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9" r:id="rId6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3083" y="1206449"/>
            <a:ext cx="6037833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600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376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600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600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1519" y="644397"/>
            <a:ext cx="260096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600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800" y="1298789"/>
            <a:ext cx="8426399" cy="395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376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5236" y="4990338"/>
            <a:ext cx="464896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 smtClean="0">
                <a:latin typeface="Arial"/>
                <a:cs typeface="Arial"/>
              </a:rPr>
              <a:t>Dr. Manish </a:t>
            </a:r>
            <a:r>
              <a:rPr lang="en-US" sz="3200" dirty="0" err="1" smtClean="0">
                <a:latin typeface="Arial"/>
                <a:cs typeface="Arial"/>
              </a:rPr>
              <a:t>Dadhich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022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International  Trade</a:t>
            </a:r>
            <a:r>
              <a:rPr spc="-90" dirty="0"/>
              <a:t> </a:t>
            </a:r>
            <a:r>
              <a:rPr dirty="0"/>
              <a:t>Theories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6741" y="412749"/>
            <a:ext cx="642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Theory </a:t>
            </a:r>
            <a:r>
              <a:rPr sz="4000" spc="-5" dirty="0">
                <a:solidFill>
                  <a:srgbClr val="161645"/>
                </a:solidFill>
              </a:rPr>
              <a:t>of Absolute</a:t>
            </a:r>
            <a:r>
              <a:rPr sz="4000" spc="15" dirty="0">
                <a:solidFill>
                  <a:srgbClr val="161645"/>
                </a:solidFill>
              </a:rPr>
              <a:t> </a:t>
            </a:r>
            <a:r>
              <a:rPr sz="4000" spc="-5" dirty="0">
                <a:solidFill>
                  <a:srgbClr val="161645"/>
                </a:solidFill>
              </a:rPr>
              <a:t>Advantage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83540" y="1229613"/>
            <a:ext cx="8430895" cy="4780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Assume, two countries, country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country</a:t>
            </a:r>
            <a:r>
              <a:rPr sz="2800" b="1" spc="8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producing only two commodities,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x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</a:t>
            </a:r>
            <a:r>
              <a:rPr sz="28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355600" marR="363220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Suppose,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can </a:t>
            </a:r>
            <a:r>
              <a:rPr sz="2800" b="1" dirty="0">
                <a:solidFill>
                  <a:srgbClr val="00376E"/>
                </a:solidFill>
                <a:latin typeface="Calibri"/>
                <a:cs typeface="Calibri"/>
              </a:rPr>
              <a:t>produce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x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cheaper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than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, and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can  </a:t>
            </a:r>
            <a:r>
              <a:rPr sz="2800" b="1" dirty="0">
                <a:solidFill>
                  <a:srgbClr val="00376E"/>
                </a:solidFill>
                <a:latin typeface="Calibri"/>
                <a:cs typeface="Calibri"/>
              </a:rPr>
              <a:t>produce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y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cheaper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than</a:t>
            </a:r>
            <a:r>
              <a:rPr sz="2800" b="1" spc="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Means,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has an absolute advantage in the production  of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x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the production of</a:t>
            </a:r>
            <a:r>
              <a:rPr sz="2800" b="1" spc="5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355600" marR="125222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Thus,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will be better off concentrating on the  production of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x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on the production of</a:t>
            </a:r>
            <a:r>
              <a:rPr sz="2800" b="1" spc="6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will export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x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, and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will export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to</a:t>
            </a:r>
            <a:r>
              <a:rPr sz="2800" b="1" spc="2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941" y="488949"/>
            <a:ext cx="642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Theory </a:t>
            </a:r>
            <a:r>
              <a:rPr sz="4000" spc="-5" dirty="0">
                <a:solidFill>
                  <a:srgbClr val="161645"/>
                </a:solidFill>
              </a:rPr>
              <a:t>of Absolute</a:t>
            </a:r>
            <a:r>
              <a:rPr sz="4000" spc="15" dirty="0">
                <a:solidFill>
                  <a:srgbClr val="161645"/>
                </a:solidFill>
              </a:rPr>
              <a:t> </a:t>
            </a:r>
            <a:r>
              <a:rPr sz="4000" spc="-5" dirty="0">
                <a:solidFill>
                  <a:srgbClr val="161645"/>
                </a:solidFill>
              </a:rPr>
              <a:t>Advantage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2140" y="1228182"/>
            <a:ext cx="8151495" cy="481266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Both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countries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will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gain from the</a:t>
            </a:r>
            <a:r>
              <a:rPr sz="2800" b="1" i="1" u="heavy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805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Results in</a:t>
            </a:r>
            <a:r>
              <a:rPr sz="28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specialization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800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Increases</a:t>
            </a:r>
            <a:r>
              <a:rPr sz="2800" b="1" spc="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productivity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But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what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happens if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has absolute advantage in the  production of both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x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</a:t>
            </a:r>
            <a:r>
              <a:rPr sz="28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800" b="1" dirty="0">
                <a:solidFill>
                  <a:srgbClr val="00376E"/>
                </a:solidFill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55600" marR="677545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i.e., if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can produce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x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cheaper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than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it can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produce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much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cheaper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than</a:t>
            </a:r>
            <a:r>
              <a:rPr sz="2800" b="1" spc="7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Should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produce both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x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B</a:t>
            </a:r>
            <a:r>
              <a:rPr sz="2800" b="1" i="1" spc="8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nothing?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4841" y="450849"/>
            <a:ext cx="642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Theory </a:t>
            </a:r>
            <a:r>
              <a:rPr sz="4000" spc="-5" dirty="0">
                <a:solidFill>
                  <a:srgbClr val="161645"/>
                </a:solidFill>
              </a:rPr>
              <a:t>of Absolute</a:t>
            </a:r>
            <a:r>
              <a:rPr sz="4000" spc="15" dirty="0">
                <a:solidFill>
                  <a:srgbClr val="161645"/>
                </a:solidFill>
              </a:rPr>
              <a:t> </a:t>
            </a:r>
            <a:r>
              <a:rPr sz="4000" spc="-5" dirty="0">
                <a:solidFill>
                  <a:srgbClr val="161645"/>
                </a:solidFill>
              </a:rPr>
              <a:t>Advantage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905258"/>
            <a:ext cx="8242934" cy="5184140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Limitations</a:t>
            </a:r>
            <a:endParaRPr sz="2800">
              <a:latin typeface="Calibri"/>
              <a:cs typeface="Calibri"/>
            </a:endParaRPr>
          </a:p>
          <a:p>
            <a:pPr marL="355600" marR="165100" indent="-342900">
              <a:lnSpc>
                <a:spcPct val="100000"/>
              </a:lnSpc>
              <a:spcBef>
                <a:spcPts val="182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Explains the causes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 only when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both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 countries enjoy absolute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advantage 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production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 at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least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one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product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Assumes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transportation costs are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either </a:t>
            </a:r>
            <a:r>
              <a:rPr sz="2600" b="1" spc="5" dirty="0">
                <a:solidFill>
                  <a:srgbClr val="00376E"/>
                </a:solidFill>
                <a:latin typeface="Calibri"/>
                <a:cs typeface="Calibri"/>
              </a:rPr>
              <a:t>non-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existent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or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insignificant, which may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not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always hold</a:t>
            </a:r>
            <a:r>
              <a:rPr sz="2600" b="1" spc="6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good</a:t>
            </a:r>
            <a:endParaRPr sz="2600">
              <a:latin typeface="Calibri"/>
              <a:cs typeface="Calibri"/>
            </a:endParaRPr>
          </a:p>
          <a:p>
            <a:pPr marL="355600" marR="534035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Assumes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prices are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comparable across countries,  implying stability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exchange</a:t>
            </a:r>
            <a:r>
              <a:rPr sz="2600" b="1" spc="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rate</a:t>
            </a:r>
            <a:endParaRPr sz="2600">
              <a:latin typeface="Calibri"/>
              <a:cs typeface="Calibri"/>
            </a:endParaRPr>
          </a:p>
          <a:p>
            <a:pPr marL="355600" marR="137795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Perfect mobility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labour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between sectors –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labour may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be mobile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but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an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extent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606" y="450849"/>
            <a:ext cx="6701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Comparative </a:t>
            </a:r>
            <a:r>
              <a:rPr sz="4000" spc="-5" dirty="0">
                <a:solidFill>
                  <a:srgbClr val="161645"/>
                </a:solidFill>
              </a:rPr>
              <a:t>Advantage</a:t>
            </a:r>
            <a:r>
              <a:rPr sz="4000" spc="40" dirty="0">
                <a:solidFill>
                  <a:srgbClr val="161645"/>
                </a:solidFill>
              </a:rPr>
              <a:t> </a:t>
            </a:r>
            <a:r>
              <a:rPr sz="4000" spc="-10" dirty="0">
                <a:solidFill>
                  <a:srgbClr val="161645"/>
                </a:solidFill>
              </a:rPr>
              <a:t>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59740" y="1305813"/>
            <a:ext cx="8225155" cy="455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144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David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Ricardo, </a:t>
            </a:r>
            <a:r>
              <a:rPr sz="2800" b="1" dirty="0">
                <a:solidFill>
                  <a:srgbClr val="00376E"/>
                </a:solidFill>
                <a:latin typeface="Calibri"/>
                <a:cs typeface="Calibri"/>
              </a:rPr>
              <a:t>‘</a:t>
            </a:r>
            <a:r>
              <a:rPr sz="2800" b="1" dirty="0">
                <a:solidFill>
                  <a:srgbClr val="6600CC"/>
                </a:solidFill>
                <a:latin typeface="Calibri"/>
                <a:cs typeface="Calibri"/>
              </a:rPr>
              <a:t>The </a:t>
            </a:r>
            <a:r>
              <a:rPr sz="2800" b="1" spc="-10" dirty="0">
                <a:solidFill>
                  <a:srgbClr val="6600CC"/>
                </a:solidFill>
                <a:latin typeface="Calibri"/>
                <a:cs typeface="Calibri"/>
              </a:rPr>
              <a:t>Principles </a:t>
            </a:r>
            <a:r>
              <a:rPr sz="2800" b="1" spc="-5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800" b="1" spc="-10" dirty="0">
                <a:solidFill>
                  <a:srgbClr val="6600CC"/>
                </a:solidFill>
                <a:latin typeface="Calibri"/>
                <a:cs typeface="Calibri"/>
              </a:rPr>
              <a:t>Political </a:t>
            </a:r>
            <a:r>
              <a:rPr sz="2800" b="1" spc="-5" dirty="0">
                <a:solidFill>
                  <a:srgbClr val="6600CC"/>
                </a:solidFill>
                <a:latin typeface="Calibri"/>
                <a:cs typeface="Calibri"/>
              </a:rPr>
              <a:t>Economy &amp;  Taxation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’,</a:t>
            </a:r>
            <a:r>
              <a:rPr sz="2800" b="1" spc="4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1817.</a:t>
            </a:r>
            <a:endParaRPr sz="2800">
              <a:latin typeface="Calibri"/>
              <a:cs typeface="Calibri"/>
            </a:endParaRPr>
          </a:p>
          <a:p>
            <a:pPr marL="355600" marR="625475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Nations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can still gain from trade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even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without an  absolute</a:t>
            </a:r>
            <a:r>
              <a:rPr sz="28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advantage.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Facilitator –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Difference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opportunity</a:t>
            </a:r>
            <a:r>
              <a:rPr sz="2800" b="1" u="heavy" spc="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cost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has a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Comparative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Advantage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producing  a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good if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800" b="1" i="1" spc="-10" dirty="0">
                <a:solidFill>
                  <a:srgbClr val="6600CC"/>
                </a:solidFill>
                <a:latin typeface="Calibri"/>
                <a:cs typeface="Calibri"/>
              </a:rPr>
              <a:t>opportunity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cost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of producing </a:t>
            </a:r>
            <a:r>
              <a:rPr sz="2800" b="1" dirty="0">
                <a:solidFill>
                  <a:srgbClr val="00376E"/>
                </a:solidFill>
                <a:latin typeface="Calibri"/>
                <a:cs typeface="Calibri"/>
              </a:rPr>
              <a:t>that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good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terms of other goods is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lower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that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country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compared to other</a:t>
            </a:r>
            <a:r>
              <a:rPr sz="2800" b="1" spc="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074" y="717549"/>
            <a:ext cx="7595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The Comparative </a:t>
            </a:r>
            <a:r>
              <a:rPr sz="4000" spc="-5" dirty="0">
                <a:solidFill>
                  <a:srgbClr val="161645"/>
                </a:solidFill>
              </a:rPr>
              <a:t>Advantage</a:t>
            </a:r>
            <a:r>
              <a:rPr sz="4000" spc="45" dirty="0">
                <a:solidFill>
                  <a:srgbClr val="161645"/>
                </a:solidFill>
              </a:rPr>
              <a:t> </a:t>
            </a:r>
            <a:r>
              <a:rPr sz="4000" spc="-5" dirty="0">
                <a:solidFill>
                  <a:srgbClr val="161645"/>
                </a:solidFill>
              </a:rPr>
              <a:t>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839594"/>
            <a:ext cx="8194675" cy="3424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Even if countries do not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have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an absolute advantage,  they can gain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from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trade by allocating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resources 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based on their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comparative advantage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and trade  with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each</a:t>
            </a:r>
            <a:r>
              <a:rPr sz="2800" b="1" i="1" spc="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other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3200" b="1" i="1" dirty="0">
                <a:solidFill>
                  <a:srgbClr val="C00000"/>
                </a:solidFill>
                <a:latin typeface="Calibri"/>
                <a:cs typeface="Calibri"/>
              </a:rPr>
              <a:t>Assumptions: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Mostly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same as that of absolute advantage</a:t>
            </a:r>
            <a:r>
              <a:rPr sz="2800" b="1" spc="1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theory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394" y="374649"/>
            <a:ext cx="781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Comparative </a:t>
            </a:r>
            <a:r>
              <a:rPr sz="4000" spc="-5" dirty="0">
                <a:solidFill>
                  <a:srgbClr val="161645"/>
                </a:solidFill>
              </a:rPr>
              <a:t>Advantage -</a:t>
            </a:r>
            <a:r>
              <a:rPr sz="4000" spc="65" dirty="0">
                <a:solidFill>
                  <a:srgbClr val="161645"/>
                </a:solidFill>
              </a:rPr>
              <a:t> </a:t>
            </a:r>
            <a:r>
              <a:rPr sz="4000" spc="-5" dirty="0">
                <a:solidFill>
                  <a:srgbClr val="161645"/>
                </a:solidFill>
              </a:rPr>
              <a:t>Illustration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2140" y="1156461"/>
            <a:ext cx="7502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Labour requirements (opportunity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cost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in the</a:t>
            </a:r>
            <a:r>
              <a:rPr sz="2500" b="1" spc="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bracket)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2939923"/>
            <a:ext cx="7750175" cy="330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6703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The relative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price of one PC is 2 textiles in India (6/3), 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while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it is ½ textiles in the</a:t>
            </a:r>
            <a:r>
              <a:rPr sz="25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US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Hence, PC is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relatively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cheaper in the</a:t>
            </a:r>
            <a:r>
              <a:rPr sz="2500" b="1" spc="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US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In the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case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of relative price of textiles, the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reverse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is the 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case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US specializes in</a:t>
            </a:r>
            <a:r>
              <a:rPr sz="2500" b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PCs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India Specializes in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Textiles</a:t>
            </a:r>
            <a:endParaRPr sz="25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70050" y="1593850"/>
          <a:ext cx="5791199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105"/>
                <a:gridCol w="1878330"/>
                <a:gridCol w="1929764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India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10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2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200" b="1" spc="-1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(1/2)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2 (2)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2200" b="1" spc="-1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(2)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200" b="1" spc="-1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161645"/>
                          </a:solidFill>
                          <a:latin typeface="Arial"/>
                          <a:cs typeface="Arial"/>
                        </a:rPr>
                        <a:t>(1/2)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2166" y="412749"/>
            <a:ext cx="3663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Gains from</a:t>
            </a:r>
            <a:r>
              <a:rPr sz="4000" spc="-30" dirty="0">
                <a:solidFill>
                  <a:srgbClr val="161645"/>
                </a:solidFill>
              </a:rPr>
              <a:t> </a:t>
            </a:r>
            <a:r>
              <a:rPr sz="4000" spc="-10" dirty="0">
                <a:solidFill>
                  <a:srgbClr val="161645"/>
                </a:solidFill>
              </a:rPr>
              <a:t>Trade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918460" y="1074419"/>
            <a:ext cx="3665220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1552955"/>
            <a:ext cx="3238500" cy="6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1064374"/>
            <a:ext cx="5964555" cy="9836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756535">
              <a:lnSpc>
                <a:spcPct val="100000"/>
              </a:lnSpc>
              <a:spcBef>
                <a:spcPts val="795"/>
              </a:spcBef>
            </a:pP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Suppose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labour employed (in</a:t>
            </a:r>
            <a:r>
              <a:rPr sz="2400" b="1" spc="-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million)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997832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Consequent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output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(in</a:t>
            </a:r>
            <a:r>
              <a:rPr sz="2400" b="1" spc="-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million)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12850" y="2127250"/>
          <a:ext cx="5714999" cy="1739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340"/>
                <a:gridCol w="1669414"/>
                <a:gridCol w="1833245"/>
              </a:tblGrid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692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India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R="1968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2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58850"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3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2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Labour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12850" y="4489450"/>
          <a:ext cx="7392669" cy="1706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014"/>
                <a:gridCol w="1738630"/>
                <a:gridCol w="1682750"/>
                <a:gridCol w="1946275"/>
              </a:tblGrid>
              <a:tr h="426719">
                <a:tc gridSpan="2">
                  <a:txBody>
                    <a:bodyPr/>
                    <a:lstStyle/>
                    <a:p>
                      <a:pPr marL="2446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India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World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R="1708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2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R="1682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R="1670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GNP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2166" y="374649"/>
            <a:ext cx="3663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Gains from</a:t>
            </a:r>
            <a:r>
              <a:rPr sz="4000" spc="-30" dirty="0">
                <a:solidFill>
                  <a:srgbClr val="161645"/>
                </a:solidFill>
              </a:rPr>
              <a:t> </a:t>
            </a:r>
            <a:r>
              <a:rPr sz="4000" spc="-10" dirty="0">
                <a:solidFill>
                  <a:srgbClr val="161645"/>
                </a:solidFill>
              </a:rPr>
              <a:t>Trade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566159" y="998219"/>
            <a:ext cx="211988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0" y="1476755"/>
            <a:ext cx="1693164" cy="6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988174"/>
            <a:ext cx="5066665" cy="9836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95"/>
              </a:spcBef>
            </a:pP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With</a:t>
            </a:r>
            <a:r>
              <a:rPr sz="2800" b="1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Labour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employed (in</a:t>
            </a:r>
            <a:r>
              <a:rPr sz="2400" b="1" spc="-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million)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4031360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Consequent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output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(in</a:t>
            </a:r>
            <a:r>
              <a:rPr sz="2400" b="1" spc="-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million)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89050" y="2127250"/>
          <a:ext cx="5790564" cy="1739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7105"/>
                <a:gridCol w="1696720"/>
                <a:gridCol w="1856739"/>
              </a:tblGrid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679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India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R="1943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2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67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58850"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679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R="1955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3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Labour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67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89050" y="4565650"/>
          <a:ext cx="7393303" cy="1706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014"/>
                <a:gridCol w="1718944"/>
                <a:gridCol w="1722120"/>
                <a:gridCol w="1927225"/>
              </a:tblGrid>
              <a:tr h="426719">
                <a:tc gridSpan="2">
                  <a:txBody>
                    <a:bodyPr/>
                    <a:lstStyle/>
                    <a:p>
                      <a:pPr marL="24460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India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World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R="1708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2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152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R="1682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1462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R="1670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GNP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2152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5338" y="260349"/>
            <a:ext cx="3201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Terms </a:t>
            </a:r>
            <a:r>
              <a:rPr sz="4000" spc="-5" dirty="0">
                <a:solidFill>
                  <a:srgbClr val="161645"/>
                </a:solidFill>
              </a:rPr>
              <a:t>of</a:t>
            </a:r>
            <a:r>
              <a:rPr sz="4000" spc="-65" dirty="0">
                <a:solidFill>
                  <a:srgbClr val="161645"/>
                </a:solidFill>
              </a:rPr>
              <a:t> </a:t>
            </a:r>
            <a:r>
              <a:rPr sz="4000" spc="-5" dirty="0">
                <a:solidFill>
                  <a:srgbClr val="161645"/>
                </a:solidFill>
              </a:rPr>
              <a:t>Trade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83540" y="854710"/>
            <a:ext cx="2909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1 PC </a:t>
            </a:r>
            <a:r>
              <a:rPr sz="2200" b="1" i="1" dirty="0">
                <a:solidFill>
                  <a:srgbClr val="00376E"/>
                </a:solidFill>
                <a:latin typeface="Calibri"/>
                <a:cs typeface="Calibri"/>
              </a:rPr>
              <a:t>for </a:t>
            </a: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1 Textile</a:t>
            </a:r>
            <a:r>
              <a:rPr sz="2200" b="1" i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(1:1)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720467"/>
            <a:ext cx="30181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1 PC </a:t>
            </a:r>
            <a:r>
              <a:rPr sz="2200" b="1" i="1" dirty="0">
                <a:solidFill>
                  <a:srgbClr val="00376E"/>
                </a:solidFill>
                <a:latin typeface="Calibri"/>
                <a:cs typeface="Calibri"/>
              </a:rPr>
              <a:t>for </a:t>
            </a: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2 Textiles</a:t>
            </a:r>
            <a:r>
              <a:rPr sz="2200" b="1" i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(1:2)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622368"/>
            <a:ext cx="3016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2 PCs for 1 Textile</a:t>
            </a:r>
            <a:r>
              <a:rPr sz="2200" b="1" i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(2:1)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12850" y="1212850"/>
          <a:ext cx="7389494" cy="1341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285"/>
                <a:gridCol w="1727835"/>
                <a:gridCol w="1731010"/>
                <a:gridCol w="1904364"/>
              </a:tblGrid>
              <a:tr h="335279">
                <a:tc gridSpan="2">
                  <a:txBody>
                    <a:bodyPr/>
                    <a:lstStyle/>
                    <a:p>
                      <a:pPr marR="68834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World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GNP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12850" y="3117850"/>
          <a:ext cx="7393305" cy="1341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330"/>
                <a:gridCol w="1741805"/>
                <a:gridCol w="1737360"/>
                <a:gridCol w="1908810"/>
              </a:tblGrid>
              <a:tr h="335279">
                <a:tc gridSpan="2">
                  <a:txBody>
                    <a:bodyPr/>
                    <a:lstStyle/>
                    <a:p>
                      <a:pPr marR="70167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World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R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R="927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GNP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3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12850" y="5022850"/>
          <a:ext cx="7392668" cy="1341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330"/>
                <a:gridCol w="1753235"/>
                <a:gridCol w="1713864"/>
                <a:gridCol w="1920239"/>
              </a:tblGrid>
              <a:tr h="335280">
                <a:tc gridSpan="2">
                  <a:txBody>
                    <a:bodyPr/>
                    <a:lstStyle/>
                    <a:p>
                      <a:pPr marR="71310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World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R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2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749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R="927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749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GNP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749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1038" y="450849"/>
            <a:ext cx="3201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Terms </a:t>
            </a:r>
            <a:r>
              <a:rPr sz="4000" spc="-5" dirty="0">
                <a:solidFill>
                  <a:srgbClr val="161645"/>
                </a:solidFill>
              </a:rPr>
              <a:t>of</a:t>
            </a:r>
            <a:r>
              <a:rPr sz="4000" spc="-65" dirty="0">
                <a:solidFill>
                  <a:srgbClr val="161645"/>
                </a:solidFill>
              </a:rPr>
              <a:t> </a:t>
            </a:r>
            <a:r>
              <a:rPr sz="4000" spc="-5" dirty="0">
                <a:solidFill>
                  <a:srgbClr val="161645"/>
                </a:solidFill>
              </a:rPr>
              <a:t>Trade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076223"/>
            <a:ext cx="8181975" cy="435546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i="1" spc="-10" dirty="0">
                <a:solidFill>
                  <a:srgbClr val="6600CC"/>
                </a:solidFill>
                <a:latin typeface="Calibri"/>
                <a:cs typeface="Calibri"/>
              </a:rPr>
              <a:t>Gains from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trade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depends on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the terms of</a:t>
            </a:r>
            <a:r>
              <a:rPr sz="2800" b="1" i="1" spc="114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355600" marR="40005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ratio of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export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prices to import prices is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referred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to as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terms of</a:t>
            </a:r>
            <a:r>
              <a:rPr sz="2800" b="1" i="1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i.e., </a:t>
            </a:r>
            <a:r>
              <a:rPr sz="2800" b="1" i="1" spc="-5" dirty="0">
                <a:solidFill>
                  <a:srgbClr val="333300"/>
                </a:solidFill>
                <a:latin typeface="Calibri"/>
                <a:cs typeface="Calibri"/>
              </a:rPr>
              <a:t>it </a:t>
            </a:r>
            <a:r>
              <a:rPr sz="2800" b="1" i="1" spc="-10" dirty="0">
                <a:solidFill>
                  <a:srgbClr val="333300"/>
                </a:solidFill>
                <a:latin typeface="Calibri"/>
                <a:cs typeface="Calibri"/>
              </a:rPr>
              <a:t>represents </a:t>
            </a:r>
            <a:r>
              <a:rPr sz="2800" b="1" i="1" spc="-5" dirty="0">
                <a:solidFill>
                  <a:srgbClr val="333300"/>
                </a:solidFill>
                <a:latin typeface="Calibri"/>
                <a:cs typeface="Calibri"/>
              </a:rPr>
              <a:t>how many units of one product is  </a:t>
            </a:r>
            <a:r>
              <a:rPr sz="2800" b="1" i="1" spc="-10" dirty="0">
                <a:solidFill>
                  <a:srgbClr val="333300"/>
                </a:solidFill>
                <a:latin typeface="Calibri"/>
                <a:cs typeface="Calibri"/>
              </a:rPr>
              <a:t>exchanged </a:t>
            </a:r>
            <a:r>
              <a:rPr sz="2800" b="1" i="1" spc="-5" dirty="0">
                <a:solidFill>
                  <a:srgbClr val="333300"/>
                </a:solidFill>
                <a:latin typeface="Calibri"/>
                <a:cs typeface="Calibri"/>
              </a:rPr>
              <a:t>for </a:t>
            </a:r>
            <a:r>
              <a:rPr sz="2800" b="1" i="1" spc="-10" dirty="0">
                <a:solidFill>
                  <a:srgbClr val="333300"/>
                </a:solidFill>
                <a:latin typeface="Calibri"/>
                <a:cs typeface="Calibri"/>
              </a:rPr>
              <a:t>one unit </a:t>
            </a:r>
            <a:r>
              <a:rPr sz="2800" b="1" i="1" spc="-5" dirty="0">
                <a:solidFill>
                  <a:srgbClr val="333300"/>
                </a:solidFill>
                <a:latin typeface="Calibri"/>
                <a:cs typeface="Calibri"/>
              </a:rPr>
              <a:t>of the </a:t>
            </a:r>
            <a:r>
              <a:rPr sz="2800" b="1" i="1" spc="-10" dirty="0">
                <a:solidFill>
                  <a:srgbClr val="333300"/>
                </a:solidFill>
                <a:latin typeface="Calibri"/>
                <a:cs typeface="Calibri"/>
              </a:rPr>
              <a:t>other </a:t>
            </a:r>
            <a:r>
              <a:rPr sz="2800" b="1" i="1" spc="-5" dirty="0">
                <a:solidFill>
                  <a:srgbClr val="333300"/>
                </a:solidFill>
                <a:latin typeface="Calibri"/>
                <a:cs typeface="Calibri"/>
              </a:rPr>
              <a:t>product between  the two</a:t>
            </a:r>
            <a:r>
              <a:rPr sz="2800" b="1" i="1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333300"/>
                </a:solidFill>
                <a:latin typeface="Calibri"/>
                <a:cs typeface="Calibri"/>
              </a:rPr>
              <a:t>countries</a:t>
            </a:r>
            <a:endParaRPr sz="2800">
              <a:latin typeface="Calibri"/>
              <a:cs typeface="Calibri"/>
            </a:endParaRPr>
          </a:p>
          <a:p>
            <a:pPr marL="355600" marR="483234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terms of trade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(number of textiles in terms of 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PCs) will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lie between ½ and</a:t>
            </a:r>
            <a:r>
              <a:rPr sz="2800" b="1" spc="7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7361" y="488949"/>
            <a:ext cx="2667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61645"/>
                </a:solidFill>
              </a:rPr>
              <a:t>Introduction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319635"/>
            <a:ext cx="8298180" cy="301434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Fundamental questions in International</a:t>
            </a:r>
            <a:r>
              <a:rPr sz="2800" b="1" i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588645" lvl="1" indent="-237490">
              <a:lnSpc>
                <a:spcPct val="100000"/>
              </a:lnSpc>
              <a:spcBef>
                <a:spcPts val="1685"/>
              </a:spcBef>
              <a:buFont typeface="Calibri"/>
              <a:buChar char="–"/>
              <a:tabLst>
                <a:tab pos="58928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Why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does international trade take</a:t>
            </a:r>
            <a:r>
              <a:rPr sz="2800" b="1" spc="1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place?</a:t>
            </a:r>
            <a:endParaRPr sz="2800">
              <a:latin typeface="Calibri"/>
              <a:cs typeface="Calibri"/>
            </a:endParaRPr>
          </a:p>
          <a:p>
            <a:pPr marL="588645" marR="5080" lvl="1" indent="-237490">
              <a:lnSpc>
                <a:spcPct val="100000"/>
              </a:lnSpc>
              <a:spcBef>
                <a:spcPts val="1680"/>
              </a:spcBef>
              <a:buFont typeface="Calibri"/>
              <a:buChar char="–"/>
              <a:tabLst>
                <a:tab pos="58928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What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determines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which country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should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export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  particular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good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which country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should import</a:t>
            </a:r>
            <a:r>
              <a:rPr sz="2800" b="1" spc="17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it?</a:t>
            </a:r>
            <a:endParaRPr sz="2800">
              <a:latin typeface="Calibri"/>
              <a:cs typeface="Calibri"/>
            </a:endParaRPr>
          </a:p>
          <a:p>
            <a:pPr marL="588645" lvl="1" indent="-237490">
              <a:lnSpc>
                <a:spcPct val="100000"/>
              </a:lnSpc>
              <a:spcBef>
                <a:spcPts val="1680"/>
              </a:spcBef>
              <a:buFont typeface="Calibri"/>
              <a:buChar char="–"/>
              <a:tabLst>
                <a:tab pos="58928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Who gains from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such</a:t>
            </a:r>
            <a:r>
              <a:rPr sz="2800" b="1" spc="4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trade?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946" y="484378"/>
            <a:ext cx="75126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61645"/>
                </a:solidFill>
              </a:rPr>
              <a:t>Relative </a:t>
            </a:r>
            <a:r>
              <a:rPr sz="3600" spc="-5" dirty="0">
                <a:solidFill>
                  <a:srgbClr val="161645"/>
                </a:solidFill>
              </a:rPr>
              <a:t>Wages </a:t>
            </a:r>
            <a:r>
              <a:rPr sz="3600" dirty="0">
                <a:solidFill>
                  <a:srgbClr val="161645"/>
                </a:solidFill>
              </a:rPr>
              <a:t>under Recardian</a:t>
            </a:r>
            <a:r>
              <a:rPr sz="3600" spc="-85" dirty="0">
                <a:solidFill>
                  <a:srgbClr val="161645"/>
                </a:solidFill>
              </a:rPr>
              <a:t> </a:t>
            </a:r>
            <a:r>
              <a:rPr sz="3600" spc="-5" dirty="0">
                <a:solidFill>
                  <a:srgbClr val="161645"/>
                </a:solidFill>
              </a:rPr>
              <a:t>Model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12140" y="1305813"/>
            <a:ext cx="70592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Labour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requirements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(opportunity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cost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the  bracket)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4124417"/>
            <a:ext cx="4350385" cy="133731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US specializes in</a:t>
            </a:r>
            <a:r>
              <a:rPr sz="28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PCs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India Specializes in</a:t>
            </a:r>
            <a:r>
              <a:rPr sz="28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Textiles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46250" y="2355850"/>
          <a:ext cx="5410834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820"/>
                <a:gridCol w="1746250"/>
                <a:gridCol w="1802764"/>
              </a:tblGrid>
              <a:tr h="63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India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2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Textiles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b="1" spc="-1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(1/2)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b="1" spc="-1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(2)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PCs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89"/>
                      </a:solidFill>
                      <a:prstDash val="solid"/>
                    </a:lnL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2400" b="1" spc="-1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(2)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spc="-1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(1/2)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393547"/>
            <a:ext cx="8015605" cy="57569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Wages (wages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= marginal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2600" b="1" spc="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labour)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India wages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= 1/3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units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26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textiles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wages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= 1/1 = 1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unit </a:t>
            </a:r>
            <a:r>
              <a:rPr sz="2600" b="1" spc="5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2600" b="1" spc="-6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PC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price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Textiles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=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price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PC, say $12;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Labour 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India gets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12/3 = $4 as</a:t>
            </a:r>
            <a:r>
              <a:rPr sz="2600" b="1" spc="-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wages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05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Labour 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gets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12/1 = $12 as</a:t>
            </a:r>
            <a:r>
              <a:rPr sz="2600" b="1" spc="-7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wages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Relative Wage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a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country’s worker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amount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they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are paid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compared with 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amount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workers in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another country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are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paid per</a:t>
            </a:r>
            <a:r>
              <a:rPr sz="2600" b="1" spc="4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hour.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Relative wage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US = 12/4 =</a:t>
            </a:r>
            <a:r>
              <a:rPr sz="2600" b="1" spc="-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$3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Relative wage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India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= 4/12 =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$0.33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73938"/>
            <a:ext cx="8091170" cy="507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US is 6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times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productive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India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PCs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but</a:t>
            </a:r>
            <a:r>
              <a:rPr sz="26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only</a:t>
            </a:r>
            <a:endParaRPr sz="2600">
              <a:latin typeface="Calibri"/>
              <a:cs typeface="Calibri"/>
            </a:endParaRPr>
          </a:p>
          <a:p>
            <a:pPr marL="355600" marR="483870">
              <a:lnSpc>
                <a:spcPct val="100000"/>
              </a:lnSpc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1.5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times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productive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textiles,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and end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up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with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wage rate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3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times as high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</a:t>
            </a:r>
            <a:r>
              <a:rPr sz="2600" b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India’s</a:t>
            </a:r>
            <a:endParaRPr sz="2600">
              <a:latin typeface="Calibri"/>
              <a:cs typeface="Calibri"/>
            </a:endParaRPr>
          </a:p>
          <a:p>
            <a:pPr marL="355600" marR="351155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It is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because the relative wage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between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relative  productivities that each country ends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up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with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cost  </a:t>
            </a: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advantage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one</a:t>
            </a:r>
            <a:r>
              <a:rPr sz="26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good.</a:t>
            </a:r>
            <a:endParaRPr sz="2600">
              <a:latin typeface="Calibri"/>
              <a:cs typeface="Calibri"/>
            </a:endParaRPr>
          </a:p>
          <a:p>
            <a:pPr marL="355600" marR="147955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Because of lower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wage rate, India has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cost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advantage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textiles, though it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has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lower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productivity.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has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cost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advantage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PCs despite its higher  wage rate,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because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higher wage rate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more than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offset  by its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higher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productivity.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8750" y="412749"/>
            <a:ext cx="668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Ricardian Model </a:t>
            </a:r>
            <a:r>
              <a:rPr sz="4000" spc="-5" dirty="0">
                <a:solidFill>
                  <a:srgbClr val="161645"/>
                </a:solidFill>
              </a:rPr>
              <a:t>– An</a:t>
            </a:r>
            <a:r>
              <a:rPr sz="4000" spc="85" dirty="0">
                <a:solidFill>
                  <a:srgbClr val="161645"/>
                </a:solidFill>
              </a:rPr>
              <a:t> </a:t>
            </a:r>
            <a:r>
              <a:rPr sz="4000" spc="-10" dirty="0">
                <a:solidFill>
                  <a:srgbClr val="161645"/>
                </a:solidFill>
              </a:rPr>
              <a:t>Overview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88340" y="1002766"/>
            <a:ext cx="7901305" cy="496506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Illustrates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potential benefits from</a:t>
            </a:r>
            <a:r>
              <a:rPr sz="2600" b="1" spc="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 leads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international</a:t>
            </a:r>
            <a:r>
              <a:rPr sz="2600" b="1" spc="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specialization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With labour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only factor,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it moves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from relatively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less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efficient industries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relatively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more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efficient  industries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Gains </a:t>
            </a: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from</a:t>
            </a: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Trade</a:t>
            </a:r>
            <a:endParaRPr sz="2600">
              <a:latin typeface="Calibri"/>
              <a:cs typeface="Calibri"/>
            </a:endParaRPr>
          </a:p>
          <a:p>
            <a:pPr marL="355600" marR="249554" indent="-342900">
              <a:lnSpc>
                <a:spcPct val="100000"/>
              </a:lnSpc>
              <a:spcBef>
                <a:spcPts val="1800"/>
              </a:spcBef>
              <a:buAutoNum type="alphaLcParenBoth"/>
              <a:tabLst>
                <a:tab pos="45847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International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brings 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efficiency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production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and consumption,</a:t>
            </a:r>
            <a:r>
              <a:rPr sz="26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471805" indent="-459105">
              <a:lnSpc>
                <a:spcPct val="100000"/>
              </a:lnSpc>
              <a:spcBef>
                <a:spcPts val="1805"/>
              </a:spcBef>
              <a:buAutoNum type="alphaLcParenBoth"/>
              <a:tabLst>
                <a:tab pos="47244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It provides a market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for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goods and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services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730" y="351536"/>
            <a:ext cx="7237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1830"/>
                </a:solidFill>
              </a:rPr>
              <a:t>Limitations (Implicit</a:t>
            </a:r>
            <a:r>
              <a:rPr sz="4000" spc="50" dirty="0">
                <a:solidFill>
                  <a:srgbClr val="001830"/>
                </a:solidFill>
              </a:rPr>
              <a:t> </a:t>
            </a:r>
            <a:r>
              <a:rPr sz="4000" spc="-5" dirty="0">
                <a:solidFill>
                  <a:srgbClr val="001830"/>
                </a:solidFill>
              </a:rPr>
              <a:t>Assumptions)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83540" y="953586"/>
            <a:ext cx="8423910" cy="54870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Assumption of Perfect</a:t>
            </a:r>
            <a:r>
              <a:rPr sz="2500" b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Competition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Productivity of labour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constant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for both products and in both  countries, implying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constant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returns to</a:t>
            </a:r>
            <a:r>
              <a:rPr sz="2500" b="1" spc="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scale</a:t>
            </a:r>
            <a:endParaRPr sz="2500">
              <a:latin typeface="Calibri"/>
              <a:cs typeface="Calibri"/>
            </a:endParaRPr>
          </a:p>
          <a:p>
            <a:pPr marL="355600" marR="546100" indent="-342900">
              <a:lnSpc>
                <a:spcPct val="100000"/>
              </a:lnSpc>
              <a:spcBef>
                <a:spcPts val="101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Labour is perfectly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mobile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between sectors but 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immobile 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between</a:t>
            </a:r>
            <a:r>
              <a:rPr sz="25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No technological innovation in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any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of the</a:t>
            </a:r>
            <a:r>
              <a:rPr sz="2500" b="1" spc="8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economies</a:t>
            </a:r>
            <a:endParaRPr sz="2500">
              <a:latin typeface="Calibri"/>
              <a:cs typeface="Calibri"/>
            </a:endParaRPr>
          </a:p>
          <a:p>
            <a:pPr marL="355600" marR="785495" indent="-342900">
              <a:lnSpc>
                <a:spcPct val="100000"/>
              </a:lnSpc>
              <a:spcBef>
                <a:spcPts val="10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The above discussion on trade assumes that there is no  restrictions on</a:t>
            </a:r>
            <a:r>
              <a:rPr sz="25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trade</a:t>
            </a:r>
            <a:endParaRPr sz="2500">
              <a:latin typeface="Calibri"/>
              <a:cs typeface="Calibri"/>
            </a:endParaRPr>
          </a:p>
          <a:p>
            <a:pPr marL="355600" marR="8890" indent="-342900">
              <a:lnSpc>
                <a:spcPct val="100000"/>
              </a:lnSpc>
              <a:spcBef>
                <a:spcPts val="101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But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in real life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trade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restrictions in the form of tariff and </a:t>
            </a:r>
            <a:r>
              <a:rPr sz="2500" b="1" spc="-25" dirty="0">
                <a:solidFill>
                  <a:srgbClr val="00376E"/>
                </a:solidFill>
                <a:latin typeface="Calibri"/>
                <a:cs typeface="Calibri"/>
              </a:rPr>
              <a:t>non- 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tariff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barriers, quantitative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restrictions, etc</a:t>
            </a:r>
            <a:r>
              <a:rPr sz="2500" b="1" spc="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exist</a:t>
            </a:r>
            <a:endParaRPr sz="2500">
              <a:latin typeface="Calibri"/>
              <a:cs typeface="Calibri"/>
            </a:endParaRPr>
          </a:p>
          <a:p>
            <a:pPr marL="355600" marR="156210" indent="-342900">
              <a:lnSpc>
                <a:spcPct val="100000"/>
              </a:lnSpc>
              <a:spcBef>
                <a:spcPts val="994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Thus, there is a deviation from the expected 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actual gain  from</a:t>
            </a:r>
            <a:r>
              <a:rPr sz="2500" b="1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376E"/>
                </a:solidFill>
                <a:latin typeface="Calibri"/>
                <a:cs typeface="Calibri"/>
              </a:rPr>
              <a:t>trade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4005" y="412749"/>
            <a:ext cx="6181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33300"/>
                </a:solidFill>
              </a:rPr>
              <a:t>The </a:t>
            </a:r>
            <a:r>
              <a:rPr sz="4000" spc="-5" dirty="0">
                <a:solidFill>
                  <a:srgbClr val="333300"/>
                </a:solidFill>
              </a:rPr>
              <a:t>Heckscher – </a:t>
            </a:r>
            <a:r>
              <a:rPr sz="4000" spc="-10" dirty="0">
                <a:solidFill>
                  <a:srgbClr val="333300"/>
                </a:solidFill>
              </a:rPr>
              <a:t>Ohlin</a:t>
            </a:r>
            <a:r>
              <a:rPr sz="4000" spc="20" dirty="0">
                <a:solidFill>
                  <a:srgbClr val="333300"/>
                </a:solidFill>
              </a:rPr>
              <a:t> </a:t>
            </a:r>
            <a:r>
              <a:rPr sz="4000" spc="-10" dirty="0">
                <a:solidFill>
                  <a:srgbClr val="333300"/>
                </a:solidFill>
              </a:rPr>
              <a:t>Model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71322" y="927392"/>
            <a:ext cx="8133715" cy="52705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Cause 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6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trade</a:t>
            </a:r>
            <a:endParaRPr sz="26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International </a:t>
            </a: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differences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labour productivity</a:t>
            </a:r>
            <a:r>
              <a:rPr sz="26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–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Ricardian</a:t>
            </a:r>
            <a:r>
              <a:rPr sz="2600" b="1" i="1" spc="-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view</a:t>
            </a:r>
            <a:endParaRPr sz="26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Differences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countries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resources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–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H-O</a:t>
            </a:r>
            <a:r>
              <a:rPr sz="2600" b="1" i="1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model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Developed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by Eli Heckscher and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Bertil</a:t>
            </a:r>
            <a:r>
              <a:rPr sz="2600" b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Ohlin</a:t>
            </a:r>
            <a:endParaRPr sz="2600">
              <a:latin typeface="Calibri"/>
              <a:cs typeface="Calibri"/>
            </a:endParaRPr>
          </a:p>
          <a:p>
            <a:pPr marL="355600" marR="882650" indent="-342900">
              <a:lnSpc>
                <a:spcPct val="100000"/>
              </a:lnSpc>
              <a:spcBef>
                <a:spcPts val="12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Also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called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Factor-proportions </a:t>
            </a: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Theory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– because it  discusses: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1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300" b="1" spc="-5" dirty="0">
                <a:solidFill>
                  <a:srgbClr val="00376E"/>
                </a:solidFill>
                <a:latin typeface="Calibri"/>
                <a:cs typeface="Calibri"/>
              </a:rPr>
              <a:t>The proportions </a:t>
            </a:r>
            <a:r>
              <a:rPr sz="23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300" b="1" spc="-5" dirty="0">
                <a:solidFill>
                  <a:srgbClr val="00376E"/>
                </a:solidFill>
                <a:latin typeface="Calibri"/>
                <a:cs typeface="Calibri"/>
              </a:rPr>
              <a:t>which </a:t>
            </a:r>
            <a:r>
              <a:rPr sz="2300" b="1" dirty="0">
                <a:solidFill>
                  <a:srgbClr val="00376E"/>
                </a:solidFill>
                <a:latin typeface="Calibri"/>
                <a:cs typeface="Calibri"/>
              </a:rPr>
              <a:t>different </a:t>
            </a:r>
            <a:r>
              <a:rPr sz="2300" b="1" spc="-5" dirty="0">
                <a:solidFill>
                  <a:srgbClr val="00376E"/>
                </a:solidFill>
                <a:latin typeface="Calibri"/>
                <a:cs typeface="Calibri"/>
              </a:rPr>
              <a:t>factors </a:t>
            </a:r>
            <a:r>
              <a:rPr sz="23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300" b="1" spc="-5" dirty="0">
                <a:solidFill>
                  <a:srgbClr val="00376E"/>
                </a:solidFill>
                <a:latin typeface="Calibri"/>
                <a:cs typeface="Calibri"/>
              </a:rPr>
              <a:t>production</a:t>
            </a:r>
            <a:r>
              <a:rPr sz="2300" b="1" spc="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76E"/>
                </a:solidFill>
                <a:latin typeface="Calibri"/>
                <a:cs typeface="Calibri"/>
              </a:rPr>
              <a:t>are</a:t>
            </a:r>
            <a:endParaRPr sz="23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00376E"/>
                </a:solidFill>
                <a:latin typeface="Calibri"/>
                <a:cs typeface="Calibri"/>
              </a:rPr>
              <a:t>available in different countries,</a:t>
            </a:r>
            <a:r>
              <a:rPr sz="2300" b="1" spc="-8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76E"/>
                </a:solidFill>
                <a:latin typeface="Calibri"/>
                <a:cs typeface="Calibri"/>
              </a:rPr>
              <a:t>and</a:t>
            </a:r>
            <a:endParaRPr sz="23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300" b="1" spc="-5" dirty="0">
                <a:solidFill>
                  <a:srgbClr val="00376E"/>
                </a:solidFill>
                <a:latin typeface="Calibri"/>
                <a:cs typeface="Calibri"/>
              </a:rPr>
              <a:t>The proportion in which </a:t>
            </a:r>
            <a:r>
              <a:rPr sz="2300" b="1" dirty="0">
                <a:solidFill>
                  <a:srgbClr val="00376E"/>
                </a:solidFill>
                <a:latin typeface="Calibri"/>
                <a:cs typeface="Calibri"/>
              </a:rPr>
              <a:t>they are used </a:t>
            </a:r>
            <a:r>
              <a:rPr sz="2300" b="1" spc="-5" dirty="0">
                <a:solidFill>
                  <a:srgbClr val="00376E"/>
                </a:solidFill>
                <a:latin typeface="Calibri"/>
                <a:cs typeface="Calibri"/>
              </a:rPr>
              <a:t>in producing </a:t>
            </a:r>
            <a:r>
              <a:rPr sz="2300" b="1" dirty="0">
                <a:solidFill>
                  <a:srgbClr val="00376E"/>
                </a:solidFill>
                <a:latin typeface="Calibri"/>
                <a:cs typeface="Calibri"/>
              </a:rPr>
              <a:t>different  </a:t>
            </a:r>
            <a:r>
              <a:rPr sz="2300" b="1" spc="-5" dirty="0">
                <a:solidFill>
                  <a:srgbClr val="00376E"/>
                </a:solidFill>
                <a:latin typeface="Calibri"/>
                <a:cs typeface="Calibri"/>
              </a:rPr>
              <a:t>goods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498210"/>
            <a:ext cx="8430260" cy="580199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4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C00000"/>
                </a:solidFill>
                <a:latin typeface="Calibri"/>
                <a:cs typeface="Calibri"/>
              </a:rPr>
              <a:t>Assumptions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860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Two </a:t>
            </a:r>
            <a:r>
              <a:rPr sz="2800" b="1" dirty="0">
                <a:solidFill>
                  <a:srgbClr val="00376E"/>
                </a:solidFill>
                <a:latin typeface="Calibri"/>
                <a:cs typeface="Calibri"/>
              </a:rPr>
              <a:t>factors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of production – capital &amp;</a:t>
            </a:r>
            <a:r>
              <a:rPr sz="2800" b="1" spc="7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labour</a:t>
            </a:r>
            <a:endParaRPr sz="2800">
              <a:latin typeface="Calibri"/>
              <a:cs typeface="Calibri"/>
            </a:endParaRPr>
          </a:p>
          <a:p>
            <a:pPr marL="756285" marR="631190" lvl="1" indent="-286385">
              <a:lnSpc>
                <a:spcPct val="100000"/>
              </a:lnSpc>
              <a:spcBef>
                <a:spcPts val="1855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Two countries </a:t>
            </a:r>
            <a:r>
              <a:rPr sz="2800" b="1" dirty="0">
                <a:solidFill>
                  <a:srgbClr val="00376E"/>
                </a:solidFill>
                <a:latin typeface="Calibri"/>
                <a:cs typeface="Calibri"/>
              </a:rPr>
              <a:t>(</a:t>
            </a:r>
            <a:r>
              <a:rPr sz="2800" b="1" i="1" dirty="0">
                <a:solidFill>
                  <a:srgbClr val="0000FF"/>
                </a:solidFill>
                <a:latin typeface="Calibri"/>
                <a:cs typeface="Calibri"/>
              </a:rPr>
              <a:t>India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and Japan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), differ in factor  abundance/</a:t>
            </a:r>
            <a:r>
              <a:rPr sz="2800" b="1" spc="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endowments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850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Two commodities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– </a:t>
            </a:r>
            <a:r>
              <a:rPr sz="2800" b="1" i="1" spc="-10" dirty="0">
                <a:solidFill>
                  <a:srgbClr val="6600CC"/>
                </a:solidFill>
                <a:latin typeface="Calibri"/>
                <a:cs typeface="Calibri"/>
              </a:rPr>
              <a:t>Steel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and</a:t>
            </a:r>
            <a:r>
              <a:rPr sz="2800" b="1" i="1" spc="8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Cloth</a:t>
            </a:r>
            <a:endParaRPr sz="2800">
              <a:latin typeface="Calibri"/>
              <a:cs typeface="Calibri"/>
            </a:endParaRPr>
          </a:p>
          <a:p>
            <a:pPr marL="756285" marR="577850" lvl="1" indent="-286385">
              <a:lnSpc>
                <a:spcPct val="100000"/>
              </a:lnSpc>
              <a:spcBef>
                <a:spcPts val="1845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Steel is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more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capital intensive and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Cloth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more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labour intensive in both</a:t>
            </a:r>
            <a:r>
              <a:rPr sz="2800" b="1" spc="5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8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850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Both goods uses both factors and the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relative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factor  intensities are the same for each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good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the two 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countries.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1755775"/>
            <a:ext cx="296608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5600" algn="l"/>
                <a:tab pos="356235" algn="l"/>
                <a:tab pos="1495425" algn="l"/>
                <a:tab pos="2110105" algn="l"/>
              </a:tabLst>
            </a:pPr>
            <a:r>
              <a:rPr sz="2900" b="1" dirty="0">
                <a:solidFill>
                  <a:srgbClr val="00376E"/>
                </a:solidFill>
                <a:latin typeface="Calibri"/>
                <a:cs typeface="Calibri"/>
              </a:rPr>
              <a:t>Based	</a:t>
            </a:r>
            <a:r>
              <a:rPr sz="2900" b="1" spc="-5" dirty="0">
                <a:solidFill>
                  <a:srgbClr val="00376E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00376E"/>
                </a:solidFill>
                <a:latin typeface="Calibri"/>
                <a:cs typeface="Calibri"/>
              </a:rPr>
              <a:t>n	t</a:t>
            </a:r>
            <a:r>
              <a:rPr sz="2900" b="1" spc="-15" dirty="0">
                <a:solidFill>
                  <a:srgbClr val="00376E"/>
                </a:solidFill>
                <a:latin typeface="Calibri"/>
                <a:cs typeface="Calibri"/>
              </a:rPr>
              <a:t>h</a:t>
            </a:r>
            <a:r>
              <a:rPr sz="2900" b="1" spc="-5" dirty="0">
                <a:solidFill>
                  <a:srgbClr val="00376E"/>
                </a:solidFill>
                <a:latin typeface="Calibri"/>
                <a:cs typeface="Calibri"/>
              </a:rPr>
              <a:t>ese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4427" y="1755775"/>
            <a:ext cx="326453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6589" algn="l"/>
                <a:tab pos="2656840" algn="l"/>
              </a:tabLst>
            </a:pPr>
            <a:r>
              <a:rPr sz="2900" b="1" spc="-15" dirty="0">
                <a:solidFill>
                  <a:srgbClr val="00376E"/>
                </a:solidFill>
                <a:latin typeface="Calibri"/>
                <a:cs typeface="Calibri"/>
              </a:rPr>
              <a:t>p</a:t>
            </a:r>
            <a:r>
              <a:rPr sz="2900" b="1" dirty="0">
                <a:solidFill>
                  <a:srgbClr val="00376E"/>
                </a:solidFill>
                <a:latin typeface="Calibri"/>
                <a:cs typeface="Calibri"/>
              </a:rPr>
              <a:t>ostul</a:t>
            </a:r>
            <a:r>
              <a:rPr sz="2900" b="1" spc="-10" dirty="0">
                <a:solidFill>
                  <a:srgbClr val="00376E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00376E"/>
                </a:solidFill>
                <a:latin typeface="Calibri"/>
                <a:cs typeface="Calibri"/>
              </a:rPr>
              <a:t>te</a:t>
            </a:r>
            <a:r>
              <a:rPr sz="2900" b="1" spc="5" dirty="0">
                <a:solidFill>
                  <a:srgbClr val="00376E"/>
                </a:solidFill>
                <a:latin typeface="Calibri"/>
                <a:cs typeface="Calibri"/>
              </a:rPr>
              <a:t>s</a:t>
            </a:r>
            <a:r>
              <a:rPr sz="2900" b="1" dirty="0">
                <a:solidFill>
                  <a:srgbClr val="00376E"/>
                </a:solidFill>
                <a:latin typeface="Calibri"/>
                <a:cs typeface="Calibri"/>
              </a:rPr>
              <a:t>,	t</a:t>
            </a:r>
            <a:r>
              <a:rPr sz="2900" b="1" spc="-10" dirty="0">
                <a:solidFill>
                  <a:srgbClr val="00376E"/>
                </a:solidFill>
                <a:latin typeface="Calibri"/>
                <a:cs typeface="Calibri"/>
              </a:rPr>
              <a:t>h</a:t>
            </a:r>
            <a:r>
              <a:rPr sz="2900" b="1" dirty="0">
                <a:solidFill>
                  <a:srgbClr val="00376E"/>
                </a:solidFill>
                <a:latin typeface="Calibri"/>
                <a:cs typeface="Calibri"/>
              </a:rPr>
              <a:t>e	H</a:t>
            </a:r>
            <a:r>
              <a:rPr sz="2900" b="1" spc="-15" dirty="0">
                <a:solidFill>
                  <a:srgbClr val="00376E"/>
                </a:solidFill>
                <a:latin typeface="Calibri"/>
                <a:cs typeface="Calibri"/>
              </a:rPr>
              <a:t>-</a:t>
            </a:r>
            <a:r>
              <a:rPr sz="2900" b="1" dirty="0">
                <a:solidFill>
                  <a:srgbClr val="00376E"/>
                </a:solidFill>
                <a:latin typeface="Calibri"/>
                <a:cs typeface="Calibri"/>
              </a:rPr>
              <a:t>O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744" y="2197735"/>
            <a:ext cx="57931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9560" algn="l"/>
                <a:tab pos="2510790" algn="l"/>
                <a:tab pos="3329304" algn="l"/>
                <a:tab pos="4688840" algn="l"/>
              </a:tabLst>
            </a:pPr>
            <a:r>
              <a:rPr sz="2900" b="1" spc="-5" dirty="0">
                <a:solidFill>
                  <a:srgbClr val="00376E"/>
                </a:solidFill>
                <a:latin typeface="Calibri"/>
                <a:cs typeface="Calibri"/>
              </a:rPr>
              <a:t>predicts	that	</a:t>
            </a:r>
            <a:r>
              <a:rPr sz="2900" b="1" i="1" dirty="0">
                <a:solidFill>
                  <a:srgbClr val="333300"/>
                </a:solidFill>
                <a:latin typeface="Calibri"/>
                <a:cs typeface="Calibri"/>
              </a:rPr>
              <a:t>the	</a:t>
            </a: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capital	</a:t>
            </a:r>
            <a:r>
              <a:rPr sz="2900" b="1" i="1" spc="-10" dirty="0">
                <a:solidFill>
                  <a:srgbClr val="333300"/>
                </a:solidFill>
                <a:latin typeface="Calibri"/>
                <a:cs typeface="Calibri"/>
              </a:rPr>
              <a:t>surplus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0993" y="1755775"/>
            <a:ext cx="1190625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105"/>
              </a:spcBef>
            </a:pPr>
            <a:r>
              <a:rPr sz="2900" b="1" spc="-5" dirty="0">
                <a:solidFill>
                  <a:srgbClr val="00376E"/>
                </a:solidFill>
                <a:latin typeface="Calibri"/>
                <a:cs typeface="Calibri"/>
              </a:rPr>
              <a:t>model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900" b="1" i="1" dirty="0">
                <a:solidFill>
                  <a:srgbClr val="333300"/>
                </a:solidFill>
                <a:latin typeface="Calibri"/>
                <a:cs typeface="Calibri"/>
              </a:rPr>
              <a:t>co</a:t>
            </a:r>
            <a:r>
              <a:rPr sz="2900" b="1" i="1" spc="-10" dirty="0">
                <a:solidFill>
                  <a:srgbClr val="333300"/>
                </a:solidFill>
                <a:latin typeface="Calibri"/>
                <a:cs typeface="Calibri"/>
              </a:rPr>
              <a:t>u</a:t>
            </a: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ntry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744" y="2639695"/>
            <a:ext cx="727392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specializes </a:t>
            </a:r>
            <a:r>
              <a:rPr sz="2900" b="1" i="1" spc="-10" dirty="0">
                <a:solidFill>
                  <a:srgbClr val="333300"/>
                </a:solidFill>
                <a:latin typeface="Calibri"/>
                <a:cs typeface="Calibri"/>
              </a:rPr>
              <a:t>in </a:t>
            </a: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the production and export </a:t>
            </a:r>
            <a:r>
              <a:rPr sz="2900" b="1" i="1" spc="-10" dirty="0">
                <a:solidFill>
                  <a:srgbClr val="333300"/>
                </a:solidFill>
                <a:latin typeface="Calibri"/>
                <a:cs typeface="Calibri"/>
              </a:rPr>
              <a:t>of  </a:t>
            </a: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capital-intensive </a:t>
            </a:r>
            <a:r>
              <a:rPr sz="2900" b="1" i="1" spc="-10" dirty="0">
                <a:solidFill>
                  <a:srgbClr val="333300"/>
                </a:solidFill>
                <a:latin typeface="Calibri"/>
                <a:cs typeface="Calibri"/>
              </a:rPr>
              <a:t>goods </a:t>
            </a: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and the </a:t>
            </a:r>
            <a:r>
              <a:rPr sz="2900" b="1" i="1" spc="-10" dirty="0">
                <a:solidFill>
                  <a:srgbClr val="333300"/>
                </a:solidFill>
                <a:latin typeface="Calibri"/>
                <a:cs typeface="Calibri"/>
              </a:rPr>
              <a:t>labour surplus  country </a:t>
            </a: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specializes </a:t>
            </a:r>
            <a:r>
              <a:rPr sz="2900" b="1" i="1" spc="-10" dirty="0">
                <a:solidFill>
                  <a:srgbClr val="333300"/>
                </a:solidFill>
                <a:latin typeface="Calibri"/>
                <a:cs typeface="Calibri"/>
              </a:rPr>
              <a:t>in </a:t>
            </a: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the production and  export </a:t>
            </a:r>
            <a:r>
              <a:rPr sz="2900" b="1" i="1" dirty="0">
                <a:solidFill>
                  <a:srgbClr val="333300"/>
                </a:solidFill>
                <a:latin typeface="Calibri"/>
                <a:cs typeface="Calibri"/>
              </a:rPr>
              <a:t>of </a:t>
            </a:r>
            <a:r>
              <a:rPr sz="2900" b="1" i="1" spc="-5" dirty="0">
                <a:solidFill>
                  <a:srgbClr val="333300"/>
                </a:solidFill>
                <a:latin typeface="Calibri"/>
                <a:cs typeface="Calibri"/>
              </a:rPr>
              <a:t>labour-intensive</a:t>
            </a:r>
            <a:r>
              <a:rPr sz="2900" b="1" i="1" spc="-8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2900" b="1" i="1" dirty="0">
                <a:solidFill>
                  <a:srgbClr val="333300"/>
                </a:solidFill>
                <a:latin typeface="Calibri"/>
                <a:cs typeface="Calibri"/>
              </a:rPr>
              <a:t>goods.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7744" y="312165"/>
            <a:ext cx="41357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376E"/>
                </a:solidFill>
              </a:rPr>
              <a:t>Consider </a:t>
            </a:r>
            <a:r>
              <a:rPr sz="3200" dirty="0">
                <a:solidFill>
                  <a:srgbClr val="00376E"/>
                </a:solidFill>
              </a:rPr>
              <a:t>two countries</a:t>
            </a:r>
            <a:r>
              <a:rPr sz="3200" spc="-90" dirty="0">
                <a:solidFill>
                  <a:srgbClr val="00376E"/>
                </a:solidFill>
              </a:rPr>
              <a:t> </a:t>
            </a:r>
            <a:r>
              <a:rPr sz="3200" dirty="0">
                <a:solidFill>
                  <a:srgbClr val="00376E"/>
                </a:solidFill>
              </a:rPr>
              <a:t>: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984250"/>
          <a:ext cx="8458200" cy="550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9100"/>
                <a:gridCol w="4229100"/>
              </a:tblGrid>
              <a:tr h="609600">
                <a:tc>
                  <a:txBody>
                    <a:bodyPr/>
                    <a:lstStyle/>
                    <a:p>
                      <a:pPr marL="7505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5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Country A</a:t>
                      </a:r>
                      <a:r>
                        <a:rPr sz="2500" b="1" spc="-18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(Japan)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161645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5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Country B</a:t>
                      </a:r>
                      <a:r>
                        <a:rPr sz="2500" b="1" spc="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(India)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161645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Capital</a:t>
                      </a:r>
                      <a:r>
                        <a:rPr sz="2500" b="1" spc="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abundant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161645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Labour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abundant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161645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High C/L</a:t>
                      </a:r>
                      <a:r>
                        <a:rPr sz="2500" b="1" spc="-3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ratio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161645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Low C/L</a:t>
                      </a:r>
                      <a:r>
                        <a:rPr sz="2500" b="1" spc="-3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ratio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161645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53439">
                <a:tc>
                  <a:txBody>
                    <a:bodyPr/>
                    <a:lstStyle/>
                    <a:p>
                      <a:pPr marL="91440" marR="11652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Low relative cost of  capital</a:t>
                      </a:r>
                      <a:r>
                        <a:rPr sz="2500" b="1" spc="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(r/w)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161645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941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High relative cost of  capital</a:t>
                      </a:r>
                      <a:r>
                        <a:rPr sz="2500" b="1" spc="10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(r/w)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161645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68426">
                <a:tc>
                  <a:txBody>
                    <a:bodyPr/>
                    <a:lstStyle/>
                    <a:p>
                      <a:pPr marL="91440" marR="1092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Produces capital-intensive  product,</a:t>
                      </a:r>
                      <a:r>
                        <a:rPr sz="2500" b="1" spc="1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Steel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161645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454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Produces</a:t>
                      </a:r>
                      <a:r>
                        <a:rPr sz="2500" b="1" spc="-2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labour-intensive  product,</a:t>
                      </a:r>
                      <a:r>
                        <a:rPr sz="2500" b="1" spc="1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Cloth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161645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1015999">
                <a:tc>
                  <a:txBody>
                    <a:bodyPr/>
                    <a:lstStyle/>
                    <a:p>
                      <a:pPr marL="91440" marR="2108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Low relative price of Steel  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(P</a:t>
                      </a:r>
                      <a:r>
                        <a:rPr sz="2475" b="1" baseline="-20202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/P</a:t>
                      </a:r>
                      <a:r>
                        <a:rPr sz="2475" b="1" baseline="-20202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161645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403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High relative price of Steel  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(P</a:t>
                      </a:r>
                      <a:r>
                        <a:rPr sz="2475" b="1" baseline="-20202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/P</a:t>
                      </a:r>
                      <a:r>
                        <a:rPr sz="2475" b="1" baseline="-20202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500" b="1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161645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1015936">
                <a:tc>
                  <a:txBody>
                    <a:bodyPr/>
                    <a:lstStyle/>
                    <a:p>
                      <a:pPr marL="91440" marR="1955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Exports Steel and imports  Cloths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161645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200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b="1" spc="-5" dirty="0">
                          <a:solidFill>
                            <a:srgbClr val="00376E"/>
                          </a:solidFill>
                          <a:latin typeface="Arial"/>
                          <a:cs typeface="Arial"/>
                        </a:rPr>
                        <a:t>Exports Cloth and import  Steel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161645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691641"/>
            <a:ext cx="30695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1" spc="-5" dirty="0">
                <a:solidFill>
                  <a:srgbClr val="C00000"/>
                </a:solidFill>
                <a:latin typeface="Calibri"/>
                <a:cs typeface="Calibri"/>
              </a:rPr>
              <a:t>The H-O</a:t>
            </a:r>
            <a:r>
              <a:rPr sz="3300" i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i="1" spc="-5" dirty="0">
                <a:solidFill>
                  <a:srgbClr val="C00000"/>
                </a:solidFill>
                <a:latin typeface="Calibri"/>
                <a:cs typeface="Calibri"/>
              </a:rPr>
              <a:t>Theorem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2226" y="1521917"/>
            <a:ext cx="10820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i="1" spc="-10" dirty="0">
                <a:solidFill>
                  <a:srgbClr val="00376E"/>
                </a:solidFill>
                <a:latin typeface="Calibri"/>
                <a:cs typeface="Calibri"/>
              </a:rPr>
              <a:t>whose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744" y="1521917"/>
            <a:ext cx="1805305" cy="9785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35"/>
              </a:spcBef>
            </a:pP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Countries  prod</a:t>
            </a:r>
            <a:r>
              <a:rPr sz="3100" b="1" i="1" dirty="0">
                <a:solidFill>
                  <a:srgbClr val="00376E"/>
                </a:solidFill>
                <a:latin typeface="Calibri"/>
                <a:cs typeface="Calibri"/>
              </a:rPr>
              <a:t>u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ction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6207" y="1521917"/>
            <a:ext cx="4282440" cy="9785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7810" marR="5080" indent="-245745">
              <a:lnSpc>
                <a:spcPct val="101699"/>
              </a:lnSpc>
              <a:spcBef>
                <a:spcPts val="35"/>
              </a:spcBef>
              <a:tabLst>
                <a:tab pos="792480" algn="l"/>
                <a:tab pos="1025525" algn="l"/>
                <a:tab pos="1638935" algn="l"/>
                <a:tab pos="2550160" algn="l"/>
                <a:tab pos="2972435" algn="l"/>
                <a:tab pos="3136900" algn="l"/>
              </a:tabLst>
            </a:pP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tend		</a:t>
            </a:r>
            <a:r>
              <a:rPr sz="3100" b="1" i="1" dirty="0">
                <a:solidFill>
                  <a:srgbClr val="00376E"/>
                </a:solidFill>
                <a:latin typeface="Calibri"/>
                <a:cs typeface="Calibri"/>
              </a:rPr>
              <a:t>to	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export	</a:t>
            </a:r>
            <a:r>
              <a:rPr sz="3100" b="1" i="1" dirty="0">
                <a:solidFill>
                  <a:srgbClr val="00376E"/>
                </a:solidFill>
                <a:latin typeface="Calibri"/>
                <a:cs typeface="Calibri"/>
              </a:rPr>
              <a:t>goods  </a:t>
            </a:r>
            <a:r>
              <a:rPr sz="3100" b="1" i="1" spc="-10" dirty="0">
                <a:solidFill>
                  <a:srgbClr val="00376E"/>
                </a:solidFill>
                <a:latin typeface="Calibri"/>
                <a:cs typeface="Calibri"/>
              </a:rPr>
              <a:t>i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s</a:t>
            </a:r>
            <a:r>
              <a:rPr sz="3100" b="1" i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i</a:t>
            </a:r>
            <a:r>
              <a:rPr sz="3100" b="1" i="1" spc="10" dirty="0">
                <a:solidFill>
                  <a:srgbClr val="00376E"/>
                </a:solidFill>
                <a:latin typeface="Calibri"/>
                <a:cs typeface="Calibri"/>
              </a:rPr>
              <a:t>n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ten</a:t>
            </a:r>
            <a:r>
              <a:rPr sz="3100" b="1" i="1" spc="5" dirty="0">
                <a:solidFill>
                  <a:srgbClr val="00376E"/>
                </a:solidFill>
                <a:latin typeface="Calibri"/>
                <a:cs typeface="Calibri"/>
              </a:rPr>
              <a:t>s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ive</a:t>
            </a:r>
            <a:r>
              <a:rPr sz="3100" b="1" i="1" dirty="0">
                <a:solidFill>
                  <a:srgbClr val="00376E"/>
                </a:solidFill>
                <a:latin typeface="Calibri"/>
                <a:cs typeface="Calibri"/>
              </a:rPr>
              <a:t>	i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n</a:t>
            </a:r>
            <a:r>
              <a:rPr sz="3100" b="1" i="1" dirty="0">
                <a:solidFill>
                  <a:srgbClr val="00376E"/>
                </a:solidFill>
                <a:latin typeface="Calibri"/>
                <a:cs typeface="Calibri"/>
              </a:rPr>
              <a:t>		</a:t>
            </a:r>
            <a:r>
              <a:rPr sz="3100" b="1" i="1" spc="-10" dirty="0">
                <a:solidFill>
                  <a:srgbClr val="00376E"/>
                </a:solidFill>
                <a:latin typeface="Calibri"/>
                <a:cs typeface="Calibri"/>
              </a:rPr>
              <a:t>fa</a:t>
            </a:r>
            <a:r>
              <a:rPr sz="3100" b="1" i="1" dirty="0">
                <a:solidFill>
                  <a:srgbClr val="00376E"/>
                </a:solidFill>
                <a:latin typeface="Calibri"/>
                <a:cs typeface="Calibri"/>
              </a:rPr>
              <a:t>c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tors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6838" y="2002662"/>
            <a:ext cx="7607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i="1" dirty="0">
                <a:solidFill>
                  <a:srgbClr val="00376E"/>
                </a:solidFill>
                <a:latin typeface="Calibri"/>
                <a:cs typeface="Calibri"/>
              </a:rPr>
              <a:t>w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ith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7744" y="2475102"/>
            <a:ext cx="61029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i="1" spc="-10" dirty="0">
                <a:solidFill>
                  <a:srgbClr val="00376E"/>
                </a:solidFill>
                <a:latin typeface="Calibri"/>
                <a:cs typeface="Calibri"/>
              </a:rPr>
              <a:t>which </a:t>
            </a:r>
            <a:r>
              <a:rPr sz="3100" b="1" i="1" spc="-5" dirty="0">
                <a:solidFill>
                  <a:srgbClr val="00376E"/>
                </a:solidFill>
                <a:latin typeface="Calibri"/>
                <a:cs typeface="Calibri"/>
              </a:rPr>
              <a:t>they are </a:t>
            </a:r>
            <a:r>
              <a:rPr sz="3100" b="1" i="1" spc="-10" dirty="0">
                <a:solidFill>
                  <a:srgbClr val="00376E"/>
                </a:solidFill>
                <a:latin typeface="Calibri"/>
                <a:cs typeface="Calibri"/>
              </a:rPr>
              <a:t>abundantly</a:t>
            </a:r>
            <a:r>
              <a:rPr sz="3100" b="1" i="1" spc="1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3100" b="1" i="1" spc="-10" dirty="0">
                <a:solidFill>
                  <a:srgbClr val="00376E"/>
                </a:solidFill>
                <a:latin typeface="Calibri"/>
                <a:cs typeface="Calibri"/>
              </a:rPr>
              <a:t>endowed.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3246501"/>
            <a:ext cx="3035300" cy="132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i="1" spc="-5" dirty="0">
                <a:solidFill>
                  <a:srgbClr val="C00000"/>
                </a:solidFill>
                <a:latin typeface="Calibri"/>
                <a:cs typeface="Calibri"/>
              </a:rPr>
              <a:t>Gains from</a:t>
            </a:r>
            <a:r>
              <a:rPr sz="3300" b="1" i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i="1" spc="-5" dirty="0">
                <a:solidFill>
                  <a:srgbClr val="C00000"/>
                </a:solidFill>
                <a:latin typeface="Calibri"/>
                <a:cs typeface="Calibri"/>
              </a:rPr>
              <a:t>Trade</a:t>
            </a:r>
            <a:endParaRPr sz="3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75"/>
              </a:spcBef>
              <a:tabLst>
                <a:tab pos="1551940" algn="l"/>
                <a:tab pos="2670810" algn="l"/>
              </a:tabLst>
            </a:pP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Trade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leads	</a:t>
            </a:r>
            <a:r>
              <a:rPr sz="3100" b="1" spc="-15" dirty="0">
                <a:solidFill>
                  <a:srgbClr val="00376E"/>
                </a:solidFill>
                <a:latin typeface="Calibri"/>
                <a:cs typeface="Calibri"/>
              </a:rPr>
              <a:t>to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9583" y="4077080"/>
            <a:ext cx="26917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41880" algn="l"/>
              </a:tabLst>
            </a:pP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converg</a:t>
            </a:r>
            <a:r>
              <a:rPr sz="3100" b="1" spc="5" dirty="0">
                <a:solidFill>
                  <a:srgbClr val="00376E"/>
                </a:solidFill>
                <a:latin typeface="Calibri"/>
                <a:cs typeface="Calibri"/>
              </a:rPr>
              <a:t>e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nce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4773" y="4077080"/>
            <a:ext cx="12693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relative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7744" y="4556836"/>
            <a:ext cx="71208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4440" algn="l"/>
                <a:tab pos="2364105" algn="l"/>
                <a:tab pos="2824480" algn="l"/>
                <a:tab pos="3675379" algn="l"/>
                <a:tab pos="4389755" algn="l"/>
                <a:tab pos="5583555" algn="l"/>
                <a:tab pos="6684009" algn="l"/>
              </a:tabLst>
            </a:pP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pr</a:t>
            </a:r>
            <a:r>
              <a:rPr sz="3100" b="1" spc="-15" dirty="0">
                <a:solidFill>
                  <a:srgbClr val="00376E"/>
                </a:solidFill>
                <a:latin typeface="Calibri"/>
                <a:cs typeface="Calibri"/>
              </a:rPr>
              <a:t>i</a:t>
            </a: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ces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,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w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h</a:t>
            </a:r>
            <a:r>
              <a:rPr sz="3100" b="1" spc="-20" dirty="0">
                <a:solidFill>
                  <a:srgbClr val="00376E"/>
                </a:solidFill>
                <a:latin typeface="Calibri"/>
                <a:cs typeface="Calibri"/>
              </a:rPr>
              <a:t>i</a:t>
            </a:r>
            <a:r>
              <a:rPr sz="3100" b="1" spc="5" dirty="0">
                <a:solidFill>
                  <a:srgbClr val="00376E"/>
                </a:solidFill>
                <a:latin typeface="Calibri"/>
                <a:cs typeface="Calibri"/>
              </a:rPr>
              <a:t>c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h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i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n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turn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h</a:t>
            </a:r>
            <a:r>
              <a:rPr sz="3100" b="1" spc="-20" dirty="0">
                <a:solidFill>
                  <a:srgbClr val="00376E"/>
                </a:solidFill>
                <a:latin typeface="Calibri"/>
                <a:cs typeface="Calibri"/>
              </a:rPr>
              <a:t>a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s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stro</a:t>
            </a:r>
            <a:r>
              <a:rPr sz="3100" b="1" spc="-15" dirty="0">
                <a:solidFill>
                  <a:srgbClr val="00376E"/>
                </a:solidFill>
                <a:latin typeface="Calibri"/>
                <a:cs typeface="Calibri"/>
              </a:rPr>
              <a:t>n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g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e</a:t>
            </a:r>
            <a:r>
              <a:rPr sz="3100" b="1" spc="5" dirty="0">
                <a:solidFill>
                  <a:srgbClr val="00376E"/>
                </a:solidFill>
                <a:latin typeface="Calibri"/>
                <a:cs typeface="Calibri"/>
              </a:rPr>
              <a:t>f</a:t>
            </a: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fec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t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9983" y="5029961"/>
            <a:ext cx="28225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7510" algn="l"/>
                <a:tab pos="2263775" algn="l"/>
              </a:tabLst>
            </a:pP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ea</a:t>
            </a:r>
            <a:r>
              <a:rPr sz="3100" b="1" spc="5" dirty="0">
                <a:solidFill>
                  <a:srgbClr val="00376E"/>
                </a:solidFill>
                <a:latin typeface="Calibri"/>
                <a:cs typeface="Calibri"/>
              </a:rPr>
              <a:t>r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nings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the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77761" y="5029961"/>
            <a:ext cx="1751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0810" algn="l"/>
              </a:tabLst>
            </a:pP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fa</a:t>
            </a:r>
            <a:r>
              <a:rPr sz="3100" b="1" spc="5" dirty="0">
                <a:solidFill>
                  <a:srgbClr val="00376E"/>
                </a:solidFill>
                <a:latin typeface="Calibri"/>
                <a:cs typeface="Calibri"/>
              </a:rPr>
              <a:t>c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tors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7744" y="5029961"/>
            <a:ext cx="2075814" cy="969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17244" algn="l"/>
              </a:tabLst>
            </a:pPr>
            <a:r>
              <a:rPr sz="3100" b="1" spc="-15" dirty="0">
                <a:solidFill>
                  <a:srgbClr val="00376E"/>
                </a:solidFill>
                <a:latin typeface="Calibri"/>
                <a:cs typeface="Calibri"/>
              </a:rPr>
              <a:t>th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e</a:t>
            </a:r>
            <a:r>
              <a:rPr sz="3100" b="1" dirty="0">
                <a:solidFill>
                  <a:srgbClr val="00376E"/>
                </a:solidFill>
                <a:latin typeface="Calibri"/>
                <a:cs typeface="Calibri"/>
              </a:rPr>
              <a:t>	</a:t>
            </a: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r</a:t>
            </a:r>
            <a:r>
              <a:rPr sz="3100" b="1" spc="5" dirty="0">
                <a:solidFill>
                  <a:srgbClr val="00376E"/>
                </a:solidFill>
                <a:latin typeface="Calibri"/>
                <a:cs typeface="Calibri"/>
              </a:rPr>
              <a:t>e</a:t>
            </a:r>
            <a:r>
              <a:rPr sz="3100" b="1" spc="-5" dirty="0">
                <a:solidFill>
                  <a:srgbClr val="00376E"/>
                </a:solidFill>
                <a:latin typeface="Calibri"/>
                <a:cs typeface="Calibri"/>
              </a:rPr>
              <a:t>lat</a:t>
            </a:r>
            <a:r>
              <a:rPr sz="3100" b="1" spc="-20" dirty="0">
                <a:solidFill>
                  <a:srgbClr val="00376E"/>
                </a:solidFill>
                <a:latin typeface="Calibri"/>
                <a:cs typeface="Calibri"/>
              </a:rPr>
              <a:t>i</a:t>
            </a:r>
            <a:r>
              <a:rPr sz="3100" b="1" spc="-10" dirty="0">
                <a:solidFill>
                  <a:srgbClr val="00376E"/>
                </a:solidFill>
                <a:latin typeface="Calibri"/>
                <a:cs typeface="Calibri"/>
              </a:rPr>
              <a:t>ve  production.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7613" y="336549"/>
            <a:ext cx="4970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Why </a:t>
            </a:r>
            <a:r>
              <a:rPr sz="4000" spc="-5" dirty="0">
                <a:solidFill>
                  <a:srgbClr val="161645"/>
                </a:solidFill>
              </a:rPr>
              <a:t>do Nations </a:t>
            </a:r>
            <a:r>
              <a:rPr sz="4000" spc="-10" dirty="0">
                <a:solidFill>
                  <a:srgbClr val="161645"/>
                </a:solidFill>
              </a:rPr>
              <a:t>Trade?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83540" y="902934"/>
            <a:ext cx="7675880" cy="548957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508000" algn="l"/>
              </a:tabLst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(i)	Nations are</a:t>
            </a:r>
            <a:r>
              <a:rPr sz="28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different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95"/>
              </a:spcBef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-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Unequal distribution of natural</a:t>
            </a:r>
            <a:r>
              <a:rPr sz="2400" b="1" i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resources</a:t>
            </a:r>
            <a:endParaRPr sz="2400">
              <a:latin typeface="Calibri"/>
              <a:cs typeface="Calibri"/>
            </a:endParaRPr>
          </a:p>
          <a:p>
            <a:pPr marL="631190" indent="-161290">
              <a:lnSpc>
                <a:spcPct val="100000"/>
              </a:lnSpc>
              <a:spcBef>
                <a:spcPts val="865"/>
              </a:spcBef>
              <a:buChar char="-"/>
              <a:tabLst>
                <a:tab pos="631825" algn="l"/>
              </a:tabLst>
            </a:pP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Difference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2400" b="1" i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Technology</a:t>
            </a:r>
            <a:endParaRPr sz="2400">
              <a:latin typeface="Calibri"/>
              <a:cs typeface="Calibri"/>
            </a:endParaRPr>
          </a:p>
          <a:p>
            <a:pPr marL="631190" indent="-161290">
              <a:lnSpc>
                <a:spcPct val="100000"/>
              </a:lnSpc>
              <a:spcBef>
                <a:spcPts val="865"/>
              </a:spcBef>
              <a:buChar char="-"/>
              <a:tabLst>
                <a:tab pos="631825" algn="l"/>
              </a:tabLst>
            </a:pP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Cost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 Advantages: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ts val="2280"/>
              </a:lnSpc>
              <a:spcBef>
                <a:spcPts val="745"/>
              </a:spcBef>
            </a:pP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Cost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of production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for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same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product differs</a:t>
            </a:r>
            <a:r>
              <a:rPr sz="2000" b="1" spc="-9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among</a:t>
            </a:r>
            <a:endParaRPr sz="2000">
              <a:latin typeface="Calibri"/>
              <a:cs typeface="Calibri"/>
            </a:endParaRPr>
          </a:p>
          <a:p>
            <a:pPr marL="1299210">
              <a:lnSpc>
                <a:spcPts val="2280"/>
              </a:lnSpc>
            </a:pP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different</a:t>
            </a:r>
            <a:r>
              <a:rPr sz="2000" b="1" spc="-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locations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ts val="2280"/>
              </a:lnSpc>
              <a:spcBef>
                <a:spcPts val="725"/>
              </a:spcBef>
            </a:pP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Better explained by the </a:t>
            </a:r>
            <a:r>
              <a:rPr sz="2000" b="1" i="1" spc="-5" dirty="0">
                <a:solidFill>
                  <a:srgbClr val="6600CC"/>
                </a:solidFill>
                <a:latin typeface="Calibri"/>
                <a:cs typeface="Calibri"/>
              </a:rPr>
              <a:t>Theories of </a:t>
            </a:r>
            <a:r>
              <a:rPr sz="2000" b="1" i="1" dirty="0">
                <a:solidFill>
                  <a:srgbClr val="6600CC"/>
                </a:solidFill>
                <a:latin typeface="Calibri"/>
                <a:cs typeface="Calibri"/>
              </a:rPr>
              <a:t>Absolute Advantage</a:t>
            </a:r>
            <a:r>
              <a:rPr sz="2000" b="1" i="1" spc="-16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299210">
              <a:lnSpc>
                <a:spcPts val="2280"/>
              </a:lnSpc>
            </a:pPr>
            <a:r>
              <a:rPr sz="2000" b="1" i="1" dirty="0">
                <a:solidFill>
                  <a:srgbClr val="6600CC"/>
                </a:solidFill>
                <a:latin typeface="Calibri"/>
                <a:cs typeface="Calibri"/>
              </a:rPr>
              <a:t>Comparative</a:t>
            </a:r>
            <a:r>
              <a:rPr sz="2000" b="1" i="1" spc="-5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6600CC"/>
                </a:solidFill>
                <a:latin typeface="Calibri"/>
                <a:cs typeface="Calibri"/>
              </a:rPr>
              <a:t>Advantage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35"/>
              </a:spcBef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-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Different</a:t>
            </a:r>
            <a:r>
              <a:rPr sz="24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Preferences: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50"/>
              </a:spcBef>
            </a:pP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Americans prefer Basmati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rice grown in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India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(taste</a:t>
            </a:r>
            <a:r>
              <a:rPr sz="2000" b="1" spc="-4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differences)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20"/>
              </a:spcBef>
            </a:pP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Due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to different income</a:t>
            </a:r>
            <a:r>
              <a:rPr sz="2000" b="1" spc="-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levels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(ii) To achieve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economies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of scale in</a:t>
            </a:r>
            <a:r>
              <a:rPr sz="2800" b="1" spc="2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production</a:t>
            </a:r>
            <a:endParaRPr sz="2800">
              <a:latin typeface="Calibri"/>
              <a:cs typeface="Calibri"/>
            </a:endParaRPr>
          </a:p>
          <a:p>
            <a:pPr marR="3428365" algn="ctr">
              <a:lnSpc>
                <a:spcPct val="100000"/>
              </a:lnSpc>
              <a:spcBef>
                <a:spcPts val="340"/>
              </a:spcBef>
            </a:pP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-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The New Trade</a:t>
            </a:r>
            <a:r>
              <a:rPr sz="2400" b="1" i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Theory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6200" y="1143000"/>
            <a:ext cx="304800" cy="3200400"/>
          </a:xfrm>
          <a:custGeom>
            <a:avLst/>
            <a:gdLst/>
            <a:ahLst/>
            <a:cxnLst/>
            <a:rect l="l" t="t" r="r" b="b"/>
            <a:pathLst>
              <a:path w="304800" h="3200400">
                <a:moveTo>
                  <a:pt x="0" y="0"/>
                </a:moveTo>
                <a:lnTo>
                  <a:pt x="67036" y="27103"/>
                </a:lnTo>
                <a:lnTo>
                  <a:pt x="95332" y="58582"/>
                </a:lnTo>
                <a:lnTo>
                  <a:pt x="118929" y="99881"/>
                </a:lnTo>
                <a:lnTo>
                  <a:pt x="136915" y="149400"/>
                </a:lnTo>
                <a:lnTo>
                  <a:pt x="148376" y="205540"/>
                </a:lnTo>
                <a:lnTo>
                  <a:pt x="152400" y="266700"/>
                </a:lnTo>
                <a:lnTo>
                  <a:pt x="152400" y="1368171"/>
                </a:lnTo>
                <a:lnTo>
                  <a:pt x="156423" y="1429330"/>
                </a:lnTo>
                <a:lnTo>
                  <a:pt x="167884" y="1485470"/>
                </a:lnTo>
                <a:lnTo>
                  <a:pt x="185870" y="1534989"/>
                </a:lnTo>
                <a:lnTo>
                  <a:pt x="209467" y="1576288"/>
                </a:lnTo>
                <a:lnTo>
                  <a:pt x="237763" y="1607767"/>
                </a:lnTo>
                <a:lnTo>
                  <a:pt x="304800" y="1634871"/>
                </a:lnTo>
                <a:lnTo>
                  <a:pt x="269845" y="1641913"/>
                </a:lnTo>
                <a:lnTo>
                  <a:pt x="209467" y="1693453"/>
                </a:lnTo>
                <a:lnTo>
                  <a:pt x="185870" y="1734752"/>
                </a:lnTo>
                <a:lnTo>
                  <a:pt x="167884" y="1784271"/>
                </a:lnTo>
                <a:lnTo>
                  <a:pt x="156423" y="1840411"/>
                </a:lnTo>
                <a:lnTo>
                  <a:pt x="152400" y="1901571"/>
                </a:lnTo>
                <a:lnTo>
                  <a:pt x="152400" y="2933700"/>
                </a:lnTo>
                <a:lnTo>
                  <a:pt x="148376" y="2994859"/>
                </a:lnTo>
                <a:lnTo>
                  <a:pt x="136915" y="3050999"/>
                </a:lnTo>
                <a:lnTo>
                  <a:pt x="118929" y="3100518"/>
                </a:lnTo>
                <a:lnTo>
                  <a:pt x="95332" y="3141817"/>
                </a:lnTo>
                <a:lnTo>
                  <a:pt x="67036" y="3173296"/>
                </a:lnTo>
                <a:lnTo>
                  <a:pt x="34954" y="3193357"/>
                </a:lnTo>
                <a:lnTo>
                  <a:pt x="0" y="3200400"/>
                </a:lnTo>
              </a:path>
            </a:pathLst>
          </a:custGeom>
          <a:ln w="9144">
            <a:solidFill>
              <a:srgbClr val="2929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0059" y="1143000"/>
            <a:ext cx="739140" cy="2971800"/>
          </a:xfrm>
          <a:prstGeom prst="rect">
            <a:avLst/>
          </a:prstGeom>
          <a:ln w="9144">
            <a:solidFill>
              <a:srgbClr val="008000"/>
            </a:solidFill>
          </a:ln>
        </p:spPr>
        <p:txBody>
          <a:bodyPr vert="vert270" wrap="square" lIns="0" tIns="7747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610"/>
              </a:spcBef>
            </a:pPr>
            <a:r>
              <a:rPr sz="1800" b="1" dirty="0">
                <a:solidFill>
                  <a:srgbClr val="00376E"/>
                </a:solidFill>
                <a:latin typeface="Calibri"/>
                <a:cs typeface="Calibri"/>
              </a:rPr>
              <a:t>Supply </a:t>
            </a:r>
            <a:r>
              <a:rPr sz="1800" b="1" spc="-5" dirty="0">
                <a:solidFill>
                  <a:srgbClr val="00376E"/>
                </a:solidFill>
                <a:latin typeface="Calibri"/>
                <a:cs typeface="Calibri"/>
              </a:rPr>
              <a:t>conditions</a:t>
            </a:r>
            <a:r>
              <a:rPr sz="1800" b="1" spc="-8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376E"/>
                </a:solidFill>
                <a:latin typeface="Calibri"/>
                <a:cs typeface="Calibri"/>
              </a:rPr>
              <a:t>(production</a:t>
            </a:r>
            <a:endParaRPr sz="18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376E"/>
                </a:solidFill>
                <a:latin typeface="Calibri"/>
                <a:cs typeface="Calibri"/>
              </a:rPr>
              <a:t>possibilities)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7200" y="4876800"/>
            <a:ext cx="152400" cy="914400"/>
          </a:xfrm>
          <a:custGeom>
            <a:avLst/>
            <a:gdLst/>
            <a:ahLst/>
            <a:cxnLst/>
            <a:rect l="l" t="t" r="r" b="b"/>
            <a:pathLst>
              <a:path w="152400" h="914400">
                <a:moveTo>
                  <a:pt x="0" y="0"/>
                </a:moveTo>
                <a:lnTo>
                  <a:pt x="29640" y="5994"/>
                </a:lnTo>
                <a:lnTo>
                  <a:pt x="53863" y="22336"/>
                </a:lnTo>
                <a:lnTo>
                  <a:pt x="70205" y="46559"/>
                </a:lnTo>
                <a:lnTo>
                  <a:pt x="76200" y="76200"/>
                </a:lnTo>
                <a:lnTo>
                  <a:pt x="76200" y="381000"/>
                </a:lnTo>
                <a:lnTo>
                  <a:pt x="82194" y="410640"/>
                </a:lnTo>
                <a:lnTo>
                  <a:pt x="98536" y="434863"/>
                </a:lnTo>
                <a:lnTo>
                  <a:pt x="122759" y="451205"/>
                </a:lnTo>
                <a:lnTo>
                  <a:pt x="152400" y="457200"/>
                </a:lnTo>
                <a:lnTo>
                  <a:pt x="122759" y="463194"/>
                </a:lnTo>
                <a:lnTo>
                  <a:pt x="98536" y="479536"/>
                </a:lnTo>
                <a:lnTo>
                  <a:pt x="82194" y="503759"/>
                </a:lnTo>
                <a:lnTo>
                  <a:pt x="76200" y="533400"/>
                </a:lnTo>
                <a:lnTo>
                  <a:pt x="76200" y="838200"/>
                </a:lnTo>
                <a:lnTo>
                  <a:pt x="70205" y="867862"/>
                </a:lnTo>
                <a:lnTo>
                  <a:pt x="53863" y="892082"/>
                </a:lnTo>
                <a:lnTo>
                  <a:pt x="29640" y="908412"/>
                </a:lnTo>
                <a:lnTo>
                  <a:pt x="0" y="914400"/>
                </a:lnTo>
              </a:path>
            </a:pathLst>
          </a:custGeom>
          <a:ln w="9144">
            <a:solidFill>
              <a:srgbClr val="2929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64652" y="4593335"/>
            <a:ext cx="650875" cy="1371600"/>
          </a:xfrm>
          <a:prstGeom prst="rect">
            <a:avLst/>
          </a:prstGeom>
          <a:ln w="9144">
            <a:solidFill>
              <a:srgbClr val="009900"/>
            </a:solidFill>
          </a:ln>
        </p:spPr>
        <p:txBody>
          <a:bodyPr vert="vert270" wrap="square" lIns="0" tIns="31750" rIns="0" bIns="0" rtlCol="0">
            <a:spAutoFit/>
          </a:bodyPr>
          <a:lstStyle/>
          <a:p>
            <a:pPr marL="90805" marR="281305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solidFill>
                  <a:srgbClr val="00376E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00376E"/>
                </a:solidFill>
                <a:latin typeface="Calibri"/>
                <a:cs typeface="Calibri"/>
              </a:rPr>
              <a:t>mand </a:t>
            </a:r>
            <a:r>
              <a:rPr sz="1800" b="1" spc="-10" dirty="0">
                <a:solidFill>
                  <a:srgbClr val="00376E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376E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376E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376E"/>
                </a:solidFill>
                <a:latin typeface="Calibri"/>
                <a:cs typeface="Calibri"/>
              </a:rPr>
              <a:t>dit</a:t>
            </a:r>
            <a:r>
              <a:rPr sz="1800" b="1" spc="-15" dirty="0">
                <a:solidFill>
                  <a:srgbClr val="00376E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0376E"/>
                </a:solidFill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8197" y="527049"/>
            <a:ext cx="4697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33300"/>
                </a:solidFill>
              </a:rPr>
              <a:t>H-O </a:t>
            </a:r>
            <a:r>
              <a:rPr sz="4000" spc="-10" dirty="0">
                <a:solidFill>
                  <a:srgbClr val="333300"/>
                </a:solidFill>
              </a:rPr>
              <a:t>Theory:</a:t>
            </a:r>
            <a:r>
              <a:rPr sz="4000" spc="-40" dirty="0">
                <a:solidFill>
                  <a:srgbClr val="333300"/>
                </a:solidFill>
              </a:rPr>
              <a:t> </a:t>
            </a:r>
            <a:r>
              <a:rPr sz="4000" spc="-5" dirty="0">
                <a:solidFill>
                  <a:srgbClr val="333300"/>
                </a:solidFill>
              </a:rPr>
              <a:t>Summary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41044" y="1382013"/>
            <a:ext cx="7575550" cy="463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843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Provides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 different explanation of comparative  advantage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51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Comparative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advantage arises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from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difference in  national factor</a:t>
            </a:r>
            <a:r>
              <a:rPr sz="28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endowments</a:t>
            </a:r>
            <a:endParaRPr sz="2800">
              <a:latin typeface="Calibri"/>
              <a:cs typeface="Calibri"/>
            </a:endParaRPr>
          </a:p>
          <a:p>
            <a:pPr marL="355600" marR="464820" indent="-342900">
              <a:lnSpc>
                <a:spcPct val="100000"/>
              </a:lnSpc>
              <a:spcBef>
                <a:spcPts val="151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Difference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factor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endowments explains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  differences in factor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costs</a:t>
            </a:r>
            <a:r>
              <a:rPr sz="2800" b="1" spc="5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(prices)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 more abundant a factor, the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lower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its</a:t>
            </a:r>
            <a:r>
              <a:rPr sz="2800" b="1" spc="1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cost</a:t>
            </a:r>
            <a:endParaRPr sz="2800">
              <a:latin typeface="Calibri"/>
              <a:cs typeface="Calibri"/>
            </a:endParaRPr>
          </a:p>
          <a:p>
            <a:pPr marL="355600" marR="422909" indent="-342900">
              <a:lnSpc>
                <a:spcPct val="100000"/>
              </a:lnSpc>
              <a:spcBef>
                <a:spcPts val="151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This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theory assumes that technologies are the  same across</a:t>
            </a:r>
            <a:r>
              <a:rPr sz="28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6297" y="450849"/>
            <a:ext cx="4697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33300"/>
                </a:solidFill>
              </a:rPr>
              <a:t>H-O </a:t>
            </a:r>
            <a:r>
              <a:rPr sz="4000" spc="-10" dirty="0">
                <a:solidFill>
                  <a:srgbClr val="333300"/>
                </a:solidFill>
              </a:rPr>
              <a:t>Theory:</a:t>
            </a:r>
            <a:r>
              <a:rPr sz="4000" spc="-40" dirty="0">
                <a:solidFill>
                  <a:srgbClr val="333300"/>
                </a:solidFill>
              </a:rPr>
              <a:t> </a:t>
            </a:r>
            <a:r>
              <a:rPr sz="4000" spc="-5" dirty="0">
                <a:solidFill>
                  <a:srgbClr val="333300"/>
                </a:solidFill>
              </a:rPr>
              <a:t>Summary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2140" y="1063277"/>
            <a:ext cx="8078470" cy="525208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H-O theory has more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commonsense</a:t>
            </a:r>
            <a:r>
              <a:rPr sz="2800" b="1" i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appeal</a:t>
            </a:r>
            <a:endParaRPr sz="28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22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Example: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has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long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been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substantial exporter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agricultural goods, reflecting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part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its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unusual  abundance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arable</a:t>
            </a:r>
            <a:r>
              <a:rPr sz="2600" b="1" spc="4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land</a:t>
            </a:r>
            <a:endParaRPr sz="2600">
              <a:latin typeface="Calibri"/>
              <a:cs typeface="Calibri"/>
            </a:endParaRPr>
          </a:p>
          <a:p>
            <a:pPr marL="756285" marR="183515" lvl="1" indent="-286385">
              <a:lnSpc>
                <a:spcPct val="100000"/>
              </a:lnSpc>
              <a:spcBef>
                <a:spcPts val="120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China exports labour-intensive manufactured goods  reflecting China’s relative abundance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low-cost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labour</a:t>
            </a:r>
            <a:endParaRPr sz="2600">
              <a:latin typeface="Calibri"/>
              <a:cs typeface="Calibri"/>
            </a:endParaRPr>
          </a:p>
          <a:p>
            <a:pPr marL="756285" marR="90170" lvl="1" indent="-286385">
              <a:lnSpc>
                <a:spcPct val="100000"/>
              </a:lnSpc>
              <a:spcBef>
                <a:spcPts val="1205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US,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which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lacks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abundance labour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imports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these  goods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from</a:t>
            </a:r>
            <a:r>
              <a:rPr sz="2600" b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China</a:t>
            </a:r>
            <a:endParaRPr sz="2600">
              <a:latin typeface="Calibri"/>
              <a:cs typeface="Calibri"/>
            </a:endParaRPr>
          </a:p>
          <a:p>
            <a:pPr marL="355600" marR="274320">
              <a:lnSpc>
                <a:spcPct val="100000"/>
              </a:lnSpc>
              <a:spcBef>
                <a:spcPts val="1180"/>
              </a:spcBef>
            </a:pP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Note: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it is </a:t>
            </a:r>
            <a:r>
              <a:rPr sz="2800" b="1" i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relative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, not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absolute,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endowments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that  are</a:t>
            </a:r>
            <a:r>
              <a:rPr sz="2800" b="1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important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580" y="565149"/>
            <a:ext cx="4497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33300"/>
                </a:solidFill>
              </a:rPr>
              <a:t>The </a:t>
            </a:r>
            <a:r>
              <a:rPr sz="4000" spc="-5" dirty="0">
                <a:solidFill>
                  <a:srgbClr val="333300"/>
                </a:solidFill>
              </a:rPr>
              <a:t>Leontief</a:t>
            </a:r>
            <a:r>
              <a:rPr sz="4000" spc="-30" dirty="0">
                <a:solidFill>
                  <a:srgbClr val="333300"/>
                </a:solidFill>
              </a:rPr>
              <a:t> </a:t>
            </a:r>
            <a:r>
              <a:rPr sz="4000" spc="-10" dirty="0">
                <a:solidFill>
                  <a:srgbClr val="333300"/>
                </a:solidFill>
              </a:rPr>
              <a:t>Paradox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534109"/>
            <a:ext cx="8297545" cy="3653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1015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H-O theory, one of the most influential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theoretical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ideas in international</a:t>
            </a:r>
            <a:r>
              <a:rPr sz="2800" b="1" spc="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economics</a:t>
            </a:r>
            <a:endParaRPr sz="2800">
              <a:latin typeface="Calibri"/>
              <a:cs typeface="Calibri"/>
            </a:endParaRPr>
          </a:p>
          <a:p>
            <a:pPr marL="355600" marR="487045" indent="-342900">
              <a:lnSpc>
                <a:spcPct val="100000"/>
              </a:lnSpc>
              <a:spcBef>
                <a:spcPts val="168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Makes few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simplifying assumptions than Ricardo’s  theory</a:t>
            </a:r>
            <a:endParaRPr sz="2800">
              <a:latin typeface="Calibri"/>
              <a:cs typeface="Calibri"/>
            </a:endParaRPr>
          </a:p>
          <a:p>
            <a:pPr marL="355600" marR="196850" indent="-342900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H-O theory has been subject to many empirical tests  and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most raised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questions about its</a:t>
            </a:r>
            <a:r>
              <a:rPr sz="2800" b="1" spc="5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validity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Most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famous is by </a:t>
            </a:r>
            <a:r>
              <a:rPr sz="2800" b="1" spc="-10" dirty="0">
                <a:solidFill>
                  <a:srgbClr val="6600CC"/>
                </a:solidFill>
                <a:latin typeface="Calibri"/>
                <a:cs typeface="Calibri"/>
              </a:rPr>
              <a:t>Wassily </a:t>
            </a:r>
            <a:r>
              <a:rPr sz="2800" b="1" spc="-5" dirty="0">
                <a:solidFill>
                  <a:srgbClr val="6600CC"/>
                </a:solidFill>
                <a:latin typeface="Calibri"/>
                <a:cs typeface="Calibri"/>
              </a:rPr>
              <a:t>Leontief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1953 for the</a:t>
            </a:r>
            <a:r>
              <a:rPr sz="2800" b="1" spc="19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US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161" y="412749"/>
            <a:ext cx="4495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33300"/>
                </a:solidFill>
              </a:rPr>
              <a:t>The </a:t>
            </a:r>
            <a:r>
              <a:rPr sz="4000" spc="-5" dirty="0">
                <a:solidFill>
                  <a:srgbClr val="333300"/>
                </a:solidFill>
              </a:rPr>
              <a:t>Leontief</a:t>
            </a:r>
            <a:r>
              <a:rPr sz="4000" spc="-35" dirty="0">
                <a:solidFill>
                  <a:srgbClr val="333300"/>
                </a:solidFill>
              </a:rPr>
              <a:t> </a:t>
            </a:r>
            <a:r>
              <a:rPr sz="4000" spc="-10" dirty="0">
                <a:solidFill>
                  <a:srgbClr val="333300"/>
                </a:solidFill>
              </a:rPr>
              <a:t>Paradox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64540" y="1457909"/>
            <a:ext cx="8006715" cy="347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Since US was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relatively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abundant in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capital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compared to other nations, the US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would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be an 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exporter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of capital-intensive goods and an importer  of labour intensive</a:t>
            </a:r>
            <a:r>
              <a:rPr sz="2800" b="1" spc="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goods</a:t>
            </a:r>
            <a:endParaRPr sz="2800">
              <a:latin typeface="Calibri"/>
              <a:cs typeface="Calibri"/>
            </a:endParaRPr>
          </a:p>
          <a:p>
            <a:pPr marL="355600" marR="132715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However, Leontief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found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that US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exports were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less 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capital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intensive than US</a:t>
            </a:r>
            <a:r>
              <a:rPr sz="2800" b="1" spc="6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imports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This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has become known as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Leontief</a:t>
            </a:r>
            <a:r>
              <a:rPr sz="2800" b="1" u="heavy" spc="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paradox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161" y="412749"/>
            <a:ext cx="4495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33300"/>
                </a:solidFill>
              </a:rPr>
              <a:t>The </a:t>
            </a:r>
            <a:r>
              <a:rPr sz="4000" spc="-5" dirty="0">
                <a:solidFill>
                  <a:srgbClr val="333300"/>
                </a:solidFill>
              </a:rPr>
              <a:t>Leontief</a:t>
            </a:r>
            <a:r>
              <a:rPr sz="4000" spc="-35" dirty="0">
                <a:solidFill>
                  <a:srgbClr val="333300"/>
                </a:solidFill>
              </a:rPr>
              <a:t> </a:t>
            </a:r>
            <a:r>
              <a:rPr sz="4000" spc="-10" dirty="0">
                <a:solidFill>
                  <a:srgbClr val="333300"/>
                </a:solidFill>
              </a:rPr>
              <a:t>Paradox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2140" y="1036599"/>
            <a:ext cx="7736840" cy="482790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Why it is</a:t>
            </a:r>
            <a:r>
              <a:rPr sz="2800" b="1" i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so?</a:t>
            </a:r>
            <a:endParaRPr sz="2800">
              <a:latin typeface="Calibri"/>
              <a:cs typeface="Calibri"/>
            </a:endParaRPr>
          </a:p>
          <a:p>
            <a:pPr marL="476250" marR="5080" indent="-463550">
              <a:lnSpc>
                <a:spcPct val="100000"/>
              </a:lnSpc>
              <a:spcBef>
                <a:spcPts val="1515"/>
              </a:spcBef>
              <a:buAutoNum type="arabicPeriod"/>
              <a:tabLst>
                <a:tab pos="475615" algn="l"/>
                <a:tab pos="476884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US has a special advantage in producing new and 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innovative</a:t>
            </a:r>
            <a:r>
              <a:rPr sz="28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products</a:t>
            </a:r>
            <a:endParaRPr sz="2800">
              <a:latin typeface="Calibri"/>
              <a:cs typeface="Calibri"/>
            </a:endParaRPr>
          </a:p>
          <a:p>
            <a:pPr marL="476250" marR="245745">
              <a:lnSpc>
                <a:spcPct val="100000"/>
              </a:lnSpc>
              <a:spcBef>
                <a:spcPts val="1510"/>
              </a:spcBef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Such products may be </a:t>
            </a:r>
            <a:r>
              <a:rPr sz="2800" b="1" i="1" spc="-10" dirty="0">
                <a:solidFill>
                  <a:srgbClr val="6600CC"/>
                </a:solidFill>
                <a:latin typeface="Calibri"/>
                <a:cs typeface="Calibri"/>
              </a:rPr>
              <a:t>less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capital intensive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and  </a:t>
            </a:r>
            <a:r>
              <a:rPr sz="2800" b="1" i="1" spc="-10" dirty="0">
                <a:solidFill>
                  <a:srgbClr val="6600CC"/>
                </a:solidFill>
                <a:latin typeface="Calibri"/>
                <a:cs typeface="Calibri"/>
              </a:rPr>
              <a:t>heavily use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skilled labour and innovative  </a:t>
            </a:r>
            <a:r>
              <a:rPr sz="2800" b="1" i="1" spc="-10" dirty="0">
                <a:solidFill>
                  <a:srgbClr val="6600CC"/>
                </a:solidFill>
                <a:latin typeface="Calibri"/>
                <a:cs typeface="Calibri"/>
              </a:rPr>
              <a:t>entrepreneurship</a:t>
            </a:r>
            <a:endParaRPr sz="2800">
              <a:latin typeface="Calibri"/>
              <a:cs typeface="Calibri"/>
            </a:endParaRPr>
          </a:p>
          <a:p>
            <a:pPr marL="476250">
              <a:lnSpc>
                <a:spcPct val="100000"/>
              </a:lnSpc>
              <a:spcBef>
                <a:spcPts val="1515"/>
              </a:spcBef>
            </a:pPr>
            <a:r>
              <a:rPr sz="2800" b="1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Ex: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333300"/>
                </a:solidFill>
                <a:latin typeface="Calibri"/>
                <a:cs typeface="Calibri"/>
              </a:rPr>
              <a:t>Computer</a:t>
            </a:r>
            <a:r>
              <a:rPr sz="2800" b="1" i="1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333300"/>
                </a:solidFill>
                <a:latin typeface="Calibri"/>
                <a:cs typeface="Calibri"/>
              </a:rPr>
              <a:t>software</a:t>
            </a:r>
            <a:endParaRPr sz="2800">
              <a:latin typeface="Calibri"/>
              <a:cs typeface="Calibri"/>
            </a:endParaRPr>
          </a:p>
          <a:p>
            <a:pPr marL="449580" marR="1132840" indent="-449580">
              <a:lnSpc>
                <a:spcPct val="100000"/>
              </a:lnSpc>
              <a:spcBef>
                <a:spcPts val="1515"/>
              </a:spcBef>
              <a:buAutoNum type="arabicPeriod" startAt="2"/>
              <a:tabLst>
                <a:tab pos="449580" algn="l"/>
                <a:tab pos="45021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May be due to the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assumption of </a:t>
            </a:r>
            <a:r>
              <a:rPr sz="2800" b="1" i="1" spc="-10" dirty="0">
                <a:solidFill>
                  <a:srgbClr val="6600CC"/>
                </a:solidFill>
                <a:latin typeface="Calibri"/>
                <a:cs typeface="Calibri"/>
              </a:rPr>
              <a:t>uniform 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technology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across</a:t>
            </a:r>
            <a:r>
              <a:rPr sz="2800" b="1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361" y="527049"/>
            <a:ext cx="4495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33300"/>
                </a:solidFill>
              </a:rPr>
              <a:t>The </a:t>
            </a:r>
            <a:r>
              <a:rPr sz="4000" spc="-5" dirty="0">
                <a:solidFill>
                  <a:srgbClr val="333300"/>
                </a:solidFill>
              </a:rPr>
              <a:t>Leontief</a:t>
            </a:r>
            <a:r>
              <a:rPr sz="4000" spc="-35" dirty="0">
                <a:solidFill>
                  <a:srgbClr val="333300"/>
                </a:solidFill>
              </a:rPr>
              <a:t> </a:t>
            </a:r>
            <a:r>
              <a:rPr sz="4000" spc="-10" dirty="0">
                <a:solidFill>
                  <a:srgbClr val="333300"/>
                </a:solidFill>
              </a:rPr>
              <a:t>Paradox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305813"/>
            <a:ext cx="8190230" cy="467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096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i="1" spc="-10" dirty="0">
                <a:solidFill>
                  <a:srgbClr val="6600CC"/>
                </a:solidFill>
                <a:latin typeface="Calibri"/>
                <a:cs typeface="Calibri"/>
              </a:rPr>
              <a:t>Differences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in technology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may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lead to </a:t>
            </a:r>
            <a:r>
              <a:rPr sz="2800" b="1" i="1" spc="-5" dirty="0">
                <a:solidFill>
                  <a:srgbClr val="6600CC"/>
                </a:solidFill>
                <a:latin typeface="Calibri"/>
                <a:cs typeface="Calibri"/>
              </a:rPr>
              <a:t>differences in  productivity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, which in turn drives international trade  patterns</a:t>
            </a:r>
            <a:endParaRPr sz="2800">
              <a:latin typeface="Calibri"/>
              <a:cs typeface="Calibri"/>
            </a:endParaRPr>
          </a:p>
          <a:p>
            <a:pPr marL="355600" marR="605155" indent="-342900">
              <a:lnSpc>
                <a:spcPct val="100000"/>
              </a:lnSpc>
              <a:spcBef>
                <a:spcPts val="151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New research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shows that once differences in  technology across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countries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are controlled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for,  countries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do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indeed exports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goods that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make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intensive use of factors that are locally</a:t>
            </a:r>
            <a:r>
              <a:rPr sz="2800" b="1" spc="1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abundant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515"/>
              </a:spcBef>
              <a:buFont typeface="Calibri"/>
              <a:buChar char="•"/>
              <a:tabLst>
                <a:tab pos="356235" algn="l"/>
              </a:tabLst>
            </a:pP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is, the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H-O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model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has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predictive power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once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the  impact of differences of technology on productivity is  controlled</a:t>
            </a:r>
            <a:r>
              <a:rPr sz="28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References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700225"/>
            <a:ext cx="836295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Chapters 5, </a:t>
            </a:r>
            <a:r>
              <a:rPr sz="2800" b="1" i="1" spc="-5" dirty="0">
                <a:solidFill>
                  <a:srgbClr val="006600"/>
                </a:solidFill>
                <a:latin typeface="Arial"/>
                <a:cs typeface="Arial"/>
              </a:rPr>
              <a:t>‘International </a:t>
            </a:r>
            <a:r>
              <a:rPr sz="2800" b="1" i="1" spc="-10" dirty="0">
                <a:solidFill>
                  <a:srgbClr val="006600"/>
                </a:solidFill>
                <a:latin typeface="Arial"/>
                <a:cs typeface="Arial"/>
              </a:rPr>
              <a:t>Business’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by  Charles W. Hill and Arun K. Jain, Tata 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McGraw 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Hill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publication.</a:t>
            </a:r>
            <a:endParaRPr sz="2800">
              <a:latin typeface="Arial"/>
              <a:cs typeface="Arial"/>
            </a:endParaRPr>
          </a:p>
          <a:p>
            <a:pPr marL="527685" marR="318770" indent="-514984">
              <a:lnSpc>
                <a:spcPct val="100000"/>
              </a:lnSpc>
              <a:spcBef>
                <a:spcPts val="16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Chapter 2, </a:t>
            </a:r>
            <a:r>
              <a:rPr sz="2800" b="1" i="1" spc="-5" dirty="0">
                <a:solidFill>
                  <a:srgbClr val="006600"/>
                </a:solidFill>
                <a:latin typeface="Arial"/>
                <a:cs typeface="Arial"/>
              </a:rPr>
              <a:t>‘International Business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’ by Oded  Shenkar and Yadong 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Luo,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Wiley</a:t>
            </a:r>
            <a:r>
              <a:rPr sz="2800" b="1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publication.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1842" y="932433"/>
            <a:ext cx="77298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600"/>
                </a:solidFill>
                <a:latin typeface="Arial"/>
                <a:cs typeface="Arial"/>
              </a:rPr>
              <a:t>International Trade</a:t>
            </a:r>
            <a:r>
              <a:rPr spc="-8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6600"/>
                </a:solidFill>
                <a:latin typeface="Arial"/>
                <a:cs typeface="Arial"/>
              </a:rPr>
              <a:t>Theories: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4618" y="1757298"/>
            <a:ext cx="75012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782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6600CC"/>
                </a:solidFill>
                <a:latin typeface="Arial"/>
                <a:cs typeface="Arial"/>
              </a:rPr>
              <a:t>Product Life Cycle Theory &amp;  Competitive </a:t>
            </a:r>
            <a:r>
              <a:rPr sz="4000" b="1" i="1" spc="-10" dirty="0">
                <a:solidFill>
                  <a:srgbClr val="6600CC"/>
                </a:solidFill>
                <a:latin typeface="Arial"/>
                <a:cs typeface="Arial"/>
              </a:rPr>
              <a:t>Advantage</a:t>
            </a:r>
            <a:r>
              <a:rPr sz="4000" b="1" i="1" spc="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4000" b="1" i="1" spc="-5" dirty="0">
                <a:solidFill>
                  <a:srgbClr val="6600CC"/>
                </a:solidFill>
                <a:latin typeface="Arial"/>
                <a:cs typeface="Arial"/>
              </a:rPr>
              <a:t>Theory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0053" y="4990338"/>
            <a:ext cx="2259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T.J.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Joseph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8098" y="298449"/>
            <a:ext cx="4485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Product Cycle</a:t>
            </a:r>
            <a:r>
              <a:rPr sz="4000" spc="-1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88340" y="851262"/>
            <a:ext cx="7903209" cy="5360035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Introduced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by</a:t>
            </a:r>
            <a:r>
              <a:rPr sz="2600" b="1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u="heavy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Calibri"/>
                <a:cs typeface="Calibri"/>
              </a:rPr>
              <a:t>Raymond </a:t>
            </a:r>
            <a:r>
              <a:rPr sz="2600" b="1" i="1" u="heavy" spc="-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Calibri"/>
                <a:cs typeface="Calibri"/>
              </a:rPr>
              <a:t>Vernon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</a:t>
            </a:r>
            <a:r>
              <a:rPr sz="26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1966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Differs from previous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trade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theories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Focus on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product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not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its factor</a:t>
            </a:r>
            <a:r>
              <a:rPr sz="26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proportions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Puts 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less 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emphasis 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on comparative 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cost</a:t>
            </a:r>
            <a:r>
              <a:rPr sz="26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doctrine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Increased 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emphasis 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on 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technology’s impact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on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cost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805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innovation,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805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effects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of scale</a:t>
            </a:r>
            <a:r>
              <a:rPr sz="2400" b="1" i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economies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89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Explains 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international</a:t>
            </a:r>
            <a:r>
              <a:rPr sz="2600" b="1" i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investment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014" y="636778"/>
            <a:ext cx="7790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Product </a:t>
            </a:r>
            <a:r>
              <a:rPr sz="3600" spc="-5" dirty="0">
                <a:solidFill>
                  <a:srgbClr val="000000"/>
                </a:solidFill>
              </a:rPr>
              <a:t>Cycle Theory: Vernon’s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Premises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12140" y="1534109"/>
            <a:ext cx="7966075" cy="3046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Vernon uses two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technology-based</a:t>
            </a:r>
            <a:r>
              <a:rPr sz="2800" b="1" spc="7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propositions:</a:t>
            </a:r>
            <a:endParaRPr sz="2800">
              <a:latin typeface="Calibri"/>
              <a:cs typeface="Calibri"/>
            </a:endParaRPr>
          </a:p>
          <a:p>
            <a:pPr marL="756285" marR="5080" indent="-286385">
              <a:lnSpc>
                <a:spcPct val="100000"/>
              </a:lnSpc>
              <a:spcBef>
                <a:spcPts val="2425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Technical innovations,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leading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new and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profitable  products,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require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large quantities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capital and 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skilled</a:t>
            </a:r>
            <a:r>
              <a:rPr sz="2600" b="1" i="1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labor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756285" marR="395605" indent="-286385">
              <a:lnSpc>
                <a:spcPct val="100000"/>
              </a:lnSpc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methods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for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manufacture go  through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different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stages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600" b="1" i="1" spc="-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maturation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2813" y="336549"/>
            <a:ext cx="5280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61645"/>
                </a:solidFill>
              </a:rPr>
              <a:t>Why </a:t>
            </a:r>
            <a:r>
              <a:rPr sz="4000" spc="-5" dirty="0">
                <a:solidFill>
                  <a:srgbClr val="161645"/>
                </a:solidFill>
              </a:rPr>
              <a:t>study trade</a:t>
            </a:r>
            <a:r>
              <a:rPr sz="4000" spc="15" dirty="0">
                <a:solidFill>
                  <a:srgbClr val="161645"/>
                </a:solidFill>
              </a:rPr>
              <a:t> </a:t>
            </a:r>
            <a:r>
              <a:rPr sz="4000" spc="-5" dirty="0">
                <a:solidFill>
                  <a:srgbClr val="161645"/>
                </a:solidFill>
              </a:rPr>
              <a:t>theory?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60349" y="905775"/>
            <a:ext cx="8128000" cy="5473700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4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Talks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about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benefits of international</a:t>
            </a:r>
            <a:r>
              <a:rPr sz="2800" b="1" i="1" u="heavy" spc="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825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theories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show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why countries should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trade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for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products/ services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even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when they can produce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them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domestically (Classical</a:t>
            </a:r>
            <a:r>
              <a:rPr sz="2600" b="1" spc="-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theories)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8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Talks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about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patterns of international</a:t>
            </a:r>
            <a:r>
              <a:rPr sz="2800" b="1" i="1" u="heavy" spc="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756285" marR="156210" lvl="1" indent="-286385">
              <a:lnSpc>
                <a:spcPct val="100000"/>
              </a:lnSpc>
              <a:spcBef>
                <a:spcPts val="182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theories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show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why countries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specialize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way they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do (Factor endowment</a:t>
            </a:r>
            <a:r>
              <a:rPr sz="2600" b="1" spc="-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theories)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Talks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about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the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role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of</a:t>
            </a:r>
            <a:r>
              <a:rPr sz="2800" b="1" i="1" u="heavy" spc="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intervention</a:t>
            </a:r>
            <a:endParaRPr sz="2800">
              <a:latin typeface="Calibri"/>
              <a:cs typeface="Calibri"/>
            </a:endParaRPr>
          </a:p>
          <a:p>
            <a:pPr marL="756285" marR="11430" lvl="1" indent="-286385">
              <a:lnSpc>
                <a:spcPct val="100000"/>
              </a:lnSpc>
              <a:spcBef>
                <a:spcPts val="1820"/>
              </a:spcBef>
              <a:buFont typeface="Calibri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theories help articulate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 role 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government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policy  (tariffs, quotas,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etc.)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1180" y="1570736"/>
            <a:ext cx="8317230" cy="420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Most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manufactured products </a:t>
            </a:r>
            <a:r>
              <a:rPr sz="2600" b="1" spc="-20" dirty="0">
                <a:solidFill>
                  <a:srgbClr val="00376E"/>
                </a:solidFill>
                <a:latin typeface="Calibri"/>
                <a:cs typeface="Calibri"/>
              </a:rPr>
              <a:t>have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kind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life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cycles,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similarly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human beings: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New-product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phase (I), 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Growth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phase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(II), Maturity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phase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(III), Decline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phase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(IV)</a:t>
            </a:r>
            <a:r>
              <a:rPr sz="26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(V)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591820" marR="498475" indent="-289560">
              <a:lnSpc>
                <a:spcPct val="100000"/>
              </a:lnSpc>
            </a:pP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Phase I: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produced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consumed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only in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 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innovating</a:t>
            </a:r>
            <a:r>
              <a:rPr sz="2600" b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376E"/>
                </a:solidFill>
                <a:latin typeface="Calibri"/>
                <a:cs typeface="Calibri"/>
              </a:rPr>
              <a:t>country.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591820" marR="55880" indent="-289560">
              <a:lnSpc>
                <a:spcPct val="100000"/>
              </a:lnSpc>
            </a:pP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Phase II: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perfected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innovating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  and increases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rapidly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accommodate rising demand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at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home and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abroad.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innovating nation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has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 monopoly in both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home and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export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 markets.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2604" y="641349"/>
            <a:ext cx="5746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Stages of </a:t>
            </a:r>
            <a:r>
              <a:rPr sz="4000" spc="-10" dirty="0">
                <a:solidFill>
                  <a:srgbClr val="000000"/>
                </a:solidFill>
              </a:rPr>
              <a:t>the Product</a:t>
            </a:r>
            <a:r>
              <a:rPr sz="4000" spc="1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Cycle</a:t>
            </a:r>
            <a:endParaRPr sz="4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580" y="545338"/>
            <a:ext cx="7955915" cy="5864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5"/>
              </a:spcBef>
              <a:tabLst>
                <a:tab pos="5013325" algn="l"/>
              </a:tabLst>
            </a:pP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Phase III: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becomes more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or less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standardized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and 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innovating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firm </a:t>
            </a:r>
            <a:r>
              <a:rPr sz="2600" b="1" spc="-20" dirty="0">
                <a:solidFill>
                  <a:srgbClr val="00376E"/>
                </a:solidFill>
                <a:latin typeface="Calibri"/>
                <a:cs typeface="Calibri"/>
              </a:rPr>
              <a:t>may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find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it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profitable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license  other domestic and</a:t>
            </a:r>
            <a:r>
              <a:rPr sz="2600" b="1" spc="4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foreign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firms	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manufacture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products.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Thus 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imitating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starts producing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for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domestic</a:t>
            </a:r>
            <a:r>
              <a:rPr sz="26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consumption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63220" marR="115570" indent="-351155">
              <a:lnSpc>
                <a:spcPct val="100000"/>
              </a:lnSpc>
              <a:spcBef>
                <a:spcPts val="5"/>
              </a:spcBef>
            </a:pP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Phase </a:t>
            </a:r>
            <a:r>
              <a:rPr sz="26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IV:</a:t>
            </a:r>
            <a:r>
              <a:rPr sz="26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imitating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 begins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undersell the 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innovating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third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markets,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innovating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</a:t>
            </a:r>
            <a:r>
              <a:rPr sz="2600" b="1" spc="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declines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63220" marR="224154" indent="-351155">
              <a:lnSpc>
                <a:spcPct val="100000"/>
              </a:lnSpc>
              <a:spcBef>
                <a:spcPts val="5"/>
              </a:spcBef>
            </a:pP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Phase </a:t>
            </a:r>
            <a:r>
              <a:rPr sz="2600" b="1" i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V:</a:t>
            </a:r>
            <a:r>
              <a:rPr sz="26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imitating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starts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underselling the 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innovating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latter's markets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well,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and 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innovating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  declines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rapidly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or</a:t>
            </a:r>
            <a:r>
              <a:rPr sz="2600" b="1" spc="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collapses</a:t>
            </a:r>
            <a:endParaRPr sz="2600">
              <a:latin typeface="Calibri"/>
              <a:cs typeface="Calibri"/>
            </a:endParaRPr>
          </a:p>
          <a:p>
            <a:pPr marL="363220">
              <a:lnSpc>
                <a:spcPct val="100000"/>
              </a:lnSpc>
              <a:spcBef>
                <a:spcPts val="600"/>
              </a:spcBef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Production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moves 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low 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cost production</a:t>
            </a:r>
            <a:r>
              <a:rPr sz="2600" b="1" spc="-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locations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4650" y="119583"/>
            <a:ext cx="3695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 </a:t>
            </a:r>
            <a:r>
              <a:rPr sz="28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Product </a:t>
            </a:r>
            <a:r>
              <a:rPr sz="28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Cycle</a:t>
            </a:r>
            <a:r>
              <a:rPr sz="28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Model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33400" y="609600"/>
            <a:ext cx="8061959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6800" y="1263396"/>
            <a:ext cx="914400" cy="337185"/>
          </a:xfrm>
          <a:prstGeom prst="rect">
            <a:avLst/>
          </a:prstGeom>
          <a:solidFill>
            <a:srgbClr val="BCDE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00376E"/>
                </a:solidFill>
                <a:latin typeface="Calibri"/>
                <a:cs typeface="Calibri"/>
              </a:rPr>
              <a:t>Phase</a:t>
            </a:r>
            <a:r>
              <a:rPr sz="1600" b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376E"/>
                </a:solidFill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600" y="1263396"/>
            <a:ext cx="1066800" cy="337185"/>
          </a:xfrm>
          <a:prstGeom prst="rect">
            <a:avLst/>
          </a:prstGeom>
          <a:solidFill>
            <a:srgbClr val="BCDE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00376E"/>
                </a:solidFill>
                <a:latin typeface="Calibri"/>
                <a:cs typeface="Calibri"/>
              </a:rPr>
              <a:t>Phase</a:t>
            </a:r>
            <a:r>
              <a:rPr sz="1600" b="1" spc="-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376E"/>
                </a:solidFill>
                <a:latin typeface="Calibri"/>
                <a:cs typeface="Calibri"/>
              </a:rPr>
              <a:t>II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2800" y="1263396"/>
            <a:ext cx="1066800" cy="337185"/>
          </a:xfrm>
          <a:custGeom>
            <a:avLst/>
            <a:gdLst/>
            <a:ahLst/>
            <a:cxnLst/>
            <a:rect l="l" t="t" r="r" b="b"/>
            <a:pathLst>
              <a:path w="1066800" h="337184">
                <a:moveTo>
                  <a:pt x="0" y="336803"/>
                </a:moveTo>
                <a:lnTo>
                  <a:pt x="1066800" y="336803"/>
                </a:lnTo>
                <a:lnTo>
                  <a:pt x="1066800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B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32175" y="1284859"/>
            <a:ext cx="731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376E"/>
                </a:solidFill>
                <a:latin typeface="Calibri"/>
                <a:cs typeface="Calibri"/>
              </a:rPr>
              <a:t>Phase</a:t>
            </a:r>
            <a:r>
              <a:rPr sz="1600" b="1" spc="-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76E"/>
                </a:solidFill>
                <a:latin typeface="Calibri"/>
                <a:cs typeface="Calibri"/>
              </a:rPr>
              <a:t>III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5800" y="1263396"/>
            <a:ext cx="1143000" cy="337185"/>
          </a:xfrm>
          <a:custGeom>
            <a:avLst/>
            <a:gdLst/>
            <a:ahLst/>
            <a:cxnLst/>
            <a:rect l="l" t="t" r="r" b="b"/>
            <a:pathLst>
              <a:path w="1143000" h="337184">
                <a:moveTo>
                  <a:pt x="0" y="336803"/>
                </a:moveTo>
                <a:lnTo>
                  <a:pt x="1143000" y="336803"/>
                </a:lnTo>
                <a:lnTo>
                  <a:pt x="1143000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B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5428" y="1284859"/>
            <a:ext cx="744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376E"/>
                </a:solidFill>
                <a:latin typeface="Calibri"/>
                <a:cs typeface="Calibri"/>
              </a:rPr>
              <a:t>Phase</a:t>
            </a:r>
            <a:r>
              <a:rPr sz="1600" b="1" spc="-6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376E"/>
                </a:solidFill>
                <a:latin typeface="Calibri"/>
                <a:cs typeface="Calibri"/>
              </a:rPr>
              <a:t>IV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0" y="1263396"/>
            <a:ext cx="1066800" cy="337185"/>
          </a:xfrm>
          <a:custGeom>
            <a:avLst/>
            <a:gdLst/>
            <a:ahLst/>
            <a:cxnLst/>
            <a:rect l="l" t="t" r="r" b="b"/>
            <a:pathLst>
              <a:path w="1066800" h="337184">
                <a:moveTo>
                  <a:pt x="0" y="336803"/>
                </a:moveTo>
                <a:lnTo>
                  <a:pt x="1066800" y="336803"/>
                </a:lnTo>
                <a:lnTo>
                  <a:pt x="1066800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B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94628" y="1284859"/>
            <a:ext cx="690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376E"/>
                </a:solidFill>
                <a:latin typeface="Calibri"/>
                <a:cs typeface="Calibri"/>
              </a:rPr>
              <a:t>Phase</a:t>
            </a:r>
            <a:r>
              <a:rPr sz="1600" b="1" spc="-6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376E"/>
                </a:solidFill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0594" y="5508447"/>
            <a:ext cx="606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New  P</a:t>
            </a:r>
            <a:r>
              <a:rPr sz="1400" b="1" spc="-15" dirty="0">
                <a:solidFill>
                  <a:srgbClr val="00376E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odu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6975" y="5508447"/>
            <a:ext cx="714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00376E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tu</a:t>
            </a:r>
            <a:r>
              <a:rPr sz="1400" b="1" spc="5" dirty="0">
                <a:solidFill>
                  <a:srgbClr val="00376E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ing 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Product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8409" y="5432247"/>
            <a:ext cx="992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00376E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anda</a:t>
            </a:r>
            <a:r>
              <a:rPr sz="1400" b="1" spc="-10" dirty="0">
                <a:solidFill>
                  <a:srgbClr val="00376E"/>
                </a:solidFill>
                <a:latin typeface="Calibri"/>
                <a:cs typeface="Calibri"/>
              </a:rPr>
              <a:t>rd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00376E"/>
                </a:solidFill>
                <a:latin typeface="Calibri"/>
                <a:cs typeface="Calibri"/>
              </a:rPr>
              <a:t>ze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d 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Product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" y="56769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400" y="56769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9400" y="56769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382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38200" h="76200">
                <a:moveTo>
                  <a:pt x="838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56769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762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762000" h="76200">
                <a:moveTo>
                  <a:pt x="7620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0" y="56769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91400" y="56769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0" y="5638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EB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3200" y="5638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EB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2871" y="559155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EB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05800" y="5638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EB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5940" y="6052210"/>
            <a:ext cx="79425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376E"/>
                </a:solidFill>
                <a:latin typeface="Calibri"/>
                <a:cs typeface="Calibri"/>
              </a:rPr>
              <a:t>Source: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Raymond </a:t>
            </a:r>
            <a:r>
              <a:rPr sz="1400" b="1" spc="-10" dirty="0">
                <a:solidFill>
                  <a:srgbClr val="00376E"/>
                </a:solidFill>
                <a:latin typeface="Calibri"/>
                <a:cs typeface="Calibri"/>
              </a:rPr>
              <a:t>Vernon,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‘International </a:t>
            </a:r>
            <a:r>
              <a:rPr sz="1400" b="1" spc="-10" dirty="0">
                <a:solidFill>
                  <a:srgbClr val="00376E"/>
                </a:solidFill>
                <a:latin typeface="Calibri"/>
                <a:cs typeface="Calibri"/>
              </a:rPr>
              <a:t>Investment 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International </a:t>
            </a:r>
            <a:r>
              <a:rPr sz="1400" b="1" spc="-25" dirty="0">
                <a:solidFill>
                  <a:srgbClr val="00376E"/>
                </a:solidFill>
                <a:latin typeface="Calibri"/>
                <a:cs typeface="Calibri"/>
              </a:rPr>
              <a:t>Trade 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in the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1400" b="1" spc="-25" dirty="0">
                <a:solidFill>
                  <a:srgbClr val="00376E"/>
                </a:solidFill>
                <a:latin typeface="Calibri"/>
                <a:cs typeface="Calibri"/>
              </a:rPr>
              <a:t>Cycle’, </a:t>
            </a:r>
            <a:r>
              <a:rPr sz="1400" b="1" dirty="0">
                <a:solidFill>
                  <a:srgbClr val="00376E"/>
                </a:solidFill>
                <a:latin typeface="Calibri"/>
                <a:cs typeface="Calibri"/>
              </a:rPr>
              <a:t>Quarterly  Journal of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Economics </a:t>
            </a:r>
            <a:r>
              <a:rPr sz="1400" b="1" spc="-10" dirty="0">
                <a:solidFill>
                  <a:srgbClr val="00376E"/>
                </a:solidFill>
                <a:latin typeface="Calibri"/>
                <a:cs typeface="Calibri"/>
              </a:rPr>
              <a:t>(May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1966),</a:t>
            </a:r>
            <a:r>
              <a:rPr sz="1400" b="1" spc="-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376E"/>
                </a:solidFill>
                <a:latin typeface="Calibri"/>
                <a:cs typeface="Calibri"/>
              </a:rPr>
              <a:t>pp.190-207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838200"/>
            <a:ext cx="85344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914400"/>
            <a:ext cx="86868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762000"/>
            <a:ext cx="86868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4178" y="298449"/>
            <a:ext cx="6694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International </a:t>
            </a:r>
            <a:r>
              <a:rPr sz="4000" spc="-10" dirty="0">
                <a:solidFill>
                  <a:srgbClr val="000000"/>
                </a:solidFill>
              </a:rPr>
              <a:t>Product</a:t>
            </a:r>
            <a:r>
              <a:rPr sz="4000" spc="3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Life-Cycle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64540" y="1002538"/>
            <a:ext cx="7891145" cy="538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latin typeface="Calibri"/>
                <a:cs typeface="Calibri"/>
              </a:rPr>
              <a:t>Most </a:t>
            </a:r>
            <a:r>
              <a:rPr sz="2600" b="1" spc="-5" dirty="0">
                <a:latin typeface="Calibri"/>
                <a:cs typeface="Calibri"/>
              </a:rPr>
              <a:t>new products initially conceived and </a:t>
            </a:r>
            <a:r>
              <a:rPr sz="2600" b="1" dirty="0">
                <a:latin typeface="Calibri"/>
                <a:cs typeface="Calibri"/>
              </a:rPr>
              <a:t>produced in 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dirty="0">
                <a:latin typeface="Calibri"/>
                <a:cs typeface="Calibri"/>
              </a:rPr>
              <a:t>US in 20th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century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latin typeface="Calibri"/>
                <a:cs typeface="Calibri"/>
              </a:rPr>
              <a:t>US </a:t>
            </a:r>
            <a:r>
              <a:rPr sz="2600" b="1" spc="-5" dirty="0">
                <a:latin typeface="Calibri"/>
                <a:cs typeface="Calibri"/>
              </a:rPr>
              <a:t>firms kept production close to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market</a:t>
            </a:r>
            <a:endParaRPr sz="2600">
              <a:latin typeface="Calibri"/>
              <a:cs typeface="Calibri"/>
            </a:endParaRPr>
          </a:p>
          <a:p>
            <a:pPr marL="590550" lvl="1" indent="-228600">
              <a:lnSpc>
                <a:spcPct val="100000"/>
              </a:lnSpc>
              <a:spcBef>
                <a:spcPts val="635"/>
              </a:spcBef>
              <a:buFont typeface="Wingdings"/>
              <a:buChar char=""/>
              <a:tabLst>
                <a:tab pos="590550" algn="l"/>
              </a:tabLst>
            </a:pP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Minimize risk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of new product</a:t>
            </a:r>
            <a:r>
              <a:rPr sz="2000" b="1" spc="-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introductions</a:t>
            </a:r>
            <a:endParaRPr sz="2000">
              <a:latin typeface="Calibri"/>
              <a:cs typeface="Calibri"/>
            </a:endParaRPr>
          </a:p>
          <a:p>
            <a:pPr marL="59055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590550" algn="l"/>
              </a:tabLst>
            </a:pP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Demand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not based on price yet; production cost not an</a:t>
            </a:r>
            <a:r>
              <a:rPr sz="2000" b="1" spc="-1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issue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latin typeface="Calibri"/>
                <a:cs typeface="Calibri"/>
              </a:rPr>
              <a:t>Limited </a:t>
            </a:r>
            <a:r>
              <a:rPr sz="2600" b="1" spc="-5" dirty="0">
                <a:latin typeface="Calibri"/>
                <a:cs typeface="Calibri"/>
              </a:rPr>
              <a:t>initial </a:t>
            </a:r>
            <a:r>
              <a:rPr sz="2600" b="1" dirty="0">
                <a:latin typeface="Calibri"/>
                <a:cs typeface="Calibri"/>
              </a:rPr>
              <a:t>demand in </a:t>
            </a:r>
            <a:r>
              <a:rPr sz="2600" b="1" spc="-5" dirty="0">
                <a:latin typeface="Calibri"/>
                <a:cs typeface="Calibri"/>
              </a:rPr>
              <a:t>other </a:t>
            </a:r>
            <a:r>
              <a:rPr sz="2600" b="1" dirty="0">
                <a:latin typeface="Calibri"/>
                <a:cs typeface="Calibri"/>
              </a:rPr>
              <a:t>advanced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countries</a:t>
            </a:r>
            <a:endParaRPr sz="2600">
              <a:latin typeface="Calibri"/>
              <a:cs typeface="Calibri"/>
            </a:endParaRPr>
          </a:p>
          <a:p>
            <a:pPr marL="637540" lvl="1" indent="-275590">
              <a:lnSpc>
                <a:spcPct val="100000"/>
              </a:lnSpc>
              <a:spcBef>
                <a:spcPts val="640"/>
              </a:spcBef>
              <a:buFont typeface="Wingdings"/>
              <a:buChar char=""/>
              <a:tabLst>
                <a:tab pos="638175" algn="l"/>
              </a:tabLst>
            </a:pP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Exports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more attractive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than production there</a:t>
            </a:r>
            <a:r>
              <a:rPr sz="2000" b="1" spc="-9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initially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latin typeface="Calibri"/>
                <a:cs typeface="Calibri"/>
              </a:rPr>
              <a:t>With demand increase </a:t>
            </a:r>
            <a:r>
              <a:rPr sz="2600" b="1" dirty="0">
                <a:latin typeface="Calibri"/>
                <a:cs typeface="Calibri"/>
              </a:rPr>
              <a:t>in </a:t>
            </a:r>
            <a:r>
              <a:rPr sz="2600" b="1" spc="-5" dirty="0">
                <a:latin typeface="Calibri"/>
                <a:cs typeface="Calibri"/>
              </a:rPr>
              <a:t>advanced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countries</a:t>
            </a:r>
            <a:endParaRPr sz="2600">
              <a:latin typeface="Calibri"/>
              <a:cs typeface="Calibri"/>
            </a:endParaRPr>
          </a:p>
          <a:p>
            <a:pPr marL="637540" lvl="1" indent="-275590">
              <a:lnSpc>
                <a:spcPct val="100000"/>
              </a:lnSpc>
              <a:spcBef>
                <a:spcPts val="640"/>
              </a:spcBef>
              <a:buFont typeface="Wingdings"/>
              <a:buChar char=""/>
              <a:tabLst>
                <a:tab pos="638175" algn="l"/>
              </a:tabLst>
            </a:pP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Production follows</a:t>
            </a:r>
            <a:r>
              <a:rPr sz="2000" b="1" spc="-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there.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latin typeface="Calibri"/>
                <a:cs typeface="Calibri"/>
              </a:rPr>
              <a:t>With demand expansion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elsewhere</a:t>
            </a:r>
            <a:endParaRPr sz="2600">
              <a:latin typeface="Calibri"/>
              <a:cs typeface="Calibri"/>
            </a:endParaRPr>
          </a:p>
          <a:p>
            <a:pPr marL="637540" lvl="1" indent="-275590">
              <a:lnSpc>
                <a:spcPct val="100000"/>
              </a:lnSpc>
              <a:spcBef>
                <a:spcPts val="635"/>
              </a:spcBef>
              <a:buFont typeface="Wingdings"/>
              <a:buChar char=""/>
              <a:tabLst>
                <a:tab pos="638175" algn="l"/>
              </a:tabLst>
            </a:pP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becomes</a:t>
            </a:r>
            <a:r>
              <a:rPr sz="2000" b="1" spc="-4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standardized</a:t>
            </a:r>
            <a:endParaRPr sz="2000">
              <a:latin typeface="Calibri"/>
              <a:cs typeface="Calibri"/>
            </a:endParaRPr>
          </a:p>
          <a:p>
            <a:pPr marL="637540" lvl="1" indent="-27559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638175" algn="l"/>
              </a:tabLst>
            </a:pP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production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moves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to low production cost</a:t>
            </a:r>
            <a:r>
              <a:rPr sz="2000" b="1" spc="-1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areas</a:t>
            </a:r>
            <a:endParaRPr sz="2000">
              <a:latin typeface="Calibri"/>
              <a:cs typeface="Calibri"/>
            </a:endParaRPr>
          </a:p>
          <a:p>
            <a:pPr marL="637540" lvl="1" indent="-27559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638175" algn="l"/>
              </a:tabLst>
            </a:pP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000" b="1" dirty="0">
                <a:solidFill>
                  <a:srgbClr val="00376E"/>
                </a:solidFill>
                <a:latin typeface="Calibri"/>
                <a:cs typeface="Calibri"/>
              </a:rPr>
              <a:t>now imported to US and to advanced</a:t>
            </a:r>
            <a:r>
              <a:rPr sz="2000" b="1" spc="-1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142" y="348742"/>
            <a:ext cx="74187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000000"/>
                </a:solidFill>
              </a:rPr>
              <a:t>The </a:t>
            </a:r>
            <a:r>
              <a:rPr sz="3400" spc="-5" dirty="0">
                <a:solidFill>
                  <a:srgbClr val="000000"/>
                </a:solidFill>
              </a:rPr>
              <a:t>Product </a:t>
            </a:r>
            <a:r>
              <a:rPr sz="3400" spc="-10" dirty="0">
                <a:solidFill>
                  <a:srgbClr val="000000"/>
                </a:solidFill>
              </a:rPr>
              <a:t>Cycle </a:t>
            </a:r>
            <a:r>
              <a:rPr sz="3400" spc="-5" dirty="0">
                <a:solidFill>
                  <a:srgbClr val="000000"/>
                </a:solidFill>
              </a:rPr>
              <a:t>and </a:t>
            </a:r>
            <a:r>
              <a:rPr sz="3400" spc="-10" dirty="0">
                <a:solidFill>
                  <a:srgbClr val="000000"/>
                </a:solidFill>
              </a:rPr>
              <a:t>Trade</a:t>
            </a:r>
            <a:r>
              <a:rPr sz="3400" spc="30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Implications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307340" y="926338"/>
            <a:ext cx="8588375" cy="5636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404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Explains the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competitive evolution of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product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shifting  location of production and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export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other</a:t>
            </a:r>
            <a:r>
              <a:rPr sz="26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Same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firm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moving production</a:t>
            </a:r>
            <a:r>
              <a:rPr sz="2600" b="1" spc="-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locations</a:t>
            </a:r>
            <a:endParaRPr sz="2600">
              <a:latin typeface="Calibri"/>
              <a:cs typeface="Calibri"/>
            </a:endParaRPr>
          </a:p>
          <a:p>
            <a:pPr marL="355600" marR="786765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Changing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pattern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trade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due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shifting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location of  production</a:t>
            </a:r>
            <a:endParaRPr sz="2600">
              <a:latin typeface="Calibri"/>
              <a:cs typeface="Calibri"/>
            </a:endParaRPr>
          </a:p>
          <a:p>
            <a:pPr marL="355600" marR="102235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Therefore,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country of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comparative advantage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would 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change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Explains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international investment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–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recognizing the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mobility  of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capital (factor mobility)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across</a:t>
            </a:r>
            <a:r>
              <a:rPr sz="2600" b="1" spc="-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Limitations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1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Most appropriate for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technology-based</a:t>
            </a:r>
            <a:r>
              <a:rPr sz="24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76E"/>
                </a:solidFill>
                <a:latin typeface="Calibri"/>
                <a:cs typeface="Calibri"/>
              </a:rPr>
              <a:t>products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Some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products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not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easily characterized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by stages of</a:t>
            </a:r>
            <a:r>
              <a:rPr sz="2400" b="1" spc="-5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76E"/>
                </a:solidFill>
                <a:latin typeface="Calibri"/>
                <a:cs typeface="Calibri"/>
              </a:rPr>
              <a:t>maturity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974" y="572769"/>
            <a:ext cx="6906259" cy="101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376E"/>
                </a:solidFill>
              </a:rPr>
              <a:t>National </a:t>
            </a:r>
            <a:r>
              <a:rPr sz="4000" spc="-10" dirty="0">
                <a:solidFill>
                  <a:srgbClr val="00376E"/>
                </a:solidFill>
              </a:rPr>
              <a:t>Competitive</a:t>
            </a:r>
            <a:r>
              <a:rPr sz="4000" spc="-5" dirty="0">
                <a:solidFill>
                  <a:srgbClr val="00376E"/>
                </a:solidFill>
              </a:rPr>
              <a:t> Advantage</a:t>
            </a:r>
            <a:endParaRPr sz="4000"/>
          </a:p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76E"/>
                </a:solidFill>
              </a:rPr>
              <a:t>(Porter,</a:t>
            </a:r>
            <a:r>
              <a:rPr sz="2400" dirty="0">
                <a:solidFill>
                  <a:srgbClr val="00376E"/>
                </a:solidFill>
              </a:rPr>
              <a:t> </a:t>
            </a:r>
            <a:r>
              <a:rPr sz="2400" spc="-5" dirty="0">
                <a:solidFill>
                  <a:srgbClr val="00376E"/>
                </a:solidFill>
              </a:rPr>
              <a:t>1990)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20344" y="2010917"/>
            <a:ext cx="7756525" cy="241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795" indent="-342900" algn="just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b="1" i="1" spc="-5" dirty="0">
                <a:latin typeface="Calibri"/>
                <a:cs typeface="Calibri"/>
              </a:rPr>
              <a:t>Why does a nation achieve </a:t>
            </a:r>
            <a:r>
              <a:rPr sz="2800" b="1" i="1" spc="-10" dirty="0">
                <a:latin typeface="Calibri"/>
                <a:cs typeface="Calibri"/>
              </a:rPr>
              <a:t>success </a:t>
            </a:r>
            <a:r>
              <a:rPr sz="2800" b="1" i="1" spc="-5" dirty="0">
                <a:latin typeface="Calibri"/>
                <a:cs typeface="Calibri"/>
              </a:rPr>
              <a:t>internationally  in a particular</a:t>
            </a:r>
            <a:r>
              <a:rPr sz="2800" b="1" i="1" spc="1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industry?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20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b="1" i="1" spc="-5" dirty="0">
                <a:latin typeface="Calibri"/>
                <a:cs typeface="Calibri"/>
              </a:rPr>
              <a:t>Why are </a:t>
            </a:r>
            <a:r>
              <a:rPr sz="2800" b="1" i="1" spc="-10" dirty="0">
                <a:latin typeface="Calibri"/>
                <a:cs typeface="Calibri"/>
              </a:rPr>
              <a:t>firms </a:t>
            </a:r>
            <a:r>
              <a:rPr sz="2800" b="1" i="1" spc="-5" dirty="0">
                <a:latin typeface="Calibri"/>
                <a:cs typeface="Calibri"/>
              </a:rPr>
              <a:t>based in a particular </a:t>
            </a:r>
            <a:r>
              <a:rPr sz="2800" b="1" i="1" spc="-10" dirty="0">
                <a:latin typeface="Calibri"/>
                <a:cs typeface="Calibri"/>
              </a:rPr>
              <a:t>nation </a:t>
            </a:r>
            <a:r>
              <a:rPr sz="2800" b="1" i="1" spc="-5" dirty="0">
                <a:latin typeface="Calibri"/>
                <a:cs typeface="Calibri"/>
              </a:rPr>
              <a:t>able to  create and </a:t>
            </a:r>
            <a:r>
              <a:rPr sz="2800" b="1" i="1" spc="-10" dirty="0">
                <a:latin typeface="Calibri"/>
                <a:cs typeface="Calibri"/>
              </a:rPr>
              <a:t>sustain </a:t>
            </a:r>
            <a:r>
              <a:rPr sz="2800" b="1" i="1" spc="-5" dirty="0">
                <a:latin typeface="Calibri"/>
                <a:cs typeface="Calibri"/>
              </a:rPr>
              <a:t>competitive advantage against  its global competitors in a particular</a:t>
            </a:r>
            <a:r>
              <a:rPr sz="2800" b="1" i="1" spc="7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field?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27406"/>
            <a:ext cx="1642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376E"/>
                </a:solidFill>
              </a:rPr>
              <a:t>Overview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59740" y="927861"/>
            <a:ext cx="8448040" cy="517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3594" indent="-3429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Introduced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by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Michael </a:t>
            </a:r>
            <a:r>
              <a:rPr sz="24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Porter</a:t>
            </a:r>
            <a:r>
              <a:rPr sz="2400" b="1" spc="-10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famous Harvard business 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professor in</a:t>
            </a:r>
            <a:r>
              <a:rPr sz="2400" b="1" spc="-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1990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Conducted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comprehensive study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100 industries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24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nations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to learn </a:t>
            </a:r>
            <a:r>
              <a:rPr sz="2400" b="1" i="1" dirty="0">
                <a:latin typeface="Calibri"/>
                <a:cs typeface="Calibri"/>
              </a:rPr>
              <a:t>‘what </a:t>
            </a:r>
            <a:r>
              <a:rPr sz="2400" b="1" i="1" spc="-5" dirty="0">
                <a:latin typeface="Calibri"/>
                <a:cs typeface="Calibri"/>
              </a:rPr>
              <a:t>leads </a:t>
            </a:r>
            <a:r>
              <a:rPr sz="2400" b="1" i="1" dirty="0">
                <a:latin typeface="Calibri"/>
                <a:cs typeface="Calibri"/>
              </a:rPr>
              <a:t>to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success’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Believes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the standard classical theories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on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comparative  advantage provides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only a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partial explanation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They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do not say </a:t>
            </a:r>
            <a:r>
              <a:rPr sz="2400" b="1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6600CC"/>
                </a:solidFill>
                <a:latin typeface="Calibri"/>
                <a:cs typeface="Calibri"/>
              </a:rPr>
              <a:t>why these </a:t>
            </a:r>
            <a:r>
              <a:rPr sz="2400" b="1" i="1" spc="-10" dirty="0">
                <a:solidFill>
                  <a:srgbClr val="6600CC"/>
                </a:solidFill>
                <a:latin typeface="Calibri"/>
                <a:cs typeface="Calibri"/>
              </a:rPr>
              <a:t>countries </a:t>
            </a:r>
            <a:r>
              <a:rPr sz="2400" b="1" i="1" dirty="0">
                <a:solidFill>
                  <a:srgbClr val="6600CC"/>
                </a:solidFill>
                <a:latin typeface="Calibri"/>
                <a:cs typeface="Calibri"/>
              </a:rPr>
              <a:t>are </a:t>
            </a:r>
            <a:r>
              <a:rPr sz="2400" b="1" i="1" spc="-5" dirty="0">
                <a:solidFill>
                  <a:srgbClr val="6600CC"/>
                </a:solidFill>
                <a:latin typeface="Calibri"/>
                <a:cs typeface="Calibri"/>
              </a:rPr>
              <a:t>more productive compared </a:t>
            </a:r>
            <a:r>
              <a:rPr sz="2400" b="1" i="1" dirty="0">
                <a:solidFill>
                  <a:srgbClr val="6600CC"/>
                </a:solidFill>
                <a:latin typeface="Calibri"/>
                <a:cs typeface="Calibri"/>
              </a:rPr>
              <a:t>to </a:t>
            </a:r>
            <a:r>
              <a:rPr sz="2400" b="1" i="1" spc="-10" dirty="0">
                <a:solidFill>
                  <a:srgbClr val="6600CC"/>
                </a:solidFill>
                <a:latin typeface="Calibri"/>
                <a:cs typeface="Calibri"/>
              </a:rPr>
              <a:t>others</a:t>
            </a:r>
            <a:endParaRPr sz="2400">
              <a:latin typeface="Calibri"/>
              <a:cs typeface="Calibri"/>
            </a:endParaRPr>
          </a:p>
          <a:p>
            <a:pPr marL="355600" marR="1252855" indent="-342900">
              <a:lnSpc>
                <a:spcPct val="100000"/>
              </a:lnSpc>
              <a:spcBef>
                <a:spcPts val="12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nation attains competitive advantage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if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its firms are  competitive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And, firms become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competitive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through</a:t>
            </a:r>
            <a:r>
              <a:rPr sz="2400" b="1" i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innovations</a:t>
            </a:r>
            <a:endParaRPr sz="2400">
              <a:latin typeface="Calibri"/>
              <a:cs typeface="Calibri"/>
            </a:endParaRPr>
          </a:p>
          <a:p>
            <a:pPr marL="355600" marR="28702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Innovation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either technical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improvements to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product or  to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the production</a:t>
            </a:r>
            <a:r>
              <a:rPr sz="2400" b="1" spc="-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1327" y="4213859"/>
            <a:ext cx="198577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4688" y="4692396"/>
            <a:ext cx="1559052" cy="65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696213"/>
            <a:ext cx="7785734" cy="447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“International trade theories has long held</a:t>
            </a:r>
            <a:r>
              <a:rPr sz="2800" b="1" spc="1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that</a:t>
            </a:r>
            <a:endParaRPr sz="2800">
              <a:latin typeface="Calibri"/>
              <a:cs typeface="Calibri"/>
            </a:endParaRPr>
          </a:p>
          <a:p>
            <a:pPr marL="355600" marR="321310">
              <a:lnSpc>
                <a:spcPct val="100000"/>
              </a:lnSpc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…..</a:t>
            </a:r>
            <a:r>
              <a:rPr sz="2800" b="1" i="1" spc="-10" dirty="0">
                <a:solidFill>
                  <a:srgbClr val="C00000"/>
                </a:solidFill>
                <a:latin typeface="Calibri"/>
                <a:cs typeface="Calibri"/>
              </a:rPr>
              <a:t>some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trade is better than no trade, and more  trade is better than less trade, and free trade is  better than </a:t>
            </a:r>
            <a:r>
              <a:rPr sz="2800" b="1" i="1" spc="-10" dirty="0">
                <a:solidFill>
                  <a:srgbClr val="C00000"/>
                </a:solidFill>
                <a:latin typeface="Calibri"/>
                <a:cs typeface="Calibri"/>
              </a:rPr>
              <a:t>restricted</a:t>
            </a:r>
            <a:r>
              <a:rPr sz="2800" b="1" i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trade…”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2400"/>
              </a:spcBef>
            </a:pPr>
            <a:r>
              <a:rPr sz="2800" b="1" i="1" u="heavy" spc="-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Calibri"/>
                <a:cs typeface="Calibri"/>
              </a:rPr>
              <a:t>Free trade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is a situation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where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a government does  not influence international trade through </a:t>
            </a:r>
            <a:r>
              <a:rPr sz="2800" b="1" i="1" dirty="0">
                <a:solidFill>
                  <a:srgbClr val="00376E"/>
                </a:solidFill>
                <a:latin typeface="Calibri"/>
                <a:cs typeface="Calibri"/>
              </a:rPr>
              <a:t>quotas 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and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tariffs</a:t>
            </a:r>
            <a:endParaRPr sz="2800">
              <a:latin typeface="Calibri"/>
              <a:cs typeface="Calibri"/>
            </a:endParaRPr>
          </a:p>
          <a:p>
            <a:pPr marL="355600" marR="935355">
              <a:lnSpc>
                <a:spcPct val="100000"/>
              </a:lnSpc>
              <a:spcBef>
                <a:spcPts val="2405"/>
              </a:spcBef>
            </a:pP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“…. </a:t>
            </a:r>
            <a:r>
              <a:rPr sz="2800" b="1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Free trade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 is considered to be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fair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trade,  because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what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is free must be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fair…”</a:t>
            </a:r>
            <a:r>
              <a:rPr sz="2800" b="1" i="1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!!!!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358" y="527049"/>
            <a:ext cx="7697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The Diamond </a:t>
            </a:r>
            <a:r>
              <a:rPr sz="4000" spc="-5" dirty="0">
                <a:solidFill>
                  <a:srgbClr val="000000"/>
                </a:solidFill>
              </a:rPr>
              <a:t>of </a:t>
            </a:r>
            <a:r>
              <a:rPr sz="4000" spc="-10" dirty="0">
                <a:solidFill>
                  <a:srgbClr val="000000"/>
                </a:solidFill>
              </a:rPr>
              <a:t>National</a:t>
            </a:r>
            <a:r>
              <a:rPr sz="4000" spc="7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Advantage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88340" y="1378661"/>
            <a:ext cx="7649209" cy="427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Four determinants of National</a:t>
            </a:r>
            <a:r>
              <a:rPr sz="32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Competitive 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Advantage </a:t>
            </a:r>
            <a:r>
              <a:rPr sz="3200" b="1" dirty="0">
                <a:solidFill>
                  <a:srgbClr val="6600CC"/>
                </a:solidFill>
                <a:latin typeface="Calibri"/>
                <a:cs typeface="Calibri"/>
              </a:rPr>
              <a:t>(“Porter’s</a:t>
            </a:r>
            <a:r>
              <a:rPr sz="3200" b="1" spc="-6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6600CC"/>
                </a:solidFill>
                <a:latin typeface="Calibri"/>
                <a:cs typeface="Calibri"/>
              </a:rPr>
              <a:t>Diamond”)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00000"/>
              </a:buClr>
              <a:buFont typeface="Calibri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1283335" lvl="1" indent="-356235">
              <a:lnSpc>
                <a:spcPct val="100000"/>
              </a:lnSpc>
              <a:buAutoNum type="arabicPeriod"/>
              <a:tabLst>
                <a:tab pos="1283970" algn="l"/>
              </a:tabLst>
            </a:pP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Factor</a:t>
            </a:r>
            <a:r>
              <a:rPr sz="2800" b="1" i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Conditions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0376E"/>
              </a:buClr>
              <a:buFont typeface="Calibri"/>
              <a:buAutoNum type="arabicPeriod"/>
            </a:pPr>
            <a:endParaRPr sz="2550">
              <a:latin typeface="Times New Roman"/>
              <a:cs typeface="Times New Roman"/>
            </a:endParaRPr>
          </a:p>
          <a:p>
            <a:pPr marL="1283335" lvl="1" indent="-356235">
              <a:lnSpc>
                <a:spcPct val="100000"/>
              </a:lnSpc>
              <a:buAutoNum type="arabicPeriod"/>
              <a:tabLst>
                <a:tab pos="1283970" algn="l"/>
              </a:tabLst>
            </a:pP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Demand</a:t>
            </a:r>
            <a:r>
              <a:rPr sz="2800" b="1" i="1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Conditions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376E"/>
              </a:buClr>
              <a:buFont typeface="Calibri"/>
              <a:buAutoNum type="arabicPeriod"/>
            </a:pPr>
            <a:endParaRPr sz="2450">
              <a:latin typeface="Times New Roman"/>
              <a:cs typeface="Times New Roman"/>
            </a:endParaRPr>
          </a:p>
          <a:p>
            <a:pPr marL="1283335" lvl="1" indent="-356235">
              <a:lnSpc>
                <a:spcPct val="100000"/>
              </a:lnSpc>
              <a:buAutoNum type="arabicPeriod"/>
              <a:tabLst>
                <a:tab pos="1283970" algn="l"/>
              </a:tabLst>
            </a:pP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Related and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Supporting</a:t>
            </a:r>
            <a:r>
              <a:rPr sz="2800" b="1" i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Industries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376E"/>
              </a:buClr>
              <a:buFont typeface="Calibri"/>
              <a:buAutoNum type="arabicPeriod"/>
            </a:pPr>
            <a:endParaRPr sz="2450">
              <a:latin typeface="Times New Roman"/>
              <a:cs typeface="Times New Roman"/>
            </a:endParaRPr>
          </a:p>
          <a:p>
            <a:pPr marL="1283335" lvl="1" indent="-356235">
              <a:lnSpc>
                <a:spcPct val="100000"/>
              </a:lnSpc>
              <a:buAutoNum type="arabicPeriod"/>
              <a:tabLst>
                <a:tab pos="1283970" algn="l"/>
              </a:tabLst>
            </a:pP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Firm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Strategy, Structure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and</a:t>
            </a:r>
            <a:r>
              <a:rPr sz="2800" b="1" i="1" spc="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Rivalry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517906"/>
            <a:ext cx="33991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1. Factor</a:t>
            </a:r>
            <a:r>
              <a:rPr sz="3200" spc="-9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Conditions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88340" y="1231138"/>
            <a:ext cx="806958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i="1" dirty="0">
                <a:solidFill>
                  <a:srgbClr val="0000FF"/>
                </a:solidFill>
                <a:latin typeface="Calibri"/>
                <a:cs typeface="Calibri"/>
              </a:rPr>
              <a:t>‘Key’ </a:t>
            </a: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factors of production </a:t>
            </a:r>
            <a:r>
              <a:rPr sz="2700" b="1" dirty="0">
                <a:solidFill>
                  <a:srgbClr val="0000FF"/>
                </a:solidFill>
                <a:latin typeface="Calibri"/>
                <a:cs typeface="Calibri"/>
              </a:rPr>
              <a:t>(or </a:t>
            </a: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specialized or advanced  factors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like skilled labour, capital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and infrastructure)  are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created,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not</a:t>
            </a:r>
            <a:r>
              <a:rPr sz="27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inherited</a:t>
            </a:r>
            <a:endParaRPr sz="2700">
              <a:latin typeface="Calibri"/>
              <a:cs typeface="Calibri"/>
            </a:endParaRPr>
          </a:p>
          <a:p>
            <a:pPr marL="355600" marR="52705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They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are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difficult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duplicate,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create competitive 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advantage</a:t>
            </a:r>
            <a:endParaRPr sz="2700">
              <a:latin typeface="Calibri"/>
              <a:cs typeface="Calibri"/>
            </a:endParaRPr>
          </a:p>
          <a:p>
            <a:pPr marL="355600" marR="251460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i="1" dirty="0">
                <a:solidFill>
                  <a:srgbClr val="00376E"/>
                </a:solidFill>
                <a:latin typeface="Calibri"/>
                <a:cs typeface="Calibri"/>
              </a:rPr>
              <a:t>‘</a:t>
            </a:r>
            <a:r>
              <a:rPr sz="2700" b="1" i="1" dirty="0">
                <a:solidFill>
                  <a:srgbClr val="0000FF"/>
                </a:solidFill>
                <a:latin typeface="Calibri"/>
                <a:cs typeface="Calibri"/>
              </a:rPr>
              <a:t>Non-key’ </a:t>
            </a: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factors </a:t>
            </a:r>
            <a:r>
              <a:rPr sz="2700" b="1" i="1" dirty="0">
                <a:solidFill>
                  <a:srgbClr val="0000FF"/>
                </a:solidFill>
                <a:latin typeface="Calibri"/>
                <a:cs typeface="Calibri"/>
              </a:rPr>
              <a:t>(basic </a:t>
            </a:r>
            <a:r>
              <a:rPr sz="2700" b="1" i="1" spc="-5" dirty="0">
                <a:solidFill>
                  <a:srgbClr val="0000FF"/>
                </a:solidFill>
                <a:latin typeface="Calibri"/>
                <a:cs typeface="Calibri"/>
              </a:rPr>
              <a:t>factors)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like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unskilled labour 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can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be obtained by any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firm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and do not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generate 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sustained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competitive</a:t>
            </a:r>
            <a:r>
              <a:rPr sz="2700" b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advantage</a:t>
            </a:r>
            <a:endParaRPr sz="2700">
              <a:latin typeface="Calibri"/>
              <a:cs typeface="Calibri"/>
            </a:endParaRPr>
          </a:p>
          <a:p>
            <a:pPr marL="355600" marR="22479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Lack of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resources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actually helps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countries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to become  </a:t>
            </a:r>
            <a:r>
              <a:rPr sz="2700" b="1" spc="-10" dirty="0">
                <a:solidFill>
                  <a:srgbClr val="00376E"/>
                </a:solidFill>
                <a:latin typeface="Calibri"/>
                <a:cs typeface="Calibri"/>
              </a:rPr>
              <a:t>competitive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(</a:t>
            </a:r>
            <a:r>
              <a:rPr sz="2700" b="1" i="1" dirty="0">
                <a:solidFill>
                  <a:srgbClr val="00376E"/>
                </a:solidFill>
                <a:latin typeface="Calibri"/>
                <a:cs typeface="Calibri"/>
              </a:rPr>
              <a:t>Eg: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Switzerland, Japan,</a:t>
            </a:r>
            <a:r>
              <a:rPr sz="2700" b="1" spc="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Sweden)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556006"/>
            <a:ext cx="37642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2. </a:t>
            </a:r>
            <a:r>
              <a:rPr sz="3200" spc="-5" dirty="0">
                <a:solidFill>
                  <a:srgbClr val="C00000"/>
                </a:solidFill>
              </a:rPr>
              <a:t>Demand</a:t>
            </a:r>
            <a:r>
              <a:rPr sz="3200" spc="-8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Conditions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12140" y="1231138"/>
            <a:ext cx="8023225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16000" indent="-3429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i="1" dirty="0">
                <a:solidFill>
                  <a:srgbClr val="0000FF"/>
                </a:solidFill>
                <a:latin typeface="Calibri"/>
                <a:cs typeface="Calibri"/>
              </a:rPr>
              <a:t>Sophisticated domestic market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is an</a:t>
            </a:r>
            <a:r>
              <a:rPr sz="2700" b="1" spc="-1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important 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element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in producing</a:t>
            </a:r>
            <a:r>
              <a:rPr sz="27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competitiveness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Makes firms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to sell </a:t>
            </a:r>
            <a:r>
              <a:rPr sz="2700" b="1" i="1" spc="-5" dirty="0">
                <a:solidFill>
                  <a:srgbClr val="6600CC"/>
                </a:solidFill>
                <a:latin typeface="Calibri"/>
                <a:cs typeface="Calibri"/>
              </a:rPr>
              <a:t>superior </a:t>
            </a:r>
            <a:r>
              <a:rPr sz="2700" b="1" i="1" dirty="0">
                <a:solidFill>
                  <a:srgbClr val="6600CC"/>
                </a:solidFill>
                <a:latin typeface="Calibri"/>
                <a:cs typeface="Calibri"/>
              </a:rPr>
              <a:t>products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as the</a:t>
            </a:r>
            <a:r>
              <a:rPr sz="27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market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700" b="1" i="1" dirty="0">
                <a:solidFill>
                  <a:srgbClr val="6600CC"/>
                </a:solidFill>
                <a:latin typeface="Calibri"/>
                <a:cs typeface="Calibri"/>
              </a:rPr>
              <a:t>demands </a:t>
            </a:r>
            <a:r>
              <a:rPr sz="2700" b="1" i="1" spc="-5" dirty="0">
                <a:solidFill>
                  <a:srgbClr val="6600CC"/>
                </a:solidFill>
                <a:latin typeface="Calibri"/>
                <a:cs typeface="Calibri"/>
              </a:rPr>
              <a:t>high</a:t>
            </a:r>
            <a:r>
              <a:rPr sz="2700" b="1" i="1" spc="-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700" b="1" i="1" dirty="0">
                <a:solidFill>
                  <a:srgbClr val="6600CC"/>
                </a:solidFill>
                <a:latin typeface="Calibri"/>
                <a:cs typeface="Calibri"/>
              </a:rPr>
              <a:t>quality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i="1" dirty="0">
                <a:solidFill>
                  <a:srgbClr val="6600CC"/>
                </a:solidFill>
                <a:latin typeface="Calibri"/>
                <a:cs typeface="Calibri"/>
              </a:rPr>
              <a:t>Closeness to such consumers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enables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700" b="1" spc="-10" dirty="0">
                <a:solidFill>
                  <a:srgbClr val="00376E"/>
                </a:solidFill>
                <a:latin typeface="Calibri"/>
                <a:cs typeface="Calibri"/>
              </a:rPr>
              <a:t>firm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learn 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the needs &amp; desires of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consumers</a:t>
            </a:r>
            <a:endParaRPr sz="2700">
              <a:latin typeface="Calibri"/>
              <a:cs typeface="Calibri"/>
            </a:endParaRPr>
          </a:p>
          <a:p>
            <a:pPr marL="355600" marR="159385">
              <a:lnSpc>
                <a:spcPct val="100000"/>
              </a:lnSpc>
              <a:spcBef>
                <a:spcPts val="1205"/>
              </a:spcBef>
            </a:pP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[same argument as in the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first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stage of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Product Cycle  Theory]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Helps the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firm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to be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competitive </a:t>
            </a:r>
            <a:r>
              <a:rPr sz="2700" b="1" dirty="0">
                <a:solidFill>
                  <a:srgbClr val="00376E"/>
                </a:solidFill>
                <a:latin typeface="Calibri"/>
                <a:cs typeface="Calibri"/>
              </a:rPr>
              <a:t>in the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global</a:t>
            </a:r>
            <a:r>
              <a:rPr sz="2700" b="1" spc="-4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0376E"/>
                </a:solidFill>
                <a:latin typeface="Calibri"/>
                <a:cs typeface="Calibri"/>
              </a:rPr>
              <a:t>market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700" b="1" i="1" dirty="0">
                <a:solidFill>
                  <a:srgbClr val="0000FF"/>
                </a:solidFill>
                <a:latin typeface="Calibri"/>
                <a:cs typeface="Calibri"/>
              </a:rPr>
              <a:t>Example: </a:t>
            </a:r>
            <a:r>
              <a:rPr sz="2700" b="1" dirty="0">
                <a:latin typeface="Calibri"/>
                <a:cs typeface="Calibri"/>
              </a:rPr>
              <a:t>French </a:t>
            </a:r>
            <a:r>
              <a:rPr sz="2700" b="1" spc="-5" dirty="0">
                <a:latin typeface="Calibri"/>
                <a:cs typeface="Calibri"/>
              </a:rPr>
              <a:t>Wine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industry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79806"/>
            <a:ext cx="6179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3. Related and Supporting</a:t>
            </a:r>
            <a:r>
              <a:rPr sz="3200" spc="-15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Industries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154938"/>
            <a:ext cx="7998459" cy="5255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7865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set of strong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related and supporting industries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 important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to the competitiveness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firms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Includes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suppliers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and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related</a:t>
            </a:r>
            <a:r>
              <a:rPr sz="2600" b="1" i="1" spc="-3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industries</a:t>
            </a:r>
            <a:endParaRPr sz="2600">
              <a:latin typeface="Calibri"/>
              <a:cs typeface="Calibri"/>
            </a:endParaRPr>
          </a:p>
          <a:p>
            <a:pPr marL="355600" marR="154305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local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suppliers cluster around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producers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(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upstream 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and/or downstream industries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), and add to</a:t>
            </a:r>
            <a:r>
              <a:rPr sz="2600" b="1" spc="-9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innovation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Advantages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such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clustering or</a:t>
            </a:r>
            <a:r>
              <a:rPr sz="2600" b="1" i="1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agglomeration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1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Potential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technology knowledge</a:t>
            </a:r>
            <a:r>
              <a:rPr sz="2400" b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spillovers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Disadvantages: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15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Potential poaching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of your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employees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rival</a:t>
            </a:r>
            <a:r>
              <a:rPr sz="2400" b="1" spc="-5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companies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Increase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competition,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decreasing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profit</a:t>
            </a:r>
            <a:r>
              <a:rPr sz="2400" b="1" spc="-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margin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Ex: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Detroit and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Silicon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Valley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U.S.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1706"/>
            <a:ext cx="6452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4. Firm Strategy, Structure and</a:t>
            </a:r>
            <a:r>
              <a:rPr sz="3200" spc="-8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Rivalry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88340" y="893888"/>
            <a:ext cx="7379970" cy="530542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Strategy</a:t>
            </a:r>
            <a:endParaRPr sz="2600">
              <a:latin typeface="Calibri"/>
              <a:cs typeface="Calibri"/>
            </a:endParaRPr>
          </a:p>
          <a:p>
            <a:pPr marL="413384" lvl="1" indent="-228600">
              <a:lnSpc>
                <a:spcPct val="100000"/>
              </a:lnSpc>
              <a:spcBef>
                <a:spcPts val="1225"/>
              </a:spcBef>
              <a:buSzPct val="95454"/>
              <a:buFont typeface="Wingdings"/>
              <a:buChar char=""/>
              <a:tabLst>
                <a:tab pos="414020" algn="l"/>
              </a:tabLst>
            </a:pP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Investment plans, use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labour force – all depends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on</a:t>
            </a:r>
            <a:r>
              <a:rPr sz="2200" b="1" spc="1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country’s capital market and labour</a:t>
            </a:r>
            <a:r>
              <a:rPr sz="2200" b="1" spc="14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market</a:t>
            </a:r>
            <a:endParaRPr sz="2200">
              <a:latin typeface="Calibri"/>
              <a:cs typeface="Calibri"/>
            </a:endParaRPr>
          </a:p>
          <a:p>
            <a:pPr marL="413384" lvl="1" indent="-228600">
              <a:lnSpc>
                <a:spcPct val="100000"/>
              </a:lnSpc>
              <a:spcBef>
                <a:spcPts val="1200"/>
              </a:spcBef>
              <a:buSzPct val="95454"/>
              <a:buFont typeface="Wingdings"/>
              <a:buChar char=""/>
              <a:tabLst>
                <a:tab pos="414020" algn="l"/>
              </a:tabLst>
            </a:pP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i.e.,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conditions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in the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home</a:t>
            </a:r>
            <a:r>
              <a:rPr sz="2200" b="1" spc="7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market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Structure</a:t>
            </a:r>
            <a:endParaRPr sz="2600">
              <a:latin typeface="Calibri"/>
              <a:cs typeface="Calibri"/>
            </a:endParaRPr>
          </a:p>
          <a:p>
            <a:pPr marL="413384" lvl="1" indent="-228600">
              <a:lnSpc>
                <a:spcPct val="100000"/>
              </a:lnSpc>
              <a:spcBef>
                <a:spcPts val="1230"/>
              </a:spcBef>
              <a:buSzPct val="95454"/>
              <a:buFont typeface="Wingdings"/>
              <a:buChar char=""/>
              <a:tabLst>
                <a:tab pos="414020" algn="l"/>
              </a:tabLst>
            </a:pP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Management</a:t>
            </a:r>
            <a:r>
              <a:rPr sz="2200" b="1" spc="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styles</a:t>
            </a:r>
            <a:endParaRPr sz="2200">
              <a:latin typeface="Calibri"/>
              <a:cs typeface="Calibri"/>
            </a:endParaRPr>
          </a:p>
          <a:p>
            <a:pPr marL="413384" marR="5080" lvl="1" indent="-228600">
              <a:lnSpc>
                <a:spcPct val="100000"/>
              </a:lnSpc>
              <a:spcBef>
                <a:spcPts val="1200"/>
              </a:spcBef>
              <a:buSzPct val="95454"/>
              <a:buFont typeface="Wingdings"/>
              <a:buChar char=""/>
              <a:tabLst>
                <a:tab pos="414020" algn="l"/>
              </a:tabLst>
            </a:pP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But,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there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is no single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managerial,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ownership or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operational  strategy universally</a:t>
            </a:r>
            <a:r>
              <a:rPr sz="22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appropriate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Rivalry</a:t>
            </a:r>
            <a:endParaRPr sz="2600">
              <a:latin typeface="Calibri"/>
              <a:cs typeface="Calibri"/>
            </a:endParaRPr>
          </a:p>
          <a:p>
            <a:pPr marL="413384" lvl="1" indent="-228600">
              <a:lnSpc>
                <a:spcPct val="100000"/>
              </a:lnSpc>
              <a:spcBef>
                <a:spcPts val="1230"/>
              </a:spcBef>
              <a:buSzPct val="95454"/>
              <a:buFont typeface="Wingdings"/>
              <a:buChar char=""/>
              <a:tabLst>
                <a:tab pos="414020" algn="l"/>
              </a:tabLst>
            </a:pP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Intense competition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spurs</a:t>
            </a:r>
            <a:r>
              <a:rPr sz="2200" b="1" spc="6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innovation</a:t>
            </a:r>
            <a:endParaRPr sz="22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1200"/>
              </a:spcBef>
            </a:pPr>
            <a:r>
              <a:rPr sz="2200" b="1" i="1" spc="-5" dirty="0">
                <a:solidFill>
                  <a:srgbClr val="00376E"/>
                </a:solidFill>
                <a:latin typeface="Calibri"/>
                <a:cs typeface="Calibri"/>
              </a:rPr>
              <a:t>Example: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Japanese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automobile and </a:t>
            </a: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electronics</a:t>
            </a:r>
            <a:r>
              <a:rPr sz="2200" b="1" spc="1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industries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2057400"/>
            <a:ext cx="6246749" cy="3427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4663" y="314401"/>
            <a:ext cx="7291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105" marR="5080" indent="-8280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376E"/>
                </a:solidFill>
              </a:rPr>
              <a:t>Determinants </a:t>
            </a:r>
            <a:r>
              <a:rPr sz="3600" dirty="0">
                <a:solidFill>
                  <a:srgbClr val="00376E"/>
                </a:solidFill>
              </a:rPr>
              <a:t>of </a:t>
            </a:r>
            <a:r>
              <a:rPr sz="3600" spc="-5" dirty="0">
                <a:solidFill>
                  <a:srgbClr val="00376E"/>
                </a:solidFill>
              </a:rPr>
              <a:t>National </a:t>
            </a:r>
            <a:r>
              <a:rPr sz="3600" dirty="0">
                <a:solidFill>
                  <a:srgbClr val="00376E"/>
                </a:solidFill>
              </a:rPr>
              <a:t>Competitive  Advantage: Porter’s</a:t>
            </a:r>
            <a:r>
              <a:rPr sz="3600" spc="-35" dirty="0">
                <a:solidFill>
                  <a:srgbClr val="00376E"/>
                </a:solidFill>
              </a:rPr>
              <a:t> </a:t>
            </a:r>
            <a:r>
              <a:rPr sz="3600" spc="-5" dirty="0">
                <a:solidFill>
                  <a:srgbClr val="00376E"/>
                </a:solidFill>
              </a:rPr>
              <a:t>Diamond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3429000" y="1752600"/>
            <a:ext cx="2438400" cy="1524000"/>
          </a:xfrm>
          <a:custGeom>
            <a:avLst/>
            <a:gdLst/>
            <a:ahLst/>
            <a:cxnLst/>
            <a:rect l="l" t="t" r="r" b="b"/>
            <a:pathLst>
              <a:path w="2438400" h="1524000">
                <a:moveTo>
                  <a:pt x="0" y="1524000"/>
                </a:moveTo>
                <a:lnTo>
                  <a:pt x="2438400" y="1524000"/>
                </a:lnTo>
                <a:lnTo>
                  <a:pt x="24384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1752600"/>
            <a:ext cx="2438400" cy="1524000"/>
          </a:xfrm>
          <a:custGeom>
            <a:avLst/>
            <a:gdLst/>
            <a:ahLst/>
            <a:cxnLst/>
            <a:rect l="l" t="t" r="r" b="b"/>
            <a:pathLst>
              <a:path w="2438400" h="1524000">
                <a:moveTo>
                  <a:pt x="0" y="1524000"/>
                </a:moveTo>
                <a:lnTo>
                  <a:pt x="2438400" y="1524000"/>
                </a:lnTo>
                <a:lnTo>
                  <a:pt x="24384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12192">
            <a:solidFill>
              <a:srgbClr val="EB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0" y="4343400"/>
            <a:ext cx="2336800" cy="1447800"/>
          </a:xfrm>
          <a:custGeom>
            <a:avLst/>
            <a:gdLst/>
            <a:ahLst/>
            <a:cxnLst/>
            <a:rect l="l" t="t" r="r" b="b"/>
            <a:pathLst>
              <a:path w="2336800" h="1447800">
                <a:moveTo>
                  <a:pt x="0" y="1447800"/>
                </a:moveTo>
                <a:lnTo>
                  <a:pt x="2336292" y="1447800"/>
                </a:lnTo>
                <a:lnTo>
                  <a:pt x="233629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200" y="4343400"/>
            <a:ext cx="2336800" cy="1447800"/>
          </a:xfrm>
          <a:custGeom>
            <a:avLst/>
            <a:gdLst/>
            <a:ahLst/>
            <a:cxnLst/>
            <a:rect l="l" t="t" r="r" b="b"/>
            <a:pathLst>
              <a:path w="2336800" h="1447800">
                <a:moveTo>
                  <a:pt x="0" y="1447800"/>
                </a:moveTo>
                <a:lnTo>
                  <a:pt x="2336292" y="1447800"/>
                </a:lnTo>
                <a:lnTo>
                  <a:pt x="233629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12192">
            <a:solidFill>
              <a:srgbClr val="EB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800" y="3200400"/>
            <a:ext cx="2184400" cy="1371600"/>
          </a:xfrm>
          <a:custGeom>
            <a:avLst/>
            <a:gdLst/>
            <a:ahLst/>
            <a:cxnLst/>
            <a:rect l="l" t="t" r="r" b="b"/>
            <a:pathLst>
              <a:path w="2184400" h="1371600">
                <a:moveTo>
                  <a:pt x="0" y="1371600"/>
                </a:moveTo>
                <a:lnTo>
                  <a:pt x="2183892" y="1371600"/>
                </a:lnTo>
                <a:lnTo>
                  <a:pt x="2183892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800" y="3200400"/>
            <a:ext cx="2184400" cy="1371600"/>
          </a:xfrm>
          <a:custGeom>
            <a:avLst/>
            <a:gdLst/>
            <a:ahLst/>
            <a:cxnLst/>
            <a:rect l="l" t="t" r="r" b="b"/>
            <a:pathLst>
              <a:path w="2184400" h="1371600">
                <a:moveTo>
                  <a:pt x="0" y="1371600"/>
                </a:moveTo>
                <a:lnTo>
                  <a:pt x="2183892" y="1371600"/>
                </a:lnTo>
                <a:lnTo>
                  <a:pt x="2183892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12192">
            <a:solidFill>
              <a:srgbClr val="EB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5708" y="3200400"/>
            <a:ext cx="2184400" cy="1295400"/>
          </a:xfrm>
          <a:custGeom>
            <a:avLst/>
            <a:gdLst/>
            <a:ahLst/>
            <a:cxnLst/>
            <a:rect l="l" t="t" r="r" b="b"/>
            <a:pathLst>
              <a:path w="2184400" h="1295400">
                <a:moveTo>
                  <a:pt x="0" y="1295400"/>
                </a:moveTo>
                <a:lnTo>
                  <a:pt x="2183891" y="1295400"/>
                </a:lnTo>
                <a:lnTo>
                  <a:pt x="2183891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5708" y="3200400"/>
            <a:ext cx="2184400" cy="1295400"/>
          </a:xfrm>
          <a:custGeom>
            <a:avLst/>
            <a:gdLst/>
            <a:ahLst/>
            <a:cxnLst/>
            <a:rect l="l" t="t" r="r" b="b"/>
            <a:pathLst>
              <a:path w="2184400" h="1295400">
                <a:moveTo>
                  <a:pt x="0" y="1295400"/>
                </a:moveTo>
                <a:lnTo>
                  <a:pt x="2183891" y="1295400"/>
                </a:lnTo>
                <a:lnTo>
                  <a:pt x="2183891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12192">
            <a:solidFill>
              <a:srgbClr val="EB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58361" y="1981961"/>
            <a:ext cx="2057400" cy="1104900"/>
          </a:xfrm>
          <a:prstGeom prst="rect">
            <a:avLst/>
          </a:prstGeom>
          <a:solidFill>
            <a:srgbClr val="EBF5FF"/>
          </a:solidFill>
          <a:ln w="25907">
            <a:solidFill>
              <a:srgbClr val="33996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14629" marR="209550" indent="635" algn="ctr">
              <a:lnSpc>
                <a:spcPct val="100000"/>
              </a:lnSpc>
              <a:spcBef>
                <a:spcPts val="210"/>
              </a:spcBef>
            </a:pPr>
            <a:r>
              <a:rPr sz="2200" b="1" spc="-5" dirty="0">
                <a:solidFill>
                  <a:srgbClr val="00376E"/>
                </a:solidFill>
                <a:latin typeface="Calibri"/>
                <a:cs typeface="Calibri"/>
              </a:rPr>
              <a:t>Firm </a:t>
            </a:r>
            <a:r>
              <a:rPr sz="2200" b="1" spc="-35" dirty="0">
                <a:solidFill>
                  <a:srgbClr val="00376E"/>
                </a:solidFill>
                <a:latin typeface="Calibri"/>
                <a:cs typeface="Calibri"/>
              </a:rPr>
              <a:t>strategy,  </a:t>
            </a:r>
            <a:r>
              <a:rPr sz="2200" b="1" spc="-15" dirty="0">
                <a:solidFill>
                  <a:srgbClr val="00376E"/>
                </a:solidFill>
                <a:latin typeface="Calibri"/>
                <a:cs typeface="Calibri"/>
              </a:rPr>
              <a:t>structure, 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and</a:t>
            </a:r>
            <a:r>
              <a:rPr sz="2200" b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rivalry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5361" y="3429761"/>
            <a:ext cx="1676400" cy="767080"/>
          </a:xfrm>
          <a:prstGeom prst="rect">
            <a:avLst/>
          </a:prstGeom>
          <a:solidFill>
            <a:srgbClr val="EBF5FF"/>
          </a:solidFill>
          <a:ln w="25907">
            <a:solidFill>
              <a:srgbClr val="33996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Demand</a:t>
            </a:r>
            <a:endParaRPr sz="2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conditions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6161" y="3501390"/>
            <a:ext cx="1752600" cy="767080"/>
          </a:xfrm>
          <a:prstGeom prst="rect">
            <a:avLst/>
          </a:prstGeom>
          <a:solidFill>
            <a:srgbClr val="EBF5FF"/>
          </a:solidFill>
          <a:ln w="25908">
            <a:solidFill>
              <a:srgbClr val="33996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2200" b="1" spc="-20" dirty="0">
                <a:solidFill>
                  <a:srgbClr val="00376E"/>
                </a:solidFill>
                <a:latin typeface="Calibri"/>
                <a:cs typeface="Calibri"/>
              </a:rPr>
              <a:t>Factor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endowments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4561" y="4496561"/>
            <a:ext cx="1981200" cy="1104900"/>
          </a:xfrm>
          <a:prstGeom prst="rect">
            <a:avLst/>
          </a:prstGeom>
          <a:solidFill>
            <a:srgbClr val="EBF5FF"/>
          </a:solidFill>
          <a:ln w="25907">
            <a:solidFill>
              <a:srgbClr val="339966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62585" marR="293370" indent="-62865" algn="just">
              <a:lnSpc>
                <a:spcPct val="100000"/>
              </a:lnSpc>
              <a:spcBef>
                <a:spcPts val="215"/>
              </a:spcBef>
            </a:pPr>
            <a:r>
              <a:rPr sz="2200" b="1" spc="-20" dirty="0">
                <a:solidFill>
                  <a:srgbClr val="00376E"/>
                </a:solidFill>
                <a:latin typeface="Calibri"/>
                <a:cs typeface="Calibri"/>
              </a:rPr>
              <a:t>Related  </a:t>
            </a:r>
            <a:r>
              <a:rPr sz="2200" b="1" spc="-10" dirty="0">
                <a:solidFill>
                  <a:srgbClr val="00376E"/>
                </a:solidFill>
                <a:latin typeface="Calibri"/>
                <a:cs typeface="Calibri"/>
              </a:rPr>
              <a:t>and  supporting  industries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1645" y="5893104"/>
            <a:ext cx="6061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376E"/>
                </a:solidFill>
                <a:latin typeface="Calibri"/>
                <a:cs typeface="Calibri"/>
              </a:rPr>
              <a:t>Note: </a:t>
            </a:r>
            <a:r>
              <a:rPr sz="2800" b="1" i="1" spc="-15" dirty="0">
                <a:solidFill>
                  <a:srgbClr val="00376E"/>
                </a:solidFill>
                <a:latin typeface="Calibri"/>
                <a:cs typeface="Calibri"/>
              </a:rPr>
              <a:t>Governments can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influence all</a:t>
            </a:r>
            <a:r>
              <a:rPr sz="2800" b="1" i="1" spc="1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four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066800"/>
            <a:ext cx="86868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5901" y="446278"/>
            <a:ext cx="4628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376E"/>
                </a:solidFill>
              </a:rPr>
              <a:t>“So What” </a:t>
            </a:r>
            <a:r>
              <a:rPr sz="3600" spc="-10" dirty="0">
                <a:solidFill>
                  <a:srgbClr val="00376E"/>
                </a:solidFill>
              </a:rPr>
              <a:t>for</a:t>
            </a:r>
            <a:r>
              <a:rPr sz="3600" spc="-85" dirty="0">
                <a:solidFill>
                  <a:srgbClr val="00376E"/>
                </a:solidFill>
              </a:rPr>
              <a:t> </a:t>
            </a:r>
            <a:r>
              <a:rPr sz="3600" dirty="0">
                <a:solidFill>
                  <a:srgbClr val="00376E"/>
                </a:solidFill>
              </a:rPr>
              <a:t>business?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11225" y="911249"/>
            <a:ext cx="8011159" cy="552831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First mover</a:t>
            </a:r>
            <a:r>
              <a:rPr sz="26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implications</a:t>
            </a:r>
            <a:endParaRPr sz="2600">
              <a:latin typeface="Calibri"/>
              <a:cs typeface="Calibri"/>
            </a:endParaRPr>
          </a:p>
          <a:p>
            <a:pPr marL="756285" marR="473709" lvl="1" indent="-286385">
              <a:lnSpc>
                <a:spcPct val="100000"/>
              </a:lnSpc>
              <a:spcBef>
                <a:spcPts val="121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invest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be first, particularly in global industries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or in 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markets which can support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few</a:t>
            </a:r>
            <a:r>
              <a:rPr sz="2400" b="1" spc="-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firms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Location 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of production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a key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variable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Government Policy</a:t>
            </a:r>
            <a:r>
              <a:rPr sz="2600" b="1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implications</a:t>
            </a:r>
            <a:endParaRPr sz="26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21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Govt. plays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an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important role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Porter’s diamond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model. 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Govt. can </a:t>
            </a:r>
            <a:r>
              <a:rPr sz="2400" b="1" spc="-10" dirty="0">
                <a:solidFill>
                  <a:srgbClr val="00376E"/>
                </a:solidFill>
                <a:latin typeface="Calibri"/>
                <a:cs typeface="Calibri"/>
              </a:rPr>
              <a:t>influence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through: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1156335" algn="l"/>
              </a:tabLst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Subsidies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firms, either directly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or</a:t>
            </a:r>
            <a:r>
              <a:rPr sz="24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indirectly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1156335" algn="l"/>
              </a:tabLst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Taxes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applicable to corporations, business, etc.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1156335" algn="l"/>
              </a:tabLst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Educational policies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affecting labour</a:t>
            </a:r>
            <a:r>
              <a:rPr sz="2400" b="1" spc="-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skills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1156335" algn="l"/>
              </a:tabLst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Enforcement of</a:t>
            </a:r>
            <a:r>
              <a:rPr sz="2400" b="1" i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standards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362" y="991361"/>
            <a:ext cx="7924800" cy="4495800"/>
          </a:xfrm>
          <a:custGeom>
            <a:avLst/>
            <a:gdLst/>
            <a:ahLst/>
            <a:cxnLst/>
            <a:rect l="l" t="t" r="r" b="b"/>
            <a:pathLst>
              <a:path w="7924800" h="4495800">
                <a:moveTo>
                  <a:pt x="0" y="4495800"/>
                </a:moveTo>
                <a:lnTo>
                  <a:pt x="7924800" y="4495800"/>
                </a:lnTo>
                <a:lnTo>
                  <a:pt x="792480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991361"/>
            <a:ext cx="7924800" cy="4495800"/>
          </a:xfrm>
          <a:custGeom>
            <a:avLst/>
            <a:gdLst/>
            <a:ahLst/>
            <a:cxnLst/>
            <a:rect l="l" t="t" r="r" b="b"/>
            <a:pathLst>
              <a:path w="7924800" h="4495800">
                <a:moveTo>
                  <a:pt x="0" y="4495800"/>
                </a:moveTo>
                <a:lnTo>
                  <a:pt x="7924800" y="4495800"/>
                </a:lnTo>
                <a:lnTo>
                  <a:pt x="792480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ln w="25908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1544" y="1001013"/>
            <a:ext cx="7426325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“Including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factor conditions </a:t>
            </a:r>
            <a:r>
              <a:rPr sz="2800" b="1" i="1" dirty="0">
                <a:solidFill>
                  <a:srgbClr val="00376E"/>
                </a:solidFill>
                <a:latin typeface="Calibri"/>
                <a:cs typeface="Calibri"/>
              </a:rPr>
              <a:t>as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a cost component,  demand conditions as a motivator of firm actions,  and competitiveness – all combine to include </a:t>
            </a:r>
            <a:r>
              <a:rPr sz="2800" b="1" i="1" dirty="0">
                <a:solidFill>
                  <a:srgbClr val="00376E"/>
                </a:solidFill>
                <a:latin typeface="Calibri"/>
                <a:cs typeface="Calibri"/>
              </a:rPr>
              <a:t>the 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elements of classical, factor proportions, product  cycle, </a:t>
            </a:r>
            <a:r>
              <a:rPr sz="2800" b="1" i="1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imperfect competition theories in a  pragmatic approach to the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challenges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that the  global markets of the </a:t>
            </a:r>
            <a:r>
              <a:rPr sz="2800" b="1" i="1" dirty="0">
                <a:solidFill>
                  <a:srgbClr val="00376E"/>
                </a:solidFill>
                <a:latin typeface="Calibri"/>
                <a:cs typeface="Calibri"/>
              </a:rPr>
              <a:t>21</a:t>
            </a:r>
            <a:r>
              <a:rPr sz="2775" b="1" i="1" baseline="25525" dirty="0">
                <a:solidFill>
                  <a:srgbClr val="00376E"/>
                </a:solidFill>
                <a:latin typeface="Calibri"/>
                <a:cs typeface="Calibri"/>
              </a:rPr>
              <a:t>st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century present to </a:t>
            </a:r>
            <a:r>
              <a:rPr sz="2800" b="1" i="1" dirty="0">
                <a:solidFill>
                  <a:srgbClr val="00376E"/>
                </a:solidFill>
                <a:latin typeface="Calibri"/>
                <a:cs typeface="Calibri"/>
              </a:rPr>
              <a:t>the  </a:t>
            </a:r>
            <a:r>
              <a:rPr sz="2800" b="1" i="1" spc="-10" dirty="0">
                <a:solidFill>
                  <a:srgbClr val="00376E"/>
                </a:solidFill>
                <a:latin typeface="Calibri"/>
                <a:cs typeface="Calibri"/>
              </a:rPr>
              <a:t>firms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2800" b="1" i="1" spc="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today”</a:t>
            </a:r>
            <a:endParaRPr sz="2800">
              <a:latin typeface="Calibri"/>
              <a:cs typeface="Calibri"/>
            </a:endParaRPr>
          </a:p>
          <a:p>
            <a:pPr marL="3327400">
              <a:lnSpc>
                <a:spcPct val="100000"/>
              </a:lnSpc>
              <a:spcBef>
                <a:spcPts val="2410"/>
              </a:spcBef>
            </a:pP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Cyinkota, et al.</a:t>
            </a:r>
            <a:r>
              <a:rPr sz="2800" b="1" i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376E"/>
                </a:solidFill>
                <a:latin typeface="Calibri"/>
                <a:cs typeface="Calibri"/>
              </a:rPr>
              <a:t>(2003)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31978"/>
            <a:ext cx="2129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376E"/>
                </a:solidFill>
              </a:rPr>
              <a:t>References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59740" y="1083309"/>
            <a:ext cx="8218170" cy="50196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198755" indent="-342900">
              <a:lnSpc>
                <a:spcPts val="2500"/>
              </a:lnSpc>
              <a:spcBef>
                <a:spcPts val="7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‘International investment and international trade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product cycle’, </a:t>
            </a:r>
            <a:r>
              <a:rPr sz="2600" b="1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Raymond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Vernon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, Q</a:t>
            </a:r>
            <a:r>
              <a:rPr sz="2600" b="1" i="1" spc="-5" dirty="0">
                <a:solidFill>
                  <a:srgbClr val="00376E"/>
                </a:solidFill>
                <a:latin typeface="Calibri"/>
                <a:cs typeface="Calibri"/>
              </a:rPr>
              <a:t>uarterly Journal of  Economics, </a:t>
            </a:r>
            <a:r>
              <a:rPr sz="2600" b="1" i="1" dirty="0">
                <a:solidFill>
                  <a:srgbClr val="00376E"/>
                </a:solidFill>
                <a:latin typeface="Calibri"/>
                <a:cs typeface="Calibri"/>
              </a:rPr>
              <a:t>1966,</a:t>
            </a:r>
            <a:r>
              <a:rPr sz="2600" b="1" i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00376E"/>
                </a:solidFill>
                <a:latin typeface="Calibri"/>
                <a:cs typeface="Calibri"/>
              </a:rPr>
              <a:t>(pp.190-207)</a:t>
            </a:r>
            <a:endParaRPr sz="2600">
              <a:latin typeface="Calibri"/>
              <a:cs typeface="Calibri"/>
            </a:endParaRPr>
          </a:p>
          <a:p>
            <a:pPr marL="355600" marR="669290" indent="-342900">
              <a:lnSpc>
                <a:spcPct val="80000"/>
              </a:lnSpc>
              <a:spcBef>
                <a:spcPts val="21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‘The Competitive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Advantage of Nations’,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Michael </a:t>
            </a:r>
            <a:r>
              <a:rPr sz="2600" b="1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E. 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Porter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600" b="1" i="1" dirty="0">
                <a:solidFill>
                  <a:srgbClr val="00376E"/>
                </a:solidFill>
                <a:latin typeface="Calibri"/>
                <a:cs typeface="Calibri"/>
              </a:rPr>
              <a:t>Harvard Business Review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March-April,</a:t>
            </a:r>
            <a:r>
              <a:rPr sz="2600" b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1990.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2810"/>
              </a:lnSpc>
              <a:spcBef>
                <a:spcPts val="156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‘Porter’s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Competitive Advantage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Nations: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An</a:t>
            </a:r>
            <a:endParaRPr sz="2600">
              <a:latin typeface="Calibri"/>
              <a:cs typeface="Calibri"/>
            </a:endParaRPr>
          </a:p>
          <a:p>
            <a:pPr marL="355600" marR="407670">
              <a:lnSpc>
                <a:spcPct val="80000"/>
              </a:lnSpc>
              <a:spcBef>
                <a:spcPts val="315"/>
              </a:spcBef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Assessment’, </a:t>
            </a:r>
            <a:r>
              <a:rPr sz="2600" b="1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Robert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M. Grant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600" b="1" i="1" spc="-5" dirty="0">
                <a:solidFill>
                  <a:srgbClr val="00376E"/>
                </a:solidFill>
                <a:latin typeface="Calibri"/>
                <a:cs typeface="Calibri"/>
              </a:rPr>
              <a:t>Strategic </a:t>
            </a:r>
            <a:r>
              <a:rPr sz="2600" b="1" i="1" dirty="0">
                <a:solidFill>
                  <a:srgbClr val="00376E"/>
                </a:solidFill>
                <a:latin typeface="Calibri"/>
                <a:cs typeface="Calibri"/>
              </a:rPr>
              <a:t>Management  </a:t>
            </a:r>
            <a:r>
              <a:rPr sz="2600" b="1" i="1" spc="-5" dirty="0">
                <a:solidFill>
                  <a:srgbClr val="00376E"/>
                </a:solidFill>
                <a:latin typeface="Calibri"/>
                <a:cs typeface="Calibri"/>
              </a:rPr>
              <a:t>Journal,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Vol.12, pp.535-548</a:t>
            </a:r>
            <a:r>
              <a:rPr sz="2600" b="1" spc="-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(1991)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ts val="2500"/>
              </a:lnSpc>
              <a:spcBef>
                <a:spcPts val="216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‘International Business’,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Charles </a:t>
            </a:r>
            <a:r>
              <a:rPr sz="2600" b="1" u="heavy" spc="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W </a:t>
            </a:r>
            <a:r>
              <a:rPr sz="2600" b="1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L Hill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and </a:t>
            </a:r>
            <a:r>
              <a:rPr sz="2600" b="1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Arun Kumar 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Jain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600" b="1" i="1" spc="-5" dirty="0">
                <a:solidFill>
                  <a:srgbClr val="00376E"/>
                </a:solidFill>
                <a:latin typeface="Calibri"/>
                <a:cs typeface="Calibri"/>
              </a:rPr>
              <a:t>Tata McGraw-Hill: New</a:t>
            </a:r>
            <a:r>
              <a:rPr sz="2600" b="1" i="1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00376E"/>
                </a:solidFill>
                <a:latin typeface="Calibri"/>
                <a:cs typeface="Calibri"/>
              </a:rPr>
              <a:t>Delhi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55600" marR="582930" indent="-342900">
              <a:lnSpc>
                <a:spcPct val="80000"/>
              </a:lnSpc>
              <a:spcBef>
                <a:spcPts val="2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‘International Business’, </a:t>
            </a:r>
            <a:r>
              <a:rPr sz="2600" b="1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Michael R.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Czinkota, </a:t>
            </a:r>
            <a:r>
              <a:rPr sz="2600" b="1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Ilkka </a:t>
            </a:r>
            <a:r>
              <a:rPr sz="2600" b="1" u="heavy" spc="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A.  </a:t>
            </a:r>
            <a:r>
              <a:rPr sz="2600" b="1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Ronkainen, Michael </a:t>
            </a:r>
            <a:r>
              <a:rPr sz="2600" b="1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  <a:latin typeface="Calibri"/>
                <a:cs typeface="Calibri"/>
              </a:rPr>
              <a:t>H. Moffett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(pp.</a:t>
            </a:r>
            <a:r>
              <a:rPr sz="2600" b="1" spc="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129-133)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6092" y="527049"/>
            <a:ext cx="5984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61645"/>
                </a:solidFill>
              </a:rPr>
              <a:t>An overview of trade 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60349" y="1146389"/>
            <a:ext cx="8239125" cy="465709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5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Early thinking: Theory of</a:t>
            </a:r>
            <a:r>
              <a:rPr sz="2800" b="1" spc="5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Mercantilism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Adam Smith: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theory of absolute advantage,</a:t>
            </a:r>
            <a:r>
              <a:rPr sz="2800" b="1" spc="17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1776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Ricardo: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theory of comparative advantage,</a:t>
            </a:r>
            <a:r>
              <a:rPr sz="2800" b="1" spc="16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1817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Heckscher-Ohlin theory: 20th</a:t>
            </a:r>
            <a:r>
              <a:rPr sz="2800" b="1" spc="8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century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“New”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trade theory based on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economies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2800" b="1" spc="1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scale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Product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Life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Cycle</a:t>
            </a:r>
            <a:r>
              <a:rPr sz="2800" b="1" spc="7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theory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Porter’s Competitive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Advantage</a:t>
            </a:r>
            <a:r>
              <a:rPr sz="2800" b="1" spc="1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Theory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References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686509"/>
            <a:ext cx="8189595" cy="203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1085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Chapters 5, </a:t>
            </a:r>
            <a:r>
              <a:rPr sz="2800" b="1" i="1" spc="-5" dirty="0">
                <a:solidFill>
                  <a:srgbClr val="006600"/>
                </a:solidFill>
                <a:latin typeface="Calibri"/>
                <a:cs typeface="Calibri"/>
              </a:rPr>
              <a:t>‘International Business’ </a:t>
            </a: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by Charles W.  Hill and Arun K. </a:t>
            </a:r>
            <a:r>
              <a:rPr sz="2800" b="1" i="1" spc="-10" dirty="0">
                <a:solidFill>
                  <a:srgbClr val="001F5F"/>
                </a:solidFill>
                <a:latin typeface="Calibri"/>
                <a:cs typeface="Calibri"/>
              </a:rPr>
              <a:t>Jain, Tata McGraw </a:t>
            </a: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Hill</a:t>
            </a:r>
            <a:r>
              <a:rPr sz="2800" b="1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publication.</a:t>
            </a:r>
            <a:endParaRPr sz="2800">
              <a:latin typeface="Calibri"/>
              <a:cs typeface="Calibri"/>
            </a:endParaRPr>
          </a:p>
          <a:p>
            <a:pPr marL="527685" marR="5080" indent="-514984">
              <a:lnSpc>
                <a:spcPct val="100000"/>
              </a:lnSpc>
              <a:spcBef>
                <a:spcPts val="24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Chapter 2, </a:t>
            </a:r>
            <a:r>
              <a:rPr sz="2800" b="1" i="1" spc="-5" dirty="0">
                <a:solidFill>
                  <a:srgbClr val="006600"/>
                </a:solidFill>
                <a:latin typeface="Calibri"/>
                <a:cs typeface="Calibri"/>
              </a:rPr>
              <a:t>‘International Business</a:t>
            </a: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’ </a:t>
            </a:r>
            <a:r>
              <a:rPr sz="2800" b="1" i="1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2800" b="1" i="1" spc="-10" dirty="0">
                <a:solidFill>
                  <a:srgbClr val="001F5F"/>
                </a:solidFill>
                <a:latin typeface="Calibri"/>
                <a:cs typeface="Calibri"/>
              </a:rPr>
              <a:t>Oded Shenkar  </a:t>
            </a: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and Yadong Luo, </a:t>
            </a:r>
            <a:r>
              <a:rPr sz="2800" b="1" i="1" spc="-10" dirty="0">
                <a:solidFill>
                  <a:srgbClr val="001F5F"/>
                </a:solidFill>
                <a:latin typeface="Calibri"/>
                <a:cs typeface="Calibri"/>
              </a:rPr>
              <a:t>Wiley</a:t>
            </a:r>
            <a:r>
              <a:rPr sz="2800" b="1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publication.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3302" y="693165"/>
            <a:ext cx="73818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6600"/>
                </a:solidFill>
                <a:latin typeface="Arial"/>
                <a:cs typeface="Arial"/>
              </a:rPr>
              <a:t>The New Trade</a:t>
            </a:r>
            <a:r>
              <a:rPr sz="5400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5400" spc="-5" dirty="0">
                <a:solidFill>
                  <a:srgbClr val="006600"/>
                </a:solidFill>
                <a:latin typeface="Arial"/>
                <a:cs typeface="Arial"/>
              </a:rPr>
              <a:t>Theory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938" y="1732914"/>
            <a:ext cx="710755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solidFill>
                  <a:srgbClr val="6600CC"/>
                </a:solidFill>
                <a:latin typeface="Arial"/>
                <a:cs typeface="Arial"/>
              </a:rPr>
              <a:t>Economies of Scale,  Imperfect </a:t>
            </a:r>
            <a:r>
              <a:rPr sz="4400" b="1" i="1" spc="-5" dirty="0">
                <a:solidFill>
                  <a:srgbClr val="6600CC"/>
                </a:solidFill>
                <a:latin typeface="Arial"/>
                <a:cs typeface="Arial"/>
              </a:rPr>
              <a:t>Competition</a:t>
            </a:r>
            <a:r>
              <a:rPr sz="4400" b="1" i="1" spc="-3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4400" b="1" i="1" dirty="0">
                <a:solidFill>
                  <a:srgbClr val="6600CC"/>
                </a:solidFill>
                <a:latin typeface="Arial"/>
                <a:cs typeface="Arial"/>
              </a:rPr>
              <a:t>and  International</a:t>
            </a:r>
            <a:r>
              <a:rPr sz="4400" b="1" i="1" spc="-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4400" b="1" i="1" dirty="0">
                <a:solidFill>
                  <a:srgbClr val="6600CC"/>
                </a:solidFill>
                <a:latin typeface="Arial"/>
                <a:cs typeface="Arial"/>
              </a:rPr>
              <a:t>Trade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0053" y="4990338"/>
            <a:ext cx="2259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T.J.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Joseph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464565"/>
            <a:ext cx="7338059" cy="1565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Base of International </a:t>
            </a:r>
            <a:r>
              <a:rPr sz="3200" spc="-5" dirty="0">
                <a:solidFill>
                  <a:srgbClr val="000000"/>
                </a:solidFill>
              </a:rPr>
              <a:t>Trade Theories </a:t>
            </a:r>
            <a:r>
              <a:rPr sz="3200" dirty="0">
                <a:solidFill>
                  <a:srgbClr val="000000"/>
                </a:solidFill>
              </a:rPr>
              <a:t>– </a:t>
            </a:r>
            <a:r>
              <a:rPr sz="3200" spc="-5" dirty="0">
                <a:solidFill>
                  <a:srgbClr val="000000"/>
                </a:solidFill>
              </a:rPr>
              <a:t>Why  countries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trade?</a:t>
            </a:r>
            <a:endParaRPr sz="3200"/>
          </a:p>
          <a:p>
            <a:pPr marL="2210435">
              <a:lnSpc>
                <a:spcPct val="100000"/>
              </a:lnSpc>
              <a:spcBef>
                <a:spcPts val="600"/>
              </a:spcBef>
            </a:pPr>
            <a:r>
              <a:rPr sz="3200" u="heavy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</a:rPr>
              <a:t>Reasons </a:t>
            </a:r>
            <a:r>
              <a:rPr sz="3200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</a:rPr>
              <a:t>for</a:t>
            </a:r>
            <a:r>
              <a:rPr sz="3200" u="heavy" spc="-3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</a:rPr>
              <a:t> </a:t>
            </a:r>
            <a:r>
              <a:rPr sz="3200" u="heavy" spc="-5" dirty="0">
                <a:solidFill>
                  <a:srgbClr val="00376E"/>
                </a:solidFill>
                <a:uFill>
                  <a:solidFill>
                    <a:srgbClr val="00376E"/>
                  </a:solidFill>
                </a:uFill>
              </a:rPr>
              <a:t>Trade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7050" y="2051050"/>
          <a:ext cx="8229600" cy="4280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  <a:gridCol w="4191000"/>
              </a:tblGrid>
              <a:tr h="580771">
                <a:tc>
                  <a:txBody>
                    <a:bodyPr/>
                    <a:lstStyle/>
                    <a:p>
                      <a:pPr marL="7321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800" b="1" i="1" u="heavy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cs typeface="Calibri"/>
                        </a:rPr>
                        <a:t>Classical</a:t>
                      </a:r>
                      <a:r>
                        <a:rPr sz="2800" b="1" i="1" u="heavy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cs typeface="Calibri"/>
                        </a:rPr>
                        <a:t> Theories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7512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800" b="1" i="1" u="heavy" spc="-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cs typeface="Calibri"/>
                        </a:rPr>
                        <a:t>New </a:t>
                      </a:r>
                      <a:r>
                        <a:rPr sz="2800" b="1" i="1" u="heavy" spc="-2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cs typeface="Calibri"/>
                        </a:rPr>
                        <a:t>Trade</a:t>
                      </a:r>
                      <a:r>
                        <a:rPr sz="2800" b="1" i="1" u="heavy" spc="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i="1" u="heavy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cs typeface="Calibri"/>
                        </a:rPr>
                        <a:t>Theory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1280159">
                <a:tc>
                  <a:txBody>
                    <a:bodyPr/>
                    <a:lstStyle/>
                    <a:p>
                      <a:pPr marL="91440" marR="732155"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600" b="1" spc="-10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Differences </a:t>
                      </a:r>
                      <a:r>
                        <a:rPr sz="2600" b="1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2600" b="1" i="1" spc="-15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Resource  </a:t>
                      </a:r>
                      <a:r>
                        <a:rPr sz="2600" b="1" i="1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availability </a:t>
                      </a:r>
                      <a:r>
                        <a:rPr sz="2600" b="1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600" b="1" spc="-95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i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Resource  </a:t>
                      </a:r>
                      <a:r>
                        <a:rPr sz="2600" b="1" i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Productivity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i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Economies </a:t>
                      </a:r>
                      <a:r>
                        <a:rPr sz="2600" b="1" i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of Scale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1535811">
                <a:tc>
                  <a:txBody>
                    <a:bodyPr/>
                    <a:lstStyle/>
                    <a:p>
                      <a:pPr marL="91440" marR="69215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600" b="1" spc="-10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Comparative</a:t>
                      </a:r>
                      <a:r>
                        <a:rPr sz="2600" b="1" spc="-80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-15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advantage  </a:t>
                      </a:r>
                      <a:r>
                        <a:rPr sz="2600" b="1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assuming </a:t>
                      </a:r>
                      <a:r>
                        <a:rPr sz="2600" b="1" i="1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Perfect  </a:t>
                      </a:r>
                      <a:r>
                        <a:rPr sz="2600" b="1" i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Competition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80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600" b="1" i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Imperfect Competition  </a:t>
                      </a:r>
                      <a:r>
                        <a:rPr sz="2600" b="1" spc="-5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(monopolistic competition </a:t>
                      </a:r>
                      <a:r>
                        <a:rPr sz="2600" b="1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or  </a:t>
                      </a:r>
                      <a:r>
                        <a:rPr sz="2600" b="1" spc="-5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oligopoly </a:t>
                      </a:r>
                      <a:r>
                        <a:rPr sz="2600" b="1" spc="-20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sz="2600" b="1" spc="-10" dirty="0">
                          <a:solidFill>
                            <a:srgbClr val="00376E"/>
                          </a:solidFill>
                          <a:latin typeface="Calibri"/>
                          <a:cs typeface="Calibri"/>
                        </a:rPr>
                        <a:t> structure)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  <a:tr h="883881">
                <a:tc>
                  <a:txBody>
                    <a:bodyPr/>
                    <a:lstStyle/>
                    <a:p>
                      <a:pPr marL="91440" marR="9518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600" b="1" i="1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2600" b="1" i="1" spc="-25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600" b="1" i="1" spc="-40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600" b="1" i="1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600" b="1" i="1" spc="-20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600" b="1" i="1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t/Dim</a:t>
                      </a:r>
                      <a:r>
                        <a:rPr sz="2600" b="1" i="1" spc="-15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600" b="1" i="1" spc="-5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nishi</a:t>
                      </a:r>
                      <a:r>
                        <a:rPr sz="2600" b="1" i="1" spc="-10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600" b="1" i="1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g  </a:t>
                      </a:r>
                      <a:r>
                        <a:rPr sz="2600" b="1" i="1" spc="-10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Returns </a:t>
                      </a:r>
                      <a:r>
                        <a:rPr sz="2600" b="1" i="1" spc="-15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600" b="1" i="1" spc="-20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i="1" spc="-10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Scale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2600" b="1" i="1" spc="-5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Increasing </a:t>
                      </a:r>
                      <a:r>
                        <a:rPr sz="2600" b="1" i="1" spc="-15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Returns to</a:t>
                      </a:r>
                      <a:r>
                        <a:rPr sz="2600" b="1" i="1" spc="-5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i="1" spc="-10" dirty="0">
                          <a:solidFill>
                            <a:srgbClr val="6600CC"/>
                          </a:solidFill>
                          <a:latin typeface="Calibri"/>
                          <a:cs typeface="Calibri"/>
                        </a:rPr>
                        <a:t>Scale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0557" y="374649"/>
            <a:ext cx="4801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The </a:t>
            </a:r>
            <a:r>
              <a:rPr sz="4000" spc="-5" dirty="0">
                <a:solidFill>
                  <a:srgbClr val="000000"/>
                </a:solidFill>
              </a:rPr>
              <a:t>New </a:t>
            </a:r>
            <a:r>
              <a:rPr sz="4000" spc="-10" dirty="0">
                <a:solidFill>
                  <a:srgbClr val="000000"/>
                </a:solidFill>
              </a:rPr>
              <a:t>Trade</a:t>
            </a:r>
            <a:r>
              <a:rPr sz="4000" spc="-2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2140" y="889327"/>
            <a:ext cx="8178800" cy="533717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Emerged 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1970s by a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number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2600" b="1" spc="-4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economists</a:t>
            </a:r>
            <a:endParaRPr sz="2600">
              <a:latin typeface="Calibri"/>
              <a:cs typeface="Calibri"/>
            </a:endParaRPr>
          </a:p>
          <a:p>
            <a:pPr marL="355600" marR="262890" indent="-342900">
              <a:lnSpc>
                <a:spcPct val="100000"/>
              </a:lnSpc>
              <a:spcBef>
                <a:spcPts val="15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do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not necessarily specialize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and trade solely </a:t>
            </a:r>
            <a:r>
              <a:rPr sz="2600" b="1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to take advantage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of their differences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in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resource  endowments or</a:t>
            </a:r>
            <a:r>
              <a:rPr sz="2600" b="1" i="1" spc="-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technology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5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also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 because </a:t>
            </a:r>
            <a:r>
              <a:rPr sz="2600" b="1" i="1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increasing returns</a:t>
            </a:r>
            <a:r>
              <a:rPr sz="26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that makes  specialization advantageous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some</a:t>
            </a:r>
            <a:r>
              <a:rPr sz="2600" b="1" spc="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industries</a:t>
            </a:r>
            <a:endParaRPr sz="2600">
              <a:latin typeface="Calibri"/>
              <a:cs typeface="Calibri"/>
            </a:endParaRPr>
          </a:p>
          <a:p>
            <a:pPr marL="355600" marR="481965" indent="-342900" algn="just">
              <a:lnSpc>
                <a:spcPct val="100000"/>
              </a:lnSpc>
              <a:spcBef>
                <a:spcPts val="1505"/>
              </a:spcBef>
              <a:buFont typeface="Calibri"/>
              <a:buChar char="•"/>
              <a:tabLst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New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 theorists introduce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industrial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organization  view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into trade theory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and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include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real-life imperfect  competition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international</a:t>
            </a:r>
            <a:r>
              <a:rPr sz="2600" b="1" spc="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Argue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because of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economies of </a:t>
            </a: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scale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,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there</a:t>
            </a:r>
            <a:r>
              <a:rPr sz="26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are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increasing returns </a:t>
            </a: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to </a:t>
            </a: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specialization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many</a:t>
            </a:r>
            <a:r>
              <a:rPr sz="26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industries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5476" y="871727"/>
            <a:ext cx="5274564" cy="10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166" y="389890"/>
            <a:ext cx="764730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5655" marR="5080" indent="-78359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000000"/>
                </a:solidFill>
              </a:rPr>
              <a:t>Economies of Scale and</a:t>
            </a:r>
            <a:r>
              <a:rPr sz="3900" spc="-85" dirty="0">
                <a:solidFill>
                  <a:srgbClr val="000000"/>
                </a:solidFill>
              </a:rPr>
              <a:t> </a:t>
            </a:r>
            <a:r>
              <a:rPr sz="3900" spc="-5" dirty="0">
                <a:solidFill>
                  <a:srgbClr val="000000"/>
                </a:solidFill>
              </a:rPr>
              <a:t>International  Trade: </a:t>
            </a:r>
            <a:r>
              <a:rPr sz="3900" i="1" spc="-5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900" i="1" dirty="0">
                <a:solidFill>
                  <a:srgbClr val="000000"/>
                </a:solidFill>
                <a:latin typeface="Calibri"/>
                <a:cs typeface="Calibri"/>
              </a:rPr>
              <a:t>New </a:t>
            </a:r>
            <a:r>
              <a:rPr sz="3900" i="1" spc="-5" dirty="0">
                <a:solidFill>
                  <a:srgbClr val="000000"/>
                </a:solidFill>
                <a:latin typeface="Calibri"/>
                <a:cs typeface="Calibri"/>
              </a:rPr>
              <a:t>Trade</a:t>
            </a:r>
            <a:r>
              <a:rPr sz="39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900" i="1" spc="-5" dirty="0">
                <a:solidFill>
                  <a:srgbClr val="000000"/>
                </a:solidFill>
                <a:latin typeface="Calibri"/>
                <a:cs typeface="Calibri"/>
              </a:rPr>
              <a:t>Theory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520095"/>
            <a:ext cx="8157845" cy="479806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800" b="1" i="1" spc="-10" dirty="0">
                <a:solidFill>
                  <a:srgbClr val="C00000"/>
                </a:solidFill>
                <a:latin typeface="Calibri"/>
                <a:cs typeface="Calibri"/>
              </a:rPr>
              <a:t>Definitions: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2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Economies of Scale: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Reduction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average cost as a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result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increasing the</a:t>
            </a:r>
            <a:r>
              <a:rPr sz="26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output</a:t>
            </a:r>
            <a:endParaRPr sz="2600">
              <a:latin typeface="Calibri"/>
              <a:cs typeface="Calibri"/>
            </a:endParaRPr>
          </a:p>
          <a:p>
            <a:pPr marL="355600" marR="48387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Increasing Returns: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unit increase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inputs results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 more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one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unit increase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</a:t>
            </a:r>
            <a:r>
              <a:rPr sz="2600" b="1" spc="5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output</a:t>
            </a:r>
            <a:endParaRPr sz="2600">
              <a:latin typeface="Calibri"/>
              <a:cs typeface="Calibri"/>
            </a:endParaRPr>
          </a:p>
          <a:p>
            <a:pPr marL="355600" marR="246379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i="1" spc="-5" dirty="0">
                <a:solidFill>
                  <a:srgbClr val="006600"/>
                </a:solidFill>
                <a:latin typeface="Calibri"/>
                <a:cs typeface="Calibri"/>
              </a:rPr>
              <a:t>Economies of scale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is an important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source of </a:t>
            </a:r>
            <a:r>
              <a:rPr sz="2600" b="1" i="1" spc="-5" dirty="0">
                <a:solidFill>
                  <a:srgbClr val="006600"/>
                </a:solidFill>
                <a:latin typeface="Calibri"/>
                <a:cs typeface="Calibri"/>
              </a:rPr>
              <a:t>increasing  returns </a:t>
            </a:r>
            <a:r>
              <a:rPr sz="2600" b="1" i="1" dirty="0">
                <a:solidFill>
                  <a:srgbClr val="006600"/>
                </a:solidFill>
                <a:latin typeface="Calibri"/>
                <a:cs typeface="Calibri"/>
              </a:rPr>
              <a:t>to </a:t>
            </a:r>
            <a:r>
              <a:rPr sz="2600" b="1" i="1" spc="-5" dirty="0">
                <a:solidFill>
                  <a:srgbClr val="006600"/>
                </a:solidFill>
                <a:latin typeface="Calibri"/>
                <a:cs typeface="Calibri"/>
              </a:rPr>
              <a:t>specialization</a:t>
            </a:r>
            <a:endParaRPr sz="2600">
              <a:latin typeface="Calibri"/>
              <a:cs typeface="Calibri"/>
            </a:endParaRPr>
          </a:p>
          <a:p>
            <a:pPr marL="355600" marR="24130" indent="-342900" algn="just">
              <a:lnSpc>
                <a:spcPct val="100000"/>
              </a:lnSpc>
              <a:spcBef>
                <a:spcPts val="1205"/>
              </a:spcBef>
              <a:buFont typeface="Calibri"/>
              <a:buChar char="•"/>
              <a:tabLst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New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 Theory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supports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the </a:t>
            </a:r>
            <a:r>
              <a:rPr sz="2600" b="1" i="1" dirty="0">
                <a:solidFill>
                  <a:srgbClr val="006600"/>
                </a:solidFill>
                <a:latin typeface="Calibri"/>
                <a:cs typeface="Calibri"/>
              </a:rPr>
              <a:t>Comparative Advantage  </a:t>
            </a:r>
            <a:r>
              <a:rPr sz="2600" b="1" i="1" spc="-5" dirty="0">
                <a:solidFill>
                  <a:srgbClr val="006600"/>
                </a:solidFill>
                <a:latin typeface="Calibri"/>
                <a:cs typeface="Calibri"/>
              </a:rPr>
              <a:t>theory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by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identifying economies of scale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as an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important  source of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comparative</a:t>
            </a:r>
            <a:r>
              <a:rPr sz="2600" b="1" i="1" spc="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advantage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0557" y="374649"/>
            <a:ext cx="4801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The </a:t>
            </a:r>
            <a:r>
              <a:rPr sz="4000" spc="-5" dirty="0">
                <a:solidFill>
                  <a:srgbClr val="000000"/>
                </a:solidFill>
              </a:rPr>
              <a:t>New </a:t>
            </a:r>
            <a:r>
              <a:rPr sz="4000" spc="-10" dirty="0">
                <a:solidFill>
                  <a:srgbClr val="000000"/>
                </a:solidFill>
              </a:rPr>
              <a:t>Trade</a:t>
            </a:r>
            <a:r>
              <a:rPr sz="4000" spc="-2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83540" y="1078738"/>
            <a:ext cx="8334375" cy="5333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35685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Domestic market may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not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be big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enough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realize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economies of scale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for certain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products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700"/>
              </a:spcBef>
            </a:pP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Ex: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the aerospace industry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dominated by Boeing and</a:t>
            </a:r>
            <a:r>
              <a:rPr sz="2400" b="1" spc="-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Airbus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600" b="1" i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How do </a:t>
            </a:r>
            <a:r>
              <a:rPr sz="2600" b="1" i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they </a:t>
            </a:r>
            <a:r>
              <a:rPr sz="2600" b="1" i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achieve </a:t>
            </a:r>
            <a:r>
              <a:rPr sz="2600" b="1" i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economies of </a:t>
            </a:r>
            <a:r>
              <a:rPr sz="2600" b="1" i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scale?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5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First-mover </a:t>
            </a: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Advantage: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New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 Theory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suggests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 country may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predominate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the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export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a good simply  because it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was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lucky enough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have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one or more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firms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among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first to produce that</a:t>
            </a:r>
            <a:r>
              <a:rPr sz="2600" b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good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First mover’s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ability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benefit from increasing</a:t>
            </a:r>
            <a:r>
              <a:rPr sz="2600" b="1" i="1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returns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creates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barrier to</a:t>
            </a:r>
            <a:r>
              <a:rPr sz="26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entry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700"/>
              </a:spcBef>
            </a:pP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Ex: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Microsoft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operating systems,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Apple’s iPod, Google,</a:t>
            </a:r>
            <a:r>
              <a:rPr sz="2400" b="1" spc="-4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730" y="446278"/>
            <a:ext cx="784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Economies of Scale and </a:t>
            </a:r>
            <a:r>
              <a:rPr sz="3600" spc="-5" dirty="0">
                <a:solidFill>
                  <a:srgbClr val="000000"/>
                </a:solidFill>
              </a:rPr>
              <a:t>Market</a:t>
            </a:r>
            <a:r>
              <a:rPr sz="3600" spc="-8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Structure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1014186"/>
            <a:ext cx="8171180" cy="542607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How international trade take</a:t>
            </a:r>
            <a:r>
              <a:rPr sz="2800" b="1" i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place?</a:t>
            </a:r>
            <a:endParaRPr sz="2800">
              <a:latin typeface="Calibri"/>
              <a:cs typeface="Calibri"/>
            </a:endParaRPr>
          </a:p>
          <a:p>
            <a:pPr marL="355600" marR="208915" indent="-342900">
              <a:lnSpc>
                <a:spcPct val="100000"/>
              </a:lnSpc>
              <a:spcBef>
                <a:spcPts val="158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When there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economies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scale, large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firms have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cost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advantage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over small ones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and lead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imperfectly  competitive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market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structure </a:t>
            </a:r>
            <a:r>
              <a:rPr sz="2600" b="1" i="1" spc="10" dirty="0">
                <a:latin typeface="Calibri"/>
                <a:cs typeface="Calibri"/>
              </a:rPr>
              <a:t>(AC</a:t>
            </a:r>
            <a:r>
              <a:rPr sz="2550" b="1" i="1" spc="15" baseline="-21241" dirty="0">
                <a:latin typeface="Calibri"/>
                <a:cs typeface="Calibri"/>
              </a:rPr>
              <a:t>Large </a:t>
            </a:r>
            <a:r>
              <a:rPr sz="2600" b="1" i="1" dirty="0">
                <a:latin typeface="Calibri"/>
                <a:cs typeface="Calibri"/>
              </a:rPr>
              <a:t>&lt;</a:t>
            </a:r>
            <a:r>
              <a:rPr sz="2600" b="1" i="1" spc="-225" dirty="0">
                <a:latin typeface="Calibri"/>
                <a:cs typeface="Calibri"/>
              </a:rPr>
              <a:t> </a:t>
            </a:r>
            <a:r>
              <a:rPr sz="2600" b="1" i="1" spc="5" dirty="0">
                <a:latin typeface="Calibri"/>
                <a:cs typeface="Calibri"/>
              </a:rPr>
              <a:t>AC</a:t>
            </a:r>
            <a:r>
              <a:rPr sz="2550" b="1" i="1" spc="7" baseline="-21241" dirty="0">
                <a:latin typeface="Calibri"/>
                <a:cs typeface="Calibri"/>
              </a:rPr>
              <a:t>Small</a:t>
            </a:r>
            <a:r>
              <a:rPr sz="2600" b="1" i="1" spc="5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355600" marR="220345" indent="-342900">
              <a:lnSpc>
                <a:spcPct val="100000"/>
              </a:lnSpc>
              <a:spcBef>
                <a:spcPts val="156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Each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specializes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in producing a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restricted range  of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goods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taking advantage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economies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</a:t>
            </a:r>
            <a:r>
              <a:rPr sz="2600" b="1" spc="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scale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56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Helps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them 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produce these goods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more efficiently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than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tried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produce everything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by</a:t>
            </a:r>
            <a:r>
              <a:rPr sz="2600" b="1" spc="2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itself</a:t>
            </a:r>
            <a:endParaRPr sz="2600">
              <a:latin typeface="Calibri"/>
              <a:cs typeface="Calibri"/>
            </a:endParaRPr>
          </a:p>
          <a:p>
            <a:pPr marL="355600" marR="348615" indent="-342900">
              <a:lnSpc>
                <a:spcPct val="100000"/>
              </a:lnSpc>
              <a:spcBef>
                <a:spcPts val="156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Specialized economies trade with each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other, making  possible to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consume the full range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goods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(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variety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of  consumption)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8542" y="527049"/>
            <a:ext cx="69697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Theory </a:t>
            </a:r>
            <a:r>
              <a:rPr sz="4000" spc="-5" dirty="0">
                <a:solidFill>
                  <a:srgbClr val="000000"/>
                </a:solidFill>
              </a:rPr>
              <a:t>of Imperfect</a:t>
            </a:r>
            <a:r>
              <a:rPr sz="4000" spc="-1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Competition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88567" y="1319635"/>
            <a:ext cx="7477125" cy="365442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800" b="1" i="1" spc="-5" dirty="0">
                <a:solidFill>
                  <a:srgbClr val="C00000"/>
                </a:solidFill>
                <a:latin typeface="Calibri"/>
                <a:cs typeface="Calibri"/>
              </a:rPr>
              <a:t>Characteristics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few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major</a:t>
            </a:r>
            <a:r>
              <a:rPr sz="2800" b="1" spc="3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producers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Differentiated</a:t>
            </a:r>
            <a:r>
              <a:rPr sz="28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products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Firm is a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‘price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setter’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not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‘price</a:t>
            </a:r>
            <a:r>
              <a:rPr sz="2800" b="1" i="1" spc="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taker’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Firms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can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sell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more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only by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reducing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their</a:t>
            </a:r>
            <a:r>
              <a:rPr sz="2800" b="1" spc="14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prices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(downward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slopping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demand</a:t>
            </a:r>
            <a:r>
              <a:rPr sz="2800" b="1" i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curve)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4250" y="298449"/>
            <a:ext cx="1941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Dum</a:t>
            </a:r>
            <a:r>
              <a:rPr sz="4000" dirty="0">
                <a:solidFill>
                  <a:srgbClr val="000000"/>
                </a:solidFill>
              </a:rPr>
              <a:t>p</a:t>
            </a:r>
            <a:r>
              <a:rPr sz="4000" spc="-5" dirty="0">
                <a:solidFill>
                  <a:srgbClr val="000000"/>
                </a:solidFill>
              </a:rPr>
              <a:t>ing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59740" y="926338"/>
            <a:ext cx="8425180" cy="530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96240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An important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consequence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imperfect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competition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on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international</a:t>
            </a:r>
            <a:r>
              <a:rPr sz="2600" b="1" spc="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</a:t>
            </a:r>
            <a:endParaRPr sz="2600">
              <a:latin typeface="Calibri"/>
              <a:cs typeface="Calibri"/>
            </a:endParaRPr>
          </a:p>
          <a:p>
            <a:pPr marL="355600" marR="29210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Firms do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not necessarily charge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 same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price for goods  that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are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exported and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those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that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are sold to domestic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buyers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– known as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price</a:t>
            </a:r>
            <a:r>
              <a:rPr sz="2600" b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discrimination</a:t>
            </a:r>
            <a:endParaRPr sz="2600">
              <a:latin typeface="Calibri"/>
              <a:cs typeface="Calibri"/>
            </a:endParaRPr>
          </a:p>
          <a:p>
            <a:pPr marL="355600" marR="9017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Dumping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– the most common form 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price discrimination 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international</a:t>
            </a:r>
            <a:r>
              <a:rPr sz="2600" b="1" spc="1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trade</a:t>
            </a:r>
            <a:endParaRPr sz="2600">
              <a:latin typeface="Calibri"/>
              <a:cs typeface="Calibri"/>
            </a:endParaRPr>
          </a:p>
          <a:p>
            <a:pPr marL="355600" marR="42545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pricing practice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which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firm charges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lower price for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exported goods than for 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same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goods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sold</a:t>
            </a:r>
            <a:r>
              <a:rPr sz="2600" b="1" spc="3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domestically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Major reason: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differences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responsiveness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(elasticity)  of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sales 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to </a:t>
            </a:r>
            <a:r>
              <a:rPr sz="2600" b="1" i="1" spc="-5" dirty="0">
                <a:solidFill>
                  <a:srgbClr val="6600CC"/>
                </a:solidFill>
                <a:latin typeface="Calibri"/>
                <a:cs typeface="Calibri"/>
              </a:rPr>
              <a:t>price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export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and domestic</a:t>
            </a:r>
            <a:r>
              <a:rPr sz="2600" b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markets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252" y="527049"/>
            <a:ext cx="4945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61645"/>
                </a:solidFill>
              </a:rPr>
              <a:t>Theory of</a:t>
            </a:r>
            <a:r>
              <a:rPr sz="4000" spc="-20" dirty="0">
                <a:solidFill>
                  <a:srgbClr val="161645"/>
                </a:solidFill>
              </a:rPr>
              <a:t> </a:t>
            </a:r>
            <a:r>
              <a:rPr sz="4000" spc="-10" dirty="0">
                <a:solidFill>
                  <a:srgbClr val="161645"/>
                </a:solidFill>
              </a:rPr>
              <a:t>Mercantilism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608965" indent="-342900">
              <a:lnSpc>
                <a:spcPct val="100000"/>
              </a:lnSpc>
              <a:spcBef>
                <a:spcPts val="1955"/>
              </a:spcBef>
              <a:buFont typeface="Calibri"/>
              <a:buChar char="•"/>
              <a:tabLst>
                <a:tab pos="609600" algn="l"/>
                <a:tab pos="610235" algn="l"/>
              </a:tabLst>
            </a:pPr>
            <a:r>
              <a:rPr sz="2800" spc="-5" dirty="0"/>
              <a:t>A trade theory prevailed during </a:t>
            </a:r>
            <a:r>
              <a:rPr sz="2800" spc="5" dirty="0"/>
              <a:t>16</a:t>
            </a:r>
            <a:r>
              <a:rPr sz="2775" spc="7" baseline="25525" dirty="0"/>
              <a:t>th </a:t>
            </a:r>
            <a:r>
              <a:rPr sz="2800" spc="-5" dirty="0"/>
              <a:t>to </a:t>
            </a:r>
            <a:r>
              <a:rPr sz="2800" dirty="0"/>
              <a:t>19</a:t>
            </a:r>
            <a:r>
              <a:rPr sz="2775" baseline="25525" dirty="0"/>
              <a:t>th</a:t>
            </a:r>
            <a:r>
              <a:rPr sz="2775" spc="217" baseline="25525" dirty="0"/>
              <a:t> </a:t>
            </a:r>
            <a:r>
              <a:rPr sz="2800" spc="-10" dirty="0"/>
              <a:t>centuries</a:t>
            </a:r>
            <a:endParaRPr sz="2800"/>
          </a:p>
          <a:p>
            <a:pPr marL="608965" indent="-342900">
              <a:lnSpc>
                <a:spcPct val="100000"/>
              </a:lnSpc>
              <a:spcBef>
                <a:spcPts val="1850"/>
              </a:spcBef>
              <a:buFont typeface="Calibri"/>
              <a:buChar char="•"/>
              <a:tabLst>
                <a:tab pos="609600" algn="l"/>
                <a:tab pos="610235" algn="l"/>
              </a:tabLst>
            </a:pPr>
            <a:r>
              <a:rPr sz="2800" spc="-10" dirty="0"/>
              <a:t>The </a:t>
            </a:r>
            <a:r>
              <a:rPr sz="2800" spc="-5" dirty="0"/>
              <a:t>wealth of a nation is </a:t>
            </a:r>
            <a:r>
              <a:rPr sz="2800" spc="-10" dirty="0"/>
              <a:t>measured </a:t>
            </a:r>
            <a:r>
              <a:rPr sz="2800" spc="-5" dirty="0"/>
              <a:t>based on</a:t>
            </a:r>
            <a:r>
              <a:rPr sz="2800" spc="125" dirty="0"/>
              <a:t> </a:t>
            </a:r>
            <a:r>
              <a:rPr sz="2800" spc="-5" dirty="0"/>
              <a:t>its</a:t>
            </a:r>
            <a:endParaRPr sz="2800"/>
          </a:p>
          <a:p>
            <a:pPr marL="608965">
              <a:lnSpc>
                <a:spcPct val="100000"/>
              </a:lnSpc>
            </a:pPr>
            <a:r>
              <a:rPr sz="2800" i="1" spc="-5" dirty="0">
                <a:solidFill>
                  <a:srgbClr val="6600CC"/>
                </a:solidFill>
                <a:latin typeface="Calibri"/>
                <a:cs typeface="Calibri"/>
              </a:rPr>
              <a:t>accumulated </a:t>
            </a:r>
            <a:r>
              <a:rPr sz="2800" i="1" spc="-10" dirty="0">
                <a:solidFill>
                  <a:srgbClr val="6600CC"/>
                </a:solidFill>
                <a:latin typeface="Calibri"/>
                <a:cs typeface="Calibri"/>
              </a:rPr>
              <a:t>wealth </a:t>
            </a:r>
            <a:r>
              <a:rPr sz="2800" spc="-5" dirty="0"/>
              <a:t>in terms of </a:t>
            </a:r>
            <a:r>
              <a:rPr sz="2800" spc="-10" dirty="0">
                <a:solidFill>
                  <a:srgbClr val="CC6600"/>
                </a:solidFill>
              </a:rPr>
              <a:t>gold </a:t>
            </a:r>
            <a:r>
              <a:rPr sz="2800" spc="-5" dirty="0">
                <a:solidFill>
                  <a:srgbClr val="CC6600"/>
                </a:solidFill>
              </a:rPr>
              <a:t>and</a:t>
            </a:r>
            <a:r>
              <a:rPr sz="2800" spc="100" dirty="0">
                <a:solidFill>
                  <a:srgbClr val="CC6600"/>
                </a:solidFill>
              </a:rPr>
              <a:t> </a:t>
            </a:r>
            <a:r>
              <a:rPr sz="2800" spc="-5" dirty="0">
                <a:solidFill>
                  <a:srgbClr val="CC6600"/>
                </a:solidFill>
              </a:rPr>
              <a:t>silver</a:t>
            </a:r>
            <a:endParaRPr sz="2800">
              <a:latin typeface="Calibri"/>
              <a:cs typeface="Calibri"/>
            </a:endParaRPr>
          </a:p>
          <a:p>
            <a:pPr marL="608965" marR="332105" indent="-342900">
              <a:lnSpc>
                <a:spcPct val="100000"/>
              </a:lnSpc>
              <a:spcBef>
                <a:spcPts val="1850"/>
              </a:spcBef>
              <a:buFont typeface="Calibri"/>
              <a:buChar char="•"/>
              <a:tabLst>
                <a:tab pos="609600" algn="l"/>
                <a:tab pos="610235" algn="l"/>
              </a:tabLst>
            </a:pPr>
            <a:r>
              <a:rPr sz="2800" spc="-5" dirty="0"/>
              <a:t>Nations should accumulate </a:t>
            </a:r>
            <a:r>
              <a:rPr sz="2800" spc="-10" dirty="0"/>
              <a:t>wealth </a:t>
            </a:r>
            <a:r>
              <a:rPr sz="2800" spc="-5" dirty="0"/>
              <a:t>by 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encouraging  exports </a:t>
            </a:r>
            <a:r>
              <a:rPr sz="2800" i="1" spc="-5" dirty="0">
                <a:solidFill>
                  <a:srgbClr val="0000FF"/>
                </a:solidFill>
                <a:latin typeface="Calibri"/>
                <a:cs typeface="Calibri"/>
              </a:rPr>
              <a:t>and discouraging</a:t>
            </a:r>
            <a:r>
              <a:rPr sz="2800" i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00FF"/>
                </a:solidFill>
                <a:latin typeface="Calibri"/>
                <a:cs typeface="Calibri"/>
              </a:rPr>
              <a:t>imports</a:t>
            </a:r>
            <a:endParaRPr sz="2800">
              <a:latin typeface="Calibri"/>
              <a:cs typeface="Calibri"/>
            </a:endParaRPr>
          </a:p>
          <a:p>
            <a:pPr marL="608965" marR="876300" indent="-342900">
              <a:lnSpc>
                <a:spcPct val="100000"/>
              </a:lnSpc>
              <a:spcBef>
                <a:spcPts val="1845"/>
              </a:spcBef>
              <a:buFont typeface="Calibri"/>
              <a:buChar char="•"/>
              <a:tabLst>
                <a:tab pos="609600" algn="l"/>
                <a:tab pos="610235" algn="l"/>
              </a:tabLst>
            </a:pPr>
            <a:r>
              <a:rPr sz="2800" spc="-5" dirty="0"/>
              <a:t>Theory of mercantilism aims at </a:t>
            </a: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creating trade 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surplus </a:t>
            </a:r>
            <a:r>
              <a:rPr sz="2800" spc="-5" dirty="0"/>
              <a:t>and in turn accumulate nation’s</a:t>
            </a:r>
            <a:r>
              <a:rPr sz="2800" spc="114" dirty="0"/>
              <a:t> </a:t>
            </a:r>
            <a:r>
              <a:rPr sz="2800" spc="-10" dirty="0"/>
              <a:t>wealth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636" y="565149"/>
            <a:ext cx="5882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61645"/>
                </a:solidFill>
              </a:rPr>
              <a:t>Absolute Advantage 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59740" y="1382013"/>
            <a:ext cx="8155940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Adam Smith, </a:t>
            </a:r>
            <a:r>
              <a:rPr sz="2800" b="1" spc="-5" dirty="0">
                <a:solidFill>
                  <a:srgbClr val="6600CC"/>
                </a:solidFill>
                <a:latin typeface="Calibri"/>
                <a:cs typeface="Calibri"/>
              </a:rPr>
              <a:t>‘An Enquiry into the Nature and </a:t>
            </a:r>
            <a:r>
              <a:rPr sz="2800" b="1" spc="-10" dirty="0">
                <a:solidFill>
                  <a:srgbClr val="6600CC"/>
                </a:solidFill>
                <a:latin typeface="Calibri"/>
                <a:cs typeface="Calibri"/>
              </a:rPr>
              <a:t>Causes  </a:t>
            </a:r>
            <a:r>
              <a:rPr sz="2800" b="1" spc="-5" dirty="0">
                <a:solidFill>
                  <a:srgbClr val="6600CC"/>
                </a:solidFill>
                <a:latin typeface="Calibri"/>
                <a:cs typeface="Calibri"/>
              </a:rPr>
              <a:t>of the </a:t>
            </a:r>
            <a:r>
              <a:rPr sz="2800" b="1" spc="-10" dirty="0">
                <a:solidFill>
                  <a:srgbClr val="6600CC"/>
                </a:solidFill>
                <a:latin typeface="Calibri"/>
                <a:cs typeface="Calibri"/>
              </a:rPr>
              <a:t>Wealth </a:t>
            </a:r>
            <a:r>
              <a:rPr sz="2800" b="1" spc="-5" dirty="0">
                <a:solidFill>
                  <a:srgbClr val="6600CC"/>
                </a:solidFill>
                <a:latin typeface="Calibri"/>
                <a:cs typeface="Calibri"/>
              </a:rPr>
              <a:t>of Nations’,</a:t>
            </a:r>
            <a:r>
              <a:rPr sz="2800" b="1" spc="9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1776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There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is international benefit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from</a:t>
            </a:r>
            <a:r>
              <a:rPr sz="2800" b="1" spc="10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814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–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Everyone better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off without </a:t>
            </a:r>
            <a:r>
              <a:rPr sz="2600" b="1" i="1" dirty="0">
                <a:solidFill>
                  <a:srgbClr val="0000FF"/>
                </a:solidFill>
                <a:latin typeface="Calibri"/>
                <a:cs typeface="Calibri"/>
              </a:rPr>
              <a:t>making anyone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worse</a:t>
            </a:r>
            <a:r>
              <a:rPr sz="2600" b="1" i="1" spc="-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0000FF"/>
                </a:solidFill>
                <a:latin typeface="Calibri"/>
                <a:cs typeface="Calibri"/>
              </a:rPr>
              <a:t>off</a:t>
            </a:r>
            <a:endParaRPr sz="2600">
              <a:latin typeface="Calibri"/>
              <a:cs typeface="Calibri"/>
            </a:endParaRPr>
          </a:p>
          <a:p>
            <a:pPr marL="355600" marR="86360" indent="-342900" algn="just">
              <a:lnSpc>
                <a:spcPct val="100000"/>
              </a:lnSpc>
              <a:spcBef>
                <a:spcPts val="1785"/>
              </a:spcBef>
              <a:buFont typeface="Calibri"/>
              <a:buChar char="•"/>
              <a:tabLst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When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one country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can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produce a unit of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good with 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less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cost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than another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country,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first country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has  an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absolute </a:t>
            </a:r>
            <a:r>
              <a:rPr sz="2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(cost)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advantage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in producing that</a:t>
            </a:r>
            <a:r>
              <a:rPr sz="2800" b="1" spc="9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76E"/>
                </a:solidFill>
                <a:latin typeface="Calibri"/>
                <a:cs typeface="Calibri"/>
              </a:rPr>
              <a:t>good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Cost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is </a:t>
            </a:r>
            <a:r>
              <a:rPr sz="2800" b="1" spc="-10" dirty="0">
                <a:solidFill>
                  <a:srgbClr val="00376E"/>
                </a:solidFill>
                <a:latin typeface="Calibri"/>
                <a:cs typeface="Calibri"/>
              </a:rPr>
              <a:t>considered </a:t>
            </a: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based on 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number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of labour</a:t>
            </a:r>
            <a:r>
              <a:rPr sz="2800" b="1" i="1" spc="1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units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b="1" spc="-5" dirty="0">
                <a:solidFill>
                  <a:srgbClr val="00376E"/>
                </a:solidFill>
                <a:latin typeface="Calibri"/>
                <a:cs typeface="Calibri"/>
              </a:rPr>
              <a:t>used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636" y="412749"/>
            <a:ext cx="5882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61645"/>
                </a:solidFill>
              </a:rPr>
              <a:t>Absolute Advantage 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2140" y="927392"/>
            <a:ext cx="8202930" cy="536130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Assumptions: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Two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countries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(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A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&amp;</a:t>
            </a:r>
            <a:r>
              <a:rPr sz="2600" b="1" i="1" dirty="0">
                <a:solidFill>
                  <a:srgbClr val="6600CC"/>
                </a:solidFill>
                <a:latin typeface="Calibri"/>
                <a:cs typeface="Calibri"/>
              </a:rPr>
              <a:t>B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), both producing two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(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&amp;</a:t>
            </a:r>
            <a:r>
              <a:rPr sz="2600" b="1" i="1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355600" marR="155956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Labour is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only factor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production and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its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productivity remains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the</a:t>
            </a:r>
            <a:r>
              <a:rPr sz="2600" b="1" spc="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same</a:t>
            </a:r>
            <a:endParaRPr sz="2600">
              <a:latin typeface="Calibri"/>
              <a:cs typeface="Calibri"/>
            </a:endParaRPr>
          </a:p>
          <a:p>
            <a:pPr marL="355600" marR="247015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Perfect mobility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labour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between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sectors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within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 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country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No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mobility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labour </a:t>
            </a: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between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the</a:t>
            </a:r>
            <a:r>
              <a:rPr sz="2600" b="1" spc="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countries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00376E"/>
                </a:solidFill>
                <a:latin typeface="Calibri"/>
                <a:cs typeface="Calibri"/>
              </a:rPr>
              <a:t>Assumes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perfect</a:t>
            </a:r>
            <a:r>
              <a:rPr sz="2600" b="1" spc="-2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376E"/>
                </a:solidFill>
                <a:latin typeface="Calibri"/>
                <a:cs typeface="Calibri"/>
              </a:rPr>
              <a:t>competition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1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No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transportation</a:t>
            </a:r>
            <a:r>
              <a:rPr sz="2400" b="1" spc="-10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cost</a:t>
            </a:r>
            <a:endParaRPr sz="2400">
              <a:latin typeface="Calibri"/>
              <a:cs typeface="Calibri"/>
            </a:endParaRPr>
          </a:p>
          <a:p>
            <a:pPr marL="756285" marR="406400" lvl="1" indent="-286385">
              <a:lnSpc>
                <a:spcPct val="100000"/>
              </a:lnSpc>
              <a:spcBef>
                <a:spcPts val="600"/>
              </a:spcBef>
              <a:buFont typeface="Calibri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No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restrictions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on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movement of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goods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between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the  countries </a:t>
            </a:r>
            <a:r>
              <a:rPr sz="2400" b="1" dirty="0">
                <a:solidFill>
                  <a:srgbClr val="00376E"/>
                </a:solidFill>
                <a:latin typeface="Calibri"/>
                <a:cs typeface="Calibri"/>
              </a:rPr>
              <a:t>(free</a:t>
            </a:r>
            <a:r>
              <a:rPr sz="2400" b="1" spc="5" dirty="0">
                <a:solidFill>
                  <a:srgbClr val="00376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76E"/>
                </a:solidFill>
                <a:latin typeface="Calibri"/>
                <a:cs typeface="Calibri"/>
              </a:rPr>
              <a:t>trade)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3916</Words>
  <Application>Microsoft Office PowerPoint</Application>
  <PresentationFormat>On-screen Show (4:3)</PresentationFormat>
  <Paragraphs>551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International  Trade Theories</vt:lpstr>
      <vt:lpstr>Introduction</vt:lpstr>
      <vt:lpstr>Why do Nations Trade?</vt:lpstr>
      <vt:lpstr>Why study trade theory?</vt:lpstr>
      <vt:lpstr>Slide 5</vt:lpstr>
      <vt:lpstr>An overview of trade theory</vt:lpstr>
      <vt:lpstr>Theory of Mercantilism</vt:lpstr>
      <vt:lpstr>Absolute Advantage Theory</vt:lpstr>
      <vt:lpstr>Absolute Advantage Theory</vt:lpstr>
      <vt:lpstr>Theory of Absolute Advantage</vt:lpstr>
      <vt:lpstr>Theory of Absolute Advantage</vt:lpstr>
      <vt:lpstr>Theory of Absolute Advantage</vt:lpstr>
      <vt:lpstr>Comparative Advantage Theory</vt:lpstr>
      <vt:lpstr>The Comparative Advantage Theory</vt:lpstr>
      <vt:lpstr>Comparative Advantage - Illustration</vt:lpstr>
      <vt:lpstr>Gains from Trade</vt:lpstr>
      <vt:lpstr>Gains from Trade</vt:lpstr>
      <vt:lpstr>Terms of Trade</vt:lpstr>
      <vt:lpstr>Terms of Trade</vt:lpstr>
      <vt:lpstr>Relative Wages under Recardian Model</vt:lpstr>
      <vt:lpstr>Slide 21</vt:lpstr>
      <vt:lpstr>Slide 22</vt:lpstr>
      <vt:lpstr>Ricardian Model – An Overview</vt:lpstr>
      <vt:lpstr>Limitations (Implicit Assumptions)</vt:lpstr>
      <vt:lpstr>The Heckscher – Ohlin Model</vt:lpstr>
      <vt:lpstr>Slide 26</vt:lpstr>
      <vt:lpstr>Slide 27</vt:lpstr>
      <vt:lpstr>Consider two countries :</vt:lpstr>
      <vt:lpstr>The H-O Theorem</vt:lpstr>
      <vt:lpstr>H-O Theory: Summary</vt:lpstr>
      <vt:lpstr>H-O Theory: Summary</vt:lpstr>
      <vt:lpstr>The Leontief Paradox</vt:lpstr>
      <vt:lpstr>The Leontief Paradox</vt:lpstr>
      <vt:lpstr>The Leontief Paradox</vt:lpstr>
      <vt:lpstr>The Leontief Paradox</vt:lpstr>
      <vt:lpstr>References</vt:lpstr>
      <vt:lpstr>International Trade Theories:</vt:lpstr>
      <vt:lpstr>Product Cycle Theory</vt:lpstr>
      <vt:lpstr>Product Cycle Theory: Vernon’s Premises</vt:lpstr>
      <vt:lpstr>Stages of the Product Cycle</vt:lpstr>
      <vt:lpstr>Slide 41</vt:lpstr>
      <vt:lpstr>The Product Cycle Model</vt:lpstr>
      <vt:lpstr>Slide 43</vt:lpstr>
      <vt:lpstr>Slide 44</vt:lpstr>
      <vt:lpstr>Slide 45</vt:lpstr>
      <vt:lpstr>International Product Life-Cycle</vt:lpstr>
      <vt:lpstr>The Product Cycle and Trade Implications</vt:lpstr>
      <vt:lpstr>National Competitive Advantage (Porter, 1990)</vt:lpstr>
      <vt:lpstr>Overview</vt:lpstr>
      <vt:lpstr>The Diamond of National Advantage</vt:lpstr>
      <vt:lpstr>1. Factor Conditions</vt:lpstr>
      <vt:lpstr>2. Demand Conditions</vt:lpstr>
      <vt:lpstr>3. Related and Supporting Industries</vt:lpstr>
      <vt:lpstr>4. Firm Strategy, Structure and Rivalry</vt:lpstr>
      <vt:lpstr>Determinants of National Competitive  Advantage: Porter’s Diamond</vt:lpstr>
      <vt:lpstr>Slide 56</vt:lpstr>
      <vt:lpstr>“So What” for business?</vt:lpstr>
      <vt:lpstr>Slide 58</vt:lpstr>
      <vt:lpstr>References</vt:lpstr>
      <vt:lpstr>References</vt:lpstr>
      <vt:lpstr>The New Trade Theory</vt:lpstr>
      <vt:lpstr>Base of International Trade Theories – Why  countries trade? Reasons for Trade</vt:lpstr>
      <vt:lpstr>The New Trade Theory</vt:lpstr>
      <vt:lpstr>Economies of Scale and International  Trade: The New Trade Theory</vt:lpstr>
      <vt:lpstr>The New Trade Theory</vt:lpstr>
      <vt:lpstr>Economies of Scale and Market Structure</vt:lpstr>
      <vt:lpstr>Theory of Imperfect Competition</vt:lpstr>
      <vt:lpstr>Dumping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Trade Theories</dc:title>
  <dc:creator>Manish</dc:creator>
  <cp:lastModifiedBy>Manish</cp:lastModifiedBy>
  <cp:revision>2</cp:revision>
  <dcterms:created xsi:type="dcterms:W3CDTF">2018-12-14T11:16:25Z</dcterms:created>
  <dcterms:modified xsi:type="dcterms:W3CDTF">2019-02-18T07:40:26Z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2018-12-14T00:00:00Z</vt:filetime>
  </property>
</Properties>
</file>