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0334" y="148844"/>
            <a:ext cx="532333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739" y="3088789"/>
            <a:ext cx="7538084" cy="1903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888" y="1939874"/>
            <a:ext cx="690791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3025" marR="5080" indent="-1330960">
              <a:lnSpc>
                <a:spcPct val="100000"/>
              </a:lnSpc>
              <a:spcBef>
                <a:spcPts val="100"/>
              </a:spcBef>
            </a:pPr>
            <a:r>
              <a:rPr lang="en-US" spc="-15" dirty="0" smtClean="0"/>
              <a:t>International </a:t>
            </a:r>
            <a:r>
              <a:rPr lang="en-US" spc="-65" dirty="0" smtClean="0"/>
              <a:t>Trade </a:t>
            </a:r>
            <a:r>
              <a:rPr lang="en-US" spc="-5" dirty="0" smtClean="0"/>
              <a:t>Theories</a:t>
            </a:r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77000" y="5715000"/>
            <a:ext cx="256882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10" dirty="0" smtClean="0">
                <a:latin typeface="Calibri"/>
                <a:cs typeface="Calibri"/>
              </a:rPr>
              <a:t>Dr. Manish </a:t>
            </a:r>
            <a:r>
              <a:rPr lang="en-US" sz="2400" b="1" spc="-10" dirty="0" err="1" smtClean="0">
                <a:latin typeface="Calibri"/>
                <a:cs typeface="Calibri"/>
              </a:rPr>
              <a:t>Dadhich</a:t>
            </a:r>
            <a:endParaRPr sz="24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8844"/>
            <a:ext cx="7315200" cy="135421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739" y="3088789"/>
            <a:ext cx="7538084" cy="738664"/>
          </a:xfrm>
        </p:spPr>
        <p:txBody>
          <a:bodyPr/>
          <a:lstStyle/>
          <a:p>
            <a:r>
              <a:rPr lang="en-US" sz="4800" dirty="0" smtClean="0"/>
              <a:t>Thx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269" y="263093"/>
            <a:ext cx="65944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International </a:t>
            </a:r>
            <a:r>
              <a:rPr spc="-65" dirty="0"/>
              <a:t>Trade </a:t>
            </a:r>
            <a:r>
              <a:rPr spc="-5" dirty="0"/>
              <a:t>Theories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1166139"/>
            <a:ext cx="6758940" cy="2637155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9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Theory of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Mercantilism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8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Theory of Absolute Cost</a:t>
            </a:r>
            <a:r>
              <a:rPr sz="2800" spc="-2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Advantage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Theory of Comparative Cost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Advantage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71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Heckscher-Ohlin </a:t>
            </a:r>
            <a:r>
              <a:rPr sz="2800" spc="-5" dirty="0">
                <a:latin typeface="Arial"/>
                <a:cs typeface="Arial"/>
              </a:rPr>
              <a:t>Model </a:t>
            </a:r>
            <a:r>
              <a:rPr sz="2800" dirty="0">
                <a:latin typeface="Arial"/>
                <a:cs typeface="Arial"/>
              </a:rPr>
              <a:t>Leonief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Paradox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5297" y="191515"/>
            <a:ext cx="61461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Theory of</a:t>
            </a:r>
            <a:r>
              <a:rPr spc="-8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Mercantilism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044" y="1150365"/>
            <a:ext cx="7539355" cy="5099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6350" indent="-34226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dirty="0">
                <a:latin typeface="Calibri"/>
                <a:cs typeface="Calibri"/>
              </a:rPr>
              <a:t>theory </a:t>
            </a:r>
            <a:r>
              <a:rPr sz="3200" spc="-5" dirty="0">
                <a:latin typeface="Calibri"/>
                <a:cs typeface="Calibri"/>
              </a:rPr>
              <a:t>is during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sixteenth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three-fourths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10" dirty="0">
                <a:latin typeface="Calibri"/>
                <a:cs typeface="Calibri"/>
              </a:rPr>
              <a:t>eighteenth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centuries.</a:t>
            </a:r>
            <a:endParaRPr sz="3200">
              <a:latin typeface="Calibri"/>
              <a:cs typeface="Calibri"/>
            </a:endParaRPr>
          </a:p>
          <a:p>
            <a:pPr marL="354965" marR="5080" indent="-34226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It </a:t>
            </a:r>
            <a:r>
              <a:rPr sz="3200" spc="-15" dirty="0">
                <a:latin typeface="Calibri"/>
                <a:cs typeface="Calibri"/>
              </a:rPr>
              <a:t>beliefs </a:t>
            </a:r>
            <a:r>
              <a:rPr sz="3200" spc="-5" dirty="0">
                <a:latin typeface="Calibri"/>
                <a:cs typeface="Calibri"/>
              </a:rPr>
              <a:t>in nationalism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25" dirty="0">
                <a:latin typeface="Calibri"/>
                <a:cs typeface="Calibri"/>
              </a:rPr>
              <a:t>welfare </a:t>
            </a:r>
            <a:r>
              <a:rPr sz="3200" dirty="0">
                <a:latin typeface="Calibri"/>
                <a:cs typeface="Calibri"/>
              </a:rPr>
              <a:t>of  the </a:t>
            </a:r>
            <a:r>
              <a:rPr sz="3200" spc="-5" dirty="0">
                <a:latin typeface="Calibri"/>
                <a:cs typeface="Calibri"/>
              </a:rPr>
              <a:t>nation </a:t>
            </a:r>
            <a:r>
              <a:rPr sz="3200" dirty="0">
                <a:latin typeface="Calibri"/>
                <a:cs typeface="Calibri"/>
              </a:rPr>
              <a:t>alone, planning and </a:t>
            </a:r>
            <a:r>
              <a:rPr sz="3200" spc="-5" dirty="0">
                <a:latin typeface="Calibri"/>
                <a:cs typeface="Calibri"/>
              </a:rPr>
              <a:t>regulation 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economic </a:t>
            </a:r>
            <a:r>
              <a:rPr sz="3200" dirty="0">
                <a:latin typeface="Calibri"/>
                <a:cs typeface="Calibri"/>
              </a:rPr>
              <a:t>activities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achieving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national goals, </a:t>
            </a:r>
            <a:r>
              <a:rPr sz="3200" dirty="0">
                <a:latin typeface="Calibri"/>
                <a:cs typeface="Calibri"/>
              </a:rPr>
              <a:t>curbing imports and  </a:t>
            </a:r>
            <a:r>
              <a:rPr sz="3200" spc="-10" dirty="0">
                <a:latin typeface="Calibri"/>
                <a:cs typeface="Calibri"/>
              </a:rPr>
              <a:t>promoting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exports.</a:t>
            </a:r>
            <a:endParaRPr sz="3200">
              <a:latin typeface="Calibri"/>
              <a:cs typeface="Calibri"/>
            </a:endParaRPr>
          </a:p>
          <a:p>
            <a:pPr marL="354965" marR="5080" indent="-34226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It </a:t>
            </a:r>
            <a:r>
              <a:rPr sz="3200" spc="-10" dirty="0">
                <a:latin typeface="Calibri"/>
                <a:cs typeface="Calibri"/>
              </a:rPr>
              <a:t>believed </a:t>
            </a:r>
            <a:r>
              <a:rPr sz="3200" spc="-5" dirty="0">
                <a:latin typeface="Calibri"/>
                <a:cs typeface="Calibri"/>
              </a:rPr>
              <a:t>that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power </a:t>
            </a:r>
            <a:r>
              <a:rPr sz="3200" dirty="0">
                <a:latin typeface="Calibri"/>
                <a:cs typeface="Calibri"/>
              </a:rPr>
              <a:t>of a </a:t>
            </a:r>
            <a:r>
              <a:rPr sz="3200" spc="-5" dirty="0">
                <a:latin typeface="Calibri"/>
                <a:cs typeface="Calibri"/>
              </a:rPr>
              <a:t>nation lied  in its wealth,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15" dirty="0">
                <a:latin typeface="Calibri"/>
                <a:cs typeface="Calibri"/>
              </a:rPr>
              <a:t>grew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acquiring </a:t>
            </a:r>
            <a:r>
              <a:rPr sz="3200" spc="-5" dirty="0">
                <a:latin typeface="Calibri"/>
                <a:cs typeface="Calibri"/>
              </a:rPr>
              <a:t>gold  </a:t>
            </a:r>
            <a:r>
              <a:rPr sz="3200" spc="-15" dirty="0">
                <a:latin typeface="Calibri"/>
                <a:cs typeface="Calibri"/>
              </a:rPr>
              <a:t>from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abroad.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236" y="150367"/>
            <a:ext cx="55797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Theory of</a:t>
            </a:r>
            <a:r>
              <a:rPr sz="4000" spc="-5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Mercantilism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924813"/>
            <a:ext cx="3744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2422525" algn="l"/>
                <a:tab pos="3431540" algn="l"/>
              </a:tabLst>
            </a:pPr>
            <a:r>
              <a:rPr sz="2800" spc="-5" dirty="0">
                <a:latin typeface="Calibri"/>
                <a:cs typeface="Calibri"/>
              </a:rPr>
              <a:t>Me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ailed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0" dirty="0">
                <a:latin typeface="Calibri"/>
                <a:cs typeface="Calibri"/>
              </a:rPr>
              <a:t>to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3295" y="924813"/>
            <a:ext cx="3912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8875" algn="l"/>
                <a:tab pos="1960245" algn="l"/>
              </a:tabLst>
            </a:pPr>
            <a:r>
              <a:rPr sz="2800" spc="-20" dirty="0">
                <a:latin typeface="Calibri"/>
                <a:cs typeface="Calibri"/>
              </a:rPr>
              <a:t>realize	</a:t>
            </a:r>
            <a:r>
              <a:rPr sz="2800" spc="-10" dirty="0">
                <a:latin typeface="Calibri"/>
                <a:cs typeface="Calibri"/>
              </a:rPr>
              <a:t>that	</a:t>
            </a:r>
            <a:r>
              <a:rPr sz="2800" spc="-5" dirty="0">
                <a:latin typeface="Calibri"/>
                <a:cs typeface="Calibri"/>
              </a:rPr>
              <a:t>simultaneous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1351534"/>
            <a:ext cx="7844790" cy="475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algn="just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export </a:t>
            </a:r>
            <a:r>
              <a:rPr sz="2800" spc="-10" dirty="0">
                <a:latin typeface="Calibri"/>
                <a:cs typeface="Calibri"/>
              </a:rPr>
              <a:t>promotion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import </a:t>
            </a:r>
            <a:r>
              <a:rPr sz="2800" spc="-10" dirty="0">
                <a:latin typeface="Calibri"/>
                <a:cs typeface="Calibri"/>
              </a:rPr>
              <a:t>regulation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not  possible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0" dirty="0">
                <a:latin typeface="Calibri"/>
                <a:cs typeface="Calibri"/>
              </a:rPr>
              <a:t>countries,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mere </a:t>
            </a:r>
            <a:r>
              <a:rPr sz="2800" spc="-5" dirty="0">
                <a:latin typeface="Calibri"/>
                <a:cs typeface="Calibri"/>
              </a:rPr>
              <a:t>possession  of </a:t>
            </a:r>
            <a:r>
              <a:rPr sz="2800" spc="-10" dirty="0">
                <a:latin typeface="Calibri"/>
                <a:cs typeface="Calibri"/>
              </a:rPr>
              <a:t>gold </a:t>
            </a:r>
            <a:r>
              <a:rPr sz="2800" spc="-5" dirty="0">
                <a:latin typeface="Calibri"/>
                <a:cs typeface="Calibri"/>
              </a:rPr>
              <a:t>does not enhance the </a:t>
            </a:r>
            <a:r>
              <a:rPr sz="2800" spc="-20" dirty="0">
                <a:latin typeface="Calibri"/>
                <a:cs typeface="Calibri"/>
              </a:rPr>
              <a:t>welfare </a:t>
            </a:r>
            <a:r>
              <a:rPr sz="2800" spc="-5" dirty="0">
                <a:latin typeface="Calibri"/>
                <a:cs typeface="Calibri"/>
              </a:rPr>
              <a:t>of a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people.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Keeping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resources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form </a:t>
            </a:r>
            <a:r>
              <a:rPr sz="2800" spc="-5" dirty="0">
                <a:latin typeface="Calibri"/>
                <a:cs typeface="Calibri"/>
              </a:rPr>
              <a:t>of gold </a:t>
            </a:r>
            <a:r>
              <a:rPr sz="2800" spc="-10" dirty="0">
                <a:latin typeface="Calibri"/>
                <a:cs typeface="Calibri"/>
              </a:rPr>
              <a:t>reduces  the production </a:t>
            </a:r>
            <a:r>
              <a:rPr sz="2800" spc="-5" dirty="0">
                <a:latin typeface="Calibri"/>
                <a:cs typeface="Calibri"/>
              </a:rPr>
              <a:t>of goods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services and, </a:t>
            </a:r>
            <a:r>
              <a:rPr sz="2800" spc="-35" dirty="0">
                <a:latin typeface="Calibri"/>
                <a:cs typeface="Calibri"/>
              </a:rPr>
              <a:t>thereby,  </a:t>
            </a:r>
            <a:r>
              <a:rPr sz="2800" spc="-20" dirty="0">
                <a:latin typeface="Calibri"/>
                <a:cs typeface="Calibri"/>
              </a:rPr>
              <a:t>lowers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welfare.</a:t>
            </a:r>
            <a:endParaRPr sz="28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was </a:t>
            </a:r>
            <a:r>
              <a:rPr sz="2800" spc="-10" dirty="0">
                <a:latin typeface="Calibri"/>
                <a:cs typeface="Calibri"/>
              </a:rPr>
              <a:t>rejected by </a:t>
            </a:r>
            <a:r>
              <a:rPr sz="2800" spc="-5" dirty="0">
                <a:latin typeface="Calibri"/>
                <a:cs typeface="Calibri"/>
              </a:rPr>
              <a:t>Adam Smith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Ricardo by  </a:t>
            </a:r>
            <a:r>
              <a:rPr sz="2800" spc="-15" dirty="0">
                <a:latin typeface="Calibri"/>
                <a:cs typeface="Calibri"/>
              </a:rPr>
              <a:t>stressing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importance of individuals, and  </a:t>
            </a:r>
            <a:r>
              <a:rPr sz="2800" spc="-10" dirty="0">
                <a:latin typeface="Calibri"/>
                <a:cs typeface="Calibri"/>
              </a:rPr>
              <a:t>pointing </a:t>
            </a:r>
            <a:r>
              <a:rPr sz="2800" spc="-5" dirty="0">
                <a:latin typeface="Calibri"/>
                <a:cs typeface="Calibri"/>
              </a:rPr>
              <a:t>out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dirty="0">
                <a:latin typeface="Calibri"/>
                <a:cs typeface="Calibri"/>
              </a:rPr>
              <a:t>their </a:t>
            </a:r>
            <a:r>
              <a:rPr sz="2800" spc="-25" dirty="0">
                <a:latin typeface="Calibri"/>
                <a:cs typeface="Calibri"/>
              </a:rPr>
              <a:t>welfare </a:t>
            </a:r>
            <a:r>
              <a:rPr sz="2800" spc="-15" dirty="0">
                <a:latin typeface="Calibri"/>
                <a:cs typeface="Calibri"/>
              </a:rPr>
              <a:t>was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welfare </a:t>
            </a:r>
            <a:r>
              <a:rPr sz="2800" spc="-15" dirty="0">
                <a:latin typeface="Calibri"/>
                <a:cs typeface="Calibri"/>
              </a:rPr>
              <a:t>of  </a:t>
            </a:r>
            <a:r>
              <a:rPr sz="2800" spc="-10" dirty="0">
                <a:latin typeface="Calibri"/>
                <a:cs typeface="Calibri"/>
              </a:rPr>
              <a:t>the nation.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217" y="11684"/>
            <a:ext cx="5899150" cy="12306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654175" marR="5080" indent="-1642110">
              <a:lnSpc>
                <a:spcPts val="4690"/>
              </a:lnSpc>
              <a:spcBef>
                <a:spcPts val="345"/>
              </a:spcBef>
            </a:pPr>
            <a:r>
              <a:rPr sz="4000" spc="-5" dirty="0">
                <a:latin typeface="Arial"/>
                <a:cs typeface="Arial"/>
              </a:rPr>
              <a:t>Theory of Absolute</a:t>
            </a:r>
            <a:r>
              <a:rPr sz="4000" spc="-185" dirty="0">
                <a:latin typeface="Arial"/>
                <a:cs typeface="Arial"/>
              </a:rPr>
              <a:t> </a:t>
            </a:r>
            <a:r>
              <a:rPr sz="4000" spc="-10" dirty="0">
                <a:latin typeface="Arial"/>
                <a:cs typeface="Arial"/>
              </a:rPr>
              <a:t>Cost  </a:t>
            </a:r>
            <a:r>
              <a:rPr sz="4000" spc="-5" dirty="0">
                <a:latin typeface="Arial"/>
                <a:cs typeface="Arial"/>
              </a:rPr>
              <a:t>Advantage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378965"/>
            <a:ext cx="754062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dirty="0">
                <a:latin typeface="Calibri"/>
                <a:cs typeface="Calibri"/>
              </a:rPr>
              <a:t>theory </a:t>
            </a:r>
            <a:r>
              <a:rPr sz="3200" spc="-10" dirty="0">
                <a:latin typeface="Calibri"/>
                <a:cs typeface="Calibri"/>
              </a:rPr>
              <a:t>was </a:t>
            </a:r>
            <a:r>
              <a:rPr sz="3200" spc="-5" dirty="0">
                <a:latin typeface="Calibri"/>
                <a:cs typeface="Calibri"/>
              </a:rPr>
              <a:t>propounded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Adam  </a:t>
            </a:r>
            <a:r>
              <a:rPr sz="3200" spc="-5" dirty="0">
                <a:latin typeface="Calibri"/>
                <a:cs typeface="Calibri"/>
              </a:rPr>
              <a:t>Smith </a:t>
            </a:r>
            <a:r>
              <a:rPr sz="3200" dirty="0">
                <a:latin typeface="Calibri"/>
                <a:cs typeface="Calibri"/>
              </a:rPr>
              <a:t>(1776), </a:t>
            </a:r>
            <a:r>
              <a:rPr sz="3200" spc="-5" dirty="0">
                <a:latin typeface="Calibri"/>
                <a:cs typeface="Calibri"/>
              </a:rPr>
              <a:t>arguing </a:t>
            </a:r>
            <a:r>
              <a:rPr sz="3200" dirty="0">
                <a:latin typeface="Calibri"/>
                <a:cs typeface="Calibri"/>
              </a:rPr>
              <a:t>that the </a:t>
            </a:r>
            <a:r>
              <a:rPr sz="3200" spc="-10" dirty="0">
                <a:latin typeface="Calibri"/>
                <a:cs typeface="Calibri"/>
              </a:rPr>
              <a:t>countries  </a:t>
            </a:r>
            <a:r>
              <a:rPr sz="3200" spc="-15" dirty="0">
                <a:latin typeface="Calibri"/>
                <a:cs typeface="Calibri"/>
              </a:rPr>
              <a:t>gain from </a:t>
            </a:r>
            <a:r>
              <a:rPr sz="3200" spc="-5" dirty="0">
                <a:latin typeface="Calibri"/>
                <a:cs typeface="Calibri"/>
              </a:rPr>
              <a:t>trading, </a:t>
            </a:r>
            <a:r>
              <a:rPr sz="3200" dirty="0">
                <a:latin typeface="Calibri"/>
                <a:cs typeface="Calibri"/>
              </a:rPr>
              <a:t>if </a:t>
            </a:r>
            <a:r>
              <a:rPr sz="3200" spc="-5" dirty="0">
                <a:latin typeface="Calibri"/>
                <a:cs typeface="Calibri"/>
              </a:rPr>
              <a:t>they </a:t>
            </a:r>
            <a:r>
              <a:rPr sz="3200" dirty="0">
                <a:latin typeface="Calibri"/>
                <a:cs typeface="Calibri"/>
              </a:rPr>
              <a:t>specialise  </a:t>
            </a:r>
            <a:r>
              <a:rPr sz="3200" spc="-10" dirty="0">
                <a:latin typeface="Calibri"/>
                <a:cs typeface="Calibri"/>
              </a:rPr>
              <a:t>according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their </a:t>
            </a:r>
            <a:r>
              <a:rPr sz="3200" spc="-10" dirty="0">
                <a:latin typeface="Calibri"/>
                <a:cs typeface="Calibri"/>
              </a:rPr>
              <a:t>production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advantages.</a:t>
            </a:r>
            <a:endParaRPr sz="3200">
              <a:latin typeface="Calibri"/>
              <a:cs typeface="Calibri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pre-trade exchange ratio </a:t>
            </a:r>
            <a:r>
              <a:rPr sz="3200" spc="-5" dirty="0">
                <a:latin typeface="Calibri"/>
                <a:cs typeface="Calibri"/>
              </a:rPr>
              <a:t>in Country </a:t>
            </a:r>
            <a:r>
              <a:rPr sz="3200" dirty="0">
                <a:latin typeface="Calibri"/>
                <a:cs typeface="Calibri"/>
              </a:rPr>
              <a:t>I  </a:t>
            </a:r>
            <a:r>
              <a:rPr sz="3200" spc="-5" dirty="0">
                <a:latin typeface="Calibri"/>
                <a:cs typeface="Calibri"/>
              </a:rPr>
              <a:t>would be 2A=1B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in Country II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IA=2B.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3243" y="4649665"/>
            <a:ext cx="7199393" cy="1384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217" y="11684"/>
            <a:ext cx="5899150" cy="12306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654175" marR="5080" indent="-1642110">
              <a:lnSpc>
                <a:spcPts val="4690"/>
              </a:lnSpc>
              <a:spcBef>
                <a:spcPts val="345"/>
              </a:spcBef>
            </a:pPr>
            <a:r>
              <a:rPr sz="4000" spc="-5" dirty="0">
                <a:latin typeface="Arial"/>
                <a:cs typeface="Arial"/>
              </a:rPr>
              <a:t>Theory of Absolute</a:t>
            </a:r>
            <a:r>
              <a:rPr sz="4000" spc="-185" dirty="0">
                <a:latin typeface="Arial"/>
                <a:cs typeface="Arial"/>
              </a:rPr>
              <a:t> </a:t>
            </a:r>
            <a:r>
              <a:rPr sz="4000" spc="-10" dirty="0">
                <a:latin typeface="Arial"/>
                <a:cs typeface="Arial"/>
              </a:rPr>
              <a:t>Cost  </a:t>
            </a:r>
            <a:r>
              <a:rPr sz="4000" spc="-5" dirty="0">
                <a:latin typeface="Arial"/>
                <a:cs typeface="Arial"/>
              </a:rPr>
              <a:t>Advantage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382013"/>
            <a:ext cx="75387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it is </a:t>
            </a:r>
            <a:r>
              <a:rPr sz="2800" spc="-15" dirty="0">
                <a:latin typeface="Calibri"/>
                <a:cs typeface="Calibri"/>
              </a:rPr>
              <a:t>nearer to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spc="-5" dirty="0">
                <a:latin typeface="Calibri"/>
                <a:cs typeface="Calibri"/>
              </a:rPr>
              <a:t>I </a:t>
            </a:r>
            <a:r>
              <a:rPr sz="2800" spc="-10" dirty="0">
                <a:latin typeface="Calibri"/>
                <a:cs typeface="Calibri"/>
              </a:rPr>
              <a:t>domestic </a:t>
            </a:r>
            <a:r>
              <a:rPr sz="2800" spc="-20" dirty="0">
                <a:latin typeface="Calibri"/>
                <a:cs typeface="Calibri"/>
              </a:rPr>
              <a:t>exchange  ratio </a:t>
            </a:r>
            <a:r>
              <a:rPr sz="2800" spc="-5" dirty="0">
                <a:latin typeface="Calibri"/>
                <a:cs typeface="Calibri"/>
              </a:rPr>
              <a:t>then </a:t>
            </a:r>
            <a:r>
              <a:rPr sz="2800" spc="-15" dirty="0">
                <a:latin typeface="Calibri"/>
                <a:cs typeface="Calibri"/>
              </a:rPr>
              <a:t>trade </a:t>
            </a:r>
            <a:r>
              <a:rPr sz="2800" spc="-5" dirty="0">
                <a:latin typeface="Calibri"/>
                <a:cs typeface="Calibri"/>
              </a:rPr>
              <a:t>would be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10" dirty="0">
                <a:latin typeface="Calibri"/>
                <a:cs typeface="Calibri"/>
              </a:rPr>
              <a:t>beneficial </a:t>
            </a:r>
            <a:r>
              <a:rPr sz="2800" spc="-3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spc="-5" dirty="0">
                <a:latin typeface="Calibri"/>
                <a:cs typeface="Calibri"/>
              </a:rPr>
              <a:t>II and vice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versa.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2747898"/>
            <a:ext cx="2481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98628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umin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5807" y="2747898"/>
            <a:ext cx="4841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1375" algn="l"/>
                <a:tab pos="3700779" algn="l"/>
                <a:tab pos="4609465" algn="l"/>
              </a:tabLst>
            </a:pP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rn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ti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na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x</a:t>
            </a:r>
            <a:r>
              <a:rPr sz="2800" spc="-5" dirty="0">
                <a:latin typeface="Calibri"/>
                <a:cs typeface="Calibri"/>
              </a:rPr>
              <a:t>ch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tio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pc="-15" dirty="0"/>
              <a:t>established</a:t>
            </a:r>
            <a:r>
              <a:rPr spc="10" dirty="0"/>
              <a:t> </a:t>
            </a:r>
            <a:r>
              <a:rPr dirty="0"/>
              <a:t>IA=IB.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pc="-5" dirty="0"/>
              <a:t>The </a:t>
            </a:r>
            <a:r>
              <a:rPr spc="-10" dirty="0"/>
              <a:t>terms </a:t>
            </a:r>
            <a:r>
              <a:rPr spc="-5" dirty="0"/>
              <a:t>of </a:t>
            </a:r>
            <a:r>
              <a:rPr spc="-15" dirty="0"/>
              <a:t>trade </a:t>
            </a:r>
            <a:r>
              <a:rPr spc="-10" dirty="0"/>
              <a:t>between </a:t>
            </a:r>
            <a:r>
              <a:rPr spc="-5" dirty="0"/>
              <a:t>the </a:t>
            </a:r>
            <a:r>
              <a:rPr spc="-15" dirty="0"/>
              <a:t>trading partners </a:t>
            </a:r>
            <a:r>
              <a:rPr spc="600" dirty="0"/>
              <a:t> </a:t>
            </a:r>
            <a:r>
              <a:rPr spc="-10" dirty="0"/>
              <a:t>would </a:t>
            </a:r>
            <a:r>
              <a:rPr spc="-5" dirty="0"/>
              <a:t>depend </a:t>
            </a:r>
            <a:r>
              <a:rPr dirty="0"/>
              <a:t>upon </a:t>
            </a:r>
            <a:r>
              <a:rPr spc="-5" dirty="0"/>
              <a:t>their economic </a:t>
            </a:r>
            <a:r>
              <a:rPr spc="-20" dirty="0"/>
              <a:t>strength </a:t>
            </a:r>
            <a:r>
              <a:rPr dirty="0"/>
              <a:t>and  </a:t>
            </a:r>
            <a:r>
              <a:rPr spc="-10" dirty="0"/>
              <a:t>the </a:t>
            </a:r>
            <a:r>
              <a:rPr spc="-15" dirty="0"/>
              <a:t>bargaining</a:t>
            </a:r>
            <a:r>
              <a:rPr spc="-5" dirty="0"/>
              <a:t> </a:t>
            </a:r>
            <a:r>
              <a:rPr spc="-60" dirty="0"/>
              <a:t>power.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008" y="0"/>
            <a:ext cx="587502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5464" marR="5080" indent="-18034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Theory of </a:t>
            </a:r>
            <a:r>
              <a:rPr sz="4000" spc="-20" dirty="0"/>
              <a:t>Comparative Cost  </a:t>
            </a:r>
            <a:r>
              <a:rPr sz="4000" spc="-25" dirty="0"/>
              <a:t>Advantage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09600" y="1382013"/>
            <a:ext cx="8150528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Ricardo </a:t>
            </a:r>
            <a:r>
              <a:rPr sz="2800" dirty="0">
                <a:latin typeface="Calibri"/>
                <a:cs typeface="Calibri"/>
              </a:rPr>
              <a:t>(1817), </a:t>
            </a:r>
            <a:r>
              <a:rPr sz="2800" spc="-5" dirty="0">
                <a:latin typeface="Calibri"/>
                <a:cs typeface="Calibri"/>
              </a:rPr>
              <a:t>though adhering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absolute  </a:t>
            </a:r>
            <a:r>
              <a:rPr sz="2800" spc="-20" dirty="0">
                <a:latin typeface="Calibri"/>
                <a:cs typeface="Calibri"/>
              </a:rPr>
              <a:t>cost advantage </a:t>
            </a:r>
            <a:r>
              <a:rPr sz="2800" spc="-5" dirty="0">
                <a:latin typeface="Calibri"/>
                <a:cs typeface="Calibri"/>
              </a:rPr>
              <a:t>doctrine of Adam </a:t>
            </a:r>
            <a:r>
              <a:rPr sz="2800" spc="-10" dirty="0">
                <a:latin typeface="Calibri"/>
                <a:cs typeface="Calibri"/>
              </a:rPr>
              <a:t>Smith, </a:t>
            </a:r>
            <a:r>
              <a:rPr sz="2800" spc="-15" dirty="0">
                <a:latin typeface="Calibri"/>
                <a:cs typeface="Calibri"/>
              </a:rPr>
              <a:t>pointed 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out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20" dirty="0">
                <a:latin typeface="Calibri"/>
                <a:cs typeface="Calibri"/>
              </a:rPr>
              <a:t>cost advantage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both the </a:t>
            </a:r>
            <a:r>
              <a:rPr sz="2800" spc="-15" dirty="0">
                <a:latin typeface="Calibri"/>
                <a:cs typeface="Calibri"/>
              </a:rPr>
              <a:t>trade  partners was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necessary condition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trade 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0" dirty="0">
                <a:latin typeface="Calibri"/>
                <a:cs typeface="Calibri"/>
              </a:rPr>
              <a:t>occur.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3601288"/>
            <a:ext cx="2350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36445" algn="l"/>
              </a:tabLst>
            </a:pPr>
            <a:r>
              <a:rPr sz="2800" spc="-5" dirty="0">
                <a:latin typeface="Calibri"/>
                <a:cs typeface="Calibri"/>
              </a:rPr>
              <a:t>Ac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din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5" dirty="0">
                <a:latin typeface="Calibri"/>
                <a:cs typeface="Calibri"/>
              </a:rPr>
              <a:t>to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6410" y="3601288"/>
            <a:ext cx="4966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28115" algn="l"/>
                <a:tab pos="2001520" algn="l"/>
                <a:tab pos="2871470" algn="l"/>
                <a:tab pos="3428365" algn="l"/>
                <a:tab pos="4159885" algn="l"/>
              </a:tabLst>
            </a:pPr>
            <a:r>
              <a:rPr sz="2800" spc="-20" dirty="0">
                <a:latin typeface="Calibri"/>
                <a:cs typeface="Calibri"/>
              </a:rPr>
              <a:t>Ricardo,	</a:t>
            </a:r>
            <a:r>
              <a:rPr sz="2800" spc="-5" dirty="0">
                <a:latin typeface="Calibri"/>
                <a:cs typeface="Calibri"/>
              </a:rPr>
              <a:t>so	long	as	the	</a:t>
            </a:r>
            <a:r>
              <a:rPr sz="2800" spc="-10" dirty="0">
                <a:latin typeface="Calibri"/>
                <a:cs typeface="Calibri"/>
              </a:rPr>
              <a:t>other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" y="4028313"/>
            <a:ext cx="7846314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equally less </a:t>
            </a:r>
            <a:r>
              <a:rPr sz="2800" spc="-15" dirty="0">
                <a:latin typeface="Calibri"/>
                <a:cs typeface="Calibri"/>
              </a:rPr>
              <a:t>productive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0" dirty="0">
                <a:latin typeface="Calibri"/>
                <a:cs typeface="Calibri"/>
              </a:rPr>
              <a:t>lines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production, measurable in terms </a:t>
            </a:r>
            <a:r>
              <a:rPr sz="2800" spc="-5" dirty="0">
                <a:latin typeface="Calibri"/>
                <a:cs typeface="Calibri"/>
              </a:rPr>
              <a:t>of  opportunity </a:t>
            </a:r>
            <a:r>
              <a:rPr sz="2800" spc="-20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of each </a:t>
            </a:r>
            <a:r>
              <a:rPr sz="2800" spc="-10" dirty="0">
                <a:latin typeface="Calibri"/>
                <a:cs typeface="Calibri"/>
              </a:rPr>
              <a:t>commodity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two  countries, it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still be </a:t>
            </a:r>
            <a:r>
              <a:rPr sz="2800" spc="-5" dirty="0">
                <a:latin typeface="Calibri"/>
                <a:cs typeface="Calibri"/>
              </a:rPr>
              <a:t>mutually </a:t>
            </a:r>
            <a:r>
              <a:rPr sz="2800" spc="-15" dirty="0">
                <a:latin typeface="Calibri"/>
                <a:cs typeface="Calibri"/>
              </a:rPr>
              <a:t>gainful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them  </a:t>
            </a:r>
            <a:r>
              <a:rPr sz="2800" spc="-10" dirty="0">
                <a:latin typeface="Calibri"/>
                <a:cs typeface="Calibri"/>
              </a:rPr>
              <a:t>if they </a:t>
            </a:r>
            <a:r>
              <a:rPr sz="2800" spc="-15" dirty="0">
                <a:latin typeface="Calibri"/>
                <a:cs typeface="Calibri"/>
              </a:rPr>
              <a:t>enter </a:t>
            </a:r>
            <a:r>
              <a:rPr sz="2800" spc="-20" dirty="0">
                <a:latin typeface="Calibri"/>
                <a:cs typeface="Calibri"/>
              </a:rPr>
              <a:t>into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trade.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5890" y="179323"/>
            <a:ext cx="7416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Theory </a:t>
            </a:r>
            <a:r>
              <a:rPr sz="3600" dirty="0"/>
              <a:t>of </a:t>
            </a:r>
            <a:r>
              <a:rPr sz="3600" spc="-20" dirty="0"/>
              <a:t>Comparative </a:t>
            </a:r>
            <a:r>
              <a:rPr sz="3600" spc="-15" dirty="0"/>
              <a:t>Cost</a:t>
            </a:r>
            <a:r>
              <a:rPr sz="3600" spc="-25" dirty="0"/>
              <a:t> </a:t>
            </a:r>
            <a:r>
              <a:rPr sz="3600" spc="-20" dirty="0"/>
              <a:t>Advantage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444" y="3200400"/>
            <a:ext cx="754062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example </a:t>
            </a:r>
            <a:r>
              <a:rPr sz="2400" spc="-10" dirty="0">
                <a:latin typeface="Calibri"/>
                <a:cs typeface="Calibri"/>
              </a:rPr>
              <a:t>given,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opportunity </a:t>
            </a:r>
            <a:r>
              <a:rPr sz="2400" spc="-15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one unit </a:t>
            </a:r>
            <a:r>
              <a:rPr sz="2400" spc="-10" dirty="0">
                <a:latin typeface="Calibri"/>
                <a:cs typeface="Calibri"/>
              </a:rPr>
              <a:t>of 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country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1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0.89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unit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good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1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country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II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it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marL="354965" marR="762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1.2 unit of </a:t>
            </a:r>
            <a:r>
              <a:rPr sz="2400" spc="-10" dirty="0">
                <a:latin typeface="Calibri"/>
                <a:cs typeface="Calibri"/>
              </a:rPr>
              <a:t>good </a:t>
            </a:r>
            <a:r>
              <a:rPr sz="2400" dirty="0">
                <a:latin typeface="Calibri"/>
                <a:cs typeface="Calibri"/>
              </a:rPr>
              <a:t>B.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other hand,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opportunity  </a:t>
            </a:r>
            <a:r>
              <a:rPr sz="2400" spc="-15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one unit of </a:t>
            </a:r>
            <a:r>
              <a:rPr sz="2400" spc="-10" dirty="0">
                <a:latin typeface="Calibri"/>
                <a:cs typeface="Calibri"/>
              </a:rPr>
              <a:t>good </a:t>
            </a:r>
            <a:r>
              <a:rPr sz="2400" dirty="0">
                <a:latin typeface="Calibri"/>
                <a:cs typeface="Calibri"/>
              </a:rPr>
              <a:t>B in </a:t>
            </a:r>
            <a:r>
              <a:rPr sz="2400" spc="-10" dirty="0">
                <a:latin typeface="Calibri"/>
                <a:cs typeface="Calibri"/>
              </a:rPr>
              <a:t>country </a:t>
            </a:r>
            <a:r>
              <a:rPr sz="2400" dirty="0">
                <a:latin typeface="Calibri"/>
                <a:cs typeface="Calibri"/>
              </a:rPr>
              <a:t>I is </a:t>
            </a:r>
            <a:r>
              <a:rPr sz="2400" spc="-10" dirty="0">
                <a:latin typeface="Calibri"/>
                <a:cs typeface="Calibri"/>
              </a:rPr>
              <a:t>1.125 </a:t>
            </a:r>
            <a:r>
              <a:rPr sz="2400" spc="-5" dirty="0">
                <a:latin typeface="Calibri"/>
                <a:cs typeface="Calibri"/>
              </a:rPr>
              <a:t>units </a:t>
            </a:r>
            <a:r>
              <a:rPr sz="2400" spc="-10" dirty="0">
                <a:latin typeface="Calibri"/>
                <a:cs typeface="Calibri"/>
              </a:rPr>
              <a:t>of  good </a:t>
            </a:r>
            <a:r>
              <a:rPr sz="2400" dirty="0">
                <a:latin typeface="Calibri"/>
                <a:cs typeface="Calibri"/>
              </a:rPr>
              <a:t>A and </a:t>
            </a:r>
            <a:r>
              <a:rPr sz="2400" spc="-5" dirty="0">
                <a:latin typeface="Calibri"/>
                <a:cs typeface="Calibri"/>
              </a:rPr>
              <a:t>0.83 unit of </a:t>
            </a:r>
            <a:r>
              <a:rPr sz="2400" spc="-10" dirty="0">
                <a:latin typeface="Calibri"/>
                <a:cs typeface="Calibri"/>
              </a:rPr>
              <a:t>good </a:t>
            </a:r>
            <a:r>
              <a:rPr sz="2400" spc="5" dirty="0">
                <a:latin typeface="Calibri"/>
                <a:cs typeface="Calibri"/>
              </a:rPr>
              <a:t>A,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country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II.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8535" y="1134248"/>
            <a:ext cx="7492538" cy="1989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5890" y="179323"/>
            <a:ext cx="7416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Theory </a:t>
            </a:r>
            <a:r>
              <a:rPr sz="3600" dirty="0"/>
              <a:t>of </a:t>
            </a:r>
            <a:r>
              <a:rPr sz="3600" spc="-20" dirty="0"/>
              <a:t>Comparative </a:t>
            </a:r>
            <a:r>
              <a:rPr sz="3600" spc="-15" dirty="0"/>
              <a:t>Cost</a:t>
            </a:r>
            <a:r>
              <a:rPr sz="3600" spc="-25" dirty="0"/>
              <a:t> </a:t>
            </a:r>
            <a:r>
              <a:rPr sz="3600" spc="-20" dirty="0"/>
              <a:t>Advantage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3400" y="1004061"/>
            <a:ext cx="8000034" cy="526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The opportunity </a:t>
            </a:r>
            <a:r>
              <a:rPr sz="2800" spc="-15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two </a:t>
            </a:r>
            <a:r>
              <a:rPr sz="2800" spc="-15" dirty="0">
                <a:latin typeface="Calibri"/>
                <a:cs typeface="Calibri"/>
              </a:rPr>
              <a:t>goods are </a:t>
            </a:r>
            <a:r>
              <a:rPr sz="2800" spc="-20" dirty="0">
                <a:latin typeface="Calibri"/>
                <a:cs typeface="Calibri"/>
              </a:rPr>
              <a:t>different </a:t>
            </a:r>
            <a:r>
              <a:rPr sz="2800" dirty="0">
                <a:latin typeface="Calibri"/>
                <a:cs typeface="Calibri"/>
              </a:rPr>
              <a:t>in  </a:t>
            </a:r>
            <a:r>
              <a:rPr sz="2800" spc="-5" dirty="0">
                <a:latin typeface="Calibri"/>
                <a:cs typeface="Calibri"/>
              </a:rPr>
              <a:t>both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countries </a:t>
            </a:r>
            <a:r>
              <a:rPr sz="2800" dirty="0">
                <a:latin typeface="Calibri"/>
                <a:cs typeface="Calibri"/>
              </a:rPr>
              <a:t>and as long as </a:t>
            </a:r>
            <a:r>
              <a:rPr sz="2800" spc="-5" dirty="0">
                <a:latin typeface="Calibri"/>
                <a:cs typeface="Calibri"/>
              </a:rPr>
              <a:t>this </a:t>
            </a:r>
            <a:r>
              <a:rPr sz="2800" dirty="0">
                <a:latin typeface="Calibri"/>
                <a:cs typeface="Calibri"/>
              </a:rPr>
              <a:t>is the </a:t>
            </a:r>
            <a:r>
              <a:rPr sz="2800" spc="-10" dirty="0">
                <a:latin typeface="Calibri"/>
                <a:cs typeface="Calibri"/>
              </a:rPr>
              <a:t>case, </a:t>
            </a:r>
            <a:r>
              <a:rPr sz="2800" spc="-5" dirty="0">
                <a:latin typeface="Calibri"/>
                <a:cs typeface="Calibri"/>
              </a:rPr>
              <a:t>they </a:t>
            </a:r>
            <a:r>
              <a:rPr sz="2800" spc="-10" dirty="0">
                <a:latin typeface="Calibri"/>
                <a:cs typeface="Calibri"/>
              </a:rPr>
              <a:t>will  </a:t>
            </a:r>
            <a:r>
              <a:rPr sz="2800" spc="-20" dirty="0">
                <a:latin typeface="Calibri"/>
                <a:cs typeface="Calibri"/>
              </a:rPr>
              <a:t>have </a:t>
            </a:r>
            <a:r>
              <a:rPr sz="2800" spc="-15" dirty="0">
                <a:latin typeface="Calibri"/>
                <a:cs typeface="Calibri"/>
              </a:rPr>
              <a:t>comparative advantage </a:t>
            </a:r>
            <a:r>
              <a:rPr sz="2800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30" dirty="0">
                <a:latin typeface="Calibri"/>
                <a:cs typeface="Calibri"/>
              </a:rPr>
              <a:t>either</a:t>
            </a:r>
            <a:r>
              <a:rPr sz="2800" spc="-44" baseline="24305" dirty="0">
                <a:latin typeface="Calibri"/>
                <a:cs typeface="Calibri"/>
              </a:rPr>
              <a:t>, 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good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good </a:t>
            </a:r>
            <a:r>
              <a:rPr sz="2800" spc="-20" dirty="0">
                <a:latin typeface="Calibri"/>
                <a:cs typeface="Calibri"/>
              </a:rPr>
              <a:t>B, </a:t>
            </a:r>
            <a:r>
              <a:rPr sz="2800" dirty="0">
                <a:latin typeface="Calibri"/>
                <a:cs typeface="Calibri"/>
              </a:rPr>
              <a:t>and will </a:t>
            </a:r>
            <a:r>
              <a:rPr sz="2800" spc="-15" dirty="0">
                <a:latin typeface="Calibri"/>
                <a:cs typeface="Calibri"/>
              </a:rPr>
              <a:t>gain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5" dirty="0">
                <a:latin typeface="Calibri"/>
                <a:cs typeface="Calibri"/>
              </a:rPr>
              <a:t>trade regardless </a:t>
            </a:r>
            <a:r>
              <a:rPr sz="2800" spc="-10" dirty="0">
                <a:latin typeface="Calibri"/>
                <a:cs typeface="Calibri"/>
              </a:rPr>
              <a:t>of 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fact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one 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trade partners </a:t>
            </a:r>
            <a:r>
              <a:rPr sz="2800" spc="-15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possessing  </a:t>
            </a:r>
            <a:r>
              <a:rPr sz="2800" spc="-10" dirty="0">
                <a:latin typeface="Calibri"/>
                <a:cs typeface="Calibri"/>
              </a:rPr>
              <a:t>absolute </a:t>
            </a:r>
            <a:r>
              <a:rPr sz="2800" spc="-15" dirty="0">
                <a:latin typeface="Calibri"/>
                <a:cs typeface="Calibri"/>
              </a:rPr>
              <a:t>cost advantage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both </a:t>
            </a:r>
            <a:r>
              <a:rPr sz="2800" dirty="0">
                <a:latin typeface="Calibri"/>
                <a:cs typeface="Calibri"/>
              </a:rPr>
              <a:t>lines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0" dirty="0">
                <a:latin typeface="Calibri"/>
                <a:cs typeface="Calibri"/>
              </a:rPr>
              <a:t> production.</a:t>
            </a:r>
            <a:endParaRPr sz="2800">
              <a:latin typeface="Calibri"/>
              <a:cs typeface="Calibri"/>
            </a:endParaRPr>
          </a:p>
          <a:p>
            <a:pPr marL="354965" marR="5080" indent="-342265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Thus,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5" dirty="0">
                <a:latin typeface="Calibri"/>
                <a:cs typeface="Calibri"/>
              </a:rPr>
              <a:t>has </a:t>
            </a:r>
            <a:r>
              <a:rPr sz="2800" spc="-15" dirty="0">
                <a:latin typeface="Calibri"/>
                <a:cs typeface="Calibri"/>
              </a:rPr>
              <a:t>comparative advantage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good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as  </a:t>
            </a:r>
            <a:r>
              <a:rPr sz="2800" spc="-5" dirty="0">
                <a:latin typeface="Calibri"/>
                <a:cs typeface="Calibri"/>
              </a:rPr>
              <a:t>the opportunity </a:t>
            </a:r>
            <a:r>
              <a:rPr sz="2800" spc="-15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its </a:t>
            </a:r>
            <a:r>
              <a:rPr sz="2800" spc="-10" dirty="0">
                <a:latin typeface="Calibri"/>
                <a:cs typeface="Calibri"/>
              </a:rPr>
              <a:t>production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lower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this 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compared to </a:t>
            </a:r>
            <a:r>
              <a:rPr sz="2800" dirty="0">
                <a:latin typeface="Calibri"/>
                <a:cs typeface="Calibri"/>
              </a:rPr>
              <a:t>its </a:t>
            </a:r>
            <a:r>
              <a:rPr sz="2800" spc="-5" dirty="0">
                <a:latin typeface="Calibri"/>
                <a:cs typeface="Calibri"/>
              </a:rPr>
              <a:t>opportunity </a:t>
            </a:r>
            <a:r>
              <a:rPr sz="2800" spc="-15" dirty="0">
                <a:latin typeface="Calibri"/>
                <a:cs typeface="Calibri"/>
              </a:rPr>
              <a:t>cost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spc="-5" dirty="0">
                <a:latin typeface="Calibri"/>
                <a:cs typeface="Calibri"/>
              </a:rPr>
              <a:t>II  </a:t>
            </a:r>
            <a:r>
              <a:rPr sz="2800" dirty="0">
                <a:latin typeface="Calibri"/>
                <a:cs typeface="Calibri"/>
              </a:rPr>
              <a:t>which </a:t>
            </a:r>
            <a:r>
              <a:rPr sz="2800" spc="-5" dirty="0">
                <a:latin typeface="Calibri"/>
                <a:cs typeface="Calibri"/>
              </a:rPr>
              <a:t>has </a:t>
            </a:r>
            <a:r>
              <a:rPr sz="2800" spc="-15" dirty="0">
                <a:latin typeface="Calibri"/>
                <a:cs typeface="Calibri"/>
              </a:rPr>
              <a:t>comparative advantage </a:t>
            </a:r>
            <a:r>
              <a:rPr sz="2800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production of  good </a:t>
            </a:r>
            <a:r>
              <a:rPr sz="2800" dirty="0">
                <a:latin typeface="Calibri"/>
                <a:cs typeface="Calibri"/>
              </a:rPr>
              <a:t>B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same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reasoning.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552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International Trade Theories</vt:lpstr>
      <vt:lpstr>International Trade Theories</vt:lpstr>
      <vt:lpstr>Theory of Mercantilism</vt:lpstr>
      <vt:lpstr>Theory of Mercantilism</vt:lpstr>
      <vt:lpstr>Theory of Absolute Cost  Advantage</vt:lpstr>
      <vt:lpstr>Theory of Absolute Cost  Advantage</vt:lpstr>
      <vt:lpstr>Theory of Comparative Cost  Advantage</vt:lpstr>
      <vt:lpstr>Theory of Comparative Cost Advantage</vt:lpstr>
      <vt:lpstr>Theory of Comparative Cost Advantage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 Theories</dc:title>
  <dc:creator>Manish</dc:creator>
  <cp:lastModifiedBy>Manish</cp:lastModifiedBy>
  <cp:revision>4</cp:revision>
  <dcterms:created xsi:type="dcterms:W3CDTF">2018-12-13T08:15:00Z</dcterms:created>
  <dcterms:modified xsi:type="dcterms:W3CDTF">2019-03-08T06:43:39Z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2013-04-30T00:00:00Z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2018-12-13T00:00:00Z</vt:filetime>
  </property>
</Properties>
</file>