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10334" y="148844"/>
            <a:ext cx="5323331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0739" y="3088789"/>
            <a:ext cx="7538084" cy="1903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3/8/2019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7888" y="1939874"/>
            <a:ext cx="6907912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43025" marR="5080" indent="-1330960">
              <a:lnSpc>
                <a:spcPct val="100000"/>
              </a:lnSpc>
              <a:spcBef>
                <a:spcPts val="100"/>
              </a:spcBef>
            </a:pPr>
            <a:r>
              <a:rPr lang="en-US" spc="-15" dirty="0" smtClean="0"/>
              <a:t>International </a:t>
            </a:r>
            <a:r>
              <a:rPr lang="en-US" spc="-65" dirty="0" smtClean="0"/>
              <a:t>Trade </a:t>
            </a:r>
            <a:r>
              <a:rPr lang="en-US" spc="-5" dirty="0" smtClean="0"/>
              <a:t>Theories</a:t>
            </a:r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477000" y="5715000"/>
            <a:ext cx="256882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10" dirty="0" smtClean="0">
                <a:latin typeface="Calibri"/>
                <a:cs typeface="Calibri"/>
              </a:rPr>
              <a:t>Dr. Manish </a:t>
            </a:r>
            <a:r>
              <a:rPr lang="en-US" sz="2400" b="1" spc="-10" dirty="0" err="1" smtClean="0">
                <a:latin typeface="Calibri"/>
                <a:cs typeface="Calibri"/>
              </a:rPr>
              <a:t>Dadhich</a:t>
            </a:r>
            <a:endParaRPr sz="2400" b="1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8844"/>
            <a:ext cx="7315200" cy="1354217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739" y="3088789"/>
            <a:ext cx="7538084" cy="738664"/>
          </a:xfrm>
        </p:spPr>
        <p:txBody>
          <a:bodyPr/>
          <a:lstStyle/>
          <a:p>
            <a:r>
              <a:rPr lang="en-US" sz="4800" dirty="0" smtClean="0"/>
              <a:t>Thx</a:t>
            </a:r>
            <a:endParaRPr 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1269" y="263093"/>
            <a:ext cx="65944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International </a:t>
            </a:r>
            <a:r>
              <a:rPr spc="-65" dirty="0"/>
              <a:t>Trade </a:t>
            </a:r>
            <a:r>
              <a:rPr spc="-5" dirty="0"/>
              <a:t>Theories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5844" y="1166139"/>
            <a:ext cx="6758940" cy="2637155"/>
          </a:xfrm>
          <a:prstGeom prst="rect">
            <a:avLst/>
          </a:prstGeom>
        </p:spPr>
        <p:txBody>
          <a:bodyPr vert="horz" wrap="square" lIns="0" tIns="241300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9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Theory of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Mercantilism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80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Theory of Absolute Cost</a:t>
            </a:r>
            <a:r>
              <a:rPr sz="2800" spc="-2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Advantage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80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Theory of Comparative Cost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Advantage</a:t>
            </a:r>
            <a:endParaRPr sz="280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714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dirty="0">
                <a:latin typeface="Arial"/>
                <a:cs typeface="Arial"/>
              </a:rPr>
              <a:t>Heckscher-Ohlin </a:t>
            </a:r>
            <a:r>
              <a:rPr sz="2800" spc="-5" dirty="0">
                <a:latin typeface="Arial"/>
                <a:cs typeface="Arial"/>
              </a:rPr>
              <a:t>Model </a:t>
            </a:r>
            <a:r>
              <a:rPr sz="2800" dirty="0">
                <a:latin typeface="Arial"/>
                <a:cs typeface="Arial"/>
              </a:rPr>
              <a:t>Leonief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Paradox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95297" y="191515"/>
            <a:ext cx="614616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Arial"/>
                <a:cs typeface="Arial"/>
              </a:rPr>
              <a:t>Theory of</a:t>
            </a:r>
            <a:r>
              <a:rPr spc="-85" dirty="0">
                <a:latin typeface="Arial"/>
                <a:cs typeface="Arial"/>
              </a:rPr>
              <a:t> </a:t>
            </a:r>
            <a:r>
              <a:rPr dirty="0">
                <a:latin typeface="Arial"/>
                <a:cs typeface="Arial"/>
              </a:rPr>
              <a:t>Mercantilism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2044" y="1150365"/>
            <a:ext cx="7539355" cy="50990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6350" indent="-342265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dirty="0">
                <a:latin typeface="Calibri"/>
                <a:cs typeface="Calibri"/>
              </a:rPr>
              <a:t>theory </a:t>
            </a:r>
            <a:r>
              <a:rPr sz="3200" spc="-5" dirty="0">
                <a:latin typeface="Calibri"/>
                <a:cs typeface="Calibri"/>
              </a:rPr>
              <a:t>is during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sixteenth </a:t>
            </a:r>
            <a:r>
              <a:rPr sz="3200" spc="-25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10" dirty="0">
                <a:latin typeface="Calibri"/>
                <a:cs typeface="Calibri"/>
              </a:rPr>
              <a:t>three-fourths </a:t>
            </a:r>
            <a:r>
              <a:rPr sz="3200" dirty="0">
                <a:latin typeface="Calibri"/>
                <a:cs typeface="Calibri"/>
              </a:rPr>
              <a:t>of the </a:t>
            </a:r>
            <a:r>
              <a:rPr sz="3200" spc="-10" dirty="0">
                <a:latin typeface="Calibri"/>
                <a:cs typeface="Calibri"/>
              </a:rPr>
              <a:t>eighteenth</a:t>
            </a:r>
            <a:r>
              <a:rPr sz="3200" spc="-55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centuries.</a:t>
            </a:r>
            <a:endParaRPr sz="3200">
              <a:latin typeface="Calibri"/>
              <a:cs typeface="Calibri"/>
            </a:endParaRPr>
          </a:p>
          <a:p>
            <a:pPr marL="354965" marR="5080" indent="-34226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It </a:t>
            </a:r>
            <a:r>
              <a:rPr sz="3200" spc="-15" dirty="0">
                <a:latin typeface="Calibri"/>
                <a:cs typeface="Calibri"/>
              </a:rPr>
              <a:t>beliefs </a:t>
            </a:r>
            <a:r>
              <a:rPr sz="3200" spc="-5" dirty="0">
                <a:latin typeface="Calibri"/>
                <a:cs typeface="Calibri"/>
              </a:rPr>
              <a:t>in nationalism </a:t>
            </a:r>
            <a:r>
              <a:rPr sz="3200" dirty="0">
                <a:latin typeface="Calibri"/>
                <a:cs typeface="Calibri"/>
              </a:rPr>
              <a:t>and the </a:t>
            </a:r>
            <a:r>
              <a:rPr sz="3200" spc="-25" dirty="0">
                <a:latin typeface="Calibri"/>
                <a:cs typeface="Calibri"/>
              </a:rPr>
              <a:t>welfare </a:t>
            </a:r>
            <a:r>
              <a:rPr sz="3200" dirty="0">
                <a:latin typeface="Calibri"/>
                <a:cs typeface="Calibri"/>
              </a:rPr>
              <a:t>of  the </a:t>
            </a:r>
            <a:r>
              <a:rPr sz="3200" spc="-5" dirty="0">
                <a:latin typeface="Calibri"/>
                <a:cs typeface="Calibri"/>
              </a:rPr>
              <a:t>nation </a:t>
            </a:r>
            <a:r>
              <a:rPr sz="3200" dirty="0">
                <a:latin typeface="Calibri"/>
                <a:cs typeface="Calibri"/>
              </a:rPr>
              <a:t>alone, planning and </a:t>
            </a:r>
            <a:r>
              <a:rPr sz="3200" spc="-5" dirty="0">
                <a:latin typeface="Calibri"/>
                <a:cs typeface="Calibri"/>
              </a:rPr>
              <a:t>regulation 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10" dirty="0">
                <a:latin typeface="Calibri"/>
                <a:cs typeface="Calibri"/>
              </a:rPr>
              <a:t>economic </a:t>
            </a:r>
            <a:r>
              <a:rPr sz="3200" dirty="0">
                <a:latin typeface="Calibri"/>
                <a:cs typeface="Calibri"/>
              </a:rPr>
              <a:t>activities </a:t>
            </a:r>
            <a:r>
              <a:rPr sz="3200" spc="-30" dirty="0">
                <a:latin typeface="Calibri"/>
                <a:cs typeface="Calibri"/>
              </a:rPr>
              <a:t>for </a:t>
            </a:r>
            <a:r>
              <a:rPr sz="3200" spc="-5" dirty="0">
                <a:latin typeface="Calibri"/>
                <a:cs typeface="Calibri"/>
              </a:rPr>
              <a:t>achieving </a:t>
            </a:r>
            <a:r>
              <a:rPr sz="3200" dirty="0">
                <a:latin typeface="Calibri"/>
                <a:cs typeface="Calibri"/>
              </a:rPr>
              <a:t>the  </a:t>
            </a:r>
            <a:r>
              <a:rPr sz="3200" spc="-5" dirty="0">
                <a:latin typeface="Calibri"/>
                <a:cs typeface="Calibri"/>
              </a:rPr>
              <a:t>national goals, </a:t>
            </a:r>
            <a:r>
              <a:rPr sz="3200" dirty="0">
                <a:latin typeface="Calibri"/>
                <a:cs typeface="Calibri"/>
              </a:rPr>
              <a:t>curbing imports and  </a:t>
            </a:r>
            <a:r>
              <a:rPr sz="3200" spc="-10" dirty="0">
                <a:latin typeface="Calibri"/>
                <a:cs typeface="Calibri"/>
              </a:rPr>
              <a:t>promoting</a:t>
            </a:r>
            <a:r>
              <a:rPr sz="3200" spc="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exports.</a:t>
            </a:r>
            <a:endParaRPr sz="3200">
              <a:latin typeface="Calibri"/>
              <a:cs typeface="Calibri"/>
            </a:endParaRPr>
          </a:p>
          <a:p>
            <a:pPr marL="354965" marR="5080" indent="-342265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5600" algn="l"/>
              </a:tabLst>
            </a:pPr>
            <a:r>
              <a:rPr sz="3200" spc="-5" dirty="0">
                <a:latin typeface="Calibri"/>
                <a:cs typeface="Calibri"/>
              </a:rPr>
              <a:t>It </a:t>
            </a:r>
            <a:r>
              <a:rPr sz="3200" spc="-10" dirty="0">
                <a:latin typeface="Calibri"/>
                <a:cs typeface="Calibri"/>
              </a:rPr>
              <a:t>believed </a:t>
            </a:r>
            <a:r>
              <a:rPr sz="3200" spc="-5" dirty="0">
                <a:latin typeface="Calibri"/>
                <a:cs typeface="Calibri"/>
              </a:rPr>
              <a:t>that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power </a:t>
            </a:r>
            <a:r>
              <a:rPr sz="3200" dirty="0">
                <a:latin typeface="Calibri"/>
                <a:cs typeface="Calibri"/>
              </a:rPr>
              <a:t>of a </a:t>
            </a:r>
            <a:r>
              <a:rPr sz="3200" spc="-5" dirty="0">
                <a:latin typeface="Calibri"/>
                <a:cs typeface="Calibri"/>
              </a:rPr>
              <a:t>nation lied  in its wealth,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spc="-15" dirty="0">
                <a:latin typeface="Calibri"/>
                <a:cs typeface="Calibri"/>
              </a:rPr>
              <a:t>grew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acquiring </a:t>
            </a:r>
            <a:r>
              <a:rPr sz="3200" spc="-5" dirty="0">
                <a:latin typeface="Calibri"/>
                <a:cs typeface="Calibri"/>
              </a:rPr>
              <a:t>gold  </a:t>
            </a:r>
            <a:r>
              <a:rPr sz="3200" spc="-15" dirty="0">
                <a:latin typeface="Calibri"/>
                <a:cs typeface="Calibri"/>
              </a:rPr>
              <a:t>from</a:t>
            </a:r>
            <a:r>
              <a:rPr sz="3200" spc="-20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abroad.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7236" y="150367"/>
            <a:ext cx="55797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rial"/>
                <a:cs typeface="Arial"/>
              </a:rPr>
              <a:t>Theory of</a:t>
            </a:r>
            <a:r>
              <a:rPr sz="4000" spc="-55" dirty="0">
                <a:latin typeface="Arial"/>
                <a:cs typeface="Arial"/>
              </a:rPr>
              <a:t> </a:t>
            </a:r>
            <a:r>
              <a:rPr sz="4000" spc="-5" dirty="0">
                <a:latin typeface="Arial"/>
                <a:cs typeface="Arial"/>
              </a:rPr>
              <a:t>Mercantilism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924813"/>
            <a:ext cx="37445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2422525" algn="l"/>
                <a:tab pos="3431540" algn="l"/>
              </a:tabLst>
            </a:pPr>
            <a:r>
              <a:rPr sz="2800" spc="-5" dirty="0">
                <a:latin typeface="Calibri"/>
                <a:cs typeface="Calibri"/>
              </a:rPr>
              <a:t>Me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-25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ti</a:t>
            </a:r>
            <a:r>
              <a:rPr sz="2800" spc="-20" dirty="0">
                <a:latin typeface="Calibri"/>
                <a:cs typeface="Calibri"/>
              </a:rPr>
              <a:t>l</a:t>
            </a: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70" dirty="0">
                <a:latin typeface="Calibri"/>
                <a:cs typeface="Calibri"/>
              </a:rPr>
              <a:t>f</a:t>
            </a:r>
            <a:r>
              <a:rPr sz="2800" spc="-5" dirty="0">
                <a:latin typeface="Calibri"/>
                <a:cs typeface="Calibri"/>
              </a:rPr>
              <a:t>ailed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30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73295" y="924813"/>
            <a:ext cx="39128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58875" algn="l"/>
                <a:tab pos="1960245" algn="l"/>
              </a:tabLst>
            </a:pPr>
            <a:r>
              <a:rPr sz="2800" spc="-20" dirty="0">
                <a:latin typeface="Calibri"/>
                <a:cs typeface="Calibri"/>
              </a:rPr>
              <a:t>realize	</a:t>
            </a:r>
            <a:r>
              <a:rPr sz="2800" spc="-10" dirty="0">
                <a:latin typeface="Calibri"/>
                <a:cs typeface="Calibri"/>
              </a:rPr>
              <a:t>that	</a:t>
            </a:r>
            <a:r>
              <a:rPr sz="2800" spc="-5" dirty="0">
                <a:latin typeface="Calibri"/>
                <a:cs typeface="Calibri"/>
              </a:rPr>
              <a:t>simultaneous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39" y="1351534"/>
            <a:ext cx="7844790" cy="4750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algn="just">
              <a:lnSpc>
                <a:spcPct val="100000"/>
              </a:lnSpc>
              <a:spcBef>
                <a:spcPts val="95"/>
              </a:spcBef>
            </a:pPr>
            <a:r>
              <a:rPr sz="2800" spc="-15" dirty="0">
                <a:latin typeface="Calibri"/>
                <a:cs typeface="Calibri"/>
              </a:rPr>
              <a:t>export </a:t>
            </a:r>
            <a:r>
              <a:rPr sz="2800" spc="-10" dirty="0">
                <a:latin typeface="Calibri"/>
                <a:cs typeface="Calibri"/>
              </a:rPr>
              <a:t>promotion </a:t>
            </a:r>
            <a:r>
              <a:rPr sz="2800" spc="-5" dirty="0">
                <a:latin typeface="Calibri"/>
                <a:cs typeface="Calibri"/>
              </a:rPr>
              <a:t>and </a:t>
            </a:r>
            <a:r>
              <a:rPr sz="2800" dirty="0">
                <a:latin typeface="Calibri"/>
                <a:cs typeface="Calibri"/>
              </a:rPr>
              <a:t>import </a:t>
            </a:r>
            <a:r>
              <a:rPr sz="2800" spc="-10" dirty="0">
                <a:latin typeface="Calibri"/>
                <a:cs typeface="Calibri"/>
              </a:rPr>
              <a:t>regulation </a:t>
            </a:r>
            <a:r>
              <a:rPr sz="2800" spc="-15" dirty="0">
                <a:latin typeface="Calibri"/>
                <a:cs typeface="Calibri"/>
              </a:rPr>
              <a:t>are </a:t>
            </a:r>
            <a:r>
              <a:rPr sz="2800" spc="-5" dirty="0">
                <a:latin typeface="Calibri"/>
                <a:cs typeface="Calibri"/>
              </a:rPr>
              <a:t>not  possible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all </a:t>
            </a:r>
            <a:r>
              <a:rPr sz="2800" spc="-10" dirty="0">
                <a:latin typeface="Calibri"/>
                <a:cs typeface="Calibri"/>
              </a:rPr>
              <a:t>countries,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mere </a:t>
            </a:r>
            <a:r>
              <a:rPr sz="2800" spc="-5" dirty="0">
                <a:latin typeface="Calibri"/>
                <a:cs typeface="Calibri"/>
              </a:rPr>
              <a:t>possession  of </a:t>
            </a:r>
            <a:r>
              <a:rPr sz="2800" spc="-10" dirty="0">
                <a:latin typeface="Calibri"/>
                <a:cs typeface="Calibri"/>
              </a:rPr>
              <a:t>gold </a:t>
            </a:r>
            <a:r>
              <a:rPr sz="2800" spc="-5" dirty="0">
                <a:latin typeface="Calibri"/>
                <a:cs typeface="Calibri"/>
              </a:rPr>
              <a:t>does not enhance the </a:t>
            </a:r>
            <a:r>
              <a:rPr sz="2800" spc="-20" dirty="0">
                <a:latin typeface="Calibri"/>
                <a:cs typeface="Calibri"/>
              </a:rPr>
              <a:t>welfare </a:t>
            </a:r>
            <a:r>
              <a:rPr sz="2800" spc="-5" dirty="0">
                <a:latin typeface="Calibri"/>
                <a:cs typeface="Calibri"/>
              </a:rPr>
              <a:t>of a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people.</a:t>
            </a:r>
            <a:endParaRPr sz="28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800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10" dirty="0">
                <a:latin typeface="Calibri"/>
                <a:cs typeface="Calibri"/>
              </a:rPr>
              <a:t>Keeping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resources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5" dirty="0">
                <a:latin typeface="Calibri"/>
                <a:cs typeface="Calibri"/>
              </a:rPr>
              <a:t>form </a:t>
            </a:r>
            <a:r>
              <a:rPr sz="2800" spc="-5" dirty="0">
                <a:latin typeface="Calibri"/>
                <a:cs typeface="Calibri"/>
              </a:rPr>
              <a:t>of gold </a:t>
            </a:r>
            <a:r>
              <a:rPr sz="2800" spc="-10" dirty="0">
                <a:latin typeface="Calibri"/>
                <a:cs typeface="Calibri"/>
              </a:rPr>
              <a:t>reduces  the production </a:t>
            </a:r>
            <a:r>
              <a:rPr sz="2800" spc="-5" dirty="0">
                <a:latin typeface="Calibri"/>
                <a:cs typeface="Calibri"/>
              </a:rPr>
              <a:t>of goods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5" dirty="0">
                <a:latin typeface="Calibri"/>
                <a:cs typeface="Calibri"/>
              </a:rPr>
              <a:t>services and, </a:t>
            </a:r>
            <a:r>
              <a:rPr sz="2800" spc="-35" dirty="0">
                <a:latin typeface="Calibri"/>
                <a:cs typeface="Calibri"/>
              </a:rPr>
              <a:t>thereby,  </a:t>
            </a:r>
            <a:r>
              <a:rPr sz="2800" spc="-20" dirty="0">
                <a:latin typeface="Calibri"/>
                <a:cs typeface="Calibri"/>
              </a:rPr>
              <a:t>lowers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welfare.</a:t>
            </a:r>
            <a:endParaRPr sz="2800">
              <a:latin typeface="Calibri"/>
              <a:cs typeface="Calibri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80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It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10" dirty="0">
                <a:latin typeface="Calibri"/>
                <a:cs typeface="Calibri"/>
              </a:rPr>
              <a:t>rejected by </a:t>
            </a:r>
            <a:r>
              <a:rPr sz="2800" spc="-5" dirty="0">
                <a:latin typeface="Calibri"/>
                <a:cs typeface="Calibri"/>
              </a:rPr>
              <a:t>Adam Smith </a:t>
            </a:r>
            <a:r>
              <a:rPr sz="2800" dirty="0">
                <a:latin typeface="Calibri"/>
                <a:cs typeface="Calibri"/>
              </a:rPr>
              <a:t>and </a:t>
            </a:r>
            <a:r>
              <a:rPr sz="2800" spc="-10" dirty="0">
                <a:latin typeface="Calibri"/>
                <a:cs typeface="Calibri"/>
              </a:rPr>
              <a:t>Ricardo by  </a:t>
            </a:r>
            <a:r>
              <a:rPr sz="2800" spc="-15" dirty="0">
                <a:latin typeface="Calibri"/>
                <a:cs typeface="Calibri"/>
              </a:rPr>
              <a:t>stressing </a:t>
            </a:r>
            <a:r>
              <a:rPr sz="2800" spc="-1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importance of individuals, and  </a:t>
            </a:r>
            <a:r>
              <a:rPr sz="2800" spc="-10" dirty="0">
                <a:latin typeface="Calibri"/>
                <a:cs typeface="Calibri"/>
              </a:rPr>
              <a:t>pointing </a:t>
            </a:r>
            <a:r>
              <a:rPr sz="2800" spc="-5" dirty="0">
                <a:latin typeface="Calibri"/>
                <a:cs typeface="Calibri"/>
              </a:rPr>
              <a:t>out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dirty="0">
                <a:latin typeface="Calibri"/>
                <a:cs typeface="Calibri"/>
              </a:rPr>
              <a:t>their </a:t>
            </a:r>
            <a:r>
              <a:rPr sz="2800" spc="-25" dirty="0">
                <a:latin typeface="Calibri"/>
                <a:cs typeface="Calibri"/>
              </a:rPr>
              <a:t>welfare </a:t>
            </a:r>
            <a:r>
              <a:rPr sz="2800" spc="-15" dirty="0">
                <a:latin typeface="Calibri"/>
                <a:cs typeface="Calibri"/>
              </a:rPr>
              <a:t>was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20" dirty="0">
                <a:latin typeface="Calibri"/>
                <a:cs typeface="Calibri"/>
              </a:rPr>
              <a:t>welfare </a:t>
            </a:r>
            <a:r>
              <a:rPr sz="2800" spc="-15" dirty="0">
                <a:latin typeface="Calibri"/>
                <a:cs typeface="Calibri"/>
              </a:rPr>
              <a:t>of  </a:t>
            </a:r>
            <a:r>
              <a:rPr sz="2800" spc="-10" dirty="0">
                <a:latin typeface="Calibri"/>
                <a:cs typeface="Calibri"/>
              </a:rPr>
              <a:t>the nation.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7217" y="11684"/>
            <a:ext cx="5899150" cy="123063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654175" marR="5080" indent="-1642110">
              <a:lnSpc>
                <a:spcPts val="4690"/>
              </a:lnSpc>
              <a:spcBef>
                <a:spcPts val="345"/>
              </a:spcBef>
            </a:pPr>
            <a:r>
              <a:rPr sz="4000" spc="-5" dirty="0">
                <a:latin typeface="Arial"/>
                <a:cs typeface="Arial"/>
              </a:rPr>
              <a:t>Theory of Absolute</a:t>
            </a:r>
            <a:r>
              <a:rPr sz="4000" spc="-185" dirty="0">
                <a:latin typeface="Arial"/>
                <a:cs typeface="Arial"/>
              </a:rPr>
              <a:t> </a:t>
            </a:r>
            <a:r>
              <a:rPr sz="4000" spc="-10" dirty="0">
                <a:latin typeface="Arial"/>
                <a:cs typeface="Arial"/>
              </a:rPr>
              <a:t>Cost  </a:t>
            </a:r>
            <a:r>
              <a:rPr sz="4000" spc="-5" dirty="0">
                <a:latin typeface="Arial"/>
                <a:cs typeface="Arial"/>
              </a:rPr>
              <a:t>Advantage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378965"/>
            <a:ext cx="7540625" cy="30505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This </a:t>
            </a:r>
            <a:r>
              <a:rPr sz="3200" dirty="0">
                <a:latin typeface="Calibri"/>
                <a:cs typeface="Calibri"/>
              </a:rPr>
              <a:t>theory </a:t>
            </a:r>
            <a:r>
              <a:rPr sz="3200" spc="-10" dirty="0">
                <a:latin typeface="Calibri"/>
                <a:cs typeface="Calibri"/>
              </a:rPr>
              <a:t>was </a:t>
            </a:r>
            <a:r>
              <a:rPr sz="3200" spc="-5" dirty="0">
                <a:latin typeface="Calibri"/>
                <a:cs typeface="Calibri"/>
              </a:rPr>
              <a:t>propounded </a:t>
            </a:r>
            <a:r>
              <a:rPr sz="3200" spc="-10" dirty="0">
                <a:latin typeface="Calibri"/>
                <a:cs typeface="Calibri"/>
              </a:rPr>
              <a:t>by </a:t>
            </a:r>
            <a:r>
              <a:rPr sz="3200" dirty="0">
                <a:latin typeface="Calibri"/>
                <a:cs typeface="Calibri"/>
              </a:rPr>
              <a:t>Adam  </a:t>
            </a:r>
            <a:r>
              <a:rPr sz="3200" spc="-5" dirty="0">
                <a:latin typeface="Calibri"/>
                <a:cs typeface="Calibri"/>
              </a:rPr>
              <a:t>Smith </a:t>
            </a:r>
            <a:r>
              <a:rPr sz="3200" dirty="0">
                <a:latin typeface="Calibri"/>
                <a:cs typeface="Calibri"/>
              </a:rPr>
              <a:t>(1776), </a:t>
            </a:r>
            <a:r>
              <a:rPr sz="3200" spc="-5" dirty="0">
                <a:latin typeface="Calibri"/>
                <a:cs typeface="Calibri"/>
              </a:rPr>
              <a:t>arguing </a:t>
            </a:r>
            <a:r>
              <a:rPr sz="3200" dirty="0">
                <a:latin typeface="Calibri"/>
                <a:cs typeface="Calibri"/>
              </a:rPr>
              <a:t>that the </a:t>
            </a:r>
            <a:r>
              <a:rPr sz="3200" spc="-10" dirty="0">
                <a:latin typeface="Calibri"/>
                <a:cs typeface="Calibri"/>
              </a:rPr>
              <a:t>countries  </a:t>
            </a:r>
            <a:r>
              <a:rPr sz="3200" spc="-15" dirty="0">
                <a:latin typeface="Calibri"/>
                <a:cs typeface="Calibri"/>
              </a:rPr>
              <a:t>gain from </a:t>
            </a:r>
            <a:r>
              <a:rPr sz="3200" spc="-5" dirty="0">
                <a:latin typeface="Calibri"/>
                <a:cs typeface="Calibri"/>
              </a:rPr>
              <a:t>trading, </a:t>
            </a:r>
            <a:r>
              <a:rPr sz="3200" dirty="0">
                <a:latin typeface="Calibri"/>
                <a:cs typeface="Calibri"/>
              </a:rPr>
              <a:t>if </a:t>
            </a:r>
            <a:r>
              <a:rPr sz="3200" spc="-5" dirty="0">
                <a:latin typeface="Calibri"/>
                <a:cs typeface="Calibri"/>
              </a:rPr>
              <a:t>they </a:t>
            </a:r>
            <a:r>
              <a:rPr sz="3200" dirty="0">
                <a:latin typeface="Calibri"/>
                <a:cs typeface="Calibri"/>
              </a:rPr>
              <a:t>specialise  </a:t>
            </a:r>
            <a:r>
              <a:rPr sz="3200" spc="-10" dirty="0">
                <a:latin typeface="Calibri"/>
                <a:cs typeface="Calibri"/>
              </a:rPr>
              <a:t>according </a:t>
            </a:r>
            <a:r>
              <a:rPr sz="3200" spc="-20" dirty="0">
                <a:latin typeface="Calibri"/>
                <a:cs typeface="Calibri"/>
              </a:rPr>
              <a:t>to </a:t>
            </a:r>
            <a:r>
              <a:rPr sz="3200" dirty="0">
                <a:latin typeface="Calibri"/>
                <a:cs typeface="Calibri"/>
              </a:rPr>
              <a:t>their </a:t>
            </a:r>
            <a:r>
              <a:rPr sz="3200" spc="-10" dirty="0">
                <a:latin typeface="Calibri"/>
                <a:cs typeface="Calibri"/>
              </a:rPr>
              <a:t>production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-15" dirty="0">
                <a:latin typeface="Calibri"/>
                <a:cs typeface="Calibri"/>
              </a:rPr>
              <a:t>advantages.</a:t>
            </a:r>
            <a:endParaRPr sz="3200">
              <a:latin typeface="Calibri"/>
              <a:cs typeface="Calibri"/>
            </a:endParaRPr>
          </a:p>
          <a:p>
            <a:pPr marL="355600" marR="7620" indent="-342900" algn="just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235" algn="l"/>
              </a:tabLst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pre-trade exchange ratio </a:t>
            </a:r>
            <a:r>
              <a:rPr sz="3200" spc="-5" dirty="0">
                <a:latin typeface="Calibri"/>
                <a:cs typeface="Calibri"/>
              </a:rPr>
              <a:t>in Country </a:t>
            </a:r>
            <a:r>
              <a:rPr sz="3200" dirty="0">
                <a:latin typeface="Calibri"/>
                <a:cs typeface="Calibri"/>
              </a:rPr>
              <a:t>I  </a:t>
            </a:r>
            <a:r>
              <a:rPr sz="3200" spc="-5" dirty="0">
                <a:latin typeface="Calibri"/>
                <a:cs typeface="Calibri"/>
              </a:rPr>
              <a:t>would be 2A=1B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in Country II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-5" dirty="0">
                <a:latin typeface="Calibri"/>
                <a:cs typeface="Calibri"/>
              </a:rPr>
              <a:t>IA=2B.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93243" y="4649665"/>
            <a:ext cx="7199393" cy="1384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17217" y="11684"/>
            <a:ext cx="5899150" cy="123063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654175" marR="5080" indent="-1642110">
              <a:lnSpc>
                <a:spcPts val="4690"/>
              </a:lnSpc>
              <a:spcBef>
                <a:spcPts val="345"/>
              </a:spcBef>
            </a:pPr>
            <a:r>
              <a:rPr sz="4000" spc="-5" dirty="0">
                <a:latin typeface="Arial"/>
                <a:cs typeface="Arial"/>
              </a:rPr>
              <a:t>Theory of Absolute</a:t>
            </a:r>
            <a:r>
              <a:rPr sz="4000" spc="-185" dirty="0">
                <a:latin typeface="Arial"/>
                <a:cs typeface="Arial"/>
              </a:rPr>
              <a:t> </a:t>
            </a:r>
            <a:r>
              <a:rPr sz="4000" spc="-10" dirty="0">
                <a:latin typeface="Arial"/>
                <a:cs typeface="Arial"/>
              </a:rPr>
              <a:t>Cost  </a:t>
            </a:r>
            <a:r>
              <a:rPr sz="4000" spc="-5" dirty="0">
                <a:latin typeface="Arial"/>
                <a:cs typeface="Arial"/>
              </a:rPr>
              <a:t>Advantage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0739" y="1382013"/>
            <a:ext cx="7538720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6235" algn="l"/>
              </a:tabLst>
            </a:pPr>
            <a:r>
              <a:rPr sz="2800" spc="-5" dirty="0">
                <a:latin typeface="Calibri"/>
                <a:cs typeface="Calibri"/>
              </a:rPr>
              <a:t>If </a:t>
            </a:r>
            <a:r>
              <a:rPr sz="2800" spc="-10" dirty="0">
                <a:latin typeface="Calibri"/>
                <a:cs typeface="Calibri"/>
              </a:rPr>
              <a:t>it is </a:t>
            </a:r>
            <a:r>
              <a:rPr sz="2800" spc="-15" dirty="0">
                <a:latin typeface="Calibri"/>
                <a:cs typeface="Calibri"/>
              </a:rPr>
              <a:t>nearer to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spc="-5" dirty="0">
                <a:latin typeface="Calibri"/>
                <a:cs typeface="Calibri"/>
              </a:rPr>
              <a:t>I </a:t>
            </a:r>
            <a:r>
              <a:rPr sz="2800" spc="-10" dirty="0">
                <a:latin typeface="Calibri"/>
                <a:cs typeface="Calibri"/>
              </a:rPr>
              <a:t>domestic </a:t>
            </a:r>
            <a:r>
              <a:rPr sz="2800" spc="-20" dirty="0">
                <a:latin typeface="Calibri"/>
                <a:cs typeface="Calibri"/>
              </a:rPr>
              <a:t>exchange  ratio </a:t>
            </a:r>
            <a:r>
              <a:rPr sz="2800" spc="-5" dirty="0">
                <a:latin typeface="Calibri"/>
                <a:cs typeface="Calibri"/>
              </a:rPr>
              <a:t>then </a:t>
            </a:r>
            <a:r>
              <a:rPr sz="2800" spc="-15" dirty="0">
                <a:latin typeface="Calibri"/>
                <a:cs typeface="Calibri"/>
              </a:rPr>
              <a:t>trade </a:t>
            </a:r>
            <a:r>
              <a:rPr sz="2800" spc="-5" dirty="0">
                <a:latin typeface="Calibri"/>
                <a:cs typeface="Calibri"/>
              </a:rPr>
              <a:t>would be </a:t>
            </a:r>
            <a:r>
              <a:rPr sz="2800" spc="-15" dirty="0">
                <a:latin typeface="Calibri"/>
                <a:cs typeface="Calibri"/>
              </a:rPr>
              <a:t>more </a:t>
            </a:r>
            <a:r>
              <a:rPr sz="2800" spc="-10" dirty="0">
                <a:latin typeface="Calibri"/>
                <a:cs typeface="Calibri"/>
              </a:rPr>
              <a:t>beneficial </a:t>
            </a:r>
            <a:r>
              <a:rPr sz="2800" spc="-30" dirty="0">
                <a:latin typeface="Calibri"/>
                <a:cs typeface="Calibri"/>
              </a:rPr>
              <a:t>to 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spc="-5" dirty="0">
                <a:latin typeface="Calibri"/>
                <a:cs typeface="Calibri"/>
              </a:rPr>
              <a:t>II and vice</a:t>
            </a:r>
            <a:r>
              <a:rPr sz="2800" spc="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versa.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0739" y="2747898"/>
            <a:ext cx="2481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  <a:tab pos="356235" algn="l"/>
                <a:tab pos="1986280" algn="l"/>
              </a:tabLst>
            </a:pPr>
            <a:r>
              <a:rPr sz="2800" spc="-5" dirty="0">
                <a:latin typeface="Calibri"/>
                <a:cs typeface="Calibri"/>
              </a:rPr>
              <a:t>A</a:t>
            </a:r>
            <a:r>
              <a:rPr sz="2800" spc="10" dirty="0">
                <a:latin typeface="Calibri"/>
                <a:cs typeface="Calibri"/>
              </a:rPr>
              <a:t>s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spc="-10" dirty="0">
                <a:latin typeface="Calibri"/>
                <a:cs typeface="Calibri"/>
              </a:rPr>
              <a:t>umin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0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35807" y="2747898"/>
            <a:ext cx="48418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111375" algn="l"/>
                <a:tab pos="3700779" algn="l"/>
                <a:tab pos="4609465" algn="l"/>
              </a:tabLst>
            </a:pPr>
            <a:r>
              <a:rPr sz="2800" spc="-5" dirty="0">
                <a:latin typeface="Calibri"/>
                <a:cs typeface="Calibri"/>
              </a:rPr>
              <a:t>i</a:t>
            </a:r>
            <a:r>
              <a:rPr sz="2800" spc="-40" dirty="0">
                <a:latin typeface="Calibri"/>
                <a:cs typeface="Calibri"/>
              </a:rPr>
              <a:t>n</a:t>
            </a:r>
            <a:r>
              <a:rPr sz="2800" spc="-35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rn</a:t>
            </a:r>
            <a:r>
              <a:rPr sz="2800" spc="-30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ti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na</a:t>
            </a:r>
            <a:r>
              <a:rPr sz="2800" spc="-5" dirty="0">
                <a:latin typeface="Calibri"/>
                <a:cs typeface="Calibri"/>
              </a:rPr>
              <a:t>l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50" dirty="0">
                <a:latin typeface="Calibri"/>
                <a:cs typeface="Calibri"/>
              </a:rPr>
              <a:t>e</a:t>
            </a:r>
            <a:r>
              <a:rPr sz="2800" spc="-65" dirty="0">
                <a:latin typeface="Calibri"/>
                <a:cs typeface="Calibri"/>
              </a:rPr>
              <a:t>x</a:t>
            </a:r>
            <a:r>
              <a:rPr sz="2800" spc="-5" dirty="0">
                <a:latin typeface="Calibri"/>
                <a:cs typeface="Calibri"/>
              </a:rPr>
              <a:t>ch</a:t>
            </a:r>
            <a:r>
              <a:rPr sz="2800" spc="5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n</a:t>
            </a:r>
            <a:r>
              <a:rPr sz="2800" spc="-30" dirty="0">
                <a:latin typeface="Calibri"/>
                <a:cs typeface="Calibri"/>
              </a:rPr>
              <a:t>g</a:t>
            </a:r>
            <a:r>
              <a:rPr sz="2800" spc="-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70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a</a:t>
            </a:r>
            <a:r>
              <a:rPr sz="2800" spc="-5" dirty="0">
                <a:latin typeface="Calibri"/>
                <a:cs typeface="Calibri"/>
              </a:rPr>
              <a:t>tio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15" dirty="0">
                <a:latin typeface="Calibri"/>
                <a:cs typeface="Calibri"/>
              </a:rPr>
              <a:t>is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770"/>
              </a:spcBef>
            </a:pPr>
            <a:r>
              <a:rPr spc="-15" dirty="0"/>
              <a:t>established</a:t>
            </a:r>
            <a:r>
              <a:rPr spc="10" dirty="0"/>
              <a:t> </a:t>
            </a:r>
            <a:r>
              <a:rPr dirty="0"/>
              <a:t>IA=IB.</a:t>
            </a:r>
          </a:p>
          <a:p>
            <a:pPr marL="355600" marR="5080" indent="-342900" algn="just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356235" algn="l"/>
              </a:tabLst>
            </a:pPr>
            <a:r>
              <a:rPr spc="-5" dirty="0"/>
              <a:t>The </a:t>
            </a:r>
            <a:r>
              <a:rPr spc="-10" dirty="0"/>
              <a:t>terms </a:t>
            </a:r>
            <a:r>
              <a:rPr spc="-5" dirty="0"/>
              <a:t>of </a:t>
            </a:r>
            <a:r>
              <a:rPr spc="-15" dirty="0"/>
              <a:t>trade </a:t>
            </a:r>
            <a:r>
              <a:rPr spc="-10" dirty="0"/>
              <a:t>between </a:t>
            </a:r>
            <a:r>
              <a:rPr spc="-5" dirty="0"/>
              <a:t>the </a:t>
            </a:r>
            <a:r>
              <a:rPr spc="-15" dirty="0"/>
              <a:t>trading partners </a:t>
            </a:r>
            <a:r>
              <a:rPr spc="600" dirty="0"/>
              <a:t> </a:t>
            </a:r>
            <a:r>
              <a:rPr spc="-10" dirty="0"/>
              <a:t>would </a:t>
            </a:r>
            <a:r>
              <a:rPr spc="-5" dirty="0"/>
              <a:t>depend </a:t>
            </a:r>
            <a:r>
              <a:rPr dirty="0"/>
              <a:t>upon </a:t>
            </a:r>
            <a:r>
              <a:rPr spc="-5" dirty="0"/>
              <a:t>their economic </a:t>
            </a:r>
            <a:r>
              <a:rPr spc="-20" dirty="0"/>
              <a:t>strength </a:t>
            </a:r>
            <a:r>
              <a:rPr dirty="0"/>
              <a:t>and  </a:t>
            </a:r>
            <a:r>
              <a:rPr spc="-10" dirty="0"/>
              <a:t>the </a:t>
            </a:r>
            <a:r>
              <a:rPr spc="-15" dirty="0"/>
              <a:t>bargaining</a:t>
            </a:r>
            <a:r>
              <a:rPr spc="-5" dirty="0"/>
              <a:t> </a:t>
            </a:r>
            <a:r>
              <a:rPr spc="-60" dirty="0"/>
              <a:t>power.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77008" y="0"/>
            <a:ext cx="587502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15464" marR="5080" indent="-18034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Theory of </a:t>
            </a:r>
            <a:r>
              <a:rPr sz="4000" spc="-20" dirty="0"/>
              <a:t>Comparative Cost  </a:t>
            </a:r>
            <a:r>
              <a:rPr sz="4000" spc="-25" dirty="0"/>
              <a:t>Advantage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09600" y="1382013"/>
            <a:ext cx="8150528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265" algn="just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15" dirty="0">
                <a:latin typeface="Calibri"/>
                <a:cs typeface="Calibri"/>
              </a:rPr>
              <a:t>Ricardo </a:t>
            </a:r>
            <a:r>
              <a:rPr sz="2800" dirty="0">
                <a:latin typeface="Calibri"/>
                <a:cs typeface="Calibri"/>
              </a:rPr>
              <a:t>(1817), </a:t>
            </a:r>
            <a:r>
              <a:rPr sz="2800" spc="-5" dirty="0">
                <a:latin typeface="Calibri"/>
                <a:cs typeface="Calibri"/>
              </a:rPr>
              <a:t>though adhering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absolute  </a:t>
            </a:r>
            <a:r>
              <a:rPr sz="2800" spc="-20" dirty="0">
                <a:latin typeface="Calibri"/>
                <a:cs typeface="Calibri"/>
              </a:rPr>
              <a:t>cost advantage </a:t>
            </a:r>
            <a:r>
              <a:rPr sz="2800" spc="-5" dirty="0">
                <a:latin typeface="Calibri"/>
                <a:cs typeface="Calibri"/>
              </a:rPr>
              <a:t>doctrine of Adam </a:t>
            </a:r>
            <a:r>
              <a:rPr sz="2800" spc="-10" dirty="0">
                <a:latin typeface="Calibri"/>
                <a:cs typeface="Calibri"/>
              </a:rPr>
              <a:t>Smith, </a:t>
            </a:r>
            <a:r>
              <a:rPr sz="2800" spc="-15" dirty="0">
                <a:latin typeface="Calibri"/>
                <a:cs typeface="Calibri"/>
              </a:rPr>
              <a:t>pointed </a:t>
            </a:r>
            <a:r>
              <a:rPr sz="2800" spc="6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out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20" dirty="0">
                <a:latin typeface="Calibri"/>
                <a:cs typeface="Calibri"/>
              </a:rPr>
              <a:t>cost advantage </a:t>
            </a:r>
            <a:r>
              <a:rPr sz="2800" spc="-25" dirty="0">
                <a:latin typeface="Calibri"/>
                <a:cs typeface="Calibri"/>
              </a:rPr>
              <a:t>to </a:t>
            </a:r>
            <a:r>
              <a:rPr sz="2800" spc="-5" dirty="0">
                <a:latin typeface="Calibri"/>
                <a:cs typeface="Calibri"/>
              </a:rPr>
              <a:t>both the </a:t>
            </a:r>
            <a:r>
              <a:rPr sz="2800" spc="-15" dirty="0">
                <a:latin typeface="Calibri"/>
                <a:cs typeface="Calibri"/>
              </a:rPr>
              <a:t>trade  partners was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necessary condition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15" dirty="0">
                <a:latin typeface="Calibri"/>
                <a:cs typeface="Calibri"/>
              </a:rPr>
              <a:t>trade </a:t>
            </a:r>
            <a:r>
              <a:rPr sz="2800" spc="6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to </a:t>
            </a:r>
            <a:r>
              <a:rPr sz="2800" spc="-50" dirty="0">
                <a:latin typeface="Calibri"/>
                <a:cs typeface="Calibri"/>
              </a:rPr>
              <a:t>occur.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2044" y="3601288"/>
            <a:ext cx="23501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354965" algn="l"/>
                <a:tab pos="355600" algn="l"/>
                <a:tab pos="2036445" algn="l"/>
              </a:tabLst>
            </a:pPr>
            <a:r>
              <a:rPr sz="2800" spc="-5" dirty="0">
                <a:latin typeface="Calibri"/>
                <a:cs typeface="Calibri"/>
              </a:rPr>
              <a:t>Ac</a:t>
            </a:r>
            <a:r>
              <a:rPr sz="2800" spc="-25" dirty="0">
                <a:latin typeface="Calibri"/>
                <a:cs typeface="Calibri"/>
              </a:rPr>
              <a:t>c</a:t>
            </a:r>
            <a:r>
              <a:rPr sz="2800" spc="-10" dirty="0">
                <a:latin typeface="Calibri"/>
                <a:cs typeface="Calibri"/>
              </a:rPr>
              <a:t>o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-10" dirty="0">
                <a:latin typeface="Calibri"/>
                <a:cs typeface="Calibri"/>
              </a:rPr>
              <a:t>din</a:t>
            </a:r>
            <a:r>
              <a:rPr sz="2800" spc="-5" dirty="0">
                <a:latin typeface="Calibri"/>
                <a:cs typeface="Calibri"/>
              </a:rPr>
              <a:t>g</a:t>
            </a:r>
            <a:r>
              <a:rPr sz="2800" dirty="0">
                <a:latin typeface="Calibri"/>
                <a:cs typeface="Calibri"/>
              </a:rPr>
              <a:t>	</a:t>
            </a:r>
            <a:r>
              <a:rPr sz="2800" spc="-35" dirty="0">
                <a:latin typeface="Calibri"/>
                <a:cs typeface="Calibri"/>
              </a:rPr>
              <a:t>to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96410" y="3601288"/>
            <a:ext cx="49663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28115" algn="l"/>
                <a:tab pos="2001520" algn="l"/>
                <a:tab pos="2871470" algn="l"/>
                <a:tab pos="3428365" algn="l"/>
                <a:tab pos="4159885" algn="l"/>
              </a:tabLst>
            </a:pPr>
            <a:r>
              <a:rPr sz="2800" spc="-20" dirty="0">
                <a:latin typeface="Calibri"/>
                <a:cs typeface="Calibri"/>
              </a:rPr>
              <a:t>Ricardo,	</a:t>
            </a:r>
            <a:r>
              <a:rPr sz="2800" spc="-5" dirty="0">
                <a:latin typeface="Calibri"/>
                <a:cs typeface="Calibri"/>
              </a:rPr>
              <a:t>so	long	as	the	</a:t>
            </a:r>
            <a:r>
              <a:rPr sz="2800" spc="-10" dirty="0">
                <a:latin typeface="Calibri"/>
                <a:cs typeface="Calibri"/>
              </a:rPr>
              <a:t>other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4400" y="4028313"/>
            <a:ext cx="7846314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not </a:t>
            </a:r>
            <a:r>
              <a:rPr sz="2800" spc="-5" dirty="0">
                <a:latin typeface="Calibri"/>
                <a:cs typeface="Calibri"/>
              </a:rPr>
              <a:t>equally less </a:t>
            </a:r>
            <a:r>
              <a:rPr sz="2800" spc="-15" dirty="0">
                <a:latin typeface="Calibri"/>
                <a:cs typeface="Calibri"/>
              </a:rPr>
              <a:t>productive </a:t>
            </a:r>
            <a:r>
              <a:rPr sz="2800" spc="-1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all </a:t>
            </a:r>
            <a:r>
              <a:rPr sz="2800" spc="-10" dirty="0">
                <a:latin typeface="Calibri"/>
                <a:cs typeface="Calibri"/>
              </a:rPr>
              <a:t>lines 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production, measurable in terms </a:t>
            </a:r>
            <a:r>
              <a:rPr sz="2800" spc="-5" dirty="0">
                <a:latin typeface="Calibri"/>
                <a:cs typeface="Calibri"/>
              </a:rPr>
              <a:t>of  opportunity </a:t>
            </a:r>
            <a:r>
              <a:rPr sz="2800" spc="-20" dirty="0">
                <a:latin typeface="Calibri"/>
                <a:cs typeface="Calibri"/>
              </a:rPr>
              <a:t>cost </a:t>
            </a:r>
            <a:r>
              <a:rPr sz="2800" spc="-5" dirty="0">
                <a:latin typeface="Calibri"/>
                <a:cs typeface="Calibri"/>
              </a:rPr>
              <a:t>of each </a:t>
            </a:r>
            <a:r>
              <a:rPr sz="2800" spc="-10" dirty="0">
                <a:latin typeface="Calibri"/>
                <a:cs typeface="Calibri"/>
              </a:rPr>
              <a:t>commodity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two  countries, it </a:t>
            </a:r>
            <a:r>
              <a:rPr sz="2800" spc="-5" dirty="0">
                <a:latin typeface="Calibri"/>
                <a:cs typeface="Calibri"/>
              </a:rPr>
              <a:t>will </a:t>
            </a:r>
            <a:r>
              <a:rPr sz="2800" spc="-10" dirty="0">
                <a:latin typeface="Calibri"/>
                <a:cs typeface="Calibri"/>
              </a:rPr>
              <a:t>still be </a:t>
            </a:r>
            <a:r>
              <a:rPr sz="2800" spc="-5" dirty="0">
                <a:latin typeface="Calibri"/>
                <a:cs typeface="Calibri"/>
              </a:rPr>
              <a:t>mutually </a:t>
            </a:r>
            <a:r>
              <a:rPr sz="2800" spc="-15" dirty="0">
                <a:latin typeface="Calibri"/>
                <a:cs typeface="Calibri"/>
              </a:rPr>
              <a:t>gainful </a:t>
            </a:r>
            <a:r>
              <a:rPr sz="2800" spc="-25" dirty="0">
                <a:latin typeface="Calibri"/>
                <a:cs typeface="Calibri"/>
              </a:rPr>
              <a:t>for </a:t>
            </a:r>
            <a:r>
              <a:rPr sz="2800" spc="-5" dirty="0">
                <a:latin typeface="Calibri"/>
                <a:cs typeface="Calibri"/>
              </a:rPr>
              <a:t>them  </a:t>
            </a:r>
            <a:r>
              <a:rPr sz="2800" spc="-10" dirty="0">
                <a:latin typeface="Calibri"/>
                <a:cs typeface="Calibri"/>
              </a:rPr>
              <a:t>if they </a:t>
            </a:r>
            <a:r>
              <a:rPr sz="2800" spc="-15" dirty="0">
                <a:latin typeface="Calibri"/>
                <a:cs typeface="Calibri"/>
              </a:rPr>
              <a:t>enter </a:t>
            </a:r>
            <a:r>
              <a:rPr sz="2800" spc="-20" dirty="0">
                <a:latin typeface="Calibri"/>
                <a:cs typeface="Calibri"/>
              </a:rPr>
              <a:t>into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trade.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5890" y="179323"/>
            <a:ext cx="7416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Theory </a:t>
            </a:r>
            <a:r>
              <a:rPr sz="3600" dirty="0"/>
              <a:t>of </a:t>
            </a:r>
            <a:r>
              <a:rPr sz="3600" spc="-20" dirty="0"/>
              <a:t>Comparative </a:t>
            </a:r>
            <a:r>
              <a:rPr sz="3600" spc="-15" dirty="0"/>
              <a:t>Cost</a:t>
            </a:r>
            <a:r>
              <a:rPr sz="3600" spc="-25" dirty="0"/>
              <a:t> </a:t>
            </a:r>
            <a:r>
              <a:rPr sz="3600" spc="-20" dirty="0"/>
              <a:t>Advantage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93444" y="3200400"/>
            <a:ext cx="754062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26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Calibri"/>
                <a:cs typeface="Calibri"/>
              </a:rPr>
              <a:t>In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15" dirty="0">
                <a:latin typeface="Calibri"/>
                <a:cs typeface="Calibri"/>
              </a:rPr>
              <a:t>example </a:t>
            </a:r>
            <a:r>
              <a:rPr sz="2400" spc="-10" dirty="0">
                <a:latin typeface="Calibri"/>
                <a:cs typeface="Calibri"/>
              </a:rPr>
              <a:t>given,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opportunity </a:t>
            </a:r>
            <a:r>
              <a:rPr sz="2400" spc="-15" dirty="0">
                <a:latin typeface="Calibri"/>
                <a:cs typeface="Calibri"/>
              </a:rPr>
              <a:t>cost </a:t>
            </a:r>
            <a:r>
              <a:rPr sz="2400" spc="-5" dirty="0">
                <a:latin typeface="Calibri"/>
                <a:cs typeface="Calibri"/>
              </a:rPr>
              <a:t>of one unit </a:t>
            </a:r>
            <a:r>
              <a:rPr sz="2400" spc="-10" dirty="0">
                <a:latin typeface="Calibri"/>
                <a:cs typeface="Calibri"/>
              </a:rPr>
              <a:t>of  </a:t>
            </a:r>
            <a:r>
              <a:rPr sz="2400" dirty="0">
                <a:latin typeface="Calibri"/>
                <a:cs typeface="Calibri"/>
              </a:rPr>
              <a:t>A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country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r>
              <a:rPr sz="2400" spc="13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0.89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unit</a:t>
            </a:r>
            <a:r>
              <a:rPr sz="2400" spc="15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of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good</a:t>
            </a:r>
            <a:r>
              <a:rPr sz="2400" spc="1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B</a:t>
            </a:r>
            <a:r>
              <a:rPr sz="2400" spc="1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and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country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II</a:t>
            </a:r>
            <a:r>
              <a:rPr sz="2400" spc="1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it</a:t>
            </a:r>
            <a:r>
              <a:rPr sz="2400" spc="1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is</a:t>
            </a:r>
            <a:endParaRPr sz="2400">
              <a:latin typeface="Calibri"/>
              <a:cs typeface="Calibri"/>
            </a:endParaRPr>
          </a:p>
          <a:p>
            <a:pPr marL="354965" marR="7620" algn="just">
              <a:lnSpc>
                <a:spcPct val="100000"/>
              </a:lnSpc>
            </a:pPr>
            <a:r>
              <a:rPr sz="2400" spc="-5" dirty="0">
                <a:latin typeface="Calibri"/>
                <a:cs typeface="Calibri"/>
              </a:rPr>
              <a:t>1.2 unit of </a:t>
            </a:r>
            <a:r>
              <a:rPr sz="2400" spc="-10" dirty="0">
                <a:latin typeface="Calibri"/>
                <a:cs typeface="Calibri"/>
              </a:rPr>
              <a:t>good </a:t>
            </a:r>
            <a:r>
              <a:rPr sz="2400" dirty="0">
                <a:latin typeface="Calibri"/>
                <a:cs typeface="Calibri"/>
              </a:rPr>
              <a:t>B. </a:t>
            </a:r>
            <a:r>
              <a:rPr sz="2400" spc="-5" dirty="0">
                <a:latin typeface="Calibri"/>
                <a:cs typeface="Calibri"/>
              </a:rPr>
              <a:t>On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other hand, </a:t>
            </a:r>
            <a:r>
              <a:rPr sz="2400" dirty="0">
                <a:latin typeface="Calibri"/>
                <a:cs typeface="Calibri"/>
              </a:rPr>
              <a:t>the </a:t>
            </a:r>
            <a:r>
              <a:rPr sz="2400" spc="-5" dirty="0">
                <a:latin typeface="Calibri"/>
                <a:cs typeface="Calibri"/>
              </a:rPr>
              <a:t>opportunity  </a:t>
            </a:r>
            <a:r>
              <a:rPr sz="2400" spc="-15" dirty="0">
                <a:latin typeface="Calibri"/>
                <a:cs typeface="Calibri"/>
              </a:rPr>
              <a:t>cost </a:t>
            </a:r>
            <a:r>
              <a:rPr sz="2400" spc="-5" dirty="0">
                <a:latin typeface="Calibri"/>
                <a:cs typeface="Calibri"/>
              </a:rPr>
              <a:t>of one unit of </a:t>
            </a:r>
            <a:r>
              <a:rPr sz="2400" spc="-10" dirty="0">
                <a:latin typeface="Calibri"/>
                <a:cs typeface="Calibri"/>
              </a:rPr>
              <a:t>good </a:t>
            </a:r>
            <a:r>
              <a:rPr sz="2400" dirty="0">
                <a:latin typeface="Calibri"/>
                <a:cs typeface="Calibri"/>
              </a:rPr>
              <a:t>B in </a:t>
            </a:r>
            <a:r>
              <a:rPr sz="2400" spc="-10" dirty="0">
                <a:latin typeface="Calibri"/>
                <a:cs typeface="Calibri"/>
              </a:rPr>
              <a:t>country </a:t>
            </a:r>
            <a:r>
              <a:rPr sz="2400" dirty="0">
                <a:latin typeface="Calibri"/>
                <a:cs typeface="Calibri"/>
              </a:rPr>
              <a:t>I is </a:t>
            </a:r>
            <a:r>
              <a:rPr sz="2400" spc="-10" dirty="0">
                <a:latin typeface="Calibri"/>
                <a:cs typeface="Calibri"/>
              </a:rPr>
              <a:t>1.125 </a:t>
            </a:r>
            <a:r>
              <a:rPr sz="2400" spc="-5" dirty="0">
                <a:latin typeface="Calibri"/>
                <a:cs typeface="Calibri"/>
              </a:rPr>
              <a:t>units </a:t>
            </a:r>
            <a:r>
              <a:rPr sz="2400" spc="-10" dirty="0">
                <a:latin typeface="Calibri"/>
                <a:cs typeface="Calibri"/>
              </a:rPr>
              <a:t>of  good </a:t>
            </a:r>
            <a:r>
              <a:rPr sz="2400" dirty="0">
                <a:latin typeface="Calibri"/>
                <a:cs typeface="Calibri"/>
              </a:rPr>
              <a:t>A and </a:t>
            </a:r>
            <a:r>
              <a:rPr sz="2400" spc="-5" dirty="0">
                <a:latin typeface="Calibri"/>
                <a:cs typeface="Calibri"/>
              </a:rPr>
              <a:t>0.83 unit of </a:t>
            </a:r>
            <a:r>
              <a:rPr sz="2400" spc="-10" dirty="0">
                <a:latin typeface="Calibri"/>
                <a:cs typeface="Calibri"/>
              </a:rPr>
              <a:t>good </a:t>
            </a:r>
            <a:r>
              <a:rPr sz="2400" spc="5" dirty="0">
                <a:latin typeface="Calibri"/>
                <a:cs typeface="Calibri"/>
              </a:rPr>
              <a:t>A, </a:t>
            </a:r>
            <a:r>
              <a:rPr sz="240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country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II.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38535" y="1134248"/>
            <a:ext cx="7492538" cy="1989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5890" y="179323"/>
            <a:ext cx="7416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Theory </a:t>
            </a:r>
            <a:r>
              <a:rPr sz="3600" dirty="0"/>
              <a:t>of </a:t>
            </a:r>
            <a:r>
              <a:rPr sz="3600" spc="-20" dirty="0"/>
              <a:t>Comparative </a:t>
            </a:r>
            <a:r>
              <a:rPr sz="3600" spc="-15" dirty="0"/>
              <a:t>Cost</a:t>
            </a:r>
            <a:r>
              <a:rPr sz="3600" spc="-25" dirty="0"/>
              <a:t> </a:t>
            </a:r>
            <a:r>
              <a:rPr sz="3600" spc="-20" dirty="0"/>
              <a:t>Advantage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3400" y="1004061"/>
            <a:ext cx="8000034" cy="52604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265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The opportunity </a:t>
            </a:r>
            <a:r>
              <a:rPr sz="2800" spc="-15" dirty="0">
                <a:latin typeface="Calibri"/>
                <a:cs typeface="Calibri"/>
              </a:rPr>
              <a:t>cost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two </a:t>
            </a:r>
            <a:r>
              <a:rPr sz="2800" spc="-15" dirty="0">
                <a:latin typeface="Calibri"/>
                <a:cs typeface="Calibri"/>
              </a:rPr>
              <a:t>goods are </a:t>
            </a:r>
            <a:r>
              <a:rPr sz="2800" spc="-20" dirty="0">
                <a:latin typeface="Calibri"/>
                <a:cs typeface="Calibri"/>
              </a:rPr>
              <a:t>different </a:t>
            </a:r>
            <a:r>
              <a:rPr sz="2800" dirty="0">
                <a:latin typeface="Calibri"/>
                <a:cs typeface="Calibri"/>
              </a:rPr>
              <a:t>in  </a:t>
            </a:r>
            <a:r>
              <a:rPr sz="2800" spc="-5" dirty="0">
                <a:latin typeface="Calibri"/>
                <a:cs typeface="Calibri"/>
              </a:rPr>
              <a:t>both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countries </a:t>
            </a:r>
            <a:r>
              <a:rPr sz="2800" dirty="0">
                <a:latin typeface="Calibri"/>
                <a:cs typeface="Calibri"/>
              </a:rPr>
              <a:t>and as long as </a:t>
            </a:r>
            <a:r>
              <a:rPr sz="2800" spc="-5" dirty="0">
                <a:latin typeface="Calibri"/>
                <a:cs typeface="Calibri"/>
              </a:rPr>
              <a:t>this </a:t>
            </a:r>
            <a:r>
              <a:rPr sz="2800" dirty="0">
                <a:latin typeface="Calibri"/>
                <a:cs typeface="Calibri"/>
              </a:rPr>
              <a:t>is the </a:t>
            </a:r>
            <a:r>
              <a:rPr sz="2800" spc="-10" dirty="0">
                <a:latin typeface="Calibri"/>
                <a:cs typeface="Calibri"/>
              </a:rPr>
              <a:t>case, </a:t>
            </a:r>
            <a:r>
              <a:rPr sz="2800" spc="-5" dirty="0">
                <a:latin typeface="Calibri"/>
                <a:cs typeface="Calibri"/>
              </a:rPr>
              <a:t>they </a:t>
            </a:r>
            <a:r>
              <a:rPr sz="2800" spc="-10" dirty="0">
                <a:latin typeface="Calibri"/>
                <a:cs typeface="Calibri"/>
              </a:rPr>
              <a:t>will  </a:t>
            </a:r>
            <a:r>
              <a:rPr sz="2800" spc="-20" dirty="0">
                <a:latin typeface="Calibri"/>
                <a:cs typeface="Calibri"/>
              </a:rPr>
              <a:t>have </a:t>
            </a:r>
            <a:r>
              <a:rPr sz="2800" spc="-15" dirty="0">
                <a:latin typeface="Calibri"/>
                <a:cs typeface="Calibri"/>
              </a:rPr>
              <a:t>comparative advantage </a:t>
            </a:r>
            <a:r>
              <a:rPr sz="2800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production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30" dirty="0">
                <a:latin typeface="Calibri"/>
                <a:cs typeface="Calibri"/>
              </a:rPr>
              <a:t>either</a:t>
            </a:r>
            <a:r>
              <a:rPr sz="2800" spc="-44" baseline="24305" dirty="0">
                <a:latin typeface="Calibri"/>
                <a:cs typeface="Calibri"/>
              </a:rPr>
              <a:t>, </a:t>
            </a:r>
            <a:r>
              <a:rPr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good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5" dirty="0">
                <a:latin typeface="Calibri"/>
                <a:cs typeface="Calibri"/>
              </a:rPr>
              <a:t>or </a:t>
            </a:r>
            <a:r>
              <a:rPr sz="2800" spc="-15" dirty="0">
                <a:latin typeface="Calibri"/>
                <a:cs typeface="Calibri"/>
              </a:rPr>
              <a:t>good </a:t>
            </a:r>
            <a:r>
              <a:rPr sz="2800" spc="-20" dirty="0">
                <a:latin typeface="Calibri"/>
                <a:cs typeface="Calibri"/>
              </a:rPr>
              <a:t>B, </a:t>
            </a:r>
            <a:r>
              <a:rPr sz="2800" dirty="0">
                <a:latin typeface="Calibri"/>
                <a:cs typeface="Calibri"/>
              </a:rPr>
              <a:t>and will </a:t>
            </a:r>
            <a:r>
              <a:rPr sz="2800" spc="-15" dirty="0">
                <a:latin typeface="Calibri"/>
                <a:cs typeface="Calibri"/>
              </a:rPr>
              <a:t>gain </a:t>
            </a:r>
            <a:r>
              <a:rPr sz="2800" spc="-20" dirty="0">
                <a:latin typeface="Calibri"/>
                <a:cs typeface="Calibri"/>
              </a:rPr>
              <a:t>from </a:t>
            </a:r>
            <a:r>
              <a:rPr sz="2800" spc="-15" dirty="0">
                <a:latin typeface="Calibri"/>
                <a:cs typeface="Calibri"/>
              </a:rPr>
              <a:t>trade regardless </a:t>
            </a:r>
            <a:r>
              <a:rPr sz="2800" spc="-10" dirty="0">
                <a:latin typeface="Calibri"/>
                <a:cs typeface="Calibri"/>
              </a:rPr>
              <a:t>of 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fact </a:t>
            </a:r>
            <a:r>
              <a:rPr sz="2800" spc="-10" dirty="0">
                <a:latin typeface="Calibri"/>
                <a:cs typeface="Calibri"/>
              </a:rPr>
              <a:t>that </a:t>
            </a:r>
            <a:r>
              <a:rPr sz="2800" spc="-5" dirty="0">
                <a:latin typeface="Calibri"/>
                <a:cs typeface="Calibri"/>
              </a:rPr>
              <a:t>one of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trade partners </a:t>
            </a:r>
            <a:r>
              <a:rPr sz="2800" spc="-15" dirty="0">
                <a:latin typeface="Calibri"/>
                <a:cs typeface="Calibri"/>
              </a:rPr>
              <a:t>may </a:t>
            </a:r>
            <a:r>
              <a:rPr sz="2800" spc="-5" dirty="0">
                <a:latin typeface="Calibri"/>
                <a:cs typeface="Calibri"/>
              </a:rPr>
              <a:t>be possessing  </a:t>
            </a:r>
            <a:r>
              <a:rPr sz="2800" spc="-10" dirty="0">
                <a:latin typeface="Calibri"/>
                <a:cs typeface="Calibri"/>
              </a:rPr>
              <a:t>absolute </a:t>
            </a:r>
            <a:r>
              <a:rPr sz="2800" spc="-15" dirty="0">
                <a:latin typeface="Calibri"/>
                <a:cs typeface="Calibri"/>
              </a:rPr>
              <a:t>cost advantage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both </a:t>
            </a:r>
            <a:r>
              <a:rPr sz="2800" dirty="0">
                <a:latin typeface="Calibri"/>
                <a:cs typeface="Calibri"/>
              </a:rPr>
              <a:t>lines </a:t>
            </a:r>
            <a:r>
              <a:rPr sz="2800" spc="-5" dirty="0">
                <a:latin typeface="Calibri"/>
                <a:cs typeface="Calibri"/>
              </a:rPr>
              <a:t>of</a:t>
            </a:r>
            <a:r>
              <a:rPr sz="2800" spc="-10" dirty="0">
                <a:latin typeface="Calibri"/>
                <a:cs typeface="Calibri"/>
              </a:rPr>
              <a:t> production.</a:t>
            </a:r>
            <a:endParaRPr sz="2800">
              <a:latin typeface="Calibri"/>
              <a:cs typeface="Calibri"/>
            </a:endParaRPr>
          </a:p>
          <a:p>
            <a:pPr marL="354965" marR="5080" indent="-342265" algn="just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latin typeface="Calibri"/>
                <a:cs typeface="Calibri"/>
              </a:rPr>
              <a:t>Thus,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dirty="0">
                <a:latin typeface="Calibri"/>
                <a:cs typeface="Calibri"/>
              </a:rPr>
              <a:t>I </a:t>
            </a:r>
            <a:r>
              <a:rPr sz="2800" spc="-5" dirty="0">
                <a:latin typeface="Calibri"/>
                <a:cs typeface="Calibri"/>
              </a:rPr>
              <a:t>has </a:t>
            </a:r>
            <a:r>
              <a:rPr sz="2800" spc="-15" dirty="0">
                <a:latin typeface="Calibri"/>
                <a:cs typeface="Calibri"/>
              </a:rPr>
              <a:t>comparative advantage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good </a:t>
            </a:r>
            <a:r>
              <a:rPr sz="2800" dirty="0">
                <a:latin typeface="Calibri"/>
                <a:cs typeface="Calibri"/>
              </a:rPr>
              <a:t>A </a:t>
            </a:r>
            <a:r>
              <a:rPr sz="2800" spc="-10" dirty="0">
                <a:latin typeface="Calibri"/>
                <a:cs typeface="Calibri"/>
              </a:rPr>
              <a:t>as  </a:t>
            </a:r>
            <a:r>
              <a:rPr sz="2800" spc="-5" dirty="0">
                <a:latin typeface="Calibri"/>
                <a:cs typeface="Calibri"/>
              </a:rPr>
              <a:t>the opportunity </a:t>
            </a:r>
            <a:r>
              <a:rPr sz="2800" spc="-15" dirty="0">
                <a:latin typeface="Calibri"/>
                <a:cs typeface="Calibri"/>
              </a:rPr>
              <a:t>cost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its </a:t>
            </a:r>
            <a:r>
              <a:rPr sz="2800" spc="-10" dirty="0">
                <a:latin typeface="Calibri"/>
                <a:cs typeface="Calibri"/>
              </a:rPr>
              <a:t>production </a:t>
            </a:r>
            <a:r>
              <a:rPr sz="2800" dirty="0">
                <a:latin typeface="Calibri"/>
                <a:cs typeface="Calibri"/>
              </a:rPr>
              <a:t>is </a:t>
            </a:r>
            <a:r>
              <a:rPr sz="2800" spc="-10" dirty="0">
                <a:latin typeface="Calibri"/>
                <a:cs typeface="Calibri"/>
              </a:rPr>
              <a:t>lower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5" dirty="0">
                <a:latin typeface="Calibri"/>
                <a:cs typeface="Calibri"/>
              </a:rPr>
              <a:t>this 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dirty="0">
                <a:latin typeface="Calibri"/>
                <a:cs typeface="Calibri"/>
              </a:rPr>
              <a:t>as </a:t>
            </a:r>
            <a:r>
              <a:rPr sz="2800" spc="-15" dirty="0">
                <a:latin typeface="Calibri"/>
                <a:cs typeface="Calibri"/>
              </a:rPr>
              <a:t>compared to </a:t>
            </a:r>
            <a:r>
              <a:rPr sz="2800" dirty="0">
                <a:latin typeface="Calibri"/>
                <a:cs typeface="Calibri"/>
              </a:rPr>
              <a:t>its </a:t>
            </a:r>
            <a:r>
              <a:rPr sz="2800" spc="-5" dirty="0">
                <a:latin typeface="Calibri"/>
                <a:cs typeface="Calibri"/>
              </a:rPr>
              <a:t>opportunity </a:t>
            </a:r>
            <a:r>
              <a:rPr sz="2800" spc="-15" dirty="0">
                <a:latin typeface="Calibri"/>
                <a:cs typeface="Calibri"/>
              </a:rPr>
              <a:t>cost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country </a:t>
            </a:r>
            <a:r>
              <a:rPr sz="2800" spc="-5" dirty="0">
                <a:latin typeface="Calibri"/>
                <a:cs typeface="Calibri"/>
              </a:rPr>
              <a:t>II  </a:t>
            </a:r>
            <a:r>
              <a:rPr sz="2800" dirty="0">
                <a:latin typeface="Calibri"/>
                <a:cs typeface="Calibri"/>
              </a:rPr>
              <a:t>which </a:t>
            </a:r>
            <a:r>
              <a:rPr sz="2800" spc="-5" dirty="0">
                <a:latin typeface="Calibri"/>
                <a:cs typeface="Calibri"/>
              </a:rPr>
              <a:t>has </a:t>
            </a:r>
            <a:r>
              <a:rPr sz="2800" spc="-15" dirty="0">
                <a:latin typeface="Calibri"/>
                <a:cs typeface="Calibri"/>
              </a:rPr>
              <a:t>comparative advantage </a:t>
            </a:r>
            <a:r>
              <a:rPr sz="2800" dirty="0">
                <a:latin typeface="Calibri"/>
                <a:cs typeface="Calibri"/>
              </a:rPr>
              <a:t>in the </a:t>
            </a:r>
            <a:r>
              <a:rPr sz="2800" spc="-10" dirty="0">
                <a:latin typeface="Calibri"/>
                <a:cs typeface="Calibri"/>
              </a:rPr>
              <a:t>production of  good </a:t>
            </a:r>
            <a:r>
              <a:rPr sz="2800" dirty="0">
                <a:latin typeface="Calibri"/>
                <a:cs typeface="Calibri"/>
              </a:rPr>
              <a:t>B </a:t>
            </a:r>
            <a:r>
              <a:rPr sz="2800" spc="-5" dirty="0">
                <a:latin typeface="Calibri"/>
                <a:cs typeface="Calibri"/>
              </a:rPr>
              <a:t>on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same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reasoning.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552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International Trade Theories</vt:lpstr>
      <vt:lpstr>International Trade Theories</vt:lpstr>
      <vt:lpstr>Theory of Mercantilism</vt:lpstr>
      <vt:lpstr>Theory of Mercantilism</vt:lpstr>
      <vt:lpstr>Theory of Absolute Cost  Advantage</vt:lpstr>
      <vt:lpstr>Theory of Absolute Cost  Advantage</vt:lpstr>
      <vt:lpstr>Theory of Comparative Cost  Advantage</vt:lpstr>
      <vt:lpstr>Theory of Comparative Cost Advantage</vt:lpstr>
      <vt:lpstr>Theory of Comparative Cost Advantage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Trade Theories</dc:title>
  <dc:creator>Manish</dc:creator>
  <cp:lastModifiedBy>Manish</cp:lastModifiedBy>
  <cp:revision>4</cp:revision>
  <dcterms:created xsi:type="dcterms:W3CDTF">2018-12-13T08:15:00Z</dcterms:created>
  <dcterms:modified xsi:type="dcterms:W3CDTF">2019-03-08T06:43:39Z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2013-04-30T00:00:00Z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2018-12-13T00:00:00Z</vt:filetime>
  </property>
</Properties>
</file>