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7" r:id="rId11"/>
    <p:sldId id="264" r:id="rId12"/>
    <p:sldId id="268" r:id="rId13"/>
    <p:sldId id="266"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59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3/21/2022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3/21/2022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britannica.com/dictionary/comparabl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1" y="-22693"/>
            <a:ext cx="9143998"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384720" y="-2407841"/>
            <a:ext cx="4374557" cy="9144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2555756" y="-2236808"/>
            <a:ext cx="4374128" cy="880235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22690"/>
            <a:ext cx="6406863"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4459073" y="-1032053"/>
            <a:ext cx="3742610"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p:cNvSpPr>
            <a:spLocks noGrp="1"/>
          </p:cNvSpPr>
          <p:nvPr>
            <p:ph type="ctrTitle"/>
          </p:nvPr>
        </p:nvSpPr>
        <p:spPr>
          <a:xfrm>
            <a:off x="986118" y="735106"/>
            <a:ext cx="7540322" cy="2928470"/>
          </a:xfrm>
        </p:spPr>
        <p:txBody>
          <a:bodyPr anchor="b">
            <a:normAutofit/>
          </a:bodyPr>
          <a:lstStyle/>
          <a:p>
            <a:pPr algn="l"/>
            <a:r>
              <a:rPr lang="en-US" sz="4800" b="1" dirty="0">
                <a:solidFill>
                  <a:srgbClr val="FFFFFF"/>
                </a:solidFill>
              </a:rPr>
              <a:t>Political Institutions in India</a:t>
            </a:r>
            <a:br>
              <a:rPr lang="en-US" sz="4800" b="1" dirty="0">
                <a:solidFill>
                  <a:srgbClr val="FFFFFF"/>
                </a:solidFill>
              </a:rPr>
            </a:br>
            <a:endParaRPr lang="en-US" sz="4800" dirty="0">
              <a:solidFill>
                <a:srgbClr val="FFFFFF"/>
              </a:solidFill>
            </a:endParaRPr>
          </a:p>
        </p:txBody>
      </p:sp>
      <p:sp>
        <p:nvSpPr>
          <p:cNvPr id="3" name="Subtitle 2"/>
          <p:cNvSpPr>
            <a:spLocks noGrp="1"/>
          </p:cNvSpPr>
          <p:nvPr>
            <p:ph type="subTitle" idx="1"/>
          </p:nvPr>
        </p:nvSpPr>
        <p:spPr>
          <a:xfrm>
            <a:off x="1013011" y="4870824"/>
            <a:ext cx="7504463" cy="1458258"/>
          </a:xfrm>
        </p:spPr>
        <p:txBody>
          <a:bodyPr anchor="ctr">
            <a:normAutofit/>
          </a:bodyPr>
          <a:lstStyle/>
          <a:p>
            <a:pPr algn="l"/>
            <a:r>
              <a:rPr lang="en-US" dirty="0"/>
              <a:t>Dr. Manish </a:t>
            </a:r>
            <a:r>
              <a:rPr lang="en-US" dirty="0" err="1"/>
              <a:t>Dadhich</a:t>
            </a:r>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E4139-29C9-4D52-9AA1-6B466E740812}"/>
              </a:ext>
            </a:extLst>
          </p:cNvPr>
          <p:cNvSpPr>
            <a:spLocks noGrp="1"/>
          </p:cNvSpPr>
          <p:nvPr>
            <p:ph type="title"/>
          </p:nvPr>
        </p:nvSpPr>
        <p:spPr/>
        <p:txBody>
          <a:bodyPr/>
          <a:lstStyle/>
          <a:p>
            <a:r>
              <a:rPr lang="en-US" sz="4400" b="1" dirty="0"/>
              <a:t>State and local governments</a:t>
            </a:r>
            <a:endParaRPr lang="en-US" dirty="0"/>
          </a:p>
        </p:txBody>
      </p:sp>
      <p:sp>
        <p:nvSpPr>
          <p:cNvPr id="3" name="Content Placeholder 2">
            <a:extLst>
              <a:ext uri="{FF2B5EF4-FFF2-40B4-BE49-F238E27FC236}">
                <a16:creationId xmlns:a16="http://schemas.microsoft.com/office/drawing/2014/main" id="{2AB76286-20C5-4056-B949-D23CDCE860B4}"/>
              </a:ext>
            </a:extLst>
          </p:cNvPr>
          <p:cNvSpPr>
            <a:spLocks noGrp="1"/>
          </p:cNvSpPr>
          <p:nvPr>
            <p:ph idx="1"/>
          </p:nvPr>
        </p:nvSpPr>
        <p:spPr>
          <a:xfrm>
            <a:off x="457200" y="1219200"/>
            <a:ext cx="8458200" cy="5364162"/>
          </a:xfrm>
        </p:spPr>
        <p:txBody>
          <a:bodyPr>
            <a:normAutofit fontScale="92500"/>
          </a:bodyPr>
          <a:lstStyle/>
          <a:p>
            <a:pPr algn="just"/>
            <a:r>
              <a:rPr lang="en-US" sz="2400" b="0" i="0" dirty="0">
                <a:effectLst/>
              </a:rPr>
              <a:t>State governors are members of the legislative assemblies, which they may suspend or dissolve when no party is able to muster a working majority.</a:t>
            </a:r>
          </a:p>
          <a:p>
            <a:pPr algn="just"/>
            <a:r>
              <a:rPr lang="en-US" sz="2400" dirty="0"/>
              <a:t>Each Indian state is organized into a number of districts, which are divided for certain administrative purposes into units variously known as tahsils, </a:t>
            </a:r>
            <a:r>
              <a:rPr lang="en-US" sz="2400" dirty="0" err="1"/>
              <a:t>taluqs</a:t>
            </a:r>
            <a:r>
              <a:rPr lang="en-US" sz="2400" dirty="0"/>
              <a:t>, or subdivisions. These are further divided into community development blocks, each typically consisting of about 100 villages. Superimposed on these units is a three-tiered system of local government. At the lowest level, each village elects its own governing council (gram </a:t>
            </a:r>
            <a:r>
              <a:rPr lang="en-US" sz="2400" dirty="0" err="1"/>
              <a:t>pancayat</a:t>
            </a:r>
            <a:r>
              <a:rPr lang="en-US" sz="2400" dirty="0"/>
              <a:t>). The chairman of a gram </a:t>
            </a:r>
            <a:r>
              <a:rPr lang="en-US" sz="2400" dirty="0" err="1"/>
              <a:t>pancayat</a:t>
            </a:r>
            <a:r>
              <a:rPr lang="en-US" sz="2400" dirty="0"/>
              <a:t> is also the village representative on the council of the community development block (</a:t>
            </a:r>
            <a:r>
              <a:rPr lang="en-US" sz="2400" dirty="0" err="1"/>
              <a:t>pancayat</a:t>
            </a:r>
            <a:r>
              <a:rPr lang="en-US" sz="2400" dirty="0"/>
              <a:t> samiti). Each </a:t>
            </a:r>
            <a:r>
              <a:rPr lang="en-US" sz="2400" dirty="0" err="1"/>
              <a:t>pancayat</a:t>
            </a:r>
            <a:r>
              <a:rPr lang="en-US" sz="2400" dirty="0"/>
              <a:t> samiti, in turn, selects a representative to the district-level council (zila parishad). Separate from this system are the municipalities, which generally are governed by their own elected councils.</a:t>
            </a:r>
          </a:p>
        </p:txBody>
      </p:sp>
    </p:spTree>
    <p:extLst>
      <p:ext uri="{BB962C8B-B14F-4D97-AF65-F5344CB8AC3E}">
        <p14:creationId xmlns:p14="http://schemas.microsoft.com/office/powerpoint/2010/main" val="1059800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482600" y="1698171"/>
            <a:ext cx="2971546" cy="4516360"/>
          </a:xfrm>
        </p:spPr>
        <p:txBody>
          <a:bodyPr anchor="t">
            <a:normAutofit/>
          </a:bodyPr>
          <a:lstStyle/>
          <a:p>
            <a:r>
              <a:rPr lang="en-US" sz="3100"/>
              <a:t>Conclusion</a:t>
            </a:r>
          </a:p>
        </p:txBody>
      </p:sp>
      <p:sp>
        <p:nvSpPr>
          <p:cNvPr id="10" name="Rectangle 9">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25642" y="741074"/>
            <a:ext cx="687472" cy="515604"/>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Shape 11">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12651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4" name="Freeform: Shape 13">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826041" y="-81546"/>
            <a:ext cx="1827638" cy="1032742"/>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6" name="Rectangle 15">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7909679" y="502817"/>
            <a:ext cx="645368" cy="484026"/>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Content Placeholder 2"/>
          <p:cNvSpPr>
            <a:spLocks noGrp="1"/>
          </p:cNvSpPr>
          <p:nvPr>
            <p:ph idx="1"/>
          </p:nvPr>
        </p:nvSpPr>
        <p:spPr>
          <a:xfrm>
            <a:off x="2895600" y="1698170"/>
            <a:ext cx="5765799" cy="4516361"/>
          </a:xfrm>
        </p:spPr>
        <p:txBody>
          <a:bodyPr>
            <a:normAutofit/>
          </a:bodyPr>
          <a:lstStyle/>
          <a:p>
            <a:pPr algn="just"/>
            <a:r>
              <a:rPr lang="en-US" sz="2800" dirty="0"/>
              <a:t>Today’s requirement is that the Judicial System should be overhauled by performance so that order and confidence of the masses can be restored in it. The democracy of the country will die soon if an alert, independent and quick to act judiciary does not come alive in place of the existing functioning anarchy.</a:t>
            </a:r>
          </a:p>
        </p:txBody>
      </p:sp>
      <p:sp>
        <p:nvSpPr>
          <p:cNvPr id="18" name="Isosceles Triangle 17">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86567" y="6115501"/>
            <a:ext cx="1120885"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Isosceles Triangle 19">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875472" y="6453143"/>
            <a:ext cx="611178"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3EFA96-9268-49AA-BE1A-20B789F3A1C4}"/>
              </a:ext>
            </a:extLst>
          </p:cNvPr>
          <p:cNvSpPr>
            <a:spLocks noGrp="1"/>
          </p:cNvSpPr>
          <p:nvPr>
            <p:ph idx="1"/>
          </p:nvPr>
        </p:nvSpPr>
        <p:spPr/>
        <p:txBody>
          <a:bodyPr>
            <a:normAutofit/>
          </a:bodyPr>
          <a:lstStyle/>
          <a:p>
            <a:pPr marL="0" indent="0" algn="ctr">
              <a:buNone/>
            </a:pPr>
            <a:r>
              <a:rPr lang="en-US" sz="4800" dirty="0">
                <a:solidFill>
                  <a:srgbClr val="FF0000"/>
                </a:solidFill>
              </a:rPr>
              <a:t>Thank You</a:t>
            </a:r>
          </a:p>
        </p:txBody>
      </p:sp>
    </p:spTree>
    <p:extLst>
      <p:ext uri="{BB962C8B-B14F-4D97-AF65-F5344CB8AC3E}">
        <p14:creationId xmlns:p14="http://schemas.microsoft.com/office/powerpoint/2010/main" val="1368146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D78032-4D20-4564-A6DC-8F5BB9D1C98A}"/>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36A50AF-19C5-47E5-8594-CEED0E9D0C7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841590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171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28650" y="365125"/>
            <a:ext cx="7886700" cy="1325563"/>
          </a:xfrm>
        </p:spPr>
        <p:txBody>
          <a:bodyPr>
            <a:normAutofit/>
          </a:bodyPr>
          <a:lstStyle/>
          <a:p>
            <a:r>
              <a:rPr lang="en-US" sz="4700"/>
              <a:t>Introduction</a:t>
            </a:r>
          </a:p>
        </p:txBody>
      </p:sp>
      <p:sp>
        <p:nvSpPr>
          <p:cNvPr id="19"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01777" y="1677373"/>
            <a:ext cx="8140446" cy="18288"/>
          </a:xfrm>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 name="connsiteX0" fmla="*/ 0 w 8140446"/>
              <a:gd name="connsiteY0" fmla="*/ 0 h 18288"/>
              <a:gd name="connsiteX1" fmla="*/ 596966 w 8140446"/>
              <a:gd name="connsiteY1" fmla="*/ 0 h 18288"/>
              <a:gd name="connsiteX2" fmla="*/ 1031123 w 8140446"/>
              <a:gd name="connsiteY2" fmla="*/ 0 h 18288"/>
              <a:gd name="connsiteX3" fmla="*/ 1872303 w 8140446"/>
              <a:gd name="connsiteY3" fmla="*/ 0 h 18288"/>
              <a:gd name="connsiteX4" fmla="*/ 2469269 w 8140446"/>
              <a:gd name="connsiteY4" fmla="*/ 0 h 18288"/>
              <a:gd name="connsiteX5" fmla="*/ 3066235 w 8140446"/>
              <a:gd name="connsiteY5" fmla="*/ 0 h 18288"/>
              <a:gd name="connsiteX6" fmla="*/ 3907414 w 8140446"/>
              <a:gd name="connsiteY6" fmla="*/ 0 h 18288"/>
              <a:gd name="connsiteX7" fmla="*/ 4422976 w 8140446"/>
              <a:gd name="connsiteY7" fmla="*/ 0 h 18288"/>
              <a:gd name="connsiteX8" fmla="*/ 5264155 w 8140446"/>
              <a:gd name="connsiteY8" fmla="*/ 0 h 18288"/>
              <a:gd name="connsiteX9" fmla="*/ 6105335 w 8140446"/>
              <a:gd name="connsiteY9" fmla="*/ 0 h 18288"/>
              <a:gd name="connsiteX10" fmla="*/ 6783705 w 8140446"/>
              <a:gd name="connsiteY10" fmla="*/ 0 h 18288"/>
              <a:gd name="connsiteX11" fmla="*/ 8140446 w 8140446"/>
              <a:gd name="connsiteY11" fmla="*/ 0 h 18288"/>
              <a:gd name="connsiteX12" fmla="*/ 8140446 w 8140446"/>
              <a:gd name="connsiteY12" fmla="*/ 18288 h 18288"/>
              <a:gd name="connsiteX13" fmla="*/ 7706289 w 8140446"/>
              <a:gd name="connsiteY13" fmla="*/ 18288 h 18288"/>
              <a:gd name="connsiteX14" fmla="*/ 6865109 w 8140446"/>
              <a:gd name="connsiteY14" fmla="*/ 18288 h 18288"/>
              <a:gd name="connsiteX15" fmla="*/ 6349548 w 8140446"/>
              <a:gd name="connsiteY15" fmla="*/ 18288 h 18288"/>
              <a:gd name="connsiteX16" fmla="*/ 5671177 w 8140446"/>
              <a:gd name="connsiteY16" fmla="*/ 18288 h 18288"/>
              <a:gd name="connsiteX17" fmla="*/ 4829998 w 8140446"/>
              <a:gd name="connsiteY17" fmla="*/ 18288 h 18288"/>
              <a:gd name="connsiteX18" fmla="*/ 4151627 w 8140446"/>
              <a:gd name="connsiteY18" fmla="*/ 18288 h 18288"/>
              <a:gd name="connsiteX19" fmla="*/ 3717470 w 8140446"/>
              <a:gd name="connsiteY19" fmla="*/ 18288 h 18288"/>
              <a:gd name="connsiteX20" fmla="*/ 3201909 w 8140446"/>
              <a:gd name="connsiteY20" fmla="*/ 18288 h 18288"/>
              <a:gd name="connsiteX21" fmla="*/ 2360729 w 8140446"/>
              <a:gd name="connsiteY21" fmla="*/ 18288 h 18288"/>
              <a:gd name="connsiteX22" fmla="*/ 1682359 w 8140446"/>
              <a:gd name="connsiteY22" fmla="*/ 18288 h 18288"/>
              <a:gd name="connsiteX23" fmla="*/ 1166797 w 8140446"/>
              <a:gd name="connsiteY23" fmla="*/ 18288 h 18288"/>
              <a:gd name="connsiteX24" fmla="*/ 0 w 8140446"/>
              <a:gd name="connsiteY24" fmla="*/ 18288 h 18288"/>
              <a:gd name="connsiteX25" fmla="*/ 0 w 8140446"/>
              <a:gd name="connsiteY2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8140446" h="18288" fill="none" extrusionOk="0">
                <a:moveTo>
                  <a:pt x="0" y="0"/>
                </a:moveTo>
                <a:cubicBezTo>
                  <a:pt x="87427" y="6231"/>
                  <a:pt x="309612" y="-26324"/>
                  <a:pt x="434157" y="0"/>
                </a:cubicBezTo>
                <a:cubicBezTo>
                  <a:pt x="536972" y="29330"/>
                  <a:pt x="959392" y="28619"/>
                  <a:pt x="1193932" y="0"/>
                </a:cubicBezTo>
                <a:cubicBezTo>
                  <a:pt x="1446097" y="13819"/>
                  <a:pt x="1471680" y="7203"/>
                  <a:pt x="1628089" y="0"/>
                </a:cubicBezTo>
                <a:cubicBezTo>
                  <a:pt x="1817415" y="4047"/>
                  <a:pt x="1949536" y="-59324"/>
                  <a:pt x="2225055" y="0"/>
                </a:cubicBezTo>
                <a:cubicBezTo>
                  <a:pt x="2520490" y="18365"/>
                  <a:pt x="2717469" y="18707"/>
                  <a:pt x="3066235" y="0"/>
                </a:cubicBezTo>
                <a:cubicBezTo>
                  <a:pt x="3437075" y="3751"/>
                  <a:pt x="3408347" y="31644"/>
                  <a:pt x="3744605" y="0"/>
                </a:cubicBezTo>
                <a:cubicBezTo>
                  <a:pt x="4097249" y="-11527"/>
                  <a:pt x="4249699" y="-32555"/>
                  <a:pt x="4504380" y="0"/>
                </a:cubicBezTo>
                <a:cubicBezTo>
                  <a:pt x="4737570" y="17980"/>
                  <a:pt x="4877497" y="1006"/>
                  <a:pt x="5101346" y="0"/>
                </a:cubicBezTo>
                <a:cubicBezTo>
                  <a:pt x="5359305" y="-15330"/>
                  <a:pt x="5447195" y="7257"/>
                  <a:pt x="5779717" y="0"/>
                </a:cubicBezTo>
                <a:cubicBezTo>
                  <a:pt x="6090019" y="-17621"/>
                  <a:pt x="6273151" y="4279"/>
                  <a:pt x="6620896" y="0"/>
                </a:cubicBezTo>
                <a:cubicBezTo>
                  <a:pt x="6968586" y="34056"/>
                  <a:pt x="6990073" y="23587"/>
                  <a:pt x="7136458" y="0"/>
                </a:cubicBezTo>
                <a:cubicBezTo>
                  <a:pt x="7320575" y="20480"/>
                  <a:pt x="7847401" y="-6173"/>
                  <a:pt x="8140446" y="0"/>
                </a:cubicBezTo>
                <a:cubicBezTo>
                  <a:pt x="8139878" y="7862"/>
                  <a:pt x="8140227" y="13269"/>
                  <a:pt x="8140446" y="18288"/>
                </a:cubicBezTo>
                <a:cubicBezTo>
                  <a:pt x="7908069" y="-20636"/>
                  <a:pt x="7683037" y="21977"/>
                  <a:pt x="7543480" y="18288"/>
                </a:cubicBezTo>
                <a:cubicBezTo>
                  <a:pt x="7393752" y="10050"/>
                  <a:pt x="7221032" y="-3229"/>
                  <a:pt x="7109323" y="18288"/>
                </a:cubicBezTo>
                <a:cubicBezTo>
                  <a:pt x="7015297" y="22483"/>
                  <a:pt x="6599332" y="40899"/>
                  <a:pt x="6430952" y="18288"/>
                </a:cubicBezTo>
                <a:cubicBezTo>
                  <a:pt x="6292915" y="-34150"/>
                  <a:pt x="6142305" y="21507"/>
                  <a:pt x="5915391" y="18288"/>
                </a:cubicBezTo>
                <a:cubicBezTo>
                  <a:pt x="5682725" y="47843"/>
                  <a:pt x="5440566" y="31420"/>
                  <a:pt x="5237020" y="18288"/>
                </a:cubicBezTo>
                <a:cubicBezTo>
                  <a:pt x="5046456" y="10577"/>
                  <a:pt x="4706449" y="51976"/>
                  <a:pt x="4558650" y="18288"/>
                </a:cubicBezTo>
                <a:cubicBezTo>
                  <a:pt x="4361396" y="-987"/>
                  <a:pt x="4145362" y="-22303"/>
                  <a:pt x="3880279" y="18288"/>
                </a:cubicBezTo>
                <a:cubicBezTo>
                  <a:pt x="3610716" y="25411"/>
                  <a:pt x="3472690" y="4008"/>
                  <a:pt x="3201909" y="18288"/>
                </a:cubicBezTo>
                <a:cubicBezTo>
                  <a:pt x="2913595" y="35097"/>
                  <a:pt x="2753317" y="-1149"/>
                  <a:pt x="2604943" y="18288"/>
                </a:cubicBezTo>
                <a:cubicBezTo>
                  <a:pt x="2450130" y="36989"/>
                  <a:pt x="1974183" y="40159"/>
                  <a:pt x="1845168" y="18288"/>
                </a:cubicBezTo>
                <a:cubicBezTo>
                  <a:pt x="1677929" y="220"/>
                  <a:pt x="1378098" y="-772"/>
                  <a:pt x="1166797" y="18288"/>
                </a:cubicBezTo>
                <a:cubicBezTo>
                  <a:pt x="921150" y="53277"/>
                  <a:pt x="327457" y="47297"/>
                  <a:pt x="0" y="18288"/>
                </a:cubicBezTo>
                <a:cubicBezTo>
                  <a:pt x="-589" y="13471"/>
                  <a:pt x="-474" y="7409"/>
                  <a:pt x="0" y="0"/>
                </a:cubicBezTo>
                <a:close/>
              </a:path>
              <a:path w="8140446" h="18288" stroke="0" extrusionOk="0">
                <a:moveTo>
                  <a:pt x="0" y="0"/>
                </a:moveTo>
                <a:cubicBezTo>
                  <a:pt x="136968" y="-25482"/>
                  <a:pt x="379786" y="11224"/>
                  <a:pt x="596966" y="0"/>
                </a:cubicBezTo>
                <a:cubicBezTo>
                  <a:pt x="815878" y="-21223"/>
                  <a:pt x="832062" y="11868"/>
                  <a:pt x="1031123" y="0"/>
                </a:cubicBezTo>
                <a:cubicBezTo>
                  <a:pt x="1256800" y="-30738"/>
                  <a:pt x="1658090" y="-20345"/>
                  <a:pt x="1872303" y="0"/>
                </a:cubicBezTo>
                <a:cubicBezTo>
                  <a:pt x="2115604" y="28431"/>
                  <a:pt x="2277865" y="-40642"/>
                  <a:pt x="2469269" y="0"/>
                </a:cubicBezTo>
                <a:cubicBezTo>
                  <a:pt x="2679731" y="25919"/>
                  <a:pt x="2788602" y="-6498"/>
                  <a:pt x="3066235" y="0"/>
                </a:cubicBezTo>
                <a:cubicBezTo>
                  <a:pt x="3325663" y="-14487"/>
                  <a:pt x="3706561" y="67517"/>
                  <a:pt x="3907414" y="0"/>
                </a:cubicBezTo>
                <a:cubicBezTo>
                  <a:pt x="4127229" y="-37113"/>
                  <a:pt x="4179037" y="-8167"/>
                  <a:pt x="4422976" y="0"/>
                </a:cubicBezTo>
                <a:cubicBezTo>
                  <a:pt x="4683575" y="-28486"/>
                  <a:pt x="5055803" y="-13799"/>
                  <a:pt x="5264155" y="0"/>
                </a:cubicBezTo>
                <a:cubicBezTo>
                  <a:pt x="5513566" y="14315"/>
                  <a:pt x="5735215" y="2768"/>
                  <a:pt x="6105335" y="0"/>
                </a:cubicBezTo>
                <a:cubicBezTo>
                  <a:pt x="6510913" y="-12587"/>
                  <a:pt x="6456171" y="3247"/>
                  <a:pt x="6783705" y="0"/>
                </a:cubicBezTo>
                <a:cubicBezTo>
                  <a:pt x="7057099" y="-15461"/>
                  <a:pt x="7592067" y="5384"/>
                  <a:pt x="8140446" y="0"/>
                </a:cubicBezTo>
                <a:cubicBezTo>
                  <a:pt x="8140452" y="8597"/>
                  <a:pt x="8141122" y="9732"/>
                  <a:pt x="8140446" y="18288"/>
                </a:cubicBezTo>
                <a:cubicBezTo>
                  <a:pt x="7961834" y="8406"/>
                  <a:pt x="7874097" y="10350"/>
                  <a:pt x="7706289" y="18288"/>
                </a:cubicBezTo>
                <a:cubicBezTo>
                  <a:pt x="7582508" y="-14920"/>
                  <a:pt x="7179551" y="-33111"/>
                  <a:pt x="6865109" y="18288"/>
                </a:cubicBezTo>
                <a:cubicBezTo>
                  <a:pt x="6583382" y="24117"/>
                  <a:pt x="6525821" y="36696"/>
                  <a:pt x="6349548" y="18288"/>
                </a:cubicBezTo>
                <a:cubicBezTo>
                  <a:pt x="6209953" y="10881"/>
                  <a:pt x="5959707" y="-47828"/>
                  <a:pt x="5671177" y="18288"/>
                </a:cubicBezTo>
                <a:cubicBezTo>
                  <a:pt x="5387744" y="29809"/>
                  <a:pt x="5228514" y="101507"/>
                  <a:pt x="4829998" y="18288"/>
                </a:cubicBezTo>
                <a:cubicBezTo>
                  <a:pt x="4415646" y="-28596"/>
                  <a:pt x="4343809" y="28954"/>
                  <a:pt x="4151627" y="18288"/>
                </a:cubicBezTo>
                <a:cubicBezTo>
                  <a:pt x="3950673" y="-9796"/>
                  <a:pt x="3879947" y="41143"/>
                  <a:pt x="3717470" y="18288"/>
                </a:cubicBezTo>
                <a:cubicBezTo>
                  <a:pt x="3558660" y="10110"/>
                  <a:pt x="3468854" y="29375"/>
                  <a:pt x="3201909" y="18288"/>
                </a:cubicBezTo>
                <a:cubicBezTo>
                  <a:pt x="2965673" y="10505"/>
                  <a:pt x="2568327" y="22116"/>
                  <a:pt x="2360729" y="18288"/>
                </a:cubicBezTo>
                <a:cubicBezTo>
                  <a:pt x="2171885" y="49144"/>
                  <a:pt x="1923258" y="16020"/>
                  <a:pt x="1682359" y="18288"/>
                </a:cubicBezTo>
                <a:cubicBezTo>
                  <a:pt x="1430698" y="-2378"/>
                  <a:pt x="1324229" y="-1751"/>
                  <a:pt x="1166797" y="18288"/>
                </a:cubicBezTo>
                <a:cubicBezTo>
                  <a:pt x="1001390" y="41795"/>
                  <a:pt x="324313" y="57964"/>
                  <a:pt x="0" y="18288"/>
                </a:cubicBezTo>
                <a:cubicBezTo>
                  <a:pt x="285" y="13135"/>
                  <a:pt x="532" y="5956"/>
                  <a:pt x="0" y="0"/>
                </a:cubicBezTo>
                <a:close/>
              </a:path>
              <a:path w="8140446" h="18288" fill="none" stroke="0" extrusionOk="0">
                <a:moveTo>
                  <a:pt x="0" y="0"/>
                </a:moveTo>
                <a:cubicBezTo>
                  <a:pt x="69532" y="-6557"/>
                  <a:pt x="264219" y="3919"/>
                  <a:pt x="434157" y="0"/>
                </a:cubicBezTo>
                <a:cubicBezTo>
                  <a:pt x="600013" y="9090"/>
                  <a:pt x="921449" y="-13478"/>
                  <a:pt x="1193932" y="0"/>
                </a:cubicBezTo>
                <a:cubicBezTo>
                  <a:pt x="1443592" y="14844"/>
                  <a:pt x="1471188" y="10722"/>
                  <a:pt x="1628089" y="0"/>
                </a:cubicBezTo>
                <a:cubicBezTo>
                  <a:pt x="1750006" y="-24149"/>
                  <a:pt x="1967480" y="-14904"/>
                  <a:pt x="2225055" y="0"/>
                </a:cubicBezTo>
                <a:cubicBezTo>
                  <a:pt x="2503918" y="19247"/>
                  <a:pt x="2709263" y="-16351"/>
                  <a:pt x="3066235" y="0"/>
                </a:cubicBezTo>
                <a:cubicBezTo>
                  <a:pt x="3429723" y="-1627"/>
                  <a:pt x="3399401" y="30976"/>
                  <a:pt x="3744605" y="0"/>
                </a:cubicBezTo>
                <a:cubicBezTo>
                  <a:pt x="4081920" y="-40602"/>
                  <a:pt x="4258272" y="-2441"/>
                  <a:pt x="4504380" y="0"/>
                </a:cubicBezTo>
                <a:cubicBezTo>
                  <a:pt x="4760039" y="21121"/>
                  <a:pt x="4866555" y="-1351"/>
                  <a:pt x="5101346" y="0"/>
                </a:cubicBezTo>
                <a:cubicBezTo>
                  <a:pt x="5336279" y="1859"/>
                  <a:pt x="5465100" y="30801"/>
                  <a:pt x="5779717" y="0"/>
                </a:cubicBezTo>
                <a:cubicBezTo>
                  <a:pt x="6117018" y="-2879"/>
                  <a:pt x="6273497" y="-5002"/>
                  <a:pt x="6620896" y="0"/>
                </a:cubicBezTo>
                <a:cubicBezTo>
                  <a:pt x="6972306" y="38666"/>
                  <a:pt x="6992056" y="28334"/>
                  <a:pt x="7136458" y="0"/>
                </a:cubicBezTo>
                <a:cubicBezTo>
                  <a:pt x="7325567" y="-61201"/>
                  <a:pt x="7766555" y="-88399"/>
                  <a:pt x="8140446" y="0"/>
                </a:cubicBezTo>
                <a:cubicBezTo>
                  <a:pt x="8140031" y="7748"/>
                  <a:pt x="8139515" y="13015"/>
                  <a:pt x="8140446" y="18288"/>
                </a:cubicBezTo>
                <a:cubicBezTo>
                  <a:pt x="7892673" y="-4012"/>
                  <a:pt x="7668025" y="650"/>
                  <a:pt x="7543480" y="18288"/>
                </a:cubicBezTo>
                <a:cubicBezTo>
                  <a:pt x="7406710" y="-3467"/>
                  <a:pt x="7207646" y="8893"/>
                  <a:pt x="7109323" y="18288"/>
                </a:cubicBezTo>
                <a:cubicBezTo>
                  <a:pt x="6993037" y="49011"/>
                  <a:pt x="6598723" y="59405"/>
                  <a:pt x="6430952" y="18288"/>
                </a:cubicBezTo>
                <a:cubicBezTo>
                  <a:pt x="6284771" y="15315"/>
                  <a:pt x="6162730" y="20350"/>
                  <a:pt x="5915391" y="18288"/>
                </a:cubicBezTo>
                <a:cubicBezTo>
                  <a:pt x="5684668" y="13603"/>
                  <a:pt x="5422852" y="53618"/>
                  <a:pt x="5237020" y="18288"/>
                </a:cubicBezTo>
                <a:cubicBezTo>
                  <a:pt x="5035482" y="26296"/>
                  <a:pt x="4719808" y="55145"/>
                  <a:pt x="4558650" y="18288"/>
                </a:cubicBezTo>
                <a:cubicBezTo>
                  <a:pt x="4375169" y="-35587"/>
                  <a:pt x="4137553" y="12086"/>
                  <a:pt x="3880279" y="18288"/>
                </a:cubicBezTo>
                <a:cubicBezTo>
                  <a:pt x="3624533" y="32648"/>
                  <a:pt x="3467387" y="6480"/>
                  <a:pt x="3201909" y="18288"/>
                </a:cubicBezTo>
                <a:cubicBezTo>
                  <a:pt x="2918126" y="73342"/>
                  <a:pt x="2717830" y="-17156"/>
                  <a:pt x="2604943" y="18288"/>
                </a:cubicBezTo>
                <a:cubicBezTo>
                  <a:pt x="2496133" y="44525"/>
                  <a:pt x="2003915" y="18254"/>
                  <a:pt x="1845168" y="18288"/>
                </a:cubicBezTo>
                <a:cubicBezTo>
                  <a:pt x="1694518" y="14989"/>
                  <a:pt x="1344959" y="44188"/>
                  <a:pt x="1166797" y="18288"/>
                </a:cubicBezTo>
                <a:cubicBezTo>
                  <a:pt x="935925" y="69451"/>
                  <a:pt x="319712" y="-63972"/>
                  <a:pt x="0" y="18288"/>
                </a:cubicBezTo>
                <a:cubicBezTo>
                  <a:pt x="1307" y="12414"/>
                  <a:pt x="-32" y="574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custGeom>
                    <a:avLst/>
                    <a:gdLst>
                      <a:gd name="connsiteX0" fmla="*/ 0 w 8140446"/>
                      <a:gd name="connsiteY0" fmla="*/ 0 h 18288"/>
                      <a:gd name="connsiteX1" fmla="*/ 434157 w 8140446"/>
                      <a:gd name="connsiteY1" fmla="*/ 0 h 18288"/>
                      <a:gd name="connsiteX2" fmla="*/ 1193932 w 8140446"/>
                      <a:gd name="connsiteY2" fmla="*/ 0 h 18288"/>
                      <a:gd name="connsiteX3" fmla="*/ 1628089 w 8140446"/>
                      <a:gd name="connsiteY3" fmla="*/ 0 h 18288"/>
                      <a:gd name="connsiteX4" fmla="*/ 2225055 w 8140446"/>
                      <a:gd name="connsiteY4" fmla="*/ 0 h 18288"/>
                      <a:gd name="connsiteX5" fmla="*/ 3066235 w 8140446"/>
                      <a:gd name="connsiteY5" fmla="*/ 0 h 18288"/>
                      <a:gd name="connsiteX6" fmla="*/ 3744605 w 8140446"/>
                      <a:gd name="connsiteY6" fmla="*/ 0 h 18288"/>
                      <a:gd name="connsiteX7" fmla="*/ 4504380 w 8140446"/>
                      <a:gd name="connsiteY7" fmla="*/ 0 h 18288"/>
                      <a:gd name="connsiteX8" fmla="*/ 5101346 w 8140446"/>
                      <a:gd name="connsiteY8" fmla="*/ 0 h 18288"/>
                      <a:gd name="connsiteX9" fmla="*/ 5779717 w 8140446"/>
                      <a:gd name="connsiteY9" fmla="*/ 0 h 18288"/>
                      <a:gd name="connsiteX10" fmla="*/ 6620896 w 8140446"/>
                      <a:gd name="connsiteY10" fmla="*/ 0 h 18288"/>
                      <a:gd name="connsiteX11" fmla="*/ 7136458 w 8140446"/>
                      <a:gd name="connsiteY11" fmla="*/ 0 h 18288"/>
                      <a:gd name="connsiteX12" fmla="*/ 8140446 w 8140446"/>
                      <a:gd name="connsiteY12" fmla="*/ 0 h 18288"/>
                      <a:gd name="connsiteX13" fmla="*/ 8140446 w 8140446"/>
                      <a:gd name="connsiteY13" fmla="*/ 18288 h 18288"/>
                      <a:gd name="connsiteX14" fmla="*/ 7543480 w 8140446"/>
                      <a:gd name="connsiteY14" fmla="*/ 18288 h 18288"/>
                      <a:gd name="connsiteX15" fmla="*/ 7109323 w 8140446"/>
                      <a:gd name="connsiteY15" fmla="*/ 18288 h 18288"/>
                      <a:gd name="connsiteX16" fmla="*/ 6430952 w 8140446"/>
                      <a:gd name="connsiteY16" fmla="*/ 18288 h 18288"/>
                      <a:gd name="connsiteX17" fmla="*/ 5915391 w 8140446"/>
                      <a:gd name="connsiteY17" fmla="*/ 18288 h 18288"/>
                      <a:gd name="connsiteX18" fmla="*/ 5237020 w 8140446"/>
                      <a:gd name="connsiteY18" fmla="*/ 18288 h 18288"/>
                      <a:gd name="connsiteX19" fmla="*/ 4558650 w 8140446"/>
                      <a:gd name="connsiteY19" fmla="*/ 18288 h 18288"/>
                      <a:gd name="connsiteX20" fmla="*/ 3880279 w 8140446"/>
                      <a:gd name="connsiteY20" fmla="*/ 18288 h 18288"/>
                      <a:gd name="connsiteX21" fmla="*/ 3201909 w 8140446"/>
                      <a:gd name="connsiteY21" fmla="*/ 18288 h 18288"/>
                      <a:gd name="connsiteX22" fmla="*/ 2604943 w 8140446"/>
                      <a:gd name="connsiteY22" fmla="*/ 18288 h 18288"/>
                      <a:gd name="connsiteX23" fmla="*/ 1845168 w 8140446"/>
                      <a:gd name="connsiteY23" fmla="*/ 18288 h 18288"/>
                      <a:gd name="connsiteX24" fmla="*/ 1166797 w 8140446"/>
                      <a:gd name="connsiteY24" fmla="*/ 18288 h 18288"/>
                      <a:gd name="connsiteX25" fmla="*/ 0 w 8140446"/>
                      <a:gd name="connsiteY25" fmla="*/ 18288 h 18288"/>
                      <a:gd name="connsiteX26" fmla="*/ 0 w 8140446"/>
                      <a:gd name="connsiteY2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8140446" h="18288" fill="none" extrusionOk="0">
                        <a:moveTo>
                          <a:pt x="0" y="0"/>
                        </a:moveTo>
                        <a:cubicBezTo>
                          <a:pt x="94920" y="9103"/>
                          <a:pt x="287892" y="-4966"/>
                          <a:pt x="434157" y="0"/>
                        </a:cubicBezTo>
                        <a:cubicBezTo>
                          <a:pt x="580422" y="4966"/>
                          <a:pt x="943595" y="-14182"/>
                          <a:pt x="1193932" y="0"/>
                        </a:cubicBezTo>
                        <a:cubicBezTo>
                          <a:pt x="1444270" y="14182"/>
                          <a:pt x="1472129" y="5523"/>
                          <a:pt x="1628089" y="0"/>
                        </a:cubicBezTo>
                        <a:cubicBezTo>
                          <a:pt x="1784049" y="-5523"/>
                          <a:pt x="1962419" y="-17322"/>
                          <a:pt x="2225055" y="0"/>
                        </a:cubicBezTo>
                        <a:cubicBezTo>
                          <a:pt x="2487691" y="17322"/>
                          <a:pt x="2700681" y="1311"/>
                          <a:pt x="3066235" y="0"/>
                        </a:cubicBezTo>
                        <a:cubicBezTo>
                          <a:pt x="3431789" y="-1311"/>
                          <a:pt x="3405662" y="25081"/>
                          <a:pt x="3744605" y="0"/>
                        </a:cubicBezTo>
                        <a:cubicBezTo>
                          <a:pt x="4083548" y="-25081"/>
                          <a:pt x="4265111" y="-11945"/>
                          <a:pt x="4504380" y="0"/>
                        </a:cubicBezTo>
                        <a:cubicBezTo>
                          <a:pt x="4743649" y="11945"/>
                          <a:pt x="4860394" y="-2832"/>
                          <a:pt x="5101346" y="0"/>
                        </a:cubicBezTo>
                        <a:cubicBezTo>
                          <a:pt x="5342298" y="2832"/>
                          <a:pt x="5456387" y="23676"/>
                          <a:pt x="5779717" y="0"/>
                        </a:cubicBezTo>
                        <a:cubicBezTo>
                          <a:pt x="6103047" y="-23676"/>
                          <a:pt x="6270379" y="-37291"/>
                          <a:pt x="6620896" y="0"/>
                        </a:cubicBezTo>
                        <a:cubicBezTo>
                          <a:pt x="6971413" y="37291"/>
                          <a:pt x="6989068" y="24674"/>
                          <a:pt x="7136458" y="0"/>
                        </a:cubicBezTo>
                        <a:cubicBezTo>
                          <a:pt x="7283848" y="-24674"/>
                          <a:pt x="7752532" y="-22436"/>
                          <a:pt x="8140446" y="0"/>
                        </a:cubicBezTo>
                        <a:cubicBezTo>
                          <a:pt x="8140314" y="7702"/>
                          <a:pt x="8140234" y="13511"/>
                          <a:pt x="8140446" y="18288"/>
                        </a:cubicBezTo>
                        <a:cubicBezTo>
                          <a:pt x="7906329" y="-3043"/>
                          <a:pt x="7681180" y="27465"/>
                          <a:pt x="7543480" y="18288"/>
                        </a:cubicBezTo>
                        <a:cubicBezTo>
                          <a:pt x="7405780" y="9111"/>
                          <a:pt x="7216607" y="3660"/>
                          <a:pt x="7109323" y="18288"/>
                        </a:cubicBezTo>
                        <a:cubicBezTo>
                          <a:pt x="7002039" y="32916"/>
                          <a:pt x="6576231" y="42692"/>
                          <a:pt x="6430952" y="18288"/>
                        </a:cubicBezTo>
                        <a:cubicBezTo>
                          <a:pt x="6285673" y="-6116"/>
                          <a:pt x="6138840" y="34521"/>
                          <a:pt x="5915391" y="18288"/>
                        </a:cubicBezTo>
                        <a:cubicBezTo>
                          <a:pt x="5691942" y="2055"/>
                          <a:pt x="5459460" y="51666"/>
                          <a:pt x="5237020" y="18288"/>
                        </a:cubicBezTo>
                        <a:cubicBezTo>
                          <a:pt x="5014580" y="-15090"/>
                          <a:pt x="4747677" y="40449"/>
                          <a:pt x="4558650" y="18288"/>
                        </a:cubicBezTo>
                        <a:cubicBezTo>
                          <a:pt x="4369623" y="-3873"/>
                          <a:pt x="4146061" y="12568"/>
                          <a:pt x="3880279" y="18288"/>
                        </a:cubicBezTo>
                        <a:cubicBezTo>
                          <a:pt x="3614497" y="24008"/>
                          <a:pt x="3473808" y="-12908"/>
                          <a:pt x="3201909" y="18288"/>
                        </a:cubicBezTo>
                        <a:cubicBezTo>
                          <a:pt x="2930010" y="49484"/>
                          <a:pt x="2728175" y="-3430"/>
                          <a:pt x="2604943" y="18288"/>
                        </a:cubicBezTo>
                        <a:cubicBezTo>
                          <a:pt x="2481711" y="40006"/>
                          <a:pt x="2004334" y="26952"/>
                          <a:pt x="1845168" y="18288"/>
                        </a:cubicBezTo>
                        <a:cubicBezTo>
                          <a:pt x="1686003" y="9624"/>
                          <a:pt x="1375070" y="37580"/>
                          <a:pt x="1166797" y="18288"/>
                        </a:cubicBezTo>
                        <a:cubicBezTo>
                          <a:pt x="958524" y="-1004"/>
                          <a:pt x="342846" y="8880"/>
                          <a:pt x="0" y="18288"/>
                        </a:cubicBezTo>
                        <a:cubicBezTo>
                          <a:pt x="129" y="13298"/>
                          <a:pt x="-675" y="6857"/>
                          <a:pt x="0" y="0"/>
                        </a:cubicBezTo>
                        <a:close/>
                      </a:path>
                      <a:path w="8140446" h="18288" stroke="0" extrusionOk="0">
                        <a:moveTo>
                          <a:pt x="0" y="0"/>
                        </a:moveTo>
                        <a:cubicBezTo>
                          <a:pt x="142435" y="-24533"/>
                          <a:pt x="380026" y="17447"/>
                          <a:pt x="596966" y="0"/>
                        </a:cubicBezTo>
                        <a:cubicBezTo>
                          <a:pt x="813906" y="-17447"/>
                          <a:pt x="830530" y="13462"/>
                          <a:pt x="1031123" y="0"/>
                        </a:cubicBezTo>
                        <a:cubicBezTo>
                          <a:pt x="1231716" y="-13462"/>
                          <a:pt x="1634038" y="0"/>
                          <a:pt x="1872303" y="0"/>
                        </a:cubicBezTo>
                        <a:cubicBezTo>
                          <a:pt x="2110568" y="0"/>
                          <a:pt x="2261934" y="-25727"/>
                          <a:pt x="2469269" y="0"/>
                        </a:cubicBezTo>
                        <a:cubicBezTo>
                          <a:pt x="2676604" y="25727"/>
                          <a:pt x="2790440" y="16284"/>
                          <a:pt x="3066235" y="0"/>
                        </a:cubicBezTo>
                        <a:cubicBezTo>
                          <a:pt x="3342030" y="-16284"/>
                          <a:pt x="3685603" y="41976"/>
                          <a:pt x="3907414" y="0"/>
                        </a:cubicBezTo>
                        <a:cubicBezTo>
                          <a:pt x="4129225" y="-41976"/>
                          <a:pt x="4177416" y="-7598"/>
                          <a:pt x="4422976" y="0"/>
                        </a:cubicBezTo>
                        <a:cubicBezTo>
                          <a:pt x="4668536" y="7598"/>
                          <a:pt x="5023499" y="-28058"/>
                          <a:pt x="5264155" y="0"/>
                        </a:cubicBezTo>
                        <a:cubicBezTo>
                          <a:pt x="5504811" y="28058"/>
                          <a:pt x="5703675" y="13288"/>
                          <a:pt x="6105335" y="0"/>
                        </a:cubicBezTo>
                        <a:cubicBezTo>
                          <a:pt x="6506995" y="-13288"/>
                          <a:pt x="6455516" y="-5124"/>
                          <a:pt x="6783705" y="0"/>
                        </a:cubicBezTo>
                        <a:cubicBezTo>
                          <a:pt x="7111894" y="5124"/>
                          <a:pt x="7512856" y="10604"/>
                          <a:pt x="8140446" y="0"/>
                        </a:cubicBezTo>
                        <a:cubicBezTo>
                          <a:pt x="8140458" y="8833"/>
                          <a:pt x="8140986" y="9830"/>
                          <a:pt x="8140446" y="18288"/>
                        </a:cubicBezTo>
                        <a:cubicBezTo>
                          <a:pt x="7959314" y="3345"/>
                          <a:pt x="7870113" y="10437"/>
                          <a:pt x="7706289" y="18288"/>
                        </a:cubicBezTo>
                        <a:cubicBezTo>
                          <a:pt x="7542465" y="26139"/>
                          <a:pt x="7157940" y="17482"/>
                          <a:pt x="6865109" y="18288"/>
                        </a:cubicBezTo>
                        <a:cubicBezTo>
                          <a:pt x="6572278" y="19094"/>
                          <a:pt x="6524256" y="38051"/>
                          <a:pt x="6349548" y="18288"/>
                        </a:cubicBezTo>
                        <a:cubicBezTo>
                          <a:pt x="6174840" y="-1475"/>
                          <a:pt x="5951624" y="174"/>
                          <a:pt x="5671177" y="18288"/>
                        </a:cubicBezTo>
                        <a:cubicBezTo>
                          <a:pt x="5390730" y="36402"/>
                          <a:pt x="5222992" y="60058"/>
                          <a:pt x="4829998" y="18288"/>
                        </a:cubicBezTo>
                        <a:cubicBezTo>
                          <a:pt x="4437004" y="-23482"/>
                          <a:pt x="4344181" y="39087"/>
                          <a:pt x="4151627" y="18288"/>
                        </a:cubicBezTo>
                        <a:cubicBezTo>
                          <a:pt x="3959073" y="-2511"/>
                          <a:pt x="3886970" y="32875"/>
                          <a:pt x="3717470" y="18288"/>
                        </a:cubicBezTo>
                        <a:cubicBezTo>
                          <a:pt x="3547970" y="3701"/>
                          <a:pt x="3451521" y="31872"/>
                          <a:pt x="3201909" y="18288"/>
                        </a:cubicBezTo>
                        <a:cubicBezTo>
                          <a:pt x="2952297" y="4704"/>
                          <a:pt x="2543413" y="6029"/>
                          <a:pt x="2360729" y="18288"/>
                        </a:cubicBezTo>
                        <a:cubicBezTo>
                          <a:pt x="2178045" y="30547"/>
                          <a:pt x="1906056" y="25847"/>
                          <a:pt x="1682359" y="18288"/>
                        </a:cubicBezTo>
                        <a:cubicBezTo>
                          <a:pt x="1458662" y="10730"/>
                          <a:pt x="1330405" y="8046"/>
                          <a:pt x="1166797" y="18288"/>
                        </a:cubicBezTo>
                        <a:cubicBezTo>
                          <a:pt x="1003189" y="28530"/>
                          <a:pt x="278098" y="19533"/>
                          <a:pt x="0" y="18288"/>
                        </a:cubicBezTo>
                        <a:cubicBezTo>
                          <a:pt x="74" y="14054"/>
                          <a:pt x="-46" y="6997"/>
                          <a:pt x="0" y="0"/>
                        </a:cubicBezTo>
                        <a:close/>
                      </a:path>
                    </a:pathLst>
                  </a:cu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28649" y="1677373"/>
            <a:ext cx="8140445" cy="4933739"/>
          </a:xfrm>
        </p:spPr>
        <p:txBody>
          <a:bodyPr>
            <a:normAutofit fontScale="92500" lnSpcReduction="10000"/>
          </a:bodyPr>
          <a:lstStyle/>
          <a:p>
            <a:pPr algn="just"/>
            <a:r>
              <a:rPr lang="en-US" sz="2800" dirty="0"/>
              <a:t>The </a:t>
            </a:r>
            <a:r>
              <a:rPr lang="en-US" sz="2800" b="1" dirty="0"/>
              <a:t>politics of India</a:t>
            </a:r>
            <a:r>
              <a:rPr lang="en-US" sz="2800" dirty="0"/>
              <a:t> works within the framework of the country's constitution. India is a federal parliamentary democratic republic in which the President of India is the head of state and the Prime Minister of India is the head of government. India follows the dual political system, i.e., a double government (federal in nature) that consists of the central authority at the </a:t>
            </a:r>
            <a:r>
              <a:rPr lang="en-US" sz="2800" dirty="0" err="1"/>
              <a:t>centre</a:t>
            </a:r>
            <a:r>
              <a:rPr lang="en-US" sz="2800" dirty="0"/>
              <a:t> and states at the periphery. </a:t>
            </a:r>
          </a:p>
          <a:p>
            <a:pPr algn="just"/>
            <a:r>
              <a:rPr lang="en-US" sz="2800" dirty="0"/>
              <a:t>The constitution defines the </a:t>
            </a:r>
            <a:r>
              <a:rPr lang="en-US" sz="2800" dirty="0" err="1"/>
              <a:t>organisational</a:t>
            </a:r>
            <a:r>
              <a:rPr lang="en-US" sz="2800" dirty="0"/>
              <a:t> powers and limitations of both central and state governments, and it is well </a:t>
            </a:r>
            <a:r>
              <a:rPr lang="en-US" sz="2800" dirty="0" err="1"/>
              <a:t>recognised</a:t>
            </a:r>
            <a:r>
              <a:rPr lang="en-US" sz="2800" dirty="0"/>
              <a:t>, rigid and considered supreme; i.e. the laws of the nation must confirm to it.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Democratic set up</a:t>
            </a:r>
          </a:p>
        </p:txBody>
      </p:sp>
      <p:sp>
        <p:nvSpPr>
          <p:cNvPr id="3" name="Content Placeholder 2"/>
          <p:cNvSpPr>
            <a:spLocks noGrp="1"/>
          </p:cNvSpPr>
          <p:nvPr>
            <p:ph idx="1"/>
          </p:nvPr>
        </p:nvSpPr>
        <p:spPr/>
        <p:txBody>
          <a:bodyPr/>
          <a:lstStyle/>
          <a:p>
            <a:r>
              <a:rPr lang="en-US" dirty="0"/>
              <a:t>Under a democratic set up, like in our country, the political environment comprises three vital political institutions: </a:t>
            </a:r>
          </a:p>
          <a:p>
            <a:pPr>
              <a:buNone/>
            </a:pPr>
            <a:r>
              <a:rPr lang="en-US" dirty="0"/>
              <a:t>1. Legislature </a:t>
            </a:r>
          </a:p>
          <a:p>
            <a:pPr>
              <a:buNone/>
            </a:pPr>
            <a:r>
              <a:rPr lang="en-US" dirty="0"/>
              <a:t>2. Executive </a:t>
            </a:r>
          </a:p>
          <a:p>
            <a:pPr>
              <a:buNone/>
            </a:pPr>
            <a:r>
              <a:rPr lang="en-US" dirty="0"/>
              <a:t>3. Judiciary.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1. Legislature </a:t>
            </a:r>
            <a:br>
              <a:rPr lang="en-US" b="1" dirty="0"/>
            </a:br>
            <a:endParaRPr lang="en-US" b="1" dirty="0"/>
          </a:p>
        </p:txBody>
      </p:sp>
      <p:sp>
        <p:nvSpPr>
          <p:cNvPr id="3" name="Content Placeholder 2"/>
          <p:cNvSpPr>
            <a:spLocks noGrp="1"/>
          </p:cNvSpPr>
          <p:nvPr>
            <p:ph idx="1"/>
          </p:nvPr>
        </p:nvSpPr>
        <p:spPr>
          <a:xfrm>
            <a:off x="152400" y="990600"/>
            <a:ext cx="8763000" cy="5135563"/>
          </a:xfrm>
        </p:spPr>
        <p:txBody>
          <a:bodyPr>
            <a:noAutofit/>
          </a:bodyPr>
          <a:lstStyle/>
          <a:p>
            <a:pPr algn="just" fontAlgn="base"/>
            <a:r>
              <a:rPr lang="en-US" sz="2800" dirty="0"/>
              <a:t>Legislature is the most powerful institution. The main powers are vested in the legislature are; in today’s economies, particularly of developing countries like India, relevance of a protective legal environment for Business assumes immense proportions as it is the very foundation of every investment decision.</a:t>
            </a:r>
          </a:p>
          <a:p>
            <a:pPr algn="just" fontAlgn="base"/>
            <a:r>
              <a:rPr lang="en-US" sz="2800" dirty="0"/>
              <a:t>The business has to be within the law of the Land. Every aspect of business from its birth till death is covered under the laws to ensure that not only profit is earned in a justified and fair way but also to ensure that in the attainment of business interests of each person is fully protected and the profits of business are distributed in a manner beneficial to the society.</a:t>
            </a:r>
          </a:p>
          <a:p>
            <a:pPr algn="just"/>
            <a:endParaRPr lang="en-US"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 Executive</a:t>
            </a:r>
            <a:br>
              <a:rPr lang="en-US" b="1" dirty="0"/>
            </a:br>
            <a:endParaRPr lang="en-US" dirty="0"/>
          </a:p>
        </p:txBody>
      </p:sp>
      <p:sp>
        <p:nvSpPr>
          <p:cNvPr id="3" name="Content Placeholder 2"/>
          <p:cNvSpPr>
            <a:spLocks noGrp="1"/>
          </p:cNvSpPr>
          <p:nvPr>
            <p:ph idx="1"/>
          </p:nvPr>
        </p:nvSpPr>
        <p:spPr/>
        <p:txBody>
          <a:bodyPr>
            <a:normAutofit fontScale="92500"/>
          </a:bodyPr>
          <a:lstStyle/>
          <a:p>
            <a:pPr algn="just" fontAlgn="base"/>
            <a:r>
              <a:rPr lang="en-US" dirty="0"/>
              <a:t>Government is the </a:t>
            </a:r>
            <a:r>
              <a:rPr lang="en-US" dirty="0" err="1"/>
              <a:t>executory</a:t>
            </a:r>
            <a:r>
              <a:rPr lang="en-US" dirty="0"/>
              <a:t> body of the laws which are framed by the legislature.</a:t>
            </a:r>
          </a:p>
          <a:p>
            <a:pPr algn="just" fontAlgn="base"/>
            <a:r>
              <a:rPr lang="en-US" dirty="0"/>
              <a:t>According to E. V. Schneider “Government is that institution by which men everywhere, seek to order society, that is, to control the structure and functioning of society.”</a:t>
            </a:r>
          </a:p>
          <a:p>
            <a:pPr algn="just" fontAlgn="base"/>
            <a:r>
              <a:rPr lang="en-US" dirty="0"/>
              <a:t>According to </a:t>
            </a:r>
            <a:r>
              <a:rPr lang="en-US" dirty="0" err="1"/>
              <a:t>Musselman</a:t>
            </a:r>
            <a:r>
              <a:rPr lang="en-US" dirty="0"/>
              <a:t> and Hughes “Government is the centre of political authority having the power to govern those it serves.”</a:t>
            </a:r>
          </a:p>
          <a:p>
            <a:pPr algn="just"/>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2. Executive</a:t>
            </a:r>
            <a:br>
              <a:rPr lang="en-US" b="1" dirty="0"/>
            </a:br>
            <a:endParaRPr lang="en-US" dirty="0"/>
          </a:p>
        </p:txBody>
      </p:sp>
      <p:sp>
        <p:nvSpPr>
          <p:cNvPr id="3" name="Content Placeholder 2"/>
          <p:cNvSpPr>
            <a:spLocks noGrp="1"/>
          </p:cNvSpPr>
          <p:nvPr>
            <p:ph idx="1"/>
          </p:nvPr>
        </p:nvSpPr>
        <p:spPr>
          <a:xfrm>
            <a:off x="457200" y="838200"/>
            <a:ext cx="8229600" cy="5287963"/>
          </a:xfrm>
        </p:spPr>
        <p:txBody>
          <a:bodyPr>
            <a:normAutofit fontScale="92500" lnSpcReduction="10000"/>
          </a:bodyPr>
          <a:lstStyle/>
          <a:p>
            <a:pPr algn="just" fontAlgn="base"/>
            <a:r>
              <a:rPr lang="en-US" dirty="0"/>
              <a:t>In simple words, the role of the Government is to shape, direct and control the business activities. The translations of the objective of any laws to the reality depend as much upon the law itself as on its implementation. The implementation of the law in its word and spirit only can ensure the </a:t>
            </a:r>
            <a:r>
              <a:rPr lang="en-US" dirty="0" err="1"/>
              <a:t>realisation</a:t>
            </a:r>
            <a:r>
              <a:rPr lang="en-US" dirty="0"/>
              <a:t> of its true objectives.</a:t>
            </a:r>
          </a:p>
          <a:p>
            <a:pPr algn="just" fontAlgn="base"/>
            <a:r>
              <a:rPr lang="en-US" dirty="0"/>
              <a:t>Indian constitution provides for a federal setup with powers being divided between central and the state governments. The powers and functions of central and state government are described in the constitution.</a:t>
            </a:r>
          </a:p>
          <a:p>
            <a:pPr algn="just">
              <a:buNone/>
            </a:pP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t>3. Judiciary</a:t>
            </a:r>
            <a:endParaRPr lang="en-US" sz="3600" dirty="0"/>
          </a:p>
        </p:txBody>
      </p:sp>
      <p:sp>
        <p:nvSpPr>
          <p:cNvPr id="3" name="Content Placeholder 2"/>
          <p:cNvSpPr>
            <a:spLocks noGrp="1"/>
          </p:cNvSpPr>
          <p:nvPr>
            <p:ph idx="1"/>
          </p:nvPr>
        </p:nvSpPr>
        <p:spPr/>
        <p:txBody>
          <a:bodyPr/>
          <a:lstStyle/>
          <a:p>
            <a:pPr algn="just"/>
            <a:r>
              <a:rPr lang="en-US" dirty="0"/>
              <a:t>The third political institution is judiciary. The judiciary sees to it that the exercise of authority by the executives is according to the general rules laid down by the legislature, it may declare that any particular order issued is, </a:t>
            </a:r>
            <a:r>
              <a:rPr lang="en-US" dirty="0" err="1"/>
              <a:t>infact</a:t>
            </a:r>
            <a:r>
              <a:rPr lang="en-US" dirty="0"/>
              <a:t>, ultra </a:t>
            </a:r>
            <a:r>
              <a:rPr lang="en-US" dirty="0" err="1"/>
              <a:t>vires</a:t>
            </a:r>
            <a:r>
              <a:rPr lang="en-US" dirty="0"/>
              <a:t> (beyond the authority). It is the power of the Judiciary to settle legal disputes that affect business considerably.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3. Judiciary</a:t>
            </a:r>
            <a:endParaRPr lang="en-US" dirty="0"/>
          </a:p>
        </p:txBody>
      </p:sp>
      <p:sp>
        <p:nvSpPr>
          <p:cNvPr id="3" name="Content Placeholder 2"/>
          <p:cNvSpPr>
            <a:spLocks noGrp="1"/>
          </p:cNvSpPr>
          <p:nvPr>
            <p:ph idx="1"/>
          </p:nvPr>
        </p:nvSpPr>
        <p:spPr/>
        <p:txBody>
          <a:bodyPr>
            <a:normAutofit fontScale="92500" lnSpcReduction="10000"/>
          </a:bodyPr>
          <a:lstStyle/>
          <a:p>
            <a:pPr fontAlgn="base"/>
            <a:r>
              <a:rPr lang="en-US" b="1" dirty="0"/>
              <a:t>Following are a few examples of the disputes which are often referred to courts for settlement and the verdicts are sought:</a:t>
            </a:r>
            <a:endParaRPr lang="en-US" dirty="0"/>
          </a:p>
          <a:p>
            <a:pPr fontAlgn="base"/>
            <a:r>
              <a:rPr lang="en-US" dirty="0"/>
              <a:t>(</a:t>
            </a:r>
            <a:r>
              <a:rPr lang="en-US" dirty="0" err="1"/>
              <a:t>i</a:t>
            </a:r>
            <a:r>
              <a:rPr lang="en-US" dirty="0"/>
              <a:t>) Disputes between employers and employees</a:t>
            </a:r>
          </a:p>
          <a:p>
            <a:pPr fontAlgn="base"/>
            <a:r>
              <a:rPr lang="en-US" dirty="0"/>
              <a:t>(ii) Disputes between employer and employer</a:t>
            </a:r>
          </a:p>
          <a:p>
            <a:pPr fontAlgn="base"/>
            <a:r>
              <a:rPr lang="en-US" dirty="0"/>
              <a:t>(iii) Disputes between employee and employee</a:t>
            </a:r>
          </a:p>
          <a:p>
            <a:pPr fontAlgn="base"/>
            <a:r>
              <a:rPr lang="en-US" dirty="0"/>
              <a:t>(iv) Disputes between employers and the public</a:t>
            </a:r>
          </a:p>
          <a:p>
            <a:pPr fontAlgn="base"/>
            <a:r>
              <a:rPr lang="en-US" dirty="0"/>
              <a:t>(v) Disputes between employers and the government</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FFDF7-FD78-47C0-A73B-3A7C17DF4C3B}"/>
              </a:ext>
            </a:extLst>
          </p:cNvPr>
          <p:cNvSpPr>
            <a:spLocks noGrp="1"/>
          </p:cNvSpPr>
          <p:nvPr>
            <p:ph type="title"/>
          </p:nvPr>
        </p:nvSpPr>
        <p:spPr/>
        <p:txBody>
          <a:bodyPr>
            <a:normAutofit/>
          </a:bodyPr>
          <a:lstStyle/>
          <a:p>
            <a:r>
              <a:rPr lang="en-US" sz="4000" b="1" dirty="0"/>
              <a:t>State and local governments</a:t>
            </a:r>
          </a:p>
        </p:txBody>
      </p:sp>
      <p:sp>
        <p:nvSpPr>
          <p:cNvPr id="3" name="Content Placeholder 2">
            <a:extLst>
              <a:ext uri="{FF2B5EF4-FFF2-40B4-BE49-F238E27FC236}">
                <a16:creationId xmlns:a16="http://schemas.microsoft.com/office/drawing/2014/main" id="{DCC4E37D-0F6F-48F0-B167-C41A9F86EC0A}"/>
              </a:ext>
            </a:extLst>
          </p:cNvPr>
          <p:cNvSpPr>
            <a:spLocks noGrp="1"/>
          </p:cNvSpPr>
          <p:nvPr>
            <p:ph idx="1"/>
          </p:nvPr>
        </p:nvSpPr>
        <p:spPr>
          <a:xfrm>
            <a:off x="457200" y="1295400"/>
            <a:ext cx="8153400" cy="5486400"/>
          </a:xfrm>
        </p:spPr>
        <p:txBody>
          <a:bodyPr>
            <a:normAutofit/>
          </a:bodyPr>
          <a:lstStyle/>
          <a:p>
            <a:pPr algn="just"/>
            <a:r>
              <a:rPr lang="en-US" sz="2400" dirty="0"/>
              <a:t>The government structure of the states, defined by the constitution, closely resembles that of the union. The executive branch is composed of a governor—like the president, a mostly nominal and ceremonial post—and a council of ministers, led by the chief minister.</a:t>
            </a:r>
          </a:p>
          <a:p>
            <a:pPr algn="just"/>
            <a:r>
              <a:rPr lang="en-US" sz="2400" b="0" i="0" dirty="0">
                <a:effectLst/>
              </a:rPr>
              <a:t>All states have a </a:t>
            </a:r>
            <a:r>
              <a:rPr lang="en-US" sz="2400" b="0" i="0" dirty="0" err="1">
                <a:effectLst/>
              </a:rPr>
              <a:t>Vidhan</a:t>
            </a:r>
            <a:r>
              <a:rPr lang="en-US" sz="2400" b="0" i="0" dirty="0">
                <a:effectLst/>
              </a:rPr>
              <a:t> Sabha (Legislative Assembly), popularly elected for terms of up to five years, while a small (and declining) number of states also have an upper house, the </a:t>
            </a:r>
            <a:r>
              <a:rPr lang="en-US" sz="2400" b="0" i="0" dirty="0" err="1">
                <a:effectLst/>
              </a:rPr>
              <a:t>Vidhan</a:t>
            </a:r>
            <a:r>
              <a:rPr lang="en-US" sz="2400" b="0" i="0" dirty="0">
                <a:effectLst/>
              </a:rPr>
              <a:t> Parishad (Legislative Council), roughly </a:t>
            </a:r>
            <a:r>
              <a:rPr lang="en-US" sz="2400" b="0" i="0" strike="noStrike" dirty="0">
                <a:effectLst/>
                <a:hlinkClick r:id="rId2">
                  <a:extLst>
                    <a:ext uri="{A12FA001-AC4F-418D-AE19-62706E023703}">
                      <ahyp:hlinkClr xmlns:ahyp="http://schemas.microsoft.com/office/drawing/2018/hyperlinkcolor" val="tx"/>
                    </a:ext>
                  </a:extLst>
                </a:hlinkClick>
              </a:rPr>
              <a:t>comparable</a:t>
            </a:r>
            <a:r>
              <a:rPr lang="en-US" sz="2400" b="0" i="0" dirty="0">
                <a:effectLst/>
              </a:rPr>
              <a:t> to the Rajya Sabha, with memberships that may not be more than one-third the size of the assemblies. In these councils, one-sixth of the members are nominated by the governor, and the remainder are elected by various categories of specially qualified voters. </a:t>
            </a:r>
            <a:endParaRPr lang="en-US" sz="2400" dirty="0"/>
          </a:p>
        </p:txBody>
      </p:sp>
    </p:spTree>
    <p:extLst>
      <p:ext uri="{BB962C8B-B14F-4D97-AF65-F5344CB8AC3E}">
        <p14:creationId xmlns:p14="http://schemas.microsoft.com/office/powerpoint/2010/main" val="26041332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968</Words>
  <Application>Microsoft Office PowerPoint</Application>
  <PresentationFormat>On-screen Show (4:3)</PresentationFormat>
  <Paragraphs>38</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Calibri</vt:lpstr>
      <vt:lpstr>Office Theme</vt:lpstr>
      <vt:lpstr>Political Institutions in India </vt:lpstr>
      <vt:lpstr>Introduction</vt:lpstr>
      <vt:lpstr>Democratic set up</vt:lpstr>
      <vt:lpstr>1. Legislature  </vt:lpstr>
      <vt:lpstr>2. Executive </vt:lpstr>
      <vt:lpstr>2. Executive </vt:lpstr>
      <vt:lpstr>3. Judiciary</vt:lpstr>
      <vt:lpstr>3. Judiciary</vt:lpstr>
      <vt:lpstr>State and local governments</vt:lpstr>
      <vt:lpstr>State and local governments</vt:lpstr>
      <vt:lpstr>Conclusion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Political Institutions in India </dc:title>
  <dc:creator>Manish</dc:creator>
  <cp:lastModifiedBy>Manish Dadhich</cp:lastModifiedBy>
  <cp:revision>11</cp:revision>
  <dcterms:created xsi:type="dcterms:W3CDTF">2006-08-16T00:00:00Z</dcterms:created>
  <dcterms:modified xsi:type="dcterms:W3CDTF">2022-03-21T06:05:43Z</dcterms:modified>
</cp:coreProperties>
</file>