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9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BE2663-E364-4CF8-99BF-C0F9C6EC0EFB}"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81ED3D1-A68D-40FC-A65B-6C22D7E51CFB}">
      <dgm:prSet/>
      <dgm:spPr/>
      <dgm:t>
        <a:bodyPr/>
        <a:lstStyle/>
        <a:p>
          <a:r>
            <a:rPr lang="en-US"/>
            <a:t>1. Banking</a:t>
          </a:r>
        </a:p>
      </dgm:t>
    </dgm:pt>
    <dgm:pt modelId="{4491E460-42F5-44C3-A2DF-E4EAA059CB78}" type="parTrans" cxnId="{1FB7F0C7-548B-469F-B63F-293784591426}">
      <dgm:prSet/>
      <dgm:spPr/>
      <dgm:t>
        <a:bodyPr/>
        <a:lstStyle/>
        <a:p>
          <a:endParaRPr lang="en-US"/>
        </a:p>
      </dgm:t>
    </dgm:pt>
    <dgm:pt modelId="{D06370D1-EC7E-4821-93F6-F94B9C069EB4}" type="sibTrans" cxnId="{1FB7F0C7-548B-469F-B63F-293784591426}">
      <dgm:prSet/>
      <dgm:spPr/>
      <dgm:t>
        <a:bodyPr/>
        <a:lstStyle/>
        <a:p>
          <a:endParaRPr lang="en-US"/>
        </a:p>
      </dgm:t>
    </dgm:pt>
    <dgm:pt modelId="{93DA913A-1FE5-4631-BE65-26566930D1B1}">
      <dgm:prSet/>
      <dgm:spPr/>
      <dgm:t>
        <a:bodyPr/>
        <a:lstStyle/>
        <a:p>
          <a:r>
            <a:rPr lang="en-US"/>
            <a:t>2. NBFC/NBFI</a:t>
          </a:r>
        </a:p>
      </dgm:t>
    </dgm:pt>
    <dgm:pt modelId="{A1592FC6-A971-4738-A3EA-AD266EABF543}" type="parTrans" cxnId="{F8728943-E58C-4DE8-AE41-B133BC66F0B6}">
      <dgm:prSet/>
      <dgm:spPr/>
      <dgm:t>
        <a:bodyPr/>
        <a:lstStyle/>
        <a:p>
          <a:endParaRPr lang="en-US"/>
        </a:p>
      </dgm:t>
    </dgm:pt>
    <dgm:pt modelId="{5344AC8F-3ECF-4FF2-B971-0BBBD13E76BE}" type="sibTrans" cxnId="{F8728943-E58C-4DE8-AE41-B133BC66F0B6}">
      <dgm:prSet/>
      <dgm:spPr/>
      <dgm:t>
        <a:bodyPr/>
        <a:lstStyle/>
        <a:p>
          <a:endParaRPr lang="en-US"/>
        </a:p>
      </dgm:t>
    </dgm:pt>
    <dgm:pt modelId="{599FDEDA-57C7-4F1B-A6E7-98C18E362F4C}" type="pres">
      <dgm:prSet presAssocID="{78BE2663-E364-4CF8-99BF-C0F9C6EC0EFB}" presName="root" presStyleCnt="0">
        <dgm:presLayoutVars>
          <dgm:dir/>
          <dgm:resizeHandles val="exact"/>
        </dgm:presLayoutVars>
      </dgm:prSet>
      <dgm:spPr/>
    </dgm:pt>
    <dgm:pt modelId="{1FC314BC-F566-43A0-8834-39D876D27C00}" type="pres">
      <dgm:prSet presAssocID="{A81ED3D1-A68D-40FC-A65B-6C22D7E51CFB}" presName="compNode" presStyleCnt="0"/>
      <dgm:spPr/>
    </dgm:pt>
    <dgm:pt modelId="{E97C8937-E220-4750-990A-C3710904C1F8}" type="pres">
      <dgm:prSet presAssocID="{A81ED3D1-A68D-40FC-A65B-6C22D7E51CF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BA12B796-429D-4223-B7B8-0C33A1C00D07}" type="pres">
      <dgm:prSet presAssocID="{A81ED3D1-A68D-40FC-A65B-6C22D7E51CFB}" presName="spaceRect" presStyleCnt="0"/>
      <dgm:spPr/>
    </dgm:pt>
    <dgm:pt modelId="{BC132911-7A74-4E58-8CEF-2F7AD818C3FC}" type="pres">
      <dgm:prSet presAssocID="{A81ED3D1-A68D-40FC-A65B-6C22D7E51CFB}" presName="textRect" presStyleLbl="revTx" presStyleIdx="0" presStyleCnt="2">
        <dgm:presLayoutVars>
          <dgm:chMax val="1"/>
          <dgm:chPref val="1"/>
        </dgm:presLayoutVars>
      </dgm:prSet>
      <dgm:spPr/>
    </dgm:pt>
    <dgm:pt modelId="{9AD0D996-9E42-4CE3-8351-37058ADD733E}" type="pres">
      <dgm:prSet presAssocID="{D06370D1-EC7E-4821-93F6-F94B9C069EB4}" presName="sibTrans" presStyleCnt="0"/>
      <dgm:spPr/>
    </dgm:pt>
    <dgm:pt modelId="{54455C3C-01F6-481E-8B30-E74498999125}" type="pres">
      <dgm:prSet presAssocID="{93DA913A-1FE5-4631-BE65-26566930D1B1}" presName="compNode" presStyleCnt="0"/>
      <dgm:spPr/>
    </dgm:pt>
    <dgm:pt modelId="{49DF62F4-C609-4DFC-8C8B-A463B5C2F63C}" type="pres">
      <dgm:prSet presAssocID="{93DA913A-1FE5-4631-BE65-26566930D1B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ty Mask"/>
        </a:ext>
      </dgm:extLst>
    </dgm:pt>
    <dgm:pt modelId="{5FE8D198-1253-4CC0-840B-5ACF1ACCDA02}" type="pres">
      <dgm:prSet presAssocID="{93DA913A-1FE5-4631-BE65-26566930D1B1}" presName="spaceRect" presStyleCnt="0"/>
      <dgm:spPr/>
    </dgm:pt>
    <dgm:pt modelId="{51948EAE-D135-4D96-A522-921AFCD975DF}" type="pres">
      <dgm:prSet presAssocID="{93DA913A-1FE5-4631-BE65-26566930D1B1}" presName="textRect" presStyleLbl="revTx" presStyleIdx="1" presStyleCnt="2">
        <dgm:presLayoutVars>
          <dgm:chMax val="1"/>
          <dgm:chPref val="1"/>
        </dgm:presLayoutVars>
      </dgm:prSet>
      <dgm:spPr/>
    </dgm:pt>
  </dgm:ptLst>
  <dgm:cxnLst>
    <dgm:cxn modelId="{F8728943-E58C-4DE8-AE41-B133BC66F0B6}" srcId="{78BE2663-E364-4CF8-99BF-C0F9C6EC0EFB}" destId="{93DA913A-1FE5-4631-BE65-26566930D1B1}" srcOrd="1" destOrd="0" parTransId="{A1592FC6-A971-4738-A3EA-AD266EABF543}" sibTransId="{5344AC8F-3ECF-4FF2-B971-0BBBD13E76BE}"/>
    <dgm:cxn modelId="{69525259-B76B-4AB4-80C7-1F83084D8575}" type="presOf" srcId="{93DA913A-1FE5-4631-BE65-26566930D1B1}" destId="{51948EAE-D135-4D96-A522-921AFCD975DF}" srcOrd="0" destOrd="0" presId="urn:microsoft.com/office/officeart/2018/2/layout/IconLabelList"/>
    <dgm:cxn modelId="{1FB7F0C7-548B-469F-B63F-293784591426}" srcId="{78BE2663-E364-4CF8-99BF-C0F9C6EC0EFB}" destId="{A81ED3D1-A68D-40FC-A65B-6C22D7E51CFB}" srcOrd="0" destOrd="0" parTransId="{4491E460-42F5-44C3-A2DF-E4EAA059CB78}" sibTransId="{D06370D1-EC7E-4821-93F6-F94B9C069EB4}"/>
    <dgm:cxn modelId="{25CCD1E8-92B9-48B1-8CA8-F70DE0038FF6}" type="presOf" srcId="{A81ED3D1-A68D-40FC-A65B-6C22D7E51CFB}" destId="{BC132911-7A74-4E58-8CEF-2F7AD818C3FC}" srcOrd="0" destOrd="0" presId="urn:microsoft.com/office/officeart/2018/2/layout/IconLabelList"/>
    <dgm:cxn modelId="{798517E9-94B4-4EB0-93A0-D046F667854A}" type="presOf" srcId="{78BE2663-E364-4CF8-99BF-C0F9C6EC0EFB}" destId="{599FDEDA-57C7-4F1B-A6E7-98C18E362F4C}" srcOrd="0" destOrd="0" presId="urn:microsoft.com/office/officeart/2018/2/layout/IconLabelList"/>
    <dgm:cxn modelId="{137034EF-043D-4EC5-BAF7-F260BD391260}" type="presParOf" srcId="{599FDEDA-57C7-4F1B-A6E7-98C18E362F4C}" destId="{1FC314BC-F566-43A0-8834-39D876D27C00}" srcOrd="0" destOrd="0" presId="urn:microsoft.com/office/officeart/2018/2/layout/IconLabelList"/>
    <dgm:cxn modelId="{34B5A705-2BE2-4C5E-91D2-08235B4DAAE9}" type="presParOf" srcId="{1FC314BC-F566-43A0-8834-39D876D27C00}" destId="{E97C8937-E220-4750-990A-C3710904C1F8}" srcOrd="0" destOrd="0" presId="urn:microsoft.com/office/officeart/2018/2/layout/IconLabelList"/>
    <dgm:cxn modelId="{4A6BAA26-7D69-4FA5-882C-1C0F7C6A046B}" type="presParOf" srcId="{1FC314BC-F566-43A0-8834-39D876D27C00}" destId="{BA12B796-429D-4223-B7B8-0C33A1C00D07}" srcOrd="1" destOrd="0" presId="urn:microsoft.com/office/officeart/2018/2/layout/IconLabelList"/>
    <dgm:cxn modelId="{334ECE7D-11F7-4F6D-9C5F-15B2B9930CF8}" type="presParOf" srcId="{1FC314BC-F566-43A0-8834-39D876D27C00}" destId="{BC132911-7A74-4E58-8CEF-2F7AD818C3FC}" srcOrd="2" destOrd="0" presId="urn:microsoft.com/office/officeart/2018/2/layout/IconLabelList"/>
    <dgm:cxn modelId="{DCE87402-9262-4683-B104-4FC6DA3CE353}" type="presParOf" srcId="{599FDEDA-57C7-4F1B-A6E7-98C18E362F4C}" destId="{9AD0D996-9E42-4CE3-8351-37058ADD733E}" srcOrd="1" destOrd="0" presId="urn:microsoft.com/office/officeart/2018/2/layout/IconLabelList"/>
    <dgm:cxn modelId="{040E958F-BDB4-414E-81F1-71DB0FA9BDC5}" type="presParOf" srcId="{599FDEDA-57C7-4F1B-A6E7-98C18E362F4C}" destId="{54455C3C-01F6-481E-8B30-E74498999125}" srcOrd="2" destOrd="0" presId="urn:microsoft.com/office/officeart/2018/2/layout/IconLabelList"/>
    <dgm:cxn modelId="{4FC7FE0E-F9B1-46B6-B9FA-2407799A5421}" type="presParOf" srcId="{54455C3C-01F6-481E-8B30-E74498999125}" destId="{49DF62F4-C609-4DFC-8C8B-A463B5C2F63C}" srcOrd="0" destOrd="0" presId="urn:microsoft.com/office/officeart/2018/2/layout/IconLabelList"/>
    <dgm:cxn modelId="{86B1FCFA-E3CC-48F1-AC21-33966DA3F96C}" type="presParOf" srcId="{54455C3C-01F6-481E-8B30-E74498999125}" destId="{5FE8D198-1253-4CC0-840B-5ACF1ACCDA02}" srcOrd="1" destOrd="0" presId="urn:microsoft.com/office/officeart/2018/2/layout/IconLabelList"/>
    <dgm:cxn modelId="{FADEA5D0-7C98-499E-AB1E-11CF3A65D5A3}" type="presParOf" srcId="{54455C3C-01F6-481E-8B30-E74498999125}" destId="{51948EAE-D135-4D96-A522-921AFCD975D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C8937-E220-4750-990A-C3710904C1F8}">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132911-7A74-4E58-8CEF-2F7AD818C3FC}">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a:t>1. Banking</a:t>
          </a:r>
        </a:p>
      </dsp:txBody>
      <dsp:txXfrm>
        <a:off x="559800" y="3022743"/>
        <a:ext cx="4320000" cy="720000"/>
      </dsp:txXfrm>
    </dsp:sp>
    <dsp:sp modelId="{49DF62F4-C609-4DFC-8C8B-A463B5C2F63C}">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948EAE-D135-4D96-A522-921AFCD975DF}">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a:t>2. NBFC/NBFI</a:t>
          </a:r>
        </a:p>
      </dsp:txBody>
      <dsp:txXfrm>
        <a:off x="5635800" y="3022743"/>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AF6F-B126-D8EC-8C79-9CE4061986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07C246-30DB-CFD3-4666-A9E43820DB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00B275-43D7-6D4A-FA4B-FC57E70CBC2E}"/>
              </a:ext>
            </a:extLst>
          </p:cNvPr>
          <p:cNvSpPr>
            <a:spLocks noGrp="1"/>
          </p:cNvSpPr>
          <p:nvPr>
            <p:ph type="dt" sz="half" idx="10"/>
          </p:nvPr>
        </p:nvSpPr>
        <p:spPr/>
        <p:txBody>
          <a:bodyPr/>
          <a:lstStyle/>
          <a:p>
            <a:fld id="{BA4F7639-1DC1-4AD3-B036-DFCEBE917150}" type="datetimeFigureOut">
              <a:rPr lang="en-US" smtClean="0"/>
              <a:t>2/21/2023</a:t>
            </a:fld>
            <a:endParaRPr lang="en-US"/>
          </a:p>
        </p:txBody>
      </p:sp>
      <p:sp>
        <p:nvSpPr>
          <p:cNvPr id="5" name="Footer Placeholder 4">
            <a:extLst>
              <a:ext uri="{FF2B5EF4-FFF2-40B4-BE49-F238E27FC236}">
                <a16:creationId xmlns:a16="http://schemas.microsoft.com/office/drawing/2014/main" id="{9AAF0B20-3919-1149-9DF3-5FBA05641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7405C-5B50-AC59-7D19-F306EE6B3323}"/>
              </a:ext>
            </a:extLst>
          </p:cNvPr>
          <p:cNvSpPr>
            <a:spLocks noGrp="1"/>
          </p:cNvSpPr>
          <p:nvPr>
            <p:ph type="sldNum" sz="quarter" idx="12"/>
          </p:nvPr>
        </p:nvSpPr>
        <p:spPr/>
        <p:txBody>
          <a:bodyPr/>
          <a:lstStyle/>
          <a:p>
            <a:fld id="{E69C412C-051F-47BE-A99F-C1E5E24B14E8}" type="slidenum">
              <a:rPr lang="en-US" smtClean="0"/>
              <a:t>‹#›</a:t>
            </a:fld>
            <a:endParaRPr lang="en-US"/>
          </a:p>
        </p:txBody>
      </p:sp>
    </p:spTree>
    <p:extLst>
      <p:ext uri="{BB962C8B-B14F-4D97-AF65-F5344CB8AC3E}">
        <p14:creationId xmlns:p14="http://schemas.microsoft.com/office/powerpoint/2010/main" val="283286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8E7E-190B-81BD-88A6-BB7E507012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8EB7E4-9218-6C3A-F144-9780023127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D0AD9-9416-50B3-D53B-28DBE2F70E9F}"/>
              </a:ext>
            </a:extLst>
          </p:cNvPr>
          <p:cNvSpPr>
            <a:spLocks noGrp="1"/>
          </p:cNvSpPr>
          <p:nvPr>
            <p:ph type="dt" sz="half" idx="10"/>
          </p:nvPr>
        </p:nvSpPr>
        <p:spPr/>
        <p:txBody>
          <a:bodyPr/>
          <a:lstStyle/>
          <a:p>
            <a:fld id="{BA4F7639-1DC1-4AD3-B036-DFCEBE917150}" type="datetimeFigureOut">
              <a:rPr lang="en-US" smtClean="0"/>
              <a:t>2/21/2023</a:t>
            </a:fld>
            <a:endParaRPr lang="en-US"/>
          </a:p>
        </p:txBody>
      </p:sp>
      <p:sp>
        <p:nvSpPr>
          <p:cNvPr id="5" name="Footer Placeholder 4">
            <a:extLst>
              <a:ext uri="{FF2B5EF4-FFF2-40B4-BE49-F238E27FC236}">
                <a16:creationId xmlns:a16="http://schemas.microsoft.com/office/drawing/2014/main" id="{74628DB0-5759-45DD-4BB2-6902902B6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68230-9178-E9D3-8207-520C2058923C}"/>
              </a:ext>
            </a:extLst>
          </p:cNvPr>
          <p:cNvSpPr>
            <a:spLocks noGrp="1"/>
          </p:cNvSpPr>
          <p:nvPr>
            <p:ph type="sldNum" sz="quarter" idx="12"/>
          </p:nvPr>
        </p:nvSpPr>
        <p:spPr/>
        <p:txBody>
          <a:bodyPr/>
          <a:lstStyle/>
          <a:p>
            <a:fld id="{E69C412C-051F-47BE-A99F-C1E5E24B14E8}" type="slidenum">
              <a:rPr lang="en-US" smtClean="0"/>
              <a:t>‹#›</a:t>
            </a:fld>
            <a:endParaRPr lang="en-US"/>
          </a:p>
        </p:txBody>
      </p:sp>
    </p:spTree>
    <p:extLst>
      <p:ext uri="{BB962C8B-B14F-4D97-AF65-F5344CB8AC3E}">
        <p14:creationId xmlns:p14="http://schemas.microsoft.com/office/powerpoint/2010/main" val="3696326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E6B9AC-AAF5-3B6C-A4F6-93FA183155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857FE1-5F75-7114-BDF0-ADA730CB4E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8FC49-AC68-EE50-5483-D0EE7DA53D2D}"/>
              </a:ext>
            </a:extLst>
          </p:cNvPr>
          <p:cNvSpPr>
            <a:spLocks noGrp="1"/>
          </p:cNvSpPr>
          <p:nvPr>
            <p:ph type="dt" sz="half" idx="10"/>
          </p:nvPr>
        </p:nvSpPr>
        <p:spPr/>
        <p:txBody>
          <a:bodyPr/>
          <a:lstStyle/>
          <a:p>
            <a:fld id="{BA4F7639-1DC1-4AD3-B036-DFCEBE917150}" type="datetimeFigureOut">
              <a:rPr lang="en-US" smtClean="0"/>
              <a:t>2/21/2023</a:t>
            </a:fld>
            <a:endParaRPr lang="en-US"/>
          </a:p>
        </p:txBody>
      </p:sp>
      <p:sp>
        <p:nvSpPr>
          <p:cNvPr id="5" name="Footer Placeholder 4">
            <a:extLst>
              <a:ext uri="{FF2B5EF4-FFF2-40B4-BE49-F238E27FC236}">
                <a16:creationId xmlns:a16="http://schemas.microsoft.com/office/drawing/2014/main" id="{3FA32EA0-84F0-6FD8-64FA-C360A419E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500C6-21B1-DF2D-6496-D88D936E3EFF}"/>
              </a:ext>
            </a:extLst>
          </p:cNvPr>
          <p:cNvSpPr>
            <a:spLocks noGrp="1"/>
          </p:cNvSpPr>
          <p:nvPr>
            <p:ph type="sldNum" sz="quarter" idx="12"/>
          </p:nvPr>
        </p:nvSpPr>
        <p:spPr/>
        <p:txBody>
          <a:bodyPr/>
          <a:lstStyle/>
          <a:p>
            <a:fld id="{E69C412C-051F-47BE-A99F-C1E5E24B14E8}" type="slidenum">
              <a:rPr lang="en-US" smtClean="0"/>
              <a:t>‹#›</a:t>
            </a:fld>
            <a:endParaRPr lang="en-US"/>
          </a:p>
        </p:txBody>
      </p:sp>
    </p:spTree>
    <p:extLst>
      <p:ext uri="{BB962C8B-B14F-4D97-AF65-F5344CB8AC3E}">
        <p14:creationId xmlns:p14="http://schemas.microsoft.com/office/powerpoint/2010/main" val="389040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0CEC-7E64-E15C-3D58-19DBD8442B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35C72-9377-2D90-CB8E-B968BCAD1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F5656-B730-B855-36B5-A039E0F3DB3C}"/>
              </a:ext>
            </a:extLst>
          </p:cNvPr>
          <p:cNvSpPr>
            <a:spLocks noGrp="1"/>
          </p:cNvSpPr>
          <p:nvPr>
            <p:ph type="dt" sz="half" idx="10"/>
          </p:nvPr>
        </p:nvSpPr>
        <p:spPr/>
        <p:txBody>
          <a:bodyPr/>
          <a:lstStyle/>
          <a:p>
            <a:fld id="{BA4F7639-1DC1-4AD3-B036-DFCEBE917150}" type="datetimeFigureOut">
              <a:rPr lang="en-US" smtClean="0"/>
              <a:t>2/21/2023</a:t>
            </a:fld>
            <a:endParaRPr lang="en-US"/>
          </a:p>
        </p:txBody>
      </p:sp>
      <p:sp>
        <p:nvSpPr>
          <p:cNvPr id="5" name="Footer Placeholder 4">
            <a:extLst>
              <a:ext uri="{FF2B5EF4-FFF2-40B4-BE49-F238E27FC236}">
                <a16:creationId xmlns:a16="http://schemas.microsoft.com/office/drawing/2014/main" id="{099E91C6-0DC4-A297-1EB3-A17BC893FB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DF5F0-02BD-B6FC-90FC-473F0530BA86}"/>
              </a:ext>
            </a:extLst>
          </p:cNvPr>
          <p:cNvSpPr>
            <a:spLocks noGrp="1"/>
          </p:cNvSpPr>
          <p:nvPr>
            <p:ph type="sldNum" sz="quarter" idx="12"/>
          </p:nvPr>
        </p:nvSpPr>
        <p:spPr/>
        <p:txBody>
          <a:bodyPr/>
          <a:lstStyle/>
          <a:p>
            <a:fld id="{E69C412C-051F-47BE-A99F-C1E5E24B14E8}" type="slidenum">
              <a:rPr lang="en-US" smtClean="0"/>
              <a:t>‹#›</a:t>
            </a:fld>
            <a:endParaRPr lang="en-US"/>
          </a:p>
        </p:txBody>
      </p:sp>
    </p:spTree>
    <p:extLst>
      <p:ext uri="{BB962C8B-B14F-4D97-AF65-F5344CB8AC3E}">
        <p14:creationId xmlns:p14="http://schemas.microsoft.com/office/powerpoint/2010/main" val="876567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7CA3B-6F41-C41D-43DE-CA52A32AEB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1EA11-600C-34E2-ED1D-2A092DB992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04AF3-9C46-34C7-116A-3B04EB6DE3E9}"/>
              </a:ext>
            </a:extLst>
          </p:cNvPr>
          <p:cNvSpPr>
            <a:spLocks noGrp="1"/>
          </p:cNvSpPr>
          <p:nvPr>
            <p:ph type="dt" sz="half" idx="10"/>
          </p:nvPr>
        </p:nvSpPr>
        <p:spPr/>
        <p:txBody>
          <a:bodyPr/>
          <a:lstStyle/>
          <a:p>
            <a:fld id="{BA4F7639-1DC1-4AD3-B036-DFCEBE917150}" type="datetimeFigureOut">
              <a:rPr lang="en-US" smtClean="0"/>
              <a:t>2/21/2023</a:t>
            </a:fld>
            <a:endParaRPr lang="en-US"/>
          </a:p>
        </p:txBody>
      </p:sp>
      <p:sp>
        <p:nvSpPr>
          <p:cNvPr id="5" name="Footer Placeholder 4">
            <a:extLst>
              <a:ext uri="{FF2B5EF4-FFF2-40B4-BE49-F238E27FC236}">
                <a16:creationId xmlns:a16="http://schemas.microsoft.com/office/drawing/2014/main" id="{88520EFC-5865-CEA1-B5B1-9181CBDC4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0691-34A3-5CDE-3845-F1338F143E42}"/>
              </a:ext>
            </a:extLst>
          </p:cNvPr>
          <p:cNvSpPr>
            <a:spLocks noGrp="1"/>
          </p:cNvSpPr>
          <p:nvPr>
            <p:ph type="sldNum" sz="quarter" idx="12"/>
          </p:nvPr>
        </p:nvSpPr>
        <p:spPr/>
        <p:txBody>
          <a:bodyPr/>
          <a:lstStyle/>
          <a:p>
            <a:fld id="{E69C412C-051F-47BE-A99F-C1E5E24B14E8}" type="slidenum">
              <a:rPr lang="en-US" smtClean="0"/>
              <a:t>‹#›</a:t>
            </a:fld>
            <a:endParaRPr lang="en-US"/>
          </a:p>
        </p:txBody>
      </p:sp>
    </p:spTree>
    <p:extLst>
      <p:ext uri="{BB962C8B-B14F-4D97-AF65-F5344CB8AC3E}">
        <p14:creationId xmlns:p14="http://schemas.microsoft.com/office/powerpoint/2010/main" val="3347360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C6536-9DEE-E9EF-BDF6-0068ED3C1C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95FA3C-1D4A-8EE2-6C51-F80912A6C4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10A48E-BA18-37DF-1756-4C5A87651E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720B54-6FB1-85CA-26D0-71E091D1E54A}"/>
              </a:ext>
            </a:extLst>
          </p:cNvPr>
          <p:cNvSpPr>
            <a:spLocks noGrp="1"/>
          </p:cNvSpPr>
          <p:nvPr>
            <p:ph type="dt" sz="half" idx="10"/>
          </p:nvPr>
        </p:nvSpPr>
        <p:spPr/>
        <p:txBody>
          <a:bodyPr/>
          <a:lstStyle/>
          <a:p>
            <a:fld id="{BA4F7639-1DC1-4AD3-B036-DFCEBE917150}" type="datetimeFigureOut">
              <a:rPr lang="en-US" smtClean="0"/>
              <a:t>2/21/2023</a:t>
            </a:fld>
            <a:endParaRPr lang="en-US"/>
          </a:p>
        </p:txBody>
      </p:sp>
      <p:sp>
        <p:nvSpPr>
          <p:cNvPr id="6" name="Footer Placeholder 5">
            <a:extLst>
              <a:ext uri="{FF2B5EF4-FFF2-40B4-BE49-F238E27FC236}">
                <a16:creationId xmlns:a16="http://schemas.microsoft.com/office/drawing/2014/main" id="{15E73047-0295-2079-38FB-4B09B4E9F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717067-7CBE-5AD7-10C9-7A29063C7323}"/>
              </a:ext>
            </a:extLst>
          </p:cNvPr>
          <p:cNvSpPr>
            <a:spLocks noGrp="1"/>
          </p:cNvSpPr>
          <p:nvPr>
            <p:ph type="sldNum" sz="quarter" idx="12"/>
          </p:nvPr>
        </p:nvSpPr>
        <p:spPr/>
        <p:txBody>
          <a:bodyPr/>
          <a:lstStyle/>
          <a:p>
            <a:fld id="{E69C412C-051F-47BE-A99F-C1E5E24B14E8}" type="slidenum">
              <a:rPr lang="en-US" smtClean="0"/>
              <a:t>‹#›</a:t>
            </a:fld>
            <a:endParaRPr lang="en-US"/>
          </a:p>
        </p:txBody>
      </p:sp>
    </p:spTree>
    <p:extLst>
      <p:ext uri="{BB962C8B-B14F-4D97-AF65-F5344CB8AC3E}">
        <p14:creationId xmlns:p14="http://schemas.microsoft.com/office/powerpoint/2010/main" val="3804078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FDBD1-5426-A5A3-0090-D3D02ED391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261BC3-73DB-5E0F-1518-9B380FB7B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9FF009-03E3-6E4A-F740-999BFC2327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9E798-890C-0433-6E18-1018E1B73A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4C271E-3C90-2FC3-3A30-ED1E11A597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456588-AB9B-7E3C-7297-DD3CB627F726}"/>
              </a:ext>
            </a:extLst>
          </p:cNvPr>
          <p:cNvSpPr>
            <a:spLocks noGrp="1"/>
          </p:cNvSpPr>
          <p:nvPr>
            <p:ph type="dt" sz="half" idx="10"/>
          </p:nvPr>
        </p:nvSpPr>
        <p:spPr/>
        <p:txBody>
          <a:bodyPr/>
          <a:lstStyle/>
          <a:p>
            <a:fld id="{BA4F7639-1DC1-4AD3-B036-DFCEBE917150}" type="datetimeFigureOut">
              <a:rPr lang="en-US" smtClean="0"/>
              <a:t>2/21/2023</a:t>
            </a:fld>
            <a:endParaRPr lang="en-US"/>
          </a:p>
        </p:txBody>
      </p:sp>
      <p:sp>
        <p:nvSpPr>
          <p:cNvPr id="8" name="Footer Placeholder 7">
            <a:extLst>
              <a:ext uri="{FF2B5EF4-FFF2-40B4-BE49-F238E27FC236}">
                <a16:creationId xmlns:a16="http://schemas.microsoft.com/office/drawing/2014/main" id="{E243CB58-6094-1010-C3C6-9172E70CD3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4C27A1-DF6B-7485-30A0-03C3396DF089}"/>
              </a:ext>
            </a:extLst>
          </p:cNvPr>
          <p:cNvSpPr>
            <a:spLocks noGrp="1"/>
          </p:cNvSpPr>
          <p:nvPr>
            <p:ph type="sldNum" sz="quarter" idx="12"/>
          </p:nvPr>
        </p:nvSpPr>
        <p:spPr/>
        <p:txBody>
          <a:bodyPr/>
          <a:lstStyle/>
          <a:p>
            <a:fld id="{E69C412C-051F-47BE-A99F-C1E5E24B14E8}" type="slidenum">
              <a:rPr lang="en-US" smtClean="0"/>
              <a:t>‹#›</a:t>
            </a:fld>
            <a:endParaRPr lang="en-US"/>
          </a:p>
        </p:txBody>
      </p:sp>
    </p:spTree>
    <p:extLst>
      <p:ext uri="{BB962C8B-B14F-4D97-AF65-F5344CB8AC3E}">
        <p14:creationId xmlns:p14="http://schemas.microsoft.com/office/powerpoint/2010/main" val="2357789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D1E3A-5E04-E239-5063-0440A5C260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B3A76-337C-5085-C1F5-1E4E69802A05}"/>
              </a:ext>
            </a:extLst>
          </p:cNvPr>
          <p:cNvSpPr>
            <a:spLocks noGrp="1"/>
          </p:cNvSpPr>
          <p:nvPr>
            <p:ph type="dt" sz="half" idx="10"/>
          </p:nvPr>
        </p:nvSpPr>
        <p:spPr/>
        <p:txBody>
          <a:bodyPr/>
          <a:lstStyle/>
          <a:p>
            <a:fld id="{BA4F7639-1DC1-4AD3-B036-DFCEBE917150}" type="datetimeFigureOut">
              <a:rPr lang="en-US" smtClean="0"/>
              <a:t>2/21/2023</a:t>
            </a:fld>
            <a:endParaRPr lang="en-US"/>
          </a:p>
        </p:txBody>
      </p:sp>
      <p:sp>
        <p:nvSpPr>
          <p:cNvPr id="4" name="Footer Placeholder 3">
            <a:extLst>
              <a:ext uri="{FF2B5EF4-FFF2-40B4-BE49-F238E27FC236}">
                <a16:creationId xmlns:a16="http://schemas.microsoft.com/office/drawing/2014/main" id="{ECC87082-B71E-6730-0E42-EC24149D90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35966C-9545-DB72-B01F-C0D9132FAC8E}"/>
              </a:ext>
            </a:extLst>
          </p:cNvPr>
          <p:cNvSpPr>
            <a:spLocks noGrp="1"/>
          </p:cNvSpPr>
          <p:nvPr>
            <p:ph type="sldNum" sz="quarter" idx="12"/>
          </p:nvPr>
        </p:nvSpPr>
        <p:spPr/>
        <p:txBody>
          <a:bodyPr/>
          <a:lstStyle/>
          <a:p>
            <a:fld id="{E69C412C-051F-47BE-A99F-C1E5E24B14E8}" type="slidenum">
              <a:rPr lang="en-US" smtClean="0"/>
              <a:t>‹#›</a:t>
            </a:fld>
            <a:endParaRPr lang="en-US"/>
          </a:p>
        </p:txBody>
      </p:sp>
    </p:spTree>
    <p:extLst>
      <p:ext uri="{BB962C8B-B14F-4D97-AF65-F5344CB8AC3E}">
        <p14:creationId xmlns:p14="http://schemas.microsoft.com/office/powerpoint/2010/main" val="347016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6D89ED-4A7C-B09F-FD50-50848AAA3543}"/>
              </a:ext>
            </a:extLst>
          </p:cNvPr>
          <p:cNvSpPr>
            <a:spLocks noGrp="1"/>
          </p:cNvSpPr>
          <p:nvPr>
            <p:ph type="dt" sz="half" idx="10"/>
          </p:nvPr>
        </p:nvSpPr>
        <p:spPr/>
        <p:txBody>
          <a:bodyPr/>
          <a:lstStyle/>
          <a:p>
            <a:fld id="{BA4F7639-1DC1-4AD3-B036-DFCEBE917150}" type="datetimeFigureOut">
              <a:rPr lang="en-US" smtClean="0"/>
              <a:t>2/21/2023</a:t>
            </a:fld>
            <a:endParaRPr lang="en-US"/>
          </a:p>
        </p:txBody>
      </p:sp>
      <p:sp>
        <p:nvSpPr>
          <p:cNvPr id="3" name="Footer Placeholder 2">
            <a:extLst>
              <a:ext uri="{FF2B5EF4-FFF2-40B4-BE49-F238E27FC236}">
                <a16:creationId xmlns:a16="http://schemas.microsoft.com/office/drawing/2014/main" id="{32713666-A481-37EA-8C60-0E8AE8842F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AD9771-66EB-1D8C-555A-2963439538F4}"/>
              </a:ext>
            </a:extLst>
          </p:cNvPr>
          <p:cNvSpPr>
            <a:spLocks noGrp="1"/>
          </p:cNvSpPr>
          <p:nvPr>
            <p:ph type="sldNum" sz="quarter" idx="12"/>
          </p:nvPr>
        </p:nvSpPr>
        <p:spPr/>
        <p:txBody>
          <a:bodyPr/>
          <a:lstStyle/>
          <a:p>
            <a:fld id="{E69C412C-051F-47BE-A99F-C1E5E24B14E8}" type="slidenum">
              <a:rPr lang="en-US" smtClean="0"/>
              <a:t>‹#›</a:t>
            </a:fld>
            <a:endParaRPr lang="en-US"/>
          </a:p>
        </p:txBody>
      </p:sp>
    </p:spTree>
    <p:extLst>
      <p:ext uri="{BB962C8B-B14F-4D97-AF65-F5344CB8AC3E}">
        <p14:creationId xmlns:p14="http://schemas.microsoft.com/office/powerpoint/2010/main" val="967934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3E2A-9AA4-E955-CFF7-26AA8C6505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115C87-BCE8-0F00-8CC1-C7F00E5F02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A4A093-E814-E3A3-F929-899995240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CFCFD5-88E9-68D6-289B-AF6DA73FA1FE}"/>
              </a:ext>
            </a:extLst>
          </p:cNvPr>
          <p:cNvSpPr>
            <a:spLocks noGrp="1"/>
          </p:cNvSpPr>
          <p:nvPr>
            <p:ph type="dt" sz="half" idx="10"/>
          </p:nvPr>
        </p:nvSpPr>
        <p:spPr/>
        <p:txBody>
          <a:bodyPr/>
          <a:lstStyle/>
          <a:p>
            <a:fld id="{BA4F7639-1DC1-4AD3-B036-DFCEBE917150}" type="datetimeFigureOut">
              <a:rPr lang="en-US" smtClean="0"/>
              <a:t>2/21/2023</a:t>
            </a:fld>
            <a:endParaRPr lang="en-US"/>
          </a:p>
        </p:txBody>
      </p:sp>
      <p:sp>
        <p:nvSpPr>
          <p:cNvPr id="6" name="Footer Placeholder 5">
            <a:extLst>
              <a:ext uri="{FF2B5EF4-FFF2-40B4-BE49-F238E27FC236}">
                <a16:creationId xmlns:a16="http://schemas.microsoft.com/office/drawing/2014/main" id="{8B868B6F-02F5-73B9-05D7-DA50F6A5E2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272B5-A67E-4114-209F-C7E3008CD8BB}"/>
              </a:ext>
            </a:extLst>
          </p:cNvPr>
          <p:cNvSpPr>
            <a:spLocks noGrp="1"/>
          </p:cNvSpPr>
          <p:nvPr>
            <p:ph type="sldNum" sz="quarter" idx="12"/>
          </p:nvPr>
        </p:nvSpPr>
        <p:spPr/>
        <p:txBody>
          <a:bodyPr/>
          <a:lstStyle/>
          <a:p>
            <a:fld id="{E69C412C-051F-47BE-A99F-C1E5E24B14E8}" type="slidenum">
              <a:rPr lang="en-US" smtClean="0"/>
              <a:t>‹#›</a:t>
            </a:fld>
            <a:endParaRPr lang="en-US"/>
          </a:p>
        </p:txBody>
      </p:sp>
    </p:spTree>
    <p:extLst>
      <p:ext uri="{BB962C8B-B14F-4D97-AF65-F5344CB8AC3E}">
        <p14:creationId xmlns:p14="http://schemas.microsoft.com/office/powerpoint/2010/main" val="122170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0417E-6158-DFD9-8749-63EECFAD1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232F0B-D48F-11AC-D6C4-1C6E9DD0AA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4D037B-8B1E-F907-DF40-12EA9C205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BB7A-19C0-6E5F-1B2D-D5CC292E7B89}"/>
              </a:ext>
            </a:extLst>
          </p:cNvPr>
          <p:cNvSpPr>
            <a:spLocks noGrp="1"/>
          </p:cNvSpPr>
          <p:nvPr>
            <p:ph type="dt" sz="half" idx="10"/>
          </p:nvPr>
        </p:nvSpPr>
        <p:spPr/>
        <p:txBody>
          <a:bodyPr/>
          <a:lstStyle/>
          <a:p>
            <a:fld id="{BA4F7639-1DC1-4AD3-B036-DFCEBE917150}" type="datetimeFigureOut">
              <a:rPr lang="en-US" smtClean="0"/>
              <a:t>2/21/2023</a:t>
            </a:fld>
            <a:endParaRPr lang="en-US"/>
          </a:p>
        </p:txBody>
      </p:sp>
      <p:sp>
        <p:nvSpPr>
          <p:cNvPr id="6" name="Footer Placeholder 5">
            <a:extLst>
              <a:ext uri="{FF2B5EF4-FFF2-40B4-BE49-F238E27FC236}">
                <a16:creationId xmlns:a16="http://schemas.microsoft.com/office/drawing/2014/main" id="{ACFBCFFA-0C93-E32A-785B-3FE08AED9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C2C874-91A1-1D98-2372-3C6EF33419A0}"/>
              </a:ext>
            </a:extLst>
          </p:cNvPr>
          <p:cNvSpPr>
            <a:spLocks noGrp="1"/>
          </p:cNvSpPr>
          <p:nvPr>
            <p:ph type="sldNum" sz="quarter" idx="12"/>
          </p:nvPr>
        </p:nvSpPr>
        <p:spPr/>
        <p:txBody>
          <a:bodyPr/>
          <a:lstStyle/>
          <a:p>
            <a:fld id="{E69C412C-051F-47BE-A99F-C1E5E24B14E8}" type="slidenum">
              <a:rPr lang="en-US" smtClean="0"/>
              <a:t>‹#›</a:t>
            </a:fld>
            <a:endParaRPr lang="en-US"/>
          </a:p>
        </p:txBody>
      </p:sp>
    </p:spTree>
    <p:extLst>
      <p:ext uri="{BB962C8B-B14F-4D97-AF65-F5344CB8AC3E}">
        <p14:creationId xmlns:p14="http://schemas.microsoft.com/office/powerpoint/2010/main" val="526648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784751-2361-1906-7FB8-009E6A4D9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77254F-C2FE-2B1E-D92D-89C2FA56A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3B9B9-5147-F827-3603-FCD35CC303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F7639-1DC1-4AD3-B036-DFCEBE917150}" type="datetimeFigureOut">
              <a:rPr lang="en-US" smtClean="0"/>
              <a:t>2/21/2023</a:t>
            </a:fld>
            <a:endParaRPr lang="en-US"/>
          </a:p>
        </p:txBody>
      </p:sp>
      <p:sp>
        <p:nvSpPr>
          <p:cNvPr id="5" name="Footer Placeholder 4">
            <a:extLst>
              <a:ext uri="{FF2B5EF4-FFF2-40B4-BE49-F238E27FC236}">
                <a16:creationId xmlns:a16="http://schemas.microsoft.com/office/drawing/2014/main" id="{B37C6EAD-EDA8-3230-8614-2232E265EF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81C2F4-1C03-2978-057F-A515546709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C412C-051F-47BE-A99F-C1E5E24B14E8}" type="slidenum">
              <a:rPr lang="en-US" smtClean="0"/>
              <a:t>‹#›</a:t>
            </a:fld>
            <a:endParaRPr lang="en-US"/>
          </a:p>
        </p:txBody>
      </p:sp>
    </p:spTree>
    <p:extLst>
      <p:ext uri="{BB962C8B-B14F-4D97-AF65-F5344CB8AC3E}">
        <p14:creationId xmlns:p14="http://schemas.microsoft.com/office/powerpoint/2010/main" val="1803823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6E8E4565-1C92-7033-14BE-7153AD7EFFB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762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9A466-66A2-6D9A-5483-83EACDB3164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i="0" dirty="0">
                <a:effectLst/>
                <a:latin typeface="Open Sans" panose="020B0606030504020204" pitchFamily="34" charset="0"/>
              </a:rPr>
              <a:t>Financial Intermediaries</a:t>
            </a:r>
            <a:endParaRPr lang="en-US" sz="5200" dirty="0"/>
          </a:p>
        </p:txBody>
      </p:sp>
      <p:sp>
        <p:nvSpPr>
          <p:cNvPr id="3" name="Subtitle 2">
            <a:extLst>
              <a:ext uri="{FF2B5EF4-FFF2-40B4-BE49-F238E27FC236}">
                <a16:creationId xmlns:a16="http://schemas.microsoft.com/office/drawing/2014/main" id="{63B372C3-4B51-18DB-9FBD-B5254DA0236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4400" dirty="0">
                <a:solidFill>
                  <a:schemeClr val="accent2"/>
                </a:solidFill>
              </a:rPr>
              <a:t>Dr. Manish Dadhich</a:t>
            </a:r>
          </a:p>
        </p:txBody>
      </p:sp>
    </p:spTree>
    <p:extLst>
      <p:ext uri="{BB962C8B-B14F-4D97-AF65-F5344CB8AC3E}">
        <p14:creationId xmlns:p14="http://schemas.microsoft.com/office/powerpoint/2010/main" val="133935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218F7-790D-0DD7-0D27-8B34CF33D5DF}"/>
              </a:ext>
            </a:extLst>
          </p:cNvPr>
          <p:cNvSpPr>
            <a:spLocks noGrp="1"/>
          </p:cNvSpPr>
          <p:nvPr>
            <p:ph type="title"/>
          </p:nvPr>
        </p:nvSpPr>
        <p:spPr/>
        <p:txBody>
          <a:bodyPr>
            <a:normAutofit fontScale="90000"/>
          </a:bodyPr>
          <a:lstStyle/>
          <a:p>
            <a:r>
              <a:rPr lang="en-US" b="1" dirty="0">
                <a:solidFill>
                  <a:srgbClr val="10324C"/>
                </a:solidFill>
                <a:effectLst/>
                <a:latin typeface="Proxima Nova"/>
              </a:rPr>
              <a:t>Functions of Financial Intermediaries</a:t>
            </a:r>
            <a:br>
              <a:rPr lang="en-US" b="1" dirty="0">
                <a:solidFill>
                  <a:srgbClr val="10324C"/>
                </a:solidFill>
                <a:effectLst/>
                <a:latin typeface="Proxima Nova"/>
              </a:rPr>
            </a:br>
            <a:endParaRPr lang="en-US" dirty="0"/>
          </a:p>
        </p:txBody>
      </p:sp>
      <p:sp>
        <p:nvSpPr>
          <p:cNvPr id="3" name="Content Placeholder 2">
            <a:extLst>
              <a:ext uri="{FF2B5EF4-FFF2-40B4-BE49-F238E27FC236}">
                <a16:creationId xmlns:a16="http://schemas.microsoft.com/office/drawing/2014/main" id="{40E942A7-364D-1DD6-E22A-E5588D711CB9}"/>
              </a:ext>
            </a:extLst>
          </p:cNvPr>
          <p:cNvSpPr>
            <a:spLocks noGrp="1"/>
          </p:cNvSpPr>
          <p:nvPr>
            <p:ph idx="1"/>
          </p:nvPr>
        </p:nvSpPr>
        <p:spPr>
          <a:xfrm>
            <a:off x="152400" y="1280160"/>
            <a:ext cx="11201400" cy="5577840"/>
          </a:xfrm>
        </p:spPr>
        <p:txBody>
          <a:bodyPr>
            <a:normAutofit fontScale="92500" lnSpcReduction="10000"/>
          </a:bodyPr>
          <a:lstStyle/>
          <a:p>
            <a:pPr marL="0" indent="0" algn="just">
              <a:lnSpc>
                <a:spcPct val="110000"/>
              </a:lnSpc>
              <a:buNone/>
            </a:pPr>
            <a:r>
              <a:rPr lang="en-US" sz="3200" b="1" dirty="0">
                <a:effectLst/>
                <a:latin typeface="Proxima Nova"/>
              </a:rPr>
              <a:t>1. Asset Storage</a:t>
            </a:r>
          </a:p>
          <a:p>
            <a:pPr algn="just">
              <a:lnSpc>
                <a:spcPct val="110000"/>
              </a:lnSpc>
            </a:pPr>
            <a:r>
              <a:rPr lang="en-US" sz="3200" b="0" i="0" dirty="0">
                <a:effectLst/>
                <a:latin typeface="Proxima Nova"/>
              </a:rPr>
              <a:t>Asset storage is perhaps one of the most critical functions of financial intermediaries. Commercial banks provide safety and security by ensuring storage of cash--either in the form of paper money or coins--and other precious materials such as gold or silver.</a:t>
            </a:r>
          </a:p>
          <a:p>
            <a:pPr algn="just">
              <a:lnSpc>
                <a:spcPct val="110000"/>
              </a:lnSpc>
            </a:pPr>
            <a:r>
              <a:rPr lang="en-US" sz="3200" b="0" i="0" dirty="0">
                <a:effectLst/>
                <a:latin typeface="Proxima Nova"/>
              </a:rPr>
              <a:t>Individuals who make deposits are offered a variety of tools to help them secure their cash and also to help them access it at any time. Depositors may also see records of withdrawals, deposits, and direct payments that they have approved via the bank.</a:t>
            </a:r>
          </a:p>
          <a:p>
            <a:pPr algn="just">
              <a:lnSpc>
                <a:spcPct val="110000"/>
              </a:lnSpc>
            </a:pPr>
            <a:endParaRPr lang="en-US" sz="3200" dirty="0"/>
          </a:p>
        </p:txBody>
      </p:sp>
    </p:spTree>
    <p:extLst>
      <p:ext uri="{BB962C8B-B14F-4D97-AF65-F5344CB8AC3E}">
        <p14:creationId xmlns:p14="http://schemas.microsoft.com/office/powerpoint/2010/main" val="1009030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682F-E35B-1A9C-E697-69DEF3B3A390}"/>
              </a:ext>
            </a:extLst>
          </p:cNvPr>
          <p:cNvSpPr>
            <a:spLocks noGrp="1"/>
          </p:cNvSpPr>
          <p:nvPr>
            <p:ph type="title"/>
          </p:nvPr>
        </p:nvSpPr>
        <p:spPr/>
        <p:txBody>
          <a:bodyPr/>
          <a:lstStyle/>
          <a:p>
            <a:r>
              <a:rPr lang="en-US" b="1" dirty="0"/>
              <a:t>2. Loans</a:t>
            </a:r>
          </a:p>
        </p:txBody>
      </p:sp>
      <p:sp>
        <p:nvSpPr>
          <p:cNvPr id="3" name="Content Placeholder 2">
            <a:extLst>
              <a:ext uri="{FF2B5EF4-FFF2-40B4-BE49-F238E27FC236}">
                <a16:creationId xmlns:a16="http://schemas.microsoft.com/office/drawing/2014/main" id="{43AAE768-97B4-F592-167C-4E964A0B2762}"/>
              </a:ext>
            </a:extLst>
          </p:cNvPr>
          <p:cNvSpPr>
            <a:spLocks noGrp="1"/>
          </p:cNvSpPr>
          <p:nvPr>
            <p:ph idx="1"/>
          </p:nvPr>
        </p:nvSpPr>
        <p:spPr/>
        <p:txBody>
          <a:bodyPr>
            <a:normAutofit lnSpcReduction="10000"/>
          </a:bodyPr>
          <a:lstStyle/>
          <a:p>
            <a:pPr algn="just">
              <a:lnSpc>
                <a:spcPct val="100000"/>
              </a:lnSpc>
            </a:pPr>
            <a:r>
              <a:rPr lang="en-US" sz="3600" b="0" i="0" dirty="0">
                <a:effectLst/>
                <a:latin typeface="Proxima Nova"/>
              </a:rPr>
              <a:t>Financial intermediaries are primarily engaged in advancing short- and long-term loan transactions. </a:t>
            </a:r>
          </a:p>
          <a:p>
            <a:pPr algn="just">
              <a:lnSpc>
                <a:spcPct val="100000"/>
              </a:lnSpc>
            </a:pPr>
            <a:r>
              <a:rPr lang="en-US" sz="3600" b="0" i="0" dirty="0">
                <a:effectLst/>
                <a:latin typeface="Proxima Nova"/>
              </a:rPr>
              <a:t>They act as a middleman between depositors who have excess cash and those looking to borrow money from them. Borrowers generally take out loans to acquire capital-intensive assets such as commercial real estate, vehicles, and manufacturing equipment.</a:t>
            </a:r>
            <a:endParaRPr lang="en-US" sz="3600" dirty="0"/>
          </a:p>
        </p:txBody>
      </p:sp>
    </p:spTree>
    <p:extLst>
      <p:ext uri="{BB962C8B-B14F-4D97-AF65-F5344CB8AC3E}">
        <p14:creationId xmlns:p14="http://schemas.microsoft.com/office/powerpoint/2010/main" val="3806291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EEC3-D610-AF10-2BA7-427D98ED60D4}"/>
              </a:ext>
            </a:extLst>
          </p:cNvPr>
          <p:cNvSpPr>
            <a:spLocks noGrp="1"/>
          </p:cNvSpPr>
          <p:nvPr>
            <p:ph type="title"/>
          </p:nvPr>
        </p:nvSpPr>
        <p:spPr>
          <a:xfrm>
            <a:off x="838200" y="365125"/>
            <a:ext cx="10515600" cy="884555"/>
          </a:xfrm>
        </p:spPr>
        <p:txBody>
          <a:bodyPr>
            <a:normAutofit/>
          </a:bodyPr>
          <a:lstStyle/>
          <a:p>
            <a:r>
              <a:rPr lang="en-US" sz="3600" b="1" dirty="0"/>
              <a:t>3. </a:t>
            </a:r>
            <a:r>
              <a:rPr lang="en-US" sz="3600" b="1" i="0" dirty="0">
                <a:solidFill>
                  <a:srgbClr val="393E42"/>
                </a:solidFill>
                <a:effectLst/>
                <a:latin typeface="Proxima Nova"/>
              </a:rPr>
              <a:t>Investment</a:t>
            </a:r>
            <a:endParaRPr lang="en-US" sz="3600" b="1" dirty="0"/>
          </a:p>
        </p:txBody>
      </p:sp>
      <p:sp>
        <p:nvSpPr>
          <p:cNvPr id="3" name="Content Placeholder 2">
            <a:extLst>
              <a:ext uri="{FF2B5EF4-FFF2-40B4-BE49-F238E27FC236}">
                <a16:creationId xmlns:a16="http://schemas.microsoft.com/office/drawing/2014/main" id="{F26E3843-625B-C8C8-DA99-A19857A0E637}"/>
              </a:ext>
            </a:extLst>
          </p:cNvPr>
          <p:cNvSpPr>
            <a:spLocks noGrp="1"/>
          </p:cNvSpPr>
          <p:nvPr>
            <p:ph idx="1"/>
          </p:nvPr>
        </p:nvSpPr>
        <p:spPr>
          <a:xfrm>
            <a:off x="411480" y="1143000"/>
            <a:ext cx="10942320" cy="5715000"/>
          </a:xfrm>
        </p:spPr>
        <p:txBody>
          <a:bodyPr>
            <a:normAutofit fontScale="92500" lnSpcReduction="20000"/>
          </a:bodyPr>
          <a:lstStyle/>
          <a:p>
            <a:pPr algn="just">
              <a:lnSpc>
                <a:spcPct val="120000"/>
              </a:lnSpc>
            </a:pPr>
            <a:r>
              <a:rPr lang="en-US" sz="3200" b="0" i="0" dirty="0">
                <a:effectLst/>
                <a:latin typeface="Proxima Nova"/>
              </a:rPr>
              <a:t>Investment is another important function of financial intermediaries. Clients of financial intermediaries such as mutual funds and investment banks may benefit from the expertise of in-house investment professionals who assist them in growing their investments. </a:t>
            </a:r>
          </a:p>
          <a:p>
            <a:pPr algn="just">
              <a:lnSpc>
                <a:spcPct val="120000"/>
              </a:lnSpc>
            </a:pPr>
            <a:r>
              <a:rPr lang="en-US" sz="3200" b="0" i="0" dirty="0">
                <a:effectLst/>
                <a:latin typeface="Proxima Nova"/>
              </a:rPr>
              <a:t>Stocks, real estate, t-note, and financial derivatives are among several forms of assets available to you as an individual investor. In some instances, like certificates of deposit, intermediaries invest their customers' cash and pay them an annual interest rate for a length of time that has been previously agreed upon</a:t>
            </a:r>
            <a:endParaRPr lang="en-US" sz="3200" dirty="0"/>
          </a:p>
        </p:txBody>
      </p:sp>
    </p:spTree>
    <p:extLst>
      <p:ext uri="{BB962C8B-B14F-4D97-AF65-F5344CB8AC3E}">
        <p14:creationId xmlns:p14="http://schemas.microsoft.com/office/powerpoint/2010/main" val="1133507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D632BA-571C-34FB-6DC0-AE803B059C38}"/>
              </a:ext>
            </a:extLst>
          </p:cNvPr>
          <p:cNvSpPr>
            <a:spLocks noGrp="1"/>
          </p:cNvSpPr>
          <p:nvPr>
            <p:ph idx="1"/>
          </p:nvPr>
        </p:nvSpPr>
        <p:spPr>
          <a:xfrm>
            <a:off x="640080" y="2331720"/>
            <a:ext cx="4243589" cy="3861847"/>
          </a:xfrm>
        </p:spPr>
        <p:txBody>
          <a:bodyPr>
            <a:normAutofit/>
          </a:bodyPr>
          <a:lstStyle/>
          <a:p>
            <a:pPr marL="0" indent="0">
              <a:buNone/>
            </a:pPr>
            <a:r>
              <a:rPr lang="en-US" sz="8000" dirty="0"/>
              <a:t>Thank You</a:t>
            </a:r>
          </a:p>
        </p:txBody>
      </p:sp>
      <p:pic>
        <p:nvPicPr>
          <p:cNvPr id="5" name="Picture 4" descr="Aerial view of a highway near the ocean">
            <a:extLst>
              <a:ext uri="{FF2B5EF4-FFF2-40B4-BE49-F238E27FC236}">
                <a16:creationId xmlns:a16="http://schemas.microsoft.com/office/drawing/2014/main" id="{4173D478-F2F0-8DB3-B699-D53A63EF8333}"/>
              </a:ext>
            </a:extLst>
          </p:cNvPr>
          <p:cNvPicPr>
            <a:picLocks noChangeAspect="1"/>
          </p:cNvPicPr>
          <p:nvPr/>
        </p:nvPicPr>
        <p:blipFill rotWithShape="1">
          <a:blip r:embed="rId2"/>
          <a:srcRect l="15934" r="883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42946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942930-7DE2-C8E9-7FAB-0339459752CC}"/>
              </a:ext>
            </a:extLst>
          </p:cNvPr>
          <p:cNvSpPr>
            <a:spLocks noGrp="1"/>
          </p:cNvSpPr>
          <p:nvPr>
            <p:ph type="title"/>
          </p:nvPr>
        </p:nvSpPr>
        <p:spPr>
          <a:xfrm>
            <a:off x="686834" y="1153572"/>
            <a:ext cx="3200400" cy="4461163"/>
          </a:xfrm>
        </p:spPr>
        <p:txBody>
          <a:bodyPr>
            <a:normAutofit/>
          </a:bodyPr>
          <a:lstStyle/>
          <a:p>
            <a:br>
              <a:rPr lang="en-US" sz="3700">
                <a:solidFill>
                  <a:srgbClr val="FFFFFF"/>
                </a:solidFill>
              </a:rPr>
            </a:br>
            <a:r>
              <a:rPr lang="en-US" sz="3700" b="1" i="0">
                <a:solidFill>
                  <a:srgbClr val="FFFFFF"/>
                </a:solidFill>
                <a:effectLst/>
                <a:latin typeface="Open Sans" panose="020B0606030504020204" pitchFamily="34" charset="0"/>
              </a:rPr>
              <a:t>Introduction</a:t>
            </a:r>
            <a:endParaRPr lang="en-US" sz="37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050E667-4816-D1C8-0C7D-D598FC2B97AC}"/>
              </a:ext>
            </a:extLst>
          </p:cNvPr>
          <p:cNvSpPr>
            <a:spLocks noGrp="1"/>
          </p:cNvSpPr>
          <p:nvPr>
            <p:ph idx="1"/>
          </p:nvPr>
        </p:nvSpPr>
        <p:spPr>
          <a:xfrm>
            <a:off x="4085190" y="319089"/>
            <a:ext cx="7879080" cy="6538912"/>
          </a:xfrm>
        </p:spPr>
        <p:txBody>
          <a:bodyPr anchor="ctr">
            <a:normAutofit/>
          </a:bodyPr>
          <a:lstStyle/>
          <a:p>
            <a:pPr algn="just"/>
            <a:r>
              <a:rPr lang="en-US" sz="3200" i="0" dirty="0">
                <a:effectLst/>
                <a:latin typeface="Open Sans" panose="020B0606030504020204" pitchFamily="34" charset="0"/>
              </a:rPr>
              <a:t>A financial intermediary is a firm or an institution that acts an intermediary between a provider of service and the consumer. </a:t>
            </a:r>
          </a:p>
          <a:p>
            <a:pPr algn="just"/>
            <a:r>
              <a:rPr lang="en-US" sz="3200" i="0" dirty="0">
                <a:effectLst/>
                <a:latin typeface="Open Sans" panose="020B0606030504020204" pitchFamily="34" charset="0"/>
              </a:rPr>
              <a:t>It is the institution or individual that is in between two or more parties in a financial context. In theoretical terms, a financial intermediary channels savings into investments. Financial intermediaries exist for profit in the financial system and sometimes there is a need to regulate the activities of the same. </a:t>
            </a:r>
            <a:endParaRPr lang="en-US" sz="3200" dirty="0"/>
          </a:p>
        </p:txBody>
      </p:sp>
    </p:spTree>
    <p:extLst>
      <p:ext uri="{BB962C8B-B14F-4D97-AF65-F5344CB8AC3E}">
        <p14:creationId xmlns:p14="http://schemas.microsoft.com/office/powerpoint/2010/main" val="2940354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66D33-51D0-4352-1CE1-608F22A1BEBE}"/>
              </a:ext>
            </a:extLst>
          </p:cNvPr>
          <p:cNvSpPr>
            <a:spLocks noGrp="1"/>
          </p:cNvSpPr>
          <p:nvPr>
            <p:ph type="title"/>
          </p:nvPr>
        </p:nvSpPr>
        <p:spPr>
          <a:xfrm>
            <a:off x="838200" y="365125"/>
            <a:ext cx="10515600" cy="930275"/>
          </a:xfrm>
        </p:spPr>
        <p:txBody>
          <a:bodyPr/>
          <a:lstStyle/>
          <a:p>
            <a:r>
              <a:rPr lang="en-US" b="1" dirty="0"/>
              <a:t>Role of Financial Intermediary</a:t>
            </a:r>
          </a:p>
        </p:txBody>
      </p:sp>
      <p:sp>
        <p:nvSpPr>
          <p:cNvPr id="3" name="Content Placeholder 2">
            <a:extLst>
              <a:ext uri="{FF2B5EF4-FFF2-40B4-BE49-F238E27FC236}">
                <a16:creationId xmlns:a16="http://schemas.microsoft.com/office/drawing/2014/main" id="{C1CA5368-3134-3D0D-502D-156B026B3CEB}"/>
              </a:ext>
            </a:extLst>
          </p:cNvPr>
          <p:cNvSpPr>
            <a:spLocks noGrp="1"/>
          </p:cNvSpPr>
          <p:nvPr>
            <p:ph idx="1"/>
          </p:nvPr>
        </p:nvSpPr>
        <p:spPr>
          <a:xfrm>
            <a:off x="838200" y="1295400"/>
            <a:ext cx="10515600" cy="4881563"/>
          </a:xfrm>
        </p:spPr>
        <p:txBody>
          <a:bodyPr>
            <a:normAutofit/>
          </a:bodyPr>
          <a:lstStyle/>
          <a:p>
            <a:pPr algn="just"/>
            <a:r>
              <a:rPr lang="en-US" sz="3600" i="0" dirty="0">
                <a:effectLst/>
                <a:latin typeface="-apple-system"/>
              </a:rPr>
              <a:t>Financial intermediaries function basically by connecting an entity with a surplus fund to a deficit fund. They ease the </a:t>
            </a:r>
            <a:r>
              <a:rPr lang="en-US" sz="3600" dirty="0">
                <a:latin typeface="-apple-system"/>
              </a:rPr>
              <a:t>money flow</a:t>
            </a:r>
            <a:r>
              <a:rPr lang="en-US" sz="3600" i="0" dirty="0">
                <a:effectLst/>
                <a:latin typeface="-apple-system"/>
              </a:rPr>
              <a:t> in the economy and support </a:t>
            </a:r>
            <a:r>
              <a:rPr lang="en-US" sz="3600" dirty="0">
                <a:latin typeface="-apple-system"/>
              </a:rPr>
              <a:t>economic growth</a:t>
            </a:r>
            <a:r>
              <a:rPr lang="en-US" sz="3600" i="0" dirty="0">
                <a:effectLst/>
                <a:latin typeface="-apple-system"/>
              </a:rPr>
              <a:t>. </a:t>
            </a:r>
          </a:p>
          <a:p>
            <a:pPr algn="just"/>
            <a:r>
              <a:rPr lang="en-US" sz="3600" i="0" dirty="0">
                <a:effectLst/>
                <a:latin typeface="-apple-system"/>
              </a:rPr>
              <a:t>Based on the type of services and products offered by the intermediaries, the complexity in their roles changes. They take the form of channel providing loans, mortgages, investment vehicles, </a:t>
            </a:r>
            <a:r>
              <a:rPr lang="en-US" sz="3600" dirty="0">
                <a:latin typeface="-apple-system"/>
              </a:rPr>
              <a:t>leasing</a:t>
            </a:r>
            <a:r>
              <a:rPr lang="en-US" sz="3600" i="0" dirty="0">
                <a:effectLst/>
                <a:latin typeface="-apple-system"/>
              </a:rPr>
              <a:t>, and insurances, etc.</a:t>
            </a:r>
            <a:endParaRPr lang="en-US" sz="3600" dirty="0"/>
          </a:p>
        </p:txBody>
      </p:sp>
    </p:spTree>
    <p:extLst>
      <p:ext uri="{BB962C8B-B14F-4D97-AF65-F5344CB8AC3E}">
        <p14:creationId xmlns:p14="http://schemas.microsoft.com/office/powerpoint/2010/main" val="51756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E92914-1054-1EF3-CDF1-545D52C77023}"/>
              </a:ext>
            </a:extLst>
          </p:cNvPr>
          <p:cNvSpPr>
            <a:spLocks noGrp="1"/>
          </p:cNvSpPr>
          <p:nvPr>
            <p:ph idx="1"/>
          </p:nvPr>
        </p:nvSpPr>
        <p:spPr>
          <a:xfrm>
            <a:off x="274320" y="563880"/>
            <a:ext cx="11490960" cy="6294120"/>
          </a:xfrm>
        </p:spPr>
        <p:txBody>
          <a:bodyPr>
            <a:normAutofit/>
          </a:bodyPr>
          <a:lstStyle/>
          <a:p>
            <a:pPr marL="0" indent="0" algn="l">
              <a:buNone/>
            </a:pPr>
            <a:r>
              <a:rPr lang="en-US" sz="3600" b="1" i="0" dirty="0">
                <a:effectLst/>
                <a:latin typeface="-apple-system"/>
              </a:rPr>
              <a:t>Some of the significant roles of intermediaries include: </a:t>
            </a:r>
          </a:p>
          <a:p>
            <a:pPr algn="l">
              <a:buFont typeface="Arial" panose="020B0604020202020204" pitchFamily="34" charset="0"/>
              <a:buChar char="•"/>
            </a:pPr>
            <a:r>
              <a:rPr lang="en-US" sz="3200" b="0" i="0" dirty="0">
                <a:effectLst/>
                <a:latin typeface="-apple-system"/>
              </a:rPr>
              <a:t>Link households to the </a:t>
            </a:r>
            <a:r>
              <a:rPr lang="en-US" sz="3200" b="1" dirty="0">
                <a:latin typeface="-apple-system"/>
              </a:rPr>
              <a:t>financial market</a:t>
            </a:r>
            <a:endParaRPr lang="en-US" sz="3200" b="0" i="0" dirty="0">
              <a:effectLst/>
              <a:latin typeface="-apple-system"/>
            </a:endParaRPr>
          </a:p>
          <a:p>
            <a:pPr algn="l">
              <a:buFont typeface="Arial" panose="020B0604020202020204" pitchFamily="34" charset="0"/>
              <a:buChar char="•"/>
            </a:pPr>
            <a:r>
              <a:rPr lang="en-US" sz="3200" b="0" i="0" dirty="0">
                <a:effectLst/>
                <a:latin typeface="-apple-system"/>
              </a:rPr>
              <a:t>They safeguard customers’ hard-earned money</a:t>
            </a:r>
          </a:p>
          <a:p>
            <a:pPr algn="l">
              <a:buFont typeface="Arial" panose="020B0604020202020204" pitchFamily="34" charset="0"/>
              <a:buChar char="•"/>
            </a:pPr>
            <a:r>
              <a:rPr lang="en-US" sz="3200" b="0" i="0" dirty="0">
                <a:effectLst/>
                <a:latin typeface="-apple-system"/>
              </a:rPr>
              <a:t>Financial advisory services, provide financial information, and engage in credit rating</a:t>
            </a:r>
          </a:p>
          <a:p>
            <a:pPr algn="l">
              <a:buFont typeface="Arial" panose="020B0604020202020204" pitchFamily="34" charset="0"/>
              <a:buChar char="•"/>
            </a:pPr>
            <a:r>
              <a:rPr lang="en-US" sz="3200" b="0" i="0" dirty="0">
                <a:effectLst/>
                <a:latin typeface="-apple-system"/>
              </a:rPr>
              <a:t>Reducing the cost of business by offering economies of scale to business owners</a:t>
            </a:r>
          </a:p>
          <a:p>
            <a:pPr algn="l">
              <a:buFont typeface="Arial" panose="020B0604020202020204" pitchFamily="34" charset="0"/>
              <a:buChar char="•"/>
            </a:pPr>
            <a:r>
              <a:rPr lang="en-US" sz="3200" b="0" i="0" dirty="0">
                <a:effectLst/>
                <a:latin typeface="-apple-system"/>
              </a:rPr>
              <a:t>It helps corporations optimize the </a:t>
            </a:r>
            <a:r>
              <a:rPr lang="en-US" sz="3200" b="1" dirty="0">
                <a:latin typeface="-apple-system"/>
              </a:rPr>
              <a:t>capital structure</a:t>
            </a:r>
            <a:r>
              <a:rPr lang="en-US" sz="3200" b="0" i="0" dirty="0">
                <a:effectLst/>
                <a:latin typeface="-apple-system"/>
              </a:rPr>
              <a:t> by obtaining an appropriate mix of equity and debt</a:t>
            </a:r>
          </a:p>
          <a:p>
            <a:pPr algn="l">
              <a:buFont typeface="Arial" panose="020B0604020202020204" pitchFamily="34" charset="0"/>
              <a:buChar char="•"/>
            </a:pPr>
            <a:r>
              <a:rPr lang="en-US" sz="3200" b="0" i="0" dirty="0">
                <a:effectLst/>
                <a:latin typeface="-apple-system"/>
              </a:rPr>
              <a:t>Stimulate economic development.</a:t>
            </a:r>
          </a:p>
          <a:p>
            <a:endParaRPr lang="en-US" sz="3200" dirty="0"/>
          </a:p>
        </p:txBody>
      </p:sp>
    </p:spTree>
    <p:extLst>
      <p:ext uri="{BB962C8B-B14F-4D97-AF65-F5344CB8AC3E}">
        <p14:creationId xmlns:p14="http://schemas.microsoft.com/office/powerpoint/2010/main" val="962856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CF940AF4-BF57-674E-FD35-0B57752B63E5}"/>
              </a:ext>
            </a:extLst>
          </p:cNvPr>
          <p:cNvPicPr>
            <a:picLocks noChangeAspect="1"/>
          </p:cNvPicPr>
          <p:nvPr/>
        </p:nvPicPr>
        <p:blipFill rotWithShape="1">
          <a:blip r:embed="rId2">
            <a:alphaModFix amt="35000"/>
          </a:blip>
          <a:srcRect t="4463" b="14310"/>
          <a:stretch/>
        </p:blipFill>
        <p:spPr>
          <a:xfrm>
            <a:off x="20" y="10"/>
            <a:ext cx="12191980" cy="6857990"/>
          </a:xfrm>
          <a:prstGeom prst="rect">
            <a:avLst/>
          </a:prstGeom>
        </p:spPr>
      </p:pic>
      <p:sp>
        <p:nvSpPr>
          <p:cNvPr id="2" name="Title 1">
            <a:extLst>
              <a:ext uri="{FF2B5EF4-FFF2-40B4-BE49-F238E27FC236}">
                <a16:creationId xmlns:a16="http://schemas.microsoft.com/office/drawing/2014/main" id="{FEB0066B-5E35-F52D-25F3-CF8C56A6813D}"/>
              </a:ext>
            </a:extLst>
          </p:cNvPr>
          <p:cNvSpPr>
            <a:spLocks noGrp="1"/>
          </p:cNvSpPr>
          <p:nvPr>
            <p:ph type="title"/>
          </p:nvPr>
        </p:nvSpPr>
        <p:spPr>
          <a:xfrm>
            <a:off x="838200" y="365125"/>
            <a:ext cx="10515600" cy="1325563"/>
          </a:xfrm>
        </p:spPr>
        <p:txBody>
          <a:bodyPr>
            <a:normAutofit/>
          </a:bodyPr>
          <a:lstStyle/>
          <a:p>
            <a:r>
              <a:rPr lang="en-US" b="1" i="0">
                <a:solidFill>
                  <a:srgbClr val="FFFFFF"/>
                </a:solidFill>
                <a:effectLst/>
                <a:latin typeface="Poppins" panose="00000500000000000000" pitchFamily="2" charset="0"/>
              </a:rPr>
              <a:t>Types of Financial Intermediary</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62B379AC-528E-837E-BBFF-498FF7650C0A}"/>
              </a:ext>
            </a:extLst>
          </p:cNvPr>
          <p:cNvGraphicFramePr>
            <a:graphicFrameLocks noGrp="1"/>
          </p:cNvGraphicFramePr>
          <p:nvPr>
            <p:ph idx="1"/>
            <p:extLst>
              <p:ext uri="{D42A27DB-BD31-4B8C-83A1-F6EECF244321}">
                <p14:modId xmlns:p14="http://schemas.microsoft.com/office/powerpoint/2010/main" val="19251123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43683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32085E-E065-7722-2BCD-8000B0BFF7AA}"/>
              </a:ext>
            </a:extLst>
          </p:cNvPr>
          <p:cNvPicPr>
            <a:picLocks noChangeAspect="1"/>
          </p:cNvPicPr>
          <p:nvPr/>
        </p:nvPicPr>
        <p:blipFill rotWithShape="1">
          <a:blip r:embed="rId2"/>
          <a:srcRect t="32658" r="46875" b="21764"/>
          <a:stretch/>
        </p:blipFill>
        <p:spPr>
          <a:xfrm>
            <a:off x="121920" y="1"/>
            <a:ext cx="11780520" cy="6522720"/>
          </a:xfrm>
          <a:prstGeom prst="rect">
            <a:avLst/>
          </a:prstGeom>
        </p:spPr>
      </p:pic>
    </p:spTree>
    <p:extLst>
      <p:ext uri="{BB962C8B-B14F-4D97-AF65-F5344CB8AC3E}">
        <p14:creationId xmlns:p14="http://schemas.microsoft.com/office/powerpoint/2010/main" val="3770939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1FDA-C571-45FB-4053-FD8BAA723BD8}"/>
              </a:ext>
            </a:extLst>
          </p:cNvPr>
          <p:cNvSpPr>
            <a:spLocks noGrp="1"/>
          </p:cNvSpPr>
          <p:nvPr>
            <p:ph type="title"/>
          </p:nvPr>
        </p:nvSpPr>
        <p:spPr>
          <a:xfrm>
            <a:off x="838200" y="365125"/>
            <a:ext cx="10515600" cy="732155"/>
          </a:xfrm>
        </p:spPr>
        <p:txBody>
          <a:bodyPr/>
          <a:lstStyle/>
          <a:p>
            <a:r>
              <a:rPr lang="en-US" b="1" dirty="0"/>
              <a:t>Examples</a:t>
            </a:r>
          </a:p>
        </p:txBody>
      </p:sp>
      <p:sp>
        <p:nvSpPr>
          <p:cNvPr id="3" name="Content Placeholder 2">
            <a:extLst>
              <a:ext uri="{FF2B5EF4-FFF2-40B4-BE49-F238E27FC236}">
                <a16:creationId xmlns:a16="http://schemas.microsoft.com/office/drawing/2014/main" id="{40042A5B-D948-8A7D-CCE7-6EED0FD75D7D}"/>
              </a:ext>
            </a:extLst>
          </p:cNvPr>
          <p:cNvSpPr>
            <a:spLocks noGrp="1"/>
          </p:cNvSpPr>
          <p:nvPr>
            <p:ph idx="1"/>
          </p:nvPr>
        </p:nvSpPr>
        <p:spPr>
          <a:xfrm>
            <a:off x="838200" y="1219200"/>
            <a:ext cx="10515600" cy="4957763"/>
          </a:xfrm>
        </p:spPr>
        <p:txBody>
          <a:bodyPr>
            <a:normAutofit lnSpcReduction="10000"/>
          </a:bodyPr>
          <a:lstStyle/>
          <a:p>
            <a:pPr algn="just">
              <a:buFont typeface="Arial" panose="020B0604020202020204" pitchFamily="34" charset="0"/>
              <a:buChar char="•"/>
            </a:pPr>
            <a:r>
              <a:rPr lang="en-US" sz="3600" b="1" i="0" dirty="0">
                <a:effectLst/>
                <a:latin typeface="-apple-system"/>
              </a:rPr>
              <a:t>Banks:</a:t>
            </a:r>
            <a:r>
              <a:rPr lang="en-US" sz="3600" b="0" i="0" dirty="0">
                <a:effectLst/>
                <a:latin typeface="-apple-system"/>
              </a:rPr>
              <a:t> Banks primarily utilize the deposits made by clients to support other eligible clients in need. The interest earned for providing loans serves as income for the banks. Banks also offer several other services like forex services, insurance for deposits, and credit cards.</a:t>
            </a:r>
          </a:p>
          <a:p>
            <a:pPr algn="just">
              <a:buFont typeface="Arial" panose="020B0604020202020204" pitchFamily="34" charset="0"/>
              <a:buChar char="•"/>
            </a:pPr>
            <a:r>
              <a:rPr lang="en-US" sz="3600" b="1" i="0" dirty="0">
                <a:effectLst/>
                <a:latin typeface="-apple-system"/>
              </a:rPr>
              <a:t>Insurance companies:</a:t>
            </a:r>
            <a:r>
              <a:rPr lang="en-US" sz="3600" b="0" i="0" dirty="0">
                <a:effectLst/>
                <a:latin typeface="-apple-system"/>
              </a:rPr>
              <a:t> Insurance companies provide various insurance policies like life insurance, home insurance, and liability insurance designed to give financial protection to the customers. </a:t>
            </a:r>
            <a:r>
              <a:rPr lang="en-US" sz="3600" b="0" i="0" dirty="0" err="1">
                <a:effectLst/>
                <a:latin typeface="-apple-system"/>
              </a:rPr>
              <a:t>Eg</a:t>
            </a:r>
            <a:r>
              <a:rPr lang="en-US" sz="3600" b="0" i="0" dirty="0">
                <a:effectLst/>
                <a:latin typeface="-apple-system"/>
              </a:rPr>
              <a:t> LIC and GIC</a:t>
            </a:r>
          </a:p>
          <a:p>
            <a:pPr algn="just"/>
            <a:endParaRPr lang="en-US" sz="3600" dirty="0"/>
          </a:p>
        </p:txBody>
      </p:sp>
    </p:spTree>
    <p:extLst>
      <p:ext uri="{BB962C8B-B14F-4D97-AF65-F5344CB8AC3E}">
        <p14:creationId xmlns:p14="http://schemas.microsoft.com/office/powerpoint/2010/main" val="2941926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1C71A2-B73F-09DB-E201-DB4059A30605}"/>
              </a:ext>
            </a:extLst>
          </p:cNvPr>
          <p:cNvSpPr>
            <a:spLocks noGrp="1"/>
          </p:cNvSpPr>
          <p:nvPr>
            <p:ph idx="1"/>
          </p:nvPr>
        </p:nvSpPr>
        <p:spPr>
          <a:xfrm>
            <a:off x="457200" y="579120"/>
            <a:ext cx="10896600" cy="6278880"/>
          </a:xfrm>
        </p:spPr>
        <p:txBody>
          <a:bodyPr>
            <a:normAutofit/>
          </a:bodyPr>
          <a:lstStyle/>
          <a:p>
            <a:pPr algn="just">
              <a:buFont typeface="Arial" panose="020B0604020202020204" pitchFamily="34" charset="0"/>
              <a:buChar char="•"/>
            </a:pPr>
            <a:r>
              <a:rPr lang="en-US" b="1" i="0" dirty="0">
                <a:effectLst/>
                <a:latin typeface="-apple-system"/>
              </a:rPr>
              <a:t>Stock exchanges:</a:t>
            </a:r>
            <a:r>
              <a:rPr lang="en-US" b="0" i="0" dirty="0">
                <a:effectLst/>
                <a:latin typeface="-apple-system"/>
              </a:rPr>
              <a:t> The stock exchange reflects a marketplace where buyers and sellers engage in trading </a:t>
            </a:r>
            <a:r>
              <a:rPr lang="en-US" b="1" dirty="0">
                <a:latin typeface="-apple-system"/>
              </a:rPr>
              <a:t>financial instruments</a:t>
            </a:r>
            <a:r>
              <a:rPr lang="en-US" b="0" i="0" dirty="0">
                <a:effectLst/>
                <a:latin typeface="-apple-system"/>
              </a:rPr>
              <a:t> like stocks and derivatives. It connects companies that need funding and investors who have excess funds to invest as an intermediary. Even with a small amount of money, one can have an ownership interest in a blue-chip company.</a:t>
            </a:r>
          </a:p>
          <a:p>
            <a:pPr algn="just">
              <a:buFont typeface="Arial" panose="020B0604020202020204" pitchFamily="34" charset="0"/>
              <a:buChar char="•"/>
            </a:pPr>
            <a:r>
              <a:rPr lang="en-US" b="1" i="0" dirty="0">
                <a:effectLst/>
                <a:latin typeface="-apple-system"/>
              </a:rPr>
              <a:t>Mutual fund companies</a:t>
            </a:r>
            <a:r>
              <a:rPr lang="en-US" b="0" i="0" dirty="0">
                <a:effectLst/>
                <a:latin typeface="-apple-system"/>
              </a:rPr>
              <a:t>: Fund managers in mutual fund companies invest the money collected from retail investors in different financial assets and distribute the return to the retail investors proportional to their investment. </a:t>
            </a:r>
          </a:p>
          <a:p>
            <a:pPr algn="just">
              <a:buFont typeface="Arial" panose="020B0604020202020204" pitchFamily="34" charset="0"/>
              <a:buChar char="•"/>
            </a:pPr>
            <a:r>
              <a:rPr lang="en-US" b="1" i="0" dirty="0">
                <a:effectLst/>
                <a:latin typeface="-apple-system"/>
              </a:rPr>
              <a:t>Credit unions:</a:t>
            </a:r>
            <a:r>
              <a:rPr lang="en-US" b="0" i="0" dirty="0">
                <a:effectLst/>
                <a:latin typeface="-apple-system"/>
              </a:rPr>
              <a:t> Credit unions are usually non-profit entities owned by their members. It functions similar to banks; however, they offer better savings rates and reduced borrowing costs, that is, loans at competitive rates.</a:t>
            </a:r>
          </a:p>
          <a:p>
            <a:pPr algn="just"/>
            <a:endParaRPr lang="en-US" dirty="0"/>
          </a:p>
        </p:txBody>
      </p:sp>
    </p:spTree>
    <p:extLst>
      <p:ext uri="{BB962C8B-B14F-4D97-AF65-F5344CB8AC3E}">
        <p14:creationId xmlns:p14="http://schemas.microsoft.com/office/powerpoint/2010/main" val="2138312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9F7468-DB93-DE8B-797B-FA9FC2F0C3F6}"/>
              </a:ext>
            </a:extLst>
          </p:cNvPr>
          <p:cNvSpPr>
            <a:spLocks noGrp="1"/>
          </p:cNvSpPr>
          <p:nvPr>
            <p:ph type="title"/>
          </p:nvPr>
        </p:nvSpPr>
        <p:spPr>
          <a:xfrm>
            <a:off x="838200" y="704088"/>
            <a:ext cx="3529953" cy="2980944"/>
          </a:xfrm>
        </p:spPr>
        <p:txBody>
          <a:bodyPr>
            <a:normAutofit/>
          </a:bodyPr>
          <a:lstStyle/>
          <a:p>
            <a:r>
              <a:rPr lang="en-US" b="1" dirty="0">
                <a:solidFill>
                  <a:schemeClr val="bg1"/>
                </a:solidFill>
              </a:rPr>
              <a:t>Others</a:t>
            </a:r>
          </a:p>
        </p:txBody>
      </p:sp>
      <p:sp>
        <p:nvSpPr>
          <p:cNvPr id="3" name="Content Placeholder 2">
            <a:extLst>
              <a:ext uri="{FF2B5EF4-FFF2-40B4-BE49-F238E27FC236}">
                <a16:creationId xmlns:a16="http://schemas.microsoft.com/office/drawing/2014/main" id="{39159EA9-E56B-7730-A100-418F09E75C2F}"/>
              </a:ext>
            </a:extLst>
          </p:cNvPr>
          <p:cNvSpPr>
            <a:spLocks noGrp="1"/>
          </p:cNvSpPr>
          <p:nvPr>
            <p:ph idx="1"/>
          </p:nvPr>
        </p:nvSpPr>
        <p:spPr>
          <a:xfrm>
            <a:off x="6212410" y="704088"/>
            <a:ext cx="5135293" cy="5248656"/>
          </a:xfrm>
        </p:spPr>
        <p:txBody>
          <a:bodyPr anchor="ctr">
            <a:normAutofit/>
          </a:bodyPr>
          <a:lstStyle/>
          <a:p>
            <a:pPr algn="just"/>
            <a:r>
              <a:rPr lang="en-US" sz="3600" b="0" i="0" dirty="0">
                <a:effectLst/>
                <a:latin typeface="-apple-system"/>
              </a:rPr>
              <a:t>Some of the examples are non-banking finance companies (NBFCs), pension funds, building societies, financial advisors, investment bankers, escrow companies.</a:t>
            </a:r>
            <a:endParaRPr lang="en-US" sz="3600" dirty="0"/>
          </a:p>
        </p:txBody>
      </p:sp>
    </p:spTree>
    <p:extLst>
      <p:ext uri="{BB962C8B-B14F-4D97-AF65-F5344CB8AC3E}">
        <p14:creationId xmlns:p14="http://schemas.microsoft.com/office/powerpoint/2010/main" val="968622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740</Words>
  <Application>Microsoft Office PowerPoint</Application>
  <PresentationFormat>Widescreen</PresentationFormat>
  <Paragraphs>37</Paragraphs>
  <Slides>13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-apple-system</vt:lpstr>
      <vt:lpstr>Arial</vt:lpstr>
      <vt:lpstr>Calibri</vt:lpstr>
      <vt:lpstr>Calibri Light</vt:lpstr>
      <vt:lpstr>Open Sans</vt:lpstr>
      <vt:lpstr>Poppins</vt:lpstr>
      <vt:lpstr>Proxima Nova</vt:lpstr>
      <vt:lpstr>Office Theme</vt:lpstr>
      <vt:lpstr>Financial Intermediaries</vt:lpstr>
      <vt:lpstr> Introduction</vt:lpstr>
      <vt:lpstr>Role of Financial Intermediary</vt:lpstr>
      <vt:lpstr>PowerPoint Presentation</vt:lpstr>
      <vt:lpstr>Types of Financial Intermediary</vt:lpstr>
      <vt:lpstr>PowerPoint Presentation</vt:lpstr>
      <vt:lpstr>Examples</vt:lpstr>
      <vt:lpstr>PowerPoint Presentation</vt:lpstr>
      <vt:lpstr>Others</vt:lpstr>
      <vt:lpstr>Functions of Financial Intermediaries </vt:lpstr>
      <vt:lpstr>2. Loans</vt:lpstr>
      <vt:lpstr>3. Investment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Intermediary</dc:title>
  <dc:creator>Manish Dadhich</dc:creator>
  <cp:lastModifiedBy>Manish Dadhich</cp:lastModifiedBy>
  <cp:revision>18</cp:revision>
  <dcterms:created xsi:type="dcterms:W3CDTF">2023-02-07T15:45:02Z</dcterms:created>
  <dcterms:modified xsi:type="dcterms:W3CDTF">2023-02-21T01:55:58Z</dcterms:modified>
</cp:coreProperties>
</file>