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24"/>
  </p:notesMasterIdLst>
  <p:sldIdLst>
    <p:sldId id="280" r:id="rId2"/>
    <p:sldId id="282" r:id="rId3"/>
    <p:sldId id="281" r:id="rId4"/>
    <p:sldId id="259" r:id="rId5"/>
    <p:sldId id="283" r:id="rId6"/>
    <p:sldId id="260" r:id="rId7"/>
    <p:sldId id="261" r:id="rId8"/>
    <p:sldId id="286" r:id="rId9"/>
    <p:sldId id="285" r:id="rId10"/>
    <p:sldId id="287" r:id="rId11"/>
    <p:sldId id="262" r:id="rId12"/>
    <p:sldId id="290" r:id="rId13"/>
    <p:sldId id="284" r:id="rId14"/>
    <p:sldId id="288" r:id="rId15"/>
    <p:sldId id="292" r:id="rId16"/>
    <p:sldId id="269" r:id="rId17"/>
    <p:sldId id="296" r:id="rId18"/>
    <p:sldId id="293" r:id="rId19"/>
    <p:sldId id="294" r:id="rId20"/>
    <p:sldId id="297" r:id="rId21"/>
    <p:sldId id="273" r:id="rId22"/>
    <p:sldId id="298" r:id="rId23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326" autoAdjust="0"/>
  </p:normalViewPr>
  <p:slideViewPr>
    <p:cSldViewPr>
      <p:cViewPr varScale="1">
        <p:scale>
          <a:sx n="62" d="100"/>
          <a:sy n="62" d="100"/>
        </p:scale>
        <p:origin x="1032" y="84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EF1B48-270A-4898-9A25-70E13831BFA0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4B0F09-1296-4B93-A4E5-AD71FD5D0C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B0F09-1296-4B93-A4E5-AD71FD5D0CC8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371600"/>
            <a:ext cx="6934200" cy="1295400"/>
          </a:xfrm>
        </p:spPr>
        <p:txBody>
          <a:bodyPr>
            <a:normAutofit/>
          </a:bodyPr>
          <a:lstStyle/>
          <a:p>
            <a:pPr algn="ctr"/>
            <a:r>
              <a:rPr lang="en-US" sz="7200" b="0" dirty="0">
                <a:solidFill>
                  <a:schemeClr val="tx1"/>
                </a:solidFill>
              </a:rPr>
              <a:t>Leverage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4267200"/>
            <a:ext cx="8001000" cy="19050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latin typeface="+mj-lt"/>
              </a:rPr>
              <a:t>Dr. Manish </a:t>
            </a:r>
            <a:r>
              <a:rPr lang="en-US" sz="3200" b="1" dirty="0" err="1">
                <a:latin typeface="+mj-lt"/>
              </a:rPr>
              <a:t>Dadhich</a:t>
            </a:r>
            <a:endParaRPr lang="en-US" sz="3200" b="1" dirty="0">
              <a:latin typeface="+mj-lt"/>
            </a:endParaRPr>
          </a:p>
          <a:p>
            <a:pPr algn="ctr"/>
            <a:r>
              <a:rPr lang="en-US" sz="2800" b="1">
                <a:latin typeface="+mj-lt"/>
              </a:rPr>
              <a:t>Associate </a:t>
            </a:r>
            <a:r>
              <a:rPr lang="en-US" sz="2800" b="1" dirty="0">
                <a:latin typeface="+mj-lt"/>
              </a:rPr>
              <a:t>Professor</a:t>
            </a:r>
          </a:p>
          <a:p>
            <a:pPr algn="ctr"/>
            <a:r>
              <a:rPr lang="en-US" sz="2800" b="1" dirty="0">
                <a:latin typeface="+mj-lt"/>
              </a:rPr>
              <a:t>Sir </a:t>
            </a:r>
            <a:r>
              <a:rPr lang="en-US" sz="2800" b="1" dirty="0" err="1">
                <a:latin typeface="+mj-lt"/>
              </a:rPr>
              <a:t>Padampat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Singhania</a:t>
            </a:r>
            <a:r>
              <a:rPr lang="en-US" sz="2800" b="1" dirty="0">
                <a:latin typeface="+mj-lt"/>
              </a:rPr>
              <a:t> University, Udaipur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85800"/>
            <a:ext cx="8382000" cy="9906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E.g.- Selling unit-1,000 per annum, selling price-Rs. 200, variable cost- 70, fixed cost-Rs. 40,000.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81200" y="1828800"/>
          <a:ext cx="82296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+mj-lt"/>
                        </a:rPr>
                        <a:t>Sales                         (1,000x Rs. 200)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+mj-lt"/>
                        </a:rPr>
                        <a:t>2,00,000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+mj-lt"/>
                        </a:rPr>
                        <a:t>Less: Variable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 cost (1,000x Rs. 70)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+mj-lt"/>
                        </a:rPr>
                        <a:t>70,000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+mj-lt"/>
                        </a:rPr>
                        <a:t>Contribution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+mj-lt"/>
                        </a:rPr>
                        <a:t>1,30,000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+mj-lt"/>
                        </a:rPr>
                        <a:t>Less: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 Fixed cost (F)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+mj-lt"/>
                        </a:rPr>
                        <a:t>40,000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+mj-lt"/>
                        </a:rPr>
                        <a:t>Operating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 Profit  ( EBIT)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+mj-lt"/>
                        </a:rPr>
                        <a:t>90,000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7400" y="4495799"/>
            <a:ext cx="8153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j-lt"/>
              </a:rPr>
              <a:t>                                               </a:t>
            </a:r>
            <a:r>
              <a:rPr lang="en-US" sz="2400" b="1" dirty="0" err="1">
                <a:latin typeface="+mj-lt"/>
              </a:rPr>
              <a:t>Contri</a:t>
            </a:r>
            <a:r>
              <a:rPr lang="en-US" sz="2400" b="1" dirty="0">
                <a:latin typeface="+mj-lt"/>
              </a:rPr>
              <a:t>. (1,30,000)</a:t>
            </a:r>
          </a:p>
          <a:p>
            <a:r>
              <a:rPr lang="en-US" sz="2400" b="1" dirty="0">
                <a:latin typeface="+mj-lt"/>
              </a:rPr>
              <a:t>Operating Leverage =                                             </a:t>
            </a:r>
            <a:r>
              <a:rPr lang="en-US" sz="2800" b="1" dirty="0">
                <a:latin typeface="+mj-lt"/>
              </a:rPr>
              <a:t>= 1.44</a:t>
            </a:r>
            <a:endParaRPr lang="en-US" sz="2400" b="1" dirty="0">
              <a:latin typeface="+mj-lt"/>
            </a:endParaRPr>
          </a:p>
          <a:p>
            <a:r>
              <a:rPr lang="en-US" sz="2400" b="1" dirty="0">
                <a:latin typeface="+mj-lt"/>
              </a:rPr>
              <a:t>                                                 EBIT   (90,000)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57400" y="5867401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Inference: Increase in 1% in sales, operating profit  will increase by 1.44%,  higher O.L.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029200" y="5181600"/>
            <a:ext cx="251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33600" y="685801"/>
            <a:ext cx="7696200" cy="50526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3200" b="1" spc="-5" dirty="0">
                <a:solidFill>
                  <a:schemeClr val="tx1"/>
                </a:solidFill>
              </a:rPr>
              <a:t>Degree </a:t>
            </a:r>
            <a:r>
              <a:rPr sz="3200" b="1" dirty="0">
                <a:solidFill>
                  <a:schemeClr val="tx1"/>
                </a:solidFill>
              </a:rPr>
              <a:t>of</a:t>
            </a:r>
            <a:r>
              <a:rPr sz="3200" b="1" spc="-40" dirty="0">
                <a:solidFill>
                  <a:schemeClr val="tx1"/>
                </a:solidFill>
              </a:rPr>
              <a:t> </a:t>
            </a:r>
            <a:r>
              <a:rPr sz="3200" b="1" spc="-5" dirty="0">
                <a:solidFill>
                  <a:schemeClr val="tx1"/>
                </a:solidFill>
              </a:rPr>
              <a:t>Operating  Leverage</a:t>
            </a:r>
            <a:r>
              <a:rPr sz="3200" b="1" spc="-10" dirty="0">
                <a:solidFill>
                  <a:schemeClr val="tx1"/>
                </a:solidFill>
              </a:rPr>
              <a:t> </a:t>
            </a:r>
            <a:r>
              <a:rPr sz="3200" b="1" dirty="0">
                <a:solidFill>
                  <a:schemeClr val="tx1"/>
                </a:solidFill>
              </a:rPr>
              <a:t>(DOL)</a:t>
            </a:r>
            <a:endParaRPr sz="3200" b="1">
              <a:solidFill>
                <a:schemeClr val="tx1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52600" y="1371601"/>
            <a:ext cx="8686800" cy="4614981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96240" marR="32384" indent="-383540" algn="just">
              <a:lnSpc>
                <a:spcPct val="90000"/>
              </a:lnSpc>
              <a:spcBef>
                <a:spcPts val="495"/>
              </a:spcBef>
              <a:buClr>
                <a:srgbClr val="6D9FAF"/>
              </a:buClr>
              <a:buSzPct val="80303"/>
              <a:buFont typeface="Wingdings" pitchFamily="2" charset="2"/>
              <a:buChar char="Ø"/>
              <a:tabLst>
                <a:tab pos="396875" algn="l"/>
              </a:tabLst>
            </a:pPr>
            <a:r>
              <a:rPr lang="en-US" sz="3200" i="1" spc="-5" dirty="0">
                <a:latin typeface="+mj-lt"/>
                <a:cs typeface="Arial"/>
              </a:rPr>
              <a:t>When level of output is expressed as the ratio of the % change in operating profits to % change in sales.</a:t>
            </a:r>
            <a:endParaRPr lang="en-US" sz="3200" i="1" dirty="0">
              <a:latin typeface="+mj-lt"/>
              <a:cs typeface="Arial"/>
            </a:endParaRPr>
          </a:p>
          <a:p>
            <a:pPr marL="396240" marR="5080" indent="-383540" algn="just">
              <a:lnSpc>
                <a:spcPts val="3560"/>
              </a:lnSpc>
              <a:buClr>
                <a:srgbClr val="6D9FAF"/>
              </a:buClr>
              <a:buSzPct val="80303"/>
              <a:buFont typeface="Wingdings" pitchFamily="2" charset="2"/>
              <a:buChar char="Ø"/>
              <a:tabLst>
                <a:tab pos="396875" algn="l"/>
              </a:tabLst>
            </a:pPr>
            <a:r>
              <a:rPr lang="en-US" sz="3200" i="1" spc="-5" dirty="0">
                <a:latin typeface="+mj-lt"/>
                <a:cs typeface="Arial"/>
              </a:rPr>
              <a:t>“Multiplier effect” resulting from used of fixed operating cost can be measured by </a:t>
            </a:r>
            <a:r>
              <a:rPr lang="en-US" sz="3200" i="1" dirty="0">
                <a:latin typeface="+mj-lt"/>
                <a:cs typeface="Arial"/>
              </a:rPr>
              <a:t>degree of operating</a:t>
            </a:r>
            <a:r>
              <a:rPr lang="en-US" sz="3200" i="1" spc="-95" dirty="0">
                <a:latin typeface="+mj-lt"/>
                <a:cs typeface="Arial"/>
              </a:rPr>
              <a:t> </a:t>
            </a:r>
            <a:r>
              <a:rPr lang="en-US" sz="3200" i="1" spc="-5" dirty="0">
                <a:latin typeface="+mj-lt"/>
                <a:cs typeface="Arial"/>
              </a:rPr>
              <a:t>leverage.</a:t>
            </a:r>
          </a:p>
          <a:p>
            <a:pPr marL="396240" marR="5080" indent="-383540" algn="just">
              <a:lnSpc>
                <a:spcPts val="3560"/>
              </a:lnSpc>
              <a:buClr>
                <a:srgbClr val="6D9FAF"/>
              </a:buClr>
              <a:buSzPct val="80303"/>
              <a:tabLst>
                <a:tab pos="396875" algn="l"/>
              </a:tabLst>
            </a:pPr>
            <a:r>
              <a:rPr lang="en-US" sz="3000" b="1" i="1" spc="-5" dirty="0">
                <a:latin typeface="+mj-lt"/>
                <a:cs typeface="Arial"/>
              </a:rPr>
              <a:t>Formula:</a:t>
            </a:r>
          </a:p>
          <a:p>
            <a:pPr marL="1767840" marR="5080" lvl="3" indent="-383540" algn="just">
              <a:lnSpc>
                <a:spcPts val="3560"/>
              </a:lnSpc>
              <a:buClr>
                <a:srgbClr val="6D9FAF"/>
              </a:buClr>
              <a:buSzPct val="80303"/>
              <a:tabLst>
                <a:tab pos="396875" algn="l"/>
              </a:tabLst>
            </a:pPr>
            <a:r>
              <a:rPr lang="en-US" sz="2800" i="1" spc="-5" dirty="0">
                <a:latin typeface="+mj-lt"/>
                <a:cs typeface="Arial"/>
              </a:rPr>
              <a:t>    </a:t>
            </a:r>
            <a:r>
              <a:rPr lang="en-US" sz="2800" b="1" i="1" spc="-5" dirty="0">
                <a:latin typeface="+mj-lt"/>
                <a:cs typeface="Arial"/>
              </a:rPr>
              <a:t>% Change in Profits                % Change in EBIT</a:t>
            </a:r>
          </a:p>
          <a:p>
            <a:pPr marL="396240" marR="5080" indent="-383540" algn="just">
              <a:lnSpc>
                <a:spcPts val="3560"/>
              </a:lnSpc>
              <a:buClr>
                <a:srgbClr val="6D9FAF"/>
              </a:buClr>
              <a:buSzPct val="80303"/>
              <a:buFont typeface="Wingdings" pitchFamily="2" charset="2"/>
              <a:buChar char="Ø"/>
              <a:tabLst>
                <a:tab pos="396875" algn="l"/>
              </a:tabLst>
            </a:pPr>
            <a:r>
              <a:rPr lang="en-US" sz="2800" b="1" i="1" spc="-5" dirty="0">
                <a:latin typeface="+mj-lt"/>
                <a:cs typeface="Arial"/>
              </a:rPr>
              <a:t>DOL  =                                          OR </a:t>
            </a:r>
            <a:endParaRPr lang="en-US" sz="2800" b="1" i="1" dirty="0">
              <a:latin typeface="+mj-lt"/>
              <a:cs typeface="Arial"/>
            </a:endParaRPr>
          </a:p>
          <a:p>
            <a:pPr marL="396240" marR="32384" indent="-383540" algn="just">
              <a:lnSpc>
                <a:spcPct val="90000"/>
              </a:lnSpc>
              <a:spcBef>
                <a:spcPts val="495"/>
              </a:spcBef>
              <a:buClr>
                <a:srgbClr val="6D9FAF"/>
              </a:buClr>
              <a:buSzPct val="80303"/>
              <a:tabLst>
                <a:tab pos="396875" algn="l"/>
              </a:tabLst>
            </a:pPr>
            <a:r>
              <a:rPr lang="en-US" sz="2800" b="1" i="1" dirty="0">
                <a:latin typeface="+mj-lt"/>
                <a:cs typeface="Arial"/>
              </a:rPr>
              <a:t>			          % Change in Sales                  % Change in sales</a:t>
            </a:r>
            <a:endParaRPr sz="2800" b="1" i="1">
              <a:latin typeface="+mj-lt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276600" y="5257800"/>
            <a:ext cx="2971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239000" y="5257800"/>
            <a:ext cx="2971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219200"/>
            <a:ext cx="8153400" cy="533400"/>
          </a:xfrm>
        </p:spPr>
        <p:txBody>
          <a:bodyPr>
            <a:noAutofit/>
          </a:bodyPr>
          <a:lstStyle/>
          <a:p>
            <a:pPr algn="just"/>
            <a:r>
              <a:rPr lang="en-US" sz="2800" b="1" dirty="0">
                <a:solidFill>
                  <a:schemeClr val="tx1"/>
                </a:solidFill>
              </a:rPr>
              <a:t>E.g.- Selling unit-1,000 &amp; 1250,Selling price-Rs. 200, variable cost- 70, fixed cost-Rs. 40,000.  If Sales at 2,00,000 and 2,50,000, then DOL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52601" y="1905000"/>
          <a:ext cx="8763001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3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8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8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990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Particulars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I- Sales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II- Sales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Sales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2,00,000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2,50,000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Less: Variable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 cost 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70,000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87,500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Contribution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1,30,000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1,62,500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Less: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 Fixed cost (F)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40,000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40,000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Operating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 Profit  ( EBIT)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90,000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1,22,500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7400" y="4724401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j-lt"/>
              </a:rPr>
              <a:t>                 32,500 / 90,000 x 100                                36 %</a:t>
            </a:r>
          </a:p>
          <a:p>
            <a:r>
              <a:rPr lang="en-US" sz="2400" b="1" dirty="0">
                <a:latin typeface="+mj-lt"/>
              </a:rPr>
              <a:t>DOL  =                                                            O</a:t>
            </a:r>
            <a:r>
              <a:rPr lang="en-US" sz="2400" b="1" spc="-5" dirty="0">
                <a:latin typeface="+mj-lt"/>
                <a:cs typeface="Arial"/>
              </a:rPr>
              <a:t>R    </a:t>
            </a:r>
            <a:r>
              <a:rPr lang="en-US" sz="2400" b="1" dirty="0">
                <a:latin typeface="+mj-lt"/>
              </a:rPr>
              <a:t>                     =  1.44</a:t>
            </a:r>
          </a:p>
          <a:p>
            <a:r>
              <a:rPr lang="en-US" sz="2400" b="1" dirty="0">
                <a:latin typeface="+mj-lt"/>
              </a:rPr>
              <a:t>                50,000 / 2,00,000x 100                               25 %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52600" y="5867401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/>
              <a:t>Inference: Increase in 25% in sales, results 36 % increase profit. High O.L. 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200400" y="5257800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772400" y="5257800"/>
            <a:ext cx="114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96962"/>
          </a:xfrm>
        </p:spPr>
        <p:txBody>
          <a:bodyPr>
            <a:normAutofit/>
          </a:bodyPr>
          <a:lstStyle/>
          <a:p>
            <a:r>
              <a:rPr lang="en-US" sz="4000" b="1" spc="-5" dirty="0">
                <a:solidFill>
                  <a:schemeClr val="tx1"/>
                </a:solidFill>
              </a:rPr>
              <a:t>2. Financial  Levera</a:t>
            </a:r>
            <a:r>
              <a:rPr lang="en-US" sz="4000" b="1" spc="-20" dirty="0">
                <a:solidFill>
                  <a:schemeClr val="tx1"/>
                </a:solidFill>
              </a:rPr>
              <a:t>g</a:t>
            </a:r>
            <a:r>
              <a:rPr lang="en-US" sz="4000" b="1" spc="-5" dirty="0">
                <a:solidFill>
                  <a:schemeClr val="tx1"/>
                </a:solidFill>
              </a:rPr>
              <a:t>e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371600"/>
            <a:ext cx="8610600" cy="5486400"/>
          </a:xfrm>
        </p:spPr>
        <p:txBody>
          <a:bodyPr>
            <a:noAutofit/>
          </a:bodyPr>
          <a:lstStyle/>
          <a:p>
            <a:pPr algn="just"/>
            <a:r>
              <a:rPr lang="en-US" sz="3000" i="1" dirty="0">
                <a:latin typeface="+mj-lt"/>
                <a:cs typeface="Arial"/>
              </a:rPr>
              <a:t>Financial activities of a firm.</a:t>
            </a:r>
          </a:p>
          <a:p>
            <a:pPr algn="just"/>
            <a:r>
              <a:rPr lang="en-US" sz="3000" i="1" dirty="0">
                <a:latin typeface="+mj-lt"/>
                <a:cs typeface="Arial"/>
              </a:rPr>
              <a:t>Ability to use fixed financial cost to magnify the effect of changes in EBIT on firm’s EPS.</a:t>
            </a:r>
          </a:p>
          <a:p>
            <a:pPr algn="just"/>
            <a:r>
              <a:rPr lang="en-US" sz="3000" i="1" dirty="0">
                <a:latin typeface="+mj-lt"/>
                <a:cs typeface="Arial"/>
              </a:rPr>
              <a:t>Trading on Equity.</a:t>
            </a:r>
          </a:p>
          <a:p>
            <a:pPr algn="just"/>
            <a:r>
              <a:rPr lang="en-US" sz="3000" i="1" dirty="0">
                <a:latin typeface="+mj-lt"/>
                <a:cs typeface="Arial"/>
              </a:rPr>
              <a:t>If company’s rate of earning is higher than rate of fixed charges, favorable Financial leverage and vice-versa. This excess return helps to increase EPS.</a:t>
            </a:r>
            <a:r>
              <a:rPr lang="en-US" sz="2800" b="1" i="1" dirty="0">
                <a:latin typeface="+mj-lt"/>
              </a:rPr>
              <a:t>                      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2800" b="1" i="1" dirty="0">
                <a:latin typeface="+mj-lt"/>
              </a:rPr>
              <a:t>				         EBIT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2800" b="1" i="1" dirty="0">
                <a:latin typeface="+mj-lt"/>
              </a:rPr>
              <a:t>Financial Leverage = 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2800" b="1" i="1" dirty="0">
                <a:latin typeface="+mj-lt"/>
              </a:rPr>
              <a:t>                                            EBIT-T (EBT)</a:t>
            </a:r>
            <a:endParaRPr lang="en-US" sz="2800" b="1" i="1" dirty="0">
              <a:latin typeface="+mj-lt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410200" y="5562600"/>
            <a:ext cx="2743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Characteristics of Financial Leverage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i="1" dirty="0">
                <a:latin typeface="+mj-lt"/>
              </a:rPr>
              <a:t>Related to Liability side of B/S.</a:t>
            </a:r>
          </a:p>
          <a:p>
            <a:r>
              <a:rPr lang="en-US" sz="3200" i="1" dirty="0">
                <a:latin typeface="+mj-lt"/>
              </a:rPr>
              <a:t>Mix method of financing.</a:t>
            </a:r>
          </a:p>
          <a:p>
            <a:r>
              <a:rPr lang="en-US" sz="3200" i="1" dirty="0">
                <a:latin typeface="+mj-lt"/>
              </a:rPr>
              <a:t>Effects on EPS.</a:t>
            </a:r>
          </a:p>
          <a:p>
            <a:r>
              <a:rPr lang="en-US" sz="3200" i="1" dirty="0">
                <a:latin typeface="+mj-lt"/>
              </a:rPr>
              <a:t>Financial risk.</a:t>
            </a:r>
          </a:p>
          <a:p>
            <a:r>
              <a:rPr lang="en-US" sz="3200" i="1" dirty="0">
                <a:latin typeface="+mj-lt"/>
              </a:rPr>
              <a:t>Help in capital structure planning</a:t>
            </a:r>
          </a:p>
          <a:p>
            <a:r>
              <a:rPr lang="en-US" sz="3200" i="1" dirty="0">
                <a:latin typeface="+mj-lt"/>
              </a:rPr>
              <a:t>Profit planning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685800"/>
            <a:ext cx="8610600" cy="6096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Computation of Degree of Financial Leverage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447800"/>
            <a:ext cx="8610600" cy="5257800"/>
          </a:xfrm>
        </p:spPr>
        <p:txBody>
          <a:bodyPr>
            <a:noAutofit/>
          </a:bodyPr>
          <a:lstStyle/>
          <a:p>
            <a:pPr indent="0">
              <a:spcBef>
                <a:spcPts val="0"/>
              </a:spcBef>
              <a:buNone/>
            </a:pPr>
            <a:r>
              <a:rPr lang="en-US" sz="2800" b="1" i="1" dirty="0"/>
              <a:t>                     % Change in EPS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2800" b="1" i="1" dirty="0"/>
              <a:t>DFL =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2800" b="1" i="1" dirty="0"/>
              <a:t>                    % Change in EBIT</a:t>
            </a:r>
          </a:p>
          <a:p>
            <a:pPr indent="0" algn="r">
              <a:spcBef>
                <a:spcPts val="0"/>
              </a:spcBef>
              <a:buNone/>
            </a:pPr>
            <a:r>
              <a:rPr lang="en-US" sz="2800" b="1" i="1" dirty="0"/>
              <a:t>OR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2800" i="1" dirty="0"/>
              <a:t>	</a:t>
            </a:r>
            <a:r>
              <a:rPr lang="en-US" sz="2800" b="1" i="1" dirty="0"/>
              <a:t>	 % Change in EBT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2800" b="1" i="1" dirty="0"/>
              <a:t>DFL = 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2800" b="1" i="1" dirty="0"/>
              <a:t>                   % Change in EBIT</a:t>
            </a:r>
          </a:p>
          <a:p>
            <a:pPr indent="0">
              <a:spcBef>
                <a:spcPts val="0"/>
              </a:spcBef>
              <a:buNone/>
            </a:pPr>
            <a:endParaRPr lang="en-US" sz="2800" b="1" i="1" dirty="0"/>
          </a:p>
          <a:p>
            <a:pPr marL="396240" marR="232410" indent="-383540" algn="just">
              <a:buClr>
                <a:srgbClr val="6D9FAF"/>
              </a:buClr>
              <a:buSzPct val="79166"/>
              <a:buFont typeface="Wingdings 2"/>
              <a:buChar char=""/>
              <a:tabLst>
                <a:tab pos="396875" algn="l"/>
              </a:tabLst>
            </a:pPr>
            <a:r>
              <a:rPr lang="en-US" b="1" i="1" spc="-5" dirty="0">
                <a:cs typeface="Arial"/>
              </a:rPr>
              <a:t>Small  change </a:t>
            </a:r>
            <a:r>
              <a:rPr lang="en-US" b="1" i="1" dirty="0">
                <a:cs typeface="Arial"/>
              </a:rPr>
              <a:t>in </a:t>
            </a:r>
            <a:r>
              <a:rPr lang="en-US" b="1" i="1" spc="-5" dirty="0">
                <a:uFill>
                  <a:solidFill>
                    <a:srgbClr val="D3D2D0"/>
                  </a:solidFill>
                </a:uFill>
                <a:cs typeface="Arial"/>
              </a:rPr>
              <a:t>operating income</a:t>
            </a:r>
            <a:r>
              <a:rPr lang="en-US" b="1" i="1" spc="-5" dirty="0">
                <a:cs typeface="Arial"/>
              </a:rPr>
              <a:t> </a:t>
            </a:r>
            <a:r>
              <a:rPr lang="en-US" b="1" i="1" dirty="0">
                <a:cs typeface="Arial"/>
              </a:rPr>
              <a:t>is  </a:t>
            </a:r>
            <a:r>
              <a:rPr lang="en-US" b="1" i="1" spc="-5" dirty="0">
                <a:cs typeface="Arial"/>
              </a:rPr>
              <a:t>magnified </a:t>
            </a:r>
            <a:r>
              <a:rPr lang="en-US" b="1" i="1" dirty="0">
                <a:cs typeface="Arial"/>
              </a:rPr>
              <a:t>into </a:t>
            </a:r>
            <a:r>
              <a:rPr lang="en-US" b="1" i="1" spc="-5" dirty="0">
                <a:cs typeface="Arial"/>
              </a:rPr>
              <a:t>a larger change  </a:t>
            </a:r>
            <a:r>
              <a:rPr lang="en-US" b="1" i="1" dirty="0">
                <a:cs typeface="Arial"/>
              </a:rPr>
              <a:t>in </a:t>
            </a:r>
            <a:r>
              <a:rPr lang="en-US" b="1" i="1" spc="-5" dirty="0">
                <a:uFill>
                  <a:solidFill>
                    <a:srgbClr val="D3D2D0"/>
                  </a:solidFill>
                </a:uFill>
                <a:cs typeface="Arial"/>
              </a:rPr>
              <a:t>earnings </a:t>
            </a:r>
            <a:r>
              <a:rPr lang="en-US" b="1" i="1" spc="-10" dirty="0">
                <a:uFill>
                  <a:solidFill>
                    <a:srgbClr val="D3D2D0"/>
                  </a:solidFill>
                </a:uFill>
                <a:cs typeface="Arial"/>
              </a:rPr>
              <a:t>per</a:t>
            </a:r>
            <a:r>
              <a:rPr lang="en-US" b="1" i="1" spc="-5" dirty="0">
                <a:uFill>
                  <a:solidFill>
                    <a:srgbClr val="D3D2D0"/>
                  </a:solidFill>
                </a:uFill>
                <a:cs typeface="Arial"/>
              </a:rPr>
              <a:t> </a:t>
            </a:r>
            <a:r>
              <a:rPr lang="en-US" b="1" i="1" dirty="0">
                <a:uFill>
                  <a:solidFill>
                    <a:srgbClr val="D3D2D0"/>
                  </a:solidFill>
                </a:uFill>
                <a:cs typeface="Arial"/>
              </a:rPr>
              <a:t>share</a:t>
            </a:r>
            <a:r>
              <a:rPr lang="en-US" b="1" i="1" dirty="0">
                <a:cs typeface="Arial"/>
              </a:rPr>
              <a:t>.</a:t>
            </a:r>
            <a:endParaRPr lang="en-US" i="1" dirty="0">
              <a:cs typeface="Arial"/>
            </a:endParaRPr>
          </a:p>
          <a:p>
            <a:pPr marL="396240" marR="5080" indent="-383540" algn="just">
              <a:buClr>
                <a:srgbClr val="6D9FAF"/>
              </a:buClr>
              <a:buSzPct val="79166"/>
              <a:buFont typeface="Wingdings 2"/>
              <a:buChar char=""/>
              <a:tabLst>
                <a:tab pos="396875" algn="l"/>
              </a:tabLst>
            </a:pPr>
            <a:r>
              <a:rPr lang="en-US" b="1" i="1" spc="-5" dirty="0">
                <a:cs typeface="Arial"/>
              </a:rPr>
              <a:t>This “multiplier effect” </a:t>
            </a:r>
            <a:r>
              <a:rPr lang="en-US" b="1" i="1" dirty="0">
                <a:cs typeface="Arial"/>
              </a:rPr>
              <a:t>is </a:t>
            </a:r>
            <a:r>
              <a:rPr lang="en-US" b="1" i="1" spc="-5" dirty="0">
                <a:cs typeface="Arial"/>
              </a:rPr>
              <a:t>called  the </a:t>
            </a:r>
            <a:r>
              <a:rPr lang="en-US" b="1" i="1" dirty="0">
                <a:cs typeface="Arial"/>
              </a:rPr>
              <a:t>degree of financial  leverage.</a:t>
            </a:r>
            <a:endParaRPr lang="en-US" i="1" dirty="0">
              <a:cs typeface="Arial"/>
            </a:endParaRPr>
          </a:p>
          <a:p>
            <a:pPr marL="396240" marR="5080" indent="-383540">
              <a:lnSpc>
                <a:spcPts val="3460"/>
              </a:lnSpc>
              <a:buClr>
                <a:srgbClr val="6D9FAF"/>
              </a:buClr>
              <a:buSzPct val="79166"/>
              <a:buFont typeface="Wingdings 2"/>
              <a:buChar char=""/>
              <a:tabLst>
                <a:tab pos="396875" algn="l"/>
              </a:tabLst>
            </a:pPr>
            <a:endParaRPr lang="en-US" sz="2800" dirty="0">
              <a:cs typeface="Arial"/>
            </a:endParaRPr>
          </a:p>
          <a:p>
            <a:pPr indent="0">
              <a:spcBef>
                <a:spcPts val="0"/>
              </a:spcBef>
              <a:buNone/>
            </a:pPr>
            <a:endParaRPr lang="en-US" sz="2800" dirty="0"/>
          </a:p>
          <a:p>
            <a:pPr indent="0">
              <a:spcBef>
                <a:spcPts val="0"/>
              </a:spcBef>
              <a:buNone/>
            </a:pPr>
            <a:endParaRPr lang="en-US" sz="28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581400" y="2133600"/>
            <a:ext cx="3886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505200" y="3810000"/>
            <a:ext cx="3886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47800" y="228600"/>
            <a:ext cx="8610600" cy="1304844"/>
          </a:xfrm>
          <a:prstGeom prst="rect">
            <a:avLst/>
          </a:prstGeom>
        </p:spPr>
        <p:txBody>
          <a:bodyPr vert="horz" wrap="square" lIns="0" tIns="12065" rIns="0" bIns="0" rtlCol="0" anchor="b">
            <a:spAutoFit/>
          </a:bodyPr>
          <a:lstStyle/>
          <a:p>
            <a:pPr marL="12700" marR="5080" algn="just">
              <a:spcBef>
                <a:spcPts val="95"/>
              </a:spcBef>
            </a:pPr>
            <a:r>
              <a:rPr lang="en-US" sz="2800" b="1" dirty="0">
                <a:solidFill>
                  <a:schemeClr val="tx1"/>
                </a:solidFill>
              </a:rPr>
              <a:t>E.g.- Debenture Rs. 1,00,000@10%, equity share 5,000 of Rs. 10, tax 50%, if EBIT are Rs. 50,000 and Rs. 80,000. Calculate F.L., EPS and DOFL.</a:t>
            </a:r>
            <a:endParaRPr sz="2800" spc="-5" dirty="0">
              <a:solidFill>
                <a:schemeClr val="tx1"/>
              </a:solidFill>
            </a:endParaRPr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1380666"/>
              </p:ext>
            </p:extLst>
          </p:nvPr>
        </p:nvGraphicFramePr>
        <p:xfrm>
          <a:off x="647700" y="1565528"/>
          <a:ext cx="10896600" cy="4841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8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8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97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356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Particulars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EBIT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 (</a:t>
                      </a:r>
                      <a:r>
                        <a:rPr lang="en-US" sz="2400" b="1" baseline="0" dirty="0" err="1">
                          <a:solidFill>
                            <a:schemeClr val="tx1"/>
                          </a:solidFill>
                          <a:latin typeface="+mj-lt"/>
                        </a:rPr>
                        <a:t>i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EBIT (ii)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56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EBIT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50,000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80,000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56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Less: Interest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10,000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10,000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56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Earning before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 tax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40,000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70,000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56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Less: Tax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 (50%)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20,000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35,000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56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Earning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 after tax (EAT)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20,000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35,000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6422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Financial leverage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50,000/40,000=1.2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80,000/70,000 =1.14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56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EPS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20,000/5000 = 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35,000/5000= 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356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% Change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 in EBIT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60%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356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% Change in EPS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j-lt"/>
                        </a:rPr>
                        <a:t>75%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Operating v/s Financial leverage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600200"/>
            <a:ext cx="4267200" cy="5029200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>
                <a:latin typeface="+mj-lt"/>
              </a:rPr>
              <a:t>Objectives:</a:t>
            </a:r>
            <a:r>
              <a:rPr lang="en-US" sz="3200" dirty="0">
                <a:latin typeface="+mj-lt"/>
              </a:rPr>
              <a:t> magnify effect on profit due to sales.</a:t>
            </a:r>
          </a:p>
          <a:p>
            <a:pPr algn="just"/>
            <a:r>
              <a:rPr lang="en-US" sz="3200" b="1" dirty="0">
                <a:latin typeface="+mj-lt"/>
              </a:rPr>
              <a:t>Relationship:</a:t>
            </a:r>
            <a:r>
              <a:rPr lang="en-US" sz="3200" dirty="0">
                <a:latin typeface="+mj-lt"/>
              </a:rPr>
              <a:t> profit &amp; sales.</a:t>
            </a:r>
          </a:p>
          <a:p>
            <a:pPr algn="just"/>
            <a:r>
              <a:rPr lang="en-US" sz="3200" b="1" dirty="0">
                <a:latin typeface="+mj-lt"/>
              </a:rPr>
              <a:t>Relates: </a:t>
            </a:r>
            <a:r>
              <a:rPr lang="en-US" sz="3200" dirty="0">
                <a:latin typeface="+mj-lt"/>
              </a:rPr>
              <a:t>asset side.</a:t>
            </a:r>
          </a:p>
          <a:p>
            <a:pPr algn="just"/>
            <a:r>
              <a:rPr lang="en-US" sz="3200" b="1" dirty="0">
                <a:latin typeface="+mj-lt"/>
              </a:rPr>
              <a:t>Risk:</a:t>
            </a:r>
            <a:r>
              <a:rPr lang="en-US" sz="3200" dirty="0">
                <a:latin typeface="+mj-lt"/>
              </a:rPr>
              <a:t> operating </a:t>
            </a:r>
          </a:p>
          <a:p>
            <a:pPr algn="just"/>
            <a:endParaRPr lang="en-US" sz="3200" dirty="0">
              <a:latin typeface="+mj-lt"/>
            </a:endParaRPr>
          </a:p>
          <a:p>
            <a:pPr algn="just"/>
            <a:r>
              <a:rPr lang="en-US" sz="3200" b="1" dirty="0">
                <a:latin typeface="+mj-lt"/>
              </a:rPr>
              <a:t>Decision:</a:t>
            </a:r>
            <a:r>
              <a:rPr lang="en-US" sz="3200" dirty="0">
                <a:latin typeface="+mj-lt"/>
              </a:rPr>
              <a:t> investment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600200"/>
            <a:ext cx="4191000" cy="4953000"/>
          </a:xfrm>
        </p:spPr>
        <p:txBody>
          <a:bodyPr>
            <a:normAutofit/>
          </a:bodyPr>
          <a:lstStyle/>
          <a:p>
            <a:pPr algn="just"/>
            <a:r>
              <a:rPr lang="en-US" sz="3200" dirty="0">
                <a:latin typeface="+mj-lt"/>
              </a:rPr>
              <a:t>Magnify effect on earning per share (EPS) due to EBIT.</a:t>
            </a:r>
          </a:p>
          <a:p>
            <a:pPr algn="just"/>
            <a:r>
              <a:rPr lang="en-US" sz="3200" dirty="0">
                <a:latin typeface="+mj-lt"/>
              </a:rPr>
              <a:t>Operating profit &amp; return on equity.</a:t>
            </a:r>
          </a:p>
          <a:p>
            <a:pPr algn="just"/>
            <a:r>
              <a:rPr lang="en-US" sz="3200" dirty="0">
                <a:latin typeface="+mj-lt"/>
              </a:rPr>
              <a:t>Liability side.</a:t>
            </a:r>
          </a:p>
          <a:p>
            <a:pPr algn="just"/>
            <a:r>
              <a:rPr lang="en-US" sz="3200" dirty="0">
                <a:latin typeface="+mj-lt"/>
              </a:rPr>
              <a:t>Financial risk e.g. Interest &amp; dividend.</a:t>
            </a:r>
          </a:p>
          <a:p>
            <a:pPr algn="just"/>
            <a:r>
              <a:rPr lang="en-US" sz="3200" dirty="0">
                <a:latin typeface="+mj-lt"/>
              </a:rPr>
              <a:t>Capital structure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3. Combined or Mixed Leverage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i="1" dirty="0">
                <a:latin typeface="+mj-lt"/>
              </a:rPr>
              <a:t>Operating and financial leverage are combined to analyze impact of all types of fixed costs.</a:t>
            </a:r>
          </a:p>
          <a:p>
            <a:pPr algn="just"/>
            <a:endParaRPr lang="en-US" sz="3200" i="1" dirty="0">
              <a:latin typeface="+mj-lt"/>
            </a:endParaRPr>
          </a:p>
          <a:p>
            <a:pPr algn="just"/>
            <a:r>
              <a:rPr lang="en-US" sz="3200" i="1" dirty="0">
                <a:latin typeface="+mj-lt"/>
              </a:rPr>
              <a:t>Result obtained discloses the effect of change in sales over change in EPS.</a:t>
            </a:r>
          </a:p>
          <a:p>
            <a:pPr algn="just"/>
            <a:endParaRPr lang="en-US" sz="3200" i="1" dirty="0">
              <a:latin typeface="+mj-lt"/>
            </a:endParaRPr>
          </a:p>
          <a:p>
            <a:pPr algn="just"/>
            <a:r>
              <a:rPr lang="en-US" sz="3200" i="1" dirty="0">
                <a:latin typeface="+mj-lt"/>
              </a:rPr>
              <a:t>Establish relationship between contribution and taxable income of a firm.</a:t>
            </a:r>
          </a:p>
          <a:p>
            <a:pPr algn="just"/>
            <a:endParaRPr lang="en-US" sz="3200" i="1" dirty="0">
              <a:latin typeface="+mj-l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Formula of Combined Leverage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76401"/>
            <a:ext cx="8915400" cy="4449763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+mj-lt"/>
              </a:rPr>
              <a:t>D C L  =  D O L  x   D F L</a:t>
            </a:r>
          </a:p>
          <a:p>
            <a:pPr>
              <a:buNone/>
            </a:pPr>
            <a:r>
              <a:rPr lang="en-US" sz="3200" dirty="0">
                <a:latin typeface="+mj-lt"/>
              </a:rPr>
              <a:t>			</a:t>
            </a:r>
            <a:r>
              <a:rPr lang="en-US" sz="3200" b="1" dirty="0">
                <a:latin typeface="+mj-lt"/>
              </a:rPr>
              <a:t>Contribution			EBIT</a:t>
            </a:r>
          </a:p>
          <a:p>
            <a:pPr>
              <a:buNone/>
            </a:pPr>
            <a:r>
              <a:rPr lang="en-US" sz="3200" b="1" dirty="0">
                <a:latin typeface="+mj-lt"/>
              </a:rPr>
              <a:t> 		 	       EBIT                                    EBT</a:t>
            </a:r>
          </a:p>
          <a:p>
            <a:pPr>
              <a:buNone/>
            </a:pPr>
            <a:r>
              <a:rPr lang="en-US" sz="3200" b="1" dirty="0">
                <a:latin typeface="+mj-lt"/>
              </a:rPr>
              <a:t>  		     	Contribution</a:t>
            </a:r>
          </a:p>
          <a:p>
            <a:pPr>
              <a:buNone/>
            </a:pPr>
            <a:r>
              <a:rPr lang="en-US" sz="3200" b="1" dirty="0">
                <a:latin typeface="+mj-lt"/>
              </a:rPr>
              <a:t>  		       	        EBT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3200" b="1" dirty="0">
                <a:latin typeface="+mj-lt"/>
              </a:rPr>
              <a:t>		% Change in EPS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3200" b="1" dirty="0">
                <a:latin typeface="+mj-lt"/>
              </a:rPr>
              <a:t>DCL =  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3200" b="1" dirty="0">
                <a:latin typeface="+mj-lt"/>
              </a:rPr>
              <a:t>		% Change in Sales</a:t>
            </a:r>
          </a:p>
          <a:p>
            <a:pPr>
              <a:buNone/>
            </a:pPr>
            <a:endParaRPr lang="en-US" sz="3200" dirty="0">
              <a:latin typeface="+mj-l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429000" y="2895600"/>
            <a:ext cx="2743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391400" y="28194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29000" y="4038600"/>
            <a:ext cx="251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Multiply 7"/>
          <p:cNvSpPr/>
          <p:nvPr/>
        </p:nvSpPr>
        <p:spPr>
          <a:xfrm>
            <a:off x="6629400" y="2743200"/>
            <a:ext cx="304800" cy="304800"/>
          </a:xfrm>
          <a:prstGeom prst="mathMultiply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Equal 8"/>
          <p:cNvSpPr/>
          <p:nvPr/>
        </p:nvSpPr>
        <p:spPr>
          <a:xfrm>
            <a:off x="2286000" y="2667000"/>
            <a:ext cx="685800" cy="365760"/>
          </a:xfrm>
          <a:prstGeom prst="mathEqual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Equal 9"/>
          <p:cNvSpPr/>
          <p:nvPr/>
        </p:nvSpPr>
        <p:spPr>
          <a:xfrm>
            <a:off x="2362200" y="3886200"/>
            <a:ext cx="609600" cy="274320"/>
          </a:xfrm>
          <a:prstGeom prst="mathEqual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581400" y="5334000"/>
            <a:ext cx="3124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71600"/>
            <a:ext cx="8229600" cy="4953000"/>
          </a:xfrm>
        </p:spPr>
        <p:txBody>
          <a:bodyPr>
            <a:noAutofit/>
          </a:bodyPr>
          <a:lstStyle/>
          <a:p>
            <a:r>
              <a:rPr lang="en-US" sz="3200" b="1" dirty="0">
                <a:cs typeface="Arial"/>
              </a:rPr>
              <a:t>What is</a:t>
            </a:r>
            <a:r>
              <a:rPr lang="en-US" sz="3200" b="1" spc="-95" dirty="0">
                <a:cs typeface="Arial"/>
              </a:rPr>
              <a:t> </a:t>
            </a:r>
            <a:r>
              <a:rPr lang="en-US" sz="3200" b="1" dirty="0">
                <a:cs typeface="Arial"/>
              </a:rPr>
              <a:t>Leverage?</a:t>
            </a:r>
          </a:p>
          <a:p>
            <a:r>
              <a:rPr lang="en-US" sz="3200" b="1" spc="-5" dirty="0">
                <a:cs typeface="Arial"/>
              </a:rPr>
              <a:t>Framework to Calculate </a:t>
            </a:r>
            <a:endParaRPr lang="en-US" sz="3200" b="1" dirty="0"/>
          </a:p>
          <a:p>
            <a:r>
              <a:rPr lang="en-US" sz="3200" b="1" dirty="0"/>
              <a:t>Types of Leverage</a:t>
            </a:r>
          </a:p>
          <a:p>
            <a:pPr lvl="1">
              <a:buNone/>
            </a:pPr>
            <a:r>
              <a:rPr lang="en-US" sz="3200" b="1" spc="-5" dirty="0"/>
              <a:t>1. Operating</a:t>
            </a:r>
            <a:r>
              <a:rPr lang="en-US" sz="3200" b="1" spc="-55" dirty="0"/>
              <a:t> </a:t>
            </a:r>
            <a:r>
              <a:rPr lang="en-US" sz="3200" b="1" spc="-5" dirty="0"/>
              <a:t>Leverage</a:t>
            </a:r>
          </a:p>
          <a:p>
            <a:pPr lvl="1">
              <a:buNone/>
            </a:pPr>
            <a:r>
              <a:rPr lang="en-US" sz="3200" b="1" spc="-5" dirty="0"/>
              <a:t>2. Financial Leverage</a:t>
            </a:r>
          </a:p>
          <a:p>
            <a:pPr lvl="1">
              <a:buNone/>
            </a:pPr>
            <a:r>
              <a:rPr lang="en-US" sz="3200" b="1" spc="-5" dirty="0"/>
              <a:t>3. Combined Leverage</a:t>
            </a:r>
          </a:p>
          <a:p>
            <a:r>
              <a:rPr lang="en-US" sz="3200" b="1" dirty="0"/>
              <a:t>Operating v/s Financial leverage</a:t>
            </a:r>
          </a:p>
          <a:p>
            <a:r>
              <a:rPr lang="en-US" sz="3200" b="1" dirty="0"/>
              <a:t>Conclusion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38200"/>
            <a:ext cx="8839200" cy="932688"/>
          </a:xfrm>
        </p:spPr>
        <p:txBody>
          <a:bodyPr>
            <a:noAutofit/>
          </a:bodyPr>
          <a:lstStyle/>
          <a:p>
            <a:pPr algn="just"/>
            <a:r>
              <a:rPr lang="en-US" sz="2800" b="1" dirty="0">
                <a:solidFill>
                  <a:schemeClr val="tx1"/>
                </a:solidFill>
              </a:rPr>
              <a:t>If EBIT Rs. 11,20,000, EBT Rs. 3,20,000, Fixed cost Rs. 7,00,000. Calculate % change in EPS if sales increase by 5%.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10744200" cy="4724400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sz="3200" dirty="0">
                <a:latin typeface="+mj-lt"/>
              </a:rPr>
              <a:t>1. Operating </a:t>
            </a:r>
            <a:r>
              <a:rPr lang="en-US" sz="3200" dirty="0" err="1">
                <a:latin typeface="+mj-lt"/>
              </a:rPr>
              <a:t>lev</a:t>
            </a:r>
            <a:r>
              <a:rPr lang="en-US" sz="3200" dirty="0">
                <a:latin typeface="+mj-lt"/>
              </a:rPr>
              <a:t>. = 18,20,000/11,20,000 </a:t>
            </a:r>
          </a:p>
          <a:p>
            <a:pPr marL="514350" indent="-514350">
              <a:buNone/>
            </a:pPr>
            <a:r>
              <a:rPr lang="en-US" sz="3200" dirty="0">
                <a:latin typeface="+mj-lt"/>
              </a:rPr>
              <a:t>				   </a:t>
            </a:r>
            <a:r>
              <a:rPr lang="en-US" sz="3200" b="1" dirty="0">
                <a:latin typeface="+mj-lt"/>
              </a:rPr>
              <a:t>= 1.625</a:t>
            </a:r>
          </a:p>
          <a:p>
            <a:pPr marL="514350" indent="-514350">
              <a:buNone/>
            </a:pPr>
            <a:r>
              <a:rPr lang="en-US" sz="3200" dirty="0">
                <a:latin typeface="+mj-lt"/>
              </a:rPr>
              <a:t>2. Financial </a:t>
            </a:r>
            <a:r>
              <a:rPr lang="en-US" sz="3200" dirty="0" err="1">
                <a:latin typeface="+mj-lt"/>
              </a:rPr>
              <a:t>lev</a:t>
            </a:r>
            <a:r>
              <a:rPr lang="en-US" sz="3200" dirty="0">
                <a:latin typeface="+mj-lt"/>
              </a:rPr>
              <a:t>.   = 11,20,000/3,20,000     </a:t>
            </a:r>
          </a:p>
          <a:p>
            <a:pPr marL="514350" indent="-514350">
              <a:buNone/>
            </a:pPr>
            <a:r>
              <a:rPr lang="en-US" sz="3200" dirty="0">
                <a:latin typeface="+mj-lt"/>
              </a:rPr>
              <a:t>				</a:t>
            </a:r>
            <a:r>
              <a:rPr lang="en-US" sz="3200" b="1" dirty="0">
                <a:latin typeface="+mj-lt"/>
              </a:rPr>
              <a:t>   = 3.5</a:t>
            </a:r>
          </a:p>
          <a:p>
            <a:pPr marL="514350" indent="-514350">
              <a:buNone/>
            </a:pPr>
            <a:r>
              <a:rPr lang="en-US" sz="3200" dirty="0">
                <a:latin typeface="+mj-lt"/>
              </a:rPr>
              <a:t>3. Combined </a:t>
            </a:r>
            <a:r>
              <a:rPr lang="en-US" sz="3200" dirty="0" err="1">
                <a:latin typeface="+mj-lt"/>
              </a:rPr>
              <a:t>lev</a:t>
            </a:r>
            <a:r>
              <a:rPr lang="en-US" sz="3200" dirty="0">
                <a:latin typeface="+mj-lt"/>
              </a:rPr>
              <a:t>. = 1.625 x 3.5 </a:t>
            </a:r>
          </a:p>
          <a:p>
            <a:pPr marL="514350" indent="-514350">
              <a:buNone/>
            </a:pPr>
            <a:r>
              <a:rPr lang="en-US" sz="3200" dirty="0">
                <a:latin typeface="+mj-lt"/>
              </a:rPr>
              <a:t>	</a:t>
            </a:r>
            <a:r>
              <a:rPr lang="en-US" sz="3200" b="1" dirty="0">
                <a:latin typeface="+mj-lt"/>
              </a:rPr>
              <a:t>                            = 5.68</a:t>
            </a:r>
          </a:p>
          <a:p>
            <a:pPr indent="0" algn="just">
              <a:spcBef>
                <a:spcPts val="0"/>
              </a:spcBef>
              <a:buNone/>
            </a:pPr>
            <a:r>
              <a:rPr lang="en-US" sz="3200" b="1" dirty="0">
                <a:latin typeface="+mj-lt"/>
              </a:rPr>
              <a:t>Inference: If 1% change in sales leads to 5.68% change in EPS. So 5% increase in sales, results 28.445 (5 x5.68)</a:t>
            </a:r>
            <a:endParaRPr lang="en-US" sz="3200" dirty="0">
              <a:latin typeface="+mj-l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382000" y="2896362"/>
            <a:ext cx="1829561" cy="805989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0" tIns="249554" rIns="0" bIns="0" rtlCol="0">
            <a:spAutoFit/>
          </a:bodyPr>
          <a:lstStyle/>
          <a:p>
            <a:pPr marL="791845">
              <a:spcBef>
                <a:spcPts val="1964"/>
              </a:spcBef>
            </a:pPr>
            <a:r>
              <a:rPr sz="36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EPS</a:t>
            </a:r>
            <a:endParaRPr sz="36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772400" y="4495800"/>
            <a:ext cx="2895600" cy="1981200"/>
          </a:xfrm>
          <a:custGeom>
            <a:avLst/>
            <a:gdLst/>
            <a:ahLst/>
            <a:cxnLst/>
            <a:rect l="l" t="t" r="r" b="b"/>
            <a:pathLst>
              <a:path w="2971800" h="1981200">
                <a:moveTo>
                  <a:pt x="2228849" y="495300"/>
                </a:moveTo>
                <a:lnTo>
                  <a:pt x="742950" y="495300"/>
                </a:lnTo>
                <a:lnTo>
                  <a:pt x="742950" y="1981200"/>
                </a:lnTo>
                <a:lnTo>
                  <a:pt x="2228849" y="1981200"/>
                </a:lnTo>
                <a:lnTo>
                  <a:pt x="2228849" y="495300"/>
                </a:lnTo>
                <a:close/>
              </a:path>
              <a:path w="2971800" h="1981200">
                <a:moveTo>
                  <a:pt x="1485900" y="0"/>
                </a:moveTo>
                <a:lnTo>
                  <a:pt x="0" y="495300"/>
                </a:lnTo>
                <a:lnTo>
                  <a:pt x="2971799" y="495300"/>
                </a:lnTo>
                <a:lnTo>
                  <a:pt x="1485900" y="0"/>
                </a:lnTo>
                <a:close/>
              </a:path>
            </a:pathLst>
          </a:cu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458200" y="5334001"/>
            <a:ext cx="1524000" cy="75084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marL="93345" marR="5080" indent="-81280">
              <a:spcBef>
                <a:spcPts val="95"/>
              </a:spcBef>
            </a:pPr>
            <a:r>
              <a:rPr sz="2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Fin</a:t>
            </a:r>
            <a:r>
              <a:rPr sz="2400" b="1" dirty="0">
                <a:solidFill>
                  <a:schemeClr val="tx1"/>
                </a:solidFill>
                <a:latin typeface="Times New Roman"/>
                <a:cs typeface="Times New Roman"/>
              </a:rPr>
              <a:t>a</a:t>
            </a:r>
            <a:r>
              <a:rPr sz="2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nci</a:t>
            </a:r>
            <a:r>
              <a:rPr sz="2400" b="1" dirty="0">
                <a:solidFill>
                  <a:schemeClr val="tx1"/>
                </a:solidFill>
                <a:latin typeface="Times New Roman"/>
                <a:cs typeface="Times New Roman"/>
              </a:rPr>
              <a:t>a</a:t>
            </a:r>
            <a:r>
              <a:rPr sz="24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l  leverage</a:t>
            </a:r>
            <a:endParaRPr sz="24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00601" y="2895600"/>
            <a:ext cx="2666239" cy="868828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6985" rIns="0" bIns="0" rtlCol="0">
            <a:spAutoFit/>
          </a:bodyPr>
          <a:lstStyle/>
          <a:p>
            <a:pPr marL="646430" marR="361950" indent="-279400">
              <a:spcBef>
                <a:spcPts val="55"/>
              </a:spcBef>
            </a:pPr>
            <a:r>
              <a:rPr sz="2800" b="1" dirty="0">
                <a:solidFill>
                  <a:schemeClr val="tx1"/>
                </a:solidFill>
                <a:latin typeface="Times New Roman"/>
                <a:cs typeface="Times New Roman"/>
              </a:rPr>
              <a:t>Ope</a:t>
            </a:r>
            <a:r>
              <a:rPr sz="2800" b="1" spc="-15" dirty="0">
                <a:solidFill>
                  <a:schemeClr val="tx1"/>
                </a:solidFill>
                <a:latin typeface="Times New Roman"/>
                <a:cs typeface="Times New Roman"/>
              </a:rPr>
              <a:t>r</a:t>
            </a:r>
            <a:r>
              <a:rPr sz="2800" b="1" dirty="0">
                <a:solidFill>
                  <a:schemeClr val="tx1"/>
                </a:solidFill>
                <a:latin typeface="Times New Roman"/>
                <a:cs typeface="Times New Roman"/>
              </a:rPr>
              <a:t>ating </a:t>
            </a:r>
            <a:r>
              <a:rPr sz="28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Income</a:t>
            </a:r>
            <a:endParaRPr sz="28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77162" y="2896361"/>
            <a:ext cx="2132838" cy="83420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216535" rIns="0" bIns="0" rtlCol="0">
            <a:spAutoFit/>
          </a:bodyPr>
          <a:lstStyle/>
          <a:p>
            <a:pPr marL="648970">
              <a:spcBef>
                <a:spcPts val="1705"/>
              </a:spcBef>
            </a:pPr>
            <a:r>
              <a:rPr sz="4000" b="1" dirty="0">
                <a:solidFill>
                  <a:schemeClr val="tx1"/>
                </a:solidFill>
                <a:latin typeface="Times New Roman"/>
                <a:cs typeface="Times New Roman"/>
              </a:rPr>
              <a:t>Sales</a:t>
            </a:r>
            <a:endParaRPr sz="40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620000" y="3124200"/>
            <a:ext cx="609600" cy="304800"/>
          </a:xfrm>
          <a:custGeom>
            <a:avLst/>
            <a:gdLst/>
            <a:ahLst/>
            <a:cxnLst/>
            <a:rect l="l" t="t" r="r" b="b"/>
            <a:pathLst>
              <a:path w="609600" h="685800">
                <a:moveTo>
                  <a:pt x="457200" y="0"/>
                </a:moveTo>
                <a:lnTo>
                  <a:pt x="457200" y="171450"/>
                </a:lnTo>
                <a:lnTo>
                  <a:pt x="0" y="171450"/>
                </a:lnTo>
                <a:lnTo>
                  <a:pt x="0" y="514350"/>
                </a:lnTo>
                <a:lnTo>
                  <a:pt x="457200" y="514350"/>
                </a:lnTo>
                <a:lnTo>
                  <a:pt x="457200" y="685800"/>
                </a:lnTo>
                <a:lnTo>
                  <a:pt x="609600" y="342900"/>
                </a:lnTo>
                <a:lnTo>
                  <a:pt x="457200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962400" y="3200400"/>
            <a:ext cx="609600" cy="304800"/>
          </a:xfrm>
          <a:custGeom>
            <a:avLst/>
            <a:gdLst/>
            <a:ahLst/>
            <a:cxnLst/>
            <a:rect l="l" t="t" r="r" b="b"/>
            <a:pathLst>
              <a:path w="609600" h="685800">
                <a:moveTo>
                  <a:pt x="457200" y="0"/>
                </a:moveTo>
                <a:lnTo>
                  <a:pt x="457200" y="171450"/>
                </a:lnTo>
                <a:lnTo>
                  <a:pt x="0" y="171450"/>
                </a:lnTo>
                <a:lnTo>
                  <a:pt x="0" y="514350"/>
                </a:lnTo>
                <a:lnTo>
                  <a:pt x="457200" y="514350"/>
                </a:lnTo>
                <a:lnTo>
                  <a:pt x="457200" y="685800"/>
                </a:lnTo>
                <a:lnTo>
                  <a:pt x="609600" y="342900"/>
                </a:lnTo>
                <a:lnTo>
                  <a:pt x="457200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67201" y="4496561"/>
            <a:ext cx="3048000" cy="1981200"/>
          </a:xfrm>
          <a:custGeom>
            <a:avLst/>
            <a:gdLst/>
            <a:ahLst/>
            <a:cxnLst/>
            <a:rect l="l" t="t" r="r" b="b"/>
            <a:pathLst>
              <a:path w="3352800" h="1981200">
                <a:moveTo>
                  <a:pt x="2514600" y="495300"/>
                </a:moveTo>
                <a:lnTo>
                  <a:pt x="838200" y="495300"/>
                </a:lnTo>
                <a:lnTo>
                  <a:pt x="838200" y="1981200"/>
                </a:lnTo>
                <a:lnTo>
                  <a:pt x="2514600" y="1981200"/>
                </a:lnTo>
                <a:lnTo>
                  <a:pt x="2514600" y="495300"/>
                </a:lnTo>
                <a:close/>
              </a:path>
              <a:path w="3352800" h="1981200">
                <a:moveTo>
                  <a:pt x="1676400" y="0"/>
                </a:moveTo>
                <a:lnTo>
                  <a:pt x="0" y="495300"/>
                </a:lnTo>
                <a:lnTo>
                  <a:pt x="3352800" y="495300"/>
                </a:lnTo>
                <a:lnTo>
                  <a:pt x="1676400" y="0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75000"/>
                </a:schemeClr>
              </a:gs>
              <a:gs pos="43000">
                <a:schemeClr val="dk1">
                  <a:tint val="44000"/>
                  <a:satMod val="165000"/>
                </a:schemeClr>
              </a:gs>
              <a:gs pos="93000">
                <a:schemeClr val="dk1">
                  <a:tint val="15000"/>
                  <a:satMod val="165000"/>
                </a:schemeClr>
              </a:gs>
              <a:gs pos="100000">
                <a:schemeClr val="dk1">
                  <a:tint val="5000"/>
                  <a:satMod val="250000"/>
                </a:schemeClr>
              </a:gs>
            </a:gsLst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029201" y="5181600"/>
            <a:ext cx="166052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0020" marR="5080" indent="-147955">
              <a:spcBef>
                <a:spcPts val="95"/>
              </a:spcBef>
            </a:pPr>
            <a:r>
              <a:rPr sz="2800" b="1" spc="-5" dirty="0">
                <a:latin typeface="Times New Roman"/>
                <a:cs typeface="Times New Roman"/>
              </a:rPr>
              <a:t>Ope</a:t>
            </a:r>
            <a:r>
              <a:rPr sz="2800" b="1" spc="-15" dirty="0">
                <a:latin typeface="Times New Roman"/>
                <a:cs typeface="Times New Roman"/>
              </a:rPr>
              <a:t>r</a:t>
            </a:r>
            <a:r>
              <a:rPr sz="2800" b="1" spc="-5" dirty="0">
                <a:latin typeface="Times New Roman"/>
                <a:cs typeface="Times New Roman"/>
              </a:rPr>
              <a:t>a</a:t>
            </a:r>
            <a:r>
              <a:rPr sz="2800" b="1" dirty="0">
                <a:latin typeface="Times New Roman"/>
                <a:cs typeface="Times New Roman"/>
              </a:rPr>
              <a:t>t</a:t>
            </a:r>
            <a:r>
              <a:rPr sz="2800" b="1" spc="-5" dirty="0">
                <a:latin typeface="Times New Roman"/>
                <a:cs typeface="Times New Roman"/>
              </a:rPr>
              <a:t>ing  leverage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2362201" y="838200"/>
            <a:ext cx="6705599" cy="627736"/>
          </a:xfrm>
          <a:prstGeom prst="rect">
            <a:avLst/>
          </a:prstGeom>
        </p:spPr>
        <p:txBody>
          <a:bodyPr vert="horz" wrap="square" lIns="0" tIns="12065" rIns="0" bIns="0" rtlCol="0" anchor="b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US" sz="4000" b="1" spc="-5" dirty="0">
                <a:solidFill>
                  <a:schemeClr val="tx1"/>
                </a:solidFill>
              </a:rPr>
              <a:t>Summary:</a:t>
            </a:r>
            <a:r>
              <a:rPr sz="4000" b="1" spc="-5">
                <a:solidFill>
                  <a:schemeClr val="tx1"/>
                </a:solidFill>
              </a:rPr>
              <a:t>Levered</a:t>
            </a:r>
            <a:r>
              <a:rPr sz="4000" b="1" spc="-40">
                <a:solidFill>
                  <a:schemeClr val="tx1"/>
                </a:solidFill>
              </a:rPr>
              <a:t> </a:t>
            </a:r>
            <a:r>
              <a:rPr sz="4000" b="1" spc="-10" dirty="0">
                <a:solidFill>
                  <a:schemeClr val="tx1"/>
                </a:solidFill>
              </a:rPr>
              <a:t>Company</a:t>
            </a:r>
            <a:endParaRPr sz="4000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6000" b="1" dirty="0"/>
              <a:t>		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5334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Arial"/>
                <a:cs typeface="Arial"/>
              </a:rPr>
              <a:t>            What is</a:t>
            </a:r>
            <a:r>
              <a:rPr lang="en-US" sz="3600" b="1" spc="-9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n-US" sz="3600" b="1" dirty="0">
                <a:solidFill>
                  <a:schemeClr val="tx1"/>
                </a:solidFill>
                <a:latin typeface="Arial"/>
                <a:cs typeface="Arial"/>
              </a:rPr>
              <a:t>Leverage?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10820400" cy="4724400"/>
          </a:xfrm>
        </p:spPr>
        <p:txBody>
          <a:bodyPr>
            <a:noAutofit/>
          </a:bodyPr>
          <a:lstStyle/>
          <a:p>
            <a:pPr marL="396875" indent="-384175" algn="just">
              <a:spcBef>
                <a:spcPts val="105"/>
              </a:spcBef>
              <a:buClr>
                <a:srgbClr val="6D9FAF"/>
              </a:buClr>
              <a:buSzPct val="78260"/>
              <a:buFont typeface="Wingdings" pitchFamily="2" charset="2"/>
              <a:buChar char="Ø"/>
              <a:tabLst>
                <a:tab pos="396875" algn="l"/>
                <a:tab pos="397510" algn="l"/>
              </a:tabLst>
            </a:pPr>
            <a:r>
              <a:rPr lang="en-US" sz="2800" i="1" dirty="0">
                <a:latin typeface="+mj-lt"/>
                <a:cs typeface="Arial"/>
              </a:rPr>
              <a:t>Leverage is a Mechanical term which means the use of</a:t>
            </a:r>
            <a:r>
              <a:rPr lang="en-US" sz="2800" i="1" spc="-220" dirty="0">
                <a:latin typeface="+mj-lt"/>
                <a:cs typeface="Arial"/>
              </a:rPr>
              <a:t> </a:t>
            </a:r>
            <a:r>
              <a:rPr lang="en-US" sz="2800" i="1" dirty="0">
                <a:latin typeface="+mj-lt"/>
                <a:cs typeface="Arial"/>
              </a:rPr>
              <a:t>force and </a:t>
            </a:r>
            <a:r>
              <a:rPr lang="en-US" sz="2800" i="1" spc="-5" dirty="0">
                <a:latin typeface="+mj-lt"/>
                <a:cs typeface="Arial"/>
              </a:rPr>
              <a:t>effects </a:t>
            </a:r>
            <a:r>
              <a:rPr lang="en-US" sz="2800" i="1" dirty="0">
                <a:latin typeface="+mj-lt"/>
                <a:cs typeface="Arial"/>
              </a:rPr>
              <a:t>to produce </a:t>
            </a:r>
            <a:r>
              <a:rPr lang="en-US" sz="2800" i="1" dirty="0">
                <a:uFill>
                  <a:solidFill>
                    <a:srgbClr val="FF5050"/>
                  </a:solidFill>
                </a:uFill>
                <a:latin typeface="+mj-lt"/>
                <a:cs typeface="Arial"/>
              </a:rPr>
              <a:t>more than</a:t>
            </a:r>
            <a:r>
              <a:rPr lang="en-US" sz="2800" i="1" dirty="0">
                <a:latin typeface="+mj-lt"/>
                <a:cs typeface="Arial"/>
              </a:rPr>
              <a:t> normal</a:t>
            </a:r>
            <a:r>
              <a:rPr lang="en-US" sz="2800" i="1" spc="-225" dirty="0">
                <a:latin typeface="+mj-lt"/>
                <a:cs typeface="Arial"/>
              </a:rPr>
              <a:t> </a:t>
            </a:r>
            <a:r>
              <a:rPr lang="en-US" sz="2800" i="1" dirty="0">
                <a:latin typeface="+mj-lt"/>
                <a:cs typeface="Arial"/>
              </a:rPr>
              <a:t>results from a given</a:t>
            </a:r>
            <a:r>
              <a:rPr lang="en-US" sz="2800" i="1" spc="-65" dirty="0">
                <a:latin typeface="+mj-lt"/>
                <a:cs typeface="Arial"/>
              </a:rPr>
              <a:t> </a:t>
            </a:r>
            <a:r>
              <a:rPr lang="en-US" sz="2800" i="1" dirty="0">
                <a:latin typeface="+mj-lt"/>
                <a:cs typeface="Arial"/>
              </a:rPr>
              <a:t>action.</a:t>
            </a:r>
            <a:endParaRPr lang="en-US" sz="4000" i="1" dirty="0">
              <a:latin typeface="+mj-lt"/>
              <a:cs typeface="Times New Roman"/>
            </a:endParaRPr>
          </a:p>
          <a:p>
            <a:pPr marL="396875" marR="5080" indent="-384175" algn="just">
              <a:buClr>
                <a:srgbClr val="6D9FAF"/>
              </a:buClr>
              <a:buSzPct val="78260"/>
              <a:buFont typeface="Wingdings" pitchFamily="2" charset="2"/>
              <a:buChar char="Ø"/>
              <a:tabLst>
                <a:tab pos="396875" algn="l"/>
                <a:tab pos="397510" algn="l"/>
              </a:tabLst>
            </a:pPr>
            <a:r>
              <a:rPr lang="en-US" sz="2800" i="1" dirty="0">
                <a:latin typeface="+mj-lt"/>
                <a:cs typeface="Arial"/>
              </a:rPr>
              <a:t>In other words, leverage is the advantage</a:t>
            </a:r>
            <a:r>
              <a:rPr lang="en-US" sz="2800" i="1" spc="-225" dirty="0">
                <a:latin typeface="+mj-lt"/>
                <a:cs typeface="Arial"/>
              </a:rPr>
              <a:t> </a:t>
            </a:r>
            <a:r>
              <a:rPr lang="en-US" sz="2800" i="1" dirty="0">
                <a:latin typeface="+mj-lt"/>
                <a:cs typeface="Arial"/>
              </a:rPr>
              <a:t>generated  by using a</a:t>
            </a:r>
            <a:r>
              <a:rPr lang="en-US" sz="2800" i="1" spc="-55" dirty="0">
                <a:latin typeface="+mj-lt"/>
                <a:cs typeface="Arial"/>
              </a:rPr>
              <a:t> </a:t>
            </a:r>
            <a:r>
              <a:rPr lang="en-US" sz="2800" i="1" spc="-5" dirty="0">
                <a:latin typeface="+mj-lt"/>
                <a:cs typeface="Arial"/>
              </a:rPr>
              <a:t>lever.  </a:t>
            </a:r>
            <a:r>
              <a:rPr lang="en-US" sz="2800" i="1" dirty="0">
                <a:latin typeface="+mj-lt"/>
                <a:cs typeface="Arial"/>
              </a:rPr>
              <a:t>E.g. using a jack to lift a</a:t>
            </a:r>
            <a:r>
              <a:rPr lang="en-US" sz="2800" i="1" spc="-125" dirty="0">
                <a:latin typeface="+mj-lt"/>
                <a:cs typeface="Arial"/>
              </a:rPr>
              <a:t> </a:t>
            </a:r>
            <a:r>
              <a:rPr lang="en-US" sz="2800" i="1" dirty="0">
                <a:latin typeface="+mj-lt"/>
                <a:cs typeface="Arial"/>
              </a:rPr>
              <a:t>car.</a:t>
            </a:r>
            <a:endParaRPr lang="en-US" sz="4000" i="1" dirty="0">
              <a:latin typeface="+mj-lt"/>
              <a:cs typeface="Times New Roman"/>
            </a:endParaRPr>
          </a:p>
          <a:p>
            <a:pPr marL="396875" marR="671195" indent="-384175" algn="just">
              <a:buClr>
                <a:srgbClr val="6D9FAF"/>
              </a:buClr>
              <a:buSzPct val="78260"/>
              <a:buFont typeface="Wingdings" pitchFamily="2" charset="2"/>
              <a:buChar char="Ø"/>
              <a:tabLst>
                <a:tab pos="396875" algn="l"/>
                <a:tab pos="397510" algn="l"/>
              </a:tabLst>
            </a:pPr>
            <a:r>
              <a:rPr lang="en-US" sz="2800" i="1" dirty="0">
                <a:latin typeface="+mj-lt"/>
                <a:cs typeface="Arial"/>
              </a:rPr>
              <a:t>In Finance, leverage is the use of </a:t>
            </a:r>
            <a:r>
              <a:rPr lang="en-US" sz="2800" i="1" spc="-5" dirty="0">
                <a:latin typeface="+mj-lt"/>
                <a:cs typeface="Arial"/>
              </a:rPr>
              <a:t>fixed </a:t>
            </a:r>
            <a:r>
              <a:rPr lang="en-US" sz="2800" i="1" dirty="0">
                <a:latin typeface="+mj-lt"/>
                <a:cs typeface="Arial"/>
              </a:rPr>
              <a:t>costs</a:t>
            </a:r>
            <a:r>
              <a:rPr lang="en-US" sz="2800" i="1" spc="-190" dirty="0">
                <a:latin typeface="+mj-lt"/>
                <a:cs typeface="Arial"/>
              </a:rPr>
              <a:t> </a:t>
            </a:r>
            <a:r>
              <a:rPr lang="en-US" sz="2800" i="1" dirty="0">
                <a:latin typeface="+mj-lt"/>
                <a:cs typeface="Arial"/>
              </a:rPr>
              <a:t>to </a:t>
            </a:r>
            <a:r>
              <a:rPr lang="en-US" sz="2800" i="1" dirty="0">
                <a:uFill>
                  <a:solidFill>
                    <a:srgbClr val="FF5050"/>
                  </a:solidFill>
                </a:uFill>
                <a:latin typeface="+mj-lt"/>
                <a:cs typeface="Arial"/>
              </a:rPr>
              <a:t>magnify </a:t>
            </a:r>
            <a:r>
              <a:rPr lang="en-US" sz="2800" i="1" dirty="0">
                <a:latin typeface="+mj-lt"/>
                <a:cs typeface="Arial"/>
              </a:rPr>
              <a:t>the return to a</a:t>
            </a:r>
            <a:r>
              <a:rPr lang="en-US" sz="2800" i="1" spc="-160" dirty="0">
                <a:latin typeface="+mj-lt"/>
                <a:cs typeface="Arial"/>
              </a:rPr>
              <a:t> </a:t>
            </a:r>
            <a:r>
              <a:rPr lang="en-US" sz="2800" i="1" dirty="0">
                <a:latin typeface="+mj-lt"/>
                <a:cs typeface="Arial"/>
              </a:rPr>
              <a:t>firm.</a:t>
            </a:r>
          </a:p>
          <a:p>
            <a:pPr marL="182880" indent="-384175" algn="just">
              <a:spcBef>
                <a:spcPts val="1800"/>
              </a:spcBef>
              <a:buClr>
                <a:srgbClr val="6D9FAF"/>
              </a:buClr>
              <a:buSzPct val="78260"/>
              <a:buFont typeface="Wingdings" pitchFamily="2" charset="2"/>
              <a:buChar char="Ø"/>
              <a:tabLst>
                <a:tab pos="396875" algn="l"/>
                <a:tab pos="397510" algn="l"/>
              </a:tabLst>
            </a:pPr>
            <a:r>
              <a:rPr lang="en-US" sz="2800" i="1" dirty="0">
                <a:latin typeface="+mj-lt"/>
                <a:cs typeface="Arial"/>
              </a:rPr>
              <a:t>Two </a:t>
            </a:r>
            <a:r>
              <a:rPr lang="en-US" sz="2400" i="1" dirty="0">
                <a:latin typeface="+mj-lt"/>
                <a:cs typeface="Arial"/>
              </a:rPr>
              <a:t>Types of </a:t>
            </a:r>
            <a:r>
              <a:rPr lang="en-US" sz="2400" i="1" spc="-5" dirty="0">
                <a:latin typeface="+mj-lt"/>
                <a:cs typeface="Arial"/>
              </a:rPr>
              <a:t>fixed</a:t>
            </a:r>
            <a:r>
              <a:rPr lang="en-US" sz="2400" i="1" spc="-55" dirty="0">
                <a:latin typeface="+mj-lt"/>
                <a:cs typeface="Arial"/>
              </a:rPr>
              <a:t> </a:t>
            </a:r>
            <a:r>
              <a:rPr lang="en-US" sz="2400" i="1" dirty="0">
                <a:latin typeface="+mj-lt"/>
                <a:cs typeface="Arial"/>
              </a:rPr>
              <a:t>costs:</a:t>
            </a:r>
          </a:p>
          <a:p>
            <a:pPr marL="698500" lvl="1" indent="-274320" algn="just">
              <a:buClr>
                <a:srgbClr val="6D9FAF"/>
              </a:buClr>
              <a:buSzPct val="89130"/>
              <a:buFont typeface="Wingdings" pitchFamily="2" charset="2"/>
              <a:buChar char="Ø"/>
              <a:tabLst>
                <a:tab pos="698500" algn="l"/>
                <a:tab pos="699135" algn="l"/>
              </a:tabLst>
            </a:pPr>
            <a:r>
              <a:rPr lang="en-US" sz="3200" i="1" spc="-5" dirty="0">
                <a:latin typeface="+mj-lt"/>
                <a:cs typeface="Arial"/>
              </a:rPr>
              <a:t>fixed </a:t>
            </a:r>
            <a:r>
              <a:rPr lang="en-US" sz="3200" i="1" dirty="0">
                <a:latin typeface="+mj-lt"/>
                <a:cs typeface="Arial"/>
              </a:rPr>
              <a:t>operating costs = rent, salaries,</a:t>
            </a:r>
            <a:r>
              <a:rPr lang="en-US" sz="3200" i="1" spc="-165" dirty="0">
                <a:latin typeface="+mj-lt"/>
                <a:cs typeface="Arial"/>
              </a:rPr>
              <a:t> </a:t>
            </a:r>
            <a:r>
              <a:rPr lang="en-US" sz="3200" i="1" dirty="0">
                <a:latin typeface="+mj-lt"/>
                <a:cs typeface="Arial"/>
              </a:rPr>
              <a:t>etc.</a:t>
            </a:r>
          </a:p>
          <a:p>
            <a:pPr marL="698500" lvl="1" indent="-274320" algn="just">
              <a:buClr>
                <a:srgbClr val="6D9FAF"/>
              </a:buClr>
              <a:buSzPct val="89130"/>
              <a:buFont typeface="Wingdings" pitchFamily="2" charset="2"/>
              <a:buChar char="Ø"/>
              <a:tabLst>
                <a:tab pos="698500" algn="l"/>
                <a:tab pos="699135" algn="l"/>
              </a:tabLst>
            </a:pPr>
            <a:r>
              <a:rPr lang="en-US" sz="3200" i="1" spc="-5" dirty="0">
                <a:latin typeface="+mj-lt"/>
                <a:cs typeface="Arial"/>
              </a:rPr>
              <a:t>fixed </a:t>
            </a:r>
            <a:r>
              <a:rPr lang="en-US" sz="3200" i="1" dirty="0">
                <a:latin typeface="+mj-lt"/>
                <a:cs typeface="Arial"/>
              </a:rPr>
              <a:t>financial </a:t>
            </a:r>
            <a:r>
              <a:rPr lang="en-US" sz="3200" i="1" spc="-5" dirty="0">
                <a:latin typeface="+mj-lt"/>
                <a:cs typeface="Arial"/>
              </a:rPr>
              <a:t>costs </a:t>
            </a:r>
            <a:r>
              <a:rPr lang="en-US" sz="3200" i="1" dirty="0">
                <a:latin typeface="+mj-lt"/>
                <a:cs typeface="Arial"/>
              </a:rPr>
              <a:t>= interest costs from</a:t>
            </a:r>
            <a:r>
              <a:rPr lang="en-US" sz="3200" i="1" spc="-140" dirty="0">
                <a:latin typeface="+mj-lt"/>
                <a:cs typeface="Arial"/>
              </a:rPr>
              <a:t> </a:t>
            </a:r>
            <a:r>
              <a:rPr lang="en-US" sz="3200" i="1" dirty="0">
                <a:latin typeface="+mj-lt"/>
                <a:cs typeface="Arial"/>
              </a:rPr>
              <a:t>debt</a:t>
            </a:r>
          </a:p>
          <a:p>
            <a:pPr algn="just">
              <a:buFont typeface="Wingdings" pitchFamily="2" charset="2"/>
              <a:buChar char="Ø"/>
            </a:pPr>
            <a:endParaRPr lang="en-US" sz="4400" i="1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14600" y="838201"/>
            <a:ext cx="6781800" cy="566181"/>
          </a:xfrm>
          <a:prstGeom prst="rect">
            <a:avLst/>
          </a:prstGeom>
        </p:spPr>
        <p:txBody>
          <a:bodyPr vert="horz" wrap="square" lIns="0" tIns="12065" rIns="0" bIns="0" rtlCol="0" anchor="b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sz="3600" b="1" spc="-5" dirty="0">
                <a:solidFill>
                  <a:schemeClr val="tx1"/>
                </a:solidFill>
                <a:latin typeface="Arial"/>
                <a:cs typeface="Arial"/>
              </a:rPr>
              <a:t>What is</a:t>
            </a:r>
            <a:r>
              <a:rPr sz="3600" b="1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600" b="1" spc="-5">
                <a:solidFill>
                  <a:schemeClr val="tx1"/>
                </a:solidFill>
                <a:latin typeface="Arial"/>
                <a:cs typeface="Arial"/>
              </a:rPr>
              <a:t>Leverage?</a:t>
            </a:r>
            <a:r>
              <a:rPr lang="en-US" sz="3600" b="1" spc="-5" dirty="0">
                <a:solidFill>
                  <a:schemeClr val="tx1"/>
                </a:solidFill>
                <a:latin typeface="Arial"/>
                <a:cs typeface="Arial"/>
              </a:rPr>
              <a:t> (cont’d)</a:t>
            </a:r>
            <a:endParaRPr sz="3600" b="1" spc="-5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9600" y="1828800"/>
            <a:ext cx="10591800" cy="414216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396875" marR="5080" indent="-384175" algn="just">
              <a:spcBef>
                <a:spcPts val="780"/>
              </a:spcBef>
              <a:buClr>
                <a:srgbClr val="6D9FAF"/>
              </a:buClr>
              <a:buSzPct val="78947"/>
              <a:buFont typeface="Wingdings" pitchFamily="2" charset="2"/>
              <a:buChar char="Ø"/>
              <a:tabLst>
                <a:tab pos="396875" algn="l"/>
                <a:tab pos="397510" algn="l"/>
              </a:tabLst>
            </a:pPr>
            <a:r>
              <a:rPr lang="en-US" sz="3200" i="1" spc="-5" dirty="0">
                <a:cs typeface="Arial"/>
              </a:rPr>
              <a:t>Leverage can magnify returns to common stockholders but can  also increase</a:t>
            </a:r>
            <a:r>
              <a:rPr lang="en-US" sz="3200" i="1" spc="40" dirty="0">
                <a:cs typeface="Arial"/>
              </a:rPr>
              <a:t> </a:t>
            </a:r>
            <a:r>
              <a:rPr lang="en-US" sz="3200" i="1" spc="-5" dirty="0">
                <a:cs typeface="Arial"/>
              </a:rPr>
              <a:t>risk.</a:t>
            </a:r>
          </a:p>
          <a:p>
            <a:pPr marL="396875" marR="842644" indent="-384175" algn="just">
              <a:buClr>
                <a:srgbClr val="6D9FAF"/>
              </a:buClr>
              <a:buSzPct val="78947"/>
              <a:buFont typeface="Wingdings" pitchFamily="2" charset="2"/>
              <a:buChar char="Ø"/>
              <a:tabLst>
                <a:tab pos="396875" algn="l"/>
                <a:tab pos="397510" algn="l"/>
              </a:tabLst>
            </a:pPr>
            <a:r>
              <a:rPr lang="en-US" sz="3200" i="1" spc="-5" dirty="0">
                <a:cs typeface="Arial"/>
              </a:rPr>
              <a:t>Depicts the fixed cost incurred to sell the goods.</a:t>
            </a:r>
          </a:p>
          <a:p>
            <a:pPr marL="396875" marR="842644" indent="-384175" algn="just">
              <a:buClr>
                <a:srgbClr val="6D9FAF"/>
              </a:buClr>
              <a:buSzPct val="78947"/>
              <a:buFont typeface="Wingdings" pitchFamily="2" charset="2"/>
              <a:buChar char="Ø"/>
              <a:tabLst>
                <a:tab pos="396875" algn="l"/>
                <a:tab pos="397510" algn="l"/>
              </a:tabLst>
            </a:pPr>
            <a:r>
              <a:rPr lang="en-US" sz="3200" i="1" spc="-5" dirty="0">
                <a:cs typeface="Arial"/>
              </a:rPr>
              <a:t>Establishes relationship between volume of sales and operating profits</a:t>
            </a:r>
          </a:p>
          <a:p>
            <a:pPr marL="396875" marR="842644" indent="-384175" algn="just">
              <a:buClr>
                <a:srgbClr val="6D9FAF"/>
              </a:buClr>
              <a:buSzPct val="78947"/>
              <a:buFont typeface="Wingdings" pitchFamily="2" charset="2"/>
              <a:buChar char="Ø"/>
              <a:tabLst>
                <a:tab pos="396875" algn="l"/>
                <a:tab pos="397510" algn="l"/>
              </a:tabLst>
            </a:pPr>
            <a:r>
              <a:rPr lang="en-US" sz="3200" i="1" spc="-5" dirty="0">
                <a:cs typeface="Arial"/>
              </a:rPr>
              <a:t>Leverage is measured on the profitability range of</a:t>
            </a:r>
            <a:r>
              <a:rPr lang="en-US" sz="3200" i="1" spc="229" dirty="0">
                <a:cs typeface="Arial"/>
              </a:rPr>
              <a:t> </a:t>
            </a:r>
            <a:r>
              <a:rPr lang="en-US" sz="3200" i="1" spc="-5" dirty="0">
                <a:cs typeface="Arial"/>
              </a:rPr>
              <a:t>operations.</a:t>
            </a:r>
          </a:p>
          <a:p>
            <a:pPr marL="396875" marR="5080" indent="-384175" algn="just">
              <a:spcBef>
                <a:spcPts val="780"/>
              </a:spcBef>
              <a:buClr>
                <a:srgbClr val="6D9FAF"/>
              </a:buClr>
              <a:buSzPct val="78947"/>
              <a:tabLst>
                <a:tab pos="396875" algn="l"/>
                <a:tab pos="397510" algn="l"/>
              </a:tabLst>
            </a:pPr>
            <a:endParaRPr sz="3200" i="1" dirty="0"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81991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Types of Leverage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09800"/>
            <a:ext cx="9982200" cy="3962400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vert="horz" anchor="t">
            <a:normAutofit lnSpcReduction="10000"/>
          </a:bodyPr>
          <a:lstStyle/>
          <a:p>
            <a:pPr marL="396875" marR="474345" indent="-384175" algn="just">
              <a:buClr>
                <a:srgbClr val="6D9FAF"/>
              </a:buClr>
              <a:buSzPct val="78947"/>
              <a:buFont typeface="Wingdings" pitchFamily="2" charset="2"/>
              <a:buChar char="Ø"/>
              <a:tabLst>
                <a:tab pos="396875" algn="l"/>
                <a:tab pos="397510" algn="l"/>
              </a:tabLst>
            </a:pPr>
            <a:r>
              <a:rPr lang="en-US" sz="3200" i="1" spc="-5" dirty="0">
                <a:cs typeface="Arial"/>
              </a:rPr>
              <a:t>Three types of leverage </a:t>
            </a:r>
            <a:r>
              <a:rPr lang="en-US" sz="3200" i="1" spc="-10" dirty="0">
                <a:cs typeface="Arial"/>
              </a:rPr>
              <a:t>with </a:t>
            </a:r>
            <a:r>
              <a:rPr lang="en-US" sz="3200" i="1" spc="-5" dirty="0">
                <a:cs typeface="Arial"/>
              </a:rPr>
              <a:t>reference to the </a:t>
            </a:r>
            <a:r>
              <a:rPr lang="en-US" sz="3200" i="1" spc="-10" dirty="0">
                <a:cs typeface="Arial"/>
              </a:rPr>
              <a:t>firm’s </a:t>
            </a:r>
            <a:r>
              <a:rPr lang="en-US" sz="3200" i="1" spc="-5" dirty="0">
                <a:cs typeface="Arial"/>
              </a:rPr>
              <a:t>income  statement:</a:t>
            </a:r>
          </a:p>
          <a:p>
            <a:pPr marL="182880" marR="474345" indent="-182880">
              <a:spcBef>
                <a:spcPts val="0"/>
              </a:spcBef>
              <a:buClr>
                <a:srgbClr val="6D9FAF"/>
              </a:buClr>
              <a:buSzPct val="78947"/>
              <a:buFont typeface="Wingdings" pitchFamily="2" charset="2"/>
              <a:buChar char="Ø"/>
              <a:tabLst>
                <a:tab pos="396875" algn="l"/>
                <a:tab pos="397510" algn="l"/>
              </a:tabLst>
            </a:pPr>
            <a:endParaRPr lang="en-US" i="1" dirty="0">
              <a:cs typeface="Arial"/>
            </a:endParaRPr>
          </a:p>
          <a:p>
            <a:pPr marL="938530" lvl="1" indent="-514350">
              <a:buClr>
                <a:srgbClr val="6D9FAF"/>
              </a:buClr>
              <a:buSzPct val="89473"/>
              <a:buFont typeface="+mj-lt"/>
              <a:buAutoNum type="arabicPeriod"/>
              <a:tabLst>
                <a:tab pos="698500" algn="l"/>
                <a:tab pos="699135" algn="l"/>
              </a:tabLst>
            </a:pPr>
            <a:r>
              <a:rPr lang="en-US" sz="3200" b="1" i="1" spc="-5" dirty="0">
                <a:cs typeface="Arial"/>
              </a:rPr>
              <a:t>Operating</a:t>
            </a:r>
            <a:r>
              <a:rPr lang="en-US" sz="3200" b="1" i="1" spc="30" dirty="0">
                <a:cs typeface="Arial"/>
              </a:rPr>
              <a:t> </a:t>
            </a:r>
            <a:r>
              <a:rPr lang="en-US" sz="3200" b="1" i="1" spc="-5" dirty="0">
                <a:cs typeface="Arial"/>
              </a:rPr>
              <a:t>leverage</a:t>
            </a:r>
          </a:p>
          <a:p>
            <a:pPr marL="938530" lvl="1" indent="-514350">
              <a:buClr>
                <a:srgbClr val="6D9FAF"/>
              </a:buClr>
              <a:buSzPct val="89473"/>
              <a:buFont typeface="+mj-lt"/>
              <a:buAutoNum type="arabicPeriod"/>
              <a:tabLst>
                <a:tab pos="698500" algn="l"/>
                <a:tab pos="699135" algn="l"/>
              </a:tabLst>
            </a:pPr>
            <a:endParaRPr lang="en-US" b="1" i="1" dirty="0">
              <a:cs typeface="Arial"/>
            </a:endParaRPr>
          </a:p>
          <a:p>
            <a:pPr marL="938530" lvl="1" indent="-514350">
              <a:buClr>
                <a:srgbClr val="6D9FAF"/>
              </a:buClr>
              <a:buSzPct val="89473"/>
              <a:buFont typeface="+mj-lt"/>
              <a:buAutoNum type="arabicPeriod"/>
              <a:tabLst>
                <a:tab pos="698500" algn="l"/>
                <a:tab pos="699135" algn="l"/>
              </a:tabLst>
            </a:pPr>
            <a:r>
              <a:rPr lang="en-US" sz="3200" b="1" i="1" spc="-5" dirty="0">
                <a:cs typeface="Arial"/>
              </a:rPr>
              <a:t>Financial leverage</a:t>
            </a:r>
          </a:p>
          <a:p>
            <a:pPr marL="938530" lvl="1" indent="-514350">
              <a:buClr>
                <a:srgbClr val="6D9FAF"/>
              </a:buClr>
              <a:buSzPct val="89473"/>
              <a:buFont typeface="+mj-lt"/>
              <a:buAutoNum type="arabicPeriod"/>
              <a:tabLst>
                <a:tab pos="698500" algn="l"/>
                <a:tab pos="699135" algn="l"/>
              </a:tabLst>
            </a:pPr>
            <a:endParaRPr lang="en-US" sz="3200" b="1" i="1" dirty="0">
              <a:cs typeface="Arial"/>
            </a:endParaRPr>
          </a:p>
          <a:p>
            <a:pPr marL="938530" lvl="1" indent="-514350">
              <a:buClr>
                <a:srgbClr val="6D9FAF"/>
              </a:buClr>
              <a:buSzPct val="89473"/>
              <a:buFont typeface="+mj-lt"/>
              <a:buAutoNum type="arabicPeriod"/>
              <a:tabLst>
                <a:tab pos="698500" algn="l"/>
                <a:tab pos="699135" algn="l"/>
              </a:tabLst>
            </a:pPr>
            <a:r>
              <a:rPr lang="en-US" sz="3200" b="1" i="1" spc="-5" dirty="0">
                <a:cs typeface="Arial"/>
              </a:rPr>
              <a:t>Combined leverage</a:t>
            </a:r>
            <a:endParaRPr lang="en-US" sz="3200" b="1" i="1" dirty="0">
              <a:cs typeface="Arial"/>
            </a:endParaRPr>
          </a:p>
          <a:p>
            <a:endParaRPr lang="en-US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14218" y="762000"/>
            <a:ext cx="8120382" cy="627736"/>
          </a:xfrm>
          <a:prstGeom prst="rect">
            <a:avLst/>
          </a:prstGeom>
        </p:spPr>
        <p:txBody>
          <a:bodyPr vert="horz" wrap="square" lIns="0" tIns="12065" rIns="0" bIns="0" rtlCol="0" anchor="b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lang="en-US" sz="4000" b="1" spc="-5" dirty="0">
                <a:solidFill>
                  <a:schemeClr val="tx1"/>
                </a:solidFill>
                <a:latin typeface="+mn-lt"/>
                <a:cs typeface="Arial"/>
              </a:rPr>
              <a:t>Framework to Calculate Leverage </a:t>
            </a:r>
            <a:endParaRPr sz="4000" b="1" spc="-5" dirty="0">
              <a:solidFill>
                <a:schemeClr val="tx1"/>
              </a:solidFill>
              <a:latin typeface="+mn-lt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0600" y="1544778"/>
            <a:ext cx="7696200" cy="51969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lang="en-US" sz="2800" b="1" i="1" dirty="0">
                <a:cs typeface="Arial"/>
              </a:rPr>
              <a:t>Sales</a:t>
            </a:r>
          </a:p>
          <a:p>
            <a:pPr marL="12700" marR="2451735">
              <a:spcBef>
                <a:spcPts val="5"/>
              </a:spcBef>
            </a:pPr>
            <a:r>
              <a:rPr lang="en-US" sz="2800" b="1" i="1" dirty="0">
                <a:cs typeface="Arial"/>
              </a:rPr>
              <a:t>Less: </a:t>
            </a:r>
            <a:r>
              <a:rPr lang="en-US" sz="2800" b="1" i="1" spc="-60" dirty="0">
                <a:cs typeface="Arial"/>
              </a:rPr>
              <a:t>Total </a:t>
            </a:r>
            <a:r>
              <a:rPr lang="en-US" sz="2800" b="1" i="1" dirty="0">
                <a:cs typeface="Arial"/>
              </a:rPr>
              <a:t>variable</a:t>
            </a:r>
            <a:r>
              <a:rPr lang="en-US" sz="2800" b="1" i="1" spc="-45" dirty="0">
                <a:cs typeface="Arial"/>
              </a:rPr>
              <a:t> </a:t>
            </a:r>
            <a:r>
              <a:rPr lang="en-US" sz="2800" b="1" i="1" dirty="0">
                <a:cs typeface="Arial"/>
              </a:rPr>
              <a:t>Costs  Contribution </a:t>
            </a:r>
          </a:p>
          <a:p>
            <a:pPr marL="12700" marR="2451735">
              <a:spcBef>
                <a:spcPts val="5"/>
              </a:spcBef>
            </a:pPr>
            <a:r>
              <a:rPr lang="en-US" sz="2800" b="1" i="1" dirty="0">
                <a:cs typeface="Arial"/>
              </a:rPr>
              <a:t>Less: Fixed</a:t>
            </a:r>
            <a:r>
              <a:rPr lang="en-US" sz="2800" b="1" i="1" spc="-35" dirty="0">
                <a:cs typeface="Arial"/>
              </a:rPr>
              <a:t> </a:t>
            </a:r>
            <a:r>
              <a:rPr lang="en-US" sz="2800" b="1" i="1" dirty="0">
                <a:cs typeface="Arial"/>
              </a:rPr>
              <a:t>Cost</a:t>
            </a:r>
          </a:p>
          <a:p>
            <a:pPr marL="12700" marR="5080"/>
            <a:r>
              <a:rPr lang="en-US" sz="2800" b="1" i="1" dirty="0">
                <a:cs typeface="Arial"/>
              </a:rPr>
              <a:t>Earnings Before Interest and </a:t>
            </a:r>
            <a:r>
              <a:rPr lang="en-US" sz="2800" b="1" i="1" spc="-55" dirty="0">
                <a:cs typeface="Arial"/>
              </a:rPr>
              <a:t>Taxes</a:t>
            </a:r>
            <a:r>
              <a:rPr lang="en-US" sz="2800" b="1" i="1" spc="-95" dirty="0">
                <a:cs typeface="Arial"/>
              </a:rPr>
              <a:t> </a:t>
            </a:r>
            <a:r>
              <a:rPr lang="en-US" sz="2800" b="1" i="1" dirty="0">
                <a:cs typeface="Arial"/>
              </a:rPr>
              <a:t>(EBIT)  Less:</a:t>
            </a:r>
            <a:r>
              <a:rPr lang="en-US" sz="2800" b="1" i="1" spc="-20" dirty="0">
                <a:cs typeface="Arial"/>
              </a:rPr>
              <a:t> </a:t>
            </a:r>
            <a:r>
              <a:rPr lang="en-US" sz="2800" b="1" i="1" dirty="0">
                <a:cs typeface="Arial"/>
              </a:rPr>
              <a:t>Interest</a:t>
            </a:r>
          </a:p>
          <a:p>
            <a:pPr marL="12700" marR="2891155"/>
            <a:r>
              <a:rPr lang="en-US" sz="2800" b="1" i="1" dirty="0">
                <a:cs typeface="Arial"/>
              </a:rPr>
              <a:t>Earnings Before</a:t>
            </a:r>
            <a:r>
              <a:rPr lang="en-US" sz="2800" b="1" i="1" spc="-120" dirty="0">
                <a:cs typeface="Arial"/>
              </a:rPr>
              <a:t> </a:t>
            </a:r>
            <a:r>
              <a:rPr lang="en-US" sz="2800" b="1" i="1" spc="-55" dirty="0">
                <a:cs typeface="Arial"/>
              </a:rPr>
              <a:t>Taxes  </a:t>
            </a:r>
            <a:r>
              <a:rPr lang="en-US" sz="2800" b="1" i="1" dirty="0">
                <a:cs typeface="Arial"/>
              </a:rPr>
              <a:t>Less:</a:t>
            </a:r>
            <a:r>
              <a:rPr lang="en-US" sz="2800" b="1" i="1" spc="-75" dirty="0">
                <a:cs typeface="Arial"/>
              </a:rPr>
              <a:t> </a:t>
            </a:r>
            <a:r>
              <a:rPr lang="en-US" sz="2800" b="1" i="1" spc="-55" dirty="0">
                <a:cs typeface="Arial"/>
              </a:rPr>
              <a:t>Taxes</a:t>
            </a:r>
            <a:endParaRPr lang="en-US" sz="2800" b="1" i="1" dirty="0">
              <a:cs typeface="Arial"/>
            </a:endParaRPr>
          </a:p>
          <a:p>
            <a:pPr marL="12700" marR="1654810">
              <a:spcBef>
                <a:spcPts val="5"/>
              </a:spcBef>
            </a:pPr>
            <a:r>
              <a:rPr lang="en-US" sz="2800" b="1" i="1" dirty="0">
                <a:cs typeface="Arial"/>
              </a:rPr>
              <a:t>Earnings After </a:t>
            </a:r>
            <a:r>
              <a:rPr lang="en-US" sz="2800" b="1" i="1" spc="-55" dirty="0">
                <a:cs typeface="Arial"/>
              </a:rPr>
              <a:t>Taxes </a:t>
            </a:r>
            <a:r>
              <a:rPr lang="en-US" sz="2800" b="1" i="1" spc="-40" dirty="0">
                <a:cs typeface="Arial"/>
              </a:rPr>
              <a:t>(EAT)  </a:t>
            </a:r>
            <a:r>
              <a:rPr lang="en-US" sz="2800" b="1" i="1" dirty="0">
                <a:cs typeface="Arial"/>
              </a:rPr>
              <a:t>Number of Shares</a:t>
            </a:r>
            <a:r>
              <a:rPr lang="en-US" sz="2800" b="1" i="1" spc="-60" dirty="0">
                <a:cs typeface="Arial"/>
              </a:rPr>
              <a:t> </a:t>
            </a:r>
            <a:r>
              <a:rPr lang="en-US" sz="2800" b="1" i="1" dirty="0">
                <a:cs typeface="Arial"/>
              </a:rPr>
              <a:t>Outstanding  Earnings Per</a:t>
            </a:r>
            <a:r>
              <a:rPr lang="en-US" sz="2800" b="1" i="1" spc="-15" dirty="0">
                <a:cs typeface="Arial"/>
              </a:rPr>
              <a:t> </a:t>
            </a:r>
            <a:r>
              <a:rPr lang="en-US" sz="2800" b="1" i="1" dirty="0">
                <a:cs typeface="Arial"/>
              </a:rPr>
              <a:t>Share</a:t>
            </a:r>
          </a:p>
          <a:p>
            <a:pPr marL="12700">
              <a:spcBef>
                <a:spcPts val="105"/>
              </a:spcBef>
            </a:pPr>
            <a:endParaRPr sz="2800" b="1" i="1" dirty="0"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184642" y="1846326"/>
            <a:ext cx="439420" cy="1828800"/>
          </a:xfrm>
          <a:custGeom>
            <a:avLst/>
            <a:gdLst/>
            <a:ahLst/>
            <a:cxnLst/>
            <a:rect l="l" t="t" r="r" b="b"/>
            <a:pathLst>
              <a:path w="439420" h="1828800">
                <a:moveTo>
                  <a:pt x="0" y="0"/>
                </a:moveTo>
                <a:lnTo>
                  <a:pt x="58324" y="5451"/>
                </a:lnTo>
                <a:lnTo>
                  <a:pt x="110743" y="20837"/>
                </a:lnTo>
                <a:lnTo>
                  <a:pt x="155162" y="44703"/>
                </a:lnTo>
                <a:lnTo>
                  <a:pt x="189483" y="75597"/>
                </a:lnTo>
                <a:lnTo>
                  <a:pt x="211613" y="112065"/>
                </a:lnTo>
                <a:lnTo>
                  <a:pt x="219455" y="152653"/>
                </a:lnTo>
                <a:lnTo>
                  <a:pt x="219455" y="761746"/>
                </a:lnTo>
                <a:lnTo>
                  <a:pt x="227298" y="802334"/>
                </a:lnTo>
                <a:lnTo>
                  <a:pt x="249427" y="838802"/>
                </a:lnTo>
                <a:lnTo>
                  <a:pt x="283749" y="869695"/>
                </a:lnTo>
                <a:lnTo>
                  <a:pt x="328167" y="893562"/>
                </a:lnTo>
                <a:lnTo>
                  <a:pt x="380587" y="908948"/>
                </a:lnTo>
                <a:lnTo>
                  <a:pt x="438911" y="914400"/>
                </a:lnTo>
                <a:lnTo>
                  <a:pt x="380587" y="919851"/>
                </a:lnTo>
                <a:lnTo>
                  <a:pt x="328168" y="935237"/>
                </a:lnTo>
                <a:lnTo>
                  <a:pt x="283749" y="959103"/>
                </a:lnTo>
                <a:lnTo>
                  <a:pt x="249428" y="989997"/>
                </a:lnTo>
                <a:lnTo>
                  <a:pt x="227298" y="1026465"/>
                </a:lnTo>
                <a:lnTo>
                  <a:pt x="219455" y="1067053"/>
                </a:lnTo>
                <a:lnTo>
                  <a:pt x="219455" y="1676146"/>
                </a:lnTo>
                <a:lnTo>
                  <a:pt x="211613" y="1716734"/>
                </a:lnTo>
                <a:lnTo>
                  <a:pt x="189484" y="1753202"/>
                </a:lnTo>
                <a:lnTo>
                  <a:pt x="155162" y="1784095"/>
                </a:lnTo>
                <a:lnTo>
                  <a:pt x="110744" y="1807962"/>
                </a:lnTo>
                <a:lnTo>
                  <a:pt x="58324" y="1823348"/>
                </a:lnTo>
                <a:lnTo>
                  <a:pt x="0" y="1828800"/>
                </a:lnTo>
              </a:path>
            </a:pathLst>
          </a:custGeom>
          <a:solidFill>
            <a:schemeClr val="tx1"/>
          </a:solidFill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153401" y="3733800"/>
            <a:ext cx="361315" cy="2743200"/>
          </a:xfrm>
          <a:custGeom>
            <a:avLst/>
            <a:gdLst/>
            <a:ahLst/>
            <a:cxnLst/>
            <a:rect l="l" t="t" r="r" b="b"/>
            <a:pathLst>
              <a:path w="361315" h="2743200">
                <a:moveTo>
                  <a:pt x="0" y="0"/>
                </a:moveTo>
                <a:lnTo>
                  <a:pt x="41394" y="6023"/>
                </a:lnTo>
                <a:lnTo>
                  <a:pt x="79401" y="23181"/>
                </a:lnTo>
                <a:lnTo>
                  <a:pt x="112933" y="50105"/>
                </a:lnTo>
                <a:lnTo>
                  <a:pt x="140905" y="85426"/>
                </a:lnTo>
                <a:lnTo>
                  <a:pt x="162230" y="127777"/>
                </a:lnTo>
                <a:lnTo>
                  <a:pt x="175822" y="175788"/>
                </a:lnTo>
                <a:lnTo>
                  <a:pt x="180594" y="228091"/>
                </a:lnTo>
                <a:lnTo>
                  <a:pt x="180594" y="1143508"/>
                </a:lnTo>
                <a:lnTo>
                  <a:pt x="185365" y="1195811"/>
                </a:lnTo>
                <a:lnTo>
                  <a:pt x="198957" y="1243822"/>
                </a:lnTo>
                <a:lnTo>
                  <a:pt x="220282" y="1286173"/>
                </a:lnTo>
                <a:lnTo>
                  <a:pt x="248254" y="1321494"/>
                </a:lnTo>
                <a:lnTo>
                  <a:pt x="281786" y="1348418"/>
                </a:lnTo>
                <a:lnTo>
                  <a:pt x="319793" y="1365576"/>
                </a:lnTo>
                <a:lnTo>
                  <a:pt x="361188" y="1371600"/>
                </a:lnTo>
                <a:lnTo>
                  <a:pt x="319793" y="1377623"/>
                </a:lnTo>
                <a:lnTo>
                  <a:pt x="281786" y="1394781"/>
                </a:lnTo>
                <a:lnTo>
                  <a:pt x="248254" y="1421705"/>
                </a:lnTo>
                <a:lnTo>
                  <a:pt x="220282" y="1457026"/>
                </a:lnTo>
                <a:lnTo>
                  <a:pt x="198957" y="1499377"/>
                </a:lnTo>
                <a:lnTo>
                  <a:pt x="185365" y="1547388"/>
                </a:lnTo>
                <a:lnTo>
                  <a:pt x="180594" y="1599692"/>
                </a:lnTo>
                <a:lnTo>
                  <a:pt x="180594" y="2515082"/>
                </a:lnTo>
                <a:lnTo>
                  <a:pt x="175822" y="2567387"/>
                </a:lnTo>
                <a:lnTo>
                  <a:pt x="162230" y="2615402"/>
                </a:lnTo>
                <a:lnTo>
                  <a:pt x="140905" y="2657757"/>
                </a:lnTo>
                <a:lnTo>
                  <a:pt x="112933" y="2693084"/>
                </a:lnTo>
                <a:lnTo>
                  <a:pt x="79401" y="2720013"/>
                </a:lnTo>
                <a:lnTo>
                  <a:pt x="41394" y="2737175"/>
                </a:lnTo>
                <a:lnTo>
                  <a:pt x="0" y="2743200"/>
                </a:lnTo>
              </a:path>
            </a:pathLst>
          </a:custGeom>
          <a:solidFill>
            <a:schemeClr val="tx1"/>
          </a:solidFill>
          <a:ln w="289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763000" y="2286001"/>
            <a:ext cx="1676400" cy="13061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800" b="1" dirty="0">
                <a:cs typeface="Arial"/>
              </a:rPr>
              <a:t>Ope</a:t>
            </a:r>
            <a:r>
              <a:rPr sz="2800" b="1" spc="5" dirty="0">
                <a:cs typeface="Arial"/>
              </a:rPr>
              <a:t>r</a:t>
            </a:r>
            <a:r>
              <a:rPr sz="2800" b="1" dirty="0">
                <a:cs typeface="Arial"/>
              </a:rPr>
              <a:t>ating</a:t>
            </a:r>
            <a:endParaRPr sz="2800" b="1">
              <a:cs typeface="Arial"/>
            </a:endParaRPr>
          </a:p>
          <a:p>
            <a:pPr marL="12700"/>
            <a:r>
              <a:rPr sz="2800" b="1" dirty="0">
                <a:cs typeface="Arial"/>
              </a:rPr>
              <a:t>leverage</a:t>
            </a:r>
            <a:endParaRPr sz="2800" b="1"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610600" y="4648201"/>
            <a:ext cx="137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400" b="1" dirty="0">
                <a:latin typeface="Arial"/>
                <a:cs typeface="Arial"/>
              </a:rPr>
              <a:t>Financial</a:t>
            </a:r>
            <a:endParaRPr sz="2400" b="1">
              <a:latin typeface="Arial"/>
              <a:cs typeface="Arial"/>
            </a:endParaRPr>
          </a:p>
          <a:p>
            <a:pPr marL="12700"/>
            <a:r>
              <a:rPr sz="2400" b="1" dirty="0">
                <a:latin typeface="Arial"/>
                <a:cs typeface="Arial"/>
              </a:rPr>
              <a:t>leverage</a:t>
            </a:r>
            <a:endParaRPr sz="2400" b="1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6655" y="457200"/>
            <a:ext cx="6384545" cy="627736"/>
          </a:xfrm>
          <a:prstGeom prst="rect">
            <a:avLst/>
          </a:prstGeom>
        </p:spPr>
        <p:txBody>
          <a:bodyPr vert="horz" wrap="square" lIns="0" tIns="12065" rIns="0" bIns="0" rtlCol="0" anchor="b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US" sz="4000" b="1" spc="-5" dirty="0">
                <a:solidFill>
                  <a:schemeClr val="tx1"/>
                </a:solidFill>
              </a:rPr>
              <a:t>1. </a:t>
            </a:r>
            <a:r>
              <a:rPr sz="4000" b="1" spc="-5">
                <a:solidFill>
                  <a:schemeClr val="tx1"/>
                </a:solidFill>
              </a:rPr>
              <a:t>Operating</a:t>
            </a:r>
            <a:r>
              <a:rPr sz="4000" b="1" spc="-55">
                <a:solidFill>
                  <a:schemeClr val="tx1"/>
                </a:solidFill>
              </a:rPr>
              <a:t> </a:t>
            </a:r>
            <a:r>
              <a:rPr sz="4000" b="1" spc="-5">
                <a:solidFill>
                  <a:schemeClr val="tx1"/>
                </a:solidFill>
              </a:rPr>
              <a:t>Leverage</a:t>
            </a:r>
            <a:endParaRPr sz="4000" b="1">
              <a:solidFill>
                <a:schemeClr val="tx1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7200" y="1143001"/>
            <a:ext cx="11049000" cy="5706947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96240" marR="5080" indent="-383540" algn="just">
              <a:lnSpc>
                <a:spcPts val="3890"/>
              </a:lnSpc>
              <a:spcBef>
                <a:spcPts val="585"/>
              </a:spcBef>
              <a:buClr>
                <a:srgbClr val="6D9FAF"/>
              </a:buClr>
              <a:buSzPct val="79166"/>
              <a:buFont typeface="Wingdings" pitchFamily="2" charset="2"/>
              <a:buChar char="Ø"/>
              <a:tabLst>
                <a:tab pos="396875" algn="l"/>
              </a:tabLst>
            </a:pPr>
            <a:r>
              <a:rPr lang="en-US" sz="3200" i="1" dirty="0">
                <a:latin typeface="+mj-lt"/>
                <a:cs typeface="Arial"/>
              </a:rPr>
              <a:t>Use of fixed operating cost to magnify a change in profits due to given change in sales.</a:t>
            </a:r>
          </a:p>
          <a:p>
            <a:pPr marL="396240" marR="5080" indent="-383540" algn="just">
              <a:lnSpc>
                <a:spcPts val="3890"/>
              </a:lnSpc>
              <a:spcBef>
                <a:spcPts val="585"/>
              </a:spcBef>
              <a:buClr>
                <a:srgbClr val="6D9FAF"/>
              </a:buClr>
              <a:buSzPct val="79166"/>
              <a:buFont typeface="Wingdings" pitchFamily="2" charset="2"/>
              <a:buChar char="Ø"/>
              <a:tabLst>
                <a:tab pos="396875" algn="l"/>
              </a:tabLst>
            </a:pPr>
            <a:r>
              <a:rPr lang="en-US" sz="3200" i="1" dirty="0">
                <a:latin typeface="+mj-lt"/>
                <a:cs typeface="Arial"/>
              </a:rPr>
              <a:t>The extent of fixed costs in operating activities determines the operating leverage. </a:t>
            </a:r>
          </a:p>
          <a:p>
            <a:pPr marL="396240" marR="735330" indent="-383540" algn="just">
              <a:lnSpc>
                <a:spcPct val="90000"/>
              </a:lnSpc>
              <a:spcBef>
                <a:spcPts val="805"/>
              </a:spcBef>
              <a:buClr>
                <a:srgbClr val="6D9FAF"/>
              </a:buClr>
              <a:buSzPct val="79166"/>
              <a:buFont typeface="Wingdings" pitchFamily="2" charset="2"/>
              <a:buChar char="Ø"/>
              <a:tabLst>
                <a:tab pos="396875" algn="l"/>
              </a:tabLst>
            </a:pPr>
            <a:r>
              <a:rPr lang="en-US" sz="3200" i="1" spc="-5" dirty="0">
                <a:latin typeface="+mj-lt"/>
                <a:cs typeface="Arial"/>
              </a:rPr>
              <a:t>If the fixed operating costs are more as compared to variable operating costs, OL will be high and vice-versa.</a:t>
            </a:r>
          </a:p>
          <a:p>
            <a:pPr marL="396240" marR="735330" indent="-383540" algn="just">
              <a:lnSpc>
                <a:spcPct val="90000"/>
              </a:lnSpc>
              <a:spcBef>
                <a:spcPts val="805"/>
              </a:spcBef>
              <a:buClr>
                <a:srgbClr val="6D9FAF"/>
              </a:buClr>
              <a:buSzPct val="79166"/>
              <a:buFont typeface="Wingdings" pitchFamily="2" charset="2"/>
              <a:buChar char="Ø"/>
              <a:tabLst>
                <a:tab pos="396875" algn="l"/>
              </a:tabLst>
            </a:pPr>
            <a:r>
              <a:rPr lang="en-US" sz="3200" i="1" spc="-5" dirty="0">
                <a:latin typeface="+mj-lt"/>
                <a:cs typeface="Arial"/>
              </a:rPr>
              <a:t>It refers to the sensitivity of operating profits to changes in sales.</a:t>
            </a:r>
          </a:p>
          <a:p>
            <a:pPr marL="396240" marR="735330" indent="-383540" algn="just">
              <a:lnSpc>
                <a:spcPct val="90000"/>
              </a:lnSpc>
              <a:spcBef>
                <a:spcPts val="805"/>
              </a:spcBef>
              <a:buClr>
                <a:srgbClr val="6D9FAF"/>
              </a:buClr>
              <a:buSzPct val="79166"/>
              <a:buFont typeface="Wingdings" pitchFamily="2" charset="2"/>
              <a:buChar char="Ø"/>
              <a:tabLst>
                <a:tab pos="396875" algn="l"/>
              </a:tabLst>
            </a:pPr>
            <a:r>
              <a:rPr lang="en-US" sz="3200" i="1" spc="-5" dirty="0">
                <a:latin typeface="+mj-lt"/>
                <a:cs typeface="Arial"/>
              </a:rPr>
              <a:t>E.g.- If sales increased by 25% resulting OP increased by 50%- high operating leverage.</a:t>
            </a:r>
            <a:endParaRPr lang="en-US" sz="3200" i="1" dirty="0">
              <a:latin typeface="+mj-lt"/>
              <a:cs typeface="Arial"/>
            </a:endParaRPr>
          </a:p>
          <a:p>
            <a:pPr marL="396240" marR="5080" indent="-383540" algn="just">
              <a:lnSpc>
                <a:spcPts val="3890"/>
              </a:lnSpc>
              <a:spcBef>
                <a:spcPts val="585"/>
              </a:spcBef>
              <a:buClr>
                <a:srgbClr val="6D9FAF"/>
              </a:buClr>
              <a:buSzPct val="79166"/>
              <a:tabLst>
                <a:tab pos="396875" algn="l"/>
              </a:tabLst>
            </a:pPr>
            <a:endParaRPr sz="4000" i="1" dirty="0">
              <a:latin typeface="+mj-lt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Characteristics of Operating Leverage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438400"/>
            <a:ext cx="8229600" cy="3886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>
                <a:latin typeface="+mj-lt"/>
              </a:rPr>
              <a:t>Related to assets side of B/S.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+mj-lt"/>
              </a:rPr>
              <a:t>Denotes break even point.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+mj-lt"/>
              </a:rPr>
              <a:t>Related to selling price and variable costs.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+mj-lt"/>
              </a:rPr>
              <a:t>Business risk.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Computation of Operating Leverage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spcBef>
                <a:spcPts val="0"/>
              </a:spcBef>
              <a:buNone/>
            </a:pPr>
            <a:r>
              <a:rPr lang="en-US" sz="3200" i="1" dirty="0">
                <a:latin typeface="+mj-lt"/>
              </a:rPr>
              <a:t>                                            (S-V) or Contribution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3200" i="1" dirty="0">
                <a:latin typeface="+mj-lt"/>
              </a:rPr>
              <a:t>Operating Leverage=</a:t>
            </a:r>
          </a:p>
          <a:p>
            <a:pPr indent="0">
              <a:spcBef>
                <a:spcPts val="0"/>
              </a:spcBef>
              <a:buNone/>
            </a:pPr>
            <a:r>
              <a:rPr lang="en-US" sz="3200" i="1" dirty="0">
                <a:latin typeface="+mj-lt"/>
              </a:rPr>
              <a:t>                                         Operating profit or EBIT</a:t>
            </a:r>
          </a:p>
          <a:p>
            <a:pPr indent="0">
              <a:spcBef>
                <a:spcPts val="0"/>
              </a:spcBef>
              <a:buNone/>
            </a:pPr>
            <a:endParaRPr lang="en-US" sz="3200" i="1" dirty="0">
              <a:latin typeface="+mj-lt"/>
            </a:endParaRPr>
          </a:p>
          <a:p>
            <a:pPr indent="0">
              <a:spcBef>
                <a:spcPts val="0"/>
              </a:spcBef>
              <a:buNone/>
            </a:pPr>
            <a:r>
              <a:rPr lang="en-US" sz="3200" i="1" dirty="0">
                <a:latin typeface="+mj-lt"/>
              </a:rPr>
              <a:t>If Contribution&gt; Fixed cost          favorable OL and vice versa.</a:t>
            </a:r>
          </a:p>
          <a:p>
            <a:pPr indent="0">
              <a:spcBef>
                <a:spcPts val="0"/>
              </a:spcBef>
              <a:buNone/>
            </a:pPr>
            <a:endParaRPr lang="en-US" sz="3200" i="1" dirty="0">
              <a:latin typeface="+mj-lt"/>
            </a:endParaRPr>
          </a:p>
          <a:p>
            <a:pPr indent="0">
              <a:spcBef>
                <a:spcPts val="0"/>
              </a:spcBef>
              <a:buNone/>
            </a:pPr>
            <a:endParaRPr lang="en-US" sz="3200" i="1" dirty="0">
              <a:latin typeface="+mj-l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724400" y="2817812"/>
            <a:ext cx="3886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ight Arrow 10"/>
          <p:cNvSpPr/>
          <p:nvPr/>
        </p:nvSpPr>
        <p:spPr>
          <a:xfrm>
            <a:off x="5665276" y="4045059"/>
            <a:ext cx="381000" cy="304800"/>
          </a:xfrm>
          <a:prstGeom prst="right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928</TotalTime>
  <Words>1239</Words>
  <Application>Microsoft Office PowerPoint</Application>
  <PresentationFormat>Widescreen</PresentationFormat>
  <Paragraphs>205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Constantia</vt:lpstr>
      <vt:lpstr>Times New Roman</vt:lpstr>
      <vt:lpstr>Wingdings</vt:lpstr>
      <vt:lpstr>Wingdings 2</vt:lpstr>
      <vt:lpstr>Flow</vt:lpstr>
      <vt:lpstr>Leverage</vt:lpstr>
      <vt:lpstr>Contents</vt:lpstr>
      <vt:lpstr>            What is Leverage?</vt:lpstr>
      <vt:lpstr>What is Leverage? (cont’d)</vt:lpstr>
      <vt:lpstr>Types of Leverage</vt:lpstr>
      <vt:lpstr>Framework to Calculate Leverage </vt:lpstr>
      <vt:lpstr>1. Operating Leverage</vt:lpstr>
      <vt:lpstr>Characteristics of Operating Leverage</vt:lpstr>
      <vt:lpstr>Computation of Operating Leverage</vt:lpstr>
      <vt:lpstr>E.g.- Selling unit-1,000 per annum, selling price-Rs. 200, variable cost- 70, fixed cost-Rs. 40,000.</vt:lpstr>
      <vt:lpstr>Degree of Operating  Leverage (DOL)</vt:lpstr>
      <vt:lpstr>E.g.- Selling unit-1,000 &amp; 1250,Selling price-Rs. 200, variable cost- 70, fixed cost-Rs. 40,000.  If Sales at 2,00,000 and 2,50,000, then DOL</vt:lpstr>
      <vt:lpstr>2. Financial  Leverage</vt:lpstr>
      <vt:lpstr>Characteristics of Financial Leverage</vt:lpstr>
      <vt:lpstr>Computation of Degree of Financial Leverage</vt:lpstr>
      <vt:lpstr>E.g.- Debenture Rs. 1,00,000@10%, equity share 5,000 of Rs. 10, tax 50%, if EBIT are Rs. 50,000 and Rs. 80,000. Calculate F.L., EPS and DOFL.</vt:lpstr>
      <vt:lpstr>Operating v/s Financial leverage</vt:lpstr>
      <vt:lpstr>3. Combined or Mixed Leverage</vt:lpstr>
      <vt:lpstr>Formula of Combined Leverage</vt:lpstr>
      <vt:lpstr>If EBIT Rs. 11,20,000, EBT Rs. 3,20,000, Fixed cost Rs. 7,00,000. Calculate % change in EPS if sales increase by 5%.</vt:lpstr>
      <vt:lpstr>Summary:Levered Company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Manish</dc:creator>
  <cp:lastModifiedBy>Manish Dadhich</cp:lastModifiedBy>
  <cp:revision>46</cp:revision>
  <dcterms:created xsi:type="dcterms:W3CDTF">2019-02-04T06:08:21Z</dcterms:created>
  <dcterms:modified xsi:type="dcterms:W3CDTF">2025-04-11T10:21:18Z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2015-04-29T00:00:00Z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2019-02-04T00:00:00Z</vt:filetime>
  </property>
</Properties>
</file>