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3" r:id="rId1"/>
  </p:sldMasterIdLst>
  <p:notesMasterIdLst>
    <p:notesMasterId r:id="rId21"/>
  </p:notesMasterIdLst>
  <p:handoutMasterIdLst>
    <p:handoutMasterId r:id="rId22"/>
  </p:handoutMasterIdLst>
  <p:sldIdLst>
    <p:sldId id="326" r:id="rId2"/>
    <p:sldId id="302" r:id="rId3"/>
    <p:sldId id="305" r:id="rId4"/>
    <p:sldId id="307" r:id="rId5"/>
    <p:sldId id="308" r:id="rId6"/>
    <p:sldId id="310" r:id="rId7"/>
    <p:sldId id="314" r:id="rId8"/>
    <p:sldId id="328" r:id="rId9"/>
    <p:sldId id="315" r:id="rId10"/>
    <p:sldId id="316" r:id="rId11"/>
    <p:sldId id="329" r:id="rId12"/>
    <p:sldId id="318" r:id="rId13"/>
    <p:sldId id="311" r:id="rId14"/>
    <p:sldId id="317" r:id="rId15"/>
    <p:sldId id="330" r:id="rId16"/>
    <p:sldId id="320" r:id="rId17"/>
    <p:sldId id="319" r:id="rId18"/>
    <p:sldId id="331" r:id="rId19"/>
    <p:sldId id="327"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FAEC"/>
    <a:srgbClr val="79689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72F820B7-843F-4FCA-B407-9EAD9B03A995}" type="datetimeFigureOut">
              <a:rPr lang="en-US"/>
              <a:pPr>
                <a:defRPr/>
              </a:pPr>
              <a:t>8/30/2019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next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BA4AAA87-808F-4E24-AFC9-AB98AE37D029}"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02950353-9AFE-41C2-ACAD-4413CD327876}" type="datetimeFigureOut">
              <a:rPr lang="en-US"/>
              <a:pPr>
                <a:defRPr/>
              </a:pPr>
              <a:t>8/30/2019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next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603BFA35-4974-466C-AD03-81633B823FA2}"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B6E676B-0528-4881-B626-1F242A383BC3}"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5FD95D4-BC4B-4145-BEDE-BD759F382D99}"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7EE6A62-BE5F-425F-BE69-CFC87E842CE2}"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D476D10-EEC9-4C2B-B5F3-B893C498E0B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B5035D-182F-4C34-B2E4-4AEEC08151F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A7ED69-B385-468D-89EC-FB1295CC87E4}"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FF42352-F3DC-4B17-9300-4E269EB2CF0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1E17F3B-CC8A-474F-B8F4-18A472CF1E0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93024D9-B87F-4974-A757-8394FC74409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6A5DB2B-23CF-4C5D-A322-4BD8165ECDBE}"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1D82822-6DBD-4A4F-B8B5-A4A10354EB87}"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3E95943-9229-4C61-89E4-0CED3327FB8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424" r:id="rId1"/>
    <p:sldLayoutId id="2147484425" r:id="rId2"/>
    <p:sldLayoutId id="2147484426" r:id="rId3"/>
    <p:sldLayoutId id="2147484427" r:id="rId4"/>
    <p:sldLayoutId id="2147484428" r:id="rId5"/>
    <p:sldLayoutId id="2147484429" r:id="rId6"/>
    <p:sldLayoutId id="2147484430" r:id="rId7"/>
    <p:sldLayoutId id="2147484431" r:id="rId8"/>
    <p:sldLayoutId id="2147484432" r:id="rId9"/>
    <p:sldLayoutId id="2147484433" r:id="rId10"/>
    <p:sldLayoutId id="214748443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4800" b="1" dirty="0" smtClean="0">
                <a:solidFill>
                  <a:schemeClr val="tx1">
                    <a:lumMod val="75000"/>
                  </a:schemeClr>
                </a:solidFill>
              </a:rPr>
              <a:t>CONDITIONS </a:t>
            </a:r>
          </a:p>
          <a:p>
            <a:pPr algn="ctr">
              <a:buNone/>
            </a:pPr>
            <a:r>
              <a:rPr lang="en-US" sz="4800" b="1" dirty="0" smtClean="0">
                <a:solidFill>
                  <a:schemeClr val="tx1">
                    <a:lumMod val="75000"/>
                  </a:schemeClr>
                </a:solidFill>
              </a:rPr>
              <a:t>AND</a:t>
            </a:r>
            <a:endParaRPr lang="en-US" sz="4800" b="1" dirty="0" smtClean="0">
              <a:solidFill>
                <a:schemeClr val="tx1">
                  <a:lumMod val="75000"/>
                </a:schemeClr>
              </a:solidFill>
            </a:endParaRPr>
          </a:p>
          <a:p>
            <a:pPr algn="ctr">
              <a:buNone/>
            </a:pPr>
            <a:r>
              <a:rPr lang="en-US" sz="4800" b="1" dirty="0" smtClean="0">
                <a:solidFill>
                  <a:schemeClr val="tx1">
                    <a:lumMod val="75000"/>
                  </a:schemeClr>
                </a:solidFill>
              </a:rPr>
              <a:t> WARRANTIES</a:t>
            </a:r>
            <a:endParaRPr lang="en-US" sz="4800" dirty="0"/>
          </a:p>
        </p:txBody>
      </p:sp>
      <p:sp>
        <p:nvSpPr>
          <p:cNvPr id="4" name="Slide Number Placeholder 3"/>
          <p:cNvSpPr>
            <a:spLocks noGrp="1"/>
          </p:cNvSpPr>
          <p:nvPr>
            <p:ph type="sldNum" sz="quarter" idx="12"/>
          </p:nvPr>
        </p:nvSpPr>
        <p:spPr/>
        <p:txBody>
          <a:bodyPr/>
          <a:lstStyle/>
          <a:p>
            <a:pPr>
              <a:defRPr/>
            </a:pPr>
            <a:fld id="{5D476D10-EEC9-4C2B-B5F3-B893C498E0BB}"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248400"/>
          </a:xfrm>
        </p:spPr>
        <p:txBody>
          <a:bodyPr>
            <a:noAutofit/>
          </a:bodyPr>
          <a:lstStyle/>
          <a:p>
            <a:pPr marL="342900" lvl="1" indent="-342900">
              <a:buClr>
                <a:schemeClr val="hlink"/>
              </a:buClr>
              <a:buNone/>
              <a:defRPr/>
            </a:pPr>
            <a:r>
              <a:rPr lang="en-US" sz="3200" b="1" u="sng" dirty="0" smtClean="0"/>
              <a:t>4. Condition as to quality or fitness</a:t>
            </a:r>
            <a:r>
              <a:rPr lang="en-US" sz="3200" b="1" dirty="0" smtClean="0"/>
              <a:t>[Sec. 16 (1)] </a:t>
            </a:r>
          </a:p>
          <a:p>
            <a:pPr lvl="1">
              <a:buFont typeface="Wingdings" pitchFamily="2" charset="2"/>
              <a:buNone/>
              <a:defRPr/>
            </a:pPr>
            <a:r>
              <a:rPr lang="en-US" sz="3200" dirty="0" smtClean="0"/>
              <a:t>   </a:t>
            </a:r>
            <a:r>
              <a:rPr lang="en-US" dirty="0" smtClean="0"/>
              <a:t>Normally, in a contract of sale there is no implied condition as to quality or fitness of the goods for a particular purpose. The buyer must examine the goods thoroughly before he buys them in order to satisfy himself.</a:t>
            </a:r>
          </a:p>
          <a:p>
            <a:pPr lvl="1">
              <a:buFont typeface="Wingdings" pitchFamily="2" charset="2"/>
              <a:buNone/>
              <a:defRPr/>
            </a:pPr>
            <a:r>
              <a:rPr lang="en-US" b="1" dirty="0" smtClean="0"/>
              <a:t>    </a:t>
            </a:r>
            <a:r>
              <a:rPr lang="en-US" b="1" u="sng" dirty="0" smtClean="0"/>
              <a:t>Example</a:t>
            </a:r>
            <a:r>
              <a:rPr lang="en-US" b="1" dirty="0" smtClean="0"/>
              <a:t>: </a:t>
            </a:r>
            <a:r>
              <a:rPr lang="en-US" sz="2400" dirty="0" smtClean="0"/>
              <a:t>An order was placed for some lorries to be </a:t>
            </a:r>
          </a:p>
          <a:p>
            <a:pPr lvl="1">
              <a:buFont typeface="Wingdings" pitchFamily="2" charset="2"/>
              <a:buNone/>
              <a:defRPr/>
            </a:pPr>
            <a:r>
              <a:rPr lang="en-US" sz="2400" dirty="0" smtClean="0"/>
              <a:t>    used “for heavy traffic in a hilly area”. The lorries supplied </a:t>
            </a:r>
          </a:p>
          <a:p>
            <a:pPr lvl="1">
              <a:buFont typeface="Wingdings" pitchFamily="2" charset="2"/>
              <a:buNone/>
              <a:defRPr/>
            </a:pPr>
            <a:r>
              <a:rPr lang="en-US" sz="2400" dirty="0" smtClean="0"/>
              <a:t>    were unfit and breakdown. There is a breach of condition as to fitness.</a:t>
            </a:r>
          </a:p>
          <a:p>
            <a:pPr lvl="1">
              <a:buFont typeface="Wingdings" pitchFamily="2" charset="2"/>
              <a:buNone/>
              <a:defRPr/>
            </a:pPr>
            <a:endParaRPr lang="en-US" dirty="0" smtClean="0"/>
          </a:p>
          <a:p>
            <a:pPr>
              <a:buFont typeface="Wingdings" pitchFamily="2" charset="2"/>
              <a:buNone/>
              <a:defRPr/>
            </a:pPr>
            <a:endParaRPr lang="en-US" b="1" dirty="0" smtClean="0"/>
          </a:p>
        </p:txBody>
      </p:sp>
      <p:sp>
        <p:nvSpPr>
          <p:cNvPr id="70659" name="Slide Number Placeholder 3"/>
          <p:cNvSpPr>
            <a:spLocks noGrp="1"/>
          </p:cNvSpPr>
          <p:nvPr>
            <p:ph type="sldNum" sz="quarter" idx="12"/>
          </p:nvPr>
        </p:nvSpPr>
        <p:spPr>
          <a:noFill/>
        </p:spPr>
        <p:txBody>
          <a:bodyPr/>
          <a:lstStyle/>
          <a:p>
            <a:fld id="{ADB04358-0CF5-47E2-8ACE-BE5DE6CBAFAB}" type="slidenum">
              <a:rPr lang="en-US" smtClean="0">
                <a:latin typeface="Arial" pitchFamily="34" charset="0"/>
              </a:rPr>
              <a:pPr/>
              <a:t>10</a:t>
            </a:fld>
            <a:endParaRPr lang="en-US" smtClean="0">
              <a:latin typeface="Arial" pitchFamily="34" charset="0"/>
            </a:endParaRPr>
          </a:p>
        </p:txBody>
      </p:sp>
      <p:pic>
        <p:nvPicPr>
          <p:cNvPr id="70661" name="Picture 5" descr="images (1).jpg"/>
          <p:cNvPicPr>
            <a:picLocks noChangeAspect="1"/>
          </p:cNvPicPr>
          <p:nvPr/>
        </p:nvPicPr>
        <p:blipFill>
          <a:blip r:embed="rId2"/>
          <a:srcRect/>
          <a:stretch>
            <a:fillRect/>
          </a:stretch>
        </p:blipFill>
        <p:spPr bwMode="auto">
          <a:xfrm>
            <a:off x="8534400" y="762000"/>
            <a:ext cx="358775" cy="388938"/>
          </a:xfrm>
          <a:prstGeom prst="rect">
            <a:avLst/>
          </a:prstGeom>
          <a:noFill/>
          <a:ln w="9525">
            <a:noFill/>
            <a:miter lim="800000"/>
            <a:headEnd/>
            <a:tailEnd/>
          </a:ln>
        </p:spPr>
      </p:pic>
      <p:pic>
        <p:nvPicPr>
          <p:cNvPr id="70662" name="Picture 7" descr="images (3).jpg"/>
          <p:cNvPicPr>
            <a:picLocks noChangeAspect="1"/>
          </p:cNvPicPr>
          <p:nvPr/>
        </p:nvPicPr>
        <p:blipFill>
          <a:blip r:embed="rId3"/>
          <a:srcRect/>
          <a:stretch>
            <a:fillRect/>
          </a:stretch>
        </p:blipFill>
        <p:spPr bwMode="auto">
          <a:xfrm>
            <a:off x="6324600" y="4873488"/>
            <a:ext cx="2362200" cy="16432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pPr algn="just">
              <a:buNone/>
              <a:defRPr/>
            </a:pPr>
            <a:r>
              <a:rPr lang="en-US" b="1" u="sng" dirty="0" smtClean="0"/>
              <a:t>5. Condition as to merchantability</a:t>
            </a:r>
            <a:r>
              <a:rPr lang="en-US" b="1" dirty="0" smtClean="0"/>
              <a:t>[Sec. 16(2)]</a:t>
            </a:r>
          </a:p>
          <a:p>
            <a:pPr lvl="1" algn="just">
              <a:buFont typeface="Wingdings" pitchFamily="2" charset="2"/>
              <a:buChar char="q"/>
              <a:defRPr/>
            </a:pPr>
            <a:r>
              <a:rPr lang="en-US" b="1" dirty="0" smtClean="0"/>
              <a:t>   </a:t>
            </a:r>
            <a:r>
              <a:rPr lang="en-US" dirty="0" smtClean="0"/>
              <a:t>Where goods are bought by description from a seller who deals in goods of that description there is an implied  condition that the goods are of merchantable quality.</a:t>
            </a:r>
          </a:p>
          <a:p>
            <a:pPr marL="342900" lvl="1" indent="-342900" algn="just">
              <a:buFont typeface="Arial" pitchFamily="34" charset="0"/>
              <a:buChar char="•"/>
            </a:pPr>
            <a:r>
              <a:rPr lang="en-US" dirty="0" smtClean="0"/>
              <a:t>This means goods should be such that they are commercially saleable, as per the description by which they are known in the market at their full value</a:t>
            </a:r>
            <a:r>
              <a:rPr lang="en-US" dirty="0" smtClean="0">
                <a:latin typeface="Palatino Linotype" pitchFamily="18" charset="0"/>
              </a:rPr>
              <a:t>. </a:t>
            </a:r>
            <a:r>
              <a:rPr lang="en-US" dirty="0" err="1" smtClean="0">
                <a:latin typeface="Palatino Linotype" pitchFamily="18" charset="0"/>
              </a:rPr>
              <a:t>Eg</a:t>
            </a:r>
            <a:r>
              <a:rPr lang="en-US" dirty="0" smtClean="0">
                <a:latin typeface="Palatino Linotype" pitchFamily="18" charset="0"/>
              </a:rPr>
              <a:t>. Expired medicines.</a:t>
            </a:r>
          </a:p>
          <a:p>
            <a:pPr algn="just"/>
            <a:endParaRPr lang="en-US" sz="3600" dirty="0"/>
          </a:p>
        </p:txBody>
      </p:sp>
      <p:sp>
        <p:nvSpPr>
          <p:cNvPr id="4" name="Slide Number Placeholder 3"/>
          <p:cNvSpPr>
            <a:spLocks noGrp="1"/>
          </p:cNvSpPr>
          <p:nvPr>
            <p:ph type="sldNum" sz="quarter" idx="12"/>
          </p:nvPr>
        </p:nvSpPr>
        <p:spPr/>
        <p:txBody>
          <a:bodyPr/>
          <a:lstStyle/>
          <a:p>
            <a:pPr>
              <a:defRPr/>
            </a:pPr>
            <a:fld id="{5D476D10-EEC9-4C2B-B5F3-B893C498E0BB}"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400800"/>
          </a:xfrm>
        </p:spPr>
        <p:txBody>
          <a:bodyPr>
            <a:normAutofit/>
          </a:bodyPr>
          <a:lstStyle/>
          <a:p>
            <a:pPr>
              <a:buNone/>
              <a:defRPr/>
            </a:pPr>
            <a:r>
              <a:rPr lang="en-US" sz="3600" b="1" u="sng" dirty="0" smtClean="0"/>
              <a:t>6. Condition as to wholesomeness</a:t>
            </a:r>
          </a:p>
          <a:p>
            <a:pPr lvl="1" algn="just">
              <a:buFont typeface="Wingdings" pitchFamily="2" charset="2"/>
              <a:buNone/>
              <a:defRPr/>
            </a:pPr>
            <a:r>
              <a:rPr lang="en-US" sz="3600" dirty="0" smtClean="0"/>
              <a:t>   In the case of eatables and provisions, in addition to the implied condition as to merchantability, there is another implied condition that the good shall be wholesome.</a:t>
            </a:r>
          </a:p>
          <a:p>
            <a:pPr lvl="1" algn="just">
              <a:buFont typeface="Wingdings" pitchFamily="2" charset="2"/>
              <a:buNone/>
              <a:defRPr/>
            </a:pPr>
            <a:r>
              <a:rPr lang="en-US" sz="3600" b="1" dirty="0" smtClean="0"/>
              <a:t>   </a:t>
            </a:r>
            <a:r>
              <a:rPr lang="en-US" sz="3600" b="1" u="sng" dirty="0" smtClean="0"/>
              <a:t>Example</a:t>
            </a:r>
            <a:r>
              <a:rPr lang="en-US" sz="3600" b="1" dirty="0" smtClean="0"/>
              <a:t>: </a:t>
            </a:r>
            <a:r>
              <a:rPr lang="en-US" sz="3200" dirty="0" smtClean="0"/>
              <a:t>X purchased milk from Y , a milk dealer. The milk contained typhoid germs. X’s wife, on taking the milk, got infection and died. Held, X can entitled for damages.  </a:t>
            </a:r>
          </a:p>
        </p:txBody>
      </p:sp>
      <p:sp>
        <p:nvSpPr>
          <p:cNvPr id="71683" name="Slide Number Placeholder 3"/>
          <p:cNvSpPr>
            <a:spLocks noGrp="1"/>
          </p:cNvSpPr>
          <p:nvPr>
            <p:ph type="sldNum" sz="quarter" idx="12"/>
          </p:nvPr>
        </p:nvSpPr>
        <p:spPr>
          <a:noFill/>
        </p:spPr>
        <p:txBody>
          <a:bodyPr/>
          <a:lstStyle/>
          <a:p>
            <a:fld id="{199B1EDD-EF39-403A-845B-5244B5B7A031}" type="slidenum">
              <a:rPr lang="en-US" smtClean="0">
                <a:latin typeface="Arial" pitchFamily="34" charset="0"/>
              </a:rPr>
              <a:pPr/>
              <a:t>12</a:t>
            </a:fld>
            <a:endParaRPr lang="en-US" smtClean="0">
              <a:latin typeface="Arial" pitchFamily="34" charset="0"/>
            </a:endParaRPr>
          </a:p>
        </p:txBody>
      </p:sp>
      <p:pic>
        <p:nvPicPr>
          <p:cNvPr id="71684" name="Picture 3" descr="images (6).jpg"/>
          <p:cNvPicPr>
            <a:picLocks noChangeAspect="1"/>
          </p:cNvPicPr>
          <p:nvPr/>
        </p:nvPicPr>
        <p:blipFill>
          <a:blip r:embed="rId2"/>
          <a:srcRect/>
          <a:stretch>
            <a:fillRect/>
          </a:stretch>
        </p:blipFill>
        <p:spPr bwMode="auto">
          <a:xfrm>
            <a:off x="7239000" y="5867400"/>
            <a:ext cx="1524000" cy="9175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1"/>
          <p:cNvSpPr>
            <a:spLocks noGrp="1"/>
          </p:cNvSpPr>
          <p:nvPr>
            <p:ph type="sldNum" sz="quarter" idx="12"/>
          </p:nvPr>
        </p:nvSpPr>
        <p:spPr>
          <a:noFill/>
        </p:spPr>
        <p:txBody>
          <a:bodyPr/>
          <a:lstStyle/>
          <a:p>
            <a:fld id="{A0AE0FE5-F272-4864-A580-0199B630C85D}" type="slidenum">
              <a:rPr lang="en-US" smtClean="0">
                <a:latin typeface="Arial" pitchFamily="34" charset="0"/>
              </a:rPr>
              <a:pPr/>
              <a:t>13</a:t>
            </a:fld>
            <a:endParaRPr lang="en-US" smtClean="0">
              <a:latin typeface="Arial" pitchFamily="34" charset="0"/>
            </a:endParaRPr>
          </a:p>
        </p:txBody>
      </p:sp>
      <p:sp>
        <p:nvSpPr>
          <p:cNvPr id="42" name="Title 41"/>
          <p:cNvSpPr>
            <a:spLocks noGrp="1"/>
          </p:cNvSpPr>
          <p:nvPr>
            <p:ph type="title" idx="4294967295"/>
          </p:nvPr>
        </p:nvSpPr>
        <p:spPr>
          <a:xfrm>
            <a:off x="0" y="277813"/>
            <a:ext cx="8229600" cy="1143000"/>
          </a:xfrm>
        </p:spPr>
        <p:txBody>
          <a:bodyPr>
            <a:normAutofit fontScale="90000"/>
          </a:bodyPr>
          <a:lstStyle/>
          <a:p>
            <a:pPr>
              <a:defRPr/>
            </a:pPr>
            <a:r>
              <a:rPr lang="en-US" dirty="0" smtClean="0"/>
              <a:t/>
            </a:r>
            <a:br>
              <a:rPr lang="en-US" dirty="0" smtClean="0"/>
            </a:br>
            <a:r>
              <a:rPr lang="en-US" dirty="0" smtClean="0"/>
              <a:t/>
            </a:r>
            <a:br>
              <a:rPr lang="en-US" dirty="0" smtClean="0"/>
            </a:br>
            <a:endParaRPr lang="en-US" dirty="0"/>
          </a:p>
        </p:txBody>
      </p:sp>
      <p:sp>
        <p:nvSpPr>
          <p:cNvPr id="4" name="Curved Up Ribbon 3"/>
          <p:cNvSpPr/>
          <p:nvPr/>
        </p:nvSpPr>
        <p:spPr bwMode="auto">
          <a:xfrm>
            <a:off x="1219200" y="914400"/>
            <a:ext cx="6705600" cy="914400"/>
          </a:xfrm>
          <a:prstGeom prst="ellipseRibbon2">
            <a:avLst>
              <a:gd name="adj1" fmla="val 28889"/>
              <a:gd name="adj2" fmla="val 50000"/>
              <a:gd name="adj3" fmla="val 12500"/>
            </a:avLst>
          </a:prstGeom>
          <a:solidFill>
            <a:schemeClr val="bg2"/>
          </a:solidFill>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a:lstStyle/>
          <a:p>
            <a:pPr eaLnBrk="0" hangingPunct="0">
              <a:defRPr/>
            </a:pPr>
            <a:r>
              <a:rPr lang="en-US" sz="2000" dirty="0">
                <a:solidFill>
                  <a:schemeClr val="tx1"/>
                </a:solidFill>
              </a:rPr>
              <a:t>IMPLIED WARRANTIES</a:t>
            </a:r>
          </a:p>
        </p:txBody>
      </p:sp>
      <p:sp>
        <p:nvSpPr>
          <p:cNvPr id="5" name="Rectangle 4"/>
          <p:cNvSpPr/>
          <p:nvPr/>
        </p:nvSpPr>
        <p:spPr>
          <a:xfrm>
            <a:off x="0" y="304800"/>
            <a:ext cx="9144000" cy="584200"/>
          </a:xfrm>
          <a:prstGeom prst="rect">
            <a:avLst/>
          </a:prstGeom>
        </p:spPr>
        <p:txBody>
          <a:bodyPr>
            <a:spAutoFit/>
          </a:bodyPr>
          <a:lstStyle/>
          <a:p>
            <a:pPr algn="ctr">
              <a:defRPr/>
            </a:pPr>
            <a:r>
              <a:rPr lang="en-US" sz="3200" b="1" u="sng" dirty="0">
                <a:solidFill>
                  <a:schemeClr val="bg1">
                    <a:lumMod val="20000"/>
                    <a:lumOff val="80000"/>
                  </a:schemeClr>
                </a:solidFill>
                <a:latin typeface="+mj-lt"/>
              </a:rPr>
              <a:t>IMPLIED</a:t>
            </a:r>
            <a:r>
              <a:rPr lang="en-US" b="1" u="sng" dirty="0">
                <a:solidFill>
                  <a:schemeClr val="bg1">
                    <a:lumMod val="20000"/>
                    <a:lumOff val="80000"/>
                  </a:schemeClr>
                </a:solidFill>
              </a:rPr>
              <a:t> </a:t>
            </a:r>
            <a:r>
              <a:rPr lang="en-US" sz="3200" b="1" u="sng" dirty="0">
                <a:solidFill>
                  <a:schemeClr val="bg1">
                    <a:lumMod val="20000"/>
                    <a:lumOff val="80000"/>
                  </a:schemeClr>
                </a:solidFill>
                <a:latin typeface="+mj-lt"/>
              </a:rPr>
              <a:t>WARRANTIES</a:t>
            </a:r>
            <a:r>
              <a:rPr lang="en-US" b="1" u="sng" dirty="0">
                <a:solidFill>
                  <a:schemeClr val="bg1">
                    <a:lumMod val="20000"/>
                    <a:lumOff val="80000"/>
                  </a:schemeClr>
                </a:solidFill>
              </a:rPr>
              <a:t> </a:t>
            </a:r>
            <a:endParaRPr lang="en-US" dirty="0"/>
          </a:p>
        </p:txBody>
      </p:sp>
      <p:cxnSp>
        <p:nvCxnSpPr>
          <p:cNvPr id="10" name="Straight Arrow Connector 9"/>
          <p:cNvCxnSpPr>
            <a:endCxn id="27" idx="0"/>
          </p:cNvCxnSpPr>
          <p:nvPr/>
        </p:nvCxnSpPr>
        <p:spPr bwMode="auto">
          <a:xfrm rot="10800000" flipV="1">
            <a:off x="2133600" y="1600200"/>
            <a:ext cx="2209800" cy="1524000"/>
          </a:xfrm>
          <a:prstGeom prst="straightConnector1">
            <a:avLst/>
          </a:prstGeom>
          <a:ln>
            <a:headEnd type="none" w="med" len="med"/>
            <a:tailEnd type="arrow"/>
          </a:ln>
        </p:spPr>
        <p:style>
          <a:lnRef idx="3">
            <a:schemeClr val="accent5"/>
          </a:lnRef>
          <a:fillRef idx="0">
            <a:schemeClr val="accent5"/>
          </a:fillRef>
          <a:effectRef idx="2">
            <a:schemeClr val="accent5"/>
          </a:effectRef>
          <a:fontRef idx="minor">
            <a:schemeClr val="tx1"/>
          </a:fontRef>
        </p:style>
      </p:cxnSp>
      <p:cxnSp>
        <p:nvCxnSpPr>
          <p:cNvPr id="14" name="Straight Arrow Connector 13"/>
          <p:cNvCxnSpPr>
            <a:endCxn id="34" idx="6"/>
          </p:cNvCxnSpPr>
          <p:nvPr/>
        </p:nvCxnSpPr>
        <p:spPr bwMode="auto">
          <a:xfrm>
            <a:off x="4343400" y="1600200"/>
            <a:ext cx="3124200" cy="1828800"/>
          </a:xfrm>
          <a:prstGeom prst="straightConnector1">
            <a:avLst/>
          </a:prstGeom>
          <a:ln>
            <a:headEnd type="none" w="med" len="med"/>
            <a:tailEnd type="arrow"/>
          </a:ln>
        </p:spPr>
        <p:style>
          <a:lnRef idx="3">
            <a:schemeClr val="accent5"/>
          </a:lnRef>
          <a:fillRef idx="0">
            <a:schemeClr val="accent5"/>
          </a:fillRef>
          <a:effectRef idx="2">
            <a:schemeClr val="accent5"/>
          </a:effectRef>
          <a:fontRef idx="minor">
            <a:schemeClr val="tx1"/>
          </a:fontRef>
        </p:style>
      </p:cxnSp>
      <p:cxnSp>
        <p:nvCxnSpPr>
          <p:cNvPr id="18" name="Straight Arrow Connector 17"/>
          <p:cNvCxnSpPr>
            <a:endCxn id="32" idx="6"/>
          </p:cNvCxnSpPr>
          <p:nvPr/>
        </p:nvCxnSpPr>
        <p:spPr bwMode="auto">
          <a:xfrm rot="5400000">
            <a:off x="2857500" y="1943100"/>
            <a:ext cx="1828800" cy="1143000"/>
          </a:xfrm>
          <a:prstGeom prst="straightConnector1">
            <a:avLst/>
          </a:prstGeom>
          <a:ln>
            <a:headEnd type="none" w="med" len="med"/>
            <a:tailEnd type="arrow"/>
          </a:ln>
        </p:spPr>
        <p:style>
          <a:lnRef idx="3">
            <a:schemeClr val="accent5"/>
          </a:lnRef>
          <a:fillRef idx="0">
            <a:schemeClr val="accent5"/>
          </a:fillRef>
          <a:effectRef idx="2">
            <a:schemeClr val="accent5"/>
          </a:effectRef>
          <a:fontRef idx="minor">
            <a:schemeClr val="tx1"/>
          </a:fontRef>
        </p:style>
      </p:cxnSp>
      <p:cxnSp>
        <p:nvCxnSpPr>
          <p:cNvPr id="20" name="Straight Arrow Connector 19"/>
          <p:cNvCxnSpPr/>
          <p:nvPr/>
        </p:nvCxnSpPr>
        <p:spPr bwMode="auto">
          <a:xfrm>
            <a:off x="4343400" y="1600200"/>
            <a:ext cx="838200" cy="1219200"/>
          </a:xfrm>
          <a:prstGeom prst="straightConnector1">
            <a:avLst/>
          </a:prstGeom>
          <a:ln>
            <a:headEnd type="none" w="med" len="med"/>
            <a:tailEnd type="arrow"/>
          </a:ln>
        </p:spPr>
        <p:style>
          <a:lnRef idx="3">
            <a:schemeClr val="accent5"/>
          </a:lnRef>
          <a:fillRef idx="0">
            <a:schemeClr val="accent5"/>
          </a:fillRef>
          <a:effectRef idx="2">
            <a:schemeClr val="accent5"/>
          </a:effectRef>
          <a:fontRef idx="minor">
            <a:schemeClr val="tx1"/>
          </a:fontRef>
        </p:style>
      </p:cxnSp>
      <p:sp>
        <p:nvSpPr>
          <p:cNvPr id="27" name="Bevel 26"/>
          <p:cNvSpPr/>
          <p:nvPr/>
        </p:nvSpPr>
        <p:spPr bwMode="auto">
          <a:xfrm>
            <a:off x="0" y="2514600"/>
            <a:ext cx="2133600" cy="1219200"/>
          </a:xfrm>
          <a:prstGeom prst="bevel">
            <a:avLst/>
          </a:prstGeom>
          <a:solidFill>
            <a:schemeClr val="bg1"/>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anchor="ctr"/>
          <a:lstStyle/>
          <a:p>
            <a:pPr algn="ctr" eaLnBrk="0" hangingPunct="0">
              <a:defRPr/>
            </a:pPr>
            <a:r>
              <a:rPr lang="en-US" sz="2400" b="1" dirty="0">
                <a:solidFill>
                  <a:schemeClr val="tx1"/>
                </a:solidFill>
              </a:rPr>
              <a:t>Quiet Enjoyment</a:t>
            </a:r>
          </a:p>
        </p:txBody>
      </p:sp>
      <p:sp>
        <p:nvSpPr>
          <p:cNvPr id="32" name="Bevel 31"/>
          <p:cNvSpPr/>
          <p:nvPr/>
        </p:nvSpPr>
        <p:spPr bwMode="auto">
          <a:xfrm>
            <a:off x="2209800" y="3429000"/>
            <a:ext cx="1981200" cy="1600200"/>
          </a:xfrm>
          <a:prstGeom prst="bevel">
            <a:avLst/>
          </a:prstGeom>
          <a:solidFill>
            <a:schemeClr val="bg1"/>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anchor="ctr"/>
          <a:lstStyle/>
          <a:p>
            <a:pPr algn="ctr" eaLnBrk="0" hangingPunct="0">
              <a:defRPr/>
            </a:pPr>
            <a:r>
              <a:rPr lang="en-US" sz="2400" b="1" dirty="0">
                <a:solidFill>
                  <a:schemeClr val="tx1"/>
                </a:solidFill>
              </a:rPr>
              <a:t>Freedom from Encumbrance</a:t>
            </a:r>
          </a:p>
        </p:txBody>
      </p:sp>
      <p:sp>
        <p:nvSpPr>
          <p:cNvPr id="33" name="Bevel 32"/>
          <p:cNvSpPr/>
          <p:nvPr/>
        </p:nvSpPr>
        <p:spPr bwMode="auto">
          <a:xfrm>
            <a:off x="4267200" y="2819400"/>
            <a:ext cx="2133600" cy="1143000"/>
          </a:xfrm>
          <a:prstGeom prst="bevel">
            <a:avLst/>
          </a:prstGeom>
          <a:solidFill>
            <a:schemeClr val="bg1"/>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anchor="ctr"/>
          <a:lstStyle/>
          <a:p>
            <a:pPr algn="ctr" eaLnBrk="0" hangingPunct="0">
              <a:defRPr/>
            </a:pPr>
            <a:endParaRPr lang="en-US" sz="2400" b="1" dirty="0">
              <a:solidFill>
                <a:schemeClr val="tx1"/>
              </a:solidFill>
            </a:endParaRPr>
          </a:p>
          <a:p>
            <a:pPr algn="ctr" eaLnBrk="0" hangingPunct="0">
              <a:defRPr/>
            </a:pPr>
            <a:r>
              <a:rPr lang="en-US" sz="2400" b="1" dirty="0">
                <a:solidFill>
                  <a:schemeClr val="tx1"/>
                </a:solidFill>
              </a:rPr>
              <a:t>Usage of Trade</a:t>
            </a:r>
          </a:p>
          <a:p>
            <a:pPr eaLnBrk="0" hangingPunct="0">
              <a:defRPr/>
            </a:pPr>
            <a:endParaRPr lang="en-US" sz="2400" b="1" dirty="0">
              <a:solidFill>
                <a:schemeClr val="tx1"/>
              </a:solidFill>
            </a:endParaRPr>
          </a:p>
        </p:txBody>
      </p:sp>
      <p:sp>
        <p:nvSpPr>
          <p:cNvPr id="34" name="Bevel 33"/>
          <p:cNvSpPr/>
          <p:nvPr/>
        </p:nvSpPr>
        <p:spPr bwMode="auto">
          <a:xfrm>
            <a:off x="6477000" y="3429000"/>
            <a:ext cx="1981200" cy="1600200"/>
          </a:xfrm>
          <a:prstGeom prst="bevel">
            <a:avLst/>
          </a:prstGeom>
          <a:solidFill>
            <a:schemeClr val="bg1"/>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anchor="ctr"/>
          <a:lstStyle/>
          <a:p>
            <a:pPr algn="ctr" eaLnBrk="0" hangingPunct="0">
              <a:defRPr/>
            </a:pPr>
            <a:r>
              <a:rPr lang="en-US" sz="2400" b="1" dirty="0">
                <a:solidFill>
                  <a:schemeClr val="tx1"/>
                </a:solidFill>
              </a:rPr>
              <a:t>Dangerous Nature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228600"/>
            <a:ext cx="8610600" cy="6400800"/>
          </a:xfrm>
        </p:spPr>
        <p:txBody>
          <a:bodyPr>
            <a:normAutofit/>
          </a:bodyPr>
          <a:lstStyle/>
          <a:p>
            <a:pPr algn="just">
              <a:buNone/>
              <a:defRPr/>
            </a:pPr>
            <a:r>
              <a:rPr lang="en-US" b="1" u="sng" dirty="0" smtClean="0"/>
              <a:t>1. Warranty of quiet possession</a:t>
            </a:r>
            <a:r>
              <a:rPr lang="en-US" b="1" dirty="0" smtClean="0"/>
              <a:t>[Sec. 14(b)]. </a:t>
            </a:r>
          </a:p>
          <a:p>
            <a:pPr algn="just">
              <a:buFont typeface="Wingdings" pitchFamily="2" charset="2"/>
              <a:buNone/>
              <a:defRPr/>
            </a:pPr>
            <a:r>
              <a:rPr lang="en-US" b="1" dirty="0" smtClean="0"/>
              <a:t>    </a:t>
            </a:r>
            <a:r>
              <a:rPr lang="en-US" sz="2800" dirty="0" smtClean="0"/>
              <a:t>In a contract of sale, unless there is a contrary intention, there is an implied warranty that the buyer shall have and enjoy quiet possession of the goods. If the buyer is in any way disturbed in the enjoyment of the goods in consequence of seller’s defective title to sell, he can claim damages from the seller.</a:t>
            </a:r>
          </a:p>
          <a:p>
            <a:pPr algn="just">
              <a:buNone/>
              <a:defRPr/>
            </a:pPr>
            <a:r>
              <a:rPr lang="en-US" b="1" u="sng" dirty="0" smtClean="0"/>
              <a:t>2. Warranty of freedom from encumbrances</a:t>
            </a:r>
            <a:r>
              <a:rPr lang="en-US" b="1" dirty="0" smtClean="0"/>
              <a:t>[Sec. 14 (c)]. </a:t>
            </a:r>
          </a:p>
          <a:p>
            <a:pPr algn="just">
              <a:buFont typeface="Wingdings" pitchFamily="2" charset="2"/>
              <a:buNone/>
              <a:defRPr/>
            </a:pPr>
            <a:r>
              <a:rPr lang="en-US" sz="3600" dirty="0" smtClean="0"/>
              <a:t>   </a:t>
            </a:r>
            <a:r>
              <a:rPr lang="en-US" sz="2800" dirty="0" smtClean="0"/>
              <a:t>The goods shall be free from any charge and or encumbrance in favor of any third party.</a:t>
            </a:r>
            <a:endParaRPr lang="en-US" dirty="0" smtClean="0"/>
          </a:p>
          <a:p>
            <a:pPr algn="just">
              <a:buFont typeface="Wingdings" pitchFamily="2" charset="2"/>
              <a:buNone/>
              <a:defRPr/>
            </a:pPr>
            <a:endParaRPr lang="en-US" dirty="0"/>
          </a:p>
        </p:txBody>
      </p:sp>
      <p:sp>
        <p:nvSpPr>
          <p:cNvPr id="73731" name="Slide Number Placeholder 1"/>
          <p:cNvSpPr>
            <a:spLocks noGrp="1"/>
          </p:cNvSpPr>
          <p:nvPr>
            <p:ph type="sldNum" sz="quarter" idx="12"/>
          </p:nvPr>
        </p:nvSpPr>
        <p:spPr>
          <a:noFill/>
        </p:spPr>
        <p:txBody>
          <a:bodyPr/>
          <a:lstStyle/>
          <a:p>
            <a:fld id="{16F9D0B3-A585-42E8-80EE-4D3074C3BDF4}" type="slidenum">
              <a:rPr lang="en-US" smtClean="0">
                <a:latin typeface="Arial" pitchFamily="34" charset="0"/>
              </a:rPr>
              <a:pPr/>
              <a:t>14</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pPr algn="just">
              <a:buNone/>
              <a:defRPr/>
            </a:pPr>
            <a:r>
              <a:rPr lang="en-US" sz="3600" b="1" u="sng" dirty="0" smtClean="0"/>
              <a:t>3. Warranty as to quality or fitness by usage of trade</a:t>
            </a:r>
            <a:r>
              <a:rPr lang="en-US" sz="3600" b="1" dirty="0" smtClean="0"/>
              <a:t> [Sec. 16 (4)]</a:t>
            </a:r>
            <a:endParaRPr lang="en-US" sz="3600" dirty="0" smtClean="0"/>
          </a:p>
          <a:p>
            <a:pPr algn="just">
              <a:buFont typeface="Wingdings" pitchFamily="2" charset="2"/>
              <a:buNone/>
              <a:defRPr/>
            </a:pPr>
            <a:r>
              <a:rPr lang="en-US" dirty="0" smtClean="0"/>
              <a:t>    An implied warranty as to quality or fitness for a particular purpose may be annexed by the usage of trade.</a:t>
            </a:r>
          </a:p>
          <a:p>
            <a:pPr algn="just">
              <a:buNone/>
              <a:defRPr/>
            </a:pPr>
            <a:r>
              <a:rPr lang="en-US" sz="3600" b="1" u="sng" dirty="0" smtClean="0"/>
              <a:t>4. Warranty to disclose dangerous nature of goods</a:t>
            </a:r>
            <a:endParaRPr lang="en-US" sz="3600" b="1" dirty="0" smtClean="0"/>
          </a:p>
          <a:p>
            <a:pPr algn="just">
              <a:buFont typeface="Wingdings" pitchFamily="2" charset="2"/>
              <a:buNone/>
              <a:defRPr/>
            </a:pPr>
            <a:r>
              <a:rPr lang="en-US" sz="3600" b="1" dirty="0" smtClean="0"/>
              <a:t>   </a:t>
            </a:r>
            <a:r>
              <a:rPr lang="en-US" sz="3600" dirty="0" smtClean="0"/>
              <a:t> </a:t>
            </a:r>
            <a:r>
              <a:rPr lang="en-US" dirty="0" smtClean="0"/>
              <a:t>Where a person sell goods, knowing that the goods are inherently dangerous or they are likely to be dangerous to the buyer and that the buyer is ignorant of the danger, he must warn the buyer of the probable danger, otherwise he will be liable in damages.</a:t>
            </a:r>
          </a:p>
          <a:p>
            <a:endParaRPr lang="en-US" dirty="0"/>
          </a:p>
        </p:txBody>
      </p:sp>
      <p:sp>
        <p:nvSpPr>
          <p:cNvPr id="4" name="Slide Number Placeholder 3"/>
          <p:cNvSpPr>
            <a:spLocks noGrp="1"/>
          </p:cNvSpPr>
          <p:nvPr>
            <p:ph type="sldNum" sz="quarter" idx="12"/>
          </p:nvPr>
        </p:nvSpPr>
        <p:spPr/>
        <p:txBody>
          <a:bodyPr/>
          <a:lstStyle/>
          <a:p>
            <a:pPr>
              <a:defRPr/>
            </a:pPr>
            <a:fld id="{5D476D10-EEC9-4C2B-B5F3-B893C498E0BB}"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lstStyle/>
          <a:p>
            <a:pPr>
              <a:defRPr/>
            </a:pPr>
            <a:r>
              <a:rPr lang="en-US" sz="2800" b="1" i="1" u="sng" dirty="0" smtClean="0">
                <a:solidFill>
                  <a:srgbClr val="00B0F0"/>
                </a:solidFill>
              </a:rPr>
              <a:t>DOCTRINE OF “CAVEAT EMPTOR” </a:t>
            </a:r>
            <a:endParaRPr lang="en-US" sz="2800" b="1" i="1" u="sng" dirty="0">
              <a:solidFill>
                <a:srgbClr val="00B0F0"/>
              </a:solidFill>
            </a:endParaRPr>
          </a:p>
        </p:txBody>
      </p:sp>
      <p:sp>
        <p:nvSpPr>
          <p:cNvPr id="3" name="Content Placeholder 2"/>
          <p:cNvSpPr>
            <a:spLocks noGrp="1"/>
          </p:cNvSpPr>
          <p:nvPr>
            <p:ph idx="1"/>
          </p:nvPr>
        </p:nvSpPr>
        <p:spPr>
          <a:xfrm>
            <a:off x="0" y="533400"/>
            <a:ext cx="9144000" cy="6096000"/>
          </a:xfrm>
        </p:spPr>
        <p:txBody>
          <a:bodyPr/>
          <a:lstStyle/>
          <a:p>
            <a:pPr>
              <a:defRPr/>
            </a:pPr>
            <a:r>
              <a:rPr lang="en-US" sz="2800" dirty="0" smtClean="0"/>
              <a:t>Caveat Emptor is a Latin phrase meaning</a:t>
            </a:r>
          </a:p>
          <a:p>
            <a:pPr>
              <a:buFont typeface="Wingdings" pitchFamily="2" charset="2"/>
              <a:buNone/>
              <a:defRPr/>
            </a:pPr>
            <a:r>
              <a:rPr lang="en-US" sz="2800" dirty="0" smtClean="0"/>
              <a:t>   “</a:t>
            </a:r>
            <a:r>
              <a:rPr lang="en-US" sz="2800" b="1" i="1" dirty="0" smtClean="0"/>
              <a:t>let the buyer beware</a:t>
            </a:r>
            <a:r>
              <a:rPr lang="en-US" sz="2800" dirty="0" smtClean="0"/>
              <a:t>”.</a:t>
            </a:r>
          </a:p>
          <a:p>
            <a:pPr>
              <a:defRPr/>
            </a:pPr>
            <a:r>
              <a:rPr lang="en-US" sz="2800" b="1" u="sng" dirty="0" smtClean="0"/>
              <a:t>Let the buyer beware</a:t>
            </a:r>
            <a:r>
              <a:rPr lang="en-US" sz="2800" dirty="0" smtClean="0"/>
              <a:t>: the principle that the seller of a product cannot be held responsible for its quality unless it is guaranteed in a warranty.</a:t>
            </a:r>
            <a:endParaRPr lang="en-US" sz="2800" b="1" dirty="0" smtClean="0"/>
          </a:p>
          <a:p>
            <a:pPr>
              <a:buFont typeface="Wingdings" pitchFamily="2" charset="2"/>
              <a:buNone/>
              <a:defRPr/>
            </a:pPr>
            <a:r>
              <a:rPr lang="en-US" sz="2800" dirty="0" smtClean="0"/>
              <a:t>   For example, you buy a used car which you are told is in perfect condition, but it immediately breaks</a:t>
            </a:r>
          </a:p>
          <a:p>
            <a:pPr>
              <a:buFont typeface="Wingdings" pitchFamily="2" charset="2"/>
              <a:buNone/>
              <a:defRPr/>
            </a:pPr>
            <a:r>
              <a:rPr lang="en-US" sz="2800" dirty="0" smtClean="0"/>
              <a:t>   down OR you buy a house, but it has termites.</a:t>
            </a:r>
          </a:p>
          <a:p>
            <a:pPr>
              <a:defRPr/>
            </a:pPr>
            <a:r>
              <a:rPr lang="en-US" sz="2800" b="1" u="sng" dirty="0" smtClean="0"/>
              <a:t>Under this doctrine</a:t>
            </a:r>
            <a:r>
              <a:rPr lang="en-US" sz="2800" dirty="0" smtClean="0"/>
              <a:t> the buyer takes the risk on an item he purchases and cannot complain of a defect.</a:t>
            </a:r>
          </a:p>
          <a:p>
            <a:pPr>
              <a:defRPr/>
            </a:pPr>
            <a:r>
              <a:rPr lang="en-US" sz="2800" dirty="0" smtClean="0"/>
              <a:t>Unless there is either fraud or warranty (guarantee) by the seller, the rule applies to the sale of personal property.</a:t>
            </a:r>
          </a:p>
          <a:p>
            <a:pPr>
              <a:buFont typeface="Wingdings" pitchFamily="2" charset="2"/>
              <a:buNone/>
              <a:defRPr/>
            </a:pPr>
            <a:endParaRPr lang="en-US" sz="2800" b="1" dirty="0" smtClean="0"/>
          </a:p>
          <a:p>
            <a:pPr>
              <a:buFont typeface="Wingdings" pitchFamily="2" charset="2"/>
              <a:buNone/>
              <a:defRPr/>
            </a:pPr>
            <a:endParaRPr lang="en-US" sz="2800" dirty="0" smtClean="0"/>
          </a:p>
          <a:p>
            <a:pPr>
              <a:defRPr/>
            </a:pPr>
            <a:endParaRPr lang="en-US" sz="2800" dirty="0" smtClean="0"/>
          </a:p>
          <a:p>
            <a:pPr>
              <a:buFont typeface="Wingdings" pitchFamily="2" charset="2"/>
              <a:buNone/>
              <a:defRPr/>
            </a:pPr>
            <a:endParaRPr lang="en-US" sz="2800" dirty="0"/>
          </a:p>
        </p:txBody>
      </p:sp>
      <p:sp>
        <p:nvSpPr>
          <p:cNvPr id="74756" name="Slide Number Placeholder 3"/>
          <p:cNvSpPr>
            <a:spLocks noGrp="1"/>
          </p:cNvSpPr>
          <p:nvPr>
            <p:ph type="sldNum" sz="quarter" idx="12"/>
          </p:nvPr>
        </p:nvSpPr>
        <p:spPr>
          <a:noFill/>
        </p:spPr>
        <p:txBody>
          <a:bodyPr/>
          <a:lstStyle/>
          <a:p>
            <a:fld id="{04AF3456-74EA-446F-96F9-B522C6745BF7}" type="slidenum">
              <a:rPr lang="en-US" smtClean="0">
                <a:latin typeface="Arial" pitchFamily="34" charset="0"/>
              </a:rPr>
              <a:pPr/>
              <a:t>16</a:t>
            </a:fld>
            <a:endParaRPr lang="en-US" smtClean="0">
              <a:latin typeface="Arial" pitchFamily="34" charset="0"/>
            </a:endParaRPr>
          </a:p>
        </p:txBody>
      </p:sp>
      <p:pic>
        <p:nvPicPr>
          <p:cNvPr id="74757" name="Picture 4" descr="000 (1).png"/>
          <p:cNvPicPr>
            <a:picLocks noChangeAspect="1"/>
          </p:cNvPicPr>
          <p:nvPr/>
        </p:nvPicPr>
        <p:blipFill>
          <a:blip r:embed="rId2"/>
          <a:srcRect/>
          <a:stretch>
            <a:fillRect/>
          </a:stretch>
        </p:blipFill>
        <p:spPr bwMode="auto">
          <a:xfrm>
            <a:off x="7010400" y="381000"/>
            <a:ext cx="2133600" cy="1256071"/>
          </a:xfrm>
          <a:prstGeom prst="rect">
            <a:avLst/>
          </a:prstGeom>
          <a:noFill/>
          <a:ln w="9525">
            <a:noFill/>
            <a:miter lim="800000"/>
            <a:headEnd/>
            <a:tailEnd/>
          </a:ln>
        </p:spPr>
      </p:pic>
      <p:pic>
        <p:nvPicPr>
          <p:cNvPr id="74758" name="Picture 5" descr="images (7).jpg"/>
          <p:cNvPicPr>
            <a:picLocks noChangeAspect="1"/>
          </p:cNvPicPr>
          <p:nvPr/>
        </p:nvPicPr>
        <p:blipFill>
          <a:blip r:embed="rId3"/>
          <a:srcRect/>
          <a:stretch>
            <a:fillRect/>
          </a:stretch>
        </p:blipFill>
        <p:spPr bwMode="auto">
          <a:xfrm>
            <a:off x="7772400" y="3352800"/>
            <a:ext cx="1371600" cy="96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77000"/>
          </a:xfrm>
        </p:spPr>
        <p:txBody>
          <a:bodyPr>
            <a:noAutofit/>
          </a:bodyPr>
          <a:lstStyle/>
          <a:p>
            <a:pPr algn="just">
              <a:defRPr/>
            </a:pPr>
            <a:r>
              <a:rPr lang="en-US" sz="3600" dirty="0" smtClean="0"/>
              <a:t>The buyer and seller have equal access to information about the item and the buyer is able to make personal inspection</a:t>
            </a:r>
          </a:p>
          <a:p>
            <a:pPr algn="just">
              <a:buNone/>
              <a:defRPr/>
            </a:pPr>
            <a:r>
              <a:rPr lang="en-US" sz="2800" b="1" u="sng" dirty="0" smtClean="0"/>
              <a:t>Example</a:t>
            </a:r>
            <a:r>
              <a:rPr lang="en-US" sz="2800" dirty="0" smtClean="0"/>
              <a:t>: Suppose Ram bought 10 cows from a cattle broker. Out of those 10, 2 cows had defects. However, Ram did not know this because he didn't check all 10 cows though he paid for them. The 2 infected cows died within three days of the purchase. Now, Ram cannot hold the cattle broker as responsible or having sold him those infected cows. It was Ram's basic duty to check the health of those cows and not expect the cattle broker to state all the defects.</a:t>
            </a:r>
          </a:p>
          <a:p>
            <a:pPr algn="just">
              <a:buFont typeface="Wingdings" pitchFamily="2" charset="2"/>
              <a:buNone/>
              <a:defRPr/>
            </a:pPr>
            <a:endParaRPr lang="en-US" sz="2800" dirty="0" smtClean="0"/>
          </a:p>
          <a:p>
            <a:pPr algn="just">
              <a:buFont typeface="Wingdings" pitchFamily="2" charset="2"/>
              <a:buNone/>
              <a:defRPr/>
            </a:pPr>
            <a:r>
              <a:rPr lang="en-US" sz="2800" dirty="0" smtClean="0"/>
              <a:t/>
            </a:r>
            <a:br>
              <a:rPr lang="en-US" sz="2800" dirty="0" smtClean="0"/>
            </a:br>
            <a:endParaRPr lang="en-US" sz="2800" dirty="0" smtClean="0"/>
          </a:p>
          <a:p>
            <a:pPr algn="just">
              <a:defRPr/>
            </a:pPr>
            <a:endParaRPr lang="en-US" sz="2800" dirty="0"/>
          </a:p>
        </p:txBody>
      </p:sp>
      <p:sp>
        <p:nvSpPr>
          <p:cNvPr id="75779" name="Slide Number Placeholder 3"/>
          <p:cNvSpPr>
            <a:spLocks noGrp="1"/>
          </p:cNvSpPr>
          <p:nvPr>
            <p:ph type="sldNum" sz="quarter" idx="12"/>
          </p:nvPr>
        </p:nvSpPr>
        <p:spPr>
          <a:noFill/>
        </p:spPr>
        <p:txBody>
          <a:bodyPr/>
          <a:lstStyle/>
          <a:p>
            <a:fld id="{2B736CDC-D67B-4CE3-A0AD-13CCD27AEF5D}" type="slidenum">
              <a:rPr lang="en-US" smtClean="0">
                <a:latin typeface="Arial" pitchFamily="34" charset="0"/>
              </a:rPr>
              <a:pPr/>
              <a:t>17</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just">
              <a:defRPr/>
            </a:pPr>
            <a:r>
              <a:rPr lang="en-US" sz="4000" b="1" dirty="0" smtClean="0"/>
              <a:t>Case study</a:t>
            </a:r>
            <a:r>
              <a:rPr lang="en-US" b="1" dirty="0" smtClean="0"/>
              <a:t> : </a:t>
            </a:r>
            <a:r>
              <a:rPr lang="en-US" sz="3600" b="1" u="sng" dirty="0" smtClean="0"/>
              <a:t>Jones vs. Padgett</a:t>
            </a:r>
          </a:p>
          <a:p>
            <a:pPr algn="just">
              <a:buNone/>
              <a:defRPr/>
            </a:pPr>
            <a:r>
              <a:rPr lang="en-US" dirty="0" smtClean="0"/>
              <a:t>The buyer bought cloth for making uniforms. However, the seller was not aware of the purpose of buying the cloth. Later, the buyer found that the cloth is not fit making uniforms. The seller was not found guilty as the principle of ‘caveat emptor’ applied in this case.</a:t>
            </a:r>
          </a:p>
          <a:p>
            <a:endParaRPr lang="en-US" dirty="0"/>
          </a:p>
        </p:txBody>
      </p:sp>
      <p:sp>
        <p:nvSpPr>
          <p:cNvPr id="4" name="Slide Number Placeholder 3"/>
          <p:cNvSpPr>
            <a:spLocks noGrp="1"/>
          </p:cNvSpPr>
          <p:nvPr>
            <p:ph type="sldNum" sz="quarter" idx="12"/>
          </p:nvPr>
        </p:nvSpPr>
        <p:spPr/>
        <p:txBody>
          <a:bodyPr/>
          <a:lstStyle/>
          <a:p>
            <a:pPr>
              <a:defRPr/>
            </a:pPr>
            <a:fld id="{5D476D10-EEC9-4C2B-B5F3-B893C498E0BB}"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13800" dirty="0" smtClean="0">
                <a:solidFill>
                  <a:srgbClr val="00B0F0"/>
                </a:solidFill>
              </a:rPr>
              <a:t>Thx</a:t>
            </a:r>
            <a:endParaRPr lang="en-US" sz="13800" dirty="0">
              <a:solidFill>
                <a:srgbClr val="00B0F0"/>
              </a:solidFill>
            </a:endParaRPr>
          </a:p>
        </p:txBody>
      </p:sp>
      <p:sp>
        <p:nvSpPr>
          <p:cNvPr id="4" name="Slide Number Placeholder 3"/>
          <p:cNvSpPr>
            <a:spLocks noGrp="1"/>
          </p:cNvSpPr>
          <p:nvPr>
            <p:ph type="sldNum" sz="quarter" idx="12"/>
          </p:nvPr>
        </p:nvSpPr>
        <p:spPr/>
        <p:txBody>
          <a:bodyPr/>
          <a:lstStyle/>
          <a:p>
            <a:pPr>
              <a:defRPr/>
            </a:pPr>
            <a:fld id="{5D476D10-EEC9-4C2B-B5F3-B893C498E0BB}"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553200"/>
          </a:xfrm>
        </p:spPr>
        <p:txBody>
          <a:bodyPr/>
          <a:lstStyle/>
          <a:p>
            <a:pPr algn="ctr">
              <a:buFont typeface="Wingdings" pitchFamily="2" charset="2"/>
              <a:buNone/>
              <a:defRPr/>
            </a:pPr>
            <a:r>
              <a:rPr lang="en-US" sz="2800" b="1" i="1" u="sng" dirty="0" smtClean="0">
                <a:solidFill>
                  <a:srgbClr val="00B0F0"/>
                </a:solidFill>
              </a:rPr>
              <a:t>MEANING OF CONDITION AND WARRANTY</a:t>
            </a:r>
          </a:p>
          <a:p>
            <a:pPr>
              <a:buFont typeface="Wingdings" pitchFamily="2" charset="2"/>
              <a:buChar char="Ø"/>
              <a:defRPr/>
            </a:pPr>
            <a:r>
              <a:rPr lang="en-US" sz="2800" dirty="0" smtClean="0">
                <a:solidFill>
                  <a:srgbClr val="002060"/>
                </a:solidFill>
              </a:rPr>
              <a:t>A stipulation in a contract of sale with reference to goods which are the subject thereof may be a condition or a warranty[Sec. 12(1)]. </a:t>
            </a:r>
          </a:p>
          <a:p>
            <a:pPr>
              <a:defRPr/>
            </a:pPr>
            <a:r>
              <a:rPr lang="en-US" u="sng" dirty="0" smtClean="0">
                <a:solidFill>
                  <a:srgbClr val="FF0000"/>
                </a:solidFill>
              </a:rPr>
              <a:t>Condition</a:t>
            </a:r>
            <a:r>
              <a:rPr lang="en-US" dirty="0" smtClean="0">
                <a:solidFill>
                  <a:srgbClr val="FF0000"/>
                </a:solidFill>
              </a:rPr>
              <a:t>:</a:t>
            </a:r>
          </a:p>
          <a:p>
            <a:pPr lvl="1">
              <a:buFont typeface="Wingdings" pitchFamily="2" charset="2"/>
              <a:buNone/>
              <a:defRPr/>
            </a:pPr>
            <a:r>
              <a:rPr lang="en-US" sz="2400" dirty="0" smtClean="0"/>
              <a:t>   A condition is a stipulation essential to the main purpose of the contract, the breach of which gives rise to a right to treat the contract as repudiated. [Sec 12(2)]</a:t>
            </a:r>
          </a:p>
          <a:p>
            <a:pPr>
              <a:defRPr/>
            </a:pPr>
            <a:r>
              <a:rPr lang="en-US" u="sng" dirty="0" smtClean="0">
                <a:solidFill>
                  <a:srgbClr val="FF0000"/>
                </a:solidFill>
              </a:rPr>
              <a:t>Warranty</a:t>
            </a:r>
            <a:r>
              <a:rPr lang="en-US" dirty="0" smtClean="0">
                <a:solidFill>
                  <a:srgbClr val="FF0000"/>
                </a:solidFill>
              </a:rPr>
              <a:t>:</a:t>
            </a:r>
          </a:p>
          <a:p>
            <a:pPr lvl="1">
              <a:buFont typeface="Wingdings" pitchFamily="2" charset="2"/>
              <a:buNone/>
              <a:defRPr/>
            </a:pPr>
            <a:r>
              <a:rPr lang="en-US" dirty="0" smtClean="0">
                <a:solidFill>
                  <a:srgbClr val="FF0000"/>
                </a:solidFill>
              </a:rPr>
              <a:t>   </a:t>
            </a:r>
            <a:r>
              <a:rPr lang="en-US" sz="2400" dirty="0" smtClean="0"/>
              <a:t>A warranty is a stipulation collateral to the main purpose of the contract, breach of which gives rise to a claim for damages, but not a right to reject the goods and treat the contract as repudiated. [Sec 12(3)]</a:t>
            </a:r>
            <a:endParaRPr lang="en-US" sz="2400" dirty="0" smtClean="0">
              <a:solidFill>
                <a:srgbClr val="FF0000"/>
              </a:solidFill>
            </a:endParaRPr>
          </a:p>
          <a:p>
            <a:pPr>
              <a:buFont typeface="Wingdings" pitchFamily="2" charset="2"/>
              <a:buNone/>
              <a:defRPr/>
            </a:pPr>
            <a:endParaRPr lang="en-US" dirty="0"/>
          </a:p>
        </p:txBody>
      </p:sp>
      <p:sp>
        <p:nvSpPr>
          <p:cNvPr id="62468" name="Slide Number Placeholder 3"/>
          <p:cNvSpPr>
            <a:spLocks noGrp="1"/>
          </p:cNvSpPr>
          <p:nvPr>
            <p:ph type="sldNum" sz="quarter" idx="12"/>
          </p:nvPr>
        </p:nvSpPr>
        <p:spPr>
          <a:noFill/>
        </p:spPr>
        <p:txBody>
          <a:bodyPr/>
          <a:lstStyle/>
          <a:p>
            <a:fld id="{01823BEE-E391-45A6-B616-E11A4C6CFEB2}" type="slidenum">
              <a:rPr lang="en-US" smtClean="0">
                <a:latin typeface="Arial" pitchFamily="34" charset="0"/>
              </a:rPr>
              <a:pPr/>
              <a:t>2</a:t>
            </a:fld>
            <a:endParaRPr lang="en-US" smtClean="0">
              <a:latin typeface="Arial" pitchFamily="34" charset="0"/>
            </a:endParaRPr>
          </a:p>
        </p:txBody>
      </p:sp>
      <p:pic>
        <p:nvPicPr>
          <p:cNvPr id="62469" name="Picture 4" descr="2-6f1e3bafa9.jpg"/>
          <p:cNvPicPr>
            <a:picLocks noChangeAspect="1"/>
          </p:cNvPicPr>
          <p:nvPr/>
        </p:nvPicPr>
        <p:blipFill>
          <a:blip r:embed="rId2"/>
          <a:srcRect/>
          <a:stretch>
            <a:fillRect/>
          </a:stretch>
        </p:blipFill>
        <p:spPr bwMode="auto">
          <a:xfrm>
            <a:off x="7315200" y="2057400"/>
            <a:ext cx="1371600" cy="685800"/>
          </a:xfrm>
          <a:prstGeom prst="rect">
            <a:avLst/>
          </a:prstGeom>
          <a:noFill/>
          <a:ln w="9525">
            <a:noFill/>
            <a:miter lim="800000"/>
            <a:headEnd/>
            <a:tailEnd/>
          </a:ln>
        </p:spPr>
      </p:pic>
      <p:pic>
        <p:nvPicPr>
          <p:cNvPr id="62471" name="Picture 6" descr="000.png"/>
          <p:cNvPicPr>
            <a:picLocks noChangeAspect="1"/>
          </p:cNvPicPr>
          <p:nvPr/>
        </p:nvPicPr>
        <p:blipFill>
          <a:blip r:embed="rId3"/>
          <a:srcRect/>
          <a:stretch>
            <a:fillRect/>
          </a:stretch>
        </p:blipFill>
        <p:spPr bwMode="auto">
          <a:xfrm>
            <a:off x="7848600" y="3733800"/>
            <a:ext cx="885825" cy="827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52400"/>
            <a:ext cx="9372600" cy="457200"/>
          </a:xfrm>
        </p:spPr>
        <p:txBody>
          <a:bodyPr>
            <a:noAutofit/>
          </a:bodyPr>
          <a:lstStyle/>
          <a:p>
            <a:pPr>
              <a:defRPr/>
            </a:pPr>
            <a:r>
              <a:rPr lang="en-US" sz="2400" b="1" i="1" u="sng" dirty="0" smtClean="0">
                <a:solidFill>
                  <a:srgbClr val="00B0F0"/>
                </a:solidFill>
              </a:rPr>
              <a:t>DIFFERENCE BETWEEN  CONDITION AND WARRANTY</a:t>
            </a:r>
            <a:endParaRPr lang="en-US" sz="2400" b="1" i="1" u="sng" dirty="0">
              <a:solidFill>
                <a:srgbClr val="00B0F0"/>
              </a:solidFill>
            </a:endParaRPr>
          </a:p>
        </p:txBody>
      </p:sp>
      <p:sp>
        <p:nvSpPr>
          <p:cNvPr id="64515" name="Slide Number Placeholder 3"/>
          <p:cNvSpPr>
            <a:spLocks noGrp="1"/>
          </p:cNvSpPr>
          <p:nvPr>
            <p:ph type="sldNum" sz="quarter" idx="12"/>
          </p:nvPr>
        </p:nvSpPr>
        <p:spPr>
          <a:noFill/>
        </p:spPr>
        <p:txBody>
          <a:bodyPr/>
          <a:lstStyle/>
          <a:p>
            <a:fld id="{95C0FE62-0975-4A93-962D-47F66E6CB1A2}" type="slidenum">
              <a:rPr lang="en-US" smtClean="0">
                <a:latin typeface="Arial" pitchFamily="34" charset="0"/>
              </a:rPr>
              <a:pPr/>
              <a:t>3</a:t>
            </a:fld>
            <a:endParaRPr lang="en-US" smtClean="0">
              <a:latin typeface="Arial" pitchFamily="34" charset="0"/>
            </a:endParaRPr>
          </a:p>
        </p:txBody>
      </p:sp>
      <p:graphicFrame>
        <p:nvGraphicFramePr>
          <p:cNvPr id="6" name="Table 5"/>
          <p:cNvGraphicFramePr>
            <a:graphicFrameLocks noGrp="1"/>
          </p:cNvGraphicFramePr>
          <p:nvPr/>
        </p:nvGraphicFramePr>
        <p:xfrm>
          <a:off x="228600" y="838200"/>
          <a:ext cx="8686800" cy="5867399"/>
        </p:xfrm>
        <a:graphic>
          <a:graphicData uri="http://schemas.openxmlformats.org/drawingml/2006/table">
            <a:tbl>
              <a:tblPr firstRow="1" bandRow="1">
                <a:tableStyleId>{073A0DAA-6AF3-43AB-8588-CEC1D06C72B9}</a:tableStyleId>
              </a:tblPr>
              <a:tblGrid>
                <a:gridCol w="1981200"/>
                <a:gridCol w="3375660"/>
                <a:gridCol w="3329940"/>
              </a:tblGrid>
              <a:tr h="418098">
                <a:tc>
                  <a:txBody>
                    <a:bodyPr/>
                    <a:lstStyle/>
                    <a:p>
                      <a:pPr algn="just"/>
                      <a:r>
                        <a:rPr lang="en-US" sz="2000" dirty="0" smtClean="0">
                          <a:solidFill>
                            <a:schemeClr val="tx1"/>
                          </a:solidFill>
                        </a:rPr>
                        <a:t>BASIS</a:t>
                      </a:r>
                      <a:r>
                        <a:rPr lang="en-US" sz="2000" baseline="0" dirty="0" smtClean="0">
                          <a:solidFill>
                            <a:schemeClr val="tx1"/>
                          </a:solidFill>
                        </a:rPr>
                        <a:t> </a:t>
                      </a:r>
                      <a:endParaRPr lang="en-US" sz="2000" dirty="0">
                        <a:solidFill>
                          <a:schemeClr val="tx1"/>
                        </a:solidFill>
                      </a:endParaRPr>
                    </a:p>
                  </a:txBody>
                  <a:tcPr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solidFill>
                      <a:schemeClr val="bg1"/>
                    </a:solidFill>
                  </a:tcPr>
                </a:tc>
                <a:tc>
                  <a:txBody>
                    <a:bodyPr/>
                    <a:lstStyle/>
                    <a:p>
                      <a:pPr algn="just"/>
                      <a:r>
                        <a:rPr lang="en-US" sz="2000" dirty="0" smtClean="0">
                          <a:solidFill>
                            <a:schemeClr val="tx1"/>
                          </a:solidFill>
                        </a:rPr>
                        <a:t>CONDITION</a:t>
                      </a:r>
                      <a:endParaRPr lang="en-US" sz="2000" dirty="0">
                        <a:solidFill>
                          <a:schemeClr val="tx1"/>
                        </a:solidFill>
                      </a:endParaRPr>
                    </a:p>
                  </a:txBody>
                  <a:tcPr anchor="ctr">
                    <a:lnT w="12700" cap="flat" cmpd="sng" algn="ctr">
                      <a:noFill/>
                      <a:prstDash val="solid"/>
                      <a:round/>
                      <a:headEnd type="none" w="med" len="med"/>
                      <a:tailEnd type="none" w="med" len="med"/>
                    </a:lnT>
                    <a:solidFill>
                      <a:schemeClr val="bg1"/>
                    </a:solidFill>
                  </a:tcPr>
                </a:tc>
                <a:tc>
                  <a:txBody>
                    <a:bodyPr/>
                    <a:lstStyle/>
                    <a:p>
                      <a:pPr algn="just"/>
                      <a:r>
                        <a:rPr lang="en-US" sz="2000" dirty="0" smtClean="0">
                          <a:solidFill>
                            <a:schemeClr val="tx1"/>
                          </a:solidFill>
                        </a:rPr>
                        <a:t>WARRANTY</a:t>
                      </a:r>
                      <a:endParaRPr lang="en-US" sz="2000" dirty="0">
                        <a:solidFill>
                          <a:schemeClr val="tx1"/>
                        </a:solidFill>
                      </a:endParaRPr>
                    </a:p>
                  </a:txBody>
                  <a:tcPr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tr>
              <a:tr h="731672">
                <a:tc>
                  <a:txBody>
                    <a:bodyPr/>
                    <a:lstStyle/>
                    <a:p>
                      <a:pPr marL="342900" indent="-342900" algn="just">
                        <a:buFont typeface="+mj-lt"/>
                        <a:buNone/>
                      </a:pPr>
                      <a:r>
                        <a:rPr lang="en-US" sz="2000" b="1" dirty="0" smtClean="0">
                          <a:solidFill>
                            <a:schemeClr val="tx1"/>
                          </a:solidFill>
                        </a:rPr>
                        <a:t>1. Nature</a:t>
                      </a:r>
                      <a:endParaRPr lang="en-US" sz="2000" b="1" dirty="0">
                        <a:solidFill>
                          <a:schemeClr val="tx1"/>
                        </a:solidFill>
                      </a:endParaRPr>
                    </a:p>
                  </a:txBody>
                  <a:tcPr>
                    <a:lnL w="12700" cap="flat" cmpd="sng" algn="ctr">
                      <a:noFill/>
                      <a:prstDash val="solid"/>
                      <a:round/>
                      <a:headEnd type="none" w="med" len="med"/>
                      <a:tailEnd type="none" w="med" len="med"/>
                    </a:lnL>
                    <a:solidFill>
                      <a:schemeClr val="bg1"/>
                    </a:solidFill>
                  </a:tcPr>
                </a:tc>
                <a:tc>
                  <a:txBody>
                    <a:bodyPr/>
                    <a:lstStyle/>
                    <a:p>
                      <a:pPr algn="just"/>
                      <a:r>
                        <a:rPr lang="en-US" sz="2000" dirty="0" smtClean="0">
                          <a:solidFill>
                            <a:schemeClr val="tx1"/>
                          </a:solidFill>
                        </a:rPr>
                        <a:t>Condition</a:t>
                      </a:r>
                      <a:r>
                        <a:rPr lang="en-US" sz="2000" baseline="0" dirty="0" smtClean="0">
                          <a:solidFill>
                            <a:schemeClr val="tx1"/>
                          </a:solidFill>
                        </a:rPr>
                        <a:t> is of a fundamental nature.</a:t>
                      </a:r>
                      <a:endParaRPr lang="en-US" sz="2000" dirty="0" smtClean="0">
                        <a:solidFill>
                          <a:schemeClr val="tx1"/>
                        </a:solidFill>
                      </a:endParaRPr>
                    </a:p>
                  </a:txBody>
                  <a:tcPr>
                    <a:solidFill>
                      <a:schemeClr val="bg1"/>
                    </a:solidFill>
                  </a:tcPr>
                </a:tc>
                <a:tc>
                  <a:txBody>
                    <a:bodyPr/>
                    <a:lstStyle/>
                    <a:p>
                      <a:pPr algn="just"/>
                      <a:r>
                        <a:rPr lang="en-US" sz="2000" dirty="0" smtClean="0">
                          <a:solidFill>
                            <a:schemeClr val="tx1"/>
                          </a:solidFill>
                        </a:rPr>
                        <a:t>Warranty is of a subsidiary or collateral of the contract. </a:t>
                      </a:r>
                      <a:endParaRPr lang="en-US" sz="2000" dirty="0">
                        <a:solidFill>
                          <a:schemeClr val="tx1"/>
                        </a:solidFill>
                      </a:endParaRPr>
                    </a:p>
                  </a:txBody>
                  <a:tcPr>
                    <a:lnR w="12700" cap="flat" cmpd="sng" algn="ctr">
                      <a:noFill/>
                      <a:prstDash val="solid"/>
                      <a:round/>
                      <a:headEnd type="none" w="med" len="med"/>
                      <a:tailEnd type="none" w="med" len="med"/>
                    </a:lnR>
                    <a:solidFill>
                      <a:schemeClr val="bg1"/>
                    </a:solidFill>
                  </a:tcPr>
                </a:tc>
              </a:tr>
              <a:tr h="1985967">
                <a:tc>
                  <a:txBody>
                    <a:bodyPr/>
                    <a:lstStyle/>
                    <a:p>
                      <a:pPr algn="just"/>
                      <a:r>
                        <a:rPr lang="en-US" sz="2000" b="1" dirty="0" smtClean="0">
                          <a:solidFill>
                            <a:schemeClr val="tx1"/>
                          </a:solidFill>
                        </a:rPr>
                        <a:t>2. Value</a:t>
                      </a:r>
                    </a:p>
                  </a:txBody>
                  <a:tcPr anchor="ctr">
                    <a:lnL w="12700" cap="flat" cmpd="sng" algn="ctr">
                      <a:noFill/>
                      <a:prstDash val="solid"/>
                      <a:round/>
                      <a:headEnd type="none" w="med" len="med"/>
                      <a:tailEnd type="none" w="med" len="med"/>
                    </a:lnL>
                    <a:solidFill>
                      <a:schemeClr val="bg1"/>
                    </a:solidFill>
                  </a:tcPr>
                </a:tc>
                <a:tc>
                  <a:txBody>
                    <a:bodyPr/>
                    <a:lstStyle/>
                    <a:p>
                      <a:pPr algn="just"/>
                      <a:r>
                        <a:rPr lang="en-US" sz="2000" dirty="0" smtClean="0">
                          <a:solidFill>
                            <a:schemeClr val="tx1"/>
                          </a:solidFill>
                        </a:rPr>
                        <a:t>The main purpose of the contract cannot be fulfilled without the prior fulfillment of this</a:t>
                      </a:r>
                      <a:r>
                        <a:rPr lang="en-US" sz="2000" baseline="0" dirty="0" smtClean="0">
                          <a:solidFill>
                            <a:schemeClr val="tx1"/>
                          </a:solidFill>
                        </a:rPr>
                        <a:t> </a:t>
                      </a:r>
                      <a:r>
                        <a:rPr lang="en-US" sz="2000" dirty="0" smtClean="0">
                          <a:solidFill>
                            <a:schemeClr val="tx1"/>
                          </a:solidFill>
                        </a:rPr>
                        <a:t>stipulation. </a:t>
                      </a:r>
                      <a:endParaRPr lang="en-US" sz="2000"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gn="just"/>
                      <a:r>
                        <a:rPr lang="en-US" sz="2000" dirty="0" smtClean="0">
                          <a:solidFill>
                            <a:schemeClr val="tx1"/>
                          </a:solidFill>
                        </a:rPr>
                        <a:t>Fulfillment of the main purpose of the contract does not depend</a:t>
                      </a:r>
                      <a:r>
                        <a:rPr lang="en-US" sz="2000" baseline="0" dirty="0" smtClean="0">
                          <a:solidFill>
                            <a:schemeClr val="tx1"/>
                          </a:solidFill>
                        </a:rPr>
                        <a:t> up on the fulfillment of the warranty.</a:t>
                      </a:r>
                      <a:r>
                        <a:rPr lang="en-US" sz="2000" dirty="0" smtClean="0">
                          <a:solidFill>
                            <a:schemeClr val="tx1"/>
                          </a:solidFill>
                        </a:rPr>
                        <a:t>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chemeClr val="bg1"/>
                    </a:solidFill>
                  </a:tcPr>
                </a:tc>
              </a:tr>
              <a:tr h="1045245">
                <a:tc>
                  <a:txBody>
                    <a:bodyPr/>
                    <a:lstStyle/>
                    <a:p>
                      <a:pPr algn="just"/>
                      <a:r>
                        <a:rPr lang="en-US" sz="2000" b="1" dirty="0" smtClean="0">
                          <a:solidFill>
                            <a:schemeClr val="tx1"/>
                          </a:solidFill>
                        </a:rPr>
                        <a:t>3.</a:t>
                      </a:r>
                      <a:r>
                        <a:rPr lang="en-US" sz="2000" b="1" baseline="0" dirty="0" smtClean="0">
                          <a:solidFill>
                            <a:schemeClr val="tx1"/>
                          </a:solidFill>
                        </a:rPr>
                        <a:t> Breach </a:t>
                      </a:r>
                    </a:p>
                  </a:txBody>
                  <a:tcPr anchor="ctr">
                    <a:lnL w="12700" cap="flat" cmpd="sng" algn="ctr">
                      <a:noFill/>
                      <a:prstDash val="solid"/>
                      <a:round/>
                      <a:headEnd type="none" w="med" len="med"/>
                      <a:tailEnd type="none" w="med" len="med"/>
                    </a:lnL>
                    <a:solidFill>
                      <a:schemeClr val="bg1"/>
                    </a:solidFill>
                  </a:tcPr>
                </a:tc>
                <a:tc>
                  <a:txBody>
                    <a:bodyPr/>
                    <a:lstStyle/>
                    <a:p>
                      <a:pPr algn="just"/>
                      <a:r>
                        <a:rPr lang="en-US" sz="2000" dirty="0" smtClean="0">
                          <a:solidFill>
                            <a:schemeClr val="tx1"/>
                          </a:solidFill>
                        </a:rPr>
                        <a:t>If there is breach of</a:t>
                      </a:r>
                      <a:r>
                        <a:rPr lang="en-US" sz="2000" baseline="0" dirty="0" smtClean="0">
                          <a:solidFill>
                            <a:schemeClr val="tx1"/>
                          </a:solidFill>
                        </a:rPr>
                        <a:t> condition, the aggrieved party can repudiate the contract.</a:t>
                      </a:r>
                      <a:endParaRPr lang="en-US" sz="2000" dirty="0">
                        <a:solidFill>
                          <a:schemeClr val="tx1"/>
                        </a:solidFill>
                      </a:endParaRPr>
                    </a:p>
                  </a:txBody>
                  <a:tcPr>
                    <a:solidFill>
                      <a:schemeClr val="bg1"/>
                    </a:solidFill>
                  </a:tcPr>
                </a:tc>
                <a:tc>
                  <a:txBody>
                    <a:bodyPr/>
                    <a:lstStyle/>
                    <a:p>
                      <a:pPr algn="just"/>
                      <a:r>
                        <a:rPr lang="en-US" sz="2000" dirty="0" smtClean="0">
                          <a:solidFill>
                            <a:schemeClr val="tx1"/>
                          </a:solidFill>
                        </a:rPr>
                        <a:t>In case of breach of warranty, the aggrieved party can</a:t>
                      </a:r>
                      <a:r>
                        <a:rPr lang="en-US" sz="2000" baseline="0" dirty="0" smtClean="0">
                          <a:solidFill>
                            <a:schemeClr val="tx1"/>
                          </a:solidFill>
                        </a:rPr>
                        <a:t> claim damages only.</a:t>
                      </a:r>
                      <a:endParaRPr lang="en-US" sz="2000" dirty="0">
                        <a:solidFill>
                          <a:schemeClr val="tx1"/>
                        </a:solidFill>
                      </a:endParaRPr>
                    </a:p>
                  </a:txBody>
                  <a:tcPr>
                    <a:lnR w="12700" cap="flat" cmpd="sng" algn="ctr">
                      <a:noFill/>
                      <a:prstDash val="solid"/>
                      <a:round/>
                      <a:headEnd type="none" w="med" len="med"/>
                      <a:tailEnd type="none" w="med" len="med"/>
                    </a:lnR>
                    <a:solidFill>
                      <a:schemeClr val="bg1"/>
                    </a:solidFill>
                  </a:tcPr>
                </a:tc>
              </a:tr>
              <a:tr h="1686417">
                <a:tc>
                  <a:txBody>
                    <a:bodyPr/>
                    <a:lstStyle/>
                    <a:p>
                      <a:pPr algn="just"/>
                      <a:r>
                        <a:rPr lang="en-US" sz="2000" b="1" dirty="0" smtClean="0">
                          <a:solidFill>
                            <a:schemeClr val="tx1"/>
                          </a:solidFill>
                        </a:rPr>
                        <a:t>4. Treatment</a:t>
                      </a:r>
                      <a:endParaRPr lang="en-US" sz="2000" b="1" dirty="0">
                        <a:solidFill>
                          <a:schemeClr val="tx1"/>
                        </a:solidFill>
                      </a:endParaRPr>
                    </a:p>
                    <a:p>
                      <a:pPr algn="just"/>
                      <a:endParaRPr lang="en-US" sz="2000" b="1" dirty="0" smtClean="0">
                        <a:solidFill>
                          <a:schemeClr val="tx1"/>
                        </a:solidFill>
                      </a:endParaRPr>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bg1"/>
                    </a:solidFill>
                  </a:tcPr>
                </a:tc>
                <a:tc>
                  <a:txBody>
                    <a:bodyPr/>
                    <a:lstStyle/>
                    <a:p>
                      <a:pPr algn="just"/>
                      <a:r>
                        <a:rPr lang="en-US" sz="2000" b="0" i="0" kern="1200" dirty="0" smtClean="0">
                          <a:solidFill>
                            <a:schemeClr val="tx1"/>
                          </a:solidFill>
                          <a:latin typeface="+mn-lt"/>
                          <a:ea typeface="+mn-ea"/>
                          <a:cs typeface="+mn-cs"/>
                        </a:rPr>
                        <a:t>A</a:t>
                      </a:r>
                      <a:r>
                        <a:rPr lang="en-US" sz="2000" b="0" i="0" kern="1200" baseline="0" dirty="0" smtClean="0">
                          <a:solidFill>
                            <a:schemeClr val="tx1"/>
                          </a:solidFill>
                          <a:latin typeface="+mn-lt"/>
                          <a:ea typeface="+mn-ea"/>
                          <a:cs typeface="+mn-cs"/>
                        </a:rPr>
                        <a:t> breach of condition may be treated as a breach of warranty.</a:t>
                      </a:r>
                      <a:endParaRPr lang="en-US" sz="2000" b="0" dirty="0">
                        <a:solidFill>
                          <a:schemeClr val="tx1"/>
                        </a:solidFill>
                      </a:endParaRPr>
                    </a:p>
                  </a:txBody>
                  <a:tcPr>
                    <a:lnB w="12700" cap="flat" cmpd="sng" algn="ctr">
                      <a:noFill/>
                      <a:prstDash val="solid"/>
                      <a:round/>
                      <a:headEnd type="none" w="med" len="med"/>
                      <a:tailEnd type="none" w="med" len="med"/>
                    </a:lnB>
                    <a:solidFill>
                      <a:schemeClr val="bg1"/>
                    </a:solidFill>
                  </a:tcPr>
                </a:tc>
                <a:tc>
                  <a:txBody>
                    <a:bodyPr/>
                    <a:lstStyle/>
                    <a:p>
                      <a:pPr algn="just"/>
                      <a:r>
                        <a:rPr lang="en-US" sz="2000" dirty="0" smtClean="0">
                          <a:solidFill>
                            <a:schemeClr val="tx1"/>
                          </a:solidFill>
                        </a:rPr>
                        <a:t>A breach of warranty , however, cannot be treated as a breach of condition. </a:t>
                      </a:r>
                      <a:endParaRPr lang="en-US" sz="2000" dirty="0">
                        <a:solidFill>
                          <a:schemeClr val="tx1"/>
                        </a:solidFill>
                      </a:endParaRPr>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1"/>
          <p:cNvSpPr>
            <a:spLocks noGrp="1"/>
          </p:cNvSpPr>
          <p:nvPr>
            <p:ph type="sldNum" sz="quarter" idx="12"/>
          </p:nvPr>
        </p:nvSpPr>
        <p:spPr>
          <a:noFill/>
        </p:spPr>
        <p:txBody>
          <a:bodyPr/>
          <a:lstStyle/>
          <a:p>
            <a:fld id="{0E7D0E14-D6D4-4AC8-BEBD-DD32B957C029}" type="slidenum">
              <a:rPr lang="en-US" smtClean="0">
                <a:latin typeface="Arial" pitchFamily="34" charset="0"/>
              </a:rPr>
              <a:pPr/>
              <a:t>4</a:t>
            </a:fld>
            <a:endParaRPr lang="en-US" smtClean="0">
              <a:latin typeface="Arial" pitchFamily="34" charset="0"/>
            </a:endParaRPr>
          </a:p>
        </p:txBody>
      </p:sp>
      <p:graphicFrame>
        <p:nvGraphicFramePr>
          <p:cNvPr id="3" name="Table 2"/>
          <p:cNvGraphicFramePr>
            <a:graphicFrameLocks noGrp="1"/>
          </p:cNvGraphicFramePr>
          <p:nvPr/>
        </p:nvGraphicFramePr>
        <p:xfrm>
          <a:off x="0" y="457200"/>
          <a:ext cx="8763000" cy="4267200"/>
        </p:xfrm>
        <a:graphic>
          <a:graphicData uri="http://schemas.openxmlformats.org/drawingml/2006/table">
            <a:tbl>
              <a:tblPr firstRow="1" bandRow="1">
                <a:tableStyleId>{073A0DAA-6AF3-43AB-8588-CEC1D06C72B9}</a:tableStyleId>
              </a:tblPr>
              <a:tblGrid>
                <a:gridCol w="1911927"/>
                <a:gridCol w="3505200"/>
                <a:gridCol w="3345873"/>
              </a:tblGrid>
              <a:tr h="547077">
                <a:tc>
                  <a:txBody>
                    <a:bodyPr/>
                    <a:lstStyle/>
                    <a:p>
                      <a:pPr algn="just"/>
                      <a:r>
                        <a:rPr lang="en-US" sz="2000" dirty="0" smtClean="0">
                          <a:solidFill>
                            <a:schemeClr val="tx1"/>
                          </a:solidFill>
                        </a:rPr>
                        <a:t>BASIS</a:t>
                      </a:r>
                      <a:endParaRPr lang="en-US" sz="2000" dirty="0">
                        <a:solidFill>
                          <a:schemeClr val="tx1"/>
                        </a:solidFill>
                      </a:endParaRPr>
                    </a:p>
                  </a:txBody>
                  <a:tcPr anchor="ctr">
                    <a:solidFill>
                      <a:schemeClr val="bg1"/>
                    </a:solidFill>
                  </a:tcPr>
                </a:tc>
                <a:tc>
                  <a:txBody>
                    <a:bodyPr/>
                    <a:lstStyle/>
                    <a:p>
                      <a:pPr algn="just"/>
                      <a:r>
                        <a:rPr lang="en-US" sz="2000" dirty="0" smtClean="0">
                          <a:solidFill>
                            <a:schemeClr val="tx1"/>
                          </a:solidFill>
                        </a:rPr>
                        <a:t>CONDITION</a:t>
                      </a:r>
                      <a:endParaRPr lang="en-US" sz="2000" dirty="0">
                        <a:solidFill>
                          <a:schemeClr val="tx1"/>
                        </a:solidFill>
                      </a:endParaRPr>
                    </a:p>
                  </a:txBody>
                  <a:tcPr anchor="ctr">
                    <a:solidFill>
                      <a:schemeClr val="bg1"/>
                    </a:solidFill>
                  </a:tcPr>
                </a:tc>
                <a:tc>
                  <a:txBody>
                    <a:bodyPr/>
                    <a:lstStyle/>
                    <a:p>
                      <a:pPr algn="just"/>
                      <a:r>
                        <a:rPr lang="en-US" sz="2000" dirty="0" smtClean="0">
                          <a:solidFill>
                            <a:schemeClr val="tx1"/>
                          </a:solidFill>
                        </a:rPr>
                        <a:t>WARRANTY</a:t>
                      </a:r>
                      <a:endParaRPr lang="en-US" sz="2000" dirty="0">
                        <a:solidFill>
                          <a:schemeClr val="tx1"/>
                        </a:solidFill>
                      </a:endParaRPr>
                    </a:p>
                  </a:txBody>
                  <a:tcPr anchor="ctr">
                    <a:solidFill>
                      <a:schemeClr val="bg1"/>
                    </a:solidFill>
                  </a:tcPr>
                </a:tc>
              </a:tr>
              <a:tr h="3720123">
                <a:tc>
                  <a:txBody>
                    <a:bodyPr/>
                    <a:lstStyle/>
                    <a:p>
                      <a:pPr algn="just"/>
                      <a:r>
                        <a:rPr lang="en-US" sz="2000" b="1" dirty="0" smtClean="0">
                          <a:solidFill>
                            <a:schemeClr val="tx1"/>
                          </a:solidFill>
                        </a:rPr>
                        <a:t>4. Example</a:t>
                      </a:r>
                      <a:endParaRPr lang="en-US" sz="2000" b="1" dirty="0">
                        <a:solidFill>
                          <a:schemeClr val="tx1"/>
                        </a:solidFill>
                      </a:endParaRPr>
                    </a:p>
                  </a:txBody>
                  <a:tcPr>
                    <a:solidFill>
                      <a:schemeClr val="bg1"/>
                    </a:solidFill>
                  </a:tcPr>
                </a:tc>
                <a:tc>
                  <a:txBody>
                    <a:bodyPr/>
                    <a:lstStyle/>
                    <a:p>
                      <a:pPr algn="just"/>
                      <a:r>
                        <a:rPr lang="en-US" sz="2000" b="0" i="0" kern="1200" dirty="0" smtClean="0">
                          <a:solidFill>
                            <a:schemeClr val="tx1"/>
                          </a:solidFill>
                          <a:latin typeface="+mn-lt"/>
                          <a:ea typeface="+mn-ea"/>
                          <a:cs typeface="+mn-cs"/>
                        </a:rPr>
                        <a:t>X sells food-stuff to Y. The contract between X and Y states that the food to be sold should be fit for consumption and this is the essential term in the contract. So, if it contains any poisonous substance, Y is entitled to reject the food-stuff and to repudiate the contract This essential term is called a condition. </a:t>
                      </a:r>
                      <a:endParaRPr lang="en-US" sz="2000" b="0" dirty="0">
                        <a:solidFill>
                          <a:schemeClr val="tx1"/>
                        </a:solidFill>
                      </a:endParaRPr>
                    </a:p>
                  </a:txBody>
                  <a:tcPr>
                    <a:solidFill>
                      <a:schemeClr val="bg1"/>
                    </a:solidFill>
                  </a:tcPr>
                </a:tc>
                <a:tc>
                  <a:txBody>
                    <a:bodyPr/>
                    <a:lstStyle/>
                    <a:p>
                      <a:pPr algn="just"/>
                      <a:r>
                        <a:rPr lang="en-US" sz="2000" b="0" i="0" kern="1200" dirty="0" smtClean="0">
                          <a:solidFill>
                            <a:schemeClr val="tx1"/>
                          </a:solidFill>
                          <a:latin typeface="+mn-lt"/>
                          <a:ea typeface="+mn-ea"/>
                          <a:cs typeface="+mn-cs"/>
                        </a:rPr>
                        <a:t>On the other hand, if the contract stipulates that the food-stuff should be packed in 1 kilo box but the seller packs it in </a:t>
                      </a:r>
                      <a:r>
                        <a:rPr lang="en-US" sz="2000" b="1" i="0" kern="1200" dirty="0" smtClean="0">
                          <a:solidFill>
                            <a:schemeClr val="tx1"/>
                          </a:solidFill>
                          <a:latin typeface="+mn-lt"/>
                          <a:ea typeface="+mn-ea"/>
                          <a:cs typeface="+mn-cs"/>
                        </a:rPr>
                        <a:t>half-kilo box,</a:t>
                      </a:r>
                      <a:r>
                        <a:rPr lang="en-US" sz="2000" b="0" i="0" kern="1200" dirty="0" smtClean="0">
                          <a:solidFill>
                            <a:schemeClr val="tx1"/>
                          </a:solidFill>
                          <a:latin typeface="+mn-lt"/>
                          <a:ea typeface="+mn-ea"/>
                          <a:cs typeface="+mn-cs"/>
                        </a:rPr>
                        <a:t> Y may be able to claim compensation in respect of its breach, but not avoid the contract. Such an auxiliary term is called warranty. </a:t>
                      </a:r>
                      <a:endParaRPr lang="en-US" sz="2000" b="0" dirty="0">
                        <a:solidFill>
                          <a:schemeClr val="tx1"/>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14400"/>
          </a:xfrm>
        </p:spPr>
        <p:txBody>
          <a:bodyPr>
            <a:normAutofit fontScale="90000"/>
          </a:bodyPr>
          <a:lstStyle/>
          <a:p>
            <a:pPr>
              <a:defRPr/>
            </a:pPr>
            <a:r>
              <a:rPr lang="en-US" sz="2800" b="1" i="1" u="sng" dirty="0" smtClean="0">
                <a:solidFill>
                  <a:srgbClr val="00B0F0"/>
                </a:solidFill>
              </a:rPr>
              <a:t>EXPRESS AND IMPLIED </a:t>
            </a:r>
            <a:br>
              <a:rPr lang="en-US" sz="2800" b="1" i="1" u="sng" dirty="0" smtClean="0">
                <a:solidFill>
                  <a:srgbClr val="00B0F0"/>
                </a:solidFill>
              </a:rPr>
            </a:br>
            <a:r>
              <a:rPr lang="en-US" sz="2800" b="1" i="1" u="sng" dirty="0" smtClean="0">
                <a:solidFill>
                  <a:srgbClr val="00B0F0"/>
                </a:solidFill>
              </a:rPr>
              <a:t>CONDITION AND WARRANTIES</a:t>
            </a:r>
            <a:endParaRPr lang="en-US" sz="2800" b="1" i="1" u="sng" dirty="0">
              <a:solidFill>
                <a:srgbClr val="00B0F0"/>
              </a:solidFill>
            </a:endParaRPr>
          </a:p>
        </p:txBody>
      </p:sp>
      <p:sp>
        <p:nvSpPr>
          <p:cNvPr id="3" name="Content Placeholder 2"/>
          <p:cNvSpPr>
            <a:spLocks noGrp="1"/>
          </p:cNvSpPr>
          <p:nvPr>
            <p:ph idx="1"/>
          </p:nvPr>
        </p:nvSpPr>
        <p:spPr>
          <a:xfrm>
            <a:off x="228600" y="1219200"/>
            <a:ext cx="8686800" cy="5334000"/>
          </a:xfrm>
        </p:spPr>
        <p:txBody>
          <a:bodyPr/>
          <a:lstStyle/>
          <a:p>
            <a:pPr algn="just">
              <a:defRPr/>
            </a:pPr>
            <a:r>
              <a:rPr lang="en-US" dirty="0" smtClean="0"/>
              <a:t>C</a:t>
            </a:r>
            <a:r>
              <a:rPr lang="en-US" sz="2800" dirty="0" smtClean="0"/>
              <a:t>onditions and warranties may be express or implied.</a:t>
            </a:r>
          </a:p>
          <a:p>
            <a:pPr algn="just">
              <a:buFont typeface="Wingdings" pitchFamily="2" charset="2"/>
              <a:buNone/>
              <a:defRPr/>
            </a:pPr>
            <a:r>
              <a:rPr lang="en-US" sz="2800" b="1" u="sng" dirty="0" smtClean="0"/>
              <a:t>Express condition and warranties</a:t>
            </a:r>
            <a:r>
              <a:rPr lang="en-US" sz="2800" b="1" dirty="0" smtClean="0"/>
              <a:t>: </a:t>
            </a:r>
          </a:p>
          <a:p>
            <a:pPr lvl="1" algn="just">
              <a:buFont typeface="Wingdings" pitchFamily="2" charset="2"/>
              <a:buNone/>
              <a:defRPr/>
            </a:pPr>
            <a:r>
              <a:rPr lang="en-US" sz="2400" dirty="0" smtClean="0"/>
              <a:t>Express condition and warranties are those which have</a:t>
            </a:r>
          </a:p>
          <a:p>
            <a:pPr lvl="1" algn="just">
              <a:buFont typeface="Wingdings" pitchFamily="2" charset="2"/>
              <a:buNone/>
              <a:defRPr/>
            </a:pPr>
            <a:r>
              <a:rPr lang="en-US" sz="2400" dirty="0" smtClean="0"/>
              <a:t>been expressly agreed upon by the parties at the time of </a:t>
            </a:r>
          </a:p>
          <a:p>
            <a:pPr lvl="1" algn="just">
              <a:buFont typeface="Wingdings" pitchFamily="2" charset="2"/>
              <a:buNone/>
              <a:defRPr/>
            </a:pPr>
            <a:r>
              <a:rPr lang="en-US" sz="2400" dirty="0" smtClean="0"/>
              <a:t>contract of sale</a:t>
            </a:r>
          </a:p>
          <a:p>
            <a:pPr algn="just">
              <a:buFont typeface="Wingdings" pitchFamily="2" charset="2"/>
              <a:buNone/>
              <a:defRPr/>
            </a:pPr>
            <a:r>
              <a:rPr lang="en-US" sz="2800" b="1" u="sng" dirty="0" smtClean="0"/>
              <a:t>Implied condition and warranties</a:t>
            </a:r>
            <a:r>
              <a:rPr lang="en-US" sz="2800" b="1" dirty="0" smtClean="0"/>
              <a:t>:</a:t>
            </a:r>
          </a:p>
          <a:p>
            <a:pPr lvl="1" algn="just">
              <a:buFont typeface="Wingdings" pitchFamily="2" charset="2"/>
              <a:buNone/>
              <a:defRPr/>
            </a:pPr>
            <a:r>
              <a:rPr lang="en-US" sz="2400" dirty="0" smtClean="0"/>
              <a:t>Implied condition and warranties are those which the</a:t>
            </a:r>
          </a:p>
          <a:p>
            <a:pPr lvl="1" algn="just">
              <a:buFont typeface="Wingdings" pitchFamily="2" charset="2"/>
              <a:buNone/>
              <a:defRPr/>
            </a:pPr>
            <a:r>
              <a:rPr lang="en-US" sz="2400" dirty="0" smtClean="0"/>
              <a:t>law incorporates into the contract unless the parties</a:t>
            </a:r>
          </a:p>
          <a:p>
            <a:pPr lvl="1" algn="just">
              <a:buFont typeface="Wingdings" pitchFamily="2" charset="2"/>
              <a:buNone/>
              <a:defRPr/>
            </a:pPr>
            <a:r>
              <a:rPr lang="en-US" sz="2400" dirty="0" smtClean="0"/>
              <a:t>stipulate to the contrary. </a:t>
            </a:r>
            <a:endParaRPr lang="en-US" sz="2400" b="1" u="sng" dirty="0"/>
          </a:p>
        </p:txBody>
      </p:sp>
      <p:sp>
        <p:nvSpPr>
          <p:cNvPr id="66564" name="Slide Number Placeholder 3"/>
          <p:cNvSpPr>
            <a:spLocks noGrp="1"/>
          </p:cNvSpPr>
          <p:nvPr>
            <p:ph type="sldNum" sz="quarter" idx="12"/>
          </p:nvPr>
        </p:nvSpPr>
        <p:spPr>
          <a:noFill/>
        </p:spPr>
        <p:txBody>
          <a:bodyPr/>
          <a:lstStyle/>
          <a:p>
            <a:fld id="{0CDDEB32-8BF2-4F5C-B8F3-BE030FC2319A}" type="slidenum">
              <a:rPr lang="en-US" smtClean="0">
                <a:latin typeface="Arial" pitchFamily="34" charset="0"/>
              </a:rPr>
              <a:pPr/>
              <a:t>5</a:t>
            </a:fld>
            <a:endParaRPr lang="en-US" dirty="0" smtClean="0">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2"/>
          </p:nvPr>
        </p:nvSpPr>
        <p:spPr>
          <a:noFill/>
        </p:spPr>
        <p:txBody>
          <a:bodyPr/>
          <a:lstStyle/>
          <a:p>
            <a:fld id="{F376D17E-5C3E-4301-862E-8099F74DE79E}" type="slidenum">
              <a:rPr lang="en-US" smtClean="0">
                <a:latin typeface="Arial" pitchFamily="34" charset="0"/>
              </a:rPr>
              <a:pPr/>
              <a:t>6</a:t>
            </a:fld>
            <a:endParaRPr lang="en-US" smtClean="0">
              <a:latin typeface="Arial" pitchFamily="34" charset="0"/>
            </a:endParaRPr>
          </a:p>
        </p:txBody>
      </p:sp>
      <p:sp>
        <p:nvSpPr>
          <p:cNvPr id="2" name="Title 1"/>
          <p:cNvSpPr>
            <a:spLocks noGrp="1"/>
          </p:cNvSpPr>
          <p:nvPr>
            <p:ph type="title" idx="4294967295"/>
          </p:nvPr>
        </p:nvSpPr>
        <p:spPr>
          <a:xfrm>
            <a:off x="0" y="381000"/>
            <a:ext cx="9144000" cy="609600"/>
          </a:xfrm>
        </p:spPr>
        <p:txBody>
          <a:bodyPr/>
          <a:lstStyle/>
          <a:p>
            <a:pPr>
              <a:defRPr/>
            </a:pPr>
            <a:r>
              <a:rPr lang="en-US" sz="3200" b="1" u="sng" dirty="0" smtClean="0">
                <a:solidFill>
                  <a:schemeClr val="bg1">
                    <a:lumMod val="20000"/>
                    <a:lumOff val="80000"/>
                  </a:schemeClr>
                </a:solidFill>
              </a:rPr>
              <a:t>IMPLIED CONDITION (Secs. 14 to 17)</a:t>
            </a:r>
            <a:endParaRPr lang="en-US" sz="3200" b="1" u="sng" dirty="0">
              <a:solidFill>
                <a:schemeClr val="bg1">
                  <a:lumMod val="20000"/>
                  <a:lumOff val="80000"/>
                </a:schemeClr>
              </a:solidFill>
            </a:endParaRPr>
          </a:p>
        </p:txBody>
      </p:sp>
      <p:sp>
        <p:nvSpPr>
          <p:cNvPr id="8" name="Up Ribbon 7"/>
          <p:cNvSpPr/>
          <p:nvPr/>
        </p:nvSpPr>
        <p:spPr bwMode="auto">
          <a:xfrm>
            <a:off x="1600200" y="457200"/>
            <a:ext cx="5257800" cy="1524000"/>
          </a:xfrm>
          <a:prstGeom prst="ribbon2">
            <a:avLst/>
          </a:prstGeom>
          <a:solidFill>
            <a:schemeClr val="bg1"/>
          </a:solidFill>
          <a:ln w="9525" cap="flat" cmpd="sng" algn="ctr">
            <a:solidFill>
              <a:srgbClr val="7030A0"/>
            </a:solidFill>
            <a:prstDash val="solid"/>
            <a:round/>
            <a:headEnd type="none" w="med" len="med"/>
            <a:tailEnd type="none" w="med" len="med"/>
          </a:ln>
          <a:effectLst>
            <a:glow rad="228600">
              <a:schemeClr val="accent3">
                <a:satMod val="175000"/>
                <a:alpha val="40000"/>
              </a:schemeClr>
            </a:glow>
          </a:effectLst>
        </p:spPr>
        <p:txBody>
          <a:bodyPr/>
          <a:lstStyle/>
          <a:p>
            <a:pPr algn="ctr" eaLnBrk="0" hangingPunct="0">
              <a:defRPr/>
            </a:pPr>
            <a:r>
              <a:rPr lang="en-US" sz="2400" dirty="0">
                <a:latin typeface="Tahoma" charset="0"/>
              </a:rPr>
              <a:t>IMPLIED CONDITION</a:t>
            </a:r>
          </a:p>
        </p:txBody>
      </p:sp>
      <p:sp>
        <p:nvSpPr>
          <p:cNvPr id="11" name="Explosion 2 10"/>
          <p:cNvSpPr/>
          <p:nvPr/>
        </p:nvSpPr>
        <p:spPr bwMode="auto">
          <a:xfrm>
            <a:off x="381000" y="2209800"/>
            <a:ext cx="3200400" cy="1295400"/>
          </a:xfrm>
          <a:prstGeom prst="irregularSeal2">
            <a:avLst/>
          </a:prstGeom>
          <a:solidFill>
            <a:schemeClr val="bg1"/>
          </a:solidFill>
          <a:ln>
            <a:solidFill>
              <a:schemeClr val="accent2"/>
            </a:solid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a:lstStyle/>
          <a:p>
            <a:pPr eaLnBrk="0" hangingPunct="0">
              <a:defRPr/>
            </a:pPr>
            <a:r>
              <a:rPr lang="en-US" sz="2000" b="1" dirty="0">
                <a:solidFill>
                  <a:schemeClr val="tx1"/>
                </a:solidFill>
              </a:rPr>
              <a:t>As to Title</a:t>
            </a:r>
          </a:p>
        </p:txBody>
      </p:sp>
      <p:sp>
        <p:nvSpPr>
          <p:cNvPr id="12" name="Explosion 1 11"/>
          <p:cNvSpPr/>
          <p:nvPr/>
        </p:nvSpPr>
        <p:spPr bwMode="auto">
          <a:xfrm>
            <a:off x="5105400" y="2362200"/>
            <a:ext cx="3810000" cy="1295400"/>
          </a:xfrm>
          <a:prstGeom prst="irregularSeal1">
            <a:avLst/>
          </a:prstGeom>
          <a:solidFill>
            <a:schemeClr val="bg1"/>
          </a:solidFill>
          <a:ln>
            <a:solidFill>
              <a:schemeClr val="accent2"/>
            </a:solid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a:lstStyle/>
          <a:p>
            <a:pPr eaLnBrk="0" hangingPunct="0">
              <a:defRPr/>
            </a:pPr>
            <a:r>
              <a:rPr lang="en-US" sz="2000" b="1" dirty="0">
                <a:solidFill>
                  <a:schemeClr val="tx1"/>
                </a:solidFill>
              </a:rPr>
              <a:t>As to Description</a:t>
            </a:r>
          </a:p>
        </p:txBody>
      </p:sp>
      <p:sp>
        <p:nvSpPr>
          <p:cNvPr id="13" name="Explosion 1 12"/>
          <p:cNvSpPr/>
          <p:nvPr/>
        </p:nvSpPr>
        <p:spPr bwMode="auto">
          <a:xfrm>
            <a:off x="457200" y="3810000"/>
            <a:ext cx="3048000" cy="1143000"/>
          </a:xfrm>
          <a:prstGeom prst="irregularSeal1">
            <a:avLst/>
          </a:prstGeom>
          <a:solidFill>
            <a:schemeClr val="bg1"/>
          </a:solidFill>
          <a:ln>
            <a:solidFill>
              <a:schemeClr val="accent2"/>
            </a:solid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a:lstStyle/>
          <a:p>
            <a:pPr eaLnBrk="0" hangingPunct="0">
              <a:defRPr/>
            </a:pPr>
            <a:r>
              <a:rPr lang="en-US" sz="2000" b="1" dirty="0">
                <a:solidFill>
                  <a:schemeClr val="tx1"/>
                </a:solidFill>
              </a:rPr>
              <a:t>As to Sample</a:t>
            </a:r>
          </a:p>
        </p:txBody>
      </p:sp>
      <p:sp>
        <p:nvSpPr>
          <p:cNvPr id="14" name="Explosion 1 13"/>
          <p:cNvSpPr/>
          <p:nvPr/>
        </p:nvSpPr>
        <p:spPr bwMode="auto">
          <a:xfrm>
            <a:off x="4572000" y="3810000"/>
            <a:ext cx="4572000" cy="1143000"/>
          </a:xfrm>
          <a:prstGeom prst="irregularSeal1">
            <a:avLst/>
          </a:prstGeom>
          <a:solidFill>
            <a:schemeClr val="bg1"/>
          </a:solidFill>
          <a:ln>
            <a:solidFill>
              <a:schemeClr val="accent2"/>
            </a:solid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a:lstStyle/>
          <a:p>
            <a:pPr eaLnBrk="0" hangingPunct="0">
              <a:defRPr/>
            </a:pPr>
            <a:r>
              <a:rPr lang="en-US" b="1" dirty="0">
                <a:solidFill>
                  <a:schemeClr val="tx1"/>
                </a:solidFill>
              </a:rPr>
              <a:t>As to Quality or Fitness</a:t>
            </a:r>
          </a:p>
        </p:txBody>
      </p:sp>
      <p:sp>
        <p:nvSpPr>
          <p:cNvPr id="16" name="Explosion 1 15"/>
          <p:cNvSpPr/>
          <p:nvPr/>
        </p:nvSpPr>
        <p:spPr bwMode="auto">
          <a:xfrm>
            <a:off x="0" y="5334000"/>
            <a:ext cx="4191000" cy="990600"/>
          </a:xfrm>
          <a:prstGeom prst="irregularSeal1">
            <a:avLst/>
          </a:prstGeom>
          <a:solidFill>
            <a:schemeClr val="bg1"/>
          </a:solidFill>
          <a:ln>
            <a:solidFill>
              <a:schemeClr val="accent2"/>
            </a:solid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a:lstStyle/>
          <a:p>
            <a:pPr eaLnBrk="0" hangingPunct="0">
              <a:defRPr/>
            </a:pPr>
            <a:r>
              <a:rPr lang="en-US" b="1" dirty="0">
                <a:solidFill>
                  <a:schemeClr val="tx1"/>
                </a:solidFill>
              </a:rPr>
              <a:t>As to Merchantability</a:t>
            </a:r>
          </a:p>
        </p:txBody>
      </p:sp>
      <p:sp>
        <p:nvSpPr>
          <p:cNvPr id="17" name="Explosion 1 16"/>
          <p:cNvSpPr/>
          <p:nvPr/>
        </p:nvSpPr>
        <p:spPr bwMode="auto">
          <a:xfrm>
            <a:off x="4876800" y="5562600"/>
            <a:ext cx="4267200" cy="1066800"/>
          </a:xfrm>
          <a:prstGeom prst="irregularSeal1">
            <a:avLst/>
          </a:prstGeom>
          <a:solidFill>
            <a:schemeClr val="bg1"/>
          </a:solidFill>
          <a:ln>
            <a:solidFill>
              <a:schemeClr val="accent2"/>
            </a:solidFill>
            <a:headEnd type="none" w="med" len="med"/>
            <a:tailEnd type="none" w="med" len="med"/>
          </a:ln>
        </p:spPr>
        <p:style>
          <a:lnRef idx="3">
            <a:schemeClr val="lt1"/>
          </a:lnRef>
          <a:fillRef idx="1">
            <a:schemeClr val="accent3"/>
          </a:fillRef>
          <a:effectRef idx="1">
            <a:schemeClr val="accent3"/>
          </a:effectRef>
          <a:fontRef idx="minor">
            <a:schemeClr val="lt1"/>
          </a:fontRef>
        </p:style>
        <p:txBody>
          <a:bodyPr/>
          <a:lstStyle/>
          <a:p>
            <a:pPr eaLnBrk="0" hangingPunct="0">
              <a:defRPr/>
            </a:pPr>
            <a:r>
              <a:rPr lang="en-US" b="1" dirty="0">
                <a:solidFill>
                  <a:schemeClr val="tx1"/>
                </a:solidFill>
              </a:rPr>
              <a:t>As to Wholesomeness</a:t>
            </a:r>
          </a:p>
        </p:txBody>
      </p:sp>
      <p:cxnSp>
        <p:nvCxnSpPr>
          <p:cNvPr id="31" name="Straight Connector 30"/>
          <p:cNvCxnSpPr>
            <a:stCxn id="0" idx="2"/>
          </p:cNvCxnSpPr>
          <p:nvPr/>
        </p:nvCxnSpPr>
        <p:spPr bwMode="auto">
          <a:xfrm>
            <a:off x="4305300" y="1854200"/>
            <a:ext cx="38100" cy="3784600"/>
          </a:xfrm>
          <a:prstGeom prst="line">
            <a:avLst/>
          </a:prstGeom>
          <a:ln>
            <a:headEnd type="non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19" name="Straight Arrow Connector 118"/>
          <p:cNvCxnSpPr/>
          <p:nvPr/>
        </p:nvCxnSpPr>
        <p:spPr bwMode="auto">
          <a:xfrm flipH="1">
            <a:off x="3581400" y="2971800"/>
            <a:ext cx="762000" cy="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29" name="Straight Arrow Connector 128"/>
          <p:cNvCxnSpPr/>
          <p:nvPr/>
        </p:nvCxnSpPr>
        <p:spPr bwMode="auto">
          <a:xfrm>
            <a:off x="4343400" y="3124200"/>
            <a:ext cx="762000" cy="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33" name="Straight Arrow Connector 132"/>
          <p:cNvCxnSpPr/>
          <p:nvPr/>
        </p:nvCxnSpPr>
        <p:spPr bwMode="auto">
          <a:xfrm flipH="1">
            <a:off x="3429000" y="4419600"/>
            <a:ext cx="914400" cy="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39" name="Straight Arrow Connector 138"/>
          <p:cNvCxnSpPr/>
          <p:nvPr/>
        </p:nvCxnSpPr>
        <p:spPr bwMode="auto">
          <a:xfrm>
            <a:off x="4343400" y="4800600"/>
            <a:ext cx="1219200" cy="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44" name="Straight Arrow Connector 143"/>
          <p:cNvCxnSpPr/>
          <p:nvPr/>
        </p:nvCxnSpPr>
        <p:spPr bwMode="auto">
          <a:xfrm flipH="1">
            <a:off x="3581400" y="5486400"/>
            <a:ext cx="762000" cy="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cxnSp>
        <p:nvCxnSpPr>
          <p:cNvPr id="158" name="Straight Arrow Connector 157"/>
          <p:cNvCxnSpPr/>
          <p:nvPr/>
        </p:nvCxnSpPr>
        <p:spPr bwMode="auto">
          <a:xfrm>
            <a:off x="4343400" y="5638800"/>
            <a:ext cx="609600" cy="0"/>
          </a:xfrm>
          <a:prstGeom prst="straightConnector1">
            <a:avLst/>
          </a:prstGeom>
          <a:ln>
            <a:headEnd type="none" w="med" len="med"/>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477000"/>
          </a:xfrm>
        </p:spPr>
        <p:txBody>
          <a:bodyPr>
            <a:noAutofit/>
          </a:bodyPr>
          <a:lstStyle/>
          <a:p>
            <a:pPr algn="just">
              <a:buNone/>
              <a:defRPr/>
            </a:pPr>
            <a:r>
              <a:rPr lang="en-US" sz="2800" b="1" u="sng" dirty="0" smtClean="0"/>
              <a:t>1. Condition as to title</a:t>
            </a:r>
            <a:r>
              <a:rPr lang="en-US" sz="2800" b="1" dirty="0" smtClean="0"/>
              <a:t>[Sec. 14(a)]</a:t>
            </a:r>
          </a:p>
          <a:p>
            <a:pPr algn="just">
              <a:buFont typeface="Wingdings" pitchFamily="2" charset="2"/>
              <a:buNone/>
              <a:defRPr/>
            </a:pPr>
            <a:r>
              <a:rPr lang="en-US" sz="2800" b="1" dirty="0" smtClean="0"/>
              <a:t>    </a:t>
            </a:r>
            <a:r>
              <a:rPr lang="en-US" sz="2800" dirty="0" smtClean="0"/>
              <a:t>In a contract of sale, unless the circumstances of the contract  are such as to show a different intention, there is an implied  condition on the part of the seller </a:t>
            </a:r>
            <a:r>
              <a:rPr lang="en-US" sz="2400" dirty="0" smtClean="0"/>
              <a:t>that – </a:t>
            </a:r>
          </a:p>
          <a:p>
            <a:pPr lvl="1" algn="just">
              <a:buFont typeface="Wingdings" pitchFamily="2" charset="2"/>
              <a:buNone/>
              <a:defRPr/>
            </a:pPr>
            <a:r>
              <a:rPr lang="en-US" sz="2400" dirty="0" smtClean="0"/>
              <a:t>  a)In the case of a sale, he has a right to sale the goods, and</a:t>
            </a:r>
          </a:p>
          <a:p>
            <a:pPr lvl="1" algn="just">
              <a:buFont typeface="Wingdings" pitchFamily="2" charset="2"/>
              <a:buNone/>
              <a:defRPr/>
            </a:pPr>
            <a:r>
              <a:rPr lang="en-US" sz="2400" dirty="0" smtClean="0"/>
              <a:t>  b)In the case of an agreement to sell, he will have a right to sell the goods at the time when the property is to pass.</a:t>
            </a:r>
          </a:p>
          <a:p>
            <a:pPr lvl="1" algn="just">
              <a:buFont typeface="Wingdings" pitchFamily="2" charset="2"/>
              <a:buNone/>
              <a:defRPr/>
            </a:pPr>
            <a:r>
              <a:rPr lang="en-US" b="1" u="sng" dirty="0" smtClean="0"/>
              <a:t>Example</a:t>
            </a:r>
            <a:r>
              <a:rPr lang="en-US" b="1" dirty="0" smtClean="0"/>
              <a:t>: R</a:t>
            </a:r>
            <a:r>
              <a:rPr lang="en-US" dirty="0" smtClean="0"/>
              <a:t> bought a car from</a:t>
            </a:r>
            <a:r>
              <a:rPr lang="en-US" b="1" dirty="0" smtClean="0"/>
              <a:t> D</a:t>
            </a:r>
            <a:r>
              <a:rPr lang="en-US" dirty="0" smtClean="0"/>
              <a:t> and used it for 4 months. </a:t>
            </a:r>
            <a:r>
              <a:rPr lang="en-US" b="1" dirty="0" smtClean="0"/>
              <a:t>D </a:t>
            </a:r>
            <a:r>
              <a:rPr lang="en-US" dirty="0" smtClean="0"/>
              <a:t>had no title to the car and consequently R had to hand it over to the true owner. </a:t>
            </a:r>
            <a:r>
              <a:rPr lang="en-US" i="1" dirty="0" smtClean="0"/>
              <a:t>Held, </a:t>
            </a:r>
            <a:r>
              <a:rPr lang="en-US" b="1" dirty="0" smtClean="0"/>
              <a:t>R</a:t>
            </a:r>
            <a:r>
              <a:rPr lang="en-US" i="1" dirty="0" smtClean="0"/>
              <a:t> </a:t>
            </a:r>
            <a:r>
              <a:rPr lang="en-US" dirty="0" smtClean="0"/>
              <a:t>could recover the price paid [</a:t>
            </a:r>
            <a:r>
              <a:rPr lang="en-US" i="1" dirty="0" smtClean="0"/>
              <a:t>Rowland v. Divall(1923)2 K.B. 500] </a:t>
            </a:r>
          </a:p>
        </p:txBody>
      </p:sp>
      <p:sp>
        <p:nvSpPr>
          <p:cNvPr id="68611" name="Slide Number Placeholder 3"/>
          <p:cNvSpPr>
            <a:spLocks noGrp="1"/>
          </p:cNvSpPr>
          <p:nvPr>
            <p:ph type="sldNum" sz="quarter" idx="12"/>
          </p:nvPr>
        </p:nvSpPr>
        <p:spPr>
          <a:noFill/>
        </p:spPr>
        <p:txBody>
          <a:bodyPr/>
          <a:lstStyle/>
          <a:p>
            <a:fld id="{9390B91A-E36E-45BE-B0D0-47C4F2E509BB}" type="slidenum">
              <a:rPr lang="en-US" smtClean="0">
                <a:latin typeface="Arial" pitchFamily="34" charset="0"/>
              </a:rPr>
              <a:pPr/>
              <a:t>7</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10000"/>
          </a:bodyPr>
          <a:lstStyle/>
          <a:p>
            <a:pPr algn="just">
              <a:buNone/>
              <a:defRPr/>
            </a:pPr>
            <a:r>
              <a:rPr lang="en-US" b="1" u="sng" dirty="0" smtClean="0"/>
              <a:t>2. Condition </a:t>
            </a:r>
            <a:r>
              <a:rPr lang="en-US" b="1" u="sng" dirty="0" smtClean="0"/>
              <a:t>as </a:t>
            </a:r>
            <a:r>
              <a:rPr lang="en-US" b="1" u="sng" dirty="0" smtClean="0"/>
              <a:t>to description</a:t>
            </a:r>
            <a:r>
              <a:rPr lang="en-US" b="1" dirty="0" smtClean="0"/>
              <a:t>(Sec. 15)</a:t>
            </a:r>
          </a:p>
          <a:p>
            <a:pPr marL="609600" indent="-609600" algn="just">
              <a:lnSpc>
                <a:spcPct val="80000"/>
              </a:lnSpc>
              <a:buClr>
                <a:srgbClr val="FF9900"/>
              </a:buClr>
              <a:buSzTx/>
              <a:buNone/>
              <a:defRPr/>
            </a:pPr>
            <a:r>
              <a:rPr lang="en-US" dirty="0" smtClean="0">
                <a:latin typeface="Palatino Linotype" pitchFamily="18" charset="0"/>
              </a:rPr>
              <a:t>- In sale by description there is an implied condition that the goods shall correspond with description.</a:t>
            </a:r>
          </a:p>
          <a:p>
            <a:pPr marL="609600" indent="-609600" algn="just">
              <a:lnSpc>
                <a:spcPct val="80000"/>
              </a:lnSpc>
              <a:buClr>
                <a:srgbClr val="FF9900"/>
              </a:buClr>
              <a:buSzTx/>
              <a:buNone/>
              <a:defRPr/>
            </a:pPr>
            <a:r>
              <a:rPr lang="en-US" dirty="0" smtClean="0">
                <a:latin typeface="Palatino Linotype" pitchFamily="18" charset="0"/>
              </a:rPr>
              <a:t>- This means “if you contract to sell, basmati rice you cannot oblige the party to take ordinary rice.”</a:t>
            </a:r>
          </a:p>
          <a:p>
            <a:pPr marL="609600" indent="-609600" algn="just">
              <a:lnSpc>
                <a:spcPct val="80000"/>
              </a:lnSpc>
              <a:buClr>
                <a:srgbClr val="FF9900"/>
              </a:buClr>
              <a:buSzTx/>
              <a:buFontTx/>
              <a:buChar char="-"/>
              <a:defRPr/>
            </a:pPr>
            <a:r>
              <a:rPr lang="en-US" dirty="0" smtClean="0">
                <a:latin typeface="Palatino Linotype" pitchFamily="18" charset="0"/>
              </a:rPr>
              <a:t>Hence, if the description of the article tendered is different then the buyer may not buy the goods.</a:t>
            </a:r>
          </a:p>
          <a:p>
            <a:pPr marL="609600" indent="-609600" algn="just">
              <a:lnSpc>
                <a:spcPct val="80000"/>
              </a:lnSpc>
              <a:buClr>
                <a:srgbClr val="FF9900"/>
              </a:buClr>
              <a:buSzTx/>
              <a:buNone/>
              <a:defRPr/>
            </a:pPr>
            <a:r>
              <a:rPr lang="en-GB" sz="4000" b="1" u="sng" dirty="0" smtClean="0"/>
              <a:t>Example</a:t>
            </a:r>
            <a:r>
              <a:rPr lang="en-GB" sz="4000" b="1" dirty="0" smtClean="0"/>
              <a:t>: </a:t>
            </a:r>
            <a:r>
              <a:rPr lang="en-GB" smtClean="0"/>
              <a:t>A </a:t>
            </a:r>
            <a:r>
              <a:rPr lang="en-GB" smtClean="0"/>
              <a:t>wants </a:t>
            </a:r>
            <a:r>
              <a:rPr lang="en-GB" dirty="0" smtClean="0"/>
              <a:t>to sell his typewriter. He says to B , intending  buyer who has not have seen the machine, that it is a brand new machine. B agrees to purchase it . On delivery B finds that the machine is old and repaired. B can repudiate the contract.</a:t>
            </a: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5D476D10-EEC9-4C2B-B5F3-B893C498E0BB}" type="slidenum">
              <a:rPr lang="en-US" smtClean="0"/>
              <a:pPr>
                <a:defRPr/>
              </a:pPr>
              <a:t>8</a:t>
            </a:fld>
            <a:endParaRPr lang="en-US" dirty="0"/>
          </a:p>
        </p:txBody>
      </p:sp>
      <p:pic>
        <p:nvPicPr>
          <p:cNvPr id="5" name="Picture 3" descr="images (6).jpg"/>
          <p:cNvPicPr>
            <a:picLocks noChangeAspect="1"/>
          </p:cNvPicPr>
          <p:nvPr/>
        </p:nvPicPr>
        <p:blipFill>
          <a:blip r:embed="rId2"/>
          <a:srcRect/>
          <a:stretch>
            <a:fillRect/>
          </a:stretch>
        </p:blipFill>
        <p:spPr bwMode="auto">
          <a:xfrm>
            <a:off x="6858000" y="5638800"/>
            <a:ext cx="15240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itchFamily="2" charset="2"/>
              <a:buNone/>
              <a:defRPr/>
            </a:pPr>
            <a:r>
              <a:rPr lang="en-GB" sz="2800" b="1" dirty="0" smtClean="0"/>
              <a:t>   </a:t>
            </a:r>
            <a:endParaRPr lang="en-GB" sz="2000" dirty="0" smtClean="0"/>
          </a:p>
          <a:p>
            <a:pPr>
              <a:buNone/>
              <a:defRPr/>
            </a:pPr>
            <a:r>
              <a:rPr lang="en-GB" sz="2800" b="1" u="sng" dirty="0" smtClean="0"/>
              <a:t>3. Condition as to sample</a:t>
            </a:r>
            <a:r>
              <a:rPr lang="en-GB" sz="2800" b="1" dirty="0" smtClean="0"/>
              <a:t>(Sec. 17)</a:t>
            </a:r>
          </a:p>
          <a:p>
            <a:pPr lvl="1">
              <a:buFont typeface="Wingdings" pitchFamily="2" charset="2"/>
              <a:buNone/>
              <a:defRPr/>
            </a:pPr>
            <a:r>
              <a:rPr lang="en-GB" sz="2400" dirty="0" smtClean="0"/>
              <a:t>A contract of sale is a contract for sale by sample where </a:t>
            </a:r>
          </a:p>
          <a:p>
            <a:pPr lvl="1">
              <a:buFont typeface="Wingdings" pitchFamily="2" charset="2"/>
              <a:buNone/>
              <a:defRPr/>
            </a:pPr>
            <a:r>
              <a:rPr lang="en-GB" sz="2400" dirty="0" smtClean="0"/>
              <a:t>there is a term in the contract, express or implied, to</a:t>
            </a:r>
          </a:p>
          <a:p>
            <a:pPr lvl="1">
              <a:buFont typeface="Wingdings" pitchFamily="2" charset="2"/>
              <a:buNone/>
              <a:defRPr/>
            </a:pPr>
            <a:r>
              <a:rPr lang="en-GB" sz="2400" dirty="0" smtClean="0"/>
              <a:t>that effect. </a:t>
            </a:r>
            <a:endParaRPr lang="en-US" sz="2400" dirty="0" smtClean="0"/>
          </a:p>
          <a:p>
            <a:pPr lvl="1">
              <a:buFont typeface="Wingdings" pitchFamily="2" charset="2"/>
              <a:buNone/>
              <a:defRPr/>
            </a:pPr>
            <a:r>
              <a:rPr lang="en-GB" sz="2400" dirty="0" smtClean="0"/>
              <a:t>   In a sale by sample, the following are the implied conditions:</a:t>
            </a:r>
            <a:endParaRPr lang="en-US" sz="2400" dirty="0" smtClean="0"/>
          </a:p>
          <a:p>
            <a:pPr lvl="1" algn="just">
              <a:buFont typeface="Wingdings" pitchFamily="2" charset="2"/>
              <a:buNone/>
              <a:defRPr/>
            </a:pPr>
            <a:r>
              <a:rPr lang="en-GB" sz="2400" dirty="0" smtClean="0"/>
              <a:t>   1.The bulk shall correspond with the sample in quality;</a:t>
            </a:r>
            <a:endParaRPr lang="en-US" sz="2400" dirty="0" smtClean="0"/>
          </a:p>
          <a:p>
            <a:pPr lvl="1">
              <a:buFont typeface="Wingdings" pitchFamily="2" charset="2"/>
              <a:buNone/>
              <a:defRPr/>
            </a:pPr>
            <a:r>
              <a:rPr lang="en-GB" sz="2400" dirty="0" smtClean="0"/>
              <a:t>   2.That the buyer shall have a reasonable opportunity  </a:t>
            </a:r>
          </a:p>
          <a:p>
            <a:pPr lvl="1">
              <a:buFont typeface="Wingdings" pitchFamily="2" charset="2"/>
              <a:buNone/>
              <a:defRPr/>
            </a:pPr>
            <a:r>
              <a:rPr lang="en-GB" sz="2400" dirty="0" smtClean="0"/>
              <a:t>      of comparing the bulk with the sample; and </a:t>
            </a:r>
            <a:endParaRPr lang="en-US" sz="2400" dirty="0" smtClean="0"/>
          </a:p>
          <a:p>
            <a:pPr lvl="1">
              <a:buFont typeface="Wingdings" pitchFamily="2" charset="2"/>
              <a:buNone/>
              <a:defRPr/>
            </a:pPr>
            <a:r>
              <a:rPr lang="en-GB" sz="2400" dirty="0" smtClean="0"/>
              <a:t>   3.That the goods shall be free from any defects.</a:t>
            </a:r>
          </a:p>
          <a:p>
            <a:pPr lvl="1">
              <a:buFont typeface="Wingdings" pitchFamily="2" charset="2"/>
              <a:buNone/>
              <a:defRPr/>
            </a:pPr>
            <a:r>
              <a:rPr lang="en-GB" sz="3200" b="1" u="sng" dirty="0" smtClean="0"/>
              <a:t>Example</a:t>
            </a:r>
            <a:r>
              <a:rPr lang="en-GB" sz="3200" dirty="0" smtClean="0"/>
              <a:t>: </a:t>
            </a:r>
            <a:r>
              <a:rPr lang="en-GB" dirty="0" smtClean="0"/>
              <a:t>Certain shoes were sold by sample for the French Army. The shoes were found to contain paper not discoverable by ordinary inspection. </a:t>
            </a:r>
            <a:r>
              <a:rPr lang="en-GB" i="1" dirty="0" smtClean="0"/>
              <a:t>Held, </a:t>
            </a:r>
            <a:r>
              <a:rPr lang="en-GB" dirty="0" smtClean="0"/>
              <a:t>the buyer was entitled to the refund of price plus damages.</a:t>
            </a:r>
          </a:p>
          <a:p>
            <a:pPr lvl="1">
              <a:buFont typeface="Wingdings" pitchFamily="2" charset="2"/>
              <a:buNone/>
              <a:defRPr/>
            </a:pPr>
            <a:endParaRPr lang="en-GB" dirty="0" smtClean="0"/>
          </a:p>
          <a:p>
            <a:pPr lvl="1">
              <a:buFont typeface="Wingdings" pitchFamily="2" charset="2"/>
              <a:buNone/>
              <a:defRPr/>
            </a:pPr>
            <a:endParaRPr lang="en-US" dirty="0" smtClean="0"/>
          </a:p>
          <a:p>
            <a:pPr>
              <a:buFont typeface="Wingdings" pitchFamily="2" charset="2"/>
              <a:buNone/>
              <a:defRPr/>
            </a:pPr>
            <a:endParaRPr lang="en-US" sz="2800" b="1" dirty="0" smtClean="0"/>
          </a:p>
        </p:txBody>
      </p:sp>
      <p:sp>
        <p:nvSpPr>
          <p:cNvPr id="69635" name="Slide Number Placeholder 3"/>
          <p:cNvSpPr>
            <a:spLocks noGrp="1"/>
          </p:cNvSpPr>
          <p:nvPr>
            <p:ph type="sldNum" sz="quarter" idx="12"/>
          </p:nvPr>
        </p:nvSpPr>
        <p:spPr>
          <a:noFill/>
        </p:spPr>
        <p:txBody>
          <a:bodyPr/>
          <a:lstStyle/>
          <a:p>
            <a:fld id="{BB553368-3108-4F80-BEAB-9803E82335AE}" type="slidenum">
              <a:rPr lang="en-US" smtClean="0">
                <a:latin typeface="Arial" pitchFamily="34" charset="0"/>
              </a:rPr>
              <a:pPr/>
              <a:t>9</a:t>
            </a:fld>
            <a:endParaRPr lang="en-US" dirty="0" smtClean="0">
              <a:latin typeface="Arial" pitchFamily="34" charset="0"/>
            </a:endParaRPr>
          </a:p>
        </p:txBody>
      </p:sp>
      <p:pic>
        <p:nvPicPr>
          <p:cNvPr id="5" name="Picture 3" descr="images.jpg"/>
          <p:cNvPicPr>
            <a:picLocks noChangeAspect="1"/>
          </p:cNvPicPr>
          <p:nvPr/>
        </p:nvPicPr>
        <p:blipFill>
          <a:blip r:embed="rId2"/>
          <a:srcRect/>
          <a:stretch>
            <a:fillRect/>
          </a:stretch>
        </p:blipFill>
        <p:spPr bwMode="auto">
          <a:xfrm>
            <a:off x="7696200" y="6172200"/>
            <a:ext cx="1195388"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3277</TotalTime>
  <Words>1434</Words>
  <Application>Microsoft Office PowerPoint</Application>
  <PresentationFormat>On-screen Show (4:3)</PresentationFormat>
  <Paragraphs>134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DIFFERENCE BETWEEN  CONDITION AND WARRANTY</vt:lpstr>
      <vt:lpstr>Slide 4</vt:lpstr>
      <vt:lpstr>EXPRESS AND IMPLIED  CONDITION AND WARRANTIES</vt:lpstr>
      <vt:lpstr>IMPLIED CONDITION (Secs. 14 to 17)</vt:lpstr>
      <vt:lpstr>Slide 7</vt:lpstr>
      <vt:lpstr>Slide 8</vt:lpstr>
      <vt:lpstr>Slide 9</vt:lpstr>
      <vt:lpstr>Slide 10</vt:lpstr>
      <vt:lpstr>Slide 11</vt:lpstr>
      <vt:lpstr>Slide 12</vt:lpstr>
      <vt:lpstr>  </vt:lpstr>
      <vt:lpstr>Slide 14</vt:lpstr>
      <vt:lpstr>Slide 15</vt:lpstr>
      <vt:lpstr>DOCTRINE OF “CAVEAT EMPTOR” </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SAI</dc:creator>
  <cp:lastModifiedBy>Manish</cp:lastModifiedBy>
  <cp:revision>450</cp:revision>
  <dcterms:created xsi:type="dcterms:W3CDTF">2011-10-27T15:12:58Z</dcterms:created>
  <dcterms:modified xsi:type="dcterms:W3CDTF">2019-08-30T09:00:15Z</dcterms:modified>
</cp:coreProperties>
</file>