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notesMasterIdLst>
    <p:notesMasterId r:id="rId63"/>
  </p:notesMasterIdLst>
  <p:handoutMasterIdLst>
    <p:handoutMasterId r:id="rId64"/>
  </p:handoutMasterIdLst>
  <p:sldIdLst>
    <p:sldId id="256" r:id="rId2"/>
    <p:sldId id="260" r:id="rId3"/>
    <p:sldId id="339" r:id="rId4"/>
    <p:sldId id="340" r:id="rId5"/>
    <p:sldId id="258" r:id="rId6"/>
    <p:sldId id="341" r:id="rId7"/>
    <p:sldId id="342" r:id="rId8"/>
    <p:sldId id="343" r:id="rId9"/>
    <p:sldId id="344" r:id="rId10"/>
    <p:sldId id="259" r:id="rId11"/>
    <p:sldId id="261" r:id="rId12"/>
    <p:sldId id="262" r:id="rId13"/>
    <p:sldId id="317" r:id="rId14"/>
    <p:sldId id="318" r:id="rId15"/>
    <p:sldId id="319" r:id="rId16"/>
    <p:sldId id="266" r:id="rId17"/>
    <p:sldId id="267" r:id="rId18"/>
    <p:sldId id="320" r:id="rId19"/>
    <p:sldId id="321" r:id="rId20"/>
    <p:sldId id="322" r:id="rId21"/>
    <p:sldId id="323" r:id="rId22"/>
    <p:sldId id="274" r:id="rId23"/>
    <p:sldId id="324" r:id="rId24"/>
    <p:sldId id="325" r:id="rId25"/>
    <p:sldId id="326" r:id="rId26"/>
    <p:sldId id="278" r:id="rId27"/>
    <p:sldId id="328" r:id="rId28"/>
    <p:sldId id="329" r:id="rId29"/>
    <p:sldId id="330" r:id="rId30"/>
    <p:sldId id="282" r:id="rId31"/>
    <p:sldId id="283" r:id="rId32"/>
    <p:sldId id="287" r:id="rId33"/>
    <p:sldId id="285" r:id="rId34"/>
    <p:sldId id="286" r:id="rId35"/>
    <p:sldId id="289" r:id="rId36"/>
    <p:sldId id="288" r:id="rId37"/>
    <p:sldId id="291" r:id="rId38"/>
    <p:sldId id="292" r:id="rId39"/>
    <p:sldId id="331" r:id="rId40"/>
    <p:sldId id="294" r:id="rId41"/>
    <p:sldId id="332" r:id="rId42"/>
    <p:sldId id="333" r:id="rId43"/>
    <p:sldId id="297" r:id="rId44"/>
    <p:sldId id="298" r:id="rId45"/>
    <p:sldId id="334" r:id="rId46"/>
    <p:sldId id="335" r:id="rId47"/>
    <p:sldId id="336" r:id="rId48"/>
    <p:sldId id="337" r:id="rId49"/>
    <p:sldId id="338" r:id="rId50"/>
    <p:sldId id="305" r:id="rId51"/>
    <p:sldId id="327" r:id="rId52"/>
    <p:sldId id="307" r:id="rId53"/>
    <p:sldId id="308" r:id="rId54"/>
    <p:sldId id="309" r:id="rId55"/>
    <p:sldId id="310" r:id="rId56"/>
    <p:sldId id="311" r:id="rId57"/>
    <p:sldId id="312" r:id="rId58"/>
    <p:sldId id="313" r:id="rId59"/>
    <p:sldId id="314" r:id="rId60"/>
    <p:sldId id="315" r:id="rId61"/>
    <p:sldId id="316" r:id="rId62"/>
  </p:sldIdLst>
  <p:sldSz cx="9144000" cy="6858000" type="screen4x3"/>
  <p:notesSz cx="6858000" cy="9144000"/>
  <p:defaultTextStyle>
    <a:defPPr>
      <a:defRPr lang="en-US"/>
    </a:defPPr>
    <a:lvl1pPr algn="l" rtl="0" eaLnBrk="0" fontAlgn="base" hangingPunct="0">
      <a:spcBef>
        <a:spcPct val="0"/>
      </a:spcBef>
      <a:spcAft>
        <a:spcPct val="0"/>
      </a:spcAft>
      <a:defRPr sz="2000" kern="1200">
        <a:solidFill>
          <a:schemeClr val="tx1"/>
        </a:solidFill>
        <a:latin typeface="Arial" pitchFamily="34" charset="0"/>
        <a:ea typeface="+mn-ea"/>
        <a:cs typeface="+mn-cs"/>
      </a:defRPr>
    </a:lvl1pPr>
    <a:lvl2pPr marL="457200" algn="l" rtl="0" eaLnBrk="0" fontAlgn="base" hangingPunct="0">
      <a:spcBef>
        <a:spcPct val="0"/>
      </a:spcBef>
      <a:spcAft>
        <a:spcPct val="0"/>
      </a:spcAft>
      <a:defRPr sz="2000" kern="1200">
        <a:solidFill>
          <a:schemeClr val="tx1"/>
        </a:solidFill>
        <a:latin typeface="Arial" pitchFamily="34" charset="0"/>
        <a:ea typeface="+mn-ea"/>
        <a:cs typeface="+mn-cs"/>
      </a:defRPr>
    </a:lvl2pPr>
    <a:lvl3pPr marL="914400" algn="l" rtl="0" eaLnBrk="0" fontAlgn="base" hangingPunct="0">
      <a:spcBef>
        <a:spcPct val="0"/>
      </a:spcBef>
      <a:spcAft>
        <a:spcPct val="0"/>
      </a:spcAft>
      <a:defRPr sz="2000" kern="1200">
        <a:solidFill>
          <a:schemeClr val="tx1"/>
        </a:solidFill>
        <a:latin typeface="Arial" pitchFamily="34" charset="0"/>
        <a:ea typeface="+mn-ea"/>
        <a:cs typeface="+mn-cs"/>
      </a:defRPr>
    </a:lvl3pPr>
    <a:lvl4pPr marL="1371600" algn="l" rtl="0" eaLnBrk="0" fontAlgn="base" hangingPunct="0">
      <a:spcBef>
        <a:spcPct val="0"/>
      </a:spcBef>
      <a:spcAft>
        <a:spcPct val="0"/>
      </a:spcAft>
      <a:defRPr sz="2000" kern="1200">
        <a:solidFill>
          <a:schemeClr val="tx1"/>
        </a:solidFill>
        <a:latin typeface="Arial" pitchFamily="34" charset="0"/>
        <a:ea typeface="+mn-ea"/>
        <a:cs typeface="+mn-cs"/>
      </a:defRPr>
    </a:lvl4pPr>
    <a:lvl5pPr marL="1828800" algn="l" rtl="0" eaLnBrk="0" fontAlgn="base" hangingPunct="0">
      <a:spcBef>
        <a:spcPct val="0"/>
      </a:spcBef>
      <a:spcAft>
        <a:spcPct val="0"/>
      </a:spcAft>
      <a:defRPr sz="2000" kern="1200">
        <a:solidFill>
          <a:schemeClr val="tx1"/>
        </a:solidFill>
        <a:latin typeface="Arial" pitchFamily="34" charset="0"/>
        <a:ea typeface="+mn-ea"/>
        <a:cs typeface="+mn-cs"/>
      </a:defRPr>
    </a:lvl5pPr>
    <a:lvl6pPr marL="2286000" algn="l" defTabSz="914400" rtl="0" eaLnBrk="1" latinLnBrk="0" hangingPunct="1">
      <a:defRPr sz="2000" kern="1200">
        <a:solidFill>
          <a:schemeClr val="tx1"/>
        </a:solidFill>
        <a:latin typeface="Arial" pitchFamily="34" charset="0"/>
        <a:ea typeface="+mn-ea"/>
        <a:cs typeface="+mn-cs"/>
      </a:defRPr>
    </a:lvl6pPr>
    <a:lvl7pPr marL="2743200" algn="l" defTabSz="914400" rtl="0" eaLnBrk="1" latinLnBrk="0" hangingPunct="1">
      <a:defRPr sz="2000" kern="1200">
        <a:solidFill>
          <a:schemeClr val="tx1"/>
        </a:solidFill>
        <a:latin typeface="Arial" pitchFamily="34" charset="0"/>
        <a:ea typeface="+mn-ea"/>
        <a:cs typeface="+mn-cs"/>
      </a:defRPr>
    </a:lvl7pPr>
    <a:lvl8pPr marL="3200400" algn="l" defTabSz="914400" rtl="0" eaLnBrk="1" latinLnBrk="0" hangingPunct="1">
      <a:defRPr sz="2000" kern="1200">
        <a:solidFill>
          <a:schemeClr val="tx1"/>
        </a:solidFill>
        <a:latin typeface="Arial" pitchFamily="34" charset="0"/>
        <a:ea typeface="+mn-ea"/>
        <a:cs typeface="+mn-cs"/>
      </a:defRPr>
    </a:lvl8pPr>
    <a:lvl9pPr marL="3657600" algn="l" defTabSz="914400" rtl="0" eaLnBrk="1" latinLnBrk="0" hangingPunct="1">
      <a:defRPr sz="20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7" autoAdjust="0"/>
    <p:restoredTop sz="84529" autoAdjust="0"/>
  </p:normalViewPr>
  <p:slideViewPr>
    <p:cSldViewPr>
      <p:cViewPr>
        <p:scale>
          <a:sx n="80" d="100"/>
          <a:sy n="80" d="100"/>
        </p:scale>
        <p:origin x="-1086" y="31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8850"/>
    </p:cViewPr>
  </p:sorterViewPr>
  <p:notesViewPr>
    <p:cSldViewPr>
      <p:cViewPr varScale="1">
        <p:scale>
          <a:sx n="42" d="100"/>
          <a:sy n="42" d="100"/>
        </p:scale>
        <p:origin x="-1500"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69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12697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12698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12698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30CDB47C-34B1-4E73-B4B2-E9A7CBA4C096}"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49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1249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1249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249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49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1249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0BBA6CA-D7B6-4B9C-8C77-55F52A5BBA81}"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3EC42F-86F3-44C0-B019-EEC67BC90301}" type="slidenum">
              <a:rPr lang="en-US"/>
              <a:pPr/>
              <a:t>15</a:t>
            </a:fld>
            <a:endParaRPr lang="en-US"/>
          </a:p>
        </p:txBody>
      </p:sp>
      <p:sp>
        <p:nvSpPr>
          <p:cNvPr id="311298" name="Rectangle 2"/>
          <p:cNvSpPr>
            <a:spLocks noGrp="1" noRot="1" noChangeAspect="1" noChangeArrowheads="1" noTextEdit="1"/>
          </p:cNvSpPr>
          <p:nvPr>
            <p:ph type="sldImg"/>
          </p:nvPr>
        </p:nvSpPr>
        <p:spPr>
          <a:ln/>
        </p:spPr>
      </p:sp>
      <p:sp>
        <p:nvSpPr>
          <p:cNvPr id="311299" name="Rectangle 3"/>
          <p:cNvSpPr>
            <a:spLocks noGrp="1" noChangeArrowheads="1"/>
          </p:cNvSpPr>
          <p:nvPr>
            <p:ph type="body" idx="1"/>
          </p:nvPr>
        </p:nvSpPr>
        <p:spPr/>
        <p:txBody>
          <a:bodyPr/>
          <a:lstStyle/>
          <a:p>
            <a:r>
              <a:rPr lang="en-US" b="1"/>
              <a:t>Quick assets</a:t>
            </a:r>
            <a:r>
              <a:rPr lang="en-US"/>
              <a:t> = Current asset-(inventories + prepaid expenses)</a:t>
            </a:r>
            <a:endParaRPr lang="en-US" b="1"/>
          </a:p>
          <a:p>
            <a:r>
              <a:rPr lang="en-US" b="1"/>
              <a:t>Quick Liabilities</a:t>
            </a:r>
            <a:r>
              <a:rPr lang="en-US"/>
              <a:t> = Current liabilities – Bank overdraft</a:t>
            </a:r>
          </a:p>
          <a:p>
            <a:r>
              <a:rPr lang="en-US" b="1"/>
              <a:t>Absolute liquid assets</a:t>
            </a:r>
            <a:r>
              <a:rPr lang="en-US"/>
              <a:t> include cash in hand, cash at bank, marketable securities, temporary investments.</a:t>
            </a:r>
          </a:p>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530488-5F32-4DB1-9FD8-49FAA9899D28}" type="slidenum">
              <a:rPr lang="en-US"/>
              <a:pPr/>
              <a:t>18</a:t>
            </a:fld>
            <a:endParaRPr lang="en-US"/>
          </a:p>
        </p:txBody>
      </p:sp>
      <p:sp>
        <p:nvSpPr>
          <p:cNvPr id="315394" name="Rectangle 2"/>
          <p:cNvSpPr>
            <a:spLocks noGrp="1" noRot="1" noChangeAspect="1" noChangeArrowheads="1" noTextEdit="1"/>
          </p:cNvSpPr>
          <p:nvPr>
            <p:ph type="sldImg"/>
          </p:nvPr>
        </p:nvSpPr>
        <p:spPr>
          <a:ln/>
        </p:spPr>
      </p:sp>
      <p:sp>
        <p:nvSpPr>
          <p:cNvPr id="315395" name="Rectangle 3"/>
          <p:cNvSpPr>
            <a:spLocks noGrp="1" noChangeArrowheads="1"/>
          </p:cNvSpPr>
          <p:nvPr>
            <p:ph type="body" idx="1"/>
          </p:nvPr>
        </p:nvSpPr>
        <p:spPr/>
        <p:txBody>
          <a:bodyPr/>
          <a:lstStyle/>
          <a:p>
            <a:r>
              <a:rPr lang="en-US" b="1"/>
              <a:t>Components of Debt Equity Ratio</a:t>
            </a:r>
          </a:p>
          <a:p>
            <a:r>
              <a:rPr lang="en-US" b="1"/>
              <a:t>outsiders funds </a:t>
            </a:r>
            <a:r>
              <a:rPr lang="en-US"/>
              <a:t>include all debts/liabilities to outsiders, whether long term or short term or whether in the form of debentures, bonds, mortgages or bills.</a:t>
            </a:r>
          </a:p>
          <a:p>
            <a:r>
              <a:rPr lang="en-US" b="1"/>
              <a:t>shareholders funds </a:t>
            </a:r>
            <a:r>
              <a:rPr lang="en-US"/>
              <a:t>consists of equity share capital, preference share capital, capital reserves, revenue reserves and reserves representing accumulated profits and surpluses like reserve for contingencies sinking funds. The accumulated losses and deferred expenses, if any should be deducted from the total to find out shareholders’ funds, it is called net worth and the ratio may be termed as debt to net worth ratio.</a:t>
            </a:r>
          </a:p>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00EACD-A5D6-400D-863F-B829E86C5B5C}" type="slidenum">
              <a:rPr lang="en-US"/>
              <a:pPr/>
              <a:t>19</a:t>
            </a:fld>
            <a:endParaRPr lang="en-US"/>
          </a:p>
        </p:txBody>
      </p:sp>
      <p:sp>
        <p:nvSpPr>
          <p:cNvPr id="319490" name="Rectangle 2"/>
          <p:cNvSpPr>
            <a:spLocks noGrp="1" noRot="1" noChangeAspect="1" noChangeArrowheads="1" noTextEdit="1"/>
          </p:cNvSpPr>
          <p:nvPr>
            <p:ph type="sldImg"/>
          </p:nvPr>
        </p:nvSpPr>
        <p:spPr>
          <a:ln/>
        </p:spPr>
      </p:sp>
      <p:sp>
        <p:nvSpPr>
          <p:cNvPr id="319491" name="Rectangle 3"/>
          <p:cNvSpPr>
            <a:spLocks noGrp="1" noChangeArrowheads="1"/>
          </p:cNvSpPr>
          <p:nvPr>
            <p:ph type="body" idx="1"/>
          </p:nvPr>
        </p:nvSpPr>
        <p:spPr/>
        <p:txBody>
          <a:bodyPr/>
          <a:lstStyle/>
          <a:p>
            <a:r>
              <a:rPr lang="en-US" b="1"/>
              <a:t>Components Of Proprietary Ratio:</a:t>
            </a:r>
          </a:p>
          <a:p>
            <a:r>
              <a:rPr lang="en-US" b="1"/>
              <a:t>Shareholders funds or Proprietary funds </a:t>
            </a:r>
            <a:r>
              <a:rPr lang="en-US"/>
              <a:t>are equity share capital, preference share capital, undistributed profits, reserves and surpluses. Out of this amount accumulated losses should be deducted.</a:t>
            </a:r>
          </a:p>
          <a:p>
            <a:r>
              <a:rPr lang="en-US" b="1"/>
              <a:t>Total assets</a:t>
            </a:r>
            <a:r>
              <a:rPr lang="en-US"/>
              <a:t> on other hand denote total resources of the concern. </a:t>
            </a:r>
          </a:p>
          <a:p>
            <a:endParaRPr lang="en-US" b="1"/>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E8B7A7-1D80-4E91-BFDE-1128951CBBC9}" type="slidenum">
              <a:rPr lang="en-US"/>
              <a:pPr/>
              <a:t>27</a:t>
            </a:fld>
            <a:endParaRPr lang="en-US"/>
          </a:p>
        </p:txBody>
      </p:sp>
      <p:sp>
        <p:nvSpPr>
          <p:cNvPr id="346114" name="Rectangle 2"/>
          <p:cNvSpPr>
            <a:spLocks noGrp="1" noRot="1" noChangeAspect="1" noChangeArrowheads="1" noTextEdit="1"/>
          </p:cNvSpPr>
          <p:nvPr>
            <p:ph type="sldImg"/>
          </p:nvPr>
        </p:nvSpPr>
        <p:spPr>
          <a:ln/>
        </p:spPr>
      </p:sp>
      <p:sp>
        <p:nvSpPr>
          <p:cNvPr id="346115" name="Rectangle 3"/>
          <p:cNvSpPr>
            <a:spLocks noGrp="1" noChangeArrowheads="1"/>
          </p:cNvSpPr>
          <p:nvPr>
            <p:ph type="body" idx="1"/>
          </p:nvPr>
        </p:nvSpPr>
        <p:spPr/>
        <p:txBody>
          <a:bodyPr/>
          <a:lstStyle/>
          <a:p>
            <a:r>
              <a:rPr lang="en-US"/>
              <a:t>Components of capital employed: 1.Owners funds, 2.Long-term loans, 3.Long-term deposits, 4.debentures.</a:t>
            </a:r>
          </a:p>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0051AA-4AFB-4B6A-AE75-27B28F308708}" type="slidenum">
              <a:rPr lang="en-US"/>
              <a:pPr/>
              <a:t>34</a:t>
            </a:fld>
            <a:endParaRPr lang="en-US"/>
          </a:p>
        </p:txBody>
      </p:sp>
      <p:sp>
        <p:nvSpPr>
          <p:cNvPr id="202754" name="Rectangle 2"/>
          <p:cNvSpPr>
            <a:spLocks noGrp="1" noRot="1" noChangeAspect="1" noChangeArrowheads="1" noTextEdit="1"/>
          </p:cNvSpPr>
          <p:nvPr>
            <p:ph type="sldImg"/>
          </p:nvPr>
        </p:nvSpPr>
        <p:spPr>
          <a:ln/>
        </p:spPr>
      </p:sp>
      <p:sp>
        <p:nvSpPr>
          <p:cNvPr id="202755" name="Rectangle 3"/>
          <p:cNvSpPr>
            <a:spLocks noGrp="1" noChangeArrowheads="1"/>
          </p:cNvSpPr>
          <p:nvPr>
            <p:ph type="body" idx="1"/>
          </p:nvPr>
        </p:nvSpPr>
        <p:spPr/>
        <p:txBody>
          <a:bodyPr/>
          <a:lstStyle/>
          <a:p>
            <a:r>
              <a:rPr lang="en-US"/>
              <a:t>When information about opening and closing balances of trade debtors are not available then the debtor turnover ratio can be calculated by dividing the total sales by the balances of debtors</a:t>
            </a:r>
          </a:p>
          <a:p>
            <a:r>
              <a:rPr lang="en-US"/>
              <a:t>Debtor turnover ratio = total sales/debtors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8877E3-6BEF-4619-8B18-B34CE88FA903}" type="slidenum">
              <a:rPr lang="en-US"/>
              <a:pPr/>
              <a:t>37</a:t>
            </a:fld>
            <a:endParaRPr lang="en-US"/>
          </a:p>
        </p:txBody>
      </p:sp>
      <p:sp>
        <p:nvSpPr>
          <p:cNvPr id="209922" name="Rectangle 2"/>
          <p:cNvSpPr>
            <a:spLocks noGrp="1" noRot="1" noChangeAspect="1" noChangeArrowheads="1" noTextEdit="1"/>
          </p:cNvSpPr>
          <p:nvPr>
            <p:ph type="sldImg"/>
          </p:nvPr>
        </p:nvSpPr>
        <p:spPr>
          <a:ln/>
        </p:spPr>
      </p:sp>
      <p:sp>
        <p:nvSpPr>
          <p:cNvPr id="209923" name="Rectangle 3"/>
          <p:cNvSpPr>
            <a:spLocks noGrp="1" noChangeArrowheads="1"/>
          </p:cNvSpPr>
          <p:nvPr>
            <p:ph type="body" idx="1"/>
          </p:nvPr>
        </p:nvSpPr>
        <p:spPr/>
        <p:txBody>
          <a:bodyPr/>
          <a:lstStyle/>
          <a:p>
            <a:r>
              <a:rPr lang="en-US"/>
              <a:t>If information about credit purchases is not available, total purchases may be taken, if opening and closing balances of creditors are not given the balances of creditors may be taken.</a:t>
            </a:r>
          </a:p>
          <a:p>
            <a:r>
              <a:rPr lang="en-US"/>
              <a:t>Trade creditors include sundry creditors and bills payable.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757D76-4121-4DF9-AFE5-EF748C796E79}" type="slidenum">
              <a:rPr lang="en-US"/>
              <a:pPr/>
              <a:t>39</a:t>
            </a:fld>
            <a:endParaRPr lang="en-US"/>
          </a:p>
        </p:txBody>
      </p:sp>
      <p:sp>
        <p:nvSpPr>
          <p:cNvPr id="356354" name="Rectangle 2"/>
          <p:cNvSpPr>
            <a:spLocks noGrp="1" noRot="1" noChangeAspect="1" noChangeArrowheads="1" noTextEdit="1"/>
          </p:cNvSpPr>
          <p:nvPr>
            <p:ph type="sldImg"/>
          </p:nvPr>
        </p:nvSpPr>
        <p:spPr>
          <a:ln/>
        </p:spPr>
      </p:sp>
      <p:sp>
        <p:nvSpPr>
          <p:cNvPr id="356355" name="Rectangle 3"/>
          <p:cNvSpPr>
            <a:spLocks noGrp="1" noChangeArrowheads="1"/>
          </p:cNvSpPr>
          <p:nvPr>
            <p:ph type="body" idx="1"/>
          </p:nvPr>
        </p:nvSpPr>
        <p:spPr/>
        <p:txBody>
          <a:bodyPr/>
          <a:lstStyle/>
          <a:p>
            <a:r>
              <a:rPr lang="en-US"/>
              <a:t>If cost of sales is not given, then sales can be used. If opening working capital is not disclosed then working capital at the year end will be used. </a:t>
            </a:r>
          </a:p>
          <a:p>
            <a:r>
              <a:rPr lang="en-US"/>
              <a:t>Working capital turnover ratio= cost of sales (sales)/net working capital.</a:t>
            </a:r>
          </a:p>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6335B5-EA49-48DE-981C-34D684D80B1D}" type="slidenum">
              <a:rPr lang="en-US"/>
              <a:pPr/>
              <a:t>46</a:t>
            </a:fld>
            <a:endParaRPr lang="en-US"/>
          </a:p>
        </p:txBody>
      </p:sp>
      <p:sp>
        <p:nvSpPr>
          <p:cNvPr id="369666" name="Rectangle 2"/>
          <p:cNvSpPr>
            <a:spLocks noGrp="1" noRot="1" noChangeAspect="1" noChangeArrowheads="1" noTextEdit="1"/>
          </p:cNvSpPr>
          <p:nvPr>
            <p:ph type="sldImg"/>
          </p:nvPr>
        </p:nvSpPr>
        <p:spPr>
          <a:ln/>
        </p:spPr>
      </p:sp>
      <p:sp>
        <p:nvSpPr>
          <p:cNvPr id="369667" name="Rectangle 3"/>
          <p:cNvSpPr>
            <a:spLocks noGrp="1" noChangeArrowheads="1"/>
          </p:cNvSpPr>
          <p:nvPr>
            <p:ph type="body" idx="1"/>
          </p:nvPr>
        </p:nvSpPr>
        <p:spPr/>
        <p:txBody>
          <a:bodyPr/>
          <a:lstStyle/>
          <a:p>
            <a:r>
              <a:rPr lang="en-US"/>
              <a:t>Generally non operating incomes and expenses are excluded from the net profits for calculating this ratio</a:t>
            </a:r>
          </a:p>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7CB7BF8-0CC4-4E03-A612-D774D6A81608}" type="slidenum">
              <a:rPr lang="en-US"/>
              <a:pPr/>
              <a:t>54</a:t>
            </a:fld>
            <a:endParaRPr lang="en-US"/>
          </a:p>
        </p:txBody>
      </p:sp>
      <p:sp>
        <p:nvSpPr>
          <p:cNvPr id="279554" name="Rectangle 2"/>
          <p:cNvSpPr>
            <a:spLocks noGrp="1" noRot="1" noChangeAspect="1" noChangeArrowheads="1" noTextEdit="1"/>
          </p:cNvSpPr>
          <p:nvPr>
            <p:ph type="sldImg"/>
          </p:nvPr>
        </p:nvSpPr>
        <p:spPr>
          <a:ln/>
        </p:spPr>
      </p:sp>
      <p:sp>
        <p:nvSpPr>
          <p:cNvPr id="279555" name="Rectangle 3"/>
          <p:cNvSpPr>
            <a:spLocks noGrp="1" noChangeArrowheads="1"/>
          </p:cNvSpPr>
          <p:nvPr>
            <p:ph type="body" idx="1"/>
          </p:nvPr>
        </p:nvSpPr>
        <p:spPr/>
        <p:txBody>
          <a:bodyPr/>
          <a:lstStyle/>
          <a:p>
            <a:pPr marL="228600" indent="-228600"/>
            <a:r>
              <a:rPr lang="en-US"/>
              <a:t>Proprietors net capital employed = fixed assets + current assets – outside liabilities (both long and short term)</a:t>
            </a:r>
          </a:p>
          <a:p>
            <a:pPr marL="228600" indent="-228600"/>
            <a:r>
              <a:rPr lang="en-US"/>
              <a:t>Significance of the ratio:</a:t>
            </a:r>
          </a:p>
          <a:p>
            <a:pPr marL="228600" indent="-228600">
              <a:buFontTx/>
              <a:buAutoNum type="arabicPeriod"/>
            </a:pPr>
            <a:r>
              <a:rPr lang="en-US"/>
              <a:t>It is a prime test of the efficiency of business. It measures not only the overall efficiency of business but also helps in evaluating the performance of various departments.</a:t>
            </a:r>
          </a:p>
          <a:p>
            <a:pPr marL="228600" indent="-228600">
              <a:buFontTx/>
              <a:buAutoNum type="arabicPeriod"/>
            </a:pPr>
            <a:r>
              <a:rPr lang="en-US"/>
              <a:t>The owners are interested in knowing the profitability of the business in relation to amounts invested in it. A higher percentage of return on capital employed will satisfy the owners that their money is profitably utilized. </a:t>
            </a:r>
          </a:p>
          <a:p>
            <a:pPr marL="228600" indent="-228600"/>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CC1ABD-750F-4B32-88EE-A02EC9844D6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8EBD81-25DF-4C6C-BF8C-28CFAC05C00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E3AA-4E5D-4C54-A59E-D9D690DD4B60}"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endParaRPr lang="en-US"/>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fld id="{5CA16457-62A9-4F2A-AC8B-F66160B6888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B73260-541C-4BF1-AED3-76B961B89C5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824B4E-E12A-4ABC-BB63-F0570AD0021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F76D74-DE10-4E2C-9C87-F2D8817A475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775FCF-7C88-40BC-9D55-E48E5481E27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6D3561-18DA-4852-9183-31AF8BCE58A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7C0674-7D2C-4842-9358-2DDFA021427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724B53-E4DB-463D-B92B-B7A04841641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73CB43-3DA5-4D79-AB27-7A457CA79F9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892FD9-BC38-47F6-90F0-F88B7A6484B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r>
              <a:rPr lang="en-US" sz="7200"/>
              <a:t>RATIO ANALYSIS</a:t>
            </a:r>
          </a:p>
        </p:txBody>
      </p:sp>
      <p:sp>
        <p:nvSpPr>
          <p:cNvPr id="4100" name="Rectangle 4"/>
          <p:cNvSpPr>
            <a:spLocks noGrp="1" noChangeArrowheads="1"/>
          </p:cNvSpPr>
          <p:nvPr>
            <p:ph type="subTitle" idx="1"/>
          </p:nvPr>
        </p:nvSpPr>
        <p:spPr/>
        <p:txBody>
          <a:bodyPr/>
          <a:lstStyle/>
          <a:p>
            <a:pPr algn="r"/>
            <a:r>
              <a:rPr lang="en-US" sz="2400" dirty="0" smtClean="0"/>
              <a:t>Dr Manish </a:t>
            </a:r>
            <a:r>
              <a:rPr lang="en-US" sz="2400" dirty="0" err="1" smtClean="0"/>
              <a:t>Dadhich</a:t>
            </a:r>
            <a:endParaRPr lang="en-US" sz="2400" dirty="0" smtClean="0"/>
          </a:p>
          <a:p>
            <a:pPr algn="r"/>
            <a:r>
              <a:rPr lang="en-US" sz="2400" dirty="0" err="1" smtClean="0"/>
              <a:t>Ph.D</a:t>
            </a:r>
            <a:r>
              <a:rPr lang="en-US" sz="2400" dirty="0" smtClean="0"/>
              <a:t>, </a:t>
            </a:r>
            <a:r>
              <a:rPr lang="en-US" sz="2400" dirty="0" err="1" smtClean="0"/>
              <a:t>M.Com</a:t>
            </a:r>
            <a:r>
              <a:rPr lang="en-US" sz="2400" dirty="0" smtClean="0"/>
              <a:t>, NET</a:t>
            </a:r>
          </a:p>
          <a:p>
            <a:pPr algn="r"/>
            <a:r>
              <a:rPr lang="en-US" sz="2400" dirty="0" smtClean="0"/>
              <a:t>MBA, NET, SET </a:t>
            </a:r>
            <a:endParaRPr lang="en-US" sz="2400"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sz="4000"/>
              <a:t>Classification Of Ratios</a:t>
            </a:r>
          </a:p>
        </p:txBody>
      </p:sp>
      <p:sp>
        <p:nvSpPr>
          <p:cNvPr id="66563" name="Rectangle 3"/>
          <p:cNvSpPr>
            <a:spLocks noGrp="1" noChangeArrowheads="1"/>
          </p:cNvSpPr>
          <p:nvPr>
            <p:ph idx="1"/>
          </p:nvPr>
        </p:nvSpPr>
        <p:spPr/>
        <p:txBody>
          <a:bodyPr/>
          <a:lstStyle/>
          <a:p>
            <a:r>
              <a:rPr lang="en-US" b="1" dirty="0"/>
              <a:t>Analysis of Short Term Financial Position or Test of Liquidity.</a:t>
            </a:r>
          </a:p>
          <a:p>
            <a:r>
              <a:rPr lang="en-US" b="1" dirty="0"/>
              <a:t>Analysis of Long Term Financial Position or Test of Solvency.</a:t>
            </a:r>
          </a:p>
          <a:p>
            <a:r>
              <a:rPr lang="en-US" b="1" dirty="0"/>
              <a:t>Activity Ratios.</a:t>
            </a:r>
          </a:p>
          <a:p>
            <a:r>
              <a:rPr lang="en-US" b="1" dirty="0"/>
              <a:t>Profitability Ratios.</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457200" y="0"/>
            <a:ext cx="8229600" cy="941388"/>
          </a:xfrm>
        </p:spPr>
        <p:txBody>
          <a:bodyPr/>
          <a:lstStyle/>
          <a:p>
            <a:r>
              <a:rPr lang="en-US"/>
              <a:t>I. Test Of Liquidity</a:t>
            </a:r>
          </a:p>
        </p:txBody>
      </p:sp>
      <p:sp>
        <p:nvSpPr>
          <p:cNvPr id="70659" name="Rectangle 3"/>
          <p:cNvSpPr>
            <a:spLocks noGrp="1" noChangeArrowheads="1"/>
          </p:cNvSpPr>
          <p:nvPr>
            <p:ph idx="1"/>
          </p:nvPr>
        </p:nvSpPr>
        <p:spPr>
          <a:xfrm>
            <a:off x="0" y="1066800"/>
            <a:ext cx="9144000" cy="5791200"/>
          </a:xfrm>
        </p:spPr>
        <p:txBody>
          <a:bodyPr/>
          <a:lstStyle/>
          <a:p>
            <a:r>
              <a:rPr lang="en-US" sz="2800"/>
              <a:t>The liquidity ratios are used to test the short term solvency or liquidity position of the business.</a:t>
            </a:r>
          </a:p>
          <a:p>
            <a:r>
              <a:rPr lang="en-US" sz="2800"/>
              <a:t>It enables to know whether short term liabilities can be paid out of short term assets.</a:t>
            </a:r>
          </a:p>
          <a:p>
            <a:r>
              <a:rPr lang="en-US" sz="2800"/>
              <a:t>It indicates whether a firm has adequate working capital to carry out routine business activity.</a:t>
            </a:r>
          </a:p>
          <a:p>
            <a:r>
              <a:rPr lang="en-US" sz="2800"/>
              <a:t>It is a valuable aid to management in checking the efficiency with which working capital is being employed.</a:t>
            </a:r>
          </a:p>
          <a:p>
            <a:r>
              <a:rPr lang="en-US" sz="2800"/>
              <a:t>It is also of importance to shareholders and long term creditors in determining to some extent the prospects of dividend and interest payment.</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sz="4000"/>
              <a:t>Important Ratios In Test Of Liquidity</a:t>
            </a:r>
          </a:p>
        </p:txBody>
      </p:sp>
      <p:sp>
        <p:nvSpPr>
          <p:cNvPr id="71683" name="Rectangle 3"/>
          <p:cNvSpPr>
            <a:spLocks noGrp="1" noChangeArrowheads="1"/>
          </p:cNvSpPr>
          <p:nvPr>
            <p:ph idx="1"/>
          </p:nvPr>
        </p:nvSpPr>
        <p:spPr/>
        <p:txBody>
          <a:bodyPr/>
          <a:lstStyle/>
          <a:p>
            <a:r>
              <a:rPr lang="en-US"/>
              <a:t>Current ratio.</a:t>
            </a:r>
          </a:p>
          <a:p>
            <a:r>
              <a:rPr lang="en-US"/>
              <a:t>Quick ratio.</a:t>
            </a:r>
          </a:p>
          <a:p>
            <a:r>
              <a:rPr lang="en-US"/>
              <a:t>Absolute liquid ratio.</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4" name="Rectangle 4"/>
          <p:cNvSpPr>
            <a:spLocks noGrp="1" noChangeArrowheads="1"/>
          </p:cNvSpPr>
          <p:nvPr>
            <p:ph type="title"/>
          </p:nvPr>
        </p:nvSpPr>
        <p:spPr>
          <a:xfrm>
            <a:off x="457200" y="0"/>
            <a:ext cx="8229600" cy="941388"/>
          </a:xfrm>
        </p:spPr>
        <p:txBody>
          <a:bodyPr/>
          <a:lstStyle/>
          <a:p>
            <a:r>
              <a:rPr lang="en-US"/>
              <a:t>Current Ratio</a:t>
            </a:r>
          </a:p>
        </p:txBody>
      </p:sp>
      <p:graphicFrame>
        <p:nvGraphicFramePr>
          <p:cNvPr id="302101" name="Group 21"/>
          <p:cNvGraphicFramePr>
            <a:graphicFrameLocks noGrp="1"/>
          </p:cNvGraphicFramePr>
          <p:nvPr/>
        </p:nvGraphicFramePr>
        <p:xfrm>
          <a:off x="0" y="914400"/>
          <a:ext cx="9144000" cy="5562601"/>
        </p:xfrm>
        <a:graphic>
          <a:graphicData uri="http://schemas.openxmlformats.org/drawingml/2006/table">
            <a:tbl>
              <a:tblPr/>
              <a:tblGrid>
                <a:gridCol w="9144000"/>
              </a:tblGrid>
              <a:tr h="1651000">
                <a:tc>
                  <a:txBody>
                    <a:bodyPr/>
                    <a:lstStyle/>
                    <a:p>
                      <a:pPr marL="0" marR="0" lvl="0" indent="0" algn="l" defTabSz="914400" rtl="0" eaLnBrk="0" fontAlgn="base" latinLnBrk="0" hangingPunct="0">
                        <a:lnSpc>
                          <a:spcPct val="100000"/>
                        </a:lnSpc>
                        <a:spcBef>
                          <a:spcPct val="5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It is the most widely used of all analytical devices based on the balance sheet. It establishes relationship between total current assets and current liabilities.</a:t>
                      </a: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52588">
                <a:tc>
                  <a:txBody>
                    <a:bodyPr/>
                    <a:lstStyle/>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Current assets </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Current ratio=</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Current liabilities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590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000000"/>
                            </a:outerShdw>
                          </a:effectLst>
                          <a:latin typeface="Arial" pitchFamily="34" charset="0"/>
                        </a:rPr>
                        <a:t>Ideal ratio:</a:t>
                      </a: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2:1</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High ratio indicates under trading and over capitalization.</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Low ratio indicates over trading and under capitalization.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02097" name="Line 17"/>
          <p:cNvSpPr>
            <a:spLocks noChangeShapeType="1"/>
          </p:cNvSpPr>
          <p:nvPr/>
        </p:nvSpPr>
        <p:spPr bwMode="auto">
          <a:xfrm>
            <a:off x="2438400" y="3200400"/>
            <a:ext cx="28956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6" name="Rectangle 4"/>
          <p:cNvSpPr>
            <a:spLocks noGrp="1" noChangeArrowheads="1"/>
          </p:cNvSpPr>
          <p:nvPr>
            <p:ph type="title"/>
          </p:nvPr>
        </p:nvSpPr>
        <p:spPr>
          <a:xfrm>
            <a:off x="457200" y="0"/>
            <a:ext cx="8229600" cy="941388"/>
          </a:xfrm>
        </p:spPr>
        <p:txBody>
          <a:bodyPr/>
          <a:lstStyle/>
          <a:p>
            <a:r>
              <a:rPr lang="en-US"/>
              <a:t>Quick Ratio or Acid Test Ratio</a:t>
            </a:r>
          </a:p>
        </p:txBody>
      </p:sp>
      <p:graphicFrame>
        <p:nvGraphicFramePr>
          <p:cNvPr id="305173" name="Group 21"/>
          <p:cNvGraphicFramePr>
            <a:graphicFrameLocks noGrp="1"/>
          </p:cNvGraphicFramePr>
          <p:nvPr/>
        </p:nvGraphicFramePr>
        <p:xfrm>
          <a:off x="0" y="914400"/>
          <a:ext cx="9144000" cy="5943600"/>
        </p:xfrm>
        <a:graphic>
          <a:graphicData uri="http://schemas.openxmlformats.org/drawingml/2006/table">
            <a:tbl>
              <a:tblPr/>
              <a:tblGrid>
                <a:gridCol w="9144000"/>
              </a:tblGrid>
              <a:tr h="1714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It establishes relationship between liquid assets and liquid liabilities. It is a refinement to current ratio and second testing device for working capital.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28775">
                <a:tc>
                  <a:txBody>
                    <a:bodyPr/>
                    <a:lstStyle/>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                       current assets-(</a:t>
                      </a:r>
                      <a:r>
                        <a:rPr kumimoji="0" lang="en-US" sz="2800" b="0" i="0" u="none" strike="noStrike" cap="none" normalizeH="0" baseline="0" dirty="0" err="1" smtClean="0">
                          <a:ln>
                            <a:noFill/>
                          </a:ln>
                          <a:solidFill>
                            <a:schemeClr val="tx1"/>
                          </a:solidFill>
                          <a:effectLst>
                            <a:outerShdw blurRad="38100" dist="38100" dir="2700000" algn="tl">
                              <a:srgbClr val="000000"/>
                            </a:outerShdw>
                          </a:effectLst>
                          <a:latin typeface="Arial" pitchFamily="34" charset="0"/>
                        </a:rPr>
                        <a:t>stock+pre</a:t>
                      </a: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 paid exp.)</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Quick ratio=</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                     Current liabilities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003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000000"/>
                            </a:outerShdw>
                          </a:effectLst>
                          <a:latin typeface="Arial" pitchFamily="34" charset="0"/>
                        </a:rPr>
                        <a:t>Ideal ratio</a:t>
                      </a: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1:1</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Usually, a high acid test ratio is an indication that the firm is liquid and has ability to meet its current or liquid liabilities in time and on the other hand a low quick ratio represents that the firm’s liquidity position is not good.</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05169" name="Line 17"/>
          <p:cNvSpPr>
            <a:spLocks noChangeShapeType="1"/>
          </p:cNvSpPr>
          <p:nvPr/>
        </p:nvSpPr>
        <p:spPr bwMode="auto">
          <a:xfrm>
            <a:off x="2133600" y="3200400"/>
            <a:ext cx="25908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8" name="Rectangle 4"/>
          <p:cNvSpPr>
            <a:spLocks noGrp="1" noChangeArrowheads="1"/>
          </p:cNvSpPr>
          <p:nvPr>
            <p:ph type="title"/>
          </p:nvPr>
        </p:nvSpPr>
        <p:spPr/>
        <p:txBody>
          <a:bodyPr/>
          <a:lstStyle/>
          <a:p>
            <a:r>
              <a:rPr lang="en-US" dirty="0"/>
              <a:t>Absolute Liquidity Ratio</a:t>
            </a:r>
          </a:p>
        </p:txBody>
      </p:sp>
      <p:graphicFrame>
        <p:nvGraphicFramePr>
          <p:cNvPr id="308247" name="Group 23"/>
          <p:cNvGraphicFramePr>
            <a:graphicFrameLocks noGrp="1"/>
          </p:cNvGraphicFramePr>
          <p:nvPr>
            <p:ph type="tbl" idx="1"/>
          </p:nvPr>
        </p:nvGraphicFramePr>
        <p:xfrm>
          <a:off x="0" y="1371600"/>
          <a:ext cx="9144000" cy="5678679"/>
        </p:xfrm>
        <a:graphic>
          <a:graphicData uri="http://schemas.openxmlformats.org/drawingml/2006/table">
            <a:tbl>
              <a:tblPr/>
              <a:tblGrid>
                <a:gridCol w="9144000"/>
              </a:tblGrid>
              <a:tr h="1397704">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This ratio establishes a relationship between absolute liquid assets to quick liabilities.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84760">
                <a:tc>
                  <a:txBody>
                    <a:bodyPr/>
                    <a:lstStyle/>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                                   Absolute liquid assets</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Absolute liquid ratio=</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                                        Quick liabilities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96215">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1"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Ideal ratio</a:t>
                      </a: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 1:2</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Ab. </a:t>
                      </a:r>
                      <a:r>
                        <a:rPr kumimoji="0" lang="en-US" sz="2800" b="0" i="0" u="none" strike="noStrike" cap="none" normalizeH="0" baseline="0" dirty="0" err="1" smtClean="0">
                          <a:ln>
                            <a:noFill/>
                          </a:ln>
                          <a:solidFill>
                            <a:schemeClr val="tx1"/>
                          </a:solidFill>
                          <a:effectLst>
                            <a:outerShdw blurRad="38100" dist="38100" dir="2700000" algn="tl">
                              <a:srgbClr val="000000"/>
                            </a:outerShdw>
                          </a:effectLst>
                          <a:latin typeface="Arial" pitchFamily="34" charset="0"/>
                        </a:rPr>
                        <a:t>Liq</a:t>
                      </a: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 assets( cash,, bank, marketable sec.)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It means that if the ratio is 1:2 or more than this the concern can be taken as liquid. If the ratio is less than the standard of 1:2, it means the concern is not liquid.</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08241" name="Line 17"/>
          <p:cNvSpPr>
            <a:spLocks noChangeShapeType="1"/>
          </p:cNvSpPr>
          <p:nvPr/>
        </p:nvSpPr>
        <p:spPr bwMode="auto">
          <a:xfrm>
            <a:off x="3505200" y="3581400"/>
            <a:ext cx="36576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a:t> II. Test Of Solvency</a:t>
            </a:r>
          </a:p>
        </p:txBody>
      </p:sp>
      <p:sp>
        <p:nvSpPr>
          <p:cNvPr id="75779" name="Rectangle 3"/>
          <p:cNvSpPr>
            <a:spLocks noGrp="1" noChangeArrowheads="1"/>
          </p:cNvSpPr>
          <p:nvPr>
            <p:ph idx="1"/>
          </p:nvPr>
        </p:nvSpPr>
        <p:spPr/>
        <p:txBody>
          <a:bodyPr/>
          <a:lstStyle/>
          <a:p>
            <a:pPr>
              <a:lnSpc>
                <a:spcPct val="90000"/>
              </a:lnSpc>
            </a:pPr>
            <a:r>
              <a:rPr lang="en-US"/>
              <a:t>Long term solvency ratios denote the ability of the organisation to repay the loan and interest.</a:t>
            </a:r>
          </a:p>
          <a:p>
            <a:pPr>
              <a:lnSpc>
                <a:spcPct val="90000"/>
              </a:lnSpc>
            </a:pPr>
            <a:r>
              <a:rPr lang="en-US"/>
              <a:t>When an organization's assets are more than its liabilities is known as solvent organisation.</a:t>
            </a:r>
          </a:p>
          <a:p>
            <a:pPr>
              <a:lnSpc>
                <a:spcPct val="90000"/>
              </a:lnSpc>
            </a:pPr>
            <a:r>
              <a:rPr lang="en-US"/>
              <a:t>Solvency indicates that position of an enterprise where it is capable of meeting long term obligations.</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US" sz="4000"/>
              <a:t>Important Ratios In Test Of Solvency</a:t>
            </a:r>
          </a:p>
        </p:txBody>
      </p:sp>
      <p:sp>
        <p:nvSpPr>
          <p:cNvPr id="76803" name="Rectangle 3"/>
          <p:cNvSpPr>
            <a:spLocks noGrp="1" noChangeArrowheads="1"/>
          </p:cNvSpPr>
          <p:nvPr>
            <p:ph idx="1"/>
          </p:nvPr>
        </p:nvSpPr>
        <p:spPr/>
        <p:txBody>
          <a:bodyPr/>
          <a:lstStyle/>
          <a:p>
            <a:pPr>
              <a:lnSpc>
                <a:spcPct val="80000"/>
              </a:lnSpc>
            </a:pPr>
            <a:r>
              <a:rPr lang="en-US" sz="2800"/>
              <a:t>Debt-equity ratio.</a:t>
            </a:r>
          </a:p>
          <a:p>
            <a:pPr>
              <a:lnSpc>
                <a:spcPct val="80000"/>
              </a:lnSpc>
            </a:pPr>
            <a:r>
              <a:rPr lang="en-US" sz="2800"/>
              <a:t>Proprietary ratio.</a:t>
            </a:r>
          </a:p>
          <a:p>
            <a:pPr>
              <a:lnSpc>
                <a:spcPct val="80000"/>
              </a:lnSpc>
            </a:pPr>
            <a:r>
              <a:rPr lang="en-US" sz="2800"/>
              <a:t>Solvency ratio.</a:t>
            </a:r>
          </a:p>
          <a:p>
            <a:pPr>
              <a:lnSpc>
                <a:spcPct val="80000"/>
              </a:lnSpc>
            </a:pPr>
            <a:r>
              <a:rPr lang="en-US" sz="2800"/>
              <a:t>Fixed assets to net worth ratio.</a:t>
            </a:r>
          </a:p>
          <a:p>
            <a:pPr>
              <a:lnSpc>
                <a:spcPct val="80000"/>
              </a:lnSpc>
            </a:pPr>
            <a:r>
              <a:rPr lang="en-US" sz="2800"/>
              <a:t>Current assets to net worth ratio.</a:t>
            </a:r>
          </a:p>
          <a:p>
            <a:pPr>
              <a:lnSpc>
                <a:spcPct val="80000"/>
              </a:lnSpc>
            </a:pPr>
            <a:r>
              <a:rPr lang="en-US" sz="2800"/>
              <a:t>Current liabilities to net worth ratio.</a:t>
            </a:r>
          </a:p>
          <a:p>
            <a:pPr>
              <a:lnSpc>
                <a:spcPct val="80000"/>
              </a:lnSpc>
            </a:pPr>
            <a:r>
              <a:rPr lang="en-US" sz="2800"/>
              <a:t>Capital gearing ratio.</a:t>
            </a:r>
          </a:p>
          <a:p>
            <a:pPr>
              <a:lnSpc>
                <a:spcPct val="80000"/>
              </a:lnSpc>
            </a:pPr>
            <a:r>
              <a:rPr lang="en-US" sz="2800"/>
              <a:t>Fixed assets ratio</a:t>
            </a:r>
          </a:p>
          <a:p>
            <a:pPr>
              <a:lnSpc>
                <a:spcPct val="80000"/>
              </a:lnSpc>
            </a:pPr>
            <a:r>
              <a:rPr lang="en-US" sz="2800"/>
              <a:t>Debt servicing ratio.</a:t>
            </a:r>
          </a:p>
          <a:p>
            <a:pPr>
              <a:lnSpc>
                <a:spcPct val="80000"/>
              </a:lnSpc>
            </a:pPr>
            <a:r>
              <a:rPr lang="en-US" sz="2800"/>
              <a:t>Dividend coverage ratio.</a:t>
            </a:r>
          </a:p>
          <a:p>
            <a:pPr>
              <a:lnSpc>
                <a:spcPct val="80000"/>
              </a:lnSpc>
              <a:buFont typeface="Wingdings" pitchFamily="2" charset="2"/>
              <a:buNone/>
            </a:pPr>
            <a:endParaRPr lang="en-US" sz="2800"/>
          </a:p>
          <a:p>
            <a:pPr>
              <a:lnSpc>
                <a:spcPct val="80000"/>
              </a:lnSpc>
            </a:pPr>
            <a:endParaRPr lang="en-US" sz="2800"/>
          </a:p>
          <a:p>
            <a:pPr>
              <a:lnSpc>
                <a:spcPct val="80000"/>
              </a:lnSpc>
            </a:pPr>
            <a:endParaRPr lang="en-US" sz="280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4" name="Rectangle 4"/>
          <p:cNvSpPr>
            <a:spLocks noGrp="1" noChangeArrowheads="1"/>
          </p:cNvSpPr>
          <p:nvPr>
            <p:ph type="title"/>
          </p:nvPr>
        </p:nvSpPr>
        <p:spPr>
          <a:xfrm>
            <a:off x="457200" y="0"/>
            <a:ext cx="8229600" cy="788988"/>
          </a:xfrm>
        </p:spPr>
        <p:txBody>
          <a:bodyPr/>
          <a:lstStyle/>
          <a:p>
            <a:r>
              <a:rPr lang="en-US"/>
              <a:t>Debt Equity Ratio</a:t>
            </a:r>
          </a:p>
        </p:txBody>
      </p:sp>
      <p:graphicFrame>
        <p:nvGraphicFramePr>
          <p:cNvPr id="312346" name="Group 26"/>
          <p:cNvGraphicFramePr>
            <a:graphicFrameLocks noGrp="1"/>
          </p:cNvGraphicFramePr>
          <p:nvPr/>
        </p:nvGraphicFramePr>
        <p:xfrm>
          <a:off x="0" y="936625"/>
          <a:ext cx="9144000" cy="5920423"/>
        </p:xfrm>
        <a:graphic>
          <a:graphicData uri="http://schemas.openxmlformats.org/drawingml/2006/table">
            <a:tbl>
              <a:tblPr/>
              <a:tblGrid>
                <a:gridCol w="9144000"/>
              </a:tblGrid>
              <a:tr h="19399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It Is calculated to measure the relative claims of outsiders and the owners against the firm’s assets. This ratio indicates the relationship between the outsiders funds and the shareholders’ funds.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28738">
                <a:tc>
                  <a:txBody>
                    <a:bodyPr/>
                    <a:lstStyle/>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Outsiders funds</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Debt equity ratio=</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Shareholders funds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987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000000"/>
                            </a:outerShdw>
                          </a:effectLst>
                          <a:latin typeface="Arial" pitchFamily="34" charset="0"/>
                        </a:rPr>
                        <a:t>Ideal ratio</a:t>
                      </a: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2:1; It means for every 2 shares there is 1 debt. If the debt is less than 2 times the equity, it means the creditors are relatively less and the financial structure is sound. If the debt is more than 2 times the equity, the state of long term creditors are more and indicate weak financial structure.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12339" name="Line 19"/>
          <p:cNvSpPr>
            <a:spLocks noChangeShapeType="1"/>
          </p:cNvSpPr>
          <p:nvPr/>
        </p:nvSpPr>
        <p:spPr bwMode="auto">
          <a:xfrm>
            <a:off x="3048000" y="3429000"/>
            <a:ext cx="29718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20" name="Rectangle 4"/>
          <p:cNvSpPr>
            <a:spLocks noGrp="1" noChangeArrowheads="1"/>
          </p:cNvSpPr>
          <p:nvPr>
            <p:ph type="title"/>
          </p:nvPr>
        </p:nvSpPr>
        <p:spPr>
          <a:xfrm>
            <a:off x="457200" y="0"/>
            <a:ext cx="8229600" cy="1143000"/>
          </a:xfrm>
        </p:spPr>
        <p:txBody>
          <a:bodyPr/>
          <a:lstStyle/>
          <a:p>
            <a:r>
              <a:rPr lang="en-US" sz="4000"/>
              <a:t>Proprietary Ratio or Net Worth Ratio</a:t>
            </a:r>
          </a:p>
        </p:txBody>
      </p:sp>
      <p:graphicFrame>
        <p:nvGraphicFramePr>
          <p:cNvPr id="316441" name="Group 25"/>
          <p:cNvGraphicFramePr>
            <a:graphicFrameLocks noGrp="1"/>
          </p:cNvGraphicFramePr>
          <p:nvPr/>
        </p:nvGraphicFramePr>
        <p:xfrm>
          <a:off x="0" y="1447800"/>
          <a:ext cx="9144000" cy="5410201"/>
        </p:xfrm>
        <a:graphic>
          <a:graphicData uri="http://schemas.openxmlformats.org/drawingml/2006/table">
            <a:tbl>
              <a:tblPr/>
              <a:tblGrid>
                <a:gridCol w="9144000"/>
              </a:tblGrid>
              <a:tr h="12557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It establishes relationship between the proprietors fund or shareholders funds and the total assets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11300">
                <a:tc>
                  <a:txBody>
                    <a:bodyPr/>
                    <a:lstStyle/>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Proprietary funds    Capital employed</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Proprietary ratio=                              or</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Total assets              Total liabilities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431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000000"/>
                            </a:outerShdw>
                          </a:effectLst>
                          <a:latin typeface="Arial" pitchFamily="34" charset="0"/>
                        </a:rPr>
                        <a:t>Ideal ratio</a:t>
                      </a: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0.5:1</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Higher the ratio better the long term solvency (financial) position of the company. This ratio indicates the extent to which the assets of the company can be lost without affecting the interest of the creditors of the company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16433" name="Line 17"/>
          <p:cNvSpPr>
            <a:spLocks noChangeShapeType="1"/>
          </p:cNvSpPr>
          <p:nvPr/>
        </p:nvSpPr>
        <p:spPr bwMode="auto">
          <a:xfrm>
            <a:off x="2895600" y="3276600"/>
            <a:ext cx="2743200" cy="0"/>
          </a:xfrm>
          <a:prstGeom prst="line">
            <a:avLst/>
          </a:prstGeom>
          <a:noFill/>
          <a:ln w="9525">
            <a:solidFill>
              <a:schemeClr val="tx1"/>
            </a:solidFill>
            <a:round/>
            <a:headEnd/>
            <a:tailEnd/>
          </a:ln>
          <a:effectLst/>
        </p:spPr>
        <p:txBody>
          <a:bodyPr/>
          <a:lstStyle/>
          <a:p>
            <a:endParaRPr lang="en-US"/>
          </a:p>
        </p:txBody>
      </p:sp>
      <p:sp>
        <p:nvSpPr>
          <p:cNvPr id="316434" name="Line 18"/>
          <p:cNvSpPr>
            <a:spLocks noChangeShapeType="1"/>
          </p:cNvSpPr>
          <p:nvPr/>
        </p:nvSpPr>
        <p:spPr bwMode="auto">
          <a:xfrm>
            <a:off x="6248400" y="3276600"/>
            <a:ext cx="26670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a:t>RATIO ANALYSIS</a:t>
            </a:r>
          </a:p>
        </p:txBody>
      </p:sp>
      <p:graphicFrame>
        <p:nvGraphicFramePr>
          <p:cNvPr id="68630" name="Group 22"/>
          <p:cNvGraphicFramePr>
            <a:graphicFrameLocks noGrp="1"/>
          </p:cNvGraphicFramePr>
          <p:nvPr>
            <p:ph type="tbl" idx="1"/>
          </p:nvPr>
        </p:nvGraphicFramePr>
        <p:xfrm>
          <a:off x="457200" y="2271713"/>
          <a:ext cx="8229600" cy="2757488"/>
        </p:xfrm>
        <a:graphic>
          <a:graphicData uri="http://schemas.openxmlformats.org/drawingml/2006/table">
            <a:tbl>
              <a:tblPr/>
              <a:tblGrid>
                <a:gridCol w="8229600"/>
              </a:tblGrid>
              <a:tr h="2757488">
                <a:tc>
                  <a:txBody>
                    <a:bodyPr/>
                    <a:lstStyle/>
                    <a:p>
                      <a:pPr marL="0" marR="0" lvl="0" indent="0" algn="just"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dirty="0" smtClean="0">
                          <a:ln>
                            <a:noFill/>
                          </a:ln>
                          <a:solidFill>
                            <a:schemeClr val="tx1"/>
                          </a:solidFill>
                          <a:effectLst/>
                          <a:latin typeface="Arial" pitchFamily="34" charset="0"/>
                        </a:rPr>
                        <a:t>Ratio analysis is the process of determining and interpreting numerical relationship based on financial statements. It is the technique of interpretation of financial statements with the help of </a:t>
                      </a:r>
                      <a:r>
                        <a:rPr kumimoji="0" lang="en-US" sz="2800" b="0" i="1" u="none" strike="noStrike" cap="none" normalizeH="0" baseline="0" dirty="0" smtClean="0">
                          <a:ln>
                            <a:noFill/>
                          </a:ln>
                          <a:solidFill>
                            <a:schemeClr val="tx1"/>
                          </a:solidFill>
                          <a:effectLst/>
                          <a:latin typeface="Arial" pitchFamily="34" charset="0"/>
                        </a:rPr>
                        <a:t>accounting</a:t>
                      </a:r>
                      <a:r>
                        <a:rPr kumimoji="0" lang="en-US" sz="2800" b="0" i="0" u="none" strike="noStrike" cap="none" normalizeH="0" baseline="0" dirty="0" smtClean="0">
                          <a:ln>
                            <a:noFill/>
                          </a:ln>
                          <a:solidFill>
                            <a:schemeClr val="tx1"/>
                          </a:solidFill>
                          <a:effectLst/>
                          <a:latin typeface="Arial" pitchFamily="34" charset="0"/>
                        </a:rPr>
                        <a:t> </a:t>
                      </a:r>
                      <a:r>
                        <a:rPr kumimoji="0" lang="en-US" sz="2800" b="0" i="1" u="none" strike="noStrike" cap="none" normalizeH="0" baseline="0" dirty="0" smtClean="0">
                          <a:ln>
                            <a:noFill/>
                          </a:ln>
                          <a:solidFill>
                            <a:schemeClr val="tx1"/>
                          </a:solidFill>
                          <a:effectLst/>
                          <a:latin typeface="Arial" pitchFamily="34" charset="0"/>
                        </a:rPr>
                        <a:t>ratios</a:t>
                      </a:r>
                      <a:r>
                        <a:rPr kumimoji="0" lang="en-US" sz="2800" b="0" i="0" u="none" strike="noStrike" cap="none" normalizeH="0" baseline="0" dirty="0" smtClean="0">
                          <a:ln>
                            <a:noFill/>
                          </a:ln>
                          <a:solidFill>
                            <a:schemeClr val="tx1"/>
                          </a:solidFill>
                          <a:effectLst/>
                          <a:latin typeface="Arial" pitchFamily="34" charset="0"/>
                        </a:rPr>
                        <a:t> derived from the balance sheet and profit and loss account.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6" name="Rectangle 4"/>
          <p:cNvSpPr>
            <a:spLocks noGrp="1" noChangeArrowheads="1"/>
          </p:cNvSpPr>
          <p:nvPr>
            <p:ph type="title"/>
          </p:nvPr>
        </p:nvSpPr>
        <p:spPr>
          <a:xfrm>
            <a:off x="457200" y="0"/>
            <a:ext cx="8229600" cy="1143000"/>
          </a:xfrm>
        </p:spPr>
        <p:txBody>
          <a:bodyPr/>
          <a:lstStyle/>
          <a:p>
            <a:r>
              <a:rPr lang="en-US"/>
              <a:t>Solvency Ratio</a:t>
            </a:r>
          </a:p>
        </p:txBody>
      </p:sp>
      <p:graphicFrame>
        <p:nvGraphicFramePr>
          <p:cNvPr id="320542" name="Group 30"/>
          <p:cNvGraphicFramePr>
            <a:graphicFrameLocks noGrp="1"/>
          </p:cNvGraphicFramePr>
          <p:nvPr>
            <p:ph type="tbl" idx="1"/>
          </p:nvPr>
        </p:nvGraphicFramePr>
        <p:xfrm>
          <a:off x="0" y="1439863"/>
          <a:ext cx="9144000" cy="5341239"/>
        </p:xfrm>
        <a:graphic>
          <a:graphicData uri="http://schemas.openxmlformats.org/drawingml/2006/table">
            <a:tbl>
              <a:tblPr/>
              <a:tblGrid>
                <a:gridCol w="9144000"/>
              </a:tblGrid>
              <a:tr h="18367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It expresses the relationship between total assets and total liabilities of a business. This ratio is a small variant  of equity ratio and can be simply calculated as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1" u="none" strike="noStrike" cap="none" normalizeH="0" baseline="0" smtClean="0">
                          <a:ln>
                            <a:noFill/>
                          </a:ln>
                          <a:solidFill>
                            <a:schemeClr val="tx1"/>
                          </a:solidFill>
                          <a:effectLst>
                            <a:outerShdw blurRad="38100" dist="38100" dir="2700000" algn="tl">
                              <a:srgbClr val="000000"/>
                            </a:outerShdw>
                          </a:effectLst>
                          <a:latin typeface="Arial" pitchFamily="34" charset="0"/>
                        </a:rPr>
                        <a:t>100-equity ratio</a:t>
                      </a: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23975">
                <a:tc>
                  <a:txBody>
                    <a:bodyPr/>
                    <a:lstStyle/>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Total assets</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Solvency ratio=</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Total liabilities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33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No standard ratio is fixed in this regard. It may be compared with similar, such organisations to evaluate the solvency position. Higher the solvency ratio, the stronger is its financial position and vice-versa.</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20536" name="Line 24"/>
          <p:cNvSpPr>
            <a:spLocks noChangeShapeType="1"/>
          </p:cNvSpPr>
          <p:nvPr/>
        </p:nvSpPr>
        <p:spPr bwMode="auto">
          <a:xfrm>
            <a:off x="2667000" y="3886200"/>
            <a:ext cx="23622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2" name="Rectangle 4"/>
          <p:cNvSpPr>
            <a:spLocks noGrp="1" noChangeArrowheads="1"/>
          </p:cNvSpPr>
          <p:nvPr>
            <p:ph type="title"/>
          </p:nvPr>
        </p:nvSpPr>
        <p:spPr/>
        <p:txBody>
          <a:bodyPr/>
          <a:lstStyle/>
          <a:p>
            <a:r>
              <a:rPr lang="en-US"/>
              <a:t>Fixed Assets To Net Worth</a:t>
            </a:r>
          </a:p>
        </p:txBody>
      </p:sp>
      <p:graphicFrame>
        <p:nvGraphicFramePr>
          <p:cNvPr id="324637" name="Group 29"/>
          <p:cNvGraphicFramePr>
            <a:graphicFrameLocks noGrp="1"/>
          </p:cNvGraphicFramePr>
          <p:nvPr>
            <p:ph type="tbl" idx="1"/>
          </p:nvPr>
        </p:nvGraphicFramePr>
        <p:xfrm>
          <a:off x="0" y="1600200"/>
          <a:ext cx="9144000" cy="5027867"/>
        </p:xfrm>
        <a:graphic>
          <a:graphicData uri="http://schemas.openxmlformats.org/drawingml/2006/table">
            <a:tbl>
              <a:tblPr/>
              <a:tblGrid>
                <a:gridCol w="9144000"/>
              </a:tblGrid>
              <a:tr h="1066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It is obtained by dividing the depreciated book value of fixed assets by the amount of proprietors funds.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23963">
                <a:tc>
                  <a:txBody>
                    <a:bodyPr/>
                    <a:lstStyle/>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fixed assets</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Fixed assets to net worth ratio=</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worth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637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000000"/>
                            </a:outerShdw>
                          </a:effectLst>
                          <a:latin typeface="Arial" pitchFamily="34" charset="0"/>
                        </a:rPr>
                        <a:t>Ideal ratio</a:t>
                      </a: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0.75:1</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A higher ratio, say, 100% means that there are no outside liabilities and all the funds employed are those of shareholders. In such a case the return to shareholders would be lower rate of dividend and this is also a sign of over capitalization.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24630" name="Line 22"/>
          <p:cNvSpPr>
            <a:spLocks noChangeShapeType="1"/>
          </p:cNvSpPr>
          <p:nvPr/>
        </p:nvSpPr>
        <p:spPr bwMode="auto">
          <a:xfrm>
            <a:off x="5181600" y="3200400"/>
            <a:ext cx="28194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3" name="Rectangle 5"/>
          <p:cNvSpPr>
            <a:spLocks noGrp="1" noChangeArrowheads="1"/>
          </p:cNvSpPr>
          <p:nvPr>
            <p:ph type="title"/>
          </p:nvPr>
        </p:nvSpPr>
        <p:spPr/>
        <p:txBody>
          <a:bodyPr/>
          <a:lstStyle/>
          <a:p>
            <a:r>
              <a:rPr lang="en-US"/>
              <a:t>Fixed Assets To Net Worth</a:t>
            </a:r>
          </a:p>
        </p:txBody>
      </p:sp>
      <p:sp>
        <p:nvSpPr>
          <p:cNvPr id="83974" name="Rectangle 6"/>
          <p:cNvSpPr>
            <a:spLocks noGrp="1" noChangeArrowheads="1"/>
          </p:cNvSpPr>
          <p:nvPr>
            <p:ph idx="1"/>
          </p:nvPr>
        </p:nvSpPr>
        <p:spPr>
          <a:xfrm>
            <a:off x="0" y="1600200"/>
            <a:ext cx="9144000" cy="5257800"/>
          </a:xfrm>
        </p:spPr>
        <p:txBody>
          <a:bodyPr/>
          <a:lstStyle/>
          <a:p>
            <a:pPr>
              <a:lnSpc>
                <a:spcPct val="90000"/>
              </a:lnSpc>
            </a:pPr>
            <a:r>
              <a:rPr lang="en-US"/>
              <a:t>This ratio shows the extent to which ownership funds are sunk into assets with relatively low turnover. When the amount of proprietor's funds exceed the value of fixed assets, apart of the net working capital is provided by the shareholders, provided there are no other non-current assets, and when proprietor’s funds are less than the fixed assets, creditors obligation have been used to finance a part of fixed assets. The Yardstick for this measure is 65% for industrial undertakings.</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6" name="Rectangle 6"/>
          <p:cNvSpPr>
            <a:spLocks noGrp="1" noChangeArrowheads="1"/>
          </p:cNvSpPr>
          <p:nvPr>
            <p:ph type="title"/>
          </p:nvPr>
        </p:nvSpPr>
        <p:spPr>
          <a:xfrm>
            <a:off x="457200" y="0"/>
            <a:ext cx="8229600" cy="788988"/>
          </a:xfrm>
        </p:spPr>
        <p:txBody>
          <a:bodyPr/>
          <a:lstStyle/>
          <a:p>
            <a:r>
              <a:rPr lang="en-US" sz="4000"/>
              <a:t>Current Assets To Net Worth Ratio</a:t>
            </a:r>
          </a:p>
        </p:txBody>
      </p:sp>
      <p:graphicFrame>
        <p:nvGraphicFramePr>
          <p:cNvPr id="327708" name="Group 28"/>
          <p:cNvGraphicFramePr>
            <a:graphicFrameLocks noGrp="1"/>
          </p:cNvGraphicFramePr>
          <p:nvPr/>
        </p:nvGraphicFramePr>
        <p:xfrm>
          <a:off x="0" y="685800"/>
          <a:ext cx="9144000" cy="6278880"/>
        </p:xfrm>
        <a:graphic>
          <a:graphicData uri="http://schemas.openxmlformats.org/drawingml/2006/table">
            <a:tbl>
              <a:tblPr/>
              <a:tblGrid>
                <a:gridCol w="9144000"/>
              </a:tblGrid>
              <a:tr h="20193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It is obtained by dividing the value of current assets by the amount of proprietor’s funds. The purpose of this ratio is to show the percentage of proprietor’s fund investment in current assets.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81100">
                <a:tc>
                  <a:txBody>
                    <a:bodyPr/>
                    <a:lstStyle/>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Current assets</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Current assets to net worth ratio=</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Proprietor’s fund</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95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A higher proportion of current assets to proprietor’s fund, as compared with the proportion of fixed assets to proprietor’s funds is advocated, as it is an indicator of the financial strength of the business, depending on the nature of the business there may be different ratios for different firms. This ratio must be read along with the results of fixed assets to proprietor’s funds ratio.</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27701" name="Line 21"/>
          <p:cNvSpPr>
            <a:spLocks noChangeShapeType="1"/>
          </p:cNvSpPr>
          <p:nvPr/>
        </p:nvSpPr>
        <p:spPr bwMode="auto">
          <a:xfrm>
            <a:off x="5562600" y="3276600"/>
            <a:ext cx="28194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80" name="Rectangle 4"/>
          <p:cNvSpPr>
            <a:spLocks noGrp="1" noChangeArrowheads="1"/>
          </p:cNvSpPr>
          <p:nvPr>
            <p:ph type="title"/>
          </p:nvPr>
        </p:nvSpPr>
        <p:spPr>
          <a:xfrm>
            <a:off x="457200" y="0"/>
            <a:ext cx="8229600" cy="838200"/>
          </a:xfrm>
        </p:spPr>
        <p:txBody>
          <a:bodyPr/>
          <a:lstStyle/>
          <a:p>
            <a:r>
              <a:rPr lang="en-US"/>
              <a:t>Current Liabilities To Net Worth</a:t>
            </a:r>
          </a:p>
        </p:txBody>
      </p:sp>
      <p:graphicFrame>
        <p:nvGraphicFramePr>
          <p:cNvPr id="331798" name="Group 22"/>
          <p:cNvGraphicFramePr>
            <a:graphicFrameLocks noGrp="1"/>
          </p:cNvGraphicFramePr>
          <p:nvPr/>
        </p:nvGraphicFramePr>
        <p:xfrm>
          <a:off x="0" y="1143000"/>
          <a:ext cx="9144000" cy="5489576"/>
        </p:xfrm>
        <a:graphic>
          <a:graphicData uri="http://schemas.openxmlformats.org/drawingml/2006/table">
            <a:tbl>
              <a:tblPr/>
              <a:tblGrid>
                <a:gridCol w="9144000"/>
              </a:tblGrid>
              <a:tr h="1447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It is expressed as a proportion and is obtained by dividing current liabilities by proprietor's fund.</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27188">
                <a:tc>
                  <a:txBody>
                    <a:bodyPr/>
                    <a:lstStyle/>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Current liabilities</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Current liabilities to net worth ratio=</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worth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145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000000"/>
                            </a:outerShdw>
                          </a:effectLst>
                          <a:latin typeface="Arial" pitchFamily="34" charset="0"/>
                        </a:rPr>
                        <a:t>Ideal ratio</a:t>
                      </a: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:1:3</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This ratio indicates the relative contribution of short term creditors and owners to the capital of an enterprise. If the ratio is high, it means it is difficult to obtain long term funds by the business.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31794" name="Line 18"/>
          <p:cNvSpPr>
            <a:spLocks noChangeShapeType="1"/>
          </p:cNvSpPr>
          <p:nvPr/>
        </p:nvSpPr>
        <p:spPr bwMode="auto">
          <a:xfrm>
            <a:off x="5791200" y="3200400"/>
            <a:ext cx="28956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98" name="Rectangle 50"/>
          <p:cNvSpPr>
            <a:spLocks noGrp="1" noChangeArrowheads="1"/>
          </p:cNvSpPr>
          <p:nvPr>
            <p:ph type="title"/>
          </p:nvPr>
        </p:nvSpPr>
        <p:spPr>
          <a:xfrm>
            <a:off x="457200" y="0"/>
            <a:ext cx="8229600" cy="838200"/>
          </a:xfrm>
        </p:spPr>
        <p:txBody>
          <a:bodyPr/>
          <a:lstStyle/>
          <a:p>
            <a:r>
              <a:rPr lang="en-US"/>
              <a:t>Capital Gearing Ratio</a:t>
            </a:r>
          </a:p>
        </p:txBody>
      </p:sp>
      <p:graphicFrame>
        <p:nvGraphicFramePr>
          <p:cNvPr id="334901" name="Group 53"/>
          <p:cNvGraphicFramePr>
            <a:graphicFrameLocks noGrp="1"/>
          </p:cNvGraphicFramePr>
          <p:nvPr>
            <p:ph type="tbl" idx="1"/>
          </p:nvPr>
        </p:nvGraphicFramePr>
        <p:xfrm>
          <a:off x="0" y="3944938"/>
          <a:ext cx="9144000" cy="2913888"/>
        </p:xfrm>
        <a:graphic>
          <a:graphicData uri="http://schemas.openxmlformats.org/drawingml/2006/table">
            <a:tbl>
              <a:tblPr/>
              <a:tblGrid>
                <a:gridCol w="4572000"/>
                <a:gridCol w="4572000"/>
              </a:tblGrid>
              <a:tr h="6477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Components of fixed interest bearing securities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Components of equity shareholders funds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8425">
                <a:tc>
                  <a:txBody>
                    <a:bodyPr/>
                    <a:lstStyle/>
                    <a:p>
                      <a:pPr marL="0" marR="0" lvl="0" indent="0" algn="l" defTabSz="914400" rtl="0" eaLnBrk="1" fontAlgn="base" latinLnBrk="0" hangingPunct="1">
                        <a:lnSpc>
                          <a:spcPct val="80000"/>
                        </a:lnSpc>
                        <a:spcBef>
                          <a:spcPct val="20000"/>
                        </a:spcBef>
                        <a:spcAft>
                          <a:spcPct val="0"/>
                        </a:spcAft>
                        <a:buClr>
                          <a:schemeClr val="hlink"/>
                        </a:buClr>
                        <a:buSzPct val="90000"/>
                        <a:buFont typeface="Wingdings" pitchFamily="2" charset="2"/>
                        <a:buBlip>
                          <a:blip r:embed="rId2"/>
                        </a:buBlip>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Debentures</a:t>
                      </a:r>
                    </a:p>
                    <a:p>
                      <a:pPr marL="0" marR="0" lvl="0" indent="0" algn="l" defTabSz="914400" rtl="0" eaLnBrk="1" fontAlgn="base" latinLnBrk="0" hangingPunct="1">
                        <a:lnSpc>
                          <a:spcPct val="80000"/>
                        </a:lnSpc>
                        <a:spcBef>
                          <a:spcPct val="20000"/>
                        </a:spcBef>
                        <a:spcAft>
                          <a:spcPct val="0"/>
                        </a:spcAft>
                        <a:buClr>
                          <a:schemeClr val="hlink"/>
                        </a:buClr>
                        <a:buSzPct val="90000"/>
                        <a:buFont typeface="Wingdings" pitchFamily="2" charset="2"/>
                        <a:buBlip>
                          <a:blip r:embed="rId2"/>
                        </a:buBlip>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Long-term loans</a:t>
                      </a:r>
                    </a:p>
                    <a:p>
                      <a:pPr marL="0" marR="0" lvl="0" indent="0" algn="l" defTabSz="914400" rtl="0" eaLnBrk="1" fontAlgn="base" latinLnBrk="0" hangingPunct="1">
                        <a:lnSpc>
                          <a:spcPct val="80000"/>
                        </a:lnSpc>
                        <a:spcBef>
                          <a:spcPct val="20000"/>
                        </a:spcBef>
                        <a:spcAft>
                          <a:spcPct val="0"/>
                        </a:spcAft>
                        <a:buClr>
                          <a:schemeClr val="hlink"/>
                        </a:buClr>
                        <a:buSzPct val="90000"/>
                        <a:buFont typeface="Wingdings" pitchFamily="2" charset="2"/>
                        <a:buBlip>
                          <a:blip r:embed="rId2"/>
                        </a:buBlip>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Long-term fixed deposits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20000"/>
                        </a:spcBef>
                        <a:spcAft>
                          <a:spcPct val="0"/>
                        </a:spcAft>
                        <a:buClr>
                          <a:schemeClr val="hlink"/>
                        </a:buClr>
                        <a:buSzPct val="90000"/>
                        <a:buFont typeface="Wingdings" pitchFamily="2" charset="2"/>
                        <a:buBlip>
                          <a:blip r:embed="rId2"/>
                        </a:buBlip>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Equity share capital</a:t>
                      </a:r>
                    </a:p>
                    <a:p>
                      <a:pPr marL="0" marR="0" lvl="0" indent="0" algn="l" defTabSz="914400" rtl="0" eaLnBrk="1" fontAlgn="base" latinLnBrk="0" hangingPunct="1">
                        <a:lnSpc>
                          <a:spcPct val="80000"/>
                        </a:lnSpc>
                        <a:spcBef>
                          <a:spcPct val="20000"/>
                        </a:spcBef>
                        <a:spcAft>
                          <a:spcPct val="0"/>
                        </a:spcAft>
                        <a:buClr>
                          <a:schemeClr val="hlink"/>
                        </a:buClr>
                        <a:buSzPct val="90000"/>
                        <a:buFont typeface="Wingdings" pitchFamily="2" charset="2"/>
                        <a:buBlip>
                          <a:blip r:embed="rId2"/>
                        </a:buBlip>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Accumulated reserves &amp; profits</a:t>
                      </a:r>
                    </a:p>
                    <a:p>
                      <a:pPr marL="0" marR="0" lvl="0" indent="0" algn="l" defTabSz="914400" rtl="0" eaLnBrk="1" fontAlgn="base" latinLnBrk="0" hangingPunct="1">
                        <a:lnSpc>
                          <a:spcPct val="80000"/>
                        </a:lnSpc>
                        <a:spcBef>
                          <a:spcPct val="20000"/>
                        </a:spcBef>
                        <a:spcAft>
                          <a:spcPct val="0"/>
                        </a:spcAft>
                        <a:buClr>
                          <a:schemeClr val="hlink"/>
                        </a:buClr>
                        <a:buSzPct val="90000"/>
                        <a:buFont typeface="Wingdings" pitchFamily="2" charset="2"/>
                        <a:buBlip>
                          <a:blip r:embed="rId2"/>
                        </a:buBlip>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Less losses and fictitious assets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334873" name="Group 25"/>
          <p:cNvGraphicFramePr>
            <a:graphicFrameLocks noGrp="1"/>
          </p:cNvGraphicFramePr>
          <p:nvPr/>
        </p:nvGraphicFramePr>
        <p:xfrm>
          <a:off x="0" y="838200"/>
          <a:ext cx="9144000" cy="3040888"/>
        </p:xfrm>
        <a:graphic>
          <a:graphicData uri="http://schemas.openxmlformats.org/drawingml/2006/table">
            <a:tbl>
              <a:tblPr/>
              <a:tblGrid>
                <a:gridCol w="9144000"/>
              </a:tblGrid>
              <a:tr h="1498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It expresses the relationship between equity capital and fixed interest bearing securities and fixed dividend bearing shares.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73200">
                <a:tc>
                  <a:txBody>
                    <a:bodyPr/>
                    <a:lstStyle/>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Fixed interest bearing securities + fixed dividend</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bearing shares</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CGR=</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Equity shareholders funds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34871" name="Line 23"/>
          <p:cNvSpPr>
            <a:spLocks noChangeShapeType="1"/>
          </p:cNvSpPr>
          <p:nvPr/>
        </p:nvSpPr>
        <p:spPr bwMode="auto">
          <a:xfrm>
            <a:off x="1143000" y="3200400"/>
            <a:ext cx="80010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8" name="Rectangle 4"/>
          <p:cNvSpPr>
            <a:spLocks noGrp="1" noChangeArrowheads="1"/>
          </p:cNvSpPr>
          <p:nvPr>
            <p:ph type="title"/>
          </p:nvPr>
        </p:nvSpPr>
        <p:spPr/>
        <p:txBody>
          <a:bodyPr/>
          <a:lstStyle/>
          <a:p>
            <a:r>
              <a:rPr lang="en-US" sz="4000"/>
              <a:t>Interpretation Of Capital Gearing Ratio</a:t>
            </a:r>
          </a:p>
        </p:txBody>
      </p:sp>
      <p:sp>
        <p:nvSpPr>
          <p:cNvPr id="88069" name="Rectangle 5"/>
          <p:cNvSpPr>
            <a:spLocks noGrp="1" noChangeArrowheads="1"/>
          </p:cNvSpPr>
          <p:nvPr>
            <p:ph idx="1"/>
          </p:nvPr>
        </p:nvSpPr>
        <p:spPr>
          <a:xfrm>
            <a:off x="0" y="1600200"/>
            <a:ext cx="9144000" cy="5257800"/>
          </a:xfrm>
        </p:spPr>
        <p:txBody>
          <a:bodyPr/>
          <a:lstStyle/>
          <a:p>
            <a:pPr>
              <a:lnSpc>
                <a:spcPct val="80000"/>
              </a:lnSpc>
            </a:pPr>
            <a:r>
              <a:rPr lang="en-US" sz="2800"/>
              <a:t>When fixed interest bearing securities and fixed dividend bearing shares are higher than equity shareholders funds, the company is said to be ‘highly geared’.</a:t>
            </a:r>
          </a:p>
          <a:p>
            <a:pPr>
              <a:lnSpc>
                <a:spcPct val="80000"/>
              </a:lnSpc>
            </a:pPr>
            <a:r>
              <a:rPr lang="en-US" sz="2800"/>
              <a:t>Where the fixed interest hearing securities and fixed dividend bearing shares share equal to equity share capital it is said to be ‘evenly geared’. </a:t>
            </a:r>
          </a:p>
          <a:p>
            <a:pPr>
              <a:lnSpc>
                <a:spcPct val="80000"/>
              </a:lnSpc>
            </a:pPr>
            <a:r>
              <a:rPr lang="en-US" sz="2800"/>
              <a:t>When the fixed interest bearing securities and fixed dividend bearing shares are lower than equity share capital it is said to be ‘low geared’. </a:t>
            </a:r>
          </a:p>
          <a:p>
            <a:pPr>
              <a:lnSpc>
                <a:spcPct val="80000"/>
              </a:lnSpc>
            </a:pPr>
            <a:r>
              <a:rPr lang="en-US" sz="2800"/>
              <a:t>If capital gearing is high, further raising of long term loans may be difficult and issue of equity shares may be attractive and vice-versa</a:t>
            </a:r>
            <a:r>
              <a:rPr lang="en-US" sz="2800" b="1"/>
              <a:t> </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4" name="Rectangle 4"/>
          <p:cNvSpPr>
            <a:spLocks noGrp="1" noChangeArrowheads="1"/>
          </p:cNvSpPr>
          <p:nvPr>
            <p:ph type="title"/>
          </p:nvPr>
        </p:nvSpPr>
        <p:spPr/>
        <p:txBody>
          <a:bodyPr/>
          <a:lstStyle/>
          <a:p>
            <a:r>
              <a:rPr lang="en-US"/>
              <a:t>Fixed Assets Ratio</a:t>
            </a:r>
          </a:p>
        </p:txBody>
      </p:sp>
      <p:graphicFrame>
        <p:nvGraphicFramePr>
          <p:cNvPr id="343061" name="Group 21"/>
          <p:cNvGraphicFramePr>
            <a:graphicFrameLocks noGrp="1"/>
          </p:cNvGraphicFramePr>
          <p:nvPr>
            <p:ph type="tbl" idx="1"/>
          </p:nvPr>
        </p:nvGraphicFramePr>
        <p:xfrm>
          <a:off x="0" y="1371600"/>
          <a:ext cx="9144000" cy="4864608"/>
        </p:xfrm>
        <a:graphic>
          <a:graphicData uri="http://schemas.openxmlformats.org/drawingml/2006/table">
            <a:tbl>
              <a:tblPr/>
              <a:tblGrid>
                <a:gridCol w="9144000"/>
              </a:tblGrid>
              <a:tr h="1447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It establishes the relationship between fixed assets and capital employed</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24000">
                <a:tc>
                  <a:txBody>
                    <a:bodyPr/>
                    <a:lstStyle/>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Fixed assets</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Fixed assets ratio=</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Capital employed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28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000000"/>
                            </a:outerShdw>
                          </a:effectLst>
                          <a:latin typeface="Arial" pitchFamily="34" charset="0"/>
                        </a:rPr>
                        <a:t>Ideal ratio</a:t>
                      </a: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0.67:1</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This ratio enables to know how fixed assets are financed i.e. by use of short term funds or by long term funds. This ratio should not be more than 1.</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43057" name="Line 17"/>
          <p:cNvSpPr>
            <a:spLocks noChangeShapeType="1"/>
          </p:cNvSpPr>
          <p:nvPr/>
        </p:nvSpPr>
        <p:spPr bwMode="auto">
          <a:xfrm>
            <a:off x="3429000" y="3429000"/>
            <a:ext cx="28194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40" name="Rectangle 4"/>
          <p:cNvSpPr>
            <a:spLocks noGrp="1" noChangeArrowheads="1"/>
          </p:cNvSpPr>
          <p:nvPr>
            <p:ph type="title"/>
          </p:nvPr>
        </p:nvSpPr>
        <p:spPr>
          <a:xfrm>
            <a:off x="457200" y="0"/>
            <a:ext cx="8001000" cy="1219200"/>
          </a:xfrm>
        </p:spPr>
        <p:txBody>
          <a:bodyPr>
            <a:normAutofit fontScale="90000"/>
          </a:bodyPr>
          <a:lstStyle/>
          <a:p>
            <a:r>
              <a:rPr lang="en-US" sz="4000"/>
              <a:t>Fixed Charges cover or Debt Service Ratio</a:t>
            </a:r>
          </a:p>
        </p:txBody>
      </p:sp>
      <p:graphicFrame>
        <p:nvGraphicFramePr>
          <p:cNvPr id="347167" name="Group 31"/>
          <p:cNvGraphicFramePr>
            <a:graphicFrameLocks noGrp="1"/>
          </p:cNvGraphicFramePr>
          <p:nvPr/>
        </p:nvGraphicFramePr>
        <p:xfrm>
          <a:off x="0" y="1466850"/>
          <a:ext cx="9144000" cy="5389817"/>
        </p:xfrm>
        <a:graphic>
          <a:graphicData uri="http://schemas.openxmlformats.org/drawingml/2006/table">
            <a:tbl>
              <a:tblPr/>
              <a:tblGrid>
                <a:gridCol w="9144000"/>
              </a:tblGrid>
              <a:tr h="990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This ratio is determined by dividing net profit by fixed interest charges.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62113">
                <a:tc>
                  <a:txBody>
                    <a:bodyPr/>
                    <a:lstStyle/>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profit before deduction of interest</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and income tax</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Debt service ratio=</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Fixed interest charges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082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000000"/>
                            </a:outerShdw>
                          </a:effectLst>
                          <a:latin typeface="Arial" pitchFamily="34" charset="0"/>
                        </a:rPr>
                        <a:t>Ideal ratio</a:t>
                      </a: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6 or 7 times; if the ratio is high it means there is higher margin of safety for the long term lenders and as such it is not difficult for the business to obtain further long term funds and vice-versa.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This ratio indicates the financial ability of the enterprise to meet interest payment out of current earnings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47157" name="Line 21"/>
          <p:cNvSpPr>
            <a:spLocks noChangeShapeType="1"/>
          </p:cNvSpPr>
          <p:nvPr/>
        </p:nvSpPr>
        <p:spPr bwMode="auto">
          <a:xfrm>
            <a:off x="3276600" y="3352800"/>
            <a:ext cx="58674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2" name="Rectangle 4"/>
          <p:cNvSpPr>
            <a:spLocks noGrp="1" noChangeArrowheads="1"/>
          </p:cNvSpPr>
          <p:nvPr>
            <p:ph type="title"/>
          </p:nvPr>
        </p:nvSpPr>
        <p:spPr>
          <a:xfrm>
            <a:off x="457200" y="0"/>
            <a:ext cx="8229600" cy="865188"/>
          </a:xfrm>
        </p:spPr>
        <p:txBody>
          <a:bodyPr/>
          <a:lstStyle/>
          <a:p>
            <a:r>
              <a:rPr lang="en-US"/>
              <a:t>Dividend Cover Ratio</a:t>
            </a:r>
          </a:p>
        </p:txBody>
      </p:sp>
      <p:graphicFrame>
        <p:nvGraphicFramePr>
          <p:cNvPr id="350230" name="Group 22"/>
          <p:cNvGraphicFramePr>
            <a:graphicFrameLocks noGrp="1"/>
          </p:cNvGraphicFramePr>
          <p:nvPr/>
        </p:nvGraphicFramePr>
        <p:xfrm>
          <a:off x="0" y="914400"/>
          <a:ext cx="9144000" cy="5715000"/>
        </p:xfrm>
        <a:graphic>
          <a:graphicData uri="http://schemas.openxmlformats.org/drawingml/2006/table">
            <a:tbl>
              <a:tblPr/>
              <a:tblGrid>
                <a:gridCol w="9144000"/>
              </a:tblGrid>
              <a:tr h="1447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It is the ratio between disposable profit and dividend. Disposable profit refers to profit left over after paying interest on long term borrowing and income tax.</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46200">
                <a:tc>
                  <a:txBody>
                    <a:bodyPr/>
                    <a:lstStyle/>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profit after interest and tax</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Dividend cover ratio=</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Dividend declared</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21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This ratio indicates the ability of the business to maintain the dividend on shares in future. If this ratio is higher is indicates that there is sufficient amount of retained profit.</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Even if there is slight decrease in profit in the future it will not affect payment of dividend in future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50225" name="Line 17"/>
          <p:cNvSpPr>
            <a:spLocks noChangeShapeType="1"/>
          </p:cNvSpPr>
          <p:nvPr/>
        </p:nvSpPr>
        <p:spPr bwMode="auto">
          <a:xfrm>
            <a:off x="3581400" y="2895600"/>
            <a:ext cx="47244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Rectangle 2"/>
          <p:cNvSpPr>
            <a:spLocks noGrp="1" noChangeArrowheads="1"/>
          </p:cNvSpPr>
          <p:nvPr>
            <p:ph type="title"/>
          </p:nvPr>
        </p:nvSpPr>
        <p:spPr>
          <a:xfrm>
            <a:off x="457200" y="277813"/>
            <a:ext cx="8229600" cy="941387"/>
          </a:xfrm>
        </p:spPr>
        <p:txBody>
          <a:bodyPr/>
          <a:lstStyle/>
          <a:p>
            <a:r>
              <a:rPr lang="en-US"/>
              <a:t>Basis Of Comparision</a:t>
            </a:r>
          </a:p>
        </p:txBody>
      </p:sp>
      <p:graphicFrame>
        <p:nvGraphicFramePr>
          <p:cNvPr id="379907" name="Group 3"/>
          <p:cNvGraphicFramePr>
            <a:graphicFrameLocks noGrp="1"/>
          </p:cNvGraphicFramePr>
          <p:nvPr/>
        </p:nvGraphicFramePr>
        <p:xfrm>
          <a:off x="76200" y="1143000"/>
          <a:ext cx="9067800" cy="5723573"/>
        </p:xfrm>
        <a:graphic>
          <a:graphicData uri="http://schemas.openxmlformats.org/drawingml/2006/table">
            <a:tbl>
              <a:tblPr/>
              <a:tblGrid>
                <a:gridCol w="9067800"/>
              </a:tblGrid>
              <a:tr h="2057400">
                <a:tc>
                  <a:txBody>
                    <a:bodyPr/>
                    <a:lstStyle/>
                    <a:p>
                      <a:pPr marL="0" marR="0" lvl="0" indent="0" algn="just" defTabSz="914400" rtl="0" eaLnBrk="0" fontAlgn="base" latinLnBrk="0" hangingPunct="0">
                        <a:lnSpc>
                          <a:spcPct val="100000"/>
                        </a:lnSpc>
                        <a:spcBef>
                          <a:spcPct val="5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Trend Analysis involves comparison of a firm over a period of time, that is, present ratios are compared with past ratios for the same firm. It indicates the direction of change in the performance – improvement, deterioration or constancy – over the years.</a:t>
                      </a: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01800">
                <a:tc>
                  <a:txBody>
                    <a:bodyPr/>
                    <a:lstStyle/>
                    <a:p>
                      <a:pPr marL="0" marR="0" lvl="0" indent="0" algn="just" defTabSz="914400" rtl="0" eaLnBrk="0" fontAlgn="base" latinLnBrk="0" hangingPunct="0">
                        <a:lnSpc>
                          <a:spcPct val="100000"/>
                        </a:lnSpc>
                        <a:spcBef>
                          <a:spcPct val="5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Interfirm Comparison involves comparing the ratios of a firm with those of others in the same lines of business or for the industry as a whole. It reflects the firm’s performance in relation to its competitors. </a:t>
                      </a: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002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2400" b="1" i="0" u="none" strike="noStrike" cap="none" normalizeH="0" baseline="0" smtClean="0">
                        <a:ln>
                          <a:noFill/>
                        </a:ln>
                        <a:solidFill>
                          <a:schemeClr val="tx1"/>
                        </a:solidFill>
                        <a:effectLst/>
                        <a:latin typeface="Arial"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latin typeface="Arial" pitchFamily="34" charset="0"/>
                        </a:rPr>
                        <a:t>Comparison with standards or industry average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4" name="Rectangle 4"/>
          <p:cNvSpPr>
            <a:spLocks noGrp="1" noChangeArrowheads="1"/>
          </p:cNvSpPr>
          <p:nvPr>
            <p:ph type="title"/>
          </p:nvPr>
        </p:nvSpPr>
        <p:spPr/>
        <p:txBody>
          <a:bodyPr/>
          <a:lstStyle/>
          <a:p>
            <a:r>
              <a:rPr lang="en-US"/>
              <a:t>III. Activity Ratio</a:t>
            </a:r>
          </a:p>
        </p:txBody>
      </p:sp>
      <p:sp>
        <p:nvSpPr>
          <p:cNvPr id="92165" name="Rectangle 5"/>
          <p:cNvSpPr>
            <a:spLocks noGrp="1" noChangeArrowheads="1"/>
          </p:cNvSpPr>
          <p:nvPr>
            <p:ph idx="1"/>
          </p:nvPr>
        </p:nvSpPr>
        <p:spPr>
          <a:xfrm>
            <a:off x="0" y="1600200"/>
            <a:ext cx="9144000" cy="5257800"/>
          </a:xfrm>
        </p:spPr>
        <p:txBody>
          <a:bodyPr/>
          <a:lstStyle/>
          <a:p>
            <a:r>
              <a:rPr lang="en-US" dirty="0"/>
              <a:t>Activity ratios indicate the performance of an </a:t>
            </a:r>
            <a:r>
              <a:rPr lang="en-US" dirty="0" err="1"/>
              <a:t>organisation</a:t>
            </a:r>
            <a:r>
              <a:rPr lang="en-US" dirty="0"/>
              <a:t>.</a:t>
            </a:r>
          </a:p>
          <a:p>
            <a:r>
              <a:rPr lang="en-US" dirty="0"/>
              <a:t>This </a:t>
            </a:r>
            <a:r>
              <a:rPr lang="en-US" dirty="0" smtClean="0"/>
              <a:t>indicates </a:t>
            </a:r>
            <a:r>
              <a:rPr lang="en-US" dirty="0"/>
              <a:t>the effective utilization of the various assets of the </a:t>
            </a:r>
            <a:r>
              <a:rPr lang="en-US" dirty="0" err="1"/>
              <a:t>organisation</a:t>
            </a:r>
            <a:r>
              <a:rPr lang="en-US" dirty="0"/>
              <a:t>.</a:t>
            </a:r>
          </a:p>
          <a:p>
            <a:r>
              <a:rPr lang="en-US" dirty="0"/>
              <a:t>Most of the ratio falling under this category is based on turnover and hence these ratios are called as turnover ratios.</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8" name="Rectangle 4"/>
          <p:cNvSpPr>
            <a:spLocks noGrp="1" noChangeArrowheads="1"/>
          </p:cNvSpPr>
          <p:nvPr>
            <p:ph type="title"/>
          </p:nvPr>
        </p:nvSpPr>
        <p:spPr/>
        <p:txBody>
          <a:bodyPr/>
          <a:lstStyle/>
          <a:p>
            <a:r>
              <a:rPr lang="en-US" sz="4000"/>
              <a:t>Important Ratios In Activity Ratio</a:t>
            </a:r>
          </a:p>
        </p:txBody>
      </p:sp>
      <p:sp>
        <p:nvSpPr>
          <p:cNvPr id="93189" name="Rectangle 5"/>
          <p:cNvSpPr>
            <a:spLocks noGrp="1" noChangeArrowheads="1"/>
          </p:cNvSpPr>
          <p:nvPr>
            <p:ph idx="1"/>
          </p:nvPr>
        </p:nvSpPr>
        <p:spPr/>
        <p:txBody>
          <a:bodyPr/>
          <a:lstStyle/>
          <a:p>
            <a:pPr>
              <a:lnSpc>
                <a:spcPct val="90000"/>
              </a:lnSpc>
            </a:pPr>
            <a:r>
              <a:rPr lang="en-US"/>
              <a:t>Stock turnover ratio.</a:t>
            </a:r>
          </a:p>
          <a:p>
            <a:pPr>
              <a:lnSpc>
                <a:spcPct val="90000"/>
              </a:lnSpc>
            </a:pPr>
            <a:r>
              <a:rPr lang="en-US"/>
              <a:t>Debtors turnover ratio.</a:t>
            </a:r>
          </a:p>
          <a:p>
            <a:pPr>
              <a:lnSpc>
                <a:spcPct val="90000"/>
              </a:lnSpc>
            </a:pPr>
            <a:r>
              <a:rPr lang="en-US"/>
              <a:t>Creditors turnover ratio.</a:t>
            </a:r>
          </a:p>
          <a:p>
            <a:pPr>
              <a:lnSpc>
                <a:spcPct val="90000"/>
              </a:lnSpc>
            </a:pPr>
            <a:r>
              <a:rPr lang="en-US"/>
              <a:t>Wording capital turnover ratio.</a:t>
            </a:r>
          </a:p>
          <a:p>
            <a:pPr>
              <a:lnSpc>
                <a:spcPct val="90000"/>
              </a:lnSpc>
            </a:pPr>
            <a:r>
              <a:rPr lang="en-US"/>
              <a:t>Fixed assets turnover ratio.</a:t>
            </a:r>
          </a:p>
          <a:p>
            <a:pPr>
              <a:lnSpc>
                <a:spcPct val="90000"/>
              </a:lnSpc>
            </a:pPr>
            <a:r>
              <a:rPr lang="en-US"/>
              <a:t>Current assets turnover ratio.</a:t>
            </a:r>
          </a:p>
          <a:p>
            <a:pPr>
              <a:lnSpc>
                <a:spcPct val="90000"/>
              </a:lnSpc>
            </a:pPr>
            <a:r>
              <a:rPr lang="en-US"/>
              <a:t>Total assets turnover ratio.</a:t>
            </a:r>
          </a:p>
          <a:p>
            <a:pPr>
              <a:lnSpc>
                <a:spcPct val="90000"/>
              </a:lnSpc>
            </a:pPr>
            <a:r>
              <a:rPr lang="en-US"/>
              <a:t>Sales to networth ratio. </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94" name="Rectangle 14"/>
          <p:cNvSpPr>
            <a:spLocks noGrp="1" noChangeArrowheads="1"/>
          </p:cNvSpPr>
          <p:nvPr>
            <p:ph type="title"/>
          </p:nvPr>
        </p:nvSpPr>
        <p:spPr>
          <a:xfrm>
            <a:off x="457200" y="0"/>
            <a:ext cx="8229600" cy="685800"/>
          </a:xfrm>
        </p:spPr>
        <p:txBody>
          <a:bodyPr>
            <a:normAutofit fontScale="90000"/>
          </a:bodyPr>
          <a:lstStyle/>
          <a:p>
            <a:r>
              <a:rPr lang="en-US" sz="4000"/>
              <a:t>Stock Turnover Ratio</a:t>
            </a:r>
          </a:p>
        </p:txBody>
      </p:sp>
      <p:graphicFrame>
        <p:nvGraphicFramePr>
          <p:cNvPr id="97300" name="Group 20"/>
          <p:cNvGraphicFramePr>
            <a:graphicFrameLocks noGrp="1"/>
          </p:cNvGraphicFramePr>
          <p:nvPr>
            <p:ph type="tbl" idx="1"/>
          </p:nvPr>
        </p:nvGraphicFramePr>
        <p:xfrm>
          <a:off x="0" y="635000"/>
          <a:ext cx="9144000" cy="6220968"/>
        </p:xfrm>
        <a:graphic>
          <a:graphicData uri="http://schemas.openxmlformats.org/drawingml/2006/table">
            <a:tbl>
              <a:tblPr/>
              <a:tblGrid>
                <a:gridCol w="9144000"/>
              </a:tblGrid>
              <a:tr h="3048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This ratio establishes the relationship between the cost of goods sold during a given period and the average sock holding during that period. It tells us as to how many times stock has turned over (sold) during the period. Indicates operational and marketing efficiency. Helps in evaluating inventory policy to avoid over stocking.</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0">
                <a:tc>
                  <a:txBody>
                    <a:bodyPr/>
                    <a:lstStyle/>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Cost of goods sold</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Inventory turnover ratio=</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Average stock</a:t>
                      </a:r>
                    </a:p>
                    <a:p>
                      <a:pPr marL="0" marR="0" lvl="0" indent="0" algn="l" defTabSz="914400" rtl="0" eaLnBrk="1" fontAlgn="base" latinLnBrk="0" hangingPunct="1">
                        <a:lnSpc>
                          <a:spcPct val="6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Cost of goods sold= sales-gross profit</a:t>
                      </a:r>
                    </a:p>
                    <a:p>
                      <a:pPr marL="0" marR="0" lvl="0" indent="0" algn="l" defTabSz="914400" rtl="0" eaLnBrk="1" fontAlgn="base" latinLnBrk="0" hangingPunct="1">
                        <a:lnSpc>
                          <a:spcPct val="6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 opening stock + purchases –         </a:t>
                      </a:r>
                    </a:p>
                    <a:p>
                      <a:pPr marL="0" marR="0" lvl="0" indent="0" algn="l" defTabSz="914400" rtl="0" eaLnBrk="1" fontAlgn="base" latinLnBrk="0" hangingPunct="1">
                        <a:lnSpc>
                          <a:spcPct val="6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closing stock</a:t>
                      </a:r>
                    </a:p>
                    <a:p>
                      <a:pPr marL="0" marR="0" lvl="0" indent="0" algn="l" defTabSz="914400" rtl="0" eaLnBrk="1" fontAlgn="base" latinLnBrk="0" hangingPunct="1">
                        <a:lnSpc>
                          <a:spcPct val="6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Opening stock + Closing stock</a:t>
                      </a:r>
                    </a:p>
                    <a:p>
                      <a:pPr marL="0" marR="0" lvl="0" indent="0" algn="l" defTabSz="914400" rtl="0" eaLnBrk="1" fontAlgn="base" latinLnBrk="0" hangingPunct="1">
                        <a:lnSpc>
                          <a:spcPct val="6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Average stock= </a:t>
                      </a:r>
                    </a:p>
                    <a:p>
                      <a:pPr marL="0" marR="0" lvl="0" indent="0" algn="l" defTabSz="914400" rtl="0" eaLnBrk="1" fontAlgn="base" latinLnBrk="0" hangingPunct="1">
                        <a:lnSpc>
                          <a:spcPct val="6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2</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7301" name="Line 21"/>
          <p:cNvSpPr>
            <a:spLocks noChangeShapeType="1"/>
          </p:cNvSpPr>
          <p:nvPr/>
        </p:nvSpPr>
        <p:spPr bwMode="auto">
          <a:xfrm>
            <a:off x="2819400" y="6324600"/>
            <a:ext cx="4648200" cy="0"/>
          </a:xfrm>
          <a:prstGeom prst="line">
            <a:avLst/>
          </a:prstGeom>
          <a:noFill/>
          <a:ln w="9525">
            <a:solidFill>
              <a:schemeClr val="tx1"/>
            </a:solidFill>
            <a:round/>
            <a:headEnd/>
            <a:tailEnd/>
          </a:ln>
          <a:effectLst/>
        </p:spPr>
        <p:txBody>
          <a:bodyPr/>
          <a:lstStyle/>
          <a:p>
            <a:endParaRPr lang="en-US"/>
          </a:p>
        </p:txBody>
      </p:sp>
      <p:sp>
        <p:nvSpPr>
          <p:cNvPr id="97302" name="Line 22"/>
          <p:cNvSpPr>
            <a:spLocks noChangeShapeType="1"/>
          </p:cNvSpPr>
          <p:nvPr/>
        </p:nvSpPr>
        <p:spPr bwMode="auto">
          <a:xfrm>
            <a:off x="4114800" y="4191000"/>
            <a:ext cx="2971800" cy="0"/>
          </a:xfrm>
          <a:prstGeom prst="line">
            <a:avLst/>
          </a:prstGeom>
          <a:noFill/>
          <a:ln w="9525">
            <a:solidFill>
              <a:schemeClr val="tx1"/>
            </a:solidFill>
            <a:round/>
            <a:headEnd/>
            <a:tailEnd/>
          </a:ln>
          <a:effectLst/>
        </p:spPr>
        <p:txBody>
          <a:bodyPr/>
          <a:lstStyle/>
          <a:p>
            <a:endParaRPr lang="en-US"/>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4"/>
          <p:cNvSpPr>
            <a:spLocks noGrp="1" noChangeArrowheads="1"/>
          </p:cNvSpPr>
          <p:nvPr>
            <p:ph type="title"/>
          </p:nvPr>
        </p:nvSpPr>
        <p:spPr>
          <a:xfrm>
            <a:off x="381000" y="228600"/>
            <a:ext cx="8229600" cy="1066800"/>
          </a:xfrm>
        </p:spPr>
        <p:txBody>
          <a:bodyPr/>
          <a:lstStyle/>
          <a:p>
            <a:r>
              <a:rPr lang="en-US" sz="4000"/>
              <a:t>Interpretation Of Stock Turnover Ratio</a:t>
            </a:r>
          </a:p>
        </p:txBody>
      </p:sp>
      <p:sp>
        <p:nvSpPr>
          <p:cNvPr id="95245" name="Rectangle 13"/>
          <p:cNvSpPr>
            <a:spLocks noGrp="1" noChangeArrowheads="1"/>
          </p:cNvSpPr>
          <p:nvPr>
            <p:ph idx="1"/>
          </p:nvPr>
        </p:nvSpPr>
        <p:spPr>
          <a:xfrm>
            <a:off x="0" y="1447800"/>
            <a:ext cx="9144000" cy="5410200"/>
          </a:xfrm>
        </p:spPr>
        <p:txBody>
          <a:bodyPr/>
          <a:lstStyle/>
          <a:p>
            <a:r>
              <a:rPr lang="en-US" sz="2800" b="1"/>
              <a:t>Ideal ratio</a:t>
            </a:r>
            <a:r>
              <a:rPr lang="en-US" sz="2800"/>
              <a:t>: 8 times; A low inventory turnover may reflect dull business, over investment in inventory, accumulation of stock and excessive quantities of certain inventory items in relation to immediate requirements.</a:t>
            </a:r>
          </a:p>
          <a:p>
            <a:r>
              <a:rPr lang="en-US" sz="2800"/>
              <a:t>A high ratio may not be accompanied by a relatively high net income as, profits may be sacrificed in obtaining a large sales volume (unless accompanied by a larger total gross profit). It may indicate under investment in inventories. But generally, a high stock turnover ratio means that the concern is efficient and hence it sells its goods quickly. </a:t>
            </a:r>
            <a:endParaRPr lang="en-US" sz="2800" b="1"/>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60" name="Rectangle 4"/>
          <p:cNvSpPr>
            <a:spLocks noGrp="1" noChangeArrowheads="1"/>
          </p:cNvSpPr>
          <p:nvPr>
            <p:ph type="title"/>
          </p:nvPr>
        </p:nvSpPr>
        <p:spPr>
          <a:xfrm>
            <a:off x="457200" y="0"/>
            <a:ext cx="8229600" cy="865188"/>
          </a:xfrm>
        </p:spPr>
        <p:txBody>
          <a:bodyPr/>
          <a:lstStyle/>
          <a:p>
            <a:r>
              <a:rPr lang="en-US"/>
              <a:t>Debtor Turnover Ratio</a:t>
            </a:r>
          </a:p>
        </p:txBody>
      </p:sp>
      <p:graphicFrame>
        <p:nvGraphicFramePr>
          <p:cNvPr id="96271" name="Group 15"/>
          <p:cNvGraphicFramePr>
            <a:graphicFrameLocks noGrp="1"/>
          </p:cNvGraphicFramePr>
          <p:nvPr/>
        </p:nvGraphicFramePr>
        <p:xfrm>
          <a:off x="0" y="914400"/>
          <a:ext cx="9144000" cy="5708904"/>
        </p:xfrm>
        <a:graphic>
          <a:graphicData uri="http://schemas.openxmlformats.org/drawingml/2006/table">
            <a:tbl>
              <a:tblPr/>
              <a:tblGrid>
                <a:gridCol w="9144000"/>
              </a:tblGrid>
              <a:tr h="2667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This ratio explains the relationship of net credit sales of a firm to its book debts indicating the rate at which cash is generated by turnover of receivables or debtors.</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The purpose of this ratio is to measure the liquidity of the receivables or to find out the period over which receivables remain uncollected.</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71800">
                <a:tc>
                  <a:txBody>
                    <a:bodyPr/>
                    <a:lstStyle/>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credit sales</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Debtor turnover ratio=</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Average Debtors</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Opening balance + closing balance </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Average debtors=</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2</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Debtors include bills receivables along with book debts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6272" name="Line 16"/>
          <p:cNvSpPr>
            <a:spLocks noChangeShapeType="1"/>
          </p:cNvSpPr>
          <p:nvPr/>
        </p:nvSpPr>
        <p:spPr bwMode="auto">
          <a:xfrm>
            <a:off x="3733800" y="4114800"/>
            <a:ext cx="2514600" cy="0"/>
          </a:xfrm>
          <a:prstGeom prst="line">
            <a:avLst/>
          </a:prstGeom>
          <a:noFill/>
          <a:ln w="9525">
            <a:solidFill>
              <a:schemeClr val="tx1"/>
            </a:solidFill>
            <a:round/>
            <a:headEnd/>
            <a:tailEnd/>
          </a:ln>
          <a:effectLst/>
        </p:spPr>
        <p:txBody>
          <a:bodyPr/>
          <a:lstStyle/>
          <a:p>
            <a:endParaRPr lang="en-US"/>
          </a:p>
        </p:txBody>
      </p:sp>
      <p:sp>
        <p:nvSpPr>
          <p:cNvPr id="96273" name="Line 17"/>
          <p:cNvSpPr>
            <a:spLocks noChangeShapeType="1"/>
          </p:cNvSpPr>
          <p:nvPr/>
        </p:nvSpPr>
        <p:spPr bwMode="auto">
          <a:xfrm>
            <a:off x="3124200" y="5257800"/>
            <a:ext cx="5410200" cy="0"/>
          </a:xfrm>
          <a:prstGeom prst="line">
            <a:avLst/>
          </a:prstGeom>
          <a:noFill/>
          <a:ln w="9525">
            <a:solidFill>
              <a:schemeClr val="tx1"/>
            </a:solidFill>
            <a:round/>
            <a:headEnd/>
            <a:tailEnd/>
          </a:ln>
          <a:effectLst/>
        </p:spPr>
        <p:txBody>
          <a:bodyPr/>
          <a:lstStyle/>
          <a:p>
            <a:endParaRPr lang="en-US"/>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2" name="Rectangle 4"/>
          <p:cNvSpPr>
            <a:spLocks noGrp="1" noChangeArrowheads="1"/>
          </p:cNvSpPr>
          <p:nvPr>
            <p:ph type="title"/>
          </p:nvPr>
        </p:nvSpPr>
        <p:spPr/>
        <p:txBody>
          <a:bodyPr/>
          <a:lstStyle/>
          <a:p>
            <a:r>
              <a:rPr lang="en-US"/>
              <a:t>Average Collection Period</a:t>
            </a:r>
          </a:p>
        </p:txBody>
      </p:sp>
      <p:graphicFrame>
        <p:nvGraphicFramePr>
          <p:cNvPr id="99342" name="Group 14"/>
          <p:cNvGraphicFramePr>
            <a:graphicFrameLocks noGrp="1"/>
          </p:cNvGraphicFramePr>
          <p:nvPr>
            <p:ph type="tbl" idx="1"/>
          </p:nvPr>
        </p:nvGraphicFramePr>
        <p:xfrm>
          <a:off x="0" y="3429000"/>
          <a:ext cx="9144000" cy="1676400"/>
        </p:xfrm>
        <a:graphic>
          <a:graphicData uri="http://schemas.openxmlformats.org/drawingml/2006/table">
            <a:tbl>
              <a:tblPr/>
              <a:tblGrid>
                <a:gridCol w="9144000"/>
              </a:tblGrid>
              <a:tr h="1676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Number of working day in year</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Average collection period=</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Debtor turnover ratio</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9341" name="Line 13"/>
          <p:cNvSpPr>
            <a:spLocks noChangeShapeType="1"/>
          </p:cNvSpPr>
          <p:nvPr/>
        </p:nvSpPr>
        <p:spPr bwMode="auto">
          <a:xfrm>
            <a:off x="4572000" y="4191000"/>
            <a:ext cx="4572000" cy="0"/>
          </a:xfrm>
          <a:prstGeom prst="line">
            <a:avLst/>
          </a:prstGeom>
          <a:noFill/>
          <a:ln w="9525">
            <a:solidFill>
              <a:schemeClr val="tx1"/>
            </a:solidFill>
            <a:round/>
            <a:headEnd/>
            <a:tailEnd/>
          </a:ln>
          <a:effectLst/>
        </p:spPr>
        <p:txBody>
          <a:bodyPr/>
          <a:lstStyle/>
          <a:p>
            <a:endParaRPr lang="en-US"/>
          </a:p>
        </p:txBody>
      </p:sp>
      <p:graphicFrame>
        <p:nvGraphicFramePr>
          <p:cNvPr id="99349" name="Group 21"/>
          <p:cNvGraphicFramePr>
            <a:graphicFrameLocks noGrp="1"/>
          </p:cNvGraphicFramePr>
          <p:nvPr/>
        </p:nvGraphicFramePr>
        <p:xfrm>
          <a:off x="0" y="1397000"/>
          <a:ext cx="9144000" cy="1574800"/>
        </p:xfrm>
        <a:graphic>
          <a:graphicData uri="http://schemas.openxmlformats.org/drawingml/2006/table">
            <a:tbl>
              <a:tblPr/>
              <a:tblGrid>
                <a:gridCol w="9144000"/>
              </a:tblGrid>
              <a:tr h="157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The average collection period represents the average number of days for which a firm has to wait before its receivables are converted into cash</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9" name="Rectangle 5"/>
          <p:cNvSpPr>
            <a:spLocks noGrp="1" noChangeArrowheads="1"/>
          </p:cNvSpPr>
          <p:nvPr>
            <p:ph type="title"/>
          </p:nvPr>
        </p:nvSpPr>
        <p:spPr/>
        <p:txBody>
          <a:bodyPr>
            <a:normAutofit fontScale="90000"/>
          </a:bodyPr>
          <a:lstStyle/>
          <a:p>
            <a:r>
              <a:rPr lang="en-US" sz="4000"/>
              <a:t>Interpretation Of Debtor Turnover Ratio</a:t>
            </a:r>
          </a:p>
        </p:txBody>
      </p:sp>
      <p:sp>
        <p:nvSpPr>
          <p:cNvPr id="98310" name="Rectangle 6"/>
          <p:cNvSpPr>
            <a:spLocks noGrp="1" noChangeArrowheads="1"/>
          </p:cNvSpPr>
          <p:nvPr>
            <p:ph idx="1"/>
          </p:nvPr>
        </p:nvSpPr>
        <p:spPr>
          <a:xfrm>
            <a:off x="0" y="1600200"/>
            <a:ext cx="9144000" cy="5257800"/>
          </a:xfrm>
        </p:spPr>
        <p:txBody>
          <a:bodyPr/>
          <a:lstStyle/>
          <a:p>
            <a:r>
              <a:rPr lang="en-US" b="1"/>
              <a:t>Ideal ratio</a:t>
            </a:r>
            <a:r>
              <a:rPr lang="en-US"/>
              <a:t>: 10 to 12 times; debt collection period of 30 to 36 days is considered ideal.</a:t>
            </a:r>
          </a:p>
          <a:p>
            <a:r>
              <a:rPr lang="en-US"/>
              <a:t>A high debtor turnover ratio or low collection period is indicative of sound management policy.</a:t>
            </a:r>
          </a:p>
          <a:p>
            <a:r>
              <a:rPr lang="en-US"/>
              <a:t>The amount of trade debtors at the end of period should not exceed a reasonable proportion of net sales. Larger the trade debtors greater the expenses of collection.</a:t>
            </a:r>
            <a:endParaRPr lang="en-US" b="1"/>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80" name="Rectangle 4"/>
          <p:cNvSpPr>
            <a:spLocks noGrp="1" noChangeArrowheads="1"/>
          </p:cNvSpPr>
          <p:nvPr>
            <p:ph type="title"/>
          </p:nvPr>
        </p:nvSpPr>
        <p:spPr>
          <a:xfrm>
            <a:off x="457200" y="0"/>
            <a:ext cx="8229600" cy="788988"/>
          </a:xfrm>
        </p:spPr>
        <p:txBody>
          <a:bodyPr/>
          <a:lstStyle/>
          <a:p>
            <a:r>
              <a:rPr lang="en-US"/>
              <a:t>Creditors Turnover Ratio</a:t>
            </a:r>
          </a:p>
        </p:txBody>
      </p:sp>
      <p:graphicFrame>
        <p:nvGraphicFramePr>
          <p:cNvPr id="101416" name="Group 40"/>
          <p:cNvGraphicFramePr>
            <a:graphicFrameLocks noGrp="1"/>
          </p:cNvGraphicFramePr>
          <p:nvPr/>
        </p:nvGraphicFramePr>
        <p:xfrm>
          <a:off x="0" y="936625"/>
          <a:ext cx="9144000" cy="5922264"/>
        </p:xfrm>
        <a:graphic>
          <a:graphicData uri="http://schemas.openxmlformats.org/drawingml/2006/table">
            <a:tbl>
              <a:tblPr/>
              <a:tblGrid>
                <a:gridCol w="9144000"/>
              </a:tblGrid>
              <a:tr h="16954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This ratio indicates the number of times the creditors are paid in a year. It is useful for creditors in finding out how much time the firm is likely to take in repaying its trade creditors.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10013">
                <a:tc>
                  <a:txBody>
                    <a:bodyPr/>
                    <a:lstStyle/>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a:t>
                      </a:r>
                    </a:p>
                    <a:p>
                      <a:pPr marL="0" marR="0" lvl="0" indent="0" algn="l" defTabSz="914400" rtl="0" eaLnBrk="1" fontAlgn="base" latinLnBrk="0" hangingPunct="1">
                        <a:lnSpc>
                          <a:spcPct val="65000"/>
                        </a:lnSpc>
                        <a:spcBef>
                          <a:spcPct val="15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credit purchases   </a:t>
                      </a:r>
                    </a:p>
                    <a:p>
                      <a:pPr marL="0" marR="0" lvl="0" indent="0" algn="l" defTabSz="914400" rtl="0" eaLnBrk="1" fontAlgn="base" latinLnBrk="0" hangingPunct="1">
                        <a:lnSpc>
                          <a:spcPct val="65000"/>
                        </a:lnSpc>
                        <a:spcBef>
                          <a:spcPct val="15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Creditors turnover ratio=</a:t>
                      </a:r>
                    </a:p>
                    <a:p>
                      <a:pPr marL="0" marR="0" lvl="0" indent="0" algn="l" defTabSz="914400" rtl="0" eaLnBrk="1" fontAlgn="base" latinLnBrk="0" hangingPunct="1">
                        <a:lnSpc>
                          <a:spcPct val="65000"/>
                        </a:lnSpc>
                        <a:spcBef>
                          <a:spcPct val="15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Average creditors</a:t>
                      </a:r>
                    </a:p>
                    <a:p>
                      <a:pPr marL="0" marR="0" lvl="0" indent="0" algn="l" defTabSz="914400" rtl="0" eaLnBrk="1" fontAlgn="base" latinLnBrk="0" hangingPunct="1">
                        <a:lnSpc>
                          <a:spcPct val="65000"/>
                        </a:lnSpc>
                        <a:spcBef>
                          <a:spcPct val="15000"/>
                        </a:spcBef>
                        <a:spcAft>
                          <a:spcPct val="0"/>
                        </a:spcAft>
                        <a:buClr>
                          <a:schemeClr val="hlink"/>
                        </a:buClr>
                        <a:buSzPct val="9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p>
                      <a:pPr marL="0" marR="0" lvl="0" indent="0" algn="l" defTabSz="914400" rtl="0" eaLnBrk="1" fontAlgn="base" latinLnBrk="0" hangingPunct="1">
                        <a:lnSpc>
                          <a:spcPct val="65000"/>
                        </a:lnSpc>
                        <a:spcBef>
                          <a:spcPct val="15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Opening balance + closing balance</a:t>
                      </a:r>
                    </a:p>
                    <a:p>
                      <a:pPr marL="0" marR="0" lvl="0" indent="0" algn="l" defTabSz="914400" rtl="0" eaLnBrk="1" fontAlgn="base" latinLnBrk="0" hangingPunct="1">
                        <a:lnSpc>
                          <a:spcPct val="65000"/>
                        </a:lnSpc>
                        <a:spcBef>
                          <a:spcPct val="15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Average creditors=</a:t>
                      </a:r>
                    </a:p>
                    <a:p>
                      <a:pPr marL="0" marR="0" lvl="0" indent="0" algn="l" defTabSz="914400" rtl="0" eaLnBrk="1" fontAlgn="base" latinLnBrk="0" hangingPunct="1">
                        <a:lnSpc>
                          <a:spcPct val="65000"/>
                        </a:lnSpc>
                        <a:spcBef>
                          <a:spcPct val="15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2</a:t>
                      </a:r>
                    </a:p>
                    <a:p>
                      <a:pPr marL="0" marR="0" lvl="0" indent="0" algn="l" defTabSz="914400" rtl="0" eaLnBrk="1" fontAlgn="base" latinLnBrk="0" hangingPunct="1">
                        <a:lnSpc>
                          <a:spcPct val="65000"/>
                        </a:lnSpc>
                        <a:spcBef>
                          <a:spcPct val="15000"/>
                        </a:spcBef>
                        <a:spcAft>
                          <a:spcPct val="0"/>
                        </a:spcAft>
                        <a:buClr>
                          <a:schemeClr val="hlink"/>
                        </a:buClr>
                        <a:buSzPct val="9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p>
                      <a:pPr marL="0" marR="0" lvl="0" indent="0" algn="l" defTabSz="914400" rtl="0" eaLnBrk="1" fontAlgn="base" latinLnBrk="0" hangingPunct="1">
                        <a:lnSpc>
                          <a:spcPct val="65000"/>
                        </a:lnSpc>
                        <a:spcBef>
                          <a:spcPct val="15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Number of working days</a:t>
                      </a:r>
                    </a:p>
                    <a:p>
                      <a:pPr marL="0" marR="0" lvl="0" indent="0" algn="l" defTabSz="914400" rtl="0" eaLnBrk="1" fontAlgn="base" latinLnBrk="0" hangingPunct="1">
                        <a:lnSpc>
                          <a:spcPct val="65000"/>
                        </a:lnSpc>
                        <a:spcBef>
                          <a:spcPct val="15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Average payment period=</a:t>
                      </a:r>
                    </a:p>
                    <a:p>
                      <a:pPr marL="0" marR="0" lvl="0" indent="0" algn="l" defTabSz="914400" rtl="0" eaLnBrk="1" fontAlgn="base" latinLnBrk="0" hangingPunct="1">
                        <a:lnSpc>
                          <a:spcPct val="65000"/>
                        </a:lnSpc>
                        <a:spcBef>
                          <a:spcPct val="15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Creditors turnover ratio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01418" name="Line 42"/>
          <p:cNvSpPr>
            <a:spLocks noChangeShapeType="1"/>
          </p:cNvSpPr>
          <p:nvPr/>
        </p:nvSpPr>
        <p:spPr bwMode="auto">
          <a:xfrm>
            <a:off x="4267200" y="3581400"/>
            <a:ext cx="3429000" cy="0"/>
          </a:xfrm>
          <a:prstGeom prst="line">
            <a:avLst/>
          </a:prstGeom>
          <a:noFill/>
          <a:ln w="9525">
            <a:solidFill>
              <a:schemeClr val="tx1"/>
            </a:solidFill>
            <a:round/>
            <a:headEnd/>
            <a:tailEnd/>
          </a:ln>
          <a:effectLst/>
        </p:spPr>
        <p:txBody>
          <a:bodyPr/>
          <a:lstStyle/>
          <a:p>
            <a:endParaRPr lang="en-US"/>
          </a:p>
        </p:txBody>
      </p:sp>
      <p:sp>
        <p:nvSpPr>
          <p:cNvPr id="101419" name="Line 43"/>
          <p:cNvSpPr>
            <a:spLocks noChangeShapeType="1"/>
          </p:cNvSpPr>
          <p:nvPr/>
        </p:nvSpPr>
        <p:spPr bwMode="auto">
          <a:xfrm flipV="1">
            <a:off x="3200400" y="4953000"/>
            <a:ext cx="5562600" cy="0"/>
          </a:xfrm>
          <a:prstGeom prst="line">
            <a:avLst/>
          </a:prstGeom>
          <a:noFill/>
          <a:ln w="9525">
            <a:solidFill>
              <a:schemeClr val="tx1"/>
            </a:solidFill>
            <a:round/>
            <a:headEnd/>
            <a:tailEnd/>
          </a:ln>
          <a:effectLst/>
        </p:spPr>
        <p:txBody>
          <a:bodyPr/>
          <a:lstStyle/>
          <a:p>
            <a:endParaRPr lang="en-US"/>
          </a:p>
        </p:txBody>
      </p:sp>
      <p:sp>
        <p:nvSpPr>
          <p:cNvPr id="101420" name="Line 44"/>
          <p:cNvSpPr>
            <a:spLocks noChangeShapeType="1"/>
          </p:cNvSpPr>
          <p:nvPr/>
        </p:nvSpPr>
        <p:spPr bwMode="auto">
          <a:xfrm>
            <a:off x="4419600" y="6248400"/>
            <a:ext cx="3581400" cy="0"/>
          </a:xfrm>
          <a:prstGeom prst="line">
            <a:avLst/>
          </a:prstGeom>
          <a:noFill/>
          <a:ln w="9525">
            <a:solidFill>
              <a:schemeClr val="tx1"/>
            </a:solidFill>
            <a:round/>
            <a:headEnd/>
            <a:tailEnd/>
          </a:ln>
          <a:effectLst/>
        </p:spPr>
        <p:txBody>
          <a:bodyPr/>
          <a:lstStyle/>
          <a:p>
            <a:endParaRPr lang="en-US"/>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4" name="Rectangle 4"/>
          <p:cNvSpPr>
            <a:spLocks noGrp="1" noChangeArrowheads="1"/>
          </p:cNvSpPr>
          <p:nvPr>
            <p:ph type="title"/>
          </p:nvPr>
        </p:nvSpPr>
        <p:spPr/>
        <p:txBody>
          <a:bodyPr>
            <a:normAutofit fontScale="90000"/>
          </a:bodyPr>
          <a:lstStyle/>
          <a:p>
            <a:r>
              <a:rPr lang="en-US" sz="4000"/>
              <a:t>Interpretation Of Creditor Turnover Ratio</a:t>
            </a:r>
          </a:p>
        </p:txBody>
      </p:sp>
      <p:sp>
        <p:nvSpPr>
          <p:cNvPr id="102405" name="Rectangle 5"/>
          <p:cNvSpPr>
            <a:spLocks noGrp="1" noChangeArrowheads="1"/>
          </p:cNvSpPr>
          <p:nvPr>
            <p:ph idx="1"/>
          </p:nvPr>
        </p:nvSpPr>
        <p:spPr>
          <a:xfrm>
            <a:off x="0" y="1600200"/>
            <a:ext cx="9144000" cy="4530725"/>
          </a:xfrm>
        </p:spPr>
        <p:txBody>
          <a:bodyPr/>
          <a:lstStyle/>
          <a:p>
            <a:r>
              <a:rPr lang="en-US" b="1"/>
              <a:t>Ideal ratio</a:t>
            </a:r>
            <a:r>
              <a:rPr lang="en-US"/>
              <a:t>: 12 times; debt payment period of 30 days is considered ideal.</a:t>
            </a:r>
          </a:p>
          <a:p>
            <a:r>
              <a:rPr lang="en-US"/>
              <a:t>Very less creditors turnover ratio, or a high debt payment period may indicate the firms inability in meeting its obligation in time.</a:t>
            </a:r>
            <a:endParaRPr lang="en-US" b="1"/>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284" name="Rectangle 4"/>
          <p:cNvSpPr>
            <a:spLocks noGrp="1" noChangeArrowheads="1"/>
          </p:cNvSpPr>
          <p:nvPr>
            <p:ph type="title"/>
          </p:nvPr>
        </p:nvSpPr>
        <p:spPr/>
        <p:txBody>
          <a:bodyPr/>
          <a:lstStyle/>
          <a:p>
            <a:r>
              <a:rPr lang="en-US"/>
              <a:t>Working Capital Turnover Ratio</a:t>
            </a:r>
          </a:p>
        </p:txBody>
      </p:sp>
      <p:graphicFrame>
        <p:nvGraphicFramePr>
          <p:cNvPr id="353297" name="Group 17"/>
          <p:cNvGraphicFramePr>
            <a:graphicFrameLocks noGrp="1"/>
          </p:cNvGraphicFramePr>
          <p:nvPr/>
        </p:nvGraphicFramePr>
        <p:xfrm>
          <a:off x="0" y="1371600"/>
          <a:ext cx="9144000" cy="5269992"/>
        </p:xfrm>
        <a:graphic>
          <a:graphicData uri="http://schemas.openxmlformats.org/drawingml/2006/table">
            <a:tbl>
              <a:tblPr/>
              <a:tblGrid>
                <a:gridCol w="9144000"/>
              </a:tblGrid>
              <a:tr h="2362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This ratio indicates the number of times the working capital is turned over in the course of the year. Measures efficiency in working capital usage. It establishes relationship between cost of sales and working capital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00">
                <a:tc>
                  <a:txBody>
                    <a:bodyPr/>
                    <a:lstStyle/>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Cost of sales</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Working capital turnover ratio=</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Average working capital</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Opening + closing working</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capital</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Average working capital=</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2</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53298" name="Line 18"/>
          <p:cNvSpPr>
            <a:spLocks noChangeShapeType="1"/>
          </p:cNvSpPr>
          <p:nvPr/>
        </p:nvSpPr>
        <p:spPr bwMode="auto">
          <a:xfrm>
            <a:off x="5105400" y="4267200"/>
            <a:ext cx="3581400" cy="0"/>
          </a:xfrm>
          <a:prstGeom prst="line">
            <a:avLst/>
          </a:prstGeom>
          <a:noFill/>
          <a:ln w="9525">
            <a:solidFill>
              <a:schemeClr val="tx1"/>
            </a:solidFill>
            <a:round/>
            <a:headEnd/>
            <a:tailEnd/>
          </a:ln>
          <a:effectLst/>
        </p:spPr>
        <p:txBody>
          <a:bodyPr/>
          <a:lstStyle/>
          <a:p>
            <a:endParaRPr lang="en-US"/>
          </a:p>
        </p:txBody>
      </p:sp>
      <p:sp>
        <p:nvSpPr>
          <p:cNvPr id="353299" name="Line 19"/>
          <p:cNvSpPr>
            <a:spLocks noChangeShapeType="1"/>
          </p:cNvSpPr>
          <p:nvPr/>
        </p:nvSpPr>
        <p:spPr bwMode="auto">
          <a:xfrm>
            <a:off x="4267200" y="6019800"/>
            <a:ext cx="43434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smtClean="0"/>
              <a:t>How a Ratio is expressed?</a:t>
            </a:r>
          </a:p>
        </p:txBody>
      </p:sp>
      <p:sp>
        <p:nvSpPr>
          <p:cNvPr id="3" name="Content Placeholder 2"/>
          <p:cNvSpPr>
            <a:spLocks noGrp="1"/>
          </p:cNvSpPr>
          <p:nvPr>
            <p:ph idx="1"/>
          </p:nvPr>
        </p:nvSpPr>
        <p:spPr/>
        <p:txBody>
          <a:bodyPr>
            <a:normAutofit lnSpcReduction="10000"/>
          </a:bodyPr>
          <a:lstStyle/>
          <a:p>
            <a:pPr marL="274320" indent="-274320" algn="just" eaLnBrk="1" fontAlgn="auto" hangingPunct="1">
              <a:spcAft>
                <a:spcPts val="0"/>
              </a:spcAft>
              <a:buFont typeface="Wingdings 2"/>
              <a:buChar char=""/>
              <a:defRPr/>
            </a:pPr>
            <a:r>
              <a:rPr lang="en-US" b="1" dirty="0" smtClean="0">
                <a:solidFill>
                  <a:srgbClr val="FF0000"/>
                </a:solidFill>
              </a:rPr>
              <a:t>As Percentage  </a:t>
            </a:r>
            <a:r>
              <a:rPr lang="en-US" dirty="0" smtClean="0"/>
              <a:t>-  </a:t>
            </a:r>
            <a:r>
              <a:rPr lang="en-US" sz="2800" dirty="0" smtClean="0"/>
              <a:t>such as 25% or 50% . For example if net profit is Rs.25,000/- and the sales is Rs.1,00,000/- then the net profit can be said to be 25% of the sales.</a:t>
            </a:r>
          </a:p>
          <a:p>
            <a:pPr marL="274320" indent="-274320" algn="just" eaLnBrk="1" fontAlgn="auto" hangingPunct="1">
              <a:spcAft>
                <a:spcPts val="0"/>
              </a:spcAft>
              <a:buFont typeface="Wingdings 2"/>
              <a:buChar char=""/>
              <a:defRPr/>
            </a:pPr>
            <a:r>
              <a:rPr lang="en-US" sz="2800" b="1" dirty="0" smtClean="0">
                <a:solidFill>
                  <a:srgbClr val="FF0000"/>
                </a:solidFill>
              </a:rPr>
              <a:t>As Proportion    </a:t>
            </a:r>
            <a:r>
              <a:rPr lang="en-US" sz="2800" b="1" dirty="0" smtClean="0"/>
              <a:t>- </a:t>
            </a:r>
            <a:r>
              <a:rPr lang="en-US" sz="2800" dirty="0" smtClean="0"/>
              <a:t>The above figures may be expressed in terms of the relationship between net profit to sales as 1 : 4. </a:t>
            </a:r>
          </a:p>
          <a:p>
            <a:pPr marL="274320" indent="-274320" algn="just" eaLnBrk="1" fontAlgn="auto" hangingPunct="1">
              <a:spcAft>
                <a:spcPts val="0"/>
              </a:spcAft>
              <a:buFont typeface="Wingdings 2"/>
              <a:buChar char=""/>
              <a:defRPr/>
            </a:pPr>
            <a:r>
              <a:rPr lang="en-US" sz="2800" b="1" dirty="0" smtClean="0">
                <a:solidFill>
                  <a:srgbClr val="FF0000"/>
                </a:solidFill>
              </a:rPr>
              <a:t>As Pure Number /Times  </a:t>
            </a:r>
            <a:r>
              <a:rPr lang="en-US" sz="2800" b="1" dirty="0" smtClean="0"/>
              <a:t>- </a:t>
            </a:r>
            <a:r>
              <a:rPr lang="en-US" sz="2800" dirty="0" smtClean="0"/>
              <a:t>The same can also be expressed in an alternatively way such as the sale is 4 times of the net profit or profit is 1/4</a:t>
            </a:r>
            <a:r>
              <a:rPr lang="en-US" sz="2800" baseline="30000" dirty="0" smtClean="0"/>
              <a:t>th</a:t>
            </a:r>
            <a:r>
              <a:rPr lang="en-US" sz="2800" dirty="0" smtClean="0"/>
              <a:t> of the sales.</a:t>
            </a:r>
            <a:endParaRPr lang="en-US" sz="2800" b="1"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2" name="Rectangle 4"/>
          <p:cNvSpPr>
            <a:spLocks noGrp="1" noChangeArrowheads="1"/>
          </p:cNvSpPr>
          <p:nvPr>
            <p:ph type="title"/>
          </p:nvPr>
        </p:nvSpPr>
        <p:spPr/>
        <p:txBody>
          <a:bodyPr>
            <a:normAutofit fontScale="90000"/>
          </a:bodyPr>
          <a:lstStyle/>
          <a:p>
            <a:r>
              <a:rPr lang="en-US" sz="4000"/>
              <a:t>Interpretation of Working Capital Turnover Ratio</a:t>
            </a:r>
          </a:p>
        </p:txBody>
      </p:sp>
      <p:sp>
        <p:nvSpPr>
          <p:cNvPr id="104453" name="Rectangle 5"/>
          <p:cNvSpPr>
            <a:spLocks noGrp="1" noChangeArrowheads="1"/>
          </p:cNvSpPr>
          <p:nvPr>
            <p:ph idx="1"/>
          </p:nvPr>
        </p:nvSpPr>
        <p:spPr/>
        <p:txBody>
          <a:bodyPr/>
          <a:lstStyle/>
          <a:p>
            <a:r>
              <a:rPr lang="en-US"/>
              <a:t>A higher ratio indicates efficient utilization of working capital and a low ratio indicates inefficient utilization of working capital.</a:t>
            </a:r>
          </a:p>
          <a:p>
            <a:r>
              <a:rPr lang="en-US"/>
              <a:t>But a very high ratio is not a good situation for any firm and hence care must be taken while interpreting the ratio. </a:t>
            </a: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80" name="Rectangle 4"/>
          <p:cNvSpPr>
            <a:spLocks noGrp="1" noChangeArrowheads="1"/>
          </p:cNvSpPr>
          <p:nvPr>
            <p:ph type="title"/>
          </p:nvPr>
        </p:nvSpPr>
        <p:spPr/>
        <p:txBody>
          <a:bodyPr/>
          <a:lstStyle/>
          <a:p>
            <a:r>
              <a:rPr lang="en-US"/>
              <a:t>Fixed Assets Turnover Ratio</a:t>
            </a:r>
          </a:p>
        </p:txBody>
      </p:sp>
      <p:graphicFrame>
        <p:nvGraphicFramePr>
          <p:cNvPr id="357395" name="Group 19"/>
          <p:cNvGraphicFramePr>
            <a:graphicFrameLocks noGrp="1"/>
          </p:cNvGraphicFramePr>
          <p:nvPr>
            <p:ph type="tbl" idx="1"/>
          </p:nvPr>
        </p:nvGraphicFramePr>
        <p:xfrm>
          <a:off x="0" y="1219200"/>
          <a:ext cx="9144000" cy="5260848"/>
        </p:xfrm>
        <a:graphic>
          <a:graphicData uri="http://schemas.openxmlformats.org/drawingml/2006/table">
            <a:tbl>
              <a:tblPr/>
              <a:tblGrid>
                <a:gridCol w="9144000"/>
              </a:tblGrid>
              <a:tr h="1600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This ratio establishes a relationship between fixed assets and sales.</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01788">
                <a:tc>
                  <a:txBody>
                    <a:bodyPr/>
                    <a:lstStyle/>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sales</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Fixed assets turnover ratio=</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Fixed assets</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510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000000"/>
                            </a:outerShdw>
                          </a:effectLst>
                          <a:latin typeface="Arial" pitchFamily="34" charset="0"/>
                        </a:rPr>
                        <a:t>Ideal ratio</a:t>
                      </a: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5 times</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A high ratio indicates better utilisation of fixed assets.</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A low ratio indicates under utilisation of fixed assets.</a:t>
                      </a:r>
                      <a:endParaRPr kumimoji="0" lang="en-US" sz="2800" b="1"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57393" name="Line 17"/>
          <p:cNvSpPr>
            <a:spLocks noChangeShapeType="1"/>
          </p:cNvSpPr>
          <p:nvPr/>
        </p:nvSpPr>
        <p:spPr bwMode="auto">
          <a:xfrm>
            <a:off x="4648200" y="3352800"/>
            <a:ext cx="22098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2" name="Rectangle 4"/>
          <p:cNvSpPr>
            <a:spLocks noGrp="1" noChangeArrowheads="1"/>
          </p:cNvSpPr>
          <p:nvPr>
            <p:ph type="title"/>
          </p:nvPr>
        </p:nvSpPr>
        <p:spPr/>
        <p:txBody>
          <a:bodyPr/>
          <a:lstStyle/>
          <a:p>
            <a:r>
              <a:rPr lang="en-US"/>
              <a:t>Total Asset Turnover Ratio</a:t>
            </a:r>
          </a:p>
        </p:txBody>
      </p:sp>
      <p:graphicFrame>
        <p:nvGraphicFramePr>
          <p:cNvPr id="360470" name="Group 22"/>
          <p:cNvGraphicFramePr>
            <a:graphicFrameLocks noGrp="1"/>
          </p:cNvGraphicFramePr>
          <p:nvPr>
            <p:ph type="tbl" idx="1"/>
          </p:nvPr>
        </p:nvGraphicFramePr>
        <p:xfrm>
          <a:off x="0" y="1295400"/>
          <a:ext cx="9144000" cy="5137912"/>
        </p:xfrm>
        <a:graphic>
          <a:graphicData uri="http://schemas.openxmlformats.org/drawingml/2006/table">
            <a:tbl>
              <a:tblPr/>
              <a:tblGrid>
                <a:gridCol w="9144000"/>
              </a:tblGrid>
              <a:tr h="1701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This ratio establishes a relationship between total assets and sales. This ratio enables to know the efficient utilisation of total assets of a business.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01800">
                <a:tc>
                  <a:txBody>
                    <a:bodyPr/>
                    <a:lstStyle/>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sales</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Total assets turnover ratio=</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Total assets</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01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000000"/>
                            </a:outerShdw>
                          </a:effectLst>
                          <a:latin typeface="Arial" pitchFamily="34" charset="0"/>
                        </a:rPr>
                        <a:t>Ideal ratio</a:t>
                      </a: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2 times</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High ratio indicates efficient utilization and ratio less than 2 indicates under utilization.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60467" name="Line 19"/>
          <p:cNvSpPr>
            <a:spLocks noChangeShapeType="1"/>
          </p:cNvSpPr>
          <p:nvPr/>
        </p:nvSpPr>
        <p:spPr bwMode="auto">
          <a:xfrm>
            <a:off x="4495800" y="3581400"/>
            <a:ext cx="19812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4" name="Rectangle 4"/>
          <p:cNvSpPr>
            <a:spLocks noGrp="1" noChangeArrowheads="1"/>
          </p:cNvSpPr>
          <p:nvPr>
            <p:ph type="title"/>
          </p:nvPr>
        </p:nvSpPr>
        <p:spPr/>
        <p:txBody>
          <a:bodyPr/>
          <a:lstStyle/>
          <a:p>
            <a:r>
              <a:rPr lang="en-US"/>
              <a:t>IV. Profitability Ratio</a:t>
            </a:r>
          </a:p>
        </p:txBody>
      </p:sp>
      <p:sp>
        <p:nvSpPr>
          <p:cNvPr id="107525" name="Rectangle 5"/>
          <p:cNvSpPr>
            <a:spLocks noGrp="1" noChangeArrowheads="1"/>
          </p:cNvSpPr>
          <p:nvPr>
            <p:ph idx="1"/>
          </p:nvPr>
        </p:nvSpPr>
        <p:spPr>
          <a:xfrm>
            <a:off x="0" y="1600200"/>
            <a:ext cx="8686800" cy="4530725"/>
          </a:xfrm>
        </p:spPr>
        <p:txBody>
          <a:bodyPr/>
          <a:lstStyle/>
          <a:p>
            <a:r>
              <a:rPr lang="en-US"/>
              <a:t>Profitability ratios indicate the profit earning capacity of a business.</a:t>
            </a:r>
          </a:p>
          <a:p>
            <a:r>
              <a:rPr lang="en-US"/>
              <a:t>Profitability ratios are calculated either in relation to sales or in relation to investments.</a:t>
            </a:r>
          </a:p>
          <a:p>
            <a:r>
              <a:rPr lang="en-US"/>
              <a:t>Profitability ratios can be classified into two categories. </a:t>
            </a:r>
          </a:p>
          <a:p>
            <a:pPr>
              <a:buFont typeface="Wingdings" pitchFamily="2" charset="2"/>
              <a:buNone/>
            </a:pPr>
            <a:r>
              <a:rPr lang="en-US"/>
              <a:t>                a) General Profitability Ratios.</a:t>
            </a:r>
          </a:p>
          <a:p>
            <a:pPr>
              <a:buFont typeface="Wingdings" pitchFamily="2" charset="2"/>
              <a:buNone/>
            </a:pPr>
            <a:r>
              <a:rPr lang="en-US"/>
              <a:t>                b) Overall Profitability Ratios. </a:t>
            </a: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9" name="Rectangle 5"/>
          <p:cNvSpPr>
            <a:spLocks noGrp="1" noChangeArrowheads="1"/>
          </p:cNvSpPr>
          <p:nvPr>
            <p:ph type="title"/>
          </p:nvPr>
        </p:nvSpPr>
        <p:spPr/>
        <p:txBody>
          <a:bodyPr/>
          <a:lstStyle/>
          <a:p>
            <a:r>
              <a:rPr lang="en-US"/>
              <a:t>General Profitability Ratios</a:t>
            </a:r>
          </a:p>
        </p:txBody>
      </p:sp>
      <p:sp>
        <p:nvSpPr>
          <p:cNvPr id="108550" name="Rectangle 6"/>
          <p:cNvSpPr>
            <a:spLocks noGrp="1" noChangeArrowheads="1"/>
          </p:cNvSpPr>
          <p:nvPr>
            <p:ph idx="1"/>
          </p:nvPr>
        </p:nvSpPr>
        <p:spPr/>
        <p:txBody>
          <a:bodyPr/>
          <a:lstStyle/>
          <a:p>
            <a:r>
              <a:rPr lang="en-US"/>
              <a:t>Gross profit ratio.</a:t>
            </a:r>
          </a:p>
          <a:p>
            <a:r>
              <a:rPr lang="en-US"/>
              <a:t>Net profit ratio.</a:t>
            </a:r>
          </a:p>
          <a:p>
            <a:r>
              <a:rPr lang="en-US"/>
              <a:t>Operating ratio.</a:t>
            </a:r>
          </a:p>
          <a:p>
            <a:r>
              <a:rPr lang="en-US"/>
              <a:t>Operating profit ratio.</a:t>
            </a:r>
          </a:p>
          <a:p>
            <a:r>
              <a:rPr lang="en-US"/>
              <a:t>Expense ratio.</a:t>
            </a: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4" name="Rectangle 4"/>
          <p:cNvSpPr>
            <a:spLocks noGrp="1" noChangeArrowheads="1"/>
          </p:cNvSpPr>
          <p:nvPr>
            <p:ph type="title"/>
          </p:nvPr>
        </p:nvSpPr>
        <p:spPr>
          <a:xfrm>
            <a:off x="381000" y="0"/>
            <a:ext cx="8229600" cy="685800"/>
          </a:xfrm>
        </p:spPr>
        <p:txBody>
          <a:bodyPr>
            <a:normAutofit fontScale="90000"/>
          </a:bodyPr>
          <a:lstStyle/>
          <a:p>
            <a:r>
              <a:rPr lang="en-US" sz="4000"/>
              <a:t>Gross Profit Ratio</a:t>
            </a:r>
          </a:p>
        </p:txBody>
      </p:sp>
      <p:graphicFrame>
        <p:nvGraphicFramePr>
          <p:cNvPr id="363542" name="Group 22"/>
          <p:cNvGraphicFramePr>
            <a:graphicFrameLocks noGrp="1"/>
          </p:cNvGraphicFramePr>
          <p:nvPr/>
        </p:nvGraphicFramePr>
        <p:xfrm>
          <a:off x="0" y="914400"/>
          <a:ext cx="9144000" cy="5626545"/>
        </p:xfrm>
        <a:graphic>
          <a:graphicData uri="http://schemas.openxmlformats.org/drawingml/2006/table">
            <a:tbl>
              <a:tblPr/>
              <a:tblGrid>
                <a:gridCol w="9144000"/>
              </a:tblGrid>
              <a:tr h="20939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It expresses the relationship of gross profit to net sales and is expressed in terms of percentage. This ratio is a tool that indicates the degree to which selling price of goods per unit may decline without resulting in losses.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82688">
                <a:tc>
                  <a:txBody>
                    <a:bodyPr/>
                    <a:lstStyle/>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Gross profit</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Gross profit ratio=                       X 100</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sales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939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A low gross profit ratio may indicate unfavorable purchasing, the instability of management to develop sales volume thereby making it impossible to buy goods in large volume.</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Higher the gross profit ratio better the results.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63537" name="Line 17"/>
          <p:cNvSpPr>
            <a:spLocks noChangeShapeType="1"/>
          </p:cNvSpPr>
          <p:nvPr/>
        </p:nvSpPr>
        <p:spPr bwMode="auto">
          <a:xfrm>
            <a:off x="3048000" y="3581400"/>
            <a:ext cx="21336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596" name="Rectangle 4"/>
          <p:cNvSpPr>
            <a:spLocks noGrp="1" noChangeArrowheads="1"/>
          </p:cNvSpPr>
          <p:nvPr>
            <p:ph type="title"/>
          </p:nvPr>
        </p:nvSpPr>
        <p:spPr>
          <a:xfrm>
            <a:off x="457200" y="277813"/>
            <a:ext cx="8229600" cy="712787"/>
          </a:xfrm>
        </p:spPr>
        <p:txBody>
          <a:bodyPr/>
          <a:lstStyle/>
          <a:p>
            <a:r>
              <a:rPr lang="en-US" sz="4000"/>
              <a:t>Net Profit Ratio</a:t>
            </a:r>
          </a:p>
        </p:txBody>
      </p:sp>
      <p:graphicFrame>
        <p:nvGraphicFramePr>
          <p:cNvPr id="366613" name="Group 21"/>
          <p:cNvGraphicFramePr>
            <a:graphicFrameLocks noGrp="1"/>
          </p:cNvGraphicFramePr>
          <p:nvPr>
            <p:ph type="tbl" idx="1"/>
          </p:nvPr>
        </p:nvGraphicFramePr>
        <p:xfrm>
          <a:off x="0" y="1143000"/>
          <a:ext cx="9144000" cy="5549900"/>
        </p:xfrm>
        <a:graphic>
          <a:graphicData uri="http://schemas.openxmlformats.org/drawingml/2006/table">
            <a:tbl>
              <a:tblPr/>
              <a:tblGrid>
                <a:gridCol w="9144000"/>
              </a:tblGrid>
              <a:tr h="1905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It expresses the relationship between net profit after taxes to sales. Measure of overall profitability useful to proprietors, as it gibes an idea of the efficiency as well as profitability of the business to a limited extent.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74800">
                <a:tc>
                  <a:txBody>
                    <a:bodyPr/>
                    <a:lstStyle/>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profit after taxes</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Net profit ratio=                                   X 100</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sales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701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Higher the ratio better is the profitability</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66611" name="Line 19"/>
          <p:cNvSpPr>
            <a:spLocks noChangeShapeType="1"/>
          </p:cNvSpPr>
          <p:nvPr/>
        </p:nvSpPr>
        <p:spPr bwMode="auto">
          <a:xfrm>
            <a:off x="2743200" y="3657600"/>
            <a:ext cx="32004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2" name="Rectangle 4"/>
          <p:cNvSpPr>
            <a:spLocks noGrp="1" noChangeArrowheads="1"/>
          </p:cNvSpPr>
          <p:nvPr>
            <p:ph type="title"/>
          </p:nvPr>
        </p:nvSpPr>
        <p:spPr>
          <a:xfrm>
            <a:off x="457200" y="0"/>
            <a:ext cx="8229600" cy="788988"/>
          </a:xfrm>
        </p:spPr>
        <p:txBody>
          <a:bodyPr/>
          <a:lstStyle/>
          <a:p>
            <a:r>
              <a:rPr lang="en-US"/>
              <a:t>Operating Ratio</a:t>
            </a:r>
          </a:p>
        </p:txBody>
      </p:sp>
      <p:graphicFrame>
        <p:nvGraphicFramePr>
          <p:cNvPr id="370710" name="Group 22"/>
          <p:cNvGraphicFramePr>
            <a:graphicFrameLocks noGrp="1"/>
          </p:cNvGraphicFramePr>
          <p:nvPr/>
        </p:nvGraphicFramePr>
        <p:xfrm>
          <a:off x="0" y="762000"/>
          <a:ext cx="9144000" cy="5805805"/>
        </p:xfrm>
        <a:graphic>
          <a:graphicData uri="http://schemas.openxmlformats.org/drawingml/2006/table">
            <a:tbl>
              <a:tblPr/>
              <a:tblGrid>
                <a:gridCol w="9144000"/>
              </a:tblGrid>
              <a:tr h="2032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This ratio establishes a relationship between cost of goods sold plus other operating expenses and net sales. This ratio is calculated mainly to ascertain the operational efficiency of the management in their business operations.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55725">
                <a:tc>
                  <a:txBody>
                    <a:bodyPr/>
                    <a:lstStyle/>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Cost of goods sold + operating expenses</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Operating ratio=</a:t>
                      </a:r>
                    </a:p>
                    <a:p>
                      <a:pPr marL="0" marR="0" lvl="0" indent="0" algn="l" defTabSz="914400" rtl="0" eaLnBrk="1" fontAlgn="base" latinLnBrk="0" hangingPunct="1">
                        <a:lnSpc>
                          <a:spcPct val="7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sales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304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Higher the ratio the less favorable it is because it would leave a smaller margin to meet interest, dividend and other corporate needs. For a manufacturing concern it is expected to touch a percentage of 75% to 85%. This ratio is partial index of over all profitability.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70707" name="Line 19"/>
          <p:cNvSpPr>
            <a:spLocks noChangeShapeType="1"/>
          </p:cNvSpPr>
          <p:nvPr/>
        </p:nvSpPr>
        <p:spPr bwMode="auto">
          <a:xfrm>
            <a:off x="2743200" y="3581400"/>
            <a:ext cx="64008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4" name="Rectangle 4"/>
          <p:cNvSpPr>
            <a:spLocks noGrp="1" noChangeArrowheads="1"/>
          </p:cNvSpPr>
          <p:nvPr>
            <p:ph type="title"/>
          </p:nvPr>
        </p:nvSpPr>
        <p:spPr>
          <a:xfrm>
            <a:off x="457200" y="277813"/>
            <a:ext cx="8229600" cy="865187"/>
          </a:xfrm>
        </p:spPr>
        <p:txBody>
          <a:bodyPr/>
          <a:lstStyle/>
          <a:p>
            <a:r>
              <a:rPr lang="en-US"/>
              <a:t>Operating Profit Ratio</a:t>
            </a:r>
          </a:p>
        </p:txBody>
      </p:sp>
      <p:graphicFrame>
        <p:nvGraphicFramePr>
          <p:cNvPr id="373781" name="Group 21"/>
          <p:cNvGraphicFramePr>
            <a:graphicFrameLocks noGrp="1"/>
          </p:cNvGraphicFramePr>
          <p:nvPr/>
        </p:nvGraphicFramePr>
        <p:xfrm>
          <a:off x="76200" y="1295400"/>
          <a:ext cx="9067800" cy="4818888"/>
        </p:xfrm>
        <a:graphic>
          <a:graphicData uri="http://schemas.openxmlformats.org/drawingml/2006/table">
            <a:tbl>
              <a:tblPr/>
              <a:tblGrid>
                <a:gridCol w="9067800"/>
              </a:tblGrid>
              <a:tr h="1143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This ratio establishes the relationship between operation profit and net sales.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81300">
                <a:tc>
                  <a:txBody>
                    <a:bodyPr/>
                    <a:lstStyle/>
                    <a:p>
                      <a:pPr marL="0" marR="0" lvl="0" indent="0" algn="l" defTabSz="914400" rtl="0" eaLnBrk="1" fontAlgn="base" latinLnBrk="0" hangingPunct="1">
                        <a:lnSpc>
                          <a:spcPct val="8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Operating profit</a:t>
                      </a:r>
                    </a:p>
                    <a:p>
                      <a:pPr marL="0" marR="0" lvl="0" indent="0" algn="l" defTabSz="914400" rtl="0" eaLnBrk="1" fontAlgn="base" latinLnBrk="0" hangingPunct="1">
                        <a:lnSpc>
                          <a:spcPct val="8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Operating profit ratio=                            X 100</a:t>
                      </a:r>
                    </a:p>
                    <a:p>
                      <a:pPr marL="0" marR="0" lvl="0" indent="0" algn="l" defTabSz="914400" rtl="0" eaLnBrk="1" fontAlgn="base" latinLnBrk="0" hangingPunct="1">
                        <a:lnSpc>
                          <a:spcPct val="8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sales</a:t>
                      </a:r>
                    </a:p>
                    <a:p>
                      <a:pPr marL="0" marR="0" lvl="0" indent="0" algn="l" defTabSz="914400" rtl="0" eaLnBrk="1" fontAlgn="base" latinLnBrk="0" hangingPunct="1">
                        <a:lnSpc>
                          <a:spcPct val="80000"/>
                        </a:lnSpc>
                        <a:spcBef>
                          <a:spcPct val="20000"/>
                        </a:spcBef>
                        <a:spcAft>
                          <a:spcPct val="0"/>
                        </a:spcAft>
                        <a:buClr>
                          <a:schemeClr val="hlink"/>
                        </a:buClr>
                        <a:buSzPct val="9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p>
                      <a:pPr marL="0" marR="0" lvl="0" indent="0" algn="l" defTabSz="914400" rtl="0" eaLnBrk="1" fontAlgn="base" latinLnBrk="0" hangingPunct="1">
                        <a:lnSpc>
                          <a:spcPct val="8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Operating profit ratio= 100-operating ratio</a:t>
                      </a:r>
                    </a:p>
                    <a:p>
                      <a:pPr marL="0" marR="0" lvl="0" indent="0" algn="l" defTabSz="914400" rtl="0" eaLnBrk="1" fontAlgn="base" latinLnBrk="0" hangingPunct="1">
                        <a:lnSpc>
                          <a:spcPct val="80000"/>
                        </a:lnSpc>
                        <a:spcBef>
                          <a:spcPct val="20000"/>
                        </a:spcBef>
                        <a:spcAft>
                          <a:spcPct val="0"/>
                        </a:spcAft>
                        <a:buClr>
                          <a:schemeClr val="hlink"/>
                        </a:buClr>
                        <a:buSzPct val="9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p>
                      <a:pPr marL="0" marR="0" lvl="0" indent="0" algn="l" defTabSz="914400" rtl="0" eaLnBrk="1" fontAlgn="base" latinLnBrk="0" hangingPunct="1">
                        <a:lnSpc>
                          <a:spcPct val="8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Operating profit= Net sales – ( cost of goods sold + Administrative and office expenses + selling and distributive expenses.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73782" name="Line 22"/>
          <p:cNvSpPr>
            <a:spLocks noChangeShapeType="1"/>
          </p:cNvSpPr>
          <p:nvPr/>
        </p:nvSpPr>
        <p:spPr bwMode="auto">
          <a:xfrm>
            <a:off x="3733800" y="3048000"/>
            <a:ext cx="24384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6" name="Rectangle 4"/>
          <p:cNvSpPr>
            <a:spLocks noGrp="1" noChangeArrowheads="1"/>
          </p:cNvSpPr>
          <p:nvPr>
            <p:ph type="title"/>
          </p:nvPr>
        </p:nvSpPr>
        <p:spPr>
          <a:xfrm>
            <a:off x="457200" y="0"/>
            <a:ext cx="8229600" cy="865188"/>
          </a:xfrm>
        </p:spPr>
        <p:txBody>
          <a:bodyPr/>
          <a:lstStyle/>
          <a:p>
            <a:r>
              <a:rPr lang="en-US"/>
              <a:t>Expenses Ratio</a:t>
            </a:r>
          </a:p>
        </p:txBody>
      </p:sp>
      <p:graphicFrame>
        <p:nvGraphicFramePr>
          <p:cNvPr id="376851" name="Group 19"/>
          <p:cNvGraphicFramePr>
            <a:graphicFrameLocks noGrp="1"/>
          </p:cNvGraphicFramePr>
          <p:nvPr/>
        </p:nvGraphicFramePr>
        <p:xfrm>
          <a:off x="0" y="1066800"/>
          <a:ext cx="9144000" cy="5815584"/>
        </p:xfrm>
        <a:graphic>
          <a:graphicData uri="http://schemas.openxmlformats.org/drawingml/2006/table">
            <a:tbl>
              <a:tblPr/>
              <a:tblGrid>
                <a:gridCol w="9144000"/>
              </a:tblGrid>
              <a:tr h="1066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It establishes relationship between individual operation expenses and net sales revenue.</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95600">
                <a:tc>
                  <a:txBody>
                    <a:bodyPr/>
                    <a:lstStyle/>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Cost of goods sold </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1. Cost of goods sold ratio=                                     X 100</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sales   </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Office and admin exp</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2. Admin. and office exp ratio=                                 X100</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sales</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Selling and dist. exp</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3. Selling and distribution ratio=                              X 100</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sales</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Non operating expense</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4. Non-operating expense ratio=                             X 100 </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sales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76852" name="Line 20"/>
          <p:cNvSpPr>
            <a:spLocks noChangeShapeType="1"/>
          </p:cNvSpPr>
          <p:nvPr/>
        </p:nvSpPr>
        <p:spPr bwMode="auto">
          <a:xfrm>
            <a:off x="5105400" y="3048000"/>
            <a:ext cx="2819400" cy="0"/>
          </a:xfrm>
          <a:prstGeom prst="line">
            <a:avLst/>
          </a:prstGeom>
          <a:noFill/>
          <a:ln w="9525">
            <a:solidFill>
              <a:schemeClr val="tx1"/>
            </a:solidFill>
            <a:round/>
            <a:headEnd/>
            <a:tailEnd/>
          </a:ln>
          <a:effectLst/>
        </p:spPr>
        <p:txBody>
          <a:bodyPr/>
          <a:lstStyle/>
          <a:p>
            <a:endParaRPr lang="en-US"/>
          </a:p>
        </p:txBody>
      </p:sp>
      <p:sp>
        <p:nvSpPr>
          <p:cNvPr id="376853" name="Line 21"/>
          <p:cNvSpPr>
            <a:spLocks noChangeShapeType="1"/>
          </p:cNvSpPr>
          <p:nvPr/>
        </p:nvSpPr>
        <p:spPr bwMode="auto">
          <a:xfrm>
            <a:off x="5029200" y="4114800"/>
            <a:ext cx="3124200" cy="0"/>
          </a:xfrm>
          <a:prstGeom prst="line">
            <a:avLst/>
          </a:prstGeom>
          <a:noFill/>
          <a:ln w="9525">
            <a:solidFill>
              <a:schemeClr val="tx1"/>
            </a:solidFill>
            <a:round/>
            <a:headEnd/>
            <a:tailEnd/>
          </a:ln>
          <a:effectLst/>
        </p:spPr>
        <p:txBody>
          <a:bodyPr/>
          <a:lstStyle/>
          <a:p>
            <a:endParaRPr lang="en-US"/>
          </a:p>
        </p:txBody>
      </p:sp>
      <p:sp>
        <p:nvSpPr>
          <p:cNvPr id="376854" name="Line 22"/>
          <p:cNvSpPr>
            <a:spLocks noChangeShapeType="1"/>
          </p:cNvSpPr>
          <p:nvPr/>
        </p:nvSpPr>
        <p:spPr bwMode="auto">
          <a:xfrm>
            <a:off x="5181600" y="5181600"/>
            <a:ext cx="2743200" cy="0"/>
          </a:xfrm>
          <a:prstGeom prst="line">
            <a:avLst/>
          </a:prstGeom>
          <a:noFill/>
          <a:ln w="9525">
            <a:solidFill>
              <a:schemeClr val="tx1"/>
            </a:solidFill>
            <a:round/>
            <a:headEnd/>
            <a:tailEnd/>
          </a:ln>
          <a:effectLst/>
        </p:spPr>
        <p:txBody>
          <a:bodyPr/>
          <a:lstStyle/>
          <a:p>
            <a:endParaRPr lang="en-US"/>
          </a:p>
        </p:txBody>
      </p:sp>
      <p:sp>
        <p:nvSpPr>
          <p:cNvPr id="376855" name="Line 23"/>
          <p:cNvSpPr>
            <a:spLocks noChangeShapeType="1"/>
          </p:cNvSpPr>
          <p:nvPr/>
        </p:nvSpPr>
        <p:spPr bwMode="auto">
          <a:xfrm>
            <a:off x="5334000" y="6248400"/>
            <a:ext cx="25908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6" name="Rectangle 10"/>
          <p:cNvSpPr>
            <a:spLocks noGrp="1" noChangeArrowheads="1"/>
          </p:cNvSpPr>
          <p:nvPr>
            <p:ph type="title"/>
          </p:nvPr>
        </p:nvSpPr>
        <p:spPr/>
        <p:txBody>
          <a:bodyPr/>
          <a:lstStyle/>
          <a:p>
            <a:r>
              <a:rPr lang="en-US" sz="4000"/>
              <a:t>Ways To Interpret Accounting Ratios</a:t>
            </a:r>
          </a:p>
        </p:txBody>
      </p:sp>
      <p:sp>
        <p:nvSpPr>
          <p:cNvPr id="19470" name="Rectangle 14"/>
          <p:cNvSpPr>
            <a:spLocks noGrp="1" noChangeArrowheads="1"/>
          </p:cNvSpPr>
          <p:nvPr>
            <p:ph idx="1"/>
          </p:nvPr>
        </p:nvSpPr>
        <p:spPr/>
        <p:txBody>
          <a:bodyPr/>
          <a:lstStyle/>
          <a:p>
            <a:r>
              <a:rPr lang="en-US"/>
              <a:t>Single absolute ratio.</a:t>
            </a:r>
          </a:p>
          <a:p>
            <a:r>
              <a:rPr lang="en-US"/>
              <a:t>Group ratio.</a:t>
            </a:r>
          </a:p>
          <a:p>
            <a:r>
              <a:rPr lang="en-US"/>
              <a:t>Historical comparision.</a:t>
            </a:r>
          </a:p>
          <a:p>
            <a:r>
              <a:rPr lang="en-US"/>
              <a:t>Inter-firm comparision.</a:t>
            </a:r>
          </a:p>
          <a:p>
            <a:r>
              <a:rPr lang="en-US"/>
              <a:t>Projected ratios.</a:t>
            </a:r>
          </a:p>
          <a:p>
            <a:endParaRPr lang="en-US"/>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2" name="Rectangle 4"/>
          <p:cNvSpPr>
            <a:spLocks noGrp="1" noChangeArrowheads="1"/>
          </p:cNvSpPr>
          <p:nvPr>
            <p:ph type="title"/>
          </p:nvPr>
        </p:nvSpPr>
        <p:spPr>
          <a:xfrm>
            <a:off x="533400" y="0"/>
            <a:ext cx="8229600" cy="788988"/>
          </a:xfrm>
        </p:spPr>
        <p:txBody>
          <a:bodyPr/>
          <a:lstStyle/>
          <a:p>
            <a:r>
              <a:rPr lang="en-US"/>
              <a:t>Test Of Overall Profitability</a:t>
            </a:r>
          </a:p>
        </p:txBody>
      </p:sp>
      <p:sp>
        <p:nvSpPr>
          <p:cNvPr id="227333" name="Rectangle 5"/>
          <p:cNvSpPr>
            <a:spLocks noGrp="1" noChangeArrowheads="1"/>
          </p:cNvSpPr>
          <p:nvPr>
            <p:ph idx="1"/>
          </p:nvPr>
        </p:nvSpPr>
        <p:spPr>
          <a:xfrm>
            <a:off x="0" y="990600"/>
            <a:ext cx="9144000" cy="5867400"/>
          </a:xfrm>
        </p:spPr>
        <p:txBody>
          <a:bodyPr/>
          <a:lstStyle/>
          <a:p>
            <a:pPr>
              <a:lnSpc>
                <a:spcPct val="90000"/>
              </a:lnSpc>
            </a:pPr>
            <a:r>
              <a:rPr lang="en-US"/>
              <a:t>Return on shareholders investment or Net worth ratio.</a:t>
            </a:r>
          </a:p>
          <a:p>
            <a:pPr>
              <a:lnSpc>
                <a:spcPct val="90000"/>
              </a:lnSpc>
            </a:pPr>
            <a:r>
              <a:rPr lang="en-US"/>
              <a:t>Return on equity capital.</a:t>
            </a:r>
          </a:p>
          <a:p>
            <a:pPr>
              <a:lnSpc>
                <a:spcPct val="90000"/>
              </a:lnSpc>
            </a:pPr>
            <a:r>
              <a:rPr lang="en-US"/>
              <a:t>Return on capital employed.</a:t>
            </a:r>
          </a:p>
          <a:p>
            <a:pPr>
              <a:lnSpc>
                <a:spcPct val="90000"/>
              </a:lnSpc>
            </a:pPr>
            <a:r>
              <a:rPr lang="en-US"/>
              <a:t>Return on total resources.</a:t>
            </a:r>
          </a:p>
          <a:p>
            <a:pPr>
              <a:lnSpc>
                <a:spcPct val="90000"/>
              </a:lnSpc>
            </a:pPr>
            <a:r>
              <a:rPr lang="en-US"/>
              <a:t>Dividend yield ratio.</a:t>
            </a:r>
          </a:p>
          <a:p>
            <a:pPr>
              <a:lnSpc>
                <a:spcPct val="90000"/>
              </a:lnSpc>
            </a:pPr>
            <a:r>
              <a:rPr lang="en-US"/>
              <a:t>Preference dividend cover ratio.</a:t>
            </a:r>
          </a:p>
          <a:p>
            <a:pPr>
              <a:lnSpc>
                <a:spcPct val="90000"/>
              </a:lnSpc>
            </a:pPr>
            <a:r>
              <a:rPr lang="en-US"/>
              <a:t>Equity dividend cover ratio.</a:t>
            </a:r>
          </a:p>
          <a:p>
            <a:pPr>
              <a:lnSpc>
                <a:spcPct val="90000"/>
              </a:lnSpc>
            </a:pPr>
            <a:r>
              <a:rPr lang="en-US"/>
              <a:t>Price covering ratio.</a:t>
            </a:r>
          </a:p>
          <a:p>
            <a:pPr>
              <a:lnSpc>
                <a:spcPct val="90000"/>
              </a:lnSpc>
            </a:pPr>
            <a:r>
              <a:rPr lang="en-US"/>
              <a:t>Dividend pay out ratio.</a:t>
            </a:r>
          </a:p>
          <a:p>
            <a:pPr>
              <a:lnSpc>
                <a:spcPct val="90000"/>
              </a:lnSpc>
            </a:pPr>
            <a:r>
              <a:rPr lang="en-US"/>
              <a:t>Earning per share. </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2" name="Rectangle 4"/>
          <p:cNvSpPr>
            <a:spLocks noGrp="1" noChangeArrowheads="1"/>
          </p:cNvSpPr>
          <p:nvPr>
            <p:ph type="title"/>
          </p:nvPr>
        </p:nvSpPr>
        <p:spPr/>
        <p:txBody>
          <a:bodyPr/>
          <a:lstStyle/>
          <a:p>
            <a:r>
              <a:rPr lang="en-US" sz="4000"/>
              <a:t>Return On Shareholders Investment</a:t>
            </a:r>
          </a:p>
        </p:txBody>
      </p:sp>
      <p:graphicFrame>
        <p:nvGraphicFramePr>
          <p:cNvPr id="339989" name="Group 21"/>
          <p:cNvGraphicFramePr>
            <a:graphicFrameLocks noGrp="1"/>
          </p:cNvGraphicFramePr>
          <p:nvPr>
            <p:ph type="tbl" idx="1"/>
          </p:nvPr>
        </p:nvGraphicFramePr>
        <p:xfrm>
          <a:off x="0" y="2133600"/>
          <a:ext cx="9144000" cy="4113848"/>
        </p:xfrm>
        <a:graphic>
          <a:graphicData uri="http://schemas.openxmlformats.org/drawingml/2006/table">
            <a:tbl>
              <a:tblPr/>
              <a:tblGrid>
                <a:gridCol w="9144000"/>
              </a:tblGrid>
              <a:tr h="23352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Shareholders investment also called return on proprietor’s funds is the ratio of net profit to proprietor’s funds. It is calculated by the prospective investor in the business to find out whether the investment would be worth-making in terms of return as compared to the risk involved in the business.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62088">
                <a:tc>
                  <a:txBody>
                    <a:bodyPr/>
                    <a:lstStyle/>
                    <a:p>
                      <a:pPr marL="0" marR="0" lvl="0" indent="0" algn="l" defTabSz="914400" rtl="0" eaLnBrk="1" fontAlgn="base" latinLnBrk="0" hangingPunct="1">
                        <a:lnSpc>
                          <a:spcPct val="8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profit (After tax and int)</a:t>
                      </a:r>
                    </a:p>
                    <a:p>
                      <a:pPr marL="0" marR="0" lvl="0" indent="0" algn="l" defTabSz="914400" rtl="0" eaLnBrk="1" fontAlgn="base" latinLnBrk="0" hangingPunct="1">
                        <a:lnSpc>
                          <a:spcPct val="8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Return on shareholders investment=</a:t>
                      </a:r>
                    </a:p>
                    <a:p>
                      <a:pPr marL="0" marR="0" lvl="0" indent="0" algn="l" defTabSz="914400" rtl="0" eaLnBrk="1" fontAlgn="base" latinLnBrk="0" hangingPunct="1">
                        <a:lnSpc>
                          <a:spcPct val="8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Proprietors funds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39985" name="Line 17"/>
          <p:cNvSpPr>
            <a:spLocks noChangeShapeType="1"/>
          </p:cNvSpPr>
          <p:nvPr/>
        </p:nvSpPr>
        <p:spPr bwMode="auto">
          <a:xfrm>
            <a:off x="5943600" y="5410200"/>
            <a:ext cx="32004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80" name="Rectangle 4"/>
          <p:cNvSpPr>
            <a:spLocks noGrp="1" noChangeArrowheads="1"/>
          </p:cNvSpPr>
          <p:nvPr>
            <p:ph type="title"/>
          </p:nvPr>
        </p:nvSpPr>
        <p:spPr>
          <a:xfrm>
            <a:off x="457200" y="0"/>
            <a:ext cx="8229600" cy="1398588"/>
          </a:xfrm>
        </p:spPr>
        <p:txBody>
          <a:bodyPr/>
          <a:lstStyle/>
          <a:p>
            <a:r>
              <a:rPr lang="en-US" sz="4000"/>
              <a:t>Return On Shareholders Investment</a:t>
            </a:r>
          </a:p>
        </p:txBody>
      </p:sp>
      <p:sp>
        <p:nvSpPr>
          <p:cNvPr id="229434" name="Rectangle 58"/>
          <p:cNvSpPr>
            <a:spLocks noGrp="1" noChangeArrowheads="1"/>
          </p:cNvSpPr>
          <p:nvPr>
            <p:ph idx="1"/>
          </p:nvPr>
        </p:nvSpPr>
        <p:spPr>
          <a:xfrm>
            <a:off x="0" y="1524000"/>
            <a:ext cx="9144000" cy="5334000"/>
          </a:xfrm>
        </p:spPr>
        <p:txBody>
          <a:bodyPr/>
          <a:lstStyle/>
          <a:p>
            <a:pPr>
              <a:lnSpc>
                <a:spcPct val="90000"/>
              </a:lnSpc>
            </a:pPr>
            <a:r>
              <a:rPr lang="en-US" sz="2700"/>
              <a:t>This ratio is of great importance to the present and prospective shareholders as well as the management of the company. As this ratio reveals how well the resources of a firm are being used, higher the ratio, better are the results. The return on shareholders investment should be compared with the return of other similar firms in the same industry. The inter firm comparision of this ratio determines whether  their investments in the firm are attractive or not as the investors would like to invest only where their return is higher. Similarly, trend ratios can also be calculated for a number of years to get5 an idea of the prosperity, growth of deterioration in the company’s profitability and efficiency.</a:t>
            </a:r>
            <a:endParaRPr lang="en-US" sz="280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4" name="Rectangle 4"/>
          <p:cNvSpPr>
            <a:spLocks noGrp="1" noChangeArrowheads="1"/>
          </p:cNvSpPr>
          <p:nvPr>
            <p:ph type="title"/>
          </p:nvPr>
        </p:nvSpPr>
        <p:spPr>
          <a:xfrm>
            <a:off x="457200" y="0"/>
            <a:ext cx="8229600" cy="941388"/>
          </a:xfrm>
        </p:spPr>
        <p:txBody>
          <a:bodyPr/>
          <a:lstStyle/>
          <a:p>
            <a:r>
              <a:rPr lang="en-US"/>
              <a:t>Return On Equity Capital</a:t>
            </a:r>
          </a:p>
        </p:txBody>
      </p:sp>
      <p:graphicFrame>
        <p:nvGraphicFramePr>
          <p:cNvPr id="230424" name="Group 24"/>
          <p:cNvGraphicFramePr>
            <a:graphicFrameLocks noGrp="1"/>
          </p:cNvGraphicFramePr>
          <p:nvPr/>
        </p:nvGraphicFramePr>
        <p:xfrm>
          <a:off x="0" y="1219200"/>
          <a:ext cx="9144000" cy="5638800"/>
        </p:xfrm>
        <a:graphic>
          <a:graphicData uri="http://schemas.openxmlformats.org/drawingml/2006/table">
            <a:tbl>
              <a:tblPr/>
              <a:tblGrid>
                <a:gridCol w="9144000"/>
              </a:tblGrid>
              <a:tr h="2819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This ratio establishes the relationship between net profit available to equity shareholders ad the amount of capital invested by them. It is used to compare the performance of company's equity capital with those of other companies, and thus help the investor in choosing a company with higher return on equity capital.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19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profit – preference dividend     </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Return on equity capital=</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Equity share capital (paid up)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30425" name="Line 25"/>
          <p:cNvSpPr>
            <a:spLocks noChangeShapeType="1"/>
          </p:cNvSpPr>
          <p:nvPr/>
        </p:nvSpPr>
        <p:spPr bwMode="auto">
          <a:xfrm>
            <a:off x="4114800" y="5486400"/>
            <a:ext cx="48006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8" name="Rectangle 4"/>
          <p:cNvSpPr>
            <a:spLocks noGrp="1" noChangeArrowheads="1"/>
          </p:cNvSpPr>
          <p:nvPr>
            <p:ph type="title"/>
          </p:nvPr>
        </p:nvSpPr>
        <p:spPr>
          <a:xfrm>
            <a:off x="457200" y="228600"/>
            <a:ext cx="8229600" cy="914400"/>
          </a:xfrm>
        </p:spPr>
        <p:txBody>
          <a:bodyPr/>
          <a:lstStyle/>
          <a:p>
            <a:r>
              <a:rPr lang="en-US"/>
              <a:t>Return On Capital Employed</a:t>
            </a:r>
          </a:p>
        </p:txBody>
      </p:sp>
      <p:graphicFrame>
        <p:nvGraphicFramePr>
          <p:cNvPr id="231491" name="Group 67"/>
          <p:cNvGraphicFramePr>
            <a:graphicFrameLocks noGrp="1"/>
          </p:cNvGraphicFramePr>
          <p:nvPr/>
        </p:nvGraphicFramePr>
        <p:xfrm>
          <a:off x="0" y="1066800"/>
          <a:ext cx="9144000" cy="5791201"/>
        </p:xfrm>
        <a:graphic>
          <a:graphicData uri="http://schemas.openxmlformats.org/drawingml/2006/table">
            <a:tbl>
              <a:tblPr/>
              <a:tblGrid>
                <a:gridCol w="9144000"/>
              </a:tblGrid>
              <a:tr h="23209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This ratio is the most appropriate indicator of the earning power of the capital employed in the business. It also acts as a pointer to the management showing the progress or deterioration in the earning capacity and efficiency of the business.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73213">
                <a:tc>
                  <a:txBody>
                    <a:bodyPr/>
                    <a:lstStyle/>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profit before taxes and</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interest on long – term loans and debentures </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Return on capital employed=</a:t>
                      </a:r>
                    </a:p>
                    <a:p>
                      <a:pPr marL="0" marR="0" lvl="0" indent="0" algn="l" defTabSz="914400" rtl="0" eaLnBrk="1" fontAlgn="base" latinLnBrk="0" hangingPunct="1">
                        <a:lnSpc>
                          <a:spcPct val="65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Capital employed</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970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000000"/>
                            </a:outerShdw>
                          </a:effectLst>
                          <a:latin typeface="Arial" pitchFamily="34" charset="0"/>
                        </a:rPr>
                        <a:t>Ideal ratio</a:t>
                      </a: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15%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If the actual ratio is equal ratio is equal to or above 15% It indicates higher productivity of the capital employed and vice versa</a:t>
                      </a:r>
                      <a:endParaRPr kumimoji="0" lang="en-US" sz="2800" b="1"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31492" name="Line 68"/>
          <p:cNvSpPr>
            <a:spLocks noChangeShapeType="1"/>
          </p:cNvSpPr>
          <p:nvPr/>
        </p:nvSpPr>
        <p:spPr bwMode="auto">
          <a:xfrm>
            <a:off x="4876800" y="4191000"/>
            <a:ext cx="42672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2" name="Rectangle 4"/>
          <p:cNvSpPr>
            <a:spLocks noGrp="1" noChangeArrowheads="1"/>
          </p:cNvSpPr>
          <p:nvPr>
            <p:ph type="title"/>
          </p:nvPr>
        </p:nvSpPr>
        <p:spPr/>
        <p:txBody>
          <a:bodyPr/>
          <a:lstStyle/>
          <a:p>
            <a:r>
              <a:rPr lang="en-US"/>
              <a:t>Return of total resources</a:t>
            </a:r>
          </a:p>
        </p:txBody>
      </p:sp>
      <p:graphicFrame>
        <p:nvGraphicFramePr>
          <p:cNvPr id="232475" name="Group 27"/>
          <p:cNvGraphicFramePr>
            <a:graphicFrameLocks noGrp="1"/>
          </p:cNvGraphicFramePr>
          <p:nvPr>
            <p:ph type="tbl" idx="1"/>
          </p:nvPr>
        </p:nvGraphicFramePr>
        <p:xfrm>
          <a:off x="0" y="1600200"/>
          <a:ext cx="9144000" cy="4551363"/>
        </p:xfrm>
        <a:graphic>
          <a:graphicData uri="http://schemas.openxmlformats.org/drawingml/2006/table">
            <a:tbl>
              <a:tblPr/>
              <a:tblGrid>
                <a:gridCol w="9144000"/>
              </a:tblGrid>
              <a:tr h="2286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This ratio acts as an yardstick to assess the efficiency of the efficiency of the operations of the business as it indicates the extent to which assets employed in the business are </a:t>
                      </a:r>
                      <a:r>
                        <a:rPr kumimoji="0" lang="en-US" sz="2800" b="0" i="0" u="none" strike="noStrike" cap="none" normalizeH="0" baseline="0" dirty="0" err="1" smtClean="0">
                          <a:ln>
                            <a:noFill/>
                          </a:ln>
                          <a:solidFill>
                            <a:schemeClr val="tx1"/>
                          </a:solidFill>
                          <a:effectLst>
                            <a:outerShdw blurRad="38100" dist="38100" dir="2700000" algn="tl">
                              <a:srgbClr val="000000"/>
                            </a:outerShdw>
                          </a:effectLst>
                          <a:latin typeface="Arial" pitchFamily="34" charset="0"/>
                        </a:rPr>
                        <a:t>utilised</a:t>
                      </a: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 to results in net profit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65363">
                <a:tc>
                  <a:txBody>
                    <a:bodyPr/>
                    <a:lstStyle/>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endPar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endParaRP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                                              Net profit      </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Return on total </a:t>
                      </a:r>
                      <a:r>
                        <a:rPr kumimoji="0" lang="en-US" sz="2800" b="0" i="0" u="none" strike="noStrike" cap="none" normalizeH="0" baseline="0" dirty="0" err="1" smtClean="0">
                          <a:ln>
                            <a:noFill/>
                          </a:ln>
                          <a:solidFill>
                            <a:schemeClr val="tx1"/>
                          </a:solidFill>
                          <a:effectLst>
                            <a:outerShdw blurRad="38100" dist="38100" dir="2700000" algn="tl">
                              <a:srgbClr val="000000"/>
                            </a:outerShdw>
                          </a:effectLst>
                          <a:latin typeface="Arial" pitchFamily="34" charset="0"/>
                        </a:rPr>
                        <a:t>resourses</a:t>
                      </a: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 =                      X 100</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                                             Total assets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32453" name="Rectangle 5"/>
          <p:cNvSpPr>
            <a:spLocks noChangeArrowheads="1"/>
          </p:cNvSpPr>
          <p:nvPr/>
        </p:nvSpPr>
        <p:spPr bwMode="auto">
          <a:xfrm>
            <a:off x="2286000" y="2468563"/>
            <a:ext cx="4572000" cy="396875"/>
          </a:xfrm>
          <a:prstGeom prst="rect">
            <a:avLst/>
          </a:prstGeom>
          <a:noFill/>
          <a:ln w="9525">
            <a:noFill/>
            <a:miter lim="800000"/>
            <a:headEnd/>
            <a:tailEnd/>
          </a:ln>
          <a:effectLst/>
        </p:spPr>
        <p:txBody>
          <a:bodyPr>
            <a:spAutoFit/>
          </a:bodyPr>
          <a:lstStyle/>
          <a:p>
            <a:r>
              <a:rPr lang="en-US"/>
              <a:t> </a:t>
            </a:r>
            <a:endParaRPr lang="en-US">
              <a:effectLst>
                <a:outerShdw blurRad="38100" dist="38100" dir="2700000" algn="tl">
                  <a:srgbClr val="000000"/>
                </a:outerShdw>
              </a:effectLst>
            </a:endParaRPr>
          </a:p>
        </p:txBody>
      </p:sp>
      <p:sp>
        <p:nvSpPr>
          <p:cNvPr id="232476" name="Line 28"/>
          <p:cNvSpPr>
            <a:spLocks noChangeShapeType="1"/>
          </p:cNvSpPr>
          <p:nvPr/>
        </p:nvSpPr>
        <p:spPr bwMode="auto">
          <a:xfrm>
            <a:off x="4495800" y="4800600"/>
            <a:ext cx="20574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6" name="Rectangle 4"/>
          <p:cNvSpPr>
            <a:spLocks noGrp="1" noChangeArrowheads="1"/>
          </p:cNvSpPr>
          <p:nvPr>
            <p:ph type="title"/>
          </p:nvPr>
        </p:nvSpPr>
        <p:spPr/>
        <p:txBody>
          <a:bodyPr/>
          <a:lstStyle/>
          <a:p>
            <a:r>
              <a:rPr lang="en-US"/>
              <a:t>Dividend Yield Ratio</a:t>
            </a:r>
          </a:p>
        </p:txBody>
      </p:sp>
      <p:graphicFrame>
        <p:nvGraphicFramePr>
          <p:cNvPr id="233487" name="Group 15"/>
          <p:cNvGraphicFramePr>
            <a:graphicFrameLocks noGrp="1"/>
          </p:cNvGraphicFramePr>
          <p:nvPr>
            <p:ph type="tbl" idx="1"/>
          </p:nvPr>
        </p:nvGraphicFramePr>
        <p:xfrm>
          <a:off x="0" y="1752600"/>
          <a:ext cx="9144000" cy="4170363"/>
        </p:xfrm>
        <a:graphic>
          <a:graphicData uri="http://schemas.openxmlformats.org/drawingml/2006/table">
            <a:tbl>
              <a:tblPr/>
              <a:tblGrid>
                <a:gridCol w="9144000"/>
              </a:tblGrid>
              <a:tr h="1905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It refers to the percentage or ratio of dividend paid per share to the market price per share. This ratio throws light on the effective rate of return on investment, which potential investors may hope to earn.</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653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endParaRP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                                   Dividend paid per equity share (DPS)</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Dividend yield ratio = </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                                     Market price per equity share (MPS)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33488" name="Line 16"/>
          <p:cNvSpPr>
            <a:spLocks noChangeShapeType="1"/>
          </p:cNvSpPr>
          <p:nvPr/>
        </p:nvSpPr>
        <p:spPr bwMode="auto">
          <a:xfrm>
            <a:off x="3581400" y="4724400"/>
            <a:ext cx="48006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500" name="Rectangle 4"/>
          <p:cNvSpPr>
            <a:spLocks noGrp="1" noChangeArrowheads="1"/>
          </p:cNvSpPr>
          <p:nvPr>
            <p:ph type="title"/>
          </p:nvPr>
        </p:nvSpPr>
        <p:spPr/>
        <p:txBody>
          <a:bodyPr/>
          <a:lstStyle/>
          <a:p>
            <a:r>
              <a:rPr lang="en-US"/>
              <a:t>Preference Dividend Cover</a:t>
            </a:r>
          </a:p>
        </p:txBody>
      </p:sp>
      <p:graphicFrame>
        <p:nvGraphicFramePr>
          <p:cNvPr id="234513" name="Group 17"/>
          <p:cNvGraphicFramePr>
            <a:graphicFrameLocks noGrp="1"/>
          </p:cNvGraphicFramePr>
          <p:nvPr>
            <p:ph type="tbl" idx="1"/>
          </p:nvPr>
        </p:nvGraphicFramePr>
        <p:xfrm>
          <a:off x="0" y="1600200"/>
          <a:ext cx="9144000" cy="4495801"/>
        </p:xfrm>
        <a:graphic>
          <a:graphicData uri="http://schemas.openxmlformats.org/drawingml/2006/table">
            <a:tbl>
              <a:tblPr/>
              <a:tblGrid>
                <a:gridCol w="9144000"/>
              </a:tblGrid>
              <a:tr h="22653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It indicates how many times the preference dividend is covered by profits after tax. This ratio measures the margin o safety for preference shareholders. Such investors normally expect their dividend to be covered about 3 times by profits available for dividend purpose.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304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Profit after tax    </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Preference dividend cover = </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Annual programme dividend</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34514" name="Line 18"/>
          <p:cNvSpPr>
            <a:spLocks noChangeShapeType="1"/>
          </p:cNvSpPr>
          <p:nvPr/>
        </p:nvSpPr>
        <p:spPr bwMode="auto">
          <a:xfrm>
            <a:off x="4648200" y="4876800"/>
            <a:ext cx="44958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Text Box 2"/>
          <p:cNvSpPr txBox="1">
            <a:spLocks noChangeArrowheads="1"/>
          </p:cNvSpPr>
          <p:nvPr/>
        </p:nvSpPr>
        <p:spPr bwMode="auto">
          <a:xfrm>
            <a:off x="0" y="1219200"/>
            <a:ext cx="9144000" cy="519113"/>
          </a:xfrm>
          <a:prstGeom prst="rect">
            <a:avLst/>
          </a:prstGeom>
          <a:noFill/>
          <a:ln w="9525">
            <a:noFill/>
            <a:miter lim="800000"/>
            <a:headEnd/>
            <a:tailEnd/>
          </a:ln>
          <a:effectLst/>
        </p:spPr>
        <p:txBody>
          <a:bodyPr>
            <a:spAutoFit/>
          </a:bodyPr>
          <a:lstStyle/>
          <a:p>
            <a:pPr>
              <a:spcBef>
                <a:spcPct val="50000"/>
              </a:spcBef>
            </a:pPr>
            <a:endParaRPr lang="en-US" sz="2800"/>
          </a:p>
        </p:txBody>
      </p:sp>
      <p:sp>
        <p:nvSpPr>
          <p:cNvPr id="289795" name="Text Box 3"/>
          <p:cNvSpPr txBox="1">
            <a:spLocks noChangeArrowheads="1"/>
          </p:cNvSpPr>
          <p:nvPr/>
        </p:nvSpPr>
        <p:spPr bwMode="auto">
          <a:xfrm>
            <a:off x="0" y="2667000"/>
            <a:ext cx="9144000" cy="519113"/>
          </a:xfrm>
          <a:prstGeom prst="rect">
            <a:avLst/>
          </a:prstGeom>
          <a:noFill/>
          <a:ln w="9525">
            <a:noFill/>
            <a:miter lim="800000"/>
            <a:headEnd/>
            <a:tailEnd/>
          </a:ln>
          <a:effectLst/>
        </p:spPr>
        <p:txBody>
          <a:bodyPr>
            <a:spAutoFit/>
          </a:bodyPr>
          <a:lstStyle/>
          <a:p>
            <a:pPr>
              <a:spcBef>
                <a:spcPct val="50000"/>
              </a:spcBef>
            </a:pPr>
            <a:endParaRPr lang="en-US" sz="2800"/>
          </a:p>
        </p:txBody>
      </p:sp>
      <p:sp>
        <p:nvSpPr>
          <p:cNvPr id="289796" name="Text Box 4"/>
          <p:cNvSpPr txBox="1">
            <a:spLocks noChangeArrowheads="1"/>
          </p:cNvSpPr>
          <p:nvPr/>
        </p:nvSpPr>
        <p:spPr bwMode="auto">
          <a:xfrm>
            <a:off x="0" y="3810000"/>
            <a:ext cx="8915400" cy="519113"/>
          </a:xfrm>
          <a:prstGeom prst="rect">
            <a:avLst/>
          </a:prstGeom>
          <a:noFill/>
          <a:ln w="9525">
            <a:noFill/>
            <a:miter lim="800000"/>
            <a:headEnd/>
            <a:tailEnd/>
          </a:ln>
          <a:effectLst/>
        </p:spPr>
        <p:txBody>
          <a:bodyPr>
            <a:spAutoFit/>
          </a:bodyPr>
          <a:lstStyle/>
          <a:p>
            <a:pPr>
              <a:spcBef>
                <a:spcPct val="50000"/>
              </a:spcBef>
            </a:pPr>
            <a:endParaRPr lang="en-US" sz="2800"/>
          </a:p>
        </p:txBody>
      </p:sp>
      <p:sp>
        <p:nvSpPr>
          <p:cNvPr id="289797" name="Rectangle 5"/>
          <p:cNvSpPr>
            <a:spLocks noGrp="1" noChangeArrowheads="1"/>
          </p:cNvSpPr>
          <p:nvPr>
            <p:ph type="title"/>
          </p:nvPr>
        </p:nvSpPr>
        <p:spPr>
          <a:xfrm>
            <a:off x="533400" y="0"/>
            <a:ext cx="8229600" cy="712788"/>
          </a:xfrm>
        </p:spPr>
        <p:txBody>
          <a:bodyPr/>
          <a:lstStyle/>
          <a:p>
            <a:r>
              <a:rPr lang="en-US" sz="4000"/>
              <a:t>Equity Dividend Cover</a:t>
            </a:r>
          </a:p>
        </p:txBody>
      </p:sp>
      <p:graphicFrame>
        <p:nvGraphicFramePr>
          <p:cNvPr id="289834" name="Group 42"/>
          <p:cNvGraphicFramePr>
            <a:graphicFrameLocks noGrp="1"/>
          </p:cNvGraphicFramePr>
          <p:nvPr/>
        </p:nvGraphicFramePr>
        <p:xfrm>
          <a:off x="0" y="762000"/>
          <a:ext cx="9144000" cy="6096000"/>
        </p:xfrm>
        <a:graphic>
          <a:graphicData uri="http://schemas.openxmlformats.org/drawingml/2006/table">
            <a:tbl>
              <a:tblPr/>
              <a:tblGrid>
                <a:gridCol w="9144000"/>
              </a:tblGrid>
              <a:tr h="14097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This ratio indicates the number of times the dividend is covered by the amount of profit available for equity shareholders.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46325">
                <a:tc>
                  <a:txBody>
                    <a:bodyPr/>
                    <a:lstStyle/>
                    <a:p>
                      <a:pPr marL="0" marR="0" lvl="0" indent="0" algn="l" defTabSz="914400" rtl="0" eaLnBrk="1" fontAlgn="base" latinLnBrk="0" hangingPunct="1">
                        <a:lnSpc>
                          <a:spcPct val="70000"/>
                        </a:lnSpc>
                        <a:spcBef>
                          <a:spcPct val="5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profit after tax - pref dividend</a:t>
                      </a:r>
                    </a:p>
                    <a:p>
                      <a:pPr marL="0" marR="0" lvl="0" indent="0" algn="l" defTabSz="914400" rtl="0" eaLnBrk="1" fontAlgn="base" latinLnBrk="0" hangingPunct="1">
                        <a:lnSpc>
                          <a:spcPct val="70000"/>
                        </a:lnSpc>
                        <a:spcBef>
                          <a:spcPct val="5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Equity dividend cover =</a:t>
                      </a:r>
                    </a:p>
                    <a:p>
                      <a:pPr marL="0" marR="0" lvl="0" indent="0" algn="l" defTabSz="914400" rtl="0" eaLnBrk="1" fontAlgn="base" latinLnBrk="0" hangingPunct="1">
                        <a:lnSpc>
                          <a:spcPct val="70000"/>
                        </a:lnSpc>
                        <a:spcBef>
                          <a:spcPct val="5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Dividend paid on equity capital</a:t>
                      </a:r>
                    </a:p>
                    <a:p>
                      <a:pPr marL="0" marR="0" lvl="0" indent="0" algn="l" defTabSz="914400" rtl="0" eaLnBrk="1" fontAlgn="base" latinLnBrk="0" hangingPunct="1">
                        <a:lnSpc>
                          <a:spcPct val="70000"/>
                        </a:lnSpc>
                        <a:spcBef>
                          <a:spcPct val="5000"/>
                        </a:spcBef>
                        <a:spcAft>
                          <a:spcPct val="0"/>
                        </a:spcAft>
                        <a:buClr>
                          <a:schemeClr val="hlink"/>
                        </a:buClr>
                        <a:buSzPct val="9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p>
                      <a:pPr marL="0" marR="0" lvl="0" indent="0" algn="l" defTabSz="914400" rtl="0" eaLnBrk="1" fontAlgn="base" latinLnBrk="0" hangingPunct="1">
                        <a:lnSpc>
                          <a:spcPct val="70000"/>
                        </a:lnSpc>
                        <a:spcBef>
                          <a:spcPct val="5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Earning per equity share </a:t>
                      </a:r>
                    </a:p>
                    <a:p>
                      <a:pPr marL="0" marR="0" lvl="0" indent="0" algn="l" defTabSz="914400" rtl="0" eaLnBrk="1" fontAlgn="base" latinLnBrk="0" hangingPunct="1">
                        <a:lnSpc>
                          <a:spcPct val="70000"/>
                        </a:lnSpc>
                        <a:spcBef>
                          <a:spcPct val="5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 </a:t>
                      </a:r>
                    </a:p>
                    <a:p>
                      <a:pPr marL="0" marR="0" lvl="0" indent="0" algn="l" defTabSz="914400" rtl="0" eaLnBrk="1" fontAlgn="base" latinLnBrk="0" hangingPunct="1">
                        <a:lnSpc>
                          <a:spcPct val="70000"/>
                        </a:lnSpc>
                        <a:spcBef>
                          <a:spcPct val="5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Dividend per equity share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399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1" i="0" u="none" strike="noStrike" cap="none" normalizeH="0" baseline="0" smtClean="0">
                          <a:ln>
                            <a:noFill/>
                          </a:ln>
                          <a:solidFill>
                            <a:schemeClr val="tx1"/>
                          </a:solidFill>
                          <a:effectLst>
                            <a:outerShdw blurRad="38100" dist="38100" dir="2700000" algn="tl">
                              <a:srgbClr val="000000"/>
                            </a:outerShdw>
                          </a:effectLst>
                          <a:latin typeface="Arial" pitchFamily="34" charset="0"/>
                        </a:rPr>
                        <a:t>Ideal ratio</a:t>
                      </a: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2 times; i.e. for every Rs. 100 profits available for dividend, Rs. 50 is retained in the business and Rs. 50 is distributed. Higher the ratio higher is extent of retained earnings and higher is the degree of  certainty that dividend will be repeated in future</a:t>
                      </a:r>
                      <a:endParaRPr kumimoji="0" lang="en-US" sz="2800" b="1"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89828" name="Line 36"/>
          <p:cNvSpPr>
            <a:spLocks noChangeShapeType="1"/>
          </p:cNvSpPr>
          <p:nvPr/>
        </p:nvSpPr>
        <p:spPr bwMode="auto">
          <a:xfrm>
            <a:off x="3886200" y="2667000"/>
            <a:ext cx="5029200" cy="0"/>
          </a:xfrm>
          <a:prstGeom prst="line">
            <a:avLst/>
          </a:prstGeom>
          <a:noFill/>
          <a:ln w="9525">
            <a:solidFill>
              <a:schemeClr val="tx1"/>
            </a:solidFill>
            <a:round/>
            <a:headEnd/>
            <a:tailEnd/>
          </a:ln>
          <a:effectLst/>
        </p:spPr>
        <p:txBody>
          <a:bodyPr/>
          <a:lstStyle/>
          <a:p>
            <a:endParaRPr lang="en-US"/>
          </a:p>
        </p:txBody>
      </p:sp>
      <p:sp>
        <p:nvSpPr>
          <p:cNvPr id="289829" name="Line 37"/>
          <p:cNvSpPr>
            <a:spLocks noChangeShapeType="1"/>
          </p:cNvSpPr>
          <p:nvPr/>
        </p:nvSpPr>
        <p:spPr bwMode="auto">
          <a:xfrm>
            <a:off x="3886200" y="3962400"/>
            <a:ext cx="39624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8" name="Rectangle 4"/>
          <p:cNvSpPr>
            <a:spLocks noGrp="1" noChangeArrowheads="1"/>
          </p:cNvSpPr>
          <p:nvPr>
            <p:ph type="title"/>
          </p:nvPr>
        </p:nvSpPr>
        <p:spPr>
          <a:xfrm>
            <a:off x="457200" y="0"/>
            <a:ext cx="8229600" cy="1143000"/>
          </a:xfrm>
        </p:spPr>
        <p:txBody>
          <a:bodyPr/>
          <a:lstStyle/>
          <a:p>
            <a:r>
              <a:rPr lang="en-US"/>
              <a:t>Price Earning Ratio</a:t>
            </a:r>
          </a:p>
        </p:txBody>
      </p:sp>
      <p:graphicFrame>
        <p:nvGraphicFramePr>
          <p:cNvPr id="292880" name="Group 16"/>
          <p:cNvGraphicFramePr>
            <a:graphicFrameLocks noGrp="1"/>
          </p:cNvGraphicFramePr>
          <p:nvPr>
            <p:ph type="tbl" idx="1"/>
          </p:nvPr>
        </p:nvGraphicFramePr>
        <p:xfrm>
          <a:off x="0" y="1371600"/>
          <a:ext cx="9144000" cy="5486401"/>
        </p:xfrm>
        <a:graphic>
          <a:graphicData uri="http://schemas.openxmlformats.org/drawingml/2006/table">
            <a:tbl>
              <a:tblPr/>
              <a:tblGrid>
                <a:gridCol w="9144000"/>
              </a:tblGrid>
              <a:tr h="30178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It shows how many times the annual earnings the present shareholders are willing to pay to get a share. This ratio helps investors to know the effect of earnings per share on the market price of the share. This ratio when calculated for several years can be used as term analysis for predicting future price earning ratios and therefore, future stock prices.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685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endParaRP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                                 Average market price per share (MPS)</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Price earning ratio=</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                                            Earning per share (EPS)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92881" name="Line 17"/>
          <p:cNvSpPr>
            <a:spLocks noChangeShapeType="1"/>
          </p:cNvSpPr>
          <p:nvPr/>
        </p:nvSpPr>
        <p:spPr bwMode="auto">
          <a:xfrm>
            <a:off x="3276600" y="5486400"/>
            <a:ext cx="50292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533400"/>
            <a:ext cx="8229600" cy="884238"/>
          </a:xfrm>
        </p:spPr>
        <p:txBody>
          <a:bodyPr/>
          <a:lstStyle/>
          <a:p>
            <a:r>
              <a:rPr lang="en-US" sz="3600" b="1" smtClean="0"/>
              <a:t>TERMS USED IN RATIO ANALYSIS</a:t>
            </a:r>
          </a:p>
        </p:txBody>
      </p:sp>
      <p:sp>
        <p:nvSpPr>
          <p:cNvPr id="12291" name="Content Placeholder 2"/>
          <p:cNvSpPr>
            <a:spLocks noGrp="1"/>
          </p:cNvSpPr>
          <p:nvPr>
            <p:ph idx="1"/>
          </p:nvPr>
        </p:nvSpPr>
        <p:spPr>
          <a:xfrm>
            <a:off x="304800" y="1295400"/>
            <a:ext cx="8610600" cy="5562600"/>
          </a:xfrm>
        </p:spPr>
        <p:txBody>
          <a:bodyPr/>
          <a:lstStyle/>
          <a:p>
            <a:r>
              <a:rPr lang="en-US" sz="2800" smtClean="0"/>
              <a:t>Current Assets</a:t>
            </a:r>
          </a:p>
          <a:p>
            <a:r>
              <a:rPr lang="en-US" sz="2800" smtClean="0"/>
              <a:t>Quick Assets (Current Assets- Inventories- Prepaid Expenses)</a:t>
            </a:r>
          </a:p>
          <a:p>
            <a:r>
              <a:rPr lang="en-US" sz="2800" smtClean="0"/>
              <a:t>Absolute Liquid Assets (Cash, bank &amp; short term securities)</a:t>
            </a:r>
          </a:p>
          <a:p>
            <a:r>
              <a:rPr lang="en-US" sz="2800" smtClean="0"/>
              <a:t>Working Capital</a:t>
            </a:r>
          </a:p>
          <a:p>
            <a:r>
              <a:rPr lang="en-US" sz="2800" smtClean="0"/>
              <a:t>Receivables</a:t>
            </a:r>
          </a:p>
          <a:p>
            <a:r>
              <a:rPr lang="en-US" sz="2800" smtClean="0"/>
              <a:t>Payables</a:t>
            </a:r>
          </a:p>
          <a:p>
            <a:r>
              <a:rPr lang="en-US" sz="2800" smtClean="0"/>
              <a:t>Fixed Assets</a:t>
            </a:r>
          </a:p>
          <a:p>
            <a:r>
              <a:rPr lang="en-US" sz="2800" smtClean="0"/>
              <a:t>Fictitious Assets</a:t>
            </a:r>
          </a:p>
          <a:p>
            <a:r>
              <a:rPr lang="en-US" sz="2800" smtClean="0"/>
              <a:t>Intangible Assets</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2" name="Rectangle 4"/>
          <p:cNvSpPr>
            <a:spLocks noGrp="1" noChangeArrowheads="1"/>
          </p:cNvSpPr>
          <p:nvPr>
            <p:ph type="title"/>
          </p:nvPr>
        </p:nvSpPr>
        <p:spPr>
          <a:xfrm>
            <a:off x="533400" y="0"/>
            <a:ext cx="8229600" cy="838200"/>
          </a:xfrm>
        </p:spPr>
        <p:txBody>
          <a:bodyPr/>
          <a:lstStyle/>
          <a:p>
            <a:r>
              <a:rPr lang="en-US"/>
              <a:t>Dividend Pay Out Ratio</a:t>
            </a:r>
          </a:p>
        </p:txBody>
      </p:sp>
      <p:graphicFrame>
        <p:nvGraphicFramePr>
          <p:cNvPr id="293926" name="Group 38"/>
          <p:cNvGraphicFramePr>
            <a:graphicFrameLocks noGrp="1"/>
          </p:cNvGraphicFramePr>
          <p:nvPr/>
        </p:nvGraphicFramePr>
        <p:xfrm>
          <a:off x="0" y="838200"/>
          <a:ext cx="9144000" cy="6019801"/>
        </p:xfrm>
        <a:graphic>
          <a:graphicData uri="http://schemas.openxmlformats.org/drawingml/2006/table">
            <a:tbl>
              <a:tblPr/>
              <a:tblGrid>
                <a:gridCol w="9144000"/>
              </a:tblGrid>
              <a:tr h="15033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This ratio indicates the proportion of earnings available which equity share holders actually receive in the form of dividend.</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60475">
                <a:tc>
                  <a:txBody>
                    <a:bodyPr/>
                    <a:lstStyle/>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                         Dividend paid per share (DPS)</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Pay out ratio = </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                             Earning </a:t>
                      </a:r>
                      <a:r>
                        <a:rPr kumimoji="0" lang="en-US" sz="24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per share (EPS)</a:t>
                      </a:r>
                      <a:endPar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559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pitchFamily="34" charset="0"/>
                        </a:rPr>
                        <a:t>An investor primarily interested should invest in equity share of a company with high pay out ratio. A company having low pay out ratio need not necessarily be a bad company. A company having income may like to finance expansion out of the income, thus low pay out ratio. investor interested in stock price appreciation may well invest in such a company though the pay out ratio is low.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93923" name="Line 35"/>
          <p:cNvSpPr>
            <a:spLocks noChangeShapeType="1"/>
          </p:cNvSpPr>
          <p:nvPr/>
        </p:nvSpPr>
        <p:spPr bwMode="auto">
          <a:xfrm>
            <a:off x="2514600" y="2895600"/>
            <a:ext cx="36576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6" name="Rectangle 4"/>
          <p:cNvSpPr>
            <a:spLocks noGrp="1" noChangeArrowheads="1"/>
          </p:cNvSpPr>
          <p:nvPr>
            <p:ph type="title"/>
          </p:nvPr>
        </p:nvSpPr>
        <p:spPr/>
        <p:txBody>
          <a:bodyPr/>
          <a:lstStyle/>
          <a:p>
            <a:r>
              <a:rPr lang="en-US"/>
              <a:t>Earning Per Share</a:t>
            </a:r>
          </a:p>
        </p:txBody>
      </p:sp>
      <p:graphicFrame>
        <p:nvGraphicFramePr>
          <p:cNvPr id="294927" name="Group 15"/>
          <p:cNvGraphicFramePr>
            <a:graphicFrameLocks noGrp="1"/>
          </p:cNvGraphicFramePr>
          <p:nvPr>
            <p:ph type="tbl" idx="1"/>
          </p:nvPr>
        </p:nvGraphicFramePr>
        <p:xfrm>
          <a:off x="0" y="1600200"/>
          <a:ext cx="9144000" cy="4495801"/>
        </p:xfrm>
        <a:graphic>
          <a:graphicData uri="http://schemas.openxmlformats.org/drawingml/2006/table">
            <a:tbl>
              <a:tblPr/>
              <a:tblGrid>
                <a:gridCol w="9144000"/>
              </a:tblGrid>
              <a:tr h="22653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This ratio indicates the earning per equity share. It establishes the relationship between net profit available for equity shareholders and the number of equity shares.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304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endParaRP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Net profit available for equity share holders</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Earning per share = </a:t>
                      </a:r>
                    </a:p>
                    <a:p>
                      <a:pPr marL="0" marR="0" lvl="0" indent="0" algn="l" defTabSz="914400" rtl="0" eaLnBrk="1" fontAlgn="base" latinLnBrk="0" hangingPunct="1">
                        <a:lnSpc>
                          <a:spcPct val="70000"/>
                        </a:lnSpc>
                        <a:spcBef>
                          <a:spcPct val="20000"/>
                        </a:spcBef>
                        <a:spcAft>
                          <a:spcPct val="0"/>
                        </a:spcAft>
                        <a:buClr>
                          <a:schemeClr val="hlink"/>
                        </a:buClr>
                        <a:buSzPct val="9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pitchFamily="34" charset="0"/>
                        </a:rPr>
                        <a:t>                                  Number of equity shares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94928" name="Line 16"/>
          <p:cNvSpPr>
            <a:spLocks noChangeShapeType="1"/>
          </p:cNvSpPr>
          <p:nvPr/>
        </p:nvSpPr>
        <p:spPr bwMode="auto">
          <a:xfrm>
            <a:off x="3352800" y="4876800"/>
            <a:ext cx="39624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609600"/>
            <a:ext cx="8229600" cy="808038"/>
          </a:xfrm>
        </p:spPr>
        <p:txBody>
          <a:bodyPr/>
          <a:lstStyle/>
          <a:p>
            <a:r>
              <a:rPr lang="en-US" sz="3600" b="1" smtClean="0"/>
              <a:t>TERMS USED IN RATIO ANALYSIS</a:t>
            </a:r>
          </a:p>
        </p:txBody>
      </p:sp>
      <p:sp>
        <p:nvSpPr>
          <p:cNvPr id="13315" name="Content Placeholder 2"/>
          <p:cNvSpPr>
            <a:spLocks noGrp="1"/>
          </p:cNvSpPr>
          <p:nvPr>
            <p:ph idx="1"/>
          </p:nvPr>
        </p:nvSpPr>
        <p:spPr/>
        <p:txBody>
          <a:bodyPr>
            <a:normAutofit lnSpcReduction="10000"/>
          </a:bodyPr>
          <a:lstStyle/>
          <a:p>
            <a:r>
              <a:rPr lang="en-US" sz="2800" smtClean="0"/>
              <a:t>Capital Employed</a:t>
            </a:r>
          </a:p>
          <a:p>
            <a:r>
              <a:rPr lang="en-US" sz="2800" smtClean="0"/>
              <a:t>Investments</a:t>
            </a:r>
          </a:p>
          <a:p>
            <a:r>
              <a:rPr lang="en-US" sz="2800" smtClean="0"/>
              <a:t>Current Liabilities</a:t>
            </a:r>
          </a:p>
          <a:p>
            <a:r>
              <a:rPr lang="en-US" sz="2800" smtClean="0"/>
              <a:t>Debt</a:t>
            </a:r>
          </a:p>
          <a:p>
            <a:r>
              <a:rPr lang="en-US" sz="2800" smtClean="0"/>
              <a:t>Equity</a:t>
            </a:r>
          </a:p>
          <a:p>
            <a:r>
              <a:rPr lang="en-US" sz="2800" smtClean="0"/>
              <a:t>Cost of Goods Sold</a:t>
            </a:r>
          </a:p>
          <a:p>
            <a:r>
              <a:rPr lang="en-US" sz="2800" smtClean="0"/>
              <a:t>Cost of Sales</a:t>
            </a:r>
          </a:p>
          <a:p>
            <a:r>
              <a:rPr lang="en-US" sz="2800" smtClean="0"/>
              <a:t>Long term funds</a:t>
            </a:r>
          </a:p>
          <a:p>
            <a:r>
              <a:rPr lang="en-US" sz="2800" smtClean="0"/>
              <a:t>Long term loans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274638"/>
            <a:ext cx="8229600" cy="639762"/>
          </a:xfrm>
        </p:spPr>
        <p:txBody>
          <a:bodyPr>
            <a:normAutofit fontScale="90000"/>
          </a:bodyPr>
          <a:lstStyle/>
          <a:p>
            <a:pPr eaLnBrk="1" hangingPunct="1"/>
            <a:r>
              <a:rPr lang="en-US" dirty="0" smtClean="0"/>
              <a:t>Some important notes </a:t>
            </a:r>
          </a:p>
        </p:txBody>
      </p:sp>
      <p:sp>
        <p:nvSpPr>
          <p:cNvPr id="16387" name="Content Placeholder 2"/>
          <p:cNvSpPr>
            <a:spLocks noGrp="1"/>
          </p:cNvSpPr>
          <p:nvPr>
            <p:ph idx="1"/>
          </p:nvPr>
        </p:nvSpPr>
        <p:spPr>
          <a:xfrm>
            <a:off x="304800" y="1143001"/>
            <a:ext cx="8686800" cy="5257800"/>
          </a:xfrm>
        </p:spPr>
        <p:txBody>
          <a:bodyPr>
            <a:noAutofit/>
          </a:bodyPr>
          <a:lstStyle/>
          <a:p>
            <a:pPr algn="just" eaLnBrk="1" hangingPunct="1"/>
            <a:r>
              <a:rPr lang="en-US" sz="2400" b="1" dirty="0" smtClean="0"/>
              <a:t>Liabilities have Credit balance and Assets have Debit balance</a:t>
            </a:r>
          </a:p>
          <a:p>
            <a:pPr algn="just" eaLnBrk="1" hangingPunct="1"/>
            <a:r>
              <a:rPr lang="en-US" sz="2400" b="1" dirty="0" smtClean="0"/>
              <a:t>Current Liabilities are those which have either become due for payment or shall fall due for payment within 12 months from the date of Balance Sheet</a:t>
            </a:r>
          </a:p>
          <a:p>
            <a:pPr algn="just" eaLnBrk="1" hangingPunct="1"/>
            <a:r>
              <a:rPr lang="en-US" sz="2400" b="1" dirty="0" smtClean="0"/>
              <a:t>Current Assets are those which undergo change in their shape/form within 12 months. These are also called Working Capital or Gross Working Capital</a:t>
            </a:r>
          </a:p>
          <a:p>
            <a:pPr algn="just" eaLnBrk="1" hangingPunct="1"/>
            <a:r>
              <a:rPr lang="en-US" sz="2400" b="1" dirty="0" smtClean="0"/>
              <a:t>Net Worth &amp; Long Term Liabilities are also called </a:t>
            </a:r>
            <a:r>
              <a:rPr lang="en-US" sz="2400" b="1" i="1" u="sng" dirty="0" smtClean="0"/>
              <a:t>Long Term Sources of Funds</a:t>
            </a:r>
          </a:p>
          <a:p>
            <a:pPr algn="just" eaLnBrk="1" hangingPunct="1"/>
            <a:r>
              <a:rPr lang="en-US" sz="2400" b="1" dirty="0" smtClean="0"/>
              <a:t>Current Liabilities are known as </a:t>
            </a:r>
            <a:r>
              <a:rPr lang="en-US" sz="2400" b="1" i="1" u="sng" dirty="0" smtClean="0"/>
              <a:t>Short Term Sources of Funds</a:t>
            </a:r>
          </a:p>
          <a:p>
            <a:pPr algn="just" eaLnBrk="1" hangingPunct="1"/>
            <a:r>
              <a:rPr lang="en-US" sz="2400" b="1" dirty="0" smtClean="0"/>
              <a:t>Long Term Liabilities &amp; Short Term Liabilities are also called </a:t>
            </a:r>
            <a:r>
              <a:rPr lang="en-US" sz="2400" b="1" i="1" u="sng" dirty="0" smtClean="0"/>
              <a:t>Outside Liabilities</a:t>
            </a:r>
          </a:p>
          <a:p>
            <a:pPr algn="just" eaLnBrk="1" hangingPunct="1"/>
            <a:r>
              <a:rPr lang="en-US" sz="2400" b="1" dirty="0" smtClean="0"/>
              <a:t>Current Assets are </a:t>
            </a:r>
            <a:r>
              <a:rPr lang="en-US" sz="2400" b="1" i="1" u="sng" dirty="0" smtClean="0"/>
              <a:t>Short Term Use of Funds</a:t>
            </a:r>
          </a:p>
          <a:p>
            <a:pPr algn="just" eaLnBrk="1" hangingPunct="1"/>
            <a:endParaRPr lang="en-US" b="1"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274638"/>
            <a:ext cx="8229600" cy="639762"/>
          </a:xfrm>
        </p:spPr>
        <p:txBody>
          <a:bodyPr>
            <a:normAutofit fontScale="90000"/>
          </a:bodyPr>
          <a:lstStyle/>
          <a:p>
            <a:pPr eaLnBrk="1" hangingPunct="1"/>
            <a:r>
              <a:rPr lang="en-US" dirty="0" smtClean="0"/>
              <a:t>Some important notes </a:t>
            </a:r>
          </a:p>
        </p:txBody>
      </p:sp>
      <p:sp>
        <p:nvSpPr>
          <p:cNvPr id="17411" name="Content Placeholder 2"/>
          <p:cNvSpPr>
            <a:spLocks noGrp="1"/>
          </p:cNvSpPr>
          <p:nvPr>
            <p:ph idx="1"/>
          </p:nvPr>
        </p:nvSpPr>
        <p:spPr>
          <a:xfrm>
            <a:off x="457200" y="990600"/>
            <a:ext cx="8229600" cy="5867400"/>
          </a:xfrm>
        </p:spPr>
        <p:txBody>
          <a:bodyPr>
            <a:normAutofit/>
          </a:bodyPr>
          <a:lstStyle/>
          <a:p>
            <a:pPr algn="just" eaLnBrk="1" hangingPunct="1"/>
            <a:r>
              <a:rPr lang="en-US" sz="2400" b="1" dirty="0" smtClean="0"/>
              <a:t>Assets other than Current Assets are </a:t>
            </a:r>
            <a:r>
              <a:rPr lang="en-US" sz="2400" b="1" i="1" u="sng" dirty="0" smtClean="0"/>
              <a:t>Long Term Use of Funds </a:t>
            </a:r>
          </a:p>
          <a:p>
            <a:pPr algn="just" eaLnBrk="1" hangingPunct="1"/>
            <a:r>
              <a:rPr lang="en-US" sz="2400" b="1" dirty="0" smtClean="0"/>
              <a:t>Installments of Term Loan Payable in 12 months are to be taken as Current Liability only for Calculation of Current Ratio &amp; Quick Ratio.</a:t>
            </a:r>
          </a:p>
          <a:p>
            <a:pPr algn="just" eaLnBrk="1" hangingPunct="1"/>
            <a:r>
              <a:rPr lang="en-US" sz="2400" b="1" dirty="0" smtClean="0"/>
              <a:t>Investments in Govt. Securities to be treated current only if these are marketable and due.  Investments in other securities are to be treated as Current if they are quoted. Investments in allied/associate/sister units or firms to be treated as Non-current.</a:t>
            </a:r>
          </a:p>
          <a:p>
            <a:pPr algn="just" eaLnBrk="1" hangingPunct="1"/>
            <a:r>
              <a:rPr lang="en-US" sz="2400" b="1" dirty="0" smtClean="0"/>
              <a:t>Bonus Shares as issued by capitalization of General reserves and as such do not affect the Net Worth. With Rights Issue, change takes place in Net Worth and Current Ratio.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1070</TotalTime>
  <Words>4898</Words>
  <Application>Microsoft PowerPoint</Application>
  <PresentationFormat>On-screen Show (4:3)</PresentationFormat>
  <Paragraphs>449</Paragraphs>
  <Slides>61</Slides>
  <Notes>9</Notes>
  <HiddenSlides>0</HiddenSlides>
  <MMClips>0</MMClips>
  <ScaleCrop>false</ScaleCrop>
  <HeadingPairs>
    <vt:vector size="4" baseType="variant">
      <vt:variant>
        <vt:lpstr>Theme</vt:lpstr>
      </vt:variant>
      <vt:variant>
        <vt:i4>1</vt:i4>
      </vt:variant>
      <vt:variant>
        <vt:lpstr>Slide Titles</vt:lpstr>
      </vt:variant>
      <vt:variant>
        <vt:i4>61</vt:i4>
      </vt:variant>
    </vt:vector>
  </HeadingPairs>
  <TitlesOfParts>
    <vt:vector size="62" baseType="lpstr">
      <vt:lpstr>Office Theme</vt:lpstr>
      <vt:lpstr>RATIO ANALYSIS</vt:lpstr>
      <vt:lpstr>RATIO ANALYSIS</vt:lpstr>
      <vt:lpstr>Basis Of Comparision</vt:lpstr>
      <vt:lpstr>How a Ratio is expressed?</vt:lpstr>
      <vt:lpstr>Ways To Interpret Accounting Ratios</vt:lpstr>
      <vt:lpstr>TERMS USED IN RATIO ANALYSIS</vt:lpstr>
      <vt:lpstr>TERMS USED IN RATIO ANALYSIS</vt:lpstr>
      <vt:lpstr>Some important notes </vt:lpstr>
      <vt:lpstr>Some important notes </vt:lpstr>
      <vt:lpstr>Classification Of Ratios</vt:lpstr>
      <vt:lpstr>I. Test Of Liquidity</vt:lpstr>
      <vt:lpstr>Important Ratios In Test Of Liquidity</vt:lpstr>
      <vt:lpstr>Current Ratio</vt:lpstr>
      <vt:lpstr>Quick Ratio or Acid Test Ratio</vt:lpstr>
      <vt:lpstr>Absolute Liquidity Ratio</vt:lpstr>
      <vt:lpstr> II. Test Of Solvency</vt:lpstr>
      <vt:lpstr>Important Ratios In Test Of Solvency</vt:lpstr>
      <vt:lpstr>Debt Equity Ratio</vt:lpstr>
      <vt:lpstr>Proprietary Ratio or Net Worth Ratio</vt:lpstr>
      <vt:lpstr>Solvency Ratio</vt:lpstr>
      <vt:lpstr>Fixed Assets To Net Worth</vt:lpstr>
      <vt:lpstr>Fixed Assets To Net Worth</vt:lpstr>
      <vt:lpstr>Current Assets To Net Worth Ratio</vt:lpstr>
      <vt:lpstr>Current Liabilities To Net Worth</vt:lpstr>
      <vt:lpstr>Capital Gearing Ratio</vt:lpstr>
      <vt:lpstr>Interpretation Of Capital Gearing Ratio</vt:lpstr>
      <vt:lpstr>Fixed Assets Ratio</vt:lpstr>
      <vt:lpstr>Fixed Charges cover or Debt Service Ratio</vt:lpstr>
      <vt:lpstr>Dividend Cover Ratio</vt:lpstr>
      <vt:lpstr>III. Activity Ratio</vt:lpstr>
      <vt:lpstr>Important Ratios In Activity Ratio</vt:lpstr>
      <vt:lpstr>Stock Turnover Ratio</vt:lpstr>
      <vt:lpstr>Interpretation Of Stock Turnover Ratio</vt:lpstr>
      <vt:lpstr>Debtor Turnover Ratio</vt:lpstr>
      <vt:lpstr>Average Collection Period</vt:lpstr>
      <vt:lpstr>Interpretation Of Debtor Turnover Ratio</vt:lpstr>
      <vt:lpstr>Creditors Turnover Ratio</vt:lpstr>
      <vt:lpstr>Interpretation Of Creditor Turnover Ratio</vt:lpstr>
      <vt:lpstr>Working Capital Turnover Ratio</vt:lpstr>
      <vt:lpstr>Interpretation of Working Capital Turnover Ratio</vt:lpstr>
      <vt:lpstr>Fixed Assets Turnover Ratio</vt:lpstr>
      <vt:lpstr>Total Asset Turnover Ratio</vt:lpstr>
      <vt:lpstr>IV. Profitability Ratio</vt:lpstr>
      <vt:lpstr>General Profitability Ratios</vt:lpstr>
      <vt:lpstr>Gross Profit Ratio</vt:lpstr>
      <vt:lpstr>Net Profit Ratio</vt:lpstr>
      <vt:lpstr>Operating Ratio</vt:lpstr>
      <vt:lpstr>Operating Profit Ratio</vt:lpstr>
      <vt:lpstr>Expenses Ratio</vt:lpstr>
      <vt:lpstr>Test Of Overall Profitability</vt:lpstr>
      <vt:lpstr>Return On Shareholders Investment</vt:lpstr>
      <vt:lpstr>Return On Shareholders Investment</vt:lpstr>
      <vt:lpstr>Return On Equity Capital</vt:lpstr>
      <vt:lpstr>Return On Capital Employed</vt:lpstr>
      <vt:lpstr>Return of total resources</vt:lpstr>
      <vt:lpstr>Dividend Yield Ratio</vt:lpstr>
      <vt:lpstr>Preference Dividend Cover</vt:lpstr>
      <vt:lpstr>Equity Dividend Cover</vt:lpstr>
      <vt:lpstr>Price Earning Ratio</vt:lpstr>
      <vt:lpstr>Dividend Pay Out Ratio</vt:lpstr>
      <vt:lpstr>Earning Per Share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Dadhich</dc:creator>
  <cp:lastModifiedBy>Manish</cp:lastModifiedBy>
  <cp:revision>130</cp:revision>
  <cp:lastPrinted>1601-01-01T00:00:00Z</cp:lastPrinted>
  <dcterms:created xsi:type="dcterms:W3CDTF">1601-01-01T00:00:00Z</dcterms:created>
  <dcterms:modified xsi:type="dcterms:W3CDTF">2018-03-27T05:52:45Z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