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6" r:id="rId20"/>
    <p:sldId id="275" r:id="rId21"/>
    <p:sldId id="277" r:id="rId22"/>
    <p:sldId id="278" r:id="rId23"/>
    <p:sldId id="279" r:id="rId24"/>
    <p:sldId id="280" r:id="rId25"/>
    <p:sldId id="283" r:id="rId26"/>
    <p:sldId id="285" r:id="rId27"/>
    <p:sldId id="290" r:id="rId28"/>
    <p:sldId id="286" r:id="rId29"/>
    <p:sldId id="291" r:id="rId30"/>
    <p:sldId id="288" r:id="rId31"/>
    <p:sldId id="289" r:id="rId32"/>
    <p:sldId id="287" r:id="rId33"/>
    <p:sldId id="28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Commodity Exchange</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4. Grading of Commodities:</a:t>
            </a:r>
            <a:r>
              <a:rPr lang="en-US" sz="3600" b="1" i="1" dirty="0" smtClean="0"/>
              <a:t/>
            </a:r>
            <a:br>
              <a:rPr lang="en-US" sz="3600" b="1" i="1" dirty="0" smtClean="0"/>
            </a:br>
            <a:endParaRPr lang="en-US" sz="3600" dirty="0"/>
          </a:p>
        </p:txBody>
      </p:sp>
      <p:sp>
        <p:nvSpPr>
          <p:cNvPr id="3" name="Content Placeholder 2"/>
          <p:cNvSpPr>
            <a:spLocks noGrp="1"/>
          </p:cNvSpPr>
          <p:nvPr>
            <p:ph idx="1"/>
          </p:nvPr>
        </p:nvSpPr>
        <p:spPr/>
        <p:txBody>
          <a:bodyPr/>
          <a:lstStyle/>
          <a:p>
            <a:pPr algn="just"/>
            <a:r>
              <a:rPr lang="en-US" dirty="0" smtClean="0"/>
              <a:t>Commodities which are traded on the commodity exchanges have, to be graded according to quality. In this manner, the dealers can quickly enter into agree­ments for the purchase and sale of commodities by description.</a:t>
            </a:r>
          </a:p>
          <a:p>
            <a:pPr algn="just"/>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5. Settling Disputes through Arbitration:</a:t>
            </a:r>
            <a:r>
              <a:rPr lang="en-US" sz="3600" b="1" i="1" dirty="0" smtClean="0"/>
              <a:t/>
            </a:r>
            <a:br>
              <a:rPr lang="en-US" sz="3600" b="1" i="1" dirty="0" smtClean="0"/>
            </a:br>
            <a:endParaRPr lang="en-US" sz="3600" dirty="0"/>
          </a:p>
        </p:txBody>
      </p:sp>
      <p:sp>
        <p:nvSpPr>
          <p:cNvPr id="3" name="Content Placeholder 2"/>
          <p:cNvSpPr>
            <a:spLocks noGrp="1"/>
          </p:cNvSpPr>
          <p:nvPr>
            <p:ph idx="1"/>
          </p:nvPr>
        </p:nvSpPr>
        <p:spPr/>
        <p:txBody>
          <a:bodyPr/>
          <a:lstStyle/>
          <a:p>
            <a:r>
              <a:rPr lang="en-US" dirty="0" smtClean="0"/>
              <a:t>The commodity exchange provides machinery for the arbitration of trade disputes.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Commodity Market Participants : </a:t>
            </a:r>
            <a:endParaRPr lang="en-US" sz="4000"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Hedgers</a:t>
            </a:r>
          </a:p>
          <a:p>
            <a:pPr marL="514350" indent="-514350">
              <a:buFont typeface="+mj-lt"/>
              <a:buAutoNum type="arabicPeriod"/>
            </a:pPr>
            <a:r>
              <a:rPr lang="en-US" dirty="0" smtClean="0"/>
              <a:t>Speculators </a:t>
            </a:r>
          </a:p>
          <a:p>
            <a:pPr marL="514350" indent="-514350">
              <a:buFont typeface="+mj-lt"/>
              <a:buAutoNum type="arabicPeriod"/>
            </a:pPr>
            <a:r>
              <a:rPr lang="en-US" dirty="0" smtClean="0"/>
              <a:t>Arbitrageurs</a:t>
            </a:r>
            <a:endParaRPr lang="en-US" b="1"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1. Hedgers :</a:t>
            </a:r>
            <a:br>
              <a:rPr lang="en-US" sz="3600" b="1" dirty="0" smtClean="0"/>
            </a:br>
            <a:endParaRPr lang="en-US" sz="3600" b="1" dirty="0"/>
          </a:p>
        </p:txBody>
      </p:sp>
      <p:sp>
        <p:nvSpPr>
          <p:cNvPr id="3" name="Content Placeholder 2"/>
          <p:cNvSpPr>
            <a:spLocks noGrp="1"/>
          </p:cNvSpPr>
          <p:nvPr>
            <p:ph idx="1"/>
          </p:nvPr>
        </p:nvSpPr>
        <p:spPr>
          <a:xfrm>
            <a:off x="457200" y="1143000"/>
            <a:ext cx="8229600" cy="4983163"/>
          </a:xfrm>
        </p:spPr>
        <p:txBody>
          <a:bodyPr>
            <a:normAutofit fontScale="85000" lnSpcReduction="10000"/>
          </a:bodyPr>
          <a:lstStyle/>
          <a:p>
            <a:pPr algn="just"/>
            <a:r>
              <a:rPr lang="en-US" dirty="0" smtClean="0"/>
              <a:t>Hedgers are exposed to commodity price volatility in the spot market. They use the futures market to offset (hedge) this risk. Suppose gold prices are unstable. </a:t>
            </a:r>
          </a:p>
          <a:p>
            <a:pPr algn="just"/>
            <a:r>
              <a:rPr lang="en-US" dirty="0" smtClean="0"/>
              <a:t>A </a:t>
            </a:r>
            <a:r>
              <a:rPr lang="en-US" dirty="0" err="1" smtClean="0"/>
              <a:t>jeweller</a:t>
            </a:r>
            <a:r>
              <a:rPr lang="en-US" dirty="0" smtClean="0"/>
              <a:t> would want to offset a possible risk of loss on his monthly gold purchases due to this volatility. If he expects the price to rise next month, he could go long on (buy) a gold futures contract with a one-month expiry period. The contract will let him buy gold at the current price even if the prices rise in a month. But, if the prices fall during this time, he will not profit from it. That is because he still has to buy gold at the price specified in his futures contract.</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2.Speculators :</a:t>
            </a:r>
            <a:br>
              <a:rPr lang="en-US" b="1" dirty="0" smtClean="0"/>
            </a:br>
            <a:endParaRPr lang="en-US" b="1" dirty="0"/>
          </a:p>
        </p:txBody>
      </p:sp>
      <p:sp>
        <p:nvSpPr>
          <p:cNvPr id="3" name="Content Placeholder 2"/>
          <p:cNvSpPr>
            <a:spLocks noGrp="1"/>
          </p:cNvSpPr>
          <p:nvPr>
            <p:ph idx="1"/>
          </p:nvPr>
        </p:nvSpPr>
        <p:spPr/>
        <p:txBody>
          <a:bodyPr>
            <a:normAutofit/>
          </a:bodyPr>
          <a:lstStyle/>
          <a:p>
            <a:pPr algn="just"/>
            <a:r>
              <a:rPr lang="en-US" sz="2800" dirty="0" smtClean="0"/>
              <a:t>They try to make money by speculating on commodity prices, just as they would by speculating on stock prices. As such, speculators never receive delivery of the physical commodity. They take a position in commodity futures and square it off before expiry. This means, they settle by buying or selling a contract that is exactly the opposite of the contract they currently hold. This only involves payment in cash and no delivery of the underlying commodities.</a:t>
            </a:r>
          </a:p>
          <a:p>
            <a:pPr algn="just"/>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3. Arbitrageurs :</a:t>
            </a:r>
            <a:br>
              <a:rPr lang="en-US" sz="3600" b="1" dirty="0" smtClean="0"/>
            </a:br>
            <a:endParaRPr lang="en-US" sz="3600" b="1" dirty="0"/>
          </a:p>
        </p:txBody>
      </p:sp>
      <p:sp>
        <p:nvSpPr>
          <p:cNvPr id="3" name="Content Placeholder 2"/>
          <p:cNvSpPr>
            <a:spLocks noGrp="1"/>
          </p:cNvSpPr>
          <p:nvPr>
            <p:ph idx="1"/>
          </p:nvPr>
        </p:nvSpPr>
        <p:spPr/>
        <p:txBody>
          <a:bodyPr/>
          <a:lstStyle/>
          <a:p>
            <a:r>
              <a:rPr lang="en-US" dirty="0" smtClean="0"/>
              <a:t>Arbitrageurs try to profit from the difference in the prices of the same commodity in two different markets. They take a long position (buy) in the market where the price is lower and a short position (sell) in the market where it is higher. The difference between the two prices is their profit. Arbitrage transactions are usually risk-free.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Commodities traded in commodity exchanges</a:t>
            </a:r>
            <a:br>
              <a:rPr lang="en-US" sz="3200" b="1" dirty="0" smtClean="0"/>
            </a:br>
            <a:endParaRPr lang="en-US" sz="3200" b="1" dirty="0"/>
          </a:p>
        </p:txBody>
      </p:sp>
      <p:sp>
        <p:nvSpPr>
          <p:cNvPr id="3" name="Content Placeholder 2"/>
          <p:cNvSpPr>
            <a:spLocks noGrp="1"/>
          </p:cNvSpPr>
          <p:nvPr>
            <p:ph idx="1"/>
          </p:nvPr>
        </p:nvSpPr>
        <p:spPr/>
        <p:txBody>
          <a:bodyPr>
            <a:normAutofit/>
          </a:bodyPr>
          <a:lstStyle/>
          <a:p>
            <a:pPr lvl="0"/>
            <a:r>
              <a:rPr lang="en-US" b="1" dirty="0" smtClean="0"/>
              <a:t>Foodstuff: </a:t>
            </a:r>
            <a:r>
              <a:rPr lang="en-US" dirty="0" smtClean="0"/>
              <a:t>Coffee, Sugar, Cocoa, Maize, Rough rice, Soybean, Wheat, Sunflower Oil, Barley.</a:t>
            </a:r>
          </a:p>
          <a:p>
            <a:pPr lvl="0"/>
            <a:r>
              <a:rPr lang="en-US" b="1" dirty="0" smtClean="0"/>
              <a:t>Industrial Metals: </a:t>
            </a:r>
            <a:r>
              <a:rPr lang="en-US" dirty="0" smtClean="0"/>
              <a:t>Copper, Lead, Zinc, Tin, </a:t>
            </a:r>
            <a:r>
              <a:rPr lang="en-US" dirty="0" err="1" smtClean="0"/>
              <a:t>Aluminium</a:t>
            </a:r>
            <a:r>
              <a:rPr lang="en-US" dirty="0" smtClean="0"/>
              <a:t>, Nickel.</a:t>
            </a:r>
          </a:p>
          <a:p>
            <a:pPr lvl="0"/>
            <a:r>
              <a:rPr lang="en-US" b="1" dirty="0" smtClean="0"/>
              <a:t>Precious Metal: </a:t>
            </a:r>
            <a:r>
              <a:rPr lang="en-US" dirty="0" smtClean="0"/>
              <a:t>Gold, Platinum, Palladium, Silver.</a:t>
            </a:r>
          </a:p>
          <a:p>
            <a:pPr lvl="0"/>
            <a:r>
              <a:rPr lang="en-US" b="1" dirty="0" smtClean="0"/>
              <a:t>Energy: </a:t>
            </a:r>
            <a:r>
              <a:rPr lang="en-US" dirty="0" smtClean="0"/>
              <a:t>Crude Oil, Natural Gas</a:t>
            </a:r>
          </a:p>
          <a:p>
            <a:pPr lvl="0"/>
            <a:endParaRPr lang="en-US" dirty="0" smtClean="0"/>
          </a:p>
          <a:p>
            <a:pPr lvl="0"/>
            <a:endParaRPr lang="en-US" dirty="0" smtClean="0"/>
          </a:p>
          <a:p>
            <a:pPr lvl="0"/>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en-US" b="1" dirty="0" smtClean="0"/>
              <a:t>Commodity Exchanges of India</a:t>
            </a:r>
            <a:br>
              <a:rPr lang="en-US" b="1" dirty="0" smtClean="0"/>
            </a:b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smtClean="0"/>
              <a:t>As of now there are six commodity exchange market in India. These six exchanges are explained below one by one.</a:t>
            </a:r>
          </a:p>
          <a:p>
            <a:pPr marL="514350" indent="-514350" algn="just">
              <a:buAutoNum type="arabicPeriod"/>
            </a:pPr>
            <a:r>
              <a:rPr lang="en-US" b="1" dirty="0" smtClean="0"/>
              <a:t>Multi Commodity Exchange of India Ltd (MCX)</a:t>
            </a:r>
          </a:p>
          <a:p>
            <a:pPr marL="514350" indent="-514350" algn="just">
              <a:buAutoNum type="arabicPeriod"/>
            </a:pPr>
            <a:r>
              <a:rPr lang="en-US" b="1" dirty="0" smtClean="0"/>
              <a:t>National Commodity and Derivatives Exchange Limited (NCDEX)</a:t>
            </a:r>
          </a:p>
          <a:p>
            <a:pPr marL="514350" indent="-514350" algn="just">
              <a:buAutoNum type="arabicPeriod"/>
            </a:pPr>
            <a:r>
              <a:rPr lang="en-US" b="1" dirty="0" smtClean="0"/>
              <a:t>National Multi Commodity Exchange(NMCX)</a:t>
            </a:r>
          </a:p>
          <a:p>
            <a:pPr marL="514350" indent="-514350" algn="just">
              <a:buAutoNum type="arabicPeriod"/>
            </a:pPr>
            <a:r>
              <a:rPr lang="en-US" b="1" dirty="0" smtClean="0"/>
              <a:t>Indian Commodity Exchange (ICEX)</a:t>
            </a:r>
          </a:p>
          <a:p>
            <a:pPr marL="514350" indent="-514350" algn="just">
              <a:buAutoNum type="arabicPeriod"/>
            </a:pPr>
            <a:r>
              <a:rPr lang="en-US" b="1" dirty="0" err="1" smtClean="0"/>
              <a:t>Shariah</a:t>
            </a:r>
            <a:r>
              <a:rPr lang="en-US" b="1" dirty="0" smtClean="0"/>
              <a:t> Index</a:t>
            </a:r>
          </a:p>
          <a:p>
            <a:pPr marL="514350" indent="-514350" algn="just">
              <a:buAutoNum type="arabicPeriod"/>
            </a:pPr>
            <a:r>
              <a:rPr lang="en-US" b="1" dirty="0" smtClean="0"/>
              <a:t>Universal Commodity Exchange:</a:t>
            </a:r>
          </a:p>
          <a:p>
            <a:pPr marL="514350" indent="-514350" algn="just">
              <a:buAutoNum type="arabicPeriod"/>
            </a:pPr>
            <a:endParaRPr lang="en-US" b="1" dirty="0" smtClean="0"/>
          </a:p>
          <a:p>
            <a:pPr marL="514350" indent="-514350" algn="just">
              <a:buAutoNum type="arabicPeriod"/>
            </a:pPr>
            <a:endParaRPr lang="en-US" b="1" dirty="0" smtClean="0"/>
          </a:p>
          <a:p>
            <a:pPr marL="514350" indent="-514350" algn="just">
              <a:buAutoNum type="arabicPeriod"/>
            </a:pPr>
            <a:endParaRPr lang="en-US" dirty="0" smtClean="0"/>
          </a:p>
          <a:p>
            <a:pPr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1. Multi Commodity Exchange of India Ltd (MCX):</a:t>
            </a:r>
            <a:endParaRPr lang="en-US" sz="3200" dirty="0"/>
          </a:p>
        </p:txBody>
      </p:sp>
      <p:sp>
        <p:nvSpPr>
          <p:cNvPr id="3" name="Content Placeholder 2"/>
          <p:cNvSpPr>
            <a:spLocks noGrp="1"/>
          </p:cNvSpPr>
          <p:nvPr>
            <p:ph idx="1"/>
          </p:nvPr>
        </p:nvSpPr>
        <p:spPr/>
        <p:txBody>
          <a:bodyPr>
            <a:normAutofit fontScale="92500" lnSpcReduction="20000"/>
          </a:bodyPr>
          <a:lstStyle/>
          <a:p>
            <a:pPr algn="just"/>
            <a:r>
              <a:rPr lang="en-US" b="1" dirty="0" smtClean="0"/>
              <a:t>Establishment:</a:t>
            </a:r>
            <a:r>
              <a:rPr lang="en-US" dirty="0" smtClean="0"/>
              <a:t> Nov. 2003</a:t>
            </a:r>
          </a:p>
          <a:p>
            <a:pPr algn="just"/>
            <a:r>
              <a:rPr lang="en-US" b="1" dirty="0" smtClean="0"/>
              <a:t>Headquarter:</a:t>
            </a:r>
            <a:r>
              <a:rPr lang="en-US" dirty="0" smtClean="0"/>
              <a:t> Mumbai</a:t>
            </a:r>
          </a:p>
          <a:p>
            <a:pPr algn="just"/>
            <a:r>
              <a:rPr lang="en-US" b="1" dirty="0" smtClean="0"/>
              <a:t>Achievements: </a:t>
            </a:r>
            <a:r>
              <a:rPr lang="en-US" dirty="0" smtClean="0"/>
              <a:t> MCX holds 86% market share of commodity exchange in India. It operates in more than 40 commodities. It is the world’s largest exchange in silver and gold.</a:t>
            </a:r>
          </a:p>
          <a:p>
            <a:r>
              <a:rPr lang="en-US" b="1" dirty="0" smtClean="0"/>
              <a:t>Promoters: </a:t>
            </a:r>
            <a:r>
              <a:rPr lang="en-US" dirty="0" smtClean="0"/>
              <a:t/>
            </a:r>
            <a:br>
              <a:rPr lang="en-US" dirty="0" smtClean="0"/>
            </a:br>
            <a:r>
              <a:rPr lang="en-US" dirty="0" smtClean="0"/>
              <a:t>National spot exchange limited, India energy exchange, Singapore mercantile exchange global board of trade, IBS </a:t>
            </a:r>
            <a:r>
              <a:rPr lang="en-US" dirty="0" err="1" smtClean="0"/>
              <a:t>Forex</a:t>
            </a:r>
            <a:r>
              <a:rPr lang="en-US" dirty="0" smtClean="0"/>
              <a:t>, National Bulk Handling Corporation, ticker plant </a:t>
            </a:r>
            <a:r>
              <a:rPr lang="en-US" dirty="0" err="1" smtClean="0"/>
              <a:t>lilited</a:t>
            </a:r>
            <a:r>
              <a:rPr lang="en-US" dirty="0" smtClean="0"/>
              <a:t>.</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 </a:t>
            </a:r>
            <a:r>
              <a:rPr lang="en-US" sz="3200" b="1" dirty="0" smtClean="0"/>
              <a:t>National Commodity and Derivatives Exchange Limited (NCDEX)</a:t>
            </a:r>
            <a:endParaRPr lang="en-US" sz="3200" dirty="0"/>
          </a:p>
        </p:txBody>
      </p:sp>
      <p:sp>
        <p:nvSpPr>
          <p:cNvPr id="3" name="Content Placeholder 2"/>
          <p:cNvSpPr>
            <a:spLocks noGrp="1"/>
          </p:cNvSpPr>
          <p:nvPr>
            <p:ph idx="1"/>
          </p:nvPr>
        </p:nvSpPr>
        <p:spPr/>
        <p:txBody>
          <a:bodyPr/>
          <a:lstStyle/>
          <a:p>
            <a:r>
              <a:rPr lang="en-US" b="1" dirty="0" smtClean="0"/>
              <a:t>Establishment</a:t>
            </a:r>
            <a:r>
              <a:rPr lang="en-US" dirty="0" smtClean="0"/>
              <a:t>: Dec. 2003</a:t>
            </a:r>
            <a:br>
              <a:rPr lang="en-US" dirty="0" smtClean="0"/>
            </a:br>
            <a:r>
              <a:rPr lang="en-US" b="1" dirty="0" smtClean="0"/>
              <a:t>Headquarter:</a:t>
            </a:r>
            <a:r>
              <a:rPr lang="en-US" dirty="0" smtClean="0"/>
              <a:t> Mumbai </a:t>
            </a:r>
            <a:br>
              <a:rPr lang="en-US" dirty="0" smtClean="0"/>
            </a:br>
            <a:r>
              <a:rPr lang="en-US" b="1" dirty="0" smtClean="0"/>
              <a:t>Promoters:</a:t>
            </a:r>
            <a:r>
              <a:rPr lang="en-US" dirty="0" smtClean="0"/>
              <a:t>  ICICI Bank, LIC, NABARD, CANARA BANK, PNB, CRISIL, IFFCO, Goldman Sachs, Intercontinental Exchange, </a:t>
            </a:r>
            <a:r>
              <a:rPr lang="en-US" dirty="0" err="1" smtClean="0"/>
              <a:t>Renuka</a:t>
            </a:r>
            <a:r>
              <a:rPr lang="en-US" dirty="0" smtClean="0"/>
              <a:t> Sugar, J.P. Capital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Commodity exchange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 commodity exchange is an entity that provides platforms, rules, regulations and procedures for the exchange and trade of commodities and related investments, called derivatives.</a:t>
            </a:r>
          </a:p>
          <a:p>
            <a:pPr algn="just"/>
            <a:r>
              <a:rPr lang="en-US" dirty="0" smtClean="0"/>
              <a:t>Commodity exchanges are </a:t>
            </a:r>
            <a:r>
              <a:rPr lang="en-US" smtClean="0"/>
              <a:t>specialized organized </a:t>
            </a:r>
            <a:r>
              <a:rPr lang="en-US" dirty="0" smtClean="0"/>
              <a:t>markets which provide a place where their members buy and sell commodities or contract for future delivery under established rules and regulations.</a:t>
            </a:r>
          </a:p>
          <a:p>
            <a:pPr lvl="1" algn="just"/>
            <a:r>
              <a:rPr lang="en-US" b="1" dirty="0" smtClean="0"/>
              <a:t>J. F. Pyle</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3. National Multi Commodity Exchange(NMCX):</a:t>
            </a:r>
            <a:endParaRPr lang="en-US" sz="3600" dirty="0"/>
          </a:p>
        </p:txBody>
      </p:sp>
      <p:sp>
        <p:nvSpPr>
          <p:cNvPr id="3" name="Content Placeholder 2"/>
          <p:cNvSpPr>
            <a:spLocks noGrp="1"/>
          </p:cNvSpPr>
          <p:nvPr>
            <p:ph idx="1"/>
          </p:nvPr>
        </p:nvSpPr>
        <p:spPr/>
        <p:txBody>
          <a:bodyPr>
            <a:normAutofit fontScale="92500" lnSpcReduction="10000"/>
          </a:bodyPr>
          <a:lstStyle/>
          <a:p>
            <a:r>
              <a:rPr lang="en-US" b="1" dirty="0" smtClean="0"/>
              <a:t>Establishment:</a:t>
            </a:r>
            <a:r>
              <a:rPr lang="en-US" dirty="0" smtClean="0"/>
              <a:t> 2002</a:t>
            </a:r>
          </a:p>
          <a:p>
            <a:r>
              <a:rPr lang="en-US" b="1" dirty="0" smtClean="0"/>
              <a:t>Headquarter:</a:t>
            </a:r>
            <a:r>
              <a:rPr lang="en-US" dirty="0" smtClean="0"/>
              <a:t> </a:t>
            </a:r>
            <a:r>
              <a:rPr lang="en-US" dirty="0" err="1" smtClean="0"/>
              <a:t>Ahmedabad</a:t>
            </a:r>
            <a:endParaRPr lang="en-US" dirty="0" smtClean="0"/>
          </a:p>
          <a:p>
            <a:r>
              <a:rPr lang="en-US" b="1" dirty="0" smtClean="0"/>
              <a:t>Promoters:</a:t>
            </a:r>
            <a:endParaRPr lang="en-US" dirty="0" smtClean="0"/>
          </a:p>
          <a:p>
            <a:r>
              <a:rPr lang="en-US" dirty="0" smtClean="0"/>
              <a:t>• Central warehousing corporation</a:t>
            </a:r>
            <a:br>
              <a:rPr lang="en-US" dirty="0" smtClean="0"/>
            </a:br>
            <a:r>
              <a:rPr lang="en-US" dirty="0" smtClean="0"/>
              <a:t>• Gujarat State Agricultural Marketing Board </a:t>
            </a:r>
            <a:br>
              <a:rPr lang="en-US" dirty="0" smtClean="0"/>
            </a:br>
            <a:r>
              <a:rPr lang="en-US" dirty="0" smtClean="0"/>
              <a:t>• Gujarat Agricultural Industries Corporation Limited</a:t>
            </a:r>
            <a:br>
              <a:rPr lang="en-US" dirty="0" smtClean="0"/>
            </a:br>
            <a:r>
              <a:rPr lang="en-US" dirty="0" smtClean="0"/>
              <a:t>• National Institute of Agricultural Marketing</a:t>
            </a:r>
            <a:br>
              <a:rPr lang="en-US" dirty="0" smtClean="0"/>
            </a:br>
            <a:r>
              <a:rPr lang="en-US" dirty="0" smtClean="0"/>
              <a:t>• Neptune Overseas </a:t>
            </a:r>
            <a:br>
              <a:rPr lang="en-US" dirty="0" smtClean="0"/>
            </a:br>
            <a:r>
              <a:rPr lang="en-US" dirty="0" smtClean="0"/>
              <a:t>• Punjab National Bank</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4. Indian Commodity Exchange (ICEX):</a:t>
            </a:r>
            <a:endParaRPr lang="en-US" sz="3600" dirty="0"/>
          </a:p>
        </p:txBody>
      </p:sp>
      <p:sp>
        <p:nvSpPr>
          <p:cNvPr id="3" name="Content Placeholder 2"/>
          <p:cNvSpPr>
            <a:spLocks noGrp="1"/>
          </p:cNvSpPr>
          <p:nvPr>
            <p:ph idx="1"/>
          </p:nvPr>
        </p:nvSpPr>
        <p:spPr/>
        <p:txBody>
          <a:bodyPr>
            <a:normAutofit/>
          </a:bodyPr>
          <a:lstStyle/>
          <a:p>
            <a:r>
              <a:rPr lang="en-US" dirty="0" smtClean="0"/>
              <a:t>It is a screen based online derivatives exchange for commodities.</a:t>
            </a:r>
            <a:br>
              <a:rPr lang="en-US" dirty="0" smtClean="0"/>
            </a:br>
            <a:r>
              <a:rPr lang="en-US" b="1" dirty="0" smtClean="0"/>
              <a:t>Establishment:</a:t>
            </a:r>
            <a:r>
              <a:rPr lang="en-US" dirty="0" smtClean="0"/>
              <a:t> Nov. 2009</a:t>
            </a:r>
            <a:br>
              <a:rPr lang="en-US" dirty="0" smtClean="0"/>
            </a:br>
            <a:r>
              <a:rPr lang="en-US" b="1" dirty="0" smtClean="0"/>
              <a:t>Headquarter:</a:t>
            </a:r>
            <a:r>
              <a:rPr lang="en-US" dirty="0" smtClean="0"/>
              <a:t> </a:t>
            </a:r>
            <a:r>
              <a:rPr lang="en-US" dirty="0" err="1" smtClean="0"/>
              <a:t>Gurgaon</a:t>
            </a:r>
            <a:r>
              <a:rPr lang="en-US" dirty="0" smtClean="0"/>
              <a:t> </a:t>
            </a:r>
            <a:br>
              <a:rPr lang="en-US" dirty="0" smtClean="0"/>
            </a:br>
            <a:r>
              <a:rPr lang="en-US" b="1" dirty="0" smtClean="0"/>
              <a:t>Promoters:</a:t>
            </a:r>
            <a:r>
              <a:rPr lang="en-US" dirty="0" smtClean="0"/>
              <a:t>  It has Reliance Exchange Next Ltd. as anchor investor and has MMCTC ltd. India Bulls financial Services Ltd, Indian Potash Ltd., KRIBHCO and IDFC.</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5. </a:t>
            </a:r>
            <a:r>
              <a:rPr lang="en-US" sz="4000" b="1" dirty="0" err="1" smtClean="0"/>
              <a:t>Shariah</a:t>
            </a:r>
            <a:r>
              <a:rPr lang="en-US" sz="4000" b="1" dirty="0" smtClean="0"/>
              <a:t> Index:</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he Bombay stock exchange and </a:t>
            </a:r>
            <a:r>
              <a:rPr lang="en-US" dirty="0" err="1" smtClean="0"/>
              <a:t>Taqwaa</a:t>
            </a:r>
            <a:r>
              <a:rPr lang="en-US" dirty="0" smtClean="0"/>
              <a:t> advisory and </a:t>
            </a:r>
            <a:r>
              <a:rPr lang="en-US" dirty="0" err="1" smtClean="0"/>
              <a:t>Shariah</a:t>
            </a:r>
            <a:r>
              <a:rPr lang="en-US" dirty="0" smtClean="0"/>
              <a:t> investment solutions have launched it.</a:t>
            </a:r>
            <a:br>
              <a:rPr lang="en-US" dirty="0" smtClean="0"/>
            </a:br>
            <a:r>
              <a:rPr lang="en-US" b="1" dirty="0" smtClean="0"/>
              <a:t>Establishment:</a:t>
            </a:r>
            <a:r>
              <a:rPr lang="en-US" dirty="0" smtClean="0"/>
              <a:t> Dec. 2010</a:t>
            </a:r>
          </a:p>
          <a:p>
            <a:pPr>
              <a:buNone/>
            </a:pPr>
            <a:r>
              <a:rPr lang="en-US" b="1" dirty="0" smtClean="0"/>
              <a:t>	Headquarter:</a:t>
            </a:r>
            <a:r>
              <a:rPr lang="en-US" dirty="0" smtClean="0"/>
              <a:t> </a:t>
            </a:r>
            <a:r>
              <a:rPr lang="en-US" dirty="0" err="1" smtClean="0"/>
              <a:t>Gurgaon</a:t>
            </a:r>
            <a:endParaRPr lang="en-US" dirty="0" smtClean="0"/>
          </a:p>
          <a:p>
            <a:pPr>
              <a:buNone/>
            </a:pPr>
            <a:r>
              <a:rPr lang="en-US" dirty="0" smtClean="0"/>
              <a:t>	This is the first </a:t>
            </a:r>
            <a:r>
              <a:rPr lang="en-US" dirty="0" err="1" smtClean="0"/>
              <a:t>Shariah</a:t>
            </a:r>
            <a:r>
              <a:rPr lang="en-US" dirty="0" smtClean="0"/>
              <a:t> index created in India utilizing the strict guidelines and local expertise of a domestic </a:t>
            </a:r>
            <a:r>
              <a:rPr lang="en-US" dirty="0" err="1" smtClean="0"/>
              <a:t>Shariah</a:t>
            </a:r>
            <a:r>
              <a:rPr lang="en-US" dirty="0" smtClean="0"/>
              <a:t> Advisory Board. The index comprises the 50 largest and most liquid </a:t>
            </a:r>
            <a:r>
              <a:rPr lang="en-US" dirty="0" err="1" smtClean="0"/>
              <a:t>shariah</a:t>
            </a:r>
            <a:r>
              <a:rPr lang="en-US" dirty="0" smtClean="0"/>
              <a:t> compliant stocks within BSE-500.</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6. Universal Commodity Exchange:</a:t>
            </a:r>
            <a:endParaRPr lang="en-US" sz="3600" dirty="0"/>
          </a:p>
        </p:txBody>
      </p:sp>
      <p:sp>
        <p:nvSpPr>
          <p:cNvPr id="3" name="Content Placeholder 2"/>
          <p:cNvSpPr>
            <a:spLocks noGrp="1"/>
          </p:cNvSpPr>
          <p:nvPr>
            <p:ph idx="1"/>
          </p:nvPr>
        </p:nvSpPr>
        <p:spPr/>
        <p:txBody>
          <a:bodyPr/>
          <a:lstStyle/>
          <a:p>
            <a:r>
              <a:rPr lang="en-US" dirty="0" smtClean="0"/>
              <a:t>It’s a national level electronic commodity exchange in India.</a:t>
            </a:r>
            <a:br>
              <a:rPr lang="en-US" dirty="0" smtClean="0"/>
            </a:br>
            <a:r>
              <a:rPr lang="en-US" b="1" dirty="0" smtClean="0"/>
              <a:t>Establishment:</a:t>
            </a:r>
            <a:r>
              <a:rPr lang="en-US" dirty="0" smtClean="0"/>
              <a:t> April, 2013</a:t>
            </a:r>
          </a:p>
          <a:p>
            <a:pPr>
              <a:buNone/>
            </a:pPr>
            <a:r>
              <a:rPr lang="en-US" b="1" dirty="0" smtClean="0"/>
              <a:t>	Promoters: </a:t>
            </a:r>
            <a:r>
              <a:rPr lang="en-US" dirty="0" err="1" smtClean="0"/>
              <a:t>Commex</a:t>
            </a:r>
            <a:r>
              <a:rPr lang="en-US" dirty="0" smtClean="0"/>
              <a:t> Technology, IDBI Bank, IFFCO, NABARD and REC.</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Stock Market Effect on Commodities</a:t>
            </a:r>
            <a:br>
              <a:rPr lang="en-US" sz="3600" b="1" dirty="0" smtClean="0"/>
            </a:br>
            <a:endParaRPr lang="en-US" sz="3600" dirty="0"/>
          </a:p>
        </p:txBody>
      </p:sp>
      <p:sp>
        <p:nvSpPr>
          <p:cNvPr id="3" name="Content Placeholder 2"/>
          <p:cNvSpPr>
            <a:spLocks noGrp="1"/>
          </p:cNvSpPr>
          <p:nvPr>
            <p:ph idx="1"/>
          </p:nvPr>
        </p:nvSpPr>
        <p:spPr/>
        <p:txBody>
          <a:bodyPr>
            <a:normAutofit/>
          </a:bodyPr>
          <a:lstStyle/>
          <a:p>
            <a:pPr algn="just"/>
            <a:r>
              <a:rPr lang="en-US" sz="2800" dirty="0" smtClean="0"/>
              <a:t>The financial markets -- including the stock, bond, currencies and commodities markets -- are inseparably linked in a number of ways, causing trends and events in one market to affect price movement in other markets. For example, because commodities are drilled, dug, produced and refined by companies listed on stock exchanges, investors' decisions in the stock market can affect the prices and availability of commodities throughout the economy. </a:t>
            </a:r>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t>Stock Market Effect on Commodities</a:t>
            </a:r>
            <a:br>
              <a:rPr lang="en-US" sz="3200" b="1" dirty="0" smtClean="0"/>
            </a:br>
            <a:endParaRPr lang="en-US" sz="3200"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pPr algn="just"/>
            <a:r>
              <a:rPr lang="en-US" dirty="0" smtClean="0"/>
              <a:t>he commodities market affects the stock market more significantly than stocks affect commodities. Changes in commodities prices create a trickle-down effect that ultimately influences prices in the stock market. Since commodities represent the basic building blocks of all products in an economy, the prices of commodities affect the operational costs of corporations. </a:t>
            </a:r>
          </a:p>
          <a:p>
            <a:pPr algn="just"/>
            <a:r>
              <a:rPr lang="en-US" dirty="0" smtClean="0"/>
              <a:t>This can force corporations to change the prices they charge consumers, and this ultimately leads to a different financial picture being presented in quarterly and annual reports. The annual reports then prompt stock market investors to make different decisions that affect the prices of individual stocks and larger trends in entire industries and stock market segments.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600" dirty="0" smtClean="0"/>
              <a:t>Common terminology</a:t>
            </a:r>
            <a:endParaRPr lang="en-US" sz="3600" dirty="0"/>
          </a:p>
        </p:txBody>
      </p:sp>
      <p:sp>
        <p:nvSpPr>
          <p:cNvPr id="3" name="Content Placeholder 2"/>
          <p:cNvSpPr>
            <a:spLocks noGrp="1"/>
          </p:cNvSpPr>
          <p:nvPr>
            <p:ph idx="1"/>
          </p:nvPr>
        </p:nvSpPr>
        <p:spPr>
          <a:xfrm>
            <a:off x="457200" y="914400"/>
            <a:ext cx="8229600" cy="5211763"/>
          </a:xfrm>
        </p:spPr>
        <p:txBody>
          <a:bodyPr>
            <a:noAutofit/>
          </a:bodyPr>
          <a:lstStyle/>
          <a:p>
            <a:pPr algn="just"/>
            <a:r>
              <a:rPr lang="en-US" sz="2400" dirty="0" smtClean="0"/>
              <a:t>Bear : A bear is an investor who believes that the price of a particular commodity is headed downward. The investor wants to sell the commodity at current prices to limit losses.</a:t>
            </a:r>
          </a:p>
          <a:p>
            <a:pPr algn="just"/>
            <a:r>
              <a:rPr lang="en-US" sz="2400" dirty="0" smtClean="0"/>
              <a:t>Bid : A bid is an offer made by an investor, trader, or dealer to buy a commodity. It specifies the price and quantity of a commodity a buyer is willing to buy.</a:t>
            </a:r>
          </a:p>
          <a:p>
            <a:pPr algn="just"/>
            <a:r>
              <a:rPr lang="en-US" sz="2400" dirty="0" smtClean="0"/>
              <a:t>Bull : An investor who thinks market prices will rise. Investors who take this approach buy commodities in order to sell them at higher prices later.</a:t>
            </a:r>
          </a:p>
          <a:p>
            <a:pPr algn="just"/>
            <a:r>
              <a:rPr lang="en-US" sz="2400" dirty="0" smtClean="0"/>
              <a:t>Carrying Charge : Storing physical commodities such as grains and metals involves certain costs. These include the cost of storage space, insurance, interest etc. Together they are known as 'carrying charge'. It is also referred to as the cost of carry or carry.</a:t>
            </a:r>
          </a:p>
          <a:p>
            <a:pPr algn="just"/>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05800" cy="6324600"/>
          </a:xfrm>
        </p:spPr>
        <p:txBody>
          <a:bodyPr>
            <a:noAutofit/>
          </a:bodyPr>
          <a:lstStyle/>
          <a:p>
            <a:pPr algn="just"/>
            <a:r>
              <a:rPr lang="en-US" sz="2000" dirty="0" smtClean="0"/>
              <a:t>Clearing House : It is an agency or separate corporation of a futures exchange. It is responsible for settling trading accounts, clearing trades, collecting and maintaining margin monies, regulating delivery, and reporting trading data. </a:t>
            </a:r>
          </a:p>
          <a:p>
            <a:pPr algn="just"/>
            <a:r>
              <a:rPr lang="en-US" sz="2000" dirty="0" smtClean="0"/>
              <a:t>Clearing Member : A member of an exchange clearing house. They are also known as brokers. Clearing members are responsible for the financial commitments of customers that clear through their firm.</a:t>
            </a:r>
          </a:p>
          <a:p>
            <a:pPr algn="just"/>
            <a:r>
              <a:rPr lang="en-US" sz="2000" dirty="0" smtClean="0"/>
              <a:t>Cost of Carry (or Carry) : Storing physical commodities such as grains and metals involves certain costs. These include the cost of storage space, insurance, interest etc. Together they are known as the cost of carry.</a:t>
            </a:r>
          </a:p>
          <a:p>
            <a:pPr algn="just"/>
            <a:r>
              <a:rPr lang="en-US" sz="2000" dirty="0" smtClean="0"/>
              <a:t>Daily Trading Limit : The maximum gain or loss on a commodities futures contract that is allowed in any one trading session. The exchange sets these limits to protect investors from extreme volatility.</a:t>
            </a:r>
          </a:p>
          <a:p>
            <a:pPr algn="just"/>
            <a:r>
              <a:rPr lang="en-US" sz="2000" dirty="0" smtClean="0"/>
              <a:t>Deferred (Delivery) Month : The more distant month or months in which futures trading is taking place. For example, in a five-month futures contract, the months four and five are deferred months. It is the opposite of nearby (delivery) month.</a:t>
            </a:r>
          </a:p>
          <a:p>
            <a:pPr algn="just"/>
            <a:endParaRPr lang="en-US" sz="2000" dirty="0" smtClean="0"/>
          </a:p>
          <a:p>
            <a:pPr algn="just"/>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algn="just"/>
            <a:r>
              <a:rPr lang="en-US" sz="2400" dirty="0" smtClean="0"/>
              <a:t>Day Traders : They are speculators who take positions in futures and liquidate them on the same trading day. Their strategy is to profit from intraday movements in the price of a commodity. A day trader closes all trades before market close. He does not hold any open positions overnight.</a:t>
            </a:r>
          </a:p>
          <a:p>
            <a:pPr algn="just"/>
            <a:r>
              <a:rPr lang="en-US" sz="2400" dirty="0" smtClean="0"/>
              <a:t>Deliverable Grades : They specify the quality of a commodity that is to be delivered under a particular contract. For example, oil comes in many different qualities. And each grade of quality has a different price. Deliverable grades ensure that the buyer and seller agree upon the quality of a commodity. They are also referred to as contract grades.</a:t>
            </a:r>
          </a:p>
          <a:p>
            <a:pPr algn="just"/>
            <a:r>
              <a:rPr lang="en-US" sz="2400" dirty="0" smtClean="0"/>
              <a:t>Delivery : Delivery is the action by which a commodity is physically transferred to the buyer under a contract. Each futures exchange has specific procedures for delivery of a commodity. Delivery can occur in spot, option, or forward contracts. But many times a contract is closed out before settlement. In this case no delivery occurs.</a:t>
            </a:r>
          </a:p>
          <a:p>
            <a:pPr algn="just"/>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algn="just"/>
            <a:r>
              <a:rPr lang="en-US" sz="2400" dirty="0" smtClean="0"/>
              <a:t>Delivery Month : A specific month in which delivery of a commodity may take place under the terms of a futures contract. It is also referred to as contract month.</a:t>
            </a:r>
          </a:p>
          <a:p>
            <a:pPr algn="just"/>
            <a:r>
              <a:rPr lang="en-US" sz="2400" dirty="0" smtClean="0"/>
              <a:t>Equilibrium Price : The market price at which the quantity supplied of a commodity equals the quantity demanded.</a:t>
            </a:r>
          </a:p>
          <a:p>
            <a:pPr algn="just"/>
            <a:r>
              <a:rPr lang="en-US" sz="2400" dirty="0" smtClean="0"/>
              <a:t>Expiration Date : Each futures contract is active for a specific amount of time during which it can be traded. The date on which a futures contract stops trading is its expiration date. The date is fixed by the futures exchange. The expiration date represents the day when physical goods are actually delivered for cash.</a:t>
            </a:r>
          </a:p>
          <a:p>
            <a:pPr algn="just"/>
            <a:r>
              <a:rPr lang="en-US" sz="2400" dirty="0" smtClean="0"/>
              <a:t>Futures Contract : A legally binding agreement to buy or sell a commodity or financial instrument sometime in the future. Futures contracts are standardized according to the quality, quantity, and delivery time and location for each commodity. </a:t>
            </a:r>
          </a:p>
          <a:p>
            <a:pPr algn="just"/>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Commodity exchange</a:t>
            </a:r>
            <a:endParaRPr lang="en-US" dirty="0"/>
          </a:p>
        </p:txBody>
      </p:sp>
      <p:sp>
        <p:nvSpPr>
          <p:cNvPr id="3" name="Content Placeholder 2"/>
          <p:cNvSpPr>
            <a:spLocks noGrp="1"/>
          </p:cNvSpPr>
          <p:nvPr>
            <p:ph idx="1"/>
          </p:nvPr>
        </p:nvSpPr>
        <p:spPr/>
        <p:txBody>
          <a:bodyPr/>
          <a:lstStyle/>
          <a:p>
            <a:pPr algn="just"/>
            <a:r>
              <a:rPr lang="en-US" dirty="0" smtClean="0"/>
              <a:t>Commodities are split into two types: hard and soft commodities. Hard commodities are typically natural resources that must be mined or extracted—such as gold, rubber, and oil, whereas soft commodities are agricultural products or livestock—such as corn, wheat, coffee, sugar, soybeans, and pork.</a:t>
            </a:r>
          </a:p>
          <a:p>
            <a:pPr algn="just"/>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algn="just"/>
            <a:r>
              <a:rPr lang="en-US" sz="1800" dirty="0" smtClean="0"/>
              <a:t>Futures Exchange : It is a central marketplace with established rules and regulations. Here buyers and sellers meet to trade futures and options on futures contracts.</a:t>
            </a:r>
          </a:p>
          <a:p>
            <a:pPr algn="just"/>
            <a:r>
              <a:rPr lang="en-US" sz="1800" dirty="0" smtClean="0"/>
              <a:t>High : The highest price of the day for a particular futures contract.</a:t>
            </a:r>
          </a:p>
          <a:p>
            <a:pPr algn="just"/>
            <a:r>
              <a:rPr lang="en-US" sz="1800" dirty="0" smtClean="0"/>
              <a:t>Initial Margin : The amount a futures market participant must deposit into his margin account at the time he places an order to buy (sell) a futures contract.</a:t>
            </a:r>
          </a:p>
          <a:p>
            <a:pPr algn="just"/>
            <a:r>
              <a:rPr lang="en-US" sz="1800" dirty="0" smtClean="0"/>
              <a:t>Inverted Market : A futures market in which the more distant the contract month, the lower is the futures price.</a:t>
            </a:r>
          </a:p>
          <a:p>
            <a:pPr algn="just"/>
            <a:r>
              <a:rPr lang="en-US" sz="1800" dirty="0" smtClean="0"/>
              <a:t>Long position : A position where the investor buys futures contracts or owns a cash commodity.</a:t>
            </a:r>
          </a:p>
          <a:p>
            <a:pPr algn="just"/>
            <a:r>
              <a:rPr lang="en-US" sz="1800" dirty="0" smtClean="0"/>
              <a:t>Long Hedge : Buying a futures contract to protect against a possible price increase in a commodity that will be bought in the future. It benefits a company that knows it has to buy a certain commodity in the future and wants to lock in the purchase price.</a:t>
            </a:r>
          </a:p>
          <a:p>
            <a:pPr algn="just"/>
            <a:r>
              <a:rPr lang="en-US" sz="1800" dirty="0" smtClean="0"/>
              <a:t>Low : The lowest price of the day for a particular futures contract.</a:t>
            </a:r>
          </a:p>
          <a:p>
            <a:pPr algn="just"/>
            <a:r>
              <a:rPr lang="en-US" sz="1800" dirty="0" smtClean="0"/>
              <a:t>Maintenance Margin : A set minimum margin that a customer must maintain in his margin account.</a:t>
            </a:r>
          </a:p>
          <a:p>
            <a:pPr algn="just"/>
            <a:r>
              <a:rPr lang="en-US" sz="1800" dirty="0" smtClean="0"/>
              <a:t>Margin Call : A call from a clearing house to a clearing member, or from a brokerage firm to a customer, to bring margin deposits up to a required minimum level.</a:t>
            </a:r>
          </a:p>
          <a:p>
            <a:pPr algn="just"/>
            <a:endParaRPr lang="en-US" sz="1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Autofit/>
          </a:bodyPr>
          <a:lstStyle/>
          <a:p>
            <a:pPr algn="just"/>
            <a:r>
              <a:rPr lang="en-US" sz="2400" dirty="0" smtClean="0"/>
              <a:t>Market Order : It is the order to buy or sell an investment immediately at the best available current price. An investor makes the order through a broker or brokerage service.</a:t>
            </a:r>
          </a:p>
          <a:p>
            <a:pPr algn="just"/>
            <a:r>
              <a:rPr lang="en-US" sz="2400" dirty="0" smtClean="0"/>
              <a:t>Marking-to-Market : To debit or credit on a daily basis a margin account based on the close of that day's trading session. In this way, buyers and sellers are protected against the possibility of contract default.</a:t>
            </a:r>
          </a:p>
          <a:p>
            <a:pPr algn="just"/>
            <a:r>
              <a:rPr lang="en-US" sz="2400" dirty="0" smtClean="0"/>
              <a:t>Nearby (Delivery) Month : The futures contract month closest to expiration. For example, in a five-month futures contract, the first and the second month are considered to be nearby months. It is the opposite of deferred (delivery) month. It is also referred to as spot month.</a:t>
            </a:r>
          </a:p>
          <a:p>
            <a:pPr algn="just"/>
            <a:r>
              <a:rPr lang="en-US" sz="2400" dirty="0" smtClean="0"/>
              <a:t>Offer : An offer is when one party expresses interest in selling a commodity or a contract at a given price. It is the opposite of bid.</a:t>
            </a:r>
          </a:p>
          <a:p>
            <a:pPr algn="just"/>
            <a:r>
              <a:rPr lang="en-US" sz="2400" dirty="0" smtClean="0"/>
              <a:t>Offset : Taking a second futures position opposite to the initial or opening position. Investors offset commodity futures contracts to avoid actually delivering physical commodities.</a:t>
            </a:r>
          </a:p>
          <a:p>
            <a:pPr algn="just"/>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a:r>
              <a:rPr lang="en-US" sz="1600" dirty="0" smtClean="0"/>
              <a:t>Position : It is a market commitment made by the buyer or seller of a futures contract. A buyer of a futures contract is said to have a long position. Conversely, a seller of futures contracts is said to have a short position.</a:t>
            </a:r>
          </a:p>
          <a:p>
            <a:pPr algn="just"/>
            <a:r>
              <a:rPr lang="en-US" sz="1600" dirty="0" smtClean="0"/>
              <a:t>Price Discovery : Price discovery is the process of determining the price for a specific commodity. These prices are dependent upon market conditions affecting supply and demand.</a:t>
            </a:r>
          </a:p>
          <a:p>
            <a:pPr algn="just"/>
            <a:r>
              <a:rPr lang="en-US" sz="1600" dirty="0" smtClean="0"/>
              <a:t>Price Limit : Commodity exchanges set limits on the maximum price rise and fall for a contract in one trading session. These are known as price limits. This rise or fall is calculated over the previous day’s settlement price.</a:t>
            </a:r>
          </a:p>
          <a:p>
            <a:pPr algn="just"/>
            <a:r>
              <a:rPr lang="en-US" sz="1600" dirty="0" smtClean="0"/>
              <a:t>Short Position : A position where the investor sells futures contracts or plans to purchase a cash commodity.</a:t>
            </a:r>
          </a:p>
          <a:p>
            <a:pPr algn="just"/>
            <a:r>
              <a:rPr lang="en-US" sz="1600" dirty="0" smtClean="0"/>
              <a:t>Short Hedge : Selling futures contracts to protect against a possible fall in prices of commodities that will be sold in the future. Producers of commodities can use this method to lock in a selling price.</a:t>
            </a:r>
          </a:p>
          <a:p>
            <a:pPr algn="just"/>
            <a:r>
              <a:rPr lang="en-US" sz="1600" dirty="0" smtClean="0"/>
              <a:t>Speculator : A speculator is a person who assumes a high level of risk when trading in commodities or commodity futures. This high risk gives him the possibility to earn a higher-than-average profit.</a:t>
            </a:r>
          </a:p>
          <a:p>
            <a:pPr algn="just"/>
            <a:r>
              <a:rPr lang="en-US" sz="1600" dirty="0" smtClean="0"/>
              <a:t>Spot : Usually refers to a cash market price for a physical commodity that is available for immediate delivery.</a:t>
            </a:r>
          </a:p>
          <a:p>
            <a:pPr algn="just"/>
            <a:r>
              <a:rPr lang="en-US" sz="1600" dirty="0" smtClean="0"/>
              <a:t>Spread : The price difference between two related markets or commodities or between contracts of different maturities of same commodity.</a:t>
            </a:r>
          </a:p>
          <a:p>
            <a:pPr algn="just"/>
            <a:r>
              <a:rPr lang="en-US" sz="1600" dirty="0" smtClean="0"/>
              <a:t>Volatility : It is the rate at which the price of an asset increases or decreases over a given period of time. Volatility measures the risk of an asset.</a:t>
            </a:r>
          </a:p>
          <a:p>
            <a:pPr algn="just"/>
            <a:r>
              <a:rPr lang="en-US" sz="1600" dirty="0" smtClean="0"/>
              <a:t>Volume : The number of purchases or sales of a commodity futures contract made during a specified period of time. It is measured in terms of the total transactions for one trading day.</a:t>
            </a:r>
          </a:p>
          <a:p>
            <a:pPr algn="just"/>
            <a:endParaRPr lang="en-US" sz="1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6000" dirty="0" smtClean="0"/>
              <a:t>Thx</a:t>
            </a:r>
            <a:endParaRPr lang="en-US" sz="6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Nature of Commodity Exchanges:</a:t>
            </a:r>
            <a:br>
              <a:rPr lang="en-US" b="1" dirty="0" smtClean="0"/>
            </a:br>
            <a:endParaRPr lang="en-US" dirty="0"/>
          </a:p>
        </p:txBody>
      </p:sp>
      <p:sp>
        <p:nvSpPr>
          <p:cNvPr id="3" name="Content Placeholder 2"/>
          <p:cNvSpPr>
            <a:spLocks noGrp="1"/>
          </p:cNvSpPr>
          <p:nvPr>
            <p:ph idx="1"/>
          </p:nvPr>
        </p:nvSpPr>
        <p:spPr/>
        <p:txBody>
          <a:bodyPr>
            <a:normAutofit fontScale="85000" lnSpcReduction="10000"/>
          </a:bodyPr>
          <a:lstStyle/>
          <a:p>
            <a:pPr marL="514350" indent="-514350" fontAlgn="base">
              <a:buAutoNum type="arabicPeriod"/>
            </a:pPr>
            <a:r>
              <a:rPr lang="en-US" dirty="0" smtClean="0"/>
              <a:t>Best facilities available for close and continuous contact between total demand and total supply both present and potential.</a:t>
            </a:r>
          </a:p>
          <a:p>
            <a:pPr marL="514350" indent="-514350" fontAlgn="base">
              <a:buAutoNum type="arabicPeriod"/>
            </a:pPr>
            <a:r>
              <a:rPr lang="en-US" dirty="0" smtClean="0"/>
              <a:t>All businesses are governed by rules and regulations and these rules are strictly enforced by the exchange authorities.</a:t>
            </a:r>
          </a:p>
          <a:p>
            <a:pPr fontAlgn="base">
              <a:buNone/>
            </a:pPr>
            <a:r>
              <a:rPr lang="en-US" dirty="0" smtClean="0"/>
              <a:t>3. 	 Usually the exchange enjoys internal </a:t>
            </a:r>
            <a:r>
              <a:rPr lang="en-US" dirty="0" smtClean="0"/>
              <a:t>autonomy </a:t>
            </a:r>
            <a:r>
              <a:rPr lang="en-US" dirty="0" smtClean="0"/>
              <a:t>and it is self-regulated, self-administered and self-disciplined autonomous body. At present, almost in all organized markets there are special legislations to control the activities of these organized markets.</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Nature of Commodity Exchanges</a:t>
            </a:r>
            <a:br>
              <a:rPr lang="en-US" sz="3600" b="1" dirty="0" smtClean="0"/>
            </a:br>
            <a:endParaRPr lang="en-US" sz="3600" dirty="0"/>
          </a:p>
        </p:txBody>
      </p:sp>
      <p:sp>
        <p:nvSpPr>
          <p:cNvPr id="3" name="Content Placeholder 2"/>
          <p:cNvSpPr>
            <a:spLocks noGrp="1"/>
          </p:cNvSpPr>
          <p:nvPr>
            <p:ph idx="1"/>
          </p:nvPr>
        </p:nvSpPr>
        <p:spPr>
          <a:xfrm>
            <a:off x="457200" y="1143000"/>
            <a:ext cx="8229600" cy="5410200"/>
          </a:xfrm>
        </p:spPr>
        <p:txBody>
          <a:bodyPr>
            <a:noAutofit/>
          </a:bodyPr>
          <a:lstStyle/>
          <a:p>
            <a:pPr algn="just">
              <a:buNone/>
            </a:pPr>
            <a:r>
              <a:rPr lang="en-US" sz="2400" dirty="0" smtClean="0"/>
              <a:t>4. There is free competition of buyers and sell­ers. The forward markets for commodities and se­curities are also known as two-way auction mar­kets.</a:t>
            </a:r>
          </a:p>
          <a:p>
            <a:pPr algn="just">
              <a:buNone/>
            </a:pPr>
            <a:r>
              <a:rPr lang="en-US" sz="2400" dirty="0" smtClean="0"/>
              <a:t>5. Every forward market has a clearing house </a:t>
            </a:r>
            <a:r>
              <a:rPr lang="en-US" sz="2400" dirty="0" err="1" smtClean="0"/>
              <a:t>organisation</a:t>
            </a:r>
            <a:r>
              <a:rPr lang="en-US" sz="2400" dirty="0" smtClean="0"/>
              <a:t> to facilitate clearing of all dealings and their settlement.</a:t>
            </a:r>
          </a:p>
          <a:p>
            <a:pPr algn="just">
              <a:buNone/>
            </a:pPr>
            <a:r>
              <a:rPr lang="en-US" sz="2400" dirty="0" smtClean="0"/>
              <a:t>6. Constant price quotation services en­able people to make their purchases and sales with certainty and confidence.</a:t>
            </a:r>
          </a:p>
          <a:p>
            <a:pPr algn="just">
              <a:buNone/>
            </a:pPr>
            <a:r>
              <a:rPr lang="en-US" sz="2400" dirty="0" smtClean="0"/>
              <a:t>7. The speculative trader is a necessary and vi­tal part of any broad and stable commodity or se­curities market. Speculation is an integral part of market mechanism whether in stock exchange or in commodity exchange.</a:t>
            </a:r>
          </a:p>
          <a:p>
            <a:pPr algn="just">
              <a:buNone/>
            </a:pPr>
            <a:endParaRPr lang="en-US" sz="2400" dirty="0" smtClean="0"/>
          </a:p>
          <a:p>
            <a:pPr algn="just"/>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Functions of Commodity Exchanges:</a:t>
            </a:r>
            <a:br>
              <a:rPr lang="en-US" sz="3200" b="1" dirty="0" smtClean="0"/>
            </a:br>
            <a:endParaRPr lang="en-US" sz="3200" dirty="0"/>
          </a:p>
        </p:txBody>
      </p:sp>
      <p:sp>
        <p:nvSpPr>
          <p:cNvPr id="3" name="Content Placeholder 2"/>
          <p:cNvSpPr>
            <a:spLocks noGrp="1"/>
          </p:cNvSpPr>
          <p:nvPr>
            <p:ph idx="1"/>
          </p:nvPr>
        </p:nvSpPr>
        <p:spPr/>
        <p:txBody>
          <a:bodyPr/>
          <a:lstStyle/>
          <a:p>
            <a:pPr algn="just"/>
            <a:r>
              <a:rPr lang="en-US" dirty="0" smtClean="0"/>
              <a:t>Commodity exchanges are generally utilized for wholesale dealings in agricultural commodities or the products of some important primary indus­tries like lumbering.</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1. Providing a Market Place:</a:t>
            </a:r>
            <a:r>
              <a:rPr lang="en-US" sz="3600" b="1" i="1" dirty="0" smtClean="0"/>
              <a:t/>
            </a:r>
            <a:br>
              <a:rPr lang="en-US" sz="3600" b="1" i="1" dirty="0" smtClean="0"/>
            </a:br>
            <a:endParaRPr lang="en-US" sz="3600" dirty="0"/>
          </a:p>
        </p:txBody>
      </p:sp>
      <p:sp>
        <p:nvSpPr>
          <p:cNvPr id="3" name="Content Placeholder 2"/>
          <p:cNvSpPr>
            <a:spLocks noGrp="1"/>
          </p:cNvSpPr>
          <p:nvPr>
            <p:ph idx="1"/>
          </p:nvPr>
        </p:nvSpPr>
        <p:spPr/>
        <p:txBody>
          <a:bodyPr/>
          <a:lstStyle/>
          <a:p>
            <a:pPr algn="just"/>
            <a:r>
              <a:rPr lang="en-US" dirty="0" smtClean="0"/>
              <a:t>A commodity exchange provides a convenient place where the members can meet at fixed hours and transact busi­ness in a commodity according to a certain well established rules and regulations. This type of facility is very important for trading in such </a:t>
            </a:r>
            <a:r>
              <a:rPr lang="en-US" dirty="0" smtClean="0"/>
              <a:t>commodities </a:t>
            </a:r>
            <a:r>
              <a:rPr lang="en-US" dirty="0" smtClean="0"/>
              <a:t>as are produced in abundance and cover a very wide field as far as trading therein is con­cerned.</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2. Regulating Trading:</a:t>
            </a:r>
            <a:r>
              <a:rPr lang="en-US" sz="3600" b="1" i="1" dirty="0" smtClean="0"/>
              <a:t/>
            </a:r>
            <a:br>
              <a:rPr lang="en-US" sz="3600" b="1" i="1" dirty="0" smtClean="0"/>
            </a:br>
            <a:endParaRPr lang="en-US" sz="3600" dirty="0"/>
          </a:p>
        </p:txBody>
      </p:sp>
      <p:sp>
        <p:nvSpPr>
          <p:cNvPr id="3" name="Content Placeholder 2"/>
          <p:cNvSpPr>
            <a:spLocks noGrp="1"/>
          </p:cNvSpPr>
          <p:nvPr>
            <p:ph idx="1"/>
          </p:nvPr>
        </p:nvSpPr>
        <p:spPr/>
        <p:txBody>
          <a:bodyPr/>
          <a:lstStyle/>
          <a:p>
            <a:pPr algn="just"/>
            <a:r>
              <a:rPr lang="en-US" dirty="0" smtClean="0"/>
              <a:t>As </a:t>
            </a:r>
            <a:r>
              <a:rPr lang="en-US" dirty="0" err="1" smtClean="0"/>
              <a:t>organised</a:t>
            </a:r>
            <a:r>
              <a:rPr lang="en-US" dirty="0" smtClean="0"/>
              <a:t> markets commodity exchanges establish and enforce rules and regulations with a view to facilitating trade on sound lines. The rules define the duties of members and lay down methods for business transac­tion.</a:t>
            </a:r>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3. Collecting and Disseminating Market In­formation:</a:t>
            </a:r>
            <a:r>
              <a:rPr lang="en-US" sz="2800" b="1" i="1" dirty="0" smtClean="0"/>
              <a:t/>
            </a:r>
            <a:br>
              <a:rPr lang="en-US" sz="2800" b="1" i="1" dirty="0" smtClean="0"/>
            </a:br>
            <a:endParaRPr lang="en-US" sz="2800" dirty="0"/>
          </a:p>
        </p:txBody>
      </p:sp>
      <p:sp>
        <p:nvSpPr>
          <p:cNvPr id="3" name="Content Placeholder 2"/>
          <p:cNvSpPr>
            <a:spLocks noGrp="1"/>
          </p:cNvSpPr>
          <p:nvPr>
            <p:ph idx="1"/>
          </p:nvPr>
        </p:nvSpPr>
        <p:spPr/>
        <p:txBody>
          <a:bodyPr>
            <a:normAutofit/>
          </a:bodyPr>
          <a:lstStyle/>
          <a:p>
            <a:pPr algn="just"/>
            <a:r>
              <a:rPr lang="en-US" sz="2800" dirty="0" smtClean="0"/>
              <a:t>The buyers and sellers on the </a:t>
            </a:r>
            <a:r>
              <a:rPr lang="en-US" sz="2800" dirty="0" smtClean="0"/>
              <a:t>commodity </a:t>
            </a:r>
            <a:r>
              <a:rPr lang="en-US" sz="2800" dirty="0" smtClean="0"/>
              <a:t>exchange enter into deals for settlement in </a:t>
            </a:r>
            <a:r>
              <a:rPr lang="en-US" sz="2800" dirty="0" smtClean="0"/>
              <a:t>future </a:t>
            </a:r>
            <a:r>
              <a:rPr lang="en-US" sz="2800" dirty="0" smtClean="0"/>
              <a:t>after making an assessment the trends of price and the prospects of a rise or fall in prices of a </a:t>
            </a:r>
            <a:r>
              <a:rPr lang="en-US" sz="2800" dirty="0" smtClean="0"/>
              <a:t>commodity</a:t>
            </a:r>
            <a:r>
              <a:rPr lang="en-US" sz="2800" dirty="0" smtClean="0"/>
              <a:t>. The commodity exchange acts as an </a:t>
            </a:r>
            <a:r>
              <a:rPr lang="en-US" sz="2800" dirty="0" smtClean="0"/>
              <a:t>association </a:t>
            </a:r>
            <a:r>
              <a:rPr lang="en-US" sz="2800" dirty="0" smtClean="0"/>
              <a:t>of these traders collecting the necessary </a:t>
            </a:r>
            <a:r>
              <a:rPr lang="en-US" sz="2800" dirty="0" smtClean="0"/>
              <a:t>information </a:t>
            </a:r>
            <a:r>
              <a:rPr lang="en-US" sz="2800" dirty="0" smtClean="0"/>
              <a:t>and the relevant statistical data and </a:t>
            </a:r>
            <a:r>
              <a:rPr lang="en-US" sz="2800" dirty="0" smtClean="0"/>
              <a:t>publishing </a:t>
            </a:r>
            <a:r>
              <a:rPr lang="en-US" sz="2800" dirty="0" smtClean="0"/>
              <a:t>it for the benefit of traders all over the country.</a:t>
            </a:r>
          </a:p>
          <a:p>
            <a:pPr algn="just"/>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1272</Words>
  <Application>Microsoft Office PowerPoint</Application>
  <PresentationFormat>On-screen Show (4:3)</PresentationFormat>
  <Paragraphs>124</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Commodity Exchange</vt:lpstr>
      <vt:lpstr>Commodity exchange</vt:lpstr>
      <vt:lpstr>Commodity exchange</vt:lpstr>
      <vt:lpstr>Nature of Commodity Exchanges: </vt:lpstr>
      <vt:lpstr>Nature of Commodity Exchanges </vt:lpstr>
      <vt:lpstr>Functions of Commodity Exchanges: </vt:lpstr>
      <vt:lpstr>1. Providing a Market Place: </vt:lpstr>
      <vt:lpstr>2. Regulating Trading: </vt:lpstr>
      <vt:lpstr>3. Collecting and Disseminating Market In­formation: </vt:lpstr>
      <vt:lpstr>4. Grading of Commodities: </vt:lpstr>
      <vt:lpstr>5. Settling Disputes through Arbitration: </vt:lpstr>
      <vt:lpstr>Commodity Market Participants : </vt:lpstr>
      <vt:lpstr>1. Hedgers : </vt:lpstr>
      <vt:lpstr>2.Speculators : </vt:lpstr>
      <vt:lpstr>3. Arbitrageurs : </vt:lpstr>
      <vt:lpstr>Commodities traded in commodity exchanges </vt:lpstr>
      <vt:lpstr>Commodity Exchanges of India </vt:lpstr>
      <vt:lpstr>1. Multi Commodity Exchange of India Ltd (MCX):</vt:lpstr>
      <vt:lpstr>2. National Commodity and Derivatives Exchange Limited (NCDEX)</vt:lpstr>
      <vt:lpstr>3. National Multi Commodity Exchange(NMCX):</vt:lpstr>
      <vt:lpstr>4. Indian Commodity Exchange (ICEX):</vt:lpstr>
      <vt:lpstr>5. Shariah Index:</vt:lpstr>
      <vt:lpstr>6. Universal Commodity Exchange:</vt:lpstr>
      <vt:lpstr>Stock Market Effect on Commodities </vt:lpstr>
      <vt:lpstr>Stock Market Effect on Commodities </vt:lpstr>
      <vt:lpstr>Common terminology</vt:lpstr>
      <vt:lpstr>Slide 27</vt:lpstr>
      <vt:lpstr>Slide 28</vt:lpstr>
      <vt:lpstr>Slide 29</vt:lpstr>
      <vt:lpstr>Slide 30</vt:lpstr>
      <vt:lpstr>Slide 31</vt:lpstr>
      <vt:lpstr>Slide 32</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Commodity Exchange</dc:title>
  <dc:creator>Manish</dc:creator>
  <cp:lastModifiedBy>Manish</cp:lastModifiedBy>
  <cp:revision>11</cp:revision>
  <dcterms:created xsi:type="dcterms:W3CDTF">2006-08-16T00:00:00Z</dcterms:created>
  <dcterms:modified xsi:type="dcterms:W3CDTF">2020-01-20T09:17:47Z</dcterms:modified>
</cp:coreProperties>
</file>