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8"/>
  </p:notesMasterIdLst>
  <p:sldIdLst>
    <p:sldId id="256" r:id="rId2"/>
    <p:sldId id="259" r:id="rId3"/>
    <p:sldId id="260" r:id="rId4"/>
    <p:sldId id="261" r:id="rId5"/>
    <p:sldId id="262"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86" r:id="rId20"/>
    <p:sldId id="287" r:id="rId21"/>
    <p:sldId id="318" r:id="rId22"/>
    <p:sldId id="292" r:id="rId23"/>
    <p:sldId id="293" r:id="rId24"/>
    <p:sldId id="294" r:id="rId25"/>
    <p:sldId id="295" r:id="rId26"/>
    <p:sldId id="296" r:id="rId27"/>
    <p:sldId id="310" r:id="rId28"/>
    <p:sldId id="311" r:id="rId29"/>
    <p:sldId id="312" r:id="rId30"/>
    <p:sldId id="313" r:id="rId31"/>
    <p:sldId id="314" r:id="rId32"/>
    <p:sldId id="315" r:id="rId33"/>
    <p:sldId id="297" r:id="rId34"/>
    <p:sldId id="298" r:id="rId35"/>
    <p:sldId id="299" r:id="rId36"/>
    <p:sldId id="300" r:id="rId37"/>
    <p:sldId id="301" r:id="rId38"/>
    <p:sldId id="302" r:id="rId39"/>
    <p:sldId id="303" r:id="rId40"/>
    <p:sldId id="304" r:id="rId41"/>
    <p:sldId id="305" r:id="rId42"/>
    <p:sldId id="306" r:id="rId43"/>
    <p:sldId id="307" r:id="rId44"/>
    <p:sldId id="308" r:id="rId45"/>
    <p:sldId id="309" r:id="rId46"/>
    <p:sldId id="316"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89905" autoAdjust="0"/>
  </p:normalViewPr>
  <p:slideViewPr>
    <p:cSldViewPr snapToGrid="0">
      <p:cViewPr>
        <p:scale>
          <a:sx n="73" d="100"/>
          <a:sy n="73" d="100"/>
        </p:scale>
        <p:origin x="-624" y="6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62242C-44CA-4B0D-8EA8-5DA990D2F736}"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9B11C9DC-9A9D-4A98-A026-0D91B172A228}">
      <dgm:prSet phldrT="[Text]" custT="1"/>
      <dgm:spPr/>
      <dgm:t>
        <a:bodyPr/>
        <a:lstStyle/>
        <a:p>
          <a:r>
            <a:rPr lang="en-US" sz="3200" dirty="0" smtClean="0"/>
            <a:t>The Accounting Process</a:t>
          </a:r>
          <a:endParaRPr lang="en-US" sz="3200" dirty="0"/>
        </a:p>
      </dgm:t>
    </dgm:pt>
    <dgm:pt modelId="{89BAA011-7C73-4BAD-8E0E-CC2E15331075}" type="parTrans" cxnId="{F2CCED2E-6578-4042-9C9E-64EAE3B5A077}">
      <dgm:prSet/>
      <dgm:spPr/>
      <dgm:t>
        <a:bodyPr/>
        <a:lstStyle/>
        <a:p>
          <a:endParaRPr lang="en-US"/>
        </a:p>
      </dgm:t>
    </dgm:pt>
    <dgm:pt modelId="{0A213B62-96C2-4CAE-8C89-A7BA62F1245B}" type="sibTrans" cxnId="{F2CCED2E-6578-4042-9C9E-64EAE3B5A077}">
      <dgm:prSet/>
      <dgm:spPr/>
      <dgm:t>
        <a:bodyPr/>
        <a:lstStyle/>
        <a:p>
          <a:endParaRPr lang="en-US"/>
        </a:p>
      </dgm:t>
    </dgm:pt>
    <dgm:pt modelId="{73796D18-7AE2-4FEA-BC42-72D93347ECCE}">
      <dgm:prSet phldrT="[Text]" custT="1"/>
      <dgm:spPr/>
      <dgm:t>
        <a:bodyPr/>
        <a:lstStyle/>
        <a:p>
          <a:r>
            <a:rPr lang="en-US" sz="2400" b="1" dirty="0" smtClean="0"/>
            <a:t>1) Identification of Transaction</a:t>
          </a:r>
        </a:p>
        <a:p>
          <a:r>
            <a:rPr lang="en-US" sz="2400" b="1" dirty="0" smtClean="0"/>
            <a:t>2) Preparation of Documents</a:t>
          </a:r>
          <a:endParaRPr lang="en-US" sz="2400" b="1" dirty="0"/>
        </a:p>
      </dgm:t>
    </dgm:pt>
    <dgm:pt modelId="{FD8245ED-DBED-46EA-A58E-887D9BB8CB3C}" type="parTrans" cxnId="{5B16BB36-A5BE-4F29-B819-F2E331316D54}">
      <dgm:prSet/>
      <dgm:spPr/>
      <dgm:t>
        <a:bodyPr/>
        <a:lstStyle/>
        <a:p>
          <a:endParaRPr lang="en-US"/>
        </a:p>
      </dgm:t>
    </dgm:pt>
    <dgm:pt modelId="{5AEE35D8-2FE6-4B0A-BEAB-4A69A2CFE6F7}" type="sibTrans" cxnId="{5B16BB36-A5BE-4F29-B819-F2E331316D54}">
      <dgm:prSet/>
      <dgm:spPr/>
      <dgm:t>
        <a:bodyPr/>
        <a:lstStyle/>
        <a:p>
          <a:endParaRPr lang="en-US"/>
        </a:p>
      </dgm:t>
    </dgm:pt>
    <dgm:pt modelId="{011451E5-FDDE-4437-92A2-DA47D25AF2A0}">
      <dgm:prSet phldrT="[Text]" custT="1"/>
      <dgm:spPr/>
      <dgm:t>
        <a:bodyPr/>
        <a:lstStyle/>
        <a:p>
          <a:r>
            <a:rPr lang="en-US" sz="2400" b="1" dirty="0" smtClean="0"/>
            <a:t>3) Recording of Transaction in Journal</a:t>
          </a:r>
        </a:p>
        <a:p>
          <a:r>
            <a:rPr lang="en-US" sz="2400" b="1" dirty="0" smtClean="0"/>
            <a:t>4) Posting to ledger</a:t>
          </a:r>
        </a:p>
        <a:p>
          <a:endParaRPr lang="en-US" sz="2400" b="1" dirty="0"/>
        </a:p>
      </dgm:t>
    </dgm:pt>
    <dgm:pt modelId="{CDF7AC5C-85FD-4CBC-A14B-317798AF98FE}" type="parTrans" cxnId="{000363AC-6F99-44C2-B696-CB7909454F4B}">
      <dgm:prSet/>
      <dgm:spPr/>
      <dgm:t>
        <a:bodyPr/>
        <a:lstStyle/>
        <a:p>
          <a:endParaRPr lang="en-US"/>
        </a:p>
      </dgm:t>
    </dgm:pt>
    <dgm:pt modelId="{001157F4-5870-4259-B395-0BF7EBB97587}" type="sibTrans" cxnId="{000363AC-6F99-44C2-B696-CB7909454F4B}">
      <dgm:prSet/>
      <dgm:spPr/>
      <dgm:t>
        <a:bodyPr/>
        <a:lstStyle/>
        <a:p>
          <a:endParaRPr lang="en-US"/>
        </a:p>
      </dgm:t>
    </dgm:pt>
    <dgm:pt modelId="{AABFD3AB-C615-4594-BC9D-AB8663DB0803}">
      <dgm:prSet phldrT="[Text]" custT="1"/>
      <dgm:spPr/>
      <dgm:t>
        <a:bodyPr/>
        <a:lstStyle/>
        <a:p>
          <a:r>
            <a:rPr lang="en-US" sz="2400" b="1" dirty="0" smtClean="0"/>
            <a:t>5) Preparation of Trial Balance</a:t>
          </a:r>
        </a:p>
        <a:p>
          <a:r>
            <a:rPr lang="en-US" sz="2400" b="1" dirty="0" smtClean="0"/>
            <a:t>6) Passing Adjusting Entries</a:t>
          </a:r>
        </a:p>
        <a:p>
          <a:r>
            <a:rPr lang="en-US" sz="2400" b="1" dirty="0" smtClean="0"/>
            <a:t>7) Preparation of Final A/Cs </a:t>
          </a:r>
        </a:p>
      </dgm:t>
    </dgm:pt>
    <dgm:pt modelId="{04823FAF-7D19-4023-A3AD-BD5C4BC379A3}" type="parTrans" cxnId="{EE3CFDEE-0986-4017-AB31-A3A248DD5001}">
      <dgm:prSet/>
      <dgm:spPr/>
      <dgm:t>
        <a:bodyPr/>
        <a:lstStyle/>
        <a:p>
          <a:endParaRPr lang="en-US"/>
        </a:p>
      </dgm:t>
    </dgm:pt>
    <dgm:pt modelId="{61333511-216C-4683-A468-0C607A93207F}" type="sibTrans" cxnId="{EE3CFDEE-0986-4017-AB31-A3A248DD5001}">
      <dgm:prSet/>
      <dgm:spPr/>
      <dgm:t>
        <a:bodyPr/>
        <a:lstStyle/>
        <a:p>
          <a:endParaRPr lang="en-US"/>
        </a:p>
      </dgm:t>
    </dgm:pt>
    <dgm:pt modelId="{14C06AC6-170D-4792-BCAA-F5D5954328CA}" type="pres">
      <dgm:prSet presAssocID="{7E62242C-44CA-4B0D-8EA8-5DA990D2F736}" presName="vert0" presStyleCnt="0">
        <dgm:presLayoutVars>
          <dgm:dir/>
          <dgm:animOne val="branch"/>
          <dgm:animLvl val="lvl"/>
        </dgm:presLayoutVars>
      </dgm:prSet>
      <dgm:spPr/>
      <dgm:t>
        <a:bodyPr/>
        <a:lstStyle/>
        <a:p>
          <a:endParaRPr lang="en-US"/>
        </a:p>
      </dgm:t>
    </dgm:pt>
    <dgm:pt modelId="{67AC587A-E288-44DE-B57A-D6D9765C490F}" type="pres">
      <dgm:prSet presAssocID="{9B11C9DC-9A9D-4A98-A026-0D91B172A228}" presName="thickLine" presStyleLbl="alignNode1" presStyleIdx="0" presStyleCnt="1"/>
      <dgm:spPr/>
    </dgm:pt>
    <dgm:pt modelId="{76994262-1278-43AE-B000-BBC066EED569}" type="pres">
      <dgm:prSet presAssocID="{9B11C9DC-9A9D-4A98-A026-0D91B172A228}" presName="horz1" presStyleCnt="0"/>
      <dgm:spPr/>
    </dgm:pt>
    <dgm:pt modelId="{38F3E6DD-4396-4AAB-8992-FE16FF64FA34}" type="pres">
      <dgm:prSet presAssocID="{9B11C9DC-9A9D-4A98-A026-0D91B172A228}" presName="tx1" presStyleLbl="revTx" presStyleIdx="0" presStyleCnt="4"/>
      <dgm:spPr/>
      <dgm:t>
        <a:bodyPr/>
        <a:lstStyle/>
        <a:p>
          <a:endParaRPr lang="en-US"/>
        </a:p>
      </dgm:t>
    </dgm:pt>
    <dgm:pt modelId="{BB0A2FC0-65FD-4961-AE4C-94171459EA36}" type="pres">
      <dgm:prSet presAssocID="{9B11C9DC-9A9D-4A98-A026-0D91B172A228}" presName="vert1" presStyleCnt="0"/>
      <dgm:spPr/>
    </dgm:pt>
    <dgm:pt modelId="{392B448E-8E09-4982-9C11-99DA428A18F1}" type="pres">
      <dgm:prSet presAssocID="{73796D18-7AE2-4FEA-BC42-72D93347ECCE}" presName="vertSpace2a" presStyleCnt="0"/>
      <dgm:spPr/>
    </dgm:pt>
    <dgm:pt modelId="{A5989D57-7147-4FBB-BED1-411F65BE8BFD}" type="pres">
      <dgm:prSet presAssocID="{73796D18-7AE2-4FEA-BC42-72D93347ECCE}" presName="horz2" presStyleCnt="0"/>
      <dgm:spPr/>
    </dgm:pt>
    <dgm:pt modelId="{D35C0CA0-4547-419C-ABF4-0316623FAA09}" type="pres">
      <dgm:prSet presAssocID="{73796D18-7AE2-4FEA-BC42-72D93347ECCE}" presName="horzSpace2" presStyleCnt="0"/>
      <dgm:spPr/>
    </dgm:pt>
    <dgm:pt modelId="{E44CDF70-597A-4D53-8DE1-27F6F463EE8F}" type="pres">
      <dgm:prSet presAssocID="{73796D18-7AE2-4FEA-BC42-72D93347ECCE}" presName="tx2" presStyleLbl="revTx" presStyleIdx="1" presStyleCnt="4" custScaleY="28072"/>
      <dgm:spPr/>
      <dgm:t>
        <a:bodyPr/>
        <a:lstStyle/>
        <a:p>
          <a:endParaRPr lang="en-US"/>
        </a:p>
      </dgm:t>
    </dgm:pt>
    <dgm:pt modelId="{09EF0BD1-0451-4A51-B7D4-BC27F76250A1}" type="pres">
      <dgm:prSet presAssocID="{73796D18-7AE2-4FEA-BC42-72D93347ECCE}" presName="vert2" presStyleCnt="0"/>
      <dgm:spPr/>
    </dgm:pt>
    <dgm:pt modelId="{A6C73EEE-EF49-438B-955E-1674EDEACFD3}" type="pres">
      <dgm:prSet presAssocID="{73796D18-7AE2-4FEA-BC42-72D93347ECCE}" presName="thinLine2b" presStyleLbl="callout" presStyleIdx="0" presStyleCnt="3"/>
      <dgm:spPr/>
    </dgm:pt>
    <dgm:pt modelId="{AFC0475B-A049-4849-B465-F085F8DD22C9}" type="pres">
      <dgm:prSet presAssocID="{73796D18-7AE2-4FEA-BC42-72D93347ECCE}" presName="vertSpace2b" presStyleCnt="0"/>
      <dgm:spPr/>
    </dgm:pt>
    <dgm:pt modelId="{82A923A8-CB9C-4D17-8CE7-A6776A90D7A6}" type="pres">
      <dgm:prSet presAssocID="{011451E5-FDDE-4437-92A2-DA47D25AF2A0}" presName="horz2" presStyleCnt="0"/>
      <dgm:spPr/>
    </dgm:pt>
    <dgm:pt modelId="{D0BF0E95-1DDA-44CE-AF7F-472F5D1DB925}" type="pres">
      <dgm:prSet presAssocID="{011451E5-FDDE-4437-92A2-DA47D25AF2A0}" presName="horzSpace2" presStyleCnt="0"/>
      <dgm:spPr/>
    </dgm:pt>
    <dgm:pt modelId="{C1C2EB2C-3F6B-43C4-8802-70192DD469B2}" type="pres">
      <dgm:prSet presAssocID="{011451E5-FDDE-4437-92A2-DA47D25AF2A0}" presName="tx2" presStyleLbl="revTx" presStyleIdx="2" presStyleCnt="4" custScaleY="33280"/>
      <dgm:spPr/>
      <dgm:t>
        <a:bodyPr/>
        <a:lstStyle/>
        <a:p>
          <a:endParaRPr lang="en-US"/>
        </a:p>
      </dgm:t>
    </dgm:pt>
    <dgm:pt modelId="{91421681-F49F-430C-9052-672EE4E472F5}" type="pres">
      <dgm:prSet presAssocID="{011451E5-FDDE-4437-92A2-DA47D25AF2A0}" presName="vert2" presStyleCnt="0"/>
      <dgm:spPr/>
    </dgm:pt>
    <dgm:pt modelId="{7730D7FE-EB56-4E02-B5A0-230A23D6FE1D}" type="pres">
      <dgm:prSet presAssocID="{011451E5-FDDE-4437-92A2-DA47D25AF2A0}" presName="thinLine2b" presStyleLbl="callout" presStyleIdx="1" presStyleCnt="3"/>
      <dgm:spPr/>
    </dgm:pt>
    <dgm:pt modelId="{F55EB13A-E931-4A43-8935-20AE8735DCB0}" type="pres">
      <dgm:prSet presAssocID="{011451E5-FDDE-4437-92A2-DA47D25AF2A0}" presName="vertSpace2b" presStyleCnt="0"/>
      <dgm:spPr/>
    </dgm:pt>
    <dgm:pt modelId="{5424060E-5A3D-4BB8-BBBD-34BA7F4495ED}" type="pres">
      <dgm:prSet presAssocID="{AABFD3AB-C615-4594-BC9D-AB8663DB0803}" presName="horz2" presStyleCnt="0"/>
      <dgm:spPr/>
    </dgm:pt>
    <dgm:pt modelId="{E4F648D3-D018-4F95-B0B5-906CDC3946DA}" type="pres">
      <dgm:prSet presAssocID="{AABFD3AB-C615-4594-BC9D-AB8663DB0803}" presName="horzSpace2" presStyleCnt="0"/>
      <dgm:spPr/>
    </dgm:pt>
    <dgm:pt modelId="{28DB4F70-DDA1-44E6-87EB-FBA031C5A476}" type="pres">
      <dgm:prSet presAssocID="{AABFD3AB-C615-4594-BC9D-AB8663DB0803}" presName="tx2" presStyleLbl="revTx" presStyleIdx="3" presStyleCnt="4" custScaleY="58457"/>
      <dgm:spPr/>
      <dgm:t>
        <a:bodyPr/>
        <a:lstStyle/>
        <a:p>
          <a:endParaRPr lang="en-US"/>
        </a:p>
      </dgm:t>
    </dgm:pt>
    <dgm:pt modelId="{2FB8E887-DAFD-438A-9DBE-BCBFA3CCA00C}" type="pres">
      <dgm:prSet presAssocID="{AABFD3AB-C615-4594-BC9D-AB8663DB0803}" presName="vert2" presStyleCnt="0"/>
      <dgm:spPr/>
    </dgm:pt>
    <dgm:pt modelId="{550D7BCA-0233-4690-B95B-9F6845EC71B6}" type="pres">
      <dgm:prSet presAssocID="{AABFD3AB-C615-4594-BC9D-AB8663DB0803}" presName="thinLine2b" presStyleLbl="callout" presStyleIdx="2" presStyleCnt="3"/>
      <dgm:spPr/>
    </dgm:pt>
    <dgm:pt modelId="{0BA6CE5D-45DC-4760-B782-3F08ED837CCE}" type="pres">
      <dgm:prSet presAssocID="{AABFD3AB-C615-4594-BC9D-AB8663DB0803}" presName="vertSpace2b" presStyleCnt="0"/>
      <dgm:spPr/>
    </dgm:pt>
  </dgm:ptLst>
  <dgm:cxnLst>
    <dgm:cxn modelId="{5B16BB36-A5BE-4F29-B819-F2E331316D54}" srcId="{9B11C9DC-9A9D-4A98-A026-0D91B172A228}" destId="{73796D18-7AE2-4FEA-BC42-72D93347ECCE}" srcOrd="0" destOrd="0" parTransId="{FD8245ED-DBED-46EA-A58E-887D9BB8CB3C}" sibTransId="{5AEE35D8-2FE6-4B0A-BEAB-4A69A2CFE6F7}"/>
    <dgm:cxn modelId="{7422C1A7-F68D-408D-A67C-41546182F1AA}" type="presOf" srcId="{AABFD3AB-C615-4594-BC9D-AB8663DB0803}" destId="{28DB4F70-DDA1-44E6-87EB-FBA031C5A476}" srcOrd="0" destOrd="0" presId="urn:microsoft.com/office/officeart/2008/layout/LinedList"/>
    <dgm:cxn modelId="{91EEBA02-66A1-4CD6-B611-BBFACF947DA1}" type="presOf" srcId="{011451E5-FDDE-4437-92A2-DA47D25AF2A0}" destId="{C1C2EB2C-3F6B-43C4-8802-70192DD469B2}" srcOrd="0" destOrd="0" presId="urn:microsoft.com/office/officeart/2008/layout/LinedList"/>
    <dgm:cxn modelId="{F68B9FC3-9D05-47D4-B695-DD55B9B84F1E}" type="presOf" srcId="{73796D18-7AE2-4FEA-BC42-72D93347ECCE}" destId="{E44CDF70-597A-4D53-8DE1-27F6F463EE8F}" srcOrd="0" destOrd="0" presId="urn:microsoft.com/office/officeart/2008/layout/LinedList"/>
    <dgm:cxn modelId="{000363AC-6F99-44C2-B696-CB7909454F4B}" srcId="{9B11C9DC-9A9D-4A98-A026-0D91B172A228}" destId="{011451E5-FDDE-4437-92A2-DA47D25AF2A0}" srcOrd="1" destOrd="0" parTransId="{CDF7AC5C-85FD-4CBC-A14B-317798AF98FE}" sibTransId="{001157F4-5870-4259-B395-0BF7EBB97587}"/>
    <dgm:cxn modelId="{EE3CFDEE-0986-4017-AB31-A3A248DD5001}" srcId="{9B11C9DC-9A9D-4A98-A026-0D91B172A228}" destId="{AABFD3AB-C615-4594-BC9D-AB8663DB0803}" srcOrd="2" destOrd="0" parTransId="{04823FAF-7D19-4023-A3AD-BD5C4BC379A3}" sibTransId="{61333511-216C-4683-A468-0C607A93207F}"/>
    <dgm:cxn modelId="{3F1BACB7-7DC9-4BFE-AEB1-E0E44E0C0C76}" type="presOf" srcId="{9B11C9DC-9A9D-4A98-A026-0D91B172A228}" destId="{38F3E6DD-4396-4AAB-8992-FE16FF64FA34}" srcOrd="0" destOrd="0" presId="urn:microsoft.com/office/officeart/2008/layout/LinedList"/>
    <dgm:cxn modelId="{BB71F821-4BF4-443D-AEFC-9AEB4FEFE52F}" type="presOf" srcId="{7E62242C-44CA-4B0D-8EA8-5DA990D2F736}" destId="{14C06AC6-170D-4792-BCAA-F5D5954328CA}" srcOrd="0" destOrd="0" presId="urn:microsoft.com/office/officeart/2008/layout/LinedList"/>
    <dgm:cxn modelId="{F2CCED2E-6578-4042-9C9E-64EAE3B5A077}" srcId="{7E62242C-44CA-4B0D-8EA8-5DA990D2F736}" destId="{9B11C9DC-9A9D-4A98-A026-0D91B172A228}" srcOrd="0" destOrd="0" parTransId="{89BAA011-7C73-4BAD-8E0E-CC2E15331075}" sibTransId="{0A213B62-96C2-4CAE-8C89-A7BA62F1245B}"/>
    <dgm:cxn modelId="{4719DF1E-47BB-4C5C-8A8A-80E028BEF73F}" type="presParOf" srcId="{14C06AC6-170D-4792-BCAA-F5D5954328CA}" destId="{67AC587A-E288-44DE-B57A-D6D9765C490F}" srcOrd="0" destOrd="0" presId="urn:microsoft.com/office/officeart/2008/layout/LinedList"/>
    <dgm:cxn modelId="{B9F24363-90C4-44E9-952F-729DC201D929}" type="presParOf" srcId="{14C06AC6-170D-4792-BCAA-F5D5954328CA}" destId="{76994262-1278-43AE-B000-BBC066EED569}" srcOrd="1" destOrd="0" presId="urn:microsoft.com/office/officeart/2008/layout/LinedList"/>
    <dgm:cxn modelId="{4D83EBEB-E953-43D6-B205-3CFBB0A0B805}" type="presParOf" srcId="{76994262-1278-43AE-B000-BBC066EED569}" destId="{38F3E6DD-4396-4AAB-8992-FE16FF64FA34}" srcOrd="0" destOrd="0" presId="urn:microsoft.com/office/officeart/2008/layout/LinedList"/>
    <dgm:cxn modelId="{FF9F4453-5FD7-4085-863F-A2DD79CEE948}" type="presParOf" srcId="{76994262-1278-43AE-B000-BBC066EED569}" destId="{BB0A2FC0-65FD-4961-AE4C-94171459EA36}" srcOrd="1" destOrd="0" presId="urn:microsoft.com/office/officeart/2008/layout/LinedList"/>
    <dgm:cxn modelId="{E878C56E-0932-4DC9-8AD3-5A927D2C16DE}" type="presParOf" srcId="{BB0A2FC0-65FD-4961-AE4C-94171459EA36}" destId="{392B448E-8E09-4982-9C11-99DA428A18F1}" srcOrd="0" destOrd="0" presId="urn:microsoft.com/office/officeart/2008/layout/LinedList"/>
    <dgm:cxn modelId="{3D1D657A-1E68-40BB-BFE9-17BC9E48CE3A}" type="presParOf" srcId="{BB0A2FC0-65FD-4961-AE4C-94171459EA36}" destId="{A5989D57-7147-4FBB-BED1-411F65BE8BFD}" srcOrd="1" destOrd="0" presId="urn:microsoft.com/office/officeart/2008/layout/LinedList"/>
    <dgm:cxn modelId="{BA186C52-5F28-4C3B-A466-6347E6E234AF}" type="presParOf" srcId="{A5989D57-7147-4FBB-BED1-411F65BE8BFD}" destId="{D35C0CA0-4547-419C-ABF4-0316623FAA09}" srcOrd="0" destOrd="0" presId="urn:microsoft.com/office/officeart/2008/layout/LinedList"/>
    <dgm:cxn modelId="{B3B4ED94-6A8F-4ADC-A96A-A7FE0831A4F5}" type="presParOf" srcId="{A5989D57-7147-4FBB-BED1-411F65BE8BFD}" destId="{E44CDF70-597A-4D53-8DE1-27F6F463EE8F}" srcOrd="1" destOrd="0" presId="urn:microsoft.com/office/officeart/2008/layout/LinedList"/>
    <dgm:cxn modelId="{247E0AB9-1B45-4C4A-983F-EEA40787A8FC}" type="presParOf" srcId="{A5989D57-7147-4FBB-BED1-411F65BE8BFD}" destId="{09EF0BD1-0451-4A51-B7D4-BC27F76250A1}" srcOrd="2" destOrd="0" presId="urn:microsoft.com/office/officeart/2008/layout/LinedList"/>
    <dgm:cxn modelId="{8E5FD3F6-FC0E-4797-803D-490608DACBA2}" type="presParOf" srcId="{BB0A2FC0-65FD-4961-AE4C-94171459EA36}" destId="{A6C73EEE-EF49-438B-955E-1674EDEACFD3}" srcOrd="2" destOrd="0" presId="urn:microsoft.com/office/officeart/2008/layout/LinedList"/>
    <dgm:cxn modelId="{02A16A25-9D4E-4591-BCFE-0829BE4BC96C}" type="presParOf" srcId="{BB0A2FC0-65FD-4961-AE4C-94171459EA36}" destId="{AFC0475B-A049-4849-B465-F085F8DD22C9}" srcOrd="3" destOrd="0" presId="urn:microsoft.com/office/officeart/2008/layout/LinedList"/>
    <dgm:cxn modelId="{181C6E53-9E7B-4F20-BFA9-514E6A2767BF}" type="presParOf" srcId="{BB0A2FC0-65FD-4961-AE4C-94171459EA36}" destId="{82A923A8-CB9C-4D17-8CE7-A6776A90D7A6}" srcOrd="4" destOrd="0" presId="urn:microsoft.com/office/officeart/2008/layout/LinedList"/>
    <dgm:cxn modelId="{042A28AA-6F51-477A-AE75-17E860A4863A}" type="presParOf" srcId="{82A923A8-CB9C-4D17-8CE7-A6776A90D7A6}" destId="{D0BF0E95-1DDA-44CE-AF7F-472F5D1DB925}" srcOrd="0" destOrd="0" presId="urn:microsoft.com/office/officeart/2008/layout/LinedList"/>
    <dgm:cxn modelId="{107AD2D1-8452-4767-898E-0103C32D6B38}" type="presParOf" srcId="{82A923A8-CB9C-4D17-8CE7-A6776A90D7A6}" destId="{C1C2EB2C-3F6B-43C4-8802-70192DD469B2}" srcOrd="1" destOrd="0" presId="urn:microsoft.com/office/officeart/2008/layout/LinedList"/>
    <dgm:cxn modelId="{23FB4449-8326-43F3-991D-38E058ABA994}" type="presParOf" srcId="{82A923A8-CB9C-4D17-8CE7-A6776A90D7A6}" destId="{91421681-F49F-430C-9052-672EE4E472F5}" srcOrd="2" destOrd="0" presId="urn:microsoft.com/office/officeart/2008/layout/LinedList"/>
    <dgm:cxn modelId="{C89D7C15-356C-4617-AD13-DC41F2F94A08}" type="presParOf" srcId="{BB0A2FC0-65FD-4961-AE4C-94171459EA36}" destId="{7730D7FE-EB56-4E02-B5A0-230A23D6FE1D}" srcOrd="5" destOrd="0" presId="urn:microsoft.com/office/officeart/2008/layout/LinedList"/>
    <dgm:cxn modelId="{56C58515-9AA2-4E5B-B331-0C64284FAEF5}" type="presParOf" srcId="{BB0A2FC0-65FD-4961-AE4C-94171459EA36}" destId="{F55EB13A-E931-4A43-8935-20AE8735DCB0}" srcOrd="6" destOrd="0" presId="urn:microsoft.com/office/officeart/2008/layout/LinedList"/>
    <dgm:cxn modelId="{127BAA10-F9A3-4997-A640-6944F4A25B0B}" type="presParOf" srcId="{BB0A2FC0-65FD-4961-AE4C-94171459EA36}" destId="{5424060E-5A3D-4BB8-BBBD-34BA7F4495ED}" srcOrd="7" destOrd="0" presId="urn:microsoft.com/office/officeart/2008/layout/LinedList"/>
    <dgm:cxn modelId="{5766D7B2-58F7-4062-BDCA-C80E9C12E586}" type="presParOf" srcId="{5424060E-5A3D-4BB8-BBBD-34BA7F4495ED}" destId="{E4F648D3-D018-4F95-B0B5-906CDC3946DA}" srcOrd="0" destOrd="0" presId="urn:microsoft.com/office/officeart/2008/layout/LinedList"/>
    <dgm:cxn modelId="{680D6509-B192-4C16-8190-984E94AC243A}" type="presParOf" srcId="{5424060E-5A3D-4BB8-BBBD-34BA7F4495ED}" destId="{28DB4F70-DDA1-44E6-87EB-FBA031C5A476}" srcOrd="1" destOrd="0" presId="urn:microsoft.com/office/officeart/2008/layout/LinedList"/>
    <dgm:cxn modelId="{66140D0B-E975-4C90-9C8F-57796D672A46}" type="presParOf" srcId="{5424060E-5A3D-4BB8-BBBD-34BA7F4495ED}" destId="{2FB8E887-DAFD-438A-9DBE-BCBFA3CCA00C}" srcOrd="2" destOrd="0" presId="urn:microsoft.com/office/officeart/2008/layout/LinedList"/>
    <dgm:cxn modelId="{1DF8ECA0-F06C-4CFC-86B3-36822FF778BF}" type="presParOf" srcId="{BB0A2FC0-65FD-4961-AE4C-94171459EA36}" destId="{550D7BCA-0233-4690-B95B-9F6845EC71B6}" srcOrd="8" destOrd="0" presId="urn:microsoft.com/office/officeart/2008/layout/LinedList"/>
    <dgm:cxn modelId="{5A46E81A-3E05-4E44-8616-200CE1C390CB}" type="presParOf" srcId="{BB0A2FC0-65FD-4961-AE4C-94171459EA36}" destId="{0BA6CE5D-45DC-4760-B782-3F08ED837CCE}" srcOrd="9" destOrd="0" presId="urn:microsoft.com/office/officeart/2008/layout/LinedList"/>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00A266-450E-4AE2-B2F4-471CBD8D2990}" type="datetimeFigureOut">
              <a:rPr lang="en-US" smtClean="0"/>
              <a:pPr/>
              <a:t>8/14/2018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DCE059-8C07-48A2-8F2A-0EE7EAB9D2E8}" type="slidenum">
              <a:rPr lang="en-US" smtClean="0"/>
              <a:pPr/>
              <a:t>‹#›</a:t>
            </a:fld>
            <a:endParaRPr lang="en-US"/>
          </a:p>
        </p:txBody>
      </p:sp>
    </p:spTree>
    <p:extLst>
      <p:ext uri="{BB962C8B-B14F-4D97-AF65-F5344CB8AC3E}">
        <p14:creationId xmlns="" xmlns:p14="http://schemas.microsoft.com/office/powerpoint/2010/main" val="1806522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9DCE059-8C07-48A2-8F2A-0EE7EAB9D2E8}" type="slidenum">
              <a:rPr lang="en-US" smtClean="0"/>
              <a:pPr/>
              <a:t>15</a:t>
            </a:fld>
            <a:endParaRPr lang="en-US"/>
          </a:p>
        </p:txBody>
      </p:sp>
    </p:spTree>
    <p:extLst>
      <p:ext uri="{BB962C8B-B14F-4D97-AF65-F5344CB8AC3E}">
        <p14:creationId xmlns="" xmlns:p14="http://schemas.microsoft.com/office/powerpoint/2010/main" val="2412901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pPr/>
              <a:t>8/14/2018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pPr/>
              <a:t>8/14/2018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pPr/>
              <a:t>8/14/2018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pPr/>
              <a:t>8/14/2018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pPr/>
              <a:t>8/14/2018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pPr/>
              <a:t>8/14/2018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pPr/>
              <a:t>8/14/2018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pPr/>
              <a:t>8/14/2018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pPr/>
              <a:t>8/14/2018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pPr/>
              <a:t>8/14/2018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pPr/>
              <a:t>8/14/2018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pPr/>
              <a:t>8/14/2018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159910" y="2504739"/>
            <a:ext cx="10058400" cy="1468438"/>
          </a:xfrm>
        </p:spPr>
        <p:txBody>
          <a:bodyPr>
            <a:normAutofit/>
          </a:bodyPr>
          <a:lstStyle/>
          <a:p>
            <a:pPr algn="ctr"/>
            <a:r>
              <a:rPr lang="en-US" sz="8000" dirty="0" smtClean="0"/>
              <a:t>ACCOUNTING PROCESS</a:t>
            </a:r>
            <a:endParaRPr lang="en-US" sz="8000" dirty="0"/>
          </a:p>
        </p:txBody>
      </p:sp>
    </p:spTree>
    <p:extLst>
      <p:ext uri="{BB962C8B-B14F-4D97-AF65-F5344CB8AC3E}">
        <p14:creationId xmlns="" xmlns:p14="http://schemas.microsoft.com/office/powerpoint/2010/main" val="877600458"/>
      </p:ext>
    </p:extLst>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611" y="463640"/>
            <a:ext cx="10611732" cy="584775"/>
          </a:xfrm>
          <a:prstGeom prst="rect">
            <a:avLst/>
          </a:prstGeom>
          <a:noFill/>
        </p:spPr>
        <p:txBody>
          <a:bodyPr wrap="square" rtlCol="0">
            <a:spAutoFit/>
          </a:bodyPr>
          <a:lstStyle/>
          <a:p>
            <a:r>
              <a:rPr lang="en-US" sz="3200" b="1" dirty="0" smtClean="0"/>
              <a:t>Accrual System of Accounts </a:t>
            </a:r>
          </a:p>
        </p:txBody>
      </p:sp>
      <p:sp>
        <p:nvSpPr>
          <p:cNvPr id="3" name="TextBox 2"/>
          <p:cNvSpPr txBox="1"/>
          <p:nvPr/>
        </p:nvSpPr>
        <p:spPr>
          <a:xfrm>
            <a:off x="785611" y="1189384"/>
            <a:ext cx="10702344" cy="5262979"/>
          </a:xfrm>
          <a:prstGeom prst="rect">
            <a:avLst/>
          </a:prstGeom>
          <a:noFill/>
        </p:spPr>
        <p:txBody>
          <a:bodyPr wrap="square" rtlCol="0">
            <a:spAutoFit/>
          </a:bodyPr>
          <a:lstStyle/>
          <a:p>
            <a:pPr marL="342900" indent="-342900">
              <a:buFont typeface="Arial" pitchFamily="34" charset="0"/>
              <a:buChar char="•"/>
            </a:pPr>
            <a:r>
              <a:rPr lang="en-US" sz="2400" b="1" dirty="0" smtClean="0"/>
              <a:t>This is also known as mercantile system of accounts. </a:t>
            </a:r>
          </a:p>
          <a:p>
            <a:pPr marL="342900" indent="-342900">
              <a:buFont typeface="Arial" pitchFamily="34" charset="0"/>
              <a:buChar char="•"/>
            </a:pPr>
            <a:r>
              <a:rPr lang="en-US" sz="2400" b="1" dirty="0" smtClean="0"/>
              <a:t>Under this system business transactions are recorded as and when it take place irrespective of amount / cash received or paid. </a:t>
            </a:r>
          </a:p>
          <a:p>
            <a:pPr marL="342900" indent="-342900">
              <a:buFont typeface="Arial" pitchFamily="34" charset="0"/>
              <a:buChar char="•"/>
            </a:pPr>
            <a:r>
              <a:rPr lang="en-US" sz="2400" b="1" dirty="0" smtClean="0"/>
              <a:t>Income earned as well as expenses incurred are recorded related to the Particular period. </a:t>
            </a:r>
          </a:p>
          <a:p>
            <a:pPr marL="342900" indent="-342900"/>
            <a:r>
              <a:rPr lang="en-US" sz="2400" b="1" dirty="0" smtClean="0"/>
              <a:t>The following are the essential features of accrual basis. </a:t>
            </a:r>
          </a:p>
          <a:p>
            <a:pPr marL="914400" lvl="1" indent="-457200">
              <a:buAutoNum type="alphaLcParenR"/>
            </a:pPr>
            <a:r>
              <a:rPr lang="en-US" sz="2400" b="1" dirty="0" smtClean="0"/>
              <a:t>Revenue is recognized on it is earned, irrespective of whether cash is received or not. </a:t>
            </a:r>
          </a:p>
          <a:p>
            <a:r>
              <a:rPr lang="en-US" sz="2400" b="1" dirty="0" smtClean="0"/>
              <a:t>	b)	Costs are matched against revenues on the basis of relevant time period to determined 				periodic income. </a:t>
            </a:r>
          </a:p>
          <a:p>
            <a:r>
              <a:rPr lang="en-US" sz="2400" b="1" dirty="0" smtClean="0"/>
              <a:t>	c)	Costs which are not charged to income are carried forward. Any cost that lost its utility is 			written off as a loss. </a:t>
            </a:r>
          </a:p>
          <a:p>
            <a:endParaRPr lang="en-US" sz="2400" b="1" dirty="0" smtClean="0"/>
          </a:p>
          <a:p>
            <a:pPr marL="342900" indent="-342900"/>
            <a:endParaRPr lang="en-US" sz="2400" b="1" dirty="0"/>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611" y="463640"/>
            <a:ext cx="9259910" cy="707886"/>
          </a:xfrm>
          <a:prstGeom prst="rect">
            <a:avLst/>
          </a:prstGeom>
          <a:noFill/>
        </p:spPr>
        <p:txBody>
          <a:bodyPr wrap="square" rtlCol="0">
            <a:spAutoFit/>
          </a:bodyPr>
          <a:lstStyle/>
          <a:p>
            <a:r>
              <a:rPr lang="en-US" sz="4000" dirty="0" smtClean="0">
                <a:latin typeface="+mj-lt"/>
              </a:rPr>
              <a:t>Account</a:t>
            </a:r>
            <a:endParaRPr lang="en-US" sz="4000" dirty="0">
              <a:latin typeface="+mj-lt"/>
            </a:endParaRPr>
          </a:p>
        </p:txBody>
      </p:sp>
      <p:sp>
        <p:nvSpPr>
          <p:cNvPr id="3" name="TextBox 2"/>
          <p:cNvSpPr txBox="1"/>
          <p:nvPr/>
        </p:nvSpPr>
        <p:spPr>
          <a:xfrm>
            <a:off x="752953" y="1336341"/>
            <a:ext cx="10702344" cy="1631216"/>
          </a:xfrm>
          <a:prstGeom prst="rect">
            <a:avLst/>
          </a:prstGeom>
          <a:noFill/>
        </p:spPr>
        <p:txBody>
          <a:bodyPr wrap="square" rtlCol="0">
            <a:spAutoFit/>
          </a:bodyPr>
          <a:lstStyle/>
          <a:p>
            <a:pPr marL="342900" indent="-342900">
              <a:buFont typeface="Arial" pitchFamily="34" charset="0"/>
              <a:buChar char="•"/>
            </a:pPr>
            <a:r>
              <a:rPr lang="en-US" sz="2000" dirty="0" smtClean="0"/>
              <a:t>An account is summarized record or statement of all transactions relating to a particular person or to a Assets or liability or income or expense.</a:t>
            </a:r>
          </a:p>
          <a:p>
            <a:pPr marL="342900" indent="-342900">
              <a:buFont typeface="Arial" pitchFamily="34" charset="0"/>
              <a:buChar char="•"/>
            </a:pPr>
            <a:endParaRPr lang="en-US" sz="2000" dirty="0" smtClean="0"/>
          </a:p>
          <a:p>
            <a:pPr marL="342900" indent="-342900">
              <a:buFont typeface="Arial" pitchFamily="34" charset="0"/>
              <a:buChar char="•"/>
            </a:pPr>
            <a:r>
              <a:rPr lang="en-US" sz="2000" dirty="0" smtClean="0"/>
              <a:t>According to Koehler's Dictionary for accounts, An account has been defined as a formal record of a particular type of transaction expressed in money.</a:t>
            </a:r>
            <a:endParaRPr lang="en-US" sz="2000" dirty="0"/>
          </a:p>
        </p:txBody>
      </p:sp>
      <p:graphicFrame>
        <p:nvGraphicFramePr>
          <p:cNvPr id="6" name="Table 5"/>
          <p:cNvGraphicFramePr>
            <a:graphicFrameLocks noGrp="1"/>
          </p:cNvGraphicFramePr>
          <p:nvPr/>
        </p:nvGraphicFramePr>
        <p:xfrm>
          <a:off x="881758" y="4229657"/>
          <a:ext cx="10760513" cy="1860592"/>
        </p:xfrm>
        <a:graphic>
          <a:graphicData uri="http://schemas.openxmlformats.org/drawingml/2006/table">
            <a:tbl>
              <a:tblPr firstRow="1" bandRow="1">
                <a:tableStyleId>{2D5ABB26-0587-4C30-8999-92F81FD0307C}</a:tableStyleId>
              </a:tblPr>
              <a:tblGrid>
                <a:gridCol w="899062"/>
                <a:gridCol w="2725865"/>
                <a:gridCol w="424543"/>
                <a:gridCol w="1289957"/>
                <a:gridCol w="865415"/>
                <a:gridCol w="2754747"/>
                <a:gridCol w="412996"/>
                <a:gridCol w="1387928"/>
              </a:tblGrid>
              <a:tr h="370840">
                <a:tc>
                  <a:txBody>
                    <a:bodyPr/>
                    <a:lstStyle/>
                    <a:p>
                      <a:r>
                        <a:rPr lang="en-US" dirty="0" smtClean="0"/>
                        <a:t>DATE</a:t>
                      </a:r>
                      <a:endParaRPr 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dirty="0" smtClean="0"/>
                        <a:t>PARTICULARS</a:t>
                      </a:r>
                      <a:endParaRPr 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dirty="0" smtClean="0"/>
                        <a:t>JF</a:t>
                      </a:r>
                      <a:endParaRPr 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dirty="0" smtClean="0"/>
                        <a:t>AMOUNT</a:t>
                      </a:r>
                      <a:endParaRPr 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dirty="0" smtClean="0"/>
                        <a:t>DATE</a:t>
                      </a:r>
                      <a:endParaRPr 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dirty="0" smtClean="0"/>
                        <a:t>PARTICULARS</a:t>
                      </a:r>
                      <a:endParaRPr 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dirty="0" smtClean="0"/>
                        <a:t>JF</a:t>
                      </a:r>
                      <a:endParaRPr 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dirty="0" smtClean="0"/>
                        <a:t>AMOUNT</a:t>
                      </a:r>
                      <a:endParaRPr 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489752">
                <a:tc>
                  <a:txBody>
                    <a:bodyPr/>
                    <a:lstStyle/>
                    <a:p>
                      <a:endParaRPr 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dirty="0" smtClean="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endParaRPr 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10" name="TextBox 9"/>
          <p:cNvSpPr txBox="1"/>
          <p:nvPr/>
        </p:nvSpPr>
        <p:spPr>
          <a:xfrm>
            <a:off x="881743" y="3755571"/>
            <a:ext cx="555171" cy="400110"/>
          </a:xfrm>
          <a:prstGeom prst="rect">
            <a:avLst/>
          </a:prstGeom>
          <a:noFill/>
        </p:spPr>
        <p:txBody>
          <a:bodyPr wrap="square" rtlCol="0">
            <a:spAutoFit/>
          </a:bodyPr>
          <a:lstStyle/>
          <a:p>
            <a:r>
              <a:rPr lang="en-US" sz="2000" dirty="0" smtClean="0"/>
              <a:t>Dr.</a:t>
            </a:r>
            <a:endParaRPr lang="en-US" sz="2000" dirty="0"/>
          </a:p>
        </p:txBody>
      </p:sp>
      <p:sp>
        <p:nvSpPr>
          <p:cNvPr id="11" name="TextBox 10"/>
          <p:cNvSpPr txBox="1"/>
          <p:nvPr/>
        </p:nvSpPr>
        <p:spPr>
          <a:xfrm>
            <a:off x="11061627" y="3752904"/>
            <a:ext cx="555171" cy="400110"/>
          </a:xfrm>
          <a:prstGeom prst="rect">
            <a:avLst/>
          </a:prstGeom>
          <a:noFill/>
        </p:spPr>
        <p:txBody>
          <a:bodyPr wrap="square" rtlCol="0">
            <a:spAutoFit/>
          </a:bodyPr>
          <a:lstStyle/>
          <a:p>
            <a:r>
              <a:rPr lang="en-US" sz="2000" dirty="0" smtClean="0"/>
              <a:t>Cr.</a:t>
            </a:r>
            <a:endParaRPr lang="en-US" sz="2000" dirty="0"/>
          </a:p>
        </p:txBody>
      </p:sp>
      <p:sp>
        <p:nvSpPr>
          <p:cNvPr id="12" name="TextBox 11"/>
          <p:cNvSpPr txBox="1"/>
          <p:nvPr/>
        </p:nvSpPr>
        <p:spPr>
          <a:xfrm>
            <a:off x="4106175" y="3726610"/>
            <a:ext cx="4364966" cy="400110"/>
          </a:xfrm>
          <a:prstGeom prst="rect">
            <a:avLst/>
          </a:prstGeom>
          <a:noFill/>
        </p:spPr>
        <p:txBody>
          <a:bodyPr wrap="square" rtlCol="0">
            <a:spAutoFit/>
          </a:bodyPr>
          <a:lstStyle/>
          <a:p>
            <a:r>
              <a:rPr lang="en-US" sz="2000" b="1" dirty="0" smtClean="0"/>
              <a:t>_________________   Account</a:t>
            </a:r>
            <a:endParaRPr lang="en-US" sz="2000" b="1" dirty="0"/>
          </a:p>
        </p:txBody>
      </p:sp>
    </p:spTree>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63079" y="929472"/>
            <a:ext cx="6039382" cy="707886"/>
          </a:xfrm>
          <a:prstGeom prst="rect">
            <a:avLst/>
          </a:prstGeom>
          <a:noFill/>
        </p:spPr>
        <p:txBody>
          <a:bodyPr wrap="square" rtlCol="0">
            <a:spAutoFit/>
          </a:bodyPr>
          <a:lstStyle/>
          <a:p>
            <a:pPr algn="ctr"/>
            <a:r>
              <a:rPr lang="en-US" sz="4000" b="1" dirty="0" smtClean="0">
                <a:latin typeface="+mj-lt"/>
              </a:rPr>
              <a:t>Classification of Account</a:t>
            </a:r>
            <a:endParaRPr lang="en-US" sz="4000" b="1" dirty="0">
              <a:latin typeface="+mj-lt"/>
            </a:endParaRPr>
          </a:p>
        </p:txBody>
      </p:sp>
      <p:cxnSp>
        <p:nvCxnSpPr>
          <p:cNvPr id="3" name="Straight Arrow Connector 2"/>
          <p:cNvCxnSpPr/>
          <p:nvPr/>
        </p:nvCxnSpPr>
        <p:spPr>
          <a:xfrm flipH="1">
            <a:off x="5887223" y="1938520"/>
            <a:ext cx="1" cy="4326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2553419" y="2346390"/>
            <a:ext cx="6746100" cy="7533"/>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2552133" y="2361651"/>
            <a:ext cx="0" cy="360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9282265" y="2371176"/>
            <a:ext cx="0" cy="360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503692" y="2759165"/>
            <a:ext cx="2277733" cy="400110"/>
          </a:xfrm>
          <a:prstGeom prst="rect">
            <a:avLst/>
          </a:prstGeom>
        </p:spPr>
        <p:txBody>
          <a:bodyPr wrap="square">
            <a:spAutoFit/>
          </a:bodyPr>
          <a:lstStyle/>
          <a:p>
            <a:r>
              <a:rPr lang="en-US" sz="2000" b="1" dirty="0" smtClean="0"/>
              <a:t>Personal Accounts </a:t>
            </a:r>
          </a:p>
        </p:txBody>
      </p:sp>
      <p:sp>
        <p:nvSpPr>
          <p:cNvPr id="10" name="Rectangle 9"/>
          <p:cNvSpPr/>
          <p:nvPr/>
        </p:nvSpPr>
        <p:spPr>
          <a:xfrm>
            <a:off x="8056893" y="2778215"/>
            <a:ext cx="2658732" cy="400110"/>
          </a:xfrm>
          <a:prstGeom prst="rect">
            <a:avLst/>
          </a:prstGeom>
        </p:spPr>
        <p:txBody>
          <a:bodyPr wrap="square">
            <a:spAutoFit/>
          </a:bodyPr>
          <a:lstStyle/>
          <a:p>
            <a:r>
              <a:rPr lang="en-US" sz="2000" b="1" dirty="0" smtClean="0"/>
              <a:t>Impersonal Accounts </a:t>
            </a:r>
          </a:p>
        </p:txBody>
      </p:sp>
      <p:cxnSp>
        <p:nvCxnSpPr>
          <p:cNvPr id="11" name="Straight Connector 10"/>
          <p:cNvCxnSpPr/>
          <p:nvPr/>
        </p:nvCxnSpPr>
        <p:spPr>
          <a:xfrm rot="16200000" flipH="1">
            <a:off x="7453313" y="4000774"/>
            <a:ext cx="1685924" cy="1905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8292519" y="3796792"/>
            <a:ext cx="257577" cy="128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8302044" y="4318118"/>
            <a:ext cx="25757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8292519" y="4839981"/>
            <a:ext cx="24469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8660562" y="3595962"/>
            <a:ext cx="1847850" cy="400110"/>
          </a:xfrm>
          <a:prstGeom prst="rect">
            <a:avLst/>
          </a:prstGeom>
          <a:noFill/>
        </p:spPr>
        <p:txBody>
          <a:bodyPr wrap="square" rtlCol="0">
            <a:spAutoFit/>
          </a:bodyPr>
          <a:lstStyle/>
          <a:p>
            <a:r>
              <a:rPr lang="en-US" sz="2000" b="1" dirty="0" smtClean="0"/>
              <a:t>Real Accounts </a:t>
            </a:r>
          </a:p>
        </p:txBody>
      </p:sp>
      <p:sp>
        <p:nvSpPr>
          <p:cNvPr id="21" name="TextBox 20"/>
          <p:cNvSpPr txBox="1"/>
          <p:nvPr/>
        </p:nvSpPr>
        <p:spPr>
          <a:xfrm>
            <a:off x="8657685" y="4145177"/>
            <a:ext cx="2297861" cy="400110"/>
          </a:xfrm>
          <a:prstGeom prst="rect">
            <a:avLst/>
          </a:prstGeom>
          <a:noFill/>
        </p:spPr>
        <p:txBody>
          <a:bodyPr wrap="square" rtlCol="0">
            <a:spAutoFit/>
          </a:bodyPr>
          <a:lstStyle/>
          <a:p>
            <a:r>
              <a:rPr lang="en-US" sz="2000" b="1" dirty="0" smtClean="0"/>
              <a:t>Nominal Accounts </a:t>
            </a:r>
          </a:p>
        </p:txBody>
      </p:sp>
      <p:sp>
        <p:nvSpPr>
          <p:cNvPr id="22" name="TextBox 21"/>
          <p:cNvSpPr txBox="1"/>
          <p:nvPr/>
        </p:nvSpPr>
        <p:spPr>
          <a:xfrm>
            <a:off x="8637557" y="4642633"/>
            <a:ext cx="2559530" cy="400110"/>
          </a:xfrm>
          <a:prstGeom prst="rect">
            <a:avLst/>
          </a:prstGeom>
          <a:noFill/>
        </p:spPr>
        <p:txBody>
          <a:bodyPr wrap="square" rtlCol="0">
            <a:spAutoFit/>
          </a:bodyPr>
          <a:lstStyle/>
          <a:p>
            <a:r>
              <a:rPr lang="en-US" sz="2000" b="1" dirty="0" smtClean="0"/>
              <a:t>Valuation Accounts </a:t>
            </a: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3797" y="362308"/>
            <a:ext cx="10935599" cy="2862322"/>
          </a:xfrm>
          <a:prstGeom prst="rect">
            <a:avLst/>
          </a:prstGeom>
        </p:spPr>
        <p:txBody>
          <a:bodyPr wrap="square">
            <a:spAutoFit/>
          </a:bodyPr>
          <a:lstStyle/>
          <a:p>
            <a:r>
              <a:rPr lang="en-US" sz="3600" b="1" dirty="0" smtClean="0"/>
              <a:t>Personal Accounts </a:t>
            </a:r>
            <a:endParaRPr lang="en-US" sz="2400" b="1" dirty="0" smtClean="0"/>
          </a:p>
          <a:p>
            <a:pPr marL="457200" indent="-457200">
              <a:buFont typeface="Arial" pitchFamily="34" charset="0"/>
              <a:buChar char="•"/>
            </a:pPr>
            <a:endParaRPr lang="en-US" sz="2400" b="1" dirty="0" smtClean="0"/>
          </a:p>
          <a:p>
            <a:pPr marL="457200" indent="-457200">
              <a:buFont typeface="Arial" pitchFamily="34" charset="0"/>
              <a:buChar char="•"/>
            </a:pPr>
            <a:r>
              <a:rPr lang="en-US" sz="2400" b="1" dirty="0" smtClean="0"/>
              <a:t>These accounts show the transactions with customers, suppliers, Money lenders, the banks and the owner. </a:t>
            </a:r>
          </a:p>
          <a:p>
            <a:pPr marL="457200" indent="-457200">
              <a:buFont typeface="Arial" pitchFamily="34" charset="0"/>
              <a:buChar char="•"/>
            </a:pPr>
            <a:r>
              <a:rPr lang="en-US" sz="2400" b="1" dirty="0" smtClean="0"/>
              <a:t>For example: Aditya’s A/c, </a:t>
            </a:r>
            <a:r>
              <a:rPr lang="en-US" sz="2400" b="1" dirty="0" err="1" smtClean="0"/>
              <a:t>Chetan’s</a:t>
            </a:r>
            <a:r>
              <a:rPr lang="en-US" sz="2400" b="1" dirty="0" smtClean="0"/>
              <a:t> A/c, Mr. </a:t>
            </a:r>
            <a:r>
              <a:rPr lang="en-US" sz="2400" b="1" dirty="0" err="1" smtClean="0"/>
              <a:t>Hrishikesh</a:t>
            </a:r>
            <a:r>
              <a:rPr lang="en-US" sz="2400" b="1" dirty="0" smtClean="0"/>
              <a:t> and Co. Reliance Industries Ltd., </a:t>
            </a:r>
            <a:r>
              <a:rPr lang="en-US" sz="2400" b="1" dirty="0" err="1" smtClean="0"/>
              <a:t>Apna</a:t>
            </a:r>
            <a:r>
              <a:rPr lang="en-US" sz="2400" b="1" dirty="0" smtClean="0"/>
              <a:t> </a:t>
            </a:r>
            <a:r>
              <a:rPr lang="en-US" sz="2400" b="1" dirty="0" err="1" smtClean="0"/>
              <a:t>Bazar</a:t>
            </a:r>
            <a:r>
              <a:rPr lang="en-US" sz="2400" b="1" dirty="0" smtClean="0"/>
              <a:t> Co-operative Society Ltd., Mumbai University, Dena Bank etc. </a:t>
            </a:r>
          </a:p>
        </p:txBody>
      </p:sp>
      <p:sp>
        <p:nvSpPr>
          <p:cNvPr id="5" name="Rectangle 4"/>
          <p:cNvSpPr/>
          <p:nvPr/>
        </p:nvSpPr>
        <p:spPr>
          <a:xfrm>
            <a:off x="707187" y="3265714"/>
            <a:ext cx="10935599" cy="2739211"/>
          </a:xfrm>
          <a:prstGeom prst="rect">
            <a:avLst/>
          </a:prstGeom>
        </p:spPr>
        <p:txBody>
          <a:bodyPr wrap="square">
            <a:spAutoFit/>
          </a:bodyPr>
          <a:lstStyle/>
          <a:p>
            <a:r>
              <a:rPr lang="en-US" sz="3200" b="1" dirty="0" smtClean="0"/>
              <a:t>Real Accounts</a:t>
            </a:r>
            <a:endParaRPr lang="en-US" sz="2000" b="1" dirty="0" smtClean="0"/>
          </a:p>
          <a:p>
            <a:pPr marL="457200" indent="-457200"/>
            <a:r>
              <a:rPr lang="en-US" sz="2000" b="1" dirty="0" smtClean="0"/>
              <a:t>Real accounts may be the following types.</a:t>
            </a:r>
          </a:p>
          <a:p>
            <a:pPr marL="457200" indent="-457200"/>
            <a:endParaRPr lang="en-US" sz="2000" b="1" dirty="0" smtClean="0"/>
          </a:p>
          <a:p>
            <a:pPr marL="457200" indent="-457200">
              <a:buFont typeface="+mj-lt"/>
              <a:buAutoNum type="arabicPeriod"/>
            </a:pPr>
            <a:r>
              <a:rPr lang="en-US" sz="2000" b="1" dirty="0" smtClean="0"/>
              <a:t>Tangible real Accounts: These are accounts of such things which are tangible i.e. which can be seen touched or felt physically. Example: Land, Building, Furniture, Cash etc.  </a:t>
            </a:r>
          </a:p>
          <a:p>
            <a:pPr marL="457200" indent="-457200">
              <a:buFont typeface="+mj-lt"/>
              <a:buAutoNum type="arabicPeriod"/>
            </a:pPr>
            <a:endParaRPr lang="en-US" sz="2000" b="1" dirty="0" smtClean="0"/>
          </a:p>
          <a:p>
            <a:pPr marL="457200" indent="-457200">
              <a:buFont typeface="+mj-lt"/>
              <a:buAutoNum type="arabicPeriod"/>
            </a:pPr>
            <a:r>
              <a:rPr lang="en-US" sz="2000" b="1" dirty="0" smtClean="0"/>
              <a:t>Intangible real Accounts: These accounts represent such things which cannot be touched, seen or felt physically. Example: Goodwill, Trade marks, Patent right </a:t>
            </a:r>
            <a:r>
              <a:rPr lang="en-US" sz="2000" b="1" dirty="0" smtClean="0"/>
              <a:t>copy right etc</a:t>
            </a:r>
            <a:r>
              <a:rPr lang="en-US" sz="2000" b="1" dirty="0" smtClean="0"/>
              <a:t>. </a:t>
            </a:r>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3797" y="362308"/>
            <a:ext cx="10935599" cy="1508105"/>
          </a:xfrm>
          <a:prstGeom prst="rect">
            <a:avLst/>
          </a:prstGeom>
        </p:spPr>
        <p:txBody>
          <a:bodyPr wrap="square">
            <a:spAutoFit/>
          </a:bodyPr>
          <a:lstStyle/>
          <a:p>
            <a:r>
              <a:rPr lang="en-US" sz="3200" b="1" dirty="0" smtClean="0"/>
              <a:t>Nominal Accounts </a:t>
            </a:r>
            <a:endParaRPr lang="en-US" sz="2000" dirty="0" smtClean="0"/>
          </a:p>
          <a:p>
            <a:pPr marL="457200" indent="-457200">
              <a:buFont typeface="Arial" pitchFamily="34" charset="0"/>
              <a:buChar char="•"/>
            </a:pPr>
            <a:endParaRPr lang="en-US" sz="2000" dirty="0" smtClean="0"/>
          </a:p>
          <a:p>
            <a:pPr marL="457200" indent="-457200">
              <a:buFont typeface="Arial" pitchFamily="34" charset="0"/>
              <a:buChar char="•"/>
            </a:pPr>
            <a:r>
              <a:rPr lang="en-US" sz="2000" dirty="0" smtClean="0"/>
              <a:t>Nominal Accounts includes accounts of all expenses, losses, incomes and gains. </a:t>
            </a:r>
          </a:p>
          <a:p>
            <a:pPr marL="457200" indent="-457200">
              <a:buFont typeface="Arial" pitchFamily="34" charset="0"/>
              <a:buChar char="•"/>
            </a:pPr>
            <a:r>
              <a:rPr lang="en-US" sz="2000" dirty="0" smtClean="0"/>
              <a:t>Nominal Accounts represent only services or uses. </a:t>
            </a:r>
          </a:p>
        </p:txBody>
      </p:sp>
      <p:sp>
        <p:nvSpPr>
          <p:cNvPr id="3" name="Rectangle 2"/>
          <p:cNvSpPr/>
          <p:nvPr/>
        </p:nvSpPr>
        <p:spPr>
          <a:xfrm>
            <a:off x="741691" y="2067462"/>
            <a:ext cx="10935599" cy="1508105"/>
          </a:xfrm>
          <a:prstGeom prst="rect">
            <a:avLst/>
          </a:prstGeom>
        </p:spPr>
        <p:txBody>
          <a:bodyPr wrap="square">
            <a:spAutoFit/>
          </a:bodyPr>
          <a:lstStyle/>
          <a:p>
            <a:r>
              <a:rPr lang="en-US" sz="3200" b="1" dirty="0" smtClean="0"/>
              <a:t>Valuation Accounts </a:t>
            </a:r>
            <a:endParaRPr lang="en-US" sz="2000" dirty="0" smtClean="0"/>
          </a:p>
          <a:p>
            <a:pPr marL="457200" indent="-457200">
              <a:buFont typeface="Arial" pitchFamily="34" charset="0"/>
              <a:buChar char="•"/>
            </a:pPr>
            <a:endParaRPr lang="en-US" sz="2000" dirty="0" smtClean="0"/>
          </a:p>
          <a:p>
            <a:pPr marL="457200" indent="-457200">
              <a:buFont typeface="Arial" pitchFamily="34" charset="0"/>
              <a:buChar char="•"/>
            </a:pPr>
            <a:r>
              <a:rPr lang="en-US" sz="2000" dirty="0" smtClean="0"/>
              <a:t>Valuation accounts are accounts open to adjust values of assets e.g. provision for Depreciation, Stock Reserve, Provision for doubtful debt A/c.</a:t>
            </a:r>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59789" y="1478863"/>
            <a:ext cx="4468482" cy="523220"/>
          </a:xfrm>
          <a:prstGeom prst="rect">
            <a:avLst/>
          </a:prstGeom>
        </p:spPr>
        <p:txBody>
          <a:bodyPr wrap="square">
            <a:spAutoFit/>
          </a:bodyPr>
          <a:lstStyle/>
          <a:p>
            <a:r>
              <a:rPr lang="en-US" sz="2800" b="1" dirty="0" smtClean="0"/>
              <a:t>Personal Account </a:t>
            </a:r>
          </a:p>
        </p:txBody>
      </p:sp>
      <p:sp>
        <p:nvSpPr>
          <p:cNvPr id="4" name="Rectangle 3"/>
          <p:cNvSpPr/>
          <p:nvPr/>
        </p:nvSpPr>
        <p:spPr>
          <a:xfrm>
            <a:off x="6728964" y="1474012"/>
            <a:ext cx="4123066" cy="523220"/>
          </a:xfrm>
          <a:prstGeom prst="rect">
            <a:avLst/>
          </a:prstGeom>
        </p:spPr>
        <p:txBody>
          <a:bodyPr wrap="square">
            <a:spAutoFit/>
          </a:bodyPr>
          <a:lstStyle/>
          <a:p>
            <a:r>
              <a:rPr lang="en-US" sz="2800" b="1" dirty="0" smtClean="0"/>
              <a:t>Impersonal Account </a:t>
            </a:r>
          </a:p>
        </p:txBody>
      </p:sp>
      <p:sp>
        <p:nvSpPr>
          <p:cNvPr id="5" name="Rectangle 4"/>
          <p:cNvSpPr/>
          <p:nvPr/>
        </p:nvSpPr>
        <p:spPr>
          <a:xfrm>
            <a:off x="4915258" y="315197"/>
            <a:ext cx="2675985" cy="523220"/>
          </a:xfrm>
          <a:prstGeom prst="rect">
            <a:avLst/>
          </a:prstGeom>
        </p:spPr>
        <p:txBody>
          <a:bodyPr wrap="square">
            <a:spAutoFit/>
          </a:bodyPr>
          <a:lstStyle/>
          <a:p>
            <a:r>
              <a:rPr lang="en-US" sz="2800" b="1" dirty="0" smtClean="0"/>
              <a:t>Accounts </a:t>
            </a:r>
          </a:p>
        </p:txBody>
      </p:sp>
      <p:sp>
        <p:nvSpPr>
          <p:cNvPr id="6" name="Rectangle 5"/>
          <p:cNvSpPr/>
          <p:nvPr/>
        </p:nvSpPr>
        <p:spPr>
          <a:xfrm>
            <a:off x="5302731" y="2588977"/>
            <a:ext cx="2512802" cy="523220"/>
          </a:xfrm>
          <a:prstGeom prst="rect">
            <a:avLst/>
          </a:prstGeom>
        </p:spPr>
        <p:txBody>
          <a:bodyPr wrap="square">
            <a:spAutoFit/>
          </a:bodyPr>
          <a:lstStyle/>
          <a:p>
            <a:r>
              <a:rPr lang="en-US" sz="2800" b="1" dirty="0" smtClean="0"/>
              <a:t>Real Account </a:t>
            </a:r>
          </a:p>
        </p:txBody>
      </p:sp>
      <p:sp>
        <p:nvSpPr>
          <p:cNvPr id="7" name="Rectangle 6"/>
          <p:cNvSpPr/>
          <p:nvPr/>
        </p:nvSpPr>
        <p:spPr>
          <a:xfrm>
            <a:off x="9046054" y="2593289"/>
            <a:ext cx="3145946" cy="523220"/>
          </a:xfrm>
          <a:prstGeom prst="rect">
            <a:avLst/>
          </a:prstGeom>
        </p:spPr>
        <p:txBody>
          <a:bodyPr wrap="square">
            <a:spAutoFit/>
          </a:bodyPr>
          <a:lstStyle/>
          <a:p>
            <a:r>
              <a:rPr lang="en-US" sz="2800" b="1" dirty="0" smtClean="0"/>
              <a:t>Nominal Account </a:t>
            </a:r>
          </a:p>
        </p:txBody>
      </p:sp>
      <p:grpSp>
        <p:nvGrpSpPr>
          <p:cNvPr id="12" name="Group 11"/>
          <p:cNvGrpSpPr/>
          <p:nvPr/>
        </p:nvGrpSpPr>
        <p:grpSpPr>
          <a:xfrm>
            <a:off x="3138829" y="866152"/>
            <a:ext cx="5224121" cy="614180"/>
            <a:chOff x="2552133" y="1938520"/>
            <a:chExt cx="6747386" cy="793264"/>
          </a:xfrm>
        </p:grpSpPr>
        <p:cxnSp>
          <p:nvCxnSpPr>
            <p:cNvPr id="8" name="Straight Arrow Connector 7"/>
            <p:cNvCxnSpPr/>
            <p:nvPr/>
          </p:nvCxnSpPr>
          <p:spPr>
            <a:xfrm flipH="1">
              <a:off x="5887223" y="1938520"/>
              <a:ext cx="1" cy="4326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553419" y="2346390"/>
              <a:ext cx="6746100" cy="75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552133" y="2361651"/>
              <a:ext cx="0" cy="360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9282265" y="2371176"/>
              <a:ext cx="0" cy="360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13" name="Group 12"/>
          <p:cNvGrpSpPr/>
          <p:nvPr/>
        </p:nvGrpSpPr>
        <p:grpSpPr>
          <a:xfrm>
            <a:off x="6339229" y="2048332"/>
            <a:ext cx="4089861" cy="480830"/>
            <a:chOff x="2552133" y="1938520"/>
            <a:chExt cx="6747386" cy="793264"/>
          </a:xfrm>
        </p:grpSpPr>
        <p:cxnSp>
          <p:nvCxnSpPr>
            <p:cNvPr id="14" name="Straight Arrow Connector 13"/>
            <p:cNvCxnSpPr/>
            <p:nvPr/>
          </p:nvCxnSpPr>
          <p:spPr>
            <a:xfrm flipH="1">
              <a:off x="5887223" y="1938520"/>
              <a:ext cx="1" cy="4326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553419" y="2346390"/>
              <a:ext cx="6746100" cy="75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552133" y="2361651"/>
              <a:ext cx="0" cy="360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9282265" y="2371176"/>
              <a:ext cx="0" cy="360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20" name="Rectangle 19"/>
          <p:cNvSpPr/>
          <p:nvPr/>
        </p:nvSpPr>
        <p:spPr>
          <a:xfrm>
            <a:off x="1805796" y="2086969"/>
            <a:ext cx="2904226" cy="3139321"/>
          </a:xfrm>
          <a:prstGeom prst="rect">
            <a:avLst/>
          </a:prstGeom>
        </p:spPr>
        <p:txBody>
          <a:bodyPr wrap="square">
            <a:spAutoFit/>
          </a:bodyPr>
          <a:lstStyle/>
          <a:p>
            <a:r>
              <a:rPr lang="en-US" sz="2200" dirty="0" smtClean="0"/>
              <a:t>Relating to persons </a:t>
            </a:r>
          </a:p>
          <a:p>
            <a:r>
              <a:rPr lang="en-US" sz="2200" dirty="0" smtClean="0"/>
              <a:t>or Institutions.</a:t>
            </a:r>
          </a:p>
          <a:p>
            <a:r>
              <a:rPr lang="en-US" sz="2200" dirty="0" smtClean="0"/>
              <a:t>Examples: </a:t>
            </a:r>
          </a:p>
          <a:p>
            <a:r>
              <a:rPr lang="en-US" sz="2200" dirty="0" err="1" smtClean="0"/>
              <a:t>Akshay’s</a:t>
            </a:r>
            <a:r>
              <a:rPr lang="en-US" sz="2200" dirty="0" smtClean="0"/>
              <a:t> A/c, </a:t>
            </a:r>
          </a:p>
          <a:p>
            <a:r>
              <a:rPr lang="en-US" sz="2200" dirty="0" err="1" smtClean="0"/>
              <a:t>Soham’s</a:t>
            </a:r>
            <a:r>
              <a:rPr lang="en-US" sz="2200" dirty="0" smtClean="0"/>
              <a:t> A/c, </a:t>
            </a:r>
          </a:p>
          <a:p>
            <a:r>
              <a:rPr lang="en-US" sz="2200" dirty="0" smtClean="0"/>
              <a:t>Hitesh’s A/c, </a:t>
            </a:r>
          </a:p>
          <a:p>
            <a:r>
              <a:rPr lang="en-US" sz="2200" dirty="0" smtClean="0"/>
              <a:t>Bank A/c, University, </a:t>
            </a:r>
          </a:p>
          <a:p>
            <a:r>
              <a:rPr lang="en-US" sz="2200" dirty="0" smtClean="0"/>
              <a:t>School, Company </a:t>
            </a:r>
          </a:p>
          <a:p>
            <a:r>
              <a:rPr lang="en-US" sz="2200" dirty="0" smtClean="0"/>
              <a:t>Firm etc. </a:t>
            </a:r>
            <a:endParaRPr lang="en-US" sz="2200" dirty="0"/>
          </a:p>
        </p:txBody>
      </p:sp>
      <p:sp>
        <p:nvSpPr>
          <p:cNvPr id="21" name="TextBox 20"/>
          <p:cNvSpPr txBox="1"/>
          <p:nvPr/>
        </p:nvSpPr>
        <p:spPr>
          <a:xfrm>
            <a:off x="5296619" y="3157268"/>
            <a:ext cx="2518913" cy="2831544"/>
          </a:xfrm>
          <a:prstGeom prst="rect">
            <a:avLst/>
          </a:prstGeom>
          <a:noFill/>
        </p:spPr>
        <p:txBody>
          <a:bodyPr wrap="square" rtlCol="0">
            <a:spAutoFit/>
          </a:bodyPr>
          <a:lstStyle/>
          <a:p>
            <a:r>
              <a:rPr lang="en-US" sz="2200" dirty="0" smtClean="0"/>
              <a:t>Relating to </a:t>
            </a:r>
          </a:p>
          <a:p>
            <a:r>
              <a:rPr lang="en-US" sz="2200" dirty="0" smtClean="0"/>
              <a:t>Assets or </a:t>
            </a:r>
          </a:p>
          <a:p>
            <a:r>
              <a:rPr lang="en-US" sz="2200" dirty="0" smtClean="0"/>
              <a:t>property </a:t>
            </a:r>
          </a:p>
          <a:p>
            <a:r>
              <a:rPr lang="en-US" sz="2200" dirty="0" smtClean="0"/>
              <a:t>Examples: Land &amp; Building A/c, Cash A/c, Debtors A/c, Stock A/c, Goodwill A/c etc.</a:t>
            </a:r>
            <a:r>
              <a:rPr lang="en-US" sz="2400" dirty="0" smtClean="0"/>
              <a:t> </a:t>
            </a:r>
            <a:endParaRPr lang="en-US" sz="2200" dirty="0"/>
          </a:p>
        </p:txBody>
      </p:sp>
      <p:sp>
        <p:nvSpPr>
          <p:cNvPr id="22" name="TextBox 21"/>
          <p:cNvSpPr txBox="1"/>
          <p:nvPr/>
        </p:nvSpPr>
        <p:spPr>
          <a:xfrm>
            <a:off x="9089367" y="3171644"/>
            <a:ext cx="2518913" cy="2462213"/>
          </a:xfrm>
          <a:prstGeom prst="rect">
            <a:avLst/>
          </a:prstGeom>
          <a:noFill/>
        </p:spPr>
        <p:txBody>
          <a:bodyPr wrap="square" rtlCol="0">
            <a:spAutoFit/>
          </a:bodyPr>
          <a:lstStyle/>
          <a:p>
            <a:r>
              <a:rPr lang="en-US" sz="2200" dirty="0" smtClean="0"/>
              <a:t>Relating to </a:t>
            </a:r>
          </a:p>
          <a:p>
            <a:r>
              <a:rPr lang="en-US" sz="2200" dirty="0" smtClean="0"/>
              <a:t>expenses and Incomes. </a:t>
            </a:r>
          </a:p>
          <a:p>
            <a:r>
              <a:rPr lang="en-US" sz="2200" dirty="0" smtClean="0"/>
              <a:t>Examples: Salaries A/c, Rent A/c, Commission A/c, Discount A/c etc.</a:t>
            </a:r>
            <a:endParaRPr lang="en-US" sz="2200" dirty="0"/>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611" y="463640"/>
            <a:ext cx="9259910" cy="707886"/>
          </a:xfrm>
          <a:prstGeom prst="rect">
            <a:avLst/>
          </a:prstGeom>
          <a:noFill/>
        </p:spPr>
        <p:txBody>
          <a:bodyPr wrap="square" rtlCol="0">
            <a:spAutoFit/>
          </a:bodyPr>
          <a:lstStyle/>
          <a:p>
            <a:r>
              <a:rPr lang="en-US" sz="4000" dirty="0" smtClean="0">
                <a:latin typeface="+mj-lt"/>
              </a:rPr>
              <a:t>Rules Of Debit &amp; Credit</a:t>
            </a:r>
            <a:endParaRPr lang="en-US" sz="4000" dirty="0">
              <a:latin typeface="+mj-lt"/>
            </a:endParaRPr>
          </a:p>
        </p:txBody>
      </p:sp>
      <p:sp>
        <p:nvSpPr>
          <p:cNvPr id="3" name="TextBox 2"/>
          <p:cNvSpPr txBox="1"/>
          <p:nvPr/>
        </p:nvSpPr>
        <p:spPr>
          <a:xfrm>
            <a:off x="802864" y="1263326"/>
            <a:ext cx="10702344" cy="1631216"/>
          </a:xfrm>
          <a:prstGeom prst="rect">
            <a:avLst/>
          </a:prstGeom>
          <a:noFill/>
        </p:spPr>
        <p:txBody>
          <a:bodyPr wrap="square" rtlCol="0">
            <a:spAutoFit/>
          </a:bodyPr>
          <a:lstStyle/>
          <a:p>
            <a:pPr marL="457200" indent="-457200">
              <a:buFont typeface="Arial" pitchFamily="34" charset="0"/>
              <a:buChar char="•"/>
            </a:pPr>
            <a:r>
              <a:rPr lang="en-US" sz="2000" dirty="0" smtClean="0"/>
              <a:t>The two sides of any account are arbitrarily distinguished. The left hand side of an Account is called Debit side and Right hand side is called the Credit side. </a:t>
            </a:r>
          </a:p>
          <a:p>
            <a:pPr marL="457200" indent="-457200">
              <a:buFont typeface="Arial" pitchFamily="34" charset="0"/>
              <a:buChar char="•"/>
            </a:pPr>
            <a:endParaRPr lang="en-US" sz="2000" dirty="0" smtClean="0"/>
          </a:p>
          <a:p>
            <a:pPr marL="457200" indent="-457200">
              <a:buFont typeface="Arial" pitchFamily="34" charset="0"/>
              <a:buChar char="•"/>
            </a:pPr>
            <a:r>
              <a:rPr lang="en-US" sz="2000" dirty="0" smtClean="0"/>
              <a:t>When entry on the left side is made it is called account is debited, and an Entry made on the right hand side of account is called account is credited.</a:t>
            </a:r>
            <a:endParaRPr lang="en-US" sz="2000" dirty="0"/>
          </a:p>
        </p:txBody>
      </p:sp>
      <p:sp>
        <p:nvSpPr>
          <p:cNvPr id="6" name="TextBox 5"/>
          <p:cNvSpPr txBox="1"/>
          <p:nvPr/>
        </p:nvSpPr>
        <p:spPr>
          <a:xfrm>
            <a:off x="1162297" y="3272975"/>
            <a:ext cx="9259910" cy="584775"/>
          </a:xfrm>
          <a:prstGeom prst="rect">
            <a:avLst/>
          </a:prstGeom>
          <a:noFill/>
        </p:spPr>
        <p:txBody>
          <a:bodyPr wrap="square" rtlCol="0">
            <a:spAutoFit/>
          </a:bodyPr>
          <a:lstStyle/>
          <a:p>
            <a:pPr algn="ctr"/>
            <a:r>
              <a:rPr lang="en-US" sz="3200" dirty="0" smtClean="0">
                <a:latin typeface="+mj-lt"/>
              </a:rPr>
              <a:t>Golden Rules Of Debit &amp; Credit</a:t>
            </a:r>
            <a:endParaRPr lang="en-US" sz="3200" dirty="0">
              <a:latin typeface="+mj-lt"/>
            </a:endParaRPr>
          </a:p>
        </p:txBody>
      </p:sp>
      <p:grpSp>
        <p:nvGrpSpPr>
          <p:cNvPr id="15" name="Group 14"/>
          <p:cNvGrpSpPr/>
          <p:nvPr/>
        </p:nvGrpSpPr>
        <p:grpSpPr>
          <a:xfrm>
            <a:off x="534838" y="4704275"/>
            <a:ext cx="10886535" cy="1109932"/>
            <a:chOff x="465826" y="4462733"/>
            <a:chExt cx="10886535" cy="1109932"/>
          </a:xfrm>
        </p:grpSpPr>
        <p:sp>
          <p:nvSpPr>
            <p:cNvPr id="7" name="Rectangle 6"/>
            <p:cNvSpPr/>
            <p:nvPr/>
          </p:nvSpPr>
          <p:spPr>
            <a:xfrm>
              <a:off x="465826" y="4468483"/>
              <a:ext cx="3019246" cy="11041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83079" y="4554747"/>
              <a:ext cx="2984740" cy="830997"/>
            </a:xfrm>
            <a:prstGeom prst="rect">
              <a:avLst/>
            </a:prstGeom>
            <a:noFill/>
          </p:spPr>
          <p:txBody>
            <a:bodyPr wrap="square" rtlCol="0">
              <a:spAutoFit/>
            </a:bodyPr>
            <a:lstStyle/>
            <a:p>
              <a:pPr algn="ctr"/>
              <a:r>
                <a:rPr lang="en-US" sz="2400" b="1" dirty="0" smtClean="0"/>
                <a:t>Debit the receiver,</a:t>
              </a:r>
            </a:p>
            <a:p>
              <a:pPr algn="ctr"/>
              <a:r>
                <a:rPr lang="en-US" sz="2400" b="1" dirty="0" smtClean="0"/>
                <a:t>Credit the giver</a:t>
              </a:r>
              <a:endParaRPr lang="en-US" sz="2400" b="1" dirty="0"/>
            </a:p>
          </p:txBody>
        </p:sp>
        <p:sp>
          <p:nvSpPr>
            <p:cNvPr id="10" name="Rectangle 9"/>
            <p:cNvSpPr/>
            <p:nvPr/>
          </p:nvSpPr>
          <p:spPr>
            <a:xfrm>
              <a:off x="4206833" y="4465608"/>
              <a:ext cx="3019246" cy="11041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241356" y="4551870"/>
              <a:ext cx="2984740" cy="830997"/>
            </a:xfrm>
            <a:prstGeom prst="rect">
              <a:avLst/>
            </a:prstGeom>
            <a:noFill/>
          </p:spPr>
          <p:txBody>
            <a:bodyPr wrap="square" rtlCol="0">
              <a:spAutoFit/>
            </a:bodyPr>
            <a:lstStyle/>
            <a:p>
              <a:pPr algn="ctr"/>
              <a:r>
                <a:rPr lang="en-US" sz="2400" b="1" dirty="0" smtClean="0"/>
                <a:t>Debit what comes in,</a:t>
              </a:r>
            </a:p>
            <a:p>
              <a:pPr algn="ctr"/>
              <a:r>
                <a:rPr lang="en-US" sz="2400" b="1" dirty="0" smtClean="0"/>
                <a:t>Credit what goes out</a:t>
              </a:r>
              <a:endParaRPr lang="en-US" sz="2400" b="1" dirty="0"/>
            </a:p>
          </p:txBody>
        </p:sp>
        <p:sp>
          <p:nvSpPr>
            <p:cNvPr id="12" name="Rectangle 11"/>
            <p:cNvSpPr/>
            <p:nvPr/>
          </p:nvSpPr>
          <p:spPr>
            <a:xfrm>
              <a:off x="7844304" y="4462733"/>
              <a:ext cx="3508057" cy="11041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867291" y="4566246"/>
              <a:ext cx="3450565" cy="830997"/>
            </a:xfrm>
            <a:prstGeom prst="rect">
              <a:avLst/>
            </a:prstGeom>
            <a:noFill/>
          </p:spPr>
          <p:txBody>
            <a:bodyPr wrap="square" rtlCol="0">
              <a:spAutoFit/>
            </a:bodyPr>
            <a:lstStyle/>
            <a:p>
              <a:pPr algn="ctr"/>
              <a:r>
                <a:rPr lang="en-US" sz="2400" b="1" dirty="0" smtClean="0"/>
                <a:t>Debit expenses or losses,</a:t>
              </a:r>
            </a:p>
            <a:p>
              <a:pPr algn="ctr"/>
              <a:r>
                <a:rPr lang="en-US" sz="2400" b="1" dirty="0" smtClean="0"/>
                <a:t>Credit Income &amp; gains</a:t>
              </a:r>
              <a:endParaRPr lang="en-US" sz="2400" b="1" dirty="0"/>
            </a:p>
          </p:txBody>
        </p:sp>
      </p:grpSp>
      <p:sp>
        <p:nvSpPr>
          <p:cNvPr id="16" name="TextBox 15"/>
          <p:cNvSpPr txBox="1"/>
          <p:nvPr/>
        </p:nvSpPr>
        <p:spPr>
          <a:xfrm>
            <a:off x="1138686" y="3812876"/>
            <a:ext cx="1897811" cy="830997"/>
          </a:xfrm>
          <a:prstGeom prst="rect">
            <a:avLst/>
          </a:prstGeom>
          <a:noFill/>
        </p:spPr>
        <p:txBody>
          <a:bodyPr wrap="square" rtlCol="0">
            <a:spAutoFit/>
          </a:bodyPr>
          <a:lstStyle/>
          <a:p>
            <a:pPr algn="ctr"/>
            <a:r>
              <a:rPr lang="en-US" sz="2400" b="1" dirty="0" smtClean="0"/>
              <a:t>A</a:t>
            </a:r>
          </a:p>
          <a:p>
            <a:pPr algn="ctr"/>
            <a:r>
              <a:rPr lang="en-US" sz="2400" dirty="0" smtClean="0"/>
              <a:t>Personal A/c</a:t>
            </a:r>
            <a:endParaRPr lang="en-US" sz="2400" dirty="0"/>
          </a:p>
        </p:txBody>
      </p:sp>
      <p:sp>
        <p:nvSpPr>
          <p:cNvPr id="17" name="TextBox 16"/>
          <p:cNvSpPr txBox="1"/>
          <p:nvPr/>
        </p:nvSpPr>
        <p:spPr>
          <a:xfrm>
            <a:off x="4827951" y="3809999"/>
            <a:ext cx="1897811" cy="830997"/>
          </a:xfrm>
          <a:prstGeom prst="rect">
            <a:avLst/>
          </a:prstGeom>
          <a:noFill/>
        </p:spPr>
        <p:txBody>
          <a:bodyPr wrap="square" rtlCol="0">
            <a:spAutoFit/>
          </a:bodyPr>
          <a:lstStyle/>
          <a:p>
            <a:pPr algn="ctr"/>
            <a:r>
              <a:rPr lang="en-US" sz="2400" b="1" dirty="0" smtClean="0"/>
              <a:t>B</a:t>
            </a:r>
          </a:p>
          <a:p>
            <a:pPr algn="ctr"/>
            <a:r>
              <a:rPr lang="en-US" sz="2400" dirty="0" smtClean="0"/>
              <a:t>Real A/c</a:t>
            </a:r>
            <a:endParaRPr lang="en-US" sz="2400" dirty="0"/>
          </a:p>
        </p:txBody>
      </p:sp>
      <p:sp>
        <p:nvSpPr>
          <p:cNvPr id="18" name="TextBox 17"/>
          <p:cNvSpPr txBox="1"/>
          <p:nvPr/>
        </p:nvSpPr>
        <p:spPr>
          <a:xfrm>
            <a:off x="8724252" y="3824375"/>
            <a:ext cx="1897811" cy="830997"/>
          </a:xfrm>
          <a:prstGeom prst="rect">
            <a:avLst/>
          </a:prstGeom>
          <a:noFill/>
        </p:spPr>
        <p:txBody>
          <a:bodyPr wrap="square" rtlCol="0">
            <a:spAutoFit/>
          </a:bodyPr>
          <a:lstStyle/>
          <a:p>
            <a:pPr algn="ctr"/>
            <a:r>
              <a:rPr lang="en-US" sz="2400" b="1" dirty="0" smtClean="0"/>
              <a:t>C</a:t>
            </a:r>
          </a:p>
          <a:p>
            <a:pPr algn="ctr"/>
            <a:r>
              <a:rPr lang="en-US" sz="2400" dirty="0" smtClean="0"/>
              <a:t>Nominal A/c</a:t>
            </a:r>
            <a:endParaRPr lang="en-US" sz="2400" dirty="0"/>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3797" y="362308"/>
            <a:ext cx="10935599" cy="2739211"/>
          </a:xfrm>
          <a:prstGeom prst="rect">
            <a:avLst/>
          </a:prstGeom>
        </p:spPr>
        <p:txBody>
          <a:bodyPr wrap="square">
            <a:spAutoFit/>
          </a:bodyPr>
          <a:lstStyle/>
          <a:p>
            <a:r>
              <a:rPr lang="en-US" sz="3200" b="1" dirty="0" smtClean="0"/>
              <a:t>Personal Accounts </a:t>
            </a:r>
            <a:endParaRPr lang="en-US" sz="2000" dirty="0" smtClean="0"/>
          </a:p>
          <a:p>
            <a:pPr marL="457200" indent="-457200">
              <a:buFont typeface="Arial" pitchFamily="34" charset="0"/>
              <a:buChar char="•"/>
            </a:pPr>
            <a:endParaRPr lang="en-US" sz="2000" dirty="0" smtClean="0"/>
          </a:p>
          <a:p>
            <a:pPr marL="457200" indent="-457200">
              <a:buFont typeface="Arial" pitchFamily="34" charset="0"/>
              <a:buChar char="•"/>
            </a:pPr>
            <a:r>
              <a:rPr lang="en-US" sz="2000" dirty="0" smtClean="0"/>
              <a:t>The personal Account which receives the benefit is debited, while the personal account which gives the benefit is credited.</a:t>
            </a:r>
          </a:p>
          <a:p>
            <a:pPr marL="457200" indent="-457200">
              <a:buFont typeface="Arial" pitchFamily="34" charset="0"/>
              <a:buChar char="•"/>
            </a:pPr>
            <a:endParaRPr lang="en-US" sz="2000" dirty="0" smtClean="0"/>
          </a:p>
          <a:p>
            <a:pPr marL="457200" indent="-457200">
              <a:buFont typeface="Arial" pitchFamily="34" charset="0"/>
              <a:buChar char="•"/>
            </a:pPr>
            <a:r>
              <a:rPr lang="en-US" sz="2000" dirty="0" smtClean="0"/>
              <a:t>The rule means, if a person receives anything from the business, his account will be debited in the books of business, and if person gives anything to the business, his account will be credited.</a:t>
            </a:r>
          </a:p>
          <a:p>
            <a:pPr marL="457200" indent="-457200">
              <a:buFont typeface="Arial" pitchFamily="34" charset="0"/>
              <a:buChar char="•"/>
            </a:pPr>
            <a:endParaRPr lang="en-US" sz="2000" dirty="0" smtClean="0"/>
          </a:p>
        </p:txBody>
      </p:sp>
      <p:sp>
        <p:nvSpPr>
          <p:cNvPr id="3" name="Rectangle 2"/>
          <p:cNvSpPr/>
          <p:nvPr/>
        </p:nvSpPr>
        <p:spPr>
          <a:xfrm>
            <a:off x="620920" y="3137164"/>
            <a:ext cx="10935599" cy="2431435"/>
          </a:xfrm>
          <a:prstGeom prst="rect">
            <a:avLst/>
          </a:prstGeom>
        </p:spPr>
        <p:txBody>
          <a:bodyPr wrap="square">
            <a:spAutoFit/>
          </a:bodyPr>
          <a:lstStyle/>
          <a:p>
            <a:r>
              <a:rPr lang="en-US" sz="3200" b="1" dirty="0" smtClean="0"/>
              <a:t>Real Accounts </a:t>
            </a:r>
            <a:endParaRPr lang="en-US" sz="2000" dirty="0" smtClean="0"/>
          </a:p>
          <a:p>
            <a:pPr marL="457200" indent="-457200">
              <a:buFont typeface="Arial" pitchFamily="34" charset="0"/>
              <a:buChar char="•"/>
            </a:pPr>
            <a:endParaRPr lang="en-US" sz="2000" dirty="0" smtClean="0"/>
          </a:p>
          <a:p>
            <a:pPr marL="457200" indent="-457200">
              <a:buFont typeface="Arial" pitchFamily="34" charset="0"/>
              <a:buChar char="•"/>
            </a:pPr>
            <a:r>
              <a:rPr lang="en-US" sz="2000" dirty="0" smtClean="0"/>
              <a:t>As a thing either comes in into business or goes out of business. </a:t>
            </a:r>
          </a:p>
          <a:p>
            <a:pPr marL="457200" indent="-457200">
              <a:buFont typeface="Arial" pitchFamily="34" charset="0"/>
              <a:buChar char="•"/>
            </a:pPr>
            <a:endParaRPr lang="en-US" sz="2000" dirty="0" smtClean="0"/>
          </a:p>
          <a:p>
            <a:pPr marL="457200" indent="-457200">
              <a:buFont typeface="Arial" pitchFamily="34" charset="0"/>
              <a:buChar char="•"/>
            </a:pPr>
            <a:r>
              <a:rPr lang="en-US" sz="2000" dirty="0" smtClean="0"/>
              <a:t>Real account relates to things or property. Hence the rule says if anything is coming into business, account of thing is to be debited and anything is going out of business account of that thing is to be credited. </a:t>
            </a:r>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0920" y="411217"/>
            <a:ext cx="10935599" cy="3631763"/>
          </a:xfrm>
          <a:prstGeom prst="rect">
            <a:avLst/>
          </a:prstGeom>
        </p:spPr>
        <p:txBody>
          <a:bodyPr wrap="square">
            <a:spAutoFit/>
          </a:bodyPr>
          <a:lstStyle/>
          <a:p>
            <a:r>
              <a:rPr lang="en-US" sz="3200" b="1" dirty="0" smtClean="0"/>
              <a:t>Nominal Accounts </a:t>
            </a:r>
            <a:endParaRPr lang="en-US" sz="2000" dirty="0" smtClean="0"/>
          </a:p>
          <a:p>
            <a:pPr marL="457200" indent="-457200">
              <a:buFont typeface="Arial" pitchFamily="34" charset="0"/>
              <a:buChar char="•"/>
            </a:pPr>
            <a:endParaRPr lang="en-US" sz="2000" dirty="0" smtClean="0"/>
          </a:p>
          <a:p>
            <a:pPr marL="457200" indent="-457200">
              <a:buFont typeface="Arial" pitchFamily="34" charset="0"/>
              <a:buChar char="•"/>
            </a:pPr>
            <a:r>
              <a:rPr lang="en-US" sz="2000" dirty="0" smtClean="0"/>
              <a:t>Being the accounts of losses and expenses or gains and incomes.</a:t>
            </a:r>
          </a:p>
          <a:p>
            <a:pPr marL="457200" indent="-457200">
              <a:buFont typeface="Arial" pitchFamily="34" charset="0"/>
              <a:buChar char="•"/>
            </a:pPr>
            <a:endParaRPr lang="en-US" sz="2000" dirty="0" smtClean="0"/>
          </a:p>
          <a:p>
            <a:pPr marL="457200" indent="-457200">
              <a:buFont typeface="Arial" pitchFamily="34" charset="0"/>
              <a:buChar char="•"/>
            </a:pPr>
            <a:r>
              <a:rPr lang="en-US" sz="2000" dirty="0" smtClean="0"/>
              <a:t>The accounts of expenses or losses of the business are to be debited where as the accounts of Incomes or profits are to be credited Exp. Paid salaries. </a:t>
            </a:r>
          </a:p>
          <a:p>
            <a:pPr marL="457200" indent="-457200">
              <a:buFont typeface="Arial" pitchFamily="34" charset="0"/>
              <a:buChar char="•"/>
            </a:pPr>
            <a:endParaRPr lang="en-US" sz="2000" dirty="0" smtClean="0"/>
          </a:p>
          <a:p>
            <a:pPr marL="457200" indent="-457200">
              <a:buFont typeface="Arial" pitchFamily="34" charset="0"/>
              <a:buChar char="•"/>
            </a:pPr>
            <a:r>
              <a:rPr lang="en-US" sz="2000" dirty="0" smtClean="0"/>
              <a:t>Here Salary is on expenditure of the business </a:t>
            </a:r>
            <a:r>
              <a:rPr lang="en-US" sz="2000" smtClean="0"/>
              <a:t>and therefore Salary </a:t>
            </a:r>
            <a:r>
              <a:rPr lang="en-US" sz="2000" dirty="0" smtClean="0"/>
              <a:t>account is to be debited. </a:t>
            </a:r>
          </a:p>
          <a:p>
            <a:pPr marL="457200" indent="-457200">
              <a:buFont typeface="Arial" pitchFamily="34" charset="0"/>
              <a:buChar char="•"/>
            </a:pPr>
            <a:endParaRPr lang="en-US" sz="2000" dirty="0" smtClean="0"/>
          </a:p>
          <a:p>
            <a:pPr marL="457200" indent="-457200">
              <a:buFont typeface="Arial" pitchFamily="34" charset="0"/>
              <a:buChar char="•"/>
            </a:pPr>
            <a:r>
              <a:rPr lang="en-US" sz="2000" dirty="0" smtClean="0"/>
              <a:t>In the transaction “Received Interest from A &amp; Co” Interest is an Income of the business and hence Interest Account is to be credited.  </a:t>
            </a:r>
          </a:p>
        </p:txBody>
      </p:sp>
      <p:graphicFrame>
        <p:nvGraphicFramePr>
          <p:cNvPr id="3" name="Table 2"/>
          <p:cNvGraphicFramePr>
            <a:graphicFrameLocks noGrp="1"/>
          </p:cNvGraphicFramePr>
          <p:nvPr/>
        </p:nvGraphicFramePr>
        <p:xfrm>
          <a:off x="1997505" y="4532542"/>
          <a:ext cx="8128000" cy="1310640"/>
        </p:xfrm>
        <a:graphic>
          <a:graphicData uri="http://schemas.openxmlformats.org/drawingml/2006/table">
            <a:tbl>
              <a:tblPr firstRow="1" bandRow="1">
                <a:tableStyleId>{2D5ABB26-0587-4C30-8999-92F81FD0307C}</a:tableStyleId>
              </a:tblPr>
              <a:tblGrid>
                <a:gridCol w="4064000"/>
                <a:gridCol w="40640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baseline="0" dirty="0" smtClean="0">
                          <a:solidFill>
                            <a:schemeClr val="tx1"/>
                          </a:solidFill>
                          <a:latin typeface="+mn-lt"/>
                          <a:ea typeface="+mn-ea"/>
                          <a:cs typeface="+mn-cs"/>
                        </a:rPr>
                        <a:t>Payment of Salary, rent loss on sale of Assets. Bad Debts etc.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baseline="0" dirty="0" smtClean="0">
                          <a:solidFill>
                            <a:schemeClr val="tx1"/>
                          </a:solidFill>
                          <a:latin typeface="+mn-lt"/>
                          <a:ea typeface="+mn-ea"/>
                          <a:cs typeface="+mn-cs"/>
                        </a:rPr>
                        <a:t>Debit losses and expenses. </a:t>
                      </a:r>
                      <a:endParaRPr lang="en-US" sz="1800" kern="1200" baseline="0" dirty="0" smtClean="0">
                        <a:solidFill>
                          <a:schemeClr val="tx1"/>
                        </a:solidFill>
                        <a:latin typeface="+mn-lt"/>
                        <a:ea typeface="+mn-ea"/>
                        <a:cs typeface="+mn-cs"/>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baseline="0" dirty="0" smtClean="0">
                          <a:solidFill>
                            <a:schemeClr val="tx1"/>
                          </a:solidFill>
                          <a:latin typeface="+mn-lt"/>
                          <a:ea typeface="+mn-ea"/>
                          <a:cs typeface="+mn-cs"/>
                        </a:rPr>
                        <a:t>Received Commission. Interest Discount etc.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baseline="0" dirty="0" smtClean="0">
                          <a:solidFill>
                            <a:schemeClr val="tx1"/>
                          </a:solidFill>
                          <a:latin typeface="+mn-lt"/>
                          <a:ea typeface="+mn-ea"/>
                          <a:cs typeface="+mn-cs"/>
                        </a:rPr>
                        <a:t>Credit Incomes and Gains.</a:t>
                      </a:r>
                      <a:endParaRPr lang="en-US" sz="1800" kern="1200" baseline="0" dirty="0" smtClean="0">
                        <a:solidFill>
                          <a:schemeClr val="tx1"/>
                        </a:solidFill>
                        <a:latin typeface="+mn-lt"/>
                        <a:ea typeface="+mn-ea"/>
                        <a:cs typeface="+mn-cs"/>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bl>
          </a:graphicData>
        </a:graphic>
      </p:graphicFrame>
      <p:sp>
        <p:nvSpPr>
          <p:cNvPr id="4" name="TextBox 3"/>
          <p:cNvSpPr txBox="1"/>
          <p:nvPr/>
        </p:nvSpPr>
        <p:spPr>
          <a:xfrm>
            <a:off x="4761791" y="4037165"/>
            <a:ext cx="3226279" cy="461665"/>
          </a:xfrm>
          <a:prstGeom prst="rect">
            <a:avLst/>
          </a:prstGeom>
          <a:noFill/>
        </p:spPr>
        <p:txBody>
          <a:bodyPr wrap="square" rtlCol="0">
            <a:spAutoFit/>
          </a:bodyPr>
          <a:lstStyle/>
          <a:p>
            <a:r>
              <a:rPr lang="en-US" sz="2400" b="1" dirty="0" smtClean="0"/>
              <a:t>Nominal Accounts</a:t>
            </a:r>
            <a:endParaRPr lang="en-US" sz="2400" b="1" dirty="0"/>
          </a:p>
        </p:txBody>
      </p:sp>
      <p:sp>
        <p:nvSpPr>
          <p:cNvPr id="5" name="TextBox 4"/>
          <p:cNvSpPr txBox="1"/>
          <p:nvPr/>
        </p:nvSpPr>
        <p:spPr>
          <a:xfrm>
            <a:off x="1984086" y="4054415"/>
            <a:ext cx="552090" cy="461665"/>
          </a:xfrm>
          <a:prstGeom prst="rect">
            <a:avLst/>
          </a:prstGeom>
          <a:noFill/>
        </p:spPr>
        <p:txBody>
          <a:bodyPr wrap="square" rtlCol="0">
            <a:spAutoFit/>
          </a:bodyPr>
          <a:lstStyle/>
          <a:p>
            <a:r>
              <a:rPr lang="en-US" sz="2400" dirty="0" smtClean="0"/>
              <a:t>Dr</a:t>
            </a:r>
            <a:r>
              <a:rPr lang="en-US" dirty="0" smtClean="0"/>
              <a:t>.</a:t>
            </a:r>
            <a:endParaRPr lang="en-US" dirty="0"/>
          </a:p>
        </p:txBody>
      </p:sp>
      <p:sp>
        <p:nvSpPr>
          <p:cNvPr id="6" name="TextBox 5"/>
          <p:cNvSpPr txBox="1"/>
          <p:nvPr/>
        </p:nvSpPr>
        <p:spPr>
          <a:xfrm>
            <a:off x="9589709" y="4051539"/>
            <a:ext cx="552090" cy="461665"/>
          </a:xfrm>
          <a:prstGeom prst="rect">
            <a:avLst/>
          </a:prstGeom>
          <a:noFill/>
        </p:spPr>
        <p:txBody>
          <a:bodyPr wrap="square" rtlCol="0">
            <a:spAutoFit/>
          </a:bodyPr>
          <a:lstStyle/>
          <a:p>
            <a:r>
              <a:rPr lang="en-US" sz="2400" dirty="0" smtClean="0"/>
              <a:t>Cr</a:t>
            </a:r>
            <a:r>
              <a:rPr lang="en-US" dirty="0" smtClean="0"/>
              <a:t>.</a:t>
            </a:r>
            <a:endParaRPr lang="en-US" dirty="0"/>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102452" y="1855020"/>
            <a:ext cx="9544050" cy="1449387"/>
          </a:xfrm>
        </p:spPr>
        <p:txBody>
          <a:bodyPr>
            <a:normAutofit fontScale="90000"/>
          </a:bodyPr>
          <a:lstStyle/>
          <a:p>
            <a:pPr algn="ctr"/>
            <a:r>
              <a:rPr lang="en-US" sz="6600" b="1" dirty="0" smtClean="0"/>
              <a:t>BOOKS OF ACCOUNTING</a:t>
            </a:r>
            <a:r>
              <a:rPr lang="en-US" b="1" dirty="0" smtClean="0"/>
              <a:t/>
            </a:r>
            <a:br>
              <a:rPr lang="en-US" b="1" dirty="0" smtClean="0"/>
            </a:br>
            <a:endParaRPr lang="en-US" b="1" dirty="0"/>
          </a:p>
        </p:txBody>
      </p:sp>
      <p:sp>
        <p:nvSpPr>
          <p:cNvPr id="3" name="Content Placeholder 2"/>
          <p:cNvSpPr>
            <a:spLocks noGrp="1"/>
          </p:cNvSpPr>
          <p:nvPr>
            <p:ph idx="4294967295"/>
          </p:nvPr>
        </p:nvSpPr>
        <p:spPr>
          <a:xfrm>
            <a:off x="242888" y="2723539"/>
            <a:ext cx="11701462" cy="3508375"/>
          </a:xfrm>
        </p:spPr>
        <p:txBody>
          <a:bodyPr/>
          <a:lstStyle/>
          <a:p>
            <a:pPr marL="0" indent="0">
              <a:buClr>
                <a:schemeClr val="tx1"/>
              </a:buClr>
              <a:buNone/>
            </a:pPr>
            <a:r>
              <a:rPr lang="en-US" dirty="0" smtClean="0"/>
              <a:t>     </a:t>
            </a:r>
            <a:endParaRPr lang="en-US" dirty="0"/>
          </a:p>
        </p:txBody>
      </p:sp>
      <p:grpSp>
        <p:nvGrpSpPr>
          <p:cNvPr id="14" name="Group 14"/>
          <p:cNvGrpSpPr/>
          <p:nvPr/>
        </p:nvGrpSpPr>
        <p:grpSpPr>
          <a:xfrm>
            <a:off x="1102452" y="2947077"/>
            <a:ext cx="9544051" cy="909028"/>
            <a:chOff x="1175737" y="1121764"/>
            <a:chExt cx="9544051" cy="909028"/>
          </a:xfrm>
        </p:grpSpPr>
        <p:cxnSp>
          <p:nvCxnSpPr>
            <p:cNvPr id="6" name="Straight Connector 5"/>
            <p:cNvCxnSpPr/>
            <p:nvPr/>
          </p:nvCxnSpPr>
          <p:spPr>
            <a:xfrm>
              <a:off x="1191236" y="1554420"/>
              <a:ext cx="9528551" cy="29541"/>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5865912" y="1121764"/>
              <a:ext cx="1" cy="4326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1175737" y="1554420"/>
              <a:ext cx="1" cy="4326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3960329" y="1568090"/>
              <a:ext cx="1" cy="4326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7747470" y="1576426"/>
              <a:ext cx="1" cy="4326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a:off x="10719787" y="1598136"/>
              <a:ext cx="1" cy="4326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4" name="TextBox 3"/>
          <p:cNvSpPr txBox="1"/>
          <p:nvPr/>
        </p:nvSpPr>
        <p:spPr>
          <a:xfrm>
            <a:off x="416652" y="3856105"/>
            <a:ext cx="1640748" cy="769441"/>
          </a:xfrm>
          <a:prstGeom prst="rect">
            <a:avLst/>
          </a:prstGeom>
          <a:noFill/>
        </p:spPr>
        <p:txBody>
          <a:bodyPr wrap="square" rtlCol="0">
            <a:spAutoFit/>
          </a:bodyPr>
          <a:lstStyle/>
          <a:p>
            <a:endParaRPr lang="en-US" dirty="0" smtClean="0"/>
          </a:p>
          <a:p>
            <a:r>
              <a:rPr lang="en-US" sz="2600" dirty="0" smtClean="0"/>
              <a:t>JOURNAL</a:t>
            </a:r>
            <a:endParaRPr lang="en-US" sz="2600" dirty="0"/>
          </a:p>
        </p:txBody>
      </p:sp>
      <p:sp>
        <p:nvSpPr>
          <p:cNvPr id="5" name="TextBox 4"/>
          <p:cNvSpPr txBox="1"/>
          <p:nvPr/>
        </p:nvSpPr>
        <p:spPr>
          <a:xfrm>
            <a:off x="3207919" y="4133104"/>
            <a:ext cx="1449805" cy="492443"/>
          </a:xfrm>
          <a:prstGeom prst="rect">
            <a:avLst/>
          </a:prstGeom>
          <a:noFill/>
        </p:spPr>
        <p:txBody>
          <a:bodyPr wrap="square" rtlCol="0">
            <a:spAutoFit/>
          </a:bodyPr>
          <a:lstStyle/>
          <a:p>
            <a:r>
              <a:rPr lang="en-US" sz="2600" dirty="0" smtClean="0"/>
              <a:t>LEDGER</a:t>
            </a:r>
          </a:p>
        </p:txBody>
      </p:sp>
      <p:sp>
        <p:nvSpPr>
          <p:cNvPr id="7" name="TextBox 6"/>
          <p:cNvSpPr txBox="1"/>
          <p:nvPr/>
        </p:nvSpPr>
        <p:spPr>
          <a:xfrm>
            <a:off x="6516429" y="4131724"/>
            <a:ext cx="2327533" cy="492443"/>
          </a:xfrm>
          <a:prstGeom prst="rect">
            <a:avLst/>
          </a:prstGeom>
          <a:noFill/>
        </p:spPr>
        <p:txBody>
          <a:bodyPr wrap="square" rtlCol="0">
            <a:spAutoFit/>
          </a:bodyPr>
          <a:lstStyle/>
          <a:p>
            <a:r>
              <a:rPr lang="en-US" sz="2600" dirty="0" smtClean="0"/>
              <a:t>TRIAL BALANCE</a:t>
            </a:r>
            <a:endParaRPr lang="en-US" sz="2600" dirty="0"/>
          </a:p>
        </p:txBody>
      </p:sp>
      <p:sp>
        <p:nvSpPr>
          <p:cNvPr id="8" name="TextBox 7"/>
          <p:cNvSpPr txBox="1"/>
          <p:nvPr/>
        </p:nvSpPr>
        <p:spPr>
          <a:xfrm>
            <a:off x="9527446" y="4131724"/>
            <a:ext cx="2416903" cy="492443"/>
          </a:xfrm>
          <a:prstGeom prst="rect">
            <a:avLst/>
          </a:prstGeom>
          <a:noFill/>
        </p:spPr>
        <p:txBody>
          <a:bodyPr wrap="square" rtlCol="0">
            <a:spAutoFit/>
          </a:bodyPr>
          <a:lstStyle/>
          <a:p>
            <a:r>
              <a:rPr lang="en-US" sz="2600" dirty="0" smtClean="0"/>
              <a:t>FINAL ACCOUNT</a:t>
            </a:r>
            <a:endParaRPr lang="en-US" sz="2600" dirty="0"/>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6214" y="340961"/>
            <a:ext cx="11500834" cy="830997"/>
          </a:xfrm>
          <a:prstGeom prst="rect">
            <a:avLst/>
          </a:prstGeom>
          <a:noFill/>
        </p:spPr>
        <p:txBody>
          <a:bodyPr wrap="square" rtlCol="0">
            <a:spAutoFit/>
          </a:bodyPr>
          <a:lstStyle/>
          <a:p>
            <a:pPr algn="ctr"/>
            <a:r>
              <a:rPr lang="en-US" sz="4800" dirty="0" smtClean="0">
                <a:latin typeface="+mj-lt"/>
              </a:rPr>
              <a:t>INTRODUCTION TO ACCOUNTING</a:t>
            </a:r>
          </a:p>
        </p:txBody>
      </p:sp>
      <p:sp>
        <p:nvSpPr>
          <p:cNvPr id="4" name="TextBox 3"/>
          <p:cNvSpPr txBox="1"/>
          <p:nvPr/>
        </p:nvSpPr>
        <p:spPr>
          <a:xfrm>
            <a:off x="296214" y="4301544"/>
            <a:ext cx="11410682" cy="1384995"/>
          </a:xfrm>
          <a:prstGeom prst="rect">
            <a:avLst/>
          </a:prstGeom>
          <a:noFill/>
        </p:spPr>
        <p:txBody>
          <a:bodyPr wrap="square" rtlCol="0">
            <a:spAutoFit/>
          </a:bodyPr>
          <a:lstStyle/>
          <a:p>
            <a:r>
              <a:rPr lang="en-US" sz="2800" dirty="0" smtClean="0"/>
              <a:t>Accounting </a:t>
            </a:r>
            <a:r>
              <a:rPr lang="en-US" sz="2800" dirty="0"/>
              <a:t>may be defined as the process of recording, classifying, summarizing, </a:t>
            </a:r>
            <a:r>
              <a:rPr lang="en-US" sz="2800" dirty="0" smtClean="0"/>
              <a:t>analyzing </a:t>
            </a:r>
            <a:r>
              <a:rPr lang="en-US" sz="2800" dirty="0"/>
              <a:t>and interpreting the financial transactions and communicating the results. </a:t>
            </a:r>
          </a:p>
        </p:txBody>
      </p:sp>
      <p:sp>
        <p:nvSpPr>
          <p:cNvPr id="5" name="TextBox 4"/>
          <p:cNvSpPr txBox="1"/>
          <p:nvPr/>
        </p:nvSpPr>
        <p:spPr>
          <a:xfrm>
            <a:off x="296214" y="1609859"/>
            <a:ext cx="11455758" cy="1569660"/>
          </a:xfrm>
          <a:prstGeom prst="rect">
            <a:avLst/>
          </a:prstGeom>
          <a:noFill/>
        </p:spPr>
        <p:txBody>
          <a:bodyPr wrap="square" rtlCol="0">
            <a:spAutoFit/>
          </a:bodyPr>
          <a:lstStyle/>
          <a:p>
            <a:r>
              <a:rPr lang="en-US" sz="2400" dirty="0"/>
              <a:t>The American Institute of Certified Public Accounts (AICPA) defined Accounting as “Accountancy is the art of recording classifying and summarizing in a significant manner and in terms of money transactions and events which are in part of at least a financial characters and interpreting the result there of”. </a:t>
            </a:r>
          </a:p>
        </p:txBody>
      </p:sp>
      <p:sp>
        <p:nvSpPr>
          <p:cNvPr id="6" name="TextBox 5"/>
          <p:cNvSpPr txBox="1"/>
          <p:nvPr/>
        </p:nvSpPr>
        <p:spPr>
          <a:xfrm>
            <a:off x="296214" y="3094201"/>
            <a:ext cx="11365606" cy="461665"/>
          </a:xfrm>
          <a:prstGeom prst="rect">
            <a:avLst/>
          </a:prstGeom>
          <a:noFill/>
        </p:spPr>
        <p:txBody>
          <a:bodyPr wrap="square" rtlCol="0">
            <a:spAutoFit/>
          </a:bodyPr>
          <a:lstStyle/>
          <a:p>
            <a:endParaRPr lang="en-US" sz="2400" dirty="0"/>
          </a:p>
        </p:txBody>
      </p:sp>
    </p:spTree>
    <p:extLst>
      <p:ext uri="{BB962C8B-B14F-4D97-AF65-F5344CB8AC3E}">
        <p14:creationId xmlns="" xmlns:p14="http://schemas.microsoft.com/office/powerpoint/2010/main" val="1337619545"/>
      </p:ext>
    </p:extLst>
  </p:cSld>
  <p:clrMapOvr>
    <a:masterClrMapping/>
  </p:clrMapOvr>
  <p:transition>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9125" y="414338"/>
            <a:ext cx="11572875" cy="707886"/>
          </a:xfrm>
          <a:prstGeom prst="rect">
            <a:avLst/>
          </a:prstGeom>
          <a:noFill/>
        </p:spPr>
        <p:txBody>
          <a:bodyPr wrap="square" rtlCol="0">
            <a:spAutoFit/>
          </a:bodyPr>
          <a:lstStyle/>
          <a:p>
            <a:r>
              <a:rPr lang="en-US" sz="4000" dirty="0" smtClean="0">
                <a:latin typeface="+mj-lt"/>
                <a:cs typeface="Aharoni" panose="02010803020104030203" pitchFamily="2" charset="-79"/>
              </a:rPr>
              <a:t>JOURNAL</a:t>
            </a:r>
            <a:endParaRPr lang="en-US" sz="4000" dirty="0">
              <a:latin typeface="+mj-lt"/>
              <a:cs typeface="Aharoni" panose="02010803020104030203" pitchFamily="2" charset="-79"/>
            </a:endParaRPr>
          </a:p>
        </p:txBody>
      </p:sp>
      <p:sp>
        <p:nvSpPr>
          <p:cNvPr id="4" name="Rectangle 3"/>
          <p:cNvSpPr/>
          <p:nvPr/>
        </p:nvSpPr>
        <p:spPr>
          <a:xfrm>
            <a:off x="171451" y="1207464"/>
            <a:ext cx="11572876" cy="4401205"/>
          </a:xfrm>
          <a:prstGeom prst="rect">
            <a:avLst/>
          </a:prstGeom>
        </p:spPr>
        <p:txBody>
          <a:bodyPr wrap="square">
            <a:spAutoFit/>
          </a:bodyPr>
          <a:lstStyle/>
          <a:p>
            <a:pPr marL="342900" indent="-342900"/>
            <a:endParaRPr lang="en-US" sz="2000" dirty="0" smtClean="0">
              <a:solidFill>
                <a:srgbClr val="000000"/>
              </a:solidFill>
            </a:endParaRPr>
          </a:p>
          <a:p>
            <a:pPr marL="342900" indent="-342900">
              <a:buFont typeface="Wingdings" panose="05000000000000000000" pitchFamily="2" charset="2"/>
              <a:buChar char="§"/>
            </a:pPr>
            <a:r>
              <a:rPr lang="en-US" sz="2000" dirty="0" smtClean="0"/>
              <a:t>It </a:t>
            </a:r>
            <a:r>
              <a:rPr lang="en-US" sz="2000" dirty="0"/>
              <a:t>is essential in a business to record each and every transaction immediately after it takes place. </a:t>
            </a:r>
            <a:endParaRPr lang="en-US" sz="2000" dirty="0" smtClean="0"/>
          </a:p>
          <a:p>
            <a:pPr marL="342900" indent="-342900">
              <a:buFont typeface="Wingdings" panose="05000000000000000000" pitchFamily="2" charset="2"/>
              <a:buChar char="§"/>
            </a:pPr>
            <a:endParaRPr lang="en-US" sz="2000" dirty="0" smtClean="0"/>
          </a:p>
          <a:p>
            <a:pPr marL="342900" indent="-342900">
              <a:buFont typeface="Wingdings" panose="05000000000000000000" pitchFamily="2" charset="2"/>
              <a:buChar char="§"/>
            </a:pPr>
            <a:r>
              <a:rPr lang="en-US" sz="2000" dirty="0" smtClean="0"/>
              <a:t>To record transaction </a:t>
            </a:r>
            <a:r>
              <a:rPr lang="en-US" sz="2000" dirty="0"/>
              <a:t>a separate </a:t>
            </a:r>
            <a:r>
              <a:rPr lang="en-US" sz="2000" dirty="0" smtClean="0"/>
              <a:t>book </a:t>
            </a:r>
            <a:r>
              <a:rPr lang="en-US" sz="2000" dirty="0"/>
              <a:t>called </a:t>
            </a:r>
            <a:r>
              <a:rPr lang="en-US" sz="2000" dirty="0" smtClean="0"/>
              <a:t>“Journal” </a:t>
            </a:r>
            <a:r>
              <a:rPr lang="en-US" sz="2000" dirty="0"/>
              <a:t>is </a:t>
            </a:r>
            <a:r>
              <a:rPr lang="en-US" sz="2000" dirty="0" smtClean="0"/>
              <a:t>maintain.</a:t>
            </a:r>
          </a:p>
          <a:p>
            <a:pPr marL="342900" indent="-342900">
              <a:buFont typeface="Wingdings" panose="05000000000000000000" pitchFamily="2" charset="2"/>
              <a:buChar char="§"/>
            </a:pPr>
            <a:endParaRPr lang="en-US" sz="2000" dirty="0" smtClean="0"/>
          </a:p>
          <a:p>
            <a:pPr marL="342900" indent="-342900">
              <a:buFont typeface="Wingdings" panose="05000000000000000000" pitchFamily="2" charset="2"/>
              <a:buChar char="§"/>
            </a:pPr>
            <a:r>
              <a:rPr lang="en-US" sz="2000" dirty="0" smtClean="0">
                <a:solidFill>
                  <a:srgbClr val="000000"/>
                </a:solidFill>
              </a:rPr>
              <a:t>To record non cash transactions like Credit Sales, Credit Purchases, Sales Returns, Purchase Returns. These Books are called Subsidiary books.</a:t>
            </a:r>
            <a:endParaRPr lang="en-US" sz="2000" dirty="0" smtClean="0"/>
          </a:p>
          <a:p>
            <a:r>
              <a:rPr lang="en-US" sz="2000" dirty="0" smtClean="0"/>
              <a:t> </a:t>
            </a:r>
          </a:p>
          <a:p>
            <a:pPr marL="342900" indent="-342900">
              <a:buFont typeface="Wingdings" panose="05000000000000000000" pitchFamily="2" charset="2"/>
              <a:buChar char="§"/>
            </a:pPr>
            <a:r>
              <a:rPr lang="en-US" sz="2000" b="1" dirty="0" smtClean="0"/>
              <a:t>Journal </a:t>
            </a:r>
            <a:r>
              <a:rPr lang="en-US" sz="2000" b="1" dirty="0"/>
              <a:t>can be defined </a:t>
            </a:r>
            <a:r>
              <a:rPr lang="en-US" sz="2000" b="1" dirty="0" smtClean="0"/>
              <a:t>as a </a:t>
            </a:r>
            <a:r>
              <a:rPr lang="en-US" sz="2000" b="1" dirty="0"/>
              <a:t>subsidiary book in which all day-to-day </a:t>
            </a:r>
            <a:r>
              <a:rPr lang="en-US" sz="2000" b="1" dirty="0" smtClean="0"/>
              <a:t>monetary </a:t>
            </a:r>
            <a:r>
              <a:rPr lang="en-US" sz="2000" b="1" dirty="0"/>
              <a:t>transactions of business are recorded first as and when they take place in chronological order (i.e. date wise), in debit and credit form and in a systematic </a:t>
            </a:r>
            <a:r>
              <a:rPr lang="en-US" sz="2000" b="1" dirty="0" smtClean="0"/>
              <a:t>manner. </a:t>
            </a:r>
          </a:p>
          <a:p>
            <a:pPr marL="342900" indent="-342900">
              <a:buFont typeface="Wingdings" panose="05000000000000000000" pitchFamily="2" charset="2"/>
              <a:buChar char="§"/>
            </a:pPr>
            <a:endParaRPr lang="en-US" sz="2000" b="1" dirty="0"/>
          </a:p>
          <a:p>
            <a:pPr marL="342900" indent="-342900">
              <a:buFont typeface="Wingdings" panose="05000000000000000000" pitchFamily="2" charset="2"/>
              <a:buChar char="§"/>
            </a:pPr>
            <a:r>
              <a:rPr lang="en-US" sz="2000" dirty="0" smtClean="0"/>
              <a:t>Journal </a:t>
            </a:r>
            <a:r>
              <a:rPr lang="en-US" sz="2000" dirty="0"/>
              <a:t>is also known as </a:t>
            </a:r>
            <a:r>
              <a:rPr lang="en-US" sz="2000" dirty="0" smtClean="0"/>
              <a:t>“Prime Entry” </a:t>
            </a:r>
            <a:r>
              <a:rPr lang="en-US" sz="2000" dirty="0"/>
              <a:t>or </a:t>
            </a:r>
            <a:r>
              <a:rPr lang="en-US" sz="2000" dirty="0" smtClean="0"/>
              <a:t>“Original Entry” </a:t>
            </a:r>
            <a:r>
              <a:rPr lang="en-US" sz="2000" dirty="0"/>
              <a:t>book. Because transactions are first entered in this book and then they are posted in the </a:t>
            </a:r>
            <a:r>
              <a:rPr lang="en-US" sz="2000" dirty="0" smtClean="0"/>
              <a:t>Ledger.</a:t>
            </a:r>
            <a:endParaRPr lang="en-US" sz="2000" dirty="0"/>
          </a:p>
        </p:txBody>
      </p:sp>
    </p:spTree>
    <p:extLst>
      <p:ext uri="{BB962C8B-B14F-4D97-AF65-F5344CB8AC3E}">
        <p14:creationId xmlns="" xmlns:p14="http://schemas.microsoft.com/office/powerpoint/2010/main" val="1742913056"/>
      </p:ext>
    </p:extLst>
  </p:cSld>
  <p:clrMapOvr>
    <a:masterClrMapping/>
  </p:clrMapOvr>
  <p:transition>
    <p:rand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910567" y="1673526"/>
          <a:ext cx="8128002" cy="2860040"/>
        </p:xfrm>
        <a:graphic>
          <a:graphicData uri="http://schemas.openxmlformats.org/drawingml/2006/table">
            <a:tbl>
              <a:tblPr firstRow="1" bandRow="1">
                <a:tableStyleId>{2D5ABB26-0587-4C30-8999-92F81FD0307C}</a:tableStyleId>
              </a:tblPr>
              <a:tblGrid>
                <a:gridCol w="1004498"/>
                <a:gridCol w="2708694"/>
                <a:gridCol w="1104182"/>
                <a:gridCol w="586596"/>
                <a:gridCol w="1369365"/>
                <a:gridCol w="1354667"/>
              </a:tblGrid>
              <a:tr h="383140">
                <a:tc>
                  <a:txBody>
                    <a:bodyPr/>
                    <a:lstStyle/>
                    <a:p>
                      <a:r>
                        <a:rPr lang="en-US" sz="2000" dirty="0" smtClean="0"/>
                        <a:t>Date</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Particulars</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Voucher No.</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LF</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Dr.</a:t>
                      </a:r>
                    </a:p>
                    <a:p>
                      <a:r>
                        <a:rPr lang="en-US" sz="2000" dirty="0" smtClean="0"/>
                        <a:t> Amt </a:t>
                      </a:r>
                    </a:p>
                    <a:p>
                      <a:r>
                        <a:rPr lang="en-US" sz="2000" dirty="0" smtClean="0"/>
                        <a:t>(Rs.)</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Cr.</a:t>
                      </a:r>
                    </a:p>
                    <a:p>
                      <a:r>
                        <a:rPr lang="en-US" sz="2000" dirty="0" smtClean="0"/>
                        <a:t>Amt</a:t>
                      </a:r>
                    </a:p>
                    <a:p>
                      <a:r>
                        <a:rPr lang="en-US" sz="2000" dirty="0" smtClean="0"/>
                        <a:t>(Rs.)</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54200">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TextBox 2"/>
          <p:cNvSpPr txBox="1"/>
          <p:nvPr/>
        </p:nvSpPr>
        <p:spPr>
          <a:xfrm>
            <a:off x="897147" y="500332"/>
            <a:ext cx="10230928" cy="707886"/>
          </a:xfrm>
          <a:prstGeom prst="rect">
            <a:avLst/>
          </a:prstGeom>
          <a:noFill/>
        </p:spPr>
        <p:txBody>
          <a:bodyPr wrap="square" rtlCol="0">
            <a:spAutoFit/>
          </a:bodyPr>
          <a:lstStyle/>
          <a:p>
            <a:r>
              <a:rPr lang="en-US" sz="4000" dirty="0" smtClean="0">
                <a:latin typeface="+mj-lt"/>
              </a:rPr>
              <a:t>Layout of Journal</a:t>
            </a:r>
            <a:endParaRPr lang="en-US" sz="4000" dirty="0">
              <a:latin typeface="+mj-lt"/>
            </a:endParaRPr>
          </a:p>
        </p:txBody>
      </p:sp>
    </p:spTree>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14325" y="396877"/>
            <a:ext cx="3700464" cy="931862"/>
          </a:xfrm>
        </p:spPr>
        <p:txBody>
          <a:bodyPr>
            <a:normAutofit fontScale="90000"/>
          </a:bodyPr>
          <a:lstStyle/>
          <a:p>
            <a:r>
              <a:rPr lang="en-IN" sz="4000" dirty="0" smtClean="0"/>
              <a:t>                                     </a:t>
            </a:r>
            <a:r>
              <a:rPr lang="en-IN" sz="4400" dirty="0" smtClean="0"/>
              <a:t>LEDGER</a:t>
            </a:r>
            <a:endParaRPr lang="en-IN" sz="4400" dirty="0"/>
          </a:p>
        </p:txBody>
      </p:sp>
      <p:sp>
        <p:nvSpPr>
          <p:cNvPr id="3" name="Content Placeholder 2"/>
          <p:cNvSpPr>
            <a:spLocks noGrp="1"/>
          </p:cNvSpPr>
          <p:nvPr>
            <p:ph idx="4294967295"/>
          </p:nvPr>
        </p:nvSpPr>
        <p:spPr>
          <a:xfrm>
            <a:off x="314325" y="1514475"/>
            <a:ext cx="11458575" cy="4354513"/>
          </a:xfrm>
        </p:spPr>
        <p:txBody>
          <a:bodyPr/>
          <a:lstStyle/>
          <a:p>
            <a:pPr>
              <a:buFont typeface="Arial" panose="020B0604020202020204" pitchFamily="34" charset="0"/>
              <a:buChar char="•"/>
            </a:pPr>
            <a:endParaRPr lang="en-IN" dirty="0" smtClean="0"/>
          </a:p>
          <a:p>
            <a:pPr>
              <a:buClrTx/>
              <a:buFont typeface="Wingdings" panose="05000000000000000000" pitchFamily="2" charset="2"/>
              <a:buChar char="§"/>
            </a:pPr>
            <a:r>
              <a:rPr lang="en-IN" dirty="0" smtClean="0"/>
              <a:t> It is principle book of accounts relating to a particular person or property or revenue or expenses are                             recorded in summarize form.</a:t>
            </a:r>
          </a:p>
          <a:p>
            <a:pPr>
              <a:buFont typeface="Arial" panose="020B0604020202020204" pitchFamily="34" charset="0"/>
              <a:buChar char="•"/>
            </a:pPr>
            <a:endParaRPr lang="en-IN" dirty="0" smtClean="0"/>
          </a:p>
          <a:p>
            <a:pPr>
              <a:buClrTx/>
              <a:buFont typeface="Wingdings" panose="05000000000000000000" pitchFamily="2" charset="2"/>
              <a:buChar char="§"/>
            </a:pPr>
            <a:r>
              <a:rPr lang="en-IN" dirty="0" smtClean="0"/>
              <a:t> It contains all accounts i.e. set of accounts such as real, nominal and personal.</a:t>
            </a:r>
          </a:p>
          <a:p>
            <a:pPr>
              <a:buClrTx/>
              <a:buFont typeface="Wingdings" panose="05000000000000000000" pitchFamily="2" charset="2"/>
              <a:buChar char="§"/>
            </a:pPr>
            <a:endParaRPr lang="en-IN" dirty="0" smtClean="0"/>
          </a:p>
          <a:p>
            <a:pPr>
              <a:buClrTx/>
              <a:buFont typeface="Wingdings" panose="05000000000000000000" pitchFamily="2" charset="2"/>
              <a:buChar char="§"/>
            </a:pPr>
            <a:r>
              <a:rPr lang="en-IN" dirty="0" smtClean="0"/>
              <a:t> </a:t>
            </a:r>
            <a:r>
              <a:rPr lang="en-IN" dirty="0"/>
              <a:t>M</a:t>
            </a:r>
            <a:r>
              <a:rPr lang="en-IN" dirty="0" smtClean="0"/>
              <a:t>ain function is to sort out all items from  journal.</a:t>
            </a:r>
            <a:endParaRPr lang="en-IN" dirty="0"/>
          </a:p>
        </p:txBody>
      </p:sp>
    </p:spTree>
    <p:extLst>
      <p:ext uri="{BB962C8B-B14F-4D97-AF65-F5344CB8AC3E}">
        <p14:creationId xmlns="" xmlns:p14="http://schemas.microsoft.com/office/powerpoint/2010/main" val="131033227"/>
      </p:ext>
    </p:extLst>
  </p:cSld>
  <p:clrMapOvr>
    <a:masterClrMapping/>
  </p:clrMapOvr>
  <p:transition>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2367135271"/>
              </p:ext>
            </p:extLst>
          </p:nvPr>
        </p:nvGraphicFramePr>
        <p:xfrm>
          <a:off x="460375" y="1614489"/>
          <a:ext cx="5054603" cy="2421731"/>
        </p:xfrm>
        <a:graphic>
          <a:graphicData uri="http://schemas.openxmlformats.org/drawingml/2006/table">
            <a:tbl>
              <a:tblPr firstRow="1" bandRow="1">
                <a:tableStyleId>{2D5ABB26-0587-4C30-8999-92F81FD0307C}</a:tableStyleId>
              </a:tblPr>
              <a:tblGrid>
                <a:gridCol w="768350"/>
                <a:gridCol w="2414588"/>
                <a:gridCol w="608015"/>
                <a:gridCol w="1263650"/>
              </a:tblGrid>
              <a:tr h="685799">
                <a:tc>
                  <a:txBody>
                    <a:bodyPr/>
                    <a:lstStyle/>
                    <a:p>
                      <a:r>
                        <a:rPr lang="en-IN" sz="2000" dirty="0" smtClean="0"/>
                        <a:t>Date</a:t>
                      </a:r>
                      <a:endParaRPr lang="en-IN"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000" dirty="0" smtClean="0"/>
                        <a:t>Particulars</a:t>
                      </a:r>
                      <a:endParaRPr lang="en-IN"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sz="2000" dirty="0" smtClean="0"/>
                        <a:t> J.F.</a:t>
                      </a:r>
                      <a:endParaRPr lang="en-IN" sz="20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IN" dirty="0" smtClean="0"/>
                        <a:t>   </a:t>
                      </a:r>
                      <a:r>
                        <a:rPr lang="en-IN" sz="2000" dirty="0" smtClean="0"/>
                        <a:t>Amount</a:t>
                      </a:r>
                      <a:endParaRPr lang="en-IN"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78644">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78644">
                <a:tc>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78644">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5" name="Table 4"/>
          <p:cNvGraphicFramePr>
            <a:graphicFrameLocks noGrp="1"/>
          </p:cNvGraphicFramePr>
          <p:nvPr>
            <p:extLst>
              <p:ext uri="{D42A27DB-BD31-4B8C-83A1-F6EECF244321}">
                <p14:modId xmlns="" xmlns:p14="http://schemas.microsoft.com/office/powerpoint/2010/main" val="3674289898"/>
              </p:ext>
            </p:extLst>
          </p:nvPr>
        </p:nvGraphicFramePr>
        <p:xfrm>
          <a:off x="5522912" y="1616718"/>
          <a:ext cx="5897566" cy="2412357"/>
        </p:xfrm>
        <a:graphic>
          <a:graphicData uri="http://schemas.openxmlformats.org/drawingml/2006/table">
            <a:tbl>
              <a:tblPr firstRow="1" bandRow="1">
                <a:tableStyleId>{2D5ABB26-0587-4C30-8999-92F81FD0307C}</a:tableStyleId>
              </a:tblPr>
              <a:tblGrid>
                <a:gridCol w="696913"/>
                <a:gridCol w="3128963"/>
                <a:gridCol w="597299"/>
                <a:gridCol w="1474391"/>
              </a:tblGrid>
              <a:tr h="5264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Date</a:t>
                      </a:r>
                    </a:p>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Particulars</a:t>
                      </a:r>
                    </a:p>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sz="2000" dirty="0" smtClean="0"/>
                        <a:t>J.F.</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IN" dirty="0" smtClean="0"/>
                        <a:t> </a:t>
                      </a:r>
                      <a:r>
                        <a:rPr lang="en-IN" sz="2000" dirty="0" smtClean="0"/>
                        <a:t>Amount</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89272">
                <a:tc>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6973">
                <a:tc>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5552">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TextBox 5"/>
          <p:cNvSpPr txBox="1"/>
          <p:nvPr/>
        </p:nvSpPr>
        <p:spPr>
          <a:xfrm>
            <a:off x="585788" y="1055042"/>
            <a:ext cx="1157288" cy="461665"/>
          </a:xfrm>
          <a:prstGeom prst="rect">
            <a:avLst/>
          </a:prstGeom>
          <a:noFill/>
        </p:spPr>
        <p:txBody>
          <a:bodyPr wrap="square" rtlCol="0">
            <a:spAutoFit/>
          </a:bodyPr>
          <a:lstStyle/>
          <a:p>
            <a:r>
              <a:rPr lang="en-IN" sz="2400" b="1" dirty="0" err="1" smtClean="0"/>
              <a:t>Dr.</a:t>
            </a:r>
            <a:endParaRPr lang="en-IN" dirty="0"/>
          </a:p>
        </p:txBody>
      </p:sp>
      <p:sp>
        <p:nvSpPr>
          <p:cNvPr id="7" name="TextBox 6"/>
          <p:cNvSpPr txBox="1"/>
          <p:nvPr/>
        </p:nvSpPr>
        <p:spPr>
          <a:xfrm>
            <a:off x="10701338" y="1155053"/>
            <a:ext cx="528637" cy="461665"/>
          </a:xfrm>
          <a:prstGeom prst="rect">
            <a:avLst/>
          </a:prstGeom>
          <a:noFill/>
        </p:spPr>
        <p:txBody>
          <a:bodyPr wrap="square" rtlCol="0">
            <a:spAutoFit/>
          </a:bodyPr>
          <a:lstStyle/>
          <a:p>
            <a:pPr algn="r"/>
            <a:r>
              <a:rPr lang="en-IN" sz="2400" b="1" dirty="0" smtClean="0"/>
              <a:t>Cr.</a:t>
            </a:r>
            <a:endParaRPr lang="en-IN" sz="2400" b="1" dirty="0"/>
          </a:p>
        </p:txBody>
      </p:sp>
    </p:spTree>
    <p:extLst>
      <p:ext uri="{BB962C8B-B14F-4D97-AF65-F5344CB8AC3E}">
        <p14:creationId xmlns="" xmlns:p14="http://schemas.microsoft.com/office/powerpoint/2010/main" val="639938207"/>
      </p:ext>
    </p:extLst>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28600" y="371477"/>
            <a:ext cx="2928938" cy="728662"/>
          </a:xfrm>
        </p:spPr>
        <p:txBody>
          <a:bodyPr>
            <a:normAutofit fontScale="90000"/>
          </a:bodyPr>
          <a:lstStyle/>
          <a:p>
            <a:r>
              <a:rPr lang="en-IN" sz="4000" dirty="0" smtClean="0">
                <a:solidFill>
                  <a:schemeClr val="tx1"/>
                </a:solidFill>
              </a:rPr>
              <a:t>                                               </a:t>
            </a:r>
            <a:r>
              <a:rPr lang="en-IN" sz="4400" dirty="0" smtClean="0">
                <a:solidFill>
                  <a:schemeClr val="tx1"/>
                </a:solidFill>
              </a:rPr>
              <a:t>POSTING</a:t>
            </a:r>
            <a:endParaRPr lang="en-IN" sz="4400" dirty="0">
              <a:solidFill>
                <a:schemeClr val="tx1"/>
              </a:solidFill>
            </a:endParaRPr>
          </a:p>
        </p:txBody>
      </p:sp>
      <p:sp>
        <p:nvSpPr>
          <p:cNvPr id="3" name="Content Placeholder 2"/>
          <p:cNvSpPr>
            <a:spLocks noGrp="1"/>
          </p:cNvSpPr>
          <p:nvPr>
            <p:ph idx="4294967295"/>
          </p:nvPr>
        </p:nvSpPr>
        <p:spPr>
          <a:xfrm>
            <a:off x="228600" y="1517651"/>
            <a:ext cx="10058400" cy="4022725"/>
          </a:xfrm>
        </p:spPr>
        <p:txBody>
          <a:bodyPr>
            <a:normAutofit lnSpcReduction="10000"/>
          </a:bodyPr>
          <a:lstStyle/>
          <a:p>
            <a:pPr>
              <a:buFont typeface="Wingdings" panose="05000000000000000000" pitchFamily="2" charset="2"/>
              <a:buChar char="§"/>
            </a:pPr>
            <a:endParaRPr lang="en-IN" dirty="0" smtClean="0"/>
          </a:p>
          <a:p>
            <a:pPr>
              <a:buClr>
                <a:schemeClr val="tx1"/>
              </a:buClr>
              <a:buFont typeface="Wingdings" panose="05000000000000000000" pitchFamily="2" charset="2"/>
              <a:buChar char="§"/>
            </a:pPr>
            <a:r>
              <a:rPr lang="en-IN" dirty="0" smtClean="0"/>
              <a:t> Every transaction is first recorded in book of original entry and then it is posted in to ledger.</a:t>
            </a:r>
          </a:p>
          <a:p>
            <a:pPr>
              <a:buClr>
                <a:schemeClr val="tx1"/>
              </a:buClr>
              <a:buFont typeface="Wingdings" panose="05000000000000000000" pitchFamily="2" charset="2"/>
              <a:buChar char="§"/>
            </a:pPr>
            <a:endParaRPr lang="en-IN" dirty="0" smtClean="0"/>
          </a:p>
          <a:p>
            <a:pPr>
              <a:buClr>
                <a:schemeClr val="tx1"/>
              </a:buClr>
              <a:buFont typeface="Wingdings" panose="05000000000000000000" pitchFamily="2" charset="2"/>
              <a:buChar char="§"/>
            </a:pPr>
            <a:r>
              <a:rPr lang="en-IN" dirty="0" smtClean="0"/>
              <a:t> Posting is made on debit side account which is debited and also to credit side account which is    credited.</a:t>
            </a:r>
          </a:p>
          <a:p>
            <a:pPr>
              <a:buClr>
                <a:schemeClr val="tx1"/>
              </a:buClr>
              <a:buFont typeface="Wingdings" panose="05000000000000000000" pitchFamily="2" charset="2"/>
              <a:buChar char="§"/>
            </a:pPr>
            <a:endParaRPr lang="en-IN" dirty="0" smtClean="0"/>
          </a:p>
          <a:p>
            <a:pPr>
              <a:buClr>
                <a:schemeClr val="tx1"/>
              </a:buClr>
              <a:buFont typeface="Wingdings" panose="05000000000000000000" pitchFamily="2" charset="2"/>
              <a:buChar char="§"/>
            </a:pPr>
            <a:r>
              <a:rPr lang="en-IN" dirty="0" smtClean="0"/>
              <a:t> Entry on debit side starts with ‘To’ whereas on credit side its starts with “by”.</a:t>
            </a:r>
          </a:p>
          <a:p>
            <a:pPr marL="0" indent="0">
              <a:buNone/>
            </a:pPr>
            <a:endParaRPr lang="en-IN" dirty="0" smtClean="0"/>
          </a:p>
          <a:p>
            <a:pPr>
              <a:buClrTx/>
              <a:buFont typeface="Wingdings" panose="05000000000000000000" pitchFamily="2" charset="2"/>
              <a:buChar char="§"/>
            </a:pPr>
            <a:r>
              <a:rPr lang="en-IN" dirty="0" smtClean="0"/>
              <a:t> Name of credit account is written on credit side and name of debit account is written on debit side.</a:t>
            </a:r>
          </a:p>
          <a:p>
            <a:pPr>
              <a:buFont typeface="Wingdings" panose="05000000000000000000" pitchFamily="2" charset="2"/>
              <a:buChar char="§"/>
            </a:pPr>
            <a:endParaRPr lang="en-IN" dirty="0"/>
          </a:p>
          <a:p>
            <a:pPr marL="0" indent="0">
              <a:buNone/>
            </a:pPr>
            <a:endParaRPr lang="en-IN" dirty="0" smtClean="0"/>
          </a:p>
        </p:txBody>
      </p:sp>
    </p:spTree>
    <p:extLst>
      <p:ext uri="{BB962C8B-B14F-4D97-AF65-F5344CB8AC3E}">
        <p14:creationId xmlns="" xmlns:p14="http://schemas.microsoft.com/office/powerpoint/2010/main" val="2566558577"/>
      </p:ext>
    </p:extLst>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133600" y="0"/>
            <a:ext cx="10058400" cy="1414463"/>
          </a:xfrm>
        </p:spPr>
        <p:txBody>
          <a:bodyPr>
            <a:normAutofit fontScale="90000"/>
          </a:bodyPr>
          <a:lstStyle/>
          <a:p>
            <a:r>
              <a:rPr lang="en-IN" sz="4000" dirty="0" smtClean="0"/>
              <a:t>     </a:t>
            </a:r>
            <a:br>
              <a:rPr lang="en-IN" sz="4000" dirty="0" smtClean="0"/>
            </a:br>
            <a:r>
              <a:rPr lang="en-IN" sz="4000" dirty="0"/>
              <a:t/>
            </a:r>
            <a:br>
              <a:rPr lang="en-IN" sz="4000" dirty="0"/>
            </a:br>
            <a:r>
              <a:rPr lang="en-IN" sz="4000" dirty="0" smtClean="0"/>
              <a:t/>
            </a:r>
            <a:br>
              <a:rPr lang="en-IN" sz="4000" dirty="0" smtClean="0"/>
            </a:br>
            <a:r>
              <a:rPr lang="en-IN" sz="4000" dirty="0"/>
              <a:t/>
            </a:r>
            <a:br>
              <a:rPr lang="en-IN" sz="4000" dirty="0"/>
            </a:br>
            <a:endParaRPr lang="en-IN" sz="4000" dirty="0"/>
          </a:p>
        </p:txBody>
      </p:sp>
      <p:sp>
        <p:nvSpPr>
          <p:cNvPr id="4" name="TextBox 3"/>
          <p:cNvSpPr txBox="1"/>
          <p:nvPr/>
        </p:nvSpPr>
        <p:spPr>
          <a:xfrm>
            <a:off x="1097279" y="3462437"/>
            <a:ext cx="3274695" cy="461665"/>
          </a:xfrm>
          <a:prstGeom prst="rect">
            <a:avLst/>
          </a:prstGeom>
          <a:noFill/>
        </p:spPr>
        <p:txBody>
          <a:bodyPr wrap="square" rtlCol="0">
            <a:spAutoFit/>
          </a:bodyPr>
          <a:lstStyle/>
          <a:p>
            <a:r>
              <a:rPr lang="en-IN" sz="2400" dirty="0" smtClean="0">
                <a:latin typeface="+mj-lt"/>
              </a:rPr>
              <a:t>                                                     </a:t>
            </a:r>
            <a:endParaRPr lang="en-IN" sz="2400" dirty="0">
              <a:latin typeface="+mj-lt"/>
            </a:endParaRPr>
          </a:p>
        </p:txBody>
      </p:sp>
      <p:sp>
        <p:nvSpPr>
          <p:cNvPr id="6" name="Rectangle 5"/>
          <p:cNvSpPr/>
          <p:nvPr/>
        </p:nvSpPr>
        <p:spPr>
          <a:xfrm>
            <a:off x="328613" y="1871663"/>
            <a:ext cx="11444287" cy="2215991"/>
          </a:xfrm>
          <a:prstGeom prst="rect">
            <a:avLst/>
          </a:prstGeom>
        </p:spPr>
        <p:txBody>
          <a:bodyPr wrap="square">
            <a:spAutoFit/>
          </a:bodyPr>
          <a:lstStyle/>
          <a:p>
            <a:pPr>
              <a:buFont typeface="Wingdings" panose="05000000000000000000" pitchFamily="2" charset="2"/>
              <a:buChar char="Ø"/>
            </a:pPr>
            <a:endParaRPr lang="en-IN" dirty="0"/>
          </a:p>
          <a:p>
            <a:pPr marL="285750" indent="-285750">
              <a:buFont typeface="Wingdings" panose="05000000000000000000" pitchFamily="2" charset="2"/>
              <a:buChar char="§"/>
            </a:pPr>
            <a:r>
              <a:rPr lang="en-IN" sz="2000" dirty="0"/>
              <a:t>Each account in ledger may have same entries on debit side of account &amp; credit side of accounts.</a:t>
            </a:r>
          </a:p>
          <a:p>
            <a:pPr>
              <a:buFont typeface="Wingdings" panose="05000000000000000000" pitchFamily="2" charset="2"/>
              <a:buChar char="Ø"/>
            </a:pPr>
            <a:endParaRPr lang="en-IN" sz="2000" dirty="0"/>
          </a:p>
          <a:p>
            <a:pPr marL="285750" indent="-285750">
              <a:buFont typeface="Wingdings" panose="05000000000000000000" pitchFamily="2" charset="2"/>
              <a:buChar char="§"/>
            </a:pPr>
            <a:r>
              <a:rPr lang="en-IN" sz="2000" dirty="0" smtClean="0"/>
              <a:t>Difference </a:t>
            </a:r>
            <a:r>
              <a:rPr lang="en-IN" sz="2000" dirty="0"/>
              <a:t>in total both sides termed as “ Balance Of Accounting”.</a:t>
            </a:r>
          </a:p>
          <a:p>
            <a:endParaRPr lang="en-IN" sz="2000" dirty="0"/>
          </a:p>
          <a:p>
            <a:pPr marL="285750" indent="-285750">
              <a:buFont typeface="Wingdings" panose="05000000000000000000" pitchFamily="2" charset="2"/>
              <a:buChar char="§"/>
            </a:pPr>
            <a:r>
              <a:rPr lang="en-IN" sz="2000" dirty="0"/>
              <a:t>Process of extracting balance and inserting it on lesser side of an account is called ‘Balancing’ or ‘Closing’ of accounts.</a:t>
            </a:r>
          </a:p>
        </p:txBody>
      </p:sp>
      <p:sp>
        <p:nvSpPr>
          <p:cNvPr id="5" name="TextBox 4"/>
          <p:cNvSpPr txBox="1"/>
          <p:nvPr/>
        </p:nvSpPr>
        <p:spPr>
          <a:xfrm>
            <a:off x="328613" y="581234"/>
            <a:ext cx="8686800" cy="707886"/>
          </a:xfrm>
          <a:prstGeom prst="rect">
            <a:avLst/>
          </a:prstGeom>
          <a:noFill/>
        </p:spPr>
        <p:txBody>
          <a:bodyPr wrap="square" rtlCol="0">
            <a:spAutoFit/>
          </a:bodyPr>
          <a:lstStyle/>
          <a:p>
            <a:r>
              <a:rPr lang="en-US" sz="4000" dirty="0" smtClean="0">
                <a:latin typeface="+mj-lt"/>
              </a:rPr>
              <a:t>BALANCE AND BALANCING ACCOUNTS</a:t>
            </a:r>
            <a:endParaRPr lang="en-US" sz="4000" dirty="0">
              <a:latin typeface="+mj-lt"/>
            </a:endParaRPr>
          </a:p>
        </p:txBody>
      </p:sp>
    </p:spTree>
    <p:extLst>
      <p:ext uri="{BB962C8B-B14F-4D97-AF65-F5344CB8AC3E}">
        <p14:creationId xmlns="" xmlns:p14="http://schemas.microsoft.com/office/powerpoint/2010/main" val="378429722"/>
      </p:ext>
    </p:extLst>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09550" y="648831"/>
            <a:ext cx="5524500" cy="707886"/>
          </a:xfrm>
          <a:prstGeom prst="rect">
            <a:avLst/>
          </a:prstGeom>
          <a:noFill/>
        </p:spPr>
        <p:txBody>
          <a:bodyPr wrap="square" rtlCol="0">
            <a:spAutoFit/>
          </a:bodyPr>
          <a:lstStyle/>
          <a:p>
            <a:r>
              <a:rPr lang="en-IN" dirty="0" smtClean="0"/>
              <a:t>  </a:t>
            </a:r>
            <a:r>
              <a:rPr lang="en-IN" sz="4000" dirty="0" smtClean="0">
                <a:latin typeface="+mj-lt"/>
              </a:rPr>
              <a:t>TYPES OF BALANCE</a:t>
            </a:r>
            <a:r>
              <a:rPr lang="en-IN" sz="3600" dirty="0" smtClean="0"/>
              <a:t>   </a:t>
            </a:r>
            <a:endParaRPr lang="en-IN" sz="3600" dirty="0"/>
          </a:p>
        </p:txBody>
      </p:sp>
      <p:sp>
        <p:nvSpPr>
          <p:cNvPr id="6" name="TextBox 5"/>
          <p:cNvSpPr txBox="1"/>
          <p:nvPr/>
        </p:nvSpPr>
        <p:spPr>
          <a:xfrm>
            <a:off x="209550" y="2308503"/>
            <a:ext cx="11410950" cy="1508105"/>
          </a:xfrm>
          <a:prstGeom prst="rect">
            <a:avLst/>
          </a:prstGeom>
          <a:noFill/>
        </p:spPr>
        <p:txBody>
          <a:bodyPr wrap="square" rtlCol="0">
            <a:spAutoFit/>
          </a:bodyPr>
          <a:lstStyle/>
          <a:p>
            <a:pPr marL="342900" indent="-342900">
              <a:buFont typeface="Wingdings" panose="05000000000000000000" pitchFamily="2" charset="2"/>
              <a:buChar char="§"/>
            </a:pPr>
            <a:r>
              <a:rPr lang="en-IN" sz="2400" b="1" dirty="0" smtClean="0"/>
              <a:t>Debit</a:t>
            </a:r>
            <a:r>
              <a:rPr lang="en-IN" sz="2400" dirty="0" smtClean="0"/>
              <a:t> </a:t>
            </a:r>
            <a:r>
              <a:rPr lang="en-IN" sz="2400" b="1" dirty="0"/>
              <a:t>-</a:t>
            </a:r>
            <a:r>
              <a:rPr lang="en-IN" sz="2400" dirty="0" smtClean="0"/>
              <a:t> </a:t>
            </a:r>
            <a:r>
              <a:rPr lang="en-IN" sz="2000" dirty="0" smtClean="0"/>
              <a:t>If the debit side of account is heavier then its credit side balance is debit balance.</a:t>
            </a:r>
          </a:p>
          <a:p>
            <a:pPr marL="285750" indent="-285750">
              <a:buFont typeface="Wingdings" panose="05000000000000000000" pitchFamily="2" charset="2"/>
              <a:buChar char="Ø"/>
            </a:pPr>
            <a:endParaRPr lang="en-IN" sz="2400" dirty="0"/>
          </a:p>
          <a:p>
            <a:pPr marL="342900" indent="-342900">
              <a:buFont typeface="Wingdings" panose="05000000000000000000" pitchFamily="2" charset="2"/>
              <a:buChar char="§"/>
            </a:pPr>
            <a:r>
              <a:rPr lang="en-IN" sz="2400" b="1" dirty="0" smtClean="0"/>
              <a:t>Credit -</a:t>
            </a:r>
            <a:r>
              <a:rPr lang="en-IN" sz="2400" dirty="0" smtClean="0"/>
              <a:t> </a:t>
            </a:r>
            <a:r>
              <a:rPr lang="en-IN" sz="2000" dirty="0" smtClean="0"/>
              <a:t>If the credit side of account is heavier then its debit side, balance is credit balance.</a:t>
            </a:r>
          </a:p>
          <a:p>
            <a:pPr marL="342900" indent="-342900">
              <a:buFont typeface="Wingdings" panose="05000000000000000000" pitchFamily="2" charset="2"/>
              <a:buChar char="§"/>
            </a:pPr>
            <a:endParaRPr lang="en-IN" sz="2000" dirty="0"/>
          </a:p>
        </p:txBody>
      </p:sp>
    </p:spTree>
    <p:extLst>
      <p:ext uri="{BB962C8B-B14F-4D97-AF65-F5344CB8AC3E}">
        <p14:creationId xmlns="" xmlns:p14="http://schemas.microsoft.com/office/powerpoint/2010/main" val="592122184"/>
      </p:ext>
    </p:extLst>
  </p:cSld>
  <p:clrMapOvr>
    <a:masterClrMapping/>
  </p:clrMapOvr>
  <p:transition>
    <p:rand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1103" y="431320"/>
            <a:ext cx="8729932" cy="707886"/>
          </a:xfrm>
          <a:prstGeom prst="rect">
            <a:avLst/>
          </a:prstGeom>
          <a:noFill/>
        </p:spPr>
        <p:txBody>
          <a:bodyPr wrap="square" rtlCol="0">
            <a:spAutoFit/>
          </a:bodyPr>
          <a:lstStyle/>
          <a:p>
            <a:r>
              <a:rPr lang="en-US" sz="4000" dirty="0" smtClean="0">
                <a:latin typeface="+mj-lt"/>
              </a:rPr>
              <a:t>TRIAL BALANCE</a:t>
            </a:r>
          </a:p>
        </p:txBody>
      </p:sp>
      <p:sp>
        <p:nvSpPr>
          <p:cNvPr id="3" name="Rectangle 2"/>
          <p:cNvSpPr/>
          <p:nvPr/>
        </p:nvSpPr>
        <p:spPr>
          <a:xfrm>
            <a:off x="563592" y="1446226"/>
            <a:ext cx="11133827" cy="4401205"/>
          </a:xfrm>
          <a:prstGeom prst="rect">
            <a:avLst/>
          </a:prstGeom>
        </p:spPr>
        <p:txBody>
          <a:bodyPr wrap="square">
            <a:spAutoFit/>
          </a:bodyPr>
          <a:lstStyle/>
          <a:p>
            <a:pPr marL="457200" indent="-457200">
              <a:buFont typeface="Arial" pitchFamily="34" charset="0"/>
              <a:buChar char="•"/>
            </a:pPr>
            <a:r>
              <a:rPr lang="en-US" sz="2000" dirty="0" smtClean="0"/>
              <a:t>The fundament principle of double entry book keeping is that debit must be equal to credit. In other words, debit aspect of any transaction is always equal to its credit aspect.</a:t>
            </a:r>
          </a:p>
          <a:p>
            <a:pPr marL="457200" indent="-457200">
              <a:buFont typeface="Arial" pitchFamily="34" charset="0"/>
              <a:buChar char="•"/>
            </a:pPr>
            <a:endParaRPr lang="en-US" sz="2000" dirty="0" smtClean="0"/>
          </a:p>
          <a:p>
            <a:pPr marL="457200" indent="-457200">
              <a:buFont typeface="Arial" pitchFamily="34" charset="0"/>
              <a:buChar char="•"/>
            </a:pPr>
            <a:r>
              <a:rPr lang="en-US" sz="2000" dirty="0" smtClean="0"/>
              <a:t>A trial balance is a summary of all the ledger balances outstanding as on particular date.</a:t>
            </a:r>
          </a:p>
          <a:p>
            <a:pPr marL="457200" indent="-457200">
              <a:buFont typeface="Arial" pitchFamily="34" charset="0"/>
              <a:buChar char="•"/>
            </a:pPr>
            <a:endParaRPr lang="en-US" sz="2000" dirty="0" smtClean="0"/>
          </a:p>
          <a:p>
            <a:pPr marL="457200" indent="-457200">
              <a:buFont typeface="Arial" pitchFamily="34" charset="0"/>
              <a:buChar char="•"/>
            </a:pPr>
            <a:r>
              <a:rPr lang="en-US" sz="2000" dirty="0" smtClean="0"/>
              <a:t>List of debit balances and credit balances should be equal. It said that Trial balance is tallied.</a:t>
            </a:r>
          </a:p>
          <a:p>
            <a:pPr marL="457200" indent="-457200">
              <a:buFont typeface="Arial" pitchFamily="34" charset="0"/>
              <a:buChar char="•"/>
            </a:pPr>
            <a:endParaRPr lang="en-US" sz="2000" dirty="0" smtClean="0"/>
          </a:p>
          <a:p>
            <a:pPr marL="457200" indent="-457200">
              <a:buFont typeface="Arial" pitchFamily="34" charset="0"/>
              <a:buChar char="•"/>
            </a:pPr>
            <a:r>
              <a:rPr lang="en-US" sz="2000" dirty="0" smtClean="0"/>
              <a:t>When trial balance tallies it establishes the arithmetical accuracy of record.</a:t>
            </a:r>
          </a:p>
          <a:p>
            <a:pPr marL="457200" indent="-457200">
              <a:buFont typeface="Arial" pitchFamily="34" charset="0"/>
              <a:buChar char="•"/>
            </a:pPr>
            <a:endParaRPr lang="en-US" sz="2000" dirty="0" smtClean="0"/>
          </a:p>
          <a:p>
            <a:pPr marL="457200" indent="-457200">
              <a:buFont typeface="Arial" pitchFamily="34" charset="0"/>
              <a:buChar char="•"/>
            </a:pPr>
            <a:r>
              <a:rPr lang="en-US" sz="2000" dirty="0" smtClean="0"/>
              <a:t>It is a statement prepared before preparing the final accounts.</a:t>
            </a:r>
          </a:p>
          <a:p>
            <a:pPr marL="457200" indent="-457200">
              <a:buFont typeface="Arial" pitchFamily="34" charset="0"/>
              <a:buChar char="•"/>
            </a:pPr>
            <a:endParaRPr lang="en-US" sz="2000" dirty="0" smtClean="0"/>
          </a:p>
          <a:p>
            <a:pPr marL="457200" indent="-457200">
              <a:buFont typeface="Arial" pitchFamily="34" charset="0"/>
              <a:buChar char="•"/>
            </a:pPr>
            <a:r>
              <a:rPr lang="en-US" sz="2000" dirty="0" smtClean="0"/>
              <a:t>It is a link between books of account and final accounts i.e. the Trading &amp; Profit &amp; Loss A/c and Balance Sheet.</a:t>
            </a:r>
          </a:p>
          <a:p>
            <a:pPr marL="457200" indent="-457200">
              <a:buFont typeface="Arial" pitchFamily="34" charset="0"/>
              <a:buChar char="•"/>
            </a:pPr>
            <a:endParaRPr lang="en-US" sz="2000" dirty="0"/>
          </a:p>
        </p:txBody>
      </p:sp>
    </p:spTree>
    <p:extLst>
      <p:ext uri="{BB962C8B-B14F-4D97-AF65-F5344CB8AC3E}">
        <p14:creationId xmlns="" xmlns:p14="http://schemas.microsoft.com/office/powerpoint/2010/main" val="877600458"/>
      </p:ext>
    </p:extLst>
  </p:cSld>
  <p:clrMapOvr>
    <a:masterClrMapping/>
  </p:clrMapOvr>
  <p:transition>
    <p:rand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1103" y="327802"/>
            <a:ext cx="8729932" cy="707886"/>
          </a:xfrm>
          <a:prstGeom prst="rect">
            <a:avLst/>
          </a:prstGeom>
          <a:noFill/>
        </p:spPr>
        <p:txBody>
          <a:bodyPr wrap="square" rtlCol="0">
            <a:spAutoFit/>
          </a:bodyPr>
          <a:lstStyle/>
          <a:p>
            <a:r>
              <a:rPr lang="en-US" sz="4000" b="1" dirty="0" smtClean="0"/>
              <a:t>Types of Trial Balance </a:t>
            </a:r>
            <a:endParaRPr lang="en-US" sz="4000" dirty="0" smtClean="0">
              <a:latin typeface="+mj-lt"/>
            </a:endParaRPr>
          </a:p>
        </p:txBody>
      </p:sp>
      <p:sp>
        <p:nvSpPr>
          <p:cNvPr id="3" name="Rectangle 2"/>
          <p:cNvSpPr/>
          <p:nvPr/>
        </p:nvSpPr>
        <p:spPr>
          <a:xfrm>
            <a:off x="563592" y="1135672"/>
            <a:ext cx="11133827" cy="400110"/>
          </a:xfrm>
          <a:prstGeom prst="rect">
            <a:avLst/>
          </a:prstGeom>
        </p:spPr>
        <p:txBody>
          <a:bodyPr wrap="square">
            <a:spAutoFit/>
          </a:bodyPr>
          <a:lstStyle/>
          <a:p>
            <a:pPr marL="457200" indent="-457200"/>
            <a:r>
              <a:rPr lang="en-US" sz="2000" dirty="0" smtClean="0"/>
              <a:t>Trial balances are of two types:</a:t>
            </a:r>
          </a:p>
        </p:txBody>
      </p:sp>
      <p:sp>
        <p:nvSpPr>
          <p:cNvPr id="4" name="Rectangle 3"/>
          <p:cNvSpPr/>
          <p:nvPr/>
        </p:nvSpPr>
        <p:spPr>
          <a:xfrm>
            <a:off x="508958" y="1667635"/>
            <a:ext cx="11133827" cy="1692771"/>
          </a:xfrm>
          <a:prstGeom prst="rect">
            <a:avLst/>
          </a:prstGeom>
        </p:spPr>
        <p:txBody>
          <a:bodyPr wrap="square">
            <a:spAutoFit/>
          </a:bodyPr>
          <a:lstStyle/>
          <a:p>
            <a:pPr marL="457200" indent="-457200"/>
            <a:r>
              <a:rPr lang="en-US" sz="2400" b="1" dirty="0" smtClean="0"/>
              <a:t>1. Gross Trial Balance </a:t>
            </a:r>
          </a:p>
          <a:p>
            <a:pPr marL="457200" indent="-457200"/>
            <a:endParaRPr lang="en-US" sz="2000" dirty="0" smtClean="0"/>
          </a:p>
          <a:p>
            <a:pPr marL="457200" indent="-457200">
              <a:buFont typeface="Arial" pitchFamily="34" charset="0"/>
              <a:buChar char="•"/>
            </a:pPr>
            <a:r>
              <a:rPr lang="en-US" sz="2000" dirty="0" smtClean="0"/>
              <a:t>Gross Trial Balance is prepared by taking all ledger account debit total and credit total, instead of considering ledger balances, as on a particular date.</a:t>
            </a:r>
          </a:p>
          <a:p>
            <a:pPr marL="457200" indent="-457200">
              <a:buFont typeface="Arial" pitchFamily="34" charset="0"/>
              <a:buChar char="•"/>
            </a:pPr>
            <a:endParaRPr lang="en-US" sz="2000" b="1" dirty="0" smtClean="0"/>
          </a:p>
        </p:txBody>
      </p:sp>
      <p:sp>
        <p:nvSpPr>
          <p:cNvPr id="6" name="Rectangle 5"/>
          <p:cNvSpPr/>
          <p:nvPr/>
        </p:nvSpPr>
        <p:spPr>
          <a:xfrm>
            <a:off x="405441" y="3513692"/>
            <a:ext cx="11133827" cy="2000548"/>
          </a:xfrm>
          <a:prstGeom prst="rect">
            <a:avLst/>
          </a:prstGeom>
        </p:spPr>
        <p:txBody>
          <a:bodyPr wrap="square">
            <a:spAutoFit/>
          </a:bodyPr>
          <a:lstStyle/>
          <a:p>
            <a:pPr marL="457200" indent="-457200"/>
            <a:r>
              <a:rPr lang="en-US" sz="2400" b="1" dirty="0" smtClean="0"/>
              <a:t>2. Net Trial Balance (concern with)</a:t>
            </a:r>
          </a:p>
          <a:p>
            <a:pPr marL="457200" indent="-457200">
              <a:buFont typeface="Arial" pitchFamily="34" charset="0"/>
              <a:buChar char="•"/>
            </a:pPr>
            <a:endParaRPr lang="en-US" sz="2000" b="1" dirty="0" smtClean="0"/>
          </a:p>
          <a:p>
            <a:pPr marL="457200" indent="-457200">
              <a:buFont typeface="Arial" pitchFamily="34" charset="0"/>
              <a:buChar char="•"/>
            </a:pPr>
            <a:r>
              <a:rPr lang="en-US" sz="2000" dirty="0" smtClean="0"/>
              <a:t>Net trial balance is list of debit &amp; credit balance, taken from ledger accounts on particular date.</a:t>
            </a:r>
          </a:p>
          <a:p>
            <a:pPr marL="457200" indent="-457200">
              <a:buFont typeface="Arial" pitchFamily="34" charset="0"/>
              <a:buChar char="•"/>
            </a:pPr>
            <a:endParaRPr lang="en-US" sz="2000" b="1" dirty="0" smtClean="0"/>
          </a:p>
          <a:p>
            <a:pPr marL="457200" indent="-457200">
              <a:buFont typeface="Arial" pitchFamily="34" charset="0"/>
              <a:buChar char="•"/>
            </a:pPr>
            <a:r>
              <a:rPr lang="en-US" sz="2000" dirty="0" smtClean="0"/>
              <a:t>Normally, net trial balance is prepare, since it is transferred to final accounts and personal and real accounts balance are carried forward from current year to subsequent year.</a:t>
            </a:r>
            <a:endParaRPr lang="en-US" sz="2000" b="1" dirty="0" smtClean="0"/>
          </a:p>
        </p:txBody>
      </p:sp>
    </p:spTree>
  </p:cSld>
  <p:clrMapOvr>
    <a:masterClrMapping/>
  </p:clrMapOvr>
  <p:transition>
    <p:rand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066505" y="1099228"/>
          <a:ext cx="7750355" cy="5059680"/>
        </p:xfrm>
        <a:graphic>
          <a:graphicData uri="http://schemas.openxmlformats.org/drawingml/2006/table">
            <a:tbl>
              <a:tblPr firstRow="1" bandRow="1">
                <a:tableStyleId>{2D5ABB26-0587-4C30-8999-92F81FD0307C}</a:tableStyleId>
              </a:tblPr>
              <a:tblGrid>
                <a:gridCol w="555925"/>
                <a:gridCol w="3174520"/>
                <a:gridCol w="603849"/>
                <a:gridCol w="1742536"/>
                <a:gridCol w="1673525"/>
              </a:tblGrid>
              <a:tr h="370840">
                <a:tc>
                  <a:txBody>
                    <a:bodyPr/>
                    <a:lstStyle/>
                    <a:p>
                      <a:pPr algn="ctr"/>
                      <a:r>
                        <a:rPr lang="en-US" sz="2000" b="1" dirty="0" smtClean="0"/>
                        <a:t>Sr.</a:t>
                      </a:r>
                    </a:p>
                    <a:p>
                      <a:pPr algn="ctr"/>
                      <a:r>
                        <a:rPr lang="en-US" sz="2000" b="1" dirty="0" smtClean="0"/>
                        <a:t>No.</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dirty="0" smtClean="0"/>
                        <a:t>Name</a:t>
                      </a:r>
                      <a:r>
                        <a:rPr lang="en-US" sz="2000" b="1" baseline="0" dirty="0" smtClean="0"/>
                        <a:t> of Account</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dirty="0" smtClean="0"/>
                        <a:t>Total</a:t>
                      </a:r>
                      <a:r>
                        <a:rPr lang="en-US" sz="2000" b="1" baseline="0" dirty="0" smtClean="0"/>
                        <a:t> debit side (Rs.)</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Total</a:t>
                      </a:r>
                      <a:r>
                        <a:rPr lang="en-US" sz="2000" b="1" baseline="0" dirty="0" smtClean="0"/>
                        <a:t> credit side (Rs.)</a:t>
                      </a:r>
                      <a:endParaRPr lang="en-US" sz="2000" b="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1</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err="1" smtClean="0"/>
                        <a:t>Ketan‟s</a:t>
                      </a:r>
                      <a:r>
                        <a:rPr lang="en-US" sz="2000" dirty="0" smtClean="0"/>
                        <a:t> Capital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5,000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76,000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2</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Opening Stock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10,000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3</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Purchases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2,10,000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2,000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4</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Sales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2,000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3,05,000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5</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Sales Return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18,000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6</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Expenses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27,000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7</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Customers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1,20,000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26,000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8</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Suppliers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12,000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80,000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9</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Cash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6,000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10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U. C. Bank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96,000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smtClean="0"/>
                        <a:t>17,000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lang="en-US"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dirty="0" smtClean="0"/>
                        <a:t>5,06,000</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dirty="0" smtClean="0"/>
                        <a:t>5,06,000</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Rectangle 2"/>
          <p:cNvSpPr/>
          <p:nvPr/>
        </p:nvSpPr>
        <p:spPr>
          <a:xfrm>
            <a:off x="1857555" y="379888"/>
            <a:ext cx="8045570" cy="400110"/>
          </a:xfrm>
          <a:prstGeom prst="rect">
            <a:avLst/>
          </a:prstGeom>
        </p:spPr>
        <p:txBody>
          <a:bodyPr wrap="square">
            <a:spAutoFit/>
          </a:bodyPr>
          <a:lstStyle/>
          <a:p>
            <a:pPr marL="457200" indent="-457200"/>
            <a:r>
              <a:rPr lang="en-US" sz="2000" dirty="0" smtClean="0"/>
              <a:t>Gross Trial Balance can be as under  – </a:t>
            </a:r>
            <a:r>
              <a:rPr lang="en-US" dirty="0" smtClean="0"/>
              <a:t>					</a:t>
            </a:r>
            <a:endParaRPr lang="en-US" b="1" dirty="0"/>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3335" y="257577"/>
            <a:ext cx="11475076" cy="830997"/>
          </a:xfrm>
          <a:prstGeom prst="rect">
            <a:avLst/>
          </a:prstGeom>
          <a:noFill/>
        </p:spPr>
        <p:txBody>
          <a:bodyPr wrap="square" rtlCol="0">
            <a:spAutoFit/>
          </a:bodyPr>
          <a:lstStyle/>
          <a:p>
            <a:pPr algn="ctr"/>
            <a:r>
              <a:rPr lang="en-US" sz="4800" dirty="0" smtClean="0">
                <a:latin typeface="+mj-lt"/>
              </a:rPr>
              <a:t>ACCOUNTING PRINCIPLES</a:t>
            </a:r>
            <a:endParaRPr lang="en-US" sz="4800" dirty="0">
              <a:latin typeface="+mj-lt"/>
            </a:endParaRPr>
          </a:p>
        </p:txBody>
      </p:sp>
      <p:cxnSp>
        <p:nvCxnSpPr>
          <p:cNvPr id="12" name="Straight Arrow Connector 11"/>
          <p:cNvCxnSpPr/>
          <p:nvPr/>
        </p:nvCxnSpPr>
        <p:spPr>
          <a:xfrm>
            <a:off x="6020873" y="965463"/>
            <a:ext cx="0" cy="2580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700011" y="1223493"/>
            <a:ext cx="861596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700011" y="1223493"/>
            <a:ext cx="0" cy="2580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10315977" y="1223493"/>
            <a:ext cx="0" cy="2580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50760" y="1751526"/>
            <a:ext cx="3361386" cy="461665"/>
          </a:xfrm>
          <a:prstGeom prst="rect">
            <a:avLst/>
          </a:prstGeom>
          <a:noFill/>
        </p:spPr>
        <p:txBody>
          <a:bodyPr wrap="square" rtlCol="0">
            <a:spAutoFit/>
          </a:bodyPr>
          <a:lstStyle/>
          <a:p>
            <a:r>
              <a:rPr lang="en-US" sz="2400" u="sng" dirty="0" smtClean="0"/>
              <a:t>Accounting Concepts</a:t>
            </a:r>
            <a:endParaRPr lang="en-US" sz="2400" u="sng" dirty="0"/>
          </a:p>
        </p:txBody>
      </p:sp>
      <p:sp>
        <p:nvSpPr>
          <p:cNvPr id="30" name="TextBox 29"/>
          <p:cNvSpPr txBox="1"/>
          <p:nvPr/>
        </p:nvSpPr>
        <p:spPr>
          <a:xfrm>
            <a:off x="8467859" y="1751526"/>
            <a:ext cx="3696236" cy="461665"/>
          </a:xfrm>
          <a:prstGeom prst="rect">
            <a:avLst/>
          </a:prstGeom>
          <a:noFill/>
        </p:spPr>
        <p:txBody>
          <a:bodyPr wrap="square" rtlCol="0">
            <a:spAutoFit/>
          </a:bodyPr>
          <a:lstStyle/>
          <a:p>
            <a:r>
              <a:rPr lang="en-US" sz="2400" u="sng" dirty="0" smtClean="0"/>
              <a:t>Accounting Conventions</a:t>
            </a:r>
            <a:endParaRPr lang="en-US" sz="2400" u="sng" dirty="0"/>
          </a:p>
        </p:txBody>
      </p:sp>
      <p:sp>
        <p:nvSpPr>
          <p:cNvPr id="31" name="TextBox 30"/>
          <p:cNvSpPr txBox="1"/>
          <p:nvPr/>
        </p:nvSpPr>
        <p:spPr>
          <a:xfrm>
            <a:off x="141668" y="2575774"/>
            <a:ext cx="3799267" cy="3693319"/>
          </a:xfrm>
          <a:prstGeom prst="rect">
            <a:avLst/>
          </a:prstGeom>
          <a:noFill/>
        </p:spPr>
        <p:txBody>
          <a:bodyPr wrap="square" rtlCol="0">
            <a:spAutoFit/>
          </a:bodyPr>
          <a:lstStyle/>
          <a:p>
            <a:pPr marL="342900" indent="-342900">
              <a:buAutoNum type="alphaLcParenR"/>
            </a:pPr>
            <a:r>
              <a:rPr lang="en-US" sz="2400" dirty="0" smtClean="0"/>
              <a:t>Business entity </a:t>
            </a:r>
          </a:p>
          <a:p>
            <a:pPr marL="342900" indent="-342900">
              <a:buAutoNum type="alphaLcParenR"/>
            </a:pPr>
            <a:r>
              <a:rPr lang="en-US" sz="2400" dirty="0" smtClean="0"/>
              <a:t>Going Concern </a:t>
            </a:r>
          </a:p>
          <a:p>
            <a:pPr marL="342900" indent="-342900">
              <a:buAutoNum type="alphaLcParenR"/>
            </a:pPr>
            <a:r>
              <a:rPr lang="en-US" sz="2400" dirty="0" smtClean="0"/>
              <a:t>Money Measurement</a:t>
            </a:r>
          </a:p>
          <a:p>
            <a:pPr marL="342900" indent="-342900">
              <a:buAutoNum type="alphaLcParenR"/>
            </a:pPr>
            <a:r>
              <a:rPr lang="en-US" sz="2400" dirty="0"/>
              <a:t>Cost Concept </a:t>
            </a:r>
            <a:endParaRPr lang="en-US" sz="2400" dirty="0" smtClean="0"/>
          </a:p>
          <a:p>
            <a:pPr marL="342900" indent="-342900">
              <a:buAutoNum type="alphaLcParenR"/>
            </a:pPr>
            <a:r>
              <a:rPr lang="en-US" sz="2400" dirty="0"/>
              <a:t>Accounting period </a:t>
            </a:r>
            <a:endParaRPr lang="en-US" sz="2400" dirty="0" smtClean="0"/>
          </a:p>
          <a:p>
            <a:pPr marL="342900" indent="-342900">
              <a:buAutoNum type="alphaLcParenR"/>
            </a:pPr>
            <a:r>
              <a:rPr lang="en-US" sz="2400" dirty="0"/>
              <a:t>Duel aspect </a:t>
            </a:r>
            <a:endParaRPr lang="en-US" sz="2400" dirty="0" smtClean="0"/>
          </a:p>
          <a:p>
            <a:pPr marL="342900" indent="-342900">
              <a:buAutoNum type="alphaLcParenR"/>
            </a:pPr>
            <a:r>
              <a:rPr lang="en-US" sz="2400" dirty="0"/>
              <a:t>Accrual Concept </a:t>
            </a:r>
            <a:r>
              <a:rPr lang="en-US" sz="2400" dirty="0" smtClean="0"/>
              <a:t> </a:t>
            </a:r>
          </a:p>
          <a:p>
            <a:pPr marL="342900" indent="-342900">
              <a:buAutoNum type="alphaLcParenR"/>
            </a:pPr>
            <a:r>
              <a:rPr lang="en-US" sz="2400" dirty="0"/>
              <a:t>Matching Cost </a:t>
            </a:r>
            <a:endParaRPr lang="en-US" sz="2400" dirty="0" smtClean="0"/>
          </a:p>
          <a:p>
            <a:pPr marL="342900" indent="-342900">
              <a:buAutoNum type="alphaLcParenR"/>
            </a:pPr>
            <a:r>
              <a:rPr lang="en-US" sz="2400" dirty="0" smtClean="0"/>
              <a:t>Realization  </a:t>
            </a:r>
          </a:p>
          <a:p>
            <a:pPr marL="342900" indent="-342900">
              <a:buAutoNum type="alphaLcParenR"/>
            </a:pPr>
            <a:endParaRPr lang="en-US" sz="2000" dirty="0"/>
          </a:p>
        </p:txBody>
      </p:sp>
      <p:sp>
        <p:nvSpPr>
          <p:cNvPr id="34" name="TextBox 33"/>
          <p:cNvSpPr txBox="1"/>
          <p:nvPr/>
        </p:nvSpPr>
        <p:spPr>
          <a:xfrm>
            <a:off x="8467859" y="2575774"/>
            <a:ext cx="3290552" cy="1569660"/>
          </a:xfrm>
          <a:prstGeom prst="rect">
            <a:avLst/>
          </a:prstGeom>
          <a:noFill/>
        </p:spPr>
        <p:txBody>
          <a:bodyPr wrap="square" rtlCol="0">
            <a:spAutoFit/>
          </a:bodyPr>
          <a:lstStyle/>
          <a:p>
            <a:pPr marL="342900" indent="-342900">
              <a:buAutoNum type="alphaLcParenR"/>
            </a:pPr>
            <a:r>
              <a:rPr lang="en-US" sz="2400" dirty="0" smtClean="0"/>
              <a:t>Disclosure </a:t>
            </a:r>
          </a:p>
          <a:p>
            <a:pPr marL="342900" indent="-342900">
              <a:buAutoNum type="alphaLcParenR"/>
            </a:pPr>
            <a:r>
              <a:rPr lang="en-US" sz="2400" dirty="0"/>
              <a:t>Materiality </a:t>
            </a:r>
            <a:endParaRPr lang="en-US" sz="2400" dirty="0" smtClean="0"/>
          </a:p>
          <a:p>
            <a:pPr marL="342900" indent="-342900">
              <a:buAutoNum type="alphaLcParenR"/>
            </a:pPr>
            <a:r>
              <a:rPr lang="en-US" sz="2400" dirty="0" smtClean="0"/>
              <a:t>Consistency</a:t>
            </a:r>
          </a:p>
          <a:p>
            <a:pPr marL="342900" indent="-342900">
              <a:buAutoNum type="alphaLcParenR"/>
            </a:pPr>
            <a:r>
              <a:rPr lang="en-US" sz="2400" dirty="0"/>
              <a:t>Conservatism </a:t>
            </a:r>
            <a:r>
              <a:rPr lang="en-US" sz="2400" dirty="0" smtClean="0"/>
              <a:t> </a:t>
            </a:r>
            <a:endParaRPr lang="en-US" sz="2400" dirty="0"/>
          </a:p>
        </p:txBody>
      </p:sp>
    </p:spTree>
    <p:extLst>
      <p:ext uri="{BB962C8B-B14F-4D97-AF65-F5344CB8AC3E}">
        <p14:creationId xmlns="" xmlns:p14="http://schemas.microsoft.com/office/powerpoint/2010/main" val="1988830760"/>
      </p:ext>
    </p:extLst>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63593" y="241865"/>
            <a:ext cx="8045570" cy="400110"/>
          </a:xfrm>
          <a:prstGeom prst="rect">
            <a:avLst/>
          </a:prstGeom>
        </p:spPr>
        <p:txBody>
          <a:bodyPr wrap="square">
            <a:spAutoFit/>
          </a:bodyPr>
          <a:lstStyle/>
          <a:p>
            <a:pPr marL="457200" indent="-457200"/>
            <a:r>
              <a:rPr lang="en-US" sz="2000" dirty="0" smtClean="0"/>
              <a:t>Net Trial Balance can be as under  – </a:t>
            </a:r>
            <a:r>
              <a:rPr lang="en-US" dirty="0" smtClean="0"/>
              <a:t>					</a:t>
            </a:r>
            <a:endParaRPr lang="en-US" b="1" dirty="0"/>
          </a:p>
        </p:txBody>
      </p:sp>
      <p:graphicFrame>
        <p:nvGraphicFramePr>
          <p:cNvPr id="4" name="Table 3"/>
          <p:cNvGraphicFramePr>
            <a:graphicFrameLocks noGrp="1"/>
          </p:cNvGraphicFramePr>
          <p:nvPr/>
        </p:nvGraphicFramePr>
        <p:xfrm>
          <a:off x="1962990" y="857688"/>
          <a:ext cx="8128000" cy="5826760"/>
        </p:xfrm>
        <a:graphic>
          <a:graphicData uri="http://schemas.openxmlformats.org/drawingml/2006/table">
            <a:tbl>
              <a:tblPr firstRow="1" bandRow="1">
                <a:tableStyleId>{2D5ABB26-0587-4C30-8999-92F81FD0307C}</a:tableStyleId>
              </a:tblPr>
              <a:tblGrid>
                <a:gridCol w="676694"/>
                <a:gridCol w="3847381"/>
                <a:gridCol w="352725"/>
                <a:gridCol w="1625600"/>
                <a:gridCol w="1625600"/>
              </a:tblGrid>
              <a:tr h="370840">
                <a:tc>
                  <a:txBody>
                    <a:bodyPr/>
                    <a:lstStyle/>
                    <a:p>
                      <a:pPr algn="ctr"/>
                      <a:r>
                        <a:rPr lang="en-US" sz="2000" b="1" dirty="0" smtClean="0"/>
                        <a:t>Sr.</a:t>
                      </a:r>
                    </a:p>
                    <a:p>
                      <a:pPr algn="ctr"/>
                      <a:r>
                        <a:rPr lang="en-US" sz="2000" b="1" dirty="0" smtClean="0"/>
                        <a:t>No.</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dirty="0" smtClean="0"/>
                        <a:t>Name</a:t>
                      </a:r>
                      <a:r>
                        <a:rPr lang="en-US" sz="2000" b="1" baseline="0" dirty="0" smtClean="0"/>
                        <a:t> of Account</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dirty="0" smtClean="0"/>
                        <a:t>Total</a:t>
                      </a:r>
                      <a:r>
                        <a:rPr lang="en-US" sz="2000" b="1" baseline="0" dirty="0" smtClean="0"/>
                        <a:t> debit side (Rs.)</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Total</a:t>
                      </a:r>
                      <a:r>
                        <a:rPr lang="en-US" sz="2000" b="1" baseline="0" dirty="0" smtClean="0"/>
                        <a:t> credit side (Rs.)</a:t>
                      </a:r>
                      <a:endParaRPr lang="en-US" sz="2000" b="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1</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Opening Stock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12,000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2</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Capital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1,02,000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3</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Purchases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2,10,000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4</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Purchase Return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6,000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5</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Sales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3,11,000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6</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Sales Return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4,000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7</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Expenses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28,000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8</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Plant &amp; Machinery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1,20,000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9</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Customers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80,000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sz="2000" dirty="0" smtClean="0"/>
                        <a:t>10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Suppliers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62,000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11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Cash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6,000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dirty="0" smtClean="0"/>
                        <a:t>12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Bank balance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21,000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4,81,000</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t>4,81,000</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rand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1103" y="431320"/>
            <a:ext cx="11335108" cy="646331"/>
          </a:xfrm>
          <a:prstGeom prst="rect">
            <a:avLst/>
          </a:prstGeom>
          <a:noFill/>
        </p:spPr>
        <p:txBody>
          <a:bodyPr wrap="square" rtlCol="0">
            <a:spAutoFit/>
          </a:bodyPr>
          <a:lstStyle/>
          <a:p>
            <a:r>
              <a:rPr lang="en-US" sz="3600" b="1" dirty="0" smtClean="0"/>
              <a:t>SOME IMPORTANT ITEMS AND THEIR BALANCES </a:t>
            </a:r>
            <a:endParaRPr lang="en-US" sz="3600" dirty="0" smtClean="0">
              <a:latin typeface="+mj-lt"/>
            </a:endParaRPr>
          </a:p>
        </p:txBody>
      </p:sp>
      <p:graphicFrame>
        <p:nvGraphicFramePr>
          <p:cNvPr id="4" name="Table 3"/>
          <p:cNvGraphicFramePr>
            <a:graphicFrameLocks noGrp="1"/>
          </p:cNvGraphicFramePr>
          <p:nvPr/>
        </p:nvGraphicFramePr>
        <p:xfrm>
          <a:off x="1065842" y="1185493"/>
          <a:ext cx="4064000" cy="4937760"/>
        </p:xfrm>
        <a:graphic>
          <a:graphicData uri="http://schemas.openxmlformats.org/drawingml/2006/table">
            <a:tbl>
              <a:tblPr firstRow="1" bandRow="1">
                <a:tableStyleId>{2D5ABB26-0587-4C30-8999-92F81FD0307C}</a:tableStyleId>
              </a:tblPr>
              <a:tblGrid>
                <a:gridCol w="2032000"/>
                <a:gridCol w="2032000"/>
              </a:tblGrid>
              <a:tr h="370840">
                <a:tc>
                  <a:txBody>
                    <a:bodyPr/>
                    <a:lstStyle/>
                    <a:p>
                      <a:r>
                        <a:rPr lang="en-US" sz="2200" dirty="0" smtClean="0"/>
                        <a:t>Drawings</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smtClean="0"/>
                        <a:t>Debit Balance</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200" dirty="0" smtClean="0"/>
                        <a:t>Purchases</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smtClean="0"/>
                        <a:t>Debit Balance</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200" dirty="0" smtClean="0"/>
                        <a:t>Expenses</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smtClean="0"/>
                        <a:t>Debit Balance</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200" dirty="0" smtClean="0"/>
                        <a:t>Carriage Inwards</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smtClean="0"/>
                        <a:t>Debit Balance</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200" dirty="0" smtClean="0"/>
                        <a:t>Carriage Outwards</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smtClean="0"/>
                        <a:t>Debit Balance</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200" dirty="0" smtClean="0"/>
                        <a:t>Stock (opening)</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smtClean="0"/>
                        <a:t>Debit Balance</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200" dirty="0" smtClean="0"/>
                        <a:t>Interest Paid</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smtClean="0"/>
                        <a:t>Debit Balance</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200" dirty="0" smtClean="0"/>
                        <a:t>Loan Given</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smtClean="0"/>
                        <a:t>Debit Balance</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200" dirty="0" smtClean="0"/>
                        <a:t>Assets</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smtClean="0"/>
                        <a:t>Debit Balance</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200" dirty="0" smtClean="0"/>
                        <a:t>Sales Return</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smtClean="0"/>
                        <a:t>Debit Balance</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nvGraphicFramePr>
        <p:xfrm>
          <a:off x="5741359" y="1202745"/>
          <a:ext cx="4064000" cy="4511040"/>
        </p:xfrm>
        <a:graphic>
          <a:graphicData uri="http://schemas.openxmlformats.org/drawingml/2006/table">
            <a:tbl>
              <a:tblPr firstRow="1" bandRow="1">
                <a:tableStyleId>{2D5ABB26-0587-4C30-8999-92F81FD0307C}</a:tableStyleId>
              </a:tblPr>
              <a:tblGrid>
                <a:gridCol w="2032000"/>
                <a:gridCol w="2032000"/>
              </a:tblGrid>
              <a:tr h="370840">
                <a:tc>
                  <a:txBody>
                    <a:bodyPr/>
                    <a:lstStyle/>
                    <a:p>
                      <a:r>
                        <a:rPr lang="en-US" sz="2200" dirty="0" smtClean="0"/>
                        <a:t>Investment</a:t>
                      </a:r>
                      <a:r>
                        <a:rPr lang="en-US" sz="2200" baseline="0" dirty="0" smtClean="0"/>
                        <a:t>s</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smtClean="0"/>
                        <a:t>Debit Balance</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200" dirty="0" smtClean="0"/>
                        <a:t>Goodwill</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smtClean="0"/>
                        <a:t>Debit Balance</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200" dirty="0" smtClean="0"/>
                        <a:t>Cash</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smtClean="0"/>
                        <a:t>Debit Balance</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200" dirty="0" smtClean="0"/>
                        <a:t>Capital</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smtClean="0"/>
                        <a:t>Credit Balance</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200" dirty="0" smtClean="0"/>
                        <a:t>Incomes</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smtClean="0"/>
                        <a:t>Credit Balance</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200" dirty="0" smtClean="0"/>
                        <a:t>Loan Taken</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smtClean="0"/>
                        <a:t>Credit Balance</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200" dirty="0" smtClean="0"/>
                        <a:t>Interest Received</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smtClean="0"/>
                        <a:t>Credit Balance</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200" dirty="0" smtClean="0"/>
                        <a:t>Suppliers</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smtClean="0"/>
                        <a:t>Credit Balance</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200" dirty="0" smtClean="0"/>
                        <a:t>Return</a:t>
                      </a:r>
                      <a:r>
                        <a:rPr lang="en-US" sz="2200" baseline="0" dirty="0" smtClean="0"/>
                        <a:t> Outwards</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200" dirty="0" smtClean="0"/>
                        <a:t>Credit Balance</a:t>
                      </a:r>
                      <a:endParaRPr lang="en-US" sz="2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rand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14575" y="1828800"/>
            <a:ext cx="7943850" cy="2646878"/>
          </a:xfrm>
          <a:prstGeom prst="rect">
            <a:avLst/>
          </a:prstGeom>
          <a:noFill/>
        </p:spPr>
        <p:txBody>
          <a:bodyPr wrap="square" rtlCol="0">
            <a:spAutoFit/>
          </a:bodyPr>
          <a:lstStyle/>
          <a:p>
            <a:r>
              <a:rPr lang="en-US" sz="16600" dirty="0" smtClean="0"/>
              <a:t>Example</a:t>
            </a:r>
            <a:endParaRPr lang="en-US" sz="16600" dirty="0"/>
          </a:p>
        </p:txBody>
      </p:sp>
    </p:spTree>
  </p:cSld>
  <p:clrMapOvr>
    <a:masterClrMapping/>
  </p:clrMapOvr>
  <p:transition>
    <p:random/>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730142" y="1153618"/>
          <a:ext cx="8127999" cy="4719320"/>
        </p:xfrm>
        <a:graphic>
          <a:graphicData uri="http://schemas.openxmlformats.org/drawingml/2006/table">
            <a:tbl>
              <a:tblPr firstRow="1" bandRow="1">
                <a:tableStyleId>{2D5ABB26-0587-4C30-8999-92F81FD0307C}</a:tableStyleId>
              </a:tblPr>
              <a:tblGrid>
                <a:gridCol w="1067661"/>
                <a:gridCol w="5997844"/>
                <a:gridCol w="1062494"/>
              </a:tblGrid>
              <a:tr h="370840">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r>
                        <a:rPr lang="en-US" dirty="0" smtClean="0"/>
                        <a:t>Jan 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P started business with cash</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Jan 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He opened</a:t>
                      </a:r>
                      <a:r>
                        <a:rPr lang="en-US" baseline="0" dirty="0" smtClean="0"/>
                        <a:t> a current account in the bank</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5000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Jan  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Purchased goods on credit from </a:t>
                      </a:r>
                      <a:r>
                        <a:rPr lang="en-US" dirty="0" err="1" smtClean="0"/>
                        <a:t>shubham</a:t>
                      </a:r>
                      <a:r>
                        <a:rPr lang="en-US" dirty="0" smtClean="0"/>
                        <a:t> and discount</a:t>
                      </a:r>
                      <a:r>
                        <a:rPr lang="en-US" baseline="0" dirty="0" smtClean="0"/>
                        <a:t> of Rs100 was given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4000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Jan 10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Paid to </a:t>
                      </a:r>
                      <a:r>
                        <a:rPr lang="en-US" dirty="0" err="1" smtClean="0"/>
                        <a:t>shubham</a:t>
                      </a:r>
                      <a:r>
                        <a:rPr lang="en-US" dirty="0" smtClean="0"/>
                        <a:t> in full settlement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3900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Jan  13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Machinery  Purchase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Jan 16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Goods</a:t>
                      </a:r>
                      <a:r>
                        <a:rPr lang="en-US" baseline="0" dirty="0" smtClean="0"/>
                        <a:t> sold to </a:t>
                      </a:r>
                      <a:r>
                        <a:rPr lang="en-US" baseline="0" dirty="0" err="1" smtClean="0"/>
                        <a:t>swati</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3000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Jan 18</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Amount Received from </a:t>
                      </a:r>
                      <a:r>
                        <a:rPr lang="en-US" dirty="0" err="1" smtClean="0"/>
                        <a:t>swati</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1000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Jan  20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Salaries Paid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700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Jan  23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Rent</a:t>
                      </a:r>
                      <a:r>
                        <a:rPr lang="en-US" baseline="0" dirty="0" smtClean="0"/>
                        <a:t> Received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300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Jan  28</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Goods Purchased</a:t>
                      </a:r>
                      <a:r>
                        <a:rPr lang="en-US" baseline="0" dirty="0" smtClean="0"/>
                        <a:t> from </a:t>
                      </a:r>
                      <a:r>
                        <a:rPr lang="en-US" baseline="0" dirty="0" err="1" smtClean="0"/>
                        <a:t>Shrikant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4000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Jan  31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Depreciation</a:t>
                      </a:r>
                      <a:r>
                        <a:rPr lang="en-US" baseline="0" dirty="0" smtClean="0"/>
                        <a:t> on Machinery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700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TextBox 5"/>
          <p:cNvSpPr txBox="1"/>
          <p:nvPr/>
        </p:nvSpPr>
        <p:spPr>
          <a:xfrm>
            <a:off x="650929" y="309966"/>
            <a:ext cx="8710047" cy="707886"/>
          </a:xfrm>
          <a:prstGeom prst="rect">
            <a:avLst/>
          </a:prstGeom>
          <a:noFill/>
        </p:spPr>
        <p:txBody>
          <a:bodyPr wrap="square" rtlCol="0">
            <a:spAutoFit/>
          </a:bodyPr>
          <a:lstStyle/>
          <a:p>
            <a:r>
              <a:rPr lang="en-US" sz="2000" b="1" dirty="0" smtClean="0"/>
              <a:t>Pass Journal Entries with the following information also prepare Ledger and Trial Balance</a:t>
            </a:r>
            <a:endParaRPr lang="en-US" sz="2000" b="1" dirty="0"/>
          </a:p>
        </p:txBody>
      </p:sp>
    </p:spTree>
  </p:cSld>
  <p:clrMapOvr>
    <a:masterClrMapping/>
  </p:clrMapOvr>
  <p:transition>
    <p:rand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 xmlns:p14="http://schemas.microsoft.com/office/powerpoint/2010/main" val="3534597747"/>
              </p:ext>
            </p:extLst>
          </p:nvPr>
        </p:nvGraphicFramePr>
        <p:xfrm>
          <a:off x="2884390" y="37754"/>
          <a:ext cx="8128000" cy="5943600"/>
        </p:xfrm>
        <a:graphic>
          <a:graphicData uri="http://schemas.openxmlformats.org/drawingml/2006/table">
            <a:tbl>
              <a:tblPr firstRow="1" bandRow="1">
                <a:tableStyleId>{2D5ABB26-0587-4C30-8999-92F81FD0307C}</a:tableStyleId>
              </a:tblPr>
              <a:tblGrid>
                <a:gridCol w="912678"/>
                <a:gridCol w="3425125"/>
                <a:gridCol w="538997"/>
                <a:gridCol w="1625600"/>
                <a:gridCol w="1625600"/>
              </a:tblGrid>
              <a:tr h="370840">
                <a:tc>
                  <a:txBody>
                    <a:bodyPr/>
                    <a:lstStyle/>
                    <a:p>
                      <a:r>
                        <a:rPr lang="en-US" sz="2000" dirty="0" smtClean="0"/>
                        <a:t>Date</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Particulars</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L.F.</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Debit  Rs.</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Credit Rs.</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000" dirty="0" smtClean="0"/>
                        <a:t>2006</a:t>
                      </a:r>
                    </a:p>
                    <a:p>
                      <a:r>
                        <a:rPr lang="en-US" sz="2000" dirty="0" smtClean="0"/>
                        <a:t>Jan 1</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Cash A/c                                   Dr.</a:t>
                      </a:r>
                    </a:p>
                    <a:p>
                      <a:r>
                        <a:rPr lang="en-US" sz="2000" dirty="0" smtClean="0"/>
                        <a:t>     To Capital A/c</a:t>
                      </a:r>
                    </a:p>
                    <a:p>
                      <a:r>
                        <a:rPr lang="en-US" sz="2000" dirty="0" smtClean="0"/>
                        <a:t>      (Being </a:t>
                      </a:r>
                      <a:r>
                        <a:rPr lang="en-US" sz="2000" dirty="0" err="1" smtClean="0"/>
                        <a:t>Pandu</a:t>
                      </a:r>
                      <a:r>
                        <a:rPr lang="en-US" sz="2000" dirty="0" smtClean="0"/>
                        <a:t> started business wit cash)</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000" dirty="0" smtClean="0"/>
                        <a:t>20000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2000" dirty="0" smtClean="0"/>
                    </a:p>
                    <a:p>
                      <a:pPr algn="r"/>
                      <a:r>
                        <a:rPr lang="en-US" sz="2000" dirty="0" smtClean="0"/>
                        <a:t>20000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000" dirty="0" smtClean="0"/>
                        <a:t>Jan</a:t>
                      </a:r>
                      <a:r>
                        <a:rPr lang="en-US" sz="2000" baseline="0" dirty="0" smtClean="0"/>
                        <a:t>  3</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Bank A/c                                   Dr.</a:t>
                      </a:r>
                    </a:p>
                    <a:p>
                      <a:r>
                        <a:rPr lang="en-US" sz="2000" baseline="0" dirty="0" smtClean="0"/>
                        <a:t>    To Cash A/c</a:t>
                      </a:r>
                    </a:p>
                    <a:p>
                      <a:r>
                        <a:rPr lang="en-US" sz="2000" baseline="0" dirty="0" smtClean="0"/>
                        <a:t>   (Being amount paid into Bank)</a:t>
                      </a:r>
                      <a:endParaRPr lang="en-US"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000" dirty="0" smtClean="0"/>
                        <a:t>5000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2000" dirty="0" smtClean="0"/>
                    </a:p>
                    <a:p>
                      <a:pPr algn="r"/>
                      <a:r>
                        <a:rPr lang="en-US" sz="2000" dirty="0" smtClean="0"/>
                        <a:t>5000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000" dirty="0" smtClean="0"/>
                        <a:t>Jan 7</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Purchase A/c                            Dr.</a:t>
                      </a:r>
                    </a:p>
                    <a:p>
                      <a:r>
                        <a:rPr lang="en-US" sz="2000" dirty="0" smtClean="0"/>
                        <a:t>  To </a:t>
                      </a:r>
                      <a:r>
                        <a:rPr lang="en-US" sz="2000" dirty="0" err="1" smtClean="0"/>
                        <a:t>Shubham</a:t>
                      </a:r>
                      <a:r>
                        <a:rPr lang="en-US" sz="2000" baseline="0" dirty="0" smtClean="0"/>
                        <a:t> A/c</a:t>
                      </a:r>
                    </a:p>
                    <a:p>
                      <a:r>
                        <a:rPr lang="en-US" sz="2000" baseline="0" dirty="0" smtClean="0"/>
                        <a:t>(Being goods purchase from </a:t>
                      </a:r>
                      <a:r>
                        <a:rPr lang="en-US" sz="2000" baseline="0" dirty="0" err="1" smtClean="0"/>
                        <a:t>shubham</a:t>
                      </a:r>
                      <a:r>
                        <a:rPr lang="en-US" sz="2000" baseline="0" dirty="0" smtClean="0"/>
                        <a:t>)</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000" dirty="0" smtClean="0"/>
                        <a:t>3900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2000" dirty="0" smtClean="0"/>
                    </a:p>
                    <a:p>
                      <a:pPr algn="r"/>
                      <a:r>
                        <a:rPr lang="en-US" sz="2000" dirty="0" smtClean="0"/>
                        <a:t>3900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000" dirty="0" smtClean="0"/>
                        <a:t>Jan</a:t>
                      </a:r>
                      <a:r>
                        <a:rPr lang="en-US" sz="2000" baseline="0" dirty="0" smtClean="0"/>
                        <a:t>  10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err="1" smtClean="0"/>
                        <a:t>Shubham</a:t>
                      </a:r>
                      <a:r>
                        <a:rPr lang="en-US" sz="2000" dirty="0" smtClean="0"/>
                        <a:t> A/c                           Dr.</a:t>
                      </a:r>
                    </a:p>
                    <a:p>
                      <a:r>
                        <a:rPr lang="en-US" sz="2000" dirty="0" smtClean="0"/>
                        <a:t>   To</a:t>
                      </a:r>
                      <a:r>
                        <a:rPr lang="en-US" sz="2000" baseline="0" dirty="0" smtClean="0"/>
                        <a:t> Cash A/c</a:t>
                      </a:r>
                    </a:p>
                    <a:p>
                      <a:r>
                        <a:rPr lang="en-US" sz="2000" baseline="0" dirty="0" smtClean="0"/>
                        <a:t>(Being amount paid to </a:t>
                      </a:r>
                      <a:r>
                        <a:rPr lang="en-US" sz="2000" baseline="0" dirty="0" err="1" smtClean="0"/>
                        <a:t>shubham</a:t>
                      </a:r>
                      <a:r>
                        <a:rPr lang="en-US" sz="2000" baseline="0" dirty="0" smtClean="0"/>
                        <a:t> who allowed discount)</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000" dirty="0" smtClean="0"/>
                        <a:t>3900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2000" dirty="0" smtClean="0"/>
                    </a:p>
                    <a:p>
                      <a:pPr algn="r"/>
                      <a:r>
                        <a:rPr lang="en-US" sz="2000" dirty="0" smtClean="0"/>
                        <a:t>3900</a:t>
                      </a:r>
                    </a:p>
                    <a:p>
                      <a:pPr algn="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TextBox 3"/>
          <p:cNvSpPr txBox="1"/>
          <p:nvPr/>
        </p:nvSpPr>
        <p:spPr>
          <a:xfrm>
            <a:off x="294468" y="449451"/>
            <a:ext cx="2092271" cy="400110"/>
          </a:xfrm>
          <a:prstGeom prst="rect">
            <a:avLst/>
          </a:prstGeom>
          <a:noFill/>
        </p:spPr>
        <p:txBody>
          <a:bodyPr wrap="square" rtlCol="0">
            <a:spAutoFit/>
          </a:bodyPr>
          <a:lstStyle/>
          <a:p>
            <a:r>
              <a:rPr lang="en-US" sz="2000" b="1" dirty="0" smtClean="0"/>
              <a:t>Journal:</a:t>
            </a:r>
            <a:endParaRPr lang="en-US" b="1" dirty="0"/>
          </a:p>
        </p:txBody>
      </p:sp>
    </p:spTree>
  </p:cSld>
  <p:clrMapOvr>
    <a:masterClrMapping/>
  </p:clrMapOvr>
  <p:transition>
    <p:rand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047498" y="61992"/>
          <a:ext cx="8128000" cy="6035040"/>
        </p:xfrm>
        <a:graphic>
          <a:graphicData uri="http://schemas.openxmlformats.org/drawingml/2006/table">
            <a:tbl>
              <a:tblPr firstRow="1" bandRow="1">
                <a:tableStyleId>{2D5ABB26-0587-4C30-8999-92F81FD0307C}</a:tableStyleId>
              </a:tblPr>
              <a:tblGrid>
                <a:gridCol w="912678"/>
                <a:gridCol w="3425125"/>
                <a:gridCol w="538997"/>
                <a:gridCol w="1625600"/>
                <a:gridCol w="1625600"/>
              </a:tblGrid>
              <a:tr h="370840">
                <a:tc>
                  <a:txBody>
                    <a:bodyPr/>
                    <a:lstStyle/>
                    <a:p>
                      <a:r>
                        <a:rPr lang="en-US" sz="2000" dirty="0" smtClean="0"/>
                        <a:t>Date</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Particulars</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L.F.</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Debit  Rs.</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Credit Rs.</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000" dirty="0" smtClean="0"/>
                        <a:t>Jan 13</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Machinery</a:t>
                      </a:r>
                      <a:r>
                        <a:rPr lang="en-US" sz="2000" baseline="0" dirty="0" smtClean="0"/>
                        <a:t> A/c                         Dr.</a:t>
                      </a:r>
                    </a:p>
                    <a:p>
                      <a:r>
                        <a:rPr lang="en-US" sz="2000" baseline="0" dirty="0" smtClean="0"/>
                        <a:t>    To Creditors A/c</a:t>
                      </a:r>
                    </a:p>
                    <a:p>
                      <a:r>
                        <a:rPr lang="en-US" sz="2000" baseline="0" dirty="0" smtClean="0"/>
                        <a:t>(Being purchase of machinery on credit)</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000" dirty="0" smtClean="0"/>
                        <a:t>2000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2000" dirty="0" smtClean="0"/>
                    </a:p>
                    <a:p>
                      <a:pPr algn="r"/>
                      <a:r>
                        <a:rPr lang="en-US" sz="2000" dirty="0" smtClean="0"/>
                        <a:t>2000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000" dirty="0" smtClean="0"/>
                        <a:t>Jan 16</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err="1" smtClean="0"/>
                        <a:t>Swati</a:t>
                      </a:r>
                      <a:r>
                        <a:rPr lang="en-US" sz="2000" dirty="0" smtClean="0"/>
                        <a:t> A/c                                  Dr.</a:t>
                      </a:r>
                    </a:p>
                    <a:p>
                      <a:r>
                        <a:rPr lang="en-US" sz="2000" baseline="0" dirty="0" smtClean="0"/>
                        <a:t>     To Sales A/c</a:t>
                      </a:r>
                    </a:p>
                    <a:p>
                      <a:r>
                        <a:rPr lang="en-US" sz="2000" baseline="0" dirty="0" smtClean="0"/>
                        <a:t>(Being sales of goods to </a:t>
                      </a:r>
                      <a:r>
                        <a:rPr lang="en-US" sz="2000" baseline="0" dirty="0" err="1" smtClean="0"/>
                        <a:t>swati</a:t>
                      </a:r>
                      <a:r>
                        <a:rPr lang="en-US" sz="2000" baseline="0" dirty="0" smtClean="0"/>
                        <a:t>)</a:t>
                      </a:r>
                      <a:endParaRPr lang="en-US"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000" dirty="0" smtClean="0"/>
                        <a:t>3000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2000" dirty="0" smtClean="0"/>
                    </a:p>
                    <a:p>
                      <a:pPr algn="r"/>
                      <a:r>
                        <a:rPr lang="en-US" sz="2000" dirty="0" smtClean="0"/>
                        <a:t>3000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000" dirty="0" smtClean="0"/>
                        <a:t>Jan 18</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Cash A/c                                   Dr.</a:t>
                      </a:r>
                    </a:p>
                    <a:p>
                      <a:r>
                        <a:rPr lang="en-US" sz="2000" baseline="0" dirty="0" smtClean="0"/>
                        <a:t>     To </a:t>
                      </a:r>
                      <a:r>
                        <a:rPr lang="en-US" sz="2000" baseline="0" dirty="0" err="1" smtClean="0"/>
                        <a:t>Swati</a:t>
                      </a:r>
                      <a:endParaRPr lang="en-US" sz="2000" baseline="0" dirty="0"/>
                    </a:p>
                    <a:p>
                      <a:r>
                        <a:rPr lang="en-US" sz="2000" baseline="0" dirty="0" smtClean="0"/>
                        <a:t>(Being amount received from </a:t>
                      </a:r>
                      <a:r>
                        <a:rPr lang="en-US" sz="2000" baseline="0" dirty="0" err="1" smtClean="0"/>
                        <a:t>swati</a:t>
                      </a:r>
                      <a:r>
                        <a:rPr lang="en-US" sz="2000" baseline="0" dirty="0" smtClean="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000" dirty="0" smtClean="0"/>
                        <a:t>1000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2000" dirty="0" smtClean="0"/>
                    </a:p>
                    <a:p>
                      <a:pPr algn="r"/>
                      <a:r>
                        <a:rPr lang="en-US" sz="2000" dirty="0" smtClean="0"/>
                        <a:t>1000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000" dirty="0" smtClean="0"/>
                        <a:t>Jan 20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Salaries</a:t>
                      </a:r>
                      <a:r>
                        <a:rPr lang="en-US" sz="2000" baseline="0" dirty="0" smtClean="0"/>
                        <a:t> A/c                              Dr.</a:t>
                      </a:r>
                    </a:p>
                    <a:p>
                      <a:r>
                        <a:rPr lang="en-US" sz="2000" baseline="0" dirty="0" smtClean="0"/>
                        <a:t>     To Cash A/c</a:t>
                      </a:r>
                    </a:p>
                    <a:p>
                      <a:r>
                        <a:rPr lang="en-US" sz="2000" baseline="0" dirty="0" smtClean="0"/>
                        <a:t>(Being payment of salaries)</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000" dirty="0" smtClean="0"/>
                        <a:t>700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2000" dirty="0" smtClean="0"/>
                    </a:p>
                    <a:p>
                      <a:pPr algn="r"/>
                      <a:r>
                        <a:rPr lang="en-US" sz="2000" dirty="0" smtClean="0"/>
                        <a:t>700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000" dirty="0" smtClean="0"/>
                        <a:t>Jan 23</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Cash A/c                                    Dr.</a:t>
                      </a:r>
                    </a:p>
                    <a:p>
                      <a:r>
                        <a:rPr lang="en-US" sz="2000" dirty="0" smtClean="0"/>
                        <a:t>      To</a:t>
                      </a:r>
                      <a:r>
                        <a:rPr lang="en-US" sz="2000" baseline="0" dirty="0" smtClean="0"/>
                        <a:t> Rent A/c</a:t>
                      </a:r>
                    </a:p>
                    <a:p>
                      <a:r>
                        <a:rPr lang="en-US" sz="2000" baseline="0" dirty="0" smtClean="0"/>
                        <a:t>(Being rent received)</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000" dirty="0" smtClean="0"/>
                        <a:t>300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2000" dirty="0" smtClean="0"/>
                    </a:p>
                    <a:p>
                      <a:pPr algn="r"/>
                      <a:r>
                        <a:rPr lang="en-US" sz="2000" dirty="0" smtClean="0"/>
                        <a:t>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random/>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047498" y="61992"/>
          <a:ext cx="8128000" cy="3413760"/>
        </p:xfrm>
        <a:graphic>
          <a:graphicData uri="http://schemas.openxmlformats.org/drawingml/2006/table">
            <a:tbl>
              <a:tblPr firstRow="1" bandRow="1">
                <a:tableStyleId>{2D5ABB26-0587-4C30-8999-92F81FD0307C}</a:tableStyleId>
              </a:tblPr>
              <a:tblGrid>
                <a:gridCol w="912678"/>
                <a:gridCol w="3425125"/>
                <a:gridCol w="538997"/>
                <a:gridCol w="1625600"/>
                <a:gridCol w="1625600"/>
              </a:tblGrid>
              <a:tr h="370840">
                <a:tc>
                  <a:txBody>
                    <a:bodyPr/>
                    <a:lstStyle/>
                    <a:p>
                      <a:r>
                        <a:rPr lang="en-US" sz="2000" dirty="0" smtClean="0"/>
                        <a:t>Date</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Particulars</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L.F.</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Debit  Rs.</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Credit Rs.</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000" dirty="0" smtClean="0"/>
                        <a:t>Jan 28</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Purchas A/c                             Dr.</a:t>
                      </a:r>
                    </a:p>
                    <a:p>
                      <a:r>
                        <a:rPr lang="en-US" sz="2000" baseline="0" dirty="0" smtClean="0"/>
                        <a:t>    To </a:t>
                      </a:r>
                      <a:r>
                        <a:rPr lang="en-US" sz="2000" baseline="0" dirty="0" err="1" smtClean="0"/>
                        <a:t>Shrikant</a:t>
                      </a:r>
                      <a:r>
                        <a:rPr lang="en-US" sz="2000" baseline="0" dirty="0" smtClean="0"/>
                        <a:t> A/c</a:t>
                      </a:r>
                    </a:p>
                    <a:p>
                      <a:r>
                        <a:rPr lang="en-US" sz="2000" baseline="0" dirty="0" smtClean="0"/>
                        <a:t>(Being goods purchased from </a:t>
                      </a:r>
                      <a:r>
                        <a:rPr lang="en-US" sz="2000" baseline="0" dirty="0" err="1" smtClean="0"/>
                        <a:t>Shrikant</a:t>
                      </a:r>
                      <a:r>
                        <a:rPr lang="en-US" sz="2000" baseline="0" dirty="0" smtClean="0"/>
                        <a:t>)</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000" dirty="0" smtClean="0"/>
                        <a:t>4000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2000" dirty="0" smtClean="0"/>
                    </a:p>
                    <a:p>
                      <a:pPr algn="r"/>
                      <a:r>
                        <a:rPr lang="en-US" sz="2000" dirty="0" smtClean="0"/>
                        <a:t>4000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2000" dirty="0" smtClean="0"/>
                        <a:t>Jan 31</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smtClean="0"/>
                        <a:t>Depreciation A/c                     Dr.</a:t>
                      </a:r>
                    </a:p>
                    <a:p>
                      <a:r>
                        <a:rPr lang="en-US" sz="2000" dirty="0" smtClean="0"/>
                        <a:t>     To Machinery A/c</a:t>
                      </a:r>
                    </a:p>
                    <a:p>
                      <a:r>
                        <a:rPr lang="en-US" sz="2000" dirty="0" smtClean="0"/>
                        <a:t>(Being depreciation on machinery)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000" dirty="0" smtClean="0"/>
                        <a:t>100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2000" dirty="0" smtClean="0"/>
                    </a:p>
                    <a:p>
                      <a:pPr algn="r"/>
                      <a:r>
                        <a:rPr lang="en-US" sz="2000" dirty="0" smtClean="0"/>
                        <a:t>100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aseline="0" dirty="0" smtClean="0"/>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000" dirty="0" smtClean="0"/>
                        <a:t>44100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000" dirty="0" smtClean="0"/>
                        <a:t>44100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rand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18698" y="1432587"/>
          <a:ext cx="11745992" cy="3535680"/>
        </p:xfrm>
        <a:graphic>
          <a:graphicData uri="http://schemas.openxmlformats.org/drawingml/2006/table">
            <a:tbl>
              <a:tblPr firstRow="1" bandRow="1">
                <a:tableStyleId>{2D5ABB26-0587-4C30-8999-92F81FD0307C}</a:tableStyleId>
              </a:tblPr>
              <a:tblGrid>
                <a:gridCol w="912678"/>
                <a:gridCol w="2975675"/>
                <a:gridCol w="516394"/>
                <a:gridCol w="1468249"/>
                <a:gridCol w="975533"/>
                <a:gridCol w="2975675"/>
                <a:gridCol w="453539"/>
                <a:gridCol w="1468249"/>
              </a:tblGrid>
              <a:tr h="370840">
                <a:tc>
                  <a:txBody>
                    <a:bodyPr/>
                    <a:lstStyle/>
                    <a:p>
                      <a:r>
                        <a:rPr lang="en-US" sz="2000" b="1" dirty="0" smtClean="0"/>
                        <a:t>Date</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2000" b="1" dirty="0" smtClean="0"/>
                        <a:t>Particulars</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2000" b="1" dirty="0" smtClean="0"/>
                        <a:t>J.F.</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2000" b="1" dirty="0" smtClean="0"/>
                        <a:t>Amount </a:t>
                      </a:r>
                    </a:p>
                    <a:p>
                      <a:r>
                        <a:rPr lang="en-US" sz="2000" b="1" dirty="0" smtClean="0"/>
                        <a:t>(Rs.)</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2000" b="1" dirty="0" smtClean="0"/>
                        <a:t>Date</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2000" b="1" dirty="0" smtClean="0"/>
                        <a:t>Particulars</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2000" b="1" dirty="0" smtClean="0"/>
                        <a:t>J.F.</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2000" b="1" dirty="0" smtClean="0"/>
                        <a:t>Amount </a:t>
                      </a:r>
                    </a:p>
                    <a:p>
                      <a:r>
                        <a:rPr lang="en-US" sz="2000" b="1" dirty="0" smtClean="0"/>
                        <a:t>(Rs.)</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rowSpan="3">
                  <a:txBody>
                    <a:bodyPr/>
                    <a:lstStyle/>
                    <a:p>
                      <a:r>
                        <a:rPr lang="en-US" sz="2000" dirty="0" smtClean="0"/>
                        <a:t>2006</a:t>
                      </a:r>
                    </a:p>
                    <a:p>
                      <a:r>
                        <a:rPr lang="en-US" sz="2000" dirty="0" smtClean="0"/>
                        <a:t>Jan 1</a:t>
                      </a:r>
                    </a:p>
                    <a:p>
                      <a:r>
                        <a:rPr lang="en-US" sz="2000" dirty="0" smtClean="0"/>
                        <a:t>Jan 18</a:t>
                      </a:r>
                    </a:p>
                    <a:p>
                      <a:r>
                        <a:rPr lang="en-US" sz="2000" dirty="0" smtClean="0"/>
                        <a:t>Jan 23</a:t>
                      </a:r>
                    </a:p>
                    <a:p>
                      <a:endParaRPr lang="en-US" sz="2000" dirty="0" smtClean="0"/>
                    </a:p>
                    <a:p>
                      <a:endParaRPr lang="en-US" sz="2000" dirty="0" smtClean="0"/>
                    </a:p>
                    <a:p>
                      <a:endParaRPr lang="en-US" sz="2000" dirty="0" smtClean="0"/>
                    </a:p>
                    <a:p>
                      <a:endParaRPr lang="en-US" sz="2000" dirty="0" smtClean="0"/>
                    </a:p>
                    <a:p>
                      <a:r>
                        <a:rPr lang="en-US" sz="2000" dirty="0" smtClean="0"/>
                        <a:t>Feb 1</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endParaRPr lang="en-US" sz="2000" dirty="0" smtClean="0"/>
                    </a:p>
                    <a:p>
                      <a:r>
                        <a:rPr lang="en-US" sz="2000" dirty="0" smtClean="0"/>
                        <a:t>To Capital A/c</a:t>
                      </a:r>
                    </a:p>
                    <a:p>
                      <a:r>
                        <a:rPr lang="en-US" sz="2000" dirty="0" smtClean="0"/>
                        <a:t>To </a:t>
                      </a:r>
                      <a:r>
                        <a:rPr lang="en-US" sz="2000" dirty="0" err="1" smtClean="0"/>
                        <a:t>Swati</a:t>
                      </a:r>
                      <a:endParaRPr lang="en-US" sz="2000" dirty="0" smtClean="0"/>
                    </a:p>
                    <a:p>
                      <a:r>
                        <a:rPr lang="en-US" sz="2000" dirty="0" smtClean="0"/>
                        <a:t>To Rent A/c</a:t>
                      </a:r>
                    </a:p>
                    <a:p>
                      <a:endParaRPr lang="en-US" sz="2000" dirty="0" smtClean="0"/>
                    </a:p>
                    <a:p>
                      <a:endParaRPr lang="en-US" sz="2000" dirty="0" smtClean="0"/>
                    </a:p>
                    <a:p>
                      <a:endParaRPr lang="en-US" sz="2000" dirty="0" smtClean="0"/>
                    </a:p>
                    <a:p>
                      <a:endParaRPr lang="en-US" sz="2000" dirty="0" smtClean="0"/>
                    </a:p>
                    <a:p>
                      <a:r>
                        <a:rPr lang="en-US" sz="2000" dirty="0" smtClean="0"/>
                        <a:t>To Balance b/d</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2000" dirty="0" smtClean="0"/>
                    </a:p>
                    <a:p>
                      <a:pPr algn="r"/>
                      <a:r>
                        <a:rPr lang="en-US" sz="2000" dirty="0" smtClean="0"/>
                        <a:t>20000</a:t>
                      </a:r>
                    </a:p>
                    <a:p>
                      <a:pPr algn="r"/>
                      <a:r>
                        <a:rPr lang="en-US" sz="2000" dirty="0" smtClean="0"/>
                        <a:t>1000</a:t>
                      </a:r>
                    </a:p>
                    <a:p>
                      <a:pPr algn="r"/>
                      <a:r>
                        <a:rPr lang="en-US" sz="2000" dirty="0" smtClean="0"/>
                        <a:t>300</a:t>
                      </a:r>
                    </a:p>
                    <a:p>
                      <a:pPr algn="r"/>
                      <a:endParaRPr lang="en-US" sz="2000" dirty="0" smtClean="0"/>
                    </a:p>
                    <a:p>
                      <a:pPr algn="r"/>
                      <a:endParaRPr lang="en-US"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r>
                        <a:rPr lang="en-US" sz="2000" dirty="0" smtClean="0"/>
                        <a:t>2006</a:t>
                      </a:r>
                    </a:p>
                    <a:p>
                      <a:r>
                        <a:rPr lang="en-US" sz="2000" dirty="0" smtClean="0"/>
                        <a:t>Jan</a:t>
                      </a:r>
                      <a:r>
                        <a:rPr lang="en-US" sz="2000" baseline="0" dirty="0" smtClean="0"/>
                        <a:t> 3</a:t>
                      </a:r>
                    </a:p>
                    <a:p>
                      <a:r>
                        <a:rPr lang="en-US" sz="2000" baseline="0" dirty="0" smtClean="0"/>
                        <a:t>Jan 10</a:t>
                      </a:r>
                    </a:p>
                    <a:p>
                      <a:r>
                        <a:rPr lang="en-US" sz="2000" baseline="0" dirty="0" smtClean="0"/>
                        <a:t>Jan 13</a:t>
                      </a:r>
                    </a:p>
                    <a:p>
                      <a:r>
                        <a:rPr lang="en-US" sz="2000" baseline="0" dirty="0" smtClean="0"/>
                        <a:t>Jan 20</a:t>
                      </a:r>
                    </a:p>
                    <a:p>
                      <a:r>
                        <a:rPr lang="en-US" sz="2000" baseline="0" dirty="0" smtClean="0"/>
                        <a:t>Jan 31</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endParaRPr lang="en-US" sz="2000" dirty="0" smtClean="0"/>
                    </a:p>
                    <a:p>
                      <a:r>
                        <a:rPr lang="en-US" sz="2000" dirty="0" smtClean="0"/>
                        <a:t>By Bank A/c</a:t>
                      </a:r>
                    </a:p>
                    <a:p>
                      <a:r>
                        <a:rPr lang="en-US" sz="2000" dirty="0" smtClean="0"/>
                        <a:t>By </a:t>
                      </a:r>
                      <a:r>
                        <a:rPr lang="en-US" sz="2000" dirty="0" err="1" smtClean="0"/>
                        <a:t>Shubham</a:t>
                      </a:r>
                      <a:endParaRPr lang="en-US" sz="2000" baseline="0" dirty="0" smtClean="0"/>
                    </a:p>
                    <a:p>
                      <a:r>
                        <a:rPr lang="en-US" sz="2000" baseline="0" dirty="0" smtClean="0"/>
                        <a:t>By Machinery A/c</a:t>
                      </a:r>
                    </a:p>
                    <a:p>
                      <a:r>
                        <a:rPr lang="en-US" sz="2000" baseline="0" dirty="0" smtClean="0"/>
                        <a:t>By Salaries A/c</a:t>
                      </a:r>
                    </a:p>
                    <a:p>
                      <a:r>
                        <a:rPr lang="en-US" sz="2000" baseline="0" dirty="0" smtClean="0"/>
                        <a:t>By Balance c/d</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2000" dirty="0" smtClean="0"/>
                    </a:p>
                    <a:p>
                      <a:pPr algn="r"/>
                      <a:r>
                        <a:rPr lang="en-US" sz="2000" dirty="0" smtClean="0"/>
                        <a:t>5000</a:t>
                      </a:r>
                    </a:p>
                    <a:p>
                      <a:pPr algn="r"/>
                      <a:r>
                        <a:rPr lang="en-US" sz="2000" dirty="0" smtClean="0"/>
                        <a:t>3900</a:t>
                      </a:r>
                    </a:p>
                    <a:p>
                      <a:pPr algn="r"/>
                      <a:r>
                        <a:rPr lang="en-US" sz="2000" dirty="0" smtClean="0"/>
                        <a:t>2000</a:t>
                      </a:r>
                    </a:p>
                    <a:p>
                      <a:pPr algn="r"/>
                      <a:r>
                        <a:rPr lang="en-US" sz="2000" dirty="0" smtClean="0"/>
                        <a:t>700</a:t>
                      </a:r>
                    </a:p>
                    <a:p>
                      <a:pPr algn="r"/>
                      <a:r>
                        <a:rPr lang="en-US" sz="2000" dirty="0" smtClean="0"/>
                        <a:t>9700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vMerge="1">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000" dirty="0" smtClean="0"/>
                        <a:t>21300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000" dirty="0" smtClean="0"/>
                        <a:t>21300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vMerge="1">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sz="2000" dirty="0" smtClean="0"/>
                        <a:t>9700</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sz="20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TextBox 2"/>
          <p:cNvSpPr txBox="1"/>
          <p:nvPr/>
        </p:nvSpPr>
        <p:spPr>
          <a:xfrm>
            <a:off x="3797085" y="232475"/>
            <a:ext cx="3115160" cy="400110"/>
          </a:xfrm>
          <a:prstGeom prst="rect">
            <a:avLst/>
          </a:prstGeom>
          <a:noFill/>
        </p:spPr>
        <p:txBody>
          <a:bodyPr wrap="square" rtlCol="0">
            <a:spAutoFit/>
          </a:bodyPr>
          <a:lstStyle/>
          <a:p>
            <a:pPr algn="ctr"/>
            <a:r>
              <a:rPr lang="en-US" sz="2000" b="1" dirty="0" smtClean="0"/>
              <a:t>Ledger Accounts</a:t>
            </a:r>
            <a:endParaRPr lang="en-US" sz="2000" b="1" dirty="0"/>
          </a:p>
        </p:txBody>
      </p:sp>
      <p:sp>
        <p:nvSpPr>
          <p:cNvPr id="5" name="TextBox 4"/>
          <p:cNvSpPr txBox="1"/>
          <p:nvPr/>
        </p:nvSpPr>
        <p:spPr>
          <a:xfrm>
            <a:off x="3748006" y="601850"/>
            <a:ext cx="3115160" cy="400110"/>
          </a:xfrm>
          <a:prstGeom prst="rect">
            <a:avLst/>
          </a:prstGeom>
          <a:noFill/>
        </p:spPr>
        <p:txBody>
          <a:bodyPr wrap="square" rtlCol="0">
            <a:spAutoFit/>
          </a:bodyPr>
          <a:lstStyle/>
          <a:p>
            <a:pPr algn="ctr"/>
            <a:r>
              <a:rPr lang="en-US" sz="2000" b="1" dirty="0" smtClean="0"/>
              <a:t>Cash Account</a:t>
            </a:r>
            <a:endParaRPr lang="en-US" sz="2000" b="1" dirty="0"/>
          </a:p>
        </p:txBody>
      </p:sp>
      <p:sp>
        <p:nvSpPr>
          <p:cNvPr id="7" name="TextBox 6"/>
          <p:cNvSpPr txBox="1"/>
          <p:nvPr/>
        </p:nvSpPr>
        <p:spPr>
          <a:xfrm>
            <a:off x="242806" y="971226"/>
            <a:ext cx="3115160" cy="400110"/>
          </a:xfrm>
          <a:prstGeom prst="rect">
            <a:avLst/>
          </a:prstGeom>
          <a:noFill/>
        </p:spPr>
        <p:txBody>
          <a:bodyPr wrap="square" rtlCol="0">
            <a:spAutoFit/>
          </a:bodyPr>
          <a:lstStyle/>
          <a:p>
            <a:r>
              <a:rPr lang="en-US" sz="2000" b="1" dirty="0" smtClean="0"/>
              <a:t>Dr.</a:t>
            </a:r>
            <a:endParaRPr lang="en-US" sz="2000" b="1" dirty="0"/>
          </a:p>
        </p:txBody>
      </p:sp>
      <p:sp>
        <p:nvSpPr>
          <p:cNvPr id="8" name="TextBox 7"/>
          <p:cNvSpPr txBox="1"/>
          <p:nvPr/>
        </p:nvSpPr>
        <p:spPr>
          <a:xfrm>
            <a:off x="8810786" y="953145"/>
            <a:ext cx="3115160" cy="400110"/>
          </a:xfrm>
          <a:prstGeom prst="rect">
            <a:avLst/>
          </a:prstGeom>
          <a:noFill/>
        </p:spPr>
        <p:txBody>
          <a:bodyPr wrap="square" rtlCol="0">
            <a:spAutoFit/>
          </a:bodyPr>
          <a:lstStyle/>
          <a:p>
            <a:pPr algn="r"/>
            <a:r>
              <a:rPr lang="en-US" sz="2000" b="1" dirty="0" smtClean="0"/>
              <a:t>Cr.</a:t>
            </a:r>
            <a:endParaRPr lang="en-US" sz="2000" b="1" dirty="0"/>
          </a:p>
        </p:txBody>
      </p:sp>
    </p:spTree>
  </p:cSld>
  <p:clrMapOvr>
    <a:masterClrMapping/>
  </p:clrMapOvr>
  <p:transition>
    <p:random/>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03199" y="750653"/>
          <a:ext cx="11745992" cy="1828800"/>
        </p:xfrm>
        <a:graphic>
          <a:graphicData uri="http://schemas.openxmlformats.org/drawingml/2006/table">
            <a:tbl>
              <a:tblPr firstRow="1" bandRow="1">
                <a:tableStyleId>{2D5ABB26-0587-4C30-8999-92F81FD0307C}</a:tableStyleId>
              </a:tblPr>
              <a:tblGrid>
                <a:gridCol w="788692"/>
                <a:gridCol w="3099661"/>
                <a:gridCol w="516394"/>
                <a:gridCol w="1529383"/>
                <a:gridCol w="867905"/>
                <a:gridCol w="3022169"/>
                <a:gridCol w="418455"/>
                <a:gridCol w="1503333"/>
              </a:tblGrid>
              <a:tr h="370840">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r>
                        <a:rPr lang="en-US" dirty="0" smtClean="0"/>
                        <a:t>2006</a:t>
                      </a:r>
                    </a:p>
                    <a:p>
                      <a:r>
                        <a:rPr lang="en-US" dirty="0" smtClean="0"/>
                        <a:t>Jan 3</a:t>
                      </a:r>
                    </a:p>
                    <a:p>
                      <a:endParaRPr lang="en-US" dirty="0" smtClean="0"/>
                    </a:p>
                    <a:p>
                      <a:r>
                        <a:rPr lang="en-US" dirty="0" smtClean="0"/>
                        <a:t>Feb</a:t>
                      </a:r>
                      <a:r>
                        <a:rPr lang="en-US" baseline="0" dirty="0" smtClean="0"/>
                        <a:t> 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To Cash A/c</a:t>
                      </a:r>
                    </a:p>
                    <a:p>
                      <a:endParaRPr lang="en-US" dirty="0" smtClean="0"/>
                    </a:p>
                    <a:p>
                      <a:r>
                        <a:rPr lang="en-US" dirty="0" smtClean="0"/>
                        <a:t>To</a:t>
                      </a:r>
                      <a:r>
                        <a:rPr lang="en-US" baseline="0" dirty="0" smtClean="0"/>
                        <a:t> Balance b/d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5000</a:t>
                      </a:r>
                    </a:p>
                    <a:p>
                      <a:pPr algn="r"/>
                      <a:r>
                        <a:rPr lang="en-US" dirty="0" smtClean="0"/>
                        <a:t>5000</a:t>
                      </a:r>
                    </a:p>
                    <a:p>
                      <a:pPr algn="r"/>
                      <a:r>
                        <a:rPr lang="en-US" dirty="0" smtClean="0"/>
                        <a:t>5000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2006</a:t>
                      </a:r>
                    </a:p>
                    <a:p>
                      <a:r>
                        <a:rPr lang="en-US" dirty="0" smtClean="0"/>
                        <a:t>Jan</a:t>
                      </a:r>
                      <a:r>
                        <a:rPr lang="en-US" baseline="0" dirty="0" smtClean="0"/>
                        <a:t> 31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By Balance c/d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5000</a:t>
                      </a:r>
                    </a:p>
                    <a:p>
                      <a:pPr algn="r"/>
                      <a:r>
                        <a:rPr lang="en-US" dirty="0" smtClean="0"/>
                        <a:t>5000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TextBox 2"/>
          <p:cNvSpPr txBox="1"/>
          <p:nvPr/>
        </p:nvSpPr>
        <p:spPr>
          <a:xfrm>
            <a:off x="3748006" y="105914"/>
            <a:ext cx="3115160" cy="400110"/>
          </a:xfrm>
          <a:prstGeom prst="rect">
            <a:avLst/>
          </a:prstGeom>
          <a:noFill/>
        </p:spPr>
        <p:txBody>
          <a:bodyPr wrap="square" rtlCol="0">
            <a:spAutoFit/>
          </a:bodyPr>
          <a:lstStyle/>
          <a:p>
            <a:pPr algn="ctr"/>
            <a:r>
              <a:rPr lang="en-US" sz="2000" b="1" dirty="0" smtClean="0"/>
              <a:t>Bank Account</a:t>
            </a:r>
            <a:endParaRPr lang="en-US" sz="2000" b="1" dirty="0"/>
          </a:p>
        </p:txBody>
      </p:sp>
      <p:sp>
        <p:nvSpPr>
          <p:cNvPr id="4" name="TextBox 3"/>
          <p:cNvSpPr txBox="1"/>
          <p:nvPr/>
        </p:nvSpPr>
        <p:spPr>
          <a:xfrm>
            <a:off x="242806" y="289314"/>
            <a:ext cx="3115160" cy="400110"/>
          </a:xfrm>
          <a:prstGeom prst="rect">
            <a:avLst/>
          </a:prstGeom>
          <a:noFill/>
        </p:spPr>
        <p:txBody>
          <a:bodyPr wrap="square" rtlCol="0">
            <a:spAutoFit/>
          </a:bodyPr>
          <a:lstStyle/>
          <a:p>
            <a:r>
              <a:rPr lang="en-US" sz="2000" b="1" dirty="0" smtClean="0"/>
              <a:t>Dr.</a:t>
            </a:r>
            <a:endParaRPr lang="en-US" sz="2000" b="1" dirty="0"/>
          </a:p>
        </p:txBody>
      </p:sp>
      <p:sp>
        <p:nvSpPr>
          <p:cNvPr id="5" name="TextBox 4"/>
          <p:cNvSpPr txBox="1"/>
          <p:nvPr/>
        </p:nvSpPr>
        <p:spPr>
          <a:xfrm>
            <a:off x="8810786" y="271233"/>
            <a:ext cx="3115160" cy="400110"/>
          </a:xfrm>
          <a:prstGeom prst="rect">
            <a:avLst/>
          </a:prstGeom>
          <a:noFill/>
        </p:spPr>
        <p:txBody>
          <a:bodyPr wrap="square" rtlCol="0">
            <a:spAutoFit/>
          </a:bodyPr>
          <a:lstStyle/>
          <a:p>
            <a:pPr algn="r"/>
            <a:r>
              <a:rPr lang="en-US" sz="2000" b="1" dirty="0" smtClean="0"/>
              <a:t>Cr.</a:t>
            </a:r>
            <a:endParaRPr lang="en-US" sz="2000" b="1" dirty="0"/>
          </a:p>
        </p:txBody>
      </p:sp>
      <p:sp>
        <p:nvSpPr>
          <p:cNvPr id="6" name="TextBox 5"/>
          <p:cNvSpPr txBox="1"/>
          <p:nvPr/>
        </p:nvSpPr>
        <p:spPr>
          <a:xfrm>
            <a:off x="3760921" y="2955014"/>
            <a:ext cx="3115160" cy="400110"/>
          </a:xfrm>
          <a:prstGeom prst="rect">
            <a:avLst/>
          </a:prstGeom>
          <a:noFill/>
        </p:spPr>
        <p:txBody>
          <a:bodyPr wrap="square" rtlCol="0">
            <a:spAutoFit/>
          </a:bodyPr>
          <a:lstStyle/>
          <a:p>
            <a:pPr algn="ctr"/>
            <a:r>
              <a:rPr lang="en-US" sz="2000" b="1" dirty="0" smtClean="0"/>
              <a:t>Purchases Account</a:t>
            </a:r>
            <a:endParaRPr lang="en-US" sz="2000" b="1" dirty="0"/>
          </a:p>
        </p:txBody>
      </p:sp>
      <p:sp>
        <p:nvSpPr>
          <p:cNvPr id="7" name="TextBox 6"/>
          <p:cNvSpPr txBox="1"/>
          <p:nvPr/>
        </p:nvSpPr>
        <p:spPr>
          <a:xfrm>
            <a:off x="255721" y="3324390"/>
            <a:ext cx="3115160" cy="400110"/>
          </a:xfrm>
          <a:prstGeom prst="rect">
            <a:avLst/>
          </a:prstGeom>
          <a:noFill/>
        </p:spPr>
        <p:txBody>
          <a:bodyPr wrap="square" rtlCol="0">
            <a:spAutoFit/>
          </a:bodyPr>
          <a:lstStyle/>
          <a:p>
            <a:r>
              <a:rPr lang="en-US" sz="2000" b="1" dirty="0" smtClean="0"/>
              <a:t>Dr.</a:t>
            </a:r>
            <a:endParaRPr lang="en-US" sz="2000" b="1" dirty="0"/>
          </a:p>
        </p:txBody>
      </p:sp>
      <p:sp>
        <p:nvSpPr>
          <p:cNvPr id="8" name="TextBox 7"/>
          <p:cNvSpPr txBox="1"/>
          <p:nvPr/>
        </p:nvSpPr>
        <p:spPr>
          <a:xfrm>
            <a:off x="8823701" y="3306309"/>
            <a:ext cx="3115160" cy="400110"/>
          </a:xfrm>
          <a:prstGeom prst="rect">
            <a:avLst/>
          </a:prstGeom>
          <a:noFill/>
        </p:spPr>
        <p:txBody>
          <a:bodyPr wrap="square" rtlCol="0">
            <a:spAutoFit/>
          </a:bodyPr>
          <a:lstStyle/>
          <a:p>
            <a:pPr algn="r"/>
            <a:r>
              <a:rPr lang="en-US" sz="2000" b="1" dirty="0" smtClean="0"/>
              <a:t>Cr.</a:t>
            </a:r>
            <a:endParaRPr lang="en-US" sz="2000" b="1" dirty="0"/>
          </a:p>
        </p:txBody>
      </p:sp>
      <p:graphicFrame>
        <p:nvGraphicFramePr>
          <p:cNvPr id="9" name="Table 8"/>
          <p:cNvGraphicFramePr>
            <a:graphicFrameLocks noGrp="1"/>
          </p:cNvGraphicFramePr>
          <p:nvPr>
            <p:extLst>
              <p:ext uri="{D42A27DB-BD31-4B8C-83A1-F6EECF244321}">
                <p14:modId xmlns="" xmlns:p14="http://schemas.microsoft.com/office/powerpoint/2010/main" val="3310380327"/>
              </p:ext>
            </p:extLst>
          </p:nvPr>
        </p:nvGraphicFramePr>
        <p:xfrm>
          <a:off x="231614" y="3847722"/>
          <a:ext cx="11745992" cy="1828800"/>
        </p:xfrm>
        <a:graphic>
          <a:graphicData uri="http://schemas.openxmlformats.org/drawingml/2006/table">
            <a:tbl>
              <a:tblPr firstRow="1" bandRow="1">
                <a:tableStyleId>{2D5ABB26-0587-4C30-8999-92F81FD0307C}</a:tableStyleId>
              </a:tblPr>
              <a:tblGrid>
                <a:gridCol w="788692"/>
                <a:gridCol w="3099661"/>
                <a:gridCol w="452033"/>
                <a:gridCol w="1532610"/>
                <a:gridCol w="820550"/>
                <a:gridCol w="3055748"/>
                <a:gridCol w="387458"/>
                <a:gridCol w="1609240"/>
              </a:tblGrid>
              <a:tr h="370840">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r>
                        <a:rPr lang="en-US" dirty="0" smtClean="0"/>
                        <a:t>2006</a:t>
                      </a:r>
                    </a:p>
                    <a:p>
                      <a:r>
                        <a:rPr lang="en-US" dirty="0" smtClean="0"/>
                        <a:t>Jan 7</a:t>
                      </a:r>
                    </a:p>
                    <a:p>
                      <a:r>
                        <a:rPr lang="en-US" dirty="0" smtClean="0"/>
                        <a:t>Jan 28</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To </a:t>
                      </a:r>
                      <a:r>
                        <a:rPr lang="en-US" dirty="0" err="1" smtClean="0"/>
                        <a:t>Shubham</a:t>
                      </a:r>
                      <a:endParaRPr lang="en-US" dirty="0" smtClean="0"/>
                    </a:p>
                    <a:p>
                      <a:r>
                        <a:rPr lang="en-US" dirty="0" smtClean="0"/>
                        <a:t>To </a:t>
                      </a:r>
                      <a:r>
                        <a:rPr lang="en-US" dirty="0" err="1" smtClean="0"/>
                        <a:t>Shrikant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3900</a:t>
                      </a:r>
                    </a:p>
                    <a:p>
                      <a:pPr algn="r"/>
                      <a:r>
                        <a:rPr lang="en-US" dirty="0" smtClean="0"/>
                        <a:t>4000</a:t>
                      </a:r>
                    </a:p>
                    <a:p>
                      <a:pPr algn="r"/>
                      <a:r>
                        <a:rPr lang="en-US" dirty="0" smtClean="0"/>
                        <a:t>7900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2006</a:t>
                      </a:r>
                    </a:p>
                    <a:p>
                      <a:r>
                        <a:rPr lang="en-US" dirty="0" smtClean="0"/>
                        <a:t>Jan 31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By Trading A/c</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7900</a:t>
                      </a:r>
                    </a:p>
                    <a:p>
                      <a:pPr algn="r"/>
                      <a:endParaRPr lang="en-US" dirty="0" smtClean="0"/>
                    </a:p>
                    <a:p>
                      <a:pPr algn="r"/>
                      <a:r>
                        <a:rPr lang="en-US" dirty="0" smtClean="0"/>
                        <a:t>7900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1" name="Straight Connector 10"/>
          <p:cNvCxnSpPr/>
          <p:nvPr/>
        </p:nvCxnSpPr>
        <p:spPr>
          <a:xfrm>
            <a:off x="4602997" y="1983796"/>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4615913" y="2260182"/>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10458774" y="2260183"/>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10425193" y="1978630"/>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4584916" y="5359844"/>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4597832" y="5636230"/>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10396780" y="5344346"/>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a:off x="10409696" y="5620732"/>
            <a:ext cx="1518834"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random/>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48006" y="601850"/>
            <a:ext cx="3115160" cy="400110"/>
          </a:xfrm>
          <a:prstGeom prst="rect">
            <a:avLst/>
          </a:prstGeom>
          <a:noFill/>
        </p:spPr>
        <p:txBody>
          <a:bodyPr wrap="square" rtlCol="0">
            <a:spAutoFit/>
          </a:bodyPr>
          <a:lstStyle/>
          <a:p>
            <a:pPr algn="ctr"/>
            <a:r>
              <a:rPr lang="en-US" sz="2000" b="1" dirty="0" err="1" smtClean="0"/>
              <a:t>Shubham’s</a:t>
            </a:r>
            <a:r>
              <a:rPr lang="en-US" sz="2000" b="1" dirty="0" smtClean="0"/>
              <a:t> Account</a:t>
            </a:r>
            <a:endParaRPr lang="en-US" sz="2000" b="1" dirty="0"/>
          </a:p>
        </p:txBody>
      </p:sp>
      <p:sp>
        <p:nvSpPr>
          <p:cNvPr id="3" name="TextBox 2"/>
          <p:cNvSpPr txBox="1"/>
          <p:nvPr/>
        </p:nvSpPr>
        <p:spPr>
          <a:xfrm>
            <a:off x="242806" y="971226"/>
            <a:ext cx="3115160" cy="400110"/>
          </a:xfrm>
          <a:prstGeom prst="rect">
            <a:avLst/>
          </a:prstGeom>
          <a:noFill/>
        </p:spPr>
        <p:txBody>
          <a:bodyPr wrap="square" rtlCol="0">
            <a:spAutoFit/>
          </a:bodyPr>
          <a:lstStyle/>
          <a:p>
            <a:r>
              <a:rPr lang="en-US" sz="2000" b="1" dirty="0" smtClean="0"/>
              <a:t>Dr.</a:t>
            </a:r>
            <a:endParaRPr lang="en-US" sz="2000" b="1" dirty="0"/>
          </a:p>
        </p:txBody>
      </p:sp>
      <p:sp>
        <p:nvSpPr>
          <p:cNvPr id="4" name="TextBox 3"/>
          <p:cNvSpPr txBox="1"/>
          <p:nvPr/>
        </p:nvSpPr>
        <p:spPr>
          <a:xfrm>
            <a:off x="8810786" y="953145"/>
            <a:ext cx="3115160" cy="400110"/>
          </a:xfrm>
          <a:prstGeom prst="rect">
            <a:avLst/>
          </a:prstGeom>
          <a:noFill/>
        </p:spPr>
        <p:txBody>
          <a:bodyPr wrap="square" rtlCol="0">
            <a:spAutoFit/>
          </a:bodyPr>
          <a:lstStyle/>
          <a:p>
            <a:pPr algn="r"/>
            <a:r>
              <a:rPr lang="en-US" sz="2000" b="1" dirty="0" smtClean="0"/>
              <a:t>Cr.</a:t>
            </a:r>
            <a:endParaRPr lang="en-US" sz="2000" b="1" dirty="0"/>
          </a:p>
        </p:txBody>
      </p:sp>
      <p:graphicFrame>
        <p:nvGraphicFramePr>
          <p:cNvPr id="5" name="Table 4"/>
          <p:cNvGraphicFramePr>
            <a:graphicFrameLocks noGrp="1"/>
          </p:cNvGraphicFramePr>
          <p:nvPr/>
        </p:nvGraphicFramePr>
        <p:xfrm>
          <a:off x="231614" y="1398989"/>
          <a:ext cx="11745992" cy="1828800"/>
        </p:xfrm>
        <a:graphic>
          <a:graphicData uri="http://schemas.openxmlformats.org/drawingml/2006/table">
            <a:tbl>
              <a:tblPr firstRow="1" bandRow="1">
                <a:tableStyleId>{2D5ABB26-0587-4C30-8999-92F81FD0307C}</a:tableStyleId>
              </a:tblPr>
              <a:tblGrid>
                <a:gridCol w="788692"/>
                <a:gridCol w="3099661"/>
                <a:gridCol w="452033"/>
                <a:gridCol w="1532610"/>
                <a:gridCol w="820550"/>
                <a:gridCol w="3055748"/>
                <a:gridCol w="387458"/>
                <a:gridCol w="1609240"/>
              </a:tblGrid>
              <a:tr h="370840">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r>
                        <a:rPr lang="en-US" dirty="0" smtClean="0"/>
                        <a:t>2006</a:t>
                      </a:r>
                    </a:p>
                    <a:p>
                      <a:r>
                        <a:rPr lang="en-US" dirty="0" smtClean="0"/>
                        <a:t>Jan 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To Cash A/c</a:t>
                      </a:r>
                    </a:p>
                    <a:p>
                      <a:r>
                        <a:rPr lang="en-US" dirty="0" smtClean="0"/>
                        <a:t>To Discount A/c</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3900</a:t>
                      </a:r>
                    </a:p>
                    <a:p>
                      <a:pPr algn="r"/>
                      <a:r>
                        <a:rPr lang="en-US" dirty="0" smtClean="0"/>
                        <a:t>100</a:t>
                      </a:r>
                    </a:p>
                    <a:p>
                      <a:pPr algn="r"/>
                      <a:r>
                        <a:rPr lang="en-US" dirty="0" smtClean="0"/>
                        <a:t>4000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2006</a:t>
                      </a:r>
                    </a:p>
                    <a:p>
                      <a:r>
                        <a:rPr lang="en-US" dirty="0" smtClean="0"/>
                        <a:t>Jan 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By Purchas A/c</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4000</a:t>
                      </a:r>
                    </a:p>
                    <a:p>
                      <a:pPr algn="r"/>
                      <a:endParaRPr lang="en-US" dirty="0" smtClean="0"/>
                    </a:p>
                    <a:p>
                      <a:pPr algn="r"/>
                      <a:r>
                        <a:rPr lang="en-US" dirty="0" smtClean="0"/>
                        <a:t>4000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TextBox 5"/>
          <p:cNvSpPr txBox="1"/>
          <p:nvPr/>
        </p:nvSpPr>
        <p:spPr>
          <a:xfrm>
            <a:off x="3729926" y="3466454"/>
            <a:ext cx="3115160" cy="400110"/>
          </a:xfrm>
          <a:prstGeom prst="rect">
            <a:avLst/>
          </a:prstGeom>
          <a:noFill/>
        </p:spPr>
        <p:txBody>
          <a:bodyPr wrap="square" rtlCol="0">
            <a:spAutoFit/>
          </a:bodyPr>
          <a:lstStyle/>
          <a:p>
            <a:pPr algn="ctr"/>
            <a:r>
              <a:rPr lang="en-US" sz="2000" b="1" dirty="0" smtClean="0"/>
              <a:t>Discount Received Account</a:t>
            </a:r>
            <a:endParaRPr lang="en-US" sz="2000" b="1" dirty="0"/>
          </a:p>
        </p:txBody>
      </p:sp>
      <p:sp>
        <p:nvSpPr>
          <p:cNvPr id="7" name="TextBox 6"/>
          <p:cNvSpPr txBox="1"/>
          <p:nvPr/>
        </p:nvSpPr>
        <p:spPr>
          <a:xfrm>
            <a:off x="224726" y="3835830"/>
            <a:ext cx="3115160" cy="400110"/>
          </a:xfrm>
          <a:prstGeom prst="rect">
            <a:avLst/>
          </a:prstGeom>
          <a:noFill/>
        </p:spPr>
        <p:txBody>
          <a:bodyPr wrap="square" rtlCol="0">
            <a:spAutoFit/>
          </a:bodyPr>
          <a:lstStyle/>
          <a:p>
            <a:r>
              <a:rPr lang="en-US" sz="2000" b="1" dirty="0" smtClean="0"/>
              <a:t>Dr.</a:t>
            </a:r>
            <a:endParaRPr lang="en-US" sz="2000" b="1" dirty="0"/>
          </a:p>
        </p:txBody>
      </p:sp>
      <p:sp>
        <p:nvSpPr>
          <p:cNvPr id="8" name="TextBox 7"/>
          <p:cNvSpPr txBox="1"/>
          <p:nvPr/>
        </p:nvSpPr>
        <p:spPr>
          <a:xfrm>
            <a:off x="8792706" y="3817749"/>
            <a:ext cx="3115160" cy="400110"/>
          </a:xfrm>
          <a:prstGeom prst="rect">
            <a:avLst/>
          </a:prstGeom>
          <a:noFill/>
        </p:spPr>
        <p:txBody>
          <a:bodyPr wrap="square" rtlCol="0">
            <a:spAutoFit/>
          </a:bodyPr>
          <a:lstStyle/>
          <a:p>
            <a:pPr algn="r"/>
            <a:r>
              <a:rPr lang="en-US" sz="2000" b="1" dirty="0" smtClean="0"/>
              <a:t>Cr.</a:t>
            </a:r>
            <a:endParaRPr lang="en-US" sz="2000" b="1" dirty="0"/>
          </a:p>
        </p:txBody>
      </p:sp>
      <p:graphicFrame>
        <p:nvGraphicFramePr>
          <p:cNvPr id="9" name="Table 8"/>
          <p:cNvGraphicFramePr>
            <a:graphicFrameLocks noGrp="1"/>
          </p:cNvGraphicFramePr>
          <p:nvPr/>
        </p:nvGraphicFramePr>
        <p:xfrm>
          <a:off x="213534" y="4263593"/>
          <a:ext cx="11745992" cy="1554480"/>
        </p:xfrm>
        <a:graphic>
          <a:graphicData uri="http://schemas.openxmlformats.org/drawingml/2006/table">
            <a:tbl>
              <a:tblPr firstRow="1" bandRow="1">
                <a:tableStyleId>{2D5ABB26-0587-4C30-8999-92F81FD0307C}</a:tableStyleId>
              </a:tblPr>
              <a:tblGrid>
                <a:gridCol w="788692"/>
                <a:gridCol w="3099661"/>
                <a:gridCol w="452033"/>
                <a:gridCol w="1532610"/>
                <a:gridCol w="820550"/>
                <a:gridCol w="3055748"/>
                <a:gridCol w="387458"/>
                <a:gridCol w="1609240"/>
              </a:tblGrid>
              <a:tr h="370840">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r>
                        <a:rPr lang="en-US" dirty="0" smtClean="0"/>
                        <a:t>2006</a:t>
                      </a:r>
                    </a:p>
                    <a:p>
                      <a:r>
                        <a:rPr lang="en-US" dirty="0" smtClean="0"/>
                        <a:t>Jan 31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To Profit and Loss A/c</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100</a:t>
                      </a:r>
                    </a:p>
                    <a:p>
                      <a:pPr algn="r"/>
                      <a:r>
                        <a:rPr lang="en-US" dirty="0" smtClean="0"/>
                        <a:t>100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2006</a:t>
                      </a:r>
                    </a:p>
                    <a:p>
                      <a:r>
                        <a:rPr lang="en-US" smtClean="0"/>
                        <a:t>Jan 10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By</a:t>
                      </a:r>
                      <a:r>
                        <a:rPr lang="en-US" baseline="0" dirty="0" smtClean="0"/>
                        <a:t> </a:t>
                      </a:r>
                      <a:r>
                        <a:rPr lang="en-US" baseline="0" dirty="0" err="1" smtClean="0"/>
                        <a:t>Shubham</a:t>
                      </a:r>
                      <a:r>
                        <a:rPr lang="en-US" baseline="0" dirty="0" smtClean="0"/>
                        <a:t>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100</a:t>
                      </a:r>
                    </a:p>
                    <a:p>
                      <a:pPr algn="r"/>
                      <a:r>
                        <a:rPr lang="en-US" dirty="0" smtClean="0"/>
                        <a:t>100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0" name="Straight Connector 9"/>
          <p:cNvCxnSpPr/>
          <p:nvPr/>
        </p:nvCxnSpPr>
        <p:spPr>
          <a:xfrm>
            <a:off x="4587499" y="2898178"/>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4584917" y="3174564"/>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10414790" y="2898195"/>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10427706" y="3174581"/>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10412207" y="5468330"/>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10425123" y="5744716"/>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4600356" y="5468329"/>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4613272" y="5744715"/>
            <a:ext cx="1518834"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487" y="442037"/>
            <a:ext cx="11384924" cy="830997"/>
          </a:xfrm>
          <a:prstGeom prst="rect">
            <a:avLst/>
          </a:prstGeom>
          <a:noFill/>
        </p:spPr>
        <p:txBody>
          <a:bodyPr wrap="square" rtlCol="0">
            <a:spAutoFit/>
          </a:bodyPr>
          <a:lstStyle/>
          <a:p>
            <a:pPr algn="ctr"/>
            <a:r>
              <a:rPr lang="en-US" sz="4800" dirty="0" smtClean="0">
                <a:latin typeface="+mj-lt"/>
              </a:rPr>
              <a:t>BRANCHES OF ACCOUNTING</a:t>
            </a:r>
            <a:endParaRPr lang="en-US" sz="4800" dirty="0">
              <a:latin typeface="+mj-lt"/>
            </a:endParaRPr>
          </a:p>
        </p:txBody>
      </p:sp>
      <p:sp>
        <p:nvSpPr>
          <p:cNvPr id="3" name="TextBox 2"/>
          <p:cNvSpPr txBox="1"/>
          <p:nvPr/>
        </p:nvSpPr>
        <p:spPr>
          <a:xfrm>
            <a:off x="373487" y="1841679"/>
            <a:ext cx="11384924" cy="461665"/>
          </a:xfrm>
          <a:prstGeom prst="rect">
            <a:avLst/>
          </a:prstGeom>
          <a:noFill/>
        </p:spPr>
        <p:txBody>
          <a:bodyPr wrap="square" rtlCol="0">
            <a:spAutoFit/>
          </a:bodyPr>
          <a:lstStyle/>
          <a:p>
            <a:r>
              <a:rPr lang="en-US" sz="2400" dirty="0"/>
              <a:t>Accounting has forms of branches as </a:t>
            </a:r>
            <a:r>
              <a:rPr lang="en-US" sz="2400" dirty="0" smtClean="0"/>
              <a:t>under :-</a:t>
            </a:r>
            <a:endParaRPr lang="en-US" sz="2400" dirty="0"/>
          </a:p>
        </p:txBody>
      </p:sp>
      <p:sp>
        <p:nvSpPr>
          <p:cNvPr id="4" name="TextBox 3"/>
          <p:cNvSpPr txBox="1"/>
          <p:nvPr/>
        </p:nvSpPr>
        <p:spPr>
          <a:xfrm>
            <a:off x="4826357" y="2747029"/>
            <a:ext cx="2356835" cy="584775"/>
          </a:xfrm>
          <a:prstGeom prst="rect">
            <a:avLst/>
          </a:prstGeom>
          <a:noFill/>
        </p:spPr>
        <p:txBody>
          <a:bodyPr wrap="square" rtlCol="0">
            <a:spAutoFit/>
          </a:bodyPr>
          <a:lstStyle/>
          <a:p>
            <a:r>
              <a:rPr lang="en-US" sz="3200" b="1" dirty="0"/>
              <a:t>Accountancy </a:t>
            </a:r>
          </a:p>
        </p:txBody>
      </p:sp>
      <p:cxnSp>
        <p:nvCxnSpPr>
          <p:cNvPr id="6" name="Straight Arrow Connector 5"/>
          <p:cNvCxnSpPr/>
          <p:nvPr/>
        </p:nvCxnSpPr>
        <p:spPr>
          <a:xfrm flipH="1">
            <a:off x="6007993" y="3456764"/>
            <a:ext cx="1" cy="4326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339403" y="3889420"/>
            <a:ext cx="958188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339403" y="3889420"/>
            <a:ext cx="0" cy="360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10921285" y="3889420"/>
            <a:ext cx="0" cy="360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3953814" y="3889420"/>
            <a:ext cx="0" cy="360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8049296" y="3889420"/>
            <a:ext cx="0" cy="360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89774" y="4571997"/>
            <a:ext cx="2099257" cy="830997"/>
          </a:xfrm>
          <a:prstGeom prst="rect">
            <a:avLst/>
          </a:prstGeom>
          <a:noFill/>
        </p:spPr>
        <p:txBody>
          <a:bodyPr wrap="square" rtlCol="0">
            <a:spAutoFit/>
          </a:bodyPr>
          <a:lstStyle/>
          <a:p>
            <a:r>
              <a:rPr lang="en-US" sz="2400" dirty="0" smtClean="0"/>
              <a:t>Financial Accounting</a:t>
            </a:r>
            <a:endParaRPr lang="en-US" sz="2400" dirty="0"/>
          </a:p>
        </p:txBody>
      </p:sp>
      <p:sp>
        <p:nvSpPr>
          <p:cNvPr id="22" name="TextBox 21"/>
          <p:cNvSpPr txBox="1"/>
          <p:nvPr/>
        </p:nvSpPr>
        <p:spPr>
          <a:xfrm>
            <a:off x="3081271" y="4571997"/>
            <a:ext cx="1745086" cy="830997"/>
          </a:xfrm>
          <a:prstGeom prst="rect">
            <a:avLst/>
          </a:prstGeom>
          <a:noFill/>
        </p:spPr>
        <p:txBody>
          <a:bodyPr wrap="square" rtlCol="0">
            <a:spAutoFit/>
          </a:bodyPr>
          <a:lstStyle/>
          <a:p>
            <a:r>
              <a:rPr lang="en-US" sz="2400" dirty="0" smtClean="0"/>
              <a:t>Cost Accounting</a:t>
            </a:r>
            <a:endParaRPr lang="en-US" sz="2400" dirty="0"/>
          </a:p>
        </p:txBody>
      </p:sp>
      <p:sp>
        <p:nvSpPr>
          <p:cNvPr id="23" name="TextBox 22"/>
          <p:cNvSpPr txBox="1"/>
          <p:nvPr/>
        </p:nvSpPr>
        <p:spPr>
          <a:xfrm>
            <a:off x="6843511" y="4571997"/>
            <a:ext cx="2411569" cy="830997"/>
          </a:xfrm>
          <a:prstGeom prst="rect">
            <a:avLst/>
          </a:prstGeom>
          <a:noFill/>
        </p:spPr>
        <p:txBody>
          <a:bodyPr wrap="square" rtlCol="0">
            <a:spAutoFit/>
          </a:bodyPr>
          <a:lstStyle/>
          <a:p>
            <a:r>
              <a:rPr lang="en-US" sz="2400" dirty="0" smtClean="0"/>
              <a:t>Management Accounting</a:t>
            </a:r>
            <a:endParaRPr lang="en-US" sz="2400" dirty="0"/>
          </a:p>
        </p:txBody>
      </p:sp>
      <p:sp>
        <p:nvSpPr>
          <p:cNvPr id="24" name="TextBox 23"/>
          <p:cNvSpPr txBox="1"/>
          <p:nvPr/>
        </p:nvSpPr>
        <p:spPr>
          <a:xfrm>
            <a:off x="10129234" y="4571997"/>
            <a:ext cx="1584101" cy="830997"/>
          </a:xfrm>
          <a:prstGeom prst="rect">
            <a:avLst/>
          </a:prstGeom>
          <a:noFill/>
        </p:spPr>
        <p:txBody>
          <a:bodyPr wrap="square" rtlCol="0">
            <a:spAutoFit/>
          </a:bodyPr>
          <a:lstStyle/>
          <a:p>
            <a:r>
              <a:rPr lang="en-US" sz="2400" dirty="0" smtClean="0"/>
              <a:t>Tax Accounting</a:t>
            </a:r>
            <a:endParaRPr lang="en-US" sz="2400" dirty="0"/>
          </a:p>
        </p:txBody>
      </p:sp>
    </p:spTree>
    <p:extLst>
      <p:ext uri="{BB962C8B-B14F-4D97-AF65-F5344CB8AC3E}">
        <p14:creationId xmlns="" xmlns:p14="http://schemas.microsoft.com/office/powerpoint/2010/main" val="3851679393"/>
      </p:ext>
    </p:extLst>
  </p:cSld>
  <p:clrMapOvr>
    <a:masterClrMapping/>
  </p:clrMapOvr>
  <p:transition>
    <p:random/>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48006" y="229898"/>
            <a:ext cx="3115160" cy="400110"/>
          </a:xfrm>
          <a:prstGeom prst="rect">
            <a:avLst/>
          </a:prstGeom>
          <a:noFill/>
        </p:spPr>
        <p:txBody>
          <a:bodyPr wrap="square" rtlCol="0">
            <a:spAutoFit/>
          </a:bodyPr>
          <a:lstStyle/>
          <a:p>
            <a:pPr algn="ctr"/>
            <a:r>
              <a:rPr lang="en-US" sz="2000" b="1" dirty="0" smtClean="0"/>
              <a:t>Capital Account</a:t>
            </a:r>
            <a:endParaRPr lang="en-US" sz="2000" b="1" dirty="0"/>
          </a:p>
        </p:txBody>
      </p:sp>
      <p:sp>
        <p:nvSpPr>
          <p:cNvPr id="3" name="TextBox 2"/>
          <p:cNvSpPr txBox="1"/>
          <p:nvPr/>
        </p:nvSpPr>
        <p:spPr>
          <a:xfrm>
            <a:off x="242806" y="599274"/>
            <a:ext cx="3115160" cy="400110"/>
          </a:xfrm>
          <a:prstGeom prst="rect">
            <a:avLst/>
          </a:prstGeom>
          <a:noFill/>
        </p:spPr>
        <p:txBody>
          <a:bodyPr wrap="square" rtlCol="0">
            <a:spAutoFit/>
          </a:bodyPr>
          <a:lstStyle/>
          <a:p>
            <a:r>
              <a:rPr lang="en-US" sz="2000" b="1" dirty="0" smtClean="0"/>
              <a:t>Dr.</a:t>
            </a:r>
            <a:endParaRPr lang="en-US" sz="2000" b="1" dirty="0"/>
          </a:p>
        </p:txBody>
      </p:sp>
      <p:sp>
        <p:nvSpPr>
          <p:cNvPr id="4" name="TextBox 3"/>
          <p:cNvSpPr txBox="1"/>
          <p:nvPr/>
        </p:nvSpPr>
        <p:spPr>
          <a:xfrm>
            <a:off x="8810786" y="581193"/>
            <a:ext cx="3115160" cy="400110"/>
          </a:xfrm>
          <a:prstGeom prst="rect">
            <a:avLst/>
          </a:prstGeom>
          <a:noFill/>
        </p:spPr>
        <p:txBody>
          <a:bodyPr wrap="square" rtlCol="0">
            <a:spAutoFit/>
          </a:bodyPr>
          <a:lstStyle/>
          <a:p>
            <a:pPr algn="r"/>
            <a:r>
              <a:rPr lang="en-US" sz="2000" b="1" dirty="0" smtClean="0"/>
              <a:t>Cr.</a:t>
            </a:r>
            <a:endParaRPr lang="en-US" sz="2000" b="1" dirty="0"/>
          </a:p>
        </p:txBody>
      </p:sp>
      <p:graphicFrame>
        <p:nvGraphicFramePr>
          <p:cNvPr id="5" name="Table 4"/>
          <p:cNvGraphicFramePr>
            <a:graphicFrameLocks noGrp="1"/>
          </p:cNvGraphicFramePr>
          <p:nvPr/>
        </p:nvGraphicFramePr>
        <p:xfrm>
          <a:off x="231614" y="1027037"/>
          <a:ext cx="11745992" cy="2103120"/>
        </p:xfrm>
        <a:graphic>
          <a:graphicData uri="http://schemas.openxmlformats.org/drawingml/2006/table">
            <a:tbl>
              <a:tblPr firstRow="1" bandRow="1">
                <a:tableStyleId>{2D5ABB26-0587-4C30-8999-92F81FD0307C}</a:tableStyleId>
              </a:tblPr>
              <a:tblGrid>
                <a:gridCol w="788692"/>
                <a:gridCol w="3099661"/>
                <a:gridCol w="452033"/>
                <a:gridCol w="1532610"/>
                <a:gridCol w="820550"/>
                <a:gridCol w="3055748"/>
                <a:gridCol w="387458"/>
                <a:gridCol w="1609240"/>
              </a:tblGrid>
              <a:tr h="370840">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r>
                        <a:rPr lang="en-US" dirty="0" smtClean="0"/>
                        <a:t>2006</a:t>
                      </a:r>
                    </a:p>
                    <a:p>
                      <a:r>
                        <a:rPr lang="en-US" dirty="0" smtClean="0"/>
                        <a:t>Jan</a:t>
                      </a:r>
                      <a:r>
                        <a:rPr lang="en-US" baseline="0" dirty="0" smtClean="0"/>
                        <a:t> 31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To Balance c/d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20000</a:t>
                      </a:r>
                    </a:p>
                    <a:p>
                      <a:pPr algn="r"/>
                      <a:endParaRPr lang="en-US" dirty="0" smtClean="0"/>
                    </a:p>
                    <a:p>
                      <a:pPr algn="r"/>
                      <a:endParaRPr lang="en-US" dirty="0" smtClean="0"/>
                    </a:p>
                    <a:p>
                      <a:pPr algn="r"/>
                      <a:r>
                        <a:rPr lang="en-US" dirty="0" smtClean="0"/>
                        <a:t>20000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2006</a:t>
                      </a:r>
                    </a:p>
                    <a:p>
                      <a:r>
                        <a:rPr lang="en-US" dirty="0" smtClean="0"/>
                        <a:t>Jan 1</a:t>
                      </a:r>
                    </a:p>
                    <a:p>
                      <a:endParaRPr lang="en-US" dirty="0" smtClean="0"/>
                    </a:p>
                    <a:p>
                      <a:endParaRPr lang="en-US" dirty="0" smtClean="0"/>
                    </a:p>
                    <a:p>
                      <a:r>
                        <a:rPr lang="en-US" dirty="0" smtClean="0"/>
                        <a:t>Feb 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By Cash A/c</a:t>
                      </a:r>
                    </a:p>
                    <a:p>
                      <a:endParaRPr lang="en-US" dirty="0" smtClean="0"/>
                    </a:p>
                    <a:p>
                      <a:endParaRPr lang="en-US" dirty="0" smtClean="0"/>
                    </a:p>
                    <a:p>
                      <a:r>
                        <a:rPr lang="en-US" dirty="0" smtClean="0"/>
                        <a:t>By</a:t>
                      </a:r>
                      <a:r>
                        <a:rPr lang="en-US" baseline="0" dirty="0" smtClean="0"/>
                        <a:t> Balance b/d</a:t>
                      </a:r>
                      <a:endParaRPr lang="en-US"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20000</a:t>
                      </a:r>
                    </a:p>
                    <a:p>
                      <a:pPr algn="r"/>
                      <a:endParaRPr lang="en-US" dirty="0" smtClean="0"/>
                    </a:p>
                    <a:p>
                      <a:pPr algn="r"/>
                      <a:endParaRPr lang="en-US" dirty="0" smtClean="0"/>
                    </a:p>
                    <a:p>
                      <a:pPr algn="r"/>
                      <a:r>
                        <a:rPr lang="en-US" dirty="0" smtClean="0"/>
                        <a:t>20000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TextBox 5"/>
          <p:cNvSpPr txBox="1"/>
          <p:nvPr/>
        </p:nvSpPr>
        <p:spPr>
          <a:xfrm>
            <a:off x="3776420" y="3326974"/>
            <a:ext cx="3115160" cy="400110"/>
          </a:xfrm>
          <a:prstGeom prst="rect">
            <a:avLst/>
          </a:prstGeom>
          <a:noFill/>
        </p:spPr>
        <p:txBody>
          <a:bodyPr wrap="square" rtlCol="0">
            <a:spAutoFit/>
          </a:bodyPr>
          <a:lstStyle/>
          <a:p>
            <a:pPr algn="ctr"/>
            <a:r>
              <a:rPr lang="en-US" sz="2000" b="1" dirty="0" smtClean="0"/>
              <a:t>Machinery Account</a:t>
            </a:r>
            <a:endParaRPr lang="en-US" sz="2000" b="1" dirty="0"/>
          </a:p>
        </p:txBody>
      </p:sp>
      <p:sp>
        <p:nvSpPr>
          <p:cNvPr id="7" name="TextBox 6"/>
          <p:cNvSpPr txBox="1"/>
          <p:nvPr/>
        </p:nvSpPr>
        <p:spPr>
          <a:xfrm>
            <a:off x="271220" y="3696350"/>
            <a:ext cx="3115160" cy="400110"/>
          </a:xfrm>
          <a:prstGeom prst="rect">
            <a:avLst/>
          </a:prstGeom>
          <a:noFill/>
        </p:spPr>
        <p:txBody>
          <a:bodyPr wrap="square" rtlCol="0">
            <a:spAutoFit/>
          </a:bodyPr>
          <a:lstStyle/>
          <a:p>
            <a:r>
              <a:rPr lang="en-US" sz="2000" b="1" dirty="0" smtClean="0"/>
              <a:t>Dr.</a:t>
            </a:r>
            <a:endParaRPr lang="en-US" sz="2000" b="1" dirty="0"/>
          </a:p>
        </p:txBody>
      </p:sp>
      <p:sp>
        <p:nvSpPr>
          <p:cNvPr id="8" name="TextBox 7"/>
          <p:cNvSpPr txBox="1"/>
          <p:nvPr/>
        </p:nvSpPr>
        <p:spPr>
          <a:xfrm>
            <a:off x="8839200" y="3678269"/>
            <a:ext cx="3115160" cy="400110"/>
          </a:xfrm>
          <a:prstGeom prst="rect">
            <a:avLst/>
          </a:prstGeom>
          <a:noFill/>
        </p:spPr>
        <p:txBody>
          <a:bodyPr wrap="square" rtlCol="0">
            <a:spAutoFit/>
          </a:bodyPr>
          <a:lstStyle/>
          <a:p>
            <a:pPr algn="r"/>
            <a:r>
              <a:rPr lang="en-US" sz="2000" b="1" dirty="0" smtClean="0"/>
              <a:t>Cr.</a:t>
            </a:r>
            <a:endParaRPr lang="en-US" sz="2000" b="1" dirty="0"/>
          </a:p>
        </p:txBody>
      </p:sp>
      <p:graphicFrame>
        <p:nvGraphicFramePr>
          <p:cNvPr id="9" name="Table 8"/>
          <p:cNvGraphicFramePr>
            <a:graphicFrameLocks noGrp="1"/>
          </p:cNvGraphicFramePr>
          <p:nvPr/>
        </p:nvGraphicFramePr>
        <p:xfrm>
          <a:off x="260028" y="4124113"/>
          <a:ext cx="11745992" cy="1828800"/>
        </p:xfrm>
        <a:graphic>
          <a:graphicData uri="http://schemas.openxmlformats.org/drawingml/2006/table">
            <a:tbl>
              <a:tblPr firstRow="1" bandRow="1">
                <a:tableStyleId>{2D5ABB26-0587-4C30-8999-92F81FD0307C}</a:tableStyleId>
              </a:tblPr>
              <a:tblGrid>
                <a:gridCol w="788692"/>
                <a:gridCol w="3099661"/>
                <a:gridCol w="452033"/>
                <a:gridCol w="1532610"/>
                <a:gridCol w="820550"/>
                <a:gridCol w="3055748"/>
                <a:gridCol w="387458"/>
                <a:gridCol w="1609240"/>
              </a:tblGrid>
              <a:tr h="370840">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r>
                        <a:rPr lang="en-US" dirty="0" smtClean="0"/>
                        <a:t>2006</a:t>
                      </a:r>
                    </a:p>
                    <a:p>
                      <a:r>
                        <a:rPr lang="en-US" dirty="0" smtClean="0"/>
                        <a:t>Jan 13</a:t>
                      </a: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To Cash A/c</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2000</a:t>
                      </a:r>
                    </a:p>
                    <a:p>
                      <a:endParaRPr lang="en-US" dirty="0" smtClean="0"/>
                    </a:p>
                    <a:p>
                      <a:r>
                        <a:rPr lang="en-US" dirty="0" smtClean="0"/>
                        <a:t>2000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2006</a:t>
                      </a:r>
                    </a:p>
                    <a:p>
                      <a:r>
                        <a:rPr lang="en-US" dirty="0" smtClean="0"/>
                        <a:t>Jan 31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By Depreciation A/c</a:t>
                      </a:r>
                    </a:p>
                    <a:p>
                      <a:r>
                        <a:rPr lang="en-US" dirty="0" smtClean="0"/>
                        <a:t>By Balance c/d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100</a:t>
                      </a:r>
                    </a:p>
                    <a:p>
                      <a:r>
                        <a:rPr lang="en-US" dirty="0" smtClean="0"/>
                        <a:t>1900</a:t>
                      </a:r>
                    </a:p>
                    <a:p>
                      <a:r>
                        <a:rPr lang="en-US" dirty="0" smtClean="0"/>
                        <a:t>2000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0" name="Straight Connector 9"/>
          <p:cNvCxnSpPr/>
          <p:nvPr/>
        </p:nvCxnSpPr>
        <p:spPr>
          <a:xfrm>
            <a:off x="10414790" y="2805207"/>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10427706" y="3081593"/>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4587428" y="2805213"/>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4600344" y="3081599"/>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10414789" y="5625893"/>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10427705" y="5902279"/>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4587427" y="5625898"/>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4600343" y="5902284"/>
            <a:ext cx="1518834"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random/>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48006" y="167906"/>
            <a:ext cx="3115160" cy="400110"/>
          </a:xfrm>
          <a:prstGeom prst="rect">
            <a:avLst/>
          </a:prstGeom>
          <a:noFill/>
        </p:spPr>
        <p:txBody>
          <a:bodyPr wrap="square" rtlCol="0">
            <a:spAutoFit/>
          </a:bodyPr>
          <a:lstStyle/>
          <a:p>
            <a:pPr algn="ctr"/>
            <a:r>
              <a:rPr lang="en-US" sz="2000" b="1" dirty="0" err="1" smtClean="0"/>
              <a:t>Swati’s</a:t>
            </a:r>
            <a:r>
              <a:rPr lang="en-US" sz="2000" b="1" dirty="0" smtClean="0"/>
              <a:t> Account</a:t>
            </a:r>
            <a:endParaRPr lang="en-US" sz="2000" b="1" dirty="0"/>
          </a:p>
        </p:txBody>
      </p:sp>
      <p:sp>
        <p:nvSpPr>
          <p:cNvPr id="3" name="TextBox 2"/>
          <p:cNvSpPr txBox="1"/>
          <p:nvPr/>
        </p:nvSpPr>
        <p:spPr>
          <a:xfrm>
            <a:off x="242806" y="537282"/>
            <a:ext cx="3115160" cy="400110"/>
          </a:xfrm>
          <a:prstGeom prst="rect">
            <a:avLst/>
          </a:prstGeom>
          <a:noFill/>
        </p:spPr>
        <p:txBody>
          <a:bodyPr wrap="square" rtlCol="0">
            <a:spAutoFit/>
          </a:bodyPr>
          <a:lstStyle/>
          <a:p>
            <a:r>
              <a:rPr lang="en-US" sz="2000" b="1" dirty="0" smtClean="0"/>
              <a:t>Dr.</a:t>
            </a:r>
            <a:endParaRPr lang="en-US" sz="2000" b="1" dirty="0"/>
          </a:p>
        </p:txBody>
      </p:sp>
      <p:sp>
        <p:nvSpPr>
          <p:cNvPr id="4" name="TextBox 3"/>
          <p:cNvSpPr txBox="1"/>
          <p:nvPr/>
        </p:nvSpPr>
        <p:spPr>
          <a:xfrm>
            <a:off x="8810786" y="519201"/>
            <a:ext cx="3115160" cy="400110"/>
          </a:xfrm>
          <a:prstGeom prst="rect">
            <a:avLst/>
          </a:prstGeom>
          <a:noFill/>
        </p:spPr>
        <p:txBody>
          <a:bodyPr wrap="square" rtlCol="0">
            <a:spAutoFit/>
          </a:bodyPr>
          <a:lstStyle/>
          <a:p>
            <a:pPr algn="r"/>
            <a:r>
              <a:rPr lang="en-US" sz="2000" b="1" dirty="0" smtClean="0"/>
              <a:t>Cr.</a:t>
            </a:r>
            <a:endParaRPr lang="en-US" sz="2000" b="1" dirty="0"/>
          </a:p>
        </p:txBody>
      </p:sp>
      <p:graphicFrame>
        <p:nvGraphicFramePr>
          <p:cNvPr id="5" name="Table 4"/>
          <p:cNvGraphicFramePr>
            <a:graphicFrameLocks noGrp="1"/>
          </p:cNvGraphicFramePr>
          <p:nvPr/>
        </p:nvGraphicFramePr>
        <p:xfrm>
          <a:off x="231614" y="965045"/>
          <a:ext cx="11745992" cy="2103120"/>
        </p:xfrm>
        <a:graphic>
          <a:graphicData uri="http://schemas.openxmlformats.org/drawingml/2006/table">
            <a:tbl>
              <a:tblPr firstRow="1" bandRow="1">
                <a:tableStyleId>{2D5ABB26-0587-4C30-8999-92F81FD0307C}</a:tableStyleId>
              </a:tblPr>
              <a:tblGrid>
                <a:gridCol w="788692"/>
                <a:gridCol w="3099661"/>
                <a:gridCol w="452033"/>
                <a:gridCol w="1532610"/>
                <a:gridCol w="820550"/>
                <a:gridCol w="3055748"/>
                <a:gridCol w="387458"/>
                <a:gridCol w="1609240"/>
              </a:tblGrid>
              <a:tr h="370840">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r>
                        <a:rPr lang="en-US" dirty="0" smtClean="0"/>
                        <a:t>2006</a:t>
                      </a:r>
                    </a:p>
                    <a:p>
                      <a:r>
                        <a:rPr lang="en-US" dirty="0" smtClean="0"/>
                        <a:t>Jan 16</a:t>
                      </a:r>
                    </a:p>
                    <a:p>
                      <a:endParaRPr lang="en-US" dirty="0" smtClean="0"/>
                    </a:p>
                    <a:p>
                      <a:endParaRPr lang="en-US" dirty="0" smtClean="0"/>
                    </a:p>
                    <a:p>
                      <a:r>
                        <a:rPr lang="en-US" dirty="0" smtClean="0"/>
                        <a:t>Feb 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To Sales A/c</a:t>
                      </a:r>
                    </a:p>
                    <a:p>
                      <a:endParaRPr lang="en-US" dirty="0" smtClean="0"/>
                    </a:p>
                    <a:p>
                      <a:endParaRPr lang="en-US" dirty="0" smtClean="0"/>
                    </a:p>
                    <a:p>
                      <a:r>
                        <a:rPr lang="en-US" dirty="0" smtClean="0"/>
                        <a:t>To Balance</a:t>
                      </a:r>
                      <a:r>
                        <a:rPr lang="en-US" baseline="0" dirty="0" smtClean="0"/>
                        <a:t> b/d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3000</a:t>
                      </a:r>
                    </a:p>
                    <a:p>
                      <a:pPr algn="r"/>
                      <a:endParaRPr lang="en-US" dirty="0" smtClean="0"/>
                    </a:p>
                    <a:p>
                      <a:pPr algn="r"/>
                      <a:r>
                        <a:rPr lang="en-US" dirty="0" smtClean="0"/>
                        <a:t>3000</a:t>
                      </a:r>
                    </a:p>
                    <a:p>
                      <a:pPr algn="r"/>
                      <a:r>
                        <a:rPr lang="en-US" dirty="0" smtClean="0"/>
                        <a:t>2000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2006</a:t>
                      </a:r>
                    </a:p>
                    <a:p>
                      <a:r>
                        <a:rPr lang="en-US" dirty="0" smtClean="0"/>
                        <a:t>Jan 18</a:t>
                      </a:r>
                    </a:p>
                    <a:p>
                      <a:r>
                        <a:rPr lang="en-US" dirty="0" smtClean="0"/>
                        <a:t>Jan</a:t>
                      </a:r>
                      <a:r>
                        <a:rPr lang="en-US" baseline="0" dirty="0" smtClean="0"/>
                        <a:t> 31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By Cash</a:t>
                      </a:r>
                      <a:r>
                        <a:rPr lang="en-US" baseline="0" dirty="0" smtClean="0"/>
                        <a:t> A/c</a:t>
                      </a:r>
                    </a:p>
                    <a:p>
                      <a:r>
                        <a:rPr lang="en-US" baseline="0" dirty="0" smtClean="0"/>
                        <a:t>By Balance c/d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1000</a:t>
                      </a:r>
                    </a:p>
                    <a:p>
                      <a:pPr algn="r"/>
                      <a:r>
                        <a:rPr lang="en-US" dirty="0" smtClean="0"/>
                        <a:t>2000</a:t>
                      </a:r>
                    </a:p>
                    <a:p>
                      <a:pPr algn="r"/>
                      <a:r>
                        <a:rPr lang="en-US" dirty="0" smtClean="0"/>
                        <a:t>3000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TextBox 5"/>
          <p:cNvSpPr txBox="1"/>
          <p:nvPr/>
        </p:nvSpPr>
        <p:spPr>
          <a:xfrm>
            <a:off x="3776420" y="3311476"/>
            <a:ext cx="3115160" cy="400110"/>
          </a:xfrm>
          <a:prstGeom prst="rect">
            <a:avLst/>
          </a:prstGeom>
          <a:noFill/>
        </p:spPr>
        <p:txBody>
          <a:bodyPr wrap="square" rtlCol="0">
            <a:spAutoFit/>
          </a:bodyPr>
          <a:lstStyle/>
          <a:p>
            <a:pPr algn="ctr"/>
            <a:r>
              <a:rPr lang="en-US" sz="2000" b="1" dirty="0" smtClean="0"/>
              <a:t>Salaries Account</a:t>
            </a:r>
            <a:endParaRPr lang="en-US" sz="2000" b="1" dirty="0"/>
          </a:p>
        </p:txBody>
      </p:sp>
      <p:sp>
        <p:nvSpPr>
          <p:cNvPr id="7" name="TextBox 6"/>
          <p:cNvSpPr txBox="1"/>
          <p:nvPr/>
        </p:nvSpPr>
        <p:spPr>
          <a:xfrm>
            <a:off x="271220" y="3680852"/>
            <a:ext cx="3115160" cy="400110"/>
          </a:xfrm>
          <a:prstGeom prst="rect">
            <a:avLst/>
          </a:prstGeom>
          <a:noFill/>
        </p:spPr>
        <p:txBody>
          <a:bodyPr wrap="square" rtlCol="0">
            <a:spAutoFit/>
          </a:bodyPr>
          <a:lstStyle/>
          <a:p>
            <a:r>
              <a:rPr lang="en-US" sz="2000" b="1" dirty="0" smtClean="0"/>
              <a:t>Dr.</a:t>
            </a:r>
            <a:endParaRPr lang="en-US" sz="2000" b="1" dirty="0"/>
          </a:p>
        </p:txBody>
      </p:sp>
      <p:sp>
        <p:nvSpPr>
          <p:cNvPr id="8" name="TextBox 7"/>
          <p:cNvSpPr txBox="1"/>
          <p:nvPr/>
        </p:nvSpPr>
        <p:spPr>
          <a:xfrm>
            <a:off x="8839200" y="3662771"/>
            <a:ext cx="3115160" cy="400110"/>
          </a:xfrm>
          <a:prstGeom prst="rect">
            <a:avLst/>
          </a:prstGeom>
          <a:noFill/>
        </p:spPr>
        <p:txBody>
          <a:bodyPr wrap="square" rtlCol="0">
            <a:spAutoFit/>
          </a:bodyPr>
          <a:lstStyle/>
          <a:p>
            <a:pPr algn="r"/>
            <a:r>
              <a:rPr lang="en-US" sz="2000" b="1" dirty="0" smtClean="0"/>
              <a:t>Cr.</a:t>
            </a:r>
            <a:endParaRPr lang="en-US" sz="2000" b="1" dirty="0"/>
          </a:p>
        </p:txBody>
      </p:sp>
      <p:graphicFrame>
        <p:nvGraphicFramePr>
          <p:cNvPr id="9" name="Table 8"/>
          <p:cNvGraphicFramePr>
            <a:graphicFrameLocks noGrp="1"/>
          </p:cNvGraphicFramePr>
          <p:nvPr/>
        </p:nvGraphicFramePr>
        <p:xfrm>
          <a:off x="260028" y="4108615"/>
          <a:ext cx="11745992" cy="1554480"/>
        </p:xfrm>
        <a:graphic>
          <a:graphicData uri="http://schemas.openxmlformats.org/drawingml/2006/table">
            <a:tbl>
              <a:tblPr firstRow="1" bandRow="1">
                <a:tableStyleId>{2D5ABB26-0587-4C30-8999-92F81FD0307C}</a:tableStyleId>
              </a:tblPr>
              <a:tblGrid>
                <a:gridCol w="788692"/>
                <a:gridCol w="3099661"/>
                <a:gridCol w="452033"/>
                <a:gridCol w="1532610"/>
                <a:gridCol w="820550"/>
                <a:gridCol w="3055748"/>
                <a:gridCol w="387458"/>
                <a:gridCol w="1609240"/>
              </a:tblGrid>
              <a:tr h="370840">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r>
                        <a:rPr lang="en-US" dirty="0" smtClean="0"/>
                        <a:t>2006</a:t>
                      </a:r>
                    </a:p>
                    <a:p>
                      <a:r>
                        <a:rPr lang="en-US" dirty="0" smtClean="0"/>
                        <a:t>Jan</a:t>
                      </a:r>
                      <a:r>
                        <a:rPr lang="en-US" baseline="0" dirty="0" smtClean="0"/>
                        <a:t> 20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To Cash</a:t>
                      </a:r>
                      <a:r>
                        <a:rPr lang="en-US" baseline="0" dirty="0" smtClean="0"/>
                        <a:t> A/c</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700</a:t>
                      </a:r>
                    </a:p>
                    <a:p>
                      <a:pPr algn="r"/>
                      <a:r>
                        <a:rPr lang="en-US" dirty="0" smtClean="0"/>
                        <a:t>700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2006</a:t>
                      </a:r>
                    </a:p>
                    <a:p>
                      <a:r>
                        <a:rPr lang="en-US" dirty="0" smtClean="0"/>
                        <a:t>Jan 31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By</a:t>
                      </a:r>
                      <a:r>
                        <a:rPr lang="en-US" baseline="0" dirty="0" smtClean="0"/>
                        <a:t> Profit and Loss A/c</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700</a:t>
                      </a:r>
                    </a:p>
                    <a:p>
                      <a:pPr algn="r"/>
                      <a:r>
                        <a:rPr lang="en-US" dirty="0" smtClean="0"/>
                        <a:t>700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0" name="Straight Connector 9"/>
          <p:cNvCxnSpPr/>
          <p:nvPr/>
        </p:nvCxnSpPr>
        <p:spPr>
          <a:xfrm>
            <a:off x="10414790" y="2495247"/>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10427706" y="2771633"/>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4587441" y="2479740"/>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4600357" y="2756126"/>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10430288" y="5315930"/>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10443204" y="5592316"/>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4587427" y="5331429"/>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4600343" y="5607815"/>
            <a:ext cx="1518834"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random/>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48006" y="105914"/>
            <a:ext cx="3115160" cy="400110"/>
          </a:xfrm>
          <a:prstGeom prst="rect">
            <a:avLst/>
          </a:prstGeom>
          <a:noFill/>
        </p:spPr>
        <p:txBody>
          <a:bodyPr wrap="square" rtlCol="0">
            <a:spAutoFit/>
          </a:bodyPr>
          <a:lstStyle/>
          <a:p>
            <a:pPr algn="ctr"/>
            <a:r>
              <a:rPr lang="en-US" sz="2000" b="1" dirty="0" smtClean="0"/>
              <a:t> Sales Account</a:t>
            </a:r>
            <a:endParaRPr lang="en-US" sz="2000" b="1" dirty="0"/>
          </a:p>
        </p:txBody>
      </p:sp>
      <p:sp>
        <p:nvSpPr>
          <p:cNvPr id="3" name="TextBox 2"/>
          <p:cNvSpPr txBox="1"/>
          <p:nvPr/>
        </p:nvSpPr>
        <p:spPr>
          <a:xfrm>
            <a:off x="242806" y="475290"/>
            <a:ext cx="3115160" cy="400110"/>
          </a:xfrm>
          <a:prstGeom prst="rect">
            <a:avLst/>
          </a:prstGeom>
          <a:noFill/>
        </p:spPr>
        <p:txBody>
          <a:bodyPr wrap="square" rtlCol="0">
            <a:spAutoFit/>
          </a:bodyPr>
          <a:lstStyle/>
          <a:p>
            <a:r>
              <a:rPr lang="en-US" sz="2000" b="1" dirty="0" smtClean="0"/>
              <a:t>Dr.</a:t>
            </a:r>
            <a:endParaRPr lang="en-US" sz="2000" b="1" dirty="0"/>
          </a:p>
        </p:txBody>
      </p:sp>
      <p:sp>
        <p:nvSpPr>
          <p:cNvPr id="4" name="TextBox 3"/>
          <p:cNvSpPr txBox="1"/>
          <p:nvPr/>
        </p:nvSpPr>
        <p:spPr>
          <a:xfrm>
            <a:off x="8810786" y="457209"/>
            <a:ext cx="3115160" cy="400110"/>
          </a:xfrm>
          <a:prstGeom prst="rect">
            <a:avLst/>
          </a:prstGeom>
          <a:noFill/>
        </p:spPr>
        <p:txBody>
          <a:bodyPr wrap="square" rtlCol="0">
            <a:spAutoFit/>
          </a:bodyPr>
          <a:lstStyle/>
          <a:p>
            <a:pPr algn="r"/>
            <a:r>
              <a:rPr lang="en-US" sz="2000" b="1" dirty="0" smtClean="0"/>
              <a:t>Cr.</a:t>
            </a:r>
            <a:endParaRPr lang="en-US" sz="2000" b="1" dirty="0"/>
          </a:p>
        </p:txBody>
      </p:sp>
      <p:graphicFrame>
        <p:nvGraphicFramePr>
          <p:cNvPr id="5" name="Table 4"/>
          <p:cNvGraphicFramePr>
            <a:graphicFrameLocks noGrp="1"/>
          </p:cNvGraphicFramePr>
          <p:nvPr/>
        </p:nvGraphicFramePr>
        <p:xfrm>
          <a:off x="231614" y="903053"/>
          <a:ext cx="11745992" cy="1554480"/>
        </p:xfrm>
        <a:graphic>
          <a:graphicData uri="http://schemas.openxmlformats.org/drawingml/2006/table">
            <a:tbl>
              <a:tblPr firstRow="1" bandRow="1">
                <a:tableStyleId>{2D5ABB26-0587-4C30-8999-92F81FD0307C}</a:tableStyleId>
              </a:tblPr>
              <a:tblGrid>
                <a:gridCol w="788692"/>
                <a:gridCol w="3099661"/>
                <a:gridCol w="452033"/>
                <a:gridCol w="1532610"/>
                <a:gridCol w="820550"/>
                <a:gridCol w="3055748"/>
                <a:gridCol w="387458"/>
                <a:gridCol w="1609240"/>
              </a:tblGrid>
              <a:tr h="370840">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r>
                        <a:rPr lang="en-US" dirty="0" smtClean="0"/>
                        <a:t>2006</a:t>
                      </a:r>
                    </a:p>
                    <a:p>
                      <a:r>
                        <a:rPr lang="en-US" dirty="0" smtClean="0"/>
                        <a:t>Jan 31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To Trading A/c</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3000</a:t>
                      </a:r>
                    </a:p>
                    <a:p>
                      <a:pPr algn="r"/>
                      <a:r>
                        <a:rPr lang="en-US" dirty="0" smtClean="0"/>
                        <a:t>3000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2006</a:t>
                      </a:r>
                    </a:p>
                    <a:p>
                      <a:r>
                        <a:rPr lang="en-US" dirty="0" smtClean="0"/>
                        <a:t>Jan</a:t>
                      </a:r>
                      <a:r>
                        <a:rPr lang="en-US" baseline="0" dirty="0" smtClean="0"/>
                        <a:t> 16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By</a:t>
                      </a:r>
                      <a:r>
                        <a:rPr lang="en-US" baseline="0" dirty="0" smtClean="0"/>
                        <a:t> </a:t>
                      </a:r>
                      <a:r>
                        <a:rPr lang="en-US" baseline="0" dirty="0" err="1" smtClean="0"/>
                        <a:t>Swati</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3000</a:t>
                      </a:r>
                    </a:p>
                    <a:p>
                      <a:pPr algn="r"/>
                      <a:r>
                        <a:rPr lang="en-US" dirty="0" smtClean="0"/>
                        <a:t>3000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TextBox 5"/>
          <p:cNvSpPr txBox="1"/>
          <p:nvPr/>
        </p:nvSpPr>
        <p:spPr>
          <a:xfrm>
            <a:off x="3776420" y="2722552"/>
            <a:ext cx="3115160" cy="400110"/>
          </a:xfrm>
          <a:prstGeom prst="rect">
            <a:avLst/>
          </a:prstGeom>
          <a:noFill/>
        </p:spPr>
        <p:txBody>
          <a:bodyPr wrap="square" rtlCol="0">
            <a:spAutoFit/>
          </a:bodyPr>
          <a:lstStyle/>
          <a:p>
            <a:pPr algn="ctr"/>
            <a:r>
              <a:rPr lang="en-US" sz="2000" b="1" dirty="0" smtClean="0"/>
              <a:t>Rent Account</a:t>
            </a:r>
            <a:endParaRPr lang="en-US" sz="2000" b="1" dirty="0"/>
          </a:p>
        </p:txBody>
      </p:sp>
      <p:sp>
        <p:nvSpPr>
          <p:cNvPr id="7" name="TextBox 6"/>
          <p:cNvSpPr txBox="1"/>
          <p:nvPr/>
        </p:nvSpPr>
        <p:spPr>
          <a:xfrm>
            <a:off x="271220" y="3091928"/>
            <a:ext cx="3115160" cy="400110"/>
          </a:xfrm>
          <a:prstGeom prst="rect">
            <a:avLst/>
          </a:prstGeom>
          <a:noFill/>
        </p:spPr>
        <p:txBody>
          <a:bodyPr wrap="square" rtlCol="0">
            <a:spAutoFit/>
          </a:bodyPr>
          <a:lstStyle/>
          <a:p>
            <a:r>
              <a:rPr lang="en-US" sz="2000" b="1" dirty="0" smtClean="0"/>
              <a:t>Dr.</a:t>
            </a:r>
            <a:endParaRPr lang="en-US" sz="2000" b="1" dirty="0"/>
          </a:p>
        </p:txBody>
      </p:sp>
      <p:sp>
        <p:nvSpPr>
          <p:cNvPr id="8" name="TextBox 7"/>
          <p:cNvSpPr txBox="1"/>
          <p:nvPr/>
        </p:nvSpPr>
        <p:spPr>
          <a:xfrm>
            <a:off x="8839200" y="3073847"/>
            <a:ext cx="3115160" cy="400110"/>
          </a:xfrm>
          <a:prstGeom prst="rect">
            <a:avLst/>
          </a:prstGeom>
          <a:noFill/>
        </p:spPr>
        <p:txBody>
          <a:bodyPr wrap="square" rtlCol="0">
            <a:spAutoFit/>
          </a:bodyPr>
          <a:lstStyle/>
          <a:p>
            <a:pPr algn="r"/>
            <a:r>
              <a:rPr lang="en-US" sz="2000" b="1" dirty="0" smtClean="0"/>
              <a:t>Cr.</a:t>
            </a:r>
            <a:endParaRPr lang="en-US" sz="2000" b="1" dirty="0"/>
          </a:p>
        </p:txBody>
      </p:sp>
      <p:graphicFrame>
        <p:nvGraphicFramePr>
          <p:cNvPr id="9" name="Table 8"/>
          <p:cNvGraphicFramePr>
            <a:graphicFrameLocks noGrp="1"/>
          </p:cNvGraphicFramePr>
          <p:nvPr/>
        </p:nvGraphicFramePr>
        <p:xfrm>
          <a:off x="260028" y="3519691"/>
          <a:ext cx="11745992" cy="1554480"/>
        </p:xfrm>
        <a:graphic>
          <a:graphicData uri="http://schemas.openxmlformats.org/drawingml/2006/table">
            <a:tbl>
              <a:tblPr firstRow="1" bandRow="1">
                <a:tableStyleId>{2D5ABB26-0587-4C30-8999-92F81FD0307C}</a:tableStyleId>
              </a:tblPr>
              <a:tblGrid>
                <a:gridCol w="788692"/>
                <a:gridCol w="3099661"/>
                <a:gridCol w="452033"/>
                <a:gridCol w="1532610"/>
                <a:gridCol w="820550"/>
                <a:gridCol w="3055748"/>
                <a:gridCol w="387458"/>
                <a:gridCol w="1609240"/>
              </a:tblGrid>
              <a:tr h="370840">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r>
                        <a:rPr lang="en-US" dirty="0" smtClean="0"/>
                        <a:t>2006</a:t>
                      </a:r>
                    </a:p>
                    <a:p>
                      <a:r>
                        <a:rPr lang="en-US" dirty="0" smtClean="0"/>
                        <a:t>Jan 31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To Profit and Loss A/c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300</a:t>
                      </a:r>
                    </a:p>
                    <a:p>
                      <a:pPr algn="r"/>
                      <a:r>
                        <a:rPr lang="en-US" dirty="0" smtClean="0"/>
                        <a:t>300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2006</a:t>
                      </a:r>
                    </a:p>
                    <a:p>
                      <a:r>
                        <a:rPr lang="en-US" dirty="0" smtClean="0"/>
                        <a:t>Jan 23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By Cash A/c</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300</a:t>
                      </a:r>
                    </a:p>
                    <a:p>
                      <a:pPr algn="r"/>
                      <a:r>
                        <a:rPr lang="en-US" dirty="0" smtClean="0"/>
                        <a:t>300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0" name="Straight Connector 9"/>
          <p:cNvCxnSpPr/>
          <p:nvPr/>
        </p:nvCxnSpPr>
        <p:spPr>
          <a:xfrm>
            <a:off x="10383794" y="2123280"/>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10396710" y="2399666"/>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4587428" y="2138778"/>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4600344" y="2415164"/>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10414788" y="4742492"/>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10427704" y="5018878"/>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4618424" y="4742495"/>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4631340" y="5018881"/>
            <a:ext cx="1518834"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random/>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48006" y="260894"/>
            <a:ext cx="3115160" cy="400110"/>
          </a:xfrm>
          <a:prstGeom prst="rect">
            <a:avLst/>
          </a:prstGeom>
          <a:noFill/>
        </p:spPr>
        <p:txBody>
          <a:bodyPr wrap="square" rtlCol="0">
            <a:spAutoFit/>
          </a:bodyPr>
          <a:lstStyle/>
          <a:p>
            <a:pPr algn="ctr"/>
            <a:r>
              <a:rPr lang="en-US" sz="2000" b="1" dirty="0" err="1" smtClean="0"/>
              <a:t>Shrikant’s</a:t>
            </a:r>
            <a:r>
              <a:rPr lang="en-US" sz="2000" b="1" dirty="0" smtClean="0"/>
              <a:t> Account</a:t>
            </a:r>
            <a:endParaRPr lang="en-US" sz="2000" b="1" dirty="0"/>
          </a:p>
        </p:txBody>
      </p:sp>
      <p:sp>
        <p:nvSpPr>
          <p:cNvPr id="3" name="TextBox 2"/>
          <p:cNvSpPr txBox="1"/>
          <p:nvPr/>
        </p:nvSpPr>
        <p:spPr>
          <a:xfrm>
            <a:off x="242806" y="630270"/>
            <a:ext cx="3115160" cy="400110"/>
          </a:xfrm>
          <a:prstGeom prst="rect">
            <a:avLst/>
          </a:prstGeom>
          <a:noFill/>
        </p:spPr>
        <p:txBody>
          <a:bodyPr wrap="square" rtlCol="0">
            <a:spAutoFit/>
          </a:bodyPr>
          <a:lstStyle/>
          <a:p>
            <a:r>
              <a:rPr lang="en-US" sz="2000" b="1" dirty="0" smtClean="0"/>
              <a:t>Dr.</a:t>
            </a:r>
            <a:endParaRPr lang="en-US" sz="2000" b="1" dirty="0"/>
          </a:p>
        </p:txBody>
      </p:sp>
      <p:sp>
        <p:nvSpPr>
          <p:cNvPr id="4" name="TextBox 3"/>
          <p:cNvSpPr txBox="1"/>
          <p:nvPr/>
        </p:nvSpPr>
        <p:spPr>
          <a:xfrm>
            <a:off x="8810786" y="612189"/>
            <a:ext cx="3115160" cy="400110"/>
          </a:xfrm>
          <a:prstGeom prst="rect">
            <a:avLst/>
          </a:prstGeom>
          <a:noFill/>
        </p:spPr>
        <p:txBody>
          <a:bodyPr wrap="square" rtlCol="0">
            <a:spAutoFit/>
          </a:bodyPr>
          <a:lstStyle/>
          <a:p>
            <a:pPr algn="r"/>
            <a:r>
              <a:rPr lang="en-US" sz="2000" b="1" dirty="0" smtClean="0"/>
              <a:t>Cr.</a:t>
            </a:r>
            <a:endParaRPr lang="en-US" sz="2000" b="1" dirty="0"/>
          </a:p>
        </p:txBody>
      </p:sp>
      <p:graphicFrame>
        <p:nvGraphicFramePr>
          <p:cNvPr id="5" name="Table 4"/>
          <p:cNvGraphicFramePr>
            <a:graphicFrameLocks noGrp="1"/>
          </p:cNvGraphicFramePr>
          <p:nvPr/>
        </p:nvGraphicFramePr>
        <p:xfrm>
          <a:off x="231614" y="1058033"/>
          <a:ext cx="11745992" cy="1828800"/>
        </p:xfrm>
        <a:graphic>
          <a:graphicData uri="http://schemas.openxmlformats.org/drawingml/2006/table">
            <a:tbl>
              <a:tblPr firstRow="1" bandRow="1">
                <a:tableStyleId>{2D5ABB26-0587-4C30-8999-92F81FD0307C}</a:tableStyleId>
              </a:tblPr>
              <a:tblGrid>
                <a:gridCol w="788692"/>
                <a:gridCol w="3099661"/>
                <a:gridCol w="452033"/>
                <a:gridCol w="1532610"/>
                <a:gridCol w="820550"/>
                <a:gridCol w="3055748"/>
                <a:gridCol w="387458"/>
                <a:gridCol w="1609240"/>
              </a:tblGrid>
              <a:tr h="370840">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r>
                        <a:rPr lang="en-US" dirty="0" smtClean="0"/>
                        <a:t>2006</a:t>
                      </a:r>
                    </a:p>
                    <a:p>
                      <a:r>
                        <a:rPr lang="en-US" dirty="0" smtClean="0"/>
                        <a:t>Jan 31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To Balance c/d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4000</a:t>
                      </a:r>
                    </a:p>
                    <a:p>
                      <a:pPr algn="r"/>
                      <a:r>
                        <a:rPr lang="en-US" dirty="0" smtClean="0"/>
                        <a:t>4000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2006</a:t>
                      </a:r>
                    </a:p>
                    <a:p>
                      <a:r>
                        <a:rPr lang="en-US" dirty="0" smtClean="0"/>
                        <a:t>Jan</a:t>
                      </a:r>
                      <a:r>
                        <a:rPr lang="en-US" baseline="0" dirty="0" smtClean="0"/>
                        <a:t> 28</a:t>
                      </a:r>
                    </a:p>
                    <a:p>
                      <a:endParaRPr lang="en-US" baseline="0" dirty="0" smtClean="0"/>
                    </a:p>
                    <a:p>
                      <a:r>
                        <a:rPr lang="en-US" baseline="0" dirty="0" smtClean="0"/>
                        <a:t>Feb 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By</a:t>
                      </a:r>
                      <a:r>
                        <a:rPr lang="en-US" baseline="0" dirty="0" smtClean="0"/>
                        <a:t> Purchase A/c</a:t>
                      </a:r>
                    </a:p>
                    <a:p>
                      <a:endParaRPr lang="en-US" baseline="0" dirty="0" smtClean="0"/>
                    </a:p>
                    <a:p>
                      <a:r>
                        <a:rPr lang="en-US" baseline="0" dirty="0" smtClean="0"/>
                        <a:t>By Balance b/d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4000</a:t>
                      </a:r>
                    </a:p>
                    <a:p>
                      <a:r>
                        <a:rPr lang="en-US" dirty="0" smtClean="0"/>
                        <a:t>4000</a:t>
                      </a:r>
                    </a:p>
                    <a:p>
                      <a:r>
                        <a:rPr lang="en-US" dirty="0" smtClean="0"/>
                        <a:t>4000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TextBox 5"/>
          <p:cNvSpPr txBox="1"/>
          <p:nvPr/>
        </p:nvSpPr>
        <p:spPr>
          <a:xfrm>
            <a:off x="3776420" y="3140998"/>
            <a:ext cx="3115160" cy="400110"/>
          </a:xfrm>
          <a:prstGeom prst="rect">
            <a:avLst/>
          </a:prstGeom>
          <a:noFill/>
        </p:spPr>
        <p:txBody>
          <a:bodyPr wrap="square" rtlCol="0">
            <a:spAutoFit/>
          </a:bodyPr>
          <a:lstStyle/>
          <a:p>
            <a:pPr algn="ctr"/>
            <a:r>
              <a:rPr lang="en-US" sz="2000" b="1" dirty="0" err="1" smtClean="0"/>
              <a:t>Depriciation</a:t>
            </a:r>
            <a:r>
              <a:rPr lang="en-US" sz="2000" b="1" dirty="0" smtClean="0"/>
              <a:t> Account</a:t>
            </a:r>
            <a:endParaRPr lang="en-US" sz="2000" b="1" dirty="0"/>
          </a:p>
        </p:txBody>
      </p:sp>
      <p:sp>
        <p:nvSpPr>
          <p:cNvPr id="7" name="TextBox 6"/>
          <p:cNvSpPr txBox="1"/>
          <p:nvPr/>
        </p:nvSpPr>
        <p:spPr>
          <a:xfrm>
            <a:off x="271220" y="3510374"/>
            <a:ext cx="3115160" cy="400110"/>
          </a:xfrm>
          <a:prstGeom prst="rect">
            <a:avLst/>
          </a:prstGeom>
          <a:noFill/>
        </p:spPr>
        <p:txBody>
          <a:bodyPr wrap="square" rtlCol="0">
            <a:spAutoFit/>
          </a:bodyPr>
          <a:lstStyle/>
          <a:p>
            <a:r>
              <a:rPr lang="en-US" sz="2000" b="1" dirty="0" smtClean="0"/>
              <a:t>Dr.</a:t>
            </a:r>
            <a:endParaRPr lang="en-US" sz="2000" b="1" dirty="0"/>
          </a:p>
        </p:txBody>
      </p:sp>
      <p:sp>
        <p:nvSpPr>
          <p:cNvPr id="8" name="TextBox 7"/>
          <p:cNvSpPr txBox="1"/>
          <p:nvPr/>
        </p:nvSpPr>
        <p:spPr>
          <a:xfrm>
            <a:off x="8839200" y="3492293"/>
            <a:ext cx="3115160" cy="400110"/>
          </a:xfrm>
          <a:prstGeom prst="rect">
            <a:avLst/>
          </a:prstGeom>
          <a:noFill/>
        </p:spPr>
        <p:txBody>
          <a:bodyPr wrap="square" rtlCol="0">
            <a:spAutoFit/>
          </a:bodyPr>
          <a:lstStyle/>
          <a:p>
            <a:pPr algn="r"/>
            <a:r>
              <a:rPr lang="en-US" sz="2000" b="1" dirty="0" smtClean="0"/>
              <a:t>Cr.</a:t>
            </a:r>
            <a:endParaRPr lang="en-US" sz="2000" b="1" dirty="0"/>
          </a:p>
        </p:txBody>
      </p:sp>
      <p:graphicFrame>
        <p:nvGraphicFramePr>
          <p:cNvPr id="9" name="Table 8"/>
          <p:cNvGraphicFramePr>
            <a:graphicFrameLocks noGrp="1"/>
          </p:cNvGraphicFramePr>
          <p:nvPr/>
        </p:nvGraphicFramePr>
        <p:xfrm>
          <a:off x="260028" y="3938137"/>
          <a:ext cx="11745992" cy="1554480"/>
        </p:xfrm>
        <a:graphic>
          <a:graphicData uri="http://schemas.openxmlformats.org/drawingml/2006/table">
            <a:tbl>
              <a:tblPr firstRow="1" bandRow="1">
                <a:tableStyleId>{2D5ABB26-0587-4C30-8999-92F81FD0307C}</a:tableStyleId>
              </a:tblPr>
              <a:tblGrid>
                <a:gridCol w="788692"/>
                <a:gridCol w="3099661"/>
                <a:gridCol w="452033"/>
                <a:gridCol w="1532610"/>
                <a:gridCol w="820550"/>
                <a:gridCol w="3055748"/>
                <a:gridCol w="387458"/>
                <a:gridCol w="1609240"/>
              </a:tblGrid>
              <a:tr h="370840">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Date</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Particulars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J.F.</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b="1" dirty="0" smtClean="0"/>
                        <a:t>Amount </a:t>
                      </a:r>
                    </a:p>
                    <a:p>
                      <a:r>
                        <a:rPr lang="en-US" b="1" dirty="0" smtClean="0"/>
                        <a:t>(Rs.)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70840">
                <a:tc>
                  <a:txBody>
                    <a:bodyPr/>
                    <a:lstStyle/>
                    <a:p>
                      <a:r>
                        <a:rPr lang="en-US" dirty="0" smtClean="0"/>
                        <a:t>2006</a:t>
                      </a:r>
                    </a:p>
                    <a:p>
                      <a:r>
                        <a:rPr lang="en-US" dirty="0" smtClean="0"/>
                        <a:t>Jan 31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To Machinery A/c</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100</a:t>
                      </a:r>
                    </a:p>
                    <a:p>
                      <a:pPr algn="r"/>
                      <a:r>
                        <a:rPr lang="en-US" dirty="0" smtClean="0"/>
                        <a:t>100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smtClean="0"/>
                        <a:t>2006</a:t>
                      </a:r>
                    </a:p>
                    <a:p>
                      <a:r>
                        <a:rPr lang="en-US" dirty="0" smtClean="0"/>
                        <a:t>Jan 31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smtClean="0"/>
                    </a:p>
                    <a:p>
                      <a:r>
                        <a:rPr lang="en-US" dirty="0" smtClean="0"/>
                        <a:t>By Profit and</a:t>
                      </a:r>
                      <a:r>
                        <a:rPr lang="en-US" baseline="0" dirty="0" smtClean="0"/>
                        <a:t> Loss A/c</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endParaRPr lang="en-US" dirty="0" smtClean="0"/>
                    </a:p>
                    <a:p>
                      <a:pPr algn="r"/>
                      <a:r>
                        <a:rPr lang="en-US" dirty="0" smtClean="0"/>
                        <a:t>100</a:t>
                      </a:r>
                    </a:p>
                    <a:p>
                      <a:pPr algn="r"/>
                      <a:r>
                        <a:rPr lang="en-US" dirty="0" smtClean="0"/>
                        <a:t>100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0" name="Straight Connector 9"/>
          <p:cNvCxnSpPr/>
          <p:nvPr/>
        </p:nvCxnSpPr>
        <p:spPr>
          <a:xfrm>
            <a:off x="10414790" y="2309271"/>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10427706" y="2585657"/>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p:cNvCxnSpPr/>
          <p:nvPr/>
        </p:nvCxnSpPr>
        <p:spPr>
          <a:xfrm>
            <a:off x="4602927" y="2293762"/>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4615843" y="2570148"/>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p:cNvCxnSpPr/>
          <p:nvPr/>
        </p:nvCxnSpPr>
        <p:spPr>
          <a:xfrm>
            <a:off x="10445786" y="5145449"/>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p:cNvCxnSpPr/>
          <p:nvPr/>
        </p:nvCxnSpPr>
        <p:spPr>
          <a:xfrm>
            <a:off x="10458702" y="5421835"/>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a:off x="4602926" y="5160948"/>
            <a:ext cx="1518834" cy="1588"/>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p:cNvCxnSpPr/>
          <p:nvPr/>
        </p:nvCxnSpPr>
        <p:spPr>
          <a:xfrm>
            <a:off x="4615842" y="5437334"/>
            <a:ext cx="1518834" cy="1588"/>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ransition>
    <p:random/>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029200" y="357187"/>
            <a:ext cx="2486025" cy="707886"/>
          </a:xfrm>
          <a:prstGeom prst="rect">
            <a:avLst/>
          </a:prstGeom>
          <a:noFill/>
        </p:spPr>
        <p:txBody>
          <a:bodyPr wrap="square" rtlCol="0">
            <a:spAutoFit/>
          </a:bodyPr>
          <a:lstStyle/>
          <a:p>
            <a:pPr algn="ctr"/>
            <a:r>
              <a:rPr lang="en-US" sz="2000" b="1" dirty="0" smtClean="0"/>
              <a:t>Trial Balance</a:t>
            </a:r>
          </a:p>
          <a:p>
            <a:pPr algn="ctr"/>
            <a:r>
              <a:rPr lang="en-US" sz="2000" dirty="0"/>
              <a:t>a</a:t>
            </a:r>
            <a:r>
              <a:rPr lang="en-US" sz="2000" dirty="0" smtClean="0"/>
              <a:t>s on 31 January 2006</a:t>
            </a:r>
            <a:endParaRPr lang="en-US" sz="2000" dirty="0"/>
          </a:p>
        </p:txBody>
      </p:sp>
      <p:graphicFrame>
        <p:nvGraphicFramePr>
          <p:cNvPr id="4" name="Table 3"/>
          <p:cNvGraphicFramePr>
            <a:graphicFrameLocks noGrp="1"/>
          </p:cNvGraphicFramePr>
          <p:nvPr>
            <p:extLst>
              <p:ext uri="{D42A27DB-BD31-4B8C-83A1-F6EECF244321}">
                <p14:modId xmlns="" xmlns:p14="http://schemas.microsoft.com/office/powerpoint/2010/main" val="2087472487"/>
              </p:ext>
            </p:extLst>
          </p:nvPr>
        </p:nvGraphicFramePr>
        <p:xfrm>
          <a:off x="2068115" y="1491192"/>
          <a:ext cx="8008144" cy="4145280"/>
        </p:xfrm>
        <a:graphic>
          <a:graphicData uri="http://schemas.openxmlformats.org/drawingml/2006/table">
            <a:tbl>
              <a:tblPr firstRow="1" bandRow="1">
                <a:tableStyleId>{2D5ABB26-0587-4C30-8999-92F81FD0307C}</a:tableStyleId>
              </a:tblPr>
              <a:tblGrid>
                <a:gridCol w="4207669"/>
                <a:gridCol w="642938"/>
                <a:gridCol w="1500187"/>
                <a:gridCol w="1657350"/>
              </a:tblGrid>
              <a:tr h="391455">
                <a:tc>
                  <a:txBody>
                    <a:bodyPr/>
                    <a:lstStyle/>
                    <a:p>
                      <a:r>
                        <a:rPr lang="en-US" sz="2000" b="1" dirty="0" smtClean="0"/>
                        <a:t>Particulars</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2000" b="1" dirty="0" smtClean="0"/>
                        <a:t>L.F.</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2000" b="1" dirty="0" smtClean="0"/>
                        <a:t>Debit (</a:t>
                      </a:r>
                      <a:r>
                        <a:rPr lang="en-US" sz="2000" b="1" dirty="0" err="1" smtClean="0"/>
                        <a:t>Rs</a:t>
                      </a:r>
                      <a:r>
                        <a:rPr lang="en-US" sz="2000" b="1" dirty="0" smtClean="0"/>
                        <a:t>)</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r>
                        <a:rPr lang="en-US" sz="2000" b="1" dirty="0" smtClean="0"/>
                        <a:t>Credit (</a:t>
                      </a:r>
                      <a:r>
                        <a:rPr lang="en-US" sz="2000" b="1" dirty="0" err="1" smtClean="0"/>
                        <a:t>Rs</a:t>
                      </a:r>
                      <a:r>
                        <a:rPr lang="en-US" sz="2000" b="1" dirty="0" smtClean="0"/>
                        <a:t>)</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3342423">
                <a:tc rowSpan="2">
                  <a:txBody>
                    <a:bodyPr/>
                    <a:lstStyle/>
                    <a:p>
                      <a:r>
                        <a:rPr lang="en-US" sz="1800" dirty="0" smtClean="0"/>
                        <a:t>Cash</a:t>
                      </a:r>
                      <a:r>
                        <a:rPr lang="en-US" sz="1800" baseline="0" dirty="0" smtClean="0"/>
                        <a:t> A/c</a:t>
                      </a:r>
                    </a:p>
                    <a:p>
                      <a:r>
                        <a:rPr lang="en-US" sz="1800" dirty="0" smtClean="0"/>
                        <a:t>Capital A/c</a:t>
                      </a:r>
                      <a:endParaRPr lang="en-US" sz="1800" dirty="0"/>
                    </a:p>
                    <a:p>
                      <a:r>
                        <a:rPr lang="en-US" dirty="0" smtClean="0"/>
                        <a:t>Bank A/c</a:t>
                      </a:r>
                      <a:endParaRPr lang="en-US" dirty="0"/>
                    </a:p>
                    <a:p>
                      <a:r>
                        <a:rPr lang="en-US" smtClean="0"/>
                        <a:t>Purchases A/c</a:t>
                      </a:r>
                      <a:endParaRPr lang="en-US" dirty="0"/>
                    </a:p>
                    <a:p>
                      <a:r>
                        <a:rPr lang="en-US" dirty="0" smtClean="0"/>
                        <a:t>Machinery A/c</a:t>
                      </a:r>
                      <a:endParaRPr lang="en-US" dirty="0"/>
                    </a:p>
                    <a:p>
                      <a:r>
                        <a:rPr lang="en-US" dirty="0" smtClean="0"/>
                        <a:t>Swati’s A/c</a:t>
                      </a:r>
                      <a:endParaRPr lang="en-US" dirty="0"/>
                    </a:p>
                    <a:p>
                      <a:r>
                        <a:rPr lang="en-US" dirty="0" smtClean="0"/>
                        <a:t>Salaries A/c</a:t>
                      </a:r>
                      <a:endParaRPr lang="en-US" dirty="0"/>
                    </a:p>
                    <a:p>
                      <a:r>
                        <a:rPr lang="en-US" dirty="0" smtClean="0"/>
                        <a:t>Sales A/c</a:t>
                      </a:r>
                      <a:endParaRPr lang="en-US" dirty="0"/>
                    </a:p>
                    <a:p>
                      <a:r>
                        <a:rPr lang="en-US" dirty="0" smtClean="0"/>
                        <a:t>Rent A/c</a:t>
                      </a:r>
                      <a:endParaRPr lang="en-US" dirty="0"/>
                    </a:p>
                    <a:p>
                      <a:r>
                        <a:rPr lang="en-US" dirty="0" smtClean="0"/>
                        <a:t>Depreciation A/c</a:t>
                      </a:r>
                      <a:endParaRPr lang="en-US" dirty="0"/>
                    </a:p>
                    <a:p>
                      <a:r>
                        <a:rPr lang="en-US" dirty="0" err="1" smtClean="0"/>
                        <a:t>Srikant’s</a:t>
                      </a:r>
                      <a:r>
                        <a:rPr lang="en-US" dirty="0" smtClean="0"/>
                        <a:t> A/c</a:t>
                      </a:r>
                      <a:endParaRPr lang="en-US" dirty="0"/>
                    </a:p>
                    <a:p>
                      <a:r>
                        <a:rPr lang="en-US" dirty="0" smtClean="0"/>
                        <a:t>Total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dirty="0" smtClean="0"/>
                        <a:t>9,700</a:t>
                      </a:r>
                      <a:endParaRPr lang="en-US" dirty="0"/>
                    </a:p>
                    <a:p>
                      <a:pPr algn="r"/>
                      <a:r>
                        <a:rPr lang="en-US" dirty="0" smtClean="0"/>
                        <a:t>-</a:t>
                      </a:r>
                      <a:endParaRPr lang="en-US" dirty="0"/>
                    </a:p>
                    <a:p>
                      <a:pPr algn="r"/>
                      <a:r>
                        <a:rPr lang="en-US" dirty="0" smtClean="0"/>
                        <a:t>5,000</a:t>
                      </a:r>
                      <a:endParaRPr lang="en-US" dirty="0"/>
                    </a:p>
                    <a:p>
                      <a:pPr algn="r"/>
                      <a:r>
                        <a:rPr lang="en-US" dirty="0" smtClean="0"/>
                        <a:t>7,900</a:t>
                      </a:r>
                      <a:endParaRPr lang="en-US" dirty="0"/>
                    </a:p>
                    <a:p>
                      <a:pPr algn="r"/>
                      <a:endParaRPr lang="en-US" dirty="0"/>
                    </a:p>
                    <a:p>
                      <a:pPr algn="r"/>
                      <a:r>
                        <a:rPr lang="en-US" dirty="0" smtClean="0"/>
                        <a:t>1,900</a:t>
                      </a:r>
                      <a:endParaRPr lang="en-US" dirty="0"/>
                    </a:p>
                    <a:p>
                      <a:pPr algn="r"/>
                      <a:r>
                        <a:rPr lang="en-US" dirty="0" smtClean="0"/>
                        <a:t>2,000</a:t>
                      </a:r>
                      <a:endParaRPr lang="en-US" dirty="0"/>
                    </a:p>
                    <a:p>
                      <a:pPr algn="r"/>
                      <a:r>
                        <a:rPr lang="en-US" dirty="0" smtClean="0"/>
                        <a:t>700</a:t>
                      </a:r>
                      <a:endParaRPr lang="en-US" dirty="0"/>
                    </a:p>
                    <a:p>
                      <a:pPr algn="r"/>
                      <a:r>
                        <a:rPr lang="en-US" dirty="0" smtClean="0"/>
                        <a:t>-</a:t>
                      </a:r>
                      <a:endParaRPr lang="en-US" dirty="0"/>
                    </a:p>
                    <a:p>
                      <a:pPr algn="r"/>
                      <a:r>
                        <a:rPr lang="en-US" dirty="0" smtClean="0"/>
                        <a:t>-</a:t>
                      </a:r>
                      <a:endParaRPr lang="en-US" dirty="0"/>
                    </a:p>
                    <a:p>
                      <a:pPr algn="r"/>
                      <a:r>
                        <a:rPr lang="en-US" dirty="0" smtClean="0"/>
                        <a:t>100</a:t>
                      </a:r>
                      <a:endParaRPr lang="en-US" dirty="0"/>
                    </a:p>
                    <a:p>
                      <a:pPr algn="r"/>
                      <a:r>
                        <a:rPr lang="en-US" dirty="0" smtClean="0"/>
                        <a: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dirty="0" smtClean="0"/>
                        <a:t>-</a:t>
                      </a:r>
                      <a:endParaRPr lang="en-US" dirty="0"/>
                    </a:p>
                    <a:p>
                      <a:pPr algn="r"/>
                      <a:r>
                        <a:rPr lang="en-US" dirty="0" smtClean="0"/>
                        <a:t>20,000</a:t>
                      </a:r>
                      <a:endParaRPr lang="en-US" dirty="0"/>
                    </a:p>
                    <a:p>
                      <a:pPr algn="r"/>
                      <a:r>
                        <a:rPr lang="en-US" dirty="0" smtClean="0"/>
                        <a:t>-</a:t>
                      </a:r>
                      <a:endParaRPr lang="en-US" dirty="0"/>
                    </a:p>
                    <a:p>
                      <a:pPr algn="r"/>
                      <a:r>
                        <a:rPr lang="en-US" dirty="0" smtClean="0"/>
                        <a:t>-</a:t>
                      </a:r>
                      <a:endParaRPr lang="en-US" dirty="0"/>
                    </a:p>
                    <a:p>
                      <a:pPr algn="r"/>
                      <a:endParaRPr lang="en-US" dirty="0"/>
                    </a:p>
                    <a:p>
                      <a:pPr algn="r"/>
                      <a:r>
                        <a:rPr lang="en-US" dirty="0" smtClean="0"/>
                        <a:t>-</a:t>
                      </a:r>
                      <a:endParaRPr lang="en-US" dirty="0"/>
                    </a:p>
                    <a:p>
                      <a:pPr algn="r"/>
                      <a:r>
                        <a:rPr lang="en-US" dirty="0" smtClean="0"/>
                        <a:t>-</a:t>
                      </a:r>
                      <a:endParaRPr lang="en-US" dirty="0"/>
                    </a:p>
                    <a:p>
                      <a:pPr algn="r"/>
                      <a:r>
                        <a:rPr lang="en-US" dirty="0" smtClean="0"/>
                        <a:t>-</a:t>
                      </a:r>
                      <a:endParaRPr lang="en-US" dirty="0"/>
                    </a:p>
                    <a:p>
                      <a:pPr algn="r"/>
                      <a:r>
                        <a:rPr lang="en-US" dirty="0" smtClean="0"/>
                        <a:t>3,000</a:t>
                      </a:r>
                      <a:endParaRPr lang="en-US" dirty="0"/>
                    </a:p>
                    <a:p>
                      <a:pPr algn="r"/>
                      <a:r>
                        <a:rPr lang="en-US" dirty="0" smtClean="0"/>
                        <a:t>300</a:t>
                      </a:r>
                      <a:endParaRPr lang="en-US" dirty="0"/>
                    </a:p>
                    <a:p>
                      <a:pPr algn="r"/>
                      <a:r>
                        <a:rPr lang="en-US" dirty="0" smtClean="0"/>
                        <a:t>-</a:t>
                      </a:r>
                      <a:endParaRPr lang="en-US" dirty="0"/>
                    </a:p>
                    <a:p>
                      <a:pPr algn="r"/>
                      <a:r>
                        <a:rPr lang="en-US" dirty="0" smtClean="0"/>
                        <a:t>4,000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61343">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dirty="0" smtClean="0"/>
                        <a:t>27,300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lang="en-US" dirty="0" smtClean="0"/>
                        <a:t>27,300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877600458"/>
      </p:ext>
    </p:extLst>
  </p:cSld>
  <p:clrMapOvr>
    <a:masterClrMapping/>
  </p:clrMapOvr>
  <p:transition>
    <p:random/>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313" y="785813"/>
            <a:ext cx="11787187" cy="3600986"/>
          </a:xfrm>
          <a:prstGeom prst="rect">
            <a:avLst/>
          </a:prstGeom>
          <a:noFill/>
        </p:spPr>
        <p:txBody>
          <a:bodyPr wrap="square" rtlCol="0">
            <a:spAutoFit/>
          </a:bodyPr>
          <a:lstStyle/>
          <a:p>
            <a:r>
              <a:rPr lang="en-US" sz="2400" i="1" u="sng" dirty="0" smtClean="0"/>
              <a:t>Notes</a:t>
            </a:r>
            <a:r>
              <a:rPr lang="en-US" sz="2400" i="1" dirty="0"/>
              <a:t> </a:t>
            </a:r>
            <a:r>
              <a:rPr lang="en-US" sz="2400" i="1" dirty="0" smtClean="0"/>
              <a:t>:</a:t>
            </a:r>
          </a:p>
          <a:p>
            <a:endParaRPr lang="en-US" sz="2400" i="1" dirty="0" smtClean="0"/>
          </a:p>
          <a:p>
            <a:endParaRPr lang="en-US" dirty="0" smtClean="0"/>
          </a:p>
          <a:p>
            <a:pPr marL="342900" indent="-342900">
              <a:buFont typeface="+mj-lt"/>
              <a:buAutoNum type="arabicPeriod"/>
            </a:pPr>
            <a:r>
              <a:rPr lang="en-US" dirty="0" smtClean="0"/>
              <a:t>The trial balance, prepared as above contains the list of all ledger accounts except </a:t>
            </a:r>
            <a:r>
              <a:rPr lang="en-US" dirty="0" err="1" smtClean="0"/>
              <a:t>Shubham’s</a:t>
            </a:r>
            <a:r>
              <a:rPr lang="en-US" dirty="0" smtClean="0"/>
              <a:t> account which is closed                                and does not show any balance (the totals of the debit and credit of </a:t>
            </a:r>
            <a:r>
              <a:rPr lang="en-US" dirty="0" err="1" smtClean="0"/>
              <a:t>Shubham’s</a:t>
            </a:r>
            <a:r>
              <a:rPr lang="en-US" dirty="0" smtClean="0"/>
              <a:t> account are equal).</a:t>
            </a:r>
          </a:p>
          <a:p>
            <a:pPr marL="342900" indent="-342900">
              <a:buFont typeface="+mj-lt"/>
              <a:buAutoNum type="arabicPeriod"/>
            </a:pPr>
            <a:endParaRPr lang="en-US" dirty="0"/>
          </a:p>
          <a:p>
            <a:pPr marL="342900" indent="-342900">
              <a:buFont typeface="+mj-lt"/>
              <a:buAutoNum type="arabicPeriod"/>
            </a:pPr>
            <a:r>
              <a:rPr lang="en-US" dirty="0" smtClean="0"/>
              <a:t>Cash account, bank account, purchases account, machinery account, Swati’s account, salaries account, depreciation account, and interest on capital account show debit balance (excess of debit over credit). Hence, the balance has been shown in the debit column. In the same way, capital account, discount account, sales account, rent account, and </a:t>
            </a:r>
            <a:r>
              <a:rPr lang="en-US" dirty="0" err="1" smtClean="0"/>
              <a:t>Srikant’s</a:t>
            </a:r>
            <a:r>
              <a:rPr lang="en-US" dirty="0" smtClean="0"/>
              <a:t> account show credit balance, so the amount has been written in the credit column.</a:t>
            </a:r>
          </a:p>
          <a:p>
            <a:pPr marL="342900" indent="-342900">
              <a:buFont typeface="+mj-lt"/>
              <a:buAutoNum type="arabicPeriod"/>
            </a:pPr>
            <a:endParaRPr lang="en-US" dirty="0"/>
          </a:p>
          <a:p>
            <a:pPr marL="342900" indent="-342900">
              <a:buFont typeface="+mj-lt"/>
              <a:buAutoNum type="arabicPeriod"/>
            </a:pPr>
            <a:r>
              <a:rPr lang="en-US" dirty="0" smtClean="0"/>
              <a:t>The total of the debit and credit side each is </a:t>
            </a:r>
            <a:r>
              <a:rPr lang="en-US" dirty="0" err="1" smtClean="0"/>
              <a:t>Rs</a:t>
            </a:r>
            <a:r>
              <a:rPr lang="en-US" dirty="0" smtClean="0"/>
              <a:t>. 27,400 and is equal.</a:t>
            </a:r>
            <a:endParaRPr lang="en-US" dirty="0"/>
          </a:p>
        </p:txBody>
      </p:sp>
    </p:spTree>
    <p:extLst>
      <p:ext uri="{BB962C8B-B14F-4D97-AF65-F5344CB8AC3E}">
        <p14:creationId xmlns="" xmlns:p14="http://schemas.microsoft.com/office/powerpoint/2010/main" val="2855550412"/>
      </p:ext>
    </p:extLst>
  </p:cSld>
  <p:clrMapOvr>
    <a:masterClrMapping/>
  </p:clrMapOvr>
  <p:transition>
    <p:random/>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1073877" y="2597970"/>
            <a:ext cx="9544050" cy="1449387"/>
          </a:xfrm>
          <a:prstGeom prst="rect">
            <a:avLst/>
          </a:prstGeom>
        </p:spPr>
        <p:txBody>
          <a:bodyPr vert="horz" lIns="91440" tIns="45720" rIns="91440" bIns="45720" rtlCol="0" anchor="b">
            <a:normAutofit fontScale="97500" lnSpcReduction="10000"/>
          </a:bodyPr>
          <a:lstStyle/>
          <a:p>
            <a:pPr marL="0" marR="0" lvl="0" indent="0" algn="ctr" defTabSz="914400" rtl="0" eaLnBrk="1" fontAlgn="auto" latinLnBrk="0" hangingPunct="1">
              <a:lnSpc>
                <a:spcPct val="85000"/>
              </a:lnSpc>
              <a:spcBef>
                <a:spcPct val="0"/>
              </a:spcBef>
              <a:spcAft>
                <a:spcPts val="0"/>
              </a:spcAft>
              <a:buClrTx/>
              <a:buSzTx/>
              <a:buFontTx/>
              <a:buNone/>
              <a:tabLst/>
              <a:defRPr/>
            </a:pPr>
            <a:r>
              <a:rPr kumimoji="0" lang="en-US" sz="6600" b="1" i="0" u="none" strike="noStrike" kern="1200" cap="none" spc="-50" normalizeH="0" baseline="0" noProof="0" dirty="0" smtClean="0">
                <a:ln>
                  <a:noFill/>
                </a:ln>
                <a:solidFill>
                  <a:schemeClr val="tx1">
                    <a:lumMod val="75000"/>
                    <a:lumOff val="25000"/>
                  </a:schemeClr>
                </a:solidFill>
                <a:effectLst/>
                <a:uLnTx/>
                <a:uFillTx/>
                <a:latin typeface="+mj-lt"/>
                <a:ea typeface="+mj-ea"/>
                <a:cs typeface="+mj-cs"/>
              </a:rPr>
              <a:t>Thank You</a:t>
            </a:r>
            <a:r>
              <a:rPr kumimoji="0" lang="en-US" sz="4800" b="1" i="0" u="none" strike="noStrike" kern="1200" cap="none" spc="-50" normalizeH="0" baseline="0" noProof="0" dirty="0" smtClean="0">
                <a:ln>
                  <a:noFill/>
                </a:ln>
                <a:solidFill>
                  <a:schemeClr val="tx1">
                    <a:lumMod val="75000"/>
                    <a:lumOff val="25000"/>
                  </a:schemeClr>
                </a:solidFill>
                <a:effectLst/>
                <a:uLnTx/>
                <a:uFillTx/>
                <a:latin typeface="+mj-lt"/>
                <a:ea typeface="+mj-ea"/>
                <a:cs typeface="+mj-cs"/>
              </a:rPr>
              <a:t/>
            </a:r>
            <a:br>
              <a:rPr kumimoji="0" lang="en-US" sz="4800" b="1" i="0" u="none" strike="noStrike" kern="1200" cap="none" spc="-50" normalizeH="0" baseline="0" noProof="0" dirty="0" smtClean="0">
                <a:ln>
                  <a:noFill/>
                </a:ln>
                <a:solidFill>
                  <a:schemeClr val="tx1">
                    <a:lumMod val="75000"/>
                    <a:lumOff val="25000"/>
                  </a:schemeClr>
                </a:solidFill>
                <a:effectLst/>
                <a:uLnTx/>
                <a:uFillTx/>
                <a:latin typeface="+mj-lt"/>
                <a:ea typeface="+mj-ea"/>
                <a:cs typeface="+mj-cs"/>
              </a:rPr>
            </a:br>
            <a:endParaRPr kumimoji="0" lang="en-US" sz="4800" b="1" i="0" u="none" strike="noStrike" kern="1200" cap="none" spc="-50" normalizeH="0" baseline="0" noProof="0" dirty="0">
              <a:ln>
                <a:noFill/>
              </a:ln>
              <a:solidFill>
                <a:schemeClr val="tx1">
                  <a:lumMod val="75000"/>
                  <a:lumOff val="25000"/>
                </a:schemeClr>
              </a:solidFill>
              <a:effectLst/>
              <a:uLnTx/>
              <a:uFillTx/>
              <a:latin typeface="+mj-lt"/>
              <a:ea typeface="+mj-ea"/>
              <a:cs typeface="+mj-cs"/>
            </a:endParaRPr>
          </a:p>
        </p:txBody>
      </p:sp>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extLst>
              <p:ext uri="{D42A27DB-BD31-4B8C-83A1-F6EECF244321}">
                <p14:modId xmlns="" xmlns:p14="http://schemas.microsoft.com/office/powerpoint/2010/main" val="9076150"/>
              </p:ext>
            </p:extLst>
          </p:nvPr>
        </p:nvGraphicFramePr>
        <p:xfrm>
          <a:off x="211069" y="152996"/>
          <a:ext cx="11465061" cy="5925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4" name="Straight Arrow Connector 3"/>
          <p:cNvCxnSpPr/>
          <p:nvPr/>
        </p:nvCxnSpPr>
        <p:spPr>
          <a:xfrm>
            <a:off x="5653825" y="4370300"/>
            <a:ext cx="37348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130344" y="4185634"/>
            <a:ext cx="0" cy="1468191"/>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6130344" y="4172755"/>
            <a:ext cx="257577" cy="128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130344" y="5653825"/>
            <a:ext cx="24469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6130344" y="4675031"/>
            <a:ext cx="25757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6130344" y="5215944"/>
            <a:ext cx="24469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503832" y="4000968"/>
            <a:ext cx="1816010" cy="369332"/>
          </a:xfrm>
          <a:prstGeom prst="rect">
            <a:avLst/>
          </a:prstGeom>
          <a:noFill/>
        </p:spPr>
        <p:txBody>
          <a:bodyPr wrap="none" rtlCol="0">
            <a:spAutoFit/>
          </a:bodyPr>
          <a:lstStyle/>
          <a:p>
            <a:r>
              <a:rPr lang="en-US" dirty="0" smtClean="0"/>
              <a:t>Profit </a:t>
            </a:r>
            <a:r>
              <a:rPr lang="en-US" dirty="0"/>
              <a:t>&amp; Loss </a:t>
            </a:r>
            <a:r>
              <a:rPr lang="en-US" dirty="0" smtClean="0"/>
              <a:t>A/C </a:t>
            </a:r>
            <a:endParaRPr lang="en-US" dirty="0"/>
          </a:p>
        </p:txBody>
      </p:sp>
      <p:sp>
        <p:nvSpPr>
          <p:cNvPr id="17" name="TextBox 16"/>
          <p:cNvSpPr txBox="1"/>
          <p:nvPr/>
        </p:nvSpPr>
        <p:spPr>
          <a:xfrm>
            <a:off x="6503832" y="4490365"/>
            <a:ext cx="1558825" cy="369332"/>
          </a:xfrm>
          <a:prstGeom prst="rect">
            <a:avLst/>
          </a:prstGeom>
          <a:noFill/>
        </p:spPr>
        <p:txBody>
          <a:bodyPr wrap="none" rtlCol="0">
            <a:spAutoFit/>
          </a:bodyPr>
          <a:lstStyle/>
          <a:p>
            <a:r>
              <a:rPr lang="en-US" dirty="0"/>
              <a:t>Balance Sheet </a:t>
            </a:r>
          </a:p>
        </p:txBody>
      </p:sp>
      <p:sp>
        <p:nvSpPr>
          <p:cNvPr id="18" name="TextBox 17"/>
          <p:cNvSpPr txBox="1"/>
          <p:nvPr/>
        </p:nvSpPr>
        <p:spPr>
          <a:xfrm>
            <a:off x="6503832" y="5031278"/>
            <a:ext cx="2234073" cy="369332"/>
          </a:xfrm>
          <a:prstGeom prst="rect">
            <a:avLst/>
          </a:prstGeom>
          <a:noFill/>
        </p:spPr>
        <p:txBody>
          <a:bodyPr wrap="none" rtlCol="0">
            <a:spAutoFit/>
          </a:bodyPr>
          <a:lstStyle/>
          <a:p>
            <a:r>
              <a:rPr lang="en-US" dirty="0"/>
              <a:t>Fund Flow Statement </a:t>
            </a:r>
            <a:endParaRPr lang="en-US" dirty="0" smtClean="0"/>
          </a:p>
        </p:txBody>
      </p:sp>
      <p:sp>
        <p:nvSpPr>
          <p:cNvPr id="19" name="TextBox 18"/>
          <p:cNvSpPr txBox="1"/>
          <p:nvPr/>
        </p:nvSpPr>
        <p:spPr>
          <a:xfrm>
            <a:off x="6490954" y="5520675"/>
            <a:ext cx="2208425" cy="369332"/>
          </a:xfrm>
          <a:prstGeom prst="rect">
            <a:avLst/>
          </a:prstGeom>
          <a:noFill/>
        </p:spPr>
        <p:txBody>
          <a:bodyPr wrap="none" rtlCol="0">
            <a:spAutoFit/>
          </a:bodyPr>
          <a:lstStyle/>
          <a:p>
            <a:r>
              <a:rPr lang="en-US" dirty="0"/>
              <a:t>Cash Flow Statement </a:t>
            </a:r>
          </a:p>
        </p:txBody>
      </p:sp>
    </p:spTree>
    <p:extLst>
      <p:ext uri="{BB962C8B-B14F-4D97-AF65-F5344CB8AC3E}">
        <p14:creationId xmlns="" xmlns:p14="http://schemas.microsoft.com/office/powerpoint/2010/main" val="2423702701"/>
      </p:ext>
    </p:extLst>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0457" y="373487"/>
            <a:ext cx="11616743" cy="830997"/>
          </a:xfrm>
          <a:prstGeom prst="rect">
            <a:avLst/>
          </a:prstGeom>
          <a:noFill/>
        </p:spPr>
        <p:txBody>
          <a:bodyPr wrap="square" rtlCol="0">
            <a:spAutoFit/>
          </a:bodyPr>
          <a:lstStyle/>
          <a:p>
            <a:pPr algn="ctr"/>
            <a:r>
              <a:rPr lang="en-US" sz="4800" b="1" dirty="0" smtClean="0">
                <a:latin typeface="+mj-lt"/>
              </a:rPr>
              <a:t>ACCOUNTING SYSTEM</a:t>
            </a:r>
            <a:endParaRPr lang="en-US" sz="4800" b="1" dirty="0">
              <a:latin typeface="+mj-lt"/>
            </a:endParaRPr>
          </a:p>
        </p:txBody>
      </p:sp>
      <p:cxnSp>
        <p:nvCxnSpPr>
          <p:cNvPr id="4" name="Straight Arrow Connector 3"/>
          <p:cNvCxnSpPr>
            <a:stCxn id="2" idx="2"/>
          </p:cNvCxnSpPr>
          <p:nvPr/>
        </p:nvCxnSpPr>
        <p:spPr>
          <a:xfrm>
            <a:off x="6078829" y="1204484"/>
            <a:ext cx="12878" cy="7015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a:off x="1777285" y="1906073"/>
            <a:ext cx="861596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764406" y="1906073"/>
            <a:ext cx="12879" cy="5537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0393251" y="1906073"/>
            <a:ext cx="0" cy="5537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63640" y="2607663"/>
            <a:ext cx="2601532" cy="830997"/>
          </a:xfrm>
          <a:prstGeom prst="rect">
            <a:avLst/>
          </a:prstGeom>
          <a:noFill/>
        </p:spPr>
        <p:txBody>
          <a:bodyPr wrap="square" rtlCol="0">
            <a:spAutoFit/>
          </a:bodyPr>
          <a:lstStyle/>
          <a:p>
            <a:r>
              <a:rPr lang="en-US" sz="2400" b="1" dirty="0" smtClean="0"/>
              <a:t>Single Entry System</a:t>
            </a:r>
            <a:endParaRPr lang="en-US" sz="2400" b="1" dirty="0"/>
          </a:p>
        </p:txBody>
      </p:sp>
      <p:sp>
        <p:nvSpPr>
          <p:cNvPr id="14" name="TextBox 13"/>
          <p:cNvSpPr txBox="1"/>
          <p:nvPr/>
        </p:nvSpPr>
        <p:spPr>
          <a:xfrm>
            <a:off x="9008772" y="2607663"/>
            <a:ext cx="2768958" cy="830997"/>
          </a:xfrm>
          <a:prstGeom prst="rect">
            <a:avLst/>
          </a:prstGeom>
          <a:noFill/>
        </p:spPr>
        <p:txBody>
          <a:bodyPr wrap="square" rtlCol="0">
            <a:spAutoFit/>
          </a:bodyPr>
          <a:lstStyle/>
          <a:p>
            <a:r>
              <a:rPr lang="en-US" sz="2400" b="1" dirty="0" smtClean="0"/>
              <a:t>Double Entry System</a:t>
            </a:r>
            <a:endParaRPr lang="en-US" sz="2400" b="1" dirty="0"/>
          </a:p>
        </p:txBody>
      </p:sp>
      <p:cxnSp>
        <p:nvCxnSpPr>
          <p:cNvPr id="16" name="Straight Arrow Connector 15"/>
          <p:cNvCxnSpPr/>
          <p:nvPr/>
        </p:nvCxnSpPr>
        <p:spPr>
          <a:xfrm>
            <a:off x="10393251" y="3275392"/>
            <a:ext cx="0" cy="4852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6915956" y="3734877"/>
            <a:ext cx="4211390" cy="25756"/>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1127346" y="3760633"/>
            <a:ext cx="0" cy="5666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9697792" y="4556943"/>
            <a:ext cx="2079938" cy="461665"/>
          </a:xfrm>
          <a:prstGeom prst="rect">
            <a:avLst/>
          </a:prstGeom>
          <a:noFill/>
        </p:spPr>
        <p:txBody>
          <a:bodyPr wrap="square" rtlCol="0">
            <a:spAutoFit/>
          </a:bodyPr>
          <a:lstStyle/>
          <a:p>
            <a:r>
              <a:rPr lang="en-US" sz="2400" b="1" dirty="0" smtClean="0"/>
              <a:t>Accrual system</a:t>
            </a:r>
            <a:endParaRPr lang="en-US" sz="2400" b="1" dirty="0"/>
          </a:p>
        </p:txBody>
      </p:sp>
      <p:cxnSp>
        <p:nvCxnSpPr>
          <p:cNvPr id="15" name="Straight Arrow Connector 14"/>
          <p:cNvCxnSpPr/>
          <p:nvPr/>
        </p:nvCxnSpPr>
        <p:spPr>
          <a:xfrm>
            <a:off x="6915956" y="3747755"/>
            <a:ext cx="0" cy="5666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6078828" y="4529006"/>
            <a:ext cx="2266681" cy="461665"/>
          </a:xfrm>
          <a:prstGeom prst="rect">
            <a:avLst/>
          </a:prstGeom>
          <a:noFill/>
        </p:spPr>
        <p:txBody>
          <a:bodyPr wrap="square" rtlCol="0">
            <a:spAutoFit/>
          </a:bodyPr>
          <a:lstStyle/>
          <a:p>
            <a:r>
              <a:rPr lang="en-US" sz="2400" b="1" dirty="0" smtClean="0"/>
              <a:t>Cash Syste</a:t>
            </a:r>
            <a:r>
              <a:rPr lang="en-US" sz="2400" b="1" dirty="0"/>
              <a:t>m</a:t>
            </a:r>
          </a:p>
        </p:txBody>
      </p:sp>
    </p:spTree>
    <p:extLst>
      <p:ext uri="{BB962C8B-B14F-4D97-AF65-F5344CB8AC3E}">
        <p14:creationId xmlns="" xmlns:p14="http://schemas.microsoft.com/office/powerpoint/2010/main" val="3761655573"/>
      </p:ext>
    </p:extLst>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611" y="463640"/>
            <a:ext cx="9259910" cy="707886"/>
          </a:xfrm>
          <a:prstGeom prst="rect">
            <a:avLst/>
          </a:prstGeom>
          <a:noFill/>
        </p:spPr>
        <p:txBody>
          <a:bodyPr wrap="square" rtlCol="0">
            <a:spAutoFit/>
          </a:bodyPr>
          <a:lstStyle/>
          <a:p>
            <a:r>
              <a:rPr lang="en-US" sz="4000" dirty="0" smtClean="0">
                <a:latin typeface="+mj-lt"/>
              </a:rPr>
              <a:t>Single Entry System</a:t>
            </a:r>
            <a:endParaRPr lang="en-US" sz="4000" dirty="0">
              <a:latin typeface="+mj-lt"/>
            </a:endParaRPr>
          </a:p>
        </p:txBody>
      </p:sp>
      <p:sp>
        <p:nvSpPr>
          <p:cNvPr id="3" name="TextBox 2"/>
          <p:cNvSpPr txBox="1"/>
          <p:nvPr/>
        </p:nvSpPr>
        <p:spPr>
          <a:xfrm>
            <a:off x="785611" y="1711899"/>
            <a:ext cx="10702344" cy="4832092"/>
          </a:xfrm>
          <a:prstGeom prst="rect">
            <a:avLst/>
          </a:prstGeom>
          <a:noFill/>
        </p:spPr>
        <p:txBody>
          <a:bodyPr wrap="square" rtlCol="0">
            <a:spAutoFit/>
          </a:bodyPr>
          <a:lstStyle/>
          <a:p>
            <a:pPr marL="342900" indent="-342900" algn="just">
              <a:buFont typeface="Arial" pitchFamily="34" charset="0"/>
              <a:buChar char="•"/>
            </a:pPr>
            <a:r>
              <a:rPr lang="en-US" sz="2800" b="1" dirty="0" smtClean="0"/>
              <a:t>The single entry system appears to be time saving and economical but it is unscientific, having number of defects. </a:t>
            </a:r>
          </a:p>
          <a:p>
            <a:pPr marL="342900" indent="-342900" algn="just">
              <a:buFont typeface="Arial" pitchFamily="34" charset="0"/>
              <a:buChar char="•"/>
            </a:pPr>
            <a:endParaRPr lang="en-US" sz="2800" b="1" dirty="0" smtClean="0"/>
          </a:p>
          <a:p>
            <a:pPr marL="342900" indent="-342900" algn="just">
              <a:buFont typeface="Arial" pitchFamily="34" charset="0"/>
              <a:buChar char="•"/>
            </a:pPr>
            <a:r>
              <a:rPr lang="en-US" sz="2800" b="1" dirty="0" smtClean="0"/>
              <a:t>Under single Entry system only few personal accounts are kept, as nothings; Expenses / Income accounts are totally ignored. </a:t>
            </a:r>
          </a:p>
          <a:p>
            <a:pPr marL="342900" indent="-342900" algn="just">
              <a:buFont typeface="Arial" pitchFamily="34" charset="0"/>
              <a:buChar char="•"/>
            </a:pPr>
            <a:endParaRPr lang="en-US" sz="2800" b="1" dirty="0" smtClean="0"/>
          </a:p>
          <a:p>
            <a:pPr marL="342900" indent="-342900" algn="just">
              <a:buFont typeface="Arial" pitchFamily="34" charset="0"/>
              <a:buChar char="•"/>
            </a:pPr>
            <a:r>
              <a:rPr lang="en-US" sz="2800" b="1" dirty="0" smtClean="0"/>
              <a:t>This system is followed by sole proprietor, having total control on cash as well as on goods.</a:t>
            </a:r>
          </a:p>
          <a:p>
            <a:pPr marL="342900" indent="-342900" algn="just">
              <a:buFont typeface="Arial" pitchFamily="34" charset="0"/>
              <a:buChar char="•"/>
            </a:pPr>
            <a:endParaRPr lang="en-US" sz="2800" b="1" dirty="0" smtClean="0"/>
          </a:p>
          <a:p>
            <a:pPr marL="342900" indent="-342900" algn="just">
              <a:buFont typeface="Arial" pitchFamily="34" charset="0"/>
              <a:buChar char="•"/>
            </a:pPr>
            <a:r>
              <a:rPr lang="en-US" sz="2800" b="1" dirty="0" smtClean="0"/>
              <a:t>However this system is not generally followed by any trader. </a:t>
            </a:r>
          </a:p>
          <a:p>
            <a:pPr marL="342900" indent="-342900" algn="just">
              <a:buFont typeface="Arial" pitchFamily="34" charset="0"/>
              <a:buChar char="•"/>
            </a:pPr>
            <a:endParaRPr lang="en-US" sz="2800" b="1" dirty="0"/>
          </a:p>
        </p:txBody>
      </p:sp>
    </p:spTree>
    <p:extLst>
      <p:ext uri="{BB962C8B-B14F-4D97-AF65-F5344CB8AC3E}">
        <p14:creationId xmlns="" xmlns:p14="http://schemas.microsoft.com/office/powerpoint/2010/main" val="854407339"/>
      </p:ext>
    </p:extLst>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611" y="463640"/>
            <a:ext cx="9259910" cy="707886"/>
          </a:xfrm>
          <a:prstGeom prst="rect">
            <a:avLst/>
          </a:prstGeom>
          <a:noFill/>
        </p:spPr>
        <p:txBody>
          <a:bodyPr wrap="square" rtlCol="0">
            <a:spAutoFit/>
          </a:bodyPr>
          <a:lstStyle/>
          <a:p>
            <a:r>
              <a:rPr lang="en-US" sz="4000" dirty="0" smtClean="0">
                <a:latin typeface="+mj-lt"/>
              </a:rPr>
              <a:t>Double Entry System</a:t>
            </a:r>
            <a:endParaRPr lang="en-US" sz="4000" dirty="0">
              <a:latin typeface="+mj-lt"/>
            </a:endParaRPr>
          </a:p>
        </p:txBody>
      </p:sp>
      <p:sp>
        <p:nvSpPr>
          <p:cNvPr id="6" name="TextBox 5"/>
          <p:cNvSpPr txBox="1"/>
          <p:nvPr/>
        </p:nvSpPr>
        <p:spPr>
          <a:xfrm>
            <a:off x="785611" y="1110343"/>
            <a:ext cx="10702344" cy="4832092"/>
          </a:xfrm>
          <a:prstGeom prst="rect">
            <a:avLst/>
          </a:prstGeom>
          <a:noFill/>
        </p:spPr>
        <p:txBody>
          <a:bodyPr wrap="square" rtlCol="0">
            <a:spAutoFit/>
          </a:bodyPr>
          <a:lstStyle/>
          <a:p>
            <a:pPr marL="342900" indent="-342900">
              <a:buFont typeface="Arial" pitchFamily="34" charset="0"/>
              <a:buChar char="•"/>
            </a:pPr>
            <a:r>
              <a:rPr lang="en-US" sz="2800" b="1" dirty="0" smtClean="0"/>
              <a:t>The Double entry system is based on scientific principle and is used universally by most of business organizations </a:t>
            </a:r>
          </a:p>
          <a:p>
            <a:pPr marL="342900" indent="-342900">
              <a:buFont typeface="Arial" pitchFamily="34" charset="0"/>
              <a:buChar char="•"/>
            </a:pPr>
            <a:r>
              <a:rPr lang="en-US" sz="2800" b="1" dirty="0" smtClean="0"/>
              <a:t>Every business transaction involves exchange of equal values or benefits. </a:t>
            </a:r>
          </a:p>
          <a:p>
            <a:pPr marL="342900" indent="-342900">
              <a:buFont typeface="Arial" pitchFamily="34" charset="0"/>
              <a:buChar char="•"/>
            </a:pPr>
            <a:r>
              <a:rPr lang="en-US" sz="2800" b="1" dirty="0" smtClean="0"/>
              <a:t>Exchange means the act of giving or receiving one thing in return of the other thing or service or benefit. Thus every transaction has two aspects i.e. receiving and giving. </a:t>
            </a:r>
          </a:p>
          <a:p>
            <a:pPr marL="342900" indent="-342900">
              <a:buFont typeface="Arial" pitchFamily="34" charset="0"/>
              <a:buChar char="•"/>
            </a:pPr>
            <a:r>
              <a:rPr lang="en-US" sz="2800" b="1" dirty="0" smtClean="0"/>
              <a:t>The receiving aspect is also known as the incoming aspect (Debit) and going aspect is known as the outgoing aspect (credit). </a:t>
            </a:r>
          </a:p>
          <a:p>
            <a:pPr marL="342900" indent="-342900">
              <a:buFont typeface="Arial" pitchFamily="34" charset="0"/>
              <a:buChar char="•"/>
            </a:pPr>
            <a:r>
              <a:rPr lang="en-US" sz="2800" b="1" dirty="0" smtClean="0"/>
              <a:t>Under double entry system books of accounts can be maintained by either cash basis or accrual basis. </a:t>
            </a:r>
            <a:endParaRPr lang="en-US" sz="2800" b="1" dirty="0"/>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85611" y="463640"/>
            <a:ext cx="10611732" cy="584775"/>
          </a:xfrm>
          <a:prstGeom prst="rect">
            <a:avLst/>
          </a:prstGeom>
          <a:noFill/>
        </p:spPr>
        <p:txBody>
          <a:bodyPr wrap="square" rtlCol="0">
            <a:spAutoFit/>
          </a:bodyPr>
          <a:lstStyle/>
          <a:p>
            <a:r>
              <a:rPr lang="en-US" sz="3200" b="1" dirty="0" smtClean="0"/>
              <a:t>Cash System of Accounting </a:t>
            </a:r>
          </a:p>
        </p:txBody>
      </p:sp>
      <p:sp>
        <p:nvSpPr>
          <p:cNvPr id="4" name="TextBox 3"/>
          <p:cNvSpPr txBox="1"/>
          <p:nvPr/>
        </p:nvSpPr>
        <p:spPr>
          <a:xfrm>
            <a:off x="785611" y="1711899"/>
            <a:ext cx="10702344" cy="4154984"/>
          </a:xfrm>
          <a:prstGeom prst="rect">
            <a:avLst/>
          </a:prstGeom>
          <a:noFill/>
        </p:spPr>
        <p:txBody>
          <a:bodyPr wrap="square" rtlCol="0">
            <a:spAutoFit/>
          </a:bodyPr>
          <a:lstStyle/>
          <a:p>
            <a:pPr marL="342900" indent="-342900">
              <a:buFont typeface="Arial" pitchFamily="34" charset="0"/>
              <a:buChar char="•"/>
            </a:pPr>
            <a:r>
              <a:rPr lang="en-US" sz="2400" b="1" dirty="0" smtClean="0"/>
              <a:t>Under cash system of accounting entries are made only when cash is received or paid. </a:t>
            </a:r>
          </a:p>
          <a:p>
            <a:pPr marL="342900" indent="-342900">
              <a:buFont typeface="Arial" pitchFamily="34" charset="0"/>
              <a:buChar char="•"/>
            </a:pPr>
            <a:r>
              <a:rPr lang="en-US" sz="2400" b="1" dirty="0" smtClean="0"/>
              <a:t>No entry is made when amount is due for receipts or payments. </a:t>
            </a:r>
          </a:p>
          <a:p>
            <a:pPr marL="342900" indent="-342900">
              <a:buFont typeface="Arial" pitchFamily="34" charset="0"/>
              <a:buChar char="•"/>
            </a:pPr>
            <a:r>
              <a:rPr lang="en-US" sz="2400" b="1" dirty="0" smtClean="0"/>
              <a:t>Income is received is accounted irrespective of period for which relates. </a:t>
            </a:r>
          </a:p>
          <a:p>
            <a:pPr marL="342900" indent="-342900">
              <a:buFont typeface="Arial" pitchFamily="34" charset="0"/>
              <a:buChar char="•"/>
            </a:pPr>
            <a:r>
              <a:rPr lang="en-US" sz="2400" b="1" dirty="0" smtClean="0"/>
              <a:t>Similarly expenses are restricted to the actual payments made in cash, during the current period is immaterial whether the payments have been made for previous year or subsequent year. </a:t>
            </a:r>
          </a:p>
          <a:p>
            <a:pPr marL="342900" indent="-342900">
              <a:buFont typeface="Arial" pitchFamily="34" charset="0"/>
              <a:buChar char="•"/>
            </a:pPr>
            <a:endParaRPr lang="en-US" sz="2400" b="1" dirty="0" smtClean="0"/>
          </a:p>
          <a:p>
            <a:pPr marL="342900" indent="-342900">
              <a:buFont typeface="Arial" pitchFamily="34" charset="0"/>
              <a:buChar char="•"/>
            </a:pPr>
            <a:r>
              <a:rPr lang="en-US" sz="2400" b="1" dirty="0" smtClean="0"/>
              <a:t>This type of financial statement is suitable for very small business organization, for individual to record his own transaction,  for professionals like doctors, lawyers, Chartered Accountant etc. </a:t>
            </a:r>
            <a:endParaRPr lang="en-US" sz="2400" b="1" dirty="0"/>
          </a:p>
        </p:txBody>
      </p:sp>
    </p:spTree>
  </p:cSld>
  <p:clrMapOvr>
    <a:masterClrMapping/>
  </p:clrMapOvr>
  <p:transition>
    <p:random/>
  </p:transition>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1010</TotalTime>
  <Words>3293</Words>
  <Application>Microsoft Office PowerPoint</Application>
  <PresentationFormat>Custom</PresentationFormat>
  <Paragraphs>1021</Paragraphs>
  <Slides>46</Slides>
  <Notes>1</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Retrospect</vt:lpstr>
      <vt:lpstr>ACCOUNTING PROCESS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BOOKS OF ACCOUNTING </vt:lpstr>
      <vt:lpstr>Slide 20</vt:lpstr>
      <vt:lpstr>Slide 21</vt:lpstr>
      <vt:lpstr>                                     LEDGER</vt:lpstr>
      <vt:lpstr>Slide 23</vt:lpstr>
      <vt:lpstr>                                               POSTING</vt:lpstr>
      <vt:lpstr>         </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vector>
  </TitlesOfParts>
  <Company>Sai Computer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ACCOUNTING PROCESS</dc:title>
  <dc:creator>Sanket</dc:creator>
  <cp:lastModifiedBy>Manish</cp:lastModifiedBy>
  <cp:revision>87</cp:revision>
  <dcterms:created xsi:type="dcterms:W3CDTF">2016-09-12T05:17:30Z</dcterms:created>
  <dcterms:modified xsi:type="dcterms:W3CDTF">2018-08-14T05:53:03Z</dcterms:modified>
</cp:coreProperties>
</file>