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77" r:id="rId6"/>
    <p:sldId id="278" r:id="rId7"/>
    <p:sldId id="271" r:id="rId8"/>
    <p:sldId id="280" r:id="rId9"/>
    <p:sldId id="261" r:id="rId10"/>
    <p:sldId id="262" r:id="rId11"/>
    <p:sldId id="263" r:id="rId12"/>
    <p:sldId id="264" r:id="rId13"/>
    <p:sldId id="266" r:id="rId14"/>
    <p:sldId id="267" r:id="rId15"/>
    <p:sldId id="268" r:id="rId16"/>
    <p:sldId id="269" r:id="rId17"/>
    <p:sldId id="270" r:id="rId18"/>
    <p:sldId id="265" r:id="rId19"/>
    <p:sldId id="272" r:id="rId20"/>
    <p:sldId id="273" r:id="rId21"/>
    <p:sldId id="274" r:id="rId22"/>
    <p:sldId id="275" r:id="rId23"/>
    <p:sldId id="276"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26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4757B-D39B-7E0D-0161-882A2F1F53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CF93A8-27DD-535A-6C22-8CF585806E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EE610F9-6D7E-4736-A7C2-9DB95CD8A62F}"/>
              </a:ext>
            </a:extLst>
          </p:cNvPr>
          <p:cNvSpPr>
            <a:spLocks noGrp="1"/>
          </p:cNvSpPr>
          <p:nvPr>
            <p:ph type="dt" sz="half" idx="10"/>
          </p:nvPr>
        </p:nvSpPr>
        <p:spPr/>
        <p:txBody>
          <a:bodyPr/>
          <a:lstStyle/>
          <a:p>
            <a:fld id="{553B48D6-B6B3-40BB-AFC4-557D5E4770EE}" type="datetimeFigureOut">
              <a:rPr lang="en-US" smtClean="0"/>
              <a:t>12/15/2022</a:t>
            </a:fld>
            <a:endParaRPr lang="en-US"/>
          </a:p>
        </p:txBody>
      </p:sp>
      <p:sp>
        <p:nvSpPr>
          <p:cNvPr id="5" name="Footer Placeholder 4">
            <a:extLst>
              <a:ext uri="{FF2B5EF4-FFF2-40B4-BE49-F238E27FC236}">
                <a16:creationId xmlns:a16="http://schemas.microsoft.com/office/drawing/2014/main" id="{BC1F260A-2B89-8416-D996-47889AAA9A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FC716F-972F-893B-587A-4A4E56B4FC2C}"/>
              </a:ext>
            </a:extLst>
          </p:cNvPr>
          <p:cNvSpPr>
            <a:spLocks noGrp="1"/>
          </p:cNvSpPr>
          <p:nvPr>
            <p:ph type="sldNum" sz="quarter" idx="12"/>
          </p:nvPr>
        </p:nvSpPr>
        <p:spPr/>
        <p:txBody>
          <a:bodyPr/>
          <a:lstStyle/>
          <a:p>
            <a:fld id="{362C7B32-C3AE-46B6-B85A-6A2E14DD185D}" type="slidenum">
              <a:rPr lang="en-US" smtClean="0"/>
              <a:t>‹#›</a:t>
            </a:fld>
            <a:endParaRPr lang="en-US"/>
          </a:p>
        </p:txBody>
      </p:sp>
    </p:spTree>
    <p:extLst>
      <p:ext uri="{BB962C8B-B14F-4D97-AF65-F5344CB8AC3E}">
        <p14:creationId xmlns:p14="http://schemas.microsoft.com/office/powerpoint/2010/main" val="38560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DD2D1-29A3-F1F5-C466-FADD3CB982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F49178-A0AC-9668-D613-302B53C903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199702-752A-3A1C-830E-4C935BA82C17}"/>
              </a:ext>
            </a:extLst>
          </p:cNvPr>
          <p:cNvSpPr>
            <a:spLocks noGrp="1"/>
          </p:cNvSpPr>
          <p:nvPr>
            <p:ph type="dt" sz="half" idx="10"/>
          </p:nvPr>
        </p:nvSpPr>
        <p:spPr/>
        <p:txBody>
          <a:bodyPr/>
          <a:lstStyle/>
          <a:p>
            <a:fld id="{553B48D6-B6B3-40BB-AFC4-557D5E4770EE}" type="datetimeFigureOut">
              <a:rPr lang="en-US" smtClean="0"/>
              <a:t>12/15/2022</a:t>
            </a:fld>
            <a:endParaRPr lang="en-US"/>
          </a:p>
        </p:txBody>
      </p:sp>
      <p:sp>
        <p:nvSpPr>
          <p:cNvPr id="5" name="Footer Placeholder 4">
            <a:extLst>
              <a:ext uri="{FF2B5EF4-FFF2-40B4-BE49-F238E27FC236}">
                <a16:creationId xmlns:a16="http://schemas.microsoft.com/office/drawing/2014/main" id="{947ED372-F291-41A2-2CA0-AEB762AA3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F9B62E-11EB-3A5D-7AE9-C2630CE2ED24}"/>
              </a:ext>
            </a:extLst>
          </p:cNvPr>
          <p:cNvSpPr>
            <a:spLocks noGrp="1"/>
          </p:cNvSpPr>
          <p:nvPr>
            <p:ph type="sldNum" sz="quarter" idx="12"/>
          </p:nvPr>
        </p:nvSpPr>
        <p:spPr/>
        <p:txBody>
          <a:bodyPr/>
          <a:lstStyle/>
          <a:p>
            <a:fld id="{362C7B32-C3AE-46B6-B85A-6A2E14DD185D}" type="slidenum">
              <a:rPr lang="en-US" smtClean="0"/>
              <a:t>‹#›</a:t>
            </a:fld>
            <a:endParaRPr lang="en-US"/>
          </a:p>
        </p:txBody>
      </p:sp>
    </p:spTree>
    <p:extLst>
      <p:ext uri="{BB962C8B-B14F-4D97-AF65-F5344CB8AC3E}">
        <p14:creationId xmlns:p14="http://schemas.microsoft.com/office/powerpoint/2010/main" val="2829256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A92CE7-28A6-1C0E-5C8F-557A2792A0F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6B16AA-4898-8EFD-63B4-58F5C19A66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B9C409-C4DC-8EA4-8820-F8934FFFA1C5}"/>
              </a:ext>
            </a:extLst>
          </p:cNvPr>
          <p:cNvSpPr>
            <a:spLocks noGrp="1"/>
          </p:cNvSpPr>
          <p:nvPr>
            <p:ph type="dt" sz="half" idx="10"/>
          </p:nvPr>
        </p:nvSpPr>
        <p:spPr/>
        <p:txBody>
          <a:bodyPr/>
          <a:lstStyle/>
          <a:p>
            <a:fld id="{553B48D6-B6B3-40BB-AFC4-557D5E4770EE}" type="datetimeFigureOut">
              <a:rPr lang="en-US" smtClean="0"/>
              <a:t>12/15/2022</a:t>
            </a:fld>
            <a:endParaRPr lang="en-US"/>
          </a:p>
        </p:txBody>
      </p:sp>
      <p:sp>
        <p:nvSpPr>
          <p:cNvPr id="5" name="Footer Placeholder 4">
            <a:extLst>
              <a:ext uri="{FF2B5EF4-FFF2-40B4-BE49-F238E27FC236}">
                <a16:creationId xmlns:a16="http://schemas.microsoft.com/office/drawing/2014/main" id="{C427BF78-4524-3927-3206-2AB1216B9E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89BABC-5176-590B-FA4E-1A31EF9CF539}"/>
              </a:ext>
            </a:extLst>
          </p:cNvPr>
          <p:cNvSpPr>
            <a:spLocks noGrp="1"/>
          </p:cNvSpPr>
          <p:nvPr>
            <p:ph type="sldNum" sz="quarter" idx="12"/>
          </p:nvPr>
        </p:nvSpPr>
        <p:spPr/>
        <p:txBody>
          <a:bodyPr/>
          <a:lstStyle/>
          <a:p>
            <a:fld id="{362C7B32-C3AE-46B6-B85A-6A2E14DD185D}" type="slidenum">
              <a:rPr lang="en-US" smtClean="0"/>
              <a:t>‹#›</a:t>
            </a:fld>
            <a:endParaRPr lang="en-US"/>
          </a:p>
        </p:txBody>
      </p:sp>
    </p:spTree>
    <p:extLst>
      <p:ext uri="{BB962C8B-B14F-4D97-AF65-F5344CB8AC3E}">
        <p14:creationId xmlns:p14="http://schemas.microsoft.com/office/powerpoint/2010/main" val="4029621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C43D6-D5B2-67CC-F94F-6D0112D70E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41CDAC-956C-A4B3-5D7C-6E79B8DB63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BD609C-9B60-477F-5EFF-138F7C73BF8B}"/>
              </a:ext>
            </a:extLst>
          </p:cNvPr>
          <p:cNvSpPr>
            <a:spLocks noGrp="1"/>
          </p:cNvSpPr>
          <p:nvPr>
            <p:ph type="dt" sz="half" idx="10"/>
          </p:nvPr>
        </p:nvSpPr>
        <p:spPr/>
        <p:txBody>
          <a:bodyPr/>
          <a:lstStyle/>
          <a:p>
            <a:fld id="{553B48D6-B6B3-40BB-AFC4-557D5E4770EE}" type="datetimeFigureOut">
              <a:rPr lang="en-US" smtClean="0"/>
              <a:t>12/15/2022</a:t>
            </a:fld>
            <a:endParaRPr lang="en-US"/>
          </a:p>
        </p:txBody>
      </p:sp>
      <p:sp>
        <p:nvSpPr>
          <p:cNvPr id="5" name="Footer Placeholder 4">
            <a:extLst>
              <a:ext uri="{FF2B5EF4-FFF2-40B4-BE49-F238E27FC236}">
                <a16:creationId xmlns:a16="http://schemas.microsoft.com/office/drawing/2014/main" id="{60E525CC-BCB3-7CDF-C17A-C70A48B449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9B3FCC-1B5D-61CD-23FD-A36AAC1A8977}"/>
              </a:ext>
            </a:extLst>
          </p:cNvPr>
          <p:cNvSpPr>
            <a:spLocks noGrp="1"/>
          </p:cNvSpPr>
          <p:nvPr>
            <p:ph type="sldNum" sz="quarter" idx="12"/>
          </p:nvPr>
        </p:nvSpPr>
        <p:spPr/>
        <p:txBody>
          <a:bodyPr/>
          <a:lstStyle/>
          <a:p>
            <a:fld id="{362C7B32-C3AE-46B6-B85A-6A2E14DD185D}" type="slidenum">
              <a:rPr lang="en-US" smtClean="0"/>
              <a:t>‹#›</a:t>
            </a:fld>
            <a:endParaRPr lang="en-US"/>
          </a:p>
        </p:txBody>
      </p:sp>
    </p:spTree>
    <p:extLst>
      <p:ext uri="{BB962C8B-B14F-4D97-AF65-F5344CB8AC3E}">
        <p14:creationId xmlns:p14="http://schemas.microsoft.com/office/powerpoint/2010/main" val="3727137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57B7E-332F-78C5-D9D5-DBC07BDBCA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A5740E-0D68-F77A-9840-7C0CC80915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5E4C9D-1485-99B3-B623-A145B80B60C9}"/>
              </a:ext>
            </a:extLst>
          </p:cNvPr>
          <p:cNvSpPr>
            <a:spLocks noGrp="1"/>
          </p:cNvSpPr>
          <p:nvPr>
            <p:ph type="dt" sz="half" idx="10"/>
          </p:nvPr>
        </p:nvSpPr>
        <p:spPr/>
        <p:txBody>
          <a:bodyPr/>
          <a:lstStyle/>
          <a:p>
            <a:fld id="{553B48D6-B6B3-40BB-AFC4-557D5E4770EE}" type="datetimeFigureOut">
              <a:rPr lang="en-US" smtClean="0"/>
              <a:t>12/15/2022</a:t>
            </a:fld>
            <a:endParaRPr lang="en-US"/>
          </a:p>
        </p:txBody>
      </p:sp>
      <p:sp>
        <p:nvSpPr>
          <p:cNvPr id="5" name="Footer Placeholder 4">
            <a:extLst>
              <a:ext uri="{FF2B5EF4-FFF2-40B4-BE49-F238E27FC236}">
                <a16:creationId xmlns:a16="http://schemas.microsoft.com/office/drawing/2014/main" id="{0FCF3F97-7C6C-5C97-DAF0-9E8AF49FF4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7464B0-4287-5739-DC25-FBEE39AAF8F1}"/>
              </a:ext>
            </a:extLst>
          </p:cNvPr>
          <p:cNvSpPr>
            <a:spLocks noGrp="1"/>
          </p:cNvSpPr>
          <p:nvPr>
            <p:ph type="sldNum" sz="quarter" idx="12"/>
          </p:nvPr>
        </p:nvSpPr>
        <p:spPr/>
        <p:txBody>
          <a:bodyPr/>
          <a:lstStyle/>
          <a:p>
            <a:fld id="{362C7B32-C3AE-46B6-B85A-6A2E14DD185D}" type="slidenum">
              <a:rPr lang="en-US" smtClean="0"/>
              <a:t>‹#›</a:t>
            </a:fld>
            <a:endParaRPr lang="en-US"/>
          </a:p>
        </p:txBody>
      </p:sp>
    </p:spTree>
    <p:extLst>
      <p:ext uri="{BB962C8B-B14F-4D97-AF65-F5344CB8AC3E}">
        <p14:creationId xmlns:p14="http://schemas.microsoft.com/office/powerpoint/2010/main" val="1839610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C9437-01F1-60F8-B1A0-1B64572555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9C8131-5677-3040-DF3E-BA30C9F579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366513-EA12-D614-BF47-C9A6C664C4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CD07ADF-4610-1141-C2D9-2AFBE900FECD}"/>
              </a:ext>
            </a:extLst>
          </p:cNvPr>
          <p:cNvSpPr>
            <a:spLocks noGrp="1"/>
          </p:cNvSpPr>
          <p:nvPr>
            <p:ph type="dt" sz="half" idx="10"/>
          </p:nvPr>
        </p:nvSpPr>
        <p:spPr/>
        <p:txBody>
          <a:bodyPr/>
          <a:lstStyle/>
          <a:p>
            <a:fld id="{553B48D6-B6B3-40BB-AFC4-557D5E4770EE}" type="datetimeFigureOut">
              <a:rPr lang="en-US" smtClean="0"/>
              <a:t>12/15/2022</a:t>
            </a:fld>
            <a:endParaRPr lang="en-US"/>
          </a:p>
        </p:txBody>
      </p:sp>
      <p:sp>
        <p:nvSpPr>
          <p:cNvPr id="6" name="Footer Placeholder 5">
            <a:extLst>
              <a:ext uri="{FF2B5EF4-FFF2-40B4-BE49-F238E27FC236}">
                <a16:creationId xmlns:a16="http://schemas.microsoft.com/office/drawing/2014/main" id="{7FF37C6D-3A5F-88BA-61DD-3E38B48060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C7F170-C7C9-2D6B-A363-D1A585318DB7}"/>
              </a:ext>
            </a:extLst>
          </p:cNvPr>
          <p:cNvSpPr>
            <a:spLocks noGrp="1"/>
          </p:cNvSpPr>
          <p:nvPr>
            <p:ph type="sldNum" sz="quarter" idx="12"/>
          </p:nvPr>
        </p:nvSpPr>
        <p:spPr/>
        <p:txBody>
          <a:bodyPr/>
          <a:lstStyle/>
          <a:p>
            <a:fld id="{362C7B32-C3AE-46B6-B85A-6A2E14DD185D}" type="slidenum">
              <a:rPr lang="en-US" smtClean="0"/>
              <a:t>‹#›</a:t>
            </a:fld>
            <a:endParaRPr lang="en-US"/>
          </a:p>
        </p:txBody>
      </p:sp>
    </p:spTree>
    <p:extLst>
      <p:ext uri="{BB962C8B-B14F-4D97-AF65-F5344CB8AC3E}">
        <p14:creationId xmlns:p14="http://schemas.microsoft.com/office/powerpoint/2010/main" val="3677323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3F2B7-7B7E-A689-2103-B620910239E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2A225F-1859-DF9E-DFA0-3EB04BA299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5AA23C-D17F-9CC9-1E4C-062657562F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8B921B9-3370-670A-0482-1E1B2E5520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DFC00A-3509-2A49-F6BD-DE8305388D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882D535-D8AA-04F1-38DB-33DF2E226F03}"/>
              </a:ext>
            </a:extLst>
          </p:cNvPr>
          <p:cNvSpPr>
            <a:spLocks noGrp="1"/>
          </p:cNvSpPr>
          <p:nvPr>
            <p:ph type="dt" sz="half" idx="10"/>
          </p:nvPr>
        </p:nvSpPr>
        <p:spPr/>
        <p:txBody>
          <a:bodyPr/>
          <a:lstStyle/>
          <a:p>
            <a:fld id="{553B48D6-B6B3-40BB-AFC4-557D5E4770EE}" type="datetimeFigureOut">
              <a:rPr lang="en-US" smtClean="0"/>
              <a:t>12/15/2022</a:t>
            </a:fld>
            <a:endParaRPr lang="en-US"/>
          </a:p>
        </p:txBody>
      </p:sp>
      <p:sp>
        <p:nvSpPr>
          <p:cNvPr id="8" name="Footer Placeholder 7">
            <a:extLst>
              <a:ext uri="{FF2B5EF4-FFF2-40B4-BE49-F238E27FC236}">
                <a16:creationId xmlns:a16="http://schemas.microsoft.com/office/drawing/2014/main" id="{2DD3C80B-1553-951A-DD23-2F7221E18F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34D6EE-720B-8195-145E-CC26B09E2DF3}"/>
              </a:ext>
            </a:extLst>
          </p:cNvPr>
          <p:cNvSpPr>
            <a:spLocks noGrp="1"/>
          </p:cNvSpPr>
          <p:nvPr>
            <p:ph type="sldNum" sz="quarter" idx="12"/>
          </p:nvPr>
        </p:nvSpPr>
        <p:spPr/>
        <p:txBody>
          <a:bodyPr/>
          <a:lstStyle/>
          <a:p>
            <a:fld id="{362C7B32-C3AE-46B6-B85A-6A2E14DD185D}" type="slidenum">
              <a:rPr lang="en-US" smtClean="0"/>
              <a:t>‹#›</a:t>
            </a:fld>
            <a:endParaRPr lang="en-US"/>
          </a:p>
        </p:txBody>
      </p:sp>
    </p:spTree>
    <p:extLst>
      <p:ext uri="{BB962C8B-B14F-4D97-AF65-F5344CB8AC3E}">
        <p14:creationId xmlns:p14="http://schemas.microsoft.com/office/powerpoint/2010/main" val="3038964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155C0-3D57-2CB6-0C1C-49569BA53A3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5B1CD9-AB94-6583-2045-2B1EA7F09959}"/>
              </a:ext>
            </a:extLst>
          </p:cNvPr>
          <p:cNvSpPr>
            <a:spLocks noGrp="1"/>
          </p:cNvSpPr>
          <p:nvPr>
            <p:ph type="dt" sz="half" idx="10"/>
          </p:nvPr>
        </p:nvSpPr>
        <p:spPr/>
        <p:txBody>
          <a:bodyPr/>
          <a:lstStyle/>
          <a:p>
            <a:fld id="{553B48D6-B6B3-40BB-AFC4-557D5E4770EE}" type="datetimeFigureOut">
              <a:rPr lang="en-US" smtClean="0"/>
              <a:t>12/15/2022</a:t>
            </a:fld>
            <a:endParaRPr lang="en-US"/>
          </a:p>
        </p:txBody>
      </p:sp>
      <p:sp>
        <p:nvSpPr>
          <p:cNvPr id="4" name="Footer Placeholder 3">
            <a:extLst>
              <a:ext uri="{FF2B5EF4-FFF2-40B4-BE49-F238E27FC236}">
                <a16:creationId xmlns:a16="http://schemas.microsoft.com/office/drawing/2014/main" id="{87CFD3EA-6E9E-8294-577D-E3C299501D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3626A7-0546-78FC-90E4-EC3B1490AD19}"/>
              </a:ext>
            </a:extLst>
          </p:cNvPr>
          <p:cNvSpPr>
            <a:spLocks noGrp="1"/>
          </p:cNvSpPr>
          <p:nvPr>
            <p:ph type="sldNum" sz="quarter" idx="12"/>
          </p:nvPr>
        </p:nvSpPr>
        <p:spPr/>
        <p:txBody>
          <a:bodyPr/>
          <a:lstStyle/>
          <a:p>
            <a:fld id="{362C7B32-C3AE-46B6-B85A-6A2E14DD185D}" type="slidenum">
              <a:rPr lang="en-US" smtClean="0"/>
              <a:t>‹#›</a:t>
            </a:fld>
            <a:endParaRPr lang="en-US"/>
          </a:p>
        </p:txBody>
      </p:sp>
    </p:spTree>
    <p:extLst>
      <p:ext uri="{BB962C8B-B14F-4D97-AF65-F5344CB8AC3E}">
        <p14:creationId xmlns:p14="http://schemas.microsoft.com/office/powerpoint/2010/main" val="3670097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F07A43-37A1-1C21-5BCE-48392A840F7E}"/>
              </a:ext>
            </a:extLst>
          </p:cNvPr>
          <p:cNvSpPr>
            <a:spLocks noGrp="1"/>
          </p:cNvSpPr>
          <p:nvPr>
            <p:ph type="dt" sz="half" idx="10"/>
          </p:nvPr>
        </p:nvSpPr>
        <p:spPr/>
        <p:txBody>
          <a:bodyPr/>
          <a:lstStyle/>
          <a:p>
            <a:fld id="{553B48D6-B6B3-40BB-AFC4-557D5E4770EE}" type="datetimeFigureOut">
              <a:rPr lang="en-US" smtClean="0"/>
              <a:t>12/15/2022</a:t>
            </a:fld>
            <a:endParaRPr lang="en-US"/>
          </a:p>
        </p:txBody>
      </p:sp>
      <p:sp>
        <p:nvSpPr>
          <p:cNvPr id="3" name="Footer Placeholder 2">
            <a:extLst>
              <a:ext uri="{FF2B5EF4-FFF2-40B4-BE49-F238E27FC236}">
                <a16:creationId xmlns:a16="http://schemas.microsoft.com/office/drawing/2014/main" id="{68988377-7E85-AC0D-B583-D44D47C5567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13F58FE-B1C4-C3D2-318D-5A06A0F614E2}"/>
              </a:ext>
            </a:extLst>
          </p:cNvPr>
          <p:cNvSpPr>
            <a:spLocks noGrp="1"/>
          </p:cNvSpPr>
          <p:nvPr>
            <p:ph type="sldNum" sz="quarter" idx="12"/>
          </p:nvPr>
        </p:nvSpPr>
        <p:spPr/>
        <p:txBody>
          <a:bodyPr/>
          <a:lstStyle/>
          <a:p>
            <a:fld id="{362C7B32-C3AE-46B6-B85A-6A2E14DD185D}" type="slidenum">
              <a:rPr lang="en-US" smtClean="0"/>
              <a:t>‹#›</a:t>
            </a:fld>
            <a:endParaRPr lang="en-US"/>
          </a:p>
        </p:txBody>
      </p:sp>
    </p:spTree>
    <p:extLst>
      <p:ext uri="{BB962C8B-B14F-4D97-AF65-F5344CB8AC3E}">
        <p14:creationId xmlns:p14="http://schemas.microsoft.com/office/powerpoint/2010/main" val="4250112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07B35-5BCA-11A6-9045-AC61356E32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6942DE5-535D-F674-F890-432E0B3D9F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0BE41C2-1350-59EF-C03B-CA2A67403F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4BA0B5-529F-6CEE-AFDC-9D420E307CBE}"/>
              </a:ext>
            </a:extLst>
          </p:cNvPr>
          <p:cNvSpPr>
            <a:spLocks noGrp="1"/>
          </p:cNvSpPr>
          <p:nvPr>
            <p:ph type="dt" sz="half" idx="10"/>
          </p:nvPr>
        </p:nvSpPr>
        <p:spPr/>
        <p:txBody>
          <a:bodyPr/>
          <a:lstStyle/>
          <a:p>
            <a:fld id="{553B48D6-B6B3-40BB-AFC4-557D5E4770EE}" type="datetimeFigureOut">
              <a:rPr lang="en-US" smtClean="0"/>
              <a:t>12/15/2022</a:t>
            </a:fld>
            <a:endParaRPr lang="en-US"/>
          </a:p>
        </p:txBody>
      </p:sp>
      <p:sp>
        <p:nvSpPr>
          <p:cNvPr id="6" name="Footer Placeholder 5">
            <a:extLst>
              <a:ext uri="{FF2B5EF4-FFF2-40B4-BE49-F238E27FC236}">
                <a16:creationId xmlns:a16="http://schemas.microsoft.com/office/drawing/2014/main" id="{EE9D777F-19D5-4203-E938-0F7CDEF7A2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473243-07B1-3FDF-3FAA-1DF3790CDDE1}"/>
              </a:ext>
            </a:extLst>
          </p:cNvPr>
          <p:cNvSpPr>
            <a:spLocks noGrp="1"/>
          </p:cNvSpPr>
          <p:nvPr>
            <p:ph type="sldNum" sz="quarter" idx="12"/>
          </p:nvPr>
        </p:nvSpPr>
        <p:spPr/>
        <p:txBody>
          <a:bodyPr/>
          <a:lstStyle/>
          <a:p>
            <a:fld id="{362C7B32-C3AE-46B6-B85A-6A2E14DD185D}" type="slidenum">
              <a:rPr lang="en-US" smtClean="0"/>
              <a:t>‹#›</a:t>
            </a:fld>
            <a:endParaRPr lang="en-US"/>
          </a:p>
        </p:txBody>
      </p:sp>
    </p:spTree>
    <p:extLst>
      <p:ext uri="{BB962C8B-B14F-4D97-AF65-F5344CB8AC3E}">
        <p14:creationId xmlns:p14="http://schemas.microsoft.com/office/powerpoint/2010/main" val="1075701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066D-9B22-06A3-6DA9-F15D372051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BC2B7A-EDC5-4FD7-51C3-666950F6CD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8EC344-0A8B-DBF3-2DB4-EA258C247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EAD3D-7929-75D8-A450-91A8A9C34373}"/>
              </a:ext>
            </a:extLst>
          </p:cNvPr>
          <p:cNvSpPr>
            <a:spLocks noGrp="1"/>
          </p:cNvSpPr>
          <p:nvPr>
            <p:ph type="dt" sz="half" idx="10"/>
          </p:nvPr>
        </p:nvSpPr>
        <p:spPr/>
        <p:txBody>
          <a:bodyPr/>
          <a:lstStyle/>
          <a:p>
            <a:fld id="{553B48D6-B6B3-40BB-AFC4-557D5E4770EE}" type="datetimeFigureOut">
              <a:rPr lang="en-US" smtClean="0"/>
              <a:t>12/15/2022</a:t>
            </a:fld>
            <a:endParaRPr lang="en-US"/>
          </a:p>
        </p:txBody>
      </p:sp>
      <p:sp>
        <p:nvSpPr>
          <p:cNvPr id="6" name="Footer Placeholder 5">
            <a:extLst>
              <a:ext uri="{FF2B5EF4-FFF2-40B4-BE49-F238E27FC236}">
                <a16:creationId xmlns:a16="http://schemas.microsoft.com/office/drawing/2014/main" id="{3AEC2BBD-A0B3-8BFB-F73F-A07ED88DBA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3F1E3F-88BC-29D1-8254-8C3485C0D027}"/>
              </a:ext>
            </a:extLst>
          </p:cNvPr>
          <p:cNvSpPr>
            <a:spLocks noGrp="1"/>
          </p:cNvSpPr>
          <p:nvPr>
            <p:ph type="sldNum" sz="quarter" idx="12"/>
          </p:nvPr>
        </p:nvSpPr>
        <p:spPr/>
        <p:txBody>
          <a:bodyPr/>
          <a:lstStyle/>
          <a:p>
            <a:fld id="{362C7B32-C3AE-46B6-B85A-6A2E14DD185D}" type="slidenum">
              <a:rPr lang="en-US" smtClean="0"/>
              <a:t>‹#›</a:t>
            </a:fld>
            <a:endParaRPr lang="en-US"/>
          </a:p>
        </p:txBody>
      </p:sp>
    </p:spTree>
    <p:extLst>
      <p:ext uri="{BB962C8B-B14F-4D97-AF65-F5344CB8AC3E}">
        <p14:creationId xmlns:p14="http://schemas.microsoft.com/office/powerpoint/2010/main" val="1956969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8D7E94-CD62-080A-0818-8E9BE4A06D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7F816D-B45B-B5D0-4817-CBB9559518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406417-117C-E2FB-0BC3-962E2C03CE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3B48D6-B6B3-40BB-AFC4-557D5E4770EE}" type="datetimeFigureOut">
              <a:rPr lang="en-US" smtClean="0"/>
              <a:t>12/15/2022</a:t>
            </a:fld>
            <a:endParaRPr lang="en-US"/>
          </a:p>
        </p:txBody>
      </p:sp>
      <p:sp>
        <p:nvSpPr>
          <p:cNvPr id="5" name="Footer Placeholder 4">
            <a:extLst>
              <a:ext uri="{FF2B5EF4-FFF2-40B4-BE49-F238E27FC236}">
                <a16:creationId xmlns:a16="http://schemas.microsoft.com/office/drawing/2014/main" id="{AE78D3BF-B14B-E330-E9C9-B8C11B50F0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D09DA9-FE8B-DF73-60CF-3A3149CA6E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2C7B32-C3AE-46B6-B85A-6A2E14DD185D}" type="slidenum">
              <a:rPr lang="en-US" smtClean="0"/>
              <a:t>‹#›</a:t>
            </a:fld>
            <a:endParaRPr lang="en-US"/>
          </a:p>
        </p:txBody>
      </p:sp>
    </p:spTree>
    <p:extLst>
      <p:ext uri="{BB962C8B-B14F-4D97-AF65-F5344CB8AC3E}">
        <p14:creationId xmlns:p14="http://schemas.microsoft.com/office/powerpoint/2010/main" val="2688146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smallbusiness.chron.com/goinggreen-issues-businesses-dealing-21100.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sdgs.un.org/2030agend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Human_development_(economics)" TargetMode="External"/><Relationship Id="rId2" Type="http://schemas.openxmlformats.org/officeDocument/2006/relationships/hyperlink" Target="https://en.wikipedia.org/wiki/Organizing_principle" TargetMode="External"/><Relationship Id="rId1" Type="http://schemas.openxmlformats.org/officeDocument/2006/relationships/slideLayout" Target="../slideLayouts/slideLayout2.xml"/><Relationship Id="rId6" Type="http://schemas.openxmlformats.org/officeDocument/2006/relationships/hyperlink" Target="https://en.wikipedia.org/wiki/Integrity" TargetMode="External"/><Relationship Id="rId5" Type="http://schemas.openxmlformats.org/officeDocument/2006/relationships/hyperlink" Target="https://en.wikipedia.org/wiki/Ecosystem_services" TargetMode="External"/><Relationship Id="rId4" Type="http://schemas.openxmlformats.org/officeDocument/2006/relationships/hyperlink" Target="https://en.wikipedia.org/wiki/Natural_resourc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48067-4FFE-C53D-3BC3-041B321FD83D}"/>
              </a:ext>
            </a:extLst>
          </p:cNvPr>
          <p:cNvSpPr>
            <a:spLocks noGrp="1"/>
          </p:cNvSpPr>
          <p:nvPr>
            <p:ph type="ctrTitle"/>
          </p:nvPr>
        </p:nvSpPr>
        <p:spPr/>
        <p:txBody>
          <a:bodyPr>
            <a:normAutofit/>
          </a:bodyPr>
          <a:lstStyle/>
          <a:p>
            <a:r>
              <a:rPr lang="en-US" sz="4400" dirty="0">
                <a:effectLst/>
                <a:latin typeface="Times New Roman" panose="02020603050405020304" pitchFamily="18" charset="0"/>
                <a:ea typeface="Times New Roman" panose="02020603050405020304" pitchFamily="18" charset="0"/>
              </a:rPr>
              <a:t>Overview of SDGs of UN 2030, Sustainable development, Issue, Benefits and importance</a:t>
            </a:r>
            <a:endParaRPr lang="en-US" sz="13800" dirty="0"/>
          </a:p>
        </p:txBody>
      </p:sp>
      <p:sp>
        <p:nvSpPr>
          <p:cNvPr id="3" name="Subtitle 2">
            <a:extLst>
              <a:ext uri="{FF2B5EF4-FFF2-40B4-BE49-F238E27FC236}">
                <a16:creationId xmlns:a16="http://schemas.microsoft.com/office/drawing/2014/main" id="{8E268D12-F23A-04FF-A13E-9BE27B90C0DF}"/>
              </a:ext>
            </a:extLst>
          </p:cNvPr>
          <p:cNvSpPr>
            <a:spLocks noGrp="1"/>
          </p:cNvSpPr>
          <p:nvPr>
            <p:ph type="subTitle" idx="1"/>
          </p:nvPr>
        </p:nvSpPr>
        <p:spPr>
          <a:xfrm>
            <a:off x="1524000" y="4130040"/>
            <a:ext cx="9144000" cy="1127760"/>
          </a:xfrm>
        </p:spPr>
        <p:txBody>
          <a:bodyPr>
            <a:normAutofit/>
          </a:bodyPr>
          <a:lstStyle/>
          <a:p>
            <a:r>
              <a:rPr lang="en-US" sz="3600" dirty="0"/>
              <a:t>Dr Manish Dadhich</a:t>
            </a:r>
          </a:p>
        </p:txBody>
      </p:sp>
    </p:spTree>
    <p:extLst>
      <p:ext uri="{BB962C8B-B14F-4D97-AF65-F5344CB8AC3E}">
        <p14:creationId xmlns:p14="http://schemas.microsoft.com/office/powerpoint/2010/main" val="110014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31BB8-DC00-3DE2-E5DF-277D0C4884A6}"/>
              </a:ext>
            </a:extLst>
          </p:cNvPr>
          <p:cNvSpPr>
            <a:spLocks noGrp="1"/>
          </p:cNvSpPr>
          <p:nvPr>
            <p:ph type="title"/>
          </p:nvPr>
        </p:nvSpPr>
        <p:spPr>
          <a:xfrm>
            <a:off x="838200" y="365125"/>
            <a:ext cx="10515600" cy="716915"/>
          </a:xfrm>
        </p:spPr>
        <p:txBody>
          <a:bodyPr>
            <a:normAutofit/>
          </a:bodyPr>
          <a:lstStyle/>
          <a:p>
            <a:r>
              <a:rPr lang="en-US" sz="4000" b="1"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Sustainable Development</a:t>
            </a:r>
            <a:r>
              <a:rPr lang="en-US" sz="4000"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 </a:t>
            </a:r>
            <a:endParaRPr lang="en-US" sz="4000" dirty="0"/>
          </a:p>
        </p:txBody>
      </p:sp>
      <p:sp>
        <p:nvSpPr>
          <p:cNvPr id="3" name="Content Placeholder 2">
            <a:extLst>
              <a:ext uri="{FF2B5EF4-FFF2-40B4-BE49-F238E27FC236}">
                <a16:creationId xmlns:a16="http://schemas.microsoft.com/office/drawing/2014/main" id="{92BA500E-75C4-090E-1059-9AC8E5F8731B}"/>
              </a:ext>
            </a:extLst>
          </p:cNvPr>
          <p:cNvSpPr>
            <a:spLocks noGrp="1"/>
          </p:cNvSpPr>
          <p:nvPr>
            <p:ph idx="1"/>
          </p:nvPr>
        </p:nvSpPr>
        <p:spPr>
          <a:xfrm>
            <a:off x="335280" y="1082040"/>
            <a:ext cx="11018520" cy="5775960"/>
          </a:xfrm>
        </p:spPr>
        <p:txBody>
          <a:bodyPr>
            <a:normAutofit fontScale="92500" lnSpcReduction="10000"/>
          </a:bodyPr>
          <a:lstStyle/>
          <a:p>
            <a:pPr marL="0" marR="0" algn="just">
              <a:lnSpc>
                <a:spcPct val="115000"/>
              </a:lnSpc>
              <a:spcBef>
                <a:spcPts val="0"/>
              </a:spcBef>
              <a:spcAft>
                <a:spcPts val="0"/>
              </a:spcAft>
            </a:pP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In business, sustainability refers to doing business without negatively impacting the environment, community, or society as a whole. Sustainability in business generally addresses two main categories:</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0"/>
              </a:spcAft>
              <a:buSzPts val="1000"/>
              <a:buFont typeface="Symbol" panose="05050102010706020507" pitchFamily="18" charset="2"/>
              <a:buChar char=""/>
              <a:tabLst>
                <a:tab pos="457200" algn="l"/>
              </a:tabLst>
            </a:pP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The effect business has on the environment</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0"/>
              </a:spcAft>
              <a:buSzPts val="1000"/>
              <a:buFont typeface="Symbol" panose="05050102010706020507" pitchFamily="18" charset="2"/>
              <a:buChar char=""/>
              <a:tabLst>
                <a:tab pos="457200" algn="l"/>
              </a:tabLst>
            </a:pP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The effect business has on society</a:t>
            </a:r>
          </a:p>
          <a:p>
            <a:pPr marL="0" marR="0" lvl="0" indent="0" algn="just">
              <a:lnSpc>
                <a:spcPct val="115000"/>
              </a:lnSpc>
              <a:spcBef>
                <a:spcPts val="0"/>
              </a:spcBef>
              <a:spcAft>
                <a:spcPts val="0"/>
              </a:spcAft>
              <a:buSzPts val="1000"/>
              <a:buNone/>
              <a:tabLst>
                <a:tab pos="457200" algn="l"/>
              </a:tabLst>
            </a:pPr>
            <a:r>
              <a:rPr lang="en-US" sz="3200" dirty="0">
                <a:effectLst/>
                <a:latin typeface="Calibri" panose="020F0502020204030204" pitchFamily="34" charset="0"/>
                <a:ea typeface="Calibri" panose="020F0502020204030204" pitchFamily="34" charset="0"/>
                <a:cs typeface="Mangal" panose="02040503050203030202" pitchFamily="18" charset="0"/>
              </a:rPr>
              <a:t>The goal of a sustainable business strategy is to make a positive impact on at least one of those areas. When companies fail to assume responsibility, the opposite can happen, leading to issues like environmental degradation, inequality, and social injustice. Sustainable businesses consider a wide array of environmental, economic, and social factors when making businesses decisions. </a:t>
            </a:r>
          </a:p>
          <a:p>
            <a:pPr algn="just"/>
            <a:endParaRPr lang="en-US" sz="4400" dirty="0"/>
          </a:p>
        </p:txBody>
      </p:sp>
    </p:spTree>
    <p:extLst>
      <p:ext uri="{BB962C8B-B14F-4D97-AF65-F5344CB8AC3E}">
        <p14:creationId xmlns:p14="http://schemas.microsoft.com/office/powerpoint/2010/main" val="2918170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3EE59-E09A-8FA8-F9D2-F2C0CC54ABE8}"/>
              </a:ext>
            </a:extLst>
          </p:cNvPr>
          <p:cNvSpPr>
            <a:spLocks noGrp="1"/>
          </p:cNvSpPr>
          <p:nvPr>
            <p:ph type="title"/>
          </p:nvPr>
        </p:nvSpPr>
        <p:spPr/>
        <p:txBody>
          <a:bodyPr>
            <a:normAutofit/>
          </a:bodyPr>
          <a:lstStyle/>
          <a:p>
            <a:r>
              <a:rPr lang="en-US" sz="4000" b="1" dirty="0"/>
              <a:t>Examples of Sustainability in Business</a:t>
            </a:r>
          </a:p>
        </p:txBody>
      </p:sp>
      <p:sp>
        <p:nvSpPr>
          <p:cNvPr id="3" name="Content Placeholder 2">
            <a:extLst>
              <a:ext uri="{FF2B5EF4-FFF2-40B4-BE49-F238E27FC236}">
                <a16:creationId xmlns:a16="http://schemas.microsoft.com/office/drawing/2014/main" id="{6FDA7B59-FC00-C340-6300-583182D9EA61}"/>
              </a:ext>
            </a:extLst>
          </p:cNvPr>
          <p:cNvSpPr>
            <a:spLocks noGrp="1"/>
          </p:cNvSpPr>
          <p:nvPr>
            <p:ph idx="1"/>
          </p:nvPr>
        </p:nvSpPr>
        <p:spPr>
          <a:xfrm>
            <a:off x="838200" y="1447800"/>
            <a:ext cx="10515600" cy="4729163"/>
          </a:xfrm>
        </p:spPr>
        <p:txBody>
          <a:bodyPr>
            <a:normAutofit lnSpcReduction="10000"/>
          </a:bodyPr>
          <a:lstStyle/>
          <a:p>
            <a:pPr marL="0" marR="0" indent="0" algn="just">
              <a:lnSpc>
                <a:spcPct val="115000"/>
              </a:lnSpc>
              <a:spcBef>
                <a:spcPts val="0"/>
              </a:spcBef>
              <a:spcAft>
                <a:spcPts val="0"/>
              </a:spcAft>
              <a:buNone/>
            </a:pP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Sustainable business strategies are unique to each organization as they tie into larger business goals and organizational values. Below are a few examples of what sustainability in business can look like.</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0"/>
              </a:spcAft>
              <a:buSzPts val="1000"/>
              <a:buFont typeface="Symbol" panose="05050102010706020507" pitchFamily="18" charset="2"/>
              <a:buChar char=""/>
              <a:tabLst>
                <a:tab pos="457200" algn="l"/>
              </a:tabLst>
            </a:pP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Using sustainable materials in the manufacturing process</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0"/>
              </a:spcAft>
              <a:buSzPts val="1000"/>
              <a:buFont typeface="Symbol" panose="05050102010706020507" pitchFamily="18" charset="2"/>
              <a:buChar char=""/>
              <a:tabLst>
                <a:tab pos="457200" algn="l"/>
              </a:tabLst>
            </a:pP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Optimizing supply chain to reduce greenhouse gas emissions</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0"/>
              </a:spcAft>
              <a:buSzPts val="1000"/>
              <a:buFont typeface="Symbol" panose="05050102010706020507" pitchFamily="18" charset="2"/>
              <a:buChar char=""/>
              <a:tabLst>
                <a:tab pos="457200" algn="l"/>
              </a:tabLst>
            </a:pP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Relying on renewable energy sources to power facilities</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0"/>
              </a:spcAft>
              <a:buSzPts val="1000"/>
              <a:buFont typeface="Symbol" panose="05050102010706020507" pitchFamily="18" charset="2"/>
              <a:buChar char=""/>
              <a:tabLst>
                <a:tab pos="457200" algn="l"/>
              </a:tabLst>
            </a:pP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Sponsoring education funds for youth in the local community</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2864828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C60-EEFE-8B59-0712-CD00226B2C56}"/>
              </a:ext>
            </a:extLst>
          </p:cNvPr>
          <p:cNvSpPr>
            <a:spLocks noGrp="1"/>
          </p:cNvSpPr>
          <p:nvPr>
            <p:ph type="title"/>
          </p:nvPr>
        </p:nvSpPr>
        <p:spPr/>
        <p:txBody>
          <a:bodyPr>
            <a:normAutofit/>
          </a:bodyPr>
          <a:lstStyle/>
          <a:p>
            <a:r>
              <a:rPr lang="en-US" sz="4000" b="1" dirty="0"/>
              <a:t>Why is Sustainability Important?</a:t>
            </a:r>
          </a:p>
        </p:txBody>
      </p:sp>
      <p:sp>
        <p:nvSpPr>
          <p:cNvPr id="3" name="Content Placeholder 2">
            <a:extLst>
              <a:ext uri="{FF2B5EF4-FFF2-40B4-BE49-F238E27FC236}">
                <a16:creationId xmlns:a16="http://schemas.microsoft.com/office/drawing/2014/main" id="{284CA10A-E0D6-492A-7615-9424E2CAE515}"/>
              </a:ext>
            </a:extLst>
          </p:cNvPr>
          <p:cNvSpPr>
            <a:spLocks noGrp="1"/>
          </p:cNvSpPr>
          <p:nvPr>
            <p:ph idx="1"/>
          </p:nvPr>
        </p:nvSpPr>
        <p:spPr>
          <a:xfrm>
            <a:off x="838200" y="1690688"/>
            <a:ext cx="10515600" cy="4486275"/>
          </a:xfrm>
        </p:spPr>
        <p:txBody>
          <a:bodyPr>
            <a:normAutofit/>
          </a:bodyPr>
          <a:lstStyle/>
          <a:p>
            <a:pPr algn="just"/>
            <a:r>
              <a:rPr lang="en-US" sz="3200" b="0" i="0" dirty="0">
                <a:solidFill>
                  <a:srgbClr val="072139"/>
                </a:solidFill>
                <a:effectLst/>
                <a:latin typeface="Circular"/>
              </a:rPr>
              <a:t>Sustainability improves the quality of our lives, protects our ecosystem and preserves natural resources for future generations. In the corporate world, sustainability is associated with an organization’s holistic approach, taking into account everything, from manufacturing to logistics to customer service. </a:t>
            </a:r>
          </a:p>
          <a:p>
            <a:pPr algn="just"/>
            <a:r>
              <a:rPr lang="en-US" sz="3200" b="0" i="0" dirty="0">
                <a:solidFill>
                  <a:srgbClr val="072139"/>
                </a:solidFill>
                <a:effectLst/>
                <a:latin typeface="Circular"/>
              </a:rPr>
              <a:t>Going green and sustainable is not only beneficial for the company; it also maximizes the benefits from an environmental focus in the long-term.</a:t>
            </a:r>
            <a:endParaRPr lang="en-US" sz="3200" dirty="0"/>
          </a:p>
        </p:txBody>
      </p:sp>
    </p:spTree>
    <p:extLst>
      <p:ext uri="{BB962C8B-B14F-4D97-AF65-F5344CB8AC3E}">
        <p14:creationId xmlns:p14="http://schemas.microsoft.com/office/powerpoint/2010/main" val="1761381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30481-1279-DA47-D8C2-A94B1D45DA9B}"/>
              </a:ext>
            </a:extLst>
          </p:cNvPr>
          <p:cNvSpPr>
            <a:spLocks noGrp="1"/>
          </p:cNvSpPr>
          <p:nvPr>
            <p:ph type="title"/>
          </p:nvPr>
        </p:nvSpPr>
        <p:spPr/>
        <p:txBody>
          <a:bodyPr>
            <a:noAutofit/>
          </a:bodyPr>
          <a:lstStyle/>
          <a:p>
            <a:r>
              <a:rPr lang="en-US" sz="3200" b="1" i="0" cap="all" dirty="0">
                <a:solidFill>
                  <a:srgbClr val="072139"/>
                </a:solidFill>
                <a:effectLst/>
                <a:latin typeface="Circular"/>
              </a:rPr>
              <a:t>MAJOR BENEFITS OF EMBRACING SUSTAINABILITY</a:t>
            </a:r>
            <a:endParaRPr lang="en-US" sz="3200" b="1" dirty="0"/>
          </a:p>
        </p:txBody>
      </p:sp>
      <p:sp>
        <p:nvSpPr>
          <p:cNvPr id="3" name="Content Placeholder 2">
            <a:extLst>
              <a:ext uri="{FF2B5EF4-FFF2-40B4-BE49-F238E27FC236}">
                <a16:creationId xmlns:a16="http://schemas.microsoft.com/office/drawing/2014/main" id="{DA07F564-FF51-6F33-F19B-D2E1CC0AA9E3}"/>
              </a:ext>
            </a:extLst>
          </p:cNvPr>
          <p:cNvSpPr>
            <a:spLocks noGrp="1"/>
          </p:cNvSpPr>
          <p:nvPr>
            <p:ph idx="1"/>
          </p:nvPr>
        </p:nvSpPr>
        <p:spPr/>
        <p:txBody>
          <a:bodyPr>
            <a:normAutofit/>
          </a:bodyPr>
          <a:lstStyle/>
          <a:p>
            <a:pPr marL="0" indent="0" algn="just">
              <a:buNone/>
            </a:pPr>
            <a:r>
              <a:rPr lang="en-US" sz="3200" b="1" i="0" dirty="0">
                <a:solidFill>
                  <a:srgbClr val="072139"/>
                </a:solidFill>
                <a:effectLst/>
                <a:latin typeface="Circular"/>
              </a:rPr>
              <a:t>1. Ensures a Future For All</a:t>
            </a:r>
          </a:p>
          <a:p>
            <a:pPr algn="just"/>
            <a:r>
              <a:rPr lang="en-US" sz="3200" b="0" i="0" dirty="0">
                <a:solidFill>
                  <a:srgbClr val="072139"/>
                </a:solidFill>
                <a:effectLst/>
                <a:latin typeface="Circular"/>
              </a:rPr>
              <a:t>Regardless of who we are, where we live, and what we do, we all have a moral obligation to each other, our future generations, and other species to sustain the planet. Our present choices and actions have huge long-term impacts on future generations.</a:t>
            </a:r>
          </a:p>
          <a:p>
            <a:pPr algn="just"/>
            <a:endParaRPr lang="en-US" sz="3200" dirty="0"/>
          </a:p>
        </p:txBody>
      </p:sp>
    </p:spTree>
    <p:extLst>
      <p:ext uri="{BB962C8B-B14F-4D97-AF65-F5344CB8AC3E}">
        <p14:creationId xmlns:p14="http://schemas.microsoft.com/office/powerpoint/2010/main" val="3945251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82EC8-7ABB-FE9E-293D-881242A2281B}"/>
              </a:ext>
            </a:extLst>
          </p:cNvPr>
          <p:cNvSpPr>
            <a:spLocks noGrp="1"/>
          </p:cNvSpPr>
          <p:nvPr>
            <p:ph type="title"/>
          </p:nvPr>
        </p:nvSpPr>
        <p:spPr>
          <a:xfrm>
            <a:off x="838200" y="681037"/>
            <a:ext cx="10515600" cy="660083"/>
          </a:xfrm>
        </p:spPr>
        <p:txBody>
          <a:bodyPr>
            <a:normAutofit fontScale="90000"/>
          </a:bodyPr>
          <a:lstStyle/>
          <a:p>
            <a:r>
              <a:rPr lang="en-US" b="1" dirty="0">
                <a:solidFill>
                  <a:srgbClr val="072139"/>
                </a:solidFill>
                <a:latin typeface="Circular"/>
              </a:rPr>
              <a:t>2. Reduced Energy Usage</a:t>
            </a:r>
            <a:br>
              <a:rPr lang="en-US" b="1" dirty="0">
                <a:solidFill>
                  <a:srgbClr val="072139"/>
                </a:solidFill>
                <a:latin typeface="Circular"/>
              </a:rPr>
            </a:br>
            <a:endParaRPr lang="en-US" dirty="0"/>
          </a:p>
        </p:txBody>
      </p:sp>
      <p:sp>
        <p:nvSpPr>
          <p:cNvPr id="3" name="Content Placeholder 2">
            <a:extLst>
              <a:ext uri="{FF2B5EF4-FFF2-40B4-BE49-F238E27FC236}">
                <a16:creationId xmlns:a16="http://schemas.microsoft.com/office/drawing/2014/main" id="{B8221869-2749-E67B-030E-59CB3C9BE5EB}"/>
              </a:ext>
            </a:extLst>
          </p:cNvPr>
          <p:cNvSpPr>
            <a:spLocks noGrp="1"/>
          </p:cNvSpPr>
          <p:nvPr>
            <p:ph idx="1"/>
          </p:nvPr>
        </p:nvSpPr>
        <p:spPr/>
        <p:txBody>
          <a:bodyPr>
            <a:normAutofit/>
          </a:bodyPr>
          <a:lstStyle/>
          <a:p>
            <a:pPr algn="just"/>
            <a:r>
              <a:rPr lang="en-US" sz="3200" b="0" i="0" dirty="0">
                <a:solidFill>
                  <a:srgbClr val="072139"/>
                </a:solidFill>
                <a:effectLst/>
                <a:latin typeface="Circular"/>
              </a:rPr>
              <a:t>Sustainable business practices lead to a significant reduction in long-term energy costs. Some quick initiatives, like switching to energy-efficient lighting, according to production schedule, reduce long-term electrical costs. </a:t>
            </a:r>
          </a:p>
          <a:p>
            <a:pPr algn="just"/>
            <a:r>
              <a:rPr lang="en-US" sz="3200" b="0" i="0" dirty="0">
                <a:solidFill>
                  <a:srgbClr val="072139"/>
                </a:solidFill>
                <a:effectLst/>
                <a:latin typeface="Circular"/>
              </a:rPr>
              <a:t>Using solar and wind energy, along with energy-efficient equipment, reduces monthly utility bills. Reducing energy consumption is actually a positive thing for businesses, it helps them become more efficient overall.</a:t>
            </a:r>
          </a:p>
          <a:p>
            <a:pPr algn="just"/>
            <a:endParaRPr lang="en-US" sz="3200" dirty="0"/>
          </a:p>
        </p:txBody>
      </p:sp>
    </p:spTree>
    <p:extLst>
      <p:ext uri="{BB962C8B-B14F-4D97-AF65-F5344CB8AC3E}">
        <p14:creationId xmlns:p14="http://schemas.microsoft.com/office/powerpoint/2010/main" val="2986264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19DEA-D156-5DD3-9D41-2DCBB56CA651}"/>
              </a:ext>
            </a:extLst>
          </p:cNvPr>
          <p:cNvSpPr>
            <a:spLocks noGrp="1"/>
          </p:cNvSpPr>
          <p:nvPr>
            <p:ph type="title"/>
          </p:nvPr>
        </p:nvSpPr>
        <p:spPr/>
        <p:txBody>
          <a:bodyPr>
            <a:normAutofit/>
          </a:bodyPr>
          <a:lstStyle/>
          <a:p>
            <a:r>
              <a:rPr lang="en-US" sz="3600" dirty="0"/>
              <a:t>3.</a:t>
            </a:r>
            <a:r>
              <a:rPr lang="en-US" sz="3600" b="1" i="0" dirty="0">
                <a:solidFill>
                  <a:srgbClr val="072139"/>
                </a:solidFill>
                <a:effectLst/>
                <a:latin typeface="Circular"/>
              </a:rPr>
              <a:t> Societal Impact</a:t>
            </a:r>
            <a:endParaRPr lang="en-US" sz="3600" dirty="0"/>
          </a:p>
        </p:txBody>
      </p:sp>
      <p:sp>
        <p:nvSpPr>
          <p:cNvPr id="3" name="Content Placeholder 2">
            <a:extLst>
              <a:ext uri="{FF2B5EF4-FFF2-40B4-BE49-F238E27FC236}">
                <a16:creationId xmlns:a16="http://schemas.microsoft.com/office/drawing/2014/main" id="{13F40D4C-5590-125C-C3E8-6A7239788331}"/>
              </a:ext>
            </a:extLst>
          </p:cNvPr>
          <p:cNvSpPr>
            <a:spLocks noGrp="1"/>
          </p:cNvSpPr>
          <p:nvPr>
            <p:ph idx="1"/>
          </p:nvPr>
        </p:nvSpPr>
        <p:spPr/>
        <p:txBody>
          <a:bodyPr>
            <a:normAutofit/>
          </a:bodyPr>
          <a:lstStyle/>
          <a:p>
            <a:pPr algn="just"/>
            <a:r>
              <a:rPr lang="en-US" sz="3600" b="0" i="0" dirty="0">
                <a:solidFill>
                  <a:srgbClr val="072139"/>
                </a:solidFill>
                <a:effectLst/>
                <a:latin typeface="Circular"/>
              </a:rPr>
              <a:t>Encouraging the conservation of natural resources deeply penetrates not only your company standards and brand, but also employees and their families. </a:t>
            </a:r>
          </a:p>
          <a:p>
            <a:pPr algn="just"/>
            <a:r>
              <a:rPr lang="en-US" sz="3600" b="0" i="0" dirty="0">
                <a:solidFill>
                  <a:srgbClr val="072139"/>
                </a:solidFill>
                <a:effectLst/>
                <a:latin typeface="Circular"/>
              </a:rPr>
              <a:t>If you make sustainability important in your business, you’re bridging a deeply important conversation to the forefront of consumerism. The societal impact can reach far and wide.</a:t>
            </a:r>
            <a:endParaRPr lang="en-US" sz="3600" dirty="0"/>
          </a:p>
        </p:txBody>
      </p:sp>
    </p:spTree>
    <p:extLst>
      <p:ext uri="{BB962C8B-B14F-4D97-AF65-F5344CB8AC3E}">
        <p14:creationId xmlns:p14="http://schemas.microsoft.com/office/powerpoint/2010/main" val="3810220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5B9C9-366A-A672-5F33-67325F9FCDFA}"/>
              </a:ext>
            </a:extLst>
          </p:cNvPr>
          <p:cNvSpPr>
            <a:spLocks noGrp="1"/>
          </p:cNvSpPr>
          <p:nvPr>
            <p:ph type="title"/>
          </p:nvPr>
        </p:nvSpPr>
        <p:spPr/>
        <p:txBody>
          <a:bodyPr>
            <a:normAutofit/>
          </a:bodyPr>
          <a:lstStyle/>
          <a:p>
            <a:r>
              <a:rPr lang="en-US" sz="3600" dirty="0"/>
              <a:t>4. </a:t>
            </a:r>
            <a:r>
              <a:rPr lang="en-US" sz="3600" b="1" i="0" dirty="0">
                <a:solidFill>
                  <a:srgbClr val="072139"/>
                </a:solidFill>
                <a:effectLst/>
                <a:latin typeface="Circular"/>
              </a:rPr>
              <a:t>A Healthy Habitat For All</a:t>
            </a:r>
            <a:endParaRPr lang="en-US" sz="3600" dirty="0"/>
          </a:p>
        </p:txBody>
      </p:sp>
      <p:sp>
        <p:nvSpPr>
          <p:cNvPr id="3" name="Content Placeholder 2">
            <a:extLst>
              <a:ext uri="{FF2B5EF4-FFF2-40B4-BE49-F238E27FC236}">
                <a16:creationId xmlns:a16="http://schemas.microsoft.com/office/drawing/2014/main" id="{D96B2066-D464-EDDB-8CB7-54D8F5991AD1}"/>
              </a:ext>
            </a:extLst>
          </p:cNvPr>
          <p:cNvSpPr>
            <a:spLocks noGrp="1"/>
          </p:cNvSpPr>
          <p:nvPr>
            <p:ph idx="1"/>
          </p:nvPr>
        </p:nvSpPr>
        <p:spPr>
          <a:xfrm>
            <a:off x="838200" y="1463040"/>
            <a:ext cx="10515600" cy="4713923"/>
          </a:xfrm>
        </p:spPr>
        <p:txBody>
          <a:bodyPr>
            <a:normAutofit/>
          </a:bodyPr>
          <a:lstStyle/>
          <a:p>
            <a:pPr algn="just"/>
            <a:r>
              <a:rPr lang="en-US" sz="3200" b="0" i="0" dirty="0">
                <a:solidFill>
                  <a:srgbClr val="072139"/>
                </a:solidFill>
                <a:effectLst/>
                <a:latin typeface="Circular"/>
              </a:rPr>
              <a:t>In the long-term, our society benefits from improved water and air quality, reduced landfills, and increased renewable energy sources. Sustainable actions help make a real difference in society. </a:t>
            </a:r>
          </a:p>
          <a:p>
            <a:pPr algn="just"/>
            <a:r>
              <a:rPr lang="en-US" sz="3200" b="0" i="0" dirty="0">
                <a:solidFill>
                  <a:srgbClr val="072139"/>
                </a:solidFill>
                <a:effectLst/>
                <a:latin typeface="Circular"/>
              </a:rPr>
              <a:t>Being committed to sustainability will reduce your carbon footprint and the amount of toxins released into the environment, making it safe. When we focus on sustainability, the entire world benefits and gets to live in clean, more healthy living conditions</a:t>
            </a:r>
            <a:endParaRPr lang="en-US" sz="3200" dirty="0"/>
          </a:p>
        </p:txBody>
      </p:sp>
    </p:spTree>
    <p:extLst>
      <p:ext uri="{BB962C8B-B14F-4D97-AF65-F5344CB8AC3E}">
        <p14:creationId xmlns:p14="http://schemas.microsoft.com/office/powerpoint/2010/main" val="592874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01398-6EAD-1903-6D69-B982160F5293}"/>
              </a:ext>
            </a:extLst>
          </p:cNvPr>
          <p:cNvSpPr>
            <a:spLocks noGrp="1"/>
          </p:cNvSpPr>
          <p:nvPr>
            <p:ph type="title"/>
          </p:nvPr>
        </p:nvSpPr>
        <p:spPr/>
        <p:txBody>
          <a:bodyPr/>
          <a:lstStyle/>
          <a:p>
            <a:r>
              <a:rPr lang="en-US" b="0" i="0" cap="all" dirty="0">
                <a:solidFill>
                  <a:srgbClr val="072139"/>
                </a:solidFill>
                <a:effectLst/>
                <a:latin typeface="Circular"/>
              </a:rPr>
              <a:t>HOW TO BE SUSTAINABLE</a:t>
            </a:r>
            <a:endParaRPr lang="en-US" dirty="0"/>
          </a:p>
        </p:txBody>
      </p:sp>
      <p:sp>
        <p:nvSpPr>
          <p:cNvPr id="3" name="Content Placeholder 2">
            <a:extLst>
              <a:ext uri="{FF2B5EF4-FFF2-40B4-BE49-F238E27FC236}">
                <a16:creationId xmlns:a16="http://schemas.microsoft.com/office/drawing/2014/main" id="{6C993E3B-F2A6-543E-C799-99D2AD14E9FA}"/>
              </a:ext>
            </a:extLst>
          </p:cNvPr>
          <p:cNvSpPr>
            <a:spLocks noGrp="1"/>
          </p:cNvSpPr>
          <p:nvPr>
            <p:ph idx="1"/>
          </p:nvPr>
        </p:nvSpPr>
        <p:spPr/>
        <p:txBody>
          <a:bodyPr/>
          <a:lstStyle/>
          <a:p>
            <a:r>
              <a:rPr lang="en-US" b="1" i="0" dirty="0">
                <a:solidFill>
                  <a:srgbClr val="072139"/>
                </a:solidFill>
                <a:effectLst/>
                <a:latin typeface="Circular"/>
              </a:rPr>
              <a:t>Choose Reusable Products</a:t>
            </a:r>
          </a:p>
          <a:p>
            <a:r>
              <a:rPr lang="en-US" b="1" i="0" dirty="0">
                <a:solidFill>
                  <a:srgbClr val="072139"/>
                </a:solidFill>
                <a:effectLst/>
                <a:latin typeface="Circular"/>
              </a:rPr>
              <a:t>Choose Sustainable Billing Options</a:t>
            </a:r>
          </a:p>
          <a:p>
            <a:r>
              <a:rPr lang="en-US" b="1" i="0" dirty="0">
                <a:solidFill>
                  <a:srgbClr val="072139"/>
                </a:solidFill>
                <a:effectLst/>
                <a:latin typeface="Circular"/>
              </a:rPr>
              <a:t>Use Sustainable Products</a:t>
            </a:r>
          </a:p>
          <a:p>
            <a:r>
              <a:rPr lang="en-US" b="1" i="0" dirty="0">
                <a:solidFill>
                  <a:srgbClr val="072139"/>
                </a:solidFill>
                <a:effectLst/>
                <a:latin typeface="Circular"/>
              </a:rPr>
              <a:t>Make Transportation Adjustments</a:t>
            </a:r>
          </a:p>
          <a:p>
            <a:r>
              <a:rPr lang="en-US" b="1" i="0" dirty="0">
                <a:solidFill>
                  <a:srgbClr val="072139"/>
                </a:solidFill>
                <a:effectLst/>
                <a:latin typeface="Circular"/>
              </a:rPr>
              <a:t>Choose Sustainable Food and Beverages</a:t>
            </a:r>
          </a:p>
          <a:p>
            <a:r>
              <a:rPr lang="en-US" b="1" i="0" dirty="0">
                <a:solidFill>
                  <a:srgbClr val="072139"/>
                </a:solidFill>
                <a:effectLst/>
                <a:latin typeface="Circular"/>
              </a:rPr>
              <a:t>Cut Down On Plastic</a:t>
            </a:r>
          </a:p>
          <a:p>
            <a:r>
              <a:rPr lang="en-US" b="1" i="0" dirty="0">
                <a:solidFill>
                  <a:srgbClr val="072139"/>
                </a:solidFill>
                <a:effectLst/>
                <a:latin typeface="Circular"/>
              </a:rPr>
              <a:t>Reduce ,Reuse and Recycle (3R)</a:t>
            </a:r>
            <a:endParaRPr lang="en-US" dirty="0"/>
          </a:p>
        </p:txBody>
      </p:sp>
    </p:spTree>
    <p:extLst>
      <p:ext uri="{BB962C8B-B14F-4D97-AF65-F5344CB8AC3E}">
        <p14:creationId xmlns:p14="http://schemas.microsoft.com/office/powerpoint/2010/main" val="3888940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E72CF-13F6-B52F-3E8C-43F091136444}"/>
              </a:ext>
            </a:extLst>
          </p:cNvPr>
          <p:cNvSpPr>
            <a:spLocks noGrp="1"/>
          </p:cNvSpPr>
          <p:nvPr>
            <p:ph type="title"/>
          </p:nvPr>
        </p:nvSpPr>
        <p:spPr/>
        <p:txBody>
          <a:bodyPr>
            <a:normAutofit/>
          </a:bodyPr>
          <a:lstStyle/>
          <a:p>
            <a:r>
              <a:rPr lang="en-US" sz="4000" b="1" dirty="0"/>
              <a:t>Global issues Related to Sustainable Development</a:t>
            </a:r>
          </a:p>
        </p:txBody>
      </p:sp>
      <p:sp>
        <p:nvSpPr>
          <p:cNvPr id="3" name="Content Placeholder 2">
            <a:extLst>
              <a:ext uri="{FF2B5EF4-FFF2-40B4-BE49-F238E27FC236}">
                <a16:creationId xmlns:a16="http://schemas.microsoft.com/office/drawing/2014/main" id="{C2ABA405-BD41-CDC8-9E50-D4A8216B4F55}"/>
              </a:ext>
            </a:extLst>
          </p:cNvPr>
          <p:cNvSpPr>
            <a:spLocks noGrp="1"/>
          </p:cNvSpPr>
          <p:nvPr>
            <p:ph idx="1"/>
          </p:nvPr>
        </p:nvSpPr>
        <p:spPr>
          <a:xfrm>
            <a:off x="838200" y="1295400"/>
            <a:ext cx="10515600" cy="4881563"/>
          </a:xfrm>
        </p:spPr>
        <p:txBody>
          <a:bodyPr>
            <a:normAutofit fontScale="92500" lnSpcReduction="10000"/>
          </a:bodyPr>
          <a:lstStyle/>
          <a:p>
            <a:pPr marL="342900" marR="0" lvl="0" indent="-342900" algn="just">
              <a:lnSpc>
                <a:spcPct val="115000"/>
              </a:lnSpc>
              <a:spcBef>
                <a:spcPts val="0"/>
              </a:spcBef>
              <a:spcAft>
                <a:spcPts val="0"/>
              </a:spcAft>
              <a:buFont typeface="Symbol" panose="05050102010706020507" pitchFamily="18" charset="2"/>
              <a:buChar char=""/>
            </a:pPr>
            <a:r>
              <a:rPr lang="en-US" dirty="0">
                <a:effectLst/>
                <a:latin typeface="Times New Roman" panose="02020603050405020304" pitchFamily="18" charset="0"/>
                <a:ea typeface="Times New Roman" panose="02020603050405020304" pitchFamily="18" charset="0"/>
                <a:cs typeface="Mangal" panose="02040503050203030202" pitchFamily="18" charset="0"/>
              </a:rPr>
              <a:t>Inequitable growth of national economies (North-South Divide)</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dirty="0">
                <a:effectLst/>
                <a:latin typeface="Times New Roman" panose="02020603050405020304" pitchFamily="18" charset="0"/>
                <a:ea typeface="Times New Roman" panose="02020603050405020304" pitchFamily="18" charset="0"/>
                <a:cs typeface="Mangal" panose="02040503050203030202" pitchFamily="18" charset="0"/>
              </a:rPr>
              <a:t>Loss of Biodiversity: Despite mounting efforts over the past 20 years, the loss of the world’s biodiversity continues.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dirty="0">
                <a:latin typeface="Times New Roman" panose="02020603050405020304" pitchFamily="18" charset="0"/>
                <a:ea typeface="Times New Roman" panose="02020603050405020304" pitchFamily="18" charset="0"/>
                <a:cs typeface="Mangal" panose="02040503050203030202" pitchFamily="18" charset="0"/>
              </a:rPr>
              <a:t>Climate Change</a:t>
            </a:r>
            <a:r>
              <a:rPr lang="en-US" dirty="0">
                <a:effectLst/>
                <a:latin typeface="Times New Roman" panose="02020603050405020304" pitchFamily="18" charset="0"/>
                <a:ea typeface="Times New Roman" panose="02020603050405020304" pitchFamily="18" charset="0"/>
                <a:cs typeface="Mangal" panose="02040503050203030202" pitchFamily="18" charset="0"/>
              </a:rPr>
              <a:t>: As a global problem, climate change requires a global solution. Within climate change, particular attention needs to be paid to the unique challenges facing developing countries.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dirty="0">
                <a:effectLst/>
                <a:latin typeface="Times New Roman" panose="02020603050405020304" pitchFamily="18" charset="0"/>
                <a:ea typeface="Times New Roman" panose="02020603050405020304" pitchFamily="18" charset="0"/>
                <a:cs typeface="Mangal" panose="02040503050203030202" pitchFamily="18" charset="0"/>
              </a:rPr>
              <a:t>Tackling climate change and fostering sustainable development are two mutually reinforcing issues.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dirty="0">
                <a:effectLst/>
                <a:latin typeface="Times New Roman" panose="02020603050405020304" pitchFamily="18" charset="0"/>
                <a:ea typeface="Times New Roman" panose="02020603050405020304" pitchFamily="18" charset="0"/>
                <a:cs typeface="Mangal" panose="02040503050203030202" pitchFamily="18" charset="0"/>
              </a:rPr>
              <a:t>Intellectual Property Rights (IPRs): There is a need for welfare for all rich and poor to have affordable access to the results of innovation that can lead to sustainable development.</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000" dirty="0"/>
          </a:p>
        </p:txBody>
      </p:sp>
    </p:spTree>
    <p:extLst>
      <p:ext uri="{BB962C8B-B14F-4D97-AF65-F5344CB8AC3E}">
        <p14:creationId xmlns:p14="http://schemas.microsoft.com/office/powerpoint/2010/main" val="1649322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BA185-F4B2-4B45-0938-BF1A2523F81B}"/>
              </a:ext>
            </a:extLst>
          </p:cNvPr>
          <p:cNvSpPr>
            <a:spLocks noGrp="1"/>
          </p:cNvSpPr>
          <p:nvPr>
            <p:ph type="title"/>
          </p:nvPr>
        </p:nvSpPr>
        <p:spPr/>
        <p:txBody>
          <a:bodyPr>
            <a:noAutofit/>
          </a:bodyPr>
          <a:lstStyle/>
          <a:p>
            <a:r>
              <a:rPr lang="en-US" sz="3600" b="1" dirty="0">
                <a:effectLst/>
                <a:latin typeface="Times New Roman" panose="02020603050405020304" pitchFamily="18" charset="0"/>
                <a:ea typeface="Times New Roman" panose="02020603050405020304" pitchFamily="18" charset="0"/>
              </a:rPr>
              <a:t>Issues of environmental sustainability </a:t>
            </a:r>
            <a:endParaRPr lang="en-US" sz="5400" b="1" dirty="0"/>
          </a:p>
        </p:txBody>
      </p:sp>
      <p:sp>
        <p:nvSpPr>
          <p:cNvPr id="3" name="Content Placeholder 2">
            <a:extLst>
              <a:ext uri="{FF2B5EF4-FFF2-40B4-BE49-F238E27FC236}">
                <a16:creationId xmlns:a16="http://schemas.microsoft.com/office/drawing/2014/main" id="{CD7CBC8A-8CB7-7EA5-FBB2-ECF15F5D9C8E}"/>
              </a:ext>
            </a:extLst>
          </p:cNvPr>
          <p:cNvSpPr>
            <a:spLocks noGrp="1"/>
          </p:cNvSpPr>
          <p:nvPr>
            <p:ph idx="1"/>
          </p:nvPr>
        </p:nvSpPr>
        <p:spPr>
          <a:xfrm>
            <a:off x="838200" y="1417320"/>
            <a:ext cx="10515600" cy="5242560"/>
          </a:xfrm>
        </p:spPr>
        <p:txBody>
          <a:bodyPr/>
          <a:lstStyle/>
          <a:p>
            <a:pPr algn="just"/>
            <a:r>
              <a:rPr lang="en-US" b="0" i="0" dirty="0">
                <a:effectLst/>
                <a:latin typeface="Lato" panose="020F0502020204030203" pitchFamily="34" charset="0"/>
              </a:rPr>
              <a:t>Though sustainability has many positive impacts on business, it can also be challenging to actually implement these changes.</a:t>
            </a:r>
          </a:p>
          <a:p>
            <a:pPr marL="0" indent="0" algn="just">
              <a:buNone/>
            </a:pPr>
            <a:r>
              <a:rPr lang="en-US" b="1" i="0" dirty="0">
                <a:effectLst/>
                <a:latin typeface="Lato" panose="020F0502020204030203" pitchFamily="34" charset="0"/>
              </a:rPr>
              <a:t>1. Lack of Resources</a:t>
            </a:r>
          </a:p>
          <a:p>
            <a:pPr algn="just"/>
            <a:r>
              <a:rPr lang="en-US" b="0" i="0" dirty="0">
                <a:effectLst/>
                <a:latin typeface="Lato" panose="020F0502020204030203" pitchFamily="34" charset="0"/>
              </a:rPr>
              <a:t>Some businesses don’t think they have the needed resources — namely, time and money — to properly and effectively implement sustainability strategies. </a:t>
            </a:r>
          </a:p>
          <a:p>
            <a:pPr algn="just"/>
            <a:r>
              <a:rPr lang="en-US" b="0" i="0" dirty="0">
                <a:effectLst/>
                <a:latin typeface="Lato" panose="020F0502020204030203" pitchFamily="34" charset="0"/>
              </a:rPr>
              <a:t>However, you don’t have to become a green business all at once. Solar panels, a LEED certification for your building, and sustainably sourced materials are not the only measures a business can pursue.</a:t>
            </a:r>
          </a:p>
          <a:p>
            <a:pPr algn="just"/>
            <a:endParaRPr lang="en-US" dirty="0"/>
          </a:p>
        </p:txBody>
      </p:sp>
    </p:spTree>
    <p:extLst>
      <p:ext uri="{BB962C8B-B14F-4D97-AF65-F5344CB8AC3E}">
        <p14:creationId xmlns:p14="http://schemas.microsoft.com/office/powerpoint/2010/main" val="1667127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A picture containing application">
            <a:extLst>
              <a:ext uri="{FF2B5EF4-FFF2-40B4-BE49-F238E27FC236}">
                <a16:creationId xmlns:a16="http://schemas.microsoft.com/office/drawing/2014/main" id="{0A61F624-BC45-EBA8-1FA7-D5F022C0F3F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3467" y="320040"/>
            <a:ext cx="10905066" cy="6278880"/>
          </a:xfrm>
          <a:prstGeom prst="rect">
            <a:avLst/>
          </a:prstGeom>
        </p:spPr>
      </p:pic>
    </p:spTree>
    <p:extLst>
      <p:ext uri="{BB962C8B-B14F-4D97-AF65-F5344CB8AC3E}">
        <p14:creationId xmlns:p14="http://schemas.microsoft.com/office/powerpoint/2010/main" val="3294344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92BDA-6C6D-A9CD-1863-02B9AA09CEE7}"/>
              </a:ext>
            </a:extLst>
          </p:cNvPr>
          <p:cNvSpPr>
            <a:spLocks noGrp="1"/>
          </p:cNvSpPr>
          <p:nvPr>
            <p:ph type="title"/>
          </p:nvPr>
        </p:nvSpPr>
        <p:spPr/>
        <p:txBody>
          <a:bodyPr>
            <a:normAutofit/>
          </a:bodyPr>
          <a:lstStyle/>
          <a:p>
            <a:r>
              <a:rPr lang="en-US" sz="3200" dirty="0"/>
              <a:t>2. </a:t>
            </a:r>
            <a:r>
              <a:rPr lang="en-US" sz="3200" b="1" i="0" dirty="0">
                <a:solidFill>
                  <a:srgbClr val="54585A"/>
                </a:solidFill>
                <a:effectLst/>
                <a:latin typeface="Lato" panose="020F0502020204030203" pitchFamily="34" charset="0"/>
              </a:rPr>
              <a:t>Unengaged Personnel</a:t>
            </a:r>
            <a:endParaRPr lang="en-US" sz="3200" dirty="0"/>
          </a:p>
        </p:txBody>
      </p:sp>
      <p:sp>
        <p:nvSpPr>
          <p:cNvPr id="3" name="Content Placeholder 2">
            <a:extLst>
              <a:ext uri="{FF2B5EF4-FFF2-40B4-BE49-F238E27FC236}">
                <a16:creationId xmlns:a16="http://schemas.microsoft.com/office/drawing/2014/main" id="{991F5002-CFEE-E53B-3477-F1BF857DAA4D}"/>
              </a:ext>
            </a:extLst>
          </p:cNvPr>
          <p:cNvSpPr>
            <a:spLocks noGrp="1"/>
          </p:cNvSpPr>
          <p:nvPr>
            <p:ph idx="1"/>
          </p:nvPr>
        </p:nvSpPr>
        <p:spPr/>
        <p:txBody>
          <a:bodyPr>
            <a:normAutofit/>
          </a:bodyPr>
          <a:lstStyle/>
          <a:p>
            <a:pPr algn="just"/>
            <a:r>
              <a:rPr lang="en-US" sz="3200" b="0" i="0" dirty="0">
                <a:effectLst/>
                <a:latin typeface="Lato" panose="020F0502020204030203" pitchFamily="34" charset="0"/>
              </a:rPr>
              <a:t>Whether it’s with upper management or your employees, it can be difficult to actually implement your sustainability initiatives when other people in your organization don’t support them, take them seriously, or care. </a:t>
            </a:r>
            <a:endParaRPr lang="en-US" sz="3200" dirty="0"/>
          </a:p>
        </p:txBody>
      </p:sp>
    </p:spTree>
    <p:extLst>
      <p:ext uri="{BB962C8B-B14F-4D97-AF65-F5344CB8AC3E}">
        <p14:creationId xmlns:p14="http://schemas.microsoft.com/office/powerpoint/2010/main" val="27892436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A6DAA-FBFA-A084-048F-B99513B471EF}"/>
              </a:ext>
            </a:extLst>
          </p:cNvPr>
          <p:cNvSpPr>
            <a:spLocks noGrp="1"/>
          </p:cNvSpPr>
          <p:nvPr>
            <p:ph type="title"/>
          </p:nvPr>
        </p:nvSpPr>
        <p:spPr/>
        <p:txBody>
          <a:bodyPr>
            <a:normAutofit/>
          </a:bodyPr>
          <a:lstStyle/>
          <a:p>
            <a:r>
              <a:rPr lang="en-US" sz="3200" dirty="0"/>
              <a:t>3. </a:t>
            </a:r>
            <a:r>
              <a:rPr lang="en-US" sz="3200" b="1" i="0" dirty="0">
                <a:solidFill>
                  <a:srgbClr val="54585A"/>
                </a:solidFill>
                <a:effectLst/>
                <a:latin typeface="Lato" panose="020F0502020204030203" pitchFamily="34" charset="0"/>
              </a:rPr>
              <a:t>Inability to Assess Success</a:t>
            </a:r>
            <a:endParaRPr lang="en-US" sz="3200" dirty="0"/>
          </a:p>
        </p:txBody>
      </p:sp>
      <p:sp>
        <p:nvSpPr>
          <p:cNvPr id="3" name="Content Placeholder 2">
            <a:extLst>
              <a:ext uri="{FF2B5EF4-FFF2-40B4-BE49-F238E27FC236}">
                <a16:creationId xmlns:a16="http://schemas.microsoft.com/office/drawing/2014/main" id="{FF861F02-47B6-CB83-A658-7254F60D2A1E}"/>
              </a:ext>
            </a:extLst>
          </p:cNvPr>
          <p:cNvSpPr>
            <a:spLocks noGrp="1"/>
          </p:cNvSpPr>
          <p:nvPr>
            <p:ph idx="1"/>
          </p:nvPr>
        </p:nvSpPr>
        <p:spPr/>
        <p:txBody>
          <a:bodyPr>
            <a:normAutofit lnSpcReduction="10000"/>
          </a:bodyPr>
          <a:lstStyle/>
          <a:p>
            <a:pPr algn="just"/>
            <a:r>
              <a:rPr lang="en-US" sz="3200" b="0" i="0" dirty="0">
                <a:effectLst/>
                <a:latin typeface="Lato" panose="020F0502020204030203" pitchFamily="34" charset="0"/>
              </a:rPr>
              <a:t>It’s impossible to know if your efforts are worthwhile if you can’t accurately measure the outcome. Instead of worrying about what other businesses are doing, take strides to do what makes sense for your organization. What can you do to measure your own sustainability success?</a:t>
            </a:r>
          </a:p>
          <a:p>
            <a:pPr algn="just"/>
            <a:r>
              <a:rPr lang="en-US" sz="3200" b="0" i="0" dirty="0">
                <a:effectLst/>
                <a:latin typeface="Lato" panose="020F0502020204030203" pitchFamily="34" charset="0"/>
              </a:rPr>
              <a:t>For example, when it comes to going green, </a:t>
            </a:r>
            <a:r>
              <a:rPr lang="en-US" sz="3200" b="0" i="0" dirty="0">
                <a:effectLst/>
                <a:latin typeface="Lato" panose="020F0502020204030203" pitchFamily="34" charset="0"/>
                <a:hlinkClick r:id="rId2">
                  <a:extLst>
                    <a:ext uri="{A12FA001-AC4F-418D-AE19-62706E023703}">
                      <ahyp:hlinkClr xmlns:ahyp="http://schemas.microsoft.com/office/drawing/2018/hyperlinkcolor" val="tx"/>
                    </a:ext>
                  </a:extLst>
                </a:hlinkClick>
              </a:rPr>
              <a:t>Chron’s Kim Durant points out</a:t>
            </a:r>
            <a:r>
              <a:rPr lang="en-US" sz="3200" b="0" i="0" dirty="0">
                <a:effectLst/>
                <a:latin typeface="Lato" panose="020F0502020204030203" pitchFamily="34" charset="0"/>
              </a:rPr>
              <a:t> that “a logical starting point is the raw materials that the business uses for its products or services.”</a:t>
            </a:r>
          </a:p>
          <a:p>
            <a:pPr algn="just"/>
            <a:endParaRPr lang="en-US" sz="3200" dirty="0"/>
          </a:p>
        </p:txBody>
      </p:sp>
    </p:spTree>
    <p:extLst>
      <p:ext uri="{BB962C8B-B14F-4D97-AF65-F5344CB8AC3E}">
        <p14:creationId xmlns:p14="http://schemas.microsoft.com/office/powerpoint/2010/main" val="1864498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AA3B6-3FC8-04CF-5359-DB12B7E8D51F}"/>
              </a:ext>
            </a:extLst>
          </p:cNvPr>
          <p:cNvSpPr>
            <a:spLocks noGrp="1"/>
          </p:cNvSpPr>
          <p:nvPr>
            <p:ph type="title"/>
          </p:nvPr>
        </p:nvSpPr>
        <p:spPr/>
        <p:txBody>
          <a:bodyPr>
            <a:normAutofit/>
          </a:bodyPr>
          <a:lstStyle/>
          <a:p>
            <a:r>
              <a:rPr lang="en-US" sz="3600" dirty="0"/>
              <a:t>4. </a:t>
            </a:r>
            <a:r>
              <a:rPr lang="en-US" sz="3600" b="1" i="0" dirty="0">
                <a:solidFill>
                  <a:srgbClr val="54585A"/>
                </a:solidFill>
                <a:effectLst/>
                <a:latin typeface="Lato" panose="020F0502020204030203" pitchFamily="34" charset="0"/>
              </a:rPr>
              <a:t>Lack of Focus or Plan</a:t>
            </a:r>
            <a:endParaRPr lang="en-US" sz="3600" dirty="0"/>
          </a:p>
        </p:txBody>
      </p:sp>
      <p:sp>
        <p:nvSpPr>
          <p:cNvPr id="3" name="Content Placeholder 2">
            <a:extLst>
              <a:ext uri="{FF2B5EF4-FFF2-40B4-BE49-F238E27FC236}">
                <a16:creationId xmlns:a16="http://schemas.microsoft.com/office/drawing/2014/main" id="{4F65DBB4-DC7C-1641-6F96-7BB3D2D28673}"/>
              </a:ext>
            </a:extLst>
          </p:cNvPr>
          <p:cNvSpPr>
            <a:spLocks noGrp="1"/>
          </p:cNvSpPr>
          <p:nvPr>
            <p:ph idx="1"/>
          </p:nvPr>
        </p:nvSpPr>
        <p:spPr/>
        <p:txBody>
          <a:bodyPr>
            <a:normAutofit/>
          </a:bodyPr>
          <a:lstStyle/>
          <a:p>
            <a:pPr algn="just"/>
            <a:r>
              <a:rPr lang="en-US" sz="3200" b="0" i="0" dirty="0">
                <a:effectLst/>
                <a:latin typeface="Lato" panose="020F0502020204030203" pitchFamily="34" charset="0"/>
              </a:rPr>
              <a:t>A nebulous, unfocused plan to go green can easily overwhelm your business as you try to make a profit at the same time. Try to narrow your focus to one or two key issues that you care most about or think you would have the biggest impact on, then branch out from there. </a:t>
            </a:r>
          </a:p>
          <a:p>
            <a:pPr algn="just"/>
            <a:r>
              <a:rPr lang="en-US" sz="3200" b="0" i="0" dirty="0">
                <a:effectLst/>
                <a:latin typeface="Lato" panose="020F0502020204030203" pitchFamily="34" charset="0"/>
              </a:rPr>
              <a:t>Your plan should include an assessment of how sustainable initiatives can cut costs in the long run and increase profits, if possible.</a:t>
            </a:r>
            <a:endParaRPr lang="en-US" sz="3200" dirty="0"/>
          </a:p>
        </p:txBody>
      </p:sp>
    </p:spTree>
    <p:extLst>
      <p:ext uri="{BB962C8B-B14F-4D97-AF65-F5344CB8AC3E}">
        <p14:creationId xmlns:p14="http://schemas.microsoft.com/office/powerpoint/2010/main" val="15649032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FF0E2-43F7-8317-5D99-4DA2081D63D3}"/>
              </a:ext>
            </a:extLst>
          </p:cNvPr>
          <p:cNvSpPr>
            <a:spLocks noGrp="1"/>
          </p:cNvSpPr>
          <p:nvPr>
            <p:ph type="title"/>
          </p:nvPr>
        </p:nvSpPr>
        <p:spPr/>
        <p:txBody>
          <a:bodyPr>
            <a:normAutofit/>
          </a:bodyPr>
          <a:lstStyle/>
          <a:p>
            <a:r>
              <a:rPr lang="en-US" sz="3600" b="1" dirty="0"/>
              <a:t>Importance of environmental sustainability for corporate</a:t>
            </a:r>
          </a:p>
        </p:txBody>
      </p:sp>
      <p:sp>
        <p:nvSpPr>
          <p:cNvPr id="3" name="Content Placeholder 2">
            <a:extLst>
              <a:ext uri="{FF2B5EF4-FFF2-40B4-BE49-F238E27FC236}">
                <a16:creationId xmlns:a16="http://schemas.microsoft.com/office/drawing/2014/main" id="{D0250D18-4BF2-1AFB-A5AF-AEA463485DDB}"/>
              </a:ext>
            </a:extLst>
          </p:cNvPr>
          <p:cNvSpPr>
            <a:spLocks noGrp="1"/>
          </p:cNvSpPr>
          <p:nvPr>
            <p:ph idx="1"/>
          </p:nvPr>
        </p:nvSpPr>
        <p:spPr/>
        <p:txBody>
          <a:bodyPr>
            <a:normAutofit/>
          </a:bodyPr>
          <a:lstStyle/>
          <a:p>
            <a:r>
              <a:rPr lang="en-US" sz="3200" i="0" dirty="0">
                <a:effectLst/>
              </a:rPr>
              <a:t>Start Recycling at Work</a:t>
            </a:r>
          </a:p>
          <a:p>
            <a:r>
              <a:rPr lang="en-US" sz="3200" i="0" dirty="0">
                <a:effectLst/>
              </a:rPr>
              <a:t>Encourage Green Commuting</a:t>
            </a:r>
          </a:p>
          <a:p>
            <a:r>
              <a:rPr lang="en-US" sz="3200" i="0" dirty="0">
                <a:effectLst/>
              </a:rPr>
              <a:t>Offer Remote Work Options</a:t>
            </a:r>
          </a:p>
          <a:p>
            <a:r>
              <a:rPr lang="en-US" sz="3200" i="0" dirty="0">
                <a:effectLst/>
              </a:rPr>
              <a:t>Go Digital</a:t>
            </a:r>
          </a:p>
          <a:p>
            <a:r>
              <a:rPr lang="en-US" sz="3200" i="0" dirty="0">
                <a:effectLst/>
              </a:rPr>
              <a:t>Create a Sustainability Committee</a:t>
            </a:r>
          </a:p>
        </p:txBody>
      </p:sp>
    </p:spTree>
    <p:extLst>
      <p:ext uri="{BB962C8B-B14F-4D97-AF65-F5344CB8AC3E}">
        <p14:creationId xmlns:p14="http://schemas.microsoft.com/office/powerpoint/2010/main" val="29160084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870114-CD37-E27D-386A-B2E2B2F69F94}"/>
              </a:ext>
            </a:extLst>
          </p:cNvPr>
          <p:cNvSpPr>
            <a:spLocks noGrp="1"/>
          </p:cNvSpPr>
          <p:nvPr>
            <p:ph idx="1"/>
          </p:nvPr>
        </p:nvSpPr>
        <p:spPr/>
        <p:txBody>
          <a:bodyPr>
            <a:normAutofit/>
          </a:bodyPr>
          <a:lstStyle/>
          <a:p>
            <a:pPr marL="0" indent="0" algn="ctr">
              <a:buNone/>
            </a:pPr>
            <a:r>
              <a:rPr lang="en-US" sz="7200" dirty="0"/>
              <a:t>Thank You</a:t>
            </a:r>
          </a:p>
        </p:txBody>
      </p:sp>
    </p:spTree>
    <p:extLst>
      <p:ext uri="{BB962C8B-B14F-4D97-AF65-F5344CB8AC3E}">
        <p14:creationId xmlns:p14="http://schemas.microsoft.com/office/powerpoint/2010/main" val="3228296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6622D-156A-84E5-2425-5F744ECDD8D2}"/>
              </a:ext>
            </a:extLst>
          </p:cNvPr>
          <p:cNvSpPr>
            <a:spLocks noGrp="1"/>
          </p:cNvSpPr>
          <p:nvPr>
            <p:ph type="title"/>
          </p:nvPr>
        </p:nvSpPr>
        <p:spPr/>
        <p:txBody>
          <a:bodyPr>
            <a:normAutofit/>
          </a:bodyPr>
          <a:lstStyle/>
          <a:p>
            <a:r>
              <a:rPr lang="en-US" sz="3200" b="0" i="0" dirty="0">
                <a:solidFill>
                  <a:srgbClr val="0076A3"/>
                </a:solidFill>
                <a:effectLst/>
                <a:latin typeface="Roboto" panose="02000000000000000000" pitchFamily="2" charset="0"/>
                <a:hlinkClick r:id="rId2"/>
              </a:rPr>
              <a:t>The 2030 Agenda for Sustainable Development</a:t>
            </a:r>
            <a:endParaRPr lang="en-US" sz="3200" dirty="0"/>
          </a:p>
        </p:txBody>
      </p:sp>
      <p:sp>
        <p:nvSpPr>
          <p:cNvPr id="3" name="Content Placeholder 2">
            <a:extLst>
              <a:ext uri="{FF2B5EF4-FFF2-40B4-BE49-F238E27FC236}">
                <a16:creationId xmlns:a16="http://schemas.microsoft.com/office/drawing/2014/main" id="{6CAEE310-A561-4939-34FF-011ADD3567CB}"/>
              </a:ext>
            </a:extLst>
          </p:cNvPr>
          <p:cNvSpPr>
            <a:spLocks noGrp="1"/>
          </p:cNvSpPr>
          <p:nvPr>
            <p:ph idx="1"/>
          </p:nvPr>
        </p:nvSpPr>
        <p:spPr>
          <a:xfrm>
            <a:off x="838200" y="1825625"/>
            <a:ext cx="10942320" cy="4351338"/>
          </a:xfrm>
        </p:spPr>
        <p:txBody>
          <a:bodyPr>
            <a:normAutofit lnSpcReduction="10000"/>
          </a:bodyPr>
          <a:lstStyle/>
          <a:p>
            <a:pPr algn="just"/>
            <a:r>
              <a:rPr lang="en-US" sz="3200" b="0" i="0" u="sng" dirty="0">
                <a:effectLst/>
                <a:latin typeface="Roboto" panose="02000000000000000000" pitchFamily="2" charset="0"/>
              </a:rPr>
              <a:t>UNO </a:t>
            </a:r>
            <a:r>
              <a:rPr lang="en-US" sz="3200" b="0" i="0" dirty="0">
                <a:effectLst/>
                <a:latin typeface="Roboto" panose="02000000000000000000" pitchFamily="2" charset="0"/>
              </a:rPr>
              <a:t>provides a shared blueprint for peace and prosperity for people and the planet, now and into the future. </a:t>
            </a:r>
          </a:p>
          <a:p>
            <a:pPr algn="just"/>
            <a:r>
              <a:rPr lang="en-US" sz="3200" b="0" i="0" dirty="0">
                <a:effectLst/>
                <a:latin typeface="Roboto" panose="02000000000000000000" pitchFamily="2" charset="0"/>
              </a:rPr>
              <a:t>At its heart are the 17 Sustainable Development Goals (SDGs), which are an urgent call for action by all countries - developed and developing - in a global partnership. </a:t>
            </a:r>
          </a:p>
          <a:p>
            <a:pPr algn="just"/>
            <a:r>
              <a:rPr lang="en-US" sz="3200" b="0" i="0" dirty="0">
                <a:effectLst/>
                <a:latin typeface="Roboto" panose="02000000000000000000" pitchFamily="2" charset="0"/>
              </a:rPr>
              <a:t>They recognize that ending poverty and other deprivations must go hand-in-hand with strategies that improve health and education, reduce inequality, and spur economic growth – all while tackling climate change and working to preserve our oceans and forests.</a:t>
            </a:r>
            <a:endParaRPr lang="en-US" sz="3200" dirty="0"/>
          </a:p>
        </p:txBody>
      </p:sp>
    </p:spTree>
    <p:extLst>
      <p:ext uri="{BB962C8B-B14F-4D97-AF65-F5344CB8AC3E}">
        <p14:creationId xmlns:p14="http://schemas.microsoft.com/office/powerpoint/2010/main" val="3395777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52892-A998-EDE1-DB5A-835F65AE4EF0}"/>
              </a:ext>
            </a:extLst>
          </p:cNvPr>
          <p:cNvSpPr>
            <a:spLocks noGrp="1"/>
          </p:cNvSpPr>
          <p:nvPr>
            <p:ph type="title"/>
          </p:nvPr>
        </p:nvSpPr>
        <p:spPr/>
        <p:txBody>
          <a:bodyPr/>
          <a:lstStyle/>
          <a:p>
            <a:r>
              <a:rPr lang="en-US" b="1" dirty="0"/>
              <a:t>Overview</a:t>
            </a:r>
          </a:p>
        </p:txBody>
      </p:sp>
      <p:sp>
        <p:nvSpPr>
          <p:cNvPr id="3" name="Content Placeholder 2">
            <a:extLst>
              <a:ext uri="{FF2B5EF4-FFF2-40B4-BE49-F238E27FC236}">
                <a16:creationId xmlns:a16="http://schemas.microsoft.com/office/drawing/2014/main" id="{D932D9C9-2B11-4FF1-7A75-65A96622EF56}"/>
              </a:ext>
            </a:extLst>
          </p:cNvPr>
          <p:cNvSpPr>
            <a:spLocks noGrp="1"/>
          </p:cNvSpPr>
          <p:nvPr>
            <p:ph idx="1"/>
          </p:nvPr>
        </p:nvSpPr>
        <p:spPr>
          <a:xfrm>
            <a:off x="838200" y="1295400"/>
            <a:ext cx="10515600" cy="5197475"/>
          </a:xfrm>
        </p:spPr>
        <p:txBody>
          <a:bodyPr>
            <a:normAutofit/>
          </a:bodyPr>
          <a:lstStyle/>
          <a:p>
            <a:pPr algn="just"/>
            <a:r>
              <a:rPr lang="en-US" sz="3200" b="0" i="0" dirty="0">
                <a:effectLst/>
                <a:latin typeface="Roboto" panose="02000000000000000000" pitchFamily="2" charset="0"/>
              </a:rPr>
              <a:t> The 17 Sustainable Development Goals and 169 targets which we are announcing today demonstrate the scale and ambition of this new universal Agenda. </a:t>
            </a:r>
          </a:p>
          <a:p>
            <a:pPr algn="just"/>
            <a:r>
              <a:rPr lang="en-US" sz="3200" b="0" i="0" dirty="0">
                <a:effectLst/>
                <a:latin typeface="Roboto" panose="02000000000000000000" pitchFamily="2" charset="0"/>
              </a:rPr>
              <a:t>They seek to build on the Millennium Development Goals and complete what these did not achieve. They seek to realize the human rights of all and to achieve gender equality and the empowerment of all women and girls. They are integrated and indivisible and balance the three dimensions of sustainable development: the economic, social and environmental.</a:t>
            </a:r>
            <a:endParaRPr lang="en-US" sz="3200" dirty="0"/>
          </a:p>
        </p:txBody>
      </p:sp>
    </p:spTree>
    <p:extLst>
      <p:ext uri="{BB962C8B-B14F-4D97-AF65-F5344CB8AC3E}">
        <p14:creationId xmlns:p14="http://schemas.microsoft.com/office/powerpoint/2010/main" val="2585556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EA9D1-8C6D-47E1-2120-868223A7F465}"/>
              </a:ext>
            </a:extLst>
          </p:cNvPr>
          <p:cNvSpPr>
            <a:spLocks noGrp="1"/>
          </p:cNvSpPr>
          <p:nvPr>
            <p:ph type="title"/>
          </p:nvPr>
        </p:nvSpPr>
        <p:spPr>
          <a:xfrm>
            <a:off x="838200" y="365125"/>
            <a:ext cx="10515600" cy="823595"/>
          </a:xfrm>
        </p:spPr>
        <p:txBody>
          <a:bodyPr/>
          <a:lstStyle/>
          <a:p>
            <a:r>
              <a:rPr lang="en-US" b="1" dirty="0"/>
              <a:t>Overview</a:t>
            </a:r>
            <a:endParaRPr lang="en-US" dirty="0"/>
          </a:p>
        </p:txBody>
      </p:sp>
      <p:sp>
        <p:nvSpPr>
          <p:cNvPr id="3" name="Content Placeholder 2">
            <a:extLst>
              <a:ext uri="{FF2B5EF4-FFF2-40B4-BE49-F238E27FC236}">
                <a16:creationId xmlns:a16="http://schemas.microsoft.com/office/drawing/2014/main" id="{D58829C4-9DB4-7855-683F-4755AD7F0DC8}"/>
              </a:ext>
            </a:extLst>
          </p:cNvPr>
          <p:cNvSpPr>
            <a:spLocks noGrp="1"/>
          </p:cNvSpPr>
          <p:nvPr>
            <p:ph idx="1"/>
          </p:nvPr>
        </p:nvSpPr>
        <p:spPr>
          <a:xfrm>
            <a:off x="381000" y="1188720"/>
            <a:ext cx="10972800" cy="4988243"/>
          </a:xfrm>
        </p:spPr>
        <p:txBody>
          <a:bodyPr>
            <a:normAutofit fontScale="85000" lnSpcReduction="20000"/>
          </a:bodyPr>
          <a:lstStyle/>
          <a:p>
            <a:pPr algn="just">
              <a:lnSpc>
                <a:spcPct val="120000"/>
              </a:lnSpc>
            </a:pPr>
            <a:r>
              <a:rPr lang="en-US" b="0" i="0" dirty="0">
                <a:effectLst/>
                <a:latin typeface="Roboto" panose="02000000000000000000" pitchFamily="2" charset="0"/>
              </a:rPr>
              <a:t>The Goals and targets will stimulate action over the next fifteen years in areas of critical importance for humanity and the planet:</a:t>
            </a:r>
          </a:p>
          <a:p>
            <a:pPr marL="0" indent="0" algn="just" fontAlgn="base">
              <a:lnSpc>
                <a:spcPct val="120000"/>
              </a:lnSpc>
              <a:buNone/>
            </a:pPr>
            <a:r>
              <a:rPr lang="en-US" b="0" i="0" dirty="0">
                <a:effectLst/>
                <a:latin typeface="Oswald-Bold"/>
              </a:rPr>
              <a:t>1. People</a:t>
            </a:r>
          </a:p>
          <a:p>
            <a:pPr algn="just" fontAlgn="base">
              <a:lnSpc>
                <a:spcPct val="120000"/>
              </a:lnSpc>
            </a:pPr>
            <a:r>
              <a:rPr lang="en-US" b="0" i="0" dirty="0">
                <a:effectLst/>
                <a:latin typeface="Roboto" panose="02000000000000000000" pitchFamily="2" charset="0"/>
              </a:rPr>
              <a:t>We are determined to end poverty and hunger, in all their forms and dimensions, and to ensure that all human beings can fulfil their potential in dignity and equality and in a healthy environment.</a:t>
            </a:r>
          </a:p>
          <a:p>
            <a:pPr marL="0" indent="0" algn="just" fontAlgn="base">
              <a:lnSpc>
                <a:spcPct val="120000"/>
              </a:lnSpc>
              <a:buNone/>
            </a:pPr>
            <a:r>
              <a:rPr lang="en-US" b="0" i="0" dirty="0">
                <a:effectLst/>
                <a:latin typeface="Oswald-Bold"/>
              </a:rPr>
              <a:t>2. Planet</a:t>
            </a:r>
          </a:p>
          <a:p>
            <a:pPr algn="just" fontAlgn="base">
              <a:lnSpc>
                <a:spcPct val="120000"/>
              </a:lnSpc>
            </a:pPr>
            <a:r>
              <a:rPr lang="en-US" b="0" i="0" dirty="0">
                <a:effectLst/>
                <a:latin typeface="Roboto" panose="02000000000000000000" pitchFamily="2" charset="0"/>
              </a:rPr>
              <a:t>We are determined to protect the planet from degradation, including through sustainable consumption and production, sustainably managing its natural resources and taking urgent action on climate change, so that it can support the needs of the present and future generations.</a:t>
            </a:r>
          </a:p>
          <a:p>
            <a:pPr algn="just">
              <a:lnSpc>
                <a:spcPct val="120000"/>
              </a:lnSpc>
            </a:pPr>
            <a:endParaRPr lang="en-US" dirty="0"/>
          </a:p>
        </p:txBody>
      </p:sp>
    </p:spTree>
    <p:extLst>
      <p:ext uri="{BB962C8B-B14F-4D97-AF65-F5344CB8AC3E}">
        <p14:creationId xmlns:p14="http://schemas.microsoft.com/office/powerpoint/2010/main" val="664550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F3CC0F-E8F7-710D-0FC9-197C347F9503}"/>
              </a:ext>
            </a:extLst>
          </p:cNvPr>
          <p:cNvSpPr>
            <a:spLocks noGrp="1"/>
          </p:cNvSpPr>
          <p:nvPr>
            <p:ph idx="1"/>
          </p:nvPr>
        </p:nvSpPr>
        <p:spPr>
          <a:xfrm>
            <a:off x="838200" y="411480"/>
            <a:ext cx="10515600" cy="5765483"/>
          </a:xfrm>
        </p:spPr>
        <p:txBody>
          <a:bodyPr>
            <a:normAutofit fontScale="77500" lnSpcReduction="20000"/>
          </a:bodyPr>
          <a:lstStyle/>
          <a:p>
            <a:pPr marL="0" indent="0" algn="just" fontAlgn="base">
              <a:lnSpc>
                <a:spcPct val="120000"/>
              </a:lnSpc>
              <a:buNone/>
            </a:pPr>
            <a:r>
              <a:rPr lang="en-US" b="0" i="0" dirty="0">
                <a:effectLst/>
                <a:latin typeface="Oswald-Bold"/>
              </a:rPr>
              <a:t>3.  Prosperity</a:t>
            </a:r>
          </a:p>
          <a:p>
            <a:pPr algn="just" fontAlgn="base">
              <a:lnSpc>
                <a:spcPct val="120000"/>
              </a:lnSpc>
            </a:pPr>
            <a:r>
              <a:rPr lang="en-US" b="0" i="0" dirty="0">
                <a:effectLst/>
                <a:latin typeface="Roboto" panose="02000000000000000000" pitchFamily="2" charset="0"/>
              </a:rPr>
              <a:t>We are determined to ensure that all human beings can enjoy prosperous and fulfilling lives and that economic, social and technological progress occurs in harmony with nature.</a:t>
            </a:r>
          </a:p>
          <a:p>
            <a:pPr marL="0" indent="0" algn="just" fontAlgn="base">
              <a:lnSpc>
                <a:spcPct val="120000"/>
              </a:lnSpc>
              <a:buNone/>
            </a:pPr>
            <a:r>
              <a:rPr lang="en-US" b="0" i="0" dirty="0">
                <a:effectLst/>
                <a:latin typeface="Oswald-Bold"/>
              </a:rPr>
              <a:t>4. Peace</a:t>
            </a:r>
          </a:p>
          <a:p>
            <a:pPr algn="just" fontAlgn="base">
              <a:lnSpc>
                <a:spcPct val="120000"/>
              </a:lnSpc>
            </a:pPr>
            <a:r>
              <a:rPr lang="en-US" b="0" i="0" dirty="0">
                <a:effectLst/>
                <a:latin typeface="Roboto" panose="02000000000000000000" pitchFamily="2" charset="0"/>
              </a:rPr>
              <a:t>We are determined to foster peaceful, just and inclusive societies which are free from fear and violence. There can be no sustainable development without peace and no peace without sustainable development.</a:t>
            </a:r>
          </a:p>
          <a:p>
            <a:pPr marL="0" indent="0" algn="just" fontAlgn="base">
              <a:lnSpc>
                <a:spcPct val="120000"/>
              </a:lnSpc>
              <a:buNone/>
            </a:pPr>
            <a:r>
              <a:rPr lang="en-US" b="0" i="0" dirty="0">
                <a:effectLst/>
                <a:latin typeface="Oswald-Bold"/>
              </a:rPr>
              <a:t>5. Partnership</a:t>
            </a:r>
          </a:p>
          <a:p>
            <a:pPr algn="just" fontAlgn="base">
              <a:lnSpc>
                <a:spcPct val="120000"/>
              </a:lnSpc>
            </a:pPr>
            <a:r>
              <a:rPr lang="en-US" b="0" i="0" dirty="0">
                <a:effectLst/>
                <a:latin typeface="Roboto" panose="02000000000000000000" pitchFamily="2" charset="0"/>
              </a:rPr>
              <a:t>We are determined to mobilize the means required to implement this Agenda through a </a:t>
            </a:r>
            <a:r>
              <a:rPr lang="en-US" b="0" i="0" dirty="0" err="1">
                <a:effectLst/>
                <a:latin typeface="Roboto" panose="02000000000000000000" pitchFamily="2" charset="0"/>
              </a:rPr>
              <a:t>revitalised</a:t>
            </a:r>
            <a:r>
              <a:rPr lang="en-US" b="0" i="0" dirty="0">
                <a:effectLst/>
                <a:latin typeface="Roboto" panose="02000000000000000000" pitchFamily="2" charset="0"/>
              </a:rPr>
              <a:t> Global Partnership for Sustainable Development, based on a spirit of strengthened global solidarity, </a:t>
            </a:r>
            <a:r>
              <a:rPr lang="en-US" b="0" i="0" dirty="0" err="1">
                <a:effectLst/>
                <a:latin typeface="Roboto" panose="02000000000000000000" pitchFamily="2" charset="0"/>
              </a:rPr>
              <a:t>focussed</a:t>
            </a:r>
            <a:r>
              <a:rPr lang="en-US" b="0" i="0" dirty="0">
                <a:effectLst/>
                <a:latin typeface="Roboto" panose="02000000000000000000" pitchFamily="2" charset="0"/>
              </a:rPr>
              <a:t> in particular on the needs of the poorest and most vulnerable and with the participation of all countries, all stakeholders and all people.</a:t>
            </a:r>
          </a:p>
          <a:p>
            <a:pPr algn="just">
              <a:lnSpc>
                <a:spcPct val="120000"/>
              </a:lnSpc>
            </a:pPr>
            <a:endParaRPr lang="en-US" dirty="0"/>
          </a:p>
        </p:txBody>
      </p:sp>
    </p:spTree>
    <p:extLst>
      <p:ext uri="{BB962C8B-B14F-4D97-AF65-F5344CB8AC3E}">
        <p14:creationId xmlns:p14="http://schemas.microsoft.com/office/powerpoint/2010/main" val="3213708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065E6-3FC6-E59A-C499-5787B2047B51}"/>
              </a:ext>
            </a:extLst>
          </p:cNvPr>
          <p:cNvSpPr>
            <a:spLocks noGrp="1"/>
          </p:cNvSpPr>
          <p:nvPr>
            <p:ph type="title"/>
          </p:nvPr>
        </p:nvSpPr>
        <p:spPr/>
        <p:txBody>
          <a:bodyPr>
            <a:noAutofit/>
          </a:bodyPr>
          <a:lstStyle/>
          <a:p>
            <a:r>
              <a:rPr lang="en-US" sz="3200" b="1" dirty="0">
                <a:solidFill>
                  <a:srgbClr val="000000"/>
                </a:solidFill>
                <a:latin typeface="inherit"/>
              </a:rPr>
              <a:t>2030 Agenda seeks to strengthen the social, economic and environmental dimensions of sustainable development</a:t>
            </a:r>
            <a:br>
              <a:rPr lang="en-US" sz="3200" b="1" dirty="0">
                <a:solidFill>
                  <a:srgbClr val="000000"/>
                </a:solidFill>
                <a:latin typeface="Roboto" panose="02000000000000000000" pitchFamily="2" charset="0"/>
              </a:rPr>
            </a:br>
            <a:endParaRPr lang="en-US" sz="3200" b="1" dirty="0"/>
          </a:p>
        </p:txBody>
      </p:sp>
      <p:sp>
        <p:nvSpPr>
          <p:cNvPr id="3" name="Content Placeholder 2">
            <a:extLst>
              <a:ext uri="{FF2B5EF4-FFF2-40B4-BE49-F238E27FC236}">
                <a16:creationId xmlns:a16="http://schemas.microsoft.com/office/drawing/2014/main" id="{756F2387-38B0-E9CF-046F-3B2FFD699E4B}"/>
              </a:ext>
            </a:extLst>
          </p:cNvPr>
          <p:cNvSpPr>
            <a:spLocks noGrp="1"/>
          </p:cNvSpPr>
          <p:nvPr>
            <p:ph idx="1"/>
          </p:nvPr>
        </p:nvSpPr>
        <p:spPr>
          <a:xfrm>
            <a:off x="838200" y="1825625"/>
            <a:ext cx="10942320" cy="4351338"/>
          </a:xfrm>
        </p:spPr>
        <p:txBody>
          <a:bodyPr>
            <a:normAutofit/>
          </a:bodyPr>
          <a:lstStyle/>
          <a:p>
            <a:pPr algn="just" fontAlgn="base"/>
            <a:r>
              <a:rPr lang="en-US" b="0" i="0" dirty="0">
                <a:solidFill>
                  <a:srgbClr val="000000"/>
                </a:solidFill>
                <a:effectLst/>
                <a:latin typeface="Roboto" panose="02000000000000000000" pitchFamily="2" charset="0"/>
              </a:rPr>
              <a:t>The Implementation of the 2030 Agenda requires a more holistic, coherent and integrated approach at the national, regional and global levels. </a:t>
            </a:r>
          </a:p>
          <a:p>
            <a:pPr algn="just" fontAlgn="base"/>
            <a:r>
              <a:rPr lang="en-US" b="0" i="0" dirty="0">
                <a:solidFill>
                  <a:srgbClr val="000000"/>
                </a:solidFill>
                <a:effectLst/>
                <a:latin typeface="Roboto" panose="02000000000000000000" pitchFamily="2" charset="0"/>
              </a:rPr>
              <a:t>Policies to implement the 2030 Agenda need to address inter-linkages within the social sector, as well as between the social, economic and environmental dimensions of sustainable development. Similarly, existing institutions or institutional mechanisms that are working in the field of social development will have to adjust or expand the scope of work so as to accommodate the new mandates arising from the SDGs.</a:t>
            </a:r>
          </a:p>
          <a:p>
            <a:pPr algn="just"/>
            <a:endParaRPr lang="en-US" dirty="0"/>
          </a:p>
        </p:txBody>
      </p:sp>
    </p:spTree>
    <p:extLst>
      <p:ext uri="{BB962C8B-B14F-4D97-AF65-F5344CB8AC3E}">
        <p14:creationId xmlns:p14="http://schemas.microsoft.com/office/powerpoint/2010/main" val="4186272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64468A-2452-0B01-BF9D-6937974D3144}"/>
              </a:ext>
            </a:extLst>
          </p:cNvPr>
          <p:cNvSpPr>
            <a:spLocks noGrp="1"/>
          </p:cNvSpPr>
          <p:nvPr>
            <p:ph idx="1"/>
          </p:nvPr>
        </p:nvSpPr>
        <p:spPr>
          <a:xfrm>
            <a:off x="838200" y="746760"/>
            <a:ext cx="10515600" cy="5430203"/>
          </a:xfrm>
        </p:spPr>
        <p:txBody>
          <a:bodyPr>
            <a:normAutofit/>
          </a:bodyPr>
          <a:lstStyle/>
          <a:p>
            <a:pPr algn="l" fontAlgn="base"/>
            <a:r>
              <a:rPr lang="en-US" b="0" i="0" dirty="0">
                <a:solidFill>
                  <a:srgbClr val="000000"/>
                </a:solidFill>
                <a:effectLst/>
                <a:latin typeface="Roboto" panose="02000000000000000000" pitchFamily="2" charset="0"/>
              </a:rPr>
              <a:t>Recognizing the need for strengthening the social dimension of sustainable development, Member States, during the 53rd session of the Commission for Social Development (February 2015), urged to enhance policy coherence:</a:t>
            </a:r>
          </a:p>
          <a:p>
            <a:pPr marL="0" indent="0" algn="l" fontAlgn="base">
              <a:buNone/>
            </a:pPr>
            <a:r>
              <a:rPr lang="en-US" b="0" i="0" dirty="0">
                <a:solidFill>
                  <a:srgbClr val="000000"/>
                </a:solidFill>
                <a:effectLst/>
                <a:latin typeface="inherit"/>
              </a:rPr>
              <a:t>1)</a:t>
            </a:r>
            <a:r>
              <a:rPr lang="en-US" b="0" i="0" dirty="0">
                <a:solidFill>
                  <a:srgbClr val="000000"/>
                </a:solidFill>
                <a:effectLst/>
                <a:latin typeface="Roboto" panose="02000000000000000000" pitchFamily="2" charset="0"/>
              </a:rPr>
              <a:t> within social sectors (i.e. poverty eradication strategies, policies to promote employment and decent work and social inclusion, policies to enhance access to quality education, basic healthcare, safe drinking water, sanitation, group specific policies – youth, older persons, persons with disabilities, indigenous peoples, etc.);</a:t>
            </a:r>
            <a:br>
              <a:rPr lang="en-US" b="0" i="0" dirty="0">
                <a:solidFill>
                  <a:srgbClr val="000000"/>
                </a:solidFill>
                <a:effectLst/>
                <a:latin typeface="Roboto" panose="02000000000000000000" pitchFamily="2" charset="0"/>
              </a:rPr>
            </a:br>
            <a:r>
              <a:rPr lang="en-US" b="0" i="0" dirty="0">
                <a:solidFill>
                  <a:srgbClr val="000000"/>
                </a:solidFill>
                <a:effectLst/>
                <a:latin typeface="inherit"/>
              </a:rPr>
              <a:t>2) through integrating social policy/perspectives into broader and more complex policy-making processes, and vice versa, incorporating economic and environmental perspectives into social policy-making. </a:t>
            </a:r>
            <a:endParaRPr lang="en-US" b="0" i="0" dirty="0">
              <a:solidFill>
                <a:srgbClr val="000000"/>
              </a:solidFill>
              <a:effectLst/>
              <a:latin typeface="Roboto" panose="02000000000000000000" pitchFamily="2" charset="0"/>
            </a:endParaRPr>
          </a:p>
          <a:p>
            <a:endParaRPr lang="en-US" dirty="0"/>
          </a:p>
        </p:txBody>
      </p:sp>
    </p:spTree>
    <p:extLst>
      <p:ext uri="{BB962C8B-B14F-4D97-AF65-F5344CB8AC3E}">
        <p14:creationId xmlns:p14="http://schemas.microsoft.com/office/powerpoint/2010/main" val="2187272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26E2B-3AFE-C998-1064-F6F345015E8F}"/>
              </a:ext>
            </a:extLst>
          </p:cNvPr>
          <p:cNvSpPr>
            <a:spLocks noGrp="1"/>
          </p:cNvSpPr>
          <p:nvPr>
            <p:ph type="title"/>
          </p:nvPr>
        </p:nvSpPr>
        <p:spPr>
          <a:xfrm>
            <a:off x="838200" y="365125"/>
            <a:ext cx="10515600" cy="793115"/>
          </a:xfrm>
        </p:spPr>
        <p:txBody>
          <a:bodyPr>
            <a:normAutofit/>
          </a:bodyPr>
          <a:lstStyle/>
          <a:p>
            <a:r>
              <a:rPr lang="en-US" sz="3600" b="1"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Sustainable Development</a:t>
            </a:r>
            <a:r>
              <a:rPr lang="en-US" sz="3600"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 </a:t>
            </a:r>
            <a:endParaRPr lang="en-US" sz="6000" dirty="0"/>
          </a:p>
        </p:txBody>
      </p:sp>
      <p:sp>
        <p:nvSpPr>
          <p:cNvPr id="3" name="Content Placeholder 2">
            <a:extLst>
              <a:ext uri="{FF2B5EF4-FFF2-40B4-BE49-F238E27FC236}">
                <a16:creationId xmlns:a16="http://schemas.microsoft.com/office/drawing/2014/main" id="{E84B4B1C-194F-A7DD-BCAB-A0DFBBF75116}"/>
              </a:ext>
            </a:extLst>
          </p:cNvPr>
          <p:cNvSpPr>
            <a:spLocks noGrp="1"/>
          </p:cNvSpPr>
          <p:nvPr>
            <p:ph idx="1"/>
          </p:nvPr>
        </p:nvSpPr>
        <p:spPr>
          <a:xfrm>
            <a:off x="381000" y="1325880"/>
            <a:ext cx="11384280" cy="5166995"/>
          </a:xfrm>
        </p:spPr>
        <p:txBody>
          <a:bodyPr>
            <a:normAutofit/>
          </a:bodyPr>
          <a:lstStyle/>
          <a:p>
            <a:pPr algn="just"/>
            <a:r>
              <a:rPr lang="en-US" sz="3200" b="1" dirty="0">
                <a:effectLst/>
                <a:latin typeface="Times New Roman" panose="02020603050405020304" pitchFamily="18" charset="0"/>
                <a:ea typeface="Calibri" panose="020F0502020204030204" pitchFamily="34" charset="0"/>
                <a:cs typeface="Mangal" panose="02040503050203030202" pitchFamily="18" charset="0"/>
              </a:rPr>
              <a:t>SD</a:t>
            </a:r>
            <a:r>
              <a:rPr lang="en-US" sz="3200" dirty="0">
                <a:effectLst/>
                <a:latin typeface="Times New Roman" panose="02020603050405020304" pitchFamily="18" charset="0"/>
                <a:ea typeface="Calibri" panose="020F0502020204030204" pitchFamily="34" charset="0"/>
                <a:cs typeface="Mangal" panose="02040503050203030202" pitchFamily="18" charset="0"/>
              </a:rPr>
              <a:t> is the </a:t>
            </a:r>
            <a:r>
              <a:rPr lang="en-US" sz="3200" dirty="0">
                <a:effectLst/>
                <a:latin typeface="Times New Roman" panose="02020603050405020304" pitchFamily="18" charset="0"/>
                <a:ea typeface="Calibri" panose="020F0502020204030204" pitchFamily="34" charset="0"/>
                <a:cs typeface="Mangal" panose="02040503050203030202" pitchFamily="18" charset="0"/>
                <a:hlinkClick r:id="rId2" tooltip="Organizing principle">
                  <a:extLst>
                    <a:ext uri="{A12FA001-AC4F-418D-AE19-62706E023703}">
                      <ahyp:hlinkClr xmlns:ahyp="http://schemas.microsoft.com/office/drawing/2018/hyperlinkcolor" val="tx"/>
                    </a:ext>
                  </a:extLst>
                </a:hlinkClick>
              </a:rPr>
              <a:t>organizing principle</a:t>
            </a:r>
            <a:r>
              <a:rPr lang="en-US" sz="3200" dirty="0">
                <a:effectLst/>
                <a:latin typeface="Times New Roman" panose="02020603050405020304" pitchFamily="18" charset="0"/>
                <a:ea typeface="Calibri" panose="020F0502020204030204" pitchFamily="34" charset="0"/>
                <a:cs typeface="Mangal" panose="02040503050203030202" pitchFamily="18" charset="0"/>
              </a:rPr>
              <a:t> for meeting </a:t>
            </a:r>
            <a:r>
              <a:rPr lang="en-US" sz="3200" dirty="0">
                <a:effectLst/>
                <a:latin typeface="Times New Roman" panose="02020603050405020304" pitchFamily="18" charset="0"/>
                <a:ea typeface="Calibri" panose="020F0502020204030204" pitchFamily="34" charset="0"/>
                <a:cs typeface="Mangal" panose="02040503050203030202" pitchFamily="18" charset="0"/>
                <a:hlinkClick r:id="rId3" tooltip="Human development (economics)">
                  <a:extLst>
                    <a:ext uri="{A12FA001-AC4F-418D-AE19-62706E023703}">
                      <ahyp:hlinkClr xmlns:ahyp="http://schemas.microsoft.com/office/drawing/2018/hyperlinkcolor" val="tx"/>
                    </a:ext>
                  </a:extLst>
                </a:hlinkClick>
              </a:rPr>
              <a:t>human development</a:t>
            </a:r>
            <a:r>
              <a:rPr lang="en-US" sz="3200" dirty="0">
                <a:effectLst/>
                <a:latin typeface="Times New Roman" panose="02020603050405020304" pitchFamily="18" charset="0"/>
                <a:ea typeface="Calibri" panose="020F0502020204030204" pitchFamily="34" charset="0"/>
                <a:cs typeface="Mangal" panose="02040503050203030202" pitchFamily="18" charset="0"/>
              </a:rPr>
              <a:t> goals while simultaneously sustaining the ability of natural systems to provide the </a:t>
            </a:r>
            <a:r>
              <a:rPr lang="en-US" sz="3200" dirty="0">
                <a:effectLst/>
                <a:latin typeface="Times New Roman" panose="02020603050405020304" pitchFamily="18" charset="0"/>
                <a:ea typeface="Calibri" panose="020F0502020204030204" pitchFamily="34" charset="0"/>
                <a:cs typeface="Mangal" panose="02040503050203030202" pitchFamily="18" charset="0"/>
                <a:hlinkClick r:id="rId4" tooltip="Natural resource">
                  <a:extLst>
                    <a:ext uri="{A12FA001-AC4F-418D-AE19-62706E023703}">
                      <ahyp:hlinkClr xmlns:ahyp="http://schemas.microsoft.com/office/drawing/2018/hyperlinkcolor" val="tx"/>
                    </a:ext>
                  </a:extLst>
                </a:hlinkClick>
              </a:rPr>
              <a:t>natural resources</a:t>
            </a:r>
            <a:r>
              <a:rPr lang="en-US" sz="3200" dirty="0">
                <a:effectLst/>
                <a:latin typeface="Times New Roman" panose="02020603050405020304" pitchFamily="18" charset="0"/>
                <a:ea typeface="Calibri" panose="020F0502020204030204" pitchFamily="34" charset="0"/>
                <a:cs typeface="Mangal" panose="02040503050203030202" pitchFamily="18" charset="0"/>
              </a:rPr>
              <a:t> and </a:t>
            </a:r>
            <a:r>
              <a:rPr lang="en-US" sz="3200" dirty="0">
                <a:effectLst/>
                <a:latin typeface="Times New Roman" panose="02020603050405020304" pitchFamily="18" charset="0"/>
                <a:ea typeface="Calibri" panose="020F0502020204030204" pitchFamily="34" charset="0"/>
                <a:cs typeface="Mangal" panose="02040503050203030202" pitchFamily="18" charset="0"/>
                <a:hlinkClick r:id="rId5" tooltip="Ecosystem services">
                  <a:extLst>
                    <a:ext uri="{A12FA001-AC4F-418D-AE19-62706E023703}">
                      <ahyp:hlinkClr xmlns:ahyp="http://schemas.microsoft.com/office/drawing/2018/hyperlinkcolor" val="tx"/>
                    </a:ext>
                  </a:extLst>
                </a:hlinkClick>
              </a:rPr>
              <a:t>ecosystem services</a:t>
            </a:r>
            <a:r>
              <a:rPr lang="en-US" sz="3200" dirty="0">
                <a:effectLst/>
                <a:latin typeface="Times New Roman" panose="02020603050405020304" pitchFamily="18" charset="0"/>
                <a:ea typeface="Calibri" panose="020F0502020204030204" pitchFamily="34" charset="0"/>
                <a:cs typeface="Mangal" panose="02040503050203030202" pitchFamily="18" charset="0"/>
              </a:rPr>
              <a:t> on which the economy and society depend. </a:t>
            </a:r>
          </a:p>
          <a:p>
            <a:pPr algn="just"/>
            <a:r>
              <a:rPr lang="en-US" sz="3200" dirty="0">
                <a:effectLst/>
                <a:latin typeface="Times New Roman" panose="02020603050405020304" pitchFamily="18" charset="0"/>
                <a:ea typeface="Calibri" panose="020F0502020204030204" pitchFamily="34" charset="0"/>
                <a:cs typeface="Mangal" panose="02040503050203030202" pitchFamily="18" charset="0"/>
              </a:rPr>
              <a:t>The desired result is a state of society where living conditions and resources are used to continue to meet human needs without undermining the </a:t>
            </a:r>
            <a:r>
              <a:rPr lang="en-US" sz="3200" dirty="0">
                <a:effectLst/>
                <a:latin typeface="Times New Roman" panose="02020603050405020304" pitchFamily="18" charset="0"/>
                <a:ea typeface="Calibri" panose="020F0502020204030204" pitchFamily="34" charset="0"/>
                <a:cs typeface="Mangal" panose="02040503050203030202" pitchFamily="18" charset="0"/>
                <a:hlinkClick r:id="rId6" tooltip="Integrity">
                  <a:extLst>
                    <a:ext uri="{A12FA001-AC4F-418D-AE19-62706E023703}">
                      <ahyp:hlinkClr xmlns:ahyp="http://schemas.microsoft.com/office/drawing/2018/hyperlinkcolor" val="tx"/>
                    </a:ext>
                  </a:extLst>
                </a:hlinkClick>
              </a:rPr>
              <a:t>integrity</a:t>
            </a:r>
            <a:r>
              <a:rPr lang="en-US" sz="3200" dirty="0">
                <a:effectLst/>
                <a:latin typeface="Times New Roman" panose="02020603050405020304" pitchFamily="18" charset="0"/>
                <a:ea typeface="Calibri" panose="020F0502020204030204" pitchFamily="34" charset="0"/>
                <a:cs typeface="Mangal" panose="02040503050203030202" pitchFamily="18" charset="0"/>
              </a:rPr>
              <a:t> and stability of the natural system. </a:t>
            </a:r>
          </a:p>
          <a:p>
            <a:pPr algn="just"/>
            <a:r>
              <a:rPr lang="en-US" sz="3200" dirty="0">
                <a:latin typeface="Times New Roman" panose="02020603050405020304" pitchFamily="18" charset="0"/>
                <a:ea typeface="Calibri" panose="020F0502020204030204" pitchFamily="34" charset="0"/>
                <a:cs typeface="Mangal" panose="02040503050203030202" pitchFamily="18" charset="0"/>
              </a:rPr>
              <a:t>D</a:t>
            </a:r>
            <a:r>
              <a:rPr lang="en-US" sz="3200" dirty="0">
                <a:effectLst/>
                <a:latin typeface="Times New Roman" panose="02020603050405020304" pitchFamily="18" charset="0"/>
                <a:ea typeface="Calibri" panose="020F0502020204030204" pitchFamily="34" charset="0"/>
                <a:cs typeface="Mangal" panose="02040503050203030202" pitchFamily="18" charset="0"/>
              </a:rPr>
              <a:t>evelopment that meets the needs of the present without compromising the ability of future generations to meet their own needs. </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308072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71</TotalTime>
  <Words>1783</Words>
  <Application>Microsoft Office PowerPoint</Application>
  <PresentationFormat>Widescreen</PresentationFormat>
  <Paragraphs>90</Paragraphs>
  <Slides>24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24</vt:i4>
      </vt:variant>
    </vt:vector>
  </HeadingPairs>
  <TitlesOfParts>
    <vt:vector size="35" baseType="lpstr">
      <vt:lpstr>Arial</vt:lpstr>
      <vt:lpstr>Calibri</vt:lpstr>
      <vt:lpstr>Calibri Light</vt:lpstr>
      <vt:lpstr>Circular</vt:lpstr>
      <vt:lpstr>inherit</vt:lpstr>
      <vt:lpstr>Lato</vt:lpstr>
      <vt:lpstr>Oswald-Bold</vt:lpstr>
      <vt:lpstr>Roboto</vt:lpstr>
      <vt:lpstr>Symbol</vt:lpstr>
      <vt:lpstr>Times New Roman</vt:lpstr>
      <vt:lpstr>Office Theme</vt:lpstr>
      <vt:lpstr>Overview of SDGs of UN 2030, Sustainable development, Issue, Benefits and importance</vt:lpstr>
      <vt:lpstr>PowerPoint Presentation</vt:lpstr>
      <vt:lpstr>The 2030 Agenda for Sustainable Development</vt:lpstr>
      <vt:lpstr>Overview</vt:lpstr>
      <vt:lpstr>Overview</vt:lpstr>
      <vt:lpstr>PowerPoint Presentation</vt:lpstr>
      <vt:lpstr>2030 Agenda seeks to strengthen the social, economic and environmental dimensions of sustainable development </vt:lpstr>
      <vt:lpstr>PowerPoint Presentation</vt:lpstr>
      <vt:lpstr>Sustainable Development </vt:lpstr>
      <vt:lpstr>Sustainable Development </vt:lpstr>
      <vt:lpstr>Examples of Sustainability in Business</vt:lpstr>
      <vt:lpstr>Why is Sustainability Important?</vt:lpstr>
      <vt:lpstr>MAJOR BENEFITS OF EMBRACING SUSTAINABILITY</vt:lpstr>
      <vt:lpstr>2. Reduced Energy Usage </vt:lpstr>
      <vt:lpstr>3. Societal Impact</vt:lpstr>
      <vt:lpstr>4. A Healthy Habitat For All</vt:lpstr>
      <vt:lpstr>HOW TO BE SUSTAINABLE</vt:lpstr>
      <vt:lpstr>Global issues Related to Sustainable Development</vt:lpstr>
      <vt:lpstr>Issues of environmental sustainability </vt:lpstr>
      <vt:lpstr>2. Unengaged Personnel</vt:lpstr>
      <vt:lpstr>3. Inability to Assess Success</vt:lpstr>
      <vt:lpstr>4. Lack of Focus or Plan</vt:lpstr>
      <vt:lpstr>Importance of environmental sustainability for corporate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SDGs of UN 2030 agenda, economic growth, and environmental sustainability</dc:title>
  <dc:creator>Manish Dadhich</dc:creator>
  <cp:lastModifiedBy>Manish Dadhich</cp:lastModifiedBy>
  <cp:revision>37</cp:revision>
  <dcterms:created xsi:type="dcterms:W3CDTF">2022-12-14T05:44:57Z</dcterms:created>
  <dcterms:modified xsi:type="dcterms:W3CDTF">2022-12-15T06:39:00Z</dcterms:modified>
</cp:coreProperties>
</file>