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6" r:id="rId2"/>
    <p:sldId id="258" r:id="rId3"/>
    <p:sldId id="267" r:id="rId4"/>
    <p:sldId id="261" r:id="rId5"/>
    <p:sldId id="263" r:id="rId6"/>
    <p:sldId id="264" r:id="rId7"/>
    <p:sldId id="27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319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Sheet1!$A$1</c:f>
              <c:strCache>
                <c:ptCount val="1"/>
                <c:pt idx="0">
                  <c:v>Return</c:v>
                </c:pt>
              </c:strCache>
            </c:strRef>
          </c:tx>
          <c:cat>
            <c:multiLvlStrRef>
              <c:f>Sheet1!#REF!</c:f>
            </c:multiLvlStrRef>
          </c:cat>
          <c:val>
            <c:numRef>
              <c:f>Sheet1!$A$2:$A$10</c:f>
              <c:numCache>
                <c:formatCode>General</c:formatCode>
                <c:ptCount val="9"/>
                <c:pt idx="0">
                  <c:v>17</c:v>
                </c:pt>
                <c:pt idx="1">
                  <c:v>15</c:v>
                </c:pt>
                <c:pt idx="2">
                  <c:v>10</c:v>
                </c:pt>
                <c:pt idx="3">
                  <c:v>7</c:v>
                </c:pt>
                <c:pt idx="4">
                  <c:v>7</c:v>
                </c:pt>
                <c:pt idx="5">
                  <c:v>10</c:v>
                </c:pt>
                <c:pt idx="6">
                  <c:v>10</c:v>
                </c:pt>
                <c:pt idx="7">
                  <c:v>9</c:v>
                </c:pt>
                <c:pt idx="8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Risk</c:v>
                </c:pt>
              </c:strCache>
            </c:strRef>
          </c:tx>
          <c:dLbls>
            <c:txPr>
              <a:bodyPr/>
              <a:lstStyle/>
              <a:p>
                <a:pPr>
                  <a:defRPr lang="en-IN"/>
                </a:pPr>
                <a:endParaRPr lang="en-US"/>
              </a:p>
            </c:txPr>
            <c:dLblPos val="inEnd"/>
            <c:showVal val="1"/>
          </c:dLbls>
          <c:cat>
            <c:multiLvlStrRef>
              <c:f>Sheet1!#REF!</c:f>
            </c:multiLvl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13</c:v>
                </c:pt>
                <c:pt idx="1">
                  <c:v>8</c:v>
                </c:pt>
                <c:pt idx="2">
                  <c:v>3</c:v>
                </c:pt>
                <c:pt idx="3">
                  <c:v>2</c:v>
                </c:pt>
                <c:pt idx="4">
                  <c:v>4</c:v>
                </c:pt>
                <c:pt idx="5">
                  <c:v>12</c:v>
                </c:pt>
                <c:pt idx="6">
                  <c:v>12</c:v>
                </c:pt>
                <c:pt idx="7">
                  <c:v>8</c:v>
                </c:pt>
                <c:pt idx="8">
                  <c:v>7.5</c:v>
                </c:pt>
              </c:numCache>
            </c:numRef>
          </c:val>
        </c:ser>
        <c:gapWidth val="75"/>
        <c:overlap val="40"/>
        <c:axId val="117141504"/>
        <c:axId val="117143040"/>
      </c:barChart>
      <c:catAx>
        <c:axId val="1171415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117143040"/>
        <c:crosses val="autoZero"/>
        <c:auto val="1"/>
        <c:lblAlgn val="ctr"/>
        <c:lblOffset val="100"/>
      </c:catAx>
      <c:valAx>
        <c:axId val="11714304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1171415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en-IN"/>
          </a:pPr>
          <a:endParaRPr lang="en-US"/>
        </a:p>
      </c:txPr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33301-5436-4485-9A71-1E54E6BCEFED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C2EBF-AE13-4831-BE4C-0772C41405F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34046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17CCE-DEC4-4F86-8E2C-9B61A71C677E}" type="slidenum">
              <a:rPr lang="en-US"/>
              <a:pPr/>
              <a:t>11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59B1C1-CBE2-4975-9C64-888738665CFB}" type="slidenum">
              <a:rPr lang="en-US"/>
              <a:pPr/>
              <a:t>12</a:t>
            </a:fld>
            <a:endParaRPr lang="en-US"/>
          </a:p>
        </p:txBody>
      </p:sp>
      <p:sp>
        <p:nvSpPr>
          <p:cNvPr id="34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CC4809-24CF-4625-A953-45DBACB78E69}" type="slidenum">
              <a:rPr lang="en-US"/>
              <a:pPr/>
              <a:t>13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135C0-27BA-405F-8153-DCA6E3FBAA46}" type="datetimeFigureOut">
              <a:rPr lang="en-IN" smtClean="0"/>
              <a:pPr/>
              <a:t>29-10-2018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7038-45CA-485A-A750-98BE7B842C0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4800" dirty="0"/>
              <a:t>Portfolio theory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51058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5232" y="267477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45232" y="735529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9512" y="260648"/>
            <a:ext cx="8822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Tools for selection of portfolio- Markowitz Model</a:t>
            </a:r>
            <a:endParaRPr lang="en-IN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764704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Co-efficient of Correlation</a:t>
            </a:r>
          </a:p>
          <a:p>
            <a:endParaRPr lang="en-US" sz="800" dirty="0"/>
          </a:p>
          <a:p>
            <a:r>
              <a:rPr lang="en-US" sz="2400" dirty="0" smtClean="0"/>
              <a:t>Covariance &amp; Correlation are conceptually analogous in the sense that of them reflect the degree of </a:t>
            </a:r>
            <a:r>
              <a:rPr lang="en-IN" sz="2400" dirty="0"/>
              <a:t>Variation </a:t>
            </a:r>
            <a:r>
              <a:rPr lang="en-IN" sz="2400" dirty="0" smtClean="0"/>
              <a:t>between two variables.</a:t>
            </a:r>
            <a:endParaRPr lang="en-IN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5232" y="2060848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5232" y="2088143"/>
            <a:ext cx="8750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Correlation coefficient  is simply covariance divided the product of standard deviations.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correlation coefficient can vary between -1.0 and +1.0</a:t>
            </a:r>
            <a:endParaRPr lang="en-IN" dirty="0"/>
          </a:p>
        </p:txBody>
      </p:sp>
      <p:sp>
        <p:nvSpPr>
          <p:cNvPr id="15" name="TextBox 14"/>
          <p:cNvSpPr txBox="1"/>
          <p:nvPr/>
        </p:nvSpPr>
        <p:spPr>
          <a:xfrm>
            <a:off x="250394" y="5674022"/>
            <a:ext cx="6985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Cov</a:t>
            </a:r>
            <a:r>
              <a:rPr lang="en-US" baseline="-25000" dirty="0" smtClean="0"/>
              <a:t>AB</a:t>
            </a:r>
            <a:r>
              <a:rPr lang="en-US" dirty="0" smtClean="0"/>
              <a:t>=Covariance between security A and B</a:t>
            </a:r>
          </a:p>
          <a:p>
            <a:r>
              <a:rPr lang="en-US" dirty="0" err="1" smtClean="0"/>
              <a:t>r</a:t>
            </a:r>
            <a:r>
              <a:rPr lang="en-US" baseline="-25000" dirty="0" err="1" smtClean="0"/>
              <a:t>AB</a:t>
            </a:r>
            <a:r>
              <a:rPr lang="en-US" dirty="0" smtClean="0"/>
              <a:t>=Co-efficient correlation between security A and B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619672" y="3212976"/>
            <a:ext cx="34563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619672" y="3140968"/>
            <a:ext cx="0" cy="2015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076056" y="3160516"/>
            <a:ext cx="0" cy="2015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203848" y="3112224"/>
            <a:ext cx="0" cy="2015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312573" y="338835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-1.0</a:t>
            </a:r>
            <a:endParaRPr lang="en-IN" dirty="0"/>
          </a:p>
        </p:txBody>
      </p:sp>
      <p:sp>
        <p:nvSpPr>
          <p:cNvPr id="25" name="TextBox 24"/>
          <p:cNvSpPr txBox="1"/>
          <p:nvPr/>
        </p:nvSpPr>
        <p:spPr>
          <a:xfrm>
            <a:off x="2771800" y="338835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</a:t>
            </a:r>
            <a:endParaRPr lang="en-IN" dirty="0"/>
          </a:p>
        </p:txBody>
      </p:sp>
      <p:sp>
        <p:nvSpPr>
          <p:cNvPr id="26" name="TextBox 25"/>
          <p:cNvSpPr txBox="1"/>
          <p:nvPr/>
        </p:nvSpPr>
        <p:spPr>
          <a:xfrm>
            <a:off x="4788024" y="334770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1.0 </a:t>
            </a:r>
            <a:endParaRPr lang="en-IN" dirty="0"/>
          </a:p>
        </p:txBody>
      </p:sp>
      <p:sp>
        <p:nvSpPr>
          <p:cNvPr id="27" name="TextBox 26"/>
          <p:cNvSpPr txBox="1"/>
          <p:nvPr/>
        </p:nvSpPr>
        <p:spPr>
          <a:xfrm>
            <a:off x="395536" y="3740914"/>
            <a:ext cx="2107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Perfectly negative</a:t>
            </a:r>
          </a:p>
          <a:p>
            <a:r>
              <a:rPr lang="en-US" dirty="0" smtClean="0"/>
              <a:t>Opposite direction</a:t>
            </a:r>
            <a:endParaRPr lang="en-IN" dirty="0"/>
          </a:p>
        </p:txBody>
      </p:sp>
      <p:sp>
        <p:nvSpPr>
          <p:cNvPr id="28" name="TextBox 27"/>
          <p:cNvSpPr txBox="1"/>
          <p:nvPr/>
        </p:nvSpPr>
        <p:spPr>
          <a:xfrm>
            <a:off x="4121088" y="3717032"/>
            <a:ext cx="2107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Perfectly Positive</a:t>
            </a:r>
          </a:p>
          <a:p>
            <a:r>
              <a:rPr lang="en-US" dirty="0" smtClean="0"/>
              <a:t>Opposite direction</a:t>
            </a:r>
            <a:endParaRPr lang="en-IN" dirty="0"/>
          </a:p>
        </p:txBody>
      </p:sp>
      <p:sp>
        <p:nvSpPr>
          <p:cNvPr id="29" name="TextBox 28"/>
          <p:cNvSpPr txBox="1"/>
          <p:nvPr/>
        </p:nvSpPr>
        <p:spPr>
          <a:xfrm>
            <a:off x="2555776" y="3708257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</a:t>
            </a:r>
          </a:p>
          <a:p>
            <a:pPr algn="ctr"/>
            <a:r>
              <a:rPr lang="en-US" dirty="0" smtClean="0"/>
              <a:t>Correlation</a:t>
            </a:r>
            <a:endParaRPr lang="en-IN" dirty="0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50068209"/>
              </p:ext>
            </p:extLst>
          </p:nvPr>
        </p:nvGraphicFramePr>
        <p:xfrm>
          <a:off x="403615" y="4365104"/>
          <a:ext cx="2937690" cy="1335314"/>
        </p:xfrm>
        <a:graphic>
          <a:graphicData uri="http://schemas.openxmlformats.org/presentationml/2006/ole">
            <p:oleObj spid="_x0000_s7233" name="Equation" r:id="rId3" imgW="977760" imgH="444240" progId="Equation.3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1690723"/>
              </p:ext>
            </p:extLst>
          </p:nvPr>
        </p:nvGraphicFramePr>
        <p:xfrm>
          <a:off x="5652120" y="4922464"/>
          <a:ext cx="360040" cy="330037"/>
        </p:xfrm>
        <a:graphic>
          <a:graphicData uri="http://schemas.openxmlformats.org/presentationml/2006/ole">
            <p:oleObj spid="_x0000_s7234" name="Equation" r:id="rId4" imgW="152280" imgH="139680" progId="Equation.3">
              <p:embed/>
            </p:oleObj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940152" y="4907565"/>
            <a:ext cx="313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Standard deviation of A and B security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75011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sz="2800"/>
              <a:t>Affect of Perfectly Negatively Correlated Returns</a:t>
            </a:r>
            <a:r>
              <a:rPr lang="en-US" sz="2600"/>
              <a:t/>
            </a:r>
            <a:br>
              <a:rPr lang="en-US" sz="2600"/>
            </a:br>
            <a:r>
              <a:rPr lang="en-US" sz="2000">
                <a:solidFill>
                  <a:schemeClr val="folHlink"/>
                </a:solidFill>
              </a:rPr>
              <a:t>Elimination of Portfolio Risk</a:t>
            </a:r>
            <a:endParaRPr lang="en-US" sz="2600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8 – Risk, Return and Portfolio Theory</a:t>
            </a:r>
          </a:p>
        </p:txBody>
      </p:sp>
      <p:grpSp>
        <p:nvGrpSpPr>
          <p:cNvPr id="292917" name="Group 53"/>
          <p:cNvGrpSpPr>
            <a:grpSpLocks/>
          </p:cNvGrpSpPr>
          <p:nvPr/>
        </p:nvGrpSpPr>
        <p:grpSpPr bwMode="auto">
          <a:xfrm>
            <a:off x="228600" y="1371600"/>
            <a:ext cx="8610600" cy="4876800"/>
            <a:chOff x="144" y="864"/>
            <a:chExt cx="5424" cy="3072"/>
          </a:xfrm>
        </p:grpSpPr>
        <p:sp>
          <p:nvSpPr>
            <p:cNvPr id="292914" name="Rectangle 50"/>
            <p:cNvSpPr>
              <a:spLocks noChangeArrowheads="1"/>
            </p:cNvSpPr>
            <p:nvPr/>
          </p:nvSpPr>
          <p:spPr bwMode="auto">
            <a:xfrm>
              <a:off x="144" y="864"/>
              <a:ext cx="5424" cy="3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IN"/>
            </a:p>
          </p:txBody>
        </p:sp>
        <p:grpSp>
          <p:nvGrpSpPr>
            <p:cNvPr id="292916" name="Group 52"/>
            <p:cNvGrpSpPr>
              <a:grpSpLocks/>
            </p:cNvGrpSpPr>
            <p:nvPr/>
          </p:nvGrpSpPr>
          <p:grpSpPr bwMode="auto">
            <a:xfrm>
              <a:off x="206" y="942"/>
              <a:ext cx="5266" cy="2951"/>
              <a:chOff x="206" y="942"/>
              <a:chExt cx="5266" cy="2951"/>
            </a:xfrm>
          </p:grpSpPr>
          <p:sp>
            <p:nvSpPr>
              <p:cNvPr id="292868" name="Line 4"/>
              <p:cNvSpPr>
                <a:spLocks noChangeShapeType="1"/>
              </p:cNvSpPr>
              <p:nvPr/>
            </p:nvSpPr>
            <p:spPr bwMode="auto">
              <a:xfrm>
                <a:off x="1128" y="1104"/>
                <a:ext cx="0" cy="261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92869" name="Line 5"/>
              <p:cNvSpPr>
                <a:spLocks noChangeShapeType="1"/>
              </p:cNvSpPr>
              <p:nvPr/>
            </p:nvSpPr>
            <p:spPr bwMode="auto">
              <a:xfrm>
                <a:off x="1120" y="3600"/>
                <a:ext cx="405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92870" name="Rectangle 6"/>
              <p:cNvSpPr>
                <a:spLocks noChangeArrowheads="1"/>
              </p:cNvSpPr>
              <p:nvPr/>
            </p:nvSpPr>
            <p:spPr bwMode="auto">
              <a:xfrm>
                <a:off x="672" y="3664"/>
                <a:ext cx="4272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/>
              <a:p>
                <a:pPr eaLnBrk="0" hangingPunct="0">
                  <a:tabLst>
                    <a:tab pos="622300" algn="l"/>
                    <a:tab pos="2425700" algn="l"/>
                    <a:tab pos="4305300" algn="l"/>
                  </a:tabLst>
                </a:pPr>
                <a:r>
                  <a:rPr lang="en-US" b="1">
                    <a:latin typeface="Times New Roman" pitchFamily="18" charset="0"/>
                  </a:rPr>
                  <a:t>Time</a:t>
                </a:r>
                <a:r>
                  <a:rPr lang="en-US" i="1">
                    <a:latin typeface="Times New Roman" pitchFamily="18" charset="0"/>
                  </a:rPr>
                  <a:t> 	</a:t>
                </a:r>
                <a:r>
                  <a:rPr lang="en-US">
                    <a:latin typeface="Times New Roman" pitchFamily="18" charset="0"/>
                  </a:rPr>
                  <a:t>0	1	2</a:t>
                </a:r>
              </a:p>
            </p:txBody>
          </p:sp>
          <p:sp>
            <p:nvSpPr>
              <p:cNvPr id="292885" name="Rectangle 21"/>
              <p:cNvSpPr>
                <a:spLocks noChangeArrowheads="1"/>
              </p:cNvSpPr>
              <p:nvPr/>
            </p:nvSpPr>
            <p:spPr bwMode="auto">
              <a:xfrm>
                <a:off x="3696" y="1056"/>
                <a:ext cx="1776" cy="1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 i="1" dirty="0">
                    <a:latin typeface="Times New Roman" pitchFamily="18" charset="0"/>
                  </a:rPr>
                  <a:t>If returns of A and B are perfectly negatively correlated, a two-asset portfolio made up of equal parts of Stock A and B would be riskless.  There would be no variability</a:t>
                </a:r>
              </a:p>
              <a:p>
                <a:pPr eaLnBrk="0" hangingPunct="0"/>
                <a:r>
                  <a:rPr lang="en-US" sz="1600" i="1" dirty="0">
                    <a:latin typeface="Times New Roman" pitchFamily="18" charset="0"/>
                  </a:rPr>
                  <a:t>of the portfolios returns over time.</a:t>
                </a:r>
              </a:p>
            </p:txBody>
          </p:sp>
          <p:grpSp>
            <p:nvGrpSpPr>
              <p:cNvPr id="292899" name="Group 35"/>
              <p:cNvGrpSpPr>
                <a:grpSpLocks/>
              </p:cNvGrpSpPr>
              <p:nvPr/>
            </p:nvGrpSpPr>
            <p:grpSpPr bwMode="auto">
              <a:xfrm>
                <a:off x="3720" y="2771"/>
                <a:ext cx="1450" cy="685"/>
                <a:chOff x="3360" y="2771"/>
                <a:chExt cx="1450" cy="685"/>
              </a:xfrm>
            </p:grpSpPr>
            <p:sp>
              <p:nvSpPr>
                <p:cNvPr id="292879" name="Line 15"/>
                <p:cNvSpPr>
                  <a:spLocks noChangeShapeType="1"/>
                </p:cNvSpPr>
                <p:nvPr/>
              </p:nvSpPr>
              <p:spPr bwMode="auto">
                <a:xfrm>
                  <a:off x="3360" y="2894"/>
                  <a:ext cx="75" cy="0"/>
                </a:xfrm>
                <a:prstGeom prst="line">
                  <a:avLst/>
                </a:prstGeom>
                <a:noFill/>
                <a:ln w="25400">
                  <a:solidFill>
                    <a:srgbClr val="A5002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92880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2" y="2771"/>
                  <a:ext cx="121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i="1">
                      <a:latin typeface="Times New Roman" pitchFamily="18" charset="0"/>
                    </a:rPr>
                    <a:t>Returns on Stock A</a:t>
                  </a:r>
                </a:p>
              </p:txBody>
            </p:sp>
            <p:sp>
              <p:nvSpPr>
                <p:cNvPr id="292883" name="Line 19"/>
                <p:cNvSpPr>
                  <a:spLocks noChangeShapeType="1"/>
                </p:cNvSpPr>
                <p:nvPr/>
              </p:nvSpPr>
              <p:spPr bwMode="auto">
                <a:xfrm>
                  <a:off x="3360" y="3134"/>
                  <a:ext cx="75" cy="0"/>
                </a:xfrm>
                <a:prstGeom prst="line">
                  <a:avLst/>
                </a:prstGeom>
                <a:noFill/>
                <a:ln w="2540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92884" name="Rectangle 20"/>
                <p:cNvSpPr>
                  <a:spLocks noChangeArrowheads="1"/>
                </p:cNvSpPr>
                <p:nvPr/>
              </p:nvSpPr>
              <p:spPr bwMode="auto">
                <a:xfrm>
                  <a:off x="3512" y="2987"/>
                  <a:ext cx="121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i="1">
                      <a:latin typeface="Times New Roman" pitchFamily="18" charset="0"/>
                    </a:rPr>
                    <a:t>Returns on Stock B</a:t>
                  </a:r>
                </a:p>
              </p:txBody>
            </p:sp>
            <p:sp>
              <p:nvSpPr>
                <p:cNvPr id="292886" name="Line 22"/>
                <p:cNvSpPr>
                  <a:spLocks noChangeShapeType="1"/>
                </p:cNvSpPr>
                <p:nvPr/>
              </p:nvSpPr>
              <p:spPr bwMode="auto">
                <a:xfrm>
                  <a:off x="3360" y="3374"/>
                  <a:ext cx="75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92887" name="Rectangle 23"/>
                <p:cNvSpPr>
                  <a:spLocks noChangeArrowheads="1"/>
                </p:cNvSpPr>
                <p:nvPr/>
              </p:nvSpPr>
              <p:spPr bwMode="auto">
                <a:xfrm>
                  <a:off x="3512" y="3227"/>
                  <a:ext cx="1298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i="1">
                      <a:latin typeface="Times New Roman" pitchFamily="18" charset="0"/>
                    </a:rPr>
                    <a:t>Returns on Portfolio</a:t>
                  </a:r>
                </a:p>
              </p:txBody>
            </p:sp>
          </p:grpSp>
          <p:sp>
            <p:nvSpPr>
              <p:cNvPr id="292888" name="Rectangle 24"/>
              <p:cNvSpPr>
                <a:spLocks noChangeArrowheads="1"/>
              </p:cNvSpPr>
              <p:nvPr/>
            </p:nvSpPr>
            <p:spPr bwMode="auto">
              <a:xfrm>
                <a:off x="206" y="942"/>
                <a:ext cx="586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0" hangingPunct="0"/>
                <a:r>
                  <a:rPr lang="en-US" b="1" i="1">
                    <a:latin typeface="Times New Roman" pitchFamily="18" charset="0"/>
                  </a:rPr>
                  <a:t>Returns</a:t>
                </a:r>
              </a:p>
              <a:p>
                <a:pPr algn="ctr" eaLnBrk="0" hangingPunct="0"/>
                <a:r>
                  <a:rPr lang="en-US" b="1" i="1">
                    <a:latin typeface="Times New Roman" pitchFamily="18" charset="0"/>
                  </a:rPr>
                  <a:t>%</a:t>
                </a:r>
              </a:p>
            </p:txBody>
          </p:sp>
          <p:sp>
            <p:nvSpPr>
              <p:cNvPr id="292881" name="Rectangle 17"/>
              <p:cNvSpPr>
                <a:spLocks noChangeArrowheads="1"/>
              </p:cNvSpPr>
              <p:nvPr/>
            </p:nvSpPr>
            <p:spPr bwMode="auto">
              <a:xfrm>
                <a:off x="723" y="2469"/>
                <a:ext cx="378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r" eaLnBrk="0" hangingPunct="0"/>
                <a:r>
                  <a:rPr lang="en-US" i="1">
                    <a:latin typeface="Times New Roman" pitchFamily="18" charset="0"/>
                  </a:rPr>
                  <a:t>10%</a:t>
                </a:r>
              </a:p>
            </p:txBody>
          </p:sp>
          <p:sp>
            <p:nvSpPr>
              <p:cNvPr id="292882" name="Line 18"/>
              <p:cNvSpPr>
                <a:spLocks noChangeShapeType="1"/>
              </p:cNvSpPr>
              <p:nvPr/>
            </p:nvSpPr>
            <p:spPr bwMode="auto">
              <a:xfrm>
                <a:off x="1125" y="2592"/>
                <a:ext cx="405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92891" name="Rectangle 27"/>
              <p:cNvSpPr>
                <a:spLocks noChangeArrowheads="1"/>
              </p:cNvSpPr>
              <p:nvPr/>
            </p:nvSpPr>
            <p:spPr bwMode="auto">
              <a:xfrm>
                <a:off x="726" y="3083"/>
                <a:ext cx="306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r" eaLnBrk="0" hangingPunct="0"/>
                <a:r>
                  <a:rPr lang="en-US" i="1">
                    <a:latin typeface="Times New Roman" pitchFamily="18" charset="0"/>
                  </a:rPr>
                  <a:t>5%</a:t>
                </a:r>
              </a:p>
            </p:txBody>
          </p:sp>
          <p:sp>
            <p:nvSpPr>
              <p:cNvPr id="292892" name="Rectangle 28"/>
              <p:cNvSpPr>
                <a:spLocks noChangeArrowheads="1"/>
              </p:cNvSpPr>
              <p:nvPr/>
            </p:nvSpPr>
            <p:spPr bwMode="auto">
              <a:xfrm>
                <a:off x="728" y="1824"/>
                <a:ext cx="378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i="1">
                    <a:latin typeface="Times New Roman" pitchFamily="18" charset="0"/>
                  </a:rPr>
                  <a:t>15%</a:t>
                </a:r>
              </a:p>
            </p:txBody>
          </p:sp>
          <p:grpSp>
            <p:nvGrpSpPr>
              <p:cNvPr id="292909" name="Group 45"/>
              <p:cNvGrpSpPr>
                <a:grpSpLocks/>
              </p:cNvGrpSpPr>
              <p:nvPr/>
            </p:nvGrpSpPr>
            <p:grpSpPr bwMode="auto">
              <a:xfrm>
                <a:off x="1120" y="1968"/>
                <a:ext cx="1200" cy="1248"/>
                <a:chOff x="760" y="1968"/>
                <a:chExt cx="1200" cy="1248"/>
              </a:xfrm>
            </p:grpSpPr>
            <p:sp>
              <p:nvSpPr>
                <p:cNvPr id="292893" name="Line 29"/>
                <p:cNvSpPr>
                  <a:spLocks noChangeShapeType="1"/>
                </p:cNvSpPr>
                <p:nvPr/>
              </p:nvSpPr>
              <p:spPr bwMode="auto">
                <a:xfrm>
                  <a:off x="760" y="1968"/>
                  <a:ext cx="1200" cy="624"/>
                </a:xfrm>
                <a:prstGeom prst="line">
                  <a:avLst/>
                </a:prstGeom>
                <a:noFill/>
                <a:ln w="38100">
                  <a:solidFill>
                    <a:srgbClr val="A5002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92894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760" y="2592"/>
                  <a:ext cx="1200" cy="624"/>
                </a:xfrm>
                <a:prstGeom prst="line">
                  <a:avLst/>
                </a:prstGeom>
                <a:noFill/>
                <a:ln w="3810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IN"/>
                </a:p>
              </p:txBody>
            </p:sp>
          </p:grpSp>
          <p:sp>
            <p:nvSpPr>
              <p:cNvPr id="292895" name="Rectangle 31"/>
              <p:cNvSpPr>
                <a:spLocks noChangeArrowheads="1"/>
              </p:cNvSpPr>
              <p:nvPr/>
            </p:nvSpPr>
            <p:spPr bwMode="auto">
              <a:xfrm>
                <a:off x="728" y="1248"/>
                <a:ext cx="378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i="1">
                    <a:latin typeface="Times New Roman" pitchFamily="18" charset="0"/>
                  </a:rPr>
                  <a:t>20%</a:t>
                </a:r>
              </a:p>
            </p:txBody>
          </p:sp>
          <p:sp>
            <p:nvSpPr>
              <p:cNvPr id="292897" name="Line 33"/>
              <p:cNvSpPr>
                <a:spLocks noChangeShapeType="1"/>
              </p:cNvSpPr>
              <p:nvPr/>
            </p:nvSpPr>
            <p:spPr bwMode="auto">
              <a:xfrm>
                <a:off x="2280" y="360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92898" name="Line 34"/>
              <p:cNvSpPr>
                <a:spLocks noChangeShapeType="1"/>
              </p:cNvSpPr>
              <p:nvPr/>
            </p:nvSpPr>
            <p:spPr bwMode="auto">
              <a:xfrm>
                <a:off x="3432" y="360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grpSp>
            <p:nvGrpSpPr>
              <p:cNvPr id="292910" name="Group 46"/>
              <p:cNvGrpSpPr>
                <a:grpSpLocks/>
              </p:cNvGrpSpPr>
              <p:nvPr/>
            </p:nvGrpSpPr>
            <p:grpSpPr bwMode="auto">
              <a:xfrm flipH="1" flipV="1">
                <a:off x="2320" y="1968"/>
                <a:ext cx="1200" cy="1248"/>
                <a:chOff x="760" y="1968"/>
                <a:chExt cx="1200" cy="1248"/>
              </a:xfrm>
            </p:grpSpPr>
            <p:sp>
              <p:nvSpPr>
                <p:cNvPr id="292911" name="Line 47"/>
                <p:cNvSpPr>
                  <a:spLocks noChangeShapeType="1"/>
                </p:cNvSpPr>
                <p:nvPr/>
              </p:nvSpPr>
              <p:spPr bwMode="auto">
                <a:xfrm>
                  <a:off x="760" y="1968"/>
                  <a:ext cx="1200" cy="624"/>
                </a:xfrm>
                <a:prstGeom prst="line">
                  <a:avLst/>
                </a:prstGeom>
                <a:noFill/>
                <a:ln w="38100">
                  <a:solidFill>
                    <a:srgbClr val="A5002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292912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760" y="2592"/>
                  <a:ext cx="1200" cy="624"/>
                </a:xfrm>
                <a:prstGeom prst="line">
                  <a:avLst/>
                </a:prstGeom>
                <a:noFill/>
                <a:ln w="3810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IN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xmlns="" val="12738678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sz="2800"/>
              <a:t>Example of Perfectly Positively Correlated Returns</a:t>
            </a:r>
            <a:r>
              <a:rPr lang="en-US" sz="2600"/>
              <a:t/>
            </a:r>
            <a:br>
              <a:rPr lang="en-US" sz="2600"/>
            </a:br>
            <a:r>
              <a:rPr lang="en-US" sz="2000">
                <a:solidFill>
                  <a:schemeClr val="folHlink"/>
                </a:solidFill>
              </a:rPr>
              <a:t>No Diversification of Portfolio Risk</a:t>
            </a:r>
            <a:endParaRPr lang="en-US" sz="2600"/>
          </a:p>
        </p:txBody>
      </p:sp>
      <p:sp>
        <p:nvSpPr>
          <p:cNvPr id="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8 – Risk, Return and Portfolio Theory</a:t>
            </a:r>
          </a:p>
        </p:txBody>
      </p:sp>
      <p:sp>
        <p:nvSpPr>
          <p:cNvPr id="344068" name="Rectangle 4"/>
          <p:cNvSpPr>
            <a:spLocks noChangeArrowheads="1"/>
          </p:cNvSpPr>
          <p:nvPr/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IN"/>
          </a:p>
        </p:txBody>
      </p:sp>
      <p:sp>
        <p:nvSpPr>
          <p:cNvPr id="344070" name="Line 6"/>
          <p:cNvSpPr>
            <a:spLocks noChangeShapeType="1"/>
          </p:cNvSpPr>
          <p:nvPr/>
        </p:nvSpPr>
        <p:spPr bwMode="auto">
          <a:xfrm>
            <a:off x="1790700" y="1752600"/>
            <a:ext cx="0" cy="41576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44071" name="Line 7"/>
          <p:cNvSpPr>
            <a:spLocks noChangeShapeType="1"/>
          </p:cNvSpPr>
          <p:nvPr/>
        </p:nvSpPr>
        <p:spPr bwMode="auto">
          <a:xfrm>
            <a:off x="1778000" y="5715000"/>
            <a:ext cx="64436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44072" name="Rectangle 8"/>
          <p:cNvSpPr>
            <a:spLocks noChangeArrowheads="1"/>
          </p:cNvSpPr>
          <p:nvPr/>
        </p:nvSpPr>
        <p:spPr bwMode="auto">
          <a:xfrm>
            <a:off x="1066800" y="5816600"/>
            <a:ext cx="67818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622300" algn="l"/>
                <a:tab pos="2425700" algn="l"/>
                <a:tab pos="4305300" algn="l"/>
              </a:tabLst>
            </a:pPr>
            <a:r>
              <a:rPr lang="en-US" b="1">
                <a:latin typeface="Times New Roman" pitchFamily="18" charset="0"/>
              </a:rPr>
              <a:t>Time</a:t>
            </a:r>
            <a:r>
              <a:rPr lang="en-US" i="1">
                <a:latin typeface="Times New Roman" pitchFamily="18" charset="0"/>
              </a:rPr>
              <a:t> 	</a:t>
            </a:r>
            <a:r>
              <a:rPr lang="en-US">
                <a:latin typeface="Times New Roman" pitchFamily="18" charset="0"/>
              </a:rPr>
              <a:t>0	1	2</a:t>
            </a:r>
          </a:p>
        </p:txBody>
      </p:sp>
      <p:sp>
        <p:nvSpPr>
          <p:cNvPr id="344073" name="Rectangle 9"/>
          <p:cNvSpPr>
            <a:spLocks noChangeArrowheads="1"/>
          </p:cNvSpPr>
          <p:nvPr/>
        </p:nvSpPr>
        <p:spPr bwMode="auto">
          <a:xfrm>
            <a:off x="5867400" y="1676400"/>
            <a:ext cx="2819400" cy="1812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600" i="1">
                <a:latin typeface="Times New Roman" pitchFamily="18" charset="0"/>
              </a:rPr>
              <a:t>If returns of A and B are perfectly positively correlated, a two-asset portfolio made up of equal parts of Stock A and B would be risky.  There would be no diversification (reduction of portfolio risk).</a:t>
            </a:r>
          </a:p>
        </p:txBody>
      </p:sp>
      <p:sp>
        <p:nvSpPr>
          <p:cNvPr id="344081" name="Rectangle 17"/>
          <p:cNvSpPr>
            <a:spLocks noChangeArrowheads="1"/>
          </p:cNvSpPr>
          <p:nvPr/>
        </p:nvSpPr>
        <p:spPr bwMode="auto">
          <a:xfrm>
            <a:off x="327025" y="1495425"/>
            <a:ext cx="9302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b="1" i="1">
                <a:latin typeface="Times New Roman" pitchFamily="18" charset="0"/>
              </a:rPr>
              <a:t>Returns</a:t>
            </a:r>
          </a:p>
          <a:p>
            <a:pPr algn="ctr" eaLnBrk="0" hangingPunct="0"/>
            <a:r>
              <a:rPr lang="en-US" b="1" i="1">
                <a:latin typeface="Times New Roman" pitchFamily="18" charset="0"/>
              </a:rPr>
              <a:t>%</a:t>
            </a:r>
          </a:p>
        </p:txBody>
      </p:sp>
      <p:sp>
        <p:nvSpPr>
          <p:cNvPr id="344082" name="Rectangle 18"/>
          <p:cNvSpPr>
            <a:spLocks noChangeArrowheads="1"/>
          </p:cNvSpPr>
          <p:nvPr/>
        </p:nvSpPr>
        <p:spPr bwMode="auto">
          <a:xfrm>
            <a:off x="1147763" y="3919538"/>
            <a:ext cx="6000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en-US" i="1">
                <a:latin typeface="Times New Roman" pitchFamily="18" charset="0"/>
              </a:rPr>
              <a:t>10%</a:t>
            </a:r>
          </a:p>
        </p:txBody>
      </p:sp>
      <p:sp>
        <p:nvSpPr>
          <p:cNvPr id="344084" name="Rectangle 20"/>
          <p:cNvSpPr>
            <a:spLocks noChangeArrowheads="1"/>
          </p:cNvSpPr>
          <p:nvPr/>
        </p:nvSpPr>
        <p:spPr bwMode="auto">
          <a:xfrm>
            <a:off x="1152525" y="4894263"/>
            <a:ext cx="4857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en-US" i="1">
                <a:latin typeface="Times New Roman" pitchFamily="18" charset="0"/>
              </a:rPr>
              <a:t>5%</a:t>
            </a:r>
          </a:p>
        </p:txBody>
      </p:sp>
      <p:sp>
        <p:nvSpPr>
          <p:cNvPr id="344085" name="Rectangle 21"/>
          <p:cNvSpPr>
            <a:spLocks noChangeArrowheads="1"/>
          </p:cNvSpPr>
          <p:nvPr/>
        </p:nvSpPr>
        <p:spPr bwMode="auto">
          <a:xfrm>
            <a:off x="1155700" y="2895600"/>
            <a:ext cx="6000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i="1">
                <a:latin typeface="Times New Roman" pitchFamily="18" charset="0"/>
              </a:rPr>
              <a:t>15%</a:t>
            </a:r>
          </a:p>
        </p:txBody>
      </p:sp>
      <p:sp>
        <p:nvSpPr>
          <p:cNvPr id="344089" name="Rectangle 25"/>
          <p:cNvSpPr>
            <a:spLocks noChangeArrowheads="1"/>
          </p:cNvSpPr>
          <p:nvPr/>
        </p:nvSpPr>
        <p:spPr bwMode="auto">
          <a:xfrm>
            <a:off x="1155700" y="1981200"/>
            <a:ext cx="6000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i="1">
                <a:latin typeface="Times New Roman" pitchFamily="18" charset="0"/>
              </a:rPr>
              <a:t>20%</a:t>
            </a:r>
          </a:p>
        </p:txBody>
      </p:sp>
      <p:sp>
        <p:nvSpPr>
          <p:cNvPr id="344090" name="Line 26"/>
          <p:cNvSpPr>
            <a:spLocks noChangeShapeType="1"/>
          </p:cNvSpPr>
          <p:nvPr/>
        </p:nvSpPr>
        <p:spPr bwMode="auto">
          <a:xfrm>
            <a:off x="3619500" y="5715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44091" name="Line 27"/>
          <p:cNvSpPr>
            <a:spLocks noChangeShapeType="1"/>
          </p:cNvSpPr>
          <p:nvPr/>
        </p:nvSpPr>
        <p:spPr bwMode="auto">
          <a:xfrm>
            <a:off x="5448300" y="5715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grpSp>
        <p:nvGrpSpPr>
          <p:cNvPr id="344101" name="Group 37"/>
          <p:cNvGrpSpPr>
            <a:grpSpLocks/>
          </p:cNvGrpSpPr>
          <p:nvPr/>
        </p:nvGrpSpPr>
        <p:grpSpPr bwMode="auto">
          <a:xfrm>
            <a:off x="1778000" y="3060700"/>
            <a:ext cx="6280150" cy="1562100"/>
            <a:chOff x="1120" y="2040"/>
            <a:chExt cx="3956" cy="984"/>
          </a:xfrm>
        </p:grpSpPr>
        <p:sp>
          <p:nvSpPr>
            <p:cNvPr id="344075" name="Line 11"/>
            <p:cNvSpPr>
              <a:spLocks noChangeShapeType="1"/>
            </p:cNvSpPr>
            <p:nvPr/>
          </p:nvSpPr>
          <p:spPr bwMode="auto">
            <a:xfrm>
              <a:off x="3720" y="2918"/>
              <a:ext cx="75" cy="0"/>
            </a:xfrm>
            <a:prstGeom prst="line">
              <a:avLst/>
            </a:prstGeom>
            <a:noFill/>
            <a:ln w="38100">
              <a:solidFill>
                <a:srgbClr val="A5002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44076" name="Rectangle 12"/>
            <p:cNvSpPr>
              <a:spLocks noChangeArrowheads="1"/>
            </p:cNvSpPr>
            <p:nvPr/>
          </p:nvSpPr>
          <p:spPr bwMode="auto">
            <a:xfrm>
              <a:off x="3862" y="2795"/>
              <a:ext cx="121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i="1">
                  <a:latin typeface="Times New Roman" pitchFamily="18" charset="0"/>
                </a:rPr>
                <a:t>Returns on Stock A</a:t>
              </a:r>
            </a:p>
          </p:txBody>
        </p:sp>
        <p:grpSp>
          <p:nvGrpSpPr>
            <p:cNvPr id="344098" name="Group 34"/>
            <p:cNvGrpSpPr>
              <a:grpSpLocks/>
            </p:cNvGrpSpPr>
            <p:nvPr/>
          </p:nvGrpSpPr>
          <p:grpSpPr bwMode="auto">
            <a:xfrm>
              <a:off x="1120" y="2040"/>
              <a:ext cx="2400" cy="624"/>
              <a:chOff x="1120" y="1968"/>
              <a:chExt cx="2400" cy="624"/>
            </a:xfrm>
          </p:grpSpPr>
          <p:sp>
            <p:nvSpPr>
              <p:cNvPr id="344087" name="Line 23"/>
              <p:cNvSpPr>
                <a:spLocks noChangeShapeType="1"/>
              </p:cNvSpPr>
              <p:nvPr/>
            </p:nvSpPr>
            <p:spPr bwMode="auto">
              <a:xfrm>
                <a:off x="1120" y="1968"/>
                <a:ext cx="1200" cy="624"/>
              </a:xfrm>
              <a:prstGeom prst="line">
                <a:avLst/>
              </a:prstGeom>
              <a:noFill/>
              <a:ln w="38100">
                <a:solidFill>
                  <a:srgbClr val="A5002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44093" name="Line 29"/>
              <p:cNvSpPr>
                <a:spLocks noChangeShapeType="1"/>
              </p:cNvSpPr>
              <p:nvPr/>
            </p:nvSpPr>
            <p:spPr bwMode="auto">
              <a:xfrm flipV="1">
                <a:off x="2320" y="1968"/>
                <a:ext cx="1200" cy="624"/>
              </a:xfrm>
              <a:prstGeom prst="line">
                <a:avLst/>
              </a:prstGeom>
              <a:noFill/>
              <a:ln w="38100">
                <a:solidFill>
                  <a:srgbClr val="A5002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  <p:grpSp>
        <p:nvGrpSpPr>
          <p:cNvPr id="344104" name="Group 40"/>
          <p:cNvGrpSpPr>
            <a:grpSpLocks/>
          </p:cNvGrpSpPr>
          <p:nvPr/>
        </p:nvGrpSpPr>
        <p:grpSpPr bwMode="auto">
          <a:xfrm>
            <a:off x="1778000" y="3073400"/>
            <a:ext cx="6296025" cy="1938338"/>
            <a:chOff x="1120" y="1936"/>
            <a:chExt cx="3966" cy="1221"/>
          </a:xfrm>
        </p:grpSpPr>
        <p:sp>
          <p:nvSpPr>
            <p:cNvPr id="344077" name="Line 13"/>
            <p:cNvSpPr>
              <a:spLocks noChangeShapeType="1"/>
            </p:cNvSpPr>
            <p:nvPr/>
          </p:nvSpPr>
          <p:spPr bwMode="auto">
            <a:xfrm>
              <a:off x="3720" y="3075"/>
              <a:ext cx="75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44078" name="Rectangle 14"/>
            <p:cNvSpPr>
              <a:spLocks noChangeArrowheads="1"/>
            </p:cNvSpPr>
            <p:nvPr/>
          </p:nvSpPr>
          <p:spPr bwMode="auto">
            <a:xfrm>
              <a:off x="3872" y="2928"/>
              <a:ext cx="121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i="1">
                  <a:latin typeface="Times New Roman" pitchFamily="18" charset="0"/>
                </a:rPr>
                <a:t>Returns on Stock B</a:t>
              </a:r>
            </a:p>
          </p:txBody>
        </p:sp>
        <p:grpSp>
          <p:nvGrpSpPr>
            <p:cNvPr id="344096" name="Group 32"/>
            <p:cNvGrpSpPr>
              <a:grpSpLocks/>
            </p:cNvGrpSpPr>
            <p:nvPr/>
          </p:nvGrpSpPr>
          <p:grpSpPr bwMode="auto">
            <a:xfrm>
              <a:off x="1120" y="1936"/>
              <a:ext cx="2400" cy="624"/>
              <a:chOff x="1120" y="1872"/>
              <a:chExt cx="2400" cy="624"/>
            </a:xfrm>
          </p:grpSpPr>
          <p:sp>
            <p:nvSpPr>
              <p:cNvPr id="344088" name="Line 24"/>
              <p:cNvSpPr>
                <a:spLocks noChangeShapeType="1"/>
              </p:cNvSpPr>
              <p:nvPr/>
            </p:nvSpPr>
            <p:spPr bwMode="auto">
              <a:xfrm>
                <a:off x="1120" y="1872"/>
                <a:ext cx="1200" cy="624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44094" name="Line 30"/>
              <p:cNvSpPr>
                <a:spLocks noChangeShapeType="1"/>
              </p:cNvSpPr>
              <p:nvPr/>
            </p:nvSpPr>
            <p:spPr bwMode="auto">
              <a:xfrm flipV="1">
                <a:off x="2320" y="1872"/>
                <a:ext cx="1200" cy="624"/>
              </a:xfrm>
              <a:prstGeom prst="line">
                <a:avLst/>
              </a:prstGeom>
              <a:noFill/>
              <a:ln w="38100">
                <a:solidFill>
                  <a:srgbClr val="00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  <p:grpSp>
        <p:nvGrpSpPr>
          <p:cNvPr id="344102" name="Group 38"/>
          <p:cNvGrpSpPr>
            <a:grpSpLocks/>
          </p:cNvGrpSpPr>
          <p:nvPr/>
        </p:nvGrpSpPr>
        <p:grpSpPr bwMode="auto">
          <a:xfrm>
            <a:off x="1778000" y="3086100"/>
            <a:ext cx="6429375" cy="2400300"/>
            <a:chOff x="1120" y="1944"/>
            <a:chExt cx="4050" cy="1512"/>
          </a:xfrm>
        </p:grpSpPr>
        <p:sp>
          <p:nvSpPr>
            <p:cNvPr id="344079" name="Line 15"/>
            <p:cNvSpPr>
              <a:spLocks noChangeShapeType="1"/>
            </p:cNvSpPr>
            <p:nvPr/>
          </p:nvSpPr>
          <p:spPr bwMode="auto">
            <a:xfrm>
              <a:off x="3720" y="3374"/>
              <a:ext cx="7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44080" name="Rectangle 16"/>
            <p:cNvSpPr>
              <a:spLocks noChangeArrowheads="1"/>
            </p:cNvSpPr>
            <p:nvPr/>
          </p:nvSpPr>
          <p:spPr bwMode="auto">
            <a:xfrm>
              <a:off x="3872" y="3227"/>
              <a:ext cx="1298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i="1">
                  <a:latin typeface="Times New Roman" pitchFamily="18" charset="0"/>
                </a:rPr>
                <a:t>Returns on Portfolio</a:t>
              </a:r>
            </a:p>
          </p:txBody>
        </p:sp>
        <p:grpSp>
          <p:nvGrpSpPr>
            <p:cNvPr id="344100" name="Group 36"/>
            <p:cNvGrpSpPr>
              <a:grpSpLocks/>
            </p:cNvGrpSpPr>
            <p:nvPr/>
          </p:nvGrpSpPr>
          <p:grpSpPr bwMode="auto">
            <a:xfrm>
              <a:off x="1120" y="1944"/>
              <a:ext cx="2384" cy="624"/>
              <a:chOff x="1120" y="1944"/>
              <a:chExt cx="2384" cy="624"/>
            </a:xfrm>
          </p:grpSpPr>
          <p:sp>
            <p:nvSpPr>
              <p:cNvPr id="344083" name="Line 19"/>
              <p:cNvSpPr>
                <a:spLocks noChangeShapeType="1"/>
              </p:cNvSpPr>
              <p:nvPr/>
            </p:nvSpPr>
            <p:spPr bwMode="auto">
              <a:xfrm>
                <a:off x="1120" y="1944"/>
                <a:ext cx="1200" cy="62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44095" name="Line 31"/>
              <p:cNvSpPr>
                <a:spLocks noChangeShapeType="1"/>
              </p:cNvSpPr>
              <p:nvPr/>
            </p:nvSpPr>
            <p:spPr bwMode="auto">
              <a:xfrm flipV="1">
                <a:off x="2304" y="1944"/>
                <a:ext cx="1200" cy="62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6601352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229600" cy="634082"/>
          </a:xfrm>
          <a:noFill/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 fontScale="90000"/>
          </a:bodyPr>
          <a:lstStyle/>
          <a:p>
            <a:r>
              <a:rPr lang="en-US" dirty="0"/>
              <a:t>Grouping Individual Assets into Portfolios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606699"/>
            <a:ext cx="8229600" cy="3024336"/>
          </a:xfrm>
          <a:noFill/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447675" indent="-447675"/>
            <a:r>
              <a:rPr lang="en-US" sz="2000" dirty="0"/>
              <a:t>The riskiness of a portfolio that is made of different risky assets is a function of three different factors:</a:t>
            </a:r>
          </a:p>
          <a:p>
            <a:pPr marL="889000" lvl="1" indent="-439738"/>
            <a:r>
              <a:rPr lang="en-US" sz="1800" dirty="0"/>
              <a:t>the riskiness of the individual assets that make up the portfolio</a:t>
            </a:r>
          </a:p>
          <a:p>
            <a:pPr marL="889000" lvl="1" indent="-439738"/>
            <a:r>
              <a:rPr lang="en-US" sz="1800" dirty="0"/>
              <a:t>the relative weights of the assets in the portfolio</a:t>
            </a:r>
          </a:p>
          <a:p>
            <a:pPr marL="889000" lvl="1" indent="-439738"/>
            <a:r>
              <a:rPr lang="en-US" sz="1800" dirty="0"/>
              <a:t>the degree of </a:t>
            </a:r>
            <a:r>
              <a:rPr lang="en-US" sz="1800" dirty="0" smtClean="0"/>
              <a:t>variation </a:t>
            </a:r>
            <a:r>
              <a:rPr lang="en-US" sz="1800" dirty="0"/>
              <a:t>of returns of the assets making up the portfolio</a:t>
            </a:r>
          </a:p>
          <a:p>
            <a:pPr marL="447675" indent="-447675"/>
            <a:r>
              <a:rPr lang="en-US" sz="2000" dirty="0"/>
              <a:t>The standard deviation of a two-asset portfolio may be measured using the Markowitz model: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31540268"/>
              </p:ext>
            </p:extLst>
          </p:nvPr>
        </p:nvGraphicFramePr>
        <p:xfrm>
          <a:off x="2915816" y="2708920"/>
          <a:ext cx="5871101" cy="722114"/>
        </p:xfrm>
        <a:graphic>
          <a:graphicData uri="http://schemas.openxmlformats.org/presentationml/2006/ole">
            <p:oleObj spid="_x0000_s8246" name="Equation" r:id="rId4" imgW="2374560" imgH="291960" progId="Equation.3">
              <p:embed/>
            </p:oleObj>
          </a:graphicData>
        </a:graphic>
      </p:graphicFrame>
      <p:grpSp>
        <p:nvGrpSpPr>
          <p:cNvPr id="45" name="Group 44"/>
          <p:cNvGrpSpPr/>
          <p:nvPr/>
        </p:nvGrpSpPr>
        <p:grpSpPr>
          <a:xfrm>
            <a:off x="179512" y="3789040"/>
            <a:ext cx="9083402" cy="2448272"/>
            <a:chOff x="179512" y="3789040"/>
            <a:chExt cx="9083402" cy="2448272"/>
          </a:xfrm>
        </p:grpSpPr>
        <p:graphicFrame>
          <p:nvGraphicFramePr>
            <p:cNvPr id="46" name="Object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85224022"/>
                </p:ext>
              </p:extLst>
            </p:nvPr>
          </p:nvGraphicFramePr>
          <p:xfrm>
            <a:off x="323528" y="5733256"/>
            <a:ext cx="8421936" cy="504056"/>
          </p:xfrm>
          <a:graphic>
            <a:graphicData uri="http://schemas.openxmlformats.org/presentationml/2006/ole">
              <p:oleObj spid="_x0000_s8247" name="Equation" r:id="rId5" imgW="5092560" imgH="304560" progId="Equation.3">
                <p:embed/>
              </p:oleObj>
            </a:graphicData>
          </a:graphic>
        </p:graphicFrame>
        <p:sp>
          <p:nvSpPr>
            <p:cNvPr id="47" name="Rectangle 2"/>
            <p:cNvSpPr txBox="1">
              <a:spLocks noChangeArrowheads="1"/>
            </p:cNvSpPr>
            <p:nvPr/>
          </p:nvSpPr>
          <p:spPr>
            <a:xfrm>
              <a:off x="352574" y="4034666"/>
              <a:ext cx="5616624" cy="289803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tabLst>
                  <a:tab pos="3830638" algn="l"/>
                </a:tabLst>
                <a:defRPr sz="3600" b="1" kern="1200" cap="none" spc="50">
                  <a:ln w="13335" cmpd="sng">
                    <a:solidFill>
                      <a:schemeClr val="accent1">
                        <a:lumMod val="5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/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dirty="0" smtClean="0"/>
                <a:t>Risk of a Three-Asset Portfolio</a:t>
              </a:r>
              <a:endParaRPr lang="en-US" sz="2800" dirty="0"/>
            </a:p>
          </p:txBody>
        </p:sp>
        <p:sp>
          <p:nvSpPr>
            <p:cNvPr id="48" name="Text Box 4"/>
            <p:cNvSpPr txBox="1">
              <a:spLocks noChangeArrowheads="1"/>
            </p:cNvSpPr>
            <p:nvPr/>
          </p:nvSpPr>
          <p:spPr bwMode="auto">
            <a:xfrm>
              <a:off x="2062014" y="4780870"/>
              <a:ext cx="72009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49" name="Text Box 5"/>
            <p:cNvSpPr txBox="1">
              <a:spLocks noChangeArrowheads="1"/>
            </p:cNvSpPr>
            <p:nvPr/>
          </p:nvSpPr>
          <p:spPr bwMode="auto">
            <a:xfrm>
              <a:off x="400821" y="4456394"/>
              <a:ext cx="5390306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 dirty="0">
                  <a:solidFill>
                    <a:schemeClr val="bg1"/>
                  </a:solidFill>
                </a:rPr>
                <a:t>The data requirements for a three-asset portfolio grows dramatically if we are using Markowitz Portfolio selection formulae.</a:t>
              </a:r>
            </a:p>
            <a:p>
              <a:pPr eaLnBrk="0" hangingPunct="0">
                <a:spcBef>
                  <a:spcPct val="50000"/>
                </a:spcBef>
              </a:pPr>
              <a:endParaRPr lang="en-US" sz="1200" dirty="0">
                <a:solidFill>
                  <a:schemeClr val="bg1"/>
                </a:solidFill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sz="1200" dirty="0">
                  <a:solidFill>
                    <a:schemeClr val="bg1"/>
                  </a:solidFill>
                </a:rPr>
                <a:t>We need 3 (three) correlation coefficients between A and B;  A and C; and B and C.</a:t>
              </a:r>
            </a:p>
          </p:txBody>
        </p:sp>
        <p:sp>
          <p:nvSpPr>
            <p:cNvPr id="50" name="Oval 6"/>
            <p:cNvSpPr>
              <a:spLocks noChangeArrowheads="1"/>
            </p:cNvSpPr>
            <p:nvPr/>
          </p:nvSpPr>
          <p:spPr bwMode="auto">
            <a:xfrm>
              <a:off x="7299027" y="4324469"/>
              <a:ext cx="215900" cy="2159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1" name="Oval 7"/>
            <p:cNvSpPr>
              <a:spLocks noChangeArrowheads="1"/>
            </p:cNvSpPr>
            <p:nvPr/>
          </p:nvSpPr>
          <p:spPr bwMode="auto">
            <a:xfrm>
              <a:off x="6579890" y="4973756"/>
              <a:ext cx="215900" cy="2159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2" name="Oval 8"/>
            <p:cNvSpPr>
              <a:spLocks noChangeArrowheads="1"/>
            </p:cNvSpPr>
            <p:nvPr/>
          </p:nvSpPr>
          <p:spPr bwMode="auto">
            <a:xfrm>
              <a:off x="7946727" y="4972169"/>
              <a:ext cx="215900" cy="2159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53" name="Line 9"/>
            <p:cNvSpPr>
              <a:spLocks noChangeShapeType="1"/>
            </p:cNvSpPr>
            <p:nvPr/>
          </p:nvSpPr>
          <p:spPr bwMode="auto">
            <a:xfrm>
              <a:off x="6795790" y="5073769"/>
              <a:ext cx="11509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4" name="Line 10"/>
            <p:cNvSpPr>
              <a:spLocks noChangeShapeType="1"/>
            </p:cNvSpPr>
            <p:nvPr/>
          </p:nvSpPr>
          <p:spPr bwMode="auto">
            <a:xfrm flipH="1">
              <a:off x="6805315" y="4487981"/>
              <a:ext cx="503237" cy="5048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5" name="Line 11"/>
            <p:cNvSpPr>
              <a:spLocks noChangeShapeType="1"/>
            </p:cNvSpPr>
            <p:nvPr/>
          </p:nvSpPr>
          <p:spPr bwMode="auto">
            <a:xfrm rot="5400000" flipH="1">
              <a:off x="7490321" y="4503062"/>
              <a:ext cx="503238" cy="5048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56" name="Text Box 12"/>
            <p:cNvSpPr txBox="1">
              <a:spLocks noChangeArrowheads="1"/>
            </p:cNvSpPr>
            <p:nvPr/>
          </p:nvSpPr>
          <p:spPr bwMode="auto">
            <a:xfrm>
              <a:off x="7075190" y="4276844"/>
              <a:ext cx="6492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/>
                <a:t>A</a:t>
              </a:r>
            </a:p>
          </p:txBody>
        </p:sp>
        <p:sp>
          <p:nvSpPr>
            <p:cNvPr id="57" name="Text Box 13"/>
            <p:cNvSpPr txBox="1">
              <a:spLocks noChangeArrowheads="1"/>
            </p:cNvSpPr>
            <p:nvPr/>
          </p:nvSpPr>
          <p:spPr bwMode="auto">
            <a:xfrm>
              <a:off x="6371927" y="4929306"/>
              <a:ext cx="64928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/>
                <a:t>B</a:t>
              </a:r>
            </a:p>
          </p:txBody>
        </p:sp>
        <p:sp>
          <p:nvSpPr>
            <p:cNvPr id="58" name="Text Box 14"/>
            <p:cNvSpPr txBox="1">
              <a:spLocks noChangeArrowheads="1"/>
            </p:cNvSpPr>
            <p:nvPr/>
          </p:nvSpPr>
          <p:spPr bwMode="auto">
            <a:xfrm>
              <a:off x="7732415" y="4924544"/>
              <a:ext cx="649287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/>
                <a:t>C</a:t>
              </a:r>
            </a:p>
          </p:txBody>
        </p:sp>
        <p:sp>
          <p:nvSpPr>
            <p:cNvPr id="59" name="Text Box 15"/>
            <p:cNvSpPr txBox="1">
              <a:spLocks noChangeArrowheads="1"/>
            </p:cNvSpPr>
            <p:nvPr/>
          </p:nvSpPr>
          <p:spPr bwMode="auto">
            <a:xfrm>
              <a:off x="6557665" y="4462581"/>
              <a:ext cx="6477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ρ</a:t>
              </a:r>
              <a:r>
                <a:rPr lang="en-US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a,b</a:t>
              </a:r>
              <a:endParaRPr lang="el-GR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Text Box 16"/>
            <p:cNvSpPr txBox="1">
              <a:spLocks noChangeArrowheads="1"/>
            </p:cNvSpPr>
            <p:nvPr/>
          </p:nvSpPr>
          <p:spPr bwMode="auto">
            <a:xfrm>
              <a:off x="7164090" y="4991219"/>
              <a:ext cx="6477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ρ</a:t>
              </a:r>
              <a:r>
                <a:rPr lang="en-US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b,c</a:t>
              </a:r>
              <a:endParaRPr lang="el-GR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 Box 17"/>
            <p:cNvSpPr txBox="1">
              <a:spLocks noChangeArrowheads="1"/>
            </p:cNvSpPr>
            <p:nvPr/>
          </p:nvSpPr>
          <p:spPr bwMode="auto">
            <a:xfrm>
              <a:off x="7740352" y="4480044"/>
              <a:ext cx="6477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ρ</a:t>
              </a:r>
              <a:r>
                <a:rPr lang="en-US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a,c</a:t>
              </a:r>
              <a:endParaRPr lang="el-GR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179512" y="3789040"/>
              <a:ext cx="8784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9709793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Implications for Portfolio Formation</a:t>
            </a:r>
          </a:p>
        </p:txBody>
      </p:sp>
      <p:sp>
        <p:nvSpPr>
          <p:cNvPr id="4945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Assets differ in terms of expected rates of return, standard deviations, and correlations with one another</a:t>
            </a:r>
          </a:p>
          <a:p>
            <a:pPr lvl="1"/>
            <a:r>
              <a:rPr lang="en-US" sz="2400"/>
              <a:t>While portfolios give average returns, they give lower risk</a:t>
            </a:r>
          </a:p>
          <a:p>
            <a:pPr lvl="1"/>
            <a:r>
              <a:rPr lang="en-US" sz="2400"/>
              <a:t>Diversification works!</a:t>
            </a:r>
          </a:p>
          <a:p>
            <a:r>
              <a:rPr lang="en-US" sz="2800"/>
              <a:t>Even for assets that are positively correlated, the portfolio standard deviation tends to fall as assets are added to the portfolio</a:t>
            </a:r>
          </a:p>
        </p:txBody>
      </p:sp>
    </p:spTree>
    <p:extLst>
      <p:ext uri="{BB962C8B-B14F-4D97-AF65-F5344CB8AC3E}">
        <p14:creationId xmlns:p14="http://schemas.microsoft.com/office/powerpoint/2010/main" xmlns="" val="20534196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Implications for Portfolio Formation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Combining assets together with low correlations reduces portfolio risk more</a:t>
            </a:r>
          </a:p>
          <a:p>
            <a:pPr lvl="1">
              <a:lnSpc>
                <a:spcPct val="90000"/>
              </a:lnSpc>
            </a:pPr>
            <a:r>
              <a:rPr lang="en-US"/>
              <a:t>The lower the correlation, the lower the portfolio standard deviation</a:t>
            </a:r>
          </a:p>
          <a:p>
            <a:pPr lvl="1">
              <a:lnSpc>
                <a:spcPct val="90000"/>
              </a:lnSpc>
            </a:pPr>
            <a:r>
              <a:rPr lang="en-US"/>
              <a:t>Negative correlation reduces portfolio risk greatly</a:t>
            </a:r>
          </a:p>
          <a:p>
            <a:pPr lvl="1">
              <a:lnSpc>
                <a:spcPct val="90000"/>
              </a:lnSpc>
            </a:pPr>
            <a:r>
              <a:rPr lang="en-US"/>
              <a:t>Combining two assets with perfect negative correlation reduces the portfolio standard deviation to nearly zero</a:t>
            </a:r>
          </a:p>
        </p:txBody>
      </p:sp>
    </p:spTree>
    <p:extLst>
      <p:ext uri="{BB962C8B-B14F-4D97-AF65-F5344CB8AC3E}">
        <p14:creationId xmlns:p14="http://schemas.microsoft.com/office/powerpoint/2010/main" xmlns="" val="377198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3600400" cy="571480"/>
          </a:xfrm>
        </p:spPr>
        <p:txBody>
          <a:bodyPr>
            <a:noAutofit/>
          </a:bodyPr>
          <a:lstStyle/>
          <a:p>
            <a:r>
              <a:rPr lang="en-IN" sz="4000" dirty="0"/>
              <a:t>Efficient frontier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49174136"/>
              </p:ext>
            </p:extLst>
          </p:nvPr>
        </p:nvGraphicFramePr>
        <p:xfrm>
          <a:off x="467544" y="1557346"/>
          <a:ext cx="468052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9660"/>
                <a:gridCol w="2214522"/>
                <a:gridCol w="1016338"/>
              </a:tblGrid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Portfolio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FF00"/>
                          </a:solidFill>
                        </a:rPr>
                        <a:t>R</a:t>
                      </a:r>
                      <a:r>
                        <a:rPr lang="en-US" sz="1800" b="1" baseline="-25000" dirty="0" smtClean="0">
                          <a:solidFill>
                            <a:srgbClr val="FFFF00"/>
                          </a:solidFill>
                        </a:rPr>
                        <a:t>p IN %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IN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08</a:t>
                      </a:r>
                      <a:endParaRPr lang="en-IN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03</a:t>
                      </a:r>
                      <a:endParaRPr lang="en-IN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02</a:t>
                      </a:r>
                      <a:endParaRPr lang="en-IN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04</a:t>
                      </a:r>
                      <a:endParaRPr lang="en-IN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IN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IN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08</a:t>
                      </a:r>
                      <a:endParaRPr lang="en-IN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7.5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81946449"/>
              </p:ext>
            </p:extLst>
          </p:nvPr>
        </p:nvGraphicFramePr>
        <p:xfrm>
          <a:off x="2483768" y="764704"/>
          <a:ext cx="1668370" cy="288032"/>
        </p:xfrm>
        <a:graphic>
          <a:graphicData uri="http://schemas.openxmlformats.org/presentationml/2006/ole">
            <p:oleObj spid="_x0000_s9263" name="Equation" r:id="rId3" imgW="2501640" imgH="4316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55776" y="1124744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Return on Portfolio</a:t>
            </a:r>
            <a:endParaRPr lang="en-IN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39952" y="107768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Risk</a:t>
            </a:r>
            <a:endParaRPr lang="en-IN" sz="16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45205148"/>
              </p:ext>
            </p:extLst>
          </p:nvPr>
        </p:nvGraphicFramePr>
        <p:xfrm>
          <a:off x="4716016" y="1065402"/>
          <a:ext cx="388476" cy="315637"/>
        </p:xfrm>
        <a:graphic>
          <a:graphicData uri="http://schemas.openxmlformats.org/presentationml/2006/ole">
            <p:oleObj spid="_x0000_s9264" name="Equation" r:id="rId4" imgW="203040" imgH="164880" progId="Equation.3">
              <p:embed/>
            </p:oleObj>
          </a:graphicData>
        </a:graphic>
      </p:graphicFrame>
      <p:sp>
        <p:nvSpPr>
          <p:cNvPr id="10" name="Oval 9"/>
          <p:cNvSpPr/>
          <p:nvPr/>
        </p:nvSpPr>
        <p:spPr>
          <a:xfrm>
            <a:off x="467544" y="1812780"/>
            <a:ext cx="360040" cy="360040"/>
          </a:xfrm>
          <a:prstGeom prst="ellipse">
            <a:avLst/>
          </a:prstGeom>
          <a:noFill/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Oval 10"/>
          <p:cNvSpPr/>
          <p:nvPr/>
        </p:nvSpPr>
        <p:spPr>
          <a:xfrm>
            <a:off x="439924" y="3284984"/>
            <a:ext cx="360040" cy="360040"/>
          </a:xfrm>
          <a:prstGeom prst="ellipse">
            <a:avLst/>
          </a:prstGeom>
          <a:noFill/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Oval 11"/>
          <p:cNvSpPr/>
          <p:nvPr/>
        </p:nvSpPr>
        <p:spPr>
          <a:xfrm>
            <a:off x="456285" y="3969060"/>
            <a:ext cx="360040" cy="360040"/>
          </a:xfrm>
          <a:prstGeom prst="ellipse">
            <a:avLst/>
          </a:prstGeom>
          <a:noFill/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115616" y="2348880"/>
            <a:ext cx="792088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115616" y="3789040"/>
            <a:ext cx="792088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508104" y="1124744"/>
            <a:ext cx="31683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Any portfolio which gives more return for the same level of risk.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Or 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Same return with Lower risk.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Is more preferable then any other portfolio.</a:t>
            </a:r>
            <a:endParaRPr lang="en-IN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7092280" y="476672"/>
            <a:ext cx="0" cy="77029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635896" y="548680"/>
            <a:ext cx="345638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31096" y="5429264"/>
            <a:ext cx="4788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smtClean="0">
                <a:solidFill>
                  <a:srgbClr val="FFFF00"/>
                </a:solidFill>
              </a:rPr>
              <a:t>Amongst all the portfolios which offers the highest return at a particular level of risk are called efficient portfolios.</a:t>
            </a:r>
            <a:endParaRPr lang="en-IN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963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30622"/>
            <a:ext cx="3610744" cy="634082"/>
          </a:xfrm>
        </p:spPr>
        <p:txBody>
          <a:bodyPr>
            <a:normAutofit fontScale="90000"/>
          </a:bodyPr>
          <a:lstStyle/>
          <a:p>
            <a:r>
              <a:rPr lang="en-IN" dirty="0"/>
              <a:t>Efficient frontier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20269127"/>
              </p:ext>
            </p:extLst>
          </p:nvPr>
        </p:nvGraphicFramePr>
        <p:xfrm>
          <a:off x="827584" y="1052736"/>
          <a:ext cx="784887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 rot="16200000">
            <a:off x="-103874" y="320833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Risk and Return</a:t>
            </a:r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3995936" y="630002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Portfolios</a:t>
            </a:r>
            <a:endParaRPr lang="en-IN" dirty="0"/>
          </a:p>
        </p:txBody>
      </p:sp>
      <p:sp>
        <p:nvSpPr>
          <p:cNvPr id="15" name="TextBox 14"/>
          <p:cNvSpPr txBox="1"/>
          <p:nvPr/>
        </p:nvSpPr>
        <p:spPr>
          <a:xfrm>
            <a:off x="3656729" y="57866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endParaRPr lang="en-IN" dirty="0"/>
          </a:p>
        </p:txBody>
      </p:sp>
      <p:sp>
        <p:nvSpPr>
          <p:cNvPr id="16" name="TextBox 15"/>
          <p:cNvSpPr txBox="1"/>
          <p:nvPr/>
        </p:nvSpPr>
        <p:spPr>
          <a:xfrm>
            <a:off x="4355976" y="58052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</a:t>
            </a:r>
            <a:endParaRPr lang="en-IN" dirty="0"/>
          </a:p>
        </p:txBody>
      </p:sp>
      <p:sp>
        <p:nvSpPr>
          <p:cNvPr id="17" name="TextBox 16"/>
          <p:cNvSpPr txBox="1"/>
          <p:nvPr/>
        </p:nvSpPr>
        <p:spPr>
          <a:xfrm>
            <a:off x="5076056" y="58052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</a:t>
            </a:r>
            <a:endParaRPr lang="en-IN" dirty="0"/>
          </a:p>
        </p:txBody>
      </p:sp>
      <p:sp>
        <p:nvSpPr>
          <p:cNvPr id="18" name="TextBox 17"/>
          <p:cNvSpPr txBox="1"/>
          <p:nvPr/>
        </p:nvSpPr>
        <p:spPr>
          <a:xfrm>
            <a:off x="5796136" y="58168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</a:t>
            </a:r>
            <a:endParaRPr lang="en-IN" dirty="0"/>
          </a:p>
        </p:txBody>
      </p:sp>
      <p:sp>
        <p:nvSpPr>
          <p:cNvPr id="19" name="TextBox 18"/>
          <p:cNvSpPr txBox="1"/>
          <p:nvPr/>
        </p:nvSpPr>
        <p:spPr>
          <a:xfrm>
            <a:off x="6588224" y="58168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</a:t>
            </a:r>
            <a:endParaRPr lang="en-IN" dirty="0"/>
          </a:p>
        </p:txBody>
      </p:sp>
      <p:sp>
        <p:nvSpPr>
          <p:cNvPr id="20" name="TextBox 19"/>
          <p:cNvSpPr txBox="1"/>
          <p:nvPr/>
        </p:nvSpPr>
        <p:spPr>
          <a:xfrm>
            <a:off x="7308304" y="58168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</a:t>
            </a: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1386865" y="57866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</a:t>
            </a: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2159732" y="57866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</a:t>
            </a:r>
            <a:endParaRPr lang="en-IN" dirty="0"/>
          </a:p>
        </p:txBody>
      </p:sp>
      <p:sp>
        <p:nvSpPr>
          <p:cNvPr id="14" name="TextBox 13"/>
          <p:cNvSpPr txBox="1"/>
          <p:nvPr/>
        </p:nvSpPr>
        <p:spPr>
          <a:xfrm>
            <a:off x="2969909" y="57866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grpSp>
        <p:nvGrpSpPr>
          <p:cNvPr id="28" name="Group 27"/>
          <p:cNvGrpSpPr/>
          <p:nvPr/>
        </p:nvGrpSpPr>
        <p:grpSpPr>
          <a:xfrm>
            <a:off x="1405085" y="1452282"/>
            <a:ext cx="2647688" cy="4717668"/>
            <a:chOff x="1405085" y="1452282"/>
            <a:chExt cx="2647688" cy="4717668"/>
          </a:xfrm>
        </p:grpSpPr>
        <p:sp>
          <p:nvSpPr>
            <p:cNvPr id="21" name="Oval 20"/>
            <p:cNvSpPr/>
            <p:nvPr/>
          </p:nvSpPr>
          <p:spPr>
            <a:xfrm>
              <a:off x="3692733" y="5786688"/>
              <a:ext cx="360040" cy="360040"/>
            </a:xfrm>
            <a:prstGeom prst="ellipse">
              <a:avLst/>
            </a:prstGeom>
            <a:no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Oval 21"/>
            <p:cNvSpPr/>
            <p:nvPr/>
          </p:nvSpPr>
          <p:spPr>
            <a:xfrm>
              <a:off x="3023073" y="5780892"/>
              <a:ext cx="360040" cy="360040"/>
            </a:xfrm>
            <a:prstGeom prst="ellipse">
              <a:avLst/>
            </a:prstGeom>
            <a:no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Oval 22"/>
            <p:cNvSpPr/>
            <p:nvPr/>
          </p:nvSpPr>
          <p:spPr>
            <a:xfrm>
              <a:off x="2195736" y="5780892"/>
              <a:ext cx="360040" cy="360040"/>
            </a:xfrm>
            <a:prstGeom prst="ellipse">
              <a:avLst/>
            </a:prstGeom>
            <a:no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Oval 23"/>
            <p:cNvSpPr/>
            <p:nvPr/>
          </p:nvSpPr>
          <p:spPr>
            <a:xfrm>
              <a:off x="1405085" y="5809910"/>
              <a:ext cx="360040" cy="360040"/>
            </a:xfrm>
            <a:prstGeom prst="ellipse">
              <a:avLst/>
            </a:prstGeom>
            <a:noFill/>
            <a:ln w="127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602889" y="1452282"/>
              <a:ext cx="2269864" cy="2614109"/>
            </a:xfrm>
            <a:custGeom>
              <a:avLst/>
              <a:gdLst>
                <a:gd name="connsiteX0" fmla="*/ 0 w 2269864"/>
                <a:gd name="connsiteY0" fmla="*/ 0 h 2614109"/>
                <a:gd name="connsiteX1" fmla="*/ 742278 w 2269864"/>
                <a:gd name="connsiteY1" fmla="*/ 527125 h 2614109"/>
                <a:gd name="connsiteX2" fmla="*/ 1506071 w 2269864"/>
                <a:gd name="connsiteY2" fmla="*/ 1818043 h 2614109"/>
                <a:gd name="connsiteX3" fmla="*/ 2269864 w 2269864"/>
                <a:gd name="connsiteY3" fmla="*/ 2614109 h 2614109"/>
                <a:gd name="connsiteX4" fmla="*/ 2269864 w 2269864"/>
                <a:gd name="connsiteY4" fmla="*/ 2614109 h 2614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9864" h="2614109">
                  <a:moveTo>
                    <a:pt x="0" y="0"/>
                  </a:moveTo>
                  <a:cubicBezTo>
                    <a:pt x="245633" y="112059"/>
                    <a:pt x="491266" y="224118"/>
                    <a:pt x="742278" y="527125"/>
                  </a:cubicBezTo>
                  <a:cubicBezTo>
                    <a:pt x="993290" y="830132"/>
                    <a:pt x="1251473" y="1470212"/>
                    <a:pt x="1506071" y="1818043"/>
                  </a:cubicBezTo>
                  <a:cubicBezTo>
                    <a:pt x="1760669" y="2165874"/>
                    <a:pt x="2269864" y="2614109"/>
                    <a:pt x="2269864" y="2614109"/>
                  </a:cubicBezTo>
                  <a:lnTo>
                    <a:pt x="2269864" y="2614109"/>
                  </a:lnTo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3872753" y="478413"/>
            <a:ext cx="4947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ABCD line is the efficient frontier along which attainable and efficient portfolios are available.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03093" y="1268760"/>
            <a:ext cx="4465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Which portfolio investor should choose?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5867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490066"/>
          </a:xfrm>
        </p:spPr>
        <p:txBody>
          <a:bodyPr>
            <a:noAutofit/>
          </a:bodyPr>
          <a:lstStyle/>
          <a:p>
            <a:r>
              <a:rPr lang="en-US" sz="3200" dirty="0" smtClean="0"/>
              <a:t>Utility analysis with Indifference Curves</a:t>
            </a:r>
            <a:endParaRPr lang="en-IN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775063" y="764704"/>
            <a:ext cx="17281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Utility of Investor 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835696" y="1512211"/>
            <a:ext cx="17281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Risk Lover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1510073"/>
            <a:ext cx="17281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Risk Averse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3872223" y="1516142"/>
            <a:ext cx="17281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Risk Neutral </a:t>
            </a:r>
            <a:endParaRPr lang="en-IN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411760" y="1309410"/>
            <a:ext cx="4536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411760" y="1309410"/>
            <a:ext cx="0" cy="2006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4736319" y="1309410"/>
            <a:ext cx="0" cy="2067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948264" y="1311548"/>
            <a:ext cx="0" cy="2006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3391676"/>
              </p:ext>
            </p:extLst>
          </p:nvPr>
        </p:nvGraphicFramePr>
        <p:xfrm>
          <a:off x="1688319" y="2245514"/>
          <a:ext cx="6096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3681"/>
                <a:gridCol w="321231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Description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Property</a:t>
                      </a:r>
                      <a:endParaRPr lang="en-IN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Risk Seeker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Accepts a</a:t>
                      </a:r>
                      <a:r>
                        <a:rPr lang="en-US" baseline="0" dirty="0" smtClean="0"/>
                        <a:t> fair Gamble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Risk Neutral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Indifferent to a fair gamble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Risk Averse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Rejects</a:t>
                      </a:r>
                      <a:r>
                        <a:rPr lang="en-US" baseline="0" dirty="0" smtClean="0"/>
                        <a:t> a fair gamble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5" name="Straight Connector 24"/>
          <p:cNvCxnSpPr/>
          <p:nvPr/>
        </p:nvCxnSpPr>
        <p:spPr>
          <a:xfrm>
            <a:off x="5292080" y="4005064"/>
            <a:ext cx="0" cy="22322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292080" y="6237312"/>
            <a:ext cx="30963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292080" y="4581128"/>
            <a:ext cx="2503527" cy="1656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 rot="21037447">
            <a:off x="5436096" y="4989438"/>
            <a:ext cx="2323652" cy="630765"/>
          </a:xfrm>
          <a:custGeom>
            <a:avLst/>
            <a:gdLst>
              <a:gd name="connsiteX0" fmla="*/ 0 w 2323652"/>
              <a:gd name="connsiteY0" fmla="*/ 630765 h 630765"/>
              <a:gd name="connsiteX1" fmla="*/ 322729 w 2323652"/>
              <a:gd name="connsiteY1" fmla="*/ 265005 h 630765"/>
              <a:gd name="connsiteX2" fmla="*/ 774550 w 2323652"/>
              <a:gd name="connsiteY2" fmla="*/ 17579 h 630765"/>
              <a:gd name="connsiteX3" fmla="*/ 1398494 w 2323652"/>
              <a:gd name="connsiteY3" fmla="*/ 71367 h 630765"/>
              <a:gd name="connsiteX4" fmla="*/ 2323652 w 2323652"/>
              <a:gd name="connsiteY4" fmla="*/ 480158 h 630765"/>
              <a:gd name="connsiteX5" fmla="*/ 2323652 w 2323652"/>
              <a:gd name="connsiteY5" fmla="*/ 480158 h 630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3652" h="630765">
                <a:moveTo>
                  <a:pt x="0" y="630765"/>
                </a:moveTo>
                <a:cubicBezTo>
                  <a:pt x="96818" y="498984"/>
                  <a:pt x="193637" y="367203"/>
                  <a:pt x="322729" y="265005"/>
                </a:cubicBezTo>
                <a:cubicBezTo>
                  <a:pt x="451821" y="162807"/>
                  <a:pt x="595256" y="49852"/>
                  <a:pt x="774550" y="17579"/>
                </a:cubicBezTo>
                <a:cubicBezTo>
                  <a:pt x="953844" y="-14694"/>
                  <a:pt x="1140310" y="-5730"/>
                  <a:pt x="1398494" y="71367"/>
                </a:cubicBezTo>
                <a:cubicBezTo>
                  <a:pt x="1656678" y="148463"/>
                  <a:pt x="2323652" y="480158"/>
                  <a:pt x="2323652" y="480158"/>
                </a:cubicBezTo>
                <a:lnTo>
                  <a:pt x="2323652" y="480158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Freeform 32"/>
          <p:cNvSpPr/>
          <p:nvPr/>
        </p:nvSpPr>
        <p:spPr>
          <a:xfrm rot="18333320" flipV="1">
            <a:off x="5484849" y="5072338"/>
            <a:ext cx="2323652" cy="673763"/>
          </a:xfrm>
          <a:custGeom>
            <a:avLst/>
            <a:gdLst>
              <a:gd name="connsiteX0" fmla="*/ 0 w 2323652"/>
              <a:gd name="connsiteY0" fmla="*/ 630765 h 630765"/>
              <a:gd name="connsiteX1" fmla="*/ 322729 w 2323652"/>
              <a:gd name="connsiteY1" fmla="*/ 265005 h 630765"/>
              <a:gd name="connsiteX2" fmla="*/ 774550 w 2323652"/>
              <a:gd name="connsiteY2" fmla="*/ 17579 h 630765"/>
              <a:gd name="connsiteX3" fmla="*/ 1398494 w 2323652"/>
              <a:gd name="connsiteY3" fmla="*/ 71367 h 630765"/>
              <a:gd name="connsiteX4" fmla="*/ 2323652 w 2323652"/>
              <a:gd name="connsiteY4" fmla="*/ 480158 h 630765"/>
              <a:gd name="connsiteX5" fmla="*/ 2323652 w 2323652"/>
              <a:gd name="connsiteY5" fmla="*/ 480158 h 630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3652" h="630765">
                <a:moveTo>
                  <a:pt x="0" y="630765"/>
                </a:moveTo>
                <a:cubicBezTo>
                  <a:pt x="96818" y="498984"/>
                  <a:pt x="193637" y="367203"/>
                  <a:pt x="322729" y="265005"/>
                </a:cubicBezTo>
                <a:cubicBezTo>
                  <a:pt x="451821" y="162807"/>
                  <a:pt x="595256" y="49852"/>
                  <a:pt x="774550" y="17579"/>
                </a:cubicBezTo>
                <a:cubicBezTo>
                  <a:pt x="953844" y="-14694"/>
                  <a:pt x="1140310" y="-5730"/>
                  <a:pt x="1398494" y="71367"/>
                </a:cubicBezTo>
                <a:cubicBezTo>
                  <a:pt x="1656678" y="148463"/>
                  <a:pt x="2323652" y="480158"/>
                  <a:pt x="2323652" y="480158"/>
                </a:cubicBezTo>
                <a:lnTo>
                  <a:pt x="2323652" y="480158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TextBox 34"/>
          <p:cNvSpPr txBox="1"/>
          <p:nvPr/>
        </p:nvSpPr>
        <p:spPr>
          <a:xfrm rot="16200000">
            <a:off x="4534962" y="5192162"/>
            <a:ext cx="1144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Utility</a:t>
            </a:r>
            <a:endParaRPr lang="en-IN" dirty="0"/>
          </a:p>
        </p:txBody>
      </p:sp>
      <p:sp>
        <p:nvSpPr>
          <p:cNvPr id="36" name="TextBox 35"/>
          <p:cNvSpPr txBox="1"/>
          <p:nvPr/>
        </p:nvSpPr>
        <p:spPr>
          <a:xfrm>
            <a:off x="6120172" y="623731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Return</a:t>
            </a:r>
            <a:endParaRPr lang="en-IN" dirty="0"/>
          </a:p>
        </p:txBody>
      </p:sp>
      <p:sp>
        <p:nvSpPr>
          <p:cNvPr id="38" name="TextBox 37"/>
          <p:cNvSpPr txBox="1"/>
          <p:nvPr/>
        </p:nvSpPr>
        <p:spPr>
          <a:xfrm>
            <a:off x="6969213" y="40834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</a:t>
            </a:r>
            <a:endParaRPr lang="en-IN" dirty="0"/>
          </a:p>
        </p:txBody>
      </p:sp>
      <p:sp>
        <p:nvSpPr>
          <p:cNvPr id="39" name="TextBox 38"/>
          <p:cNvSpPr txBox="1"/>
          <p:nvPr/>
        </p:nvSpPr>
        <p:spPr>
          <a:xfrm>
            <a:off x="7670827" y="439646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</a:t>
            </a:r>
            <a:endParaRPr lang="en-IN" dirty="0"/>
          </a:p>
        </p:txBody>
      </p:sp>
      <p:sp>
        <p:nvSpPr>
          <p:cNvPr id="40" name="TextBox 39"/>
          <p:cNvSpPr txBox="1"/>
          <p:nvPr/>
        </p:nvSpPr>
        <p:spPr>
          <a:xfrm>
            <a:off x="7596336" y="510656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41" name="TextBox 40"/>
          <p:cNvSpPr txBox="1"/>
          <p:nvPr/>
        </p:nvSpPr>
        <p:spPr>
          <a:xfrm>
            <a:off x="683568" y="4941168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Marginal utility of different class of investors.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08847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4682"/>
          <a:stretch/>
        </p:blipFill>
        <p:spPr bwMode="auto">
          <a:xfrm>
            <a:off x="360128" y="332656"/>
            <a:ext cx="256900" cy="3058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H="1" flipV="1">
            <a:off x="1229955" y="2060848"/>
            <a:ext cx="258355" cy="1220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2339752" y="1268760"/>
            <a:ext cx="501322" cy="20128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1979711" y="1484784"/>
            <a:ext cx="435641" cy="18105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1619672" y="1841452"/>
            <a:ext cx="360039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39552" y="3284984"/>
            <a:ext cx="3234892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067090" y="1691516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1</a:t>
            </a:r>
            <a:endParaRPr lang="en-IN" dirty="0"/>
          </a:p>
        </p:txBody>
      </p:sp>
      <p:sp>
        <p:nvSpPr>
          <p:cNvPr id="50" name="Rectangle 49"/>
          <p:cNvSpPr/>
          <p:nvPr/>
        </p:nvSpPr>
        <p:spPr>
          <a:xfrm>
            <a:off x="1437958" y="1494675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2</a:t>
            </a:r>
            <a:endParaRPr lang="en-IN" dirty="0"/>
          </a:p>
        </p:txBody>
      </p:sp>
      <p:sp>
        <p:nvSpPr>
          <p:cNvPr id="51" name="Rectangle 50"/>
          <p:cNvSpPr/>
          <p:nvPr/>
        </p:nvSpPr>
        <p:spPr>
          <a:xfrm>
            <a:off x="1745337" y="1096269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3</a:t>
            </a:r>
            <a:endParaRPr lang="en-IN" dirty="0"/>
          </a:p>
        </p:txBody>
      </p:sp>
      <p:sp>
        <p:nvSpPr>
          <p:cNvPr id="52" name="Rectangle 51"/>
          <p:cNvSpPr/>
          <p:nvPr/>
        </p:nvSpPr>
        <p:spPr>
          <a:xfrm>
            <a:off x="2116205" y="899428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4</a:t>
            </a:r>
            <a:endParaRPr lang="en-IN" dirty="0"/>
          </a:p>
        </p:txBody>
      </p:sp>
      <p:pic>
        <p:nvPicPr>
          <p:cNvPr id="5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4682"/>
          <a:stretch/>
        </p:blipFill>
        <p:spPr bwMode="auto">
          <a:xfrm>
            <a:off x="5184664" y="332656"/>
            <a:ext cx="256900" cy="3058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4" name="Straight Connector 53"/>
          <p:cNvCxnSpPr/>
          <p:nvPr/>
        </p:nvCxnSpPr>
        <p:spPr>
          <a:xfrm flipV="1">
            <a:off x="5379815" y="1279491"/>
            <a:ext cx="1134942" cy="10064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364088" y="3284984"/>
            <a:ext cx="3234892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6879324" y="1736394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1</a:t>
            </a:r>
            <a:endParaRPr lang="en-IN" dirty="0"/>
          </a:p>
        </p:txBody>
      </p:sp>
      <p:sp>
        <p:nvSpPr>
          <p:cNvPr id="60" name="Rectangle 59"/>
          <p:cNvSpPr/>
          <p:nvPr/>
        </p:nvSpPr>
        <p:spPr>
          <a:xfrm>
            <a:off x="6749254" y="1475489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2</a:t>
            </a:r>
            <a:endParaRPr lang="en-IN" dirty="0"/>
          </a:p>
        </p:txBody>
      </p:sp>
      <p:sp>
        <p:nvSpPr>
          <p:cNvPr id="61" name="Rectangle 60"/>
          <p:cNvSpPr/>
          <p:nvPr/>
        </p:nvSpPr>
        <p:spPr>
          <a:xfrm>
            <a:off x="6586389" y="1279491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3</a:t>
            </a:r>
            <a:endParaRPr lang="en-IN" dirty="0"/>
          </a:p>
        </p:txBody>
      </p:sp>
      <p:sp>
        <p:nvSpPr>
          <p:cNvPr id="62" name="Rectangle 61"/>
          <p:cNvSpPr/>
          <p:nvPr/>
        </p:nvSpPr>
        <p:spPr>
          <a:xfrm>
            <a:off x="6469739" y="1002791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4</a:t>
            </a:r>
            <a:endParaRPr lang="en-IN" dirty="0"/>
          </a:p>
        </p:txBody>
      </p:sp>
      <p:cxnSp>
        <p:nvCxnSpPr>
          <p:cNvPr id="68" name="Straight Connector 67"/>
          <p:cNvCxnSpPr/>
          <p:nvPr/>
        </p:nvCxnSpPr>
        <p:spPr>
          <a:xfrm flipV="1">
            <a:off x="5364088" y="1484781"/>
            <a:ext cx="1287365" cy="11479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379815" y="1700805"/>
            <a:ext cx="1415654" cy="12584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5379815" y="1844821"/>
            <a:ext cx="1590457" cy="14401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4682"/>
          <a:stretch/>
        </p:blipFill>
        <p:spPr bwMode="auto">
          <a:xfrm>
            <a:off x="324550" y="3538907"/>
            <a:ext cx="256900" cy="3058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7" name="Straight Connector 86"/>
          <p:cNvCxnSpPr/>
          <p:nvPr/>
        </p:nvCxnSpPr>
        <p:spPr>
          <a:xfrm>
            <a:off x="503974" y="6491235"/>
            <a:ext cx="3234892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2915816" y="450912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1</a:t>
            </a:r>
            <a:endParaRPr lang="en-IN" dirty="0"/>
          </a:p>
        </p:txBody>
      </p:sp>
      <p:sp>
        <p:nvSpPr>
          <p:cNvPr id="89" name="Rectangle 88"/>
          <p:cNvSpPr/>
          <p:nvPr/>
        </p:nvSpPr>
        <p:spPr>
          <a:xfrm>
            <a:off x="2627784" y="4355812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2</a:t>
            </a:r>
            <a:endParaRPr lang="en-IN" dirty="0"/>
          </a:p>
        </p:txBody>
      </p:sp>
      <p:sp>
        <p:nvSpPr>
          <p:cNvPr id="90" name="Rectangle 89"/>
          <p:cNvSpPr/>
          <p:nvPr/>
        </p:nvSpPr>
        <p:spPr>
          <a:xfrm>
            <a:off x="2411760" y="4139788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3</a:t>
            </a:r>
            <a:endParaRPr lang="en-IN" dirty="0"/>
          </a:p>
        </p:txBody>
      </p:sp>
      <p:sp>
        <p:nvSpPr>
          <p:cNvPr id="91" name="Rectangle 90"/>
          <p:cNvSpPr/>
          <p:nvPr/>
        </p:nvSpPr>
        <p:spPr>
          <a:xfrm>
            <a:off x="2195736" y="3995772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4</a:t>
            </a:r>
            <a:endParaRPr lang="en-IN" dirty="0"/>
          </a:p>
        </p:txBody>
      </p:sp>
      <p:grpSp>
        <p:nvGrpSpPr>
          <p:cNvPr id="33" name="Group 32"/>
          <p:cNvGrpSpPr/>
          <p:nvPr/>
        </p:nvGrpSpPr>
        <p:grpSpPr>
          <a:xfrm>
            <a:off x="503974" y="4274713"/>
            <a:ext cx="2483850" cy="1879860"/>
            <a:chOff x="503974" y="3799771"/>
            <a:chExt cx="1606184" cy="2005493"/>
          </a:xfrm>
        </p:grpSpPr>
        <p:cxnSp>
          <p:nvCxnSpPr>
            <p:cNvPr id="86" name="Straight Connector 85"/>
            <p:cNvCxnSpPr/>
            <p:nvPr/>
          </p:nvCxnSpPr>
          <p:spPr>
            <a:xfrm flipV="1">
              <a:off x="519701" y="3799771"/>
              <a:ext cx="1134942" cy="10064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V="1">
              <a:off x="503974" y="4005061"/>
              <a:ext cx="1287365" cy="11479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V="1">
              <a:off x="519701" y="4221085"/>
              <a:ext cx="1415654" cy="12584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V="1">
              <a:off x="519701" y="4365101"/>
              <a:ext cx="1590457" cy="14401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1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4682"/>
          <a:stretch/>
        </p:blipFill>
        <p:spPr bwMode="auto">
          <a:xfrm>
            <a:off x="5082546" y="3610915"/>
            <a:ext cx="256900" cy="3058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2" name="Straight Connector 101"/>
          <p:cNvCxnSpPr/>
          <p:nvPr/>
        </p:nvCxnSpPr>
        <p:spPr>
          <a:xfrm>
            <a:off x="5261970" y="6563243"/>
            <a:ext cx="3234892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7673812" y="4581128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1</a:t>
            </a:r>
            <a:endParaRPr lang="en-IN" dirty="0"/>
          </a:p>
        </p:txBody>
      </p:sp>
      <p:sp>
        <p:nvSpPr>
          <p:cNvPr id="104" name="Rectangle 103"/>
          <p:cNvSpPr/>
          <p:nvPr/>
        </p:nvSpPr>
        <p:spPr>
          <a:xfrm>
            <a:off x="7385780" y="442782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2</a:t>
            </a:r>
            <a:endParaRPr lang="en-IN" dirty="0"/>
          </a:p>
        </p:txBody>
      </p:sp>
      <p:sp>
        <p:nvSpPr>
          <p:cNvPr id="105" name="Rectangle 104"/>
          <p:cNvSpPr/>
          <p:nvPr/>
        </p:nvSpPr>
        <p:spPr>
          <a:xfrm>
            <a:off x="7169756" y="4211796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3</a:t>
            </a:r>
            <a:endParaRPr lang="en-IN" dirty="0"/>
          </a:p>
        </p:txBody>
      </p:sp>
      <p:sp>
        <p:nvSpPr>
          <p:cNvPr id="106" name="Rectangle 105"/>
          <p:cNvSpPr/>
          <p:nvPr/>
        </p:nvSpPr>
        <p:spPr>
          <a:xfrm>
            <a:off x="6953732" y="406778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en-US" b="1" baseline="-25000" dirty="0" smtClean="0">
                <a:solidFill>
                  <a:srgbClr val="FFFF00"/>
                </a:solidFill>
              </a:rPr>
              <a:t>4</a:t>
            </a:r>
            <a:endParaRPr lang="en-IN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5261970" y="4346721"/>
            <a:ext cx="2483850" cy="1879860"/>
            <a:chOff x="503974" y="3799771"/>
            <a:chExt cx="1606184" cy="2005493"/>
          </a:xfrm>
        </p:grpSpPr>
        <p:cxnSp>
          <p:nvCxnSpPr>
            <p:cNvPr id="108" name="Straight Connector 107"/>
            <p:cNvCxnSpPr/>
            <p:nvPr/>
          </p:nvCxnSpPr>
          <p:spPr>
            <a:xfrm flipV="1">
              <a:off x="519701" y="3799771"/>
              <a:ext cx="1134942" cy="10064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V="1">
              <a:off x="503974" y="4005061"/>
              <a:ext cx="1287365" cy="11479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519701" y="4221085"/>
              <a:ext cx="1415654" cy="12584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flipV="1">
              <a:off x="519701" y="4365101"/>
              <a:ext cx="1590457" cy="14401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Freeform 33"/>
          <p:cNvSpPr/>
          <p:nvPr/>
        </p:nvSpPr>
        <p:spPr>
          <a:xfrm>
            <a:off x="5981252" y="5185184"/>
            <a:ext cx="1796527" cy="1065009"/>
          </a:xfrm>
          <a:custGeom>
            <a:avLst/>
            <a:gdLst>
              <a:gd name="connsiteX0" fmla="*/ 0 w 1796527"/>
              <a:gd name="connsiteY0" fmla="*/ 1065009 h 1065009"/>
              <a:gd name="connsiteX1" fmla="*/ 107576 w 1796527"/>
              <a:gd name="connsiteY1" fmla="*/ 796068 h 1065009"/>
              <a:gd name="connsiteX2" fmla="*/ 430306 w 1796527"/>
              <a:gd name="connsiteY2" fmla="*/ 161367 h 1065009"/>
              <a:gd name="connsiteX3" fmla="*/ 591670 w 1796527"/>
              <a:gd name="connsiteY3" fmla="*/ 64548 h 1065009"/>
              <a:gd name="connsiteX4" fmla="*/ 828339 w 1796527"/>
              <a:gd name="connsiteY4" fmla="*/ 32275 h 1065009"/>
              <a:gd name="connsiteX5" fmla="*/ 1108037 w 1796527"/>
              <a:gd name="connsiteY5" fmla="*/ 10760 h 1065009"/>
              <a:gd name="connsiteX6" fmla="*/ 1796527 w 1796527"/>
              <a:gd name="connsiteY6" fmla="*/ 215155 h 1065009"/>
              <a:gd name="connsiteX7" fmla="*/ 1796527 w 1796527"/>
              <a:gd name="connsiteY7" fmla="*/ 215155 h 106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96527" h="1065009">
                <a:moveTo>
                  <a:pt x="0" y="1065009"/>
                </a:moveTo>
                <a:cubicBezTo>
                  <a:pt x="17929" y="1005842"/>
                  <a:pt x="35858" y="946675"/>
                  <a:pt x="107576" y="796068"/>
                </a:cubicBezTo>
                <a:cubicBezTo>
                  <a:pt x="179294" y="645461"/>
                  <a:pt x="349624" y="283287"/>
                  <a:pt x="430306" y="161367"/>
                </a:cubicBezTo>
                <a:cubicBezTo>
                  <a:pt x="510988" y="39447"/>
                  <a:pt x="525331" y="86063"/>
                  <a:pt x="591670" y="64548"/>
                </a:cubicBezTo>
                <a:cubicBezTo>
                  <a:pt x="658009" y="43033"/>
                  <a:pt x="742278" y="41240"/>
                  <a:pt x="828339" y="32275"/>
                </a:cubicBezTo>
                <a:cubicBezTo>
                  <a:pt x="914400" y="23310"/>
                  <a:pt x="946672" y="-19720"/>
                  <a:pt x="1108037" y="10760"/>
                </a:cubicBezTo>
                <a:cubicBezTo>
                  <a:pt x="1269402" y="41240"/>
                  <a:pt x="1796527" y="215155"/>
                  <a:pt x="1796527" y="215155"/>
                </a:cubicBezTo>
                <a:lnTo>
                  <a:pt x="1796527" y="215155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TextBox 34"/>
          <p:cNvSpPr txBox="1"/>
          <p:nvPr/>
        </p:nvSpPr>
        <p:spPr>
          <a:xfrm>
            <a:off x="611560" y="622429"/>
            <a:ext cx="3054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Indifference curves of the risk Loving</a:t>
            </a:r>
            <a:endParaRPr lang="en-IN" dirty="0"/>
          </a:p>
        </p:txBody>
      </p:sp>
      <p:sp>
        <p:nvSpPr>
          <p:cNvPr id="114" name="TextBox 113"/>
          <p:cNvSpPr txBox="1"/>
          <p:nvPr/>
        </p:nvSpPr>
        <p:spPr>
          <a:xfrm>
            <a:off x="5589590" y="644223"/>
            <a:ext cx="3054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Indifference curves of the risk Fearing</a:t>
            </a:r>
            <a:endParaRPr lang="en-IN" dirty="0"/>
          </a:p>
        </p:txBody>
      </p:sp>
      <p:sp>
        <p:nvSpPr>
          <p:cNvPr id="115" name="TextBox 114"/>
          <p:cNvSpPr txBox="1"/>
          <p:nvPr/>
        </p:nvSpPr>
        <p:spPr>
          <a:xfrm>
            <a:off x="831594" y="3534107"/>
            <a:ext cx="3054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Indifference curves of the less risk Fearing</a:t>
            </a:r>
            <a:endParaRPr lang="en-IN" dirty="0"/>
          </a:p>
        </p:txBody>
      </p:sp>
      <p:sp>
        <p:nvSpPr>
          <p:cNvPr id="116" name="TextBox 115"/>
          <p:cNvSpPr txBox="1"/>
          <p:nvPr/>
        </p:nvSpPr>
        <p:spPr>
          <a:xfrm>
            <a:off x="5752455" y="3750131"/>
            <a:ext cx="3054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Indifference curves &amp; Efficient frontier.</a:t>
            </a:r>
            <a:endParaRPr lang="en-IN" dirty="0"/>
          </a:p>
        </p:txBody>
      </p:sp>
      <p:sp>
        <p:nvSpPr>
          <p:cNvPr id="118" name="Rectangle 117"/>
          <p:cNvSpPr/>
          <p:nvPr/>
        </p:nvSpPr>
        <p:spPr>
          <a:xfrm>
            <a:off x="179512" y="188640"/>
            <a:ext cx="3401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p</a:t>
            </a:r>
            <a:endParaRPr lang="en-IN" sz="1400" dirty="0"/>
          </a:p>
        </p:txBody>
      </p:sp>
      <p:sp>
        <p:nvSpPr>
          <p:cNvPr id="121" name="Rectangle 120"/>
          <p:cNvSpPr/>
          <p:nvPr/>
        </p:nvSpPr>
        <p:spPr>
          <a:xfrm>
            <a:off x="163816" y="3380218"/>
            <a:ext cx="3401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p</a:t>
            </a:r>
            <a:endParaRPr lang="en-IN" sz="1400" dirty="0"/>
          </a:p>
        </p:txBody>
      </p:sp>
      <p:sp>
        <p:nvSpPr>
          <p:cNvPr id="122" name="Rectangle 121"/>
          <p:cNvSpPr/>
          <p:nvPr/>
        </p:nvSpPr>
        <p:spPr>
          <a:xfrm>
            <a:off x="4957668" y="266979"/>
            <a:ext cx="3401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p</a:t>
            </a:r>
            <a:endParaRPr lang="en-IN" sz="1400" dirty="0"/>
          </a:p>
        </p:txBody>
      </p:sp>
      <p:sp>
        <p:nvSpPr>
          <p:cNvPr id="123" name="Rectangle 122"/>
          <p:cNvSpPr/>
          <p:nvPr/>
        </p:nvSpPr>
        <p:spPr>
          <a:xfrm>
            <a:off x="4921812" y="3515332"/>
            <a:ext cx="3401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p</a:t>
            </a:r>
            <a:endParaRPr lang="en-IN" sz="1400" dirty="0"/>
          </a:p>
        </p:txBody>
      </p:sp>
      <p:sp>
        <p:nvSpPr>
          <p:cNvPr id="125" name="Rectangle 124"/>
          <p:cNvSpPr/>
          <p:nvPr/>
        </p:nvSpPr>
        <p:spPr>
          <a:xfrm>
            <a:off x="8326783" y="3237681"/>
            <a:ext cx="4523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Risk</a:t>
            </a:r>
            <a:endParaRPr lang="en-IN" sz="1400" dirty="0"/>
          </a:p>
        </p:txBody>
      </p:sp>
      <p:sp>
        <p:nvSpPr>
          <p:cNvPr id="126" name="Rectangle 125"/>
          <p:cNvSpPr/>
          <p:nvPr/>
        </p:nvSpPr>
        <p:spPr>
          <a:xfrm>
            <a:off x="8417419" y="6375126"/>
            <a:ext cx="4523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Risk</a:t>
            </a:r>
            <a:endParaRPr lang="en-IN" sz="1400" dirty="0"/>
          </a:p>
        </p:txBody>
      </p:sp>
      <p:sp>
        <p:nvSpPr>
          <p:cNvPr id="127" name="Rectangle 126"/>
          <p:cNvSpPr/>
          <p:nvPr/>
        </p:nvSpPr>
        <p:spPr>
          <a:xfrm>
            <a:off x="3659423" y="3218483"/>
            <a:ext cx="4523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Risk</a:t>
            </a:r>
            <a:endParaRPr lang="en-IN" sz="1400" dirty="0"/>
          </a:p>
        </p:txBody>
      </p:sp>
      <p:sp>
        <p:nvSpPr>
          <p:cNvPr id="128" name="Rectangle 127"/>
          <p:cNvSpPr/>
          <p:nvPr/>
        </p:nvSpPr>
        <p:spPr>
          <a:xfrm>
            <a:off x="3640013" y="6337346"/>
            <a:ext cx="4523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Risk</a:t>
            </a:r>
            <a:endParaRPr lang="en-IN" sz="1400" dirty="0"/>
          </a:p>
        </p:txBody>
      </p:sp>
      <p:sp>
        <p:nvSpPr>
          <p:cNvPr id="129" name="TextBox 128"/>
          <p:cNvSpPr txBox="1"/>
          <p:nvPr/>
        </p:nvSpPr>
        <p:spPr>
          <a:xfrm>
            <a:off x="5364088" y="6525344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 pitchFamily="34" charset="0"/>
                <a:cs typeface="Calibri" pitchFamily="34" charset="0"/>
              </a:rPr>
              <a:t>2</a:t>
            </a:r>
            <a:endParaRPr lang="en-IN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5724128" y="6525344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 pitchFamily="34" charset="0"/>
                <a:cs typeface="Calibri" pitchFamily="34" charset="0"/>
              </a:rPr>
              <a:t>4</a:t>
            </a:r>
            <a:endParaRPr lang="en-IN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6084168" y="6516052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 pitchFamily="34" charset="0"/>
                <a:cs typeface="Calibri" pitchFamily="34" charset="0"/>
              </a:rPr>
              <a:t>6</a:t>
            </a:r>
            <a:endParaRPr lang="en-IN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6444208" y="6534636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 pitchFamily="34" charset="0"/>
                <a:cs typeface="Calibri" pitchFamily="34" charset="0"/>
              </a:rPr>
              <a:t>8</a:t>
            </a:r>
            <a:endParaRPr lang="en-IN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804248" y="6534636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 pitchFamily="34" charset="0"/>
                <a:cs typeface="Calibri" pitchFamily="34" charset="0"/>
              </a:rPr>
              <a:t>10</a:t>
            </a:r>
            <a:endParaRPr lang="en-IN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7164288" y="6525344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 pitchFamily="34" charset="0"/>
                <a:cs typeface="Calibri" pitchFamily="34" charset="0"/>
              </a:rPr>
              <a:t>12</a:t>
            </a:r>
            <a:endParaRPr lang="en-IN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7524328" y="6534636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 pitchFamily="34" charset="0"/>
                <a:cs typeface="Calibri" pitchFamily="34" charset="0"/>
              </a:rPr>
              <a:t>14</a:t>
            </a:r>
            <a:endParaRPr lang="en-IN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7884368" y="6534636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 pitchFamily="34" charset="0"/>
                <a:cs typeface="Calibri" pitchFamily="34" charset="0"/>
              </a:rPr>
              <a:t>14</a:t>
            </a:r>
            <a:endParaRPr lang="en-IN" sz="1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8244408" y="6525344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Calibri" pitchFamily="34" charset="0"/>
                <a:cs typeface="Calibri" pitchFamily="34" charset="0"/>
              </a:rPr>
              <a:t>18</a:t>
            </a:r>
            <a:endParaRPr lang="en-IN" sz="1000" b="1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5940152" y="6250193"/>
            <a:ext cx="7134" cy="3471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297826" y="6250193"/>
            <a:ext cx="68342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5261970" y="5697966"/>
            <a:ext cx="91307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V="1">
            <a:off x="6239587" y="5717688"/>
            <a:ext cx="0" cy="85903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flipV="1">
            <a:off x="6528918" y="5295537"/>
            <a:ext cx="0" cy="128118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flipV="1">
            <a:off x="5339446" y="5270086"/>
            <a:ext cx="1189472" cy="2001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300192" y="4941168"/>
            <a:ext cx="205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4044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US" sz="4000" dirty="0" smtClean="0"/>
              <a:t>Exercise</a:t>
            </a:r>
            <a:endParaRPr lang="en-IN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2735147"/>
              </p:ext>
            </p:extLst>
          </p:nvPr>
        </p:nvGraphicFramePr>
        <p:xfrm>
          <a:off x="683568" y="1628800"/>
          <a:ext cx="8064896" cy="30793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08312"/>
                <a:gridCol w="1584176"/>
                <a:gridCol w="1622986"/>
                <a:gridCol w="2049422"/>
              </a:tblGrid>
              <a:tr h="640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Company Name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High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Low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Previous (LTP)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0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Hero Motocorp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2600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2400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2500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9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HDFC Bank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520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499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500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State Bank of India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2100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2029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2000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9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TCS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1020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998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0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Tech Mahindra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108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105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100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4972526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Budget: Rs. 5000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7420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7780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Optimal Portfolio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16847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N" dirty="0"/>
              <a:t>The optimal portfolio concept falls under the modern portfolio theory. The theory assumes </a:t>
            </a:r>
            <a:r>
              <a:rPr lang="en-IN" dirty="0" smtClean="0"/>
              <a:t>that </a:t>
            </a:r>
            <a:r>
              <a:rPr lang="en-IN" dirty="0"/>
              <a:t>investors fanatically try to minimize risk while striving for the highest return possible.</a:t>
            </a:r>
          </a:p>
          <a:p>
            <a:pPr marL="0" indent="0" algn="just">
              <a:buNone/>
            </a:pPr>
            <a:endParaRPr lang="en-IN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2498" b="2059"/>
          <a:stretch/>
        </p:blipFill>
        <p:spPr bwMode="auto">
          <a:xfrm>
            <a:off x="1259632" y="2928934"/>
            <a:ext cx="6389055" cy="32997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3756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DEFINING THE RISK FREE ASSET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960437"/>
            <a:ext cx="8229600" cy="3260651"/>
          </a:xfrm>
        </p:spPr>
        <p:txBody>
          <a:bodyPr/>
          <a:lstStyle/>
          <a:p>
            <a:pPr eaLnBrk="1" hangingPunct="1"/>
            <a:r>
              <a:rPr lang="en-US" dirty="0" smtClean="0"/>
              <a:t>WHAT IS A RISK FREE ASSET?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DEFINITION:</a:t>
            </a:r>
            <a:r>
              <a:rPr lang="en-US" dirty="0" smtClean="0"/>
              <a:t>  an asset whose terminal value is certain</a:t>
            </a:r>
          </a:p>
          <a:p>
            <a:pPr lvl="2" eaLnBrk="1" hangingPunct="1"/>
            <a:r>
              <a:rPr lang="en-US" dirty="0" smtClean="0"/>
              <a:t>variance of returns = 0, </a:t>
            </a:r>
          </a:p>
          <a:p>
            <a:pPr lvl="2" eaLnBrk="1" hangingPunct="1"/>
            <a:r>
              <a:rPr lang="en-US" dirty="0" smtClean="0"/>
              <a:t>covariance with other assets = 0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04758822"/>
              </p:ext>
            </p:extLst>
          </p:nvPr>
        </p:nvGraphicFramePr>
        <p:xfrm>
          <a:off x="1320800" y="3571876"/>
          <a:ext cx="1219200" cy="500066"/>
        </p:xfrm>
        <a:graphic>
          <a:graphicData uri="http://schemas.openxmlformats.org/presentationml/2006/ole">
            <p:oleObj spid="_x0000_s10248" name="Equation" r:id="rId3" imgW="419100" imgH="228600" progId="Equation.3">
              <p:embed/>
            </p:oleObj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20721534"/>
              </p:ext>
            </p:extLst>
          </p:nvPr>
        </p:nvGraphicFramePr>
        <p:xfrm>
          <a:off x="1244600" y="4000504"/>
          <a:ext cx="2286000" cy="785817"/>
        </p:xfrm>
        <a:graphic>
          <a:graphicData uri="http://schemas.openxmlformats.org/presentationml/2006/ole">
            <p:oleObj spid="_x0000_s10249" name="Equation" r:id="rId4" imgW="812447" imgH="241195" progId="Equation.3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85577794"/>
              </p:ext>
            </p:extLst>
          </p:nvPr>
        </p:nvGraphicFramePr>
        <p:xfrm>
          <a:off x="1778000" y="4786322"/>
          <a:ext cx="1143000" cy="642942"/>
        </p:xfrm>
        <a:graphic>
          <a:graphicData uri="http://schemas.openxmlformats.org/presentationml/2006/ole">
            <p:oleObj spid="_x0000_s10250" name="Equation" r:id="rId5" imgW="241091" imgH="177646" progId="Equation.3">
              <p:embed/>
            </p:oleObj>
          </a:graphicData>
        </a:graphic>
      </p:graphicFrame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66725" y="2918692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/>
              <a:t>If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77800" y="3639417"/>
            <a:ext cx="70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then</a:t>
            </a:r>
          </a:p>
        </p:txBody>
      </p:sp>
    </p:spTree>
    <p:extLst>
      <p:ext uri="{BB962C8B-B14F-4D97-AF65-F5344CB8AC3E}">
        <p14:creationId xmlns:p14="http://schemas.microsoft.com/office/powerpoint/2010/main" xmlns="" val="136312289"/>
      </p:ext>
    </p:extLst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3" autoUpdateAnimBg="0"/>
      <p:bldP spid="6154" grpId="0" autoUpdateAnimBg="0"/>
      <p:bldP spid="615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DEFINING THE RISK FREE ASSET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543824" cy="4614881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DOES A RISK FREE ASSET EXIST?</a:t>
            </a:r>
          </a:p>
          <a:p>
            <a:pPr lvl="1" eaLnBrk="1" hangingPunct="1"/>
            <a:r>
              <a:rPr lang="en-US" sz="3600" dirty="0" smtClean="0"/>
              <a:t>CONDITIONS FOR EXISTENCE:</a:t>
            </a:r>
          </a:p>
          <a:p>
            <a:pPr lvl="2" eaLnBrk="1" hangingPunct="1"/>
            <a:r>
              <a:rPr lang="en-US" sz="3200" dirty="0" smtClean="0"/>
              <a:t>Fixed-income security</a:t>
            </a:r>
          </a:p>
          <a:p>
            <a:pPr lvl="2" eaLnBrk="1" hangingPunct="1"/>
            <a:r>
              <a:rPr lang="en-US" sz="3200" dirty="0" smtClean="0"/>
              <a:t>No possibility of default</a:t>
            </a:r>
          </a:p>
          <a:p>
            <a:pPr lvl="2" eaLnBrk="1" hangingPunct="1"/>
            <a:r>
              <a:rPr lang="en-US" sz="3200" dirty="0" smtClean="0"/>
              <a:t>No interest-rate risk</a:t>
            </a:r>
          </a:p>
          <a:p>
            <a:pPr lvl="2" eaLnBrk="1" hangingPunct="1"/>
            <a:r>
              <a:rPr lang="en-US" sz="3200" dirty="0" smtClean="0"/>
              <a:t>no reinvestment risk</a:t>
            </a: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FAB7E9B-2354-4DEA-9E73-E14773E473B6}" type="slidenum">
              <a:rPr lang="en-US" sz="1400"/>
              <a:pPr eaLnBrk="1" hangingPunct="1"/>
              <a:t>22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xmlns="" val="375432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DEFINING THE RISK FREE ASSET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1540768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 smtClean="0"/>
              <a:t>DOES A RISK FREE ASSET EXIST?</a:t>
            </a:r>
          </a:p>
          <a:p>
            <a:pPr lvl="1" eaLnBrk="1" hangingPunct="1"/>
            <a:r>
              <a:rPr lang="en-US" sz="3200" dirty="0" smtClean="0"/>
              <a:t>Given the conditions, what qualifies?</a:t>
            </a:r>
          </a:p>
          <a:p>
            <a:pPr lvl="2" eaLnBrk="1" hangingPunct="1"/>
            <a:r>
              <a:rPr lang="en-US" sz="2800" dirty="0" smtClean="0"/>
              <a:t>a U.S. Treasury security with a maturity matching the investor’s horizon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74598" y="4143380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DOES A RISK FREE ASSET EXIST?</a:t>
            </a:r>
          </a:p>
          <a:p>
            <a:pPr lvl="1"/>
            <a:r>
              <a:rPr lang="en-US" sz="2800" dirty="0" smtClean="0"/>
              <a:t>Given the conditions, what qualifies?</a:t>
            </a:r>
          </a:p>
          <a:p>
            <a:pPr lvl="2"/>
            <a:r>
              <a:rPr lang="en-US" sz="2800" dirty="0" smtClean="0"/>
              <a:t>a U.S. Treasury security with a maturity matching the investor’s horizon</a:t>
            </a:r>
          </a:p>
        </p:txBody>
      </p:sp>
    </p:spTree>
    <p:extLst>
      <p:ext uri="{BB962C8B-B14F-4D97-AF65-F5344CB8AC3E}">
        <p14:creationId xmlns:p14="http://schemas.microsoft.com/office/powerpoint/2010/main" xmlns="" val="953690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FREE LENDING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ALLOWING FOR RISK FREE LENDING</a:t>
            </a:r>
          </a:p>
          <a:p>
            <a:pPr lvl="1" eaLnBrk="1" hangingPunct="1"/>
            <a:r>
              <a:rPr lang="en-US" smtClean="0"/>
              <a:t>investor now able to invest in either or both,</a:t>
            </a:r>
          </a:p>
          <a:p>
            <a:pPr lvl="1" eaLnBrk="1" hangingPunct="1"/>
            <a:r>
              <a:rPr lang="en-US" smtClean="0"/>
              <a:t>a risk free and a risky asset</a:t>
            </a:r>
          </a:p>
        </p:txBody>
      </p:sp>
    </p:spTree>
    <p:extLst>
      <p:ext uri="{BB962C8B-B14F-4D97-AF65-F5344CB8AC3E}">
        <p14:creationId xmlns:p14="http://schemas.microsoft.com/office/powerpoint/2010/main" xmlns="" val="317831004"/>
      </p:ext>
    </p:extLst>
  </p:cSld>
  <p:clrMapOvr>
    <a:masterClrMapping/>
  </p:clrMapOvr>
  <p:transition>
    <p:split orient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FREE LENDING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ALLOWING FOR RISK FREE LENDING</a:t>
            </a:r>
          </a:p>
          <a:p>
            <a:pPr lvl="1" eaLnBrk="1" hangingPunct="1"/>
            <a:r>
              <a:rPr lang="en-US" smtClean="0"/>
              <a:t>the addition expands the feasible set</a:t>
            </a:r>
          </a:p>
          <a:p>
            <a:pPr lvl="1" eaLnBrk="1" hangingPunct="1"/>
            <a:r>
              <a:rPr lang="en-US" smtClean="0"/>
              <a:t>changes the location of the efficient frontier</a:t>
            </a:r>
          </a:p>
          <a:p>
            <a:pPr lvl="1" eaLnBrk="1" hangingPunct="1"/>
            <a:r>
              <a:rPr lang="en-US" smtClean="0"/>
              <a:t>assume 5 hypothetical portfolios</a:t>
            </a:r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F81F937-8CD4-4547-990C-77D28B4BF870}" type="slidenum">
              <a:rPr lang="en-US" sz="1400"/>
              <a:pPr eaLnBrk="1" hangingPunct="1"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xmlns="" val="6463755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THE EFFECT OF RISK FREE LENDING ON THE EFFICIENT SET</a:t>
            </a:r>
            <a:endParaRPr lang="en-US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800"/>
            <a:ext cx="8229600" cy="384502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INVESTING IN BOTH: RISKFREE AND RISKY ASSET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PORTFOLIOS		X</a:t>
            </a:r>
            <a:r>
              <a:rPr lang="en-US" sz="2800" baseline="-25000" dirty="0" smtClean="0"/>
              <a:t>1	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2	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	</a:t>
            </a:r>
            <a:r>
              <a:rPr lang="en-US" sz="2800" dirty="0" smtClean="0">
                <a:latin typeface="Symbol" pitchFamily="18" charset="2"/>
              </a:rPr>
              <a:t>d</a:t>
            </a:r>
            <a:r>
              <a:rPr lang="en-US" sz="2800" baseline="-25000" dirty="0" smtClean="0">
                <a:latin typeface="Symbol" pitchFamily="18" charset="2"/>
              </a:rPr>
              <a:t>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aseline="-25000" dirty="0" smtClean="0">
                <a:latin typeface="Symbol" pitchFamily="18" charset="2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aseline="-25000" dirty="0" smtClean="0">
                <a:latin typeface="Symbol" pitchFamily="18" charset="2"/>
              </a:rPr>
              <a:t>	</a:t>
            </a:r>
            <a:r>
              <a:rPr lang="en-US" sz="2800" dirty="0" smtClean="0">
                <a:solidFill>
                  <a:srgbClr val="0000CC"/>
                </a:solidFill>
              </a:rPr>
              <a:t>A</a:t>
            </a:r>
            <a:r>
              <a:rPr lang="en-US" sz="2800" dirty="0" smtClean="0">
                <a:latin typeface="Symbol" pitchFamily="18" charset="2"/>
              </a:rPr>
              <a:t>				</a:t>
            </a:r>
            <a:r>
              <a:rPr lang="en-US" sz="2800" dirty="0" smtClean="0"/>
              <a:t>.00	1.0	4	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00CC"/>
                </a:solidFill>
              </a:rPr>
              <a:t>B</a:t>
            </a:r>
            <a:r>
              <a:rPr lang="en-US" sz="2800" dirty="0" smtClean="0"/>
              <a:t>				.25	.75	7.05	3.02</a:t>
            </a:r>
            <a:r>
              <a:rPr lang="en-US" sz="2800" dirty="0" smtClean="0">
                <a:latin typeface="Symbol" pitchFamily="18" charset="2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00CC"/>
                </a:solidFill>
              </a:rPr>
              <a:t>C</a:t>
            </a:r>
            <a:r>
              <a:rPr lang="en-US" sz="2800" dirty="0" smtClean="0"/>
              <a:t>				.50	.50  10.10	6.04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00CC"/>
                </a:solidFill>
              </a:rPr>
              <a:t>D</a:t>
            </a:r>
            <a:r>
              <a:rPr lang="en-US" sz="2800" dirty="0" smtClean="0"/>
              <a:t>				.75	.25  13.15	9.06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00CC"/>
                </a:solidFill>
              </a:rPr>
              <a:t>E</a:t>
            </a:r>
            <a:r>
              <a:rPr lang="en-US" sz="2800" dirty="0" smtClean="0"/>
              <a:t>			       1.00	.00  16.20 	12.08			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D714158-271E-4C39-8BA3-4DBFFEFC0FA5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8197" name="Line 4"/>
          <p:cNvSpPr>
            <a:spLocks noChangeShapeType="1"/>
          </p:cNvSpPr>
          <p:nvPr/>
        </p:nvSpPr>
        <p:spPr bwMode="auto">
          <a:xfrm>
            <a:off x="467544" y="2492896"/>
            <a:ext cx="6934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97686420"/>
      </p:ext>
    </p:extLst>
  </p:cSld>
  <p:clrMapOvr>
    <a:masterClrMapping/>
  </p:clrMapOvr>
  <p:transition>
    <p:split orient="vert" dir="in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THE EFFECT OF RISK FREE LENDING ON THE EFFICIENT SET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RISKY AND RISK FREE PORTFOLIOS</a:t>
            </a: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B49848B-6C87-4EC7-9B9C-371C3E38F9B2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9221" name="Line 4"/>
          <p:cNvSpPr>
            <a:spLocks noChangeShapeType="1"/>
          </p:cNvSpPr>
          <p:nvPr/>
        </p:nvSpPr>
        <p:spPr bwMode="auto">
          <a:xfrm>
            <a:off x="2438400" y="2438400"/>
            <a:ext cx="0" cy="3048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9222" name="Line 5"/>
          <p:cNvSpPr>
            <a:spLocks noChangeShapeType="1"/>
          </p:cNvSpPr>
          <p:nvPr/>
        </p:nvSpPr>
        <p:spPr bwMode="auto">
          <a:xfrm>
            <a:off x="2438400" y="5334000"/>
            <a:ext cx="487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V="1">
            <a:off x="2514600" y="2743200"/>
            <a:ext cx="2362200" cy="1981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905000" y="4333875"/>
            <a:ext cx="654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/>
              <a:t>A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022725" y="2581275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/>
              <a:t>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3048000" y="4267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31242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36576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4343400" y="3200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V="1">
            <a:off x="4724400" y="27432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362200" y="4724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914400" y="4800600"/>
            <a:ext cx="142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/>
              <a:t>r</a:t>
            </a:r>
            <a:r>
              <a:rPr lang="en-US" sz="2800" baseline="-25000"/>
              <a:t>RF </a:t>
            </a:r>
            <a:r>
              <a:rPr lang="en-US" sz="2800"/>
              <a:t>= 4%</a:t>
            </a:r>
          </a:p>
        </p:txBody>
      </p:sp>
      <p:sp>
        <p:nvSpPr>
          <p:cNvPr id="9233" name="Text Box 16"/>
          <p:cNvSpPr txBox="1">
            <a:spLocks noChangeArrowheads="1"/>
          </p:cNvSpPr>
          <p:nvPr/>
        </p:nvSpPr>
        <p:spPr bwMode="auto">
          <a:xfrm>
            <a:off x="6537325" y="4684713"/>
            <a:ext cx="1006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600">
                <a:latin typeface="Symbol" pitchFamily="18" charset="2"/>
              </a:rPr>
              <a:t>s</a:t>
            </a:r>
            <a:r>
              <a:rPr lang="en-US" sz="3600" baseline="-25000">
                <a:latin typeface="Tahoma" pitchFamily="34" charset="0"/>
              </a:rPr>
              <a:t>P</a:t>
            </a:r>
            <a:endParaRPr lang="en-US" sz="2800">
              <a:latin typeface="Symbol" pitchFamily="18" charset="2"/>
            </a:endParaRPr>
          </a:p>
        </p:txBody>
      </p:sp>
      <p:sp>
        <p:nvSpPr>
          <p:cNvPr id="9234" name="Text Box 17"/>
          <p:cNvSpPr txBox="1">
            <a:spLocks noChangeArrowheads="1"/>
          </p:cNvSpPr>
          <p:nvPr/>
        </p:nvSpPr>
        <p:spPr bwMode="auto">
          <a:xfrm>
            <a:off x="1828800" y="2101850"/>
            <a:ext cx="717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600"/>
              <a:t>r</a:t>
            </a:r>
            <a:r>
              <a:rPr lang="en-US" sz="3600" baseline="-25000">
                <a:latin typeface="Tahoma" pitchFamily="34" charset="0"/>
              </a:rPr>
              <a:t>P</a:t>
            </a:r>
            <a:endParaRPr lang="en-US" sz="3600"/>
          </a:p>
        </p:txBody>
      </p:sp>
      <p:sp>
        <p:nvSpPr>
          <p:cNvPr id="9235" name="Text Box 18"/>
          <p:cNvSpPr txBox="1">
            <a:spLocks noChangeArrowheads="1"/>
          </p:cNvSpPr>
          <p:nvPr/>
        </p:nvSpPr>
        <p:spPr bwMode="auto">
          <a:xfrm>
            <a:off x="1981200" y="52578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/>
              <a:t>0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3413125" y="3190875"/>
            <a:ext cx="420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/>
              <a:t>C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2727325" y="3724275"/>
            <a:ext cx="420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/>
              <a:t>B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4632325" y="2124075"/>
            <a:ext cx="401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xmlns="" val="137906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 autoUpdateAnimBg="0"/>
      <p:bldP spid="23560" grpId="0" autoUpdateAnimBg="0"/>
      <p:bldP spid="23561" grpId="0" animBg="1"/>
      <p:bldP spid="23562" grpId="0" animBg="1"/>
      <p:bldP spid="23563" grpId="0" animBg="1"/>
      <p:bldP spid="23564" grpId="0" animBg="1"/>
      <p:bldP spid="23565" grpId="0" animBg="1"/>
      <p:bldP spid="23566" grpId="0" animBg="1"/>
      <p:bldP spid="23567" grpId="0" autoUpdateAnimBg="0"/>
      <p:bldP spid="23571" grpId="0" autoUpdateAnimBg="0"/>
      <p:bldP spid="23572" grpId="0" autoUpdateAnimBg="0"/>
      <p:bldP spid="23573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THE EFFECT OF RISK FREE LENDING ON THE EFFICIENT SET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51309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IN RISKY AND RISK FREE PORTFOLIOS</a:t>
            </a:r>
          </a:p>
          <a:p>
            <a:pPr lvl="1" eaLnBrk="1" hangingPunct="1"/>
            <a:r>
              <a:rPr lang="en-US" dirty="0" smtClean="0"/>
              <a:t>All portfolios lie on a straight line</a:t>
            </a:r>
          </a:p>
          <a:p>
            <a:pPr lvl="1" eaLnBrk="1" hangingPunct="1"/>
            <a:r>
              <a:rPr lang="en-US" dirty="0" smtClean="0"/>
              <a:t>Any combination of the two assets lies on a straight line connecting the risk free asset and the efficient set of the risky assets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52700" y="5127924"/>
            <a:ext cx="5616624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The Connection to the Risky Portfolio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1600200" y="352549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1371600" y="626869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V="1">
            <a:off x="1600200" y="4363690"/>
            <a:ext cx="1905000" cy="137160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127125" y="2884140"/>
            <a:ext cx="506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600"/>
              <a:t>r</a:t>
            </a:r>
            <a:r>
              <a:rPr lang="en-US" sz="3600" baseline="-25000"/>
              <a:t>P</a:t>
            </a:r>
            <a:endParaRPr lang="en-US" sz="360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318125" y="5848003"/>
            <a:ext cx="1098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600">
                <a:latin typeface="Symbol" pitchFamily="18" charset="2"/>
              </a:rPr>
              <a:t>s</a:t>
            </a:r>
            <a:r>
              <a:rPr lang="en-US" sz="3600" baseline="-25000">
                <a:latin typeface="Tahoma" pitchFamily="34" charset="0"/>
              </a:rPr>
              <a:t>P</a:t>
            </a:r>
            <a:r>
              <a:rPr lang="en-US" sz="3600" baseline="-25000">
                <a:latin typeface="Symbol" pitchFamily="18" charset="2"/>
              </a:rPr>
              <a:t>	</a:t>
            </a:r>
            <a:endParaRPr lang="en-US" sz="3600">
              <a:latin typeface="Symbol" pitchFamily="18" charset="2"/>
            </a:endParaRPr>
          </a:p>
        </p:txBody>
      </p:sp>
      <p:sp>
        <p:nvSpPr>
          <p:cNvPr id="12" name="Arc 9"/>
          <p:cNvSpPr>
            <a:spLocks/>
          </p:cNvSpPr>
          <p:nvPr/>
        </p:nvSpPr>
        <p:spPr bwMode="auto">
          <a:xfrm rot="10800000" flipV="1">
            <a:off x="3352800" y="3449290"/>
            <a:ext cx="2895600" cy="1447800"/>
          </a:xfrm>
          <a:custGeom>
            <a:avLst/>
            <a:gdLst>
              <a:gd name="T0" fmla="*/ 0 w 21600"/>
              <a:gd name="T1" fmla="*/ 0 h 21600"/>
              <a:gd name="T2" fmla="*/ 2895600 w 21600"/>
              <a:gd name="T3" fmla="*/ 1447800 h 21600"/>
              <a:gd name="T4" fmla="*/ 0 w 21600"/>
              <a:gd name="T5" fmla="*/ 1447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00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050925" y="618296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279689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THE EFFECT OF RISK FREE LENDING ON THE EFFICIENT SET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Connection to the Risky Portfolio</a:t>
            </a:r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9606411-346F-40A7-8A2A-BB5489726F15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>
            <a:off x="1600200" y="28194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1371600" y="55626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1600200" y="2924944"/>
            <a:ext cx="3115816" cy="2104256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1127125" y="2178050"/>
            <a:ext cx="506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600"/>
              <a:t>r</a:t>
            </a:r>
            <a:r>
              <a:rPr lang="en-US" sz="3600" baseline="-25000"/>
              <a:t>P</a:t>
            </a:r>
            <a:endParaRPr lang="en-US" sz="3600"/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5318125" y="5141913"/>
            <a:ext cx="1098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600">
                <a:latin typeface="Symbol" pitchFamily="18" charset="2"/>
              </a:rPr>
              <a:t>s</a:t>
            </a:r>
            <a:r>
              <a:rPr lang="en-US" sz="3600" baseline="-25000">
                <a:latin typeface="Tahoma" pitchFamily="34" charset="0"/>
              </a:rPr>
              <a:t>P</a:t>
            </a:r>
            <a:r>
              <a:rPr lang="en-US" sz="3600" baseline="-25000">
                <a:latin typeface="Symbol" pitchFamily="18" charset="2"/>
              </a:rPr>
              <a:t>	</a:t>
            </a:r>
            <a:endParaRPr lang="en-US" sz="3600">
              <a:latin typeface="Symbol" pitchFamily="18" charset="2"/>
            </a:endParaRPr>
          </a:p>
        </p:txBody>
      </p:sp>
      <p:sp>
        <p:nvSpPr>
          <p:cNvPr id="14345" name="Arc 9"/>
          <p:cNvSpPr>
            <a:spLocks/>
          </p:cNvSpPr>
          <p:nvPr/>
        </p:nvSpPr>
        <p:spPr bwMode="auto">
          <a:xfrm rot="10800000" flipV="1">
            <a:off x="2843809" y="3493367"/>
            <a:ext cx="1723256" cy="1447800"/>
          </a:xfrm>
          <a:custGeom>
            <a:avLst/>
            <a:gdLst>
              <a:gd name="T0" fmla="*/ 0 w 21600"/>
              <a:gd name="T1" fmla="*/ 0 h 21600"/>
              <a:gd name="T2" fmla="*/ 2895600 w 21600"/>
              <a:gd name="T3" fmla="*/ 1447800 h 21600"/>
              <a:gd name="T4" fmla="*/ 0 w 21600"/>
              <a:gd name="T5" fmla="*/ 1447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1275" name="Text Box 10"/>
          <p:cNvSpPr txBox="1">
            <a:spLocks noChangeArrowheads="1"/>
          </p:cNvSpPr>
          <p:nvPr/>
        </p:nvSpPr>
        <p:spPr bwMode="auto">
          <a:xfrm>
            <a:off x="1050925" y="54768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/>
              <a:t>0</a:t>
            </a:r>
          </a:p>
        </p:txBody>
      </p:sp>
      <p:sp>
        <p:nvSpPr>
          <p:cNvPr id="3" name="Freeform 2"/>
          <p:cNvSpPr/>
          <p:nvPr/>
        </p:nvSpPr>
        <p:spPr>
          <a:xfrm>
            <a:off x="2861534" y="3506993"/>
            <a:ext cx="1883150" cy="1398494"/>
          </a:xfrm>
          <a:custGeom>
            <a:avLst/>
            <a:gdLst>
              <a:gd name="connsiteX0" fmla="*/ 0 w 1883150"/>
              <a:gd name="connsiteY0" fmla="*/ 1398494 h 1398494"/>
              <a:gd name="connsiteX1" fmla="*/ 311972 w 1883150"/>
              <a:gd name="connsiteY1" fmla="*/ 1312433 h 1398494"/>
              <a:gd name="connsiteX2" fmla="*/ 559398 w 1883150"/>
              <a:gd name="connsiteY2" fmla="*/ 1215614 h 1398494"/>
              <a:gd name="connsiteX3" fmla="*/ 623944 w 1883150"/>
              <a:gd name="connsiteY3" fmla="*/ 978946 h 1398494"/>
              <a:gd name="connsiteX4" fmla="*/ 1011219 w 1883150"/>
              <a:gd name="connsiteY4" fmla="*/ 978946 h 1398494"/>
              <a:gd name="connsiteX5" fmla="*/ 1194099 w 1883150"/>
              <a:gd name="connsiteY5" fmla="*/ 602428 h 1398494"/>
              <a:gd name="connsiteX6" fmla="*/ 1592132 w 1883150"/>
              <a:gd name="connsiteY6" fmla="*/ 570155 h 1398494"/>
              <a:gd name="connsiteX7" fmla="*/ 1742739 w 1883150"/>
              <a:gd name="connsiteY7" fmla="*/ 258183 h 1398494"/>
              <a:gd name="connsiteX8" fmla="*/ 1882588 w 1883150"/>
              <a:gd name="connsiteY8" fmla="*/ 182880 h 1398494"/>
              <a:gd name="connsiteX9" fmla="*/ 1688951 w 1883150"/>
              <a:gd name="connsiteY9" fmla="*/ 0 h 1398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83150" h="1398494">
                <a:moveTo>
                  <a:pt x="0" y="1398494"/>
                </a:moveTo>
                <a:cubicBezTo>
                  <a:pt x="109369" y="1370703"/>
                  <a:pt x="218739" y="1342913"/>
                  <a:pt x="311972" y="1312433"/>
                </a:cubicBezTo>
                <a:cubicBezTo>
                  <a:pt x="405205" y="1281953"/>
                  <a:pt x="507403" y="1271195"/>
                  <a:pt x="559398" y="1215614"/>
                </a:cubicBezTo>
                <a:cubicBezTo>
                  <a:pt x="611393" y="1160033"/>
                  <a:pt x="548641" y="1018391"/>
                  <a:pt x="623944" y="978946"/>
                </a:cubicBezTo>
                <a:cubicBezTo>
                  <a:pt x="699248" y="939501"/>
                  <a:pt x="916193" y="1041699"/>
                  <a:pt x="1011219" y="978946"/>
                </a:cubicBezTo>
                <a:cubicBezTo>
                  <a:pt x="1106245" y="916193"/>
                  <a:pt x="1097280" y="670560"/>
                  <a:pt x="1194099" y="602428"/>
                </a:cubicBezTo>
                <a:cubicBezTo>
                  <a:pt x="1290918" y="534296"/>
                  <a:pt x="1500692" y="627529"/>
                  <a:pt x="1592132" y="570155"/>
                </a:cubicBezTo>
                <a:cubicBezTo>
                  <a:pt x="1683572" y="512781"/>
                  <a:pt x="1694330" y="322729"/>
                  <a:pt x="1742739" y="258183"/>
                </a:cubicBezTo>
                <a:cubicBezTo>
                  <a:pt x="1791148" y="193637"/>
                  <a:pt x="1891553" y="225910"/>
                  <a:pt x="1882588" y="182880"/>
                </a:cubicBezTo>
                <a:cubicBezTo>
                  <a:pt x="1873623" y="139850"/>
                  <a:pt x="1781287" y="69925"/>
                  <a:pt x="1688951" y="0"/>
                </a:cubicBez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619006" y="2636912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/>
              <a:t>S</a:t>
            </a:r>
            <a:endParaRPr lang="en-US" sz="2800" dirty="0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2992437" y="3450431"/>
            <a:ext cx="420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/>
              <a:t>R</a:t>
            </a:r>
            <a:endParaRPr lang="en-US" sz="2800" dirty="0"/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1168185" y="4769643"/>
            <a:ext cx="385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/>
              <a:t>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62250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5" grpId="0" animBg="1"/>
      <p:bldP spid="14" grpId="0" autoUpdateAnimBg="0"/>
      <p:bldP spid="15" grpId="0" autoUpdateAnimBg="0"/>
      <p:bldP spid="1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US" sz="4000" dirty="0" smtClean="0"/>
              <a:t>Exercise</a:t>
            </a:r>
            <a:endParaRPr lang="en-IN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0363933"/>
              </p:ext>
            </p:extLst>
          </p:nvPr>
        </p:nvGraphicFramePr>
        <p:xfrm>
          <a:off x="683568" y="1628800"/>
          <a:ext cx="8064896" cy="30793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08312"/>
                <a:gridCol w="1584176"/>
                <a:gridCol w="1622986"/>
                <a:gridCol w="2049422"/>
              </a:tblGrid>
              <a:tr h="640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Company Name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High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Low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Previous (LTP)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0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Hero Motocorp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2600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2400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effectLst/>
                        </a:rPr>
                        <a:t>2600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9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HDFC Bank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520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499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effectLst/>
                        </a:rPr>
                        <a:t>550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State Bank of India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2100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2029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2000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9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TCS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1020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998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effectLst/>
                        </a:rPr>
                        <a:t>1050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0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Tech Mahindra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108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105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effectLst/>
                        </a:rPr>
                        <a:t>150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4972526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Situation A: Bullish Market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03965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US" sz="4000" dirty="0" smtClean="0"/>
              <a:t>Exercise</a:t>
            </a:r>
            <a:endParaRPr lang="en-IN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66918080"/>
              </p:ext>
            </p:extLst>
          </p:nvPr>
        </p:nvGraphicFramePr>
        <p:xfrm>
          <a:off x="683568" y="1628800"/>
          <a:ext cx="8064896" cy="30793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08312"/>
                <a:gridCol w="1584176"/>
                <a:gridCol w="1622986"/>
                <a:gridCol w="2049422"/>
              </a:tblGrid>
              <a:tr h="640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Company Name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High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Low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effectLst/>
                        </a:rPr>
                        <a:t>Previous (LTP)</a:t>
                      </a:r>
                      <a:endParaRPr lang="en-IN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0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Hero Motocorp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2600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2400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effectLst/>
                        </a:rPr>
                        <a:t>2200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9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HDFC Bank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520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499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effectLst/>
                        </a:rPr>
                        <a:t>300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State Bank of India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2100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2029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effectLst/>
                        </a:rPr>
                        <a:t>1750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9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TCS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1020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998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effectLst/>
                        </a:rPr>
                        <a:t>850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0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effectLst/>
                        </a:rPr>
                        <a:t>Tech Mahindra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108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effectLst/>
                        </a:rPr>
                        <a:t>105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effectLst/>
                        </a:rPr>
                        <a:t>050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4972526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Situation B: Bearish Market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81845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Autofit/>
          </a:bodyPr>
          <a:lstStyle/>
          <a:p>
            <a:r>
              <a:rPr lang="en-IN" dirty="0"/>
              <a:t/>
            </a:r>
            <a:br>
              <a:rPr lang="en-IN" dirty="0"/>
            </a:br>
            <a:r>
              <a:rPr lang="en-IN" dirty="0" smtClean="0"/>
              <a:t>Harry </a:t>
            </a:r>
            <a:r>
              <a:rPr lang="en-IN" dirty="0"/>
              <a:t>Markowitz Model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9"/>
            <a:ext cx="6294761" cy="3024335"/>
          </a:xfrm>
        </p:spPr>
        <p:txBody>
          <a:bodyPr>
            <a:normAutofit fontScale="70000" lnSpcReduction="20000"/>
          </a:bodyPr>
          <a:lstStyle/>
          <a:p>
            <a:r>
              <a:rPr lang="en-IN" dirty="0"/>
              <a:t>Harry Max Markowitz (born August 24, 1927) is an American </a:t>
            </a:r>
            <a:r>
              <a:rPr lang="en-IN" dirty="0" smtClean="0"/>
              <a:t>economist.</a:t>
            </a:r>
          </a:p>
          <a:p>
            <a:r>
              <a:rPr lang="en-IN" dirty="0"/>
              <a:t>He is best known for his pioneering work in Modern Portfolio </a:t>
            </a:r>
            <a:r>
              <a:rPr lang="en-IN" dirty="0" smtClean="0"/>
              <a:t>Theory.</a:t>
            </a:r>
          </a:p>
          <a:p>
            <a:r>
              <a:rPr lang="en-IN" dirty="0"/>
              <a:t>Harry Markowitz put forward this model in 1952.</a:t>
            </a:r>
            <a:endParaRPr lang="en-IN" dirty="0" smtClean="0"/>
          </a:p>
          <a:p>
            <a:r>
              <a:rPr lang="en-IN" dirty="0"/>
              <a:t> </a:t>
            </a:r>
            <a:r>
              <a:rPr lang="en-IN" dirty="0" smtClean="0"/>
              <a:t>Studied </a:t>
            </a:r>
            <a:r>
              <a:rPr lang="en-IN" dirty="0"/>
              <a:t>the effects of asset risk, return, correlation and diversification on probable investment portfolio returns.</a:t>
            </a:r>
          </a:p>
        </p:txBody>
      </p:sp>
      <p:pic>
        <p:nvPicPr>
          <p:cNvPr id="2050" name="Picture 2" descr="http://upload.wikimedia.org/wikipedia/en/5/5a/Markowitz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56708"/>
            <a:ext cx="1905000" cy="2905125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444208" y="3373228"/>
            <a:ext cx="2356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b="1" dirty="0"/>
              <a:t>Harry Max Markowitz</a:t>
            </a:r>
            <a:r>
              <a:rPr lang="en-IN" dirty="0"/>
              <a:t> 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07504" y="3962231"/>
            <a:ext cx="8928992" cy="2563113"/>
            <a:chOff x="107504" y="3962231"/>
            <a:chExt cx="8928992" cy="2563113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179512" y="3969060"/>
              <a:ext cx="885698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79512" y="4437112"/>
              <a:ext cx="885698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13792" y="3962231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Essence of Markowitz Model</a:t>
              </a:r>
              <a:endParaRPr lang="en-IN" sz="24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8633" y="4581128"/>
              <a:ext cx="5489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 smtClean="0">
                  <a:solidFill>
                    <a:srgbClr val="FFFF00"/>
                  </a:solidFill>
                </a:rPr>
                <a:t>“Do not put all your eggs in one basket”</a:t>
              </a:r>
              <a:endParaRPr lang="en-IN" sz="2400" b="1" dirty="0">
                <a:solidFill>
                  <a:srgbClr val="FFFF0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07504" y="5048016"/>
              <a:ext cx="8797957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just">
                <a:buFont typeface="+mj-lt"/>
                <a:buAutoNum type="arabicPeriod"/>
              </a:pPr>
              <a:r>
                <a:rPr lang="en-IN" dirty="0" smtClean="0"/>
                <a:t>An investor has a certain amount of capital he wants to invest over a single time horizon. </a:t>
              </a:r>
            </a:p>
            <a:p>
              <a:pPr marL="342900" indent="-342900" algn="just">
                <a:buFont typeface="+mj-lt"/>
                <a:buAutoNum type="arabicPeriod"/>
              </a:pPr>
              <a:r>
                <a:rPr lang="en-IN" dirty="0" smtClean="0"/>
                <a:t>He can choose between different investment instruments, like stocks, bonds, options, currency, or portfolio. The investment decision depends on the future risk and return. </a:t>
              </a:r>
            </a:p>
            <a:p>
              <a:pPr marL="342900" indent="-342900" algn="just">
                <a:buFont typeface="+mj-lt"/>
                <a:buAutoNum type="arabicPeriod"/>
              </a:pPr>
              <a:r>
                <a:rPr lang="en-IN" dirty="0" smtClean="0"/>
                <a:t>The decision also depends on if he or she wants to either maximize the yield or minimize the risk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20900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5232" y="195469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45232" y="663521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9512" y="188640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Essence of Markowitz Model</a:t>
            </a:r>
            <a:endParaRPr lang="en-IN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764704"/>
            <a:ext cx="84052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IN" dirty="0" smtClean="0"/>
              <a:t>Markowitz model assists in the selection of the most efficient by analysing various possible portfolios of the given securities.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N" dirty="0" smtClean="0"/>
              <a:t>By choosing securities that do not 'move' exactly together, the HM model shows investors how to reduce their risk.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N" dirty="0"/>
              <a:t>The HM model is also called Mean-Variance Model due to the fact that it is based on expected returns (mean) and the standard deviation (variance) of the various portfolios. </a:t>
            </a:r>
          </a:p>
        </p:txBody>
      </p:sp>
      <p:grpSp>
        <p:nvGrpSpPr>
          <p:cNvPr id="88" name="Group 87"/>
          <p:cNvGrpSpPr/>
          <p:nvPr/>
        </p:nvGrpSpPr>
        <p:grpSpPr>
          <a:xfrm>
            <a:off x="213792" y="1850523"/>
            <a:ext cx="8856984" cy="4900137"/>
            <a:chOff x="179512" y="1850523"/>
            <a:chExt cx="8856984" cy="4900137"/>
          </a:xfrm>
        </p:grpSpPr>
        <p:sp>
          <p:nvSpPr>
            <p:cNvPr id="89" name="Arc 88"/>
            <p:cNvSpPr/>
            <p:nvPr/>
          </p:nvSpPr>
          <p:spPr>
            <a:xfrm rot="10204357">
              <a:off x="941813" y="1850523"/>
              <a:ext cx="6365626" cy="3068960"/>
            </a:xfrm>
            <a:prstGeom prst="arc">
              <a:avLst>
                <a:gd name="adj1" fmla="val 17859784"/>
                <a:gd name="adj2" fmla="val 2154946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90" name="Group 89"/>
            <p:cNvGrpSpPr/>
            <p:nvPr/>
          </p:nvGrpSpPr>
          <p:grpSpPr>
            <a:xfrm>
              <a:off x="179512" y="2996952"/>
              <a:ext cx="8856984" cy="3753708"/>
              <a:chOff x="179512" y="2996952"/>
              <a:chExt cx="8856984" cy="3753708"/>
            </a:xfrm>
          </p:grpSpPr>
          <p:cxnSp>
            <p:nvCxnSpPr>
              <p:cNvPr id="91" name="Straight Connector 90"/>
              <p:cNvCxnSpPr/>
              <p:nvPr/>
            </p:nvCxnSpPr>
            <p:spPr>
              <a:xfrm>
                <a:off x="179512" y="3003781"/>
                <a:ext cx="885698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179512" y="3471833"/>
                <a:ext cx="885698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/>
              <p:cNvSpPr txBox="1"/>
              <p:nvPr/>
            </p:nvSpPr>
            <p:spPr>
              <a:xfrm>
                <a:off x="213792" y="2996952"/>
                <a:ext cx="88227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Diversification and Portfolio Risk</a:t>
                </a:r>
                <a:endParaRPr lang="en-IN" sz="2400" b="1" dirty="0"/>
              </a:p>
            </p:txBody>
          </p:sp>
          <p:cxnSp>
            <p:nvCxnSpPr>
              <p:cNvPr id="94" name="Straight Connector 93"/>
              <p:cNvCxnSpPr/>
              <p:nvPr/>
            </p:nvCxnSpPr>
            <p:spPr>
              <a:xfrm>
                <a:off x="971600" y="3789040"/>
                <a:ext cx="0" cy="2448272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971600" y="6237312"/>
                <a:ext cx="3482527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971600" y="5013176"/>
                <a:ext cx="338437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7" name="TextBox 96"/>
              <p:cNvSpPr txBox="1"/>
              <p:nvPr/>
            </p:nvSpPr>
            <p:spPr>
              <a:xfrm rot="16200000">
                <a:off x="-293186" y="4972526"/>
                <a:ext cx="21602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Portfolio Risk</a:t>
                </a:r>
                <a:endParaRPr lang="en-IN" dirty="0"/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1259632" y="6381328"/>
                <a:ext cx="29523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Number of Shares</a:t>
                </a:r>
                <a:endParaRPr lang="en-IN" dirty="0"/>
              </a:p>
            </p:txBody>
          </p:sp>
          <p:cxnSp>
            <p:nvCxnSpPr>
              <p:cNvPr id="99" name="Straight Connector 98"/>
              <p:cNvCxnSpPr/>
              <p:nvPr/>
            </p:nvCxnSpPr>
            <p:spPr>
              <a:xfrm>
                <a:off x="1907704" y="61653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2699792" y="61653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3491880" y="6165102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4211960" y="6165304"/>
                <a:ext cx="0" cy="1440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3" name="TextBox 102"/>
              <p:cNvSpPr txBox="1"/>
              <p:nvPr/>
            </p:nvSpPr>
            <p:spPr>
              <a:xfrm>
                <a:off x="1763688" y="5733256"/>
                <a:ext cx="1691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IN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2483768" y="5733256"/>
                <a:ext cx="4988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10</a:t>
                </a:r>
                <a:endParaRPr lang="en-IN" dirty="0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3262198" y="5733256"/>
                <a:ext cx="4457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15</a:t>
                </a:r>
                <a:endParaRPr lang="en-IN" dirty="0"/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3995936" y="5733256"/>
                <a:ext cx="4988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20</a:t>
                </a:r>
                <a:endParaRPr lang="en-IN" dirty="0"/>
              </a:p>
            </p:txBody>
          </p:sp>
          <p:cxnSp>
            <p:nvCxnSpPr>
              <p:cNvPr id="107" name="Straight Connector 106"/>
              <p:cNvCxnSpPr/>
              <p:nvPr/>
            </p:nvCxnSpPr>
            <p:spPr>
              <a:xfrm flipV="1">
                <a:off x="1907704" y="4797152"/>
                <a:ext cx="0" cy="100811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" name="Right Brace 107"/>
              <p:cNvSpPr/>
              <p:nvPr/>
            </p:nvSpPr>
            <p:spPr>
              <a:xfrm>
                <a:off x="1907704" y="4797152"/>
                <a:ext cx="288032" cy="1008112"/>
              </a:xfrm>
              <a:prstGeom prst="rightBrace">
                <a:avLst/>
              </a:prstGeom>
              <a:ln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09" name="Right Brace 108"/>
              <p:cNvSpPr/>
              <p:nvPr/>
            </p:nvSpPr>
            <p:spPr>
              <a:xfrm flipH="1">
                <a:off x="1467272" y="4797152"/>
                <a:ext cx="440432" cy="968370"/>
              </a:xfrm>
              <a:prstGeom prst="rightBrace">
                <a:avLst/>
              </a:prstGeom>
              <a:ln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2137386" y="5085184"/>
                <a:ext cx="10664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Total Risk</a:t>
                </a:r>
                <a:endParaRPr lang="en-IN" dirty="0"/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1115616" y="4653136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SR</a:t>
                </a:r>
                <a:endParaRPr lang="en-IN" dirty="0"/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967408" y="5116542"/>
                <a:ext cx="652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USR</a:t>
                </a:r>
                <a:endParaRPr lang="en-IN" dirty="0"/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6012160" y="4149080"/>
                <a:ext cx="16561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IN" dirty="0">
                  <a:solidFill>
                    <a:schemeClr val="bg1"/>
                  </a:solidFill>
                </a:endParaRPr>
              </a:p>
            </p:txBody>
          </p:sp>
          <p:graphicFrame>
            <p:nvGraphicFramePr>
              <p:cNvPr id="114" name="Object 1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113436832"/>
                  </p:ext>
                </p:extLst>
              </p:nvPr>
            </p:nvGraphicFramePr>
            <p:xfrm>
              <a:off x="530686" y="3631221"/>
              <a:ext cx="388476" cy="315637"/>
            </p:xfrm>
            <a:graphic>
              <a:graphicData uri="http://schemas.openxmlformats.org/presentationml/2006/ole">
                <p:oleObj spid="_x0000_s5247" name="Equation" r:id="rId3" imgW="203040" imgH="164880" progId="Equation.3">
                  <p:embed/>
                </p:oleObj>
              </a:graphicData>
            </a:graphic>
          </p:graphicFrame>
          <p:graphicFrame>
            <p:nvGraphicFramePr>
              <p:cNvPr id="115" name="Object 11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68069869"/>
                  </p:ext>
                </p:extLst>
              </p:nvPr>
            </p:nvGraphicFramePr>
            <p:xfrm>
              <a:off x="4788025" y="3600602"/>
              <a:ext cx="360040" cy="330037"/>
            </p:xfrm>
            <a:graphic>
              <a:graphicData uri="http://schemas.openxmlformats.org/presentationml/2006/ole">
                <p:oleObj spid="_x0000_s5248" name="Equation" r:id="rId4" imgW="152280" imgH="139680" progId="Equation.3">
                  <p:embed/>
                </p:oleObj>
              </a:graphicData>
            </a:graphic>
          </p:graphicFrame>
          <p:sp>
            <p:nvSpPr>
              <p:cNvPr id="116" name="TextBox 115"/>
              <p:cNvSpPr txBox="1"/>
              <p:nvPr/>
            </p:nvSpPr>
            <p:spPr>
              <a:xfrm>
                <a:off x="4932040" y="3645024"/>
                <a:ext cx="2160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p</a:t>
                </a:r>
                <a:endParaRPr lang="en-IN" dirty="0">
                  <a:solidFill>
                    <a:schemeClr val="bg1"/>
                  </a:solidFill>
                </a:endParaRPr>
              </a:p>
            </p:txBody>
          </p:sp>
          <p:graphicFrame>
            <p:nvGraphicFramePr>
              <p:cNvPr id="117" name="Object 1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3043833812"/>
                  </p:ext>
                </p:extLst>
              </p:nvPr>
            </p:nvGraphicFramePr>
            <p:xfrm>
              <a:off x="5320010" y="3700140"/>
              <a:ext cx="1384300" cy="177800"/>
            </p:xfrm>
            <a:graphic>
              <a:graphicData uri="http://schemas.openxmlformats.org/presentationml/2006/ole">
                <p:oleObj spid="_x0000_s5249" name="Equation" r:id="rId5" imgW="1384200" imgH="177480" progId="Equation.3">
                  <p:embed/>
                </p:oleObj>
              </a:graphicData>
            </a:graphic>
          </p:graphicFrame>
          <p:sp>
            <p:nvSpPr>
              <p:cNvPr id="118" name="TextBox 117"/>
              <p:cNvSpPr txBox="1"/>
              <p:nvPr/>
            </p:nvSpPr>
            <p:spPr>
              <a:xfrm>
                <a:off x="4788024" y="4014356"/>
                <a:ext cx="33123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SR: Systematic Risk</a:t>
                </a:r>
                <a:endParaRPr lang="en-IN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4783832" y="4477762"/>
                <a:ext cx="31725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USR: Unsystematic Risk</a:t>
                </a:r>
                <a:endParaRPr lang="en-IN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71605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An investor has a certain amount of capital he wants to invest over a single time horizon. </a:t>
            </a:r>
            <a:endParaRPr lang="en-IN" dirty="0" smtClean="0"/>
          </a:p>
          <a:p>
            <a:r>
              <a:rPr lang="en-IN" dirty="0"/>
              <a:t>He can choose between different investment instruments, like stocks, bonds, options, currency, or portfolio. </a:t>
            </a:r>
            <a:endParaRPr lang="en-IN" dirty="0" smtClean="0"/>
          </a:p>
          <a:p>
            <a:r>
              <a:rPr lang="en-IN" dirty="0"/>
              <a:t>The investment decision depends on the future risk and return. </a:t>
            </a:r>
            <a:endParaRPr lang="en-IN" dirty="0" smtClean="0"/>
          </a:p>
          <a:p>
            <a:r>
              <a:rPr lang="en-IN" dirty="0"/>
              <a:t>The decision also depends on if he or she wants to either maximize the yield or minimize the risk</a:t>
            </a:r>
            <a:r>
              <a:rPr lang="en-IN" dirty="0" smtClean="0"/>
              <a:t>.</a:t>
            </a:r>
          </a:p>
          <a:p>
            <a:r>
              <a:rPr lang="en-IN" dirty="0"/>
              <a:t>The investor is only willing to accept a higher risk if he or she gets a higher expected return.</a:t>
            </a:r>
          </a:p>
        </p:txBody>
      </p:sp>
    </p:spTree>
    <p:extLst>
      <p:ext uri="{BB962C8B-B14F-4D97-AF65-F5344CB8AC3E}">
        <p14:creationId xmlns:p14="http://schemas.microsoft.com/office/powerpoint/2010/main" xmlns="" val="396959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5232" y="267477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45232" y="735529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9512" y="260648"/>
            <a:ext cx="8822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Tools for selection of portfolio- Markowitz Model</a:t>
            </a:r>
            <a:endParaRPr lang="en-IN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764704"/>
            <a:ext cx="81369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Expected return (Mean)</a:t>
            </a:r>
          </a:p>
          <a:p>
            <a:endParaRPr lang="en-US" sz="800" dirty="0"/>
          </a:p>
          <a:p>
            <a:r>
              <a:rPr lang="en-IN" sz="2400" dirty="0" smtClean="0"/>
              <a:t>Mean and average to refer to the sum of all values divided by the total number of values.</a:t>
            </a:r>
          </a:p>
          <a:p>
            <a:r>
              <a:rPr lang="en-IN" sz="2400" dirty="0" smtClean="0"/>
              <a:t>The </a:t>
            </a:r>
            <a:r>
              <a:rPr lang="en-IN" sz="2400" dirty="0"/>
              <a:t>mean is the usual average, so:</a:t>
            </a:r>
          </a:p>
          <a:p>
            <a:r>
              <a:rPr lang="en-IN" sz="2400" dirty="0"/>
              <a:t>(13 + 18 + 13 + 14 + 13 + 16 + 14 + 21 + 13) ÷ 9 = 15</a:t>
            </a:r>
          </a:p>
          <a:p>
            <a:endParaRPr lang="en-US" sz="2400" dirty="0" smtClean="0"/>
          </a:p>
          <a:p>
            <a:endParaRPr lang="en-IN" sz="24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71162354"/>
              </p:ext>
            </p:extLst>
          </p:nvPr>
        </p:nvGraphicFramePr>
        <p:xfrm>
          <a:off x="179513" y="2780928"/>
          <a:ext cx="5976664" cy="1031506"/>
        </p:xfrm>
        <a:graphic>
          <a:graphicData uri="http://schemas.openxmlformats.org/presentationml/2006/ole">
            <p:oleObj spid="_x0000_s4149" name="Equation" r:id="rId3" imgW="2501640" imgH="431640" progId="Equation.3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>
          <a:xfrm>
            <a:off x="109397" y="3429000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Tx/>
              <a:buNone/>
            </a:pPr>
            <a:r>
              <a:rPr lang="en-US" dirty="0" smtClean="0"/>
              <a:t>Where:</a:t>
            </a:r>
          </a:p>
          <a:p>
            <a:pPr lvl="2">
              <a:buFontTx/>
              <a:buNone/>
            </a:pPr>
            <a:r>
              <a:rPr lang="en-US" i="1" dirty="0" smtClean="0"/>
              <a:t>ER</a:t>
            </a:r>
            <a:r>
              <a:rPr lang="en-US" dirty="0" smtClean="0"/>
              <a:t> = the expected return on Portfolio</a:t>
            </a:r>
          </a:p>
          <a:p>
            <a:pPr lvl="2">
              <a:buFontTx/>
              <a:buNone/>
            </a:pPr>
            <a:r>
              <a:rPr lang="en-US" i="1" dirty="0" smtClean="0"/>
              <a:t>E(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)</a:t>
            </a:r>
            <a:r>
              <a:rPr lang="en-US" dirty="0" smtClean="0"/>
              <a:t> = the estimated return in scenario </a:t>
            </a:r>
            <a:r>
              <a:rPr lang="en-US" i="1" dirty="0" smtClean="0"/>
              <a:t>i</a:t>
            </a:r>
          </a:p>
          <a:p>
            <a:pPr lvl="2">
              <a:buFontTx/>
              <a:buNone/>
            </a:pPr>
            <a:r>
              <a:rPr lang="en-US" i="1" dirty="0" smtClean="0"/>
              <a:t>W</a:t>
            </a:r>
            <a:r>
              <a:rPr lang="en-US" i="1" baseline="-25000" dirty="0" smtClean="0"/>
              <a:t>i</a:t>
            </a:r>
            <a:r>
              <a:rPr lang="en-US" dirty="0" smtClean="0"/>
              <a:t>= weight of security </a:t>
            </a:r>
            <a:r>
              <a:rPr lang="en-US" i="1" dirty="0" smtClean="0"/>
              <a:t>i </a:t>
            </a:r>
            <a:r>
              <a:rPr lang="en-US" dirty="0" smtClean="0"/>
              <a:t>occurring in the port folio</a:t>
            </a:r>
            <a:endParaRPr lang="en-US" i="1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79512" y="2780928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80661" y="4547735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R</a:t>
            </a:r>
            <a:r>
              <a:rPr lang="en-US" sz="3600" b="1" baseline="-25000" dirty="0" smtClean="0">
                <a:solidFill>
                  <a:srgbClr val="FFFF00"/>
                </a:solidFill>
              </a:rPr>
              <a:t>p=</a:t>
            </a:r>
            <a:r>
              <a:rPr lang="en-US" sz="3600" b="1" dirty="0" smtClean="0">
                <a:solidFill>
                  <a:srgbClr val="FFFF00"/>
                </a:solidFill>
              </a:rPr>
              <a:t>R</a:t>
            </a:r>
            <a:r>
              <a:rPr lang="en-US" sz="3600" b="1" baseline="-25000" dirty="0" smtClean="0">
                <a:solidFill>
                  <a:srgbClr val="FFFF00"/>
                </a:solidFill>
              </a:rPr>
              <a:t>1</a:t>
            </a:r>
            <a:r>
              <a:rPr lang="en-US" sz="3600" b="1" dirty="0" smtClean="0">
                <a:solidFill>
                  <a:srgbClr val="FFFF00"/>
                </a:solidFill>
              </a:rPr>
              <a:t>W</a:t>
            </a:r>
            <a:r>
              <a:rPr lang="en-US" sz="3600" b="1" baseline="-25000" dirty="0" smtClean="0">
                <a:solidFill>
                  <a:srgbClr val="FFFF00"/>
                </a:solidFill>
              </a:rPr>
              <a:t>1</a:t>
            </a:r>
            <a:r>
              <a:rPr lang="en-US" sz="3600" b="1" dirty="0" smtClean="0">
                <a:solidFill>
                  <a:srgbClr val="FFFF00"/>
                </a:solidFill>
              </a:rPr>
              <a:t>+R</a:t>
            </a:r>
            <a:r>
              <a:rPr lang="en-US" sz="3600" b="1" baseline="-25000" dirty="0" smtClean="0">
                <a:solidFill>
                  <a:srgbClr val="FFFF00"/>
                </a:solidFill>
              </a:rPr>
              <a:t>2</a:t>
            </a:r>
            <a:r>
              <a:rPr lang="en-US" sz="3600" b="1" dirty="0" smtClean="0">
                <a:solidFill>
                  <a:srgbClr val="FFFF00"/>
                </a:solidFill>
              </a:rPr>
              <a:t>W</a:t>
            </a:r>
            <a:r>
              <a:rPr lang="en-US" sz="3600" b="1" baseline="-25000" dirty="0" smtClean="0">
                <a:solidFill>
                  <a:srgbClr val="FFFF00"/>
                </a:solidFill>
              </a:rPr>
              <a:t>2………..n</a:t>
            </a:r>
            <a:endParaRPr lang="en-IN" sz="3600" b="1" baseline="-25000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448913" y="5275074"/>
            <a:ext cx="69476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buFontTx/>
              <a:buNone/>
            </a:pPr>
            <a:r>
              <a:rPr lang="en-US" b="1" dirty="0" smtClean="0">
                <a:solidFill>
                  <a:srgbClr val="FFFF00"/>
                </a:solidFill>
              </a:rPr>
              <a:t>R</a:t>
            </a:r>
            <a:r>
              <a:rPr lang="en-US" b="1" baseline="-25000" dirty="0" smtClean="0">
                <a:solidFill>
                  <a:srgbClr val="FFFF00"/>
                </a:solidFill>
              </a:rPr>
              <a:t>p</a:t>
            </a:r>
            <a:r>
              <a:rPr lang="en-US" dirty="0" smtClean="0"/>
              <a:t> = the expected return on Portfolio</a:t>
            </a:r>
          </a:p>
          <a:p>
            <a:pPr lvl="2">
              <a:buFontTx/>
              <a:buNone/>
            </a:pPr>
            <a:r>
              <a:rPr lang="en-US" b="1" dirty="0" smtClean="0">
                <a:solidFill>
                  <a:srgbClr val="FFFF00"/>
                </a:solidFill>
              </a:rPr>
              <a:t>R</a:t>
            </a:r>
            <a:r>
              <a:rPr lang="en-US" b="1" baseline="-25000" dirty="0" smtClean="0">
                <a:solidFill>
                  <a:srgbClr val="FFFF00"/>
                </a:solidFill>
              </a:rPr>
              <a:t>1</a:t>
            </a:r>
            <a:r>
              <a:rPr lang="en-US" dirty="0" smtClean="0"/>
              <a:t> = the estimated return in Security 1</a:t>
            </a:r>
          </a:p>
          <a:p>
            <a:pPr lvl="2"/>
            <a:r>
              <a:rPr lang="en-US" b="1" dirty="0" smtClean="0">
                <a:solidFill>
                  <a:srgbClr val="FFFF00"/>
                </a:solidFill>
              </a:rPr>
              <a:t>R</a:t>
            </a:r>
            <a:r>
              <a:rPr lang="en-US" b="1" baseline="-25000" dirty="0" smtClean="0">
                <a:solidFill>
                  <a:srgbClr val="FFFF00"/>
                </a:solidFill>
              </a:rPr>
              <a:t>2</a:t>
            </a:r>
            <a:r>
              <a:rPr lang="en-US" dirty="0" smtClean="0"/>
              <a:t> = the estimated return in Security 1</a:t>
            </a:r>
          </a:p>
          <a:p>
            <a:pPr lvl="2">
              <a:buFontTx/>
              <a:buNone/>
            </a:pPr>
            <a:r>
              <a:rPr lang="en-US" b="1" dirty="0" smtClean="0">
                <a:solidFill>
                  <a:srgbClr val="FFFF00"/>
                </a:solidFill>
              </a:rPr>
              <a:t>W</a:t>
            </a:r>
            <a:r>
              <a:rPr lang="en-US" b="1" baseline="-25000" dirty="0" smtClean="0">
                <a:solidFill>
                  <a:srgbClr val="FFFF00"/>
                </a:solidFill>
              </a:rPr>
              <a:t>1</a:t>
            </a:r>
            <a:r>
              <a:rPr lang="en-US" dirty="0" smtClean="0"/>
              <a:t>= Proportion of security </a:t>
            </a:r>
            <a:r>
              <a:rPr lang="en-US" i="1" dirty="0" smtClean="0"/>
              <a:t>1 </a:t>
            </a:r>
            <a:r>
              <a:rPr lang="en-US" dirty="0" smtClean="0"/>
              <a:t>occurring in the port folio</a:t>
            </a:r>
          </a:p>
          <a:p>
            <a:pPr lvl="2"/>
            <a:r>
              <a:rPr lang="en-US" b="1" dirty="0" smtClean="0">
                <a:solidFill>
                  <a:srgbClr val="FFFF00"/>
                </a:solidFill>
              </a:rPr>
              <a:t>W</a:t>
            </a:r>
            <a:r>
              <a:rPr lang="en-US" b="1" baseline="-25000" dirty="0" smtClean="0">
                <a:solidFill>
                  <a:srgbClr val="FFFF00"/>
                </a:solidFill>
              </a:rPr>
              <a:t>2</a:t>
            </a:r>
            <a:r>
              <a:rPr lang="en-US" dirty="0" smtClean="0"/>
              <a:t>= Proportion of security </a:t>
            </a:r>
            <a:r>
              <a:rPr lang="en-US" i="1" dirty="0" smtClean="0"/>
              <a:t>1 </a:t>
            </a:r>
            <a:r>
              <a:rPr lang="en-US" dirty="0" smtClean="0"/>
              <a:t>occurring in the port folio</a:t>
            </a:r>
          </a:p>
          <a:p>
            <a:pPr lvl="2">
              <a:buFontTx/>
              <a:buNone/>
            </a:pPr>
            <a:endParaRPr lang="en-US" i="1" dirty="0"/>
          </a:p>
        </p:txBody>
      </p:sp>
      <p:sp>
        <p:nvSpPr>
          <p:cNvPr id="16" name="Rectangle 15"/>
          <p:cNvSpPr/>
          <p:nvPr/>
        </p:nvSpPr>
        <p:spPr>
          <a:xfrm>
            <a:off x="2051720" y="5363398"/>
            <a:ext cx="1337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buFontTx/>
              <a:buNone/>
            </a:pPr>
            <a:r>
              <a:rPr lang="en-US" dirty="0" smtClean="0"/>
              <a:t>Where: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3809" y="2778796"/>
            <a:ext cx="2698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Expected return (Mean)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 smtClean="0"/>
              <a:t>Standard deviation (variance)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Co-efficient of Correlation</a:t>
            </a:r>
          </a:p>
          <a:p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xmlns="" val="352940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5232" y="267477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45232" y="735529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9512" y="260648"/>
            <a:ext cx="8822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Tools for selection of portfolio- Markowitz Model</a:t>
            </a:r>
            <a:endParaRPr lang="en-IN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764704"/>
            <a:ext cx="85689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 Variance &amp; Co-variance</a:t>
            </a:r>
          </a:p>
          <a:p>
            <a:endParaRPr lang="en-US" sz="800" dirty="0"/>
          </a:p>
          <a:p>
            <a:r>
              <a:rPr lang="en-IN" sz="2400" dirty="0" smtClean="0"/>
              <a:t>The variance is a measure of how far a set of numbers is spread out. It is one of several descriptors of a probability distribution, describing how far the numbers lie from the mean (expected value).</a:t>
            </a:r>
            <a:endParaRPr lang="en-US" sz="2400" dirty="0" smtClean="0"/>
          </a:p>
          <a:p>
            <a:endParaRPr lang="en-IN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5232" y="2564904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1520" y="2924944"/>
            <a:ext cx="87506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Covariance reflects the degree to which the returns of the two securities vary or change together.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 positive covariance means that the returns of the two securities move in the same direction.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 negative covariance implies that the returns of the two securities move in opposite direction. 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251520" y="2577775"/>
            <a:ext cx="1333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Co-variance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06820668"/>
              </p:ext>
            </p:extLst>
          </p:nvPr>
        </p:nvGraphicFramePr>
        <p:xfrm>
          <a:off x="467544" y="4869160"/>
          <a:ext cx="4869012" cy="792088"/>
        </p:xfrm>
        <a:graphic>
          <a:graphicData uri="http://schemas.openxmlformats.org/presentationml/2006/ole">
            <p:oleObj spid="_x0000_s6293" name="Equation" r:id="rId3" imgW="2654280" imgH="43164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25158580"/>
              </p:ext>
            </p:extLst>
          </p:nvPr>
        </p:nvGraphicFramePr>
        <p:xfrm>
          <a:off x="4716016" y="836712"/>
          <a:ext cx="2755900" cy="431800"/>
        </p:xfrm>
        <a:graphic>
          <a:graphicData uri="http://schemas.openxmlformats.org/presentationml/2006/ole">
            <p:oleObj spid="_x0000_s6294" name="Equation" r:id="rId4" imgW="2755800" imgH="4316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20688" y="5733256"/>
            <a:ext cx="48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Cov</a:t>
            </a:r>
            <a:r>
              <a:rPr lang="en-US" baseline="-25000" dirty="0" smtClean="0"/>
              <a:t>AB</a:t>
            </a:r>
            <a:r>
              <a:rPr lang="en-US" dirty="0" smtClean="0"/>
              <a:t>=Covariance between security A and B</a:t>
            </a:r>
          </a:p>
          <a:p>
            <a:r>
              <a:rPr lang="en-US" dirty="0" smtClean="0"/>
              <a:t>R</a:t>
            </a:r>
            <a:r>
              <a:rPr lang="en-US" baseline="-25000" dirty="0" smtClean="0"/>
              <a:t>A</a:t>
            </a:r>
            <a:r>
              <a:rPr lang="en-US" dirty="0" smtClean="0"/>
              <a:t>=Return on security A</a:t>
            </a:r>
          </a:p>
          <a:p>
            <a:r>
              <a:rPr lang="en-US" dirty="0" smtClean="0"/>
              <a:t>R</a:t>
            </a:r>
            <a:r>
              <a:rPr lang="en-US" baseline="-25000" dirty="0" smtClean="0"/>
              <a:t>B</a:t>
            </a:r>
            <a:r>
              <a:rPr lang="en-US" dirty="0" smtClean="0"/>
              <a:t>=Return on Security B</a:t>
            </a:r>
            <a:endParaRPr lang="en-IN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79947612"/>
              </p:ext>
            </p:extLst>
          </p:nvPr>
        </p:nvGraphicFramePr>
        <p:xfrm>
          <a:off x="5688186" y="4886191"/>
          <a:ext cx="395982" cy="559033"/>
        </p:xfrm>
        <a:graphic>
          <a:graphicData uri="http://schemas.openxmlformats.org/presentationml/2006/ole">
            <p:oleObj spid="_x0000_s6295" name="Equation" r:id="rId5" imgW="215640" imgH="30456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16468276"/>
              </p:ext>
            </p:extLst>
          </p:nvPr>
        </p:nvGraphicFramePr>
        <p:xfrm>
          <a:off x="5732512" y="5479110"/>
          <a:ext cx="360040" cy="508292"/>
        </p:xfrm>
        <a:graphic>
          <a:graphicData uri="http://schemas.openxmlformats.org/presentationml/2006/ole">
            <p:oleObj spid="_x0000_s6296" name="Equation" r:id="rId6" imgW="215640" imgH="30456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5940152" y="5013176"/>
            <a:ext cx="3059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=Expected Return on security 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76684" y="5589240"/>
            <a:ext cx="3059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=Expected Return on security B</a:t>
            </a:r>
          </a:p>
        </p:txBody>
      </p:sp>
    </p:spTree>
    <p:extLst>
      <p:ext uri="{BB962C8B-B14F-4D97-AF65-F5344CB8AC3E}">
        <p14:creationId xmlns:p14="http://schemas.microsoft.com/office/powerpoint/2010/main" xmlns="" val="19245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</TotalTime>
  <Words>1704</Words>
  <Application>Microsoft Office PowerPoint</Application>
  <PresentationFormat>On-screen Show (4:3)</PresentationFormat>
  <Paragraphs>404</Paragraphs>
  <Slides>29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Office Theme</vt:lpstr>
      <vt:lpstr>Equation</vt:lpstr>
      <vt:lpstr>Portfolio theory</vt:lpstr>
      <vt:lpstr>Exercise</vt:lpstr>
      <vt:lpstr>Exercise</vt:lpstr>
      <vt:lpstr>Exercise</vt:lpstr>
      <vt:lpstr> Harry Markowitz Model </vt:lpstr>
      <vt:lpstr>Slide 6</vt:lpstr>
      <vt:lpstr>Assumptions</vt:lpstr>
      <vt:lpstr>Slide 8</vt:lpstr>
      <vt:lpstr>Slide 9</vt:lpstr>
      <vt:lpstr>Slide 10</vt:lpstr>
      <vt:lpstr>Affect of Perfectly Negatively Correlated Returns Elimination of Portfolio Risk</vt:lpstr>
      <vt:lpstr>Example of Perfectly Positively Correlated Returns No Diversification of Portfolio Risk</vt:lpstr>
      <vt:lpstr>Grouping Individual Assets into Portfolios</vt:lpstr>
      <vt:lpstr>Implications for Portfolio Formation</vt:lpstr>
      <vt:lpstr>Implications for Portfolio Formation</vt:lpstr>
      <vt:lpstr>Efficient frontier</vt:lpstr>
      <vt:lpstr>Efficient frontier</vt:lpstr>
      <vt:lpstr>Utility analysis with Indifference Curves</vt:lpstr>
      <vt:lpstr>Slide 19</vt:lpstr>
      <vt:lpstr>Optimal Portfolio</vt:lpstr>
      <vt:lpstr>DEFINING THE RISK FREE ASSET</vt:lpstr>
      <vt:lpstr>DEFINING THE RISK FREE ASSET</vt:lpstr>
      <vt:lpstr>DEFINING THE RISK FREE ASSET</vt:lpstr>
      <vt:lpstr>RISK FREE LENDING</vt:lpstr>
      <vt:lpstr>RISK FREE LENDING</vt:lpstr>
      <vt:lpstr>THE EFFECT OF RISK FREE LENDING ON THE EFFICIENT SET</vt:lpstr>
      <vt:lpstr>THE EFFECT OF RISK FREE LENDING ON THE EFFICIENT SET</vt:lpstr>
      <vt:lpstr>THE EFFECT OF RISK FREE LENDING ON THE EFFICIENT SET</vt:lpstr>
      <vt:lpstr>THE EFFECT OF RISK FREE LENDING ON THE EFFICIENT SET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far</dc:title>
  <dc:creator>Mohammedumair</dc:creator>
  <cp:lastModifiedBy>Manish</cp:lastModifiedBy>
  <cp:revision>55</cp:revision>
  <dcterms:created xsi:type="dcterms:W3CDTF">2012-04-08T14:25:15Z</dcterms:created>
  <dcterms:modified xsi:type="dcterms:W3CDTF">2018-10-29T05:06:03Z</dcterms:modified>
</cp:coreProperties>
</file>