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Role and Importance of Insurance</a:t>
            </a:r>
            <a:br>
              <a:rPr lang="en-US" dirty="0" smtClean="0"/>
            </a:br>
            <a:endParaRPr lang="en-US" dirty="0"/>
          </a:p>
        </p:txBody>
      </p:sp>
      <p:sp>
        <p:nvSpPr>
          <p:cNvPr id="3" name="Subtitle 2"/>
          <p:cNvSpPr>
            <a:spLocks noGrp="1"/>
          </p:cNvSpPr>
          <p:nvPr>
            <p:ph type="subTitle" idx="1"/>
          </p:nvPr>
        </p:nvSpPr>
        <p:spPr/>
        <p:txBody>
          <a:bodyPr/>
          <a:lstStyle/>
          <a:p>
            <a:r>
              <a:rPr lang="en-US" dirty="0" smtClean="0"/>
              <a:t>Dr. Manish </a:t>
            </a:r>
            <a:r>
              <a:rPr lang="en-US" dirty="0" err="1" smtClean="0"/>
              <a:t>Dadhich</a:t>
            </a:r>
            <a:r>
              <a:rPr lang="en-US" dirty="0" smtClean="0"/>
              <a:t> </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buNone/>
            </a:pPr>
            <a:r>
              <a:rPr lang="en-US" dirty="0" smtClean="0"/>
              <a:t>3. </a:t>
            </a:r>
            <a:r>
              <a:rPr lang="en-US" b="1" dirty="0" smtClean="0"/>
              <a:t>Business continuation:</a:t>
            </a:r>
            <a:r>
              <a:rPr lang="en-US" dirty="0" smtClean="0"/>
              <a:t> In partnership, business may discontinue at the death of any partner although the surviving partners can re-start the businesses, but in both the cases the business and the partners will suffer economically. Insurance policies provide adequate fund at the time of death. Each partner may be insured for the amount of his interest in the partnership and his dependents may get that amount at the death of partner.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None/>
            </a:pPr>
            <a:r>
              <a:rPr lang="en-US" sz="2800" dirty="0" smtClean="0"/>
              <a:t>4. </a:t>
            </a:r>
            <a:r>
              <a:rPr lang="en-US" sz="2800" b="1" dirty="0" smtClean="0"/>
              <a:t>Welfare of Employee:</a:t>
            </a:r>
            <a:r>
              <a:rPr lang="en-US" sz="2800" dirty="0" smtClean="0"/>
              <a:t> The welfare of employees is the responsibility of the employer. The former work for the latter. Therefore, the latter has to look after the welfare of the  former which can be provision for early death, provision for disability and provision for old age. These requirements are easily met by the life insurance, accident and sickness benefit and pensions which are generally provided </a:t>
            </a: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C. </a:t>
            </a:r>
            <a:r>
              <a:rPr lang="en-US" sz="3200" b="1" dirty="0" smtClean="0"/>
              <a:t>Importance</a:t>
            </a:r>
            <a:r>
              <a:rPr lang="en-US" sz="3200" dirty="0" smtClean="0"/>
              <a:t> of Insurance to Society</a:t>
            </a:r>
            <a:br>
              <a:rPr lang="en-US" sz="3200" dirty="0" smtClean="0"/>
            </a:br>
            <a:endParaRPr lang="en-US" sz="3200" dirty="0"/>
          </a:p>
        </p:txBody>
      </p:sp>
      <p:sp>
        <p:nvSpPr>
          <p:cNvPr id="3" name="Content Placeholder 2"/>
          <p:cNvSpPr>
            <a:spLocks noGrp="1"/>
          </p:cNvSpPr>
          <p:nvPr>
            <p:ph idx="1"/>
          </p:nvPr>
        </p:nvSpPr>
        <p:spPr/>
        <p:txBody>
          <a:bodyPr>
            <a:normAutofit fontScale="92500" lnSpcReduction="20000"/>
          </a:bodyPr>
          <a:lstStyle/>
          <a:p>
            <a:pPr marL="514350" indent="-514350" algn="just">
              <a:buAutoNum type="arabicPeriod"/>
            </a:pPr>
            <a:r>
              <a:rPr lang="en-US" b="1" dirty="0" smtClean="0"/>
              <a:t>Wealth of the society is protected:</a:t>
            </a:r>
            <a:r>
              <a:rPr lang="en-US" dirty="0" smtClean="0"/>
              <a:t> The loss of a particular wealth can be protected with insurance. Life insurance provides for loss of human wealth. </a:t>
            </a:r>
          </a:p>
          <a:p>
            <a:pPr marL="514350" indent="-514350" algn="just">
              <a:buNone/>
            </a:pPr>
            <a:r>
              <a:rPr lang="en-US" dirty="0" smtClean="0"/>
              <a:t>	The human force, if it is strong, educated and care-free, will generate more income. Similarly, the loss of damage of property at fire, accident etc., can well indemnified by property insurance, cattle, crop, profit and machines are also protected against their accidental and economical losses.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lvl="0" algn="just">
              <a:buNone/>
            </a:pPr>
            <a:r>
              <a:rPr lang="en-US" dirty="0" smtClean="0"/>
              <a:t>2. </a:t>
            </a:r>
            <a:r>
              <a:rPr lang="en-US" b="1" dirty="0" smtClean="0"/>
              <a:t>Economic Growth of the country:</a:t>
            </a:r>
            <a:r>
              <a:rPr lang="en-US" dirty="0" smtClean="0"/>
              <a:t> For the economic growth of the country, insurance provides protection against loss of property and adequate capital to produce more wealth. Welfare of employees creates a conducive atmosphere to work.</a:t>
            </a:r>
          </a:p>
          <a:p>
            <a:pPr lvl="0" algn="just">
              <a:buNone/>
            </a:pPr>
            <a:r>
              <a:rPr lang="en-US" dirty="0" smtClean="0"/>
              <a:t>	 Adequate capital from insurers accelerates production cycle. Similarly in business, too, the property and human materials are protected against certain losses, capital and credit are expanded with the help of insurance. Thus, the insurance meets all the requirements for the economic growth of a country.</a:t>
            </a:r>
          </a:p>
          <a:p>
            <a:pPr algn="just">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 For </a:t>
            </a:r>
            <a:r>
              <a:rPr lang="en-US" b="1" dirty="0" smtClean="0"/>
              <a:t>Individuals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pPr marL="514350" lvl="0" indent="-514350" algn="just">
              <a:buAutoNum type="arabicPeriod"/>
            </a:pPr>
            <a:r>
              <a:rPr lang="en-US" b="1" dirty="0" smtClean="0"/>
              <a:t>Insurance </a:t>
            </a:r>
            <a:r>
              <a:rPr lang="en-US" b="1" dirty="0" smtClean="0"/>
              <a:t>provides security and safety:</a:t>
            </a:r>
            <a:r>
              <a:rPr lang="en-US" dirty="0" smtClean="0"/>
              <a:t> </a:t>
            </a:r>
            <a:endParaRPr lang="en-US" dirty="0" smtClean="0"/>
          </a:p>
          <a:p>
            <a:pPr marL="514350" lvl="0" indent="-514350" algn="just">
              <a:buNone/>
            </a:pPr>
            <a:r>
              <a:rPr lang="en-US" dirty="0" smtClean="0"/>
              <a:t>Insurance </a:t>
            </a:r>
            <a:r>
              <a:rPr lang="en-US" dirty="0" smtClean="0"/>
              <a:t>provides safety and security against the loss on a particular event. In case of life insurance, payment is made when death occurs or the term of insurance expires. The loss to the family at a premature death and payment in old age are adequately provided by insurance. In other words security against premature death and old age sufferings are provided by life insurance.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buNone/>
            </a:pPr>
            <a:r>
              <a:rPr lang="en-US" dirty="0" smtClean="0"/>
              <a:t>2. </a:t>
            </a:r>
            <a:r>
              <a:rPr lang="en-US" b="1" dirty="0" smtClean="0"/>
              <a:t>Insurance affords peace of mind:</a:t>
            </a:r>
            <a:r>
              <a:rPr lang="en-US" dirty="0" smtClean="0"/>
              <a:t> Insurance provide security which is the prime motivating factor. It tends to stimulate an individual do more work.</a:t>
            </a:r>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Autofit/>
          </a:bodyPr>
          <a:lstStyle/>
          <a:p>
            <a:pPr lvl="0" algn="just">
              <a:buNone/>
            </a:pPr>
            <a:r>
              <a:rPr lang="en-US" sz="2800" dirty="0" smtClean="0"/>
              <a:t>3. </a:t>
            </a:r>
            <a:r>
              <a:rPr lang="en-US" sz="2800" b="1" dirty="0" smtClean="0"/>
              <a:t>Insurance protects mortgaged property:</a:t>
            </a:r>
            <a:r>
              <a:rPr lang="en-US" sz="2800" dirty="0" smtClean="0"/>
              <a:t> At the death of the owner of the mortgaged property, the property is taken over by the lender of money and the family is deprived of the use of the property. </a:t>
            </a:r>
          </a:p>
          <a:p>
            <a:pPr lvl="0" algn="just">
              <a:buNone/>
            </a:pPr>
            <a:r>
              <a:rPr lang="en-US" sz="2800" dirty="0" smtClean="0"/>
              <a:t>Insurance </a:t>
            </a:r>
            <a:r>
              <a:rPr lang="en-US" sz="2800" dirty="0" smtClean="0"/>
              <a:t>provides adequate amount to the dependents at the early death and the  property-owner to pay off the unpaid loans. Similarly, the mortgagee gets adequate amount at the loss of the property.</a:t>
            </a:r>
          </a:p>
          <a:p>
            <a:pPr algn="just">
              <a:buNone/>
            </a:pP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lgn="just">
              <a:buNone/>
            </a:pPr>
            <a:r>
              <a:rPr lang="en-US" dirty="0" smtClean="0"/>
              <a:t>4. </a:t>
            </a:r>
            <a:r>
              <a:rPr lang="en-US" b="1" dirty="0" smtClean="0"/>
              <a:t>Insurance eliminates dependency:</a:t>
            </a:r>
            <a:r>
              <a:rPr lang="en-US" dirty="0" smtClean="0"/>
              <a:t> At the death of the husband or father or earning mother, the loss to the family needs no elaboration. Similarly, at destruction of property and goods, the family would suffer a lot. The economic independence of the family is reduced or, sometimes, lost totally. Insurance tries to eliminate dependency.</a:t>
            </a:r>
          </a:p>
          <a:p>
            <a:pPr algn="just">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en-US" dirty="0" smtClean="0"/>
              <a:t>5. </a:t>
            </a:r>
            <a:r>
              <a:rPr lang="en-US" b="1" dirty="0" smtClean="0"/>
              <a:t>Life Insurance encourages saving:</a:t>
            </a:r>
            <a:r>
              <a:rPr lang="en-US" dirty="0" smtClean="0"/>
              <a:t> The elements of protection and investment are present only in case of life insurance. In property insurance, only protection element exists. In most of the life policies elements of saving predominates. Systematic saving is possible because regular premiums are required to be compulsorily paid.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lgn="just">
              <a:buNone/>
            </a:pPr>
            <a:r>
              <a:rPr lang="en-US" dirty="0" smtClean="0"/>
              <a:t>6. </a:t>
            </a:r>
            <a:r>
              <a:rPr lang="en-US" b="1" dirty="0" smtClean="0"/>
              <a:t>Life Insurance provides profitable investment:</a:t>
            </a:r>
            <a:r>
              <a:rPr lang="en-US" dirty="0" smtClean="0"/>
              <a:t> </a:t>
            </a:r>
          </a:p>
          <a:p>
            <a:pPr algn="just">
              <a:buNone/>
            </a:pPr>
            <a:r>
              <a:rPr lang="en-US" dirty="0" smtClean="0"/>
              <a:t>	</a:t>
            </a:r>
            <a:r>
              <a:rPr lang="en-US" dirty="0" smtClean="0"/>
              <a:t>Although insurance is not an investment option. Individuals </a:t>
            </a:r>
            <a:r>
              <a:rPr lang="en-US" dirty="0" smtClean="0"/>
              <a:t>unwilling or unable to handle their own funds are pleased to find an outlet for their investment in life insurance policies. The elements of investment i.e. regular saving, capital formation, and return of capital along with certain additional return are perfectly observed in life insurance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B. Importance of Insurance to Business</a:t>
            </a:r>
            <a:br>
              <a:rPr lang="en-US" sz="3200" b="1" dirty="0" smtClean="0"/>
            </a:br>
            <a:endParaRPr lang="en-US" sz="3200" b="1" dirty="0"/>
          </a:p>
        </p:txBody>
      </p:sp>
      <p:sp>
        <p:nvSpPr>
          <p:cNvPr id="3" name="Content Placeholder 2"/>
          <p:cNvSpPr>
            <a:spLocks noGrp="1"/>
          </p:cNvSpPr>
          <p:nvPr>
            <p:ph idx="1"/>
          </p:nvPr>
        </p:nvSpPr>
        <p:spPr/>
        <p:txBody>
          <a:bodyPr>
            <a:normAutofit fontScale="92500" lnSpcReduction="10000"/>
          </a:bodyPr>
          <a:lstStyle/>
          <a:p>
            <a:pPr algn="just">
              <a:buNone/>
            </a:pPr>
            <a:r>
              <a:rPr lang="en-US" dirty="0" smtClean="0"/>
              <a:t>1. </a:t>
            </a:r>
            <a:r>
              <a:rPr lang="en-US" b="1" dirty="0" smtClean="0"/>
              <a:t>Business efficiency is increased with insurance:</a:t>
            </a:r>
            <a:r>
              <a:rPr lang="en-US" dirty="0" smtClean="0"/>
              <a:t> When the owner of a business is free from the botheration of losses, he will certainly devote much time to the business. The carefree owner can work better for the maximization of the profit. The new as well as old businessmen are guaranteed payment of certain amount with the insurance policies at the death of the person; at the damage, destruction or disappearance of the property or goods.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buNone/>
            </a:pPr>
            <a:r>
              <a:rPr lang="en-US" dirty="0" smtClean="0"/>
              <a:t>2. Enhancement of Credit: Business can obtain loan by pledging the policy as collateral for the loan. And persons can get more loans due to certainty of payment at their deaths. The insurance properties are the best collateral and adequate loans are granted by the lenders.</a:t>
            </a:r>
          </a:p>
          <a:p>
            <a:pPr>
              <a:buNone/>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110</Words>
  <Application>Microsoft Office PowerPoint</Application>
  <PresentationFormat>On-screen Show (4:3)</PresentationFormat>
  <Paragraphs>22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Role and Importance of Insurance </vt:lpstr>
      <vt:lpstr>A. For Individuals </vt:lpstr>
      <vt:lpstr>Slide 3</vt:lpstr>
      <vt:lpstr>Slide 4</vt:lpstr>
      <vt:lpstr>Slide 5</vt:lpstr>
      <vt:lpstr>Slide 6</vt:lpstr>
      <vt:lpstr>Slide 7</vt:lpstr>
      <vt:lpstr>B. Importance of Insurance to Business </vt:lpstr>
      <vt:lpstr>Slide 9</vt:lpstr>
      <vt:lpstr>Slide 10</vt:lpstr>
      <vt:lpstr>Slide 11</vt:lpstr>
      <vt:lpstr>C. Importance of Insurance to Society </vt:lpstr>
      <vt:lpstr>Slide 13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and Importance of Insurance </dc:title>
  <dc:creator>Manish</dc:creator>
  <cp:lastModifiedBy>Manish</cp:lastModifiedBy>
  <cp:revision>2</cp:revision>
  <dcterms:created xsi:type="dcterms:W3CDTF">2006-08-16T00:00:00Z</dcterms:created>
  <dcterms:modified xsi:type="dcterms:W3CDTF">2018-10-17T06:37:28Z</dcterms:modified>
</cp:coreProperties>
</file>