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8" r:id="rId8"/>
    <p:sldId id="295" r:id="rId9"/>
    <p:sldId id="269" r:id="rId10"/>
    <p:sldId id="296" r:id="rId11"/>
    <p:sldId id="29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4" r:id="rId21"/>
    <p:sldId id="299" r:id="rId22"/>
    <p:sldId id="286" r:id="rId23"/>
    <p:sldId id="300" r:id="rId24"/>
    <p:sldId id="292" r:id="rId25"/>
    <p:sldId id="293" r:id="rId26"/>
    <p:sldId id="294" r:id="rId27"/>
    <p:sldId id="301" r:id="rId28"/>
    <p:sldId id="302" r:id="rId29"/>
    <p:sldId id="304" r:id="rId30"/>
    <p:sldId id="303" r:id="rId31"/>
    <p:sldId id="306" r:id="rId32"/>
    <p:sldId id="305" r:id="rId33"/>
    <p:sldId id="297" r:id="rId3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10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1600200"/>
            <a:ext cx="503682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v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6354" y="4236423"/>
            <a:ext cx="4906645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tabLst>
                <a:tab pos="524510" algn="l"/>
              </a:tabLst>
            </a:pPr>
            <a:r>
              <a:rPr lang="en-US" sz="2800" spc="-5" dirty="0">
                <a:latin typeface="Constantia"/>
                <a:cs typeface="Constantia"/>
              </a:rPr>
              <a:t>Dr. </a:t>
            </a:r>
            <a:r>
              <a:rPr lang="en-US" sz="2800" spc="-10" dirty="0">
                <a:latin typeface="Constantia"/>
                <a:cs typeface="Constantia"/>
              </a:rPr>
              <a:t>Manish Dadhich</a:t>
            </a:r>
            <a:br>
              <a:rPr lang="en-US" sz="2800" spc="-10" dirty="0">
                <a:latin typeface="Constantia"/>
                <a:cs typeface="Constantia"/>
              </a:rPr>
            </a:br>
            <a:r>
              <a:rPr lang="en-US" sz="2800" spc="-10" dirty="0">
                <a:latin typeface="Constantia"/>
                <a:cs typeface="Constantia"/>
              </a:rPr>
              <a:t>Professor, SPSU</a:t>
            </a:r>
            <a:endParaRPr lang="en-US"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1"/>
            <a:ext cx="7468234" cy="7118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Remedies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over-capitalization</a:t>
            </a:r>
            <a:r>
              <a:rPr b="1" spc="-15" dirty="0"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724126"/>
            <a:ext cx="11430000" cy="585544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7020" marR="5080" indent="-274320" algn="just">
              <a:spcBef>
                <a:spcPts val="6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0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process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1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remedying</a:t>
            </a:r>
            <a:r>
              <a:rPr sz="3600" spc="-7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overcapitalization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is</a:t>
            </a:r>
            <a:r>
              <a:rPr sz="3600" spc="-13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very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painful.  </a:t>
            </a:r>
            <a:r>
              <a:rPr sz="3600" spc="-30" dirty="0">
                <a:latin typeface="Constantia"/>
                <a:cs typeface="Constantia"/>
              </a:rPr>
              <a:t>It </a:t>
            </a:r>
            <a:r>
              <a:rPr sz="3600" spc="-5" dirty="0">
                <a:latin typeface="Constantia"/>
                <a:cs typeface="Constantia"/>
              </a:rPr>
              <a:t>can be remedied </a:t>
            </a:r>
            <a:r>
              <a:rPr sz="3600" spc="-10" dirty="0">
                <a:latin typeface="Constantia"/>
                <a:cs typeface="Constantia"/>
              </a:rPr>
              <a:t>through following</a:t>
            </a:r>
            <a:r>
              <a:rPr sz="3600" spc="-30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measures:</a:t>
            </a:r>
            <a:endParaRPr sz="3600" dirty="0">
              <a:latin typeface="Constantia"/>
              <a:cs typeface="Constantia"/>
            </a:endParaRPr>
          </a:p>
          <a:p>
            <a:pPr marL="12700" marR="676275" algn="just">
              <a:spcBef>
                <a:spcPts val="580"/>
              </a:spcBef>
              <a:buClr>
                <a:srgbClr val="0AD0D9"/>
              </a:buClr>
              <a:buSzPct val="93750"/>
              <a:tabLst>
                <a:tab pos="287020" algn="l"/>
              </a:tabLst>
            </a:pPr>
            <a:r>
              <a:rPr lang="en-US" sz="3600" dirty="0">
                <a:latin typeface="Constantia"/>
                <a:cs typeface="Constantia"/>
              </a:rPr>
              <a:t>1</a:t>
            </a:r>
            <a:r>
              <a:rPr sz="3600" dirty="0">
                <a:latin typeface="Constantia"/>
                <a:cs typeface="Constantia"/>
              </a:rPr>
              <a:t>. </a:t>
            </a:r>
            <a:r>
              <a:rPr sz="3600" spc="-5" dirty="0">
                <a:latin typeface="Constantia"/>
                <a:cs typeface="Constantia"/>
              </a:rPr>
              <a:t>Reduction in its capital </a:t>
            </a:r>
            <a:r>
              <a:rPr sz="3600" dirty="0">
                <a:latin typeface="Constantia"/>
                <a:cs typeface="Constantia"/>
              </a:rPr>
              <a:t>so as </a:t>
            </a:r>
            <a:r>
              <a:rPr sz="3600" spc="-20" dirty="0">
                <a:latin typeface="Constantia"/>
                <a:cs typeface="Constantia"/>
              </a:rPr>
              <a:t>to </a:t>
            </a:r>
            <a:r>
              <a:rPr sz="3600" spc="-5" dirty="0">
                <a:latin typeface="Constantia"/>
                <a:cs typeface="Constantia"/>
              </a:rPr>
              <a:t>obtain </a:t>
            </a:r>
            <a:r>
              <a:rPr sz="3600" dirty="0">
                <a:latin typeface="Constantia"/>
                <a:cs typeface="Constantia"/>
              </a:rPr>
              <a:t>a satisfactory  </a:t>
            </a:r>
            <a:r>
              <a:rPr sz="3600" spc="-5" dirty="0">
                <a:latin typeface="Constantia"/>
                <a:cs typeface="Constantia"/>
              </a:rPr>
              <a:t>relationship </a:t>
            </a:r>
            <a:r>
              <a:rPr sz="3600" spc="-15" dirty="0">
                <a:latin typeface="Constantia"/>
                <a:cs typeface="Constantia"/>
              </a:rPr>
              <a:t>between </a:t>
            </a:r>
            <a:r>
              <a:rPr sz="3600" dirty="0">
                <a:latin typeface="Constantia"/>
                <a:cs typeface="Constantia"/>
              </a:rPr>
              <a:t>proprietary funds</a:t>
            </a:r>
            <a:r>
              <a:rPr sz="3600" spc="-44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and </a:t>
            </a:r>
            <a:r>
              <a:rPr sz="3600" spc="-5" dirty="0">
                <a:latin typeface="Constantia"/>
                <a:cs typeface="Constantia"/>
              </a:rPr>
              <a:t>net </a:t>
            </a:r>
            <a:r>
              <a:rPr sz="3600" dirty="0">
                <a:latin typeface="Constantia"/>
                <a:cs typeface="Constantia"/>
              </a:rPr>
              <a:t>profit.</a:t>
            </a:r>
          </a:p>
          <a:p>
            <a:pPr marL="12700" marR="610235" algn="just">
              <a:spcBef>
                <a:spcPts val="600"/>
              </a:spcBef>
              <a:buClr>
                <a:srgbClr val="0AD0D9"/>
              </a:buClr>
              <a:buSzPct val="93750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2. </a:t>
            </a:r>
            <a:r>
              <a:rPr sz="3600" dirty="0">
                <a:latin typeface="Constantia"/>
                <a:cs typeface="Constantia"/>
              </a:rPr>
              <a:t>If </a:t>
            </a:r>
            <a:r>
              <a:rPr sz="3600" spc="-10" dirty="0">
                <a:latin typeface="Constantia"/>
                <a:cs typeface="Constantia"/>
              </a:rPr>
              <a:t>over-capitalization </a:t>
            </a:r>
            <a:r>
              <a:rPr sz="3600" spc="-5" dirty="0">
                <a:latin typeface="Constantia"/>
                <a:cs typeface="Constantia"/>
              </a:rPr>
              <a:t>is because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5" dirty="0">
                <a:latin typeface="Constantia"/>
                <a:cs typeface="Constantia"/>
              </a:rPr>
              <a:t>result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15" dirty="0">
                <a:latin typeface="Constantia"/>
                <a:cs typeface="Constantia"/>
              </a:rPr>
              <a:t>over-  </a:t>
            </a:r>
            <a:r>
              <a:rPr sz="3600" spc="-5" dirty="0">
                <a:latin typeface="Constantia"/>
                <a:cs typeface="Constantia"/>
              </a:rPr>
              <a:t>valuation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2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assets</a:t>
            </a:r>
            <a:r>
              <a:rPr sz="3600" spc="-7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then</a:t>
            </a:r>
            <a:r>
              <a:rPr sz="3600" spc="-5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it</a:t>
            </a:r>
            <a:r>
              <a:rPr sz="3600" spc="-13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can</a:t>
            </a:r>
            <a:r>
              <a:rPr sz="3600" spc="-3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be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remedied</a:t>
            </a:r>
            <a:r>
              <a:rPr sz="3600" spc="-10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by</a:t>
            </a:r>
            <a:r>
              <a:rPr sz="3600" spc="-6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bringing  </a:t>
            </a:r>
            <a:r>
              <a:rPr sz="3600" spc="-20" dirty="0">
                <a:latin typeface="Constantia"/>
                <a:cs typeface="Constantia"/>
              </a:rPr>
              <a:t>down</a:t>
            </a:r>
            <a:r>
              <a:rPr sz="3600" spc="-4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4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values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1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assets</a:t>
            </a:r>
            <a:r>
              <a:rPr sz="3600" spc="-75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to</a:t>
            </a:r>
            <a:r>
              <a:rPr sz="3600" spc="-8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their</a:t>
            </a:r>
            <a:r>
              <a:rPr sz="3600" spc="-14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proper</a:t>
            </a:r>
            <a:r>
              <a:rPr sz="3600" spc="-16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values.</a:t>
            </a:r>
            <a:endParaRPr sz="3600" dirty="0">
              <a:latin typeface="Constantia"/>
              <a:cs typeface="Constantia"/>
            </a:endParaRPr>
          </a:p>
          <a:p>
            <a:pPr marL="12700" marR="273050" algn="just">
              <a:spcBef>
                <a:spcPts val="560"/>
              </a:spcBef>
              <a:buClr>
                <a:srgbClr val="0AD0D9"/>
              </a:buClr>
              <a:buSzPct val="93750"/>
              <a:tabLst>
                <a:tab pos="287020" algn="l"/>
              </a:tabLst>
            </a:pPr>
            <a:r>
              <a:rPr sz="3600" dirty="0">
                <a:latin typeface="Constantia"/>
                <a:cs typeface="Constantia"/>
              </a:rPr>
              <a:t>3. </a:t>
            </a:r>
            <a:r>
              <a:rPr sz="3600" spc="-5" dirty="0">
                <a:latin typeface="Constantia"/>
                <a:cs typeface="Constantia"/>
              </a:rPr>
              <a:t>Reduction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5" dirty="0">
                <a:latin typeface="Constantia"/>
                <a:cs typeface="Constantia"/>
              </a:rPr>
              <a:t>debt </a:t>
            </a:r>
            <a:r>
              <a:rPr sz="3600" spc="-10" dirty="0">
                <a:latin typeface="Constantia"/>
                <a:cs typeface="Constantia"/>
              </a:rPr>
              <a:t>burden. </a:t>
            </a:r>
            <a:r>
              <a:rPr sz="3600" spc="-30" dirty="0">
                <a:latin typeface="Constantia"/>
                <a:cs typeface="Constantia"/>
              </a:rPr>
              <a:t>For </a:t>
            </a:r>
            <a:r>
              <a:rPr sz="3600" spc="-10" dirty="0">
                <a:latin typeface="Constantia"/>
                <a:cs typeface="Constantia"/>
              </a:rPr>
              <a:t>which negotiations</a:t>
            </a:r>
            <a:r>
              <a:rPr sz="3600" spc="-38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with  </a:t>
            </a:r>
            <a:r>
              <a:rPr sz="3600" spc="-5" dirty="0">
                <a:latin typeface="Constantia"/>
                <a:cs typeface="Constantia"/>
              </a:rPr>
              <a:t>the big lenders </a:t>
            </a:r>
            <a:r>
              <a:rPr sz="3600" spc="-20" dirty="0">
                <a:latin typeface="Constantia"/>
                <a:cs typeface="Constantia"/>
              </a:rPr>
              <a:t>may </a:t>
            </a:r>
            <a:r>
              <a:rPr sz="3600" spc="-5" dirty="0">
                <a:latin typeface="Constantia"/>
                <a:cs typeface="Constantia"/>
              </a:rPr>
              <a:t>be made </a:t>
            </a:r>
            <a:r>
              <a:rPr sz="3600" spc="-20" dirty="0">
                <a:latin typeface="Constantia"/>
                <a:cs typeface="Constantia"/>
              </a:rPr>
              <a:t>to </a:t>
            </a:r>
            <a:r>
              <a:rPr sz="3600" spc="-15" dirty="0">
                <a:latin typeface="Constantia"/>
                <a:cs typeface="Constantia"/>
              </a:rPr>
              <a:t>reduce </a:t>
            </a:r>
            <a:r>
              <a:rPr sz="3600" spc="-5" dirty="0">
                <a:latin typeface="Constantia"/>
                <a:cs typeface="Constantia"/>
              </a:rPr>
              <a:t>the </a:t>
            </a:r>
            <a:r>
              <a:rPr sz="3600" spc="-10" dirty="0">
                <a:latin typeface="Constantia"/>
                <a:cs typeface="Constantia"/>
              </a:rPr>
              <a:t>interest  </a:t>
            </a:r>
            <a:r>
              <a:rPr sz="3600" spc="-5" dirty="0">
                <a:latin typeface="Constantia"/>
                <a:cs typeface="Constantia"/>
              </a:rPr>
              <a:t>obligation.</a:t>
            </a:r>
            <a:endParaRPr sz="3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F8B7C-59A6-C970-C509-759C179F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E853FF-F6FF-7EF6-D0E6-F347F2FD04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8500" y="1"/>
            <a:ext cx="7468234" cy="7118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Remedies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over-capitalization</a:t>
            </a:r>
            <a:r>
              <a:rPr b="1" spc="-15" dirty="0"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5C7922C-876B-CB42-B104-DA4721619C90}"/>
              </a:ext>
            </a:extLst>
          </p:cNvPr>
          <p:cNvSpPr txBox="1"/>
          <p:nvPr/>
        </p:nvSpPr>
        <p:spPr>
          <a:xfrm>
            <a:off x="304800" y="633729"/>
            <a:ext cx="11430000" cy="631711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695325" algn="just">
              <a:spcBef>
                <a:spcPts val="605"/>
              </a:spcBef>
              <a:buClr>
                <a:srgbClr val="0AD0D9"/>
              </a:buClr>
              <a:buSzPct val="93750"/>
              <a:tabLst>
                <a:tab pos="287020" algn="l"/>
              </a:tabLst>
            </a:pPr>
            <a:r>
              <a:rPr sz="4000" dirty="0">
                <a:latin typeface="Constantia"/>
                <a:cs typeface="Constantia"/>
              </a:rPr>
              <a:t>4. </a:t>
            </a:r>
            <a:r>
              <a:rPr sz="4000" spc="-15" dirty="0">
                <a:latin typeface="Constantia"/>
                <a:cs typeface="Constantia"/>
              </a:rPr>
              <a:t>Preference </a:t>
            </a:r>
            <a:r>
              <a:rPr sz="4000" spc="-10" dirty="0">
                <a:latin typeface="Constantia"/>
                <a:cs typeface="Constantia"/>
              </a:rPr>
              <a:t>shares </a:t>
            </a:r>
            <a:r>
              <a:rPr sz="4000" spc="-20" dirty="0">
                <a:latin typeface="Constantia"/>
                <a:cs typeface="Constantia"/>
              </a:rPr>
              <a:t>may </a:t>
            </a:r>
            <a:r>
              <a:rPr sz="4000" spc="-5" dirty="0">
                <a:latin typeface="Constantia"/>
                <a:cs typeface="Constantia"/>
              </a:rPr>
              <a:t>be redeemed </a:t>
            </a:r>
            <a:r>
              <a:rPr sz="4000" spc="-10" dirty="0">
                <a:latin typeface="Constantia"/>
                <a:cs typeface="Constantia"/>
              </a:rPr>
              <a:t>through</a:t>
            </a:r>
            <a:r>
              <a:rPr sz="4000" spc="-415" dirty="0">
                <a:latin typeface="Constantia"/>
                <a:cs typeface="Constantia"/>
              </a:rPr>
              <a:t> </a:t>
            </a:r>
            <a:r>
              <a:rPr sz="4000" spc="-5" dirty="0">
                <a:latin typeface="Constantia"/>
                <a:cs typeface="Constantia"/>
              </a:rPr>
              <a:t>capital  reduction</a:t>
            </a:r>
            <a:r>
              <a:rPr sz="4000" spc="-90" dirty="0">
                <a:latin typeface="Constantia"/>
                <a:cs typeface="Constantia"/>
              </a:rPr>
              <a:t> </a:t>
            </a:r>
            <a:r>
              <a:rPr sz="4000" dirty="0">
                <a:latin typeface="Constantia"/>
                <a:cs typeface="Constantia"/>
              </a:rPr>
              <a:t>scheme.</a:t>
            </a:r>
          </a:p>
          <a:p>
            <a:pPr marL="12700" algn="just">
              <a:buClr>
                <a:srgbClr val="0AD0D9"/>
              </a:buClr>
              <a:buSzPct val="93750"/>
              <a:tabLst>
                <a:tab pos="287020" algn="l"/>
              </a:tabLst>
            </a:pPr>
            <a:r>
              <a:rPr sz="4000" dirty="0">
                <a:latin typeface="Constantia"/>
                <a:cs typeface="Constantia"/>
              </a:rPr>
              <a:t>5.</a:t>
            </a:r>
            <a:r>
              <a:rPr sz="4000" spc="-5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Reducing</a:t>
            </a:r>
            <a:r>
              <a:rPr sz="4000" dirty="0">
                <a:latin typeface="Constantia"/>
                <a:cs typeface="Constantia"/>
              </a:rPr>
              <a:t> </a:t>
            </a:r>
            <a:r>
              <a:rPr sz="4000" spc="-15" dirty="0">
                <a:latin typeface="Constantia"/>
                <a:cs typeface="Constantia"/>
              </a:rPr>
              <a:t>face</a:t>
            </a:r>
            <a:r>
              <a:rPr sz="4000" spc="-140" dirty="0">
                <a:latin typeface="Constantia"/>
                <a:cs typeface="Constantia"/>
              </a:rPr>
              <a:t> </a:t>
            </a:r>
            <a:r>
              <a:rPr sz="4000" spc="-5" dirty="0">
                <a:latin typeface="Constantia"/>
                <a:cs typeface="Constantia"/>
              </a:rPr>
              <a:t>value</a:t>
            </a:r>
            <a:r>
              <a:rPr sz="4000" spc="-135" dirty="0">
                <a:latin typeface="Constantia"/>
                <a:cs typeface="Constantia"/>
              </a:rPr>
              <a:t> </a:t>
            </a:r>
            <a:r>
              <a:rPr sz="4000" dirty="0">
                <a:latin typeface="Constantia"/>
                <a:cs typeface="Constantia"/>
              </a:rPr>
              <a:t>and</a:t>
            </a:r>
            <a:r>
              <a:rPr sz="4000" spc="-25" dirty="0">
                <a:latin typeface="Constantia"/>
                <a:cs typeface="Constantia"/>
              </a:rPr>
              <a:t> </a:t>
            </a:r>
            <a:r>
              <a:rPr sz="4000" dirty="0">
                <a:latin typeface="Constantia"/>
                <a:cs typeface="Constantia"/>
              </a:rPr>
              <a:t>paid</a:t>
            </a:r>
            <a:r>
              <a:rPr sz="4000" spc="-55" dirty="0">
                <a:latin typeface="Constantia"/>
                <a:cs typeface="Constantia"/>
              </a:rPr>
              <a:t> </a:t>
            </a:r>
            <a:r>
              <a:rPr sz="4000" spc="-5" dirty="0">
                <a:latin typeface="Constantia"/>
                <a:cs typeface="Constantia"/>
              </a:rPr>
              <a:t>up</a:t>
            </a:r>
            <a:r>
              <a:rPr sz="4000" spc="-145" dirty="0">
                <a:latin typeface="Constantia"/>
                <a:cs typeface="Constantia"/>
              </a:rPr>
              <a:t> </a:t>
            </a:r>
            <a:r>
              <a:rPr sz="4000" spc="-5" dirty="0">
                <a:latin typeface="Constantia"/>
                <a:cs typeface="Constantia"/>
              </a:rPr>
              <a:t>value</a:t>
            </a:r>
            <a:r>
              <a:rPr sz="4000" spc="-120" dirty="0">
                <a:latin typeface="Constantia"/>
                <a:cs typeface="Constantia"/>
              </a:rPr>
              <a:t> </a:t>
            </a:r>
            <a:r>
              <a:rPr sz="4000" dirty="0">
                <a:latin typeface="Constantia"/>
                <a:cs typeface="Constantia"/>
              </a:rPr>
              <a:t>of</a:t>
            </a:r>
            <a:r>
              <a:rPr sz="4000" spc="-25" dirty="0">
                <a:latin typeface="Constantia"/>
                <a:cs typeface="Constantia"/>
              </a:rPr>
              <a:t> </a:t>
            </a:r>
            <a:r>
              <a:rPr sz="4000" spc="-5" dirty="0">
                <a:latin typeface="Constantia"/>
                <a:cs typeface="Constantia"/>
              </a:rPr>
              <a:t>equity</a:t>
            </a:r>
            <a:r>
              <a:rPr sz="4000" spc="-135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shares.</a:t>
            </a:r>
            <a:endParaRPr sz="4000" dirty="0">
              <a:latin typeface="Constantia"/>
              <a:cs typeface="Constantia"/>
            </a:endParaRPr>
          </a:p>
          <a:p>
            <a:pPr marL="12700" algn="just">
              <a:buClr>
                <a:srgbClr val="0AD0D9"/>
              </a:buClr>
              <a:buSzPct val="93750"/>
              <a:tabLst>
                <a:tab pos="287020" algn="l"/>
              </a:tabLst>
            </a:pPr>
            <a:r>
              <a:rPr sz="4000" spc="-5" dirty="0">
                <a:latin typeface="Constantia"/>
                <a:cs typeface="Constantia"/>
              </a:rPr>
              <a:t>6. </a:t>
            </a:r>
            <a:r>
              <a:rPr sz="4000" dirty="0">
                <a:latin typeface="Constantia"/>
                <a:cs typeface="Constantia"/>
              </a:rPr>
              <a:t>Initiating </a:t>
            </a:r>
            <a:r>
              <a:rPr sz="4000" spc="-20" dirty="0">
                <a:latin typeface="Constantia"/>
                <a:cs typeface="Constantia"/>
              </a:rPr>
              <a:t>merger </a:t>
            </a:r>
            <a:r>
              <a:rPr sz="4000" dirty="0">
                <a:latin typeface="Constantia"/>
                <a:cs typeface="Constantia"/>
              </a:rPr>
              <a:t>with </a:t>
            </a:r>
            <a:r>
              <a:rPr sz="4000" spc="-20" dirty="0">
                <a:latin typeface="Constantia"/>
                <a:cs typeface="Constantia"/>
              </a:rPr>
              <a:t>well </a:t>
            </a:r>
            <a:r>
              <a:rPr sz="4000" spc="-15" dirty="0">
                <a:latin typeface="Constantia"/>
                <a:cs typeface="Constantia"/>
              </a:rPr>
              <a:t>managed </a:t>
            </a:r>
            <a:r>
              <a:rPr sz="4000" dirty="0">
                <a:latin typeface="Constantia"/>
                <a:cs typeface="Constantia"/>
              </a:rPr>
              <a:t>profit</a:t>
            </a:r>
            <a:r>
              <a:rPr sz="4000" spc="-315" dirty="0">
                <a:latin typeface="Constantia"/>
                <a:cs typeface="Constantia"/>
              </a:rPr>
              <a:t> </a:t>
            </a:r>
            <a:r>
              <a:rPr sz="4000" spc="-5" dirty="0">
                <a:latin typeface="Constantia"/>
                <a:cs typeface="Constantia"/>
              </a:rPr>
              <a:t>making</a:t>
            </a:r>
            <a:r>
              <a:rPr lang="en-US" sz="4000" spc="-5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companies </a:t>
            </a:r>
            <a:r>
              <a:rPr sz="4000" spc="-15" dirty="0">
                <a:latin typeface="Constantia"/>
                <a:cs typeface="Constantia"/>
              </a:rPr>
              <a:t>interested </a:t>
            </a:r>
            <a:r>
              <a:rPr sz="4000" spc="-5" dirty="0">
                <a:latin typeface="Constantia"/>
                <a:cs typeface="Constantia"/>
              </a:rPr>
              <a:t>in taking </a:t>
            </a:r>
            <a:r>
              <a:rPr sz="4000" spc="-25" dirty="0">
                <a:latin typeface="Constantia"/>
                <a:cs typeface="Constantia"/>
              </a:rPr>
              <a:t>over </a:t>
            </a:r>
            <a:r>
              <a:rPr sz="4000" dirty="0">
                <a:latin typeface="Constantia"/>
                <a:cs typeface="Constantia"/>
              </a:rPr>
              <a:t>ailing</a:t>
            </a:r>
            <a:r>
              <a:rPr sz="4000" spc="-320" dirty="0">
                <a:latin typeface="Constantia"/>
                <a:cs typeface="Constantia"/>
              </a:rPr>
              <a:t> </a:t>
            </a:r>
            <a:r>
              <a:rPr sz="4000" spc="-45" dirty="0">
                <a:latin typeface="Constantia"/>
                <a:cs typeface="Constantia"/>
              </a:rPr>
              <a:t>company.</a:t>
            </a:r>
            <a:endParaRPr sz="4000" dirty="0">
              <a:latin typeface="Constantia"/>
              <a:cs typeface="Constantia"/>
            </a:endParaRPr>
          </a:p>
          <a:p>
            <a:pPr marL="12700" marR="45720" algn="just">
              <a:spcBef>
                <a:spcPts val="575"/>
              </a:spcBef>
              <a:buClr>
                <a:srgbClr val="0AD0D9"/>
              </a:buClr>
              <a:buSzPct val="93750"/>
              <a:tabLst>
                <a:tab pos="287020" algn="l"/>
              </a:tabLst>
            </a:pPr>
            <a:r>
              <a:rPr sz="4000" spc="-15" dirty="0">
                <a:latin typeface="Constantia"/>
                <a:cs typeface="Constantia"/>
              </a:rPr>
              <a:t>Many </a:t>
            </a:r>
            <a:r>
              <a:rPr sz="4000" spc="-5" dirty="0">
                <a:latin typeface="Constantia"/>
                <a:cs typeface="Constantia"/>
              </a:rPr>
              <a:t>Indian </a:t>
            </a:r>
            <a:r>
              <a:rPr sz="4000" spc="-10" dirty="0">
                <a:latin typeface="Constantia"/>
                <a:cs typeface="Constantia"/>
              </a:rPr>
              <a:t>companies </a:t>
            </a:r>
            <a:r>
              <a:rPr sz="4000" spc="-30" dirty="0">
                <a:latin typeface="Constantia"/>
                <a:cs typeface="Constantia"/>
              </a:rPr>
              <a:t>have </a:t>
            </a:r>
            <a:r>
              <a:rPr sz="4000" spc="-10" dirty="0">
                <a:latin typeface="Constantia"/>
                <a:cs typeface="Constantia"/>
              </a:rPr>
              <a:t>resorted </a:t>
            </a:r>
            <a:r>
              <a:rPr sz="4000" spc="-20" dirty="0">
                <a:latin typeface="Constantia"/>
                <a:cs typeface="Constantia"/>
              </a:rPr>
              <a:t>to </a:t>
            </a:r>
            <a:r>
              <a:rPr sz="4000" spc="-10" dirty="0">
                <a:latin typeface="Constantia"/>
                <a:cs typeface="Constantia"/>
              </a:rPr>
              <a:t>remedying  overcapitalization through </a:t>
            </a:r>
            <a:r>
              <a:rPr sz="4000" spc="-5" dirty="0">
                <a:latin typeface="Constantia"/>
                <a:cs typeface="Constantia"/>
              </a:rPr>
              <a:t>the </a:t>
            </a:r>
            <a:r>
              <a:rPr sz="4000" spc="-10" dirty="0">
                <a:latin typeface="Constantia"/>
                <a:cs typeface="Constantia"/>
              </a:rPr>
              <a:t>measures </a:t>
            </a:r>
            <a:r>
              <a:rPr sz="4000" spc="-5" dirty="0">
                <a:latin typeface="Constantia"/>
                <a:cs typeface="Constantia"/>
              </a:rPr>
              <a:t>mentioned</a:t>
            </a:r>
            <a:r>
              <a:rPr sz="4000" spc="-290" dirty="0">
                <a:latin typeface="Constantia"/>
                <a:cs typeface="Constantia"/>
              </a:rPr>
              <a:t> </a:t>
            </a:r>
            <a:r>
              <a:rPr sz="4000" spc="-20" dirty="0">
                <a:latin typeface="Constantia"/>
                <a:cs typeface="Constantia"/>
              </a:rPr>
              <a:t>above.</a:t>
            </a:r>
            <a:endParaRPr sz="40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1914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09728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Remedial </a:t>
            </a:r>
            <a:r>
              <a:rPr sz="3600" spc="-5" dirty="0">
                <a:latin typeface="Calibri"/>
                <a:cs typeface="Calibri"/>
              </a:rPr>
              <a:t>measures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15" dirty="0">
                <a:latin typeface="Calibri"/>
                <a:cs typeface="Calibri"/>
              </a:rPr>
              <a:t>correct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Over-  capitalisation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869161"/>
            <a:ext cx="9677400" cy="372409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Reduction </a:t>
            </a:r>
            <a:r>
              <a:rPr sz="3600" dirty="0">
                <a:latin typeface="Constantia"/>
                <a:cs typeface="Constantia"/>
              </a:rPr>
              <a:t>of funded</a:t>
            </a:r>
            <a:r>
              <a:rPr sz="3600" spc="-20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debts.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Reduction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15" dirty="0">
                <a:latin typeface="Constantia"/>
                <a:cs typeface="Constantia"/>
              </a:rPr>
              <a:t>interest </a:t>
            </a:r>
            <a:r>
              <a:rPr sz="3600" dirty="0">
                <a:latin typeface="Constantia"/>
                <a:cs typeface="Constantia"/>
              </a:rPr>
              <a:t>on </a:t>
            </a:r>
            <a:r>
              <a:rPr sz="3600" spc="-5" dirty="0">
                <a:latin typeface="Constantia"/>
                <a:cs typeface="Constantia"/>
              </a:rPr>
              <a:t>debentures</a:t>
            </a:r>
            <a:r>
              <a:rPr sz="3600" spc="-484" dirty="0">
                <a:latin typeface="Constantia"/>
                <a:cs typeface="Constantia"/>
              </a:rPr>
              <a:t> </a:t>
            </a:r>
            <a:r>
              <a:rPr lang="en-US" sz="3600" spc="-484" dirty="0">
                <a:latin typeface="Constantia"/>
                <a:cs typeface="Constantia"/>
              </a:rPr>
              <a:t>   </a:t>
            </a:r>
            <a:r>
              <a:rPr sz="3600" dirty="0">
                <a:latin typeface="Constantia"/>
                <a:cs typeface="Constantia"/>
              </a:rPr>
              <a:t>and </a:t>
            </a:r>
            <a:r>
              <a:rPr sz="3600" spc="-10" dirty="0">
                <a:latin typeface="Constantia"/>
                <a:cs typeface="Constantia"/>
              </a:rPr>
              <a:t>loans.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Reduction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20" dirty="0">
                <a:latin typeface="Constantia"/>
                <a:cs typeface="Constantia"/>
              </a:rPr>
              <a:t>preference</a:t>
            </a:r>
            <a:r>
              <a:rPr sz="3600" spc="-24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Reduction</a:t>
            </a:r>
            <a:r>
              <a:rPr sz="3600" spc="-15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3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face</a:t>
            </a:r>
            <a:r>
              <a:rPr sz="3600" spc="-15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value</a:t>
            </a:r>
            <a:r>
              <a:rPr sz="3600" spc="-15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2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</a:t>
            </a:r>
            <a:endParaRPr sz="3600" dirty="0">
              <a:latin typeface="Constantia"/>
              <a:cs typeface="Constantia"/>
            </a:endParaRPr>
          </a:p>
          <a:p>
            <a:pPr marL="287020" marR="592455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sz="2800" dirty="0"/>
              <a:t>	</a:t>
            </a:r>
            <a:r>
              <a:rPr sz="3600" spc="-5" dirty="0">
                <a:latin typeface="Constantia"/>
                <a:cs typeface="Constantia"/>
              </a:rPr>
              <a:t>Reduction</a:t>
            </a:r>
            <a:r>
              <a:rPr sz="3600" spc="-8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in</a:t>
            </a:r>
            <a:r>
              <a:rPr sz="3600" spc="-8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7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number</a:t>
            </a:r>
            <a:r>
              <a:rPr sz="3600" spc="-17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2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equity</a:t>
            </a:r>
            <a:r>
              <a:rPr sz="3600" spc="-14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  </a:t>
            </a:r>
            <a:r>
              <a:rPr sz="3600" spc="-5" dirty="0">
                <a:latin typeface="Constantia"/>
                <a:cs typeface="Constantia"/>
              </a:rPr>
              <a:t>Ploughing back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12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profits.</a:t>
            </a:r>
            <a:endParaRPr sz="3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1" y="1"/>
            <a:ext cx="6664325" cy="7118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5" dirty="0">
                <a:latin typeface="Calibri"/>
                <a:cs typeface="Calibri"/>
              </a:rPr>
              <a:t>Effects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Over-capitalisation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876045"/>
            <a:ext cx="10134599" cy="55929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5" dirty="0">
                <a:latin typeface="Constantia"/>
                <a:cs typeface="Constantia"/>
              </a:rPr>
              <a:t>Loss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goodwill.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Difficulty </a:t>
            </a:r>
            <a:r>
              <a:rPr sz="2800" spc="-5" dirty="0">
                <a:latin typeface="Constantia"/>
                <a:cs typeface="Constantia"/>
              </a:rPr>
              <a:t>in obtaining</a:t>
            </a:r>
            <a:r>
              <a:rPr sz="2800" spc="-25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capital.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Window </a:t>
            </a:r>
            <a:r>
              <a:rPr sz="2800" spc="-5" dirty="0">
                <a:latin typeface="Constantia"/>
                <a:cs typeface="Constantia"/>
              </a:rPr>
              <a:t>dressing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accounts.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Decline in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efficiency.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5" dirty="0">
                <a:latin typeface="Constantia"/>
                <a:cs typeface="Constantia"/>
              </a:rPr>
              <a:t>Loss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Market.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Low </a:t>
            </a:r>
            <a:r>
              <a:rPr sz="2800" spc="-20" dirty="0">
                <a:latin typeface="Constantia"/>
                <a:cs typeface="Constantia"/>
              </a:rPr>
              <a:t>rate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dividend.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20" dirty="0">
                <a:latin typeface="Constantia"/>
                <a:cs typeface="Constantia"/>
              </a:rPr>
              <a:t>Fall </a:t>
            </a:r>
            <a:r>
              <a:rPr sz="2800" spc="-5" dirty="0">
                <a:latin typeface="Constantia"/>
                <a:cs typeface="Constantia"/>
              </a:rPr>
              <a:t>in the </a:t>
            </a:r>
            <a:r>
              <a:rPr sz="2800" spc="-15" dirty="0">
                <a:latin typeface="Constantia"/>
                <a:cs typeface="Constantia"/>
              </a:rPr>
              <a:t>Market </a:t>
            </a:r>
            <a:r>
              <a:rPr sz="2800" spc="-5" dirty="0">
                <a:latin typeface="Constantia"/>
                <a:cs typeface="Constantia"/>
              </a:rPr>
              <a:t>value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3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shares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5" dirty="0">
                <a:latin typeface="Constantia"/>
                <a:cs typeface="Constantia"/>
              </a:rPr>
              <a:t>Loss </a:t>
            </a:r>
            <a:r>
              <a:rPr sz="2800" dirty="0">
                <a:latin typeface="Constantia"/>
                <a:cs typeface="Constantia"/>
              </a:rPr>
              <a:t>on</a:t>
            </a:r>
            <a:r>
              <a:rPr sz="2800" spc="-25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re-organization.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Small </a:t>
            </a:r>
            <a:r>
              <a:rPr sz="2800" spc="-5" dirty="0">
                <a:latin typeface="Constantia"/>
                <a:cs typeface="Constantia"/>
              </a:rPr>
              <a:t>value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2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collateral.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Speculative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gambling.</a:t>
            </a:r>
            <a:endParaRPr sz="2800" dirty="0">
              <a:latin typeface="Constantia"/>
              <a:cs typeface="Constantia"/>
            </a:endParaRPr>
          </a:p>
          <a:p>
            <a:pPr marL="287020" marR="1781810" indent="-274320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Reduction in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quality.  </a:t>
            </a:r>
            <a:r>
              <a:rPr sz="2800" spc="-10" dirty="0">
                <a:latin typeface="Constantia"/>
                <a:cs typeface="Constantia"/>
              </a:rPr>
              <a:t>Cuts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wages.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Competition.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Misapplication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society's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resources.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228600"/>
            <a:ext cx="618617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dirty="0">
                <a:latin typeface="Calibri"/>
                <a:cs typeface="Calibri"/>
              </a:rPr>
              <a:t>UNDER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65" dirty="0">
                <a:latin typeface="Calibri"/>
                <a:cs typeface="Calibri"/>
              </a:rPr>
              <a:t>CAPITALISATION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869908"/>
            <a:ext cx="11506200" cy="6229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just"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Under-capitalisation is just </a:t>
            </a:r>
            <a:r>
              <a:rPr sz="3200" spc="-15" dirty="0">
                <a:latin typeface="Constantia"/>
                <a:cs typeface="Constantia"/>
              </a:rPr>
              <a:t>reverse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2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over-capitalisation.</a:t>
            </a:r>
            <a:endParaRPr sz="3200" dirty="0">
              <a:latin typeface="Constantia"/>
              <a:cs typeface="Constantia"/>
            </a:endParaRPr>
          </a:p>
          <a:p>
            <a:pPr marL="287020" marR="340995" indent="-274320" algn="just"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state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5" dirty="0">
                <a:latin typeface="Constantia"/>
                <a:cs typeface="Constantia"/>
              </a:rPr>
              <a:t>under-capitalisation is </a:t>
            </a:r>
            <a:r>
              <a:rPr sz="3200" spc="-15" dirty="0">
                <a:latin typeface="Constantia"/>
                <a:cs typeface="Constantia"/>
              </a:rPr>
              <a:t>where </a:t>
            </a:r>
            <a:r>
              <a:rPr sz="3200" spc="-5" dirty="0">
                <a:latin typeface="Constantia"/>
                <a:cs typeface="Constantia"/>
              </a:rPr>
              <a:t>the value </a:t>
            </a:r>
            <a:r>
              <a:rPr sz="3200" dirty="0">
                <a:latin typeface="Constantia"/>
                <a:cs typeface="Constantia"/>
              </a:rPr>
              <a:t>of  assets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are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much</a:t>
            </a:r>
            <a:r>
              <a:rPr sz="3200" spc="-4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more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than</a:t>
            </a:r>
            <a:r>
              <a:rPr sz="3200" spc="-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appears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books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  </a:t>
            </a:r>
            <a:r>
              <a:rPr sz="3200" spc="-45" dirty="0">
                <a:latin typeface="Constantia"/>
                <a:cs typeface="Constantia"/>
              </a:rPr>
              <a:t>company.</a:t>
            </a:r>
            <a:endParaRPr sz="3200" dirty="0">
              <a:latin typeface="Constantia"/>
              <a:cs typeface="Constantia"/>
            </a:endParaRPr>
          </a:p>
          <a:p>
            <a:pPr marL="287020" marR="5080" indent="-274320" algn="just"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In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well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established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companies,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there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large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appreciation  in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assets,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but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such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appreciation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now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shown</a:t>
            </a:r>
            <a:r>
              <a:rPr sz="3200" spc="-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books.</a:t>
            </a:r>
            <a:endParaRPr sz="3200" dirty="0">
              <a:latin typeface="Constantia"/>
              <a:cs typeface="Constantia"/>
            </a:endParaRPr>
          </a:p>
          <a:p>
            <a:pPr marL="287020" marR="95885" indent="-274320" algn="just">
              <a:spcBef>
                <a:spcPts val="5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8140" algn="l"/>
                <a:tab pos="358775" algn="l"/>
              </a:tabLst>
            </a:pPr>
            <a:r>
              <a:rPr sz="2400" dirty="0"/>
              <a:t>	</a:t>
            </a:r>
            <a:r>
              <a:rPr sz="3200" spc="-5" dirty="0">
                <a:latin typeface="Constantia"/>
                <a:cs typeface="Constantia"/>
              </a:rPr>
              <a:t>As against </a:t>
            </a:r>
            <a:r>
              <a:rPr sz="3200" spc="-10" dirty="0">
                <a:latin typeface="Constantia"/>
                <a:cs typeface="Constantia"/>
              </a:rPr>
              <a:t>over-capitalisation, </a:t>
            </a:r>
            <a:r>
              <a:rPr sz="3200" spc="-5" dirty="0">
                <a:latin typeface="Constantia"/>
                <a:cs typeface="Constantia"/>
              </a:rPr>
              <a:t>under-capitalisation is  associated </a:t>
            </a:r>
            <a:r>
              <a:rPr sz="3200" dirty="0">
                <a:latin typeface="Constantia"/>
                <a:cs typeface="Constantia"/>
              </a:rPr>
              <a:t>with an </a:t>
            </a:r>
            <a:r>
              <a:rPr sz="3200" spc="-10" dirty="0">
                <a:latin typeface="Constantia"/>
                <a:cs typeface="Constantia"/>
              </a:rPr>
              <a:t>effective </a:t>
            </a:r>
            <a:r>
              <a:rPr sz="3200" spc="-5" dirty="0">
                <a:latin typeface="Constantia"/>
                <a:cs typeface="Constantia"/>
              </a:rPr>
              <a:t>utilisation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15" dirty="0">
                <a:latin typeface="Constantia"/>
                <a:cs typeface="Constantia"/>
              </a:rPr>
              <a:t>investments, </a:t>
            </a:r>
            <a:r>
              <a:rPr sz="3200" dirty="0">
                <a:latin typeface="Constantia"/>
                <a:cs typeface="Constantia"/>
              </a:rPr>
              <a:t>an  </a:t>
            </a:r>
            <a:r>
              <a:rPr sz="3200" spc="-15" dirty="0">
                <a:latin typeface="Constantia"/>
                <a:cs typeface="Constantia"/>
              </a:rPr>
              <a:t>exceptionally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high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rate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dividend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enhanced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prices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  </a:t>
            </a:r>
            <a:r>
              <a:rPr sz="3200" spc="-10" dirty="0">
                <a:latin typeface="Constantia"/>
                <a:cs typeface="Constantia"/>
              </a:rPr>
              <a:t>shares.</a:t>
            </a:r>
            <a:endParaRPr sz="3200" dirty="0">
              <a:latin typeface="Constantia"/>
              <a:cs typeface="Constantia"/>
            </a:endParaRPr>
          </a:p>
          <a:p>
            <a:pPr marL="287020" marR="672465" indent="-274320" algn="just">
              <a:spcBef>
                <a:spcPts val="61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In other </a:t>
            </a:r>
            <a:r>
              <a:rPr sz="3200" spc="-25" dirty="0">
                <a:latin typeface="Constantia"/>
                <a:cs typeface="Constantia"/>
              </a:rPr>
              <a:t>words, </a:t>
            </a:r>
            <a:r>
              <a:rPr sz="3200" spc="-5" dirty="0">
                <a:latin typeface="Constantia"/>
                <a:cs typeface="Constantia"/>
              </a:rPr>
              <a:t>the capital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5" dirty="0">
                <a:latin typeface="Constantia"/>
                <a:cs typeface="Constantia"/>
              </a:rPr>
              <a:t>company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dirty="0">
                <a:latin typeface="Constantia"/>
                <a:cs typeface="Constantia"/>
              </a:rPr>
              <a:t>less </a:t>
            </a:r>
            <a:r>
              <a:rPr sz="3200" spc="-5" dirty="0">
                <a:latin typeface="Constantia"/>
                <a:cs typeface="Constantia"/>
              </a:rPr>
              <a:t>in  proportion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to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its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total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requirements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under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state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  </a:t>
            </a:r>
            <a:r>
              <a:rPr sz="3200" spc="-5" dirty="0">
                <a:latin typeface="Constantia"/>
                <a:cs typeface="Constantia"/>
              </a:rPr>
              <a:t>under-capitalisation.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1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5358" y="1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172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329629"/>
            <a:ext cx="7569200" cy="7112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Definition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Undercapitalization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400" y="1107085"/>
            <a:ext cx="11658600" cy="44582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dirty="0">
                <a:latin typeface="Constantia"/>
                <a:cs typeface="Constantia"/>
              </a:rPr>
              <a:t>In </a:t>
            </a:r>
            <a:r>
              <a:rPr sz="3600" spc="-5" dirty="0">
                <a:latin typeface="Constantia"/>
                <a:cs typeface="Constantia"/>
              </a:rPr>
              <a:t>the </a:t>
            </a:r>
            <a:r>
              <a:rPr sz="3600" spc="-20" dirty="0">
                <a:latin typeface="Constantia"/>
                <a:cs typeface="Constantia"/>
              </a:rPr>
              <a:t>words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10" dirty="0">
                <a:latin typeface="Constantia"/>
                <a:cs typeface="Constantia"/>
              </a:rPr>
              <a:t>Gerstenberg, </a:t>
            </a:r>
            <a:r>
              <a:rPr sz="3600" spc="-5" dirty="0">
                <a:latin typeface="Constantia"/>
                <a:cs typeface="Constantia"/>
              </a:rPr>
              <a:t>"A </a:t>
            </a:r>
            <a:r>
              <a:rPr sz="3600" spc="-10" dirty="0">
                <a:latin typeface="Constantia"/>
                <a:cs typeface="Constantia"/>
              </a:rPr>
              <a:t>corporation </a:t>
            </a:r>
            <a:r>
              <a:rPr sz="3600" spc="-20" dirty="0">
                <a:latin typeface="Constantia"/>
                <a:cs typeface="Constantia"/>
              </a:rPr>
              <a:t>may </a:t>
            </a:r>
            <a:r>
              <a:rPr sz="3600" spc="-5" dirty="0">
                <a:latin typeface="Constantia"/>
                <a:cs typeface="Constantia"/>
              </a:rPr>
              <a:t>be  under-capitalised</a:t>
            </a:r>
            <a:r>
              <a:rPr sz="3600" spc="-7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when</a:t>
            </a:r>
            <a:r>
              <a:rPr sz="3600" spc="-8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spc="-25" dirty="0">
                <a:latin typeface="Constantia"/>
                <a:cs typeface="Constantia"/>
              </a:rPr>
              <a:t>rate</a:t>
            </a:r>
            <a:r>
              <a:rPr sz="3600" spc="-14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1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profits</a:t>
            </a:r>
            <a:r>
              <a:rPr sz="3600" spc="-7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it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is</a:t>
            </a:r>
            <a:r>
              <a:rPr sz="3600" spc="-5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making  </a:t>
            </a:r>
            <a:r>
              <a:rPr sz="3600" dirty="0">
                <a:latin typeface="Constantia"/>
                <a:cs typeface="Constantia"/>
              </a:rPr>
              <a:t>on </a:t>
            </a:r>
            <a:r>
              <a:rPr sz="3600" spc="-5" dirty="0">
                <a:latin typeface="Constantia"/>
                <a:cs typeface="Constantia"/>
              </a:rPr>
              <a:t>the </a:t>
            </a:r>
            <a:r>
              <a:rPr sz="3600" spc="-10" dirty="0">
                <a:latin typeface="Constantia"/>
                <a:cs typeface="Constantia"/>
              </a:rPr>
              <a:t>total </a:t>
            </a:r>
            <a:r>
              <a:rPr sz="3600" spc="-5" dirty="0">
                <a:latin typeface="Constantia"/>
                <a:cs typeface="Constantia"/>
              </a:rPr>
              <a:t>capital is </a:t>
            </a:r>
            <a:r>
              <a:rPr sz="3600" spc="-15" dirty="0">
                <a:latin typeface="Constantia"/>
                <a:cs typeface="Constantia"/>
              </a:rPr>
              <a:t>exceptionally </a:t>
            </a:r>
            <a:r>
              <a:rPr sz="3600" spc="-10" dirty="0">
                <a:latin typeface="Constantia"/>
                <a:cs typeface="Constantia"/>
              </a:rPr>
              <a:t>high </a:t>
            </a:r>
            <a:r>
              <a:rPr sz="3600" spc="-5" dirty="0">
                <a:latin typeface="Constantia"/>
                <a:cs typeface="Constantia"/>
              </a:rPr>
              <a:t>in relation </a:t>
            </a:r>
            <a:r>
              <a:rPr sz="3600" spc="-20" dirty="0">
                <a:latin typeface="Constantia"/>
                <a:cs typeface="Constantia"/>
              </a:rPr>
              <a:t>to  </a:t>
            </a:r>
            <a:r>
              <a:rPr sz="3600" spc="-5" dirty="0">
                <a:latin typeface="Constantia"/>
                <a:cs typeface="Constantia"/>
              </a:rPr>
              <a:t>the return </a:t>
            </a:r>
            <a:r>
              <a:rPr sz="3600" spc="-15" dirty="0">
                <a:latin typeface="Constantia"/>
                <a:cs typeface="Constantia"/>
              </a:rPr>
              <a:t>enjoyed by </a:t>
            </a:r>
            <a:r>
              <a:rPr sz="3600" spc="-5" dirty="0">
                <a:latin typeface="Constantia"/>
                <a:cs typeface="Constantia"/>
              </a:rPr>
              <a:t>similarly situated </a:t>
            </a:r>
            <a:r>
              <a:rPr sz="3600" spc="-10" dirty="0">
                <a:latin typeface="Constantia"/>
                <a:cs typeface="Constantia"/>
              </a:rPr>
              <a:t>companies </a:t>
            </a:r>
            <a:r>
              <a:rPr sz="3600" spc="-5" dirty="0">
                <a:latin typeface="Constantia"/>
                <a:cs typeface="Constantia"/>
              </a:rPr>
              <a:t>in  the</a:t>
            </a:r>
            <a:r>
              <a:rPr sz="3600" spc="-12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same</a:t>
            </a:r>
            <a:r>
              <a:rPr sz="3600" spc="-7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industry</a:t>
            </a:r>
            <a:r>
              <a:rPr sz="3600" spc="-15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or</a:t>
            </a:r>
            <a:r>
              <a:rPr sz="3600" spc="-15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when</a:t>
            </a:r>
            <a:r>
              <a:rPr sz="3600" spc="-5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it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has</a:t>
            </a:r>
            <a:r>
              <a:rPr sz="3600" spc="-9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too</a:t>
            </a:r>
            <a:r>
              <a:rPr sz="3600" spc="-10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little</a:t>
            </a:r>
            <a:r>
              <a:rPr sz="3600" spc="-16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capital</a:t>
            </a:r>
            <a:r>
              <a:rPr sz="3600" spc="-8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with  </a:t>
            </a:r>
            <a:r>
              <a:rPr sz="3600" spc="-5" dirty="0">
                <a:latin typeface="Constantia"/>
                <a:cs typeface="Constantia"/>
              </a:rPr>
              <a:t>which </a:t>
            </a:r>
            <a:r>
              <a:rPr sz="3600" spc="-20" dirty="0">
                <a:latin typeface="Constantia"/>
                <a:cs typeface="Constantia"/>
              </a:rPr>
              <a:t>to </a:t>
            </a:r>
            <a:r>
              <a:rPr sz="3600" spc="-10" dirty="0">
                <a:latin typeface="Constantia"/>
                <a:cs typeface="Constantia"/>
              </a:rPr>
              <a:t>conduct </a:t>
            </a:r>
            <a:r>
              <a:rPr sz="3600" spc="-5" dirty="0">
                <a:latin typeface="Constantia"/>
                <a:cs typeface="Constantia"/>
              </a:rPr>
              <a:t>its</a:t>
            </a:r>
            <a:r>
              <a:rPr sz="3600" spc="-35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business".</a:t>
            </a:r>
            <a:endParaRPr lang="en-US" sz="3600" dirty="0">
              <a:latin typeface="Constantia"/>
              <a:cs typeface="Constantia"/>
            </a:endParaRPr>
          </a:p>
          <a:p>
            <a:endParaRPr lang="en-US" sz="3600" dirty="0"/>
          </a:p>
          <a:p>
            <a:pPr marL="287020" marR="5080" indent="-274320" algn="just"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endParaRPr sz="3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7555" y="250142"/>
            <a:ext cx="813689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dirty="0">
                <a:latin typeface="Calibri"/>
                <a:cs typeface="Calibri"/>
              </a:rPr>
              <a:t>Meaning </a:t>
            </a:r>
            <a:r>
              <a:rPr sz="4000" spc="-5" dirty="0">
                <a:latin typeface="Calibri"/>
                <a:cs typeface="Calibri"/>
              </a:rPr>
              <a:t>of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Undercapitalization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300" y="1126844"/>
            <a:ext cx="11201400" cy="494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spcBef>
                <a:spcPts val="10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Under-capitalisation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condition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where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real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value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company</a:t>
            </a:r>
            <a:r>
              <a:rPr lang="en-US" sz="2800" spc="-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more </a:t>
            </a:r>
            <a:r>
              <a:rPr sz="2800" spc="-5" dirty="0">
                <a:latin typeface="Constantia"/>
                <a:cs typeface="Constantia"/>
              </a:rPr>
              <a:t>than its book</a:t>
            </a:r>
            <a:r>
              <a:rPr sz="2800" spc="-3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value.</a:t>
            </a:r>
            <a:endParaRPr sz="2800" dirty="0">
              <a:latin typeface="Constantia"/>
              <a:cs typeface="Constantia"/>
            </a:endParaRPr>
          </a:p>
          <a:p>
            <a:pPr marL="287020" marR="443230" indent="-274320" algn="just">
              <a:spcBef>
                <a:spcPts val="46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344805" algn="l"/>
                <a:tab pos="345440" algn="l"/>
              </a:tabLst>
            </a:pPr>
            <a:r>
              <a:rPr sz="2400" dirty="0"/>
              <a:t>	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assets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bring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profits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but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it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would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appear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to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be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much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larger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than  </a:t>
            </a:r>
            <a:r>
              <a:rPr sz="2800" spc="-10" dirty="0">
                <a:latin typeface="Constantia"/>
                <a:cs typeface="Constantia"/>
              </a:rPr>
              <a:t>warranted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book </a:t>
            </a:r>
            <a:r>
              <a:rPr sz="2800" dirty="0">
                <a:latin typeface="Constantia"/>
                <a:cs typeface="Constantia"/>
              </a:rPr>
              <a:t>figures of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2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capital.</a:t>
            </a:r>
            <a:endParaRPr sz="2800" dirty="0">
              <a:latin typeface="Constantia"/>
              <a:cs typeface="Constantia"/>
            </a:endParaRPr>
          </a:p>
          <a:p>
            <a:pPr marL="287020" marR="117475" indent="-274320" algn="just">
              <a:spcBef>
                <a:spcPts val="49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such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cases,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dividend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will </a:t>
            </a:r>
            <a:r>
              <a:rPr sz="2800" spc="-10" dirty="0">
                <a:latin typeface="Constantia"/>
                <a:cs typeface="Constantia"/>
              </a:rPr>
              <a:t>naturally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be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high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market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value 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shares will be much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higher.</a:t>
            </a:r>
            <a:endParaRPr sz="2800" dirty="0">
              <a:latin typeface="Constantia"/>
              <a:cs typeface="Constantia"/>
            </a:endParaRPr>
          </a:p>
          <a:p>
            <a:pPr marL="287020" marR="211454" indent="-274320" algn="just"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Under-</a:t>
            </a:r>
            <a:r>
              <a:rPr sz="2800" spc="-5" dirty="0" err="1">
                <a:latin typeface="Constantia"/>
                <a:cs typeface="Constantia"/>
              </a:rPr>
              <a:t>capitalisation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does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not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mean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inadequacy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capital.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Profits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are  </a:t>
            </a:r>
            <a:r>
              <a:rPr sz="2800" spc="-5" dirty="0">
                <a:latin typeface="Constantia"/>
                <a:cs typeface="Constantia"/>
              </a:rPr>
              <a:t>high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such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companies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part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profits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are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ploughed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back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  the business </a:t>
            </a:r>
            <a:r>
              <a:rPr sz="2800" spc="-10" dirty="0">
                <a:latin typeface="Constantia"/>
                <a:cs typeface="Constantia"/>
              </a:rPr>
              <a:t>directly </a:t>
            </a:r>
            <a:r>
              <a:rPr sz="2800" dirty="0">
                <a:latin typeface="Constantia"/>
                <a:cs typeface="Constantia"/>
              </a:rPr>
              <a:t>or</a:t>
            </a:r>
            <a:r>
              <a:rPr sz="2800" spc="-35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indirectly.</a:t>
            </a:r>
            <a:endParaRPr sz="2800" dirty="0">
              <a:latin typeface="Constantia"/>
              <a:cs typeface="Constantia"/>
            </a:endParaRPr>
          </a:p>
          <a:p>
            <a:pPr marL="287020" indent="-274320" algn="just"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value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assets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are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shown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at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lower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price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than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their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real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value.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It</a:t>
            </a:r>
            <a:r>
              <a:rPr lang="en-US"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means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that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there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are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secret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reserves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under-capitalised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companies.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251511"/>
            <a:ext cx="7862570" cy="7880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5000" spc="-5" dirty="0">
                <a:latin typeface="Calibri"/>
                <a:cs typeface="Calibri"/>
              </a:rPr>
              <a:t>Causes of</a:t>
            </a:r>
            <a:r>
              <a:rPr sz="5000" spc="-10" dirty="0">
                <a:latin typeface="Calibri"/>
                <a:cs typeface="Calibri"/>
              </a:rPr>
              <a:t> Under-capitalisation</a:t>
            </a:r>
            <a:endParaRPr sz="5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3693" y="1219200"/>
            <a:ext cx="9227183" cy="479297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indent="-274320"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latin typeface="Constantia"/>
                <a:cs typeface="Constantia"/>
              </a:rPr>
              <a:t>Under </a:t>
            </a:r>
            <a:r>
              <a:rPr sz="3200" dirty="0">
                <a:latin typeface="Constantia"/>
                <a:cs typeface="Constantia"/>
              </a:rPr>
              <a:t>estimation of </a:t>
            </a:r>
            <a:r>
              <a:rPr sz="3200" spc="-5" dirty="0">
                <a:latin typeface="Constantia"/>
                <a:cs typeface="Constantia"/>
              </a:rPr>
              <a:t>capital</a:t>
            </a:r>
            <a:r>
              <a:rPr sz="3200" spc="-3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requirements.</a:t>
            </a:r>
            <a:endParaRPr sz="3200" dirty="0">
              <a:latin typeface="Constantia"/>
              <a:cs typeface="Constantia"/>
            </a:endParaRPr>
          </a:p>
          <a:p>
            <a:pPr marL="368935" indent="-356235">
              <a:spcBef>
                <a:spcPts val="3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sz="3200" spc="-15" dirty="0">
                <a:latin typeface="Constantia"/>
                <a:cs typeface="Constantia"/>
              </a:rPr>
              <a:t>Under </a:t>
            </a:r>
            <a:r>
              <a:rPr sz="3200" dirty="0">
                <a:latin typeface="Constantia"/>
                <a:cs typeface="Constantia"/>
              </a:rPr>
              <a:t>estimation of </a:t>
            </a:r>
            <a:r>
              <a:rPr sz="3200" spc="-10" dirty="0">
                <a:latin typeface="Constantia"/>
                <a:cs typeface="Constantia"/>
              </a:rPr>
              <a:t>future</a:t>
            </a:r>
            <a:r>
              <a:rPr sz="3200" spc="-41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earnings.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Promotion during</a:t>
            </a:r>
            <a:r>
              <a:rPr sz="3200" spc="-215" dirty="0">
                <a:latin typeface="Constantia"/>
                <a:cs typeface="Constantia"/>
              </a:rPr>
              <a:t> </a:t>
            </a:r>
            <a:r>
              <a:rPr sz="3200" spc="15" dirty="0">
                <a:latin typeface="Constantia"/>
                <a:cs typeface="Constantia"/>
              </a:rPr>
              <a:t>deflation.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spcBef>
                <a:spcPts val="3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25" dirty="0">
                <a:latin typeface="Constantia"/>
                <a:cs typeface="Constantia"/>
              </a:rPr>
              <a:t>Narrow </a:t>
            </a:r>
            <a:r>
              <a:rPr sz="3200" spc="-5" dirty="0">
                <a:latin typeface="Constantia"/>
                <a:cs typeface="Constantia"/>
              </a:rPr>
              <a:t>dividend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40" dirty="0">
                <a:latin typeface="Constantia"/>
                <a:cs typeface="Constantia"/>
              </a:rPr>
              <a:t>policy.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spcBef>
                <a:spcPts val="3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Desire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control.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25" dirty="0">
                <a:latin typeface="Constantia"/>
                <a:cs typeface="Constantia"/>
              </a:rPr>
              <a:t>Excessive </a:t>
            </a:r>
            <a:r>
              <a:rPr sz="3200" spc="-5" dirty="0">
                <a:latin typeface="Constantia"/>
                <a:cs typeface="Constantia"/>
              </a:rPr>
              <a:t>depreciation</a:t>
            </a:r>
            <a:r>
              <a:rPr sz="3200" spc="-21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provided.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spcBef>
                <a:spcPts val="31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latin typeface="Constantia"/>
                <a:cs typeface="Constantia"/>
              </a:rPr>
              <a:t>Maintenance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high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efficiency.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spcBef>
                <a:spcPts val="3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Secret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reserves.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spcBef>
                <a:spcPts val="3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Difficulty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10" dirty="0">
                <a:latin typeface="Constantia"/>
                <a:cs typeface="Constantia"/>
              </a:rPr>
              <a:t>procurement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3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1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5358" y="1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172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68501" y="1112265"/>
            <a:ext cx="7668895" cy="7112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Remedies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under-capitalisation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5800" y="2172214"/>
            <a:ext cx="9468657" cy="317009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Splitting up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229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Increasing the number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30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Increase</a:t>
            </a:r>
            <a:r>
              <a:rPr sz="3600" spc="-7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in</a:t>
            </a:r>
            <a:r>
              <a:rPr sz="3600" spc="-8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14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par</a:t>
            </a:r>
            <a:r>
              <a:rPr sz="3600" spc="-17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value</a:t>
            </a:r>
            <a:r>
              <a:rPr sz="3600" spc="-16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1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Issue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5" dirty="0">
                <a:latin typeface="Constantia"/>
                <a:cs typeface="Constantia"/>
              </a:rPr>
              <a:t>Bonus</a:t>
            </a:r>
            <a:r>
              <a:rPr sz="3600" spc="-254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20" dirty="0">
                <a:latin typeface="Constantia"/>
                <a:cs typeface="Constantia"/>
              </a:rPr>
              <a:t>Fresh </a:t>
            </a:r>
            <a:r>
              <a:rPr sz="3600" spc="-5" dirty="0">
                <a:latin typeface="Constantia"/>
                <a:cs typeface="Constantia"/>
              </a:rPr>
              <a:t>issue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18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shares.</a:t>
            </a:r>
            <a:endParaRPr sz="3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1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5358" y="1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172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68500" y="1031495"/>
            <a:ext cx="7933690" cy="7880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5000" spc="-50" dirty="0">
                <a:latin typeface="Calibri"/>
                <a:cs typeface="Calibri"/>
              </a:rPr>
              <a:t>Effects </a:t>
            </a:r>
            <a:r>
              <a:rPr sz="5000" spc="-5" dirty="0">
                <a:latin typeface="Calibri"/>
                <a:cs typeface="Calibri"/>
              </a:rPr>
              <a:t>of</a:t>
            </a:r>
            <a:r>
              <a:rPr sz="5000" spc="5" dirty="0">
                <a:latin typeface="Calibri"/>
                <a:cs typeface="Calibri"/>
              </a:rPr>
              <a:t> </a:t>
            </a:r>
            <a:r>
              <a:rPr sz="5000" spc="-10" dirty="0">
                <a:latin typeface="Calibri"/>
                <a:cs typeface="Calibri"/>
              </a:rPr>
              <a:t>Under-capitalisation.</a:t>
            </a:r>
            <a:endParaRPr sz="5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1" y="1869161"/>
            <a:ext cx="10134600" cy="458587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Limited </a:t>
            </a:r>
            <a:r>
              <a:rPr sz="2800" spc="-10" dirty="0">
                <a:latin typeface="Constantia"/>
                <a:cs typeface="Constantia"/>
              </a:rPr>
              <a:t>marketability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shares.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Cut-throat</a:t>
            </a:r>
            <a:r>
              <a:rPr sz="2800" spc="-1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competition.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Industrial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unrest.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Dissatisfaction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customers.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Government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control.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Inadequacy of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capital.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Secret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reserves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window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dressing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accounts.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High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taxes.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Manipulation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share</a:t>
            </a:r>
            <a:r>
              <a:rPr sz="2800" spc="-3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values.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49963"/>
            <a:ext cx="6877050" cy="78803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5000" spc="-10" dirty="0">
                <a:latin typeface="Calibri"/>
                <a:cs typeface="Calibri"/>
              </a:rPr>
              <a:t>Definition </a:t>
            </a:r>
            <a:r>
              <a:rPr sz="5000" spc="-5" dirty="0">
                <a:latin typeface="Calibri"/>
                <a:cs typeface="Calibri"/>
              </a:rPr>
              <a:t>of</a:t>
            </a:r>
            <a:r>
              <a:rPr sz="5000" spc="-65" dirty="0">
                <a:latin typeface="Calibri"/>
                <a:cs typeface="Calibri"/>
              </a:rPr>
              <a:t> </a:t>
            </a:r>
            <a:r>
              <a:rPr sz="5000" spc="-15" dirty="0">
                <a:latin typeface="Calibri"/>
                <a:cs typeface="Calibri"/>
              </a:rPr>
              <a:t>Capitalization</a:t>
            </a:r>
            <a:endParaRPr sz="5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447801"/>
            <a:ext cx="10896600" cy="45223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360680" indent="-274320" algn="just"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25" dirty="0">
                <a:latin typeface="Constantia"/>
                <a:cs typeface="Constantia"/>
              </a:rPr>
              <a:t>According </a:t>
            </a:r>
            <a:r>
              <a:rPr sz="3200" spc="-20" dirty="0">
                <a:latin typeface="Constantia"/>
                <a:cs typeface="Constantia"/>
              </a:rPr>
              <a:t>to </a:t>
            </a:r>
            <a:r>
              <a:rPr sz="3200" spc="-55" dirty="0">
                <a:latin typeface="Constantia"/>
                <a:cs typeface="Constantia"/>
              </a:rPr>
              <a:t>E.T. </a:t>
            </a:r>
            <a:r>
              <a:rPr sz="3200" spc="-10" dirty="0">
                <a:latin typeface="Constantia"/>
                <a:cs typeface="Constantia"/>
              </a:rPr>
              <a:t>Lincoln </a:t>
            </a:r>
            <a:r>
              <a:rPr sz="3200" spc="-5" dirty="0">
                <a:latin typeface="Constantia"/>
                <a:cs typeface="Constantia"/>
              </a:rPr>
              <a:t>capitalization is "a </a:t>
            </a:r>
            <a:r>
              <a:rPr sz="3200" spc="-25" dirty="0">
                <a:latin typeface="Constantia"/>
                <a:cs typeface="Constantia"/>
              </a:rPr>
              <a:t>word  </a:t>
            </a:r>
            <a:r>
              <a:rPr sz="3200" spc="-10" dirty="0">
                <a:latin typeface="Constantia"/>
                <a:cs typeface="Constantia"/>
              </a:rPr>
              <a:t>ordinarily </a:t>
            </a:r>
            <a:r>
              <a:rPr sz="3200" spc="-5" dirty="0">
                <a:latin typeface="Constantia"/>
                <a:cs typeface="Constantia"/>
              </a:rPr>
              <a:t>used </a:t>
            </a:r>
            <a:r>
              <a:rPr sz="3200" spc="-20" dirty="0">
                <a:latin typeface="Constantia"/>
                <a:cs typeface="Constantia"/>
              </a:rPr>
              <a:t>to </a:t>
            </a:r>
            <a:r>
              <a:rPr sz="3200" spc="-15" dirty="0">
                <a:latin typeface="Constantia"/>
                <a:cs typeface="Constantia"/>
              </a:rPr>
              <a:t>refer </a:t>
            </a:r>
            <a:r>
              <a:rPr sz="3200" spc="-2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dirty="0">
                <a:latin typeface="Constantia"/>
                <a:cs typeface="Constantia"/>
              </a:rPr>
              <a:t>sum of outstanding  </a:t>
            </a:r>
            <a:r>
              <a:rPr sz="3200" spc="-5" dirty="0">
                <a:latin typeface="Constantia"/>
                <a:cs typeface="Constantia"/>
              </a:rPr>
              <a:t>stocks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funded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obligations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which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may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represent  </a:t>
            </a:r>
            <a:r>
              <a:rPr sz="3200" dirty="0">
                <a:latin typeface="Constantia"/>
                <a:cs typeface="Constantia"/>
              </a:rPr>
              <a:t>fictitious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values".</a:t>
            </a:r>
            <a:endParaRPr sz="3200" dirty="0">
              <a:latin typeface="Constantia"/>
              <a:cs typeface="Constantia"/>
            </a:endParaRPr>
          </a:p>
          <a:p>
            <a:pPr marL="287020" marR="5080" indent="-274320" algn="just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25" dirty="0">
                <a:latin typeface="Constantia"/>
                <a:cs typeface="Constantia"/>
              </a:rPr>
              <a:t>According </a:t>
            </a:r>
            <a:r>
              <a:rPr sz="3200" spc="-2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Gerstenbug, </a:t>
            </a:r>
            <a:r>
              <a:rPr sz="3200" spc="-15" dirty="0">
                <a:latin typeface="Constantia"/>
                <a:cs typeface="Constantia"/>
              </a:rPr>
              <a:t>“capitalisation </a:t>
            </a:r>
            <a:r>
              <a:rPr sz="3200" spc="-5" dirty="0">
                <a:latin typeface="Constantia"/>
                <a:cs typeface="Constantia"/>
              </a:rPr>
              <a:t>is that</a:t>
            </a:r>
            <a:r>
              <a:rPr sz="3200" spc="-3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which  </a:t>
            </a:r>
            <a:r>
              <a:rPr sz="3200" spc="-10" dirty="0">
                <a:latin typeface="Constantia"/>
                <a:cs typeface="Constantia"/>
              </a:rPr>
              <a:t>"comprises </a:t>
            </a:r>
            <a:r>
              <a:rPr sz="3200" dirty="0">
                <a:latin typeface="Constantia"/>
                <a:cs typeface="Constantia"/>
              </a:rPr>
              <a:t>of a </a:t>
            </a:r>
            <a:r>
              <a:rPr sz="3200" spc="-15" dirty="0">
                <a:latin typeface="Constantia"/>
                <a:cs typeface="Constantia"/>
              </a:rPr>
              <a:t>company's </a:t>
            </a:r>
            <a:r>
              <a:rPr sz="3200" spc="-5" dirty="0">
                <a:latin typeface="Constantia"/>
                <a:cs typeface="Constantia"/>
              </a:rPr>
              <a:t>ownership capital which  includes capital stock </a:t>
            </a:r>
            <a:r>
              <a:rPr sz="3200" dirty="0">
                <a:latin typeface="Constantia"/>
                <a:cs typeface="Constantia"/>
              </a:rPr>
              <a:t>and surplus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whatever </a:t>
            </a:r>
            <a:r>
              <a:rPr sz="3200" spc="-5" dirty="0">
                <a:latin typeface="Constantia"/>
                <a:cs typeface="Constantia"/>
              </a:rPr>
              <a:t>form it  </a:t>
            </a:r>
            <a:r>
              <a:rPr sz="3200" spc="-20" dirty="0">
                <a:latin typeface="Constantia"/>
                <a:cs typeface="Constantia"/>
              </a:rPr>
              <a:t>may </a:t>
            </a:r>
            <a:r>
              <a:rPr sz="3200" spc="-5" dirty="0">
                <a:latin typeface="Constantia"/>
                <a:cs typeface="Constantia"/>
              </a:rPr>
              <a:t>appear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0" dirty="0">
                <a:latin typeface="Constantia"/>
                <a:cs typeface="Constantia"/>
              </a:rPr>
              <a:t>borrowed </a:t>
            </a:r>
            <a:r>
              <a:rPr sz="3200" spc="-5" dirty="0">
                <a:latin typeface="Constantia"/>
                <a:cs typeface="Constantia"/>
              </a:rPr>
              <a:t>capital which </a:t>
            </a:r>
            <a:r>
              <a:rPr sz="3200" spc="-10" dirty="0">
                <a:latin typeface="Constantia"/>
                <a:cs typeface="Constantia"/>
              </a:rPr>
              <a:t>consists </a:t>
            </a:r>
            <a:r>
              <a:rPr sz="3200" dirty="0">
                <a:latin typeface="Constantia"/>
                <a:cs typeface="Constantia"/>
              </a:rPr>
              <a:t>of  </a:t>
            </a:r>
            <a:r>
              <a:rPr sz="3200" spc="-5" dirty="0">
                <a:latin typeface="Constantia"/>
                <a:cs typeface="Constantia"/>
              </a:rPr>
              <a:t>bonds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or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similar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evidences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long-term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debt".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1" y="223"/>
            <a:ext cx="9143999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200" y="562726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spc="-10" dirty="0"/>
              <a:t>How does </a:t>
            </a:r>
            <a:r>
              <a:rPr sz="3600" spc="-15" dirty="0"/>
              <a:t>Undercapitalization  </a:t>
            </a:r>
            <a:r>
              <a:rPr sz="3600" i="1" spc="-15" dirty="0"/>
              <a:t>affect?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533400" y="1251912"/>
            <a:ext cx="11582400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>
              <a:spcBef>
                <a:spcPts val="100"/>
              </a:spcBef>
              <a:buNone/>
            </a:pPr>
            <a:r>
              <a:rPr spc="-10" dirty="0"/>
              <a:t>Undercapitalization</a:t>
            </a:r>
            <a:r>
              <a:rPr spc="-65" dirty="0"/>
              <a:t> </a:t>
            </a:r>
            <a:r>
              <a:rPr spc="-5" dirty="0"/>
              <a:t>affects</a:t>
            </a:r>
            <a:r>
              <a:rPr spc="-65" dirty="0"/>
              <a:t> </a:t>
            </a:r>
            <a:r>
              <a:rPr spc="-10" dirty="0"/>
              <a:t>different</a:t>
            </a:r>
            <a:r>
              <a:rPr spc="-55" dirty="0"/>
              <a:t> </a:t>
            </a:r>
            <a:r>
              <a:rPr spc="-5" dirty="0"/>
              <a:t>stakeholders</a:t>
            </a:r>
            <a:r>
              <a:rPr spc="-60" dirty="0"/>
              <a:t> </a:t>
            </a:r>
            <a:r>
              <a:rPr spc="-5"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10" dirty="0"/>
              <a:t>different</a:t>
            </a:r>
            <a:r>
              <a:rPr spc="-55" dirty="0"/>
              <a:t> </a:t>
            </a:r>
            <a:r>
              <a:rPr spc="-15" dirty="0"/>
              <a:t>ways:</a:t>
            </a:r>
          </a:p>
          <a:p>
            <a:pPr marL="12700" indent="0">
              <a:spcBef>
                <a:spcPts val="5"/>
              </a:spcBef>
              <a:buClr>
                <a:srgbClr val="0AD0D9"/>
              </a:buClr>
              <a:buSzPct val="94444"/>
              <a:buNone/>
              <a:tabLst>
                <a:tab pos="286385" algn="l"/>
                <a:tab pos="287020" algn="l"/>
              </a:tabLst>
            </a:pPr>
            <a:r>
              <a:rPr b="1" spc="-5" dirty="0">
                <a:latin typeface="Constantia"/>
                <a:cs typeface="Constantia"/>
              </a:rPr>
              <a:t>Firm:</a:t>
            </a:r>
          </a:p>
          <a:p>
            <a:pPr marL="12700" marR="107950" indent="0">
              <a:spcBef>
                <a:spcPts val="430"/>
              </a:spcBef>
              <a:buClr>
                <a:srgbClr val="0AD0D9"/>
              </a:buClr>
              <a:buSzPct val="94444"/>
              <a:buNone/>
              <a:tabLst>
                <a:tab pos="286385" algn="l"/>
                <a:tab pos="287020" algn="l"/>
              </a:tabLst>
            </a:pPr>
            <a:r>
              <a:rPr lang="en-US" spc="-10" dirty="0"/>
              <a:t>	</a:t>
            </a:r>
            <a:r>
              <a:rPr spc="-10" dirty="0"/>
              <a:t>Undercapitalization </a:t>
            </a:r>
            <a:r>
              <a:rPr spc="-5" dirty="0"/>
              <a:t>brings in </a:t>
            </a:r>
            <a:r>
              <a:rPr spc="-10" dirty="0"/>
              <a:t>greater </a:t>
            </a:r>
            <a:r>
              <a:rPr spc="-5" dirty="0"/>
              <a:t>reputation, </a:t>
            </a:r>
            <a:r>
              <a:rPr spc="-10" dirty="0"/>
              <a:t>greater </a:t>
            </a:r>
            <a:r>
              <a:rPr spc="-5" dirty="0"/>
              <a:t>earnings </a:t>
            </a:r>
            <a:r>
              <a:rPr dirty="0"/>
              <a:t>and </a:t>
            </a:r>
            <a:r>
              <a:rPr spc="-10" dirty="0"/>
              <a:t>greater  market</a:t>
            </a:r>
            <a:r>
              <a:rPr spc="-95" dirty="0"/>
              <a:t> </a:t>
            </a:r>
            <a:r>
              <a:rPr spc="-5" dirty="0"/>
              <a:t>share.</a:t>
            </a:r>
            <a:r>
              <a:rPr spc="-35" dirty="0"/>
              <a:t> </a:t>
            </a:r>
            <a:r>
              <a:rPr spc="-5" dirty="0"/>
              <a:t>Higher</a:t>
            </a:r>
            <a:r>
              <a:rPr spc="-95" dirty="0"/>
              <a:t> </a:t>
            </a:r>
            <a:r>
              <a:rPr spc="-15" dirty="0"/>
              <a:t>rate</a:t>
            </a:r>
            <a:r>
              <a:rPr spc="-90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-5" dirty="0"/>
              <a:t>return</a:t>
            </a:r>
            <a:r>
              <a:rPr spc="-35" dirty="0"/>
              <a:t> </a:t>
            </a:r>
            <a:r>
              <a:rPr dirty="0"/>
              <a:t>leads</a:t>
            </a:r>
            <a:r>
              <a:rPr spc="-70" dirty="0"/>
              <a:t> </a:t>
            </a:r>
            <a:r>
              <a:rPr spc="-15" dirty="0"/>
              <a:t>to</a:t>
            </a:r>
            <a:r>
              <a:rPr spc="-50" dirty="0"/>
              <a:t> </a:t>
            </a:r>
            <a:r>
              <a:rPr spc="-5" dirty="0"/>
              <a:t>higher</a:t>
            </a:r>
            <a:r>
              <a:rPr spc="-125" dirty="0"/>
              <a:t> </a:t>
            </a:r>
            <a:r>
              <a:rPr spc="-5" dirty="0"/>
              <a:t>competition in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market.  </a:t>
            </a:r>
            <a:r>
              <a:rPr spc="-5" dirty="0"/>
              <a:t>Higher </a:t>
            </a:r>
            <a:r>
              <a:rPr dirty="0"/>
              <a:t>profit </a:t>
            </a:r>
            <a:r>
              <a:rPr spc="-5" dirty="0"/>
              <a:t>means </a:t>
            </a:r>
            <a:r>
              <a:rPr spc="-10" dirty="0"/>
              <a:t>better </a:t>
            </a:r>
            <a:r>
              <a:rPr spc="-5" dirty="0"/>
              <a:t>products </a:t>
            </a:r>
            <a:r>
              <a:rPr spc="-15" dirty="0"/>
              <a:t>to </a:t>
            </a:r>
            <a:r>
              <a:rPr spc="-35" dirty="0"/>
              <a:t>follow. </a:t>
            </a:r>
            <a:r>
              <a:rPr spc="-10" dirty="0"/>
              <a:t>There would </a:t>
            </a:r>
            <a:r>
              <a:rPr dirty="0"/>
              <a:t>be </a:t>
            </a:r>
            <a:r>
              <a:rPr spc="-20" dirty="0"/>
              <a:t>excessive  </a:t>
            </a:r>
            <a:r>
              <a:rPr spc="-10" dirty="0"/>
              <a:t>interest </a:t>
            </a:r>
            <a:r>
              <a:rPr dirty="0"/>
              <a:t>on </a:t>
            </a:r>
            <a:r>
              <a:rPr spc="-15" dirty="0"/>
              <a:t>borrowed </a:t>
            </a:r>
            <a:r>
              <a:rPr spc="-5" dirty="0"/>
              <a:t>capital. </a:t>
            </a:r>
            <a:endParaRPr lang="en-US" spc="-5" dirty="0"/>
          </a:p>
          <a:p>
            <a:pPr marL="12700" marR="107950" indent="0">
              <a:spcBef>
                <a:spcPts val="430"/>
              </a:spcBef>
              <a:buClr>
                <a:srgbClr val="0AD0D9"/>
              </a:buClr>
              <a:buSzPct val="94444"/>
              <a:buNone/>
              <a:tabLst>
                <a:tab pos="286385" algn="l"/>
                <a:tab pos="287020" algn="l"/>
              </a:tabLst>
            </a:pPr>
            <a:r>
              <a:rPr b="1" spc="-5" dirty="0">
                <a:latin typeface="Constantia"/>
                <a:cs typeface="Constantia"/>
              </a:rPr>
              <a:t>Shareholders:</a:t>
            </a:r>
          </a:p>
          <a:p>
            <a:pPr marL="12700" marR="5080" indent="0">
              <a:spcBef>
                <a:spcPts val="420"/>
              </a:spcBef>
              <a:buClr>
                <a:srgbClr val="0AD0D9"/>
              </a:buClr>
              <a:buSzPct val="94444"/>
              <a:buNone/>
              <a:tabLst>
                <a:tab pos="286385" algn="l"/>
                <a:tab pos="287020" algn="l"/>
              </a:tabLst>
            </a:pPr>
            <a:r>
              <a:rPr lang="en-US" dirty="0"/>
              <a:t>	</a:t>
            </a:r>
            <a:r>
              <a:rPr dirty="0"/>
              <a:t>Due </a:t>
            </a:r>
            <a:r>
              <a:rPr spc="-15" dirty="0"/>
              <a:t>to </a:t>
            </a:r>
            <a:r>
              <a:rPr spc="-5" dirty="0"/>
              <a:t>increase in </a:t>
            </a:r>
            <a:r>
              <a:rPr spc="-10" dirty="0"/>
              <a:t>market </a:t>
            </a:r>
            <a:r>
              <a:rPr spc="-5" dirty="0"/>
              <a:t>share </a:t>
            </a:r>
            <a:r>
              <a:rPr dirty="0"/>
              <a:t>and </a:t>
            </a:r>
            <a:r>
              <a:rPr spc="-15" dirty="0"/>
              <a:t>profitability, </a:t>
            </a:r>
            <a:r>
              <a:rPr dirty="0"/>
              <a:t>the </a:t>
            </a:r>
            <a:r>
              <a:rPr spc="-10" dirty="0"/>
              <a:t>company enjoys better  </a:t>
            </a:r>
            <a:r>
              <a:rPr spc="-5" dirty="0"/>
              <a:t>reputation.</a:t>
            </a:r>
            <a:r>
              <a:rPr spc="-25" dirty="0"/>
              <a:t> </a:t>
            </a:r>
            <a:r>
              <a:rPr spc="-5" dirty="0"/>
              <a:t>The</a:t>
            </a:r>
            <a:r>
              <a:rPr spc="-90" dirty="0"/>
              <a:t> </a:t>
            </a:r>
            <a:r>
              <a:rPr spc="-10" dirty="0"/>
              <a:t>company's</a:t>
            </a:r>
            <a:r>
              <a:rPr spc="-75" dirty="0"/>
              <a:t> </a:t>
            </a:r>
            <a:r>
              <a:rPr spc="-5" dirty="0"/>
              <a:t>equity</a:t>
            </a:r>
            <a:r>
              <a:rPr spc="-70" dirty="0"/>
              <a:t> </a:t>
            </a:r>
            <a:r>
              <a:rPr spc="-5" dirty="0"/>
              <a:t>shares</a:t>
            </a:r>
            <a:r>
              <a:rPr spc="-125" dirty="0"/>
              <a:t> </a:t>
            </a:r>
            <a:r>
              <a:rPr spc="-5" dirty="0"/>
              <a:t>valuation</a:t>
            </a:r>
            <a:r>
              <a:rPr spc="-50" dirty="0"/>
              <a:t> </a:t>
            </a:r>
            <a:r>
              <a:rPr spc="-15" dirty="0"/>
              <a:t>goes</a:t>
            </a:r>
            <a:r>
              <a:rPr spc="-65" dirty="0"/>
              <a:t> </a:t>
            </a:r>
            <a:r>
              <a:rPr spc="-5" dirty="0"/>
              <a:t>up</a:t>
            </a:r>
            <a:r>
              <a:rPr spc="-40" dirty="0"/>
              <a:t> </a:t>
            </a:r>
            <a:r>
              <a:rPr spc="-5"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5" dirty="0"/>
              <a:t>stock</a:t>
            </a:r>
            <a:r>
              <a:rPr spc="-25" dirty="0"/>
              <a:t> </a:t>
            </a:r>
            <a:r>
              <a:rPr spc="-10" dirty="0"/>
              <a:t>market.  </a:t>
            </a:r>
            <a:r>
              <a:rPr spc="-5" dirty="0"/>
              <a:t>The</a:t>
            </a:r>
            <a:r>
              <a:rPr spc="-90" dirty="0"/>
              <a:t> </a:t>
            </a:r>
            <a:r>
              <a:rPr spc="-5" dirty="0"/>
              <a:t>shareholders</a:t>
            </a:r>
            <a:r>
              <a:rPr spc="-125" dirty="0"/>
              <a:t> </a:t>
            </a:r>
            <a:r>
              <a:rPr spc="-5" dirty="0"/>
              <a:t>can</a:t>
            </a:r>
            <a:r>
              <a:rPr spc="-75" dirty="0"/>
              <a:t> </a:t>
            </a:r>
            <a:r>
              <a:rPr spc="-5" dirty="0"/>
              <a:t>expect</a:t>
            </a:r>
            <a:r>
              <a:rPr spc="-55" dirty="0"/>
              <a:t> </a:t>
            </a:r>
            <a:r>
              <a:rPr spc="-10" dirty="0"/>
              <a:t>better</a:t>
            </a:r>
            <a:r>
              <a:rPr spc="-125" dirty="0"/>
              <a:t> </a:t>
            </a:r>
            <a:r>
              <a:rPr spc="-10" dirty="0"/>
              <a:t>dividends.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3DA38-3890-E5A2-8781-851A4B04D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C4D246-86DD-8743-593F-925F62628E2F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7E584C9-C4E1-32EC-B8A3-D4534CB7F82A}"/>
              </a:ext>
            </a:extLst>
          </p:cNvPr>
          <p:cNvSpPr/>
          <p:nvPr/>
        </p:nvSpPr>
        <p:spPr>
          <a:xfrm>
            <a:off x="1524001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F42A46-6583-51E7-475A-FBA2FD532F13}"/>
              </a:ext>
            </a:extLst>
          </p:cNvPr>
          <p:cNvSpPr/>
          <p:nvPr/>
        </p:nvSpPr>
        <p:spPr>
          <a:xfrm>
            <a:off x="5925358" y="1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D377AFB-0E43-202E-D469-2DA7BA67F8C6}"/>
              </a:ext>
            </a:extLst>
          </p:cNvPr>
          <p:cNvSpPr/>
          <p:nvPr/>
        </p:nvSpPr>
        <p:spPr>
          <a:xfrm>
            <a:off x="1524001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0A5FAB5-8C4F-BAC2-116A-133945A2CCE2}"/>
              </a:ext>
            </a:extLst>
          </p:cNvPr>
          <p:cNvSpPr/>
          <p:nvPr/>
        </p:nvSpPr>
        <p:spPr>
          <a:xfrm>
            <a:off x="1523172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24F8B59-BC64-2D5A-8A87-2336ADDFD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562726"/>
            <a:ext cx="82296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spc="-10" dirty="0"/>
              <a:t>How does </a:t>
            </a:r>
            <a:r>
              <a:rPr sz="3600" spc="-15" dirty="0"/>
              <a:t>Undercapitalization  </a:t>
            </a:r>
            <a:r>
              <a:rPr sz="3600" i="1" spc="-15" dirty="0"/>
              <a:t>affect?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F89DEFA-89D6-4EEE-B2CF-ED3A8237A6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1251912"/>
            <a:ext cx="11125200" cy="469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just">
              <a:spcBef>
                <a:spcPts val="1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b="1" spc="-5" dirty="0">
                <a:latin typeface="Constantia"/>
                <a:cs typeface="Constantia"/>
              </a:rPr>
              <a:t>Consumers:</a:t>
            </a:r>
          </a:p>
          <a:p>
            <a:pPr marL="12700" indent="0" algn="just">
              <a:buClr>
                <a:srgbClr val="0AD0D9"/>
              </a:buClr>
              <a:buSzPct val="94444"/>
              <a:buNone/>
              <a:tabLst>
                <a:tab pos="286385" algn="l"/>
                <a:tab pos="287020" algn="l"/>
              </a:tabLst>
            </a:pPr>
            <a:r>
              <a:rPr lang="en-US" spc="-5" dirty="0"/>
              <a:t>	</a:t>
            </a:r>
            <a:r>
              <a:rPr spc="-5" dirty="0"/>
              <a:t>Consumers</a:t>
            </a:r>
            <a:r>
              <a:rPr spc="-90" dirty="0"/>
              <a:t> </a:t>
            </a:r>
            <a:r>
              <a:rPr spc="-10" dirty="0"/>
              <a:t>often</a:t>
            </a:r>
            <a:r>
              <a:rPr spc="-30" dirty="0"/>
              <a:t> </a:t>
            </a:r>
            <a:r>
              <a:rPr spc="-5" dirty="0"/>
              <a:t>feel</a:t>
            </a:r>
            <a:r>
              <a:rPr spc="-10" dirty="0"/>
              <a:t> </a:t>
            </a:r>
            <a:r>
              <a:rPr dirty="0"/>
              <a:t>that</a:t>
            </a:r>
            <a:r>
              <a:rPr spc="-65" dirty="0"/>
              <a:t> </a:t>
            </a:r>
            <a:r>
              <a:rPr dirty="0"/>
              <a:t>they</a:t>
            </a:r>
            <a:r>
              <a:rPr spc="-105" dirty="0"/>
              <a:t> </a:t>
            </a:r>
            <a:r>
              <a:rPr spc="-10" dirty="0"/>
              <a:t>are</a:t>
            </a:r>
            <a:r>
              <a:rPr spc="-55" dirty="0"/>
              <a:t> </a:t>
            </a:r>
            <a:r>
              <a:rPr spc="-5" dirty="0"/>
              <a:t>being</a:t>
            </a:r>
            <a:r>
              <a:rPr spc="-45" dirty="0"/>
              <a:t> </a:t>
            </a:r>
            <a:r>
              <a:rPr spc="-20" dirty="0"/>
              <a:t>overcharged,</a:t>
            </a:r>
            <a:r>
              <a:rPr spc="-6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thus</a:t>
            </a:r>
            <a:r>
              <a:rPr spc="-45" dirty="0"/>
              <a:t> </a:t>
            </a:r>
            <a:r>
              <a:rPr spc="-5" dirty="0"/>
              <a:t>feel being</a:t>
            </a:r>
            <a:r>
              <a:rPr spc="-35" dirty="0"/>
              <a:t> </a:t>
            </a:r>
            <a:r>
              <a:rPr dirty="0"/>
              <a:t>on</a:t>
            </a:r>
            <a:r>
              <a:rPr lang="en-US" dirty="0"/>
              <a:t> </a:t>
            </a:r>
            <a:r>
              <a:rPr dirty="0"/>
              <a:t>the </a:t>
            </a:r>
            <a:r>
              <a:rPr spc="-15" dirty="0"/>
              <a:t>receiving</a:t>
            </a:r>
            <a:r>
              <a:rPr spc="-135" dirty="0"/>
              <a:t> </a:t>
            </a:r>
            <a:r>
              <a:rPr spc="-5" dirty="0"/>
              <a:t>end.</a:t>
            </a:r>
          </a:p>
          <a:p>
            <a:pPr marL="287020" indent="-274320" algn="just">
              <a:buClr>
                <a:srgbClr val="0AD0D9"/>
              </a:buClr>
              <a:buSzPct val="9444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b="1" spc="-5" dirty="0">
                <a:latin typeface="Constantia"/>
                <a:cs typeface="Constantia"/>
              </a:rPr>
              <a:t>Society:</a:t>
            </a:r>
          </a:p>
          <a:p>
            <a:pPr marL="12700" marR="114300" indent="0" algn="just">
              <a:spcBef>
                <a:spcPts val="420"/>
              </a:spcBef>
              <a:buClr>
                <a:srgbClr val="0AD0D9"/>
              </a:buClr>
              <a:buSzPct val="94444"/>
              <a:buNone/>
              <a:tabLst>
                <a:tab pos="286385" algn="l"/>
                <a:tab pos="287020" algn="l"/>
              </a:tabLst>
            </a:pPr>
            <a:r>
              <a:rPr lang="en-US" spc="-5" dirty="0"/>
              <a:t> 	</a:t>
            </a:r>
            <a:r>
              <a:rPr spc="-5" dirty="0"/>
              <a:t>High earnings, high </a:t>
            </a:r>
            <a:r>
              <a:rPr spc="-15" dirty="0"/>
              <a:t>profitability, </a:t>
            </a:r>
            <a:r>
              <a:rPr dirty="0"/>
              <a:t>and </a:t>
            </a:r>
            <a:r>
              <a:rPr spc="-5" dirty="0"/>
              <a:t>high </a:t>
            </a:r>
            <a:r>
              <a:rPr spc="-10" dirty="0"/>
              <a:t>market </a:t>
            </a:r>
            <a:r>
              <a:rPr spc="-5" dirty="0"/>
              <a:t>valuation </a:t>
            </a:r>
            <a:r>
              <a:rPr dirty="0"/>
              <a:t>of </a:t>
            </a:r>
            <a:r>
              <a:rPr spc="-5" dirty="0"/>
              <a:t>shares affects  society</a:t>
            </a:r>
            <a:r>
              <a:rPr spc="-50" dirty="0"/>
              <a:t> </a:t>
            </a:r>
            <a:r>
              <a:rPr spc="-5" dirty="0"/>
              <a:t>in</a:t>
            </a:r>
            <a:r>
              <a:rPr spc="-65" dirty="0"/>
              <a:t> </a:t>
            </a:r>
            <a:r>
              <a:rPr dirty="0"/>
              <a:t>an</a:t>
            </a:r>
            <a:r>
              <a:rPr spc="-75" dirty="0"/>
              <a:t> </a:t>
            </a:r>
            <a:r>
              <a:rPr spc="-10" dirty="0"/>
              <a:t>adverse</a:t>
            </a:r>
            <a:r>
              <a:rPr spc="-50" dirty="0"/>
              <a:t> </a:t>
            </a:r>
            <a:r>
              <a:rPr spc="-25" dirty="0"/>
              <a:t>manner.</a:t>
            </a:r>
            <a:r>
              <a:rPr dirty="0"/>
              <a:t> </a:t>
            </a:r>
            <a:r>
              <a:rPr spc="-5" dirty="0"/>
              <a:t>Public</a:t>
            </a:r>
            <a:r>
              <a:rPr spc="-55" dirty="0"/>
              <a:t> </a:t>
            </a:r>
            <a:r>
              <a:rPr spc="-5" dirty="0"/>
              <a:t>feels</a:t>
            </a:r>
            <a:r>
              <a:rPr spc="-35" dirty="0"/>
              <a:t> </a:t>
            </a:r>
            <a:r>
              <a:rPr spc="-5" dirty="0"/>
              <a:t>being</a:t>
            </a:r>
            <a:r>
              <a:rPr spc="-50" dirty="0"/>
              <a:t> </a:t>
            </a:r>
            <a:r>
              <a:rPr spc="-20" dirty="0"/>
              <a:t>overcharged</a:t>
            </a:r>
            <a:r>
              <a:rPr spc="-5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the</a:t>
            </a:r>
            <a:r>
              <a:rPr spc="-105" dirty="0"/>
              <a:t> </a:t>
            </a:r>
            <a:r>
              <a:rPr spc="-5" dirty="0"/>
              <a:t>one</a:t>
            </a:r>
            <a:r>
              <a:rPr spc="-35" dirty="0"/>
              <a:t> </a:t>
            </a:r>
            <a:r>
              <a:rPr dirty="0"/>
              <a:t>hand,  and </a:t>
            </a:r>
            <a:r>
              <a:rPr spc="-5" dirty="0"/>
              <a:t>expects </a:t>
            </a:r>
            <a:r>
              <a:rPr dirty="0"/>
              <a:t>such </a:t>
            </a:r>
            <a:r>
              <a:rPr spc="5" dirty="0"/>
              <a:t>firms </a:t>
            </a:r>
            <a:r>
              <a:rPr spc="-15" dirty="0"/>
              <a:t>to </a:t>
            </a:r>
            <a:r>
              <a:rPr spc="-10" dirty="0"/>
              <a:t>raise innovations, </a:t>
            </a:r>
            <a:r>
              <a:rPr dirty="0"/>
              <a:t>on the </a:t>
            </a:r>
            <a:r>
              <a:rPr spc="-25" dirty="0"/>
              <a:t>other. </a:t>
            </a:r>
            <a:r>
              <a:rPr dirty="0"/>
              <a:t>In the </a:t>
            </a:r>
            <a:r>
              <a:rPr spc="-5" dirty="0"/>
              <a:t>stock </a:t>
            </a:r>
            <a:r>
              <a:rPr spc="-10" dirty="0"/>
              <a:t>market  for</a:t>
            </a:r>
            <a:r>
              <a:rPr spc="-95" dirty="0"/>
              <a:t> </a:t>
            </a:r>
            <a:r>
              <a:rPr dirty="0"/>
              <a:t>such</a:t>
            </a:r>
            <a:r>
              <a:rPr spc="-60" dirty="0"/>
              <a:t> </a:t>
            </a:r>
            <a:r>
              <a:rPr spc="5" dirty="0"/>
              <a:t>firms</a:t>
            </a:r>
            <a:r>
              <a:rPr spc="-75" dirty="0"/>
              <a:t> </a:t>
            </a:r>
            <a:r>
              <a:rPr spc="-10" dirty="0"/>
              <a:t>often</a:t>
            </a:r>
            <a:r>
              <a:rPr spc="-35" dirty="0"/>
              <a:t> </a:t>
            </a:r>
            <a:r>
              <a:rPr spc="-5" dirty="0"/>
              <a:t>unhealthy</a:t>
            </a:r>
            <a:r>
              <a:rPr spc="-85" dirty="0"/>
              <a:t> </a:t>
            </a:r>
            <a:r>
              <a:rPr spc="-5" dirty="0"/>
              <a:t>things</a:t>
            </a:r>
            <a:r>
              <a:rPr spc="-70" dirty="0"/>
              <a:t> </a:t>
            </a:r>
            <a:r>
              <a:rPr spc="-20" dirty="0"/>
              <a:t>get</a:t>
            </a:r>
            <a:r>
              <a:rPr spc="-45" dirty="0"/>
              <a:t> </a:t>
            </a:r>
            <a:r>
              <a:rPr spc="-10" dirty="0"/>
              <a:t>into</a:t>
            </a:r>
            <a:r>
              <a:rPr spc="-90" dirty="0"/>
              <a:t> </a:t>
            </a:r>
            <a:r>
              <a:rPr spc="-25" dirty="0"/>
              <a:t>currency.</a:t>
            </a:r>
          </a:p>
        </p:txBody>
      </p:sp>
    </p:spTree>
    <p:extLst>
      <p:ext uri="{BB962C8B-B14F-4D97-AF65-F5344CB8AC3E}">
        <p14:creationId xmlns:p14="http://schemas.microsoft.com/office/powerpoint/2010/main" val="4215475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48382"/>
            <a:ext cx="10820399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368675" marR="5080" indent="-3356610">
              <a:spcBef>
                <a:spcPts val="100"/>
              </a:spcBef>
            </a:pPr>
            <a:r>
              <a:rPr sz="3200" b="1" spc="-15" dirty="0">
                <a:latin typeface="Calibri"/>
                <a:cs typeface="Calibri"/>
              </a:rPr>
              <a:t>Undercapitalization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Overcapitalization </a:t>
            </a:r>
            <a:r>
              <a:rPr sz="3200" b="1" dirty="0">
                <a:latin typeface="Calibri"/>
                <a:cs typeface="Calibri"/>
              </a:rPr>
              <a:t>- Both  </a:t>
            </a:r>
            <a:r>
              <a:rPr sz="3200" b="1" spc="-15" dirty="0">
                <a:latin typeface="Calibri"/>
                <a:cs typeface="Calibri"/>
              </a:rPr>
              <a:t>are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bad!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14400"/>
            <a:ext cx="11506200" cy="561756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5080" indent="-274320" algn="just">
              <a:spcBef>
                <a:spcPts val="56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conclusion </a:t>
            </a:r>
            <a:r>
              <a:rPr sz="3200" spc="-5" dirty="0">
                <a:latin typeface="Constantia"/>
                <a:cs typeface="Constantia"/>
              </a:rPr>
              <a:t>is that neither undercapitalization, nor  </a:t>
            </a:r>
            <a:r>
              <a:rPr sz="3200" spc="-10" dirty="0">
                <a:latin typeface="Constantia"/>
                <a:cs typeface="Constantia"/>
              </a:rPr>
              <a:t>overcapitalization </a:t>
            </a:r>
            <a:r>
              <a:rPr sz="3200" spc="-5" dirty="0">
                <a:latin typeface="Constantia"/>
                <a:cs typeface="Constantia"/>
              </a:rPr>
              <a:t>is desirable, </a:t>
            </a:r>
            <a:r>
              <a:rPr sz="3200" dirty="0">
                <a:latin typeface="Constantia"/>
                <a:cs typeface="Constantia"/>
              </a:rPr>
              <a:t>as </a:t>
            </a:r>
            <a:r>
              <a:rPr sz="3200" spc="-5" dirty="0">
                <a:latin typeface="Constantia"/>
                <a:cs typeface="Constantia"/>
              </a:rPr>
              <a:t>both </a:t>
            </a:r>
            <a:r>
              <a:rPr sz="3200" spc="-10" dirty="0">
                <a:latin typeface="Constantia"/>
                <a:cs typeface="Constantia"/>
              </a:rPr>
              <a:t>are </a:t>
            </a:r>
            <a:r>
              <a:rPr sz="3200" spc="-5" dirty="0">
                <a:latin typeface="Constantia"/>
                <a:cs typeface="Constantia"/>
              </a:rPr>
              <a:t>evils. </a:t>
            </a:r>
            <a:r>
              <a:rPr sz="3200" spc="-45" dirty="0">
                <a:latin typeface="Constantia"/>
                <a:cs typeface="Constantia"/>
              </a:rPr>
              <a:t>However, </a:t>
            </a:r>
            <a:r>
              <a:rPr sz="3200" spc="-5" dirty="0">
                <a:latin typeface="Constantia"/>
                <a:cs typeface="Constantia"/>
              </a:rPr>
              <a:t>if one </a:t>
            </a:r>
            <a:r>
              <a:rPr sz="3200" dirty="0">
                <a:latin typeface="Constantia"/>
                <a:cs typeface="Constantia"/>
              </a:rPr>
              <a:t>has </a:t>
            </a:r>
            <a:r>
              <a:rPr sz="3200" spc="-15" dirty="0">
                <a:latin typeface="Constantia"/>
                <a:cs typeface="Constantia"/>
              </a:rPr>
              <a:t>to  </a:t>
            </a:r>
            <a:r>
              <a:rPr sz="3200" spc="-5" dirty="0">
                <a:latin typeface="Constantia"/>
                <a:cs typeface="Constantia"/>
              </a:rPr>
              <a:t>choose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between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two,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undercapitalization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would</a:t>
            </a:r>
            <a:r>
              <a:rPr sz="3200" spc="-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right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choice:</a:t>
            </a:r>
            <a:endParaRPr sz="3200" dirty="0">
              <a:latin typeface="Constantia"/>
              <a:cs typeface="Constantia"/>
            </a:endParaRPr>
          </a:p>
          <a:p>
            <a:pPr marL="287020" marR="1280795" indent="-274320" algn="just">
              <a:spcBef>
                <a:spcPts val="50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(a) </a:t>
            </a:r>
            <a:r>
              <a:rPr sz="3200" spc="-10" dirty="0">
                <a:latin typeface="Constantia"/>
                <a:cs typeface="Constantia"/>
              </a:rPr>
              <a:t>Overcapitalization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leads</a:t>
            </a:r>
            <a:r>
              <a:rPr sz="3200" spc="-4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to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conclusion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that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</a:t>
            </a:r>
            <a:r>
              <a:rPr sz="3200" spc="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  </a:t>
            </a:r>
            <a:r>
              <a:rPr sz="3200" spc="-10" dirty="0">
                <a:latin typeface="Constantia"/>
                <a:cs typeface="Constantia"/>
              </a:rPr>
              <a:t>ineffectively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used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earnings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are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less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than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being</a:t>
            </a:r>
            <a:r>
              <a:rPr sz="3200" spc="-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fare.</a:t>
            </a:r>
            <a:endParaRPr sz="3200" dirty="0">
              <a:latin typeface="Constantia"/>
              <a:cs typeface="Constantia"/>
            </a:endParaRPr>
          </a:p>
          <a:p>
            <a:pPr marL="287020" marR="335280" indent="-274320" algn="just">
              <a:spcBef>
                <a:spcPts val="46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(b) </a:t>
            </a:r>
            <a:r>
              <a:rPr sz="3200" spc="-10" dirty="0">
                <a:latin typeface="Constantia"/>
                <a:cs typeface="Constantia"/>
              </a:rPr>
              <a:t>Undercapitalization, whereas, </a:t>
            </a:r>
            <a:r>
              <a:rPr sz="3200" spc="-5" dirty="0">
                <a:latin typeface="Constantia"/>
                <a:cs typeface="Constantia"/>
              </a:rPr>
              <a:t>means that the </a:t>
            </a:r>
            <a:r>
              <a:rPr sz="3200" spc="-20" dirty="0">
                <a:latin typeface="Constantia"/>
                <a:cs typeface="Constantia"/>
              </a:rPr>
              <a:t>rate </a:t>
            </a:r>
            <a:r>
              <a:rPr sz="3200" dirty="0">
                <a:latin typeface="Constantia"/>
                <a:cs typeface="Constantia"/>
              </a:rPr>
              <a:t>of profit on  </a:t>
            </a:r>
            <a:r>
              <a:rPr sz="3200" spc="-5" dirty="0">
                <a:latin typeface="Constantia"/>
                <a:cs typeface="Constantia"/>
              </a:rPr>
              <a:t>capital</a:t>
            </a:r>
            <a:r>
              <a:rPr sz="320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invested</a:t>
            </a:r>
            <a:r>
              <a:rPr sz="3200" spc="-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higher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than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normal</a:t>
            </a:r>
            <a:r>
              <a:rPr sz="3200" spc="-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return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(enjoyed</a:t>
            </a:r>
            <a:r>
              <a:rPr sz="3200" spc="-15" dirty="0">
                <a:latin typeface="Constantia"/>
                <a:cs typeface="Constantia"/>
              </a:rPr>
              <a:t> by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similar  </a:t>
            </a:r>
            <a:r>
              <a:rPr sz="3200" spc="-10" dirty="0">
                <a:latin typeface="Constantia"/>
                <a:cs typeface="Constantia"/>
              </a:rPr>
              <a:t>companies </a:t>
            </a:r>
            <a:r>
              <a:rPr sz="3200" spc="-5" dirty="0">
                <a:latin typeface="Constantia"/>
                <a:cs typeface="Constantia"/>
              </a:rPr>
              <a:t>in the </a:t>
            </a:r>
            <a:r>
              <a:rPr sz="3200" dirty="0">
                <a:latin typeface="Constantia"/>
                <a:cs typeface="Constantia"/>
              </a:rPr>
              <a:t>same industry or </a:t>
            </a:r>
            <a:r>
              <a:rPr sz="3200" spc="-10" dirty="0">
                <a:latin typeface="Constantia"/>
                <a:cs typeface="Constantia"/>
              </a:rPr>
              <a:t>when </a:t>
            </a:r>
            <a:r>
              <a:rPr sz="3200" spc="-5" dirty="0">
                <a:latin typeface="Constantia"/>
                <a:cs typeface="Constantia"/>
              </a:rPr>
              <a:t>the value </a:t>
            </a:r>
            <a:r>
              <a:rPr sz="3200" dirty="0">
                <a:latin typeface="Constantia"/>
                <a:cs typeface="Constantia"/>
              </a:rPr>
              <a:t>of assets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-10" dirty="0">
                <a:latin typeface="Constantia"/>
                <a:cs typeface="Constantia"/>
              </a:rPr>
              <a:t>more  </a:t>
            </a:r>
            <a:r>
              <a:rPr sz="3200" spc="-5" dirty="0">
                <a:latin typeface="Constantia"/>
                <a:cs typeface="Constantia"/>
              </a:rPr>
              <a:t>than the </a:t>
            </a:r>
            <a:r>
              <a:rPr sz="3200" dirty="0">
                <a:latin typeface="Constantia"/>
                <a:cs typeface="Constantia"/>
              </a:rPr>
              <a:t>amount of</a:t>
            </a:r>
            <a:r>
              <a:rPr sz="3200" spc="-3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capital).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0CD1-DE96-80DE-11FB-F50AB1B8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87D771-1E56-52B7-C953-0C34CC001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48382"/>
            <a:ext cx="11353799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368675" marR="5080" indent="-3356610">
              <a:spcBef>
                <a:spcPts val="100"/>
              </a:spcBef>
            </a:pPr>
            <a:r>
              <a:rPr sz="3200" b="1" spc="-15" dirty="0">
                <a:latin typeface="Calibri"/>
                <a:cs typeface="Calibri"/>
              </a:rPr>
              <a:t>Undercapitalization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Overcapitalization </a:t>
            </a:r>
            <a:r>
              <a:rPr sz="3200" b="1" dirty="0">
                <a:latin typeface="Calibri"/>
                <a:cs typeface="Calibri"/>
              </a:rPr>
              <a:t>- Both  </a:t>
            </a:r>
            <a:r>
              <a:rPr sz="3200" b="1" spc="-15" dirty="0">
                <a:latin typeface="Calibri"/>
                <a:cs typeface="Calibri"/>
              </a:rPr>
              <a:t>are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bad!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6E6D7BB-C59C-8AB1-AC58-22D09DB6F560}"/>
              </a:ext>
            </a:extLst>
          </p:cNvPr>
          <p:cNvSpPr txBox="1"/>
          <p:nvPr/>
        </p:nvSpPr>
        <p:spPr>
          <a:xfrm>
            <a:off x="304800" y="914400"/>
            <a:ext cx="11506200" cy="5061001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317500" indent="-274320" algn="just"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(c)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Undercapitalization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has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its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own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evil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consequences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but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not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as  fatal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as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case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over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capitalization.</a:t>
            </a:r>
            <a:r>
              <a:rPr sz="3200" spc="-10" dirty="0">
                <a:latin typeface="Constantia"/>
                <a:cs typeface="Constantia"/>
              </a:rPr>
              <a:t> Undercapitalization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cannot  </a:t>
            </a:r>
            <a:r>
              <a:rPr sz="3200" spc="-10" dirty="0">
                <a:latin typeface="Constantia"/>
                <a:cs typeface="Constantia"/>
              </a:rPr>
              <a:t>continue </a:t>
            </a:r>
            <a:r>
              <a:rPr sz="3200" spc="-5" dirty="0">
                <a:latin typeface="Constantia"/>
                <a:cs typeface="Constantia"/>
              </a:rPr>
              <a:t>indefinitely because </a:t>
            </a:r>
            <a:r>
              <a:rPr sz="3200" spc="-10" dirty="0">
                <a:latin typeface="Constantia"/>
                <a:cs typeface="Constantia"/>
              </a:rPr>
              <a:t>more </a:t>
            </a:r>
            <a:r>
              <a:rPr sz="3200" dirty="0">
                <a:latin typeface="Constantia"/>
                <a:cs typeface="Constantia"/>
              </a:rPr>
              <a:t>profitability </a:t>
            </a:r>
            <a:r>
              <a:rPr sz="3200" spc="-5" dirty="0">
                <a:latin typeface="Constantia"/>
                <a:cs typeface="Constantia"/>
              </a:rPr>
              <a:t>means </a:t>
            </a:r>
            <a:r>
              <a:rPr sz="3200" spc="-10" dirty="0">
                <a:latin typeface="Constantia"/>
                <a:cs typeface="Constantia"/>
              </a:rPr>
              <a:t>more  </a:t>
            </a:r>
            <a:r>
              <a:rPr sz="3200" spc="-5" dirty="0">
                <a:latin typeface="Constantia"/>
                <a:cs typeface="Constantia"/>
              </a:rPr>
              <a:t>competition, </a:t>
            </a:r>
            <a:r>
              <a:rPr sz="3200" spc="-10" dirty="0">
                <a:latin typeface="Constantia"/>
                <a:cs typeface="Constantia"/>
              </a:rPr>
              <a:t>more </a:t>
            </a:r>
            <a:r>
              <a:rPr sz="3200" spc="-15" dirty="0">
                <a:latin typeface="Constantia"/>
                <a:cs typeface="Constantia"/>
              </a:rPr>
              <a:t>government </a:t>
            </a:r>
            <a:r>
              <a:rPr sz="3200" spc="-5" dirty="0">
                <a:latin typeface="Constantia"/>
                <a:cs typeface="Constantia"/>
              </a:rPr>
              <a:t>intervention,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environment  </a:t>
            </a:r>
            <a:r>
              <a:rPr sz="3200" spc="-5" dirty="0">
                <a:latin typeface="Constantia"/>
                <a:cs typeface="Constantia"/>
              </a:rPr>
              <a:t>pulls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pressures.</a:t>
            </a:r>
            <a:endParaRPr sz="3200" dirty="0">
              <a:latin typeface="Constantia"/>
              <a:cs typeface="Constantia"/>
            </a:endParaRPr>
          </a:p>
          <a:p>
            <a:pPr marL="287020" marR="27940" indent="-274320" algn="just">
              <a:spcBef>
                <a:spcPts val="49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(d) </a:t>
            </a:r>
            <a:r>
              <a:rPr sz="3200" spc="-10" dirty="0">
                <a:latin typeface="Constantia"/>
                <a:cs typeface="Constantia"/>
              </a:rPr>
              <a:t>Overcapitalization </a:t>
            </a:r>
            <a:r>
              <a:rPr sz="3200" spc="-5" dirty="0">
                <a:latin typeface="Constantia"/>
                <a:cs typeface="Constantia"/>
              </a:rPr>
              <a:t>being </a:t>
            </a:r>
            <a:r>
              <a:rPr sz="3200" dirty="0">
                <a:latin typeface="Constantia"/>
                <a:cs typeface="Constantia"/>
              </a:rPr>
              <a:t>a serious </a:t>
            </a:r>
            <a:r>
              <a:rPr sz="3200" spc="-5" dirty="0">
                <a:latin typeface="Constantia"/>
                <a:cs typeface="Constantia"/>
              </a:rPr>
              <a:t>problem, later </a:t>
            </a:r>
            <a:r>
              <a:rPr sz="3200" dirty="0">
                <a:latin typeface="Constantia"/>
                <a:cs typeface="Constantia"/>
              </a:rPr>
              <a:t>or </a:t>
            </a:r>
            <a:r>
              <a:rPr sz="3200" spc="-5" dirty="0">
                <a:latin typeface="Constantia"/>
                <a:cs typeface="Constantia"/>
              </a:rPr>
              <a:t>sooner the  </a:t>
            </a:r>
            <a:r>
              <a:rPr sz="3200" spc="-10" dirty="0">
                <a:latin typeface="Constantia"/>
                <a:cs typeface="Constantia"/>
              </a:rPr>
              <a:t>company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will </a:t>
            </a:r>
            <a:r>
              <a:rPr sz="3200" spc="-25" dirty="0">
                <a:latin typeface="Constantia"/>
                <a:cs typeface="Constantia"/>
              </a:rPr>
              <a:t>have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to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reorganized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consequences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same  </a:t>
            </a:r>
            <a:r>
              <a:rPr sz="3200" spc="-5" dirty="0">
                <a:latin typeface="Constantia"/>
                <a:cs typeface="Constantia"/>
              </a:rPr>
              <a:t>will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have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to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borne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by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shareholders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creditors.</a:t>
            </a:r>
            <a:endParaRPr sz="32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86169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1" y="223"/>
            <a:ext cx="9143999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5358" y="1"/>
            <a:ext cx="4742641" cy="59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0"/>
            <a:ext cx="9088207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172" y="52323"/>
            <a:ext cx="9145590" cy="901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6480" y="824644"/>
            <a:ext cx="7437755" cy="13976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i="0" dirty="0">
                <a:latin typeface="Calibri"/>
                <a:cs typeface="Calibri"/>
              </a:rPr>
              <a:t>Under </a:t>
            </a:r>
            <a:r>
              <a:rPr spc="-15" dirty="0">
                <a:latin typeface="Calibri"/>
                <a:cs typeface="Calibri"/>
              </a:rPr>
              <a:t>capitalization </a:t>
            </a:r>
            <a:r>
              <a:rPr i="0" dirty="0">
                <a:latin typeface="Calibri"/>
                <a:cs typeface="Calibri"/>
              </a:rPr>
              <a:t>is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indicated  </a:t>
            </a:r>
            <a:r>
              <a:rPr spc="-10" dirty="0">
                <a:latin typeface="Calibri"/>
                <a:cs typeface="Calibri"/>
              </a:rPr>
              <a:t>by: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79441" y="2291107"/>
            <a:ext cx="6816852" cy="19082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Low proprietary</a:t>
            </a:r>
            <a:r>
              <a:rPr sz="3600" spc="-19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Ratio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15" dirty="0">
                <a:latin typeface="Constantia"/>
                <a:cs typeface="Constantia"/>
              </a:rPr>
              <a:t>Current</a:t>
            </a:r>
            <a:r>
              <a:rPr sz="3600" spc="-9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Ratio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10" dirty="0">
                <a:latin typeface="Constantia"/>
                <a:cs typeface="Constantia"/>
              </a:rPr>
              <a:t>High </a:t>
            </a:r>
            <a:r>
              <a:rPr sz="3600" spc="-5" dirty="0">
                <a:latin typeface="Constantia"/>
                <a:cs typeface="Constantia"/>
              </a:rPr>
              <a:t>Return </a:t>
            </a:r>
            <a:r>
              <a:rPr sz="3600" dirty="0">
                <a:latin typeface="Constantia"/>
                <a:cs typeface="Constantia"/>
              </a:rPr>
              <a:t>on </a:t>
            </a:r>
            <a:r>
              <a:rPr sz="3600" spc="-5" dirty="0">
                <a:latin typeface="Constantia"/>
                <a:cs typeface="Constantia"/>
              </a:rPr>
              <a:t>Equity</a:t>
            </a:r>
            <a:r>
              <a:rPr sz="3600" spc="-33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Capital</a:t>
            </a:r>
            <a:endParaRPr sz="3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085" y="381000"/>
            <a:ext cx="7886065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4000" spc="-5" dirty="0">
                <a:latin typeface="Calibri"/>
                <a:cs typeface="Calibri"/>
              </a:rPr>
              <a:t>The </a:t>
            </a:r>
            <a:r>
              <a:rPr sz="4000" spc="-30" dirty="0">
                <a:latin typeface="Calibri"/>
                <a:cs typeface="Calibri"/>
              </a:rPr>
              <a:t>effects </a:t>
            </a:r>
            <a:r>
              <a:rPr sz="4000" spc="-5" dirty="0">
                <a:latin typeface="Calibri"/>
                <a:cs typeface="Calibri"/>
              </a:rPr>
              <a:t>of under </a:t>
            </a:r>
            <a:r>
              <a:rPr sz="4000" spc="-15" dirty="0">
                <a:latin typeface="Calibri"/>
                <a:cs typeface="Calibri"/>
              </a:rPr>
              <a:t>capitalization  </a:t>
            </a:r>
            <a:r>
              <a:rPr sz="4000" spc="-30" dirty="0">
                <a:latin typeface="Calibri"/>
                <a:cs typeface="Calibri"/>
              </a:rPr>
              <a:t>may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be: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1" y="1869161"/>
            <a:ext cx="10896600" cy="270843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15" dirty="0">
                <a:latin typeface="Constantia"/>
                <a:cs typeface="Constantia"/>
              </a:rPr>
              <a:t>Payment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excessive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interest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on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borrowed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capital.</a:t>
            </a:r>
            <a:endParaRPr sz="3200" dirty="0">
              <a:latin typeface="Constantia"/>
              <a:cs typeface="Constantia"/>
            </a:endParaRPr>
          </a:p>
          <a:p>
            <a:pPr marL="287020" marR="305435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20" dirty="0">
                <a:latin typeface="Constantia"/>
                <a:cs typeface="Constantia"/>
              </a:rPr>
              <a:t>Use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old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out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date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equipment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because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  </a:t>
            </a:r>
            <a:r>
              <a:rPr sz="3200" spc="-5" dirty="0">
                <a:latin typeface="Constantia"/>
                <a:cs typeface="Constantia"/>
              </a:rPr>
              <a:t>inability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to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purchase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new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plant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etc.</a:t>
            </a:r>
            <a:endParaRPr sz="3200" dirty="0">
              <a:latin typeface="Constantia"/>
              <a:cs typeface="Constantia"/>
            </a:endParaRPr>
          </a:p>
          <a:p>
            <a:pPr marL="287020" marR="191770" indent="-274320"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High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cost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1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production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because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use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old  machinery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1092" y="-52323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1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5358" y="1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172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0822" y="763793"/>
            <a:ext cx="7075170" cy="97028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899285" marR="5080" indent="-1887220">
              <a:spcBef>
                <a:spcPts val="95"/>
              </a:spcBef>
            </a:pPr>
            <a:r>
              <a:rPr sz="3100" b="1" spc="-10" dirty="0">
                <a:latin typeface="Calibri"/>
                <a:cs typeface="Calibri"/>
              </a:rPr>
              <a:t>Distinction </a:t>
            </a:r>
            <a:r>
              <a:rPr sz="3100" b="1" spc="-15" dirty="0">
                <a:latin typeface="Calibri"/>
                <a:cs typeface="Calibri"/>
              </a:rPr>
              <a:t>between </a:t>
            </a:r>
            <a:r>
              <a:rPr sz="3100" b="1" spc="-20" dirty="0">
                <a:latin typeface="Calibri"/>
                <a:cs typeface="Calibri"/>
              </a:rPr>
              <a:t>Overcapitalization </a:t>
            </a:r>
            <a:r>
              <a:rPr sz="3100" b="1" spc="-10" dirty="0">
                <a:latin typeface="Calibri"/>
                <a:cs typeface="Calibri"/>
              </a:rPr>
              <a:t>and  </a:t>
            </a:r>
            <a:r>
              <a:rPr sz="3100" b="1" spc="-15" dirty="0">
                <a:latin typeface="Calibri"/>
                <a:cs typeface="Calibri"/>
              </a:rPr>
              <a:t>Undercapitalization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1897918"/>
            <a:ext cx="11201400" cy="42201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69850" indent="-273685" algn="just">
              <a:lnSpc>
                <a:spcPct val="80000"/>
              </a:lnSpc>
              <a:spcBef>
                <a:spcPts val="58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Overcapitalization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state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where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earnings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are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not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sufficient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to  </a:t>
            </a:r>
            <a:r>
              <a:rPr sz="2800" spc="5" dirty="0">
                <a:latin typeface="Constantia"/>
                <a:cs typeface="Constantia"/>
              </a:rPr>
              <a:t>justify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dirty="0">
                <a:latin typeface="Constantia"/>
                <a:cs typeface="Constantia"/>
              </a:rPr>
              <a:t>fair </a:t>
            </a:r>
            <a:r>
              <a:rPr sz="2800" spc="-5" dirty="0">
                <a:latin typeface="Constantia"/>
                <a:cs typeface="Constantia"/>
              </a:rPr>
              <a:t>return </a:t>
            </a:r>
            <a:r>
              <a:rPr sz="2800" dirty="0">
                <a:latin typeface="Constantia"/>
                <a:cs typeface="Constantia"/>
              </a:rPr>
              <a:t>on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dirty="0">
                <a:latin typeface="Constantia"/>
                <a:cs typeface="Constantia"/>
              </a:rPr>
              <a:t>amount of </a:t>
            </a:r>
            <a:r>
              <a:rPr sz="2800" spc="-5" dirty="0">
                <a:latin typeface="Constantia"/>
                <a:cs typeface="Constantia"/>
              </a:rPr>
              <a:t>share capital which </a:t>
            </a:r>
            <a:r>
              <a:rPr sz="2800" dirty="0">
                <a:latin typeface="Constantia"/>
                <a:cs typeface="Constantia"/>
              </a:rPr>
              <a:t>has  </a:t>
            </a:r>
            <a:r>
              <a:rPr sz="2800" spc="-5" dirty="0">
                <a:latin typeface="Constantia"/>
                <a:cs typeface="Constantia"/>
              </a:rPr>
              <a:t>been issued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company whereas </a:t>
            </a:r>
            <a:r>
              <a:rPr sz="2800" spc="-5" dirty="0">
                <a:latin typeface="Constantia"/>
                <a:cs typeface="Constantia"/>
              </a:rPr>
              <a:t>undercapitalization is </a:t>
            </a:r>
            <a:r>
              <a:rPr sz="2800" dirty="0">
                <a:latin typeface="Constantia"/>
                <a:cs typeface="Constantia"/>
              </a:rPr>
              <a:t>a  </a:t>
            </a:r>
            <a:r>
              <a:rPr sz="2800" spc="-5" dirty="0">
                <a:latin typeface="Constantia"/>
                <a:cs typeface="Constantia"/>
              </a:rPr>
              <a:t>state </a:t>
            </a:r>
            <a:r>
              <a:rPr sz="2800" spc="-10" dirty="0">
                <a:latin typeface="Constantia"/>
                <a:cs typeface="Constantia"/>
              </a:rPr>
              <a:t>where </a:t>
            </a:r>
            <a:r>
              <a:rPr sz="2800" spc="-5" dirty="0">
                <a:latin typeface="Constantia"/>
                <a:cs typeface="Constantia"/>
              </a:rPr>
              <a:t>the capital which is </a:t>
            </a:r>
            <a:r>
              <a:rPr sz="2800" spc="-10" dirty="0">
                <a:latin typeface="Constantia"/>
                <a:cs typeface="Constantia"/>
              </a:rPr>
              <a:t>owned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the business is much  </a:t>
            </a:r>
            <a:r>
              <a:rPr sz="2800" dirty="0">
                <a:latin typeface="Constantia"/>
                <a:cs typeface="Constantia"/>
              </a:rPr>
              <a:t>less </a:t>
            </a:r>
            <a:r>
              <a:rPr sz="2800" spc="-5" dirty="0">
                <a:latin typeface="Constantia"/>
                <a:cs typeface="Constantia"/>
              </a:rPr>
              <a:t>than the </a:t>
            </a:r>
            <a:r>
              <a:rPr sz="2800" spc="-15" dirty="0">
                <a:latin typeface="Constantia"/>
                <a:cs typeface="Constantia"/>
              </a:rPr>
              <a:t>borrowed</a:t>
            </a:r>
            <a:r>
              <a:rPr sz="2800" spc="-25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capital.</a:t>
            </a:r>
            <a:endParaRPr sz="2000" dirty="0">
              <a:latin typeface="Times New Roman"/>
              <a:cs typeface="Times New Roman"/>
            </a:endParaRPr>
          </a:p>
          <a:p>
            <a:pPr marL="286385" marR="5080" lvl="1" algn="just">
              <a:lnSpc>
                <a:spcPct val="80000"/>
              </a:lnSpc>
              <a:buChar char="-"/>
              <a:tabLst>
                <a:tab pos="442595" algn="l"/>
              </a:tabLst>
            </a:pPr>
            <a:r>
              <a:rPr sz="2800" spc="-10" dirty="0">
                <a:latin typeface="Constantia"/>
                <a:cs typeface="Constantia"/>
              </a:rPr>
              <a:t>Overcapitalization </a:t>
            </a:r>
            <a:r>
              <a:rPr sz="2800" spc="-5" dirty="0">
                <a:latin typeface="Constantia"/>
                <a:cs typeface="Constantia"/>
              </a:rPr>
              <a:t>happens </a:t>
            </a:r>
            <a:r>
              <a:rPr sz="2800" spc="-10" dirty="0">
                <a:latin typeface="Constantia"/>
                <a:cs typeface="Constantia"/>
              </a:rPr>
              <a:t>when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dirty="0">
                <a:latin typeface="Constantia"/>
                <a:cs typeface="Constantia"/>
              </a:rPr>
              <a:t>actual profits of a  </a:t>
            </a:r>
            <a:r>
              <a:rPr sz="2800" spc="-10" dirty="0">
                <a:latin typeface="Constantia"/>
                <a:cs typeface="Constantia"/>
              </a:rPr>
              <a:t>company are </a:t>
            </a:r>
            <a:r>
              <a:rPr sz="2800" spc="-5" dirty="0">
                <a:latin typeface="Constantia"/>
                <a:cs typeface="Constantia"/>
              </a:rPr>
              <a:t>not enough </a:t>
            </a:r>
            <a:r>
              <a:rPr sz="2800" dirty="0">
                <a:latin typeface="Constantia"/>
                <a:cs typeface="Constantia"/>
              </a:rPr>
              <a:t>or sufficient </a:t>
            </a:r>
            <a:r>
              <a:rPr sz="2800" spc="-15" dirty="0">
                <a:latin typeface="Constantia"/>
                <a:cs typeface="Constantia"/>
              </a:rPr>
              <a:t>to pay </a:t>
            </a:r>
            <a:r>
              <a:rPr sz="2800" spc="-10" dirty="0">
                <a:latin typeface="Constantia"/>
                <a:cs typeface="Constantia"/>
              </a:rPr>
              <a:t>interest </a:t>
            </a:r>
            <a:r>
              <a:rPr sz="2800" spc="-1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the  creditors </a:t>
            </a:r>
            <a:r>
              <a:rPr sz="2800" spc="-10" dirty="0">
                <a:latin typeface="Constantia"/>
                <a:cs typeface="Constantia"/>
              </a:rPr>
              <a:t>whereas </a:t>
            </a:r>
            <a:r>
              <a:rPr sz="2800" spc="-5" dirty="0">
                <a:latin typeface="Constantia"/>
                <a:cs typeface="Constantia"/>
              </a:rPr>
              <a:t>undercapitalization </a:t>
            </a:r>
            <a:r>
              <a:rPr sz="2800" dirty="0">
                <a:latin typeface="Constantia"/>
                <a:cs typeface="Constantia"/>
              </a:rPr>
              <a:t>happens due </a:t>
            </a:r>
            <a:r>
              <a:rPr sz="2800" spc="-10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over-  </a:t>
            </a:r>
            <a:r>
              <a:rPr sz="2800" spc="-5" dirty="0">
                <a:latin typeface="Constantia"/>
                <a:cs typeface="Constantia"/>
              </a:rPr>
              <a:t>trading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when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company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earn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high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profits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compared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to  </a:t>
            </a:r>
            <a:r>
              <a:rPr sz="2800" dirty="0">
                <a:latin typeface="Constantia"/>
                <a:cs typeface="Constantia"/>
              </a:rPr>
              <a:t>other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industry.</a:t>
            </a:r>
            <a:endParaRPr sz="2000" dirty="0">
              <a:latin typeface="Times New Roman"/>
              <a:cs typeface="Times New Roman"/>
            </a:endParaRPr>
          </a:p>
          <a:p>
            <a:pPr marL="286385" marR="94615" lvl="1" algn="just">
              <a:lnSpc>
                <a:spcPct val="80000"/>
              </a:lnSpc>
              <a:spcBef>
                <a:spcPts val="5"/>
              </a:spcBef>
              <a:buChar char="-"/>
              <a:tabLst>
                <a:tab pos="442595" algn="l"/>
              </a:tabLst>
            </a:pPr>
            <a:r>
              <a:rPr sz="2800" spc="-10" dirty="0">
                <a:latin typeface="Constantia"/>
                <a:cs typeface="Constantia"/>
              </a:rPr>
              <a:t>Overcapitalization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shows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rate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return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as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declining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entity  </a:t>
            </a:r>
            <a:r>
              <a:rPr sz="2800" spc="-10" dirty="0">
                <a:latin typeface="Constantia"/>
                <a:cs typeface="Constantia"/>
              </a:rPr>
              <a:t>whereas </a:t>
            </a:r>
            <a:r>
              <a:rPr sz="2800" spc="-5" dirty="0">
                <a:latin typeface="Constantia"/>
                <a:cs typeface="Constantia"/>
              </a:rPr>
              <a:t>undercapitalization </a:t>
            </a:r>
            <a:r>
              <a:rPr sz="2800" spc="-10" dirty="0">
                <a:latin typeface="Constantia"/>
                <a:cs typeface="Constantia"/>
              </a:rPr>
              <a:t>shows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rate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return </a:t>
            </a:r>
            <a:r>
              <a:rPr sz="2800" dirty="0">
                <a:latin typeface="Constantia"/>
                <a:cs typeface="Constantia"/>
              </a:rPr>
              <a:t>as  </a:t>
            </a:r>
            <a:r>
              <a:rPr sz="2800" spc="-5" dirty="0">
                <a:latin typeface="Constantia"/>
                <a:cs typeface="Constantia"/>
              </a:rPr>
              <a:t>increasing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entity.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2B5B-5A82-E378-C0F8-ABAAAFD4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pc="-10" dirty="0">
                <a:cs typeface="Calibri"/>
              </a:rPr>
              <a:t>Distinction </a:t>
            </a:r>
            <a:r>
              <a:rPr lang="en-US" sz="2800" b="1" spc="-15" dirty="0">
                <a:cs typeface="Calibri"/>
              </a:rPr>
              <a:t>between </a:t>
            </a:r>
            <a:r>
              <a:rPr lang="en-US" sz="2800" b="1" spc="-20" dirty="0">
                <a:cs typeface="Calibri"/>
              </a:rPr>
              <a:t>Overcapitalization </a:t>
            </a:r>
            <a:r>
              <a:rPr lang="en-US" sz="2800" b="1" spc="-10" dirty="0">
                <a:cs typeface="Calibri"/>
              </a:rPr>
              <a:t>and  </a:t>
            </a:r>
            <a:r>
              <a:rPr lang="en-US" sz="2800" b="1" spc="-15" dirty="0">
                <a:cs typeface="Calibri"/>
              </a:rPr>
              <a:t>Undercapitalization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16EC24-5B01-29E3-3CAB-48FC8A660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116232"/>
              </p:ext>
            </p:extLst>
          </p:nvPr>
        </p:nvGraphicFramePr>
        <p:xfrm>
          <a:off x="626806" y="1219200"/>
          <a:ext cx="10972800" cy="405384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419286024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27828011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738984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dirty="0"/>
                        <a:t>Aspect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dirty="0"/>
                        <a:t>Under-Capitalization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/>
                        <a:t>Over-Capitalization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16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/>
                        <a:t>Meaning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Insufficient capital vs. high earnings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Excessive capital vs. low earnings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36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/>
                        <a:t>Earnings per Share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94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/>
                        <a:t>Dividends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Low or none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94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/>
                        <a:t>Share Market Value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Above par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Below par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14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/>
                        <a:t>Investor Confidence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530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/>
                        <a:t>Management Efficiency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/>
                        <a:t>Efficient use of funds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/>
                        <a:t>Inefficient use of funds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699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969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A713-4048-406A-3363-065AB6CE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994"/>
            <a:ext cx="10972800" cy="27432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Q.1 Anurag </a:t>
            </a:r>
            <a:r>
              <a:rPr lang="en-US" sz="2800" dirty="0"/>
              <a:t>Ltd. issued </a:t>
            </a:r>
            <a:r>
              <a:rPr lang="en-US" sz="2800" b="1" dirty="0"/>
              <a:t>1,00,000 shares</a:t>
            </a:r>
            <a:r>
              <a:rPr lang="en-US" sz="2800" dirty="0"/>
              <a:t> of ₹20 each, fully paid. It earns </a:t>
            </a:r>
            <a:r>
              <a:rPr lang="en-US" sz="2800" b="1" dirty="0"/>
              <a:t>₹8,00,000</a:t>
            </a:r>
            <a:r>
              <a:rPr lang="en-US" sz="2800" dirty="0"/>
              <a:t> per year and distributes </a:t>
            </a:r>
            <a:r>
              <a:rPr lang="en-US" sz="2800" b="1" dirty="0"/>
              <a:t>50%</a:t>
            </a:r>
            <a:r>
              <a:rPr lang="en-US" sz="2800" dirty="0"/>
              <a:t> dividends. The </a:t>
            </a:r>
            <a:r>
              <a:rPr lang="en-US" sz="2800" b="1" dirty="0"/>
              <a:t>rate of return</a:t>
            </a:r>
            <a:r>
              <a:rPr lang="en-US" sz="2800" dirty="0"/>
              <a:t> is </a:t>
            </a:r>
            <a:r>
              <a:rPr lang="en-US" sz="2800" b="1" dirty="0"/>
              <a:t>12%</a:t>
            </a:r>
            <a:r>
              <a:rPr lang="en-US" sz="2800" dirty="0"/>
              <a:t>. Find the </a:t>
            </a:r>
            <a:r>
              <a:rPr lang="en-US" sz="2800" b="1" dirty="0"/>
              <a:t>market price per share</a:t>
            </a:r>
            <a:r>
              <a:rPr lang="en-US" sz="2800" dirty="0"/>
              <a:t> and conclude whether the company is over-capitalized.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7C7C-954E-9FB8-3829-394E5292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763964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2EC16-CDBB-F804-A860-127BC28F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5" t="29990" r="25000" b="29991"/>
          <a:stretch>
            <a:fillRect/>
          </a:stretch>
        </p:blipFill>
        <p:spPr>
          <a:xfrm>
            <a:off x="457200" y="2021424"/>
            <a:ext cx="11125200" cy="430317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CF4ED36-47F3-4CAE-6A5B-2C5D89FB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03" y="5185628"/>
            <a:ext cx="44109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Face Value = ₹20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Market Value ≈ ₹33.33 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below expected if return was normal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2819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10BB0-2126-9D27-6E06-F20D6FF7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Q.2 Aakash Ltd. raised </a:t>
            </a:r>
            <a:r>
              <a:rPr lang="en-US" b="1" dirty="0"/>
              <a:t>₹50,00,000</a:t>
            </a:r>
            <a:r>
              <a:rPr lang="en-US" dirty="0"/>
              <a:t> as capital, but its average </a:t>
            </a:r>
            <a:r>
              <a:rPr lang="en-US" b="1" dirty="0"/>
              <a:t>annual earnings</a:t>
            </a:r>
            <a:r>
              <a:rPr lang="en-US" dirty="0"/>
              <a:t> are only </a:t>
            </a:r>
            <a:r>
              <a:rPr lang="en-US" b="1" dirty="0"/>
              <a:t>₹3,00,000</a:t>
            </a:r>
            <a:r>
              <a:rPr lang="en-US" dirty="0"/>
              <a:t>. The </a:t>
            </a:r>
            <a:r>
              <a:rPr lang="en-US" b="1" dirty="0"/>
              <a:t>industry return</a:t>
            </a:r>
            <a:r>
              <a:rPr lang="en-US" dirty="0"/>
              <a:t> is </a:t>
            </a:r>
            <a:r>
              <a:rPr lang="en-US" b="1" dirty="0"/>
              <a:t>10%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Find the </a:t>
            </a:r>
            <a:r>
              <a:rPr lang="en-US" b="1" dirty="0"/>
              <a:t>required capital</a:t>
            </a:r>
            <a:r>
              <a:rPr lang="en-US" dirty="0"/>
              <a:t> and check if the company is over-capitalized.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9D751-FB5B-A723-4332-0CD10D9E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75" t="26680" r="24375" b="28854"/>
          <a:stretch>
            <a:fillRect/>
          </a:stretch>
        </p:blipFill>
        <p:spPr>
          <a:xfrm>
            <a:off x="457200" y="2286000"/>
            <a:ext cx="115062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0823" y="457200"/>
            <a:ext cx="3610355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1219200"/>
            <a:ext cx="10896600" cy="4889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167640" algn="just">
              <a:spcBef>
                <a:spcPts val="675"/>
              </a:spcBef>
              <a:buClr>
                <a:srgbClr val="0AD0D9"/>
              </a:buClr>
              <a:buSzPct val="91071"/>
              <a:buFont typeface="Arial"/>
              <a:buChar char="•"/>
              <a:tabLst>
                <a:tab pos="132080" algn="l"/>
              </a:tabLst>
            </a:pPr>
            <a:r>
              <a:rPr sz="3200" spc="-10" dirty="0">
                <a:latin typeface="Constantia"/>
                <a:cs typeface="Constantia"/>
              </a:rPr>
              <a:t>Capitalization </a:t>
            </a:r>
            <a:r>
              <a:rPr sz="3200" spc="-15" dirty="0">
                <a:latin typeface="Constantia"/>
                <a:cs typeface="Constantia"/>
              </a:rPr>
              <a:t>refers </a:t>
            </a:r>
            <a:r>
              <a:rPr sz="3200" spc="-25" dirty="0">
                <a:latin typeface="Constantia"/>
                <a:cs typeface="Constantia"/>
              </a:rPr>
              <a:t>to </a:t>
            </a:r>
            <a:r>
              <a:rPr sz="3200" spc="-10" dirty="0">
                <a:latin typeface="Constantia"/>
                <a:cs typeface="Constantia"/>
              </a:rPr>
              <a:t>the </a:t>
            </a:r>
            <a:r>
              <a:rPr sz="3200" spc="-5" dirty="0">
                <a:latin typeface="Constantia"/>
                <a:cs typeface="Constantia"/>
              </a:rPr>
              <a:t>long </a:t>
            </a:r>
            <a:r>
              <a:rPr sz="3200" spc="-15" dirty="0">
                <a:latin typeface="Constantia"/>
                <a:cs typeface="Constantia"/>
              </a:rPr>
              <a:t>term</a:t>
            </a:r>
            <a:r>
              <a:rPr sz="3200" spc="-2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indebtedness  </a:t>
            </a:r>
            <a:r>
              <a:rPr sz="3200" spc="-5" dirty="0">
                <a:latin typeface="Constantia"/>
                <a:cs typeface="Constantia"/>
              </a:rPr>
              <a:t>and includes </a:t>
            </a:r>
            <a:r>
              <a:rPr sz="3200" spc="-10" dirty="0">
                <a:latin typeface="Constantia"/>
                <a:cs typeface="Constantia"/>
              </a:rPr>
              <a:t>both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ownership </a:t>
            </a:r>
            <a:r>
              <a:rPr sz="3200" spc="-5" dirty="0">
                <a:latin typeface="Constantia"/>
                <a:cs typeface="Constantia"/>
              </a:rPr>
              <a:t>capital and </a:t>
            </a:r>
            <a:r>
              <a:rPr sz="3200" spc="-10" dirty="0">
                <a:latin typeface="Constantia"/>
                <a:cs typeface="Constantia"/>
              </a:rPr>
              <a:t>the  </a:t>
            </a:r>
            <a:r>
              <a:rPr sz="3200" spc="-30" dirty="0">
                <a:latin typeface="Constantia"/>
                <a:cs typeface="Constantia"/>
              </a:rPr>
              <a:t>borrowed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capital.</a:t>
            </a:r>
            <a:endParaRPr sz="3200" dirty="0">
              <a:latin typeface="Constantia"/>
              <a:cs typeface="Constantia"/>
            </a:endParaRPr>
          </a:p>
          <a:p>
            <a:pPr marL="131445" indent="-118745" algn="just">
              <a:spcBef>
                <a:spcPts val="675"/>
              </a:spcBef>
              <a:buClr>
                <a:srgbClr val="0AD0D9"/>
              </a:buClr>
              <a:buSzPct val="91071"/>
              <a:buFont typeface="Arial"/>
              <a:buChar char="•"/>
              <a:tabLst>
                <a:tab pos="132080" algn="l"/>
              </a:tabLst>
            </a:pPr>
            <a:r>
              <a:rPr sz="3200" spc="-10" dirty="0">
                <a:latin typeface="Constantia"/>
                <a:cs typeface="Constantia"/>
              </a:rPr>
              <a:t>Capital </a:t>
            </a:r>
            <a:r>
              <a:rPr sz="3200" spc="-5" dirty="0">
                <a:latin typeface="Constantia"/>
                <a:cs typeface="Constantia"/>
              </a:rPr>
              <a:t>and </a:t>
            </a:r>
            <a:r>
              <a:rPr sz="3200" spc="-10" dirty="0">
                <a:latin typeface="Constantia"/>
                <a:cs typeface="Constantia"/>
              </a:rPr>
              <a:t>Capitalisation </a:t>
            </a:r>
            <a:r>
              <a:rPr sz="3200" spc="-20" dirty="0">
                <a:latin typeface="Constantia"/>
                <a:cs typeface="Constantia"/>
              </a:rPr>
              <a:t>are </a:t>
            </a:r>
            <a:r>
              <a:rPr sz="3200" spc="-30" dirty="0">
                <a:latin typeface="Constantia"/>
                <a:cs typeface="Constantia"/>
              </a:rPr>
              <a:t>two </a:t>
            </a:r>
            <a:r>
              <a:rPr sz="3200" spc="-15" dirty="0">
                <a:latin typeface="Constantia"/>
                <a:cs typeface="Constantia"/>
              </a:rPr>
              <a:t>different</a:t>
            </a:r>
            <a:r>
              <a:rPr sz="3200" spc="-34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terms.</a:t>
            </a:r>
            <a:endParaRPr sz="3200" dirty="0">
              <a:latin typeface="Constantia"/>
              <a:cs typeface="Constantia"/>
            </a:endParaRPr>
          </a:p>
          <a:p>
            <a:pPr marL="12700" marR="5080" algn="just">
              <a:spcBef>
                <a:spcPts val="670"/>
              </a:spcBef>
              <a:buClr>
                <a:srgbClr val="0AD0D9"/>
              </a:buClr>
              <a:buSzPct val="91071"/>
              <a:buFont typeface="Arial"/>
              <a:buChar char="•"/>
              <a:tabLst>
                <a:tab pos="132080" algn="l"/>
              </a:tabLst>
            </a:pP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5" dirty="0">
                <a:latin typeface="Constantia"/>
                <a:cs typeface="Constantia"/>
              </a:rPr>
              <a:t>term </a:t>
            </a:r>
            <a:r>
              <a:rPr sz="3200" spc="-10" dirty="0">
                <a:latin typeface="Constantia"/>
                <a:cs typeface="Constantia"/>
              </a:rPr>
              <a:t>'capitalisation' </a:t>
            </a:r>
            <a:r>
              <a:rPr sz="3200" spc="-5" dirty="0">
                <a:latin typeface="Constantia"/>
                <a:cs typeface="Constantia"/>
              </a:rPr>
              <a:t>is used </a:t>
            </a:r>
            <a:r>
              <a:rPr sz="3200" spc="-10" dirty="0">
                <a:latin typeface="Constantia"/>
                <a:cs typeface="Constantia"/>
              </a:rPr>
              <a:t>only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10" dirty="0">
                <a:latin typeface="Constantia"/>
                <a:cs typeface="Constantia"/>
              </a:rPr>
              <a:t>relation </a:t>
            </a:r>
            <a:r>
              <a:rPr sz="3200" spc="-25" dirty="0">
                <a:latin typeface="Constantia"/>
                <a:cs typeface="Constantia"/>
              </a:rPr>
              <a:t>to  </a:t>
            </a:r>
            <a:r>
              <a:rPr sz="3200" spc="-10" dirty="0">
                <a:latin typeface="Constantia"/>
                <a:cs typeface="Constantia"/>
              </a:rPr>
              <a:t>companies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and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not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respect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of</a:t>
            </a:r>
            <a:r>
              <a:rPr sz="3200" spc="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partnership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5" dirty="0">
                <a:latin typeface="Constantia"/>
                <a:cs typeface="Constantia"/>
              </a:rPr>
              <a:t>firms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or  </a:t>
            </a:r>
            <a:r>
              <a:rPr sz="3200" spc="-10" dirty="0">
                <a:latin typeface="Constantia"/>
                <a:cs typeface="Constantia"/>
              </a:rPr>
              <a:t>sole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proprietorships.</a:t>
            </a:r>
            <a:endParaRPr sz="3200" dirty="0">
              <a:latin typeface="Constantia"/>
              <a:cs typeface="Constantia"/>
            </a:endParaRPr>
          </a:p>
          <a:p>
            <a:pPr marL="12700" marR="490220" algn="just">
              <a:spcBef>
                <a:spcPts val="675"/>
              </a:spcBef>
              <a:buClr>
                <a:srgbClr val="0AD0D9"/>
              </a:buClr>
              <a:buSzPct val="91071"/>
              <a:buFont typeface="Arial"/>
              <a:buChar char="•"/>
              <a:tabLst>
                <a:tab pos="220345" algn="l"/>
              </a:tabLst>
            </a:pPr>
            <a:r>
              <a:rPr sz="3200" spc="-45" dirty="0">
                <a:latin typeface="Constantia"/>
                <a:cs typeface="Constantia"/>
              </a:rPr>
              <a:t>It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-10" dirty="0">
                <a:latin typeface="Constantia"/>
                <a:cs typeface="Constantia"/>
              </a:rPr>
              <a:t>distinguished </a:t>
            </a:r>
            <a:r>
              <a:rPr sz="3200" spc="-15" dirty="0">
                <a:latin typeface="Constantia"/>
                <a:cs typeface="Constantia"/>
              </a:rPr>
              <a:t>from </a:t>
            </a:r>
            <a:r>
              <a:rPr sz="3200" spc="-5" dirty="0">
                <a:latin typeface="Constantia"/>
                <a:cs typeface="Constantia"/>
              </a:rPr>
              <a:t>capital </a:t>
            </a:r>
            <a:r>
              <a:rPr sz="3200" spc="-10" dirty="0">
                <a:latin typeface="Constantia"/>
                <a:cs typeface="Constantia"/>
              </a:rPr>
              <a:t>which</a:t>
            </a:r>
            <a:r>
              <a:rPr sz="3200" spc="-34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represents  </a:t>
            </a:r>
            <a:r>
              <a:rPr sz="3200" spc="-10" dirty="0">
                <a:latin typeface="Constantia"/>
                <a:cs typeface="Constantia"/>
              </a:rPr>
              <a:t>total </a:t>
            </a:r>
            <a:r>
              <a:rPr sz="3200" spc="-15" dirty="0">
                <a:latin typeface="Constantia"/>
                <a:cs typeface="Constantia"/>
              </a:rPr>
              <a:t>investment </a:t>
            </a:r>
            <a:r>
              <a:rPr sz="3200" spc="-5" dirty="0">
                <a:latin typeface="Constantia"/>
                <a:cs typeface="Constantia"/>
              </a:rPr>
              <a:t>or </a:t>
            </a:r>
            <a:r>
              <a:rPr sz="3200" spc="-20" dirty="0">
                <a:latin typeface="Constantia"/>
                <a:cs typeface="Constantia"/>
              </a:rPr>
              <a:t>resources </a:t>
            </a:r>
            <a:r>
              <a:rPr sz="3200" spc="-5" dirty="0">
                <a:latin typeface="Constantia"/>
                <a:cs typeface="Constantia"/>
              </a:rPr>
              <a:t>of a</a:t>
            </a:r>
            <a:r>
              <a:rPr sz="3200" spc="-505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company.</a:t>
            </a:r>
            <a:endParaRPr sz="3200" dirty="0">
              <a:latin typeface="Constantia"/>
              <a:cs typeface="Constantia"/>
            </a:endParaRPr>
          </a:p>
          <a:p>
            <a:pPr marL="131445" indent="-118745" algn="just">
              <a:spcBef>
                <a:spcPts val="675"/>
              </a:spcBef>
              <a:buClr>
                <a:srgbClr val="0AD0D9"/>
              </a:buClr>
              <a:buSzPct val="91071"/>
              <a:buFont typeface="Arial"/>
              <a:buChar char="•"/>
              <a:tabLst>
                <a:tab pos="132080" algn="l"/>
              </a:tabLst>
            </a:pPr>
            <a:r>
              <a:rPr sz="3200" spc="-40" dirty="0">
                <a:latin typeface="Constantia"/>
                <a:cs typeface="Constantia"/>
              </a:rPr>
              <a:t>It </a:t>
            </a:r>
            <a:r>
              <a:rPr sz="3200" spc="-10" dirty="0">
                <a:latin typeface="Constantia"/>
                <a:cs typeface="Constantia"/>
              </a:rPr>
              <a:t>thus represents total </a:t>
            </a:r>
            <a:r>
              <a:rPr sz="3200" spc="-15" dirty="0">
                <a:latin typeface="Constantia"/>
                <a:cs typeface="Constantia"/>
              </a:rPr>
              <a:t>wealth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the</a:t>
            </a:r>
            <a:r>
              <a:rPr sz="3200" spc="-465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company.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F3DC4-0C1C-1BFE-AFD6-FFFB12778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019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Q.3 Mayank &amp; Ltd. has an </a:t>
            </a:r>
            <a:r>
              <a:rPr lang="en-US" b="1" dirty="0"/>
              <a:t>issued capital</a:t>
            </a:r>
            <a:r>
              <a:rPr lang="en-US" dirty="0"/>
              <a:t> of ₹10,00,000 and earns a </a:t>
            </a:r>
            <a:r>
              <a:rPr lang="en-US" b="1" dirty="0"/>
              <a:t>net profit</a:t>
            </a:r>
            <a:r>
              <a:rPr lang="en-US" dirty="0"/>
              <a:t> of ₹4,00,000 per year. The </a:t>
            </a:r>
            <a:r>
              <a:rPr lang="en-US" b="1" dirty="0"/>
              <a:t>internal rate of return</a:t>
            </a:r>
            <a:r>
              <a:rPr lang="en-US" dirty="0"/>
              <a:t> in the industry is </a:t>
            </a:r>
            <a:r>
              <a:rPr lang="en-US" b="1" dirty="0"/>
              <a:t>15%</a:t>
            </a:r>
            <a:r>
              <a:rPr lang="en-US" dirty="0"/>
              <a:t>. Find out whether the company is under-capitalized.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FDF45-9997-3726-7717-70184895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33" t="39159" r="23992" b="24157"/>
          <a:stretch>
            <a:fillRect/>
          </a:stretch>
        </p:blipFill>
        <p:spPr>
          <a:xfrm>
            <a:off x="1104900" y="2286000"/>
            <a:ext cx="104394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9F031A-C10A-85CB-1D51-AB4ACF595559}"/>
              </a:ext>
            </a:extLst>
          </p:cNvPr>
          <p:cNvSpPr txBox="1"/>
          <p:nvPr/>
        </p:nvSpPr>
        <p:spPr>
          <a:xfrm>
            <a:off x="228600" y="5937032"/>
            <a:ext cx="1196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Since the company is earning </a:t>
            </a:r>
            <a:r>
              <a:rPr lang="en-US" sz="2800" b="1" dirty="0"/>
              <a:t>₹4,00,000</a:t>
            </a:r>
            <a:r>
              <a:rPr lang="en-US" sz="2800" dirty="0"/>
              <a:t> on just ₹10,00,000, the </a:t>
            </a:r>
            <a:r>
              <a:rPr lang="en-US" sz="2800" b="1" dirty="0"/>
              <a:t>actual return</a:t>
            </a:r>
            <a:r>
              <a:rPr lang="en-US" sz="2800" dirty="0"/>
              <a:t> is: 40%</a:t>
            </a:r>
          </a:p>
        </p:txBody>
      </p:sp>
    </p:spTree>
    <p:extLst>
      <p:ext uri="{BB962C8B-B14F-4D97-AF65-F5344CB8AC3E}">
        <p14:creationId xmlns:p14="http://schemas.microsoft.com/office/powerpoint/2010/main" val="3021417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68C6-CCAC-7FCE-8808-0725ECF7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Q.4 Bhupendra Ltd. has issued 50,000 shares of ₹10 each, fully paid. The company earns ₹7,50,000 annually and distributes 40% dividends. Similar companies yield 8% in the market. Find the market price per share and conclude whether the company is under or over capitalized.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0F0C0-626F-231C-B6E5-E69636A0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5" t="26655" r="25000" b="24432"/>
          <a:stretch>
            <a:fillRect/>
          </a:stretch>
        </p:blipFill>
        <p:spPr>
          <a:xfrm>
            <a:off x="1072945" y="2103437"/>
            <a:ext cx="105033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52B3-E375-EBB0-75CA-FD241D096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Q.5 Suhani &amp; </a:t>
            </a:r>
            <a:r>
              <a:rPr lang="en-US"/>
              <a:t>Co. </a:t>
            </a:r>
            <a:r>
              <a:rPr lang="en-US" dirty="0"/>
              <a:t>has an </a:t>
            </a:r>
            <a:r>
              <a:rPr lang="en-US" b="1" dirty="0"/>
              <a:t>issued capital</a:t>
            </a:r>
            <a:r>
              <a:rPr lang="en-US" dirty="0"/>
              <a:t> of ₹40,00,000, divided into </a:t>
            </a:r>
            <a:r>
              <a:rPr lang="en-US" b="1" dirty="0"/>
              <a:t>4,00,000 shares</a:t>
            </a:r>
            <a:r>
              <a:rPr lang="en-US" dirty="0"/>
              <a:t> of ₹10 each (fully paid). The company earns a </a:t>
            </a:r>
            <a:r>
              <a:rPr lang="en-US" b="1" dirty="0"/>
              <a:t>net profit</a:t>
            </a:r>
            <a:r>
              <a:rPr lang="en-US" dirty="0"/>
              <a:t> of </a:t>
            </a:r>
            <a:r>
              <a:rPr lang="en-US" b="1" dirty="0"/>
              <a:t>₹2,80,000</a:t>
            </a:r>
            <a:r>
              <a:rPr lang="en-US" dirty="0"/>
              <a:t> annually and distributes </a:t>
            </a:r>
            <a:r>
              <a:rPr lang="en-US" b="1" dirty="0"/>
              <a:t>25%</a:t>
            </a:r>
            <a:r>
              <a:rPr lang="en-US" dirty="0"/>
              <a:t> of its profits as dividends.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normal rate of return</a:t>
            </a:r>
            <a:r>
              <a:rPr lang="en-US" dirty="0"/>
              <a:t> in the industry is </a:t>
            </a:r>
            <a:r>
              <a:rPr lang="en-US" b="1" dirty="0"/>
              <a:t>10%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Find:</a:t>
            </a:r>
          </a:p>
          <a:p>
            <a:r>
              <a:rPr lang="en-US" dirty="0"/>
              <a:t>Dividend per share (DPS)</a:t>
            </a:r>
          </a:p>
          <a:p>
            <a:r>
              <a:rPr lang="en-US" dirty="0"/>
              <a:t>Market price per share</a:t>
            </a:r>
          </a:p>
          <a:p>
            <a:r>
              <a:rPr lang="en-US" dirty="0"/>
              <a:t>Whether the company is over or under capitalized.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9B4FF-90AB-3ACC-ACE7-C2CF45DE9DA1}"/>
              </a:ext>
            </a:extLst>
          </p:cNvPr>
          <p:cNvSpPr txBox="1"/>
          <p:nvPr/>
        </p:nvSpPr>
        <p:spPr>
          <a:xfrm>
            <a:off x="1066800" y="5410200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(DPS)= 0.175, MPS= 1.75,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5736B7E-2D98-4CA4-3CF2-7CFA7B7725F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96000" y="5317866"/>
            <a:ext cx="556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Face Value per Share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₹10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Market Value per Share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≈ ₹1.75 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way below par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04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1644-D9B7-0F41-5770-9F68D3E9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8000" dirty="0"/>
              <a:t>Thx</a:t>
            </a:r>
          </a:p>
        </p:txBody>
      </p:sp>
    </p:spTree>
    <p:extLst>
      <p:ext uri="{BB962C8B-B14F-4D97-AF65-F5344CB8AC3E}">
        <p14:creationId xmlns:p14="http://schemas.microsoft.com/office/powerpoint/2010/main" val="11452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2311" y="255778"/>
            <a:ext cx="3169285" cy="7112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Capitalization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235710"/>
            <a:ext cx="11887200" cy="513313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marR="137160" indent="-274320" algn="just">
              <a:lnSpc>
                <a:spcPct val="8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30" dirty="0">
                <a:latin typeface="Constantia"/>
                <a:cs typeface="Constantia"/>
              </a:rPr>
              <a:t>It </a:t>
            </a:r>
            <a:r>
              <a:rPr sz="3600" dirty="0">
                <a:latin typeface="Constantia"/>
                <a:cs typeface="Constantia"/>
              </a:rPr>
              <a:t>should </a:t>
            </a:r>
            <a:r>
              <a:rPr sz="3600" spc="-5" dirty="0">
                <a:latin typeface="Constantia"/>
                <a:cs typeface="Constantia"/>
              </a:rPr>
              <a:t>be distinguished </a:t>
            </a:r>
            <a:r>
              <a:rPr sz="3600" spc="-10" dirty="0">
                <a:latin typeface="Constantia"/>
                <a:cs typeface="Constantia"/>
              </a:rPr>
              <a:t>from share </a:t>
            </a:r>
            <a:r>
              <a:rPr sz="3600" spc="-5" dirty="0">
                <a:latin typeface="Constantia"/>
                <a:cs typeface="Constantia"/>
              </a:rPr>
              <a:t>capital which  </a:t>
            </a:r>
            <a:r>
              <a:rPr sz="3600" spc="-10" dirty="0">
                <a:latin typeface="Constantia"/>
                <a:cs typeface="Constantia"/>
              </a:rPr>
              <a:t>refers</a:t>
            </a:r>
            <a:r>
              <a:rPr sz="3600" spc="-114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only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to</a:t>
            </a:r>
            <a:r>
              <a:rPr sz="3600" spc="-12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paid</a:t>
            </a:r>
            <a:r>
              <a:rPr sz="3600" spc="-3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up</a:t>
            </a:r>
            <a:r>
              <a:rPr sz="3600" spc="-16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value</a:t>
            </a:r>
            <a:r>
              <a:rPr sz="3600" spc="-16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2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2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shares</a:t>
            </a:r>
            <a:r>
              <a:rPr sz="3600" spc="-6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issued</a:t>
            </a:r>
            <a:r>
              <a:rPr sz="3600" spc="-15" dirty="0">
                <a:latin typeface="Constantia"/>
                <a:cs typeface="Constantia"/>
              </a:rPr>
              <a:t> by  </a:t>
            </a:r>
            <a:r>
              <a:rPr sz="3600" spc="-5" dirty="0">
                <a:latin typeface="Constantia"/>
                <a:cs typeface="Constantia"/>
              </a:rPr>
              <a:t>the </a:t>
            </a:r>
            <a:r>
              <a:rPr sz="3600" spc="-15" dirty="0">
                <a:latin typeface="Constantia"/>
                <a:cs typeface="Constantia"/>
              </a:rPr>
              <a:t>company </a:t>
            </a:r>
            <a:r>
              <a:rPr sz="3600" dirty="0">
                <a:latin typeface="Constantia"/>
                <a:cs typeface="Constantia"/>
              </a:rPr>
              <a:t>and </a:t>
            </a:r>
            <a:r>
              <a:rPr sz="3600" spc="-5" dirty="0">
                <a:latin typeface="Constantia"/>
                <a:cs typeface="Constantia"/>
              </a:rPr>
              <a:t>definitely </a:t>
            </a:r>
            <a:r>
              <a:rPr sz="3600" spc="-10" dirty="0">
                <a:latin typeface="Constantia"/>
                <a:cs typeface="Constantia"/>
              </a:rPr>
              <a:t>excludes bonds,  debentures, </a:t>
            </a:r>
            <a:r>
              <a:rPr sz="3600" spc="-5" dirty="0">
                <a:latin typeface="Constantia"/>
                <a:cs typeface="Constantia"/>
              </a:rPr>
              <a:t>loans </a:t>
            </a:r>
            <a:r>
              <a:rPr sz="3600" dirty="0">
                <a:latin typeface="Constantia"/>
                <a:cs typeface="Constantia"/>
              </a:rPr>
              <a:t>and other </a:t>
            </a:r>
            <a:r>
              <a:rPr sz="3600" spc="-5" dirty="0">
                <a:latin typeface="Constantia"/>
                <a:cs typeface="Constantia"/>
              </a:rPr>
              <a:t>form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38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borrowings.</a:t>
            </a:r>
            <a:endParaRPr sz="3600" dirty="0">
              <a:latin typeface="Constantia"/>
              <a:cs typeface="Constantia"/>
            </a:endParaRPr>
          </a:p>
          <a:p>
            <a:pPr marL="287020" marR="356870" indent="-274320" algn="just">
              <a:lnSpc>
                <a:spcPct val="8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lang="en-US" sz="3600" spc="-5" dirty="0">
                <a:latin typeface="Constantia"/>
                <a:cs typeface="Constantia"/>
              </a:rPr>
              <a:t>T</a:t>
            </a:r>
            <a:r>
              <a:rPr sz="3600" spc="-10" dirty="0">
                <a:latin typeface="Constantia"/>
                <a:cs typeface="Constantia"/>
              </a:rPr>
              <a:t>otal </a:t>
            </a:r>
            <a:r>
              <a:rPr sz="3600" spc="-5" dirty="0">
                <a:latin typeface="Constantia"/>
                <a:cs typeface="Constantia"/>
              </a:rPr>
              <a:t>par value </a:t>
            </a:r>
            <a:r>
              <a:rPr sz="3600" dirty="0">
                <a:latin typeface="Constantia"/>
                <a:cs typeface="Constantia"/>
              </a:rPr>
              <a:t>of all </a:t>
            </a:r>
            <a:r>
              <a:rPr sz="3600" spc="-5" dirty="0">
                <a:latin typeface="Constantia"/>
                <a:cs typeface="Constantia"/>
              </a:rPr>
              <a:t>the  securities, i.e. shares </a:t>
            </a:r>
            <a:r>
              <a:rPr sz="3600" dirty="0">
                <a:latin typeface="Constantia"/>
                <a:cs typeface="Constantia"/>
              </a:rPr>
              <a:t>and </a:t>
            </a:r>
            <a:r>
              <a:rPr sz="3600" spc="-5" dirty="0">
                <a:latin typeface="Constantia"/>
                <a:cs typeface="Constantia"/>
              </a:rPr>
              <a:t>debentures issued </a:t>
            </a:r>
            <a:r>
              <a:rPr sz="3600" spc="-15" dirty="0">
                <a:latin typeface="Constantia"/>
                <a:cs typeface="Constantia"/>
              </a:rPr>
              <a:t>by </a:t>
            </a:r>
            <a:r>
              <a:rPr sz="3600" dirty="0">
                <a:latin typeface="Constantia"/>
                <a:cs typeface="Constantia"/>
              </a:rPr>
              <a:t>a  </a:t>
            </a:r>
            <a:r>
              <a:rPr sz="3600" spc="-15" dirty="0">
                <a:latin typeface="Constantia"/>
                <a:cs typeface="Constantia"/>
              </a:rPr>
              <a:t>company</a:t>
            </a:r>
            <a:r>
              <a:rPr sz="3600" spc="-14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and</a:t>
            </a:r>
            <a:r>
              <a:rPr sz="3600" spc="-4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reserves,</a:t>
            </a:r>
            <a:r>
              <a:rPr sz="3600" spc="-7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surplus</a:t>
            </a:r>
            <a:r>
              <a:rPr sz="3600" spc="-16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and</a:t>
            </a:r>
            <a:r>
              <a:rPr sz="3600" spc="-8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value</a:t>
            </a:r>
            <a:r>
              <a:rPr sz="3600" spc="-15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2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all</a:t>
            </a:r>
            <a:r>
              <a:rPr sz="3600" spc="-9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other  </a:t>
            </a:r>
            <a:r>
              <a:rPr sz="3600" spc="-5" dirty="0">
                <a:latin typeface="Constantia"/>
                <a:cs typeface="Constantia"/>
              </a:rPr>
              <a:t>long </a:t>
            </a:r>
            <a:r>
              <a:rPr sz="3600" spc="-10" dirty="0">
                <a:latin typeface="Constantia"/>
                <a:cs typeface="Constantia"/>
              </a:rPr>
              <a:t>term</a:t>
            </a:r>
            <a:r>
              <a:rPr sz="3600" spc="-15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obligations.</a:t>
            </a:r>
            <a:endParaRPr sz="3600" dirty="0">
              <a:latin typeface="Constantia"/>
              <a:cs typeface="Constantia"/>
            </a:endParaRPr>
          </a:p>
          <a:p>
            <a:pPr marL="287020" marR="22225" indent="-274320" algn="just">
              <a:lnSpc>
                <a:spcPct val="8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600" spc="-5" dirty="0">
                <a:latin typeface="Constantia"/>
                <a:cs typeface="Constantia"/>
              </a:rPr>
              <a:t>The </a:t>
            </a:r>
            <a:r>
              <a:rPr sz="3600" spc="-10" dirty="0">
                <a:latin typeface="Constantia"/>
                <a:cs typeface="Constantia"/>
              </a:rPr>
              <a:t>term </a:t>
            </a:r>
            <a:r>
              <a:rPr sz="3600" dirty="0">
                <a:latin typeface="Constantia"/>
                <a:cs typeface="Constantia"/>
              </a:rPr>
              <a:t>thus </a:t>
            </a:r>
            <a:r>
              <a:rPr sz="3600" spc="-5" dirty="0">
                <a:latin typeface="Constantia"/>
                <a:cs typeface="Constantia"/>
              </a:rPr>
              <a:t>includes the value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5" dirty="0">
                <a:latin typeface="Constantia"/>
                <a:cs typeface="Constantia"/>
              </a:rPr>
              <a:t>ordinary </a:t>
            </a:r>
            <a:r>
              <a:rPr sz="3600" dirty="0">
                <a:latin typeface="Constantia"/>
                <a:cs typeface="Constantia"/>
              </a:rPr>
              <a:t>and  </a:t>
            </a:r>
            <a:r>
              <a:rPr sz="3600" spc="-20" dirty="0">
                <a:latin typeface="Constantia"/>
                <a:cs typeface="Constantia"/>
              </a:rPr>
              <a:t>preference</a:t>
            </a:r>
            <a:r>
              <a:rPr sz="3600" spc="-114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shares,</a:t>
            </a:r>
            <a:r>
              <a:rPr sz="3600" spc="-3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the</a:t>
            </a:r>
            <a:r>
              <a:rPr sz="3600" spc="-14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value</a:t>
            </a:r>
            <a:r>
              <a:rPr sz="3600" spc="-15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1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all</a:t>
            </a:r>
            <a:r>
              <a:rPr sz="3600" spc="-6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surplus</a:t>
            </a:r>
            <a:r>
              <a:rPr sz="3600" spc="-9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–</a:t>
            </a:r>
            <a:r>
              <a:rPr sz="3600" spc="-7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earned</a:t>
            </a:r>
            <a:r>
              <a:rPr sz="3600" spc="-5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and  </a:t>
            </a:r>
            <a:r>
              <a:rPr sz="3600" spc="-5" dirty="0">
                <a:latin typeface="Constantia"/>
                <a:cs typeface="Constantia"/>
              </a:rPr>
              <a:t>capital, the value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5" dirty="0">
                <a:latin typeface="Constantia"/>
                <a:cs typeface="Constantia"/>
              </a:rPr>
              <a:t>bonds </a:t>
            </a:r>
            <a:r>
              <a:rPr sz="3600" dirty="0">
                <a:latin typeface="Constantia"/>
                <a:cs typeface="Constantia"/>
              </a:rPr>
              <a:t>and </a:t>
            </a:r>
            <a:r>
              <a:rPr sz="3600" spc="-5" dirty="0">
                <a:latin typeface="Constantia"/>
                <a:cs typeface="Constantia"/>
              </a:rPr>
              <a:t>securities </a:t>
            </a:r>
            <a:r>
              <a:rPr sz="3600" dirty="0">
                <a:latin typeface="Constantia"/>
                <a:cs typeface="Constantia"/>
              </a:rPr>
              <a:t>still </a:t>
            </a:r>
            <a:r>
              <a:rPr sz="3600" spc="-5" dirty="0">
                <a:latin typeface="Constantia"/>
                <a:cs typeface="Constantia"/>
              </a:rPr>
              <a:t>not  redeemed </a:t>
            </a:r>
            <a:r>
              <a:rPr sz="3600" dirty="0">
                <a:latin typeface="Constantia"/>
                <a:cs typeface="Constantia"/>
              </a:rPr>
              <a:t>and </a:t>
            </a:r>
            <a:r>
              <a:rPr sz="3600" spc="-5" dirty="0">
                <a:latin typeface="Constantia"/>
                <a:cs typeface="Constantia"/>
              </a:rPr>
              <a:t>the value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5" dirty="0">
                <a:latin typeface="Constantia"/>
                <a:cs typeface="Constantia"/>
              </a:rPr>
              <a:t>long </a:t>
            </a:r>
            <a:r>
              <a:rPr sz="3600" spc="-10" dirty="0">
                <a:latin typeface="Constantia"/>
                <a:cs typeface="Constantia"/>
              </a:rPr>
              <a:t>term</a:t>
            </a:r>
            <a:r>
              <a:rPr sz="3600" spc="-44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loans.</a:t>
            </a:r>
            <a:endParaRPr sz="3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0544" y="606551"/>
            <a:ext cx="7637272" cy="137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2448280"/>
            <a:ext cx="10439400" cy="312393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6200" marR="5080" indent="-64135" algn="just">
              <a:spcBef>
                <a:spcPts val="625"/>
              </a:spcBef>
            </a:pP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company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said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to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overcapitalized,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when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its </a:t>
            </a:r>
            <a:r>
              <a:rPr sz="3200" spc="-5" dirty="0">
                <a:latin typeface="Constantia"/>
                <a:cs typeface="Constantia"/>
              </a:rPr>
              <a:t> total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</a:t>
            </a:r>
            <a:r>
              <a:rPr sz="3200" spc="-2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(both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equity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debt)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exceeds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  </a:t>
            </a:r>
            <a:r>
              <a:rPr sz="3200" dirty="0">
                <a:latin typeface="Constantia"/>
                <a:cs typeface="Constantia"/>
              </a:rPr>
              <a:t>true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value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5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its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assets.</a:t>
            </a:r>
            <a:r>
              <a:rPr sz="3200" spc="-40" dirty="0">
                <a:latin typeface="Constantia"/>
                <a:cs typeface="Constantia"/>
              </a:rPr>
              <a:t> </a:t>
            </a:r>
            <a:endParaRPr lang="en-US" sz="3200" spc="-40" dirty="0">
              <a:latin typeface="Constantia"/>
              <a:cs typeface="Constantia"/>
            </a:endParaRPr>
          </a:p>
          <a:p>
            <a:pPr marL="76200" marR="5080" indent="-64135" algn="just">
              <a:spcBef>
                <a:spcPts val="625"/>
              </a:spcBef>
            </a:pPr>
            <a:r>
              <a:rPr sz="3200" spc="-30" dirty="0">
                <a:latin typeface="Constantia"/>
                <a:cs typeface="Constantia"/>
              </a:rPr>
              <a:t>It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wrong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to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5" dirty="0">
                <a:latin typeface="Constantia"/>
                <a:cs typeface="Constantia"/>
              </a:rPr>
              <a:t>identify </a:t>
            </a:r>
            <a:r>
              <a:rPr sz="320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overcapitalization </a:t>
            </a:r>
            <a:r>
              <a:rPr sz="3200" dirty="0">
                <a:latin typeface="Constantia"/>
                <a:cs typeface="Constantia"/>
              </a:rPr>
              <a:t>with </a:t>
            </a:r>
            <a:r>
              <a:rPr sz="3200" spc="-15" dirty="0">
                <a:latin typeface="Constantia"/>
                <a:cs typeface="Constantia"/>
              </a:rPr>
              <a:t>ex</a:t>
            </a:r>
            <a:r>
              <a:rPr lang="en-US" sz="3200" spc="-15" dirty="0">
                <a:latin typeface="Constantia"/>
                <a:cs typeface="Constantia"/>
              </a:rPr>
              <a:t>c</a:t>
            </a:r>
            <a:r>
              <a:rPr sz="3200" spc="-15" dirty="0">
                <a:latin typeface="Constantia"/>
                <a:cs typeface="Constantia"/>
              </a:rPr>
              <a:t>ess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40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 because  most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overcapitalized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spc="5" dirty="0">
                <a:latin typeface="Constantia"/>
                <a:cs typeface="Constantia"/>
              </a:rPr>
              <a:t>firms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suffer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from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lang="en-US" sz="32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problems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liquidity.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780" y="460860"/>
            <a:ext cx="803148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0" dirty="0">
                <a:latin typeface="Calibri"/>
                <a:cs typeface="Calibri"/>
              </a:rPr>
              <a:t>Definition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Overcapitalization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447801"/>
            <a:ext cx="12039600" cy="452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20" dirty="0">
                <a:latin typeface="Constantia"/>
                <a:cs typeface="Constantia"/>
              </a:rPr>
              <a:t>According to </a:t>
            </a:r>
            <a:r>
              <a:rPr sz="3200" spc="-15" dirty="0">
                <a:latin typeface="Constantia"/>
                <a:cs typeface="Constantia"/>
              </a:rPr>
              <a:t>Hoagland, </a:t>
            </a:r>
            <a:r>
              <a:rPr sz="3200" spc="-10" dirty="0">
                <a:latin typeface="Constantia"/>
                <a:cs typeface="Constantia"/>
              </a:rPr>
              <a:t>"whenever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aggregate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3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par  </a:t>
            </a:r>
            <a:r>
              <a:rPr sz="3200" spc="-5" dirty="0">
                <a:latin typeface="Constantia"/>
                <a:cs typeface="Constantia"/>
              </a:rPr>
              <a:t>values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stocks </a:t>
            </a:r>
            <a:r>
              <a:rPr sz="3200" dirty="0">
                <a:latin typeface="Constantia"/>
                <a:cs typeface="Constantia"/>
              </a:rPr>
              <a:t>or </a:t>
            </a:r>
            <a:r>
              <a:rPr sz="3200" spc="-10" dirty="0">
                <a:latin typeface="Constantia"/>
                <a:cs typeface="Constantia"/>
              </a:rPr>
              <a:t>bonds </a:t>
            </a:r>
            <a:r>
              <a:rPr sz="3200" spc="-5" dirty="0">
                <a:latin typeface="Constantia"/>
                <a:cs typeface="Constantia"/>
              </a:rPr>
              <a:t>outstanding </a:t>
            </a:r>
            <a:r>
              <a:rPr sz="3200" spc="-15" dirty="0">
                <a:latin typeface="Constantia"/>
                <a:cs typeface="Constantia"/>
              </a:rPr>
              <a:t>exceeded </a:t>
            </a:r>
            <a:r>
              <a:rPr sz="3200" spc="-5" dirty="0">
                <a:latin typeface="Constantia"/>
                <a:cs typeface="Constantia"/>
              </a:rPr>
              <a:t>the true  value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5" dirty="0">
                <a:latin typeface="Constantia"/>
                <a:cs typeface="Constantia"/>
              </a:rPr>
              <a:t>the fixed </a:t>
            </a:r>
            <a:r>
              <a:rPr sz="3200" dirty="0">
                <a:latin typeface="Constantia"/>
                <a:cs typeface="Constantia"/>
              </a:rPr>
              <a:t>assets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corporation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dirty="0">
                <a:latin typeface="Constantia"/>
                <a:cs typeface="Constantia"/>
              </a:rPr>
              <a:t>said </a:t>
            </a:r>
            <a:r>
              <a:rPr sz="3200" spc="-2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be </a:t>
            </a:r>
            <a:r>
              <a:rPr sz="3200" spc="-20" dirty="0">
                <a:latin typeface="Constantia"/>
                <a:cs typeface="Constantia"/>
              </a:rPr>
              <a:t>over-  </a:t>
            </a:r>
            <a:r>
              <a:rPr sz="3200" spc="-5" dirty="0">
                <a:latin typeface="Constantia"/>
                <a:cs typeface="Constantia"/>
              </a:rPr>
              <a:t>capitalised".</a:t>
            </a:r>
            <a:endParaRPr sz="3200" dirty="0">
              <a:latin typeface="Constantia"/>
              <a:cs typeface="Constantia"/>
            </a:endParaRPr>
          </a:p>
          <a:p>
            <a:pPr marL="287020" marR="106680" indent="-274320" algn="just"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20" dirty="0">
                <a:latin typeface="Constantia"/>
                <a:cs typeface="Constantia"/>
              </a:rPr>
              <a:t>According to </a:t>
            </a:r>
            <a:r>
              <a:rPr sz="3200" spc="-10" dirty="0">
                <a:latin typeface="Constantia"/>
                <a:cs typeface="Constantia"/>
              </a:rPr>
              <a:t>Gerstenberg, </a:t>
            </a:r>
            <a:r>
              <a:rPr sz="3200" spc="-5" dirty="0">
                <a:latin typeface="Constantia"/>
                <a:cs typeface="Constantia"/>
              </a:rPr>
              <a:t>"a </a:t>
            </a:r>
            <a:r>
              <a:rPr sz="3200" spc="-10" dirty="0">
                <a:latin typeface="Constantia"/>
                <a:cs typeface="Constantia"/>
              </a:rPr>
              <a:t>corporation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-20" dirty="0">
                <a:latin typeface="Constantia"/>
                <a:cs typeface="Constantia"/>
              </a:rPr>
              <a:t>over-  </a:t>
            </a:r>
            <a:r>
              <a:rPr sz="3200" spc="-5" dirty="0">
                <a:latin typeface="Constantia"/>
                <a:cs typeface="Constantia"/>
              </a:rPr>
              <a:t>capitalised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when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its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earnings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are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not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large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enough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to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yield 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fair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return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on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amount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stocks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5" dirty="0">
                <a:latin typeface="Constantia"/>
                <a:cs typeface="Constantia"/>
              </a:rPr>
              <a:t> not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large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enough  </a:t>
            </a:r>
            <a:r>
              <a:rPr sz="3200" spc="-2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yield </a:t>
            </a:r>
            <a:r>
              <a:rPr sz="3200" dirty="0">
                <a:latin typeface="Constantia"/>
                <a:cs typeface="Constantia"/>
              </a:rPr>
              <a:t>a fair </a:t>
            </a:r>
            <a:r>
              <a:rPr sz="3200" spc="-10" dirty="0">
                <a:latin typeface="Constantia"/>
                <a:cs typeface="Constantia"/>
              </a:rPr>
              <a:t>return </a:t>
            </a:r>
            <a:r>
              <a:rPr sz="3200" dirty="0">
                <a:latin typeface="Constantia"/>
                <a:cs typeface="Constantia"/>
              </a:rPr>
              <a:t>on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dirty="0">
                <a:latin typeface="Constantia"/>
                <a:cs typeface="Constantia"/>
              </a:rPr>
              <a:t>amount of </a:t>
            </a:r>
            <a:r>
              <a:rPr sz="3200" spc="-10" dirty="0">
                <a:latin typeface="Constantia"/>
                <a:cs typeface="Constantia"/>
              </a:rPr>
              <a:t>stocks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10" dirty="0">
                <a:latin typeface="Constantia"/>
                <a:cs typeface="Constantia"/>
              </a:rPr>
              <a:t>bonds  </a:t>
            </a:r>
            <a:r>
              <a:rPr sz="3200" spc="-5" dirty="0">
                <a:latin typeface="Constantia"/>
                <a:cs typeface="Constantia"/>
              </a:rPr>
              <a:t>that </a:t>
            </a:r>
            <a:r>
              <a:rPr sz="3200" spc="-30" dirty="0">
                <a:latin typeface="Constantia"/>
                <a:cs typeface="Constantia"/>
              </a:rPr>
              <a:t>have </a:t>
            </a:r>
            <a:r>
              <a:rPr sz="3200" spc="-5" dirty="0">
                <a:latin typeface="Constantia"/>
                <a:cs typeface="Constantia"/>
              </a:rPr>
              <a:t>been issued </a:t>
            </a:r>
            <a:r>
              <a:rPr sz="3200" dirty="0">
                <a:latin typeface="Constantia"/>
                <a:cs typeface="Constantia"/>
              </a:rPr>
              <a:t>or </a:t>
            </a:r>
            <a:r>
              <a:rPr sz="3200" spc="-10" dirty="0">
                <a:latin typeface="Constantia"/>
                <a:cs typeface="Constantia"/>
              </a:rPr>
              <a:t>when </a:t>
            </a:r>
            <a:r>
              <a:rPr sz="3200" spc="-5" dirty="0">
                <a:latin typeface="Constantia"/>
                <a:cs typeface="Constantia"/>
              </a:rPr>
              <a:t>the amount </a:t>
            </a:r>
            <a:r>
              <a:rPr sz="3200" dirty="0">
                <a:latin typeface="Constantia"/>
                <a:cs typeface="Constantia"/>
              </a:rPr>
              <a:t>of securities  </a:t>
            </a:r>
            <a:r>
              <a:rPr sz="3200" spc="-5" dirty="0">
                <a:latin typeface="Constantia"/>
                <a:cs typeface="Constantia"/>
              </a:rPr>
              <a:t>outstanding </a:t>
            </a:r>
            <a:r>
              <a:rPr sz="3200" spc="-20" dirty="0">
                <a:latin typeface="Constantia"/>
                <a:cs typeface="Constantia"/>
              </a:rPr>
              <a:t>exceeds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current </a:t>
            </a:r>
            <a:r>
              <a:rPr sz="3200" spc="-5" dirty="0">
                <a:latin typeface="Constantia"/>
                <a:cs typeface="Constantia"/>
              </a:rPr>
              <a:t>value</a:t>
            </a:r>
            <a:r>
              <a:rPr sz="3200" spc="-459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 assets".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586" y="447872"/>
            <a:ext cx="7761605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dirty="0">
                <a:latin typeface="Calibri"/>
                <a:cs typeface="Calibri"/>
              </a:rPr>
              <a:t>Meaning </a:t>
            </a:r>
            <a:r>
              <a:rPr sz="4000" spc="-5" dirty="0">
                <a:latin typeface="Calibri"/>
                <a:cs typeface="Calibri"/>
              </a:rPr>
              <a:t>of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Overcapitalization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355091"/>
            <a:ext cx="11963400" cy="5507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16559" indent="-274320" algn="just"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3200" spc="-10" dirty="0">
                <a:latin typeface="Constantia"/>
                <a:cs typeface="Constantia"/>
              </a:rPr>
              <a:t>Over-capitalisation </a:t>
            </a:r>
            <a:r>
              <a:rPr sz="3200" spc="-5" dirty="0">
                <a:latin typeface="Constantia"/>
                <a:cs typeface="Constantia"/>
              </a:rPr>
              <a:t>is not </a:t>
            </a:r>
            <a:r>
              <a:rPr sz="3200" spc="-10" dirty="0">
                <a:latin typeface="Constantia"/>
                <a:cs typeface="Constantia"/>
              </a:rPr>
              <a:t>synonymous </a:t>
            </a:r>
            <a:r>
              <a:rPr sz="3200" dirty="0">
                <a:latin typeface="Constantia"/>
                <a:cs typeface="Constantia"/>
              </a:rPr>
              <a:t>with</a:t>
            </a:r>
            <a:r>
              <a:rPr sz="3200" spc="-45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excess  </a:t>
            </a:r>
            <a:r>
              <a:rPr sz="3200" spc="-5" dirty="0">
                <a:latin typeface="Constantia"/>
                <a:cs typeface="Constantia"/>
              </a:rPr>
              <a:t>capital.</a:t>
            </a:r>
            <a:r>
              <a:rPr lang="en-US" sz="3200" spc="-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Excess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capital</a:t>
            </a:r>
            <a:r>
              <a:rPr sz="3200" spc="-1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may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one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reasons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for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over-  </a:t>
            </a:r>
            <a:r>
              <a:rPr sz="3200" spc="-5" dirty="0">
                <a:latin typeface="Constantia"/>
                <a:cs typeface="Constantia"/>
              </a:rPr>
              <a:t>capitalisation.</a:t>
            </a:r>
            <a:endParaRPr sz="3200" dirty="0">
              <a:latin typeface="Constantia"/>
              <a:cs typeface="Constantia"/>
            </a:endParaRPr>
          </a:p>
          <a:p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15" dirty="0">
                <a:latin typeface="Constantia"/>
                <a:cs typeface="Constantia"/>
              </a:rPr>
              <a:t>company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-25" dirty="0">
                <a:latin typeface="Constantia"/>
                <a:cs typeface="Constantia"/>
              </a:rPr>
              <a:t>over </a:t>
            </a:r>
            <a:r>
              <a:rPr sz="3200" spc="-5" dirty="0">
                <a:latin typeface="Constantia"/>
                <a:cs typeface="Constantia"/>
              </a:rPr>
              <a:t>capitalised only </a:t>
            </a:r>
            <a:r>
              <a:rPr sz="3200" dirty="0">
                <a:latin typeface="Constantia"/>
                <a:cs typeface="Constantia"/>
              </a:rPr>
              <a:t>because of </a:t>
            </a:r>
            <a:r>
              <a:rPr sz="3200" spc="-5" dirty="0">
                <a:latin typeface="Constantia"/>
                <a:cs typeface="Constantia"/>
              </a:rPr>
              <a:t>its  capital </a:t>
            </a:r>
            <a:r>
              <a:rPr sz="3200" dirty="0">
                <a:latin typeface="Constantia"/>
                <a:cs typeface="Constantia"/>
              </a:rPr>
              <a:t>and funds </a:t>
            </a:r>
            <a:r>
              <a:rPr sz="3200" spc="-5" dirty="0">
                <a:latin typeface="Constantia"/>
                <a:cs typeface="Constantia"/>
              </a:rPr>
              <a:t>not being </a:t>
            </a:r>
            <a:r>
              <a:rPr sz="3200" spc="-15" dirty="0">
                <a:latin typeface="Constantia"/>
                <a:cs typeface="Constantia"/>
              </a:rPr>
              <a:t>effectively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5" dirty="0">
                <a:latin typeface="Constantia"/>
                <a:cs typeface="Constantia"/>
              </a:rPr>
              <a:t>profitably  </a:t>
            </a:r>
            <a:r>
              <a:rPr sz="3200" spc="-20" dirty="0">
                <a:latin typeface="Constantia"/>
                <a:cs typeface="Constantia"/>
              </a:rPr>
              <a:t>deployed </a:t>
            </a:r>
            <a:r>
              <a:rPr sz="3200" dirty="0">
                <a:latin typeface="Constantia"/>
                <a:cs typeface="Constantia"/>
              </a:rPr>
              <a:t>with </a:t>
            </a:r>
            <a:r>
              <a:rPr sz="3200" spc="-5" dirty="0">
                <a:latin typeface="Constantia"/>
                <a:cs typeface="Constantia"/>
              </a:rPr>
              <a:t>the result that </a:t>
            </a:r>
            <a:r>
              <a:rPr sz="3200" spc="-10" dirty="0">
                <a:latin typeface="Constantia"/>
                <a:cs typeface="Constantia"/>
              </a:rPr>
              <a:t>there is </a:t>
            </a:r>
            <a:r>
              <a:rPr sz="3200" dirty="0">
                <a:latin typeface="Constantia"/>
                <a:cs typeface="Constantia"/>
              </a:rPr>
              <a:t>a fall </a:t>
            </a:r>
            <a:r>
              <a:rPr sz="3200" spc="-5" dirty="0">
                <a:latin typeface="Constantia"/>
                <a:cs typeface="Constantia"/>
              </a:rPr>
              <a:t>in the  earning capacity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5" dirty="0">
                <a:latin typeface="Constantia"/>
                <a:cs typeface="Constantia"/>
              </a:rPr>
              <a:t>company </a:t>
            </a:r>
            <a:r>
              <a:rPr sz="3200" dirty="0">
                <a:latin typeface="Constantia"/>
                <a:cs typeface="Constantia"/>
              </a:rPr>
              <a:t>and in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20" dirty="0">
                <a:latin typeface="Constantia"/>
                <a:cs typeface="Constantia"/>
              </a:rPr>
              <a:t>rate </a:t>
            </a:r>
            <a:r>
              <a:rPr sz="3200" dirty="0">
                <a:latin typeface="Constantia"/>
                <a:cs typeface="Constantia"/>
              </a:rPr>
              <a:t>of  </a:t>
            </a:r>
            <a:r>
              <a:rPr sz="3200" spc="-5" dirty="0">
                <a:latin typeface="Constantia"/>
                <a:cs typeface="Constantia"/>
              </a:rPr>
              <a:t>dividend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to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paid</a:t>
            </a:r>
            <a:r>
              <a:rPr sz="3200" spc="-20" dirty="0">
                <a:latin typeface="Constantia"/>
                <a:cs typeface="Constantia"/>
              </a:rPr>
              <a:t> to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its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shareholders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as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well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as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fall  </a:t>
            </a:r>
            <a:r>
              <a:rPr sz="3200" spc="-5" dirty="0">
                <a:latin typeface="Constantia"/>
                <a:cs typeface="Constantia"/>
              </a:rPr>
              <a:t>in the </a:t>
            </a:r>
            <a:r>
              <a:rPr sz="3200" spc="-15" dirty="0">
                <a:latin typeface="Constantia"/>
                <a:cs typeface="Constantia"/>
              </a:rPr>
              <a:t>market </a:t>
            </a:r>
            <a:r>
              <a:rPr sz="3200" spc="-5" dirty="0">
                <a:latin typeface="Constantia"/>
                <a:cs typeface="Constantia"/>
              </a:rPr>
              <a:t>value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its</a:t>
            </a:r>
            <a:r>
              <a:rPr sz="3200" spc="-48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shares.</a:t>
            </a:r>
            <a:r>
              <a:rPr lang="en-US" sz="3200" b="1" dirty="0"/>
              <a:t> Example</a:t>
            </a:r>
          </a:p>
          <a:p>
            <a:r>
              <a:rPr lang="en-US" sz="3200" dirty="0"/>
              <a:t>A company raises </a:t>
            </a:r>
            <a:r>
              <a:rPr lang="en-US" sz="3200" b="1" dirty="0"/>
              <a:t>₹10 crore</a:t>
            </a:r>
            <a:r>
              <a:rPr lang="en-US" sz="3200" dirty="0"/>
              <a:t> in capital but earns only </a:t>
            </a:r>
            <a:r>
              <a:rPr lang="en-US" sz="3200" b="1" dirty="0"/>
              <a:t>₹40 lakh</a:t>
            </a:r>
            <a:r>
              <a:rPr lang="en-US" sz="3200" dirty="0"/>
              <a:t> annually. Its </a:t>
            </a:r>
            <a:r>
              <a:rPr lang="en-US" sz="3200" b="1" dirty="0"/>
              <a:t>return on capital</a:t>
            </a:r>
            <a:r>
              <a:rPr lang="en-US" sz="3200" dirty="0"/>
              <a:t> appears poor, and investors may lose confidence.</a:t>
            </a:r>
          </a:p>
          <a:p>
            <a:pPr marL="287020" marR="5080" indent="-274320" algn="just"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255" y="163042"/>
            <a:ext cx="767969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4000" b="1" spc="-5" dirty="0"/>
              <a:t>Causes of Over</a:t>
            </a:r>
            <a:r>
              <a:rPr sz="4000" b="1" spc="-80" dirty="0"/>
              <a:t> </a:t>
            </a:r>
            <a:r>
              <a:rPr sz="4000" b="1" spc="-10" dirty="0"/>
              <a:t>Capitalization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306303"/>
            <a:ext cx="11811000" cy="5768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buClr>
                <a:srgbClr val="0AD0D9"/>
              </a:buClr>
              <a:buSzPct val="94444"/>
              <a:tabLst>
                <a:tab pos="286385" algn="l"/>
                <a:tab pos="287020" algn="l"/>
              </a:tabLst>
            </a:pPr>
            <a:r>
              <a:rPr lang="en-US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Idle</a:t>
            </a:r>
            <a:r>
              <a:rPr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funds:</a:t>
            </a:r>
            <a:r>
              <a:rPr lang="en-US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ompany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unused funds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idle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investments,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it properly in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"/>
              </a:spcBef>
              <a:buClr>
                <a:srgbClr val="0AD0D9"/>
              </a:buClr>
              <a:buSzPct val="94444"/>
              <a:tabLst>
                <a:tab pos="286385" algn="l"/>
                <a:tab pos="287020" algn="l"/>
              </a:tabLst>
            </a:pPr>
            <a:r>
              <a:rPr lang="en-US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Over-valuation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</a:t>
            </a:r>
            <a:r>
              <a:rPr sz="2800" b="1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4675" algn="just">
              <a:spcBef>
                <a:spcPts val="430"/>
              </a:spcBef>
              <a:buClr>
                <a:srgbClr val="0AD0D9"/>
              </a:buClr>
              <a:buSzPct val="94444"/>
              <a:tabLst>
                <a:tab pos="286385" algn="l"/>
                <a:tab pos="28702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assets,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goodwill,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 higher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warranted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rendered.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"/>
              </a:spcBef>
              <a:buClr>
                <a:srgbClr val="0AD0D9"/>
              </a:buClr>
              <a:buSzPct val="94444"/>
              <a:tabLst>
                <a:tab pos="286385" algn="l"/>
                <a:tab pos="287020" algn="l"/>
              </a:tabLst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sz="2800" b="1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430"/>
              </a:spcBef>
              <a:buClr>
                <a:srgbClr val="0AD0D9"/>
              </a:buClr>
              <a:buSzPct val="94444"/>
              <a:tabLst>
                <a:tab pos="286385" algn="l"/>
                <a:tab pos="287020" algn="l"/>
              </a:tabLst>
            </a:pP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substantially.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sheet the assets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sz="2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buClr>
                <a:srgbClr val="0AD0D9"/>
              </a:buClr>
              <a:buSzPct val="94444"/>
              <a:tabLst>
                <a:tab pos="286385" algn="l"/>
                <a:tab pos="28702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depreciation</a:t>
            </a:r>
            <a:r>
              <a:rPr sz="2800" b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9220" algn="just">
              <a:spcBef>
                <a:spcPts val="434"/>
              </a:spcBef>
              <a:buClr>
                <a:srgbClr val="0AD0D9"/>
              </a:buClr>
              <a:buSzPct val="94444"/>
              <a:tabLst>
                <a:tab pos="286385" algn="l"/>
                <a:tab pos="28702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depreciation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  the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Loss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Account.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1" y="255779"/>
            <a:ext cx="6741159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 dirty="0">
                <a:latin typeface="Calibri"/>
                <a:cs typeface="Calibri"/>
              </a:rPr>
              <a:t>Other </a:t>
            </a:r>
            <a:r>
              <a:rPr sz="3200" spc="-5">
                <a:latin typeface="Calibri"/>
                <a:cs typeface="Calibri"/>
              </a:rPr>
              <a:t>Causes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Over-capitalisation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090929"/>
            <a:ext cx="967740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Floating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20" dirty="0">
                <a:latin typeface="Constantia"/>
                <a:cs typeface="Constantia"/>
              </a:rPr>
              <a:t>excess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capital.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Purchasing </a:t>
            </a:r>
            <a:r>
              <a:rPr sz="2800" spc="-5" dirty="0">
                <a:latin typeface="Constantia"/>
                <a:cs typeface="Constantia"/>
              </a:rPr>
              <a:t>property </a:t>
            </a:r>
            <a:r>
              <a:rPr sz="2800" dirty="0">
                <a:latin typeface="Constantia"/>
                <a:cs typeface="Constantia"/>
              </a:rPr>
              <a:t>at an </a:t>
            </a:r>
            <a:r>
              <a:rPr sz="2800" spc="15" dirty="0">
                <a:latin typeface="Constantia"/>
                <a:cs typeface="Constantia"/>
              </a:rPr>
              <a:t>inflated</a:t>
            </a:r>
            <a:r>
              <a:rPr sz="2800" spc="-3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price.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15" dirty="0">
                <a:latin typeface="Constantia"/>
                <a:cs typeface="Constantia"/>
              </a:rPr>
              <a:t>Inflationary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conditions.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High </a:t>
            </a:r>
            <a:r>
              <a:rPr sz="2800" spc="-15" dirty="0">
                <a:latin typeface="Constantia"/>
                <a:cs typeface="Constantia"/>
              </a:rPr>
              <a:t>cost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promotion.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Borrowings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at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higher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than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normal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rate.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Purchase </a:t>
            </a:r>
            <a:r>
              <a:rPr sz="2800" dirty="0">
                <a:latin typeface="Constantia"/>
                <a:cs typeface="Constantia"/>
              </a:rPr>
              <a:t>of assets </a:t>
            </a:r>
            <a:r>
              <a:rPr sz="2800" spc="-5" dirty="0">
                <a:latin typeface="Constantia"/>
                <a:cs typeface="Constantia"/>
              </a:rPr>
              <a:t>in the boom</a:t>
            </a:r>
            <a:r>
              <a:rPr sz="2800" spc="-380" dirty="0">
                <a:latin typeface="Constantia"/>
                <a:cs typeface="Constantia"/>
              </a:rPr>
              <a:t> </a:t>
            </a:r>
            <a:r>
              <a:rPr lang="en-US" sz="2800" spc="-3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period.</a:t>
            </a: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Incorrect </a:t>
            </a:r>
            <a:r>
              <a:rPr sz="2800" spc="-5" dirty="0">
                <a:latin typeface="Constantia"/>
                <a:cs typeface="Constantia"/>
              </a:rPr>
              <a:t>capitalization </a:t>
            </a:r>
            <a:r>
              <a:rPr sz="2800" spc="-20" dirty="0">
                <a:latin typeface="Constantia"/>
                <a:cs typeface="Constantia"/>
              </a:rPr>
              <a:t>rate</a:t>
            </a:r>
            <a:r>
              <a:rPr sz="2800" spc="-315" dirty="0">
                <a:latin typeface="Constantia"/>
                <a:cs typeface="Constantia"/>
              </a:rPr>
              <a:t> </a:t>
            </a:r>
            <a:r>
              <a:rPr lang="en-US" sz="2800" spc="-3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applied.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spcBef>
                <a:spcPts val="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dirty="0">
                <a:latin typeface="Constantia"/>
                <a:cs typeface="Constantia"/>
              </a:rPr>
              <a:t>Insufficient </a:t>
            </a:r>
            <a:r>
              <a:rPr sz="2800" spc="-10" dirty="0">
                <a:latin typeface="Constantia"/>
                <a:cs typeface="Constantia"/>
              </a:rPr>
              <a:t>provision </a:t>
            </a:r>
            <a:r>
              <a:rPr sz="2800" spc="-5" dirty="0">
                <a:latin typeface="Constantia"/>
                <a:cs typeface="Constantia"/>
              </a:rPr>
              <a:t>for</a:t>
            </a:r>
            <a:r>
              <a:rPr lang="en-US" sz="2800" spc="-5" dirty="0">
                <a:latin typeface="Constantia"/>
                <a:cs typeface="Constantia"/>
              </a:rPr>
              <a:t> </a:t>
            </a:r>
            <a:r>
              <a:rPr sz="2800" spc="-3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depreciation.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High </a:t>
            </a:r>
            <a:r>
              <a:rPr sz="2800" spc="-15" dirty="0">
                <a:latin typeface="Constantia"/>
                <a:cs typeface="Constantia"/>
              </a:rPr>
              <a:t>rates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taxation.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Liberal </a:t>
            </a:r>
            <a:r>
              <a:rPr sz="2800" spc="-10" dirty="0">
                <a:latin typeface="Constantia"/>
                <a:cs typeface="Constantia"/>
              </a:rPr>
              <a:t>dividend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policy.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30" dirty="0">
                <a:latin typeface="Constantia"/>
                <a:cs typeface="Constantia"/>
              </a:rPr>
              <a:t>Wrong </a:t>
            </a:r>
            <a:r>
              <a:rPr sz="2800" spc="-5" dirty="0">
                <a:latin typeface="Constantia"/>
                <a:cs typeface="Constantia"/>
              </a:rPr>
              <a:t>estimation </a:t>
            </a:r>
            <a:r>
              <a:rPr sz="2800" dirty="0">
                <a:latin typeface="Constantia"/>
                <a:cs typeface="Constantia"/>
              </a:rPr>
              <a:t>of </a:t>
            </a:r>
            <a:r>
              <a:rPr sz="2800" spc="-5" dirty="0">
                <a:latin typeface="Constantia"/>
                <a:cs typeface="Constantia"/>
              </a:rPr>
              <a:t>future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earnings.</a:t>
            </a:r>
            <a:endParaRPr sz="2800" dirty="0">
              <a:latin typeface="Constantia"/>
              <a:cs typeface="Constantia"/>
            </a:endParaRPr>
          </a:p>
          <a:p>
            <a:pPr marL="287020" indent="-274320"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Low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production.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2363</Words>
  <Application>Microsoft Office PowerPoint</Application>
  <PresentationFormat>Widescreen</PresentationFormat>
  <Paragraphs>182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Constantia</vt:lpstr>
      <vt:lpstr>Times New Roman</vt:lpstr>
      <vt:lpstr>Wingdings 2</vt:lpstr>
      <vt:lpstr>Office Theme</vt:lpstr>
      <vt:lpstr>Dr. Manish Dadhich Professor, SPSU</vt:lpstr>
      <vt:lpstr>Definition of Capitalization</vt:lpstr>
      <vt:lpstr>PowerPoint Presentation</vt:lpstr>
      <vt:lpstr>Capitalization</vt:lpstr>
      <vt:lpstr>PowerPoint Presentation</vt:lpstr>
      <vt:lpstr>Definition of Overcapitalization</vt:lpstr>
      <vt:lpstr>Meaning of Overcapitalization</vt:lpstr>
      <vt:lpstr>Causes of Over Capitalization</vt:lpstr>
      <vt:lpstr>Other Causes of Over-capitalisation</vt:lpstr>
      <vt:lpstr>Remedies of over-capitalization:</vt:lpstr>
      <vt:lpstr>Remedies of over-capitalization:</vt:lpstr>
      <vt:lpstr>Remedial measures to correct Over-  capitalisation</vt:lpstr>
      <vt:lpstr>Effects of Over-capitalisation</vt:lpstr>
      <vt:lpstr>UNDER CAPITALISATION</vt:lpstr>
      <vt:lpstr>Definition of Undercapitalization</vt:lpstr>
      <vt:lpstr>Meaning of Undercapitalization</vt:lpstr>
      <vt:lpstr>Causes of Under-capitalisation</vt:lpstr>
      <vt:lpstr>Remedies of under-capitalisation</vt:lpstr>
      <vt:lpstr>Effects of Under-capitalisation.</vt:lpstr>
      <vt:lpstr>How does Undercapitalization  affect?</vt:lpstr>
      <vt:lpstr>How does Undercapitalization  affect?</vt:lpstr>
      <vt:lpstr>Undercapitalization and Overcapitalization - Both  are bad!</vt:lpstr>
      <vt:lpstr>Undercapitalization and Overcapitalization - Both  are bad!</vt:lpstr>
      <vt:lpstr>Under capitalization is indicated  by:</vt:lpstr>
      <vt:lpstr>The effects of under capitalization  may be:</vt:lpstr>
      <vt:lpstr>Distinction between Overcapitalization and  Undercapitalization</vt:lpstr>
      <vt:lpstr>Distinction between Overcapitalization and  Undercapitalization</vt:lpstr>
      <vt:lpstr>Q.1 Anurag Ltd. issued 1,00,000 shares of ₹20 each, fully paid. It earns ₹8,00,000 per year and distributes 50% dividends. The rate of return is 12%. Find the market price per share and conclude whether the company is over-capitalized.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Umashankar Utage</dc:title>
  <dc:creator>Manish</dc:creator>
  <cp:lastModifiedBy>Manish Dadhich</cp:lastModifiedBy>
  <cp:revision>20</cp:revision>
  <dcterms:created xsi:type="dcterms:W3CDTF">2019-01-07T07:09:19Z</dcterms:created>
  <dcterms:modified xsi:type="dcterms:W3CDTF">2025-09-05T05:34:01Z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2019-01-07T00:00:00Z</vt:filetime>
  </property>
</Properties>
</file>