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6" r:id="rId1"/>
  </p:sldMasterIdLst>
  <p:notesMasterIdLst>
    <p:notesMasterId r:id="rId35"/>
  </p:notesMasterIdLst>
  <p:handoutMasterIdLst>
    <p:handoutMasterId r:id="rId36"/>
  </p:handoutMasterIdLst>
  <p:sldIdLst>
    <p:sldId id="301" r:id="rId2"/>
    <p:sldId id="257" r:id="rId3"/>
    <p:sldId id="258" r:id="rId4"/>
    <p:sldId id="259" r:id="rId5"/>
    <p:sldId id="260" r:id="rId6"/>
    <p:sldId id="261" r:id="rId7"/>
    <p:sldId id="262" r:id="rId8"/>
    <p:sldId id="263" r:id="rId9"/>
    <p:sldId id="317" r:id="rId10"/>
    <p:sldId id="264" r:id="rId11"/>
    <p:sldId id="265" r:id="rId12"/>
    <p:sldId id="266" r:id="rId13"/>
    <p:sldId id="268" r:id="rId14"/>
    <p:sldId id="307" r:id="rId15"/>
    <p:sldId id="269" r:id="rId16"/>
    <p:sldId id="308" r:id="rId17"/>
    <p:sldId id="270" r:id="rId18"/>
    <p:sldId id="271" r:id="rId19"/>
    <p:sldId id="272" r:id="rId20"/>
    <p:sldId id="309" r:id="rId21"/>
    <p:sldId id="273" r:id="rId22"/>
    <p:sldId id="274" r:id="rId23"/>
    <p:sldId id="275" r:id="rId24"/>
    <p:sldId id="302" r:id="rId25"/>
    <p:sldId id="303" r:id="rId26"/>
    <p:sldId id="304" r:id="rId27"/>
    <p:sldId id="305" r:id="rId28"/>
    <p:sldId id="306" r:id="rId29"/>
    <p:sldId id="316" r:id="rId30"/>
    <p:sldId id="318" r:id="rId31"/>
    <p:sldId id="319" r:id="rId32"/>
    <p:sldId id="320" r:id="rId33"/>
    <p:sldId id="300" r:id="rId34"/>
  </p:sldIdLst>
  <p:sldSz cx="12192000" cy="6858000"/>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264" y="72"/>
      </p:cViewPr>
      <p:guideLst>
        <p:guide orient="horz" pos="288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180013" y="0"/>
            <a:ext cx="3962400" cy="342900"/>
          </a:xfrm>
          <a:prstGeom prst="rect">
            <a:avLst/>
          </a:prstGeom>
        </p:spPr>
        <p:txBody>
          <a:bodyPr vert="horz" lIns="91440" tIns="45720" rIns="91440" bIns="45720" rtlCol="0"/>
          <a:lstStyle>
            <a:lvl1pPr algn="r">
              <a:defRPr sz="1200"/>
            </a:lvl1pPr>
          </a:lstStyle>
          <a:p>
            <a:fld id="{0DAA9BEC-7046-47A5-B7DC-7E9BC5FCF408}" type="datetimeFigureOut">
              <a:rPr lang="en-US" smtClean="0"/>
              <a:pPr/>
              <a:t>2/27/2023</a:t>
            </a:fld>
            <a:endParaRPr lang="en-US"/>
          </a:p>
        </p:txBody>
      </p:sp>
      <p:sp>
        <p:nvSpPr>
          <p:cNvPr id="4" name="Footer Placeholder 3"/>
          <p:cNvSpPr>
            <a:spLocks noGrp="1"/>
          </p:cNvSpPr>
          <p:nvPr>
            <p:ph type="ftr" sz="quarter" idx="2"/>
          </p:nvPr>
        </p:nvSpPr>
        <p:spPr>
          <a:xfrm>
            <a:off x="0" y="6513513"/>
            <a:ext cx="3962400" cy="342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180013" y="6513513"/>
            <a:ext cx="3962400" cy="342900"/>
          </a:xfrm>
          <a:prstGeom prst="rect">
            <a:avLst/>
          </a:prstGeom>
        </p:spPr>
        <p:txBody>
          <a:bodyPr vert="horz" lIns="91440" tIns="45720" rIns="91440" bIns="45720" rtlCol="0" anchor="b"/>
          <a:lstStyle>
            <a:lvl1pPr algn="r">
              <a:defRPr sz="1200"/>
            </a:lvl1pPr>
          </a:lstStyle>
          <a:p>
            <a:fld id="{0834086E-D85C-4FC1-90C3-D9A3BE8837C4}" type="slidenum">
              <a:rPr lang="en-US" smtClean="0"/>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02E0668E-BA34-41D3-9598-D1A134A78A1A}" type="datetimeFigureOut">
              <a:rPr lang="en-US" smtClean="0"/>
              <a:pPr/>
              <a:t>2/27/2023</a:t>
            </a:fld>
            <a:endParaRPr lang="en-US"/>
          </a:p>
        </p:txBody>
      </p:sp>
      <p:sp>
        <p:nvSpPr>
          <p:cNvPr id="4" name="Slide Image Placeholder 3"/>
          <p:cNvSpPr>
            <a:spLocks noGrp="1" noRot="1" noChangeAspect="1"/>
          </p:cNvSpPr>
          <p:nvPr>
            <p:ph type="sldImg" idx="2"/>
          </p:nvPr>
        </p:nvSpPr>
        <p:spPr>
          <a:xfrm>
            <a:off x="2286000" y="514350"/>
            <a:ext cx="4572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fld id="{C99335A7-E18F-4148-93C0-3800F89B23F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99335A7-E18F-4148-93C0-3800F89B23FF}" type="slidenum">
              <a:rPr lang="en-US" smtClean="0"/>
              <a:pPr/>
              <a:t>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A46A670-EF2D-4BFC-937E-183348808A05}" type="datetime1">
              <a:rPr lang="en-US" smtClean="0"/>
              <a:t>2/27/2023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2A9FCC1-5A3F-4237-984E-173EA2070B11}" type="datetime1">
              <a:rPr lang="en-US" smtClean="0"/>
              <a:t>2/27/2023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B2137FD-C4D4-4B13-9753-D5314158658D}" type="datetime1">
              <a:rPr lang="en-US" smtClean="0"/>
              <a:t>2/27/2023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F9EE6AE-A03A-4B1F-95EF-F9456A9EC16A}" type="datetime1">
              <a:rPr lang="en-US" smtClean="0"/>
              <a:t>2/27/2023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5A9F6F1-EEC8-4EB5-A4B4-0E2A0DEE9067}" type="datetime1">
              <a:rPr lang="en-US" smtClean="0"/>
              <a:t>2/27/2023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A5B2304-B645-45EC-8992-A618771FC450}" type="datetime1">
              <a:rPr lang="en-US" smtClean="0"/>
              <a:t>2/27/2023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D2C3EFD-4178-4A22-B482-252F4D02042E}" type="datetime1">
              <a:rPr lang="en-US" smtClean="0"/>
              <a:t>2/27/2023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8088742-76B9-4E57-ACF0-9D1211CAF6DA}" type="datetime1">
              <a:rPr lang="en-US" smtClean="0"/>
              <a:t>2/27/2023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683E21-CD0D-4285-AA09-4814050013FC}" type="datetime1">
              <a:rPr lang="en-US" smtClean="0"/>
              <a:t>2/27/2023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30EEB3A-7A1A-40FC-B1A8-C068C5DD02A1}" type="datetime1">
              <a:rPr lang="en-US" smtClean="0"/>
              <a:t>2/27/2023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42029B1-ACD0-4FE2-8BA9-7F115F5B5D70}" type="datetime1">
              <a:rPr lang="en-US" smtClean="0"/>
              <a:t>2/27/2023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1FEC7E-3263-45DF-BF22-CCC183047217}" type="datetime1">
              <a:rPr lang="en-US" smtClean="0"/>
              <a:t>2/27/2023</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2640" y="1447800"/>
            <a:ext cx="8072119" cy="1219200"/>
          </a:xfrm>
        </p:spPr>
        <p:txBody>
          <a:bodyPr>
            <a:noAutofit/>
          </a:bodyPr>
          <a:lstStyle/>
          <a:p>
            <a:r>
              <a:rPr lang="en-US" sz="4800" dirty="0"/>
              <a:t>Inventory Management	</a:t>
            </a:r>
          </a:p>
        </p:txBody>
      </p:sp>
      <p:sp>
        <p:nvSpPr>
          <p:cNvPr id="3" name="Text Placeholder 2"/>
          <p:cNvSpPr>
            <a:spLocks noGrp="1"/>
          </p:cNvSpPr>
          <p:nvPr>
            <p:ph idx="1"/>
          </p:nvPr>
        </p:nvSpPr>
        <p:spPr>
          <a:xfrm>
            <a:off x="2072640" y="4267200"/>
            <a:ext cx="7880350" cy="1143000"/>
          </a:xfrm>
        </p:spPr>
        <p:txBody>
          <a:bodyPr>
            <a:normAutofit/>
          </a:bodyPr>
          <a:lstStyle/>
          <a:p>
            <a:pPr marL="0" indent="0">
              <a:buNone/>
            </a:pPr>
            <a:r>
              <a:rPr lang="en-US" dirty="0"/>
              <a:t>Dr. Manish Dadhich</a:t>
            </a:r>
          </a:p>
        </p:txBody>
      </p:sp>
      <p:sp>
        <p:nvSpPr>
          <p:cNvPr id="5" name="Date Placeholder 4"/>
          <p:cNvSpPr>
            <a:spLocks noGrp="1"/>
          </p:cNvSpPr>
          <p:nvPr>
            <p:ph type="dt" sz="half" idx="10"/>
          </p:nvPr>
        </p:nvSpPr>
        <p:spPr/>
        <p:txBody>
          <a:bodyPr/>
          <a:lstStyle/>
          <a:p>
            <a:fld id="{7E50B4EF-BC9E-4980-9555-E3BF2B4252B3}" type="datetime1">
              <a:rPr lang="en-US" smtClean="0"/>
              <a:t>2/27/2023</a:t>
            </a:fld>
            <a:endParaRPr lang="en-US" dirty="0"/>
          </a:p>
        </p:txBody>
      </p:sp>
      <p:sp>
        <p:nvSpPr>
          <p:cNvPr id="4" name="TextBox 3">
            <a:extLst>
              <a:ext uri="{FF2B5EF4-FFF2-40B4-BE49-F238E27FC236}">
                <a16:creationId xmlns:a16="http://schemas.microsoft.com/office/drawing/2014/main" id="{FFC4A0F7-A251-76FC-3164-972B94192972}"/>
              </a:ext>
            </a:extLst>
          </p:cNvPr>
          <p:cNvSpPr txBox="1"/>
          <p:nvPr/>
        </p:nvSpPr>
        <p:spPr>
          <a:xfrm>
            <a:off x="5638800" y="2971800"/>
            <a:ext cx="914400" cy="914400"/>
          </a:xfrm>
          <a:prstGeom prst="rect">
            <a:avLst/>
          </a:prstGeom>
          <a:noFill/>
        </p:spPr>
        <p:txBody>
          <a:bodyPr wrap="square" rtlCol="0">
            <a:spAutoFit/>
          </a:bodyPr>
          <a:lstStyle/>
          <a:p>
            <a:endParaRPr lang="en-US" dirty="0"/>
          </a:p>
        </p:txBody>
      </p:sp>
      <p:sp>
        <p:nvSpPr>
          <p:cNvPr id="7" name="TextBox 6">
            <a:extLst>
              <a:ext uri="{FF2B5EF4-FFF2-40B4-BE49-F238E27FC236}">
                <a16:creationId xmlns:a16="http://schemas.microsoft.com/office/drawing/2014/main" id="{0B83E3C0-9FF3-08F0-C98C-64FD15C67065}"/>
              </a:ext>
            </a:extLst>
          </p:cNvPr>
          <p:cNvSpPr txBox="1"/>
          <p:nvPr/>
        </p:nvSpPr>
        <p:spPr>
          <a:xfrm>
            <a:off x="8686800" y="3657600"/>
            <a:ext cx="1981200" cy="369332"/>
          </a:xfrm>
          <a:prstGeom prst="rect">
            <a:avLst/>
          </a:prstGeom>
          <a:noFill/>
        </p:spPr>
        <p:txBody>
          <a:bodyPr wrap="square" rtlCol="0">
            <a:spAutoFit/>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p:nvPr/>
        </p:nvSpPr>
        <p:spPr>
          <a:xfrm>
            <a:off x="10008869" y="6278879"/>
            <a:ext cx="124460" cy="228268"/>
          </a:xfrm>
          <a:prstGeom prst="rect">
            <a:avLst/>
          </a:prstGeom>
        </p:spPr>
        <p:txBody>
          <a:bodyPr vert="horz" wrap="square" lIns="0" tIns="12700" rIns="0" bIns="0" rtlCol="0">
            <a:spAutoFit/>
          </a:bodyPr>
          <a:lstStyle/>
          <a:p>
            <a:pPr marL="12700">
              <a:spcBef>
                <a:spcPts val="100"/>
              </a:spcBef>
            </a:pPr>
            <a:r>
              <a:rPr sz="1400" dirty="0">
                <a:latin typeface="Arial"/>
                <a:cs typeface="Arial"/>
              </a:rPr>
              <a:t>9</a:t>
            </a:r>
            <a:endParaRPr sz="1400">
              <a:latin typeface="Arial"/>
              <a:cs typeface="Arial"/>
            </a:endParaRPr>
          </a:p>
        </p:txBody>
      </p:sp>
      <p:sp>
        <p:nvSpPr>
          <p:cNvPr id="5" name="object 5"/>
          <p:cNvSpPr txBox="1">
            <a:spLocks noGrp="1"/>
          </p:cNvSpPr>
          <p:nvPr>
            <p:ph type="title"/>
          </p:nvPr>
        </p:nvSpPr>
        <p:spPr>
          <a:xfrm>
            <a:off x="2133600" y="254951"/>
            <a:ext cx="7750809" cy="1182375"/>
          </a:xfrm>
          <a:prstGeom prst="rect">
            <a:avLst/>
          </a:prstGeom>
        </p:spPr>
        <p:txBody>
          <a:bodyPr vert="horz" wrap="square" lIns="0" tIns="12700" rIns="0" bIns="0" rtlCol="0" anchor="ctr">
            <a:spAutoFit/>
          </a:bodyPr>
          <a:lstStyle/>
          <a:p>
            <a:pPr marL="12700" marR="5080">
              <a:spcBef>
                <a:spcPts val="100"/>
              </a:spcBef>
            </a:pPr>
            <a:r>
              <a:rPr sz="3800" b="1" dirty="0">
                <a:latin typeface="Garamond"/>
                <a:cs typeface="Garamond"/>
              </a:rPr>
              <a:t>An optimum inventory level involves </a:t>
            </a:r>
            <a:r>
              <a:rPr sz="3800" b="1" spc="-5" dirty="0">
                <a:latin typeface="Garamond"/>
                <a:cs typeface="Garamond"/>
              </a:rPr>
              <a:t>three  </a:t>
            </a:r>
            <a:r>
              <a:rPr sz="3800" b="1" dirty="0">
                <a:latin typeface="Garamond"/>
                <a:cs typeface="Garamond"/>
              </a:rPr>
              <a:t>types </a:t>
            </a:r>
            <a:r>
              <a:rPr sz="3800" b="1" spc="5" dirty="0">
                <a:latin typeface="Garamond"/>
                <a:cs typeface="Garamond"/>
              </a:rPr>
              <a:t>of</a:t>
            </a:r>
            <a:r>
              <a:rPr sz="3800" b="1" spc="-25" dirty="0">
                <a:latin typeface="Garamond"/>
                <a:cs typeface="Garamond"/>
              </a:rPr>
              <a:t> </a:t>
            </a:r>
            <a:r>
              <a:rPr sz="3800" b="1" dirty="0">
                <a:latin typeface="Garamond"/>
                <a:cs typeface="Garamond"/>
              </a:rPr>
              <a:t>costs</a:t>
            </a:r>
          </a:p>
        </p:txBody>
      </p:sp>
      <p:sp>
        <p:nvSpPr>
          <p:cNvPr id="6" name="object 6"/>
          <p:cNvSpPr txBox="1"/>
          <p:nvPr/>
        </p:nvSpPr>
        <p:spPr>
          <a:xfrm>
            <a:off x="1755140" y="2390139"/>
            <a:ext cx="161290" cy="1357630"/>
          </a:xfrm>
          <a:prstGeom prst="rect">
            <a:avLst/>
          </a:prstGeom>
        </p:spPr>
        <p:txBody>
          <a:bodyPr vert="horz" wrap="square" lIns="0" tIns="16510" rIns="0" bIns="0" rtlCol="0">
            <a:spAutoFit/>
          </a:bodyPr>
          <a:lstStyle/>
          <a:p>
            <a:pPr marL="12700">
              <a:spcBef>
                <a:spcPts val="130"/>
              </a:spcBef>
            </a:pPr>
            <a:r>
              <a:rPr sz="1400" spc="20" dirty="0">
                <a:solidFill>
                  <a:srgbClr val="CC9800"/>
                </a:solidFill>
                <a:latin typeface="Wingdings"/>
                <a:cs typeface="Wingdings"/>
              </a:rPr>
              <a:t></a:t>
            </a:r>
            <a:endParaRPr sz="1400">
              <a:latin typeface="Wingdings"/>
              <a:cs typeface="Wingdings"/>
            </a:endParaRPr>
          </a:p>
          <a:p>
            <a:pPr marL="12700">
              <a:spcBef>
                <a:spcPts val="1240"/>
              </a:spcBef>
            </a:pPr>
            <a:r>
              <a:rPr sz="1400" spc="20" dirty="0">
                <a:solidFill>
                  <a:srgbClr val="CC9800"/>
                </a:solidFill>
                <a:latin typeface="Wingdings"/>
                <a:cs typeface="Wingdings"/>
              </a:rPr>
              <a:t></a:t>
            </a:r>
            <a:endParaRPr sz="1400">
              <a:latin typeface="Wingdings"/>
              <a:cs typeface="Wingdings"/>
            </a:endParaRPr>
          </a:p>
          <a:p>
            <a:pPr marL="12700">
              <a:spcBef>
                <a:spcPts val="1240"/>
              </a:spcBef>
            </a:pPr>
            <a:r>
              <a:rPr sz="1400" spc="20" dirty="0">
                <a:solidFill>
                  <a:srgbClr val="CC9800"/>
                </a:solidFill>
                <a:latin typeface="Wingdings"/>
                <a:cs typeface="Wingdings"/>
              </a:rPr>
              <a:t></a:t>
            </a:r>
            <a:endParaRPr sz="1400">
              <a:latin typeface="Wingdings"/>
              <a:cs typeface="Wingdings"/>
            </a:endParaRPr>
          </a:p>
          <a:p>
            <a:pPr marL="12700">
              <a:spcBef>
                <a:spcPts val="1250"/>
              </a:spcBef>
            </a:pPr>
            <a:r>
              <a:rPr sz="1400" spc="20" dirty="0">
                <a:solidFill>
                  <a:srgbClr val="CC9800"/>
                </a:solidFill>
                <a:latin typeface="Wingdings"/>
                <a:cs typeface="Wingdings"/>
              </a:rPr>
              <a:t></a:t>
            </a:r>
            <a:endParaRPr sz="1400">
              <a:latin typeface="Wingdings"/>
              <a:cs typeface="Wingdings"/>
            </a:endParaRPr>
          </a:p>
        </p:txBody>
      </p:sp>
      <p:sp>
        <p:nvSpPr>
          <p:cNvPr id="7" name="object 7"/>
          <p:cNvSpPr txBox="1"/>
          <p:nvPr/>
        </p:nvSpPr>
        <p:spPr>
          <a:xfrm>
            <a:off x="1755140" y="4175760"/>
            <a:ext cx="161290" cy="614680"/>
          </a:xfrm>
          <a:prstGeom prst="rect">
            <a:avLst/>
          </a:prstGeom>
        </p:spPr>
        <p:txBody>
          <a:bodyPr vert="horz" wrap="square" lIns="0" tIns="16510" rIns="0" bIns="0" rtlCol="0">
            <a:spAutoFit/>
          </a:bodyPr>
          <a:lstStyle/>
          <a:p>
            <a:pPr marL="12700">
              <a:spcBef>
                <a:spcPts val="130"/>
              </a:spcBef>
            </a:pPr>
            <a:r>
              <a:rPr sz="1400" spc="20" dirty="0">
                <a:solidFill>
                  <a:srgbClr val="CC9800"/>
                </a:solidFill>
                <a:latin typeface="Wingdings"/>
                <a:cs typeface="Wingdings"/>
              </a:rPr>
              <a:t></a:t>
            </a:r>
            <a:endParaRPr sz="1400">
              <a:latin typeface="Wingdings"/>
              <a:cs typeface="Wingdings"/>
            </a:endParaRPr>
          </a:p>
          <a:p>
            <a:pPr marL="12700">
              <a:spcBef>
                <a:spcPts val="1240"/>
              </a:spcBef>
            </a:pPr>
            <a:r>
              <a:rPr sz="1400" spc="20" dirty="0">
                <a:solidFill>
                  <a:srgbClr val="CC9800"/>
                </a:solidFill>
                <a:latin typeface="Wingdings"/>
                <a:cs typeface="Wingdings"/>
              </a:rPr>
              <a:t></a:t>
            </a:r>
            <a:endParaRPr sz="1400">
              <a:latin typeface="Wingdings"/>
              <a:cs typeface="Wingdings"/>
            </a:endParaRPr>
          </a:p>
        </p:txBody>
      </p:sp>
      <p:sp>
        <p:nvSpPr>
          <p:cNvPr id="8" name="object 8"/>
          <p:cNvSpPr txBox="1"/>
          <p:nvPr/>
        </p:nvSpPr>
        <p:spPr>
          <a:xfrm>
            <a:off x="1755140" y="1935480"/>
            <a:ext cx="3557270" cy="2923540"/>
          </a:xfrm>
          <a:prstGeom prst="rect">
            <a:avLst/>
          </a:prstGeom>
        </p:spPr>
        <p:txBody>
          <a:bodyPr vert="horz" wrap="square" lIns="0" tIns="12700" rIns="0" bIns="0" rtlCol="0">
            <a:spAutoFit/>
          </a:bodyPr>
          <a:lstStyle/>
          <a:p>
            <a:pPr marL="355600" marR="412115" indent="-342900">
              <a:lnSpc>
                <a:spcPct val="110600"/>
              </a:lnSpc>
              <a:spcBef>
                <a:spcPts val="100"/>
              </a:spcBef>
              <a:buClr>
                <a:srgbClr val="CC9800"/>
              </a:buClr>
              <a:buSzPct val="63636"/>
              <a:buFont typeface="Wingdings"/>
              <a:buChar char=""/>
              <a:tabLst>
                <a:tab pos="354965" algn="l"/>
                <a:tab pos="355600" algn="l"/>
              </a:tabLst>
            </a:pPr>
            <a:r>
              <a:rPr sz="2200" spc="-5" dirty="0">
                <a:latin typeface="Arial"/>
                <a:cs typeface="Arial"/>
              </a:rPr>
              <a:t>Quotation or tendering  Requisitioning</a:t>
            </a:r>
            <a:endParaRPr sz="2200" dirty="0">
              <a:latin typeface="Arial"/>
              <a:cs typeface="Arial"/>
            </a:endParaRPr>
          </a:p>
          <a:p>
            <a:pPr marL="355600" marR="1390650">
              <a:lnSpc>
                <a:spcPct val="110600"/>
              </a:lnSpc>
            </a:pPr>
            <a:r>
              <a:rPr sz="2200" spc="-5" dirty="0">
                <a:latin typeface="Arial"/>
                <a:cs typeface="Arial"/>
              </a:rPr>
              <a:t>Order </a:t>
            </a:r>
            <a:r>
              <a:rPr sz="2200" dirty="0">
                <a:latin typeface="Arial"/>
                <a:cs typeface="Arial"/>
              </a:rPr>
              <a:t>placing  </a:t>
            </a:r>
            <a:r>
              <a:rPr sz="2200" spc="-5" dirty="0">
                <a:latin typeface="Arial"/>
                <a:cs typeface="Arial"/>
              </a:rPr>
              <a:t>Tr</a:t>
            </a:r>
            <a:r>
              <a:rPr sz="2200" spc="5" dirty="0">
                <a:latin typeface="Arial"/>
                <a:cs typeface="Arial"/>
              </a:rPr>
              <a:t>a</a:t>
            </a:r>
            <a:r>
              <a:rPr sz="2200" spc="-5" dirty="0">
                <a:latin typeface="Arial"/>
                <a:cs typeface="Arial"/>
              </a:rPr>
              <a:t>n</a:t>
            </a:r>
            <a:r>
              <a:rPr sz="2200" dirty="0">
                <a:latin typeface="Arial"/>
                <a:cs typeface="Arial"/>
              </a:rPr>
              <a:t>s</a:t>
            </a:r>
            <a:r>
              <a:rPr sz="2200" spc="5" dirty="0">
                <a:latin typeface="Arial"/>
                <a:cs typeface="Arial"/>
              </a:rPr>
              <a:t>p</a:t>
            </a:r>
            <a:r>
              <a:rPr sz="2200" spc="-5" dirty="0">
                <a:latin typeface="Arial"/>
                <a:cs typeface="Arial"/>
              </a:rPr>
              <a:t>or</a:t>
            </a:r>
            <a:r>
              <a:rPr sz="2200" spc="5" dirty="0">
                <a:latin typeface="Arial"/>
                <a:cs typeface="Arial"/>
              </a:rPr>
              <a:t>t</a:t>
            </a:r>
            <a:r>
              <a:rPr sz="2200" spc="-5" dirty="0">
                <a:latin typeface="Arial"/>
                <a:cs typeface="Arial"/>
              </a:rPr>
              <a:t>at</a:t>
            </a:r>
            <a:r>
              <a:rPr sz="2200" dirty="0">
                <a:latin typeface="Arial"/>
                <a:cs typeface="Arial"/>
              </a:rPr>
              <a:t>i</a:t>
            </a:r>
            <a:r>
              <a:rPr sz="2200" spc="5" dirty="0">
                <a:latin typeface="Arial"/>
                <a:cs typeface="Arial"/>
              </a:rPr>
              <a:t>o</a:t>
            </a:r>
            <a:r>
              <a:rPr sz="2200" dirty="0">
                <a:latin typeface="Arial"/>
                <a:cs typeface="Arial"/>
              </a:rPr>
              <a:t>n</a:t>
            </a:r>
          </a:p>
          <a:p>
            <a:pPr marL="355600" marR="5080">
              <a:lnSpc>
                <a:spcPts val="2370"/>
              </a:lnSpc>
              <a:spcBef>
                <a:spcPts val="595"/>
              </a:spcBef>
            </a:pPr>
            <a:r>
              <a:rPr sz="2200" dirty="0">
                <a:latin typeface="Arial"/>
                <a:cs typeface="Arial"/>
              </a:rPr>
              <a:t>Receiving, inspecting</a:t>
            </a:r>
            <a:r>
              <a:rPr sz="2200" spc="-105" dirty="0">
                <a:latin typeface="Arial"/>
                <a:cs typeface="Arial"/>
              </a:rPr>
              <a:t> </a:t>
            </a:r>
            <a:r>
              <a:rPr sz="2200" dirty="0">
                <a:latin typeface="Arial"/>
                <a:cs typeface="Arial"/>
              </a:rPr>
              <a:t>and  storing</a:t>
            </a:r>
          </a:p>
          <a:p>
            <a:pPr marL="355600" marR="1110615">
              <a:lnSpc>
                <a:spcPts val="2920"/>
              </a:lnSpc>
              <a:spcBef>
                <a:spcPts val="110"/>
              </a:spcBef>
            </a:pPr>
            <a:r>
              <a:rPr sz="2200" spc="-5" dirty="0">
                <a:latin typeface="Arial"/>
                <a:cs typeface="Arial"/>
              </a:rPr>
              <a:t>Quality control  Clerical </a:t>
            </a:r>
            <a:r>
              <a:rPr sz="2200" dirty="0">
                <a:latin typeface="Arial"/>
                <a:cs typeface="Arial"/>
              </a:rPr>
              <a:t>and</a:t>
            </a:r>
            <a:r>
              <a:rPr sz="2200" spc="-40" dirty="0">
                <a:latin typeface="Arial"/>
                <a:cs typeface="Arial"/>
              </a:rPr>
              <a:t> </a:t>
            </a:r>
            <a:r>
              <a:rPr sz="2200" spc="-5" dirty="0">
                <a:latin typeface="Arial"/>
                <a:cs typeface="Arial"/>
              </a:rPr>
              <a:t>staff</a:t>
            </a:r>
            <a:endParaRPr sz="2200" dirty="0">
              <a:latin typeface="Arial"/>
              <a:cs typeface="Arial"/>
            </a:endParaRPr>
          </a:p>
        </p:txBody>
      </p:sp>
      <p:sp>
        <p:nvSpPr>
          <p:cNvPr id="9" name="object 9"/>
          <p:cNvSpPr txBox="1"/>
          <p:nvPr/>
        </p:nvSpPr>
        <p:spPr>
          <a:xfrm>
            <a:off x="1755141" y="4870450"/>
            <a:ext cx="1965325" cy="360680"/>
          </a:xfrm>
          <a:prstGeom prst="rect">
            <a:avLst/>
          </a:prstGeom>
        </p:spPr>
        <p:txBody>
          <a:bodyPr vert="horz" wrap="square" lIns="0" tIns="12700" rIns="0" bIns="0" rtlCol="0">
            <a:spAutoFit/>
          </a:bodyPr>
          <a:lstStyle/>
          <a:p>
            <a:pPr marL="12700">
              <a:spcBef>
                <a:spcPts val="100"/>
              </a:spcBef>
            </a:pPr>
            <a:r>
              <a:rPr sz="2200" b="1" spc="-5" dirty="0">
                <a:latin typeface="Arial"/>
                <a:cs typeface="Arial"/>
              </a:rPr>
              <a:t>Stock-out</a:t>
            </a:r>
            <a:r>
              <a:rPr sz="2200" b="1" spc="-55" dirty="0">
                <a:latin typeface="Arial"/>
                <a:cs typeface="Arial"/>
              </a:rPr>
              <a:t> </a:t>
            </a:r>
            <a:r>
              <a:rPr sz="2200" b="1" spc="-5" dirty="0">
                <a:latin typeface="Arial"/>
                <a:cs typeface="Arial"/>
              </a:rPr>
              <a:t>cost</a:t>
            </a:r>
            <a:endParaRPr sz="2200">
              <a:latin typeface="Arial"/>
              <a:cs typeface="Arial"/>
            </a:endParaRPr>
          </a:p>
        </p:txBody>
      </p:sp>
      <p:sp>
        <p:nvSpPr>
          <p:cNvPr id="10" name="object 10"/>
          <p:cNvSpPr txBox="1"/>
          <p:nvPr/>
        </p:nvSpPr>
        <p:spPr>
          <a:xfrm>
            <a:off x="1755140" y="5289550"/>
            <a:ext cx="161290" cy="614680"/>
          </a:xfrm>
          <a:prstGeom prst="rect">
            <a:avLst/>
          </a:prstGeom>
        </p:spPr>
        <p:txBody>
          <a:bodyPr vert="horz" wrap="square" lIns="0" tIns="16510" rIns="0" bIns="0" rtlCol="0">
            <a:spAutoFit/>
          </a:bodyPr>
          <a:lstStyle/>
          <a:p>
            <a:pPr marL="12700">
              <a:spcBef>
                <a:spcPts val="130"/>
              </a:spcBef>
            </a:pPr>
            <a:r>
              <a:rPr sz="1400" spc="20" dirty="0">
                <a:solidFill>
                  <a:srgbClr val="CC9800"/>
                </a:solidFill>
                <a:latin typeface="Wingdings"/>
                <a:cs typeface="Wingdings"/>
              </a:rPr>
              <a:t></a:t>
            </a:r>
            <a:endParaRPr sz="1400">
              <a:latin typeface="Wingdings"/>
              <a:cs typeface="Wingdings"/>
            </a:endParaRPr>
          </a:p>
          <a:p>
            <a:pPr marL="12700">
              <a:spcBef>
                <a:spcPts val="1240"/>
              </a:spcBef>
            </a:pPr>
            <a:r>
              <a:rPr sz="1400" spc="20" dirty="0">
                <a:solidFill>
                  <a:srgbClr val="CC9800"/>
                </a:solidFill>
                <a:latin typeface="Wingdings"/>
                <a:cs typeface="Wingdings"/>
              </a:rPr>
              <a:t></a:t>
            </a:r>
            <a:endParaRPr sz="1400">
              <a:latin typeface="Wingdings"/>
              <a:cs typeface="Wingdings"/>
            </a:endParaRPr>
          </a:p>
        </p:txBody>
      </p:sp>
      <p:sp>
        <p:nvSpPr>
          <p:cNvPr id="11" name="object 11"/>
          <p:cNvSpPr txBox="1"/>
          <p:nvPr/>
        </p:nvSpPr>
        <p:spPr>
          <a:xfrm>
            <a:off x="2098040" y="5205730"/>
            <a:ext cx="2931160" cy="1079783"/>
          </a:xfrm>
          <a:prstGeom prst="rect">
            <a:avLst/>
          </a:prstGeom>
        </p:spPr>
        <p:txBody>
          <a:bodyPr vert="horz" wrap="square" lIns="0" tIns="48260" rIns="0" bIns="0" rtlCol="0">
            <a:spAutoFit/>
          </a:bodyPr>
          <a:lstStyle/>
          <a:p>
            <a:pPr marL="12700">
              <a:spcBef>
                <a:spcPts val="380"/>
              </a:spcBef>
            </a:pPr>
            <a:r>
              <a:rPr sz="2200" dirty="0">
                <a:latin typeface="Arial"/>
                <a:cs typeface="Arial"/>
              </a:rPr>
              <a:t>Loss of</a:t>
            </a:r>
            <a:r>
              <a:rPr sz="2200" spc="-25" dirty="0">
                <a:latin typeface="Arial"/>
                <a:cs typeface="Arial"/>
              </a:rPr>
              <a:t> </a:t>
            </a:r>
            <a:r>
              <a:rPr sz="2200" dirty="0">
                <a:latin typeface="Arial"/>
                <a:cs typeface="Arial"/>
              </a:rPr>
              <a:t>sale</a:t>
            </a:r>
            <a:endParaRPr sz="2200">
              <a:latin typeface="Arial"/>
              <a:cs typeface="Arial"/>
            </a:endParaRPr>
          </a:p>
          <a:p>
            <a:pPr marL="12700" marR="5080">
              <a:lnSpc>
                <a:spcPts val="2370"/>
              </a:lnSpc>
              <a:spcBef>
                <a:spcPts val="585"/>
              </a:spcBef>
            </a:pPr>
            <a:r>
              <a:rPr sz="2200" dirty="0">
                <a:latin typeface="Arial"/>
                <a:cs typeface="Arial"/>
              </a:rPr>
              <a:t>Failure </a:t>
            </a:r>
            <a:r>
              <a:rPr sz="2200" spc="-5" dirty="0">
                <a:latin typeface="Arial"/>
                <a:cs typeface="Arial"/>
              </a:rPr>
              <a:t>to meet</a:t>
            </a:r>
            <a:r>
              <a:rPr sz="2200" spc="-90" dirty="0">
                <a:latin typeface="Arial"/>
                <a:cs typeface="Arial"/>
              </a:rPr>
              <a:t> </a:t>
            </a:r>
            <a:r>
              <a:rPr sz="2200" dirty="0">
                <a:latin typeface="Arial"/>
                <a:cs typeface="Arial"/>
              </a:rPr>
              <a:t>delivery  </a:t>
            </a:r>
            <a:r>
              <a:rPr sz="2200" spc="-5" dirty="0">
                <a:latin typeface="Arial"/>
                <a:cs typeface="Arial"/>
              </a:rPr>
              <a:t>commitments</a:t>
            </a:r>
            <a:endParaRPr sz="2200">
              <a:latin typeface="Arial"/>
              <a:cs typeface="Arial"/>
            </a:endParaRPr>
          </a:p>
        </p:txBody>
      </p:sp>
      <p:sp>
        <p:nvSpPr>
          <p:cNvPr id="12" name="object 12"/>
          <p:cNvSpPr txBox="1"/>
          <p:nvPr/>
        </p:nvSpPr>
        <p:spPr>
          <a:xfrm>
            <a:off x="1755141" y="1598929"/>
            <a:ext cx="6510655" cy="360680"/>
          </a:xfrm>
          <a:prstGeom prst="rect">
            <a:avLst/>
          </a:prstGeom>
        </p:spPr>
        <p:txBody>
          <a:bodyPr vert="horz" wrap="square" lIns="0" tIns="12700" rIns="0" bIns="0" rtlCol="0">
            <a:spAutoFit/>
          </a:bodyPr>
          <a:lstStyle/>
          <a:p>
            <a:pPr marL="12700">
              <a:spcBef>
                <a:spcPts val="100"/>
              </a:spcBef>
              <a:tabLst>
                <a:tab pos="4355465" algn="l"/>
              </a:tabLst>
            </a:pPr>
            <a:r>
              <a:rPr sz="2200" b="1" spc="-5" dirty="0">
                <a:latin typeface="Arial"/>
                <a:cs typeface="Arial"/>
              </a:rPr>
              <a:t>Ordering</a:t>
            </a:r>
            <a:r>
              <a:rPr sz="2200" b="1" spc="10" dirty="0">
                <a:latin typeface="Arial"/>
                <a:cs typeface="Arial"/>
              </a:rPr>
              <a:t> </a:t>
            </a:r>
            <a:r>
              <a:rPr sz="2200" b="1" spc="-5" dirty="0">
                <a:latin typeface="Arial"/>
                <a:cs typeface="Arial"/>
              </a:rPr>
              <a:t>costs:-	Carrying</a:t>
            </a:r>
            <a:r>
              <a:rPr sz="2200" b="1" spc="-45" dirty="0">
                <a:latin typeface="Arial"/>
                <a:cs typeface="Arial"/>
              </a:rPr>
              <a:t> </a:t>
            </a:r>
            <a:r>
              <a:rPr sz="2200" b="1" spc="-5" dirty="0">
                <a:latin typeface="Arial"/>
                <a:cs typeface="Arial"/>
              </a:rPr>
              <a:t>costs:-</a:t>
            </a:r>
            <a:endParaRPr sz="2200">
              <a:latin typeface="Arial"/>
              <a:cs typeface="Arial"/>
            </a:endParaRPr>
          </a:p>
        </p:txBody>
      </p:sp>
      <p:sp>
        <p:nvSpPr>
          <p:cNvPr id="13" name="object 13"/>
          <p:cNvSpPr txBox="1"/>
          <p:nvPr/>
        </p:nvSpPr>
        <p:spPr>
          <a:xfrm>
            <a:off x="6098540" y="2390139"/>
            <a:ext cx="161290" cy="1357630"/>
          </a:xfrm>
          <a:prstGeom prst="rect">
            <a:avLst/>
          </a:prstGeom>
        </p:spPr>
        <p:txBody>
          <a:bodyPr vert="horz" wrap="square" lIns="0" tIns="16510" rIns="0" bIns="0" rtlCol="0">
            <a:spAutoFit/>
          </a:bodyPr>
          <a:lstStyle/>
          <a:p>
            <a:pPr marL="12700">
              <a:spcBef>
                <a:spcPts val="130"/>
              </a:spcBef>
            </a:pPr>
            <a:r>
              <a:rPr sz="1400" spc="20" dirty="0">
                <a:solidFill>
                  <a:srgbClr val="CC9800"/>
                </a:solidFill>
                <a:latin typeface="Wingdings"/>
                <a:cs typeface="Wingdings"/>
              </a:rPr>
              <a:t></a:t>
            </a:r>
            <a:endParaRPr sz="1400">
              <a:latin typeface="Wingdings"/>
              <a:cs typeface="Wingdings"/>
            </a:endParaRPr>
          </a:p>
          <a:p>
            <a:pPr marL="12700">
              <a:spcBef>
                <a:spcPts val="1240"/>
              </a:spcBef>
            </a:pPr>
            <a:r>
              <a:rPr sz="1400" spc="20" dirty="0">
                <a:solidFill>
                  <a:srgbClr val="CC9800"/>
                </a:solidFill>
                <a:latin typeface="Wingdings"/>
                <a:cs typeface="Wingdings"/>
              </a:rPr>
              <a:t></a:t>
            </a:r>
            <a:endParaRPr sz="1400">
              <a:latin typeface="Wingdings"/>
              <a:cs typeface="Wingdings"/>
            </a:endParaRPr>
          </a:p>
          <a:p>
            <a:pPr marL="12700">
              <a:spcBef>
                <a:spcPts val="1240"/>
              </a:spcBef>
            </a:pPr>
            <a:r>
              <a:rPr sz="1400" spc="20" dirty="0">
                <a:solidFill>
                  <a:srgbClr val="CC9800"/>
                </a:solidFill>
                <a:latin typeface="Wingdings"/>
                <a:cs typeface="Wingdings"/>
              </a:rPr>
              <a:t></a:t>
            </a:r>
            <a:endParaRPr sz="1400">
              <a:latin typeface="Wingdings"/>
              <a:cs typeface="Wingdings"/>
            </a:endParaRPr>
          </a:p>
          <a:p>
            <a:pPr marL="12700">
              <a:spcBef>
                <a:spcPts val="1250"/>
              </a:spcBef>
            </a:pPr>
            <a:r>
              <a:rPr sz="1400" spc="20" dirty="0">
                <a:solidFill>
                  <a:srgbClr val="CC9800"/>
                </a:solidFill>
                <a:latin typeface="Wingdings"/>
                <a:cs typeface="Wingdings"/>
              </a:rPr>
              <a:t></a:t>
            </a:r>
            <a:endParaRPr sz="1400">
              <a:latin typeface="Wingdings"/>
              <a:cs typeface="Wingdings"/>
            </a:endParaRPr>
          </a:p>
        </p:txBody>
      </p:sp>
      <p:sp>
        <p:nvSpPr>
          <p:cNvPr id="14" name="object 14"/>
          <p:cNvSpPr txBox="1"/>
          <p:nvPr/>
        </p:nvSpPr>
        <p:spPr>
          <a:xfrm>
            <a:off x="6098540" y="3874771"/>
            <a:ext cx="161290" cy="232115"/>
          </a:xfrm>
          <a:prstGeom prst="rect">
            <a:avLst/>
          </a:prstGeom>
        </p:spPr>
        <p:txBody>
          <a:bodyPr vert="horz" wrap="square" lIns="0" tIns="16510" rIns="0" bIns="0" rtlCol="0">
            <a:spAutoFit/>
          </a:bodyPr>
          <a:lstStyle/>
          <a:p>
            <a:pPr marL="12700">
              <a:spcBef>
                <a:spcPts val="130"/>
              </a:spcBef>
            </a:pPr>
            <a:r>
              <a:rPr sz="1400" spc="20" dirty="0">
                <a:solidFill>
                  <a:srgbClr val="CC9800"/>
                </a:solidFill>
                <a:latin typeface="Wingdings"/>
                <a:cs typeface="Wingdings"/>
              </a:rPr>
              <a:t></a:t>
            </a:r>
            <a:endParaRPr sz="1400">
              <a:latin typeface="Wingdings"/>
              <a:cs typeface="Wingdings"/>
            </a:endParaRPr>
          </a:p>
        </p:txBody>
      </p:sp>
      <p:sp>
        <p:nvSpPr>
          <p:cNvPr id="15" name="object 15"/>
          <p:cNvSpPr txBox="1"/>
          <p:nvPr/>
        </p:nvSpPr>
        <p:spPr>
          <a:xfrm>
            <a:off x="6098540" y="4918710"/>
            <a:ext cx="161290" cy="614680"/>
          </a:xfrm>
          <a:prstGeom prst="rect">
            <a:avLst/>
          </a:prstGeom>
        </p:spPr>
        <p:txBody>
          <a:bodyPr vert="horz" wrap="square" lIns="0" tIns="16510" rIns="0" bIns="0" rtlCol="0">
            <a:spAutoFit/>
          </a:bodyPr>
          <a:lstStyle/>
          <a:p>
            <a:pPr marL="12700">
              <a:spcBef>
                <a:spcPts val="130"/>
              </a:spcBef>
            </a:pPr>
            <a:r>
              <a:rPr sz="1400" spc="20" dirty="0">
                <a:solidFill>
                  <a:srgbClr val="CC9800"/>
                </a:solidFill>
                <a:latin typeface="Wingdings"/>
                <a:cs typeface="Wingdings"/>
              </a:rPr>
              <a:t></a:t>
            </a:r>
            <a:endParaRPr sz="1400">
              <a:latin typeface="Wingdings"/>
              <a:cs typeface="Wingdings"/>
            </a:endParaRPr>
          </a:p>
          <a:p>
            <a:pPr marL="12700">
              <a:spcBef>
                <a:spcPts val="1240"/>
              </a:spcBef>
            </a:pPr>
            <a:r>
              <a:rPr sz="1400" spc="20" dirty="0">
                <a:solidFill>
                  <a:srgbClr val="CC9800"/>
                </a:solidFill>
                <a:latin typeface="Wingdings"/>
                <a:cs typeface="Wingdings"/>
              </a:rPr>
              <a:t></a:t>
            </a:r>
            <a:endParaRPr sz="1400">
              <a:latin typeface="Wingdings"/>
              <a:cs typeface="Wingdings"/>
            </a:endParaRPr>
          </a:p>
        </p:txBody>
      </p:sp>
      <p:sp>
        <p:nvSpPr>
          <p:cNvPr id="16" name="object 16"/>
          <p:cNvSpPr txBox="1"/>
          <p:nvPr/>
        </p:nvSpPr>
        <p:spPr>
          <a:xfrm>
            <a:off x="6098540" y="1935480"/>
            <a:ext cx="3352800" cy="3714222"/>
          </a:xfrm>
          <a:prstGeom prst="rect">
            <a:avLst/>
          </a:prstGeom>
        </p:spPr>
        <p:txBody>
          <a:bodyPr vert="horz" wrap="square" lIns="0" tIns="12700" rIns="0" bIns="0" rtlCol="0">
            <a:spAutoFit/>
          </a:bodyPr>
          <a:lstStyle/>
          <a:p>
            <a:pPr marL="355600" marR="5080" indent="-342900">
              <a:lnSpc>
                <a:spcPct val="110600"/>
              </a:lnSpc>
              <a:spcBef>
                <a:spcPts val="100"/>
              </a:spcBef>
              <a:buClr>
                <a:srgbClr val="CC9800"/>
              </a:buClr>
              <a:buSzPct val="63636"/>
              <a:buFont typeface="Wingdings"/>
              <a:buChar char=""/>
              <a:tabLst>
                <a:tab pos="354965" algn="l"/>
                <a:tab pos="355600" algn="l"/>
              </a:tabLst>
            </a:pPr>
            <a:r>
              <a:rPr sz="2200" spc="-5" dirty="0">
                <a:latin typeface="Arial"/>
                <a:cs typeface="Arial"/>
              </a:rPr>
              <a:t>Warehousing </a:t>
            </a:r>
            <a:r>
              <a:rPr sz="2200" dirty="0">
                <a:latin typeface="Arial"/>
                <a:cs typeface="Arial"/>
              </a:rPr>
              <a:t>or</a:t>
            </a:r>
            <a:r>
              <a:rPr sz="2200" spc="-55" dirty="0">
                <a:latin typeface="Arial"/>
                <a:cs typeface="Arial"/>
              </a:rPr>
              <a:t> </a:t>
            </a:r>
            <a:r>
              <a:rPr sz="2200" dirty="0">
                <a:latin typeface="Arial"/>
                <a:cs typeface="Arial"/>
              </a:rPr>
              <a:t>storage  </a:t>
            </a:r>
            <a:r>
              <a:rPr sz="2200" spc="-5" dirty="0">
                <a:latin typeface="Arial"/>
                <a:cs typeface="Arial"/>
              </a:rPr>
              <a:t>Handling</a:t>
            </a:r>
            <a:endParaRPr sz="2200" dirty="0">
              <a:latin typeface="Arial"/>
              <a:cs typeface="Arial"/>
            </a:endParaRPr>
          </a:p>
          <a:p>
            <a:pPr marL="355600" marR="906144">
              <a:lnSpc>
                <a:spcPct val="110600"/>
              </a:lnSpc>
            </a:pPr>
            <a:r>
              <a:rPr sz="2200" spc="-5" dirty="0">
                <a:latin typeface="Arial"/>
                <a:cs typeface="Arial"/>
              </a:rPr>
              <a:t>Clerical </a:t>
            </a:r>
            <a:r>
              <a:rPr sz="2200" dirty="0">
                <a:latin typeface="Arial"/>
                <a:cs typeface="Arial"/>
              </a:rPr>
              <a:t>and</a:t>
            </a:r>
            <a:r>
              <a:rPr sz="2200" spc="-40" dirty="0">
                <a:latin typeface="Arial"/>
                <a:cs typeface="Arial"/>
              </a:rPr>
              <a:t> </a:t>
            </a:r>
            <a:r>
              <a:rPr sz="2200" spc="-5" dirty="0">
                <a:latin typeface="Arial"/>
                <a:cs typeface="Arial"/>
              </a:rPr>
              <a:t>staff  Insurance</a:t>
            </a:r>
            <a:endParaRPr sz="2200" dirty="0">
              <a:latin typeface="Arial"/>
              <a:cs typeface="Arial"/>
            </a:endParaRPr>
          </a:p>
          <a:p>
            <a:pPr marL="323850" marR="21590" indent="31750">
              <a:lnSpc>
                <a:spcPct val="110600"/>
              </a:lnSpc>
              <a:spcBef>
                <a:spcPts val="10"/>
              </a:spcBef>
            </a:pPr>
            <a:r>
              <a:rPr sz="2200" spc="-5" dirty="0">
                <a:latin typeface="Arial"/>
                <a:cs typeface="Arial"/>
              </a:rPr>
              <a:t>Interest  Deterioration,shrinkage,</a:t>
            </a:r>
            <a:endParaRPr sz="2200" dirty="0">
              <a:latin typeface="Arial"/>
              <a:cs typeface="Arial"/>
            </a:endParaRPr>
          </a:p>
          <a:p>
            <a:pPr marL="355600" marR="1014730" indent="-31750">
              <a:lnSpc>
                <a:spcPts val="2370"/>
              </a:lnSpc>
              <a:spcBef>
                <a:spcPts val="585"/>
              </a:spcBef>
            </a:pPr>
            <a:r>
              <a:rPr sz="2200" spc="-5" dirty="0">
                <a:latin typeface="Arial"/>
                <a:cs typeface="Arial"/>
              </a:rPr>
              <a:t>evaporation</a:t>
            </a:r>
            <a:r>
              <a:rPr sz="2200" spc="-55" dirty="0">
                <a:latin typeface="Arial"/>
                <a:cs typeface="Arial"/>
              </a:rPr>
              <a:t> </a:t>
            </a:r>
            <a:r>
              <a:rPr sz="2200" dirty="0">
                <a:latin typeface="Arial"/>
                <a:cs typeface="Arial"/>
              </a:rPr>
              <a:t>and  obsolescence</a:t>
            </a:r>
          </a:p>
          <a:p>
            <a:pPr marL="355600">
              <a:spcBef>
                <a:spcPts val="254"/>
              </a:spcBef>
            </a:pPr>
            <a:r>
              <a:rPr sz="2200" spc="-5" dirty="0">
                <a:latin typeface="Arial"/>
                <a:cs typeface="Arial"/>
              </a:rPr>
              <a:t>Taxes</a:t>
            </a:r>
            <a:endParaRPr sz="2200" dirty="0">
              <a:latin typeface="Arial"/>
              <a:cs typeface="Arial"/>
            </a:endParaRPr>
          </a:p>
          <a:p>
            <a:pPr marL="355600">
              <a:spcBef>
                <a:spcPts val="280"/>
              </a:spcBef>
            </a:pPr>
            <a:r>
              <a:rPr sz="2200" spc="-5" dirty="0">
                <a:latin typeface="Arial"/>
                <a:cs typeface="Arial"/>
              </a:rPr>
              <a:t>Cost </a:t>
            </a:r>
            <a:r>
              <a:rPr sz="2200" dirty="0">
                <a:latin typeface="Arial"/>
                <a:cs typeface="Arial"/>
              </a:rPr>
              <a:t>of</a:t>
            </a:r>
            <a:r>
              <a:rPr sz="2200" spc="-20" dirty="0">
                <a:latin typeface="Arial"/>
                <a:cs typeface="Arial"/>
              </a:rPr>
              <a:t> </a:t>
            </a:r>
            <a:r>
              <a:rPr sz="2200" dirty="0">
                <a:latin typeface="Arial"/>
                <a:cs typeface="Arial"/>
              </a:rPr>
              <a:t>capital</a:t>
            </a:r>
          </a:p>
        </p:txBody>
      </p:sp>
      <p:sp>
        <p:nvSpPr>
          <p:cNvPr id="18" name="Date Placeholder 17"/>
          <p:cNvSpPr>
            <a:spLocks noGrp="1"/>
          </p:cNvSpPr>
          <p:nvPr>
            <p:ph type="dt" sz="half" idx="10"/>
          </p:nvPr>
        </p:nvSpPr>
        <p:spPr/>
        <p:txBody>
          <a:bodyPr/>
          <a:lstStyle/>
          <a:p>
            <a:fld id="{E4F8EDCB-6A90-478E-9E67-6BA0EC25B8B9}" type="datetime1">
              <a:rPr lang="en-US" smtClean="0"/>
              <a:t>2/27/2023</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981200" y="6172200"/>
            <a:ext cx="8229600" cy="0"/>
          </a:xfrm>
          <a:custGeom>
            <a:avLst/>
            <a:gdLst/>
            <a:ahLst/>
            <a:cxnLst/>
            <a:rect l="l" t="t" r="r" b="b"/>
            <a:pathLst>
              <a:path w="8229600">
                <a:moveTo>
                  <a:pt x="0" y="0"/>
                </a:moveTo>
                <a:lnTo>
                  <a:pt x="8229600" y="0"/>
                </a:lnTo>
              </a:path>
            </a:pathLst>
          </a:custGeom>
          <a:ln w="19048">
            <a:solidFill>
              <a:srgbClr val="CC9800"/>
            </a:solidFill>
          </a:ln>
        </p:spPr>
        <p:txBody>
          <a:bodyPr wrap="square" lIns="0" tIns="0" rIns="0" bIns="0" rtlCol="0"/>
          <a:lstStyle/>
          <a:p>
            <a:endParaRPr/>
          </a:p>
        </p:txBody>
      </p:sp>
      <p:sp>
        <p:nvSpPr>
          <p:cNvPr id="4" name="object 4"/>
          <p:cNvSpPr txBox="1"/>
          <p:nvPr/>
        </p:nvSpPr>
        <p:spPr>
          <a:xfrm>
            <a:off x="9909809" y="6278879"/>
            <a:ext cx="223520" cy="228268"/>
          </a:xfrm>
          <a:prstGeom prst="rect">
            <a:avLst/>
          </a:prstGeom>
        </p:spPr>
        <p:txBody>
          <a:bodyPr vert="horz" wrap="square" lIns="0" tIns="12700" rIns="0" bIns="0" rtlCol="0">
            <a:spAutoFit/>
          </a:bodyPr>
          <a:lstStyle/>
          <a:p>
            <a:pPr marL="12700">
              <a:spcBef>
                <a:spcPts val="100"/>
              </a:spcBef>
            </a:pPr>
            <a:r>
              <a:rPr sz="1400" dirty="0">
                <a:latin typeface="Arial"/>
                <a:cs typeface="Arial"/>
              </a:rPr>
              <a:t>10</a:t>
            </a:r>
            <a:endParaRPr sz="1400">
              <a:latin typeface="Arial"/>
              <a:cs typeface="Arial"/>
            </a:endParaRPr>
          </a:p>
        </p:txBody>
      </p:sp>
      <p:sp>
        <p:nvSpPr>
          <p:cNvPr id="5" name="object 5"/>
          <p:cNvSpPr txBox="1">
            <a:spLocks noGrp="1"/>
          </p:cNvSpPr>
          <p:nvPr>
            <p:ph type="title"/>
          </p:nvPr>
        </p:nvSpPr>
        <p:spPr>
          <a:xfrm>
            <a:off x="609600" y="518782"/>
            <a:ext cx="7406640" cy="659155"/>
          </a:xfrm>
          <a:prstGeom prst="rect">
            <a:avLst/>
          </a:prstGeom>
        </p:spPr>
        <p:txBody>
          <a:bodyPr vert="horz" wrap="square" lIns="0" tIns="12700" rIns="0" bIns="0" rtlCol="0" anchor="ctr">
            <a:spAutoFit/>
          </a:bodyPr>
          <a:lstStyle/>
          <a:p>
            <a:pPr marL="12700">
              <a:spcBef>
                <a:spcPts val="100"/>
              </a:spcBef>
            </a:pPr>
            <a:r>
              <a:rPr sz="4200" b="1" spc="-5" dirty="0">
                <a:latin typeface="Garamond"/>
                <a:cs typeface="Garamond"/>
              </a:rPr>
              <a:t>Dangers </a:t>
            </a:r>
            <a:r>
              <a:rPr sz="4200" b="1" dirty="0">
                <a:latin typeface="Garamond"/>
                <a:cs typeface="Garamond"/>
              </a:rPr>
              <a:t>of </a:t>
            </a:r>
            <a:r>
              <a:rPr sz="4200" b="1" spc="-5" dirty="0">
                <a:latin typeface="Garamond"/>
                <a:cs typeface="Garamond"/>
              </a:rPr>
              <a:t>Over</a:t>
            </a:r>
            <a:r>
              <a:rPr sz="4200" b="1" spc="-20" dirty="0">
                <a:latin typeface="Garamond"/>
                <a:cs typeface="Garamond"/>
              </a:rPr>
              <a:t> </a:t>
            </a:r>
            <a:r>
              <a:rPr sz="4200" b="1" dirty="0">
                <a:latin typeface="Garamond"/>
                <a:cs typeface="Garamond"/>
              </a:rPr>
              <a:t>investment</a:t>
            </a:r>
          </a:p>
        </p:txBody>
      </p:sp>
      <p:sp>
        <p:nvSpPr>
          <p:cNvPr id="6" name="object 6"/>
          <p:cNvSpPr txBox="1"/>
          <p:nvPr/>
        </p:nvSpPr>
        <p:spPr>
          <a:xfrm>
            <a:off x="838200" y="1633220"/>
            <a:ext cx="10668000" cy="3064942"/>
          </a:xfrm>
          <a:prstGeom prst="rect">
            <a:avLst/>
          </a:prstGeom>
        </p:spPr>
        <p:txBody>
          <a:bodyPr vert="horz" wrap="square" lIns="0" tIns="12700" rIns="0" bIns="0" rtlCol="0">
            <a:spAutoFit/>
          </a:bodyPr>
          <a:lstStyle/>
          <a:p>
            <a:pPr marL="355600" marR="5080" indent="-342900" algn="just">
              <a:spcBef>
                <a:spcPts val="100"/>
              </a:spcBef>
              <a:buClr>
                <a:srgbClr val="CC9800"/>
              </a:buClr>
              <a:buSzPct val="65000"/>
              <a:buFont typeface="Wingdings"/>
              <a:buChar char=""/>
              <a:tabLst>
                <a:tab pos="354965" algn="l"/>
                <a:tab pos="355600" algn="l"/>
              </a:tabLst>
            </a:pPr>
            <a:r>
              <a:rPr sz="3000" spc="-5" dirty="0">
                <a:latin typeface="Arial"/>
                <a:cs typeface="Arial"/>
              </a:rPr>
              <a:t>Unnecessary tie-up </a:t>
            </a:r>
            <a:r>
              <a:rPr sz="3000" dirty="0">
                <a:latin typeface="Arial"/>
                <a:cs typeface="Arial"/>
              </a:rPr>
              <a:t>of </a:t>
            </a:r>
            <a:r>
              <a:rPr sz="3000" spc="-5" dirty="0">
                <a:latin typeface="Arial"/>
                <a:cs typeface="Arial"/>
              </a:rPr>
              <a:t>firm’s fund and </a:t>
            </a:r>
            <a:r>
              <a:rPr sz="3000" dirty="0">
                <a:latin typeface="Arial"/>
                <a:cs typeface="Arial"/>
              </a:rPr>
              <a:t>loss of  </a:t>
            </a:r>
            <a:r>
              <a:rPr sz="3000" spc="-5" dirty="0">
                <a:latin typeface="Arial"/>
                <a:cs typeface="Arial"/>
              </a:rPr>
              <a:t>profit </a:t>
            </a:r>
            <a:r>
              <a:rPr sz="3000" dirty="0">
                <a:latin typeface="Arial"/>
                <a:cs typeface="Arial"/>
              </a:rPr>
              <a:t>– involves </a:t>
            </a:r>
            <a:r>
              <a:rPr sz="3000" spc="-5" dirty="0">
                <a:latin typeface="Arial"/>
                <a:cs typeface="Arial"/>
              </a:rPr>
              <a:t>opportunity</a:t>
            </a:r>
            <a:r>
              <a:rPr sz="3000" spc="-45" dirty="0">
                <a:latin typeface="Arial"/>
                <a:cs typeface="Arial"/>
              </a:rPr>
              <a:t> </a:t>
            </a:r>
            <a:r>
              <a:rPr sz="3000" dirty="0">
                <a:latin typeface="Arial"/>
                <a:cs typeface="Arial"/>
              </a:rPr>
              <a:t>cost</a:t>
            </a:r>
          </a:p>
          <a:p>
            <a:pPr marL="355600" indent="-342900" algn="just">
              <a:spcBef>
                <a:spcPts val="740"/>
              </a:spcBef>
              <a:buClr>
                <a:srgbClr val="CC9800"/>
              </a:buClr>
              <a:buSzPct val="65000"/>
              <a:buFont typeface="Wingdings"/>
              <a:buChar char=""/>
              <a:tabLst>
                <a:tab pos="354965" algn="l"/>
                <a:tab pos="355600" algn="l"/>
              </a:tabLst>
            </a:pPr>
            <a:r>
              <a:rPr sz="3000" dirty="0">
                <a:latin typeface="Arial"/>
                <a:cs typeface="Arial"/>
              </a:rPr>
              <a:t>Excessive </a:t>
            </a:r>
            <a:r>
              <a:rPr sz="3000" spc="-5" dirty="0">
                <a:latin typeface="Arial"/>
                <a:cs typeface="Arial"/>
              </a:rPr>
              <a:t>carrying</a:t>
            </a:r>
            <a:r>
              <a:rPr sz="3000" spc="-20" dirty="0">
                <a:latin typeface="Arial"/>
                <a:cs typeface="Arial"/>
              </a:rPr>
              <a:t> </a:t>
            </a:r>
            <a:r>
              <a:rPr sz="3000" spc="-5" dirty="0">
                <a:latin typeface="Arial"/>
                <a:cs typeface="Arial"/>
              </a:rPr>
              <a:t>cost</a:t>
            </a:r>
            <a:endParaRPr sz="3000" dirty="0">
              <a:latin typeface="Arial"/>
              <a:cs typeface="Arial"/>
            </a:endParaRPr>
          </a:p>
          <a:p>
            <a:pPr marL="355600" indent="-342900" algn="just">
              <a:spcBef>
                <a:spcPts val="750"/>
              </a:spcBef>
              <a:buClr>
                <a:srgbClr val="CC9800"/>
              </a:buClr>
              <a:buSzPct val="65000"/>
              <a:buFont typeface="Wingdings"/>
              <a:buChar char=""/>
              <a:tabLst>
                <a:tab pos="354965" algn="l"/>
                <a:tab pos="355600" algn="l"/>
              </a:tabLst>
            </a:pPr>
            <a:r>
              <a:rPr sz="3000" dirty="0">
                <a:latin typeface="Arial"/>
                <a:cs typeface="Arial"/>
              </a:rPr>
              <a:t>Risk of </a:t>
            </a:r>
            <a:r>
              <a:rPr sz="3000" spc="-5" dirty="0">
                <a:latin typeface="Arial"/>
                <a:cs typeface="Arial"/>
              </a:rPr>
              <a:t>liquidity- difficult to convert into</a:t>
            </a:r>
            <a:r>
              <a:rPr sz="3000" spc="-30" dirty="0">
                <a:latin typeface="Arial"/>
                <a:cs typeface="Arial"/>
              </a:rPr>
              <a:t> </a:t>
            </a:r>
            <a:r>
              <a:rPr sz="3000" spc="-5" dirty="0">
                <a:latin typeface="Arial"/>
                <a:cs typeface="Arial"/>
              </a:rPr>
              <a:t>cash</a:t>
            </a:r>
            <a:endParaRPr sz="3000" dirty="0">
              <a:latin typeface="Arial"/>
              <a:cs typeface="Arial"/>
            </a:endParaRPr>
          </a:p>
          <a:p>
            <a:pPr marL="355600" marR="126364" indent="-342900" algn="just">
              <a:spcBef>
                <a:spcPts val="740"/>
              </a:spcBef>
              <a:buClr>
                <a:srgbClr val="CC9800"/>
              </a:buClr>
              <a:buSzPct val="65000"/>
              <a:buFont typeface="Wingdings"/>
              <a:buChar char=""/>
              <a:tabLst>
                <a:tab pos="354965" algn="l"/>
                <a:tab pos="355600" algn="l"/>
              </a:tabLst>
            </a:pPr>
            <a:r>
              <a:rPr sz="3000" dirty="0">
                <a:latin typeface="Arial"/>
                <a:cs typeface="Arial"/>
              </a:rPr>
              <a:t>Physical </a:t>
            </a:r>
            <a:r>
              <a:rPr sz="3000" spc="-5" dirty="0">
                <a:latin typeface="Arial"/>
                <a:cs typeface="Arial"/>
              </a:rPr>
              <a:t>deterioration of inventories </a:t>
            </a:r>
            <a:r>
              <a:rPr sz="3000" dirty="0">
                <a:latin typeface="Arial"/>
                <a:cs typeface="Arial"/>
              </a:rPr>
              <a:t>while in  </a:t>
            </a:r>
            <a:r>
              <a:rPr sz="3000" spc="-5" dirty="0">
                <a:latin typeface="Arial"/>
                <a:cs typeface="Arial"/>
              </a:rPr>
              <a:t>storage </a:t>
            </a:r>
            <a:r>
              <a:rPr sz="3000" dirty="0">
                <a:latin typeface="Arial"/>
                <a:cs typeface="Arial"/>
              </a:rPr>
              <a:t>due </a:t>
            </a:r>
            <a:r>
              <a:rPr sz="3000" spc="-5" dirty="0">
                <a:latin typeface="Arial"/>
                <a:cs typeface="Arial"/>
              </a:rPr>
              <a:t>to mishandling and improper  storage</a:t>
            </a:r>
            <a:r>
              <a:rPr sz="3000" spc="-20" dirty="0">
                <a:latin typeface="Arial"/>
                <a:cs typeface="Arial"/>
              </a:rPr>
              <a:t> </a:t>
            </a:r>
            <a:r>
              <a:rPr sz="3000" spc="-5" dirty="0">
                <a:latin typeface="Arial"/>
                <a:cs typeface="Arial"/>
              </a:rPr>
              <a:t>facilities</a:t>
            </a:r>
            <a:endParaRPr sz="3000" dirty="0">
              <a:latin typeface="Arial"/>
              <a:cs typeface="Arial"/>
            </a:endParaRPr>
          </a:p>
        </p:txBody>
      </p:sp>
      <p:sp>
        <p:nvSpPr>
          <p:cNvPr id="8" name="Date Placeholder 7"/>
          <p:cNvSpPr>
            <a:spLocks noGrp="1"/>
          </p:cNvSpPr>
          <p:nvPr>
            <p:ph type="dt" sz="half" idx="10"/>
          </p:nvPr>
        </p:nvSpPr>
        <p:spPr/>
        <p:txBody>
          <a:bodyPr/>
          <a:lstStyle/>
          <a:p>
            <a:fld id="{C4E5D047-42D3-4536-AFA0-605B89552B7D}" type="datetime1">
              <a:rPr lang="en-US" smtClean="0"/>
              <a:t>2/27/2023</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981200" y="6172200"/>
            <a:ext cx="8229600" cy="0"/>
          </a:xfrm>
          <a:custGeom>
            <a:avLst/>
            <a:gdLst/>
            <a:ahLst/>
            <a:cxnLst/>
            <a:rect l="l" t="t" r="r" b="b"/>
            <a:pathLst>
              <a:path w="8229600">
                <a:moveTo>
                  <a:pt x="0" y="0"/>
                </a:moveTo>
                <a:lnTo>
                  <a:pt x="8229600" y="0"/>
                </a:lnTo>
              </a:path>
            </a:pathLst>
          </a:custGeom>
          <a:ln w="19048">
            <a:solidFill>
              <a:srgbClr val="CC9800"/>
            </a:solidFill>
          </a:ln>
        </p:spPr>
        <p:txBody>
          <a:bodyPr wrap="square" lIns="0" tIns="0" rIns="0" bIns="0" rtlCol="0"/>
          <a:lstStyle/>
          <a:p>
            <a:endParaRPr/>
          </a:p>
        </p:txBody>
      </p:sp>
      <p:sp>
        <p:nvSpPr>
          <p:cNvPr id="4" name="object 4"/>
          <p:cNvSpPr txBox="1"/>
          <p:nvPr/>
        </p:nvSpPr>
        <p:spPr>
          <a:xfrm>
            <a:off x="9909809" y="6278879"/>
            <a:ext cx="223520" cy="228268"/>
          </a:xfrm>
          <a:prstGeom prst="rect">
            <a:avLst/>
          </a:prstGeom>
        </p:spPr>
        <p:txBody>
          <a:bodyPr vert="horz" wrap="square" lIns="0" tIns="12700" rIns="0" bIns="0" rtlCol="0">
            <a:spAutoFit/>
          </a:bodyPr>
          <a:lstStyle/>
          <a:p>
            <a:pPr marL="12700">
              <a:spcBef>
                <a:spcPts val="100"/>
              </a:spcBef>
            </a:pPr>
            <a:r>
              <a:rPr sz="1400" dirty="0">
                <a:latin typeface="Arial"/>
                <a:cs typeface="Arial"/>
              </a:rPr>
              <a:t>11</a:t>
            </a:r>
            <a:endParaRPr sz="1400">
              <a:latin typeface="Arial"/>
              <a:cs typeface="Arial"/>
            </a:endParaRPr>
          </a:p>
        </p:txBody>
      </p:sp>
      <p:sp>
        <p:nvSpPr>
          <p:cNvPr id="5" name="object 5"/>
          <p:cNvSpPr txBox="1">
            <a:spLocks noGrp="1"/>
          </p:cNvSpPr>
          <p:nvPr>
            <p:ph type="title"/>
          </p:nvPr>
        </p:nvSpPr>
        <p:spPr>
          <a:xfrm>
            <a:off x="533400" y="518782"/>
            <a:ext cx="8077200" cy="659155"/>
          </a:xfrm>
          <a:prstGeom prst="rect">
            <a:avLst/>
          </a:prstGeom>
        </p:spPr>
        <p:txBody>
          <a:bodyPr vert="horz" wrap="square" lIns="0" tIns="12700" rIns="0" bIns="0" rtlCol="0" anchor="ctr">
            <a:spAutoFit/>
          </a:bodyPr>
          <a:lstStyle/>
          <a:p>
            <a:pPr marL="12700">
              <a:spcBef>
                <a:spcPts val="100"/>
              </a:spcBef>
            </a:pPr>
            <a:r>
              <a:rPr sz="4200" b="1" spc="-5" dirty="0">
                <a:latin typeface="Garamond"/>
                <a:cs typeface="Garamond"/>
              </a:rPr>
              <a:t>Dangers </a:t>
            </a:r>
            <a:r>
              <a:rPr sz="4200" b="1" dirty="0">
                <a:latin typeface="Garamond"/>
                <a:cs typeface="Garamond"/>
              </a:rPr>
              <a:t>of</a:t>
            </a:r>
            <a:r>
              <a:rPr sz="4200" b="1" spc="-45" dirty="0">
                <a:latin typeface="Garamond"/>
                <a:cs typeface="Garamond"/>
              </a:rPr>
              <a:t> </a:t>
            </a:r>
            <a:r>
              <a:rPr sz="4200" b="1" dirty="0">
                <a:latin typeface="Garamond"/>
                <a:cs typeface="Garamond"/>
              </a:rPr>
              <a:t>under-investment</a:t>
            </a:r>
          </a:p>
        </p:txBody>
      </p:sp>
      <p:sp>
        <p:nvSpPr>
          <p:cNvPr id="6" name="object 6"/>
          <p:cNvSpPr txBox="1"/>
          <p:nvPr/>
        </p:nvSpPr>
        <p:spPr>
          <a:xfrm>
            <a:off x="609600" y="1526540"/>
            <a:ext cx="11353800" cy="3044190"/>
          </a:xfrm>
          <a:prstGeom prst="rect">
            <a:avLst/>
          </a:prstGeom>
        </p:spPr>
        <p:txBody>
          <a:bodyPr vert="horz" wrap="square" lIns="0" tIns="119380" rIns="0" bIns="0" rtlCol="0">
            <a:spAutoFit/>
          </a:bodyPr>
          <a:lstStyle/>
          <a:p>
            <a:pPr marL="355600" indent="-342900">
              <a:spcBef>
                <a:spcPts val="940"/>
              </a:spcBef>
              <a:buClr>
                <a:srgbClr val="CC9800"/>
              </a:buClr>
              <a:buSzPct val="64705"/>
              <a:buFont typeface="Wingdings"/>
              <a:buChar char=""/>
              <a:tabLst>
                <a:tab pos="354965" algn="l"/>
                <a:tab pos="355600" algn="l"/>
              </a:tabLst>
            </a:pPr>
            <a:r>
              <a:rPr sz="3400" spc="-5" dirty="0">
                <a:latin typeface="Arial"/>
                <a:cs typeface="Arial"/>
              </a:rPr>
              <a:t>Production </a:t>
            </a:r>
            <a:r>
              <a:rPr sz="3400" spc="-10" dirty="0">
                <a:latin typeface="Arial"/>
                <a:cs typeface="Arial"/>
              </a:rPr>
              <a:t>hold-ups </a:t>
            </a:r>
            <a:r>
              <a:rPr sz="3400" dirty="0">
                <a:latin typeface="Arial"/>
                <a:cs typeface="Arial"/>
              </a:rPr>
              <a:t>– </a:t>
            </a:r>
            <a:r>
              <a:rPr sz="3400" spc="-5" dirty="0">
                <a:latin typeface="Arial"/>
                <a:cs typeface="Arial"/>
              </a:rPr>
              <a:t>loss of </a:t>
            </a:r>
            <a:r>
              <a:rPr sz="3400" spc="-10" dirty="0">
                <a:latin typeface="Arial"/>
                <a:cs typeface="Arial"/>
              </a:rPr>
              <a:t>labor</a:t>
            </a:r>
            <a:r>
              <a:rPr sz="3400" spc="-15" dirty="0">
                <a:latin typeface="Arial"/>
                <a:cs typeface="Arial"/>
              </a:rPr>
              <a:t> </a:t>
            </a:r>
            <a:r>
              <a:rPr sz="3400" spc="-10" dirty="0">
                <a:latin typeface="Arial"/>
                <a:cs typeface="Arial"/>
              </a:rPr>
              <a:t>hours</a:t>
            </a:r>
            <a:endParaRPr sz="3400" dirty="0">
              <a:latin typeface="Arial"/>
              <a:cs typeface="Arial"/>
            </a:endParaRPr>
          </a:p>
          <a:p>
            <a:pPr marL="355600" indent="-342900">
              <a:spcBef>
                <a:spcPts val="840"/>
              </a:spcBef>
              <a:buClr>
                <a:srgbClr val="CC9800"/>
              </a:buClr>
              <a:buSzPct val="64705"/>
              <a:buFont typeface="Wingdings"/>
              <a:buChar char=""/>
              <a:tabLst>
                <a:tab pos="354965" algn="l"/>
                <a:tab pos="355600" algn="l"/>
              </a:tabLst>
            </a:pPr>
            <a:r>
              <a:rPr sz="3400" spc="-5" dirty="0">
                <a:latin typeface="Arial"/>
                <a:cs typeface="Arial"/>
              </a:rPr>
              <a:t>Failure </a:t>
            </a:r>
            <a:r>
              <a:rPr sz="3400" dirty="0">
                <a:latin typeface="Arial"/>
                <a:cs typeface="Arial"/>
              </a:rPr>
              <a:t>to </a:t>
            </a:r>
            <a:r>
              <a:rPr sz="3400" spc="-10" dirty="0">
                <a:latin typeface="Arial"/>
                <a:cs typeface="Arial"/>
              </a:rPr>
              <a:t>meet </a:t>
            </a:r>
            <a:r>
              <a:rPr sz="3400" spc="-5" dirty="0">
                <a:latin typeface="Arial"/>
                <a:cs typeface="Arial"/>
              </a:rPr>
              <a:t>delivery</a:t>
            </a:r>
            <a:r>
              <a:rPr sz="3400" spc="-10" dirty="0">
                <a:latin typeface="Arial"/>
                <a:cs typeface="Arial"/>
              </a:rPr>
              <a:t> </a:t>
            </a:r>
            <a:r>
              <a:rPr sz="3400" spc="-5" dirty="0">
                <a:latin typeface="Arial"/>
                <a:cs typeface="Arial"/>
              </a:rPr>
              <a:t>commitments</a:t>
            </a:r>
            <a:endParaRPr sz="3400" dirty="0">
              <a:latin typeface="Arial"/>
              <a:cs typeface="Arial"/>
            </a:endParaRPr>
          </a:p>
          <a:p>
            <a:pPr marL="355600" marR="461009" indent="-342900">
              <a:lnSpc>
                <a:spcPts val="4070"/>
              </a:lnSpc>
              <a:spcBef>
                <a:spcPts val="990"/>
              </a:spcBef>
              <a:buClr>
                <a:srgbClr val="CC9800"/>
              </a:buClr>
              <a:buSzPct val="64705"/>
              <a:buFont typeface="Wingdings"/>
              <a:buChar char=""/>
              <a:tabLst>
                <a:tab pos="354965" algn="l"/>
                <a:tab pos="355600" algn="l"/>
              </a:tabLst>
            </a:pPr>
            <a:r>
              <a:rPr sz="3400" spc="-5" dirty="0">
                <a:latin typeface="Arial"/>
                <a:cs typeface="Arial"/>
              </a:rPr>
              <a:t>Customers may shift </a:t>
            </a:r>
            <a:r>
              <a:rPr sz="3400" dirty="0">
                <a:latin typeface="Arial"/>
                <a:cs typeface="Arial"/>
              </a:rPr>
              <a:t>to </a:t>
            </a:r>
            <a:r>
              <a:rPr sz="3400" spc="-5" dirty="0">
                <a:latin typeface="Arial"/>
                <a:cs typeface="Arial"/>
              </a:rPr>
              <a:t>competitors which  will </a:t>
            </a:r>
            <a:r>
              <a:rPr sz="3400" spc="-10" dirty="0">
                <a:latin typeface="Arial"/>
                <a:cs typeface="Arial"/>
              </a:rPr>
              <a:t>amount </a:t>
            </a:r>
            <a:r>
              <a:rPr sz="3400" spc="-5" dirty="0">
                <a:latin typeface="Arial"/>
                <a:cs typeface="Arial"/>
              </a:rPr>
              <a:t>to </a:t>
            </a:r>
            <a:r>
              <a:rPr sz="3400" dirty="0">
                <a:latin typeface="Arial"/>
                <a:cs typeface="Arial"/>
              </a:rPr>
              <a:t>a </a:t>
            </a:r>
            <a:r>
              <a:rPr sz="3400" spc="-10" dirty="0">
                <a:latin typeface="Arial"/>
                <a:cs typeface="Arial"/>
              </a:rPr>
              <a:t>permanent </a:t>
            </a:r>
            <a:r>
              <a:rPr sz="3400" spc="-5" dirty="0">
                <a:latin typeface="Arial"/>
                <a:cs typeface="Arial"/>
              </a:rPr>
              <a:t>loss </a:t>
            </a:r>
            <a:r>
              <a:rPr sz="3400" dirty="0">
                <a:latin typeface="Arial"/>
                <a:cs typeface="Arial"/>
              </a:rPr>
              <a:t>to </a:t>
            </a:r>
            <a:r>
              <a:rPr sz="3400" spc="-5" dirty="0">
                <a:latin typeface="Arial"/>
                <a:cs typeface="Arial"/>
              </a:rPr>
              <a:t>the</a:t>
            </a:r>
            <a:r>
              <a:rPr sz="3400" spc="-15" dirty="0">
                <a:latin typeface="Arial"/>
                <a:cs typeface="Arial"/>
              </a:rPr>
              <a:t> </a:t>
            </a:r>
            <a:r>
              <a:rPr sz="3400" spc="-5" dirty="0">
                <a:latin typeface="Arial"/>
                <a:cs typeface="Arial"/>
              </a:rPr>
              <a:t>firm</a:t>
            </a:r>
            <a:endParaRPr sz="3400" dirty="0">
              <a:latin typeface="Arial"/>
              <a:cs typeface="Arial"/>
            </a:endParaRPr>
          </a:p>
          <a:p>
            <a:pPr marL="355600" indent="-342900">
              <a:spcBef>
                <a:spcPts val="720"/>
              </a:spcBef>
              <a:buClr>
                <a:srgbClr val="CC9800"/>
              </a:buClr>
              <a:buSzPct val="64705"/>
              <a:buFont typeface="Wingdings"/>
              <a:buChar char=""/>
              <a:tabLst>
                <a:tab pos="354965" algn="l"/>
                <a:tab pos="355600" algn="l"/>
              </a:tabLst>
            </a:pPr>
            <a:r>
              <a:rPr sz="3400" spc="-5" dirty="0">
                <a:latin typeface="Arial"/>
                <a:cs typeface="Arial"/>
              </a:rPr>
              <a:t>May affect the </a:t>
            </a:r>
            <a:r>
              <a:rPr sz="3400" spc="-10" dirty="0">
                <a:latin typeface="Arial"/>
                <a:cs typeface="Arial"/>
              </a:rPr>
              <a:t>goodwill and image </a:t>
            </a:r>
            <a:r>
              <a:rPr sz="3400" spc="-5" dirty="0">
                <a:latin typeface="Arial"/>
                <a:cs typeface="Arial"/>
              </a:rPr>
              <a:t>of the</a:t>
            </a:r>
            <a:r>
              <a:rPr sz="3400" spc="20" dirty="0">
                <a:latin typeface="Arial"/>
                <a:cs typeface="Arial"/>
              </a:rPr>
              <a:t> </a:t>
            </a:r>
            <a:r>
              <a:rPr sz="3400" spc="-5" dirty="0">
                <a:latin typeface="Arial"/>
                <a:cs typeface="Arial"/>
              </a:rPr>
              <a:t>firm</a:t>
            </a:r>
            <a:endParaRPr sz="3400" dirty="0">
              <a:latin typeface="Arial"/>
              <a:cs typeface="Arial"/>
            </a:endParaRPr>
          </a:p>
        </p:txBody>
      </p:sp>
      <p:sp>
        <p:nvSpPr>
          <p:cNvPr id="8" name="Date Placeholder 7"/>
          <p:cNvSpPr>
            <a:spLocks noGrp="1"/>
          </p:cNvSpPr>
          <p:nvPr>
            <p:ph type="dt" sz="half" idx="10"/>
          </p:nvPr>
        </p:nvSpPr>
        <p:spPr/>
        <p:txBody>
          <a:bodyPr/>
          <a:lstStyle/>
          <a:p>
            <a:fld id="{1924608D-061C-4213-9CD9-E38509617E38}" type="datetime1">
              <a:rPr lang="en-US" smtClean="0"/>
              <a:t>2/27/2023</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2059940" y="311151"/>
            <a:ext cx="7998460" cy="659155"/>
          </a:xfrm>
          <a:prstGeom prst="rect">
            <a:avLst/>
          </a:prstGeom>
        </p:spPr>
        <p:txBody>
          <a:bodyPr vert="horz" wrap="square" lIns="0" tIns="12700" rIns="0" bIns="0" rtlCol="0" anchor="ctr">
            <a:spAutoFit/>
          </a:bodyPr>
          <a:lstStyle/>
          <a:p>
            <a:pPr marL="12700">
              <a:spcBef>
                <a:spcPts val="100"/>
              </a:spcBef>
            </a:pPr>
            <a:r>
              <a:rPr lang="en-US" sz="4200" spc="-5" dirty="0"/>
              <a:t>Technique </a:t>
            </a:r>
            <a:r>
              <a:rPr sz="4200"/>
              <a:t>of</a:t>
            </a:r>
            <a:r>
              <a:rPr sz="4200" spc="-45"/>
              <a:t> </a:t>
            </a:r>
            <a:r>
              <a:rPr sz="4200" spc="-5"/>
              <a:t>inventory</a:t>
            </a:r>
            <a:r>
              <a:rPr lang="en-US" sz="4200" spc="-5" dirty="0"/>
              <a:t> management</a:t>
            </a:r>
            <a:endParaRPr sz="4200"/>
          </a:p>
        </p:txBody>
      </p:sp>
      <p:sp>
        <p:nvSpPr>
          <p:cNvPr id="4" name="object 4"/>
          <p:cNvSpPr txBox="1"/>
          <p:nvPr/>
        </p:nvSpPr>
        <p:spPr>
          <a:xfrm>
            <a:off x="2059941" y="1699259"/>
            <a:ext cx="112395" cy="322580"/>
          </a:xfrm>
          <a:prstGeom prst="rect">
            <a:avLst/>
          </a:prstGeom>
        </p:spPr>
        <p:txBody>
          <a:bodyPr vert="horz" wrap="square" lIns="0" tIns="12700" rIns="0" bIns="0" rtlCol="0">
            <a:spAutoFit/>
          </a:bodyPr>
          <a:lstStyle/>
          <a:p>
            <a:pPr marL="12700">
              <a:spcBef>
                <a:spcPts val="100"/>
              </a:spcBef>
            </a:pPr>
            <a:r>
              <a:rPr sz="1950" dirty="0">
                <a:solidFill>
                  <a:srgbClr val="CC9800"/>
                </a:solidFill>
                <a:latin typeface="Arial"/>
                <a:cs typeface="Arial"/>
              </a:rPr>
              <a:t>•</a:t>
            </a:r>
            <a:endParaRPr sz="1950">
              <a:latin typeface="Arial"/>
              <a:cs typeface="Arial"/>
            </a:endParaRPr>
          </a:p>
        </p:txBody>
      </p:sp>
      <p:sp>
        <p:nvSpPr>
          <p:cNvPr id="5" name="object 5"/>
          <p:cNvSpPr txBox="1"/>
          <p:nvPr/>
        </p:nvSpPr>
        <p:spPr>
          <a:xfrm>
            <a:off x="2059941" y="2251709"/>
            <a:ext cx="112395" cy="322580"/>
          </a:xfrm>
          <a:prstGeom prst="rect">
            <a:avLst/>
          </a:prstGeom>
        </p:spPr>
        <p:txBody>
          <a:bodyPr vert="horz" wrap="square" lIns="0" tIns="12700" rIns="0" bIns="0" rtlCol="0">
            <a:spAutoFit/>
          </a:bodyPr>
          <a:lstStyle/>
          <a:p>
            <a:pPr marL="12700">
              <a:spcBef>
                <a:spcPts val="100"/>
              </a:spcBef>
            </a:pPr>
            <a:r>
              <a:rPr sz="1950" dirty="0">
                <a:solidFill>
                  <a:srgbClr val="CC9800"/>
                </a:solidFill>
                <a:latin typeface="Arial"/>
                <a:cs typeface="Arial"/>
              </a:rPr>
              <a:t>•</a:t>
            </a:r>
            <a:endParaRPr sz="1950">
              <a:latin typeface="Arial"/>
              <a:cs typeface="Arial"/>
            </a:endParaRPr>
          </a:p>
        </p:txBody>
      </p:sp>
      <p:sp>
        <p:nvSpPr>
          <p:cNvPr id="6" name="object 6"/>
          <p:cNvSpPr txBox="1"/>
          <p:nvPr/>
        </p:nvSpPr>
        <p:spPr>
          <a:xfrm>
            <a:off x="2059941" y="2802890"/>
            <a:ext cx="112395" cy="322580"/>
          </a:xfrm>
          <a:prstGeom prst="rect">
            <a:avLst/>
          </a:prstGeom>
        </p:spPr>
        <p:txBody>
          <a:bodyPr vert="horz" wrap="square" lIns="0" tIns="12700" rIns="0" bIns="0" rtlCol="0">
            <a:spAutoFit/>
          </a:bodyPr>
          <a:lstStyle/>
          <a:p>
            <a:pPr marL="12700">
              <a:spcBef>
                <a:spcPts val="100"/>
              </a:spcBef>
            </a:pPr>
            <a:r>
              <a:rPr sz="1950" dirty="0">
                <a:solidFill>
                  <a:srgbClr val="CC9800"/>
                </a:solidFill>
                <a:latin typeface="Arial"/>
                <a:cs typeface="Arial"/>
              </a:rPr>
              <a:t>•</a:t>
            </a:r>
            <a:endParaRPr sz="1950">
              <a:latin typeface="Arial"/>
              <a:cs typeface="Arial"/>
            </a:endParaRPr>
          </a:p>
        </p:txBody>
      </p:sp>
      <p:sp>
        <p:nvSpPr>
          <p:cNvPr id="7" name="object 7"/>
          <p:cNvSpPr txBox="1"/>
          <p:nvPr/>
        </p:nvSpPr>
        <p:spPr>
          <a:xfrm>
            <a:off x="2059941" y="3355340"/>
            <a:ext cx="112395" cy="322580"/>
          </a:xfrm>
          <a:prstGeom prst="rect">
            <a:avLst/>
          </a:prstGeom>
        </p:spPr>
        <p:txBody>
          <a:bodyPr vert="horz" wrap="square" lIns="0" tIns="12700" rIns="0" bIns="0" rtlCol="0">
            <a:spAutoFit/>
          </a:bodyPr>
          <a:lstStyle/>
          <a:p>
            <a:pPr marL="12700">
              <a:spcBef>
                <a:spcPts val="100"/>
              </a:spcBef>
            </a:pPr>
            <a:r>
              <a:rPr sz="1950" dirty="0">
                <a:solidFill>
                  <a:srgbClr val="CC9800"/>
                </a:solidFill>
                <a:latin typeface="Arial"/>
                <a:cs typeface="Arial"/>
              </a:rPr>
              <a:t>•</a:t>
            </a:r>
            <a:endParaRPr sz="1950">
              <a:latin typeface="Arial"/>
              <a:cs typeface="Arial"/>
            </a:endParaRPr>
          </a:p>
        </p:txBody>
      </p:sp>
      <p:sp>
        <p:nvSpPr>
          <p:cNvPr id="8" name="object 8"/>
          <p:cNvSpPr txBox="1"/>
          <p:nvPr/>
        </p:nvSpPr>
        <p:spPr>
          <a:xfrm>
            <a:off x="2059941" y="3906520"/>
            <a:ext cx="112395" cy="322580"/>
          </a:xfrm>
          <a:prstGeom prst="rect">
            <a:avLst/>
          </a:prstGeom>
        </p:spPr>
        <p:txBody>
          <a:bodyPr vert="horz" wrap="square" lIns="0" tIns="12700" rIns="0" bIns="0" rtlCol="0">
            <a:spAutoFit/>
          </a:bodyPr>
          <a:lstStyle/>
          <a:p>
            <a:pPr marL="12700">
              <a:spcBef>
                <a:spcPts val="100"/>
              </a:spcBef>
            </a:pPr>
            <a:r>
              <a:rPr sz="1950" dirty="0">
                <a:solidFill>
                  <a:srgbClr val="CC9800"/>
                </a:solidFill>
                <a:latin typeface="Arial"/>
                <a:cs typeface="Arial"/>
              </a:rPr>
              <a:t>•</a:t>
            </a:r>
            <a:endParaRPr sz="1950">
              <a:latin typeface="Arial"/>
              <a:cs typeface="Arial"/>
            </a:endParaRPr>
          </a:p>
        </p:txBody>
      </p:sp>
      <p:sp>
        <p:nvSpPr>
          <p:cNvPr id="9" name="object 9"/>
          <p:cNvSpPr txBox="1"/>
          <p:nvPr/>
        </p:nvSpPr>
        <p:spPr>
          <a:xfrm>
            <a:off x="2059941" y="4458970"/>
            <a:ext cx="112395" cy="322580"/>
          </a:xfrm>
          <a:prstGeom prst="rect">
            <a:avLst/>
          </a:prstGeom>
        </p:spPr>
        <p:txBody>
          <a:bodyPr vert="horz" wrap="square" lIns="0" tIns="12700" rIns="0" bIns="0" rtlCol="0">
            <a:spAutoFit/>
          </a:bodyPr>
          <a:lstStyle/>
          <a:p>
            <a:pPr marL="12700">
              <a:spcBef>
                <a:spcPts val="100"/>
              </a:spcBef>
            </a:pPr>
            <a:r>
              <a:rPr sz="1950" dirty="0">
                <a:solidFill>
                  <a:srgbClr val="CC9800"/>
                </a:solidFill>
                <a:latin typeface="Arial"/>
                <a:cs typeface="Arial"/>
              </a:rPr>
              <a:t>•</a:t>
            </a:r>
            <a:endParaRPr sz="1950">
              <a:latin typeface="Arial"/>
              <a:cs typeface="Arial"/>
            </a:endParaRPr>
          </a:p>
        </p:txBody>
      </p:sp>
      <p:sp>
        <p:nvSpPr>
          <p:cNvPr id="10" name="object 10"/>
          <p:cNvSpPr txBox="1"/>
          <p:nvPr/>
        </p:nvSpPr>
        <p:spPr>
          <a:xfrm>
            <a:off x="2059941" y="5010150"/>
            <a:ext cx="112395" cy="322580"/>
          </a:xfrm>
          <a:prstGeom prst="rect">
            <a:avLst/>
          </a:prstGeom>
        </p:spPr>
        <p:txBody>
          <a:bodyPr vert="horz" wrap="square" lIns="0" tIns="12700" rIns="0" bIns="0" rtlCol="0">
            <a:spAutoFit/>
          </a:bodyPr>
          <a:lstStyle/>
          <a:p>
            <a:pPr marL="12700">
              <a:spcBef>
                <a:spcPts val="100"/>
              </a:spcBef>
            </a:pPr>
            <a:r>
              <a:rPr sz="1950" dirty="0">
                <a:solidFill>
                  <a:srgbClr val="CC9800"/>
                </a:solidFill>
                <a:latin typeface="Arial"/>
                <a:cs typeface="Arial"/>
              </a:rPr>
              <a:t>•</a:t>
            </a:r>
            <a:endParaRPr sz="1950">
              <a:latin typeface="Arial"/>
              <a:cs typeface="Arial"/>
            </a:endParaRPr>
          </a:p>
        </p:txBody>
      </p:sp>
      <p:sp>
        <p:nvSpPr>
          <p:cNvPr id="11" name="object 11"/>
          <p:cNvSpPr txBox="1"/>
          <p:nvPr/>
        </p:nvSpPr>
        <p:spPr>
          <a:xfrm>
            <a:off x="2059941" y="5562600"/>
            <a:ext cx="112395" cy="322580"/>
          </a:xfrm>
          <a:prstGeom prst="rect">
            <a:avLst/>
          </a:prstGeom>
        </p:spPr>
        <p:txBody>
          <a:bodyPr vert="horz" wrap="square" lIns="0" tIns="12700" rIns="0" bIns="0" rtlCol="0">
            <a:spAutoFit/>
          </a:bodyPr>
          <a:lstStyle/>
          <a:p>
            <a:pPr marL="12700">
              <a:spcBef>
                <a:spcPts val="100"/>
              </a:spcBef>
            </a:pPr>
            <a:r>
              <a:rPr sz="1950" dirty="0">
                <a:solidFill>
                  <a:srgbClr val="CC9800"/>
                </a:solidFill>
                <a:latin typeface="Arial"/>
                <a:cs typeface="Arial"/>
              </a:rPr>
              <a:t>•</a:t>
            </a:r>
            <a:endParaRPr sz="1950">
              <a:latin typeface="Arial"/>
              <a:cs typeface="Arial"/>
            </a:endParaRPr>
          </a:p>
        </p:txBody>
      </p:sp>
      <p:sp>
        <p:nvSpPr>
          <p:cNvPr id="12" name="object 12"/>
          <p:cNvSpPr txBox="1"/>
          <p:nvPr/>
        </p:nvSpPr>
        <p:spPr>
          <a:xfrm>
            <a:off x="2402840" y="1539241"/>
            <a:ext cx="3413125" cy="5101781"/>
          </a:xfrm>
          <a:prstGeom prst="rect">
            <a:avLst/>
          </a:prstGeom>
        </p:spPr>
        <p:txBody>
          <a:bodyPr vert="horz" wrap="square" lIns="0" tIns="12065" rIns="0" bIns="0" rtlCol="0">
            <a:spAutoFit/>
          </a:bodyPr>
          <a:lstStyle/>
          <a:p>
            <a:pPr marL="12700" marR="5080">
              <a:lnSpc>
                <a:spcPct val="120700"/>
              </a:lnSpc>
              <a:spcBef>
                <a:spcPts val="95"/>
              </a:spcBef>
            </a:pPr>
            <a:r>
              <a:rPr sz="3000" dirty="0">
                <a:latin typeface="Arial"/>
                <a:cs typeface="Arial"/>
              </a:rPr>
              <a:t>ABC </a:t>
            </a:r>
            <a:r>
              <a:rPr lang="en-US" sz="3000" spc="-5" dirty="0">
                <a:latin typeface="Arial"/>
                <a:cs typeface="Arial"/>
              </a:rPr>
              <a:t>Analysis</a:t>
            </a:r>
          </a:p>
          <a:p>
            <a:pPr marL="12700" marR="5080">
              <a:lnSpc>
                <a:spcPct val="120700"/>
              </a:lnSpc>
              <a:spcBef>
                <a:spcPts val="95"/>
              </a:spcBef>
            </a:pPr>
            <a:r>
              <a:rPr lang="en-US" sz="3200" cap="all" dirty="0"/>
              <a:t>JUST IN TIME (JIT)</a:t>
            </a:r>
          </a:p>
          <a:p>
            <a:pPr marL="12700" marR="5080">
              <a:lnSpc>
                <a:spcPct val="120700"/>
              </a:lnSpc>
              <a:spcBef>
                <a:spcPts val="95"/>
              </a:spcBef>
            </a:pPr>
            <a:r>
              <a:rPr sz="3000" spc="-5" dirty="0">
                <a:latin typeface="Arial"/>
                <a:cs typeface="Arial"/>
              </a:rPr>
              <a:t> </a:t>
            </a:r>
            <a:r>
              <a:rPr sz="3000" dirty="0">
                <a:latin typeface="Arial"/>
                <a:cs typeface="Arial"/>
              </a:rPr>
              <a:t>HML </a:t>
            </a:r>
            <a:r>
              <a:rPr lang="en-US" sz="3000" spc="-5" dirty="0">
                <a:latin typeface="Arial"/>
                <a:cs typeface="Arial"/>
              </a:rPr>
              <a:t>Analysis</a:t>
            </a:r>
          </a:p>
          <a:p>
            <a:pPr marL="12700" marR="5080">
              <a:lnSpc>
                <a:spcPct val="120700"/>
              </a:lnSpc>
              <a:spcBef>
                <a:spcPts val="95"/>
              </a:spcBef>
            </a:pPr>
            <a:r>
              <a:rPr sz="3000" spc="-5" dirty="0">
                <a:latin typeface="Arial"/>
                <a:cs typeface="Arial"/>
              </a:rPr>
              <a:t> </a:t>
            </a:r>
            <a:r>
              <a:rPr sz="3000" dirty="0">
                <a:latin typeface="Arial"/>
                <a:cs typeface="Arial"/>
              </a:rPr>
              <a:t>XYZ </a:t>
            </a:r>
            <a:r>
              <a:rPr lang="en-US" sz="3000" spc="-5" dirty="0">
                <a:latin typeface="Arial"/>
                <a:cs typeface="Arial"/>
              </a:rPr>
              <a:t>Analysis</a:t>
            </a:r>
          </a:p>
          <a:p>
            <a:pPr marL="12700" marR="5080">
              <a:lnSpc>
                <a:spcPct val="120700"/>
              </a:lnSpc>
              <a:spcBef>
                <a:spcPts val="95"/>
              </a:spcBef>
            </a:pPr>
            <a:r>
              <a:rPr sz="3000" spc="-5" dirty="0">
                <a:latin typeface="Arial"/>
                <a:cs typeface="Arial"/>
              </a:rPr>
              <a:t> </a:t>
            </a:r>
            <a:r>
              <a:rPr sz="3000" dirty="0">
                <a:latin typeface="Arial"/>
                <a:cs typeface="Arial"/>
              </a:rPr>
              <a:t>VED </a:t>
            </a:r>
            <a:r>
              <a:rPr lang="en-US" sz="3000" spc="-5" dirty="0">
                <a:latin typeface="Arial"/>
                <a:cs typeface="Arial"/>
              </a:rPr>
              <a:t>Analysis</a:t>
            </a:r>
          </a:p>
          <a:p>
            <a:pPr marL="12700" marR="5080">
              <a:lnSpc>
                <a:spcPct val="120700"/>
              </a:lnSpc>
              <a:spcBef>
                <a:spcPts val="95"/>
              </a:spcBef>
            </a:pPr>
            <a:r>
              <a:rPr sz="3000" spc="-5" dirty="0">
                <a:latin typeface="Arial"/>
                <a:cs typeface="Arial"/>
              </a:rPr>
              <a:t> </a:t>
            </a:r>
            <a:r>
              <a:rPr sz="3000" dirty="0">
                <a:latin typeface="Arial"/>
                <a:cs typeface="Arial"/>
              </a:rPr>
              <a:t>FSN </a:t>
            </a:r>
            <a:r>
              <a:rPr lang="en-US" sz="3000" spc="-5" dirty="0">
                <a:latin typeface="Arial"/>
                <a:cs typeface="Arial"/>
              </a:rPr>
              <a:t>Analysis</a:t>
            </a:r>
          </a:p>
          <a:p>
            <a:pPr marL="12700" marR="5080">
              <a:lnSpc>
                <a:spcPct val="120700"/>
              </a:lnSpc>
              <a:spcBef>
                <a:spcPts val="95"/>
              </a:spcBef>
            </a:pPr>
            <a:r>
              <a:rPr sz="3000" spc="-5" dirty="0">
                <a:latin typeface="Arial"/>
                <a:cs typeface="Arial"/>
              </a:rPr>
              <a:t> </a:t>
            </a:r>
            <a:r>
              <a:rPr sz="3000" dirty="0">
                <a:latin typeface="Arial"/>
                <a:cs typeface="Arial"/>
              </a:rPr>
              <a:t>SDF </a:t>
            </a:r>
            <a:r>
              <a:rPr lang="en-US" sz="3000" spc="-5" dirty="0">
                <a:latin typeface="Arial"/>
                <a:cs typeface="Arial"/>
              </a:rPr>
              <a:t>Analysis</a:t>
            </a:r>
            <a:r>
              <a:rPr sz="3000" spc="-5" dirty="0">
                <a:latin typeface="Arial"/>
                <a:cs typeface="Arial"/>
              </a:rPr>
              <a:t> </a:t>
            </a:r>
            <a:r>
              <a:rPr sz="3000" spc="-10" dirty="0">
                <a:latin typeface="Arial"/>
                <a:cs typeface="Arial"/>
              </a:rPr>
              <a:t>GOLF </a:t>
            </a:r>
            <a:r>
              <a:rPr lang="en-US" sz="3000" spc="-5" dirty="0">
                <a:latin typeface="Arial"/>
                <a:cs typeface="Arial"/>
              </a:rPr>
              <a:t>Analysis</a:t>
            </a:r>
            <a:r>
              <a:rPr sz="3000" spc="-5" dirty="0">
                <a:latin typeface="Arial"/>
                <a:cs typeface="Arial"/>
              </a:rPr>
              <a:t>  SOS</a:t>
            </a:r>
            <a:r>
              <a:rPr sz="3000" spc="-15" dirty="0">
                <a:latin typeface="Arial"/>
                <a:cs typeface="Arial"/>
              </a:rPr>
              <a:t> </a:t>
            </a:r>
            <a:r>
              <a:rPr lang="en-US" sz="3000" spc="-5" dirty="0">
                <a:latin typeface="Arial"/>
                <a:cs typeface="Arial"/>
              </a:rPr>
              <a:t>Analysis</a:t>
            </a:r>
            <a:endParaRPr sz="3000" dirty="0">
              <a:latin typeface="Arial"/>
              <a:cs typeface="Arial"/>
            </a:endParaRPr>
          </a:p>
        </p:txBody>
      </p:sp>
      <p:sp>
        <p:nvSpPr>
          <p:cNvPr id="14" name="Date Placeholder 13"/>
          <p:cNvSpPr>
            <a:spLocks noGrp="1"/>
          </p:cNvSpPr>
          <p:nvPr>
            <p:ph type="dt" sz="half" idx="10"/>
          </p:nvPr>
        </p:nvSpPr>
        <p:spPr/>
        <p:txBody>
          <a:bodyPr/>
          <a:lstStyle/>
          <a:p>
            <a:fld id="{353372D9-22F8-4BEA-A95E-2FEF258B0587}" type="datetime1">
              <a:rPr lang="en-US" smtClean="0"/>
              <a:t>2/27/2023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639762"/>
          </a:xfrm>
        </p:spPr>
        <p:txBody>
          <a:bodyPr>
            <a:noAutofit/>
          </a:bodyPr>
          <a:lstStyle/>
          <a:p>
            <a:r>
              <a:rPr lang="en-US" sz="3600" spc="-5" dirty="0"/>
              <a:t>ABC</a:t>
            </a:r>
            <a:r>
              <a:rPr lang="en-US" sz="3600" spc="-40" dirty="0"/>
              <a:t> </a:t>
            </a:r>
            <a:r>
              <a:rPr lang="en-US" sz="3600" spc="-5" dirty="0">
                <a:latin typeface="Arial"/>
                <a:cs typeface="Arial"/>
              </a:rPr>
              <a:t>analysis</a:t>
            </a:r>
            <a:endParaRPr lang="en-US" sz="3600" dirty="0"/>
          </a:p>
        </p:txBody>
      </p:sp>
      <p:sp>
        <p:nvSpPr>
          <p:cNvPr id="3" name="Content Placeholder 2"/>
          <p:cNvSpPr>
            <a:spLocks noGrp="1"/>
          </p:cNvSpPr>
          <p:nvPr>
            <p:ph idx="1"/>
          </p:nvPr>
        </p:nvSpPr>
        <p:spPr>
          <a:xfrm>
            <a:off x="609600" y="914401"/>
            <a:ext cx="10972800" cy="5211764"/>
          </a:xfrm>
        </p:spPr>
        <p:txBody>
          <a:bodyPr>
            <a:noAutofit/>
          </a:bodyPr>
          <a:lstStyle/>
          <a:p>
            <a:pPr algn="just"/>
            <a:r>
              <a:rPr lang="en-US" sz="2800" dirty="0"/>
              <a:t>ABC analysis stands for Always Better Control Analysis. It is an inventory management technique where inventory items are classified into three categories namely: A, B, and C. </a:t>
            </a:r>
          </a:p>
          <a:p>
            <a:pPr algn="just"/>
            <a:r>
              <a:rPr lang="en-US" sz="2800" dirty="0"/>
              <a:t>The items in A category of inventory are closely controlled as it consists of high-priced inventory which may be less in number but are very expensive. </a:t>
            </a:r>
          </a:p>
          <a:p>
            <a:pPr algn="just"/>
            <a:r>
              <a:rPr lang="en-US" sz="2800" dirty="0"/>
              <a:t>The items in B category are relatively lesser expensive inventory as compared to A category and the number of items in B category is moderate so control level is also moderate. </a:t>
            </a:r>
          </a:p>
          <a:p>
            <a:pPr algn="just"/>
            <a:r>
              <a:rPr lang="en-US" sz="2800" dirty="0"/>
              <a:t>The C category consists of a high number of inventory items which require lesser investments so the control level is minimum.</a:t>
            </a:r>
          </a:p>
        </p:txBody>
      </p:sp>
      <p:sp>
        <p:nvSpPr>
          <p:cNvPr id="4" name="Date Placeholder 3"/>
          <p:cNvSpPr>
            <a:spLocks noGrp="1"/>
          </p:cNvSpPr>
          <p:nvPr>
            <p:ph type="dt" sz="half" idx="10"/>
          </p:nvPr>
        </p:nvSpPr>
        <p:spPr/>
        <p:txBody>
          <a:bodyPr/>
          <a:lstStyle/>
          <a:p>
            <a:fld id="{5AACB8A0-4F1C-451D-AF04-9B55A24F5EDE}" type="datetime1">
              <a:rPr lang="en-US" smtClean="0"/>
              <a:t>2/27/2023</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6248400" y="6172200"/>
            <a:ext cx="3962400" cy="0"/>
          </a:xfrm>
          <a:custGeom>
            <a:avLst/>
            <a:gdLst/>
            <a:ahLst/>
            <a:cxnLst/>
            <a:rect l="l" t="t" r="r" b="b"/>
            <a:pathLst>
              <a:path w="3962400">
                <a:moveTo>
                  <a:pt x="0" y="0"/>
                </a:moveTo>
                <a:lnTo>
                  <a:pt x="3962400" y="0"/>
                </a:lnTo>
              </a:path>
            </a:pathLst>
          </a:custGeom>
          <a:ln w="19048">
            <a:solidFill>
              <a:srgbClr val="CC9800"/>
            </a:solidFill>
          </a:ln>
        </p:spPr>
        <p:txBody>
          <a:bodyPr wrap="square" lIns="0" tIns="0" rIns="0" bIns="0" rtlCol="0"/>
          <a:lstStyle/>
          <a:p>
            <a:endParaRPr/>
          </a:p>
        </p:txBody>
      </p:sp>
      <p:sp>
        <p:nvSpPr>
          <p:cNvPr id="3" name="object 3"/>
          <p:cNvSpPr/>
          <p:nvPr/>
        </p:nvSpPr>
        <p:spPr>
          <a:xfrm>
            <a:off x="1981200" y="6172200"/>
            <a:ext cx="3543300" cy="0"/>
          </a:xfrm>
          <a:custGeom>
            <a:avLst/>
            <a:gdLst/>
            <a:ahLst/>
            <a:cxnLst/>
            <a:rect l="l" t="t" r="r" b="b"/>
            <a:pathLst>
              <a:path w="3543300">
                <a:moveTo>
                  <a:pt x="0" y="0"/>
                </a:moveTo>
                <a:lnTo>
                  <a:pt x="3543300" y="0"/>
                </a:lnTo>
              </a:path>
            </a:pathLst>
          </a:custGeom>
          <a:ln w="19048">
            <a:solidFill>
              <a:srgbClr val="CC9800"/>
            </a:solidFill>
          </a:ln>
        </p:spPr>
        <p:txBody>
          <a:bodyPr wrap="square" lIns="0" tIns="0" rIns="0" bIns="0" rtlCol="0"/>
          <a:lstStyle/>
          <a:p>
            <a:endParaRPr/>
          </a:p>
        </p:txBody>
      </p:sp>
      <p:sp>
        <p:nvSpPr>
          <p:cNvPr id="4" name="object 4"/>
          <p:cNvSpPr txBox="1">
            <a:spLocks noGrp="1"/>
          </p:cNvSpPr>
          <p:nvPr>
            <p:ph type="title"/>
          </p:nvPr>
        </p:nvSpPr>
        <p:spPr>
          <a:xfrm>
            <a:off x="2059940" y="311150"/>
            <a:ext cx="4570730" cy="665480"/>
          </a:xfrm>
          <a:prstGeom prst="rect">
            <a:avLst/>
          </a:prstGeom>
        </p:spPr>
        <p:txBody>
          <a:bodyPr vert="horz" wrap="square" lIns="0" tIns="12700" rIns="0" bIns="0" rtlCol="0" anchor="ctr">
            <a:spAutoFit/>
          </a:bodyPr>
          <a:lstStyle/>
          <a:p>
            <a:pPr marL="12700">
              <a:spcBef>
                <a:spcPts val="100"/>
              </a:spcBef>
            </a:pPr>
            <a:r>
              <a:rPr sz="4200" spc="-5" dirty="0"/>
              <a:t>ABC</a:t>
            </a:r>
            <a:r>
              <a:rPr sz="4200" spc="-40" dirty="0"/>
              <a:t> </a:t>
            </a:r>
            <a:r>
              <a:rPr sz="4200" spc="-5" dirty="0"/>
              <a:t>Classification</a:t>
            </a:r>
            <a:endParaRPr sz="4200"/>
          </a:p>
        </p:txBody>
      </p:sp>
      <p:sp>
        <p:nvSpPr>
          <p:cNvPr id="5" name="object 5"/>
          <p:cNvSpPr txBox="1"/>
          <p:nvPr/>
        </p:nvSpPr>
        <p:spPr>
          <a:xfrm>
            <a:off x="2059940" y="1652270"/>
            <a:ext cx="106680" cy="302895"/>
          </a:xfrm>
          <a:prstGeom prst="rect">
            <a:avLst/>
          </a:prstGeom>
        </p:spPr>
        <p:txBody>
          <a:bodyPr vert="horz" wrap="square" lIns="0" tIns="15240" rIns="0" bIns="0" rtlCol="0">
            <a:spAutoFit/>
          </a:bodyPr>
          <a:lstStyle/>
          <a:p>
            <a:pPr marL="12700">
              <a:spcBef>
                <a:spcPts val="120"/>
              </a:spcBef>
            </a:pPr>
            <a:r>
              <a:rPr spc="5" dirty="0">
                <a:solidFill>
                  <a:srgbClr val="CC9800"/>
                </a:solidFill>
                <a:latin typeface="Arial"/>
                <a:cs typeface="Arial"/>
              </a:rPr>
              <a:t>•</a:t>
            </a:r>
            <a:endParaRPr>
              <a:latin typeface="Arial"/>
              <a:cs typeface="Arial"/>
            </a:endParaRPr>
          </a:p>
        </p:txBody>
      </p:sp>
      <p:sp>
        <p:nvSpPr>
          <p:cNvPr id="6" name="object 6"/>
          <p:cNvSpPr txBox="1"/>
          <p:nvPr/>
        </p:nvSpPr>
        <p:spPr>
          <a:xfrm>
            <a:off x="2402840" y="1590040"/>
            <a:ext cx="7700009" cy="836930"/>
          </a:xfrm>
          <a:prstGeom prst="rect">
            <a:avLst/>
          </a:prstGeom>
        </p:spPr>
        <p:txBody>
          <a:bodyPr vert="horz" wrap="square" lIns="0" tIns="60325" rIns="0" bIns="0" rtlCol="0">
            <a:spAutoFit/>
          </a:bodyPr>
          <a:lstStyle/>
          <a:p>
            <a:pPr marL="12700" marR="5080">
              <a:lnSpc>
                <a:spcPts val="3030"/>
              </a:lnSpc>
              <a:spcBef>
                <a:spcPts val="475"/>
              </a:spcBef>
            </a:pPr>
            <a:r>
              <a:rPr sz="2800" spc="-5" dirty="0">
                <a:latin typeface="Comic Sans MS"/>
                <a:cs typeface="Comic Sans MS"/>
              </a:rPr>
              <a:t>In most </a:t>
            </a:r>
            <a:r>
              <a:rPr sz="2800" dirty="0">
                <a:latin typeface="Comic Sans MS"/>
                <a:cs typeface="Comic Sans MS"/>
              </a:rPr>
              <a:t>of the </a:t>
            </a:r>
            <a:r>
              <a:rPr sz="2800" spc="-5" dirty="0">
                <a:latin typeface="Comic Sans MS"/>
                <a:cs typeface="Comic Sans MS"/>
              </a:rPr>
              <a:t>cases 10 to </a:t>
            </a:r>
            <a:r>
              <a:rPr sz="2800" dirty="0">
                <a:latin typeface="Comic Sans MS"/>
                <a:cs typeface="Comic Sans MS"/>
              </a:rPr>
              <a:t>20 % </a:t>
            </a:r>
            <a:r>
              <a:rPr sz="2800" spc="-5" dirty="0">
                <a:latin typeface="Comic Sans MS"/>
                <a:cs typeface="Comic Sans MS"/>
              </a:rPr>
              <a:t>of </a:t>
            </a:r>
            <a:r>
              <a:rPr sz="2800" dirty="0">
                <a:latin typeface="Comic Sans MS"/>
                <a:cs typeface="Comic Sans MS"/>
              </a:rPr>
              <a:t>the  </a:t>
            </a:r>
            <a:r>
              <a:rPr sz="2800" spc="-5" dirty="0">
                <a:latin typeface="Comic Sans MS"/>
                <a:cs typeface="Comic Sans MS"/>
              </a:rPr>
              <a:t>inventory account for 70 </a:t>
            </a:r>
            <a:r>
              <a:rPr sz="2800" spc="5" dirty="0">
                <a:latin typeface="Comic Sans MS"/>
                <a:cs typeface="Comic Sans MS"/>
              </a:rPr>
              <a:t>to </a:t>
            </a:r>
            <a:r>
              <a:rPr sz="2800" spc="-5" dirty="0">
                <a:latin typeface="Comic Sans MS"/>
                <a:cs typeface="Comic Sans MS"/>
              </a:rPr>
              <a:t>80% </a:t>
            </a:r>
            <a:r>
              <a:rPr sz="2800" dirty="0">
                <a:latin typeface="Comic Sans MS"/>
                <a:cs typeface="Comic Sans MS"/>
              </a:rPr>
              <a:t>of the</a:t>
            </a:r>
            <a:r>
              <a:rPr sz="2800" spc="-35" dirty="0">
                <a:latin typeface="Comic Sans MS"/>
                <a:cs typeface="Comic Sans MS"/>
              </a:rPr>
              <a:t> </a:t>
            </a:r>
            <a:r>
              <a:rPr sz="2800" spc="-10" dirty="0">
                <a:latin typeface="Comic Sans MS"/>
                <a:cs typeface="Comic Sans MS"/>
              </a:rPr>
              <a:t>annual</a:t>
            </a:r>
            <a:endParaRPr sz="2800">
              <a:latin typeface="Comic Sans MS"/>
              <a:cs typeface="Comic Sans MS"/>
            </a:endParaRPr>
          </a:p>
        </p:txBody>
      </p:sp>
      <p:sp>
        <p:nvSpPr>
          <p:cNvPr id="7" name="object 7"/>
          <p:cNvSpPr txBox="1"/>
          <p:nvPr/>
        </p:nvSpPr>
        <p:spPr>
          <a:xfrm>
            <a:off x="2402839" y="2358390"/>
            <a:ext cx="1367790" cy="452120"/>
          </a:xfrm>
          <a:prstGeom prst="rect">
            <a:avLst/>
          </a:prstGeom>
        </p:spPr>
        <p:txBody>
          <a:bodyPr vert="horz" wrap="square" lIns="0" tIns="12700" rIns="0" bIns="0" rtlCol="0">
            <a:spAutoFit/>
          </a:bodyPr>
          <a:lstStyle/>
          <a:p>
            <a:pPr marL="12700">
              <a:spcBef>
                <a:spcPts val="100"/>
              </a:spcBef>
            </a:pPr>
            <a:r>
              <a:rPr sz="2800" spc="-10" dirty="0">
                <a:latin typeface="Comic Sans MS"/>
                <a:cs typeface="Comic Sans MS"/>
              </a:rPr>
              <a:t>activity.</a:t>
            </a:r>
            <a:endParaRPr sz="2800">
              <a:latin typeface="Comic Sans MS"/>
              <a:cs typeface="Comic Sans MS"/>
            </a:endParaRPr>
          </a:p>
        </p:txBody>
      </p:sp>
      <p:sp>
        <p:nvSpPr>
          <p:cNvPr id="8" name="object 8"/>
          <p:cNvSpPr txBox="1"/>
          <p:nvPr/>
        </p:nvSpPr>
        <p:spPr>
          <a:xfrm>
            <a:off x="2059940" y="2891790"/>
            <a:ext cx="106680" cy="302895"/>
          </a:xfrm>
          <a:prstGeom prst="rect">
            <a:avLst/>
          </a:prstGeom>
        </p:spPr>
        <p:txBody>
          <a:bodyPr vert="horz" wrap="square" lIns="0" tIns="15240" rIns="0" bIns="0" rtlCol="0">
            <a:spAutoFit/>
          </a:bodyPr>
          <a:lstStyle/>
          <a:p>
            <a:pPr marL="12700">
              <a:spcBef>
                <a:spcPts val="120"/>
              </a:spcBef>
            </a:pPr>
            <a:r>
              <a:rPr spc="5" dirty="0">
                <a:solidFill>
                  <a:srgbClr val="CC9800"/>
                </a:solidFill>
                <a:latin typeface="Arial"/>
                <a:cs typeface="Arial"/>
              </a:rPr>
              <a:t>•</a:t>
            </a:r>
            <a:endParaRPr>
              <a:latin typeface="Arial"/>
              <a:cs typeface="Arial"/>
            </a:endParaRPr>
          </a:p>
        </p:txBody>
      </p:sp>
      <p:sp>
        <p:nvSpPr>
          <p:cNvPr id="9" name="object 9"/>
          <p:cNvSpPr txBox="1"/>
          <p:nvPr/>
        </p:nvSpPr>
        <p:spPr>
          <a:xfrm>
            <a:off x="2402839" y="2830829"/>
            <a:ext cx="7557770" cy="452120"/>
          </a:xfrm>
          <a:prstGeom prst="rect">
            <a:avLst/>
          </a:prstGeom>
        </p:spPr>
        <p:txBody>
          <a:bodyPr vert="horz" wrap="square" lIns="0" tIns="12700" rIns="0" bIns="0" rtlCol="0">
            <a:spAutoFit/>
          </a:bodyPr>
          <a:lstStyle/>
          <a:p>
            <a:pPr marL="12700">
              <a:spcBef>
                <a:spcPts val="100"/>
              </a:spcBef>
            </a:pPr>
            <a:r>
              <a:rPr sz="2800" dirty="0">
                <a:latin typeface="Comic Sans MS"/>
                <a:cs typeface="Comic Sans MS"/>
              </a:rPr>
              <a:t>A </a:t>
            </a:r>
            <a:r>
              <a:rPr sz="2800" spc="-5" dirty="0">
                <a:latin typeface="Comic Sans MS"/>
                <a:cs typeface="Comic Sans MS"/>
              </a:rPr>
              <a:t>typical </a:t>
            </a:r>
            <a:r>
              <a:rPr sz="2800" spc="-10" dirty="0">
                <a:latin typeface="Comic Sans MS"/>
                <a:cs typeface="Comic Sans MS"/>
              </a:rPr>
              <a:t>manufacturing </a:t>
            </a:r>
            <a:r>
              <a:rPr sz="2800" spc="-5" dirty="0">
                <a:latin typeface="Comic Sans MS"/>
                <a:cs typeface="Comic Sans MS"/>
              </a:rPr>
              <a:t>operation shows</a:t>
            </a:r>
            <a:r>
              <a:rPr sz="2800" spc="25" dirty="0">
                <a:latin typeface="Comic Sans MS"/>
                <a:cs typeface="Comic Sans MS"/>
              </a:rPr>
              <a:t> </a:t>
            </a:r>
            <a:r>
              <a:rPr sz="2800" spc="-5" dirty="0">
                <a:latin typeface="Comic Sans MS"/>
                <a:cs typeface="Comic Sans MS"/>
              </a:rPr>
              <a:t>that</a:t>
            </a:r>
            <a:endParaRPr sz="2800" dirty="0">
              <a:latin typeface="Comic Sans MS"/>
              <a:cs typeface="Comic Sans MS"/>
            </a:endParaRPr>
          </a:p>
        </p:txBody>
      </p:sp>
      <p:sp>
        <p:nvSpPr>
          <p:cNvPr id="10" name="object 10"/>
          <p:cNvSpPr txBox="1"/>
          <p:nvPr/>
        </p:nvSpPr>
        <p:spPr>
          <a:xfrm>
            <a:off x="2402840" y="3214370"/>
            <a:ext cx="6925309" cy="452120"/>
          </a:xfrm>
          <a:prstGeom prst="rect">
            <a:avLst/>
          </a:prstGeom>
        </p:spPr>
        <p:txBody>
          <a:bodyPr vert="horz" wrap="square" lIns="0" tIns="12700" rIns="0" bIns="0" rtlCol="0">
            <a:spAutoFit/>
          </a:bodyPr>
          <a:lstStyle/>
          <a:p>
            <a:pPr marL="12700">
              <a:spcBef>
                <a:spcPts val="100"/>
              </a:spcBef>
              <a:tabLst>
                <a:tab pos="3646170" algn="l"/>
              </a:tabLst>
            </a:pPr>
            <a:r>
              <a:rPr sz="2800" dirty="0">
                <a:latin typeface="Comic Sans MS"/>
                <a:cs typeface="Comic Sans MS"/>
              </a:rPr>
              <a:t>the top </a:t>
            </a:r>
            <a:r>
              <a:rPr sz="2800" spc="-5" dirty="0">
                <a:latin typeface="Comic Sans MS"/>
                <a:cs typeface="Comic Sans MS"/>
              </a:rPr>
              <a:t>15%</a:t>
            </a:r>
            <a:r>
              <a:rPr sz="2800" spc="10" dirty="0">
                <a:latin typeface="Comic Sans MS"/>
                <a:cs typeface="Comic Sans MS"/>
              </a:rPr>
              <a:t> </a:t>
            </a:r>
            <a:r>
              <a:rPr sz="2800" spc="-5" dirty="0">
                <a:latin typeface="Comic Sans MS"/>
                <a:cs typeface="Comic Sans MS"/>
              </a:rPr>
              <a:t>of th	</a:t>
            </a:r>
            <a:r>
              <a:rPr sz="2800" dirty="0">
                <a:latin typeface="Comic Sans MS"/>
                <a:cs typeface="Comic Sans MS"/>
              </a:rPr>
              <a:t>e </a:t>
            </a:r>
            <a:r>
              <a:rPr sz="2800" spc="-5" dirty="0">
                <a:latin typeface="Comic Sans MS"/>
                <a:cs typeface="Comic Sans MS"/>
              </a:rPr>
              <a:t>items, in terms</a:t>
            </a:r>
            <a:r>
              <a:rPr sz="2800" spc="-65" dirty="0">
                <a:latin typeface="Comic Sans MS"/>
                <a:cs typeface="Comic Sans MS"/>
              </a:rPr>
              <a:t> </a:t>
            </a:r>
            <a:r>
              <a:rPr sz="2800" dirty="0">
                <a:latin typeface="Comic Sans MS"/>
                <a:cs typeface="Comic Sans MS"/>
              </a:rPr>
              <a:t>of</a:t>
            </a:r>
            <a:endParaRPr sz="2800">
              <a:latin typeface="Comic Sans MS"/>
              <a:cs typeface="Comic Sans MS"/>
            </a:endParaRPr>
          </a:p>
        </p:txBody>
      </p:sp>
      <p:sp>
        <p:nvSpPr>
          <p:cNvPr id="11" name="object 11"/>
          <p:cNvSpPr txBox="1"/>
          <p:nvPr/>
        </p:nvSpPr>
        <p:spPr>
          <a:xfrm>
            <a:off x="2402840" y="3597909"/>
            <a:ext cx="3089275" cy="452120"/>
          </a:xfrm>
          <a:prstGeom prst="rect">
            <a:avLst/>
          </a:prstGeom>
        </p:spPr>
        <p:txBody>
          <a:bodyPr vert="horz" wrap="square" lIns="0" tIns="12700" rIns="0" bIns="0" rtlCol="0">
            <a:spAutoFit/>
          </a:bodyPr>
          <a:lstStyle/>
          <a:p>
            <a:pPr marL="12700">
              <a:spcBef>
                <a:spcPts val="100"/>
              </a:spcBef>
            </a:pPr>
            <a:r>
              <a:rPr sz="2800" spc="-5" dirty="0">
                <a:latin typeface="Comic Sans MS"/>
                <a:cs typeface="Comic Sans MS"/>
              </a:rPr>
              <a:t>annual rupees</a:t>
            </a:r>
            <a:r>
              <a:rPr sz="2800" spc="-75" dirty="0">
                <a:latin typeface="Comic Sans MS"/>
                <a:cs typeface="Comic Sans MS"/>
              </a:rPr>
              <a:t> </a:t>
            </a:r>
            <a:r>
              <a:rPr sz="2800" spc="-10" dirty="0">
                <a:latin typeface="Comic Sans MS"/>
                <a:cs typeface="Comic Sans MS"/>
              </a:rPr>
              <a:t>usag</a:t>
            </a:r>
            <a:endParaRPr sz="2800">
              <a:latin typeface="Comic Sans MS"/>
              <a:cs typeface="Comic Sans MS"/>
            </a:endParaRPr>
          </a:p>
        </p:txBody>
      </p:sp>
      <p:sp>
        <p:nvSpPr>
          <p:cNvPr id="12" name="object 12"/>
          <p:cNvSpPr txBox="1"/>
          <p:nvPr/>
        </p:nvSpPr>
        <p:spPr>
          <a:xfrm>
            <a:off x="6038855" y="3597909"/>
            <a:ext cx="3711575" cy="452120"/>
          </a:xfrm>
          <a:prstGeom prst="rect">
            <a:avLst/>
          </a:prstGeom>
        </p:spPr>
        <p:txBody>
          <a:bodyPr vert="horz" wrap="square" lIns="0" tIns="12700" rIns="0" bIns="0" rtlCol="0">
            <a:spAutoFit/>
          </a:bodyPr>
          <a:lstStyle/>
          <a:p>
            <a:pPr marL="12700">
              <a:spcBef>
                <a:spcPts val="100"/>
              </a:spcBef>
            </a:pPr>
            <a:r>
              <a:rPr sz="2800" spc="-5" dirty="0">
                <a:latin typeface="Comic Sans MS"/>
                <a:cs typeface="Comic Sans MS"/>
              </a:rPr>
              <a:t>epresent 80% </a:t>
            </a:r>
            <a:r>
              <a:rPr sz="2800" dirty="0">
                <a:latin typeface="Comic Sans MS"/>
                <a:cs typeface="Comic Sans MS"/>
              </a:rPr>
              <a:t>of</a:t>
            </a:r>
            <a:r>
              <a:rPr sz="2800" spc="-55" dirty="0">
                <a:latin typeface="Comic Sans MS"/>
                <a:cs typeface="Comic Sans MS"/>
              </a:rPr>
              <a:t> </a:t>
            </a:r>
            <a:r>
              <a:rPr sz="2800" spc="-5" dirty="0">
                <a:latin typeface="Comic Sans MS"/>
                <a:cs typeface="Comic Sans MS"/>
              </a:rPr>
              <a:t>total</a:t>
            </a:r>
            <a:endParaRPr sz="2800">
              <a:latin typeface="Comic Sans MS"/>
              <a:cs typeface="Comic Sans MS"/>
            </a:endParaRPr>
          </a:p>
        </p:txBody>
      </p:sp>
      <p:sp>
        <p:nvSpPr>
          <p:cNvPr id="13" name="object 13"/>
          <p:cNvSpPr txBox="1"/>
          <p:nvPr/>
        </p:nvSpPr>
        <p:spPr>
          <a:xfrm>
            <a:off x="2402840" y="3981450"/>
            <a:ext cx="3089275" cy="452120"/>
          </a:xfrm>
          <a:prstGeom prst="rect">
            <a:avLst/>
          </a:prstGeom>
        </p:spPr>
        <p:txBody>
          <a:bodyPr vert="horz" wrap="square" lIns="0" tIns="12700" rIns="0" bIns="0" rtlCol="0">
            <a:spAutoFit/>
          </a:bodyPr>
          <a:lstStyle/>
          <a:p>
            <a:pPr marL="12700">
              <a:spcBef>
                <a:spcPts val="100"/>
              </a:spcBef>
            </a:pPr>
            <a:r>
              <a:rPr sz="2800" spc="-5" dirty="0">
                <a:latin typeface="Comic Sans MS"/>
                <a:cs typeface="Comic Sans MS"/>
              </a:rPr>
              <a:t>annual rupees</a:t>
            </a:r>
            <a:r>
              <a:rPr sz="2800" spc="-75" dirty="0">
                <a:latin typeface="Comic Sans MS"/>
                <a:cs typeface="Comic Sans MS"/>
              </a:rPr>
              <a:t> </a:t>
            </a:r>
            <a:r>
              <a:rPr sz="2800" spc="-10" dirty="0">
                <a:latin typeface="Comic Sans MS"/>
                <a:cs typeface="Comic Sans MS"/>
              </a:rPr>
              <a:t>usag</a:t>
            </a:r>
            <a:endParaRPr sz="2800">
              <a:latin typeface="Comic Sans MS"/>
              <a:cs typeface="Comic Sans MS"/>
            </a:endParaRPr>
          </a:p>
        </p:txBody>
      </p:sp>
      <p:sp>
        <p:nvSpPr>
          <p:cNvPr id="14" name="object 14"/>
          <p:cNvSpPr txBox="1"/>
          <p:nvPr/>
        </p:nvSpPr>
        <p:spPr>
          <a:xfrm>
            <a:off x="5364587" y="3190781"/>
            <a:ext cx="687705" cy="1263015"/>
          </a:xfrm>
          <a:prstGeom prst="rect">
            <a:avLst/>
          </a:prstGeom>
        </p:spPr>
        <p:txBody>
          <a:bodyPr vert="horz" wrap="square" lIns="0" tIns="85090" rIns="0" bIns="0" rtlCol="0">
            <a:spAutoFit/>
          </a:bodyPr>
          <a:lstStyle/>
          <a:p>
            <a:pPr marL="114935" indent="-115570">
              <a:lnSpc>
                <a:spcPts val="3020"/>
              </a:lnSpc>
              <a:spcBef>
                <a:spcPts val="670"/>
              </a:spcBef>
            </a:pPr>
            <a:r>
              <a:rPr sz="2800" dirty="0">
                <a:latin typeface="Comic Sans MS"/>
                <a:cs typeface="Comic Sans MS"/>
              </a:rPr>
              <a:t>e</a:t>
            </a:r>
            <a:r>
              <a:rPr sz="2800" spc="-95" dirty="0">
                <a:latin typeface="Comic Sans MS"/>
                <a:cs typeface="Comic Sans MS"/>
              </a:rPr>
              <a:t> </a:t>
            </a:r>
            <a:r>
              <a:rPr sz="2800" spc="-5" dirty="0">
                <a:latin typeface="Comic Sans MS"/>
                <a:cs typeface="Comic Sans MS"/>
              </a:rPr>
              <a:t>lin  </a:t>
            </a:r>
            <a:r>
              <a:rPr sz="2800" dirty="0">
                <a:latin typeface="Comic Sans MS"/>
                <a:cs typeface="Comic Sans MS"/>
              </a:rPr>
              <a:t>e,</a:t>
            </a:r>
            <a:r>
              <a:rPr sz="2800" spc="-90" dirty="0">
                <a:latin typeface="Comic Sans MS"/>
                <a:cs typeface="Comic Sans MS"/>
              </a:rPr>
              <a:t> </a:t>
            </a:r>
            <a:r>
              <a:rPr sz="2800" dirty="0">
                <a:latin typeface="Comic Sans MS"/>
                <a:cs typeface="Comic Sans MS"/>
              </a:rPr>
              <a:t>r</a:t>
            </a:r>
            <a:endParaRPr sz="2800">
              <a:latin typeface="Comic Sans MS"/>
              <a:cs typeface="Comic Sans MS"/>
            </a:endParaRPr>
          </a:p>
          <a:p>
            <a:pPr marL="114935">
              <a:lnSpc>
                <a:spcPts val="2975"/>
              </a:lnSpc>
            </a:pPr>
            <a:r>
              <a:rPr sz="2800" dirty="0">
                <a:latin typeface="Comic Sans MS"/>
                <a:cs typeface="Comic Sans MS"/>
              </a:rPr>
              <a:t>e.</a:t>
            </a:r>
            <a:endParaRPr sz="2800">
              <a:latin typeface="Comic Sans MS"/>
              <a:cs typeface="Comic Sans MS"/>
            </a:endParaRPr>
          </a:p>
        </p:txBody>
      </p:sp>
      <p:sp>
        <p:nvSpPr>
          <p:cNvPr id="15" name="object 15"/>
          <p:cNvSpPr txBox="1"/>
          <p:nvPr/>
        </p:nvSpPr>
        <p:spPr>
          <a:xfrm>
            <a:off x="2059940" y="4516121"/>
            <a:ext cx="106680" cy="302895"/>
          </a:xfrm>
          <a:prstGeom prst="rect">
            <a:avLst/>
          </a:prstGeom>
        </p:spPr>
        <p:txBody>
          <a:bodyPr vert="horz" wrap="square" lIns="0" tIns="15240" rIns="0" bIns="0" rtlCol="0">
            <a:spAutoFit/>
          </a:bodyPr>
          <a:lstStyle/>
          <a:p>
            <a:pPr marL="12700">
              <a:spcBef>
                <a:spcPts val="120"/>
              </a:spcBef>
            </a:pPr>
            <a:r>
              <a:rPr spc="5" dirty="0">
                <a:solidFill>
                  <a:srgbClr val="CC9800"/>
                </a:solidFill>
                <a:latin typeface="Arial"/>
                <a:cs typeface="Arial"/>
              </a:rPr>
              <a:t>•</a:t>
            </a:r>
            <a:endParaRPr>
              <a:latin typeface="Arial"/>
              <a:cs typeface="Arial"/>
            </a:endParaRPr>
          </a:p>
        </p:txBody>
      </p:sp>
      <p:sp>
        <p:nvSpPr>
          <p:cNvPr id="16" name="object 16"/>
          <p:cNvSpPr txBox="1"/>
          <p:nvPr/>
        </p:nvSpPr>
        <p:spPr>
          <a:xfrm>
            <a:off x="2402839" y="4453890"/>
            <a:ext cx="3148330" cy="452120"/>
          </a:xfrm>
          <a:prstGeom prst="rect">
            <a:avLst/>
          </a:prstGeom>
        </p:spPr>
        <p:txBody>
          <a:bodyPr vert="horz" wrap="square" lIns="0" tIns="12700" rIns="0" bIns="0" rtlCol="0">
            <a:spAutoFit/>
          </a:bodyPr>
          <a:lstStyle/>
          <a:p>
            <a:pPr marL="12700">
              <a:spcBef>
                <a:spcPts val="100"/>
              </a:spcBef>
            </a:pPr>
            <a:r>
              <a:rPr sz="2800" spc="-5" dirty="0">
                <a:latin typeface="Comic Sans MS"/>
                <a:cs typeface="Comic Sans MS"/>
              </a:rPr>
              <a:t>Next 15% </a:t>
            </a:r>
            <a:r>
              <a:rPr sz="2800" dirty="0">
                <a:latin typeface="Comic Sans MS"/>
                <a:cs typeface="Comic Sans MS"/>
              </a:rPr>
              <a:t>of</a:t>
            </a:r>
            <a:r>
              <a:rPr sz="2800" spc="-65" dirty="0">
                <a:latin typeface="Comic Sans MS"/>
                <a:cs typeface="Comic Sans MS"/>
              </a:rPr>
              <a:t> </a:t>
            </a:r>
            <a:r>
              <a:rPr sz="2800" spc="-5" dirty="0">
                <a:latin typeface="Comic Sans MS"/>
                <a:cs typeface="Comic Sans MS"/>
              </a:rPr>
              <a:t>items</a:t>
            </a:r>
            <a:endParaRPr sz="2800">
              <a:latin typeface="Comic Sans MS"/>
              <a:cs typeface="Comic Sans MS"/>
            </a:endParaRPr>
          </a:p>
        </p:txBody>
      </p:sp>
      <p:sp>
        <p:nvSpPr>
          <p:cNvPr id="17" name="object 17"/>
          <p:cNvSpPr txBox="1"/>
          <p:nvPr/>
        </p:nvSpPr>
        <p:spPr>
          <a:xfrm>
            <a:off x="5642825" y="4430300"/>
            <a:ext cx="546735" cy="467436"/>
          </a:xfrm>
          <a:prstGeom prst="rect">
            <a:avLst/>
          </a:prstGeom>
        </p:spPr>
        <p:txBody>
          <a:bodyPr vert="horz" wrap="square" lIns="0" tIns="36195" rIns="0" bIns="0" rtlCol="0">
            <a:spAutoFit/>
          </a:bodyPr>
          <a:lstStyle/>
          <a:p>
            <a:pPr>
              <a:spcBef>
                <a:spcPts val="285"/>
              </a:spcBef>
            </a:pPr>
            <a:r>
              <a:rPr sz="2800">
                <a:latin typeface="Comic Sans MS"/>
                <a:cs typeface="Comic Sans MS"/>
              </a:rPr>
              <a:t>r</a:t>
            </a:r>
            <a:r>
              <a:rPr sz="2800" spc="-10">
                <a:latin typeface="Comic Sans MS"/>
                <a:cs typeface="Comic Sans MS"/>
              </a:rPr>
              <a:t>e</a:t>
            </a:r>
            <a:r>
              <a:rPr lang="en-US" sz="2800" spc="-10" dirty="0">
                <a:latin typeface="Comic Sans MS"/>
                <a:cs typeface="Comic Sans MS"/>
              </a:rPr>
              <a:t>f</a:t>
            </a:r>
            <a:endParaRPr sz="2800">
              <a:latin typeface="Comic Sans MS"/>
              <a:cs typeface="Comic Sans MS"/>
            </a:endParaRPr>
          </a:p>
        </p:txBody>
      </p:sp>
      <p:sp>
        <p:nvSpPr>
          <p:cNvPr id="18" name="object 18"/>
          <p:cNvSpPr txBox="1"/>
          <p:nvPr/>
        </p:nvSpPr>
        <p:spPr>
          <a:xfrm>
            <a:off x="6175969" y="4453890"/>
            <a:ext cx="3040380" cy="452120"/>
          </a:xfrm>
          <a:prstGeom prst="rect">
            <a:avLst/>
          </a:prstGeom>
        </p:spPr>
        <p:txBody>
          <a:bodyPr vert="horz" wrap="square" lIns="0" tIns="12700" rIns="0" bIns="0" rtlCol="0">
            <a:spAutoFit/>
          </a:bodyPr>
          <a:lstStyle/>
          <a:p>
            <a:pPr marL="12700">
              <a:spcBef>
                <a:spcPts val="100"/>
              </a:spcBef>
            </a:pPr>
            <a:r>
              <a:rPr sz="2800" dirty="0">
                <a:latin typeface="Comic Sans MS"/>
                <a:cs typeface="Comic Sans MS"/>
              </a:rPr>
              <a:t>lect </a:t>
            </a:r>
            <a:r>
              <a:rPr sz="2800" spc="-5" dirty="0">
                <a:latin typeface="Comic Sans MS"/>
                <a:cs typeface="Comic Sans MS"/>
              </a:rPr>
              <a:t>15% </a:t>
            </a:r>
            <a:r>
              <a:rPr sz="2800" dirty="0">
                <a:latin typeface="Comic Sans MS"/>
                <a:cs typeface="Comic Sans MS"/>
              </a:rPr>
              <a:t>of</a:t>
            </a:r>
            <a:r>
              <a:rPr sz="2800" spc="-70" dirty="0">
                <a:latin typeface="Comic Sans MS"/>
                <a:cs typeface="Comic Sans MS"/>
              </a:rPr>
              <a:t> </a:t>
            </a:r>
            <a:r>
              <a:rPr sz="2800" spc="-10" dirty="0">
                <a:latin typeface="Comic Sans MS"/>
                <a:cs typeface="Comic Sans MS"/>
              </a:rPr>
              <a:t>annual</a:t>
            </a:r>
            <a:endParaRPr sz="2800">
              <a:latin typeface="Comic Sans MS"/>
              <a:cs typeface="Comic Sans MS"/>
            </a:endParaRPr>
          </a:p>
        </p:txBody>
      </p:sp>
      <p:sp>
        <p:nvSpPr>
          <p:cNvPr id="19" name="object 19"/>
          <p:cNvSpPr txBox="1"/>
          <p:nvPr/>
        </p:nvSpPr>
        <p:spPr>
          <a:xfrm>
            <a:off x="2402840" y="4837429"/>
            <a:ext cx="1134745" cy="452120"/>
          </a:xfrm>
          <a:prstGeom prst="rect">
            <a:avLst/>
          </a:prstGeom>
        </p:spPr>
        <p:txBody>
          <a:bodyPr vert="horz" wrap="square" lIns="0" tIns="12700" rIns="0" bIns="0" rtlCol="0">
            <a:spAutoFit/>
          </a:bodyPr>
          <a:lstStyle/>
          <a:p>
            <a:pPr marL="12700">
              <a:spcBef>
                <a:spcPts val="100"/>
              </a:spcBef>
            </a:pPr>
            <a:r>
              <a:rPr sz="2800" spc="-5" dirty="0">
                <a:latin typeface="Comic Sans MS"/>
                <a:cs typeface="Comic Sans MS"/>
              </a:rPr>
              <a:t>r</a:t>
            </a:r>
            <a:r>
              <a:rPr sz="2800" spc="-10" dirty="0">
                <a:latin typeface="Comic Sans MS"/>
                <a:cs typeface="Comic Sans MS"/>
              </a:rPr>
              <a:t>u</a:t>
            </a:r>
            <a:r>
              <a:rPr sz="2800" spc="10" dirty="0">
                <a:latin typeface="Comic Sans MS"/>
                <a:cs typeface="Comic Sans MS"/>
              </a:rPr>
              <a:t>p</a:t>
            </a:r>
            <a:r>
              <a:rPr sz="2800" spc="-10" dirty="0">
                <a:latin typeface="Comic Sans MS"/>
                <a:cs typeface="Comic Sans MS"/>
              </a:rPr>
              <a:t>e</a:t>
            </a:r>
            <a:r>
              <a:rPr sz="2800" spc="5" dirty="0">
                <a:latin typeface="Comic Sans MS"/>
                <a:cs typeface="Comic Sans MS"/>
              </a:rPr>
              <a:t>e</a:t>
            </a:r>
            <a:r>
              <a:rPr sz="2800" dirty="0">
                <a:latin typeface="Comic Sans MS"/>
                <a:cs typeface="Comic Sans MS"/>
              </a:rPr>
              <a:t>s</a:t>
            </a:r>
            <a:endParaRPr sz="2800">
              <a:latin typeface="Comic Sans MS"/>
              <a:cs typeface="Comic Sans MS"/>
            </a:endParaRPr>
          </a:p>
        </p:txBody>
      </p:sp>
      <p:sp>
        <p:nvSpPr>
          <p:cNvPr id="20" name="object 20"/>
          <p:cNvSpPr txBox="1"/>
          <p:nvPr/>
        </p:nvSpPr>
        <p:spPr>
          <a:xfrm>
            <a:off x="2059940" y="5372101"/>
            <a:ext cx="106680" cy="302895"/>
          </a:xfrm>
          <a:prstGeom prst="rect">
            <a:avLst/>
          </a:prstGeom>
        </p:spPr>
        <p:txBody>
          <a:bodyPr vert="horz" wrap="square" lIns="0" tIns="15240" rIns="0" bIns="0" rtlCol="0">
            <a:spAutoFit/>
          </a:bodyPr>
          <a:lstStyle/>
          <a:p>
            <a:pPr marL="12700">
              <a:spcBef>
                <a:spcPts val="120"/>
              </a:spcBef>
            </a:pPr>
            <a:r>
              <a:rPr spc="5" dirty="0">
                <a:solidFill>
                  <a:srgbClr val="CC9800"/>
                </a:solidFill>
                <a:latin typeface="Arial"/>
                <a:cs typeface="Arial"/>
              </a:rPr>
              <a:t>•</a:t>
            </a:r>
            <a:endParaRPr>
              <a:latin typeface="Arial"/>
              <a:cs typeface="Arial"/>
            </a:endParaRPr>
          </a:p>
        </p:txBody>
      </p:sp>
      <p:sp>
        <p:nvSpPr>
          <p:cNvPr id="21" name="object 21"/>
          <p:cNvSpPr txBox="1"/>
          <p:nvPr/>
        </p:nvSpPr>
        <p:spPr>
          <a:xfrm>
            <a:off x="2402839" y="5309870"/>
            <a:ext cx="6313170" cy="452120"/>
          </a:xfrm>
          <a:prstGeom prst="rect">
            <a:avLst/>
          </a:prstGeom>
        </p:spPr>
        <p:txBody>
          <a:bodyPr vert="horz" wrap="square" lIns="0" tIns="12700" rIns="0" bIns="0" rtlCol="0">
            <a:spAutoFit/>
          </a:bodyPr>
          <a:lstStyle/>
          <a:p>
            <a:pPr marL="12700">
              <a:spcBef>
                <a:spcPts val="100"/>
              </a:spcBef>
            </a:pPr>
            <a:r>
              <a:rPr sz="2800" spc="-5" dirty="0">
                <a:latin typeface="Comic Sans MS"/>
                <a:cs typeface="Comic Sans MS"/>
              </a:rPr>
              <a:t>Next 70% accounts only for 5% </a:t>
            </a:r>
            <a:r>
              <a:rPr sz="2800" spc="-10" dirty="0">
                <a:latin typeface="Comic Sans MS"/>
                <a:cs typeface="Comic Sans MS"/>
              </a:rPr>
              <a:t>usage</a:t>
            </a:r>
            <a:endParaRPr sz="2800">
              <a:latin typeface="Comic Sans MS"/>
              <a:cs typeface="Comic Sans MS"/>
            </a:endParaRPr>
          </a:p>
        </p:txBody>
      </p:sp>
      <p:sp>
        <p:nvSpPr>
          <p:cNvPr id="29" name="Date Placeholder 28"/>
          <p:cNvSpPr>
            <a:spLocks noGrp="1"/>
          </p:cNvSpPr>
          <p:nvPr>
            <p:ph type="dt" sz="half" idx="10"/>
          </p:nvPr>
        </p:nvSpPr>
        <p:spPr/>
        <p:txBody>
          <a:bodyPr/>
          <a:lstStyle/>
          <a:p>
            <a:fld id="{013E365D-FE12-4612-B5DA-17B86D4E4E91}" type="datetime1">
              <a:rPr lang="en-US" smtClean="0"/>
              <a:t>2/27/2023</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Just in Time method</a:t>
            </a:r>
          </a:p>
        </p:txBody>
      </p:sp>
      <p:sp>
        <p:nvSpPr>
          <p:cNvPr id="3" name="Content Placeholder 2"/>
          <p:cNvSpPr>
            <a:spLocks noGrp="1"/>
          </p:cNvSpPr>
          <p:nvPr>
            <p:ph idx="1"/>
          </p:nvPr>
        </p:nvSpPr>
        <p:spPr/>
        <p:txBody>
          <a:bodyPr>
            <a:normAutofit/>
          </a:bodyPr>
          <a:lstStyle/>
          <a:p>
            <a:pPr algn="just"/>
            <a:r>
              <a:rPr lang="en-US" sz="3600" dirty="0"/>
              <a:t>In Just in Time method of inventory control, the company keeps only as much inventory as it needs during the production process. With no excess inventory in hand, the company saves the cost of storage and insurance. </a:t>
            </a:r>
          </a:p>
          <a:p>
            <a:pPr algn="just"/>
            <a:r>
              <a:rPr lang="en-US" sz="3600" dirty="0"/>
              <a:t>The company orders further inventory when the old stock of inventory is close to replenishment. </a:t>
            </a:r>
          </a:p>
        </p:txBody>
      </p:sp>
      <p:sp>
        <p:nvSpPr>
          <p:cNvPr id="4" name="Date Placeholder 3"/>
          <p:cNvSpPr>
            <a:spLocks noGrp="1"/>
          </p:cNvSpPr>
          <p:nvPr>
            <p:ph type="dt" sz="half" idx="10"/>
          </p:nvPr>
        </p:nvSpPr>
        <p:spPr/>
        <p:txBody>
          <a:bodyPr/>
          <a:lstStyle/>
          <a:p>
            <a:fld id="{B9DBA7B5-BD4D-485E-A334-1A2760593C43}" type="datetime1">
              <a:rPr lang="en-US" smtClean="0"/>
              <a:t>2/27/2023</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981200" y="6172200"/>
            <a:ext cx="8229600" cy="0"/>
          </a:xfrm>
          <a:custGeom>
            <a:avLst/>
            <a:gdLst/>
            <a:ahLst/>
            <a:cxnLst/>
            <a:rect l="l" t="t" r="r" b="b"/>
            <a:pathLst>
              <a:path w="8229600">
                <a:moveTo>
                  <a:pt x="0" y="0"/>
                </a:moveTo>
                <a:lnTo>
                  <a:pt x="8229600" y="0"/>
                </a:lnTo>
              </a:path>
            </a:pathLst>
          </a:custGeom>
          <a:ln w="19048">
            <a:solidFill>
              <a:srgbClr val="CC9800"/>
            </a:solidFill>
          </a:ln>
        </p:spPr>
        <p:txBody>
          <a:bodyPr wrap="square" lIns="0" tIns="0" rIns="0" bIns="0" rtlCol="0"/>
          <a:lstStyle/>
          <a:p>
            <a:endParaRPr/>
          </a:p>
        </p:txBody>
      </p:sp>
      <p:sp>
        <p:nvSpPr>
          <p:cNvPr id="3" name="object 3"/>
          <p:cNvSpPr txBox="1">
            <a:spLocks noGrp="1"/>
          </p:cNvSpPr>
          <p:nvPr>
            <p:ph type="title"/>
          </p:nvPr>
        </p:nvSpPr>
        <p:spPr>
          <a:xfrm>
            <a:off x="2059940" y="311151"/>
            <a:ext cx="4616450" cy="659155"/>
          </a:xfrm>
          <a:prstGeom prst="rect">
            <a:avLst/>
          </a:prstGeom>
        </p:spPr>
        <p:txBody>
          <a:bodyPr vert="horz" wrap="square" lIns="0" tIns="12700" rIns="0" bIns="0" rtlCol="0" anchor="ctr">
            <a:spAutoFit/>
          </a:bodyPr>
          <a:lstStyle/>
          <a:p>
            <a:pPr marL="12700">
              <a:spcBef>
                <a:spcPts val="100"/>
              </a:spcBef>
            </a:pPr>
            <a:r>
              <a:rPr sz="4200" spc="-5"/>
              <a:t>XYZ</a:t>
            </a:r>
            <a:r>
              <a:rPr sz="4200" spc="-50"/>
              <a:t> </a:t>
            </a:r>
            <a:r>
              <a:rPr lang="en-US" sz="4000" spc="-5" dirty="0">
                <a:latin typeface="Arial"/>
                <a:cs typeface="Arial"/>
              </a:rPr>
              <a:t>Analysis</a:t>
            </a:r>
            <a:endParaRPr sz="4200"/>
          </a:p>
        </p:txBody>
      </p:sp>
      <p:sp>
        <p:nvSpPr>
          <p:cNvPr id="4" name="object 4"/>
          <p:cNvSpPr txBox="1"/>
          <p:nvPr/>
        </p:nvSpPr>
        <p:spPr>
          <a:xfrm>
            <a:off x="2059940" y="1695451"/>
            <a:ext cx="198120" cy="302895"/>
          </a:xfrm>
          <a:prstGeom prst="rect">
            <a:avLst/>
          </a:prstGeom>
        </p:spPr>
        <p:txBody>
          <a:bodyPr vert="horz" wrap="square" lIns="0" tIns="15240" rIns="0" bIns="0" rtlCol="0">
            <a:spAutoFit/>
          </a:bodyPr>
          <a:lstStyle/>
          <a:p>
            <a:pPr marL="12700">
              <a:spcBef>
                <a:spcPts val="120"/>
              </a:spcBef>
            </a:pPr>
            <a:r>
              <a:rPr spc="10" dirty="0">
                <a:solidFill>
                  <a:srgbClr val="CC9800"/>
                </a:solidFill>
                <a:latin typeface="Wingdings"/>
                <a:cs typeface="Wingdings"/>
              </a:rPr>
              <a:t></a:t>
            </a:r>
            <a:endParaRPr dirty="0">
              <a:latin typeface="Wingdings"/>
              <a:cs typeface="Wingdings"/>
            </a:endParaRPr>
          </a:p>
        </p:txBody>
      </p:sp>
      <p:sp>
        <p:nvSpPr>
          <p:cNvPr id="5" name="object 5"/>
          <p:cNvSpPr txBox="1"/>
          <p:nvPr/>
        </p:nvSpPr>
        <p:spPr>
          <a:xfrm>
            <a:off x="2059940" y="2211070"/>
            <a:ext cx="198120" cy="302895"/>
          </a:xfrm>
          <a:prstGeom prst="rect">
            <a:avLst/>
          </a:prstGeom>
        </p:spPr>
        <p:txBody>
          <a:bodyPr vert="horz" wrap="square" lIns="0" tIns="15240" rIns="0" bIns="0" rtlCol="0">
            <a:spAutoFit/>
          </a:bodyPr>
          <a:lstStyle/>
          <a:p>
            <a:pPr marL="12700">
              <a:spcBef>
                <a:spcPts val="120"/>
              </a:spcBef>
            </a:pPr>
            <a:r>
              <a:rPr spc="10" dirty="0">
                <a:solidFill>
                  <a:srgbClr val="CC9800"/>
                </a:solidFill>
                <a:latin typeface="Wingdings"/>
                <a:cs typeface="Wingdings"/>
              </a:rPr>
              <a:t></a:t>
            </a:r>
            <a:endParaRPr>
              <a:latin typeface="Wingdings"/>
              <a:cs typeface="Wingdings"/>
            </a:endParaRPr>
          </a:p>
        </p:txBody>
      </p:sp>
      <p:sp>
        <p:nvSpPr>
          <p:cNvPr id="6" name="object 6"/>
          <p:cNvSpPr txBox="1"/>
          <p:nvPr/>
        </p:nvSpPr>
        <p:spPr>
          <a:xfrm>
            <a:off x="2059940" y="3152140"/>
            <a:ext cx="198120" cy="302895"/>
          </a:xfrm>
          <a:prstGeom prst="rect">
            <a:avLst/>
          </a:prstGeom>
        </p:spPr>
        <p:txBody>
          <a:bodyPr vert="horz" wrap="square" lIns="0" tIns="15240" rIns="0" bIns="0" rtlCol="0">
            <a:spAutoFit/>
          </a:bodyPr>
          <a:lstStyle/>
          <a:p>
            <a:pPr marL="12700">
              <a:spcBef>
                <a:spcPts val="120"/>
              </a:spcBef>
            </a:pPr>
            <a:r>
              <a:rPr spc="10" dirty="0">
                <a:solidFill>
                  <a:srgbClr val="CC9800"/>
                </a:solidFill>
                <a:latin typeface="Wingdings"/>
                <a:cs typeface="Wingdings"/>
              </a:rPr>
              <a:t></a:t>
            </a:r>
            <a:endParaRPr>
              <a:latin typeface="Wingdings"/>
              <a:cs typeface="Wingdings"/>
            </a:endParaRPr>
          </a:p>
        </p:txBody>
      </p:sp>
      <p:sp>
        <p:nvSpPr>
          <p:cNvPr id="7" name="object 7"/>
          <p:cNvSpPr txBox="1"/>
          <p:nvPr/>
        </p:nvSpPr>
        <p:spPr>
          <a:xfrm>
            <a:off x="2059940" y="3667760"/>
            <a:ext cx="198120" cy="302895"/>
          </a:xfrm>
          <a:prstGeom prst="rect">
            <a:avLst/>
          </a:prstGeom>
        </p:spPr>
        <p:txBody>
          <a:bodyPr vert="horz" wrap="square" lIns="0" tIns="15240" rIns="0" bIns="0" rtlCol="0">
            <a:spAutoFit/>
          </a:bodyPr>
          <a:lstStyle/>
          <a:p>
            <a:pPr marL="12700">
              <a:spcBef>
                <a:spcPts val="120"/>
              </a:spcBef>
            </a:pPr>
            <a:r>
              <a:rPr spc="10" dirty="0">
                <a:solidFill>
                  <a:srgbClr val="CC9800"/>
                </a:solidFill>
                <a:latin typeface="Wingdings"/>
                <a:cs typeface="Wingdings"/>
              </a:rPr>
              <a:t></a:t>
            </a:r>
            <a:endParaRPr>
              <a:latin typeface="Wingdings"/>
              <a:cs typeface="Wingdings"/>
            </a:endParaRPr>
          </a:p>
        </p:txBody>
      </p:sp>
      <p:sp>
        <p:nvSpPr>
          <p:cNvPr id="8" name="object 8"/>
          <p:cNvSpPr txBox="1"/>
          <p:nvPr/>
        </p:nvSpPr>
        <p:spPr>
          <a:xfrm>
            <a:off x="2059940" y="4182110"/>
            <a:ext cx="198120" cy="302895"/>
          </a:xfrm>
          <a:prstGeom prst="rect">
            <a:avLst/>
          </a:prstGeom>
        </p:spPr>
        <p:txBody>
          <a:bodyPr vert="horz" wrap="square" lIns="0" tIns="15240" rIns="0" bIns="0" rtlCol="0">
            <a:spAutoFit/>
          </a:bodyPr>
          <a:lstStyle/>
          <a:p>
            <a:pPr marL="12700">
              <a:spcBef>
                <a:spcPts val="120"/>
              </a:spcBef>
            </a:pPr>
            <a:r>
              <a:rPr spc="10" dirty="0">
                <a:solidFill>
                  <a:srgbClr val="CC9800"/>
                </a:solidFill>
                <a:latin typeface="Wingdings"/>
                <a:cs typeface="Wingdings"/>
              </a:rPr>
              <a:t></a:t>
            </a:r>
            <a:endParaRPr>
              <a:latin typeface="Wingdings"/>
              <a:cs typeface="Wingdings"/>
            </a:endParaRPr>
          </a:p>
        </p:txBody>
      </p:sp>
      <p:sp>
        <p:nvSpPr>
          <p:cNvPr id="9" name="object 9"/>
          <p:cNvSpPr txBox="1"/>
          <p:nvPr/>
        </p:nvSpPr>
        <p:spPr>
          <a:xfrm>
            <a:off x="2402838" y="1544319"/>
            <a:ext cx="9636761" cy="3569054"/>
          </a:xfrm>
          <a:prstGeom prst="rect">
            <a:avLst/>
          </a:prstGeom>
        </p:spPr>
        <p:txBody>
          <a:bodyPr vert="horz" wrap="square" lIns="0" tIns="101600" rIns="0" bIns="0" rtlCol="0">
            <a:spAutoFit/>
          </a:bodyPr>
          <a:lstStyle/>
          <a:p>
            <a:pPr marL="12700">
              <a:spcBef>
                <a:spcPts val="800"/>
              </a:spcBef>
            </a:pPr>
            <a:r>
              <a:rPr sz="2800" spc="-5" dirty="0">
                <a:solidFill>
                  <a:srgbClr val="FF0000"/>
                </a:solidFill>
                <a:latin typeface="Comic Sans MS"/>
                <a:cs typeface="Comic Sans MS"/>
              </a:rPr>
              <a:t>On </a:t>
            </a:r>
            <a:r>
              <a:rPr sz="2800" dirty="0">
                <a:solidFill>
                  <a:srgbClr val="FF0000"/>
                </a:solidFill>
                <a:latin typeface="Comic Sans MS"/>
                <a:cs typeface="Comic Sans MS"/>
              </a:rPr>
              <a:t>the </a:t>
            </a:r>
            <a:r>
              <a:rPr sz="2800" spc="-10" dirty="0">
                <a:solidFill>
                  <a:srgbClr val="FF0000"/>
                </a:solidFill>
                <a:latin typeface="Comic Sans MS"/>
                <a:cs typeface="Comic Sans MS"/>
              </a:rPr>
              <a:t>basis </a:t>
            </a:r>
            <a:r>
              <a:rPr sz="2800" spc="-5" dirty="0">
                <a:solidFill>
                  <a:srgbClr val="FF0000"/>
                </a:solidFill>
                <a:latin typeface="Comic Sans MS"/>
                <a:cs typeface="Comic Sans MS"/>
              </a:rPr>
              <a:t>of </a:t>
            </a:r>
            <a:r>
              <a:rPr sz="2800" spc="-10" dirty="0">
                <a:solidFill>
                  <a:srgbClr val="FF0000"/>
                </a:solidFill>
                <a:latin typeface="Comic Sans MS"/>
                <a:cs typeface="Comic Sans MS"/>
              </a:rPr>
              <a:t>value </a:t>
            </a:r>
            <a:r>
              <a:rPr sz="2800" dirty="0">
                <a:solidFill>
                  <a:srgbClr val="FF0000"/>
                </a:solidFill>
                <a:latin typeface="Comic Sans MS"/>
                <a:cs typeface="Comic Sans MS"/>
              </a:rPr>
              <a:t>of </a:t>
            </a:r>
            <a:r>
              <a:rPr sz="2800" spc="-5" dirty="0">
                <a:solidFill>
                  <a:srgbClr val="FF0000"/>
                </a:solidFill>
                <a:latin typeface="Comic Sans MS"/>
                <a:cs typeface="Comic Sans MS"/>
              </a:rPr>
              <a:t>inventory</a:t>
            </a:r>
            <a:r>
              <a:rPr sz="2800" spc="5" dirty="0">
                <a:solidFill>
                  <a:srgbClr val="FF0000"/>
                </a:solidFill>
                <a:latin typeface="Comic Sans MS"/>
                <a:cs typeface="Comic Sans MS"/>
              </a:rPr>
              <a:t> </a:t>
            </a:r>
            <a:r>
              <a:rPr sz="2800" spc="-5" dirty="0">
                <a:solidFill>
                  <a:srgbClr val="FF0000"/>
                </a:solidFill>
                <a:latin typeface="Comic Sans MS"/>
                <a:cs typeface="Comic Sans MS"/>
              </a:rPr>
              <a:t>stored</a:t>
            </a:r>
            <a:endParaRPr sz="2800" dirty="0">
              <a:latin typeface="Comic Sans MS"/>
              <a:cs typeface="Comic Sans MS"/>
            </a:endParaRPr>
          </a:p>
          <a:p>
            <a:pPr marL="12700" marR="647700">
              <a:spcBef>
                <a:spcPts val="700"/>
              </a:spcBef>
            </a:pPr>
            <a:r>
              <a:rPr sz="2800" spc="-5" dirty="0">
                <a:solidFill>
                  <a:srgbClr val="09FF84"/>
                </a:solidFill>
                <a:latin typeface="Comic Sans MS"/>
                <a:cs typeface="Comic Sans MS"/>
              </a:rPr>
              <a:t>Whereas ABC </a:t>
            </a:r>
            <a:r>
              <a:rPr sz="2800" spc="-10" dirty="0">
                <a:solidFill>
                  <a:srgbClr val="09FF84"/>
                </a:solidFill>
                <a:latin typeface="Comic Sans MS"/>
                <a:cs typeface="Comic Sans MS"/>
              </a:rPr>
              <a:t>was </a:t>
            </a:r>
            <a:r>
              <a:rPr sz="2800" dirty="0">
                <a:solidFill>
                  <a:srgbClr val="09FF84"/>
                </a:solidFill>
                <a:latin typeface="Comic Sans MS"/>
                <a:cs typeface="Comic Sans MS"/>
              </a:rPr>
              <a:t>on the </a:t>
            </a:r>
            <a:r>
              <a:rPr sz="2800" spc="-10" dirty="0">
                <a:solidFill>
                  <a:srgbClr val="09FF84"/>
                </a:solidFill>
                <a:latin typeface="Comic Sans MS"/>
                <a:cs typeface="Comic Sans MS"/>
              </a:rPr>
              <a:t>basis </a:t>
            </a:r>
            <a:r>
              <a:rPr sz="2800" dirty="0">
                <a:solidFill>
                  <a:srgbClr val="09FF84"/>
                </a:solidFill>
                <a:latin typeface="Comic Sans MS"/>
                <a:cs typeface="Comic Sans MS"/>
              </a:rPr>
              <a:t>of </a:t>
            </a:r>
            <a:r>
              <a:rPr sz="2800" spc="-5" dirty="0">
                <a:solidFill>
                  <a:srgbClr val="09FF84"/>
                </a:solidFill>
                <a:latin typeface="Comic Sans MS"/>
                <a:cs typeface="Comic Sans MS"/>
              </a:rPr>
              <a:t>value </a:t>
            </a:r>
            <a:r>
              <a:rPr sz="2800" dirty="0">
                <a:solidFill>
                  <a:srgbClr val="09FF84"/>
                </a:solidFill>
                <a:latin typeface="Comic Sans MS"/>
                <a:cs typeface="Comic Sans MS"/>
              </a:rPr>
              <a:t>of  </a:t>
            </a:r>
            <a:r>
              <a:rPr sz="2800" spc="-5" dirty="0">
                <a:solidFill>
                  <a:srgbClr val="09FF84"/>
                </a:solidFill>
                <a:latin typeface="Comic Sans MS"/>
                <a:cs typeface="Comic Sans MS"/>
              </a:rPr>
              <a:t>consumption to value.</a:t>
            </a:r>
            <a:endParaRPr sz="2800" dirty="0">
              <a:latin typeface="Comic Sans MS"/>
              <a:cs typeface="Comic Sans MS"/>
            </a:endParaRPr>
          </a:p>
          <a:p>
            <a:pPr marL="12700">
              <a:spcBef>
                <a:spcPts val="690"/>
              </a:spcBef>
            </a:pPr>
            <a:r>
              <a:rPr sz="2800" dirty="0">
                <a:latin typeface="Comic Sans MS"/>
                <a:cs typeface="Comic Sans MS"/>
              </a:rPr>
              <a:t>X – </a:t>
            </a:r>
            <a:r>
              <a:rPr sz="2800" spc="-5" dirty="0">
                <a:latin typeface="Comic Sans MS"/>
                <a:cs typeface="Comic Sans MS"/>
              </a:rPr>
              <a:t>High</a:t>
            </a:r>
            <a:r>
              <a:rPr sz="2800" dirty="0">
                <a:latin typeface="Comic Sans MS"/>
                <a:cs typeface="Comic Sans MS"/>
              </a:rPr>
              <a:t> </a:t>
            </a:r>
            <a:r>
              <a:rPr sz="2800" spc="-10" dirty="0">
                <a:latin typeface="Comic Sans MS"/>
                <a:cs typeface="Comic Sans MS"/>
              </a:rPr>
              <a:t>Value</a:t>
            </a:r>
            <a:endParaRPr sz="2800" dirty="0">
              <a:latin typeface="Comic Sans MS"/>
              <a:cs typeface="Comic Sans MS"/>
            </a:endParaRPr>
          </a:p>
          <a:p>
            <a:pPr marL="12700" marR="4817110">
              <a:lnSpc>
                <a:spcPct val="120800"/>
              </a:lnSpc>
            </a:pPr>
            <a:r>
              <a:rPr sz="2800" dirty="0">
                <a:latin typeface="Comic Sans MS"/>
                <a:cs typeface="Comic Sans MS"/>
              </a:rPr>
              <a:t>Y – </a:t>
            </a:r>
            <a:r>
              <a:rPr sz="2800" spc="-5" dirty="0">
                <a:latin typeface="Comic Sans MS"/>
                <a:cs typeface="Comic Sans MS"/>
              </a:rPr>
              <a:t>Medium</a:t>
            </a:r>
            <a:r>
              <a:rPr sz="2800" spc="-70" dirty="0">
                <a:latin typeface="Comic Sans MS"/>
                <a:cs typeface="Comic Sans MS"/>
              </a:rPr>
              <a:t> </a:t>
            </a:r>
            <a:r>
              <a:rPr sz="2800" spc="-10" dirty="0">
                <a:latin typeface="Comic Sans MS"/>
                <a:cs typeface="Comic Sans MS"/>
              </a:rPr>
              <a:t>value  </a:t>
            </a:r>
            <a:r>
              <a:rPr sz="2800" dirty="0">
                <a:latin typeface="Comic Sans MS"/>
                <a:cs typeface="Comic Sans MS"/>
              </a:rPr>
              <a:t>Z – </a:t>
            </a:r>
            <a:r>
              <a:rPr sz="2800" spc="-10" dirty="0">
                <a:latin typeface="Comic Sans MS"/>
                <a:cs typeface="Comic Sans MS"/>
              </a:rPr>
              <a:t>Least</a:t>
            </a:r>
            <a:r>
              <a:rPr sz="2800" spc="-35" dirty="0">
                <a:latin typeface="Comic Sans MS"/>
                <a:cs typeface="Comic Sans MS"/>
              </a:rPr>
              <a:t> </a:t>
            </a:r>
            <a:r>
              <a:rPr sz="2800" spc="-5" dirty="0">
                <a:latin typeface="Comic Sans MS"/>
                <a:cs typeface="Comic Sans MS"/>
              </a:rPr>
              <a:t>value</a:t>
            </a:r>
            <a:endParaRPr sz="2800" dirty="0">
              <a:latin typeface="Comic Sans MS"/>
              <a:cs typeface="Comic Sans MS"/>
            </a:endParaRPr>
          </a:p>
          <a:p>
            <a:pPr marL="12700" marR="5080">
              <a:spcBef>
                <a:spcPts val="690"/>
              </a:spcBef>
            </a:pPr>
            <a:r>
              <a:rPr sz="2800" spc="-5" dirty="0">
                <a:latin typeface="Comic Sans MS"/>
                <a:cs typeface="Comic Sans MS"/>
              </a:rPr>
              <a:t>Aimed to identify items which are extensively  stocked.</a:t>
            </a:r>
            <a:endParaRPr sz="2800" dirty="0">
              <a:latin typeface="Comic Sans MS"/>
              <a:cs typeface="Comic Sans MS"/>
            </a:endParaRPr>
          </a:p>
        </p:txBody>
      </p:sp>
      <p:sp>
        <p:nvSpPr>
          <p:cNvPr id="11" name="Date Placeholder 10"/>
          <p:cNvSpPr>
            <a:spLocks noGrp="1"/>
          </p:cNvSpPr>
          <p:nvPr>
            <p:ph type="dt" sz="half" idx="10"/>
          </p:nvPr>
        </p:nvSpPr>
        <p:spPr/>
        <p:txBody>
          <a:bodyPr/>
          <a:lstStyle/>
          <a:p>
            <a:fld id="{29B8828A-6E92-483B-9ACC-0EDEEE97091D}" type="datetime1">
              <a:rPr lang="en-US" smtClean="0"/>
              <a:t>2/27/2023</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981200" y="6172200"/>
            <a:ext cx="8229600" cy="0"/>
          </a:xfrm>
          <a:custGeom>
            <a:avLst/>
            <a:gdLst/>
            <a:ahLst/>
            <a:cxnLst/>
            <a:rect l="l" t="t" r="r" b="b"/>
            <a:pathLst>
              <a:path w="8229600">
                <a:moveTo>
                  <a:pt x="0" y="0"/>
                </a:moveTo>
                <a:lnTo>
                  <a:pt x="8229600" y="0"/>
                </a:lnTo>
              </a:path>
            </a:pathLst>
          </a:custGeom>
          <a:ln w="19048">
            <a:solidFill>
              <a:srgbClr val="CC9800"/>
            </a:solidFill>
          </a:ln>
        </p:spPr>
        <p:txBody>
          <a:bodyPr wrap="square" lIns="0" tIns="0" rIns="0" bIns="0" rtlCol="0"/>
          <a:lstStyle/>
          <a:p>
            <a:endParaRPr/>
          </a:p>
        </p:txBody>
      </p:sp>
      <p:sp>
        <p:nvSpPr>
          <p:cNvPr id="3" name="object 3"/>
          <p:cNvSpPr txBox="1">
            <a:spLocks noGrp="1"/>
          </p:cNvSpPr>
          <p:nvPr>
            <p:ph type="title"/>
          </p:nvPr>
        </p:nvSpPr>
        <p:spPr>
          <a:xfrm>
            <a:off x="2059941" y="311151"/>
            <a:ext cx="4697095" cy="659155"/>
          </a:xfrm>
          <a:prstGeom prst="rect">
            <a:avLst/>
          </a:prstGeom>
        </p:spPr>
        <p:txBody>
          <a:bodyPr vert="horz" wrap="square" lIns="0" tIns="12700" rIns="0" bIns="0" rtlCol="0" anchor="ctr">
            <a:spAutoFit/>
          </a:bodyPr>
          <a:lstStyle/>
          <a:p>
            <a:pPr marL="12700">
              <a:spcBef>
                <a:spcPts val="100"/>
              </a:spcBef>
            </a:pPr>
            <a:r>
              <a:rPr sz="4200"/>
              <a:t>HML</a:t>
            </a:r>
            <a:r>
              <a:rPr sz="4200" spc="-60"/>
              <a:t> </a:t>
            </a:r>
            <a:r>
              <a:rPr lang="en-US" sz="4000" spc="-5" dirty="0">
                <a:latin typeface="Arial"/>
                <a:cs typeface="Arial"/>
              </a:rPr>
              <a:t>Analysis</a:t>
            </a:r>
            <a:endParaRPr sz="4200"/>
          </a:p>
        </p:txBody>
      </p:sp>
      <p:sp>
        <p:nvSpPr>
          <p:cNvPr id="4" name="object 4"/>
          <p:cNvSpPr txBox="1"/>
          <p:nvPr/>
        </p:nvSpPr>
        <p:spPr>
          <a:xfrm>
            <a:off x="609601" y="1524000"/>
            <a:ext cx="10591800" cy="3159839"/>
          </a:xfrm>
          <a:prstGeom prst="rect">
            <a:avLst/>
          </a:prstGeom>
        </p:spPr>
        <p:txBody>
          <a:bodyPr vert="horz" wrap="square" lIns="0" tIns="106680" rIns="0" bIns="0" rtlCol="0">
            <a:spAutoFit/>
          </a:bodyPr>
          <a:lstStyle/>
          <a:p>
            <a:pPr marL="355600" indent="-342900">
              <a:spcBef>
                <a:spcPts val="840"/>
              </a:spcBef>
              <a:buClr>
                <a:srgbClr val="CC9800"/>
              </a:buClr>
              <a:buSzPct val="65000"/>
              <a:buFont typeface="Wingdings"/>
              <a:buChar char=""/>
              <a:tabLst>
                <a:tab pos="354965" algn="l"/>
                <a:tab pos="355600" algn="l"/>
              </a:tabLst>
            </a:pPr>
            <a:r>
              <a:rPr sz="3600" spc="-5" dirty="0">
                <a:latin typeface="Garamond"/>
                <a:cs typeface="Garamond"/>
              </a:rPr>
              <a:t>On the basis </a:t>
            </a:r>
            <a:r>
              <a:rPr sz="3600" dirty="0">
                <a:latin typeface="Garamond"/>
                <a:cs typeface="Garamond"/>
              </a:rPr>
              <a:t>of </a:t>
            </a:r>
            <a:r>
              <a:rPr sz="3600" spc="-5" dirty="0">
                <a:latin typeface="Garamond"/>
                <a:cs typeface="Garamond"/>
              </a:rPr>
              <a:t>unit value </a:t>
            </a:r>
            <a:r>
              <a:rPr sz="3600" dirty="0">
                <a:latin typeface="Garamond"/>
                <a:cs typeface="Garamond"/>
              </a:rPr>
              <a:t>of</a:t>
            </a:r>
            <a:r>
              <a:rPr sz="3600" spc="30" dirty="0">
                <a:latin typeface="Garamond"/>
                <a:cs typeface="Garamond"/>
              </a:rPr>
              <a:t> </a:t>
            </a:r>
            <a:r>
              <a:rPr sz="3600" spc="-5" dirty="0">
                <a:latin typeface="Garamond"/>
                <a:cs typeface="Garamond"/>
              </a:rPr>
              <a:t>item</a:t>
            </a:r>
            <a:endParaRPr sz="3600" dirty="0">
              <a:latin typeface="Garamond"/>
              <a:cs typeface="Garamond"/>
            </a:endParaRPr>
          </a:p>
          <a:p>
            <a:pPr marL="355600" marR="487680" indent="-342900">
              <a:spcBef>
                <a:spcPts val="740"/>
              </a:spcBef>
              <a:buClr>
                <a:srgbClr val="CC9800"/>
              </a:buClr>
              <a:buSzPct val="65000"/>
              <a:buFont typeface="Wingdings"/>
              <a:buChar char=""/>
              <a:tabLst>
                <a:tab pos="354965" algn="l"/>
                <a:tab pos="355600" algn="l"/>
              </a:tabLst>
            </a:pPr>
            <a:r>
              <a:rPr sz="3600" spc="-5" dirty="0">
                <a:solidFill>
                  <a:srgbClr val="09FF84"/>
                </a:solidFill>
                <a:latin typeface="Comic Sans MS"/>
                <a:cs typeface="Comic Sans MS"/>
              </a:rPr>
              <a:t>There is </a:t>
            </a:r>
            <a:r>
              <a:rPr sz="3600" dirty="0">
                <a:solidFill>
                  <a:srgbClr val="09FF84"/>
                </a:solidFill>
                <a:latin typeface="Comic Sans MS"/>
                <a:cs typeface="Comic Sans MS"/>
              </a:rPr>
              <a:t>1000 </a:t>
            </a:r>
            <a:r>
              <a:rPr sz="3600" spc="-5" dirty="0">
                <a:solidFill>
                  <a:srgbClr val="09FF84"/>
                </a:solidFill>
                <a:latin typeface="Comic Sans MS"/>
                <a:cs typeface="Comic Sans MS"/>
              </a:rPr>
              <a:t>unit of </a:t>
            </a:r>
            <a:r>
              <a:rPr sz="3600" dirty="0">
                <a:solidFill>
                  <a:srgbClr val="09FF84"/>
                </a:solidFill>
                <a:latin typeface="Comic Sans MS"/>
                <a:cs typeface="Comic Sans MS"/>
              </a:rPr>
              <a:t>Q @ Rs. 10 </a:t>
            </a:r>
            <a:r>
              <a:rPr sz="3600" spc="-5" dirty="0">
                <a:solidFill>
                  <a:srgbClr val="09FF84"/>
                </a:solidFill>
                <a:latin typeface="Comic Sans MS"/>
                <a:cs typeface="Comic Sans MS"/>
              </a:rPr>
              <a:t>and  </a:t>
            </a:r>
            <a:r>
              <a:rPr sz="3600" dirty="0">
                <a:solidFill>
                  <a:srgbClr val="09FF84"/>
                </a:solidFill>
                <a:latin typeface="Comic Sans MS"/>
                <a:cs typeface="Comic Sans MS"/>
              </a:rPr>
              <a:t>10,000 </a:t>
            </a:r>
            <a:r>
              <a:rPr sz="3600" spc="-5" dirty="0">
                <a:solidFill>
                  <a:srgbClr val="09FF84"/>
                </a:solidFill>
                <a:latin typeface="Comic Sans MS"/>
                <a:cs typeface="Comic Sans MS"/>
              </a:rPr>
              <a:t>units of </a:t>
            </a:r>
            <a:r>
              <a:rPr sz="3600" dirty="0">
                <a:solidFill>
                  <a:srgbClr val="09FF84"/>
                </a:solidFill>
                <a:latin typeface="Comic Sans MS"/>
                <a:cs typeface="Comic Sans MS"/>
              </a:rPr>
              <a:t>W @ Rs.</a:t>
            </a:r>
            <a:r>
              <a:rPr sz="3600" spc="-10" dirty="0">
                <a:solidFill>
                  <a:srgbClr val="09FF84"/>
                </a:solidFill>
                <a:latin typeface="Comic Sans MS"/>
                <a:cs typeface="Comic Sans MS"/>
              </a:rPr>
              <a:t> </a:t>
            </a:r>
            <a:r>
              <a:rPr sz="3600" dirty="0">
                <a:solidFill>
                  <a:srgbClr val="09FF84"/>
                </a:solidFill>
                <a:latin typeface="Comic Sans MS"/>
                <a:cs typeface="Comic Sans MS"/>
              </a:rPr>
              <a:t>5.</a:t>
            </a:r>
            <a:endParaRPr sz="3600" dirty="0">
              <a:latin typeface="Comic Sans MS"/>
              <a:cs typeface="Comic Sans MS"/>
            </a:endParaRPr>
          </a:p>
          <a:p>
            <a:pPr marL="355600">
              <a:spcBef>
                <a:spcPts val="750"/>
              </a:spcBef>
            </a:pPr>
            <a:r>
              <a:rPr sz="3600" spc="-5" dirty="0">
                <a:latin typeface="Garamond"/>
                <a:cs typeface="Garamond"/>
              </a:rPr>
              <a:t>Aimed </a:t>
            </a:r>
            <a:r>
              <a:rPr sz="3600" dirty="0">
                <a:latin typeface="Garamond"/>
                <a:cs typeface="Garamond"/>
              </a:rPr>
              <a:t>to </a:t>
            </a:r>
            <a:r>
              <a:rPr sz="3600" spc="-5" dirty="0">
                <a:latin typeface="Garamond"/>
                <a:cs typeface="Garamond"/>
              </a:rPr>
              <a:t>control </a:t>
            </a:r>
            <a:r>
              <a:rPr sz="3600" dirty="0">
                <a:latin typeface="Garamond"/>
                <a:cs typeface="Garamond"/>
              </a:rPr>
              <a:t>the </a:t>
            </a:r>
            <a:r>
              <a:rPr sz="3600" spc="-5" dirty="0">
                <a:latin typeface="Garamond"/>
                <a:cs typeface="Garamond"/>
              </a:rPr>
              <a:t>purchase </a:t>
            </a:r>
            <a:r>
              <a:rPr sz="3600" dirty="0">
                <a:latin typeface="Garamond"/>
                <a:cs typeface="Garamond"/>
              </a:rPr>
              <a:t>of </a:t>
            </a:r>
            <a:r>
              <a:rPr sz="3600" spc="-5" dirty="0">
                <a:latin typeface="Garamond"/>
                <a:cs typeface="Garamond"/>
              </a:rPr>
              <a:t>raw</a:t>
            </a:r>
            <a:r>
              <a:rPr sz="3600" spc="25" dirty="0">
                <a:latin typeface="Garamond"/>
                <a:cs typeface="Garamond"/>
              </a:rPr>
              <a:t> </a:t>
            </a:r>
            <a:r>
              <a:rPr sz="3600" spc="-5" dirty="0">
                <a:latin typeface="Garamond"/>
                <a:cs typeface="Garamond"/>
              </a:rPr>
              <a:t>materials.</a:t>
            </a:r>
            <a:endParaRPr sz="3600" dirty="0">
              <a:latin typeface="Garamond"/>
              <a:cs typeface="Garamond"/>
            </a:endParaRPr>
          </a:p>
          <a:p>
            <a:pPr marL="355600">
              <a:spcBef>
                <a:spcPts val="740"/>
              </a:spcBef>
            </a:pPr>
            <a:r>
              <a:rPr sz="3600" dirty="0">
                <a:solidFill>
                  <a:srgbClr val="FF0000"/>
                </a:solidFill>
                <a:latin typeface="Comic Sans MS"/>
                <a:cs typeface="Comic Sans MS"/>
              </a:rPr>
              <a:t>H – </a:t>
            </a:r>
            <a:r>
              <a:rPr sz="3600" spc="-5" dirty="0">
                <a:solidFill>
                  <a:srgbClr val="FF0000"/>
                </a:solidFill>
                <a:latin typeface="Comic Sans MS"/>
                <a:cs typeface="Comic Sans MS"/>
              </a:rPr>
              <a:t>High, </a:t>
            </a:r>
            <a:r>
              <a:rPr sz="3600" dirty="0">
                <a:solidFill>
                  <a:srgbClr val="FF0000"/>
                </a:solidFill>
                <a:latin typeface="Comic Sans MS"/>
                <a:cs typeface="Comic Sans MS"/>
              </a:rPr>
              <a:t>M- </a:t>
            </a:r>
            <a:r>
              <a:rPr sz="3600" spc="-5" dirty="0">
                <a:solidFill>
                  <a:srgbClr val="FF0000"/>
                </a:solidFill>
                <a:latin typeface="Comic Sans MS"/>
                <a:cs typeface="Comic Sans MS"/>
              </a:rPr>
              <a:t>Medium, </a:t>
            </a:r>
            <a:r>
              <a:rPr sz="3600" dirty="0">
                <a:solidFill>
                  <a:srgbClr val="FF0000"/>
                </a:solidFill>
                <a:latin typeface="Comic Sans MS"/>
                <a:cs typeface="Comic Sans MS"/>
              </a:rPr>
              <a:t>L - </a:t>
            </a:r>
            <a:r>
              <a:rPr sz="3600" spc="-5" dirty="0">
                <a:solidFill>
                  <a:srgbClr val="FF0000"/>
                </a:solidFill>
                <a:latin typeface="Comic Sans MS"/>
                <a:cs typeface="Comic Sans MS"/>
              </a:rPr>
              <a:t>Low</a:t>
            </a:r>
            <a:endParaRPr sz="3600" dirty="0">
              <a:latin typeface="Comic Sans MS"/>
              <a:cs typeface="Comic Sans MS"/>
            </a:endParaRPr>
          </a:p>
        </p:txBody>
      </p:sp>
      <p:sp>
        <p:nvSpPr>
          <p:cNvPr id="6" name="Date Placeholder 5"/>
          <p:cNvSpPr>
            <a:spLocks noGrp="1"/>
          </p:cNvSpPr>
          <p:nvPr>
            <p:ph type="dt" sz="half" idx="10"/>
          </p:nvPr>
        </p:nvSpPr>
        <p:spPr/>
        <p:txBody>
          <a:bodyPr/>
          <a:lstStyle/>
          <a:p>
            <a:fld id="{948A15BE-A2C6-4D5C-A982-2239DF85EC1E}" type="datetime1">
              <a:rPr lang="en-US" smtClean="0"/>
              <a:t>2/27/2023</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2059941" y="311151"/>
            <a:ext cx="4587875" cy="659155"/>
          </a:xfrm>
          <a:prstGeom prst="rect">
            <a:avLst/>
          </a:prstGeom>
        </p:spPr>
        <p:txBody>
          <a:bodyPr vert="horz" wrap="square" lIns="0" tIns="12700" rIns="0" bIns="0" rtlCol="0" anchor="ctr">
            <a:spAutoFit/>
          </a:bodyPr>
          <a:lstStyle/>
          <a:p>
            <a:pPr marL="12700">
              <a:spcBef>
                <a:spcPts val="100"/>
              </a:spcBef>
            </a:pPr>
            <a:r>
              <a:rPr sz="4200" spc="-5"/>
              <a:t>VED</a:t>
            </a:r>
            <a:r>
              <a:rPr sz="4200" spc="-40"/>
              <a:t> </a:t>
            </a:r>
            <a:r>
              <a:rPr lang="en-US" sz="4000" spc="-5" dirty="0">
                <a:latin typeface="Arial"/>
                <a:cs typeface="Arial"/>
              </a:rPr>
              <a:t>Analysis</a:t>
            </a:r>
            <a:endParaRPr sz="4200"/>
          </a:p>
        </p:txBody>
      </p:sp>
      <p:sp>
        <p:nvSpPr>
          <p:cNvPr id="4" name="object 4"/>
          <p:cNvSpPr txBox="1"/>
          <p:nvPr/>
        </p:nvSpPr>
        <p:spPr>
          <a:xfrm>
            <a:off x="2059941" y="1699259"/>
            <a:ext cx="112395" cy="322580"/>
          </a:xfrm>
          <a:prstGeom prst="rect">
            <a:avLst/>
          </a:prstGeom>
        </p:spPr>
        <p:txBody>
          <a:bodyPr vert="horz" wrap="square" lIns="0" tIns="12700" rIns="0" bIns="0" rtlCol="0">
            <a:spAutoFit/>
          </a:bodyPr>
          <a:lstStyle/>
          <a:p>
            <a:pPr marL="12700">
              <a:spcBef>
                <a:spcPts val="100"/>
              </a:spcBef>
            </a:pPr>
            <a:r>
              <a:rPr sz="1950" dirty="0">
                <a:solidFill>
                  <a:srgbClr val="CC9800"/>
                </a:solidFill>
                <a:latin typeface="Arial"/>
                <a:cs typeface="Arial"/>
              </a:rPr>
              <a:t>•</a:t>
            </a:r>
            <a:endParaRPr sz="1950">
              <a:latin typeface="Arial"/>
              <a:cs typeface="Arial"/>
            </a:endParaRPr>
          </a:p>
        </p:txBody>
      </p:sp>
      <p:sp>
        <p:nvSpPr>
          <p:cNvPr id="5" name="object 5"/>
          <p:cNvSpPr txBox="1"/>
          <p:nvPr/>
        </p:nvSpPr>
        <p:spPr>
          <a:xfrm>
            <a:off x="2402840" y="1633220"/>
            <a:ext cx="8229600" cy="939800"/>
          </a:xfrm>
          <a:prstGeom prst="rect">
            <a:avLst/>
          </a:prstGeom>
        </p:spPr>
        <p:txBody>
          <a:bodyPr vert="horz" wrap="square" lIns="0" tIns="12700" rIns="0" bIns="0" rtlCol="0">
            <a:spAutoFit/>
          </a:bodyPr>
          <a:lstStyle/>
          <a:p>
            <a:pPr marL="12700" marR="5080">
              <a:spcBef>
                <a:spcPts val="100"/>
              </a:spcBef>
            </a:pPr>
            <a:r>
              <a:rPr sz="3000" dirty="0">
                <a:latin typeface="Arial"/>
                <a:cs typeface="Arial"/>
              </a:rPr>
              <a:t>Mainly </a:t>
            </a:r>
            <a:r>
              <a:rPr sz="3000" spc="-5" dirty="0">
                <a:latin typeface="Arial"/>
                <a:cs typeface="Arial"/>
              </a:rPr>
              <a:t>for spare parts because their  consumption pattern </a:t>
            </a:r>
            <a:r>
              <a:rPr sz="3000" dirty="0">
                <a:latin typeface="Arial"/>
                <a:cs typeface="Arial"/>
              </a:rPr>
              <a:t>is </a:t>
            </a:r>
            <a:r>
              <a:rPr sz="3000" spc="-5" dirty="0">
                <a:latin typeface="Arial"/>
                <a:cs typeface="Arial"/>
              </a:rPr>
              <a:t>different from</a:t>
            </a:r>
            <a:r>
              <a:rPr sz="3000" spc="-55" dirty="0">
                <a:latin typeface="Arial"/>
                <a:cs typeface="Arial"/>
              </a:rPr>
              <a:t> </a:t>
            </a:r>
            <a:r>
              <a:rPr sz="3000" spc="-5" dirty="0">
                <a:latin typeface="Arial"/>
                <a:cs typeface="Arial"/>
              </a:rPr>
              <a:t>raw</a:t>
            </a:r>
            <a:endParaRPr sz="3000" dirty="0">
              <a:latin typeface="Arial"/>
              <a:cs typeface="Arial"/>
            </a:endParaRPr>
          </a:p>
        </p:txBody>
      </p:sp>
      <p:sp>
        <p:nvSpPr>
          <p:cNvPr id="6" name="object 6"/>
          <p:cNvSpPr txBox="1"/>
          <p:nvPr/>
        </p:nvSpPr>
        <p:spPr>
          <a:xfrm>
            <a:off x="2402840" y="2546350"/>
            <a:ext cx="1677035" cy="482600"/>
          </a:xfrm>
          <a:prstGeom prst="rect">
            <a:avLst/>
          </a:prstGeom>
        </p:spPr>
        <p:txBody>
          <a:bodyPr vert="horz" wrap="square" lIns="0" tIns="12700" rIns="0" bIns="0" rtlCol="0">
            <a:spAutoFit/>
          </a:bodyPr>
          <a:lstStyle/>
          <a:p>
            <a:pPr marL="12700">
              <a:spcBef>
                <a:spcPts val="100"/>
              </a:spcBef>
            </a:pPr>
            <a:r>
              <a:rPr sz="3000" spc="-5" dirty="0">
                <a:latin typeface="Arial"/>
                <a:cs typeface="Arial"/>
              </a:rPr>
              <a:t>materials.</a:t>
            </a:r>
            <a:endParaRPr sz="3000">
              <a:latin typeface="Arial"/>
              <a:cs typeface="Arial"/>
            </a:endParaRPr>
          </a:p>
        </p:txBody>
      </p:sp>
      <p:sp>
        <p:nvSpPr>
          <p:cNvPr id="7" name="object 7"/>
          <p:cNvSpPr txBox="1"/>
          <p:nvPr/>
        </p:nvSpPr>
        <p:spPr>
          <a:xfrm>
            <a:off x="2072641" y="3147590"/>
            <a:ext cx="6035675" cy="426084"/>
          </a:xfrm>
          <a:prstGeom prst="rect">
            <a:avLst/>
          </a:prstGeom>
        </p:spPr>
        <p:txBody>
          <a:bodyPr vert="horz" wrap="square" lIns="0" tIns="0" rIns="0" bIns="0" rtlCol="0">
            <a:spAutoFit/>
          </a:bodyPr>
          <a:lstStyle/>
          <a:p>
            <a:pPr>
              <a:lnSpc>
                <a:spcPts val="3315"/>
              </a:lnSpc>
              <a:tabLst>
                <a:tab pos="342265" algn="l"/>
              </a:tabLst>
            </a:pPr>
            <a:r>
              <a:rPr sz="2925" baseline="15669" dirty="0">
                <a:solidFill>
                  <a:srgbClr val="CC9800"/>
                </a:solidFill>
                <a:latin typeface="Arial"/>
                <a:cs typeface="Arial"/>
              </a:rPr>
              <a:t>•	</a:t>
            </a:r>
            <a:r>
              <a:rPr sz="3000" dirty="0">
                <a:solidFill>
                  <a:srgbClr val="27561E"/>
                </a:solidFill>
                <a:latin typeface="Arial"/>
                <a:cs typeface="Arial"/>
              </a:rPr>
              <a:t>Raw </a:t>
            </a:r>
            <a:r>
              <a:rPr sz="3000" spc="-5" dirty="0">
                <a:solidFill>
                  <a:srgbClr val="27561E"/>
                </a:solidFill>
                <a:latin typeface="Arial"/>
                <a:cs typeface="Arial"/>
              </a:rPr>
              <a:t>materials on market</a:t>
            </a:r>
            <a:r>
              <a:rPr sz="3000" spc="-45" dirty="0">
                <a:solidFill>
                  <a:srgbClr val="27561E"/>
                </a:solidFill>
                <a:latin typeface="Arial"/>
                <a:cs typeface="Arial"/>
              </a:rPr>
              <a:t> </a:t>
            </a:r>
            <a:r>
              <a:rPr sz="3000" spc="-5" dirty="0">
                <a:solidFill>
                  <a:srgbClr val="27561E"/>
                </a:solidFill>
                <a:latin typeface="Arial"/>
                <a:cs typeface="Arial"/>
              </a:rPr>
              <a:t>demand</a:t>
            </a:r>
            <a:endParaRPr sz="3000">
              <a:latin typeface="Arial"/>
              <a:cs typeface="Arial"/>
            </a:endParaRPr>
          </a:p>
        </p:txBody>
      </p:sp>
      <p:sp>
        <p:nvSpPr>
          <p:cNvPr id="8" name="object 8"/>
          <p:cNvSpPr txBox="1"/>
          <p:nvPr/>
        </p:nvSpPr>
        <p:spPr>
          <a:xfrm>
            <a:off x="2059941" y="3717290"/>
            <a:ext cx="112395" cy="322580"/>
          </a:xfrm>
          <a:prstGeom prst="rect">
            <a:avLst/>
          </a:prstGeom>
        </p:spPr>
        <p:txBody>
          <a:bodyPr vert="horz" wrap="square" lIns="0" tIns="12700" rIns="0" bIns="0" rtlCol="0">
            <a:spAutoFit/>
          </a:bodyPr>
          <a:lstStyle/>
          <a:p>
            <a:pPr marL="12700">
              <a:spcBef>
                <a:spcPts val="100"/>
              </a:spcBef>
            </a:pPr>
            <a:r>
              <a:rPr sz="1950" dirty="0">
                <a:solidFill>
                  <a:srgbClr val="CC9800"/>
                </a:solidFill>
                <a:latin typeface="Arial"/>
                <a:cs typeface="Arial"/>
              </a:rPr>
              <a:t>•</a:t>
            </a:r>
            <a:endParaRPr sz="1950">
              <a:latin typeface="Arial"/>
              <a:cs typeface="Arial"/>
            </a:endParaRPr>
          </a:p>
        </p:txBody>
      </p:sp>
      <p:sp>
        <p:nvSpPr>
          <p:cNvPr id="9" name="object 9"/>
          <p:cNvSpPr txBox="1"/>
          <p:nvPr/>
        </p:nvSpPr>
        <p:spPr>
          <a:xfrm>
            <a:off x="2402840" y="3649979"/>
            <a:ext cx="6859905" cy="482600"/>
          </a:xfrm>
          <a:prstGeom prst="rect">
            <a:avLst/>
          </a:prstGeom>
        </p:spPr>
        <p:txBody>
          <a:bodyPr vert="horz" wrap="square" lIns="0" tIns="12700" rIns="0" bIns="0" rtlCol="0">
            <a:spAutoFit/>
          </a:bodyPr>
          <a:lstStyle/>
          <a:p>
            <a:pPr marL="12700">
              <a:spcBef>
                <a:spcPts val="100"/>
              </a:spcBef>
            </a:pPr>
            <a:r>
              <a:rPr sz="3000" spc="-5" dirty="0">
                <a:solidFill>
                  <a:srgbClr val="27561E"/>
                </a:solidFill>
                <a:latin typeface="Arial"/>
                <a:cs typeface="Arial"/>
              </a:rPr>
              <a:t>Spare parts </a:t>
            </a:r>
            <a:r>
              <a:rPr sz="3000" dirty="0">
                <a:solidFill>
                  <a:srgbClr val="27561E"/>
                </a:solidFill>
                <a:latin typeface="Arial"/>
                <a:cs typeface="Arial"/>
              </a:rPr>
              <a:t>on </a:t>
            </a:r>
            <a:r>
              <a:rPr sz="3000" spc="-5" dirty="0">
                <a:solidFill>
                  <a:srgbClr val="27561E"/>
                </a:solidFill>
                <a:latin typeface="Arial"/>
                <a:cs typeface="Arial"/>
              </a:rPr>
              <a:t>performance of </a:t>
            </a:r>
            <a:r>
              <a:rPr sz="3000" dirty="0">
                <a:solidFill>
                  <a:srgbClr val="27561E"/>
                </a:solidFill>
                <a:latin typeface="Arial"/>
                <a:cs typeface="Arial"/>
              </a:rPr>
              <a:t>plant</a:t>
            </a:r>
            <a:r>
              <a:rPr sz="3000" spc="-80" dirty="0">
                <a:solidFill>
                  <a:srgbClr val="27561E"/>
                </a:solidFill>
                <a:latin typeface="Arial"/>
                <a:cs typeface="Arial"/>
              </a:rPr>
              <a:t> </a:t>
            </a:r>
            <a:r>
              <a:rPr sz="3000" dirty="0">
                <a:solidFill>
                  <a:srgbClr val="27561E"/>
                </a:solidFill>
                <a:latin typeface="Arial"/>
                <a:cs typeface="Arial"/>
              </a:rPr>
              <a:t>and</a:t>
            </a:r>
            <a:endParaRPr sz="3000">
              <a:latin typeface="Arial"/>
              <a:cs typeface="Arial"/>
            </a:endParaRPr>
          </a:p>
        </p:txBody>
      </p:sp>
      <p:sp>
        <p:nvSpPr>
          <p:cNvPr id="10" name="object 10"/>
          <p:cNvSpPr txBox="1"/>
          <p:nvPr/>
        </p:nvSpPr>
        <p:spPr>
          <a:xfrm>
            <a:off x="2059941" y="4725670"/>
            <a:ext cx="112395" cy="322580"/>
          </a:xfrm>
          <a:prstGeom prst="rect">
            <a:avLst/>
          </a:prstGeom>
        </p:spPr>
        <p:txBody>
          <a:bodyPr vert="horz" wrap="square" lIns="0" tIns="12700" rIns="0" bIns="0" rtlCol="0">
            <a:spAutoFit/>
          </a:bodyPr>
          <a:lstStyle/>
          <a:p>
            <a:pPr marL="12700">
              <a:spcBef>
                <a:spcPts val="100"/>
              </a:spcBef>
            </a:pPr>
            <a:r>
              <a:rPr sz="1950" dirty="0">
                <a:solidFill>
                  <a:srgbClr val="CC9800"/>
                </a:solidFill>
                <a:latin typeface="Arial"/>
                <a:cs typeface="Arial"/>
              </a:rPr>
              <a:t>•</a:t>
            </a:r>
            <a:endParaRPr sz="1950">
              <a:latin typeface="Arial"/>
              <a:cs typeface="Arial"/>
            </a:endParaRPr>
          </a:p>
        </p:txBody>
      </p:sp>
      <p:sp>
        <p:nvSpPr>
          <p:cNvPr id="11" name="object 11"/>
          <p:cNvSpPr txBox="1"/>
          <p:nvPr/>
        </p:nvSpPr>
        <p:spPr>
          <a:xfrm>
            <a:off x="2402840" y="4011929"/>
            <a:ext cx="6397625" cy="1130300"/>
          </a:xfrm>
          <a:prstGeom prst="rect">
            <a:avLst/>
          </a:prstGeom>
        </p:spPr>
        <p:txBody>
          <a:bodyPr vert="horz" wrap="square" lIns="0" tIns="107950" rIns="0" bIns="0" rtlCol="0">
            <a:spAutoFit/>
          </a:bodyPr>
          <a:lstStyle/>
          <a:p>
            <a:pPr marL="12700">
              <a:spcBef>
                <a:spcPts val="850"/>
              </a:spcBef>
            </a:pPr>
            <a:r>
              <a:rPr sz="3000" spc="-5" dirty="0">
                <a:solidFill>
                  <a:srgbClr val="27561E"/>
                </a:solidFill>
                <a:latin typeface="Arial"/>
                <a:cs typeface="Arial"/>
              </a:rPr>
              <a:t>machinery.</a:t>
            </a:r>
            <a:endParaRPr sz="3000">
              <a:latin typeface="Arial"/>
              <a:cs typeface="Arial"/>
            </a:endParaRPr>
          </a:p>
          <a:p>
            <a:pPr marL="12700">
              <a:spcBef>
                <a:spcPts val="750"/>
              </a:spcBef>
            </a:pPr>
            <a:r>
              <a:rPr sz="3000" dirty="0">
                <a:solidFill>
                  <a:srgbClr val="FF0000"/>
                </a:solidFill>
                <a:latin typeface="Arial"/>
                <a:cs typeface="Arial"/>
              </a:rPr>
              <a:t>V – </a:t>
            </a:r>
            <a:r>
              <a:rPr sz="3000" spc="-5" dirty="0">
                <a:solidFill>
                  <a:srgbClr val="FF0000"/>
                </a:solidFill>
                <a:latin typeface="Arial"/>
                <a:cs typeface="Arial"/>
              </a:rPr>
              <a:t>Vital, </a:t>
            </a:r>
            <a:r>
              <a:rPr sz="3000" dirty="0">
                <a:solidFill>
                  <a:srgbClr val="FF0000"/>
                </a:solidFill>
                <a:latin typeface="Arial"/>
                <a:cs typeface="Arial"/>
              </a:rPr>
              <a:t>E – </a:t>
            </a:r>
            <a:r>
              <a:rPr sz="3000" spc="-5" dirty="0">
                <a:solidFill>
                  <a:srgbClr val="FF0000"/>
                </a:solidFill>
                <a:latin typeface="Arial"/>
                <a:cs typeface="Arial"/>
              </a:rPr>
              <a:t>Essential, </a:t>
            </a:r>
            <a:r>
              <a:rPr sz="3000" dirty="0">
                <a:solidFill>
                  <a:srgbClr val="FF0000"/>
                </a:solidFill>
                <a:latin typeface="Arial"/>
                <a:cs typeface="Arial"/>
              </a:rPr>
              <a:t>D –</a:t>
            </a:r>
            <a:r>
              <a:rPr sz="3000" spc="-35" dirty="0">
                <a:solidFill>
                  <a:srgbClr val="FF0000"/>
                </a:solidFill>
                <a:latin typeface="Arial"/>
                <a:cs typeface="Arial"/>
              </a:rPr>
              <a:t> </a:t>
            </a:r>
            <a:r>
              <a:rPr sz="3000" spc="-5" dirty="0">
                <a:solidFill>
                  <a:srgbClr val="FF0000"/>
                </a:solidFill>
                <a:latin typeface="Arial"/>
                <a:cs typeface="Arial"/>
              </a:rPr>
              <a:t>Desirable</a:t>
            </a:r>
            <a:endParaRPr sz="3000">
              <a:latin typeface="Arial"/>
              <a:cs typeface="Arial"/>
            </a:endParaRPr>
          </a:p>
        </p:txBody>
      </p:sp>
      <p:sp>
        <p:nvSpPr>
          <p:cNvPr id="14" name="object 14"/>
          <p:cNvSpPr txBox="1"/>
          <p:nvPr/>
        </p:nvSpPr>
        <p:spPr>
          <a:xfrm>
            <a:off x="3454400" y="5750560"/>
            <a:ext cx="6719570" cy="513080"/>
          </a:xfrm>
          <a:prstGeom prst="rect">
            <a:avLst/>
          </a:prstGeom>
        </p:spPr>
        <p:txBody>
          <a:bodyPr vert="horz" wrap="square" lIns="0" tIns="12700" rIns="0" bIns="0" rtlCol="0">
            <a:spAutoFit/>
          </a:bodyPr>
          <a:lstStyle/>
          <a:p>
            <a:pPr marL="12700">
              <a:spcBef>
                <a:spcPts val="100"/>
              </a:spcBef>
            </a:pPr>
            <a:r>
              <a:rPr sz="3200" dirty="0">
                <a:solidFill>
                  <a:srgbClr val="FFFFFF"/>
                </a:solidFill>
                <a:latin typeface="Comic Sans MS"/>
                <a:cs typeface="Comic Sans MS"/>
              </a:rPr>
              <a:t>and D </a:t>
            </a:r>
            <a:r>
              <a:rPr sz="3200" spc="-5" dirty="0">
                <a:solidFill>
                  <a:srgbClr val="FFFFFF"/>
                </a:solidFill>
                <a:latin typeface="Comic Sans MS"/>
                <a:cs typeface="Comic Sans MS"/>
              </a:rPr>
              <a:t>Items </a:t>
            </a:r>
            <a:r>
              <a:rPr sz="3200" dirty="0">
                <a:solidFill>
                  <a:srgbClr val="FFFFFF"/>
                </a:solidFill>
                <a:latin typeface="Comic Sans MS"/>
                <a:cs typeface="Comic Sans MS"/>
              </a:rPr>
              <a:t>has </a:t>
            </a:r>
            <a:r>
              <a:rPr sz="3200" spc="5" dirty="0">
                <a:solidFill>
                  <a:srgbClr val="FFFFFF"/>
                </a:solidFill>
                <a:latin typeface="Comic Sans MS"/>
                <a:cs typeface="Comic Sans MS"/>
              </a:rPr>
              <a:t>to </a:t>
            </a:r>
            <a:r>
              <a:rPr sz="3200" spc="-5" dirty="0">
                <a:solidFill>
                  <a:srgbClr val="FFFFFF"/>
                </a:solidFill>
                <a:latin typeface="Comic Sans MS"/>
                <a:cs typeface="Comic Sans MS"/>
              </a:rPr>
              <a:t>be less</a:t>
            </a:r>
            <a:r>
              <a:rPr sz="3200" spc="-10" dirty="0">
                <a:solidFill>
                  <a:srgbClr val="FFFFFF"/>
                </a:solidFill>
                <a:latin typeface="Comic Sans MS"/>
                <a:cs typeface="Comic Sans MS"/>
              </a:rPr>
              <a:t> </a:t>
            </a:r>
            <a:r>
              <a:rPr sz="3200" spc="-5" dirty="0">
                <a:solidFill>
                  <a:srgbClr val="FFFFFF"/>
                </a:solidFill>
                <a:latin typeface="Comic Sans MS"/>
                <a:cs typeface="Comic Sans MS"/>
              </a:rPr>
              <a:t>stocked</a:t>
            </a:r>
            <a:endParaRPr sz="3200" dirty="0">
              <a:latin typeface="Comic Sans MS"/>
              <a:cs typeface="Comic Sans MS"/>
            </a:endParaRPr>
          </a:p>
        </p:txBody>
      </p:sp>
      <p:sp>
        <p:nvSpPr>
          <p:cNvPr id="15" name="Date Placeholder 14"/>
          <p:cNvSpPr>
            <a:spLocks noGrp="1"/>
          </p:cNvSpPr>
          <p:nvPr>
            <p:ph type="dt" sz="half" idx="10"/>
          </p:nvPr>
        </p:nvSpPr>
        <p:spPr/>
        <p:txBody>
          <a:bodyPr/>
          <a:lstStyle/>
          <a:p>
            <a:fld id="{5156A431-45A2-4747-A1FC-8285C0A37592}" type="datetime1">
              <a:rPr lang="en-US" smtClean="0"/>
              <a:t>2/27/2023</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p:nvPr/>
        </p:nvSpPr>
        <p:spPr>
          <a:xfrm>
            <a:off x="10008869" y="6278879"/>
            <a:ext cx="124460" cy="228268"/>
          </a:xfrm>
          <a:prstGeom prst="rect">
            <a:avLst/>
          </a:prstGeom>
        </p:spPr>
        <p:txBody>
          <a:bodyPr vert="horz" wrap="square" lIns="0" tIns="12700" rIns="0" bIns="0" rtlCol="0">
            <a:spAutoFit/>
          </a:bodyPr>
          <a:lstStyle/>
          <a:p>
            <a:pPr marL="12700">
              <a:spcBef>
                <a:spcPts val="100"/>
              </a:spcBef>
            </a:pPr>
            <a:r>
              <a:rPr sz="1400" dirty="0">
                <a:latin typeface="Arial"/>
                <a:cs typeface="Arial"/>
              </a:rPr>
              <a:t>2</a:t>
            </a:r>
            <a:endParaRPr sz="1400">
              <a:latin typeface="Arial"/>
              <a:cs typeface="Arial"/>
            </a:endParaRPr>
          </a:p>
        </p:txBody>
      </p:sp>
      <p:sp>
        <p:nvSpPr>
          <p:cNvPr id="5" name="object 5"/>
          <p:cNvSpPr txBox="1">
            <a:spLocks noGrp="1"/>
          </p:cNvSpPr>
          <p:nvPr>
            <p:ph type="title"/>
          </p:nvPr>
        </p:nvSpPr>
        <p:spPr>
          <a:xfrm>
            <a:off x="2544127" y="304800"/>
            <a:ext cx="7103745" cy="689932"/>
          </a:xfrm>
          <a:prstGeom prst="rect">
            <a:avLst/>
          </a:prstGeom>
        </p:spPr>
        <p:txBody>
          <a:bodyPr vert="horz" wrap="square" lIns="0" tIns="12700" rIns="0" bIns="0" rtlCol="0" anchor="ctr">
            <a:spAutoFit/>
          </a:bodyPr>
          <a:lstStyle/>
          <a:p>
            <a:pPr marL="12700">
              <a:spcBef>
                <a:spcPts val="100"/>
              </a:spcBef>
            </a:pPr>
            <a:r>
              <a:rPr b="1" spc="-10" dirty="0">
                <a:latin typeface="Garamond"/>
                <a:cs typeface="Garamond"/>
              </a:rPr>
              <a:t>Inventory</a:t>
            </a:r>
            <a:r>
              <a:rPr b="1" spc="-20" dirty="0">
                <a:latin typeface="Garamond"/>
                <a:cs typeface="Garamond"/>
              </a:rPr>
              <a:t> </a:t>
            </a:r>
            <a:r>
              <a:rPr b="1" spc="-5" dirty="0">
                <a:latin typeface="Garamond"/>
                <a:cs typeface="Garamond"/>
              </a:rPr>
              <a:t>Definition</a:t>
            </a:r>
            <a:endParaRPr b="1" dirty="0">
              <a:latin typeface="Garamond"/>
              <a:cs typeface="Garamond"/>
            </a:endParaRPr>
          </a:p>
        </p:txBody>
      </p:sp>
      <p:sp>
        <p:nvSpPr>
          <p:cNvPr id="6" name="object 6"/>
          <p:cNvSpPr txBox="1"/>
          <p:nvPr/>
        </p:nvSpPr>
        <p:spPr>
          <a:xfrm>
            <a:off x="2058670" y="2212339"/>
            <a:ext cx="222885" cy="342900"/>
          </a:xfrm>
          <a:prstGeom prst="rect">
            <a:avLst/>
          </a:prstGeom>
        </p:spPr>
        <p:txBody>
          <a:bodyPr vert="horz" wrap="square" lIns="0" tIns="16510" rIns="0" bIns="0" rtlCol="0">
            <a:spAutoFit/>
          </a:bodyPr>
          <a:lstStyle/>
          <a:p>
            <a:pPr marL="12700">
              <a:spcBef>
                <a:spcPts val="130"/>
              </a:spcBef>
            </a:pPr>
            <a:r>
              <a:rPr sz="2050" spc="20" dirty="0">
                <a:solidFill>
                  <a:srgbClr val="CC9800"/>
                </a:solidFill>
                <a:latin typeface="Wingdings"/>
                <a:cs typeface="Wingdings"/>
              </a:rPr>
              <a:t></a:t>
            </a:r>
            <a:endParaRPr sz="2050">
              <a:latin typeface="Wingdings"/>
              <a:cs typeface="Wingdings"/>
            </a:endParaRPr>
          </a:p>
        </p:txBody>
      </p:sp>
      <p:sp>
        <p:nvSpPr>
          <p:cNvPr id="7" name="object 7"/>
          <p:cNvSpPr txBox="1"/>
          <p:nvPr/>
        </p:nvSpPr>
        <p:spPr>
          <a:xfrm>
            <a:off x="2058670" y="3100069"/>
            <a:ext cx="222885" cy="342900"/>
          </a:xfrm>
          <a:prstGeom prst="rect">
            <a:avLst/>
          </a:prstGeom>
        </p:spPr>
        <p:txBody>
          <a:bodyPr vert="horz" wrap="square" lIns="0" tIns="16510" rIns="0" bIns="0" rtlCol="0">
            <a:spAutoFit/>
          </a:bodyPr>
          <a:lstStyle/>
          <a:p>
            <a:pPr marL="12700">
              <a:spcBef>
                <a:spcPts val="130"/>
              </a:spcBef>
            </a:pPr>
            <a:r>
              <a:rPr sz="2050" spc="20" dirty="0">
                <a:solidFill>
                  <a:srgbClr val="CC9800"/>
                </a:solidFill>
                <a:latin typeface="Wingdings"/>
                <a:cs typeface="Wingdings"/>
              </a:rPr>
              <a:t></a:t>
            </a:r>
            <a:endParaRPr sz="2050">
              <a:latin typeface="Wingdings"/>
              <a:cs typeface="Wingdings"/>
            </a:endParaRPr>
          </a:p>
        </p:txBody>
      </p:sp>
      <p:sp>
        <p:nvSpPr>
          <p:cNvPr id="8" name="object 8"/>
          <p:cNvSpPr txBox="1"/>
          <p:nvPr/>
        </p:nvSpPr>
        <p:spPr>
          <a:xfrm>
            <a:off x="609600" y="994732"/>
            <a:ext cx="11353800" cy="5151409"/>
          </a:xfrm>
          <a:prstGeom prst="rect">
            <a:avLst/>
          </a:prstGeom>
        </p:spPr>
        <p:txBody>
          <a:bodyPr vert="horz" wrap="square" lIns="0" tIns="110489" rIns="0" bIns="0" rtlCol="0">
            <a:spAutoFit/>
          </a:bodyPr>
          <a:lstStyle/>
          <a:p>
            <a:pPr marL="12700" marR="779145">
              <a:lnSpc>
                <a:spcPct val="79900"/>
              </a:lnSpc>
              <a:spcBef>
                <a:spcPts val="869"/>
              </a:spcBef>
            </a:pPr>
            <a:r>
              <a:rPr sz="2800" dirty="0">
                <a:latin typeface="Arial"/>
                <a:cs typeface="Arial"/>
              </a:rPr>
              <a:t>A stock of </a:t>
            </a:r>
            <a:r>
              <a:rPr sz="2800" spc="-5" dirty="0">
                <a:latin typeface="Arial"/>
                <a:cs typeface="Arial"/>
              </a:rPr>
              <a:t>items </a:t>
            </a:r>
            <a:r>
              <a:rPr sz="2800" dirty="0">
                <a:latin typeface="Arial"/>
                <a:cs typeface="Arial"/>
              </a:rPr>
              <a:t>held </a:t>
            </a:r>
            <a:r>
              <a:rPr sz="2800" spc="-5" dirty="0">
                <a:latin typeface="Arial"/>
                <a:cs typeface="Arial"/>
              </a:rPr>
              <a:t>to </a:t>
            </a:r>
            <a:r>
              <a:rPr sz="2800" dirty="0">
                <a:latin typeface="Arial"/>
                <a:cs typeface="Arial"/>
              </a:rPr>
              <a:t>meet future  demand</a:t>
            </a:r>
            <a:r>
              <a:rPr lang="en-US" sz="2800" dirty="0">
                <a:latin typeface="Arial"/>
                <a:cs typeface="Arial"/>
              </a:rPr>
              <a:t>. </a:t>
            </a:r>
            <a:r>
              <a:rPr sz="2800" dirty="0">
                <a:latin typeface="Arial"/>
                <a:cs typeface="Arial"/>
              </a:rPr>
              <a:t>Inventory </a:t>
            </a:r>
            <a:r>
              <a:rPr sz="2800" spc="-5" dirty="0">
                <a:latin typeface="Arial"/>
                <a:cs typeface="Arial"/>
              </a:rPr>
              <a:t>is </a:t>
            </a:r>
            <a:r>
              <a:rPr sz="2800" dirty="0">
                <a:latin typeface="Arial"/>
                <a:cs typeface="Arial"/>
              </a:rPr>
              <a:t>a </a:t>
            </a:r>
            <a:r>
              <a:rPr sz="2800" spc="-5" dirty="0">
                <a:latin typeface="Arial"/>
                <a:cs typeface="Arial"/>
              </a:rPr>
              <a:t>list for </a:t>
            </a:r>
            <a:r>
              <a:rPr sz="2800" dirty="0">
                <a:latin typeface="Arial"/>
                <a:cs typeface="Arial"/>
              </a:rPr>
              <a:t>goods and  </a:t>
            </a:r>
            <a:r>
              <a:rPr sz="2800" spc="-5" dirty="0">
                <a:latin typeface="Arial"/>
                <a:cs typeface="Arial"/>
              </a:rPr>
              <a:t>materials, </a:t>
            </a:r>
            <a:r>
              <a:rPr sz="2800" dirty="0">
                <a:latin typeface="Arial"/>
                <a:cs typeface="Arial"/>
              </a:rPr>
              <a:t>or those goods and </a:t>
            </a:r>
            <a:r>
              <a:rPr sz="2800" spc="-5" dirty="0">
                <a:latin typeface="Arial"/>
                <a:cs typeface="Arial"/>
              </a:rPr>
              <a:t>materials  </a:t>
            </a:r>
            <a:r>
              <a:rPr sz="2800" dirty="0">
                <a:latin typeface="Arial"/>
                <a:cs typeface="Arial"/>
              </a:rPr>
              <a:t>themselves, </a:t>
            </a:r>
            <a:r>
              <a:rPr sz="2800" spc="-5" dirty="0">
                <a:latin typeface="Arial"/>
                <a:cs typeface="Arial"/>
              </a:rPr>
              <a:t>held available in </a:t>
            </a:r>
            <a:r>
              <a:rPr sz="2800" dirty="0">
                <a:latin typeface="Arial"/>
                <a:cs typeface="Arial"/>
              </a:rPr>
              <a:t>stock by a  business</a:t>
            </a:r>
            <a:r>
              <a:rPr sz="3200" dirty="0">
                <a:latin typeface="Arial"/>
                <a:cs typeface="Arial"/>
              </a:rPr>
              <a:t>.</a:t>
            </a:r>
            <a:endParaRPr lang="en-US" sz="3200" dirty="0">
              <a:latin typeface="Arial"/>
              <a:cs typeface="Arial"/>
            </a:endParaRPr>
          </a:p>
          <a:p>
            <a:pPr algn="l" fontAlgn="base"/>
            <a:r>
              <a:rPr lang="en-US" sz="3200" b="0" i="0" dirty="0">
                <a:effectLst/>
                <a:latin typeface="Droid Serif"/>
              </a:rPr>
              <a:t>If we break down all the definitions, we can see that there are certain similarities:</a:t>
            </a:r>
          </a:p>
          <a:p>
            <a:pPr algn="l" fontAlgn="base"/>
            <a:r>
              <a:rPr lang="en-US" sz="3200" b="0" i="0" dirty="0">
                <a:effectLst/>
                <a:latin typeface="Droid Serif"/>
              </a:rPr>
              <a:t> Inventory is:</a:t>
            </a:r>
          </a:p>
          <a:p>
            <a:pPr algn="l" fontAlgn="base"/>
            <a:r>
              <a:rPr lang="en-US" sz="3200" b="0" i="0" dirty="0">
                <a:effectLst/>
                <a:latin typeface="Droid Serif"/>
              </a:rPr>
              <a:t>  </a:t>
            </a:r>
            <a:r>
              <a:rPr lang="en-US" sz="3200" b="0" i="0" dirty="0" err="1">
                <a:effectLst/>
                <a:latin typeface="Droid Serif"/>
              </a:rPr>
              <a:t>i</a:t>
            </a:r>
            <a:r>
              <a:rPr lang="en-US" sz="3200" b="0" i="0" dirty="0">
                <a:effectLst/>
                <a:latin typeface="Droid Serif"/>
              </a:rPr>
              <a:t>) An asset, tangible or intangible,</a:t>
            </a:r>
          </a:p>
          <a:p>
            <a:pPr algn="l" fontAlgn="base"/>
            <a:r>
              <a:rPr lang="en-US" sz="3200" b="0" i="0" dirty="0">
                <a:effectLst/>
                <a:latin typeface="Droid Serif"/>
              </a:rPr>
              <a:t> ii) An asset that can be realized for revenue generation or has a value for exchange, or</a:t>
            </a:r>
          </a:p>
          <a:p>
            <a:pPr algn="l" fontAlgn="base"/>
            <a:r>
              <a:rPr lang="en-US" sz="3200" b="0" i="0" dirty="0">
                <a:effectLst/>
                <a:latin typeface="Droid Serif"/>
              </a:rPr>
              <a:t> iii) An asset which is in process but is meant for sale in the market</a:t>
            </a:r>
          </a:p>
          <a:p>
            <a:pPr marL="12700" marR="5080">
              <a:lnSpc>
                <a:spcPct val="79900"/>
              </a:lnSpc>
              <a:spcBef>
                <a:spcPts val="850"/>
              </a:spcBef>
            </a:pPr>
            <a:endParaRPr sz="3200" dirty="0">
              <a:latin typeface="Arial"/>
              <a:cs typeface="Aria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715962"/>
          </a:xfrm>
        </p:spPr>
        <p:txBody>
          <a:bodyPr>
            <a:noAutofit/>
          </a:bodyPr>
          <a:lstStyle/>
          <a:p>
            <a:r>
              <a:rPr lang="en-US" sz="3600" dirty="0">
                <a:solidFill>
                  <a:srgbClr val="FF0000"/>
                </a:solidFill>
                <a:latin typeface="Arial"/>
                <a:cs typeface="Arial"/>
              </a:rPr>
              <a:t>V – </a:t>
            </a:r>
            <a:r>
              <a:rPr lang="en-US" sz="3600" spc="-5" dirty="0">
                <a:solidFill>
                  <a:srgbClr val="FF0000"/>
                </a:solidFill>
                <a:latin typeface="Arial"/>
                <a:cs typeface="Arial"/>
              </a:rPr>
              <a:t>Vital, </a:t>
            </a:r>
            <a:r>
              <a:rPr lang="en-US" sz="3600" dirty="0">
                <a:solidFill>
                  <a:srgbClr val="FF0000"/>
                </a:solidFill>
                <a:latin typeface="Arial"/>
                <a:cs typeface="Arial"/>
              </a:rPr>
              <a:t>E – </a:t>
            </a:r>
            <a:r>
              <a:rPr lang="en-US" sz="3600" spc="-5" dirty="0">
                <a:solidFill>
                  <a:srgbClr val="FF0000"/>
                </a:solidFill>
                <a:latin typeface="Arial"/>
                <a:cs typeface="Arial"/>
              </a:rPr>
              <a:t>Essential, </a:t>
            </a:r>
            <a:r>
              <a:rPr lang="en-US" sz="3600" dirty="0">
                <a:solidFill>
                  <a:srgbClr val="FF0000"/>
                </a:solidFill>
                <a:latin typeface="Arial"/>
                <a:cs typeface="Arial"/>
              </a:rPr>
              <a:t>D –</a:t>
            </a:r>
            <a:r>
              <a:rPr lang="en-US" sz="3600" spc="-35" dirty="0">
                <a:solidFill>
                  <a:srgbClr val="FF0000"/>
                </a:solidFill>
                <a:latin typeface="Arial"/>
                <a:cs typeface="Arial"/>
              </a:rPr>
              <a:t> </a:t>
            </a:r>
            <a:r>
              <a:rPr lang="en-US" sz="3600" spc="-5" dirty="0">
                <a:solidFill>
                  <a:srgbClr val="FF0000"/>
                </a:solidFill>
                <a:latin typeface="Arial"/>
                <a:cs typeface="Arial"/>
              </a:rPr>
              <a:t>Desirable</a:t>
            </a:r>
            <a:endParaRPr lang="en-US" sz="3600" dirty="0"/>
          </a:p>
        </p:txBody>
      </p:sp>
      <p:sp>
        <p:nvSpPr>
          <p:cNvPr id="3" name="Content Placeholder 2"/>
          <p:cNvSpPr>
            <a:spLocks noGrp="1"/>
          </p:cNvSpPr>
          <p:nvPr>
            <p:ph idx="1"/>
          </p:nvPr>
        </p:nvSpPr>
        <p:spPr>
          <a:xfrm>
            <a:off x="609600" y="990601"/>
            <a:ext cx="10972800" cy="5135564"/>
          </a:xfrm>
        </p:spPr>
        <p:txBody>
          <a:bodyPr>
            <a:normAutofit lnSpcReduction="10000"/>
          </a:bodyPr>
          <a:lstStyle/>
          <a:p>
            <a:pPr algn="just"/>
            <a:r>
              <a:rPr lang="en-US" dirty="0"/>
              <a:t>VED stands for Vital Essential and Desirable. Organizations mainly use this technique for controlling spare parts of inventory. </a:t>
            </a:r>
          </a:p>
          <a:p>
            <a:pPr algn="just"/>
            <a:r>
              <a:rPr lang="en-US" dirty="0"/>
              <a:t>Like, a higher level of inventory is required for vital parts that are very costly and essential for production. Others are essential spare parts, whose absence may slow down the production process, hence it is necessary to maintain such inventory. </a:t>
            </a:r>
          </a:p>
          <a:p>
            <a:pPr algn="just"/>
            <a:r>
              <a:rPr lang="en-US" dirty="0"/>
              <a:t>Similarly, an organization can maintain a low level of inventory for desirable parts, which are not often required for production.</a:t>
            </a:r>
          </a:p>
        </p:txBody>
      </p:sp>
      <p:sp>
        <p:nvSpPr>
          <p:cNvPr id="4" name="Date Placeholder 3"/>
          <p:cNvSpPr>
            <a:spLocks noGrp="1"/>
          </p:cNvSpPr>
          <p:nvPr>
            <p:ph type="dt" sz="half" idx="10"/>
          </p:nvPr>
        </p:nvSpPr>
        <p:spPr/>
        <p:txBody>
          <a:bodyPr/>
          <a:lstStyle/>
          <a:p>
            <a:fld id="{C8DDDF05-74A4-4C1B-B285-0264A32DFA45}" type="datetime1">
              <a:rPr lang="en-US" smtClean="0"/>
              <a:t>2/27/2023</a:t>
            </a:fld>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2059941" y="311151"/>
            <a:ext cx="4641215" cy="659155"/>
          </a:xfrm>
          <a:prstGeom prst="rect">
            <a:avLst/>
          </a:prstGeom>
        </p:spPr>
        <p:txBody>
          <a:bodyPr vert="horz" wrap="square" lIns="0" tIns="12700" rIns="0" bIns="0" rtlCol="0" anchor="ctr">
            <a:spAutoFit/>
          </a:bodyPr>
          <a:lstStyle/>
          <a:p>
            <a:pPr marL="12700">
              <a:spcBef>
                <a:spcPts val="100"/>
              </a:spcBef>
            </a:pPr>
            <a:r>
              <a:rPr sz="4200" spc="-5"/>
              <a:t>FSN</a:t>
            </a:r>
            <a:r>
              <a:rPr sz="4200" spc="-45"/>
              <a:t> </a:t>
            </a:r>
            <a:r>
              <a:rPr lang="en-US" sz="4000" spc="-5" dirty="0">
                <a:latin typeface="Arial"/>
                <a:cs typeface="Arial"/>
              </a:rPr>
              <a:t>Analysis</a:t>
            </a:r>
            <a:endParaRPr sz="4200"/>
          </a:p>
        </p:txBody>
      </p:sp>
      <p:sp>
        <p:nvSpPr>
          <p:cNvPr id="4" name="object 4"/>
          <p:cNvSpPr txBox="1"/>
          <p:nvPr/>
        </p:nvSpPr>
        <p:spPr>
          <a:xfrm>
            <a:off x="609600" y="990601"/>
            <a:ext cx="11201400" cy="4596130"/>
          </a:xfrm>
          <a:prstGeom prst="rect">
            <a:avLst/>
          </a:prstGeom>
        </p:spPr>
        <p:txBody>
          <a:bodyPr vert="horz" wrap="square" lIns="0" tIns="106680" rIns="0" bIns="0" rtlCol="0">
            <a:spAutoFit/>
          </a:bodyPr>
          <a:lstStyle/>
          <a:p>
            <a:pPr marL="355600" indent="-342900" algn="just">
              <a:spcBef>
                <a:spcPts val="750"/>
              </a:spcBef>
              <a:buClr>
                <a:srgbClr val="CC9800"/>
              </a:buClr>
              <a:buSzPct val="65000"/>
              <a:buFont typeface="Wingdings"/>
              <a:buChar char=""/>
              <a:tabLst>
                <a:tab pos="354965" algn="l"/>
                <a:tab pos="355600" algn="l"/>
              </a:tabLst>
            </a:pPr>
            <a:r>
              <a:rPr sz="2400" b="1" dirty="0">
                <a:solidFill>
                  <a:srgbClr val="FF0000"/>
                </a:solidFill>
                <a:latin typeface="Arial"/>
                <a:cs typeface="Arial"/>
              </a:rPr>
              <a:t>F – </a:t>
            </a:r>
            <a:r>
              <a:rPr sz="2400" b="1" spc="-5" dirty="0">
                <a:solidFill>
                  <a:srgbClr val="FF0000"/>
                </a:solidFill>
                <a:latin typeface="Arial"/>
                <a:cs typeface="Arial"/>
              </a:rPr>
              <a:t>Fast</a:t>
            </a:r>
            <a:r>
              <a:rPr sz="2400" b="1" spc="-25" dirty="0">
                <a:solidFill>
                  <a:srgbClr val="FF0000"/>
                </a:solidFill>
                <a:latin typeface="Arial"/>
                <a:cs typeface="Arial"/>
              </a:rPr>
              <a:t> </a:t>
            </a:r>
            <a:r>
              <a:rPr sz="2400" b="1" spc="-5" dirty="0">
                <a:solidFill>
                  <a:srgbClr val="FF0000"/>
                </a:solidFill>
                <a:latin typeface="Arial"/>
                <a:cs typeface="Arial"/>
              </a:rPr>
              <a:t>moving</a:t>
            </a:r>
            <a:r>
              <a:rPr lang="en-US" sz="2400" b="1" spc="-5" dirty="0">
                <a:solidFill>
                  <a:srgbClr val="FF0000"/>
                </a:solidFill>
                <a:latin typeface="Arial"/>
                <a:cs typeface="Arial"/>
              </a:rPr>
              <a:t> </a:t>
            </a:r>
            <a:r>
              <a:rPr sz="2400" b="1" dirty="0">
                <a:solidFill>
                  <a:srgbClr val="FF0000"/>
                </a:solidFill>
                <a:latin typeface="Arial"/>
                <a:cs typeface="Arial"/>
              </a:rPr>
              <a:t>S – Slow</a:t>
            </a:r>
            <a:r>
              <a:rPr sz="2400" b="1" spc="-15" dirty="0">
                <a:solidFill>
                  <a:srgbClr val="FF0000"/>
                </a:solidFill>
                <a:latin typeface="Arial"/>
                <a:cs typeface="Arial"/>
              </a:rPr>
              <a:t> </a:t>
            </a:r>
            <a:r>
              <a:rPr sz="2400" b="1" spc="-5" dirty="0">
                <a:solidFill>
                  <a:srgbClr val="FF0000"/>
                </a:solidFill>
                <a:latin typeface="Arial"/>
                <a:cs typeface="Arial"/>
              </a:rPr>
              <a:t>moving</a:t>
            </a:r>
            <a:r>
              <a:rPr lang="en-US" sz="2400" b="1" spc="-5" dirty="0">
                <a:solidFill>
                  <a:srgbClr val="FF0000"/>
                </a:solidFill>
                <a:latin typeface="Arial"/>
                <a:cs typeface="Arial"/>
              </a:rPr>
              <a:t> </a:t>
            </a:r>
            <a:r>
              <a:rPr sz="2400" b="1" dirty="0">
                <a:solidFill>
                  <a:srgbClr val="FF0000"/>
                </a:solidFill>
                <a:latin typeface="Arial"/>
                <a:cs typeface="Arial"/>
              </a:rPr>
              <a:t>N – Non</a:t>
            </a:r>
            <a:r>
              <a:rPr sz="2400" b="1" spc="-40" dirty="0">
                <a:solidFill>
                  <a:srgbClr val="FF0000"/>
                </a:solidFill>
                <a:latin typeface="Arial"/>
                <a:cs typeface="Arial"/>
              </a:rPr>
              <a:t> </a:t>
            </a:r>
            <a:r>
              <a:rPr sz="2400" b="1" dirty="0">
                <a:solidFill>
                  <a:srgbClr val="FF0000"/>
                </a:solidFill>
                <a:latin typeface="Arial"/>
                <a:cs typeface="Arial"/>
              </a:rPr>
              <a:t>Moving</a:t>
            </a:r>
            <a:endParaRPr lang="en-US" sz="2400" b="1" dirty="0">
              <a:solidFill>
                <a:srgbClr val="FF0000"/>
              </a:solidFill>
              <a:latin typeface="Arial"/>
              <a:cs typeface="Arial"/>
            </a:endParaRPr>
          </a:p>
          <a:p>
            <a:pPr marL="355600" indent="-342900" algn="just">
              <a:spcBef>
                <a:spcPts val="740"/>
              </a:spcBef>
              <a:buClr>
                <a:srgbClr val="CC9800"/>
              </a:buClr>
              <a:buSzPct val="65000"/>
              <a:buFont typeface="Wingdings"/>
              <a:buChar char=""/>
              <a:tabLst>
                <a:tab pos="354965" algn="l"/>
                <a:tab pos="355600" algn="l"/>
              </a:tabLst>
            </a:pPr>
            <a:r>
              <a:rPr lang="en-US" sz="3200" dirty="0"/>
              <a:t>This method of inventory control is very useful for controlling obsolescence. All the items of inventory are not used in the same order; some are required frequently, while some are not required at all. </a:t>
            </a:r>
          </a:p>
          <a:p>
            <a:pPr marL="355600" indent="-342900" algn="just">
              <a:spcBef>
                <a:spcPts val="740"/>
              </a:spcBef>
              <a:buClr>
                <a:srgbClr val="CC9800"/>
              </a:buClr>
              <a:buSzPct val="65000"/>
              <a:buFont typeface="Wingdings"/>
              <a:buChar char=""/>
              <a:tabLst>
                <a:tab pos="354965" algn="l"/>
                <a:tab pos="355600" algn="l"/>
              </a:tabLst>
            </a:pPr>
            <a:r>
              <a:rPr lang="en-US" sz="3200" dirty="0"/>
              <a:t>So this method classifies inventory into three categories, fast-moving inventory, slow-moving inventory, and non-moving inventory. The order for new inventory is placed based on the utilization of inventory.</a:t>
            </a:r>
            <a:endParaRPr sz="3000" dirty="0">
              <a:latin typeface="Arial"/>
              <a:cs typeface="Arial"/>
            </a:endParaRPr>
          </a:p>
        </p:txBody>
      </p:sp>
      <p:sp>
        <p:nvSpPr>
          <p:cNvPr id="6" name="Date Placeholder 5"/>
          <p:cNvSpPr>
            <a:spLocks noGrp="1"/>
          </p:cNvSpPr>
          <p:nvPr>
            <p:ph type="dt" sz="half" idx="10"/>
          </p:nvPr>
        </p:nvSpPr>
        <p:spPr/>
        <p:txBody>
          <a:bodyPr/>
          <a:lstStyle/>
          <a:p>
            <a:fld id="{BE98A23D-5C0F-4AC6-B75C-37D5D2F8C462}" type="datetime1">
              <a:rPr lang="en-US" smtClean="0"/>
              <a:t>2/27/2023</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981200" y="6172200"/>
            <a:ext cx="8229600" cy="0"/>
          </a:xfrm>
          <a:custGeom>
            <a:avLst/>
            <a:gdLst/>
            <a:ahLst/>
            <a:cxnLst/>
            <a:rect l="l" t="t" r="r" b="b"/>
            <a:pathLst>
              <a:path w="8229600">
                <a:moveTo>
                  <a:pt x="0" y="0"/>
                </a:moveTo>
                <a:lnTo>
                  <a:pt x="8229600" y="0"/>
                </a:lnTo>
              </a:path>
            </a:pathLst>
          </a:custGeom>
          <a:ln w="19048">
            <a:solidFill>
              <a:srgbClr val="CC9800"/>
            </a:solidFill>
          </a:ln>
        </p:spPr>
        <p:txBody>
          <a:bodyPr wrap="square" lIns="0" tIns="0" rIns="0" bIns="0" rtlCol="0"/>
          <a:lstStyle/>
          <a:p>
            <a:endParaRPr/>
          </a:p>
        </p:txBody>
      </p:sp>
      <p:sp>
        <p:nvSpPr>
          <p:cNvPr id="3" name="object 3"/>
          <p:cNvSpPr txBox="1">
            <a:spLocks noGrp="1"/>
          </p:cNvSpPr>
          <p:nvPr>
            <p:ph type="title"/>
          </p:nvPr>
        </p:nvSpPr>
        <p:spPr>
          <a:xfrm>
            <a:off x="2059940" y="311151"/>
            <a:ext cx="6675120" cy="659155"/>
          </a:xfrm>
          <a:prstGeom prst="rect">
            <a:avLst/>
          </a:prstGeom>
        </p:spPr>
        <p:txBody>
          <a:bodyPr vert="horz" wrap="square" lIns="0" tIns="12700" rIns="0" bIns="0" rtlCol="0" anchor="ctr">
            <a:spAutoFit/>
          </a:bodyPr>
          <a:lstStyle/>
          <a:p>
            <a:pPr marL="12700">
              <a:spcBef>
                <a:spcPts val="100"/>
              </a:spcBef>
            </a:pPr>
            <a:r>
              <a:rPr sz="4200" dirty="0"/>
              <a:t>SDF &amp; </a:t>
            </a:r>
            <a:r>
              <a:rPr sz="4200" spc="-5"/>
              <a:t>GOLF</a:t>
            </a:r>
            <a:r>
              <a:rPr sz="4200" spc="-50"/>
              <a:t> </a:t>
            </a:r>
            <a:r>
              <a:rPr lang="en-US" sz="4000" spc="-5" dirty="0">
                <a:latin typeface="Arial"/>
                <a:cs typeface="Arial"/>
              </a:rPr>
              <a:t>Analysis</a:t>
            </a:r>
            <a:endParaRPr sz="4200"/>
          </a:p>
        </p:txBody>
      </p:sp>
      <p:sp>
        <p:nvSpPr>
          <p:cNvPr id="4" name="object 4"/>
          <p:cNvSpPr txBox="1"/>
          <p:nvPr/>
        </p:nvSpPr>
        <p:spPr>
          <a:xfrm>
            <a:off x="304800" y="1539240"/>
            <a:ext cx="11429999" cy="3888244"/>
          </a:xfrm>
          <a:prstGeom prst="rect">
            <a:avLst/>
          </a:prstGeom>
        </p:spPr>
        <p:txBody>
          <a:bodyPr vert="horz" wrap="square" lIns="0" tIns="106680" rIns="0" bIns="0" rtlCol="0">
            <a:spAutoFit/>
          </a:bodyPr>
          <a:lstStyle/>
          <a:p>
            <a:pPr marL="355600" indent="-342900">
              <a:spcBef>
                <a:spcPts val="840"/>
              </a:spcBef>
              <a:buClr>
                <a:srgbClr val="CC9800"/>
              </a:buClr>
              <a:buSzPct val="65000"/>
              <a:buFont typeface="Wingdings"/>
              <a:buChar char=""/>
              <a:tabLst>
                <a:tab pos="354965" algn="l"/>
                <a:tab pos="355600" algn="l"/>
              </a:tabLst>
            </a:pPr>
            <a:r>
              <a:rPr sz="3600" dirty="0">
                <a:latin typeface="Arial"/>
                <a:cs typeface="Arial"/>
              </a:rPr>
              <a:t>Based </a:t>
            </a:r>
            <a:r>
              <a:rPr sz="3600" spc="-5" dirty="0">
                <a:latin typeface="Arial"/>
                <a:cs typeface="Arial"/>
              </a:rPr>
              <a:t>on source of</a:t>
            </a:r>
            <a:r>
              <a:rPr sz="3600" spc="-10" dirty="0">
                <a:latin typeface="Arial"/>
                <a:cs typeface="Arial"/>
              </a:rPr>
              <a:t> </a:t>
            </a:r>
            <a:r>
              <a:rPr sz="3600" spc="-5" dirty="0">
                <a:latin typeface="Arial"/>
                <a:cs typeface="Arial"/>
              </a:rPr>
              <a:t>procurement</a:t>
            </a:r>
            <a:endParaRPr sz="3600" dirty="0">
              <a:latin typeface="Arial"/>
              <a:cs typeface="Arial"/>
            </a:endParaRPr>
          </a:p>
          <a:p>
            <a:pPr marL="355600" indent="-342900">
              <a:spcBef>
                <a:spcPts val="740"/>
              </a:spcBef>
              <a:buClr>
                <a:srgbClr val="CC9800"/>
              </a:buClr>
              <a:buSzPct val="65000"/>
              <a:buFont typeface="Wingdings"/>
              <a:buChar char=""/>
              <a:tabLst>
                <a:tab pos="354965" algn="l"/>
                <a:tab pos="355600" algn="l"/>
              </a:tabLst>
            </a:pPr>
            <a:r>
              <a:rPr sz="3600" dirty="0">
                <a:solidFill>
                  <a:srgbClr val="09FF84"/>
                </a:solidFill>
                <a:latin typeface="Arial"/>
                <a:cs typeface="Arial"/>
              </a:rPr>
              <a:t>S – </a:t>
            </a:r>
            <a:r>
              <a:rPr sz="3600" spc="-5" dirty="0">
                <a:solidFill>
                  <a:srgbClr val="09FF84"/>
                </a:solidFill>
                <a:latin typeface="Arial"/>
                <a:cs typeface="Arial"/>
              </a:rPr>
              <a:t>Scarce, </a:t>
            </a:r>
            <a:r>
              <a:rPr sz="3600" dirty="0">
                <a:solidFill>
                  <a:srgbClr val="09FF84"/>
                </a:solidFill>
                <a:latin typeface="Arial"/>
                <a:cs typeface="Arial"/>
              </a:rPr>
              <a:t>D- </a:t>
            </a:r>
            <a:r>
              <a:rPr sz="3600" spc="-5" dirty="0">
                <a:solidFill>
                  <a:srgbClr val="09FF84"/>
                </a:solidFill>
                <a:latin typeface="Arial"/>
                <a:cs typeface="Arial"/>
              </a:rPr>
              <a:t>Difficult, </a:t>
            </a:r>
            <a:r>
              <a:rPr sz="3600" dirty="0">
                <a:solidFill>
                  <a:srgbClr val="09FF84"/>
                </a:solidFill>
                <a:latin typeface="Arial"/>
                <a:cs typeface="Arial"/>
              </a:rPr>
              <a:t>E-</a:t>
            </a:r>
            <a:r>
              <a:rPr sz="3600" spc="-55" dirty="0">
                <a:solidFill>
                  <a:srgbClr val="09FF84"/>
                </a:solidFill>
                <a:latin typeface="Arial"/>
                <a:cs typeface="Arial"/>
              </a:rPr>
              <a:t> </a:t>
            </a:r>
            <a:r>
              <a:rPr sz="3600" dirty="0">
                <a:solidFill>
                  <a:srgbClr val="09FF84"/>
                </a:solidFill>
                <a:latin typeface="Arial"/>
                <a:cs typeface="Arial"/>
              </a:rPr>
              <a:t>Easy.</a:t>
            </a:r>
            <a:endParaRPr sz="3600" dirty="0">
              <a:latin typeface="Arial"/>
              <a:cs typeface="Arial"/>
            </a:endParaRPr>
          </a:p>
          <a:p>
            <a:pPr>
              <a:spcBef>
                <a:spcPts val="40"/>
              </a:spcBef>
              <a:buClr>
                <a:srgbClr val="CC9800"/>
              </a:buClr>
              <a:buFont typeface="Wingdings"/>
              <a:buChar char=""/>
            </a:pPr>
            <a:endParaRPr sz="5400" dirty="0">
              <a:latin typeface="Times New Roman"/>
              <a:cs typeface="Times New Roman"/>
            </a:endParaRPr>
          </a:p>
          <a:p>
            <a:pPr marL="355600" indent="-342900">
              <a:buClr>
                <a:srgbClr val="CC9800"/>
              </a:buClr>
              <a:buSzPct val="65000"/>
              <a:buFont typeface="Wingdings"/>
              <a:buChar char=""/>
              <a:tabLst>
                <a:tab pos="354965" algn="l"/>
                <a:tab pos="355600" algn="l"/>
              </a:tabLst>
            </a:pPr>
            <a:r>
              <a:rPr sz="3600" spc="-10" dirty="0">
                <a:latin typeface="Arial"/>
                <a:cs typeface="Arial"/>
              </a:rPr>
              <a:t>GOLF</a:t>
            </a:r>
            <a:endParaRPr sz="3600" dirty="0">
              <a:latin typeface="Arial"/>
              <a:cs typeface="Arial"/>
            </a:endParaRPr>
          </a:p>
          <a:p>
            <a:pPr marL="355600" indent="-342900">
              <a:spcBef>
                <a:spcPts val="740"/>
              </a:spcBef>
              <a:buClr>
                <a:srgbClr val="CC9800"/>
              </a:buClr>
              <a:buSzPct val="65000"/>
              <a:buFont typeface="Wingdings"/>
              <a:buChar char=""/>
              <a:tabLst>
                <a:tab pos="354965" algn="l"/>
                <a:tab pos="355600" algn="l"/>
              </a:tabLst>
            </a:pPr>
            <a:r>
              <a:rPr sz="3600" dirty="0">
                <a:solidFill>
                  <a:srgbClr val="09FF84"/>
                </a:solidFill>
                <a:latin typeface="Arial"/>
                <a:cs typeface="Arial"/>
              </a:rPr>
              <a:t>G – </a:t>
            </a:r>
            <a:r>
              <a:rPr sz="3600" spc="-5" dirty="0">
                <a:solidFill>
                  <a:srgbClr val="09FF84"/>
                </a:solidFill>
                <a:latin typeface="Arial"/>
                <a:cs typeface="Arial"/>
              </a:rPr>
              <a:t>Government, </a:t>
            </a:r>
            <a:r>
              <a:rPr sz="3600" dirty="0">
                <a:solidFill>
                  <a:srgbClr val="09FF84"/>
                </a:solidFill>
                <a:latin typeface="Arial"/>
                <a:cs typeface="Arial"/>
              </a:rPr>
              <a:t>O – </a:t>
            </a:r>
            <a:r>
              <a:rPr sz="3600" spc="-5" dirty="0">
                <a:solidFill>
                  <a:srgbClr val="09FF84"/>
                </a:solidFill>
                <a:latin typeface="Arial"/>
                <a:cs typeface="Arial"/>
              </a:rPr>
              <a:t>Ordinary, </a:t>
            </a:r>
            <a:r>
              <a:rPr sz="3600" dirty="0">
                <a:solidFill>
                  <a:srgbClr val="09FF84"/>
                </a:solidFill>
                <a:latin typeface="Arial"/>
                <a:cs typeface="Arial"/>
              </a:rPr>
              <a:t>L – Local,</a:t>
            </a:r>
            <a:r>
              <a:rPr sz="3600" spc="-135" dirty="0">
                <a:solidFill>
                  <a:srgbClr val="09FF84"/>
                </a:solidFill>
                <a:latin typeface="Arial"/>
                <a:cs typeface="Arial"/>
              </a:rPr>
              <a:t> </a:t>
            </a:r>
            <a:r>
              <a:rPr sz="3600" dirty="0">
                <a:solidFill>
                  <a:srgbClr val="09FF84"/>
                </a:solidFill>
                <a:latin typeface="Arial"/>
                <a:cs typeface="Arial"/>
              </a:rPr>
              <a:t>F</a:t>
            </a:r>
            <a:endParaRPr sz="3600" dirty="0">
              <a:latin typeface="Arial"/>
              <a:cs typeface="Arial"/>
            </a:endParaRPr>
          </a:p>
          <a:p>
            <a:pPr marL="355600"/>
            <a:r>
              <a:rPr sz="3600" dirty="0">
                <a:solidFill>
                  <a:srgbClr val="09FF84"/>
                </a:solidFill>
                <a:latin typeface="Arial"/>
                <a:cs typeface="Arial"/>
              </a:rPr>
              <a:t>–</a:t>
            </a:r>
            <a:r>
              <a:rPr sz="3600" spc="-5" dirty="0">
                <a:solidFill>
                  <a:srgbClr val="09FF84"/>
                </a:solidFill>
                <a:latin typeface="Arial"/>
                <a:cs typeface="Arial"/>
              </a:rPr>
              <a:t> Foreign.</a:t>
            </a:r>
            <a:endParaRPr sz="3600" dirty="0">
              <a:latin typeface="Arial"/>
              <a:cs typeface="Arial"/>
            </a:endParaRPr>
          </a:p>
        </p:txBody>
      </p:sp>
      <p:sp>
        <p:nvSpPr>
          <p:cNvPr id="6" name="Date Placeholder 5"/>
          <p:cNvSpPr>
            <a:spLocks noGrp="1"/>
          </p:cNvSpPr>
          <p:nvPr>
            <p:ph type="dt" sz="half" idx="10"/>
          </p:nvPr>
        </p:nvSpPr>
        <p:spPr/>
        <p:txBody>
          <a:bodyPr/>
          <a:lstStyle/>
          <a:p>
            <a:fld id="{D0C459C8-FDBD-4497-AF47-4B05204A6236}" type="datetime1">
              <a:rPr lang="en-US" smtClean="0"/>
              <a:t>2/27/2023</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981200" y="6172200"/>
            <a:ext cx="8229600" cy="0"/>
          </a:xfrm>
          <a:custGeom>
            <a:avLst/>
            <a:gdLst/>
            <a:ahLst/>
            <a:cxnLst/>
            <a:rect l="l" t="t" r="r" b="b"/>
            <a:pathLst>
              <a:path w="8229600">
                <a:moveTo>
                  <a:pt x="0" y="0"/>
                </a:moveTo>
                <a:lnTo>
                  <a:pt x="8229600" y="0"/>
                </a:lnTo>
              </a:path>
            </a:pathLst>
          </a:custGeom>
          <a:ln w="19048">
            <a:solidFill>
              <a:srgbClr val="CC9800"/>
            </a:solidFill>
          </a:ln>
        </p:spPr>
        <p:txBody>
          <a:bodyPr wrap="square" lIns="0" tIns="0" rIns="0" bIns="0" rtlCol="0"/>
          <a:lstStyle/>
          <a:p>
            <a:endParaRPr/>
          </a:p>
        </p:txBody>
      </p:sp>
      <p:sp>
        <p:nvSpPr>
          <p:cNvPr id="3" name="object 3"/>
          <p:cNvSpPr txBox="1">
            <a:spLocks noGrp="1"/>
          </p:cNvSpPr>
          <p:nvPr>
            <p:ph type="title"/>
          </p:nvPr>
        </p:nvSpPr>
        <p:spPr>
          <a:xfrm>
            <a:off x="2059940" y="311151"/>
            <a:ext cx="4687570" cy="659155"/>
          </a:xfrm>
          <a:prstGeom prst="rect">
            <a:avLst/>
          </a:prstGeom>
        </p:spPr>
        <p:txBody>
          <a:bodyPr vert="horz" wrap="square" lIns="0" tIns="12700" rIns="0" bIns="0" rtlCol="0" anchor="ctr">
            <a:spAutoFit/>
          </a:bodyPr>
          <a:lstStyle/>
          <a:p>
            <a:pPr marL="12700">
              <a:spcBef>
                <a:spcPts val="100"/>
              </a:spcBef>
            </a:pPr>
            <a:r>
              <a:rPr sz="4200" spc="-5"/>
              <a:t>SOS</a:t>
            </a:r>
            <a:r>
              <a:rPr sz="4200" spc="-45"/>
              <a:t> </a:t>
            </a:r>
            <a:r>
              <a:rPr lang="en-US" sz="4000" spc="-5" dirty="0">
                <a:latin typeface="Arial"/>
                <a:cs typeface="Arial"/>
              </a:rPr>
              <a:t>Analysis</a:t>
            </a:r>
            <a:endParaRPr sz="4200"/>
          </a:p>
        </p:txBody>
      </p:sp>
      <p:sp>
        <p:nvSpPr>
          <p:cNvPr id="4" name="object 4"/>
          <p:cNvSpPr txBox="1"/>
          <p:nvPr/>
        </p:nvSpPr>
        <p:spPr>
          <a:xfrm>
            <a:off x="914401" y="1539240"/>
            <a:ext cx="10820400" cy="1962076"/>
          </a:xfrm>
          <a:prstGeom prst="rect">
            <a:avLst/>
          </a:prstGeom>
        </p:spPr>
        <p:txBody>
          <a:bodyPr vert="horz" wrap="square" lIns="0" tIns="106680" rIns="0" bIns="0" rtlCol="0">
            <a:spAutoFit/>
          </a:bodyPr>
          <a:lstStyle/>
          <a:p>
            <a:pPr marL="355600" indent="-342900">
              <a:spcBef>
                <a:spcPts val="840"/>
              </a:spcBef>
              <a:buClr>
                <a:srgbClr val="CC9800"/>
              </a:buClr>
              <a:buSzPct val="65000"/>
              <a:buFont typeface="Wingdings"/>
              <a:buChar char=""/>
              <a:tabLst>
                <a:tab pos="354965" algn="l"/>
                <a:tab pos="355600" algn="l"/>
              </a:tabLst>
            </a:pPr>
            <a:r>
              <a:rPr sz="3600" dirty="0">
                <a:latin typeface="Arial"/>
                <a:cs typeface="Arial"/>
              </a:rPr>
              <a:t>Raw </a:t>
            </a:r>
            <a:r>
              <a:rPr sz="3600" spc="-5" dirty="0">
                <a:latin typeface="Arial"/>
                <a:cs typeface="Arial"/>
              </a:rPr>
              <a:t>materials especially for agriculture</a:t>
            </a:r>
            <a:r>
              <a:rPr sz="3600" spc="5" dirty="0">
                <a:latin typeface="Arial"/>
                <a:cs typeface="Arial"/>
              </a:rPr>
              <a:t> </a:t>
            </a:r>
            <a:r>
              <a:rPr sz="3600" spc="-5" dirty="0">
                <a:latin typeface="Arial"/>
                <a:cs typeface="Arial"/>
              </a:rPr>
              <a:t>units</a:t>
            </a:r>
            <a:endParaRPr sz="3600" dirty="0">
              <a:latin typeface="Arial"/>
              <a:cs typeface="Arial"/>
            </a:endParaRPr>
          </a:p>
          <a:p>
            <a:pPr marL="355600" indent="-342900">
              <a:spcBef>
                <a:spcPts val="740"/>
              </a:spcBef>
              <a:buClr>
                <a:srgbClr val="CC9800"/>
              </a:buClr>
              <a:buSzPct val="65000"/>
              <a:buFont typeface="Wingdings"/>
              <a:buChar char=""/>
              <a:tabLst>
                <a:tab pos="354965" algn="l"/>
                <a:tab pos="355600" algn="l"/>
              </a:tabLst>
            </a:pPr>
            <a:r>
              <a:rPr sz="3600" dirty="0">
                <a:latin typeface="Arial"/>
                <a:cs typeface="Arial"/>
              </a:rPr>
              <a:t>S –</a:t>
            </a:r>
            <a:r>
              <a:rPr sz="3600" spc="-10" dirty="0">
                <a:latin typeface="Arial"/>
                <a:cs typeface="Arial"/>
              </a:rPr>
              <a:t> </a:t>
            </a:r>
            <a:r>
              <a:rPr sz="3600" spc="-5" dirty="0">
                <a:latin typeface="Arial"/>
                <a:cs typeface="Arial"/>
              </a:rPr>
              <a:t>Seasonal</a:t>
            </a:r>
            <a:endParaRPr sz="3600" dirty="0">
              <a:latin typeface="Arial"/>
              <a:cs typeface="Arial"/>
            </a:endParaRPr>
          </a:p>
          <a:p>
            <a:pPr marL="355600" indent="-342900">
              <a:spcBef>
                <a:spcPts val="750"/>
              </a:spcBef>
              <a:buClr>
                <a:srgbClr val="CC9800"/>
              </a:buClr>
              <a:buSzPct val="65000"/>
              <a:buFont typeface="Wingdings"/>
              <a:buChar char=""/>
              <a:tabLst>
                <a:tab pos="354965" algn="l"/>
                <a:tab pos="355600" algn="l"/>
              </a:tabLst>
            </a:pPr>
            <a:r>
              <a:rPr sz="3600" spc="-5" dirty="0">
                <a:latin typeface="Arial"/>
                <a:cs typeface="Arial"/>
              </a:rPr>
              <a:t>OS </a:t>
            </a:r>
            <a:r>
              <a:rPr sz="3600" dirty="0">
                <a:latin typeface="Arial"/>
                <a:cs typeface="Arial"/>
              </a:rPr>
              <a:t>– </a:t>
            </a:r>
            <a:r>
              <a:rPr sz="3600" spc="-5" dirty="0">
                <a:latin typeface="Arial"/>
                <a:cs typeface="Arial"/>
              </a:rPr>
              <a:t>Off</a:t>
            </a:r>
            <a:r>
              <a:rPr sz="3600" spc="-30" dirty="0">
                <a:latin typeface="Arial"/>
                <a:cs typeface="Arial"/>
              </a:rPr>
              <a:t> </a:t>
            </a:r>
            <a:r>
              <a:rPr sz="3600" spc="-5" dirty="0">
                <a:latin typeface="Arial"/>
                <a:cs typeface="Arial"/>
              </a:rPr>
              <a:t>seasonal</a:t>
            </a:r>
            <a:endParaRPr sz="3600" dirty="0">
              <a:latin typeface="Arial"/>
              <a:cs typeface="Arial"/>
            </a:endParaRPr>
          </a:p>
        </p:txBody>
      </p:sp>
      <p:sp>
        <p:nvSpPr>
          <p:cNvPr id="6" name="Date Placeholder 5"/>
          <p:cNvSpPr>
            <a:spLocks noGrp="1"/>
          </p:cNvSpPr>
          <p:nvPr>
            <p:ph type="dt" sz="half" idx="10"/>
          </p:nvPr>
        </p:nvSpPr>
        <p:spPr/>
        <p:txBody>
          <a:bodyPr/>
          <a:lstStyle/>
          <a:p>
            <a:fld id="{6F6BB465-6ECC-4E89-8526-67B1978D4F35}" type="datetime1">
              <a:rPr lang="en-US" smtClean="0"/>
              <a:t>2/27/2023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Importance of Inventory Control</a:t>
            </a:r>
            <a:br>
              <a:rPr lang="en-US" b="1" dirty="0"/>
            </a:br>
            <a:endParaRPr lang="en-US" dirty="0"/>
          </a:p>
        </p:txBody>
      </p:sp>
      <p:sp>
        <p:nvSpPr>
          <p:cNvPr id="3" name="Content Placeholder 2"/>
          <p:cNvSpPr>
            <a:spLocks noGrp="1"/>
          </p:cNvSpPr>
          <p:nvPr>
            <p:ph idx="1"/>
          </p:nvPr>
        </p:nvSpPr>
        <p:spPr/>
        <p:txBody>
          <a:bodyPr>
            <a:normAutofit/>
          </a:bodyPr>
          <a:lstStyle/>
          <a:p>
            <a:pPr algn="just"/>
            <a:r>
              <a:rPr lang="en-US" sz="3600" dirty="0"/>
              <a:t>The aim of holding inventories is to allow the firm to separate the process of purchasing, manufac­turing, and marketing of its primary products. Inventories are a component of the firm’s working capital and as such represent a current account.</a:t>
            </a:r>
          </a:p>
        </p:txBody>
      </p:sp>
      <p:sp>
        <p:nvSpPr>
          <p:cNvPr id="5" name="Date Placeholder 4"/>
          <p:cNvSpPr>
            <a:spLocks noGrp="1"/>
          </p:cNvSpPr>
          <p:nvPr>
            <p:ph type="dt" sz="half" idx="10"/>
          </p:nvPr>
        </p:nvSpPr>
        <p:spPr/>
        <p:txBody>
          <a:bodyPr/>
          <a:lstStyle/>
          <a:p>
            <a:fld id="{8D82E210-221A-4B9F-BB25-8FFF42DBEE89}" type="datetime1">
              <a:rPr lang="en-US" smtClean="0"/>
              <a:t>2/27/2023</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Importance of Inventory Control</a:t>
            </a:r>
            <a:br>
              <a:rPr lang="en-US" b="1" dirty="0"/>
            </a:br>
            <a:endParaRPr lang="en-US" dirty="0"/>
          </a:p>
        </p:txBody>
      </p:sp>
      <p:sp>
        <p:nvSpPr>
          <p:cNvPr id="3" name="Content Placeholder 2"/>
          <p:cNvSpPr>
            <a:spLocks noGrp="1"/>
          </p:cNvSpPr>
          <p:nvPr>
            <p:ph idx="1"/>
          </p:nvPr>
        </p:nvSpPr>
        <p:spPr>
          <a:xfrm>
            <a:off x="609600" y="762000"/>
            <a:ext cx="10972800" cy="6172199"/>
          </a:xfrm>
        </p:spPr>
        <p:txBody>
          <a:bodyPr>
            <a:normAutofit lnSpcReduction="10000"/>
          </a:bodyPr>
          <a:lstStyle/>
          <a:p>
            <a:pPr marL="514350" indent="-514350" algn="just" fontAlgn="base">
              <a:buFont typeface="+mj-lt"/>
              <a:buAutoNum type="arabicPeriod"/>
            </a:pPr>
            <a:r>
              <a:rPr lang="en-US" b="1" dirty="0"/>
              <a:t>Reducing Risk of Production Shortages:</a:t>
            </a:r>
            <a:endParaRPr lang="en-US" dirty="0"/>
          </a:p>
          <a:p>
            <a:pPr marL="514350" indent="-514350" algn="just" fontAlgn="base">
              <a:buNone/>
            </a:pPr>
            <a:r>
              <a:rPr lang="en-US" dirty="0"/>
              <a:t>	Firms mostly manufacture goods with hundreds of components. The entire production operation can be halted if any of these are missing. To avoid the shortage of raw material the firm can maintain larger inventories.</a:t>
            </a:r>
          </a:p>
          <a:p>
            <a:pPr marL="514350" indent="-514350" algn="just" fontAlgn="base">
              <a:buNone/>
            </a:pPr>
            <a:r>
              <a:rPr lang="en-US" b="1" dirty="0"/>
              <a:t>2. Reducing Order Cost:</a:t>
            </a:r>
            <a:endParaRPr lang="en-US" dirty="0"/>
          </a:p>
          <a:p>
            <a:pPr marL="514350" indent="-514350" algn="just" fontAlgn="base">
              <a:buNone/>
            </a:pPr>
            <a:r>
              <a:rPr lang="en-US" dirty="0"/>
              <a:t>	Where a firm places an order, it incurs certain expenses. Different forms have to be completed. Approvals have to obtained, and goods that arrive must be accepted, inspected and counted. These costs will vary with the number of orders placed. Smaller the inventories lesser the capital needed to carry inventories.</a:t>
            </a:r>
          </a:p>
          <a:p>
            <a:pPr marL="514350" indent="-514350" algn="just">
              <a:buFont typeface="+mj-lt"/>
              <a:buAutoNum type="arabicPeriod"/>
            </a:pPr>
            <a:endParaRPr lang="en-US" dirty="0"/>
          </a:p>
        </p:txBody>
      </p:sp>
      <p:sp>
        <p:nvSpPr>
          <p:cNvPr id="5" name="Date Placeholder 4"/>
          <p:cNvSpPr>
            <a:spLocks noGrp="1"/>
          </p:cNvSpPr>
          <p:nvPr>
            <p:ph type="dt" sz="half" idx="10"/>
          </p:nvPr>
        </p:nvSpPr>
        <p:spPr/>
        <p:txBody>
          <a:bodyPr/>
          <a:lstStyle/>
          <a:p>
            <a:fld id="{8E3C8D48-0F02-411B-BA4F-95F0D779E4DF}" type="datetime1">
              <a:rPr lang="en-US" smtClean="0"/>
              <a:t>2/27/2023</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838201"/>
            <a:ext cx="11125200" cy="5287964"/>
          </a:xfrm>
        </p:spPr>
        <p:txBody>
          <a:bodyPr>
            <a:normAutofit/>
          </a:bodyPr>
          <a:lstStyle/>
          <a:p>
            <a:pPr algn="just" fontAlgn="base">
              <a:buNone/>
            </a:pPr>
            <a:r>
              <a:rPr lang="en-US" b="1" dirty="0"/>
              <a:t>3. Minimize the Blockage of Financial Resources:</a:t>
            </a:r>
            <a:endParaRPr lang="en-US" dirty="0"/>
          </a:p>
          <a:p>
            <a:pPr algn="just" fontAlgn="base"/>
            <a:r>
              <a:rPr lang="en-US" dirty="0"/>
              <a:t>The importance of inventory control is to </a:t>
            </a:r>
            <a:r>
              <a:rPr lang="en-US" dirty="0" err="1"/>
              <a:t>minimise</a:t>
            </a:r>
            <a:r>
              <a:rPr lang="en-US" dirty="0"/>
              <a:t> the blockage of financial resources. It reduces the unnecessary tying up of capital in excess inventories. It also improves the liquidity position of the firm.</a:t>
            </a:r>
          </a:p>
          <a:p>
            <a:pPr algn="just" fontAlgn="base">
              <a:buNone/>
            </a:pPr>
            <a:r>
              <a:rPr lang="en-US" b="1" dirty="0"/>
              <a:t>4. Avoiding Lost Sales:</a:t>
            </a:r>
            <a:endParaRPr lang="en-US" dirty="0"/>
          </a:p>
          <a:p>
            <a:pPr algn="just" fontAlgn="base"/>
            <a:r>
              <a:rPr lang="en-US" dirty="0"/>
              <a:t>Most firms would lose business without goods on hand. Generally, a firm must be prepared to deliver goods on demand. By ensuring timely availability of adequate supply of goods, inventory control helps the firm as well as consumers.</a:t>
            </a:r>
          </a:p>
          <a:p>
            <a:pPr algn="just"/>
            <a:endParaRPr lang="en-US" dirty="0"/>
          </a:p>
        </p:txBody>
      </p:sp>
      <p:sp>
        <p:nvSpPr>
          <p:cNvPr id="5" name="Date Placeholder 4"/>
          <p:cNvSpPr>
            <a:spLocks noGrp="1"/>
          </p:cNvSpPr>
          <p:nvPr>
            <p:ph type="dt" sz="half" idx="10"/>
          </p:nvPr>
        </p:nvSpPr>
        <p:spPr/>
        <p:txBody>
          <a:bodyPr/>
          <a:lstStyle/>
          <a:p>
            <a:fld id="{0083E636-24CB-4A43-BDAD-0493A241740E}" type="datetime1">
              <a:rPr lang="en-US" smtClean="0"/>
              <a:t>2/27/2023</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533401"/>
            <a:ext cx="10972800" cy="5592764"/>
          </a:xfrm>
        </p:spPr>
        <p:txBody>
          <a:bodyPr>
            <a:normAutofit fontScale="92500"/>
          </a:bodyPr>
          <a:lstStyle/>
          <a:p>
            <a:pPr algn="just" fontAlgn="base">
              <a:buNone/>
            </a:pPr>
            <a:r>
              <a:rPr lang="en-US" b="1" dirty="0"/>
              <a:t>5.	Achieving Efficient Production Scheduling:</a:t>
            </a:r>
            <a:endParaRPr lang="en-US" dirty="0"/>
          </a:p>
          <a:p>
            <a:pPr algn="just" fontAlgn="base"/>
            <a:r>
              <a:rPr lang="en-US" dirty="0"/>
              <a:t>The manufacturing process can occur in suffi­ciently long production runs and with preplanned schedules to achieve efficiencies and economies. By maintaining reasonable level of inventory production scheduling becomes easier for the management.</a:t>
            </a:r>
          </a:p>
          <a:p>
            <a:pPr algn="just" fontAlgn="base">
              <a:buNone/>
            </a:pPr>
            <a:r>
              <a:rPr lang="en-US" b="1" dirty="0"/>
              <a:t>6. Gaining Quantity Discounts:</a:t>
            </a:r>
            <a:endParaRPr lang="en-US" dirty="0"/>
          </a:p>
          <a:p>
            <a:pPr algn="just" fontAlgn="base"/>
            <a:r>
              <a:rPr lang="en-US" dirty="0"/>
              <a:t>While making bulk purchases many suppliers will reduce the price of supplies and component supplies will reduce the price of supplies and component parts. The large orders may allow the firm to achieve discounts on regular basis. These discounts in turn reduce the cost of goods and increase the profits.</a:t>
            </a:r>
          </a:p>
          <a:p>
            <a:pPr algn="just">
              <a:buNone/>
            </a:pPr>
            <a:endParaRPr lang="en-US" dirty="0"/>
          </a:p>
        </p:txBody>
      </p:sp>
      <p:sp>
        <p:nvSpPr>
          <p:cNvPr id="5" name="Date Placeholder 4"/>
          <p:cNvSpPr>
            <a:spLocks noGrp="1"/>
          </p:cNvSpPr>
          <p:nvPr>
            <p:ph type="dt" sz="half" idx="10"/>
          </p:nvPr>
        </p:nvSpPr>
        <p:spPr/>
        <p:txBody>
          <a:bodyPr/>
          <a:lstStyle/>
          <a:p>
            <a:fld id="{0E10AC35-9DFA-41D7-9A6B-9AD9FF52A41F}" type="datetime1">
              <a:rPr lang="en-US" smtClean="0"/>
              <a:t>2/27/2023</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Importance of Inventory Control</a:t>
            </a:r>
            <a:br>
              <a:rPr lang="en-US" b="1" dirty="0"/>
            </a:br>
            <a:endParaRPr lang="en-US" dirty="0"/>
          </a:p>
        </p:txBody>
      </p:sp>
      <p:sp>
        <p:nvSpPr>
          <p:cNvPr id="3" name="Content Placeholder 2"/>
          <p:cNvSpPr>
            <a:spLocks noGrp="1"/>
          </p:cNvSpPr>
          <p:nvPr>
            <p:ph idx="1"/>
          </p:nvPr>
        </p:nvSpPr>
        <p:spPr/>
        <p:txBody>
          <a:bodyPr>
            <a:normAutofit/>
          </a:bodyPr>
          <a:lstStyle/>
          <a:p>
            <a:pPr>
              <a:buNone/>
            </a:pPr>
            <a:r>
              <a:rPr lang="en-US" sz="3600" dirty="0"/>
              <a:t>7. Taking the Advantage of Price Fluctuations</a:t>
            </a:r>
          </a:p>
          <a:p>
            <a:pPr>
              <a:buNone/>
            </a:pPr>
            <a:r>
              <a:rPr lang="en-US" sz="3600" dirty="0"/>
              <a:t>8. Tiding over Demand Fluctuations</a:t>
            </a:r>
          </a:p>
          <a:p>
            <a:pPr>
              <a:buNone/>
            </a:pPr>
            <a:r>
              <a:rPr lang="en-US" sz="3600" dirty="0"/>
              <a:t>9. Deciding timely Replenishment of Stocks:</a:t>
            </a:r>
          </a:p>
        </p:txBody>
      </p:sp>
      <p:sp>
        <p:nvSpPr>
          <p:cNvPr id="5" name="Date Placeholder 4"/>
          <p:cNvSpPr>
            <a:spLocks noGrp="1"/>
          </p:cNvSpPr>
          <p:nvPr>
            <p:ph type="dt" sz="half" idx="10"/>
          </p:nvPr>
        </p:nvSpPr>
        <p:spPr/>
        <p:txBody>
          <a:bodyPr/>
          <a:lstStyle/>
          <a:p>
            <a:fld id="{F3ABF730-9485-47FD-AA6C-194DBABB6295}" type="datetime1">
              <a:rPr lang="en-US" smtClean="0"/>
              <a:t>2/27/2023</a:t>
            </a:fld>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b="1" dirty="0"/>
              <a:t>Economic Order Quantity (E.O.Q.)</a:t>
            </a:r>
            <a:br>
              <a:rPr lang="en-US" sz="4000" b="1" dirty="0"/>
            </a:br>
            <a:endParaRPr lang="en-US" sz="4000" dirty="0"/>
          </a:p>
        </p:txBody>
      </p:sp>
      <p:sp>
        <p:nvSpPr>
          <p:cNvPr id="3" name="Content Placeholder 2"/>
          <p:cNvSpPr>
            <a:spLocks noGrp="1"/>
          </p:cNvSpPr>
          <p:nvPr>
            <p:ph idx="1"/>
          </p:nvPr>
        </p:nvSpPr>
        <p:spPr>
          <a:xfrm>
            <a:off x="228600" y="990600"/>
            <a:ext cx="11353800" cy="5867400"/>
          </a:xfrm>
        </p:spPr>
        <p:txBody>
          <a:bodyPr>
            <a:noAutofit/>
          </a:bodyPr>
          <a:lstStyle/>
          <a:p>
            <a:pPr algn="just" fontAlgn="base"/>
            <a:r>
              <a:rPr lang="en-US" sz="2800" dirty="0"/>
              <a:t>One of the most important problems faced by the purchasing department is how much to order at a time. Purchasing in large quantities involve lesser purchasing cost. But cost of carrying them tends to be higher. Likewise if purchases are made in smaller quantities, holding costs are lower while purchasing costs tend to be higher.</a:t>
            </a:r>
          </a:p>
          <a:p>
            <a:pPr algn="just" fontAlgn="base"/>
            <a:r>
              <a:rPr lang="en-US" sz="2800" b="1" dirty="0"/>
              <a:t>This can be calculated by the following formula:</a:t>
            </a:r>
            <a:endParaRPr lang="en-US" sz="2800" dirty="0"/>
          </a:p>
          <a:p>
            <a:pPr algn="just" fontAlgn="base"/>
            <a:r>
              <a:rPr lang="en-US" sz="2800" dirty="0"/>
              <a:t>Q = √2AO/C</a:t>
            </a:r>
          </a:p>
          <a:p>
            <a:pPr algn="just" fontAlgn="base"/>
            <a:r>
              <a:rPr lang="en-US" sz="2800" dirty="0"/>
              <a:t>where Q stands for quantity per order ;</a:t>
            </a:r>
          </a:p>
          <a:p>
            <a:pPr algn="just" fontAlgn="base"/>
            <a:r>
              <a:rPr lang="en-US" sz="2800" dirty="0"/>
              <a:t>A - stands for annual requirements of an item in terms of rupees;</a:t>
            </a:r>
          </a:p>
          <a:p>
            <a:pPr algn="just" fontAlgn="base"/>
            <a:r>
              <a:rPr lang="en-US" sz="2800" dirty="0"/>
              <a:t>O - stands for cost of placement of an order in rupees; and</a:t>
            </a:r>
          </a:p>
          <a:p>
            <a:pPr algn="just" fontAlgn="base"/>
            <a:r>
              <a:rPr lang="en-US" sz="2800" dirty="0"/>
              <a:t>C- stand for inventory carrying cost per unit per year in rupees.</a:t>
            </a:r>
          </a:p>
        </p:txBody>
      </p:sp>
      <p:sp>
        <p:nvSpPr>
          <p:cNvPr id="4" name="Date Placeholder 3"/>
          <p:cNvSpPr>
            <a:spLocks noGrp="1"/>
          </p:cNvSpPr>
          <p:nvPr>
            <p:ph type="dt" sz="half" idx="10"/>
          </p:nvPr>
        </p:nvSpPr>
        <p:spPr/>
        <p:txBody>
          <a:bodyPr/>
          <a:lstStyle/>
          <a:p>
            <a:fld id="{13B82933-F65E-49B9-AD62-CEC4F0E673A2}" type="datetime1">
              <a:rPr lang="en-US" sz="1400" smtClean="0"/>
              <a:t>2/27/2023</a:t>
            </a:fld>
            <a:endParaRPr lang="en-US" sz="14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059940" y="89521"/>
            <a:ext cx="5560060" cy="659155"/>
          </a:xfrm>
          <a:prstGeom prst="rect">
            <a:avLst/>
          </a:prstGeom>
        </p:spPr>
        <p:txBody>
          <a:bodyPr vert="horz" wrap="square" lIns="0" tIns="12700" rIns="0" bIns="0" rtlCol="0" anchor="ctr">
            <a:spAutoFit/>
          </a:bodyPr>
          <a:lstStyle/>
          <a:p>
            <a:pPr marL="12700">
              <a:spcBef>
                <a:spcPts val="100"/>
              </a:spcBef>
            </a:pPr>
            <a:r>
              <a:rPr sz="4200" b="1" dirty="0">
                <a:latin typeface="Garamond"/>
                <a:cs typeface="Garamond"/>
              </a:rPr>
              <a:t>I</a:t>
            </a:r>
            <a:r>
              <a:rPr sz="4200" b="1" spc="5" dirty="0">
                <a:latin typeface="Garamond"/>
                <a:cs typeface="Garamond"/>
              </a:rPr>
              <a:t>n</a:t>
            </a:r>
            <a:r>
              <a:rPr sz="4200" b="1" spc="-10" dirty="0">
                <a:latin typeface="Garamond"/>
                <a:cs typeface="Garamond"/>
              </a:rPr>
              <a:t>t</a:t>
            </a:r>
            <a:r>
              <a:rPr sz="4200" b="1" spc="-5" dirty="0">
                <a:latin typeface="Garamond"/>
                <a:cs typeface="Garamond"/>
              </a:rPr>
              <a:t>r</a:t>
            </a:r>
            <a:r>
              <a:rPr sz="4200" b="1" spc="5" dirty="0">
                <a:latin typeface="Garamond"/>
                <a:cs typeface="Garamond"/>
              </a:rPr>
              <a:t>o</a:t>
            </a:r>
            <a:r>
              <a:rPr sz="4200" b="1" dirty="0">
                <a:latin typeface="Garamond"/>
                <a:cs typeface="Garamond"/>
              </a:rPr>
              <a:t>d</a:t>
            </a:r>
            <a:r>
              <a:rPr sz="4200" b="1" spc="-5" dirty="0">
                <a:latin typeface="Garamond"/>
                <a:cs typeface="Garamond"/>
              </a:rPr>
              <a:t>u</a:t>
            </a:r>
            <a:r>
              <a:rPr sz="4200" b="1" dirty="0">
                <a:latin typeface="Garamond"/>
                <a:cs typeface="Garamond"/>
              </a:rPr>
              <a:t>c</a:t>
            </a:r>
            <a:r>
              <a:rPr sz="4200" b="1" spc="5" dirty="0">
                <a:latin typeface="Garamond"/>
                <a:cs typeface="Garamond"/>
              </a:rPr>
              <a:t>t</a:t>
            </a:r>
            <a:r>
              <a:rPr sz="4200" b="1" dirty="0">
                <a:latin typeface="Garamond"/>
                <a:cs typeface="Garamond"/>
              </a:rPr>
              <a:t>i</a:t>
            </a:r>
            <a:r>
              <a:rPr sz="4200" b="1" spc="5" dirty="0">
                <a:latin typeface="Garamond"/>
                <a:cs typeface="Garamond"/>
              </a:rPr>
              <a:t>o</a:t>
            </a:r>
            <a:r>
              <a:rPr sz="4200" b="1" dirty="0">
                <a:latin typeface="Garamond"/>
                <a:cs typeface="Garamond"/>
              </a:rPr>
              <a:t>n</a:t>
            </a:r>
          </a:p>
        </p:txBody>
      </p:sp>
      <p:sp>
        <p:nvSpPr>
          <p:cNvPr id="3" name="object 3"/>
          <p:cNvSpPr txBox="1"/>
          <p:nvPr/>
        </p:nvSpPr>
        <p:spPr>
          <a:xfrm>
            <a:off x="762000" y="777240"/>
            <a:ext cx="11049000" cy="4826962"/>
          </a:xfrm>
          <a:prstGeom prst="rect">
            <a:avLst/>
          </a:prstGeom>
        </p:spPr>
        <p:txBody>
          <a:bodyPr vert="horz" wrap="square" lIns="0" tIns="106680" rIns="0" bIns="0" rtlCol="0">
            <a:spAutoFit/>
          </a:bodyPr>
          <a:lstStyle/>
          <a:p>
            <a:pPr marL="355600" indent="-342900" algn="just">
              <a:spcBef>
                <a:spcPts val="840"/>
              </a:spcBef>
              <a:buClr>
                <a:srgbClr val="CC9800"/>
              </a:buClr>
              <a:buSzPct val="65000"/>
              <a:buFont typeface="Wingdings"/>
              <a:buChar char=""/>
              <a:tabLst>
                <a:tab pos="354965" algn="l"/>
                <a:tab pos="355600" algn="l"/>
              </a:tabLst>
            </a:pPr>
            <a:r>
              <a:rPr sz="3000" spc="-5" dirty="0">
                <a:latin typeface="Arial"/>
                <a:cs typeface="Arial"/>
              </a:rPr>
              <a:t>Constitute significant part of current</a:t>
            </a:r>
            <a:r>
              <a:rPr sz="3000" spc="-30" dirty="0">
                <a:latin typeface="Arial"/>
                <a:cs typeface="Arial"/>
              </a:rPr>
              <a:t> </a:t>
            </a:r>
            <a:r>
              <a:rPr sz="3000" spc="-5" dirty="0">
                <a:latin typeface="Arial"/>
                <a:cs typeface="Arial"/>
              </a:rPr>
              <a:t>assets</a:t>
            </a:r>
            <a:endParaRPr sz="3000" dirty="0">
              <a:latin typeface="Arial"/>
              <a:cs typeface="Arial"/>
            </a:endParaRPr>
          </a:p>
          <a:p>
            <a:pPr marL="355600" indent="-342900" algn="just">
              <a:spcBef>
                <a:spcPts val="750"/>
              </a:spcBef>
              <a:buClr>
                <a:srgbClr val="CC9800"/>
              </a:buClr>
              <a:buSzPct val="65000"/>
              <a:buFont typeface="Wingdings"/>
              <a:buChar char=""/>
              <a:tabLst>
                <a:tab pos="354965" algn="l"/>
                <a:tab pos="355600" algn="l"/>
              </a:tabLst>
            </a:pPr>
            <a:r>
              <a:rPr sz="3000" dirty="0">
                <a:latin typeface="Arial"/>
                <a:cs typeface="Arial"/>
              </a:rPr>
              <a:t>A </a:t>
            </a:r>
            <a:r>
              <a:rPr sz="3000" spc="-5" dirty="0">
                <a:latin typeface="Arial"/>
                <a:cs typeface="Arial"/>
              </a:rPr>
              <a:t>considerable amount </a:t>
            </a:r>
            <a:r>
              <a:rPr sz="3000" dirty="0">
                <a:latin typeface="Arial"/>
                <a:cs typeface="Arial"/>
              </a:rPr>
              <a:t>of </a:t>
            </a:r>
            <a:r>
              <a:rPr sz="3000" spc="-5" dirty="0">
                <a:latin typeface="Arial"/>
                <a:cs typeface="Arial"/>
              </a:rPr>
              <a:t>fund </a:t>
            </a:r>
            <a:r>
              <a:rPr sz="3000" spc="5" dirty="0">
                <a:latin typeface="Arial"/>
                <a:cs typeface="Arial"/>
              </a:rPr>
              <a:t>is</a:t>
            </a:r>
            <a:r>
              <a:rPr sz="3000" spc="-65" dirty="0">
                <a:latin typeface="Arial"/>
                <a:cs typeface="Arial"/>
              </a:rPr>
              <a:t> </a:t>
            </a:r>
            <a:r>
              <a:rPr sz="3000" spc="-5" dirty="0">
                <a:latin typeface="Arial"/>
                <a:cs typeface="Arial"/>
              </a:rPr>
              <a:t>required</a:t>
            </a:r>
            <a:r>
              <a:rPr lang="en-US" sz="3000" spc="-5" dirty="0">
                <a:latin typeface="Arial"/>
                <a:cs typeface="Arial"/>
              </a:rPr>
              <a:t>.</a:t>
            </a:r>
            <a:endParaRPr sz="3000" dirty="0">
              <a:latin typeface="Arial"/>
              <a:cs typeface="Arial"/>
            </a:endParaRPr>
          </a:p>
          <a:p>
            <a:pPr marL="355600" marR="5080" indent="-342900" algn="just">
              <a:spcBef>
                <a:spcPts val="740"/>
              </a:spcBef>
              <a:buClr>
                <a:srgbClr val="CC9800"/>
              </a:buClr>
              <a:buSzPct val="65000"/>
              <a:buFont typeface="Wingdings"/>
              <a:buChar char=""/>
              <a:tabLst>
                <a:tab pos="354965" algn="l"/>
                <a:tab pos="355600" algn="l"/>
              </a:tabLst>
            </a:pPr>
            <a:r>
              <a:rPr sz="3000" spc="-5" dirty="0">
                <a:latin typeface="Arial"/>
                <a:cs typeface="Arial"/>
              </a:rPr>
              <a:t>Effective </a:t>
            </a:r>
            <a:r>
              <a:rPr sz="3000" dirty="0">
                <a:latin typeface="Arial"/>
                <a:cs typeface="Arial"/>
              </a:rPr>
              <a:t>and </a:t>
            </a:r>
            <a:r>
              <a:rPr sz="3000" spc="-5" dirty="0">
                <a:latin typeface="Arial"/>
                <a:cs typeface="Arial"/>
              </a:rPr>
              <a:t>efficient management </a:t>
            </a:r>
            <a:r>
              <a:rPr sz="3000" dirty="0">
                <a:latin typeface="Arial"/>
                <a:cs typeface="Arial"/>
              </a:rPr>
              <a:t>is </a:t>
            </a:r>
            <a:r>
              <a:rPr sz="3000" spc="-5" dirty="0">
                <a:latin typeface="Arial"/>
                <a:cs typeface="Arial"/>
              </a:rPr>
              <a:t>imperative to  </a:t>
            </a:r>
            <a:r>
              <a:rPr sz="3000" dirty="0">
                <a:latin typeface="Arial"/>
                <a:cs typeface="Arial"/>
              </a:rPr>
              <a:t>avoid </a:t>
            </a:r>
            <a:r>
              <a:rPr sz="3000" spc="-5" dirty="0">
                <a:latin typeface="Arial"/>
                <a:cs typeface="Arial"/>
              </a:rPr>
              <a:t>unnecessary</a:t>
            </a:r>
            <a:r>
              <a:rPr sz="3000" spc="-35" dirty="0">
                <a:latin typeface="Arial"/>
                <a:cs typeface="Arial"/>
              </a:rPr>
              <a:t> </a:t>
            </a:r>
            <a:r>
              <a:rPr sz="3000" spc="-5" dirty="0">
                <a:latin typeface="Arial"/>
                <a:cs typeface="Arial"/>
              </a:rPr>
              <a:t>investment</a:t>
            </a:r>
            <a:r>
              <a:rPr lang="en-US" sz="3000" spc="-5" dirty="0">
                <a:latin typeface="Arial"/>
                <a:cs typeface="Arial"/>
              </a:rPr>
              <a:t>.</a:t>
            </a:r>
            <a:endParaRPr sz="3000" dirty="0">
              <a:latin typeface="Arial"/>
              <a:cs typeface="Arial"/>
            </a:endParaRPr>
          </a:p>
          <a:p>
            <a:pPr marL="355600" marR="196850" indent="-342900" algn="just">
              <a:spcBef>
                <a:spcPts val="740"/>
              </a:spcBef>
              <a:buClr>
                <a:srgbClr val="CC9800"/>
              </a:buClr>
              <a:buSzPct val="65000"/>
              <a:buFont typeface="Wingdings"/>
              <a:buChar char=""/>
              <a:tabLst>
                <a:tab pos="354965" algn="l"/>
                <a:tab pos="355600" algn="l"/>
              </a:tabLst>
            </a:pPr>
            <a:r>
              <a:rPr sz="3000" spc="-5" dirty="0">
                <a:latin typeface="Arial"/>
                <a:cs typeface="Arial"/>
              </a:rPr>
              <a:t>Improper inventory management affects </a:t>
            </a:r>
            <a:r>
              <a:rPr sz="3000" dirty="0">
                <a:latin typeface="Arial"/>
                <a:cs typeface="Arial"/>
              </a:rPr>
              <a:t>long </a:t>
            </a:r>
            <a:r>
              <a:rPr sz="3000" spc="-5" dirty="0">
                <a:latin typeface="Arial"/>
                <a:cs typeface="Arial"/>
              </a:rPr>
              <a:t>term  profitability and may fail ultimately</a:t>
            </a:r>
            <a:r>
              <a:rPr lang="en-US" sz="3000" spc="-5" dirty="0">
                <a:latin typeface="Arial"/>
                <a:cs typeface="Arial"/>
              </a:rPr>
              <a:t>.</a:t>
            </a:r>
            <a:endParaRPr sz="3000" dirty="0">
              <a:latin typeface="Arial"/>
              <a:cs typeface="Arial"/>
            </a:endParaRPr>
          </a:p>
          <a:p>
            <a:pPr marL="355600" marR="68580" indent="-342900" algn="just">
              <a:lnSpc>
                <a:spcPts val="3590"/>
              </a:lnSpc>
              <a:spcBef>
                <a:spcPts val="875"/>
              </a:spcBef>
              <a:buClr>
                <a:srgbClr val="CC9800"/>
              </a:buClr>
              <a:buSzPct val="65000"/>
              <a:buFont typeface="Wingdings"/>
              <a:buChar char=""/>
              <a:tabLst>
                <a:tab pos="354965" algn="l"/>
                <a:tab pos="355600" algn="l"/>
              </a:tabLst>
            </a:pPr>
            <a:r>
              <a:rPr sz="3000" dirty="0">
                <a:latin typeface="Arial"/>
                <a:cs typeface="Arial"/>
              </a:rPr>
              <a:t>10 </a:t>
            </a:r>
            <a:r>
              <a:rPr sz="3000" spc="-5" dirty="0">
                <a:latin typeface="Arial"/>
                <a:cs typeface="Arial"/>
              </a:rPr>
              <a:t>to 20% </a:t>
            </a:r>
            <a:r>
              <a:rPr sz="3000" dirty="0">
                <a:latin typeface="Arial"/>
                <a:cs typeface="Arial"/>
              </a:rPr>
              <a:t>of </a:t>
            </a:r>
            <a:r>
              <a:rPr sz="3000" spc="-5" dirty="0">
                <a:latin typeface="Arial"/>
                <a:cs typeface="Arial"/>
              </a:rPr>
              <a:t>inventory can </a:t>
            </a:r>
            <a:r>
              <a:rPr sz="3000" dirty="0">
                <a:latin typeface="Arial"/>
                <a:cs typeface="Arial"/>
              </a:rPr>
              <a:t>be </a:t>
            </a:r>
            <a:r>
              <a:rPr sz="3000" spc="-5" dirty="0">
                <a:latin typeface="Arial"/>
                <a:cs typeface="Arial"/>
              </a:rPr>
              <a:t>reduced without any  adverse effect </a:t>
            </a:r>
            <a:r>
              <a:rPr sz="3000" dirty="0">
                <a:latin typeface="Arial"/>
                <a:cs typeface="Arial"/>
              </a:rPr>
              <a:t>on </a:t>
            </a:r>
            <a:r>
              <a:rPr sz="3000" spc="-5" dirty="0">
                <a:latin typeface="Arial"/>
                <a:cs typeface="Arial"/>
              </a:rPr>
              <a:t>production and </a:t>
            </a:r>
            <a:r>
              <a:rPr sz="3000" dirty="0">
                <a:latin typeface="Arial"/>
                <a:cs typeface="Arial"/>
              </a:rPr>
              <a:t>sales by</a:t>
            </a:r>
            <a:r>
              <a:rPr sz="3000" spc="-35" dirty="0">
                <a:latin typeface="Arial"/>
                <a:cs typeface="Arial"/>
              </a:rPr>
              <a:t> </a:t>
            </a:r>
            <a:r>
              <a:rPr sz="3000" dirty="0">
                <a:latin typeface="Arial"/>
                <a:cs typeface="Arial"/>
              </a:rPr>
              <a:t>using</a:t>
            </a:r>
            <a:r>
              <a:rPr lang="en-US" sz="3000" dirty="0">
                <a:latin typeface="Arial"/>
                <a:cs typeface="Arial"/>
              </a:rPr>
              <a:t> </a:t>
            </a:r>
            <a:r>
              <a:rPr sz="3000" dirty="0">
                <a:latin typeface="Arial"/>
                <a:cs typeface="Arial"/>
              </a:rPr>
              <a:t>simple </a:t>
            </a:r>
            <a:r>
              <a:rPr sz="3000" spc="-5" dirty="0">
                <a:latin typeface="Arial"/>
                <a:cs typeface="Arial"/>
              </a:rPr>
              <a:t>inventory planning and control techniques</a:t>
            </a:r>
            <a:endParaRPr sz="3000" dirty="0">
              <a:latin typeface="Arial"/>
              <a:cs typeface="Arial"/>
            </a:endParaRPr>
          </a:p>
          <a:p>
            <a:pPr marL="6985" algn="just">
              <a:lnSpc>
                <a:spcPts val="1315"/>
              </a:lnSpc>
              <a:tabLst>
                <a:tab pos="7956550" algn="l"/>
              </a:tabLst>
            </a:pPr>
            <a:r>
              <a:rPr sz="1400" dirty="0">
                <a:latin typeface="Arial"/>
                <a:cs typeface="Arial"/>
              </a:rPr>
              <a:t>	3</a:t>
            </a:r>
          </a:p>
        </p:txBody>
      </p:sp>
      <p:sp>
        <p:nvSpPr>
          <p:cNvPr id="5" name="Date Placeholder 4"/>
          <p:cNvSpPr>
            <a:spLocks noGrp="1"/>
          </p:cNvSpPr>
          <p:nvPr>
            <p:ph type="dt" sz="half" idx="10"/>
          </p:nvPr>
        </p:nvSpPr>
        <p:spPr/>
        <p:txBody>
          <a:bodyPr/>
          <a:lstStyle/>
          <a:p>
            <a:fld id="{CF29D9A5-81A3-470B-B4C5-E792D6788641}" type="datetime1">
              <a:rPr lang="en-US" smtClean="0"/>
              <a:t>2/27/2023</a:t>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1AEB1148-7451-73E7-47EB-4127CFCAC73D}"/>
              </a:ext>
            </a:extLst>
          </p:cNvPr>
          <p:cNvSpPr>
            <a:spLocks noGrp="1"/>
          </p:cNvSpPr>
          <p:nvPr>
            <p:ph type="dt" sz="half" idx="10"/>
          </p:nvPr>
        </p:nvSpPr>
        <p:spPr/>
        <p:txBody>
          <a:bodyPr/>
          <a:lstStyle/>
          <a:p>
            <a:fld id="{CF9EE6AE-A03A-4B1F-95EF-F9456A9EC16A}" type="datetime1">
              <a:rPr lang="en-US" smtClean="0"/>
              <a:t>2/27/2023</a:t>
            </a:fld>
            <a:endParaRPr lang="en-US"/>
          </a:p>
        </p:txBody>
      </p:sp>
      <p:pic>
        <p:nvPicPr>
          <p:cNvPr id="6" name="Picture 5">
            <a:extLst>
              <a:ext uri="{FF2B5EF4-FFF2-40B4-BE49-F238E27FC236}">
                <a16:creationId xmlns:a16="http://schemas.microsoft.com/office/drawing/2014/main" id="{1DD95A6A-9E56-C15E-163E-6041B98FC0C9}"/>
              </a:ext>
            </a:extLst>
          </p:cNvPr>
          <p:cNvPicPr>
            <a:picLocks noChangeAspect="1"/>
          </p:cNvPicPr>
          <p:nvPr/>
        </p:nvPicPr>
        <p:blipFill rotWithShape="1">
          <a:blip r:embed="rId2"/>
          <a:srcRect l="35625" t="37303" r="29375" b="12672"/>
          <a:stretch/>
        </p:blipFill>
        <p:spPr>
          <a:xfrm>
            <a:off x="1371600" y="80282"/>
            <a:ext cx="9829800" cy="5939518"/>
          </a:xfrm>
          <a:prstGeom prst="rect">
            <a:avLst/>
          </a:prstGeom>
        </p:spPr>
      </p:pic>
    </p:spTree>
    <p:extLst>
      <p:ext uri="{BB962C8B-B14F-4D97-AF65-F5344CB8AC3E}">
        <p14:creationId xmlns:p14="http://schemas.microsoft.com/office/powerpoint/2010/main" val="26891912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8E2A4A-7421-C532-A63A-5A1025BBD70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FDB5295-6495-6BAA-A57D-16AF294612CB}"/>
              </a:ext>
            </a:extLst>
          </p:cNvPr>
          <p:cNvSpPr>
            <a:spLocks noGrp="1"/>
          </p:cNvSpPr>
          <p:nvPr>
            <p:ph idx="1"/>
          </p:nvPr>
        </p:nvSpPr>
        <p:spPr/>
        <p:txBody>
          <a:bodyPr/>
          <a:lstStyle/>
          <a:p>
            <a:endParaRPr lang="en-US"/>
          </a:p>
        </p:txBody>
      </p:sp>
      <p:sp>
        <p:nvSpPr>
          <p:cNvPr id="4" name="Date Placeholder 3">
            <a:extLst>
              <a:ext uri="{FF2B5EF4-FFF2-40B4-BE49-F238E27FC236}">
                <a16:creationId xmlns:a16="http://schemas.microsoft.com/office/drawing/2014/main" id="{A1A00FBB-5EDC-F996-5484-8EF0E0FA8EA7}"/>
              </a:ext>
            </a:extLst>
          </p:cNvPr>
          <p:cNvSpPr>
            <a:spLocks noGrp="1"/>
          </p:cNvSpPr>
          <p:nvPr>
            <p:ph type="dt" sz="half" idx="10"/>
          </p:nvPr>
        </p:nvSpPr>
        <p:spPr/>
        <p:txBody>
          <a:bodyPr/>
          <a:lstStyle/>
          <a:p>
            <a:fld id="{CF9EE6AE-A03A-4B1F-95EF-F9456A9EC16A}" type="datetime1">
              <a:rPr lang="en-US" smtClean="0"/>
              <a:t>2/27/2023</a:t>
            </a:fld>
            <a:endParaRPr lang="en-US"/>
          </a:p>
        </p:txBody>
      </p:sp>
      <p:pic>
        <p:nvPicPr>
          <p:cNvPr id="6" name="Picture 5">
            <a:extLst>
              <a:ext uri="{FF2B5EF4-FFF2-40B4-BE49-F238E27FC236}">
                <a16:creationId xmlns:a16="http://schemas.microsoft.com/office/drawing/2014/main" id="{486DFB4D-7F18-E886-E165-E133670ECB24}"/>
              </a:ext>
            </a:extLst>
          </p:cNvPr>
          <p:cNvPicPr>
            <a:picLocks noChangeAspect="1"/>
          </p:cNvPicPr>
          <p:nvPr/>
        </p:nvPicPr>
        <p:blipFill rotWithShape="1">
          <a:blip r:embed="rId2"/>
          <a:srcRect l="35625" t="29990" r="21875" b="25544"/>
          <a:stretch/>
        </p:blipFill>
        <p:spPr>
          <a:xfrm>
            <a:off x="609600" y="274638"/>
            <a:ext cx="11277600" cy="6446838"/>
          </a:xfrm>
          <a:prstGeom prst="rect">
            <a:avLst/>
          </a:prstGeom>
        </p:spPr>
      </p:pic>
    </p:spTree>
    <p:extLst>
      <p:ext uri="{BB962C8B-B14F-4D97-AF65-F5344CB8AC3E}">
        <p14:creationId xmlns:p14="http://schemas.microsoft.com/office/powerpoint/2010/main" val="341207495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C126E-3768-4B5D-3A7D-85459660E65D}"/>
              </a:ext>
            </a:extLst>
          </p:cNvPr>
          <p:cNvSpPr>
            <a:spLocks noGrp="1"/>
          </p:cNvSpPr>
          <p:nvPr>
            <p:ph type="title"/>
          </p:nvPr>
        </p:nvSpPr>
        <p:spPr/>
        <p:txBody>
          <a:bodyPr>
            <a:normAutofit fontScale="90000"/>
          </a:bodyPr>
          <a:lstStyle/>
          <a:p>
            <a:r>
              <a:rPr lang="en-US" dirty="0">
                <a:solidFill>
                  <a:srgbClr val="000000"/>
                </a:solidFill>
                <a:latin typeface="ff2"/>
              </a:rPr>
              <a:t>Calculate EOQ from the following?</a:t>
            </a:r>
            <a:br>
              <a:rPr lang="en-US" dirty="0">
                <a:solidFill>
                  <a:srgbClr val="000000"/>
                </a:solidFill>
                <a:latin typeface="ff2"/>
              </a:rPr>
            </a:br>
            <a:endParaRPr lang="en-US" dirty="0"/>
          </a:p>
        </p:txBody>
      </p:sp>
      <p:sp>
        <p:nvSpPr>
          <p:cNvPr id="3" name="Content Placeholder 2">
            <a:extLst>
              <a:ext uri="{FF2B5EF4-FFF2-40B4-BE49-F238E27FC236}">
                <a16:creationId xmlns:a16="http://schemas.microsoft.com/office/drawing/2014/main" id="{A7623D95-8392-EDE4-4ABB-73A83754E345}"/>
              </a:ext>
            </a:extLst>
          </p:cNvPr>
          <p:cNvSpPr>
            <a:spLocks noGrp="1"/>
          </p:cNvSpPr>
          <p:nvPr>
            <p:ph idx="1"/>
          </p:nvPr>
        </p:nvSpPr>
        <p:spPr/>
        <p:txBody>
          <a:bodyPr/>
          <a:lstStyle/>
          <a:p>
            <a:pPr algn="l"/>
            <a:r>
              <a:rPr lang="en-US" b="0" i="0" dirty="0">
                <a:solidFill>
                  <a:srgbClr val="000000"/>
                </a:solidFill>
                <a:effectLst/>
                <a:latin typeface="ff2"/>
              </a:rPr>
              <a:t>Consumption during the year = 600 units </a:t>
            </a:r>
          </a:p>
          <a:p>
            <a:pPr algn="l"/>
            <a:r>
              <a:rPr lang="en-US" b="0" i="0" dirty="0">
                <a:solidFill>
                  <a:srgbClr val="000000"/>
                </a:solidFill>
                <a:effectLst/>
                <a:latin typeface="ff2"/>
              </a:rPr>
              <a:t>Ordering cost Rs. 12 per order</a:t>
            </a:r>
          </a:p>
          <a:p>
            <a:pPr algn="l"/>
            <a:r>
              <a:rPr lang="en-US" b="0" i="0" dirty="0">
                <a:solidFill>
                  <a:srgbClr val="000000"/>
                </a:solidFill>
                <a:effectLst/>
                <a:latin typeface="ff2"/>
              </a:rPr>
              <a:t>Carrying cost 20% Selling Price per unit Rs. 20</a:t>
            </a:r>
          </a:p>
          <a:p>
            <a:endParaRPr lang="en-US" dirty="0"/>
          </a:p>
          <a:p>
            <a:r>
              <a:rPr lang="en-US" dirty="0"/>
              <a:t>Answer:</a:t>
            </a:r>
          </a:p>
        </p:txBody>
      </p:sp>
      <p:sp>
        <p:nvSpPr>
          <p:cNvPr id="4" name="Date Placeholder 3">
            <a:extLst>
              <a:ext uri="{FF2B5EF4-FFF2-40B4-BE49-F238E27FC236}">
                <a16:creationId xmlns:a16="http://schemas.microsoft.com/office/drawing/2014/main" id="{2741DB03-1B88-6582-74CB-760017EA10D0}"/>
              </a:ext>
            </a:extLst>
          </p:cNvPr>
          <p:cNvSpPr>
            <a:spLocks noGrp="1"/>
          </p:cNvSpPr>
          <p:nvPr>
            <p:ph type="dt" sz="half" idx="10"/>
          </p:nvPr>
        </p:nvSpPr>
        <p:spPr/>
        <p:txBody>
          <a:bodyPr/>
          <a:lstStyle/>
          <a:p>
            <a:fld id="{CF9EE6AE-A03A-4B1F-95EF-F9456A9EC16A}" type="datetime1">
              <a:rPr lang="en-US" smtClean="0"/>
              <a:t>2/27/2023</a:t>
            </a:fld>
            <a:endParaRPr lang="en-US"/>
          </a:p>
        </p:txBody>
      </p:sp>
    </p:spTree>
    <p:extLst>
      <p:ext uri="{BB962C8B-B14F-4D97-AF65-F5344CB8AC3E}">
        <p14:creationId xmlns:p14="http://schemas.microsoft.com/office/powerpoint/2010/main" val="394433679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430271" y="2777489"/>
            <a:ext cx="6182995" cy="1244600"/>
          </a:xfrm>
          <a:prstGeom prst="rect">
            <a:avLst/>
          </a:prstGeom>
        </p:spPr>
        <p:txBody>
          <a:bodyPr vert="horz" wrap="square" lIns="0" tIns="12700" rIns="0" bIns="0" rtlCol="0" anchor="ctr">
            <a:spAutoFit/>
          </a:bodyPr>
          <a:lstStyle/>
          <a:p>
            <a:pPr marL="12700">
              <a:spcBef>
                <a:spcPts val="100"/>
              </a:spcBef>
            </a:pPr>
            <a:r>
              <a:rPr sz="8000" dirty="0">
                <a:solidFill>
                  <a:srgbClr val="000000"/>
                </a:solidFill>
              </a:rPr>
              <a:t>THANK</a:t>
            </a:r>
            <a:r>
              <a:rPr sz="8000" spc="-105" dirty="0">
                <a:solidFill>
                  <a:srgbClr val="000000"/>
                </a:solidFill>
              </a:rPr>
              <a:t> </a:t>
            </a:r>
            <a:r>
              <a:rPr sz="8000" spc="5" dirty="0">
                <a:solidFill>
                  <a:srgbClr val="000000"/>
                </a:solidFill>
              </a:rPr>
              <a:t>YOU</a:t>
            </a:r>
            <a:endParaRPr sz="8000"/>
          </a:p>
        </p:txBody>
      </p:sp>
      <p:sp>
        <p:nvSpPr>
          <p:cNvPr id="4" name="Date Placeholder 3"/>
          <p:cNvSpPr>
            <a:spLocks noGrp="1"/>
          </p:cNvSpPr>
          <p:nvPr>
            <p:ph type="dt" sz="half" idx="10"/>
          </p:nvPr>
        </p:nvSpPr>
        <p:spPr/>
        <p:txBody>
          <a:bodyPr/>
          <a:lstStyle/>
          <a:p>
            <a:fld id="{25AE47A5-6DD3-4C3E-B350-216824F1393A}" type="datetime1">
              <a:rPr lang="en-US" smtClean="0"/>
              <a:t>2/27/2023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981200" y="6172200"/>
            <a:ext cx="8229600" cy="0"/>
          </a:xfrm>
          <a:custGeom>
            <a:avLst/>
            <a:gdLst/>
            <a:ahLst/>
            <a:cxnLst/>
            <a:rect l="l" t="t" r="r" b="b"/>
            <a:pathLst>
              <a:path w="8229600">
                <a:moveTo>
                  <a:pt x="0" y="0"/>
                </a:moveTo>
                <a:lnTo>
                  <a:pt x="8229600" y="0"/>
                </a:lnTo>
              </a:path>
            </a:pathLst>
          </a:custGeom>
          <a:ln w="19048">
            <a:solidFill>
              <a:srgbClr val="CC9800"/>
            </a:solidFill>
          </a:ln>
        </p:spPr>
        <p:txBody>
          <a:bodyPr wrap="square" lIns="0" tIns="0" rIns="0" bIns="0" rtlCol="0"/>
          <a:lstStyle/>
          <a:p>
            <a:endParaRPr/>
          </a:p>
        </p:txBody>
      </p:sp>
      <p:sp>
        <p:nvSpPr>
          <p:cNvPr id="4" name="object 4"/>
          <p:cNvSpPr txBox="1"/>
          <p:nvPr/>
        </p:nvSpPr>
        <p:spPr>
          <a:xfrm>
            <a:off x="10008869" y="6278879"/>
            <a:ext cx="124460" cy="228268"/>
          </a:xfrm>
          <a:prstGeom prst="rect">
            <a:avLst/>
          </a:prstGeom>
        </p:spPr>
        <p:txBody>
          <a:bodyPr vert="horz" wrap="square" lIns="0" tIns="12700" rIns="0" bIns="0" rtlCol="0">
            <a:spAutoFit/>
          </a:bodyPr>
          <a:lstStyle/>
          <a:p>
            <a:pPr marL="12700">
              <a:spcBef>
                <a:spcPts val="100"/>
              </a:spcBef>
            </a:pPr>
            <a:r>
              <a:rPr sz="1400" dirty="0">
                <a:latin typeface="Arial"/>
                <a:cs typeface="Arial"/>
              </a:rPr>
              <a:t>4</a:t>
            </a:r>
            <a:endParaRPr sz="1400">
              <a:latin typeface="Arial"/>
              <a:cs typeface="Arial"/>
            </a:endParaRPr>
          </a:p>
        </p:txBody>
      </p:sp>
      <p:sp>
        <p:nvSpPr>
          <p:cNvPr id="5" name="object 5"/>
          <p:cNvSpPr txBox="1">
            <a:spLocks noGrp="1"/>
          </p:cNvSpPr>
          <p:nvPr>
            <p:ph type="title"/>
          </p:nvPr>
        </p:nvSpPr>
        <p:spPr>
          <a:xfrm>
            <a:off x="2059940" y="534173"/>
            <a:ext cx="7456170" cy="628377"/>
          </a:xfrm>
          <a:prstGeom prst="rect">
            <a:avLst/>
          </a:prstGeom>
        </p:spPr>
        <p:txBody>
          <a:bodyPr vert="horz" wrap="square" lIns="0" tIns="12700" rIns="0" bIns="0" rtlCol="0" anchor="ctr">
            <a:spAutoFit/>
          </a:bodyPr>
          <a:lstStyle/>
          <a:p>
            <a:pPr marL="12700">
              <a:spcBef>
                <a:spcPts val="100"/>
              </a:spcBef>
            </a:pPr>
            <a:r>
              <a:rPr sz="4000" b="1" spc="-5" dirty="0">
                <a:latin typeface="Garamond"/>
                <a:cs typeface="Garamond"/>
              </a:rPr>
              <a:t>Types </a:t>
            </a:r>
            <a:r>
              <a:rPr sz="4000" b="1" spc="5" dirty="0">
                <a:latin typeface="Garamond"/>
                <a:cs typeface="Garamond"/>
              </a:rPr>
              <a:t>of</a:t>
            </a:r>
            <a:r>
              <a:rPr sz="4000" b="1" spc="-70" dirty="0">
                <a:latin typeface="Garamond"/>
                <a:cs typeface="Garamond"/>
              </a:rPr>
              <a:t> </a:t>
            </a:r>
            <a:r>
              <a:rPr sz="4000" b="1" dirty="0">
                <a:latin typeface="Garamond"/>
                <a:cs typeface="Garamond"/>
              </a:rPr>
              <a:t>Inventory</a:t>
            </a:r>
          </a:p>
        </p:txBody>
      </p:sp>
      <p:sp>
        <p:nvSpPr>
          <p:cNvPr id="6" name="object 6"/>
          <p:cNvSpPr/>
          <p:nvPr/>
        </p:nvSpPr>
        <p:spPr>
          <a:xfrm>
            <a:off x="4495800" y="2133600"/>
            <a:ext cx="3276600" cy="2933700"/>
          </a:xfrm>
          <a:prstGeom prst="rect">
            <a:avLst/>
          </a:prstGeom>
          <a:blipFill>
            <a:blip r:embed="rId2" cstate="print"/>
            <a:stretch>
              <a:fillRect/>
            </a:stretch>
          </a:blipFill>
        </p:spPr>
        <p:txBody>
          <a:bodyPr wrap="square" lIns="0" tIns="0" rIns="0" bIns="0" rtlCol="0"/>
          <a:lstStyle/>
          <a:p>
            <a:endParaRPr/>
          </a:p>
        </p:txBody>
      </p:sp>
      <p:sp>
        <p:nvSpPr>
          <p:cNvPr id="7" name="object 7"/>
          <p:cNvSpPr/>
          <p:nvPr/>
        </p:nvSpPr>
        <p:spPr>
          <a:xfrm>
            <a:off x="4953000" y="2209800"/>
            <a:ext cx="1066800" cy="914400"/>
          </a:xfrm>
          <a:custGeom>
            <a:avLst/>
            <a:gdLst/>
            <a:ahLst/>
            <a:cxnLst/>
            <a:rect l="l" t="t" r="r" b="b"/>
            <a:pathLst>
              <a:path w="1066800" h="914400">
                <a:moveTo>
                  <a:pt x="533400" y="0"/>
                </a:moveTo>
                <a:lnTo>
                  <a:pt x="482021" y="2090"/>
                </a:lnTo>
                <a:lnTo>
                  <a:pt x="432027" y="8235"/>
                </a:lnTo>
                <a:lnTo>
                  <a:pt x="383639" y="18244"/>
                </a:lnTo>
                <a:lnTo>
                  <a:pt x="337082" y="31925"/>
                </a:lnTo>
                <a:lnTo>
                  <a:pt x="292578" y="49088"/>
                </a:lnTo>
                <a:lnTo>
                  <a:pt x="250351" y="69543"/>
                </a:lnTo>
                <a:lnTo>
                  <a:pt x="210624" y="93098"/>
                </a:lnTo>
                <a:lnTo>
                  <a:pt x="173620" y="119562"/>
                </a:lnTo>
                <a:lnTo>
                  <a:pt x="139564" y="148745"/>
                </a:lnTo>
                <a:lnTo>
                  <a:pt x="108677" y="180457"/>
                </a:lnTo>
                <a:lnTo>
                  <a:pt x="81184" y="214506"/>
                </a:lnTo>
                <a:lnTo>
                  <a:pt x="57308" y="250701"/>
                </a:lnTo>
                <a:lnTo>
                  <a:pt x="37273" y="288852"/>
                </a:lnTo>
                <a:lnTo>
                  <a:pt x="21301" y="328768"/>
                </a:lnTo>
                <a:lnTo>
                  <a:pt x="9616" y="370259"/>
                </a:lnTo>
                <a:lnTo>
                  <a:pt x="2441" y="413133"/>
                </a:lnTo>
                <a:lnTo>
                  <a:pt x="0" y="457200"/>
                </a:lnTo>
                <a:lnTo>
                  <a:pt x="2441" y="501266"/>
                </a:lnTo>
                <a:lnTo>
                  <a:pt x="9616" y="544140"/>
                </a:lnTo>
                <a:lnTo>
                  <a:pt x="21301" y="585631"/>
                </a:lnTo>
                <a:lnTo>
                  <a:pt x="37273" y="625547"/>
                </a:lnTo>
                <a:lnTo>
                  <a:pt x="57308" y="663698"/>
                </a:lnTo>
                <a:lnTo>
                  <a:pt x="81184" y="699893"/>
                </a:lnTo>
                <a:lnTo>
                  <a:pt x="108677" y="733942"/>
                </a:lnTo>
                <a:lnTo>
                  <a:pt x="139564" y="765654"/>
                </a:lnTo>
                <a:lnTo>
                  <a:pt x="173620" y="794837"/>
                </a:lnTo>
                <a:lnTo>
                  <a:pt x="210624" y="821301"/>
                </a:lnTo>
                <a:lnTo>
                  <a:pt x="250351" y="844856"/>
                </a:lnTo>
                <a:lnTo>
                  <a:pt x="292578" y="865311"/>
                </a:lnTo>
                <a:lnTo>
                  <a:pt x="337082" y="882474"/>
                </a:lnTo>
                <a:lnTo>
                  <a:pt x="383639" y="896155"/>
                </a:lnTo>
                <a:lnTo>
                  <a:pt x="432027" y="906164"/>
                </a:lnTo>
                <a:lnTo>
                  <a:pt x="482021" y="912309"/>
                </a:lnTo>
                <a:lnTo>
                  <a:pt x="533400" y="914400"/>
                </a:lnTo>
                <a:lnTo>
                  <a:pt x="584778" y="912309"/>
                </a:lnTo>
                <a:lnTo>
                  <a:pt x="634772" y="906164"/>
                </a:lnTo>
                <a:lnTo>
                  <a:pt x="683160" y="896155"/>
                </a:lnTo>
                <a:lnTo>
                  <a:pt x="729717" y="882474"/>
                </a:lnTo>
                <a:lnTo>
                  <a:pt x="774221" y="865311"/>
                </a:lnTo>
                <a:lnTo>
                  <a:pt x="816448" y="844856"/>
                </a:lnTo>
                <a:lnTo>
                  <a:pt x="856175" y="821301"/>
                </a:lnTo>
                <a:lnTo>
                  <a:pt x="893179" y="794837"/>
                </a:lnTo>
                <a:lnTo>
                  <a:pt x="927235" y="765654"/>
                </a:lnTo>
                <a:lnTo>
                  <a:pt x="958122" y="733942"/>
                </a:lnTo>
                <a:lnTo>
                  <a:pt x="985615" y="699893"/>
                </a:lnTo>
                <a:lnTo>
                  <a:pt x="1009491" y="663698"/>
                </a:lnTo>
                <a:lnTo>
                  <a:pt x="1029526" y="625547"/>
                </a:lnTo>
                <a:lnTo>
                  <a:pt x="1045498" y="585631"/>
                </a:lnTo>
                <a:lnTo>
                  <a:pt x="1057183" y="544140"/>
                </a:lnTo>
                <a:lnTo>
                  <a:pt x="1064358" y="501266"/>
                </a:lnTo>
                <a:lnTo>
                  <a:pt x="1066800" y="457200"/>
                </a:lnTo>
                <a:lnTo>
                  <a:pt x="1064358" y="413133"/>
                </a:lnTo>
                <a:lnTo>
                  <a:pt x="1057183" y="370259"/>
                </a:lnTo>
                <a:lnTo>
                  <a:pt x="1045498" y="328768"/>
                </a:lnTo>
                <a:lnTo>
                  <a:pt x="1029526" y="288852"/>
                </a:lnTo>
                <a:lnTo>
                  <a:pt x="1009491" y="250701"/>
                </a:lnTo>
                <a:lnTo>
                  <a:pt x="985615" y="214506"/>
                </a:lnTo>
                <a:lnTo>
                  <a:pt x="958122" y="180457"/>
                </a:lnTo>
                <a:lnTo>
                  <a:pt x="927235" y="148745"/>
                </a:lnTo>
                <a:lnTo>
                  <a:pt x="893179" y="119562"/>
                </a:lnTo>
                <a:lnTo>
                  <a:pt x="856175" y="93098"/>
                </a:lnTo>
                <a:lnTo>
                  <a:pt x="816448" y="69543"/>
                </a:lnTo>
                <a:lnTo>
                  <a:pt x="774221" y="49088"/>
                </a:lnTo>
                <a:lnTo>
                  <a:pt x="729717" y="31925"/>
                </a:lnTo>
                <a:lnTo>
                  <a:pt x="683160" y="18244"/>
                </a:lnTo>
                <a:lnTo>
                  <a:pt x="634772" y="8235"/>
                </a:lnTo>
                <a:lnTo>
                  <a:pt x="584778" y="2090"/>
                </a:lnTo>
                <a:lnTo>
                  <a:pt x="533400" y="0"/>
                </a:lnTo>
                <a:close/>
              </a:path>
            </a:pathLst>
          </a:custGeom>
          <a:solidFill>
            <a:srgbClr val="986600"/>
          </a:solidFill>
        </p:spPr>
        <p:txBody>
          <a:bodyPr wrap="square" lIns="0" tIns="0" rIns="0" bIns="0" rtlCol="0"/>
          <a:lstStyle/>
          <a:p>
            <a:endParaRPr/>
          </a:p>
        </p:txBody>
      </p:sp>
      <p:sp>
        <p:nvSpPr>
          <p:cNvPr id="8" name="object 8"/>
          <p:cNvSpPr/>
          <p:nvPr/>
        </p:nvSpPr>
        <p:spPr>
          <a:xfrm>
            <a:off x="4953000" y="2209800"/>
            <a:ext cx="1066800" cy="914400"/>
          </a:xfrm>
          <a:custGeom>
            <a:avLst/>
            <a:gdLst/>
            <a:ahLst/>
            <a:cxnLst/>
            <a:rect l="l" t="t" r="r" b="b"/>
            <a:pathLst>
              <a:path w="1066800" h="914400">
                <a:moveTo>
                  <a:pt x="533400" y="914400"/>
                </a:moveTo>
                <a:lnTo>
                  <a:pt x="482021" y="912309"/>
                </a:lnTo>
                <a:lnTo>
                  <a:pt x="432027" y="906164"/>
                </a:lnTo>
                <a:lnTo>
                  <a:pt x="383639" y="896155"/>
                </a:lnTo>
                <a:lnTo>
                  <a:pt x="337082" y="882474"/>
                </a:lnTo>
                <a:lnTo>
                  <a:pt x="292578" y="865311"/>
                </a:lnTo>
                <a:lnTo>
                  <a:pt x="250351" y="844856"/>
                </a:lnTo>
                <a:lnTo>
                  <a:pt x="210624" y="821301"/>
                </a:lnTo>
                <a:lnTo>
                  <a:pt x="173620" y="794837"/>
                </a:lnTo>
                <a:lnTo>
                  <a:pt x="139564" y="765654"/>
                </a:lnTo>
                <a:lnTo>
                  <a:pt x="108677" y="733942"/>
                </a:lnTo>
                <a:lnTo>
                  <a:pt x="81184" y="699893"/>
                </a:lnTo>
                <a:lnTo>
                  <a:pt x="57308" y="663698"/>
                </a:lnTo>
                <a:lnTo>
                  <a:pt x="37273" y="625547"/>
                </a:lnTo>
                <a:lnTo>
                  <a:pt x="21301" y="585631"/>
                </a:lnTo>
                <a:lnTo>
                  <a:pt x="9616" y="544140"/>
                </a:lnTo>
                <a:lnTo>
                  <a:pt x="2441" y="501266"/>
                </a:lnTo>
                <a:lnTo>
                  <a:pt x="0" y="457200"/>
                </a:lnTo>
                <a:lnTo>
                  <a:pt x="2441" y="413133"/>
                </a:lnTo>
                <a:lnTo>
                  <a:pt x="9616" y="370259"/>
                </a:lnTo>
                <a:lnTo>
                  <a:pt x="21301" y="328768"/>
                </a:lnTo>
                <a:lnTo>
                  <a:pt x="37273" y="288852"/>
                </a:lnTo>
                <a:lnTo>
                  <a:pt x="57308" y="250701"/>
                </a:lnTo>
                <a:lnTo>
                  <a:pt x="81184" y="214506"/>
                </a:lnTo>
                <a:lnTo>
                  <a:pt x="108677" y="180457"/>
                </a:lnTo>
                <a:lnTo>
                  <a:pt x="139564" y="148745"/>
                </a:lnTo>
                <a:lnTo>
                  <a:pt x="173620" y="119562"/>
                </a:lnTo>
                <a:lnTo>
                  <a:pt x="210624" y="93098"/>
                </a:lnTo>
                <a:lnTo>
                  <a:pt x="250351" y="69543"/>
                </a:lnTo>
                <a:lnTo>
                  <a:pt x="292578" y="49088"/>
                </a:lnTo>
                <a:lnTo>
                  <a:pt x="337082" y="31925"/>
                </a:lnTo>
                <a:lnTo>
                  <a:pt x="383639" y="18244"/>
                </a:lnTo>
                <a:lnTo>
                  <a:pt x="432027" y="8235"/>
                </a:lnTo>
                <a:lnTo>
                  <a:pt x="482021" y="2090"/>
                </a:lnTo>
                <a:lnTo>
                  <a:pt x="533400" y="0"/>
                </a:lnTo>
                <a:lnTo>
                  <a:pt x="584778" y="2090"/>
                </a:lnTo>
                <a:lnTo>
                  <a:pt x="634772" y="8235"/>
                </a:lnTo>
                <a:lnTo>
                  <a:pt x="683160" y="18244"/>
                </a:lnTo>
                <a:lnTo>
                  <a:pt x="729717" y="31925"/>
                </a:lnTo>
                <a:lnTo>
                  <a:pt x="774221" y="49088"/>
                </a:lnTo>
                <a:lnTo>
                  <a:pt x="816448" y="69543"/>
                </a:lnTo>
                <a:lnTo>
                  <a:pt x="856175" y="93098"/>
                </a:lnTo>
                <a:lnTo>
                  <a:pt x="893179" y="119562"/>
                </a:lnTo>
                <a:lnTo>
                  <a:pt x="927235" y="148745"/>
                </a:lnTo>
                <a:lnTo>
                  <a:pt x="958122" y="180457"/>
                </a:lnTo>
                <a:lnTo>
                  <a:pt x="985615" y="214506"/>
                </a:lnTo>
                <a:lnTo>
                  <a:pt x="1009491" y="250701"/>
                </a:lnTo>
                <a:lnTo>
                  <a:pt x="1029526" y="288852"/>
                </a:lnTo>
                <a:lnTo>
                  <a:pt x="1045498" y="328768"/>
                </a:lnTo>
                <a:lnTo>
                  <a:pt x="1057183" y="370259"/>
                </a:lnTo>
                <a:lnTo>
                  <a:pt x="1064358" y="413133"/>
                </a:lnTo>
                <a:lnTo>
                  <a:pt x="1066800" y="457200"/>
                </a:lnTo>
                <a:lnTo>
                  <a:pt x="1064358" y="501266"/>
                </a:lnTo>
                <a:lnTo>
                  <a:pt x="1057183" y="544140"/>
                </a:lnTo>
                <a:lnTo>
                  <a:pt x="1045498" y="585631"/>
                </a:lnTo>
                <a:lnTo>
                  <a:pt x="1029526" y="625547"/>
                </a:lnTo>
                <a:lnTo>
                  <a:pt x="1009491" y="663698"/>
                </a:lnTo>
                <a:lnTo>
                  <a:pt x="985615" y="699893"/>
                </a:lnTo>
                <a:lnTo>
                  <a:pt x="958122" y="733942"/>
                </a:lnTo>
                <a:lnTo>
                  <a:pt x="927235" y="765654"/>
                </a:lnTo>
                <a:lnTo>
                  <a:pt x="893179" y="794837"/>
                </a:lnTo>
                <a:lnTo>
                  <a:pt x="856175" y="821301"/>
                </a:lnTo>
                <a:lnTo>
                  <a:pt x="816448" y="844856"/>
                </a:lnTo>
                <a:lnTo>
                  <a:pt x="774221" y="865311"/>
                </a:lnTo>
                <a:lnTo>
                  <a:pt x="729717" y="882474"/>
                </a:lnTo>
                <a:lnTo>
                  <a:pt x="683160" y="896155"/>
                </a:lnTo>
                <a:lnTo>
                  <a:pt x="634772" y="906164"/>
                </a:lnTo>
                <a:lnTo>
                  <a:pt x="584778" y="912309"/>
                </a:lnTo>
                <a:lnTo>
                  <a:pt x="533400" y="914400"/>
                </a:lnTo>
                <a:close/>
              </a:path>
            </a:pathLst>
          </a:custGeom>
          <a:ln w="9344">
            <a:solidFill>
              <a:srgbClr val="000000"/>
            </a:solidFill>
          </a:ln>
        </p:spPr>
        <p:txBody>
          <a:bodyPr wrap="square" lIns="0" tIns="0" rIns="0" bIns="0" rtlCol="0"/>
          <a:lstStyle/>
          <a:p>
            <a:endParaRPr/>
          </a:p>
        </p:txBody>
      </p:sp>
      <p:sp>
        <p:nvSpPr>
          <p:cNvPr id="9" name="object 9"/>
          <p:cNvSpPr txBox="1"/>
          <p:nvPr/>
        </p:nvSpPr>
        <p:spPr>
          <a:xfrm>
            <a:off x="5016500" y="2349500"/>
            <a:ext cx="937894" cy="635000"/>
          </a:xfrm>
          <a:prstGeom prst="rect">
            <a:avLst/>
          </a:prstGeom>
        </p:spPr>
        <p:txBody>
          <a:bodyPr vert="horz" wrap="square" lIns="0" tIns="12700" rIns="0" bIns="0" rtlCol="0">
            <a:spAutoFit/>
          </a:bodyPr>
          <a:lstStyle/>
          <a:p>
            <a:pPr marL="65405" marR="5080" indent="-53340">
              <a:spcBef>
                <a:spcPts val="100"/>
              </a:spcBef>
            </a:pPr>
            <a:r>
              <a:rPr sz="2000" b="1" dirty="0">
                <a:latin typeface="Times New Roman"/>
                <a:cs typeface="Times New Roman"/>
              </a:rPr>
              <a:t>Work</a:t>
            </a:r>
            <a:r>
              <a:rPr sz="2000" b="1" spc="-85" dirty="0">
                <a:latin typeface="Times New Roman"/>
                <a:cs typeface="Times New Roman"/>
              </a:rPr>
              <a:t> </a:t>
            </a:r>
            <a:r>
              <a:rPr sz="2000" b="1" spc="-5" dirty="0">
                <a:latin typeface="Times New Roman"/>
                <a:cs typeface="Times New Roman"/>
              </a:rPr>
              <a:t>in  </a:t>
            </a:r>
            <a:r>
              <a:rPr sz="2000" b="1" dirty="0">
                <a:latin typeface="Times New Roman"/>
                <a:cs typeface="Times New Roman"/>
              </a:rPr>
              <a:t>process</a:t>
            </a:r>
            <a:endParaRPr sz="2000">
              <a:latin typeface="Times New Roman"/>
              <a:cs typeface="Times New Roman"/>
            </a:endParaRPr>
          </a:p>
        </p:txBody>
      </p:sp>
      <p:sp>
        <p:nvSpPr>
          <p:cNvPr id="10" name="object 10"/>
          <p:cNvSpPr/>
          <p:nvPr/>
        </p:nvSpPr>
        <p:spPr>
          <a:xfrm>
            <a:off x="4953000" y="3886200"/>
            <a:ext cx="1066800" cy="914400"/>
          </a:xfrm>
          <a:custGeom>
            <a:avLst/>
            <a:gdLst/>
            <a:ahLst/>
            <a:cxnLst/>
            <a:rect l="l" t="t" r="r" b="b"/>
            <a:pathLst>
              <a:path w="1066800" h="914400">
                <a:moveTo>
                  <a:pt x="533400" y="0"/>
                </a:moveTo>
                <a:lnTo>
                  <a:pt x="482021" y="2090"/>
                </a:lnTo>
                <a:lnTo>
                  <a:pt x="432027" y="8235"/>
                </a:lnTo>
                <a:lnTo>
                  <a:pt x="383639" y="18244"/>
                </a:lnTo>
                <a:lnTo>
                  <a:pt x="337082" y="31925"/>
                </a:lnTo>
                <a:lnTo>
                  <a:pt x="292578" y="49088"/>
                </a:lnTo>
                <a:lnTo>
                  <a:pt x="250351" y="69543"/>
                </a:lnTo>
                <a:lnTo>
                  <a:pt x="210624" y="93098"/>
                </a:lnTo>
                <a:lnTo>
                  <a:pt x="173620" y="119562"/>
                </a:lnTo>
                <a:lnTo>
                  <a:pt x="139564" y="148745"/>
                </a:lnTo>
                <a:lnTo>
                  <a:pt x="108677" y="180457"/>
                </a:lnTo>
                <a:lnTo>
                  <a:pt x="81184" y="214506"/>
                </a:lnTo>
                <a:lnTo>
                  <a:pt x="57308" y="250701"/>
                </a:lnTo>
                <a:lnTo>
                  <a:pt x="37273" y="288852"/>
                </a:lnTo>
                <a:lnTo>
                  <a:pt x="21301" y="328768"/>
                </a:lnTo>
                <a:lnTo>
                  <a:pt x="9616" y="370259"/>
                </a:lnTo>
                <a:lnTo>
                  <a:pt x="2441" y="413133"/>
                </a:lnTo>
                <a:lnTo>
                  <a:pt x="0" y="457200"/>
                </a:lnTo>
                <a:lnTo>
                  <a:pt x="2441" y="501266"/>
                </a:lnTo>
                <a:lnTo>
                  <a:pt x="9616" y="544140"/>
                </a:lnTo>
                <a:lnTo>
                  <a:pt x="21301" y="585631"/>
                </a:lnTo>
                <a:lnTo>
                  <a:pt x="37273" y="625547"/>
                </a:lnTo>
                <a:lnTo>
                  <a:pt x="57308" y="663698"/>
                </a:lnTo>
                <a:lnTo>
                  <a:pt x="81184" y="699893"/>
                </a:lnTo>
                <a:lnTo>
                  <a:pt x="108677" y="733942"/>
                </a:lnTo>
                <a:lnTo>
                  <a:pt x="139564" y="765654"/>
                </a:lnTo>
                <a:lnTo>
                  <a:pt x="173620" y="794837"/>
                </a:lnTo>
                <a:lnTo>
                  <a:pt x="210624" y="821301"/>
                </a:lnTo>
                <a:lnTo>
                  <a:pt x="250351" y="844856"/>
                </a:lnTo>
                <a:lnTo>
                  <a:pt x="292578" y="865311"/>
                </a:lnTo>
                <a:lnTo>
                  <a:pt x="337082" y="882474"/>
                </a:lnTo>
                <a:lnTo>
                  <a:pt x="383639" y="896155"/>
                </a:lnTo>
                <a:lnTo>
                  <a:pt x="432027" y="906164"/>
                </a:lnTo>
                <a:lnTo>
                  <a:pt x="482021" y="912309"/>
                </a:lnTo>
                <a:lnTo>
                  <a:pt x="533400" y="914400"/>
                </a:lnTo>
                <a:lnTo>
                  <a:pt x="584778" y="912309"/>
                </a:lnTo>
                <a:lnTo>
                  <a:pt x="634772" y="906164"/>
                </a:lnTo>
                <a:lnTo>
                  <a:pt x="683160" y="896155"/>
                </a:lnTo>
                <a:lnTo>
                  <a:pt x="729717" y="882474"/>
                </a:lnTo>
                <a:lnTo>
                  <a:pt x="774221" y="865311"/>
                </a:lnTo>
                <a:lnTo>
                  <a:pt x="816448" y="844856"/>
                </a:lnTo>
                <a:lnTo>
                  <a:pt x="856175" y="821301"/>
                </a:lnTo>
                <a:lnTo>
                  <a:pt x="893179" y="794837"/>
                </a:lnTo>
                <a:lnTo>
                  <a:pt x="927235" y="765654"/>
                </a:lnTo>
                <a:lnTo>
                  <a:pt x="958122" y="733942"/>
                </a:lnTo>
                <a:lnTo>
                  <a:pt x="985615" y="699893"/>
                </a:lnTo>
                <a:lnTo>
                  <a:pt x="1009491" y="663698"/>
                </a:lnTo>
                <a:lnTo>
                  <a:pt x="1029526" y="625547"/>
                </a:lnTo>
                <a:lnTo>
                  <a:pt x="1045498" y="585631"/>
                </a:lnTo>
                <a:lnTo>
                  <a:pt x="1057183" y="544140"/>
                </a:lnTo>
                <a:lnTo>
                  <a:pt x="1064358" y="501266"/>
                </a:lnTo>
                <a:lnTo>
                  <a:pt x="1066800" y="457200"/>
                </a:lnTo>
                <a:lnTo>
                  <a:pt x="1064358" y="413133"/>
                </a:lnTo>
                <a:lnTo>
                  <a:pt x="1057183" y="370259"/>
                </a:lnTo>
                <a:lnTo>
                  <a:pt x="1045498" y="328768"/>
                </a:lnTo>
                <a:lnTo>
                  <a:pt x="1029526" y="288852"/>
                </a:lnTo>
                <a:lnTo>
                  <a:pt x="1009491" y="250701"/>
                </a:lnTo>
                <a:lnTo>
                  <a:pt x="985615" y="214506"/>
                </a:lnTo>
                <a:lnTo>
                  <a:pt x="958122" y="180457"/>
                </a:lnTo>
                <a:lnTo>
                  <a:pt x="927235" y="148745"/>
                </a:lnTo>
                <a:lnTo>
                  <a:pt x="893179" y="119562"/>
                </a:lnTo>
                <a:lnTo>
                  <a:pt x="856175" y="93098"/>
                </a:lnTo>
                <a:lnTo>
                  <a:pt x="816448" y="69543"/>
                </a:lnTo>
                <a:lnTo>
                  <a:pt x="774221" y="49088"/>
                </a:lnTo>
                <a:lnTo>
                  <a:pt x="729717" y="31925"/>
                </a:lnTo>
                <a:lnTo>
                  <a:pt x="683160" y="18244"/>
                </a:lnTo>
                <a:lnTo>
                  <a:pt x="634772" y="8235"/>
                </a:lnTo>
                <a:lnTo>
                  <a:pt x="584778" y="2090"/>
                </a:lnTo>
                <a:lnTo>
                  <a:pt x="533400" y="0"/>
                </a:lnTo>
                <a:close/>
              </a:path>
            </a:pathLst>
          </a:custGeom>
          <a:solidFill>
            <a:srgbClr val="986600"/>
          </a:solidFill>
        </p:spPr>
        <p:txBody>
          <a:bodyPr wrap="square" lIns="0" tIns="0" rIns="0" bIns="0" rtlCol="0"/>
          <a:lstStyle/>
          <a:p>
            <a:endParaRPr/>
          </a:p>
        </p:txBody>
      </p:sp>
      <p:sp>
        <p:nvSpPr>
          <p:cNvPr id="11" name="object 11"/>
          <p:cNvSpPr/>
          <p:nvPr/>
        </p:nvSpPr>
        <p:spPr>
          <a:xfrm>
            <a:off x="4953000" y="3886200"/>
            <a:ext cx="1066800" cy="914400"/>
          </a:xfrm>
          <a:custGeom>
            <a:avLst/>
            <a:gdLst/>
            <a:ahLst/>
            <a:cxnLst/>
            <a:rect l="l" t="t" r="r" b="b"/>
            <a:pathLst>
              <a:path w="1066800" h="914400">
                <a:moveTo>
                  <a:pt x="533400" y="914400"/>
                </a:moveTo>
                <a:lnTo>
                  <a:pt x="482021" y="912309"/>
                </a:lnTo>
                <a:lnTo>
                  <a:pt x="432027" y="906164"/>
                </a:lnTo>
                <a:lnTo>
                  <a:pt x="383639" y="896155"/>
                </a:lnTo>
                <a:lnTo>
                  <a:pt x="337082" y="882474"/>
                </a:lnTo>
                <a:lnTo>
                  <a:pt x="292578" y="865311"/>
                </a:lnTo>
                <a:lnTo>
                  <a:pt x="250351" y="844856"/>
                </a:lnTo>
                <a:lnTo>
                  <a:pt x="210624" y="821301"/>
                </a:lnTo>
                <a:lnTo>
                  <a:pt x="173620" y="794837"/>
                </a:lnTo>
                <a:lnTo>
                  <a:pt x="139564" y="765654"/>
                </a:lnTo>
                <a:lnTo>
                  <a:pt x="108677" y="733942"/>
                </a:lnTo>
                <a:lnTo>
                  <a:pt x="81184" y="699893"/>
                </a:lnTo>
                <a:lnTo>
                  <a:pt x="57308" y="663698"/>
                </a:lnTo>
                <a:lnTo>
                  <a:pt x="37273" y="625547"/>
                </a:lnTo>
                <a:lnTo>
                  <a:pt x="21301" y="585631"/>
                </a:lnTo>
                <a:lnTo>
                  <a:pt x="9616" y="544140"/>
                </a:lnTo>
                <a:lnTo>
                  <a:pt x="2441" y="501266"/>
                </a:lnTo>
                <a:lnTo>
                  <a:pt x="0" y="457200"/>
                </a:lnTo>
                <a:lnTo>
                  <a:pt x="2441" y="413133"/>
                </a:lnTo>
                <a:lnTo>
                  <a:pt x="9616" y="370259"/>
                </a:lnTo>
                <a:lnTo>
                  <a:pt x="21301" y="328768"/>
                </a:lnTo>
                <a:lnTo>
                  <a:pt x="37273" y="288852"/>
                </a:lnTo>
                <a:lnTo>
                  <a:pt x="57308" y="250701"/>
                </a:lnTo>
                <a:lnTo>
                  <a:pt x="81184" y="214506"/>
                </a:lnTo>
                <a:lnTo>
                  <a:pt x="108677" y="180457"/>
                </a:lnTo>
                <a:lnTo>
                  <a:pt x="139564" y="148745"/>
                </a:lnTo>
                <a:lnTo>
                  <a:pt x="173620" y="119562"/>
                </a:lnTo>
                <a:lnTo>
                  <a:pt x="210624" y="93098"/>
                </a:lnTo>
                <a:lnTo>
                  <a:pt x="250351" y="69543"/>
                </a:lnTo>
                <a:lnTo>
                  <a:pt x="292578" y="49088"/>
                </a:lnTo>
                <a:lnTo>
                  <a:pt x="337082" y="31925"/>
                </a:lnTo>
                <a:lnTo>
                  <a:pt x="383639" y="18244"/>
                </a:lnTo>
                <a:lnTo>
                  <a:pt x="432027" y="8235"/>
                </a:lnTo>
                <a:lnTo>
                  <a:pt x="482021" y="2090"/>
                </a:lnTo>
                <a:lnTo>
                  <a:pt x="533400" y="0"/>
                </a:lnTo>
                <a:lnTo>
                  <a:pt x="584778" y="2090"/>
                </a:lnTo>
                <a:lnTo>
                  <a:pt x="634772" y="8235"/>
                </a:lnTo>
                <a:lnTo>
                  <a:pt x="683160" y="18244"/>
                </a:lnTo>
                <a:lnTo>
                  <a:pt x="729717" y="31925"/>
                </a:lnTo>
                <a:lnTo>
                  <a:pt x="774221" y="49088"/>
                </a:lnTo>
                <a:lnTo>
                  <a:pt x="816448" y="69543"/>
                </a:lnTo>
                <a:lnTo>
                  <a:pt x="856175" y="93098"/>
                </a:lnTo>
                <a:lnTo>
                  <a:pt x="893179" y="119562"/>
                </a:lnTo>
                <a:lnTo>
                  <a:pt x="927235" y="148745"/>
                </a:lnTo>
                <a:lnTo>
                  <a:pt x="958122" y="180457"/>
                </a:lnTo>
                <a:lnTo>
                  <a:pt x="985615" y="214506"/>
                </a:lnTo>
                <a:lnTo>
                  <a:pt x="1009491" y="250701"/>
                </a:lnTo>
                <a:lnTo>
                  <a:pt x="1029526" y="288852"/>
                </a:lnTo>
                <a:lnTo>
                  <a:pt x="1045498" y="328768"/>
                </a:lnTo>
                <a:lnTo>
                  <a:pt x="1057183" y="370259"/>
                </a:lnTo>
                <a:lnTo>
                  <a:pt x="1064358" y="413133"/>
                </a:lnTo>
                <a:lnTo>
                  <a:pt x="1066800" y="457200"/>
                </a:lnTo>
                <a:lnTo>
                  <a:pt x="1064358" y="501266"/>
                </a:lnTo>
                <a:lnTo>
                  <a:pt x="1057183" y="544140"/>
                </a:lnTo>
                <a:lnTo>
                  <a:pt x="1045498" y="585631"/>
                </a:lnTo>
                <a:lnTo>
                  <a:pt x="1029526" y="625547"/>
                </a:lnTo>
                <a:lnTo>
                  <a:pt x="1009491" y="663698"/>
                </a:lnTo>
                <a:lnTo>
                  <a:pt x="985615" y="699893"/>
                </a:lnTo>
                <a:lnTo>
                  <a:pt x="958122" y="733942"/>
                </a:lnTo>
                <a:lnTo>
                  <a:pt x="927235" y="765654"/>
                </a:lnTo>
                <a:lnTo>
                  <a:pt x="893179" y="794837"/>
                </a:lnTo>
                <a:lnTo>
                  <a:pt x="856175" y="821301"/>
                </a:lnTo>
                <a:lnTo>
                  <a:pt x="816448" y="844856"/>
                </a:lnTo>
                <a:lnTo>
                  <a:pt x="774221" y="865311"/>
                </a:lnTo>
                <a:lnTo>
                  <a:pt x="729717" y="882474"/>
                </a:lnTo>
                <a:lnTo>
                  <a:pt x="683160" y="896155"/>
                </a:lnTo>
                <a:lnTo>
                  <a:pt x="634772" y="906164"/>
                </a:lnTo>
                <a:lnTo>
                  <a:pt x="584778" y="912309"/>
                </a:lnTo>
                <a:lnTo>
                  <a:pt x="533400" y="914400"/>
                </a:lnTo>
                <a:close/>
              </a:path>
            </a:pathLst>
          </a:custGeom>
          <a:ln w="9344">
            <a:solidFill>
              <a:srgbClr val="000000"/>
            </a:solidFill>
          </a:ln>
        </p:spPr>
        <p:txBody>
          <a:bodyPr wrap="square" lIns="0" tIns="0" rIns="0" bIns="0" rtlCol="0"/>
          <a:lstStyle/>
          <a:p>
            <a:endParaRPr/>
          </a:p>
        </p:txBody>
      </p:sp>
      <p:sp>
        <p:nvSpPr>
          <p:cNvPr id="12" name="object 12"/>
          <p:cNvSpPr txBox="1"/>
          <p:nvPr/>
        </p:nvSpPr>
        <p:spPr>
          <a:xfrm>
            <a:off x="5016500" y="4025900"/>
            <a:ext cx="937894" cy="635000"/>
          </a:xfrm>
          <a:prstGeom prst="rect">
            <a:avLst/>
          </a:prstGeom>
        </p:spPr>
        <p:txBody>
          <a:bodyPr vert="horz" wrap="square" lIns="0" tIns="12700" rIns="0" bIns="0" rtlCol="0">
            <a:spAutoFit/>
          </a:bodyPr>
          <a:lstStyle/>
          <a:p>
            <a:pPr marL="65405" marR="5080" indent="-53340">
              <a:spcBef>
                <a:spcPts val="100"/>
              </a:spcBef>
            </a:pPr>
            <a:r>
              <a:rPr sz="2000" b="1" dirty="0">
                <a:latin typeface="Times New Roman"/>
                <a:cs typeface="Times New Roman"/>
              </a:rPr>
              <a:t>Work</a:t>
            </a:r>
            <a:r>
              <a:rPr sz="2000" b="1" spc="-85" dirty="0">
                <a:latin typeface="Times New Roman"/>
                <a:cs typeface="Times New Roman"/>
              </a:rPr>
              <a:t> </a:t>
            </a:r>
            <a:r>
              <a:rPr sz="2000" b="1" spc="-5" dirty="0">
                <a:latin typeface="Times New Roman"/>
                <a:cs typeface="Times New Roman"/>
              </a:rPr>
              <a:t>in  </a:t>
            </a:r>
            <a:r>
              <a:rPr sz="2000" b="1" dirty="0">
                <a:latin typeface="Times New Roman"/>
                <a:cs typeface="Times New Roman"/>
              </a:rPr>
              <a:t>process</a:t>
            </a:r>
            <a:endParaRPr sz="2000">
              <a:latin typeface="Times New Roman"/>
              <a:cs typeface="Times New Roman"/>
            </a:endParaRPr>
          </a:p>
        </p:txBody>
      </p:sp>
      <p:sp>
        <p:nvSpPr>
          <p:cNvPr id="13" name="object 13"/>
          <p:cNvSpPr/>
          <p:nvPr/>
        </p:nvSpPr>
        <p:spPr>
          <a:xfrm>
            <a:off x="6477000" y="3124200"/>
            <a:ext cx="1066800" cy="914400"/>
          </a:xfrm>
          <a:custGeom>
            <a:avLst/>
            <a:gdLst/>
            <a:ahLst/>
            <a:cxnLst/>
            <a:rect l="l" t="t" r="r" b="b"/>
            <a:pathLst>
              <a:path w="1066800" h="914400">
                <a:moveTo>
                  <a:pt x="533400" y="0"/>
                </a:moveTo>
                <a:lnTo>
                  <a:pt x="482021" y="2090"/>
                </a:lnTo>
                <a:lnTo>
                  <a:pt x="432027" y="8235"/>
                </a:lnTo>
                <a:lnTo>
                  <a:pt x="383639" y="18244"/>
                </a:lnTo>
                <a:lnTo>
                  <a:pt x="337082" y="31925"/>
                </a:lnTo>
                <a:lnTo>
                  <a:pt x="292578" y="49088"/>
                </a:lnTo>
                <a:lnTo>
                  <a:pt x="250351" y="69543"/>
                </a:lnTo>
                <a:lnTo>
                  <a:pt x="210624" y="93098"/>
                </a:lnTo>
                <a:lnTo>
                  <a:pt x="173620" y="119562"/>
                </a:lnTo>
                <a:lnTo>
                  <a:pt x="139564" y="148745"/>
                </a:lnTo>
                <a:lnTo>
                  <a:pt x="108677" y="180457"/>
                </a:lnTo>
                <a:lnTo>
                  <a:pt x="81184" y="214506"/>
                </a:lnTo>
                <a:lnTo>
                  <a:pt x="57308" y="250701"/>
                </a:lnTo>
                <a:lnTo>
                  <a:pt x="37273" y="288852"/>
                </a:lnTo>
                <a:lnTo>
                  <a:pt x="21301" y="328768"/>
                </a:lnTo>
                <a:lnTo>
                  <a:pt x="9616" y="370259"/>
                </a:lnTo>
                <a:lnTo>
                  <a:pt x="2441" y="413133"/>
                </a:lnTo>
                <a:lnTo>
                  <a:pt x="0" y="457200"/>
                </a:lnTo>
                <a:lnTo>
                  <a:pt x="2441" y="501266"/>
                </a:lnTo>
                <a:lnTo>
                  <a:pt x="9616" y="544140"/>
                </a:lnTo>
                <a:lnTo>
                  <a:pt x="21301" y="585631"/>
                </a:lnTo>
                <a:lnTo>
                  <a:pt x="37273" y="625547"/>
                </a:lnTo>
                <a:lnTo>
                  <a:pt x="57308" y="663698"/>
                </a:lnTo>
                <a:lnTo>
                  <a:pt x="81184" y="699893"/>
                </a:lnTo>
                <a:lnTo>
                  <a:pt x="108677" y="733942"/>
                </a:lnTo>
                <a:lnTo>
                  <a:pt x="139564" y="765654"/>
                </a:lnTo>
                <a:lnTo>
                  <a:pt x="173620" y="794837"/>
                </a:lnTo>
                <a:lnTo>
                  <a:pt x="210624" y="821301"/>
                </a:lnTo>
                <a:lnTo>
                  <a:pt x="250351" y="844856"/>
                </a:lnTo>
                <a:lnTo>
                  <a:pt x="292578" y="865311"/>
                </a:lnTo>
                <a:lnTo>
                  <a:pt x="337082" y="882474"/>
                </a:lnTo>
                <a:lnTo>
                  <a:pt x="383639" y="896155"/>
                </a:lnTo>
                <a:lnTo>
                  <a:pt x="432027" y="906164"/>
                </a:lnTo>
                <a:lnTo>
                  <a:pt x="482021" y="912309"/>
                </a:lnTo>
                <a:lnTo>
                  <a:pt x="533400" y="914400"/>
                </a:lnTo>
                <a:lnTo>
                  <a:pt x="584778" y="912309"/>
                </a:lnTo>
                <a:lnTo>
                  <a:pt x="634772" y="906164"/>
                </a:lnTo>
                <a:lnTo>
                  <a:pt x="683160" y="896155"/>
                </a:lnTo>
                <a:lnTo>
                  <a:pt x="729717" y="882474"/>
                </a:lnTo>
                <a:lnTo>
                  <a:pt x="774221" y="865311"/>
                </a:lnTo>
                <a:lnTo>
                  <a:pt x="816448" y="844856"/>
                </a:lnTo>
                <a:lnTo>
                  <a:pt x="856175" y="821301"/>
                </a:lnTo>
                <a:lnTo>
                  <a:pt x="893179" y="794837"/>
                </a:lnTo>
                <a:lnTo>
                  <a:pt x="927235" y="765654"/>
                </a:lnTo>
                <a:lnTo>
                  <a:pt x="958122" y="733942"/>
                </a:lnTo>
                <a:lnTo>
                  <a:pt x="985615" y="699893"/>
                </a:lnTo>
                <a:lnTo>
                  <a:pt x="1009491" y="663698"/>
                </a:lnTo>
                <a:lnTo>
                  <a:pt x="1029526" y="625547"/>
                </a:lnTo>
                <a:lnTo>
                  <a:pt x="1045498" y="585631"/>
                </a:lnTo>
                <a:lnTo>
                  <a:pt x="1057183" y="544140"/>
                </a:lnTo>
                <a:lnTo>
                  <a:pt x="1064358" y="501266"/>
                </a:lnTo>
                <a:lnTo>
                  <a:pt x="1066800" y="457200"/>
                </a:lnTo>
                <a:lnTo>
                  <a:pt x="1064358" y="413133"/>
                </a:lnTo>
                <a:lnTo>
                  <a:pt x="1057183" y="370259"/>
                </a:lnTo>
                <a:lnTo>
                  <a:pt x="1045498" y="328768"/>
                </a:lnTo>
                <a:lnTo>
                  <a:pt x="1029526" y="288852"/>
                </a:lnTo>
                <a:lnTo>
                  <a:pt x="1009491" y="250701"/>
                </a:lnTo>
                <a:lnTo>
                  <a:pt x="985615" y="214506"/>
                </a:lnTo>
                <a:lnTo>
                  <a:pt x="958122" y="180457"/>
                </a:lnTo>
                <a:lnTo>
                  <a:pt x="927235" y="148745"/>
                </a:lnTo>
                <a:lnTo>
                  <a:pt x="893179" y="119562"/>
                </a:lnTo>
                <a:lnTo>
                  <a:pt x="856175" y="93098"/>
                </a:lnTo>
                <a:lnTo>
                  <a:pt x="816448" y="69543"/>
                </a:lnTo>
                <a:lnTo>
                  <a:pt x="774221" y="49088"/>
                </a:lnTo>
                <a:lnTo>
                  <a:pt x="729717" y="31925"/>
                </a:lnTo>
                <a:lnTo>
                  <a:pt x="683160" y="18244"/>
                </a:lnTo>
                <a:lnTo>
                  <a:pt x="634772" y="8235"/>
                </a:lnTo>
                <a:lnTo>
                  <a:pt x="584778" y="2090"/>
                </a:lnTo>
                <a:lnTo>
                  <a:pt x="533400" y="0"/>
                </a:lnTo>
                <a:close/>
              </a:path>
            </a:pathLst>
          </a:custGeom>
          <a:solidFill>
            <a:srgbClr val="986600"/>
          </a:solidFill>
        </p:spPr>
        <p:txBody>
          <a:bodyPr wrap="square" lIns="0" tIns="0" rIns="0" bIns="0" rtlCol="0"/>
          <a:lstStyle/>
          <a:p>
            <a:endParaRPr/>
          </a:p>
        </p:txBody>
      </p:sp>
      <p:sp>
        <p:nvSpPr>
          <p:cNvPr id="14" name="object 14"/>
          <p:cNvSpPr/>
          <p:nvPr/>
        </p:nvSpPr>
        <p:spPr>
          <a:xfrm>
            <a:off x="6477000" y="3124200"/>
            <a:ext cx="1066800" cy="914400"/>
          </a:xfrm>
          <a:custGeom>
            <a:avLst/>
            <a:gdLst/>
            <a:ahLst/>
            <a:cxnLst/>
            <a:rect l="l" t="t" r="r" b="b"/>
            <a:pathLst>
              <a:path w="1066800" h="914400">
                <a:moveTo>
                  <a:pt x="533400" y="914400"/>
                </a:moveTo>
                <a:lnTo>
                  <a:pt x="482021" y="912309"/>
                </a:lnTo>
                <a:lnTo>
                  <a:pt x="432027" y="906164"/>
                </a:lnTo>
                <a:lnTo>
                  <a:pt x="383639" y="896155"/>
                </a:lnTo>
                <a:lnTo>
                  <a:pt x="337082" y="882474"/>
                </a:lnTo>
                <a:lnTo>
                  <a:pt x="292578" y="865311"/>
                </a:lnTo>
                <a:lnTo>
                  <a:pt x="250351" y="844856"/>
                </a:lnTo>
                <a:lnTo>
                  <a:pt x="210624" y="821301"/>
                </a:lnTo>
                <a:lnTo>
                  <a:pt x="173620" y="794837"/>
                </a:lnTo>
                <a:lnTo>
                  <a:pt x="139564" y="765654"/>
                </a:lnTo>
                <a:lnTo>
                  <a:pt x="108677" y="733942"/>
                </a:lnTo>
                <a:lnTo>
                  <a:pt x="81184" y="699893"/>
                </a:lnTo>
                <a:lnTo>
                  <a:pt x="57308" y="663698"/>
                </a:lnTo>
                <a:lnTo>
                  <a:pt x="37273" y="625547"/>
                </a:lnTo>
                <a:lnTo>
                  <a:pt x="21301" y="585631"/>
                </a:lnTo>
                <a:lnTo>
                  <a:pt x="9616" y="544140"/>
                </a:lnTo>
                <a:lnTo>
                  <a:pt x="2441" y="501266"/>
                </a:lnTo>
                <a:lnTo>
                  <a:pt x="0" y="457200"/>
                </a:lnTo>
                <a:lnTo>
                  <a:pt x="2441" y="413133"/>
                </a:lnTo>
                <a:lnTo>
                  <a:pt x="9616" y="370259"/>
                </a:lnTo>
                <a:lnTo>
                  <a:pt x="21301" y="328768"/>
                </a:lnTo>
                <a:lnTo>
                  <a:pt x="37273" y="288852"/>
                </a:lnTo>
                <a:lnTo>
                  <a:pt x="57308" y="250701"/>
                </a:lnTo>
                <a:lnTo>
                  <a:pt x="81184" y="214506"/>
                </a:lnTo>
                <a:lnTo>
                  <a:pt x="108677" y="180457"/>
                </a:lnTo>
                <a:lnTo>
                  <a:pt x="139564" y="148745"/>
                </a:lnTo>
                <a:lnTo>
                  <a:pt x="173620" y="119562"/>
                </a:lnTo>
                <a:lnTo>
                  <a:pt x="210624" y="93098"/>
                </a:lnTo>
                <a:lnTo>
                  <a:pt x="250351" y="69543"/>
                </a:lnTo>
                <a:lnTo>
                  <a:pt x="292578" y="49088"/>
                </a:lnTo>
                <a:lnTo>
                  <a:pt x="337082" y="31925"/>
                </a:lnTo>
                <a:lnTo>
                  <a:pt x="383639" y="18244"/>
                </a:lnTo>
                <a:lnTo>
                  <a:pt x="432027" y="8235"/>
                </a:lnTo>
                <a:lnTo>
                  <a:pt x="482021" y="2090"/>
                </a:lnTo>
                <a:lnTo>
                  <a:pt x="533400" y="0"/>
                </a:lnTo>
                <a:lnTo>
                  <a:pt x="584778" y="2090"/>
                </a:lnTo>
                <a:lnTo>
                  <a:pt x="634772" y="8235"/>
                </a:lnTo>
                <a:lnTo>
                  <a:pt x="683160" y="18244"/>
                </a:lnTo>
                <a:lnTo>
                  <a:pt x="729717" y="31925"/>
                </a:lnTo>
                <a:lnTo>
                  <a:pt x="774221" y="49088"/>
                </a:lnTo>
                <a:lnTo>
                  <a:pt x="816448" y="69543"/>
                </a:lnTo>
                <a:lnTo>
                  <a:pt x="856175" y="93098"/>
                </a:lnTo>
                <a:lnTo>
                  <a:pt x="893179" y="119562"/>
                </a:lnTo>
                <a:lnTo>
                  <a:pt x="927235" y="148745"/>
                </a:lnTo>
                <a:lnTo>
                  <a:pt x="958122" y="180457"/>
                </a:lnTo>
                <a:lnTo>
                  <a:pt x="985615" y="214506"/>
                </a:lnTo>
                <a:lnTo>
                  <a:pt x="1009491" y="250701"/>
                </a:lnTo>
                <a:lnTo>
                  <a:pt x="1029526" y="288852"/>
                </a:lnTo>
                <a:lnTo>
                  <a:pt x="1045498" y="328768"/>
                </a:lnTo>
                <a:lnTo>
                  <a:pt x="1057183" y="370259"/>
                </a:lnTo>
                <a:lnTo>
                  <a:pt x="1064358" y="413133"/>
                </a:lnTo>
                <a:lnTo>
                  <a:pt x="1066800" y="457200"/>
                </a:lnTo>
                <a:lnTo>
                  <a:pt x="1064358" y="501266"/>
                </a:lnTo>
                <a:lnTo>
                  <a:pt x="1057183" y="544140"/>
                </a:lnTo>
                <a:lnTo>
                  <a:pt x="1045498" y="585631"/>
                </a:lnTo>
                <a:lnTo>
                  <a:pt x="1029526" y="625547"/>
                </a:lnTo>
                <a:lnTo>
                  <a:pt x="1009491" y="663698"/>
                </a:lnTo>
                <a:lnTo>
                  <a:pt x="985615" y="699893"/>
                </a:lnTo>
                <a:lnTo>
                  <a:pt x="958122" y="733942"/>
                </a:lnTo>
                <a:lnTo>
                  <a:pt x="927235" y="765654"/>
                </a:lnTo>
                <a:lnTo>
                  <a:pt x="893179" y="794837"/>
                </a:lnTo>
                <a:lnTo>
                  <a:pt x="856175" y="821301"/>
                </a:lnTo>
                <a:lnTo>
                  <a:pt x="816448" y="844856"/>
                </a:lnTo>
                <a:lnTo>
                  <a:pt x="774221" y="865311"/>
                </a:lnTo>
                <a:lnTo>
                  <a:pt x="729717" y="882474"/>
                </a:lnTo>
                <a:lnTo>
                  <a:pt x="683160" y="896155"/>
                </a:lnTo>
                <a:lnTo>
                  <a:pt x="634772" y="906164"/>
                </a:lnTo>
                <a:lnTo>
                  <a:pt x="584778" y="912309"/>
                </a:lnTo>
                <a:lnTo>
                  <a:pt x="533400" y="914400"/>
                </a:lnTo>
                <a:close/>
              </a:path>
            </a:pathLst>
          </a:custGeom>
          <a:ln w="9344">
            <a:solidFill>
              <a:srgbClr val="000000"/>
            </a:solidFill>
          </a:ln>
        </p:spPr>
        <p:txBody>
          <a:bodyPr wrap="square" lIns="0" tIns="0" rIns="0" bIns="0" rtlCol="0"/>
          <a:lstStyle/>
          <a:p>
            <a:endParaRPr/>
          </a:p>
        </p:txBody>
      </p:sp>
      <p:sp>
        <p:nvSpPr>
          <p:cNvPr id="15" name="object 15"/>
          <p:cNvSpPr txBox="1"/>
          <p:nvPr/>
        </p:nvSpPr>
        <p:spPr>
          <a:xfrm>
            <a:off x="6541770" y="3263900"/>
            <a:ext cx="937894" cy="635000"/>
          </a:xfrm>
          <a:prstGeom prst="rect">
            <a:avLst/>
          </a:prstGeom>
        </p:spPr>
        <p:txBody>
          <a:bodyPr vert="horz" wrap="square" lIns="0" tIns="12700" rIns="0" bIns="0" rtlCol="0">
            <a:spAutoFit/>
          </a:bodyPr>
          <a:lstStyle/>
          <a:p>
            <a:pPr marL="65405" marR="5080" indent="-53340">
              <a:spcBef>
                <a:spcPts val="100"/>
              </a:spcBef>
            </a:pPr>
            <a:r>
              <a:rPr sz="2000" b="1" dirty="0">
                <a:latin typeface="Times New Roman"/>
                <a:cs typeface="Times New Roman"/>
              </a:rPr>
              <a:t>Work</a:t>
            </a:r>
            <a:r>
              <a:rPr sz="2000" b="1" spc="-85" dirty="0">
                <a:latin typeface="Times New Roman"/>
                <a:cs typeface="Times New Roman"/>
              </a:rPr>
              <a:t> </a:t>
            </a:r>
            <a:r>
              <a:rPr sz="2000" b="1" spc="-5" dirty="0">
                <a:latin typeface="Times New Roman"/>
                <a:cs typeface="Times New Roman"/>
              </a:rPr>
              <a:t>in  </a:t>
            </a:r>
            <a:r>
              <a:rPr sz="2000" b="1" dirty="0">
                <a:latin typeface="Times New Roman"/>
                <a:cs typeface="Times New Roman"/>
              </a:rPr>
              <a:t>process</a:t>
            </a:r>
            <a:endParaRPr sz="2000">
              <a:latin typeface="Times New Roman"/>
              <a:cs typeface="Times New Roman"/>
            </a:endParaRPr>
          </a:p>
        </p:txBody>
      </p:sp>
      <p:sp>
        <p:nvSpPr>
          <p:cNvPr id="16" name="object 16"/>
          <p:cNvSpPr/>
          <p:nvPr/>
        </p:nvSpPr>
        <p:spPr>
          <a:xfrm>
            <a:off x="8305800" y="3124200"/>
            <a:ext cx="1066800" cy="914400"/>
          </a:xfrm>
          <a:custGeom>
            <a:avLst/>
            <a:gdLst/>
            <a:ahLst/>
            <a:cxnLst/>
            <a:rect l="l" t="t" r="r" b="b"/>
            <a:pathLst>
              <a:path w="1066800" h="914400">
                <a:moveTo>
                  <a:pt x="533400" y="0"/>
                </a:moveTo>
                <a:lnTo>
                  <a:pt x="482021" y="2090"/>
                </a:lnTo>
                <a:lnTo>
                  <a:pt x="432027" y="8235"/>
                </a:lnTo>
                <a:lnTo>
                  <a:pt x="383639" y="18244"/>
                </a:lnTo>
                <a:lnTo>
                  <a:pt x="337082" y="31925"/>
                </a:lnTo>
                <a:lnTo>
                  <a:pt x="292578" y="49088"/>
                </a:lnTo>
                <a:lnTo>
                  <a:pt x="250351" y="69543"/>
                </a:lnTo>
                <a:lnTo>
                  <a:pt x="210624" y="93098"/>
                </a:lnTo>
                <a:lnTo>
                  <a:pt x="173620" y="119562"/>
                </a:lnTo>
                <a:lnTo>
                  <a:pt x="139564" y="148745"/>
                </a:lnTo>
                <a:lnTo>
                  <a:pt x="108677" y="180457"/>
                </a:lnTo>
                <a:lnTo>
                  <a:pt x="81184" y="214506"/>
                </a:lnTo>
                <a:lnTo>
                  <a:pt x="57308" y="250701"/>
                </a:lnTo>
                <a:lnTo>
                  <a:pt x="37273" y="288852"/>
                </a:lnTo>
                <a:lnTo>
                  <a:pt x="21301" y="328768"/>
                </a:lnTo>
                <a:lnTo>
                  <a:pt x="9616" y="370259"/>
                </a:lnTo>
                <a:lnTo>
                  <a:pt x="2441" y="413133"/>
                </a:lnTo>
                <a:lnTo>
                  <a:pt x="0" y="457200"/>
                </a:lnTo>
                <a:lnTo>
                  <a:pt x="2441" y="501266"/>
                </a:lnTo>
                <a:lnTo>
                  <a:pt x="9616" y="544140"/>
                </a:lnTo>
                <a:lnTo>
                  <a:pt x="21301" y="585631"/>
                </a:lnTo>
                <a:lnTo>
                  <a:pt x="37273" y="625547"/>
                </a:lnTo>
                <a:lnTo>
                  <a:pt x="57308" y="663698"/>
                </a:lnTo>
                <a:lnTo>
                  <a:pt x="81184" y="699893"/>
                </a:lnTo>
                <a:lnTo>
                  <a:pt x="108677" y="733942"/>
                </a:lnTo>
                <a:lnTo>
                  <a:pt x="139564" y="765654"/>
                </a:lnTo>
                <a:lnTo>
                  <a:pt x="173620" y="794837"/>
                </a:lnTo>
                <a:lnTo>
                  <a:pt x="210624" y="821301"/>
                </a:lnTo>
                <a:lnTo>
                  <a:pt x="250351" y="844856"/>
                </a:lnTo>
                <a:lnTo>
                  <a:pt x="292578" y="865311"/>
                </a:lnTo>
                <a:lnTo>
                  <a:pt x="337082" y="882474"/>
                </a:lnTo>
                <a:lnTo>
                  <a:pt x="383639" y="896155"/>
                </a:lnTo>
                <a:lnTo>
                  <a:pt x="432027" y="906164"/>
                </a:lnTo>
                <a:lnTo>
                  <a:pt x="482021" y="912309"/>
                </a:lnTo>
                <a:lnTo>
                  <a:pt x="533400" y="914400"/>
                </a:lnTo>
                <a:lnTo>
                  <a:pt x="584778" y="912309"/>
                </a:lnTo>
                <a:lnTo>
                  <a:pt x="634772" y="906164"/>
                </a:lnTo>
                <a:lnTo>
                  <a:pt x="683160" y="896155"/>
                </a:lnTo>
                <a:lnTo>
                  <a:pt x="729717" y="882474"/>
                </a:lnTo>
                <a:lnTo>
                  <a:pt x="774221" y="865311"/>
                </a:lnTo>
                <a:lnTo>
                  <a:pt x="816448" y="844856"/>
                </a:lnTo>
                <a:lnTo>
                  <a:pt x="856175" y="821301"/>
                </a:lnTo>
                <a:lnTo>
                  <a:pt x="893179" y="794837"/>
                </a:lnTo>
                <a:lnTo>
                  <a:pt x="927235" y="765654"/>
                </a:lnTo>
                <a:lnTo>
                  <a:pt x="958122" y="733942"/>
                </a:lnTo>
                <a:lnTo>
                  <a:pt x="985615" y="699893"/>
                </a:lnTo>
                <a:lnTo>
                  <a:pt x="1009491" y="663698"/>
                </a:lnTo>
                <a:lnTo>
                  <a:pt x="1029526" y="625547"/>
                </a:lnTo>
                <a:lnTo>
                  <a:pt x="1045498" y="585631"/>
                </a:lnTo>
                <a:lnTo>
                  <a:pt x="1057183" y="544140"/>
                </a:lnTo>
                <a:lnTo>
                  <a:pt x="1064358" y="501266"/>
                </a:lnTo>
                <a:lnTo>
                  <a:pt x="1066800" y="457200"/>
                </a:lnTo>
                <a:lnTo>
                  <a:pt x="1064358" y="413133"/>
                </a:lnTo>
                <a:lnTo>
                  <a:pt x="1057183" y="370259"/>
                </a:lnTo>
                <a:lnTo>
                  <a:pt x="1045498" y="328768"/>
                </a:lnTo>
                <a:lnTo>
                  <a:pt x="1029526" y="288852"/>
                </a:lnTo>
                <a:lnTo>
                  <a:pt x="1009491" y="250701"/>
                </a:lnTo>
                <a:lnTo>
                  <a:pt x="985615" y="214506"/>
                </a:lnTo>
                <a:lnTo>
                  <a:pt x="958122" y="180457"/>
                </a:lnTo>
                <a:lnTo>
                  <a:pt x="927235" y="148745"/>
                </a:lnTo>
                <a:lnTo>
                  <a:pt x="893179" y="119562"/>
                </a:lnTo>
                <a:lnTo>
                  <a:pt x="856175" y="93098"/>
                </a:lnTo>
                <a:lnTo>
                  <a:pt x="816448" y="69543"/>
                </a:lnTo>
                <a:lnTo>
                  <a:pt x="774221" y="49088"/>
                </a:lnTo>
                <a:lnTo>
                  <a:pt x="729717" y="31925"/>
                </a:lnTo>
                <a:lnTo>
                  <a:pt x="683160" y="18244"/>
                </a:lnTo>
                <a:lnTo>
                  <a:pt x="634772" y="8235"/>
                </a:lnTo>
                <a:lnTo>
                  <a:pt x="584778" y="2090"/>
                </a:lnTo>
                <a:lnTo>
                  <a:pt x="533400" y="0"/>
                </a:lnTo>
                <a:close/>
              </a:path>
            </a:pathLst>
          </a:custGeom>
          <a:solidFill>
            <a:srgbClr val="986600"/>
          </a:solidFill>
        </p:spPr>
        <p:txBody>
          <a:bodyPr wrap="square" lIns="0" tIns="0" rIns="0" bIns="0" rtlCol="0"/>
          <a:lstStyle/>
          <a:p>
            <a:endParaRPr/>
          </a:p>
        </p:txBody>
      </p:sp>
      <p:sp>
        <p:nvSpPr>
          <p:cNvPr id="17" name="object 17"/>
          <p:cNvSpPr/>
          <p:nvPr/>
        </p:nvSpPr>
        <p:spPr>
          <a:xfrm>
            <a:off x="8305800" y="3124200"/>
            <a:ext cx="1066800" cy="914400"/>
          </a:xfrm>
          <a:custGeom>
            <a:avLst/>
            <a:gdLst/>
            <a:ahLst/>
            <a:cxnLst/>
            <a:rect l="l" t="t" r="r" b="b"/>
            <a:pathLst>
              <a:path w="1066800" h="914400">
                <a:moveTo>
                  <a:pt x="533400" y="914400"/>
                </a:moveTo>
                <a:lnTo>
                  <a:pt x="482021" y="912309"/>
                </a:lnTo>
                <a:lnTo>
                  <a:pt x="432027" y="906164"/>
                </a:lnTo>
                <a:lnTo>
                  <a:pt x="383639" y="896155"/>
                </a:lnTo>
                <a:lnTo>
                  <a:pt x="337082" y="882474"/>
                </a:lnTo>
                <a:lnTo>
                  <a:pt x="292578" y="865311"/>
                </a:lnTo>
                <a:lnTo>
                  <a:pt x="250351" y="844856"/>
                </a:lnTo>
                <a:lnTo>
                  <a:pt x="210624" y="821301"/>
                </a:lnTo>
                <a:lnTo>
                  <a:pt x="173620" y="794837"/>
                </a:lnTo>
                <a:lnTo>
                  <a:pt x="139564" y="765654"/>
                </a:lnTo>
                <a:lnTo>
                  <a:pt x="108677" y="733942"/>
                </a:lnTo>
                <a:lnTo>
                  <a:pt x="81184" y="699893"/>
                </a:lnTo>
                <a:lnTo>
                  <a:pt x="57308" y="663698"/>
                </a:lnTo>
                <a:lnTo>
                  <a:pt x="37273" y="625547"/>
                </a:lnTo>
                <a:lnTo>
                  <a:pt x="21301" y="585631"/>
                </a:lnTo>
                <a:lnTo>
                  <a:pt x="9616" y="544140"/>
                </a:lnTo>
                <a:lnTo>
                  <a:pt x="2441" y="501266"/>
                </a:lnTo>
                <a:lnTo>
                  <a:pt x="0" y="457200"/>
                </a:lnTo>
                <a:lnTo>
                  <a:pt x="2441" y="413133"/>
                </a:lnTo>
                <a:lnTo>
                  <a:pt x="9616" y="370259"/>
                </a:lnTo>
                <a:lnTo>
                  <a:pt x="21301" y="328768"/>
                </a:lnTo>
                <a:lnTo>
                  <a:pt x="37273" y="288852"/>
                </a:lnTo>
                <a:lnTo>
                  <a:pt x="57308" y="250701"/>
                </a:lnTo>
                <a:lnTo>
                  <a:pt x="81184" y="214506"/>
                </a:lnTo>
                <a:lnTo>
                  <a:pt x="108677" y="180457"/>
                </a:lnTo>
                <a:lnTo>
                  <a:pt x="139564" y="148745"/>
                </a:lnTo>
                <a:lnTo>
                  <a:pt x="173620" y="119562"/>
                </a:lnTo>
                <a:lnTo>
                  <a:pt x="210624" y="93098"/>
                </a:lnTo>
                <a:lnTo>
                  <a:pt x="250351" y="69543"/>
                </a:lnTo>
                <a:lnTo>
                  <a:pt x="292578" y="49088"/>
                </a:lnTo>
                <a:lnTo>
                  <a:pt x="337082" y="31925"/>
                </a:lnTo>
                <a:lnTo>
                  <a:pt x="383639" y="18244"/>
                </a:lnTo>
                <a:lnTo>
                  <a:pt x="432027" y="8235"/>
                </a:lnTo>
                <a:lnTo>
                  <a:pt x="482021" y="2090"/>
                </a:lnTo>
                <a:lnTo>
                  <a:pt x="533400" y="0"/>
                </a:lnTo>
                <a:lnTo>
                  <a:pt x="584778" y="2090"/>
                </a:lnTo>
                <a:lnTo>
                  <a:pt x="634772" y="8235"/>
                </a:lnTo>
                <a:lnTo>
                  <a:pt x="683160" y="18244"/>
                </a:lnTo>
                <a:lnTo>
                  <a:pt x="729717" y="31925"/>
                </a:lnTo>
                <a:lnTo>
                  <a:pt x="774221" y="49088"/>
                </a:lnTo>
                <a:lnTo>
                  <a:pt x="816448" y="69543"/>
                </a:lnTo>
                <a:lnTo>
                  <a:pt x="856175" y="93098"/>
                </a:lnTo>
                <a:lnTo>
                  <a:pt x="893179" y="119562"/>
                </a:lnTo>
                <a:lnTo>
                  <a:pt x="927235" y="148745"/>
                </a:lnTo>
                <a:lnTo>
                  <a:pt x="958122" y="180457"/>
                </a:lnTo>
                <a:lnTo>
                  <a:pt x="985615" y="214506"/>
                </a:lnTo>
                <a:lnTo>
                  <a:pt x="1009491" y="250701"/>
                </a:lnTo>
                <a:lnTo>
                  <a:pt x="1029526" y="288852"/>
                </a:lnTo>
                <a:lnTo>
                  <a:pt x="1045498" y="328768"/>
                </a:lnTo>
                <a:lnTo>
                  <a:pt x="1057183" y="370259"/>
                </a:lnTo>
                <a:lnTo>
                  <a:pt x="1064358" y="413133"/>
                </a:lnTo>
                <a:lnTo>
                  <a:pt x="1066800" y="457200"/>
                </a:lnTo>
                <a:lnTo>
                  <a:pt x="1064358" y="501266"/>
                </a:lnTo>
                <a:lnTo>
                  <a:pt x="1057183" y="544140"/>
                </a:lnTo>
                <a:lnTo>
                  <a:pt x="1045498" y="585631"/>
                </a:lnTo>
                <a:lnTo>
                  <a:pt x="1029526" y="625547"/>
                </a:lnTo>
                <a:lnTo>
                  <a:pt x="1009491" y="663698"/>
                </a:lnTo>
                <a:lnTo>
                  <a:pt x="985615" y="699893"/>
                </a:lnTo>
                <a:lnTo>
                  <a:pt x="958122" y="733942"/>
                </a:lnTo>
                <a:lnTo>
                  <a:pt x="927235" y="765654"/>
                </a:lnTo>
                <a:lnTo>
                  <a:pt x="893179" y="794837"/>
                </a:lnTo>
                <a:lnTo>
                  <a:pt x="856175" y="821301"/>
                </a:lnTo>
                <a:lnTo>
                  <a:pt x="816448" y="844856"/>
                </a:lnTo>
                <a:lnTo>
                  <a:pt x="774221" y="865311"/>
                </a:lnTo>
                <a:lnTo>
                  <a:pt x="729717" y="882474"/>
                </a:lnTo>
                <a:lnTo>
                  <a:pt x="683160" y="896155"/>
                </a:lnTo>
                <a:lnTo>
                  <a:pt x="634772" y="906164"/>
                </a:lnTo>
                <a:lnTo>
                  <a:pt x="584778" y="912309"/>
                </a:lnTo>
                <a:lnTo>
                  <a:pt x="533400" y="914400"/>
                </a:lnTo>
                <a:close/>
              </a:path>
            </a:pathLst>
          </a:custGeom>
          <a:ln w="9344">
            <a:solidFill>
              <a:srgbClr val="000000"/>
            </a:solidFill>
          </a:ln>
        </p:spPr>
        <p:txBody>
          <a:bodyPr wrap="square" lIns="0" tIns="0" rIns="0" bIns="0" rtlCol="0"/>
          <a:lstStyle/>
          <a:p>
            <a:endParaRPr/>
          </a:p>
        </p:txBody>
      </p:sp>
      <p:sp>
        <p:nvSpPr>
          <p:cNvPr id="18" name="object 18"/>
          <p:cNvSpPr txBox="1"/>
          <p:nvPr/>
        </p:nvSpPr>
        <p:spPr>
          <a:xfrm>
            <a:off x="8514080" y="3568700"/>
            <a:ext cx="650240" cy="330200"/>
          </a:xfrm>
          <a:prstGeom prst="rect">
            <a:avLst/>
          </a:prstGeom>
        </p:spPr>
        <p:txBody>
          <a:bodyPr vert="horz" wrap="square" lIns="0" tIns="12700" rIns="0" bIns="0" rtlCol="0">
            <a:spAutoFit/>
          </a:bodyPr>
          <a:lstStyle/>
          <a:p>
            <a:pPr marL="12700">
              <a:spcBef>
                <a:spcPts val="100"/>
              </a:spcBef>
            </a:pPr>
            <a:r>
              <a:rPr sz="2000" b="1" spc="10" dirty="0">
                <a:latin typeface="Times New Roman"/>
                <a:cs typeface="Times New Roman"/>
              </a:rPr>
              <a:t>goo</a:t>
            </a:r>
            <a:r>
              <a:rPr sz="2000" b="1" spc="-5" dirty="0">
                <a:latin typeface="Times New Roman"/>
                <a:cs typeface="Times New Roman"/>
              </a:rPr>
              <a:t>d</a:t>
            </a:r>
            <a:r>
              <a:rPr sz="2000" b="1" dirty="0">
                <a:latin typeface="Times New Roman"/>
                <a:cs typeface="Times New Roman"/>
              </a:rPr>
              <a:t>s</a:t>
            </a:r>
            <a:endParaRPr sz="2000">
              <a:latin typeface="Times New Roman"/>
              <a:cs typeface="Times New Roman"/>
            </a:endParaRPr>
          </a:p>
        </p:txBody>
      </p:sp>
      <p:sp>
        <p:nvSpPr>
          <p:cNvPr id="19" name="object 19"/>
          <p:cNvSpPr/>
          <p:nvPr/>
        </p:nvSpPr>
        <p:spPr>
          <a:xfrm>
            <a:off x="6385559" y="3491229"/>
            <a:ext cx="91440" cy="90170"/>
          </a:xfrm>
          <a:custGeom>
            <a:avLst/>
            <a:gdLst/>
            <a:ahLst/>
            <a:cxnLst/>
            <a:rect l="l" t="t" r="r" b="b"/>
            <a:pathLst>
              <a:path w="91439" h="90170">
                <a:moveTo>
                  <a:pt x="59689" y="0"/>
                </a:moveTo>
                <a:lnTo>
                  <a:pt x="0" y="60960"/>
                </a:lnTo>
                <a:lnTo>
                  <a:pt x="91439" y="90170"/>
                </a:lnTo>
                <a:lnTo>
                  <a:pt x="59689" y="0"/>
                </a:lnTo>
                <a:close/>
              </a:path>
            </a:pathLst>
          </a:custGeom>
          <a:solidFill>
            <a:srgbClr val="000000"/>
          </a:solidFill>
        </p:spPr>
        <p:txBody>
          <a:bodyPr wrap="square" lIns="0" tIns="0" rIns="0" bIns="0" rtlCol="0"/>
          <a:lstStyle/>
          <a:p>
            <a:endParaRPr/>
          </a:p>
        </p:txBody>
      </p:sp>
      <p:sp>
        <p:nvSpPr>
          <p:cNvPr id="20" name="object 20"/>
          <p:cNvSpPr/>
          <p:nvPr/>
        </p:nvSpPr>
        <p:spPr>
          <a:xfrm>
            <a:off x="5853429" y="2980689"/>
            <a:ext cx="584200" cy="562610"/>
          </a:xfrm>
          <a:custGeom>
            <a:avLst/>
            <a:gdLst/>
            <a:ahLst/>
            <a:cxnLst/>
            <a:rect l="l" t="t" r="r" b="b"/>
            <a:pathLst>
              <a:path w="584200" h="562610">
                <a:moveTo>
                  <a:pt x="19050" y="0"/>
                </a:moveTo>
                <a:lnTo>
                  <a:pt x="0" y="19050"/>
                </a:lnTo>
                <a:lnTo>
                  <a:pt x="563880" y="562610"/>
                </a:lnTo>
                <a:lnTo>
                  <a:pt x="584200" y="542289"/>
                </a:lnTo>
                <a:lnTo>
                  <a:pt x="19050" y="0"/>
                </a:lnTo>
                <a:close/>
              </a:path>
            </a:pathLst>
          </a:custGeom>
          <a:solidFill>
            <a:srgbClr val="000000"/>
          </a:solidFill>
        </p:spPr>
        <p:txBody>
          <a:bodyPr wrap="square" lIns="0" tIns="0" rIns="0" bIns="0" rtlCol="0"/>
          <a:lstStyle/>
          <a:p>
            <a:endParaRPr/>
          </a:p>
        </p:txBody>
      </p:sp>
      <p:sp>
        <p:nvSpPr>
          <p:cNvPr id="21" name="object 21"/>
          <p:cNvSpPr/>
          <p:nvPr/>
        </p:nvSpPr>
        <p:spPr>
          <a:xfrm>
            <a:off x="6383020" y="3581400"/>
            <a:ext cx="93980" cy="83820"/>
          </a:xfrm>
          <a:custGeom>
            <a:avLst/>
            <a:gdLst/>
            <a:ahLst/>
            <a:cxnLst/>
            <a:rect l="l" t="t" r="r" b="b"/>
            <a:pathLst>
              <a:path w="93979" h="83820">
                <a:moveTo>
                  <a:pt x="93979" y="0"/>
                </a:moveTo>
                <a:lnTo>
                  <a:pt x="0" y="13970"/>
                </a:lnTo>
                <a:lnTo>
                  <a:pt x="49529" y="83819"/>
                </a:lnTo>
                <a:lnTo>
                  <a:pt x="93979" y="0"/>
                </a:lnTo>
                <a:close/>
              </a:path>
            </a:pathLst>
          </a:custGeom>
          <a:solidFill>
            <a:srgbClr val="000000"/>
          </a:solidFill>
        </p:spPr>
        <p:txBody>
          <a:bodyPr wrap="square" lIns="0" tIns="0" rIns="0" bIns="0" rtlCol="0"/>
          <a:lstStyle/>
          <a:p>
            <a:endParaRPr/>
          </a:p>
        </p:txBody>
      </p:sp>
      <p:sp>
        <p:nvSpPr>
          <p:cNvPr id="22" name="object 22"/>
          <p:cNvSpPr/>
          <p:nvPr/>
        </p:nvSpPr>
        <p:spPr>
          <a:xfrm>
            <a:off x="5854700" y="3609340"/>
            <a:ext cx="575310" cy="421640"/>
          </a:xfrm>
          <a:custGeom>
            <a:avLst/>
            <a:gdLst/>
            <a:ahLst/>
            <a:cxnLst/>
            <a:rect l="l" t="t" r="r" b="b"/>
            <a:pathLst>
              <a:path w="575310" h="421639">
                <a:moveTo>
                  <a:pt x="558800" y="0"/>
                </a:moveTo>
                <a:lnTo>
                  <a:pt x="0" y="398780"/>
                </a:lnTo>
                <a:lnTo>
                  <a:pt x="16510" y="421640"/>
                </a:lnTo>
                <a:lnTo>
                  <a:pt x="575310" y="22860"/>
                </a:lnTo>
                <a:lnTo>
                  <a:pt x="558800" y="0"/>
                </a:lnTo>
                <a:close/>
              </a:path>
            </a:pathLst>
          </a:custGeom>
          <a:solidFill>
            <a:srgbClr val="000000"/>
          </a:solidFill>
        </p:spPr>
        <p:txBody>
          <a:bodyPr wrap="square" lIns="0" tIns="0" rIns="0" bIns="0" rtlCol="0"/>
          <a:lstStyle/>
          <a:p>
            <a:endParaRPr/>
          </a:p>
        </p:txBody>
      </p:sp>
      <p:sp>
        <p:nvSpPr>
          <p:cNvPr id="23" name="object 23"/>
          <p:cNvSpPr/>
          <p:nvPr/>
        </p:nvSpPr>
        <p:spPr>
          <a:xfrm>
            <a:off x="2819400" y="3048000"/>
            <a:ext cx="1066800" cy="914400"/>
          </a:xfrm>
          <a:custGeom>
            <a:avLst/>
            <a:gdLst/>
            <a:ahLst/>
            <a:cxnLst/>
            <a:rect l="l" t="t" r="r" b="b"/>
            <a:pathLst>
              <a:path w="1066800" h="914400">
                <a:moveTo>
                  <a:pt x="533400" y="0"/>
                </a:moveTo>
                <a:lnTo>
                  <a:pt x="482021" y="2090"/>
                </a:lnTo>
                <a:lnTo>
                  <a:pt x="432027" y="8235"/>
                </a:lnTo>
                <a:lnTo>
                  <a:pt x="383639" y="18244"/>
                </a:lnTo>
                <a:lnTo>
                  <a:pt x="337082" y="31925"/>
                </a:lnTo>
                <a:lnTo>
                  <a:pt x="292578" y="49088"/>
                </a:lnTo>
                <a:lnTo>
                  <a:pt x="250351" y="69543"/>
                </a:lnTo>
                <a:lnTo>
                  <a:pt x="210624" y="93098"/>
                </a:lnTo>
                <a:lnTo>
                  <a:pt x="173620" y="119562"/>
                </a:lnTo>
                <a:lnTo>
                  <a:pt x="139564" y="148745"/>
                </a:lnTo>
                <a:lnTo>
                  <a:pt x="108677" y="180457"/>
                </a:lnTo>
                <a:lnTo>
                  <a:pt x="81184" y="214506"/>
                </a:lnTo>
                <a:lnTo>
                  <a:pt x="57308" y="250701"/>
                </a:lnTo>
                <a:lnTo>
                  <a:pt x="37273" y="288852"/>
                </a:lnTo>
                <a:lnTo>
                  <a:pt x="21301" y="328768"/>
                </a:lnTo>
                <a:lnTo>
                  <a:pt x="9616" y="370259"/>
                </a:lnTo>
                <a:lnTo>
                  <a:pt x="2441" y="413133"/>
                </a:lnTo>
                <a:lnTo>
                  <a:pt x="0" y="457200"/>
                </a:lnTo>
                <a:lnTo>
                  <a:pt x="2441" y="501266"/>
                </a:lnTo>
                <a:lnTo>
                  <a:pt x="9616" y="544140"/>
                </a:lnTo>
                <a:lnTo>
                  <a:pt x="21301" y="585631"/>
                </a:lnTo>
                <a:lnTo>
                  <a:pt x="37273" y="625547"/>
                </a:lnTo>
                <a:lnTo>
                  <a:pt x="57308" y="663698"/>
                </a:lnTo>
                <a:lnTo>
                  <a:pt x="81184" y="699893"/>
                </a:lnTo>
                <a:lnTo>
                  <a:pt x="108677" y="733942"/>
                </a:lnTo>
                <a:lnTo>
                  <a:pt x="139564" y="765654"/>
                </a:lnTo>
                <a:lnTo>
                  <a:pt x="173620" y="794837"/>
                </a:lnTo>
                <a:lnTo>
                  <a:pt x="210624" y="821301"/>
                </a:lnTo>
                <a:lnTo>
                  <a:pt x="250351" y="844856"/>
                </a:lnTo>
                <a:lnTo>
                  <a:pt x="292578" y="865311"/>
                </a:lnTo>
                <a:lnTo>
                  <a:pt x="337082" y="882474"/>
                </a:lnTo>
                <a:lnTo>
                  <a:pt x="383639" y="896155"/>
                </a:lnTo>
                <a:lnTo>
                  <a:pt x="432027" y="906164"/>
                </a:lnTo>
                <a:lnTo>
                  <a:pt x="482021" y="912309"/>
                </a:lnTo>
                <a:lnTo>
                  <a:pt x="533400" y="914400"/>
                </a:lnTo>
                <a:lnTo>
                  <a:pt x="584778" y="912309"/>
                </a:lnTo>
                <a:lnTo>
                  <a:pt x="634772" y="906164"/>
                </a:lnTo>
                <a:lnTo>
                  <a:pt x="683160" y="896155"/>
                </a:lnTo>
                <a:lnTo>
                  <a:pt x="729717" y="882474"/>
                </a:lnTo>
                <a:lnTo>
                  <a:pt x="774221" y="865311"/>
                </a:lnTo>
                <a:lnTo>
                  <a:pt x="816448" y="844856"/>
                </a:lnTo>
                <a:lnTo>
                  <a:pt x="856175" y="821301"/>
                </a:lnTo>
                <a:lnTo>
                  <a:pt x="893179" y="794837"/>
                </a:lnTo>
                <a:lnTo>
                  <a:pt x="927235" y="765654"/>
                </a:lnTo>
                <a:lnTo>
                  <a:pt x="958122" y="733942"/>
                </a:lnTo>
                <a:lnTo>
                  <a:pt x="985615" y="699893"/>
                </a:lnTo>
                <a:lnTo>
                  <a:pt x="1009491" y="663698"/>
                </a:lnTo>
                <a:lnTo>
                  <a:pt x="1029526" y="625547"/>
                </a:lnTo>
                <a:lnTo>
                  <a:pt x="1045498" y="585631"/>
                </a:lnTo>
                <a:lnTo>
                  <a:pt x="1057183" y="544140"/>
                </a:lnTo>
                <a:lnTo>
                  <a:pt x="1064358" y="501266"/>
                </a:lnTo>
                <a:lnTo>
                  <a:pt x="1066800" y="457200"/>
                </a:lnTo>
                <a:lnTo>
                  <a:pt x="1064358" y="413133"/>
                </a:lnTo>
                <a:lnTo>
                  <a:pt x="1057183" y="370259"/>
                </a:lnTo>
                <a:lnTo>
                  <a:pt x="1045498" y="328768"/>
                </a:lnTo>
                <a:lnTo>
                  <a:pt x="1029526" y="288852"/>
                </a:lnTo>
                <a:lnTo>
                  <a:pt x="1009491" y="250701"/>
                </a:lnTo>
                <a:lnTo>
                  <a:pt x="985615" y="214506"/>
                </a:lnTo>
                <a:lnTo>
                  <a:pt x="958122" y="180457"/>
                </a:lnTo>
                <a:lnTo>
                  <a:pt x="927235" y="148745"/>
                </a:lnTo>
                <a:lnTo>
                  <a:pt x="893179" y="119562"/>
                </a:lnTo>
                <a:lnTo>
                  <a:pt x="856175" y="93098"/>
                </a:lnTo>
                <a:lnTo>
                  <a:pt x="816448" y="69543"/>
                </a:lnTo>
                <a:lnTo>
                  <a:pt x="774221" y="49088"/>
                </a:lnTo>
                <a:lnTo>
                  <a:pt x="729717" y="31925"/>
                </a:lnTo>
                <a:lnTo>
                  <a:pt x="683160" y="18244"/>
                </a:lnTo>
                <a:lnTo>
                  <a:pt x="634772" y="8235"/>
                </a:lnTo>
                <a:lnTo>
                  <a:pt x="584778" y="2090"/>
                </a:lnTo>
                <a:lnTo>
                  <a:pt x="533400" y="0"/>
                </a:lnTo>
                <a:close/>
              </a:path>
            </a:pathLst>
          </a:custGeom>
          <a:solidFill>
            <a:srgbClr val="986600"/>
          </a:solidFill>
        </p:spPr>
        <p:txBody>
          <a:bodyPr wrap="square" lIns="0" tIns="0" rIns="0" bIns="0" rtlCol="0"/>
          <a:lstStyle/>
          <a:p>
            <a:endParaRPr/>
          </a:p>
        </p:txBody>
      </p:sp>
      <p:sp>
        <p:nvSpPr>
          <p:cNvPr id="24" name="object 24"/>
          <p:cNvSpPr/>
          <p:nvPr/>
        </p:nvSpPr>
        <p:spPr>
          <a:xfrm>
            <a:off x="2819400" y="3048000"/>
            <a:ext cx="1066800" cy="914400"/>
          </a:xfrm>
          <a:custGeom>
            <a:avLst/>
            <a:gdLst/>
            <a:ahLst/>
            <a:cxnLst/>
            <a:rect l="l" t="t" r="r" b="b"/>
            <a:pathLst>
              <a:path w="1066800" h="914400">
                <a:moveTo>
                  <a:pt x="533400" y="914400"/>
                </a:moveTo>
                <a:lnTo>
                  <a:pt x="482021" y="912309"/>
                </a:lnTo>
                <a:lnTo>
                  <a:pt x="432027" y="906164"/>
                </a:lnTo>
                <a:lnTo>
                  <a:pt x="383639" y="896155"/>
                </a:lnTo>
                <a:lnTo>
                  <a:pt x="337082" y="882474"/>
                </a:lnTo>
                <a:lnTo>
                  <a:pt x="292578" y="865311"/>
                </a:lnTo>
                <a:lnTo>
                  <a:pt x="250351" y="844856"/>
                </a:lnTo>
                <a:lnTo>
                  <a:pt x="210624" y="821301"/>
                </a:lnTo>
                <a:lnTo>
                  <a:pt x="173620" y="794837"/>
                </a:lnTo>
                <a:lnTo>
                  <a:pt x="139564" y="765654"/>
                </a:lnTo>
                <a:lnTo>
                  <a:pt x="108677" y="733942"/>
                </a:lnTo>
                <a:lnTo>
                  <a:pt x="81184" y="699893"/>
                </a:lnTo>
                <a:lnTo>
                  <a:pt x="57308" y="663698"/>
                </a:lnTo>
                <a:lnTo>
                  <a:pt x="37273" y="625547"/>
                </a:lnTo>
                <a:lnTo>
                  <a:pt x="21301" y="585631"/>
                </a:lnTo>
                <a:lnTo>
                  <a:pt x="9616" y="544140"/>
                </a:lnTo>
                <a:lnTo>
                  <a:pt x="2441" y="501266"/>
                </a:lnTo>
                <a:lnTo>
                  <a:pt x="0" y="457200"/>
                </a:lnTo>
                <a:lnTo>
                  <a:pt x="2441" y="413133"/>
                </a:lnTo>
                <a:lnTo>
                  <a:pt x="9616" y="370259"/>
                </a:lnTo>
                <a:lnTo>
                  <a:pt x="21301" y="328768"/>
                </a:lnTo>
                <a:lnTo>
                  <a:pt x="37273" y="288852"/>
                </a:lnTo>
                <a:lnTo>
                  <a:pt x="57308" y="250701"/>
                </a:lnTo>
                <a:lnTo>
                  <a:pt x="81184" y="214506"/>
                </a:lnTo>
                <a:lnTo>
                  <a:pt x="108677" y="180457"/>
                </a:lnTo>
                <a:lnTo>
                  <a:pt x="139564" y="148745"/>
                </a:lnTo>
                <a:lnTo>
                  <a:pt x="173620" y="119562"/>
                </a:lnTo>
                <a:lnTo>
                  <a:pt x="210624" y="93098"/>
                </a:lnTo>
                <a:lnTo>
                  <a:pt x="250351" y="69543"/>
                </a:lnTo>
                <a:lnTo>
                  <a:pt x="292578" y="49088"/>
                </a:lnTo>
                <a:lnTo>
                  <a:pt x="337082" y="31925"/>
                </a:lnTo>
                <a:lnTo>
                  <a:pt x="383639" y="18244"/>
                </a:lnTo>
                <a:lnTo>
                  <a:pt x="432027" y="8235"/>
                </a:lnTo>
                <a:lnTo>
                  <a:pt x="482021" y="2090"/>
                </a:lnTo>
                <a:lnTo>
                  <a:pt x="533400" y="0"/>
                </a:lnTo>
                <a:lnTo>
                  <a:pt x="584778" y="2090"/>
                </a:lnTo>
                <a:lnTo>
                  <a:pt x="634772" y="8235"/>
                </a:lnTo>
                <a:lnTo>
                  <a:pt x="683160" y="18244"/>
                </a:lnTo>
                <a:lnTo>
                  <a:pt x="729717" y="31925"/>
                </a:lnTo>
                <a:lnTo>
                  <a:pt x="774221" y="49088"/>
                </a:lnTo>
                <a:lnTo>
                  <a:pt x="816448" y="69543"/>
                </a:lnTo>
                <a:lnTo>
                  <a:pt x="856175" y="93098"/>
                </a:lnTo>
                <a:lnTo>
                  <a:pt x="893179" y="119562"/>
                </a:lnTo>
                <a:lnTo>
                  <a:pt x="927235" y="148745"/>
                </a:lnTo>
                <a:lnTo>
                  <a:pt x="958122" y="180457"/>
                </a:lnTo>
                <a:lnTo>
                  <a:pt x="985615" y="214506"/>
                </a:lnTo>
                <a:lnTo>
                  <a:pt x="1009491" y="250701"/>
                </a:lnTo>
                <a:lnTo>
                  <a:pt x="1029526" y="288852"/>
                </a:lnTo>
                <a:lnTo>
                  <a:pt x="1045498" y="328768"/>
                </a:lnTo>
                <a:lnTo>
                  <a:pt x="1057183" y="370259"/>
                </a:lnTo>
                <a:lnTo>
                  <a:pt x="1064358" y="413133"/>
                </a:lnTo>
                <a:lnTo>
                  <a:pt x="1066800" y="457200"/>
                </a:lnTo>
                <a:lnTo>
                  <a:pt x="1064358" y="501266"/>
                </a:lnTo>
                <a:lnTo>
                  <a:pt x="1057183" y="544140"/>
                </a:lnTo>
                <a:lnTo>
                  <a:pt x="1045498" y="585631"/>
                </a:lnTo>
                <a:lnTo>
                  <a:pt x="1029526" y="625547"/>
                </a:lnTo>
                <a:lnTo>
                  <a:pt x="1009491" y="663698"/>
                </a:lnTo>
                <a:lnTo>
                  <a:pt x="985615" y="699893"/>
                </a:lnTo>
                <a:lnTo>
                  <a:pt x="958122" y="733942"/>
                </a:lnTo>
                <a:lnTo>
                  <a:pt x="927235" y="765654"/>
                </a:lnTo>
                <a:lnTo>
                  <a:pt x="893179" y="794837"/>
                </a:lnTo>
                <a:lnTo>
                  <a:pt x="856175" y="821301"/>
                </a:lnTo>
                <a:lnTo>
                  <a:pt x="816448" y="844856"/>
                </a:lnTo>
                <a:lnTo>
                  <a:pt x="774221" y="865311"/>
                </a:lnTo>
                <a:lnTo>
                  <a:pt x="729717" y="882474"/>
                </a:lnTo>
                <a:lnTo>
                  <a:pt x="683160" y="896155"/>
                </a:lnTo>
                <a:lnTo>
                  <a:pt x="634772" y="906164"/>
                </a:lnTo>
                <a:lnTo>
                  <a:pt x="584778" y="912309"/>
                </a:lnTo>
                <a:lnTo>
                  <a:pt x="533400" y="914400"/>
                </a:lnTo>
                <a:close/>
              </a:path>
            </a:pathLst>
          </a:custGeom>
          <a:ln w="9344">
            <a:solidFill>
              <a:srgbClr val="000000"/>
            </a:solidFill>
          </a:ln>
        </p:spPr>
        <p:txBody>
          <a:bodyPr wrap="square" lIns="0" tIns="0" rIns="0" bIns="0" rtlCol="0"/>
          <a:lstStyle/>
          <a:p>
            <a:endParaRPr/>
          </a:p>
        </p:txBody>
      </p:sp>
      <p:sp>
        <p:nvSpPr>
          <p:cNvPr id="25" name="object 25"/>
          <p:cNvSpPr txBox="1"/>
          <p:nvPr/>
        </p:nvSpPr>
        <p:spPr>
          <a:xfrm>
            <a:off x="2816860" y="3187700"/>
            <a:ext cx="1071880" cy="635000"/>
          </a:xfrm>
          <a:prstGeom prst="rect">
            <a:avLst/>
          </a:prstGeom>
        </p:spPr>
        <p:txBody>
          <a:bodyPr vert="horz" wrap="square" lIns="0" tIns="12700" rIns="0" bIns="0" rtlCol="0">
            <a:spAutoFit/>
          </a:bodyPr>
          <a:lstStyle/>
          <a:p>
            <a:pPr marL="12700" marR="5080" indent="275590">
              <a:spcBef>
                <a:spcPts val="100"/>
              </a:spcBef>
            </a:pPr>
            <a:r>
              <a:rPr sz="2000" b="1" spc="5" dirty="0">
                <a:latin typeface="Times New Roman"/>
                <a:cs typeface="Times New Roman"/>
              </a:rPr>
              <a:t>Raw  </a:t>
            </a:r>
            <a:r>
              <a:rPr sz="2000" b="1" spc="10" dirty="0">
                <a:latin typeface="Times New Roman"/>
                <a:cs typeface="Times New Roman"/>
              </a:rPr>
              <a:t>M</a:t>
            </a:r>
            <a:r>
              <a:rPr sz="2000" b="1" dirty="0">
                <a:latin typeface="Times New Roman"/>
                <a:cs typeface="Times New Roman"/>
              </a:rPr>
              <a:t>a</a:t>
            </a:r>
            <a:r>
              <a:rPr sz="2000" b="1" spc="10" dirty="0">
                <a:latin typeface="Times New Roman"/>
                <a:cs typeface="Times New Roman"/>
              </a:rPr>
              <a:t>t</a:t>
            </a:r>
            <a:r>
              <a:rPr sz="2000" b="1" dirty="0">
                <a:latin typeface="Times New Roman"/>
                <a:cs typeface="Times New Roman"/>
              </a:rPr>
              <a:t>e</a:t>
            </a:r>
            <a:r>
              <a:rPr sz="2000" b="1" spc="-10" dirty="0">
                <a:latin typeface="Times New Roman"/>
                <a:cs typeface="Times New Roman"/>
              </a:rPr>
              <a:t>r</a:t>
            </a:r>
            <a:r>
              <a:rPr sz="2000" b="1" dirty="0">
                <a:latin typeface="Times New Roman"/>
                <a:cs typeface="Times New Roman"/>
              </a:rPr>
              <a:t>ia</a:t>
            </a:r>
            <a:r>
              <a:rPr sz="2000" b="1" spc="-5" dirty="0">
                <a:latin typeface="Times New Roman"/>
                <a:cs typeface="Times New Roman"/>
              </a:rPr>
              <a:t>l</a:t>
            </a:r>
            <a:r>
              <a:rPr sz="2000" b="1" dirty="0">
                <a:latin typeface="Times New Roman"/>
                <a:cs typeface="Times New Roman"/>
              </a:rPr>
              <a:t>s</a:t>
            </a:r>
            <a:endParaRPr sz="2000">
              <a:latin typeface="Times New Roman"/>
              <a:cs typeface="Times New Roman"/>
            </a:endParaRPr>
          </a:p>
        </p:txBody>
      </p:sp>
      <p:sp>
        <p:nvSpPr>
          <p:cNvPr id="26" name="object 26"/>
          <p:cNvSpPr/>
          <p:nvPr/>
        </p:nvSpPr>
        <p:spPr>
          <a:xfrm>
            <a:off x="4334510" y="3538220"/>
            <a:ext cx="85090" cy="86360"/>
          </a:xfrm>
          <a:custGeom>
            <a:avLst/>
            <a:gdLst/>
            <a:ahLst/>
            <a:cxnLst/>
            <a:rect l="l" t="t" r="r" b="b"/>
            <a:pathLst>
              <a:path w="85089" h="86360">
                <a:moveTo>
                  <a:pt x="0" y="0"/>
                </a:moveTo>
                <a:lnTo>
                  <a:pt x="0" y="86359"/>
                </a:lnTo>
                <a:lnTo>
                  <a:pt x="85089" y="43179"/>
                </a:lnTo>
                <a:lnTo>
                  <a:pt x="0" y="0"/>
                </a:lnTo>
                <a:close/>
              </a:path>
            </a:pathLst>
          </a:custGeom>
          <a:solidFill>
            <a:srgbClr val="000000"/>
          </a:solidFill>
        </p:spPr>
        <p:txBody>
          <a:bodyPr wrap="square" lIns="0" tIns="0" rIns="0" bIns="0" rtlCol="0"/>
          <a:lstStyle/>
          <a:p>
            <a:endParaRPr/>
          </a:p>
        </p:txBody>
      </p:sp>
      <p:sp>
        <p:nvSpPr>
          <p:cNvPr id="27" name="object 27"/>
          <p:cNvSpPr/>
          <p:nvPr/>
        </p:nvSpPr>
        <p:spPr>
          <a:xfrm>
            <a:off x="3886200" y="3581400"/>
            <a:ext cx="464820" cy="0"/>
          </a:xfrm>
          <a:custGeom>
            <a:avLst/>
            <a:gdLst/>
            <a:ahLst/>
            <a:cxnLst/>
            <a:rect l="l" t="t" r="r" b="b"/>
            <a:pathLst>
              <a:path w="464819">
                <a:moveTo>
                  <a:pt x="0" y="0"/>
                </a:moveTo>
                <a:lnTo>
                  <a:pt x="464819" y="0"/>
                </a:lnTo>
              </a:path>
            </a:pathLst>
          </a:custGeom>
          <a:ln w="27940">
            <a:solidFill>
              <a:srgbClr val="000000"/>
            </a:solidFill>
          </a:ln>
        </p:spPr>
        <p:txBody>
          <a:bodyPr wrap="square" lIns="0" tIns="0" rIns="0" bIns="0" rtlCol="0"/>
          <a:lstStyle/>
          <a:p>
            <a:endParaRPr/>
          </a:p>
        </p:txBody>
      </p:sp>
      <p:sp>
        <p:nvSpPr>
          <p:cNvPr id="28" name="object 28"/>
          <p:cNvSpPr/>
          <p:nvPr/>
        </p:nvSpPr>
        <p:spPr>
          <a:xfrm>
            <a:off x="4939029" y="2971800"/>
            <a:ext cx="90170" cy="90170"/>
          </a:xfrm>
          <a:custGeom>
            <a:avLst/>
            <a:gdLst/>
            <a:ahLst/>
            <a:cxnLst/>
            <a:rect l="l" t="t" r="r" b="b"/>
            <a:pathLst>
              <a:path w="90170" h="90169">
                <a:moveTo>
                  <a:pt x="90170" y="0"/>
                </a:moveTo>
                <a:lnTo>
                  <a:pt x="0" y="30479"/>
                </a:lnTo>
                <a:lnTo>
                  <a:pt x="59690" y="90170"/>
                </a:lnTo>
                <a:lnTo>
                  <a:pt x="90170" y="0"/>
                </a:lnTo>
                <a:close/>
              </a:path>
            </a:pathLst>
          </a:custGeom>
          <a:solidFill>
            <a:srgbClr val="000000"/>
          </a:solidFill>
        </p:spPr>
        <p:txBody>
          <a:bodyPr wrap="square" lIns="0" tIns="0" rIns="0" bIns="0" rtlCol="0"/>
          <a:lstStyle/>
          <a:p>
            <a:endParaRPr/>
          </a:p>
        </p:txBody>
      </p:sp>
      <p:sp>
        <p:nvSpPr>
          <p:cNvPr id="29" name="object 29"/>
          <p:cNvSpPr/>
          <p:nvPr/>
        </p:nvSpPr>
        <p:spPr>
          <a:xfrm>
            <a:off x="4485640" y="3009901"/>
            <a:ext cx="505459" cy="505459"/>
          </a:xfrm>
          <a:custGeom>
            <a:avLst/>
            <a:gdLst/>
            <a:ahLst/>
            <a:cxnLst/>
            <a:rect l="l" t="t" r="r" b="b"/>
            <a:pathLst>
              <a:path w="505460" h="505460">
                <a:moveTo>
                  <a:pt x="485139" y="0"/>
                </a:moveTo>
                <a:lnTo>
                  <a:pt x="0" y="485139"/>
                </a:lnTo>
                <a:lnTo>
                  <a:pt x="20320" y="505460"/>
                </a:lnTo>
                <a:lnTo>
                  <a:pt x="505460" y="20320"/>
                </a:lnTo>
                <a:lnTo>
                  <a:pt x="485139" y="0"/>
                </a:lnTo>
                <a:close/>
              </a:path>
            </a:pathLst>
          </a:custGeom>
          <a:solidFill>
            <a:srgbClr val="000000"/>
          </a:solidFill>
        </p:spPr>
        <p:txBody>
          <a:bodyPr wrap="square" lIns="0" tIns="0" rIns="0" bIns="0" rtlCol="0"/>
          <a:lstStyle/>
          <a:p>
            <a:endParaRPr/>
          </a:p>
        </p:txBody>
      </p:sp>
      <p:sp>
        <p:nvSpPr>
          <p:cNvPr id="30" name="object 30"/>
          <p:cNvSpPr/>
          <p:nvPr/>
        </p:nvSpPr>
        <p:spPr>
          <a:xfrm>
            <a:off x="4939029" y="4100829"/>
            <a:ext cx="90170" cy="90170"/>
          </a:xfrm>
          <a:custGeom>
            <a:avLst/>
            <a:gdLst/>
            <a:ahLst/>
            <a:cxnLst/>
            <a:rect l="l" t="t" r="r" b="b"/>
            <a:pathLst>
              <a:path w="90170" h="90170">
                <a:moveTo>
                  <a:pt x="59690" y="0"/>
                </a:moveTo>
                <a:lnTo>
                  <a:pt x="0" y="59690"/>
                </a:lnTo>
                <a:lnTo>
                  <a:pt x="90170" y="90170"/>
                </a:lnTo>
                <a:lnTo>
                  <a:pt x="59690" y="0"/>
                </a:lnTo>
                <a:close/>
              </a:path>
            </a:pathLst>
          </a:custGeom>
          <a:solidFill>
            <a:srgbClr val="000000"/>
          </a:solidFill>
        </p:spPr>
        <p:txBody>
          <a:bodyPr wrap="square" lIns="0" tIns="0" rIns="0" bIns="0" rtlCol="0"/>
          <a:lstStyle/>
          <a:p>
            <a:endParaRPr/>
          </a:p>
        </p:txBody>
      </p:sp>
      <p:sp>
        <p:nvSpPr>
          <p:cNvPr id="31" name="object 31"/>
          <p:cNvSpPr/>
          <p:nvPr/>
        </p:nvSpPr>
        <p:spPr>
          <a:xfrm>
            <a:off x="4485640" y="3647441"/>
            <a:ext cx="505459" cy="505459"/>
          </a:xfrm>
          <a:custGeom>
            <a:avLst/>
            <a:gdLst/>
            <a:ahLst/>
            <a:cxnLst/>
            <a:rect l="l" t="t" r="r" b="b"/>
            <a:pathLst>
              <a:path w="505460" h="505460">
                <a:moveTo>
                  <a:pt x="20320" y="0"/>
                </a:moveTo>
                <a:lnTo>
                  <a:pt x="0" y="20320"/>
                </a:lnTo>
                <a:lnTo>
                  <a:pt x="485139" y="505460"/>
                </a:lnTo>
                <a:lnTo>
                  <a:pt x="505460" y="485140"/>
                </a:lnTo>
                <a:lnTo>
                  <a:pt x="20320" y="0"/>
                </a:lnTo>
                <a:close/>
              </a:path>
            </a:pathLst>
          </a:custGeom>
          <a:solidFill>
            <a:srgbClr val="000000"/>
          </a:solidFill>
        </p:spPr>
        <p:txBody>
          <a:bodyPr wrap="square" lIns="0" tIns="0" rIns="0" bIns="0" rtlCol="0"/>
          <a:lstStyle/>
          <a:p>
            <a:endParaRPr/>
          </a:p>
        </p:txBody>
      </p:sp>
      <p:sp>
        <p:nvSpPr>
          <p:cNvPr id="32" name="object 32"/>
          <p:cNvSpPr/>
          <p:nvPr/>
        </p:nvSpPr>
        <p:spPr>
          <a:xfrm>
            <a:off x="2734310" y="3538220"/>
            <a:ext cx="85090" cy="86360"/>
          </a:xfrm>
          <a:custGeom>
            <a:avLst/>
            <a:gdLst/>
            <a:ahLst/>
            <a:cxnLst/>
            <a:rect l="l" t="t" r="r" b="b"/>
            <a:pathLst>
              <a:path w="85090" h="86360">
                <a:moveTo>
                  <a:pt x="0" y="0"/>
                </a:moveTo>
                <a:lnTo>
                  <a:pt x="0" y="86359"/>
                </a:lnTo>
                <a:lnTo>
                  <a:pt x="85090" y="43179"/>
                </a:lnTo>
                <a:lnTo>
                  <a:pt x="0" y="0"/>
                </a:lnTo>
                <a:close/>
              </a:path>
            </a:pathLst>
          </a:custGeom>
          <a:solidFill>
            <a:srgbClr val="000000"/>
          </a:solidFill>
        </p:spPr>
        <p:txBody>
          <a:bodyPr wrap="square" lIns="0" tIns="0" rIns="0" bIns="0" rtlCol="0"/>
          <a:lstStyle/>
          <a:p>
            <a:endParaRPr/>
          </a:p>
        </p:txBody>
      </p:sp>
      <p:sp>
        <p:nvSpPr>
          <p:cNvPr id="33" name="object 33"/>
          <p:cNvSpPr/>
          <p:nvPr/>
        </p:nvSpPr>
        <p:spPr>
          <a:xfrm>
            <a:off x="1981200" y="3581400"/>
            <a:ext cx="769620" cy="0"/>
          </a:xfrm>
          <a:custGeom>
            <a:avLst/>
            <a:gdLst/>
            <a:ahLst/>
            <a:cxnLst/>
            <a:rect l="l" t="t" r="r" b="b"/>
            <a:pathLst>
              <a:path w="769619">
                <a:moveTo>
                  <a:pt x="0" y="0"/>
                </a:moveTo>
                <a:lnTo>
                  <a:pt x="769619" y="0"/>
                </a:lnTo>
              </a:path>
            </a:pathLst>
          </a:custGeom>
          <a:ln w="27940">
            <a:solidFill>
              <a:srgbClr val="000000"/>
            </a:solidFill>
          </a:ln>
        </p:spPr>
        <p:txBody>
          <a:bodyPr wrap="square" lIns="0" tIns="0" rIns="0" bIns="0" rtlCol="0"/>
          <a:lstStyle/>
          <a:p>
            <a:endParaRPr/>
          </a:p>
        </p:txBody>
      </p:sp>
      <p:sp>
        <p:nvSpPr>
          <p:cNvPr id="34" name="object 34"/>
          <p:cNvSpPr/>
          <p:nvPr/>
        </p:nvSpPr>
        <p:spPr>
          <a:xfrm>
            <a:off x="10049509" y="3615690"/>
            <a:ext cx="85090" cy="85090"/>
          </a:xfrm>
          <a:custGeom>
            <a:avLst/>
            <a:gdLst/>
            <a:ahLst/>
            <a:cxnLst/>
            <a:rect l="l" t="t" r="r" b="b"/>
            <a:pathLst>
              <a:path w="85090" h="85089">
                <a:moveTo>
                  <a:pt x="0" y="0"/>
                </a:moveTo>
                <a:lnTo>
                  <a:pt x="0" y="85090"/>
                </a:lnTo>
                <a:lnTo>
                  <a:pt x="85090" y="41910"/>
                </a:lnTo>
                <a:lnTo>
                  <a:pt x="0" y="0"/>
                </a:lnTo>
                <a:close/>
              </a:path>
            </a:pathLst>
          </a:custGeom>
          <a:solidFill>
            <a:srgbClr val="000000"/>
          </a:solidFill>
        </p:spPr>
        <p:txBody>
          <a:bodyPr wrap="square" lIns="0" tIns="0" rIns="0" bIns="0" rtlCol="0"/>
          <a:lstStyle/>
          <a:p>
            <a:endParaRPr/>
          </a:p>
        </p:txBody>
      </p:sp>
      <p:sp>
        <p:nvSpPr>
          <p:cNvPr id="35" name="object 35"/>
          <p:cNvSpPr/>
          <p:nvPr/>
        </p:nvSpPr>
        <p:spPr>
          <a:xfrm>
            <a:off x="9372600" y="3657600"/>
            <a:ext cx="693420" cy="0"/>
          </a:xfrm>
          <a:custGeom>
            <a:avLst/>
            <a:gdLst/>
            <a:ahLst/>
            <a:cxnLst/>
            <a:rect l="l" t="t" r="r" b="b"/>
            <a:pathLst>
              <a:path w="693420">
                <a:moveTo>
                  <a:pt x="0" y="0"/>
                </a:moveTo>
                <a:lnTo>
                  <a:pt x="693420" y="0"/>
                </a:lnTo>
              </a:path>
            </a:pathLst>
          </a:custGeom>
          <a:ln w="27939">
            <a:solidFill>
              <a:srgbClr val="000000"/>
            </a:solidFill>
          </a:ln>
        </p:spPr>
        <p:txBody>
          <a:bodyPr wrap="square" lIns="0" tIns="0" rIns="0" bIns="0" rtlCol="0"/>
          <a:lstStyle/>
          <a:p>
            <a:endParaRPr/>
          </a:p>
        </p:txBody>
      </p:sp>
      <p:sp>
        <p:nvSpPr>
          <p:cNvPr id="36" name="object 36"/>
          <p:cNvSpPr txBox="1"/>
          <p:nvPr/>
        </p:nvSpPr>
        <p:spPr>
          <a:xfrm>
            <a:off x="1907540" y="3234690"/>
            <a:ext cx="800100" cy="299720"/>
          </a:xfrm>
          <a:prstGeom prst="rect">
            <a:avLst/>
          </a:prstGeom>
        </p:spPr>
        <p:txBody>
          <a:bodyPr vert="horz" wrap="square" lIns="0" tIns="12700" rIns="0" bIns="0" rtlCol="0">
            <a:spAutoFit/>
          </a:bodyPr>
          <a:lstStyle/>
          <a:p>
            <a:pPr marL="12700">
              <a:spcBef>
                <a:spcPts val="100"/>
              </a:spcBef>
            </a:pPr>
            <a:r>
              <a:rPr spc="-5" dirty="0">
                <a:latin typeface="Times New Roman"/>
                <a:cs typeface="Times New Roman"/>
              </a:rPr>
              <a:t>Vendors</a:t>
            </a:r>
            <a:endParaRPr>
              <a:latin typeface="Times New Roman"/>
              <a:cs typeface="Times New Roman"/>
            </a:endParaRPr>
          </a:p>
        </p:txBody>
      </p:sp>
      <p:sp>
        <p:nvSpPr>
          <p:cNvPr id="37" name="object 37"/>
          <p:cNvSpPr txBox="1"/>
          <p:nvPr/>
        </p:nvSpPr>
        <p:spPr>
          <a:xfrm>
            <a:off x="8360410" y="3263900"/>
            <a:ext cx="1931035" cy="330200"/>
          </a:xfrm>
          <a:prstGeom prst="rect">
            <a:avLst/>
          </a:prstGeom>
        </p:spPr>
        <p:txBody>
          <a:bodyPr vert="horz" wrap="square" lIns="0" tIns="12700" rIns="0" bIns="0" rtlCol="0">
            <a:spAutoFit/>
          </a:bodyPr>
          <a:lstStyle/>
          <a:p>
            <a:pPr marL="12700">
              <a:spcBef>
                <a:spcPts val="100"/>
              </a:spcBef>
            </a:pPr>
            <a:r>
              <a:rPr sz="2000" b="1" spc="-5" dirty="0">
                <a:latin typeface="Times New Roman"/>
                <a:cs typeface="Times New Roman"/>
              </a:rPr>
              <a:t>Finished</a:t>
            </a:r>
            <a:r>
              <a:rPr sz="2000" b="1" spc="80" dirty="0">
                <a:latin typeface="Times New Roman"/>
                <a:cs typeface="Times New Roman"/>
              </a:rPr>
              <a:t> </a:t>
            </a:r>
            <a:r>
              <a:rPr sz="2700" baseline="-4629" dirty="0">
                <a:latin typeface="Times New Roman"/>
                <a:cs typeface="Times New Roman"/>
              </a:rPr>
              <a:t>Customer</a:t>
            </a:r>
            <a:endParaRPr sz="2700" baseline="-4629">
              <a:latin typeface="Times New Roman"/>
              <a:cs typeface="Times New Roman"/>
            </a:endParaRPr>
          </a:p>
        </p:txBody>
      </p:sp>
      <p:sp>
        <p:nvSpPr>
          <p:cNvPr id="38" name="object 38"/>
          <p:cNvSpPr/>
          <p:nvPr/>
        </p:nvSpPr>
        <p:spPr>
          <a:xfrm>
            <a:off x="8220709" y="3538220"/>
            <a:ext cx="85090" cy="86360"/>
          </a:xfrm>
          <a:custGeom>
            <a:avLst/>
            <a:gdLst/>
            <a:ahLst/>
            <a:cxnLst/>
            <a:rect l="l" t="t" r="r" b="b"/>
            <a:pathLst>
              <a:path w="85090" h="86360">
                <a:moveTo>
                  <a:pt x="0" y="0"/>
                </a:moveTo>
                <a:lnTo>
                  <a:pt x="0" y="86359"/>
                </a:lnTo>
                <a:lnTo>
                  <a:pt x="85090" y="43179"/>
                </a:lnTo>
                <a:lnTo>
                  <a:pt x="0" y="0"/>
                </a:lnTo>
                <a:close/>
              </a:path>
            </a:pathLst>
          </a:custGeom>
          <a:solidFill>
            <a:srgbClr val="000000"/>
          </a:solidFill>
        </p:spPr>
        <p:txBody>
          <a:bodyPr wrap="square" lIns="0" tIns="0" rIns="0" bIns="0" rtlCol="0"/>
          <a:lstStyle/>
          <a:p>
            <a:endParaRPr/>
          </a:p>
        </p:txBody>
      </p:sp>
      <p:sp>
        <p:nvSpPr>
          <p:cNvPr id="39" name="object 39"/>
          <p:cNvSpPr/>
          <p:nvPr/>
        </p:nvSpPr>
        <p:spPr>
          <a:xfrm>
            <a:off x="7543800" y="3581400"/>
            <a:ext cx="693420" cy="0"/>
          </a:xfrm>
          <a:custGeom>
            <a:avLst/>
            <a:gdLst/>
            <a:ahLst/>
            <a:cxnLst/>
            <a:rect l="l" t="t" r="r" b="b"/>
            <a:pathLst>
              <a:path w="693420">
                <a:moveTo>
                  <a:pt x="0" y="0"/>
                </a:moveTo>
                <a:lnTo>
                  <a:pt x="693420" y="0"/>
                </a:lnTo>
              </a:path>
            </a:pathLst>
          </a:custGeom>
          <a:ln w="27940">
            <a:solidFill>
              <a:srgbClr val="000000"/>
            </a:solidFill>
          </a:ln>
        </p:spPr>
        <p:txBody>
          <a:bodyPr wrap="square" lIns="0" tIns="0" rIns="0" bIns="0" rtlCol="0"/>
          <a:lstStyle/>
          <a:p>
            <a:endParaRPr/>
          </a:p>
        </p:txBody>
      </p:sp>
      <p:sp>
        <p:nvSpPr>
          <p:cNvPr id="41" name="Date Placeholder 40"/>
          <p:cNvSpPr>
            <a:spLocks noGrp="1"/>
          </p:cNvSpPr>
          <p:nvPr>
            <p:ph type="dt" sz="half" idx="10"/>
          </p:nvPr>
        </p:nvSpPr>
        <p:spPr/>
        <p:txBody>
          <a:bodyPr/>
          <a:lstStyle/>
          <a:p>
            <a:fld id="{8AA93D9C-3D22-4497-BC5B-79D45370D71A}" type="datetime1">
              <a:rPr lang="en-US" smtClean="0"/>
              <a:t>2/27/2023</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059940" y="364964"/>
            <a:ext cx="6398260" cy="689932"/>
          </a:xfrm>
          <a:prstGeom prst="rect">
            <a:avLst/>
          </a:prstGeom>
        </p:spPr>
        <p:txBody>
          <a:bodyPr vert="horz" wrap="square" lIns="0" tIns="12700" rIns="0" bIns="0" rtlCol="0" anchor="ctr">
            <a:spAutoFit/>
          </a:bodyPr>
          <a:lstStyle/>
          <a:p>
            <a:pPr marL="12700">
              <a:spcBef>
                <a:spcPts val="100"/>
              </a:spcBef>
            </a:pPr>
            <a:r>
              <a:rPr b="1" spc="-5" dirty="0">
                <a:latin typeface="Garamond"/>
                <a:cs typeface="Garamond"/>
              </a:rPr>
              <a:t>Nature </a:t>
            </a:r>
            <a:r>
              <a:rPr b="1" dirty="0">
                <a:latin typeface="Garamond"/>
                <a:cs typeface="Garamond"/>
              </a:rPr>
              <a:t>of</a:t>
            </a:r>
            <a:r>
              <a:rPr b="1" spc="-15" dirty="0">
                <a:latin typeface="Garamond"/>
                <a:cs typeface="Garamond"/>
              </a:rPr>
              <a:t> </a:t>
            </a:r>
            <a:r>
              <a:rPr b="1" spc="-5" dirty="0">
                <a:latin typeface="Garamond"/>
                <a:cs typeface="Garamond"/>
              </a:rPr>
              <a:t>Inventories</a:t>
            </a:r>
            <a:endParaRPr b="1" dirty="0">
              <a:latin typeface="Garamond"/>
              <a:cs typeface="Garamond"/>
            </a:endParaRPr>
          </a:p>
        </p:txBody>
      </p:sp>
      <p:sp>
        <p:nvSpPr>
          <p:cNvPr id="3" name="object 3"/>
          <p:cNvSpPr txBox="1"/>
          <p:nvPr/>
        </p:nvSpPr>
        <p:spPr>
          <a:xfrm>
            <a:off x="457200" y="1054101"/>
            <a:ext cx="11277599" cy="4899802"/>
          </a:xfrm>
          <a:prstGeom prst="rect">
            <a:avLst/>
          </a:prstGeom>
        </p:spPr>
        <p:txBody>
          <a:bodyPr vert="horz" wrap="square" lIns="0" tIns="58419" rIns="0" bIns="0" rtlCol="0">
            <a:spAutoFit/>
          </a:bodyPr>
          <a:lstStyle/>
          <a:p>
            <a:pPr marL="355600" marR="5080" indent="-342900" algn="just">
              <a:lnSpc>
                <a:spcPct val="89900"/>
              </a:lnSpc>
              <a:spcBef>
                <a:spcPts val="459"/>
              </a:spcBef>
              <a:buClr>
                <a:srgbClr val="CC9800"/>
              </a:buClr>
              <a:buSzPct val="65000"/>
              <a:buFont typeface="Wingdings"/>
              <a:buChar char=""/>
              <a:tabLst>
                <a:tab pos="354965" algn="l"/>
                <a:tab pos="355600" algn="l"/>
              </a:tabLst>
            </a:pPr>
            <a:r>
              <a:rPr sz="3200" b="1" dirty="0">
                <a:latin typeface="Arial"/>
                <a:cs typeface="Arial"/>
              </a:rPr>
              <a:t>Raw </a:t>
            </a:r>
            <a:r>
              <a:rPr sz="3200" b="1" spc="-5" dirty="0">
                <a:latin typeface="Arial"/>
                <a:cs typeface="Arial"/>
              </a:rPr>
              <a:t>Materials </a:t>
            </a:r>
            <a:r>
              <a:rPr sz="3200" dirty="0">
                <a:latin typeface="Arial"/>
                <a:cs typeface="Arial"/>
              </a:rPr>
              <a:t>– Basic </a:t>
            </a:r>
            <a:r>
              <a:rPr sz="3200" spc="-5" dirty="0">
                <a:latin typeface="Arial"/>
                <a:cs typeface="Arial"/>
              </a:rPr>
              <a:t>inputs that are</a:t>
            </a:r>
            <a:r>
              <a:rPr sz="3200" spc="-75" dirty="0">
                <a:latin typeface="Arial"/>
                <a:cs typeface="Arial"/>
              </a:rPr>
              <a:t> </a:t>
            </a:r>
            <a:r>
              <a:rPr sz="3200" spc="-5" dirty="0">
                <a:latin typeface="Arial"/>
                <a:cs typeface="Arial"/>
              </a:rPr>
              <a:t>converted  into finished product through the manufacturing  process</a:t>
            </a:r>
            <a:endParaRPr sz="3200" dirty="0">
              <a:latin typeface="Arial"/>
              <a:cs typeface="Arial"/>
            </a:endParaRPr>
          </a:p>
          <a:p>
            <a:pPr marL="355600" marR="659130" indent="-342900" algn="just">
              <a:lnSpc>
                <a:spcPct val="89900"/>
              </a:lnSpc>
              <a:spcBef>
                <a:spcPts val="755"/>
              </a:spcBef>
              <a:buClr>
                <a:srgbClr val="CC9800"/>
              </a:buClr>
              <a:buSzPct val="65000"/>
              <a:buFont typeface="Wingdings"/>
              <a:buChar char=""/>
              <a:tabLst>
                <a:tab pos="354965" algn="l"/>
                <a:tab pos="355600" algn="l"/>
              </a:tabLst>
            </a:pPr>
            <a:r>
              <a:rPr sz="3200" b="1" spc="-5" dirty="0">
                <a:latin typeface="Arial"/>
                <a:cs typeface="Arial"/>
              </a:rPr>
              <a:t>Work-in-progress </a:t>
            </a:r>
            <a:r>
              <a:rPr sz="3200" dirty="0">
                <a:latin typeface="Arial"/>
                <a:cs typeface="Arial"/>
              </a:rPr>
              <a:t>– </a:t>
            </a:r>
            <a:r>
              <a:rPr sz="3200" spc="-5" dirty="0">
                <a:latin typeface="Arial"/>
                <a:cs typeface="Arial"/>
              </a:rPr>
              <a:t>Semi-manufactured  products </a:t>
            </a:r>
            <a:r>
              <a:rPr sz="3200" dirty="0">
                <a:latin typeface="Arial"/>
                <a:cs typeface="Arial"/>
              </a:rPr>
              <a:t>need some </a:t>
            </a:r>
            <a:r>
              <a:rPr sz="3200" spc="-5" dirty="0">
                <a:latin typeface="Arial"/>
                <a:cs typeface="Arial"/>
              </a:rPr>
              <a:t>more works before</a:t>
            </a:r>
            <a:r>
              <a:rPr sz="3200" spc="-70" dirty="0">
                <a:latin typeface="Arial"/>
                <a:cs typeface="Arial"/>
              </a:rPr>
              <a:t> </a:t>
            </a:r>
            <a:r>
              <a:rPr sz="3200" spc="-5" dirty="0">
                <a:latin typeface="Arial"/>
                <a:cs typeface="Arial"/>
              </a:rPr>
              <a:t>they  become finished goods for</a:t>
            </a:r>
            <a:r>
              <a:rPr sz="3200" spc="-15" dirty="0">
                <a:latin typeface="Arial"/>
                <a:cs typeface="Arial"/>
              </a:rPr>
              <a:t> </a:t>
            </a:r>
            <a:r>
              <a:rPr sz="3200" spc="-5" dirty="0">
                <a:latin typeface="Arial"/>
                <a:cs typeface="Arial"/>
              </a:rPr>
              <a:t>sale</a:t>
            </a:r>
            <a:endParaRPr sz="3200" dirty="0">
              <a:latin typeface="Arial"/>
              <a:cs typeface="Arial"/>
            </a:endParaRPr>
          </a:p>
          <a:p>
            <a:pPr marL="355600" marR="549910" indent="-342900" algn="just">
              <a:lnSpc>
                <a:spcPts val="3229"/>
              </a:lnSpc>
              <a:spcBef>
                <a:spcPts val="805"/>
              </a:spcBef>
              <a:buClr>
                <a:srgbClr val="CC9800"/>
              </a:buClr>
              <a:buSzPct val="65000"/>
              <a:buFont typeface="Wingdings"/>
              <a:buChar char=""/>
              <a:tabLst>
                <a:tab pos="354965" algn="l"/>
                <a:tab pos="355600" algn="l"/>
              </a:tabLst>
            </a:pPr>
            <a:r>
              <a:rPr sz="3200" b="1" spc="-5" dirty="0">
                <a:latin typeface="Arial"/>
                <a:cs typeface="Arial"/>
              </a:rPr>
              <a:t>Finished </a:t>
            </a:r>
            <a:r>
              <a:rPr sz="3200" b="1" dirty="0">
                <a:latin typeface="Arial"/>
                <a:cs typeface="Arial"/>
              </a:rPr>
              <a:t>Goods </a:t>
            </a:r>
            <a:r>
              <a:rPr sz="3200" dirty="0">
                <a:latin typeface="Arial"/>
                <a:cs typeface="Arial"/>
              </a:rPr>
              <a:t>– </a:t>
            </a:r>
            <a:r>
              <a:rPr sz="3200" spc="-5" dirty="0">
                <a:latin typeface="Arial"/>
                <a:cs typeface="Arial"/>
              </a:rPr>
              <a:t>Completely manufactured  products ready for</a:t>
            </a:r>
            <a:r>
              <a:rPr sz="3200" spc="-25" dirty="0">
                <a:latin typeface="Arial"/>
                <a:cs typeface="Arial"/>
              </a:rPr>
              <a:t> </a:t>
            </a:r>
            <a:r>
              <a:rPr sz="3200" dirty="0">
                <a:latin typeface="Arial"/>
                <a:cs typeface="Arial"/>
              </a:rPr>
              <a:t>sale</a:t>
            </a:r>
          </a:p>
          <a:p>
            <a:pPr marL="355600" marR="90170" indent="-342900" algn="just">
              <a:lnSpc>
                <a:spcPct val="89900"/>
              </a:lnSpc>
              <a:spcBef>
                <a:spcPts val="710"/>
              </a:spcBef>
              <a:buClr>
                <a:srgbClr val="CC9800"/>
              </a:buClr>
              <a:buSzPct val="65000"/>
              <a:buFont typeface="Wingdings"/>
              <a:buChar char=""/>
              <a:tabLst>
                <a:tab pos="354965" algn="l"/>
                <a:tab pos="355600" algn="l"/>
                <a:tab pos="8455025" algn="l"/>
              </a:tabLst>
            </a:pPr>
            <a:r>
              <a:rPr sz="3200" b="1" spc="-5" dirty="0">
                <a:latin typeface="Arial"/>
                <a:cs typeface="Arial"/>
              </a:rPr>
              <a:t>Supplies </a:t>
            </a:r>
            <a:r>
              <a:rPr sz="3200" dirty="0">
                <a:latin typeface="Arial"/>
                <a:cs typeface="Arial"/>
              </a:rPr>
              <a:t>– </a:t>
            </a:r>
            <a:r>
              <a:rPr sz="3200" spc="-5" dirty="0">
                <a:latin typeface="Arial"/>
                <a:cs typeface="Arial"/>
              </a:rPr>
              <a:t>Office and </a:t>
            </a:r>
            <a:r>
              <a:rPr sz="3200" dirty="0">
                <a:latin typeface="Arial"/>
                <a:cs typeface="Arial"/>
              </a:rPr>
              <a:t>plant cleaning </a:t>
            </a:r>
            <a:r>
              <a:rPr sz="3200" spc="-5" dirty="0">
                <a:latin typeface="Arial"/>
                <a:cs typeface="Arial"/>
              </a:rPr>
              <a:t>materials  not directly enter production </a:t>
            </a:r>
            <a:r>
              <a:rPr sz="3200" dirty="0">
                <a:latin typeface="Arial"/>
                <a:cs typeface="Arial"/>
              </a:rPr>
              <a:t>but are </a:t>
            </a:r>
            <a:r>
              <a:rPr sz="3200" spc="-5" dirty="0">
                <a:latin typeface="Arial"/>
                <a:cs typeface="Arial"/>
              </a:rPr>
              <a:t>necessary  </a:t>
            </a:r>
            <a:r>
              <a:rPr sz="3200" spc="-10" dirty="0">
                <a:latin typeface="Arial"/>
                <a:cs typeface="Arial"/>
              </a:rPr>
              <a:t>for </a:t>
            </a:r>
            <a:r>
              <a:rPr sz="3200" spc="-5" dirty="0">
                <a:latin typeface="Arial"/>
                <a:cs typeface="Arial"/>
              </a:rPr>
              <a:t>production process and </a:t>
            </a:r>
            <a:r>
              <a:rPr sz="3200" dirty="0">
                <a:latin typeface="Arial"/>
                <a:cs typeface="Arial"/>
              </a:rPr>
              <a:t>do not </a:t>
            </a:r>
            <a:r>
              <a:rPr sz="3200" spc="-5" dirty="0">
                <a:latin typeface="Arial"/>
                <a:cs typeface="Arial"/>
              </a:rPr>
              <a:t>involve  significant</a:t>
            </a:r>
            <a:r>
              <a:rPr sz="3200" spc="-40" dirty="0">
                <a:latin typeface="Arial"/>
                <a:cs typeface="Arial"/>
              </a:rPr>
              <a:t> </a:t>
            </a:r>
            <a:r>
              <a:rPr sz="3200" spc="-5" dirty="0">
                <a:latin typeface="Arial"/>
                <a:cs typeface="Arial"/>
              </a:rPr>
              <a:t>investment.	</a:t>
            </a:r>
            <a:endParaRPr sz="3200" dirty="0">
              <a:latin typeface="Arial"/>
              <a:cs typeface="Arial"/>
            </a:endParaRPr>
          </a:p>
          <a:p>
            <a:pPr marL="316230" algn="just">
              <a:lnSpc>
                <a:spcPts val="1370"/>
              </a:lnSpc>
              <a:tabLst>
                <a:tab pos="8265795" algn="l"/>
              </a:tabLst>
            </a:pPr>
            <a:r>
              <a:rPr sz="1400" dirty="0">
                <a:latin typeface="Arial"/>
                <a:cs typeface="Arial"/>
              </a:rPr>
              <a:t>	5</a:t>
            </a:r>
          </a:p>
        </p:txBody>
      </p:sp>
      <p:sp>
        <p:nvSpPr>
          <p:cNvPr id="5" name="Date Placeholder 4"/>
          <p:cNvSpPr>
            <a:spLocks noGrp="1"/>
          </p:cNvSpPr>
          <p:nvPr>
            <p:ph type="dt" sz="half" idx="10"/>
          </p:nvPr>
        </p:nvSpPr>
        <p:spPr/>
        <p:txBody>
          <a:bodyPr/>
          <a:lstStyle/>
          <a:p>
            <a:fld id="{8E8E9EE5-F515-47C9-B3A0-FAF16615AE82}" type="datetime1">
              <a:rPr lang="en-US" smtClean="0"/>
              <a:t>2/27/2023</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p:nvPr/>
        </p:nvSpPr>
        <p:spPr>
          <a:xfrm>
            <a:off x="10008869" y="6278879"/>
            <a:ext cx="124460" cy="228268"/>
          </a:xfrm>
          <a:prstGeom prst="rect">
            <a:avLst/>
          </a:prstGeom>
        </p:spPr>
        <p:txBody>
          <a:bodyPr vert="horz" wrap="square" lIns="0" tIns="12700" rIns="0" bIns="0" rtlCol="0">
            <a:spAutoFit/>
          </a:bodyPr>
          <a:lstStyle/>
          <a:p>
            <a:pPr marL="12700">
              <a:spcBef>
                <a:spcPts val="100"/>
              </a:spcBef>
            </a:pPr>
            <a:r>
              <a:rPr sz="1400" dirty="0">
                <a:latin typeface="Arial"/>
                <a:cs typeface="Arial"/>
              </a:rPr>
              <a:t>6</a:t>
            </a:r>
            <a:endParaRPr sz="1400">
              <a:latin typeface="Arial"/>
              <a:cs typeface="Arial"/>
            </a:endParaRPr>
          </a:p>
        </p:txBody>
      </p:sp>
      <p:sp>
        <p:nvSpPr>
          <p:cNvPr id="5" name="object 5"/>
          <p:cNvSpPr txBox="1">
            <a:spLocks noGrp="1"/>
          </p:cNvSpPr>
          <p:nvPr>
            <p:ph type="title"/>
          </p:nvPr>
        </p:nvSpPr>
        <p:spPr>
          <a:xfrm>
            <a:off x="1906270" y="238759"/>
            <a:ext cx="6097270" cy="665480"/>
          </a:xfrm>
          <a:prstGeom prst="rect">
            <a:avLst/>
          </a:prstGeom>
        </p:spPr>
        <p:txBody>
          <a:bodyPr vert="horz" wrap="square" lIns="0" tIns="12700" rIns="0" bIns="0" rtlCol="0" anchor="ctr">
            <a:spAutoFit/>
          </a:bodyPr>
          <a:lstStyle/>
          <a:p>
            <a:pPr marL="12700">
              <a:spcBef>
                <a:spcPts val="100"/>
              </a:spcBef>
            </a:pPr>
            <a:r>
              <a:rPr sz="4200" b="1" spc="-5" dirty="0">
                <a:latin typeface="Garamond"/>
                <a:cs typeface="Garamond"/>
              </a:rPr>
              <a:t>Reasons </a:t>
            </a:r>
            <a:r>
              <a:rPr sz="3800" b="1" dirty="0">
                <a:latin typeface="Garamond"/>
                <a:cs typeface="Garamond"/>
              </a:rPr>
              <a:t>To Hold</a:t>
            </a:r>
            <a:r>
              <a:rPr sz="3800" b="1" spc="-175" dirty="0">
                <a:latin typeface="Garamond"/>
                <a:cs typeface="Garamond"/>
              </a:rPr>
              <a:t> </a:t>
            </a:r>
            <a:r>
              <a:rPr sz="4200" b="1" spc="-5" dirty="0">
                <a:latin typeface="Garamond"/>
                <a:cs typeface="Garamond"/>
              </a:rPr>
              <a:t>Inventory</a:t>
            </a:r>
            <a:endParaRPr sz="4200">
              <a:latin typeface="Garamond"/>
              <a:cs typeface="Garamond"/>
            </a:endParaRPr>
          </a:p>
        </p:txBody>
      </p:sp>
      <p:sp>
        <p:nvSpPr>
          <p:cNvPr id="6" name="object 6"/>
          <p:cNvSpPr txBox="1"/>
          <p:nvPr/>
        </p:nvSpPr>
        <p:spPr>
          <a:xfrm>
            <a:off x="2363470" y="1135379"/>
            <a:ext cx="5798185" cy="421640"/>
          </a:xfrm>
          <a:prstGeom prst="rect">
            <a:avLst/>
          </a:prstGeom>
        </p:spPr>
        <p:txBody>
          <a:bodyPr vert="horz" wrap="square" lIns="0" tIns="12700" rIns="0" bIns="0" rtlCol="0">
            <a:spAutoFit/>
          </a:bodyPr>
          <a:lstStyle/>
          <a:p>
            <a:pPr marL="355600" indent="-342900">
              <a:spcBef>
                <a:spcPts val="100"/>
              </a:spcBef>
              <a:buClr>
                <a:srgbClr val="CC9800"/>
              </a:buClr>
              <a:buSzPct val="65384"/>
              <a:buFont typeface="Wingdings"/>
              <a:buChar char=""/>
              <a:tabLst>
                <a:tab pos="354965" algn="l"/>
                <a:tab pos="355600" algn="l"/>
              </a:tabLst>
            </a:pPr>
            <a:r>
              <a:rPr sz="2600" spc="5" dirty="0">
                <a:latin typeface="Arial"/>
                <a:cs typeface="Arial"/>
              </a:rPr>
              <a:t>Meet </a:t>
            </a:r>
            <a:r>
              <a:rPr sz="2600" dirty="0">
                <a:latin typeface="Arial"/>
                <a:cs typeface="Arial"/>
              </a:rPr>
              <a:t>variations </a:t>
            </a:r>
            <a:r>
              <a:rPr sz="2600" spc="-5" dirty="0">
                <a:latin typeface="Arial"/>
                <a:cs typeface="Arial"/>
              </a:rPr>
              <a:t>in </a:t>
            </a:r>
            <a:r>
              <a:rPr sz="2600" dirty="0">
                <a:latin typeface="Arial"/>
                <a:cs typeface="Arial"/>
              </a:rPr>
              <a:t>customer</a:t>
            </a:r>
            <a:r>
              <a:rPr sz="2600" spc="-55" dirty="0">
                <a:latin typeface="Arial"/>
                <a:cs typeface="Arial"/>
              </a:rPr>
              <a:t> </a:t>
            </a:r>
            <a:r>
              <a:rPr sz="2600" dirty="0">
                <a:latin typeface="Arial"/>
                <a:cs typeface="Arial"/>
              </a:rPr>
              <a:t>demand:</a:t>
            </a:r>
            <a:endParaRPr sz="2600">
              <a:latin typeface="Arial"/>
              <a:cs typeface="Arial"/>
            </a:endParaRPr>
          </a:p>
        </p:txBody>
      </p:sp>
      <p:sp>
        <p:nvSpPr>
          <p:cNvPr id="7" name="object 7"/>
          <p:cNvSpPr txBox="1"/>
          <p:nvPr/>
        </p:nvSpPr>
        <p:spPr>
          <a:xfrm>
            <a:off x="2707639" y="1995169"/>
            <a:ext cx="175260" cy="215444"/>
          </a:xfrm>
          <a:prstGeom prst="rect">
            <a:avLst/>
          </a:prstGeom>
        </p:spPr>
        <p:txBody>
          <a:bodyPr vert="horz" wrap="square" lIns="0" tIns="15240" rIns="0" bIns="0" rtlCol="0">
            <a:spAutoFit/>
          </a:bodyPr>
          <a:lstStyle/>
          <a:p>
            <a:pPr marL="12700">
              <a:spcBef>
                <a:spcPts val="120"/>
              </a:spcBef>
            </a:pPr>
            <a:r>
              <a:rPr sz="1300" spc="15" dirty="0">
                <a:solidFill>
                  <a:srgbClr val="3A802E"/>
                </a:solidFill>
                <a:latin typeface="Wingdings"/>
                <a:cs typeface="Wingdings"/>
              </a:rPr>
              <a:t></a:t>
            </a:r>
            <a:endParaRPr sz="1300">
              <a:latin typeface="Wingdings"/>
              <a:cs typeface="Wingdings"/>
            </a:endParaRPr>
          </a:p>
        </p:txBody>
      </p:sp>
      <p:sp>
        <p:nvSpPr>
          <p:cNvPr id="8" name="object 8"/>
          <p:cNvSpPr txBox="1"/>
          <p:nvPr/>
        </p:nvSpPr>
        <p:spPr>
          <a:xfrm>
            <a:off x="2707640" y="1531619"/>
            <a:ext cx="6776721" cy="767080"/>
          </a:xfrm>
          <a:prstGeom prst="rect">
            <a:avLst/>
          </a:prstGeom>
        </p:spPr>
        <p:txBody>
          <a:bodyPr vert="horz" wrap="square" lIns="0" tIns="48260" rIns="0" bIns="0" rtlCol="0">
            <a:spAutoFit/>
          </a:bodyPr>
          <a:lstStyle/>
          <a:p>
            <a:pPr marL="337820" indent="-325120">
              <a:spcBef>
                <a:spcPts val="380"/>
              </a:spcBef>
              <a:buClr>
                <a:srgbClr val="3A802E"/>
              </a:buClr>
              <a:buSzPct val="59090"/>
              <a:buFont typeface="Wingdings"/>
              <a:buChar char=""/>
              <a:tabLst>
                <a:tab pos="337185" algn="l"/>
                <a:tab pos="337820" algn="l"/>
              </a:tabLst>
            </a:pPr>
            <a:r>
              <a:rPr sz="2200" spc="-5" dirty="0">
                <a:latin typeface="Arial"/>
                <a:cs typeface="Arial"/>
              </a:rPr>
              <a:t>Meet unexpected</a:t>
            </a:r>
            <a:r>
              <a:rPr sz="2200" spc="5" dirty="0">
                <a:latin typeface="Arial"/>
                <a:cs typeface="Arial"/>
              </a:rPr>
              <a:t> </a:t>
            </a:r>
            <a:r>
              <a:rPr sz="2200" spc="-5" dirty="0">
                <a:latin typeface="Arial"/>
                <a:cs typeface="Arial"/>
              </a:rPr>
              <a:t>demand</a:t>
            </a:r>
            <a:endParaRPr sz="2200" dirty="0">
              <a:latin typeface="Arial"/>
              <a:cs typeface="Arial"/>
            </a:endParaRPr>
          </a:p>
          <a:p>
            <a:pPr marL="337185">
              <a:spcBef>
                <a:spcPts val="280"/>
              </a:spcBef>
            </a:pPr>
            <a:r>
              <a:rPr sz="2200" spc="-5" dirty="0">
                <a:latin typeface="Arial"/>
                <a:cs typeface="Arial"/>
              </a:rPr>
              <a:t>Smooth seasonal or </a:t>
            </a:r>
            <a:r>
              <a:rPr sz="2200" dirty="0">
                <a:latin typeface="Arial"/>
                <a:cs typeface="Arial"/>
              </a:rPr>
              <a:t>cyclical</a:t>
            </a:r>
            <a:r>
              <a:rPr sz="2200" spc="10" dirty="0">
                <a:latin typeface="Arial"/>
                <a:cs typeface="Arial"/>
              </a:rPr>
              <a:t> </a:t>
            </a:r>
            <a:r>
              <a:rPr sz="2200" spc="-5" dirty="0">
                <a:latin typeface="Arial"/>
                <a:cs typeface="Arial"/>
              </a:rPr>
              <a:t>demand</a:t>
            </a:r>
            <a:endParaRPr sz="2200" dirty="0">
              <a:latin typeface="Arial"/>
              <a:cs typeface="Arial"/>
            </a:endParaRPr>
          </a:p>
        </p:txBody>
      </p:sp>
      <p:sp>
        <p:nvSpPr>
          <p:cNvPr id="9" name="object 9"/>
          <p:cNvSpPr txBox="1"/>
          <p:nvPr/>
        </p:nvSpPr>
        <p:spPr>
          <a:xfrm>
            <a:off x="2363470" y="2373629"/>
            <a:ext cx="186055" cy="283210"/>
          </a:xfrm>
          <a:prstGeom prst="rect">
            <a:avLst/>
          </a:prstGeom>
        </p:spPr>
        <p:txBody>
          <a:bodyPr vert="horz" wrap="square" lIns="0" tIns="11430" rIns="0" bIns="0" rtlCol="0">
            <a:spAutoFit/>
          </a:bodyPr>
          <a:lstStyle/>
          <a:p>
            <a:pPr marL="12700">
              <a:spcBef>
                <a:spcPts val="90"/>
              </a:spcBef>
            </a:pPr>
            <a:r>
              <a:rPr sz="1700" spc="-10" dirty="0">
                <a:solidFill>
                  <a:srgbClr val="CC9800"/>
                </a:solidFill>
                <a:latin typeface="Wingdings"/>
                <a:cs typeface="Wingdings"/>
              </a:rPr>
              <a:t></a:t>
            </a:r>
            <a:endParaRPr sz="1700">
              <a:latin typeface="Wingdings"/>
              <a:cs typeface="Wingdings"/>
            </a:endParaRPr>
          </a:p>
        </p:txBody>
      </p:sp>
      <p:sp>
        <p:nvSpPr>
          <p:cNvPr id="10" name="object 10"/>
          <p:cNvSpPr txBox="1"/>
          <p:nvPr/>
        </p:nvSpPr>
        <p:spPr>
          <a:xfrm>
            <a:off x="2706369" y="2316479"/>
            <a:ext cx="2232660" cy="421640"/>
          </a:xfrm>
          <a:prstGeom prst="rect">
            <a:avLst/>
          </a:prstGeom>
        </p:spPr>
        <p:txBody>
          <a:bodyPr vert="horz" wrap="square" lIns="0" tIns="12700" rIns="0" bIns="0" rtlCol="0">
            <a:spAutoFit/>
          </a:bodyPr>
          <a:lstStyle/>
          <a:p>
            <a:pPr marL="12700">
              <a:spcBef>
                <a:spcPts val="100"/>
              </a:spcBef>
            </a:pPr>
            <a:r>
              <a:rPr sz="2600" dirty="0">
                <a:latin typeface="Arial"/>
                <a:cs typeface="Arial"/>
              </a:rPr>
              <a:t>Pricing</a:t>
            </a:r>
            <a:r>
              <a:rPr sz="2600" spc="-55" dirty="0">
                <a:latin typeface="Arial"/>
                <a:cs typeface="Arial"/>
              </a:rPr>
              <a:t> </a:t>
            </a:r>
            <a:r>
              <a:rPr sz="2600" spc="-5" dirty="0">
                <a:latin typeface="Arial"/>
                <a:cs typeface="Arial"/>
              </a:rPr>
              <a:t>related:</a:t>
            </a:r>
            <a:endParaRPr sz="2600">
              <a:latin typeface="Arial"/>
              <a:cs typeface="Arial"/>
            </a:endParaRPr>
          </a:p>
        </p:txBody>
      </p:sp>
      <p:sp>
        <p:nvSpPr>
          <p:cNvPr id="11" name="object 11"/>
          <p:cNvSpPr txBox="1"/>
          <p:nvPr/>
        </p:nvSpPr>
        <p:spPr>
          <a:xfrm>
            <a:off x="2707639" y="3176269"/>
            <a:ext cx="175260" cy="215444"/>
          </a:xfrm>
          <a:prstGeom prst="rect">
            <a:avLst/>
          </a:prstGeom>
        </p:spPr>
        <p:txBody>
          <a:bodyPr vert="horz" wrap="square" lIns="0" tIns="15240" rIns="0" bIns="0" rtlCol="0">
            <a:spAutoFit/>
          </a:bodyPr>
          <a:lstStyle/>
          <a:p>
            <a:pPr marL="12700">
              <a:spcBef>
                <a:spcPts val="120"/>
              </a:spcBef>
            </a:pPr>
            <a:r>
              <a:rPr sz="1300" spc="15" dirty="0">
                <a:solidFill>
                  <a:srgbClr val="3A802E"/>
                </a:solidFill>
                <a:latin typeface="Wingdings"/>
                <a:cs typeface="Wingdings"/>
              </a:rPr>
              <a:t></a:t>
            </a:r>
            <a:endParaRPr sz="1300">
              <a:latin typeface="Wingdings"/>
              <a:cs typeface="Wingdings"/>
            </a:endParaRPr>
          </a:p>
        </p:txBody>
      </p:sp>
      <p:sp>
        <p:nvSpPr>
          <p:cNvPr id="12" name="object 12"/>
          <p:cNvSpPr txBox="1"/>
          <p:nvPr/>
        </p:nvSpPr>
        <p:spPr>
          <a:xfrm>
            <a:off x="2707639" y="3547109"/>
            <a:ext cx="175260" cy="215444"/>
          </a:xfrm>
          <a:prstGeom prst="rect">
            <a:avLst/>
          </a:prstGeom>
        </p:spPr>
        <p:txBody>
          <a:bodyPr vert="horz" wrap="square" lIns="0" tIns="15240" rIns="0" bIns="0" rtlCol="0">
            <a:spAutoFit/>
          </a:bodyPr>
          <a:lstStyle/>
          <a:p>
            <a:pPr marL="12700">
              <a:spcBef>
                <a:spcPts val="120"/>
              </a:spcBef>
            </a:pPr>
            <a:r>
              <a:rPr sz="1300" spc="15" dirty="0">
                <a:solidFill>
                  <a:srgbClr val="3A802E"/>
                </a:solidFill>
                <a:latin typeface="Wingdings"/>
                <a:cs typeface="Wingdings"/>
              </a:rPr>
              <a:t></a:t>
            </a:r>
            <a:endParaRPr sz="1300">
              <a:latin typeface="Wingdings"/>
              <a:cs typeface="Wingdings"/>
            </a:endParaRPr>
          </a:p>
        </p:txBody>
      </p:sp>
      <p:sp>
        <p:nvSpPr>
          <p:cNvPr id="13" name="object 13"/>
          <p:cNvSpPr txBox="1"/>
          <p:nvPr/>
        </p:nvSpPr>
        <p:spPr>
          <a:xfrm>
            <a:off x="2707640" y="2712719"/>
            <a:ext cx="4985385" cy="1137920"/>
          </a:xfrm>
          <a:prstGeom prst="rect">
            <a:avLst/>
          </a:prstGeom>
        </p:spPr>
        <p:txBody>
          <a:bodyPr vert="horz" wrap="square" lIns="0" tIns="12700" rIns="0" bIns="0" rtlCol="0">
            <a:spAutoFit/>
          </a:bodyPr>
          <a:lstStyle/>
          <a:p>
            <a:pPr marL="337820" marR="875665" indent="-325120">
              <a:lnSpc>
                <a:spcPct val="110600"/>
              </a:lnSpc>
              <a:spcBef>
                <a:spcPts val="100"/>
              </a:spcBef>
              <a:buClr>
                <a:srgbClr val="3A802E"/>
              </a:buClr>
              <a:buSzPct val="59090"/>
              <a:buFont typeface="Wingdings"/>
              <a:buChar char=""/>
              <a:tabLst>
                <a:tab pos="337185" algn="l"/>
                <a:tab pos="337820" algn="l"/>
              </a:tabLst>
            </a:pPr>
            <a:r>
              <a:rPr sz="2200" spc="-5" dirty="0">
                <a:latin typeface="Arial"/>
                <a:cs typeface="Arial"/>
              </a:rPr>
              <a:t>Temporary </a:t>
            </a:r>
            <a:r>
              <a:rPr sz="2200" dirty="0">
                <a:latin typeface="Arial"/>
                <a:cs typeface="Arial"/>
              </a:rPr>
              <a:t>price discounts  </a:t>
            </a:r>
            <a:r>
              <a:rPr sz="2200" spc="-5" dirty="0">
                <a:latin typeface="Arial"/>
                <a:cs typeface="Arial"/>
              </a:rPr>
              <a:t>Hedge </a:t>
            </a:r>
            <a:r>
              <a:rPr sz="2200" dirty="0">
                <a:latin typeface="Arial"/>
                <a:cs typeface="Arial"/>
              </a:rPr>
              <a:t>against price</a:t>
            </a:r>
            <a:r>
              <a:rPr sz="2200" spc="-75" dirty="0">
                <a:latin typeface="Arial"/>
                <a:cs typeface="Arial"/>
              </a:rPr>
              <a:t> </a:t>
            </a:r>
            <a:r>
              <a:rPr sz="2200" dirty="0">
                <a:latin typeface="Arial"/>
                <a:cs typeface="Arial"/>
              </a:rPr>
              <a:t>increases</a:t>
            </a:r>
          </a:p>
          <a:p>
            <a:pPr marL="337185">
              <a:spcBef>
                <a:spcPts val="280"/>
              </a:spcBef>
            </a:pPr>
            <a:r>
              <a:rPr sz="2200" dirty="0">
                <a:latin typeface="Arial"/>
                <a:cs typeface="Arial"/>
              </a:rPr>
              <a:t>Take </a:t>
            </a:r>
            <a:r>
              <a:rPr sz="2200" spc="-5" dirty="0">
                <a:latin typeface="Arial"/>
                <a:cs typeface="Arial"/>
              </a:rPr>
              <a:t>advantage of quantity</a:t>
            </a:r>
            <a:r>
              <a:rPr sz="2200" spc="-10" dirty="0">
                <a:latin typeface="Arial"/>
                <a:cs typeface="Arial"/>
              </a:rPr>
              <a:t> </a:t>
            </a:r>
            <a:r>
              <a:rPr sz="2200" dirty="0">
                <a:latin typeface="Arial"/>
                <a:cs typeface="Arial"/>
              </a:rPr>
              <a:t>discounts</a:t>
            </a:r>
          </a:p>
        </p:txBody>
      </p:sp>
      <p:sp>
        <p:nvSpPr>
          <p:cNvPr id="14" name="object 14"/>
          <p:cNvSpPr txBox="1"/>
          <p:nvPr/>
        </p:nvSpPr>
        <p:spPr>
          <a:xfrm>
            <a:off x="2363470" y="3925570"/>
            <a:ext cx="186055" cy="283210"/>
          </a:xfrm>
          <a:prstGeom prst="rect">
            <a:avLst/>
          </a:prstGeom>
        </p:spPr>
        <p:txBody>
          <a:bodyPr vert="horz" wrap="square" lIns="0" tIns="11430" rIns="0" bIns="0" rtlCol="0">
            <a:spAutoFit/>
          </a:bodyPr>
          <a:lstStyle/>
          <a:p>
            <a:pPr marL="12700">
              <a:spcBef>
                <a:spcPts val="90"/>
              </a:spcBef>
            </a:pPr>
            <a:r>
              <a:rPr sz="1700" spc="-10" dirty="0">
                <a:solidFill>
                  <a:srgbClr val="CC9800"/>
                </a:solidFill>
                <a:latin typeface="Wingdings"/>
                <a:cs typeface="Wingdings"/>
              </a:rPr>
              <a:t></a:t>
            </a:r>
            <a:endParaRPr sz="1700">
              <a:latin typeface="Wingdings"/>
              <a:cs typeface="Wingdings"/>
            </a:endParaRPr>
          </a:p>
        </p:txBody>
      </p:sp>
      <p:sp>
        <p:nvSpPr>
          <p:cNvPr id="15" name="object 15"/>
          <p:cNvSpPr txBox="1"/>
          <p:nvPr/>
        </p:nvSpPr>
        <p:spPr>
          <a:xfrm>
            <a:off x="2706369" y="3868420"/>
            <a:ext cx="4021454" cy="421640"/>
          </a:xfrm>
          <a:prstGeom prst="rect">
            <a:avLst/>
          </a:prstGeom>
        </p:spPr>
        <p:txBody>
          <a:bodyPr vert="horz" wrap="square" lIns="0" tIns="12700" rIns="0" bIns="0" rtlCol="0">
            <a:spAutoFit/>
          </a:bodyPr>
          <a:lstStyle/>
          <a:p>
            <a:pPr marL="12700">
              <a:spcBef>
                <a:spcPts val="100"/>
              </a:spcBef>
            </a:pPr>
            <a:r>
              <a:rPr sz="2600" dirty="0">
                <a:latin typeface="Arial"/>
                <a:cs typeface="Arial"/>
              </a:rPr>
              <a:t>Process &amp; supply</a:t>
            </a:r>
            <a:r>
              <a:rPr sz="2600" spc="-45" dirty="0">
                <a:latin typeface="Arial"/>
                <a:cs typeface="Arial"/>
              </a:rPr>
              <a:t> </a:t>
            </a:r>
            <a:r>
              <a:rPr sz="2600" dirty="0">
                <a:latin typeface="Arial"/>
                <a:cs typeface="Arial"/>
              </a:rPr>
              <a:t>surprises</a:t>
            </a:r>
            <a:endParaRPr sz="2600">
              <a:latin typeface="Arial"/>
              <a:cs typeface="Arial"/>
            </a:endParaRPr>
          </a:p>
        </p:txBody>
      </p:sp>
      <p:sp>
        <p:nvSpPr>
          <p:cNvPr id="16" name="object 16"/>
          <p:cNvSpPr txBox="1"/>
          <p:nvPr/>
        </p:nvSpPr>
        <p:spPr>
          <a:xfrm>
            <a:off x="2707639" y="4264660"/>
            <a:ext cx="6474460" cy="767080"/>
          </a:xfrm>
          <a:prstGeom prst="rect">
            <a:avLst/>
          </a:prstGeom>
        </p:spPr>
        <p:txBody>
          <a:bodyPr vert="horz" wrap="square" lIns="0" tIns="48260" rIns="0" bIns="0" rtlCol="0">
            <a:spAutoFit/>
          </a:bodyPr>
          <a:lstStyle/>
          <a:p>
            <a:pPr marL="337820" indent="-325120">
              <a:spcBef>
                <a:spcPts val="380"/>
              </a:spcBef>
              <a:buClr>
                <a:srgbClr val="3A802E"/>
              </a:buClr>
              <a:buSzPct val="59090"/>
              <a:buFont typeface="Wingdings"/>
              <a:buChar char=""/>
              <a:tabLst>
                <a:tab pos="337185" algn="l"/>
                <a:tab pos="337820" algn="l"/>
              </a:tabLst>
            </a:pPr>
            <a:r>
              <a:rPr sz="2200" spc="-5" dirty="0">
                <a:latin typeface="Arial"/>
                <a:cs typeface="Arial"/>
              </a:rPr>
              <a:t>Internal </a:t>
            </a:r>
            <a:r>
              <a:rPr sz="2200" dirty="0">
                <a:latin typeface="Arial"/>
                <a:cs typeface="Arial"/>
              </a:rPr>
              <a:t>– upsets in </a:t>
            </a:r>
            <a:r>
              <a:rPr sz="2200" spc="-5" dirty="0">
                <a:latin typeface="Arial"/>
                <a:cs typeface="Arial"/>
              </a:rPr>
              <a:t>parts </a:t>
            </a:r>
            <a:r>
              <a:rPr sz="2200" dirty="0">
                <a:latin typeface="Arial"/>
                <a:cs typeface="Arial"/>
              </a:rPr>
              <a:t>of or our </a:t>
            </a:r>
            <a:r>
              <a:rPr sz="2200" spc="-5" dirty="0">
                <a:latin typeface="Arial"/>
                <a:cs typeface="Arial"/>
              </a:rPr>
              <a:t>own</a:t>
            </a:r>
            <a:r>
              <a:rPr sz="2200" spc="-45" dirty="0">
                <a:latin typeface="Arial"/>
                <a:cs typeface="Arial"/>
              </a:rPr>
              <a:t> </a:t>
            </a:r>
            <a:r>
              <a:rPr sz="2200" dirty="0">
                <a:latin typeface="Arial"/>
                <a:cs typeface="Arial"/>
              </a:rPr>
              <a:t>processes</a:t>
            </a:r>
            <a:endParaRPr sz="2200">
              <a:latin typeface="Arial"/>
              <a:cs typeface="Arial"/>
            </a:endParaRPr>
          </a:p>
          <a:p>
            <a:pPr marL="337820" indent="-325120">
              <a:spcBef>
                <a:spcPts val="280"/>
              </a:spcBef>
              <a:buClr>
                <a:srgbClr val="3A802E"/>
              </a:buClr>
              <a:buSzPct val="59090"/>
              <a:buFont typeface="Wingdings"/>
              <a:buChar char=""/>
              <a:tabLst>
                <a:tab pos="337185" algn="l"/>
                <a:tab pos="337820" algn="l"/>
              </a:tabLst>
            </a:pPr>
            <a:r>
              <a:rPr sz="2200" spc="-5" dirty="0">
                <a:latin typeface="Arial"/>
                <a:cs typeface="Arial"/>
              </a:rPr>
              <a:t>External </a:t>
            </a:r>
            <a:r>
              <a:rPr sz="2200" dirty="0">
                <a:latin typeface="Arial"/>
                <a:cs typeface="Arial"/>
              </a:rPr>
              <a:t>– </a:t>
            </a:r>
            <a:r>
              <a:rPr sz="2200" spc="-5" dirty="0">
                <a:latin typeface="Arial"/>
                <a:cs typeface="Arial"/>
              </a:rPr>
              <a:t>delays </a:t>
            </a:r>
            <a:r>
              <a:rPr sz="2200" dirty="0">
                <a:latin typeface="Arial"/>
                <a:cs typeface="Arial"/>
              </a:rPr>
              <a:t>in </a:t>
            </a:r>
            <a:r>
              <a:rPr sz="2200" spc="-5" dirty="0">
                <a:latin typeface="Arial"/>
                <a:cs typeface="Arial"/>
              </a:rPr>
              <a:t>incoming</a:t>
            </a:r>
            <a:r>
              <a:rPr sz="2200" spc="20" dirty="0">
                <a:latin typeface="Arial"/>
                <a:cs typeface="Arial"/>
              </a:rPr>
              <a:t> </a:t>
            </a:r>
            <a:r>
              <a:rPr sz="2200" spc="-5" dirty="0">
                <a:latin typeface="Arial"/>
                <a:cs typeface="Arial"/>
              </a:rPr>
              <a:t>goods</a:t>
            </a:r>
            <a:endParaRPr sz="2200">
              <a:latin typeface="Arial"/>
              <a:cs typeface="Arial"/>
            </a:endParaRPr>
          </a:p>
        </p:txBody>
      </p:sp>
      <p:sp>
        <p:nvSpPr>
          <p:cNvPr id="18" name="Date Placeholder 17"/>
          <p:cNvSpPr>
            <a:spLocks noGrp="1"/>
          </p:cNvSpPr>
          <p:nvPr>
            <p:ph type="dt" sz="half" idx="10"/>
          </p:nvPr>
        </p:nvSpPr>
        <p:spPr/>
        <p:txBody>
          <a:bodyPr/>
          <a:lstStyle/>
          <a:p>
            <a:fld id="{54A9C548-1869-4D61-9503-0F321CF1370C}" type="datetime1">
              <a:rPr lang="en-US" smtClean="0"/>
              <a:t>2/27/2023</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981200" y="6172200"/>
            <a:ext cx="8229600" cy="0"/>
          </a:xfrm>
          <a:custGeom>
            <a:avLst/>
            <a:gdLst/>
            <a:ahLst/>
            <a:cxnLst/>
            <a:rect l="l" t="t" r="r" b="b"/>
            <a:pathLst>
              <a:path w="8229600">
                <a:moveTo>
                  <a:pt x="0" y="0"/>
                </a:moveTo>
                <a:lnTo>
                  <a:pt x="8229600" y="0"/>
                </a:lnTo>
              </a:path>
            </a:pathLst>
          </a:custGeom>
          <a:ln w="19048">
            <a:solidFill>
              <a:srgbClr val="CC9800"/>
            </a:solidFill>
          </a:ln>
        </p:spPr>
        <p:txBody>
          <a:bodyPr wrap="square" lIns="0" tIns="0" rIns="0" bIns="0" rtlCol="0"/>
          <a:lstStyle/>
          <a:p>
            <a:endParaRPr/>
          </a:p>
        </p:txBody>
      </p:sp>
      <p:sp>
        <p:nvSpPr>
          <p:cNvPr id="4" name="object 4"/>
          <p:cNvSpPr txBox="1"/>
          <p:nvPr/>
        </p:nvSpPr>
        <p:spPr>
          <a:xfrm>
            <a:off x="10008869" y="6278879"/>
            <a:ext cx="124460" cy="228268"/>
          </a:xfrm>
          <a:prstGeom prst="rect">
            <a:avLst/>
          </a:prstGeom>
        </p:spPr>
        <p:txBody>
          <a:bodyPr vert="horz" wrap="square" lIns="0" tIns="12700" rIns="0" bIns="0" rtlCol="0">
            <a:spAutoFit/>
          </a:bodyPr>
          <a:lstStyle/>
          <a:p>
            <a:pPr marL="12700">
              <a:spcBef>
                <a:spcPts val="100"/>
              </a:spcBef>
            </a:pPr>
            <a:r>
              <a:rPr sz="1400" dirty="0">
                <a:latin typeface="Arial"/>
                <a:cs typeface="Arial"/>
              </a:rPr>
              <a:t>7</a:t>
            </a:r>
            <a:endParaRPr sz="1400">
              <a:latin typeface="Arial"/>
              <a:cs typeface="Arial"/>
            </a:endParaRPr>
          </a:p>
        </p:txBody>
      </p:sp>
      <p:sp>
        <p:nvSpPr>
          <p:cNvPr id="5" name="object 5"/>
          <p:cNvSpPr txBox="1">
            <a:spLocks noGrp="1"/>
          </p:cNvSpPr>
          <p:nvPr>
            <p:ph type="title"/>
          </p:nvPr>
        </p:nvSpPr>
        <p:spPr>
          <a:xfrm>
            <a:off x="838201" y="344791"/>
            <a:ext cx="8813166" cy="659155"/>
          </a:xfrm>
          <a:prstGeom prst="rect">
            <a:avLst/>
          </a:prstGeom>
        </p:spPr>
        <p:txBody>
          <a:bodyPr vert="horz" wrap="square" lIns="0" tIns="12700" rIns="0" bIns="0" rtlCol="0" anchor="ctr">
            <a:spAutoFit/>
          </a:bodyPr>
          <a:lstStyle/>
          <a:p>
            <a:pPr marL="12700">
              <a:spcBef>
                <a:spcPts val="100"/>
              </a:spcBef>
            </a:pPr>
            <a:r>
              <a:rPr sz="4200" b="1" spc="-5" dirty="0">
                <a:latin typeface="Garamond"/>
                <a:cs typeface="Garamond"/>
              </a:rPr>
              <a:t>Objective of </a:t>
            </a:r>
            <a:r>
              <a:rPr sz="4200" b="1" dirty="0">
                <a:latin typeface="Garamond"/>
                <a:cs typeface="Garamond"/>
              </a:rPr>
              <a:t>Inventory</a:t>
            </a:r>
            <a:r>
              <a:rPr sz="4200" b="1" spc="30" dirty="0">
                <a:latin typeface="Garamond"/>
                <a:cs typeface="Garamond"/>
              </a:rPr>
              <a:t> </a:t>
            </a:r>
            <a:r>
              <a:rPr sz="4200" b="1" spc="-5" dirty="0">
                <a:latin typeface="Garamond"/>
                <a:cs typeface="Garamond"/>
              </a:rPr>
              <a:t>Management</a:t>
            </a:r>
            <a:endParaRPr sz="4200" b="1" dirty="0">
              <a:latin typeface="Garamond"/>
              <a:cs typeface="Garamond"/>
            </a:endParaRPr>
          </a:p>
        </p:txBody>
      </p:sp>
      <p:sp>
        <p:nvSpPr>
          <p:cNvPr id="6" name="object 6"/>
          <p:cNvSpPr txBox="1"/>
          <p:nvPr/>
        </p:nvSpPr>
        <p:spPr>
          <a:xfrm>
            <a:off x="609600" y="1328420"/>
            <a:ext cx="10667999" cy="3652282"/>
          </a:xfrm>
          <a:prstGeom prst="rect">
            <a:avLst/>
          </a:prstGeom>
        </p:spPr>
        <p:txBody>
          <a:bodyPr vert="horz" wrap="square" lIns="0" tIns="12700" rIns="0" bIns="0" rtlCol="0">
            <a:spAutoFit/>
          </a:bodyPr>
          <a:lstStyle/>
          <a:p>
            <a:pPr marL="355600" marR="982344" indent="-342900" algn="just">
              <a:lnSpc>
                <a:spcPct val="99900"/>
              </a:lnSpc>
              <a:spcBef>
                <a:spcPts val="100"/>
              </a:spcBef>
              <a:buClr>
                <a:srgbClr val="CC9800"/>
              </a:buClr>
              <a:buSzPct val="65000"/>
              <a:buFont typeface="Wingdings"/>
              <a:buChar char=""/>
              <a:tabLst>
                <a:tab pos="354965" algn="l"/>
                <a:tab pos="355600" algn="l"/>
              </a:tabLst>
            </a:pPr>
            <a:r>
              <a:rPr sz="3200" dirty="0">
                <a:latin typeface="Arial"/>
                <a:cs typeface="Arial"/>
              </a:rPr>
              <a:t>To </a:t>
            </a:r>
            <a:r>
              <a:rPr sz="3200" spc="-5" dirty="0">
                <a:latin typeface="Arial"/>
                <a:cs typeface="Arial"/>
              </a:rPr>
              <a:t>maintain </a:t>
            </a:r>
            <a:r>
              <a:rPr sz="3200" dirty="0">
                <a:latin typeface="Arial"/>
                <a:cs typeface="Arial"/>
              </a:rPr>
              <a:t>a </a:t>
            </a:r>
            <a:r>
              <a:rPr sz="3200" spc="-5" dirty="0">
                <a:latin typeface="Arial"/>
                <a:cs typeface="Arial"/>
              </a:rPr>
              <a:t>optimum </a:t>
            </a:r>
            <a:r>
              <a:rPr sz="3200" dirty="0">
                <a:latin typeface="Arial"/>
                <a:cs typeface="Arial"/>
              </a:rPr>
              <a:t>size </a:t>
            </a:r>
            <a:r>
              <a:rPr sz="3200" spc="-5" dirty="0">
                <a:latin typeface="Arial"/>
                <a:cs typeface="Arial"/>
              </a:rPr>
              <a:t>of inventory for  efficient and smooth production and </a:t>
            </a:r>
            <a:r>
              <a:rPr sz="3200" dirty="0">
                <a:latin typeface="Arial"/>
                <a:cs typeface="Arial"/>
              </a:rPr>
              <a:t>sales  </a:t>
            </a:r>
            <a:r>
              <a:rPr sz="3200" spc="-5" dirty="0">
                <a:latin typeface="Arial"/>
                <a:cs typeface="Arial"/>
              </a:rPr>
              <a:t>operations</a:t>
            </a:r>
            <a:endParaRPr sz="3200" dirty="0">
              <a:latin typeface="Arial"/>
              <a:cs typeface="Arial"/>
            </a:endParaRPr>
          </a:p>
          <a:p>
            <a:pPr marL="355600" marR="5080" indent="-342900" algn="just">
              <a:spcBef>
                <a:spcPts val="750"/>
              </a:spcBef>
              <a:buClr>
                <a:srgbClr val="CC9800"/>
              </a:buClr>
              <a:buSzPct val="65000"/>
              <a:buFont typeface="Wingdings"/>
              <a:buChar char=""/>
              <a:tabLst>
                <a:tab pos="354965" algn="l"/>
                <a:tab pos="355600" algn="l"/>
              </a:tabLst>
            </a:pPr>
            <a:r>
              <a:rPr sz="3200" dirty="0">
                <a:latin typeface="Arial"/>
                <a:cs typeface="Arial"/>
              </a:rPr>
              <a:t>To </a:t>
            </a:r>
            <a:r>
              <a:rPr sz="3200" spc="-5" dirty="0">
                <a:latin typeface="Arial"/>
                <a:cs typeface="Arial"/>
              </a:rPr>
              <a:t>maintain </a:t>
            </a:r>
            <a:r>
              <a:rPr sz="3200" dirty="0">
                <a:latin typeface="Arial"/>
                <a:cs typeface="Arial"/>
              </a:rPr>
              <a:t>a minimum </a:t>
            </a:r>
            <a:r>
              <a:rPr sz="3200" spc="-5" dirty="0">
                <a:latin typeface="Arial"/>
                <a:cs typeface="Arial"/>
              </a:rPr>
              <a:t>investment </a:t>
            </a:r>
            <a:r>
              <a:rPr sz="3200" spc="5" dirty="0">
                <a:latin typeface="Arial"/>
                <a:cs typeface="Arial"/>
              </a:rPr>
              <a:t>in </a:t>
            </a:r>
            <a:r>
              <a:rPr sz="3200" spc="-5" dirty="0">
                <a:latin typeface="Arial"/>
                <a:cs typeface="Arial"/>
              </a:rPr>
              <a:t>inventories  to </a:t>
            </a:r>
            <a:r>
              <a:rPr sz="3200" dirty="0">
                <a:latin typeface="Arial"/>
                <a:cs typeface="Arial"/>
              </a:rPr>
              <a:t>maximize </a:t>
            </a:r>
            <a:r>
              <a:rPr sz="3200" spc="-5" dirty="0">
                <a:latin typeface="Arial"/>
                <a:cs typeface="Arial"/>
              </a:rPr>
              <a:t>the</a:t>
            </a:r>
            <a:r>
              <a:rPr sz="3200" spc="-45" dirty="0">
                <a:latin typeface="Arial"/>
                <a:cs typeface="Arial"/>
              </a:rPr>
              <a:t> </a:t>
            </a:r>
            <a:r>
              <a:rPr sz="3200" spc="-5" dirty="0">
                <a:latin typeface="Arial"/>
                <a:cs typeface="Arial"/>
              </a:rPr>
              <a:t>profitability</a:t>
            </a:r>
            <a:endParaRPr sz="3200" dirty="0">
              <a:latin typeface="Arial"/>
              <a:cs typeface="Arial"/>
            </a:endParaRPr>
          </a:p>
          <a:p>
            <a:pPr marL="355600" marR="75565" indent="-342900" algn="just">
              <a:spcBef>
                <a:spcPts val="740"/>
              </a:spcBef>
              <a:buClr>
                <a:srgbClr val="CC9800"/>
              </a:buClr>
              <a:buSzPct val="65000"/>
              <a:buFont typeface="Wingdings"/>
              <a:buChar char=""/>
              <a:tabLst>
                <a:tab pos="354965" algn="l"/>
                <a:tab pos="355600" algn="l"/>
              </a:tabLst>
            </a:pPr>
            <a:r>
              <a:rPr sz="3200" spc="-5" dirty="0">
                <a:latin typeface="Arial"/>
                <a:cs typeface="Arial"/>
              </a:rPr>
              <a:t>Effort </a:t>
            </a:r>
            <a:r>
              <a:rPr sz="3200" dirty="0">
                <a:latin typeface="Arial"/>
                <a:cs typeface="Arial"/>
              </a:rPr>
              <a:t>should be made </a:t>
            </a:r>
            <a:r>
              <a:rPr sz="3200" spc="-5" dirty="0">
                <a:latin typeface="Arial"/>
                <a:cs typeface="Arial"/>
              </a:rPr>
              <a:t>to place </a:t>
            </a:r>
            <a:r>
              <a:rPr sz="3200" dirty="0">
                <a:latin typeface="Arial"/>
                <a:cs typeface="Arial"/>
              </a:rPr>
              <a:t>an </a:t>
            </a:r>
            <a:r>
              <a:rPr sz="3200" spc="-5" dirty="0">
                <a:latin typeface="Arial"/>
                <a:cs typeface="Arial"/>
              </a:rPr>
              <a:t>order </a:t>
            </a:r>
            <a:r>
              <a:rPr sz="3200" dirty="0">
                <a:latin typeface="Arial"/>
                <a:cs typeface="Arial"/>
              </a:rPr>
              <a:t>at </a:t>
            </a:r>
            <a:r>
              <a:rPr sz="3200" spc="-5" dirty="0">
                <a:latin typeface="Arial"/>
                <a:cs typeface="Arial"/>
              </a:rPr>
              <a:t>the  </a:t>
            </a:r>
            <a:r>
              <a:rPr sz="3200" b="1" spc="-5" dirty="0">
                <a:latin typeface="Arial"/>
                <a:cs typeface="Arial"/>
              </a:rPr>
              <a:t>right </a:t>
            </a:r>
            <a:r>
              <a:rPr sz="3200" b="1" spc="-10" dirty="0">
                <a:latin typeface="Arial"/>
                <a:cs typeface="Arial"/>
              </a:rPr>
              <a:t>time </a:t>
            </a:r>
            <a:r>
              <a:rPr sz="3200" spc="-5" dirty="0">
                <a:latin typeface="Arial"/>
                <a:cs typeface="Arial"/>
              </a:rPr>
              <a:t>with </a:t>
            </a:r>
            <a:r>
              <a:rPr sz="3200" b="1" spc="-5" dirty="0">
                <a:latin typeface="Arial"/>
                <a:cs typeface="Arial"/>
              </a:rPr>
              <a:t>right source </a:t>
            </a:r>
            <a:r>
              <a:rPr sz="3200" spc="-5" dirty="0">
                <a:latin typeface="Arial"/>
                <a:cs typeface="Arial"/>
              </a:rPr>
              <a:t>to acquire the </a:t>
            </a:r>
            <a:r>
              <a:rPr sz="3200" b="1" spc="-5" dirty="0">
                <a:latin typeface="Arial"/>
                <a:cs typeface="Arial"/>
              </a:rPr>
              <a:t>right  quantity </a:t>
            </a:r>
            <a:r>
              <a:rPr sz="3200" dirty="0">
                <a:latin typeface="Arial"/>
                <a:cs typeface="Arial"/>
              </a:rPr>
              <a:t>at </a:t>
            </a:r>
            <a:r>
              <a:rPr sz="3200" spc="-5" dirty="0">
                <a:latin typeface="Arial"/>
                <a:cs typeface="Arial"/>
              </a:rPr>
              <a:t>the </a:t>
            </a:r>
            <a:r>
              <a:rPr sz="3200" b="1" spc="-5" dirty="0">
                <a:latin typeface="Arial"/>
                <a:cs typeface="Arial"/>
              </a:rPr>
              <a:t>right price </a:t>
            </a:r>
            <a:r>
              <a:rPr sz="3200" spc="-5" dirty="0">
                <a:latin typeface="Arial"/>
                <a:cs typeface="Arial"/>
              </a:rPr>
              <a:t>and </a:t>
            </a:r>
            <a:r>
              <a:rPr sz="3200" b="1" spc="-5" dirty="0">
                <a:latin typeface="Arial"/>
                <a:cs typeface="Arial"/>
              </a:rPr>
              <a:t>right</a:t>
            </a:r>
            <a:r>
              <a:rPr sz="3200" b="1" spc="-35" dirty="0">
                <a:latin typeface="Arial"/>
                <a:cs typeface="Arial"/>
              </a:rPr>
              <a:t> </a:t>
            </a:r>
            <a:r>
              <a:rPr sz="3200" b="1" spc="-5" dirty="0">
                <a:latin typeface="Arial"/>
                <a:cs typeface="Arial"/>
              </a:rPr>
              <a:t>quality</a:t>
            </a:r>
            <a:endParaRPr sz="3200" dirty="0">
              <a:latin typeface="Arial"/>
              <a:cs typeface="Arial"/>
            </a:endParaRPr>
          </a:p>
        </p:txBody>
      </p:sp>
      <p:sp>
        <p:nvSpPr>
          <p:cNvPr id="8" name="Date Placeholder 7"/>
          <p:cNvSpPr>
            <a:spLocks noGrp="1"/>
          </p:cNvSpPr>
          <p:nvPr>
            <p:ph type="dt" sz="half" idx="10"/>
          </p:nvPr>
        </p:nvSpPr>
        <p:spPr/>
        <p:txBody>
          <a:bodyPr/>
          <a:lstStyle/>
          <a:p>
            <a:fld id="{905F5A77-253C-4C3E-AA3F-B936083663F3}" type="datetime1">
              <a:rPr lang="en-US" smtClean="0"/>
              <a:t>2/27/2023</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963420" y="272701"/>
            <a:ext cx="9466580" cy="597599"/>
          </a:xfrm>
          <a:prstGeom prst="rect">
            <a:avLst/>
          </a:prstGeom>
        </p:spPr>
        <p:txBody>
          <a:bodyPr vert="horz" wrap="square" lIns="0" tIns="12700" rIns="0" bIns="0" rtlCol="0" anchor="ctr">
            <a:spAutoFit/>
          </a:bodyPr>
          <a:lstStyle/>
          <a:p>
            <a:pPr marL="12700">
              <a:spcBef>
                <a:spcPts val="100"/>
              </a:spcBef>
            </a:pPr>
            <a:r>
              <a:rPr sz="3800" b="1" dirty="0">
                <a:latin typeface="Garamond"/>
                <a:cs typeface="Garamond"/>
              </a:rPr>
              <a:t>An </a:t>
            </a:r>
            <a:r>
              <a:rPr sz="3800" b="1" spc="-5" dirty="0">
                <a:latin typeface="Garamond"/>
                <a:cs typeface="Garamond"/>
              </a:rPr>
              <a:t>effective </a:t>
            </a:r>
            <a:r>
              <a:rPr sz="3800" b="1" dirty="0">
                <a:latin typeface="Garamond"/>
                <a:cs typeface="Garamond"/>
              </a:rPr>
              <a:t>inventory management</a:t>
            </a:r>
            <a:r>
              <a:rPr sz="3800" b="1" spc="-45" dirty="0">
                <a:latin typeface="Garamond"/>
                <a:cs typeface="Garamond"/>
              </a:rPr>
              <a:t> </a:t>
            </a:r>
            <a:r>
              <a:rPr sz="3800" b="1" spc="-5" dirty="0">
                <a:latin typeface="Garamond"/>
                <a:cs typeface="Garamond"/>
              </a:rPr>
              <a:t>should</a:t>
            </a:r>
            <a:endParaRPr sz="3800" b="1" dirty="0">
              <a:latin typeface="Garamond"/>
              <a:cs typeface="Garamond"/>
            </a:endParaRPr>
          </a:p>
        </p:txBody>
      </p:sp>
      <p:sp>
        <p:nvSpPr>
          <p:cNvPr id="3" name="object 3"/>
          <p:cNvSpPr txBox="1"/>
          <p:nvPr/>
        </p:nvSpPr>
        <p:spPr>
          <a:xfrm>
            <a:off x="609600" y="1282700"/>
            <a:ext cx="11125200" cy="4239237"/>
          </a:xfrm>
          <a:prstGeom prst="rect">
            <a:avLst/>
          </a:prstGeom>
        </p:spPr>
        <p:txBody>
          <a:bodyPr vert="horz" wrap="square" lIns="0" tIns="64135" rIns="0" bIns="0" rtlCol="0">
            <a:spAutoFit/>
          </a:bodyPr>
          <a:lstStyle/>
          <a:p>
            <a:pPr marL="355600" marR="555625" indent="-342900" algn="just">
              <a:lnSpc>
                <a:spcPts val="3240"/>
              </a:lnSpc>
              <a:spcBef>
                <a:spcPts val="505"/>
              </a:spcBef>
              <a:buClr>
                <a:srgbClr val="CC9800"/>
              </a:buClr>
              <a:buSzPct val="65000"/>
              <a:buFont typeface="Wingdings"/>
              <a:buChar char=""/>
              <a:tabLst>
                <a:tab pos="354965" algn="l"/>
                <a:tab pos="355600" algn="l"/>
              </a:tabLst>
            </a:pPr>
            <a:r>
              <a:rPr sz="3200" spc="-5" dirty="0">
                <a:latin typeface="Arial"/>
                <a:cs typeface="Arial"/>
              </a:rPr>
              <a:t>Ensure </a:t>
            </a:r>
            <a:r>
              <a:rPr sz="3200" dirty="0">
                <a:latin typeface="Arial"/>
                <a:cs typeface="Arial"/>
              </a:rPr>
              <a:t>a </a:t>
            </a:r>
            <a:r>
              <a:rPr sz="3200" spc="-5" dirty="0">
                <a:latin typeface="Arial"/>
                <a:cs typeface="Arial"/>
              </a:rPr>
              <a:t>continuous </a:t>
            </a:r>
            <a:r>
              <a:rPr sz="3200" dirty="0">
                <a:latin typeface="Arial"/>
                <a:cs typeface="Arial"/>
              </a:rPr>
              <a:t>supply </a:t>
            </a:r>
            <a:r>
              <a:rPr sz="3200" spc="-5" dirty="0">
                <a:latin typeface="Arial"/>
                <a:cs typeface="Arial"/>
              </a:rPr>
              <a:t>of raw materials to  facilitate uninterrupted</a:t>
            </a:r>
            <a:r>
              <a:rPr sz="3200" spc="-25" dirty="0">
                <a:latin typeface="Arial"/>
                <a:cs typeface="Arial"/>
              </a:rPr>
              <a:t> </a:t>
            </a:r>
            <a:r>
              <a:rPr sz="3200" spc="-5" dirty="0">
                <a:latin typeface="Arial"/>
                <a:cs typeface="Arial"/>
              </a:rPr>
              <a:t>production</a:t>
            </a:r>
            <a:endParaRPr sz="3200" dirty="0">
              <a:latin typeface="Arial"/>
              <a:cs typeface="Arial"/>
            </a:endParaRPr>
          </a:p>
          <a:p>
            <a:pPr marL="355600" marR="1022350" indent="-342900" algn="just">
              <a:lnSpc>
                <a:spcPts val="3240"/>
              </a:lnSpc>
              <a:spcBef>
                <a:spcPts val="740"/>
              </a:spcBef>
              <a:buClr>
                <a:srgbClr val="CC9800"/>
              </a:buClr>
              <a:buSzPct val="65000"/>
              <a:buFont typeface="Wingdings"/>
              <a:buChar char=""/>
              <a:tabLst>
                <a:tab pos="354965" algn="l"/>
                <a:tab pos="355600" algn="l"/>
              </a:tabLst>
            </a:pPr>
            <a:r>
              <a:rPr sz="3200" spc="-5" dirty="0">
                <a:latin typeface="Arial"/>
                <a:cs typeface="Arial"/>
              </a:rPr>
              <a:t>Maintain sufficient stocks </a:t>
            </a:r>
            <a:r>
              <a:rPr sz="3200" dirty="0">
                <a:latin typeface="Arial"/>
                <a:cs typeface="Arial"/>
              </a:rPr>
              <a:t>of </a:t>
            </a:r>
            <a:r>
              <a:rPr sz="3200" spc="-5" dirty="0">
                <a:latin typeface="Arial"/>
                <a:cs typeface="Arial"/>
              </a:rPr>
              <a:t>raw materials </a:t>
            </a:r>
            <a:r>
              <a:rPr sz="3200" dirty="0">
                <a:latin typeface="Arial"/>
                <a:cs typeface="Arial"/>
              </a:rPr>
              <a:t>in  </a:t>
            </a:r>
            <a:r>
              <a:rPr sz="3200" spc="-5" dirty="0">
                <a:latin typeface="Arial"/>
                <a:cs typeface="Arial"/>
              </a:rPr>
              <a:t>periods of short supply </a:t>
            </a:r>
            <a:r>
              <a:rPr sz="3200" dirty="0">
                <a:latin typeface="Arial"/>
                <a:cs typeface="Arial"/>
              </a:rPr>
              <a:t>and </a:t>
            </a:r>
            <a:r>
              <a:rPr sz="3200" spc="-5" dirty="0">
                <a:latin typeface="Arial"/>
                <a:cs typeface="Arial"/>
              </a:rPr>
              <a:t>anticipate </a:t>
            </a:r>
            <a:r>
              <a:rPr sz="3200" dirty="0">
                <a:latin typeface="Arial"/>
                <a:cs typeface="Arial"/>
              </a:rPr>
              <a:t>price  </a:t>
            </a:r>
            <a:r>
              <a:rPr sz="3200" spc="-5" dirty="0">
                <a:latin typeface="Arial"/>
                <a:cs typeface="Arial"/>
              </a:rPr>
              <a:t>changes</a:t>
            </a:r>
            <a:endParaRPr sz="3200" dirty="0">
              <a:latin typeface="Arial"/>
              <a:cs typeface="Arial"/>
            </a:endParaRPr>
          </a:p>
          <a:p>
            <a:pPr marL="355600" marR="578485" indent="-342900" algn="just">
              <a:lnSpc>
                <a:spcPct val="89900"/>
              </a:lnSpc>
              <a:spcBef>
                <a:spcPts val="695"/>
              </a:spcBef>
              <a:buClr>
                <a:srgbClr val="CC9800"/>
              </a:buClr>
              <a:buSzPct val="65000"/>
              <a:buFont typeface="Wingdings"/>
              <a:buChar char=""/>
              <a:tabLst>
                <a:tab pos="355600" algn="l"/>
              </a:tabLst>
            </a:pPr>
            <a:r>
              <a:rPr sz="3200" spc="-5" dirty="0">
                <a:latin typeface="Arial"/>
                <a:cs typeface="Arial"/>
              </a:rPr>
              <a:t>Maintain sufficient finished goods inventory for  smooth </a:t>
            </a:r>
            <a:r>
              <a:rPr sz="3200" dirty="0">
                <a:latin typeface="Arial"/>
                <a:cs typeface="Arial"/>
              </a:rPr>
              <a:t>sales </a:t>
            </a:r>
            <a:r>
              <a:rPr sz="3200" spc="-5" dirty="0">
                <a:latin typeface="Arial"/>
                <a:cs typeface="Arial"/>
              </a:rPr>
              <a:t>operation, </a:t>
            </a:r>
            <a:r>
              <a:rPr sz="3200" dirty="0">
                <a:latin typeface="Arial"/>
                <a:cs typeface="Arial"/>
              </a:rPr>
              <a:t>and </a:t>
            </a:r>
            <a:r>
              <a:rPr sz="3200" spc="-5" dirty="0">
                <a:latin typeface="Arial"/>
                <a:cs typeface="Arial"/>
              </a:rPr>
              <a:t>efficient customer  service</a:t>
            </a:r>
            <a:endParaRPr sz="3200" dirty="0">
              <a:latin typeface="Arial"/>
              <a:cs typeface="Arial"/>
            </a:endParaRPr>
          </a:p>
          <a:p>
            <a:pPr marL="355600" indent="-342900" algn="just">
              <a:spcBef>
                <a:spcPts val="390"/>
              </a:spcBef>
              <a:buClr>
                <a:srgbClr val="CC9800"/>
              </a:buClr>
              <a:buSzPct val="65000"/>
              <a:buFont typeface="Wingdings"/>
              <a:buChar char=""/>
              <a:tabLst>
                <a:tab pos="354965" algn="l"/>
                <a:tab pos="355600" algn="l"/>
              </a:tabLst>
            </a:pPr>
            <a:r>
              <a:rPr sz="3200" spc="-5" dirty="0">
                <a:latin typeface="Arial"/>
                <a:cs typeface="Arial"/>
              </a:rPr>
              <a:t>Minimize the carrying </a:t>
            </a:r>
            <a:r>
              <a:rPr sz="3200" dirty="0">
                <a:latin typeface="Arial"/>
                <a:cs typeface="Arial"/>
              </a:rPr>
              <a:t>cost and</a:t>
            </a:r>
            <a:r>
              <a:rPr sz="3200" spc="-35" dirty="0">
                <a:latin typeface="Arial"/>
                <a:cs typeface="Arial"/>
              </a:rPr>
              <a:t> </a:t>
            </a:r>
            <a:r>
              <a:rPr sz="3200" spc="-5" dirty="0">
                <a:latin typeface="Arial"/>
                <a:cs typeface="Arial"/>
              </a:rPr>
              <a:t>time</a:t>
            </a:r>
            <a:endParaRPr sz="3200" dirty="0">
              <a:latin typeface="Arial"/>
              <a:cs typeface="Arial"/>
            </a:endParaRPr>
          </a:p>
          <a:p>
            <a:pPr marL="355600" marR="5080" indent="-342900" algn="just">
              <a:lnSpc>
                <a:spcPts val="3229"/>
              </a:lnSpc>
              <a:spcBef>
                <a:spcPts val="810"/>
              </a:spcBef>
              <a:buClr>
                <a:srgbClr val="CC9800"/>
              </a:buClr>
              <a:buSzPct val="65000"/>
              <a:buFont typeface="Wingdings"/>
              <a:buChar char=""/>
              <a:tabLst>
                <a:tab pos="354965" algn="l"/>
                <a:tab pos="355600" algn="l"/>
                <a:tab pos="8607425" algn="l"/>
              </a:tabLst>
            </a:pPr>
            <a:r>
              <a:rPr sz="3200" spc="-5" dirty="0">
                <a:latin typeface="Arial"/>
                <a:cs typeface="Arial"/>
              </a:rPr>
              <a:t>Control investment </a:t>
            </a:r>
            <a:r>
              <a:rPr sz="3200" dirty="0">
                <a:latin typeface="Arial"/>
                <a:cs typeface="Arial"/>
              </a:rPr>
              <a:t>in </a:t>
            </a:r>
            <a:r>
              <a:rPr sz="3200" spc="-5" dirty="0">
                <a:latin typeface="Arial"/>
                <a:cs typeface="Arial"/>
              </a:rPr>
              <a:t>inventories and keep </a:t>
            </a:r>
            <a:r>
              <a:rPr sz="3200" dirty="0">
                <a:latin typeface="Arial"/>
                <a:cs typeface="Arial"/>
              </a:rPr>
              <a:t>it at an </a:t>
            </a:r>
            <a:r>
              <a:rPr sz="3200" spc="-5" dirty="0">
                <a:uFill>
                  <a:solidFill>
                    <a:srgbClr val="CC9800"/>
                  </a:solidFill>
                </a:uFill>
                <a:latin typeface="Arial"/>
                <a:cs typeface="Arial"/>
              </a:rPr>
              <a:t>optimum</a:t>
            </a:r>
            <a:r>
              <a:rPr sz="3200" spc="-95" dirty="0">
                <a:uFill>
                  <a:solidFill>
                    <a:srgbClr val="CC9800"/>
                  </a:solidFill>
                </a:uFill>
                <a:latin typeface="Arial"/>
                <a:cs typeface="Arial"/>
              </a:rPr>
              <a:t> </a:t>
            </a:r>
            <a:r>
              <a:rPr sz="3200" dirty="0">
                <a:uFill>
                  <a:solidFill>
                    <a:srgbClr val="CC9800"/>
                  </a:solidFill>
                </a:uFill>
                <a:latin typeface="Arial"/>
                <a:cs typeface="Arial"/>
              </a:rPr>
              <a:t>leve</a:t>
            </a:r>
            <a:r>
              <a:rPr lang="en-US" sz="3200" dirty="0">
                <a:uFill>
                  <a:solidFill>
                    <a:srgbClr val="CC9800"/>
                  </a:solidFill>
                </a:uFill>
                <a:latin typeface="Arial"/>
                <a:cs typeface="Arial"/>
              </a:rPr>
              <a:t>l.</a:t>
            </a:r>
            <a:r>
              <a:rPr sz="1600" dirty="0">
                <a:latin typeface="Arial"/>
                <a:cs typeface="Arial"/>
              </a:rPr>
              <a:t>	8</a:t>
            </a:r>
          </a:p>
        </p:txBody>
      </p:sp>
      <p:sp>
        <p:nvSpPr>
          <p:cNvPr id="5" name="Date Placeholder 4"/>
          <p:cNvSpPr>
            <a:spLocks noGrp="1"/>
          </p:cNvSpPr>
          <p:nvPr>
            <p:ph type="dt" sz="half" idx="10"/>
          </p:nvPr>
        </p:nvSpPr>
        <p:spPr/>
        <p:txBody>
          <a:bodyPr/>
          <a:lstStyle/>
          <a:p>
            <a:fld id="{7C44BE8B-3352-4D11-9F92-7AD919E4387B}" type="datetime1">
              <a:rPr lang="en-US" smtClean="0"/>
              <a:t>2/27/2023</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Types of costs in Inventory Management</a:t>
            </a:r>
          </a:p>
        </p:txBody>
      </p:sp>
      <p:sp>
        <p:nvSpPr>
          <p:cNvPr id="3" name="Content Placeholder 2"/>
          <p:cNvSpPr>
            <a:spLocks noGrp="1"/>
          </p:cNvSpPr>
          <p:nvPr>
            <p:ph idx="1"/>
          </p:nvPr>
        </p:nvSpPr>
        <p:spPr>
          <a:xfrm>
            <a:off x="228600" y="1143001"/>
            <a:ext cx="11658600" cy="4983163"/>
          </a:xfrm>
        </p:spPr>
        <p:txBody>
          <a:bodyPr>
            <a:noAutofit/>
          </a:bodyPr>
          <a:lstStyle/>
          <a:p>
            <a:pPr algn="just">
              <a:buNone/>
            </a:pPr>
            <a:r>
              <a:rPr lang="en-US" sz="2800" b="1" dirty="0"/>
              <a:t>1.Carrying cost:</a:t>
            </a:r>
          </a:p>
          <a:p>
            <a:pPr algn="just">
              <a:buNone/>
            </a:pPr>
            <a:r>
              <a:rPr lang="en-US" sz="2800" dirty="0"/>
              <a:t>	They are expenses such as storage, handling, insurance, taxes, obsolescence, theft, and interest on funds financing the goods. These charges increase as inventory levels rise. To minimize carrying costs, management makes frequent orders of small quantities.</a:t>
            </a:r>
          </a:p>
          <a:p>
            <a:pPr algn="just">
              <a:buNone/>
            </a:pPr>
            <a:r>
              <a:rPr lang="en-US" sz="2800" b="1" dirty="0"/>
              <a:t>2. Ordering costs:</a:t>
            </a:r>
          </a:p>
          <a:p>
            <a:pPr algn="just">
              <a:buNone/>
            </a:pPr>
            <a:r>
              <a:rPr lang="en-US" sz="2800" dirty="0"/>
              <a:t>	Ordering costs are those fees associated with placing an order, including expenses related to personnel in purchasing department, communications.</a:t>
            </a:r>
          </a:p>
          <a:p>
            <a:pPr algn="just">
              <a:buNone/>
            </a:pPr>
            <a:r>
              <a:rPr lang="en-US" sz="2800" b="1" dirty="0"/>
              <a:t>3. Stock-out costs: </a:t>
            </a:r>
          </a:p>
          <a:p>
            <a:pPr algn="just">
              <a:buNone/>
            </a:pPr>
            <a:r>
              <a:rPr lang="en-US" sz="2800" dirty="0"/>
              <a:t>	They include sales that are lost, both short and long term, when a desired item is not available; the costs associated with back ordering the missing items.</a:t>
            </a:r>
          </a:p>
        </p:txBody>
      </p:sp>
      <p:sp>
        <p:nvSpPr>
          <p:cNvPr id="4" name="Date Placeholder 3"/>
          <p:cNvSpPr>
            <a:spLocks noGrp="1"/>
          </p:cNvSpPr>
          <p:nvPr>
            <p:ph type="dt" sz="half" idx="10"/>
          </p:nvPr>
        </p:nvSpPr>
        <p:spPr/>
        <p:txBody>
          <a:bodyPr/>
          <a:lstStyle/>
          <a:p>
            <a:fld id="{3C22778D-3995-44FE-8B9F-B087E4819E27}" type="datetime1">
              <a:rPr lang="en-US" smtClean="0"/>
              <a:t>2/27/2023</a:t>
            </a:fld>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364</TotalTime>
  <Words>2017</Words>
  <Application>Microsoft Office PowerPoint</Application>
  <PresentationFormat>Widescreen</PresentationFormat>
  <Paragraphs>267</Paragraphs>
  <Slides>33</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33</vt:i4>
      </vt:variant>
    </vt:vector>
  </HeadingPairs>
  <TitlesOfParts>
    <vt:vector size="42" baseType="lpstr">
      <vt:lpstr>Arial</vt:lpstr>
      <vt:lpstr>Calibri</vt:lpstr>
      <vt:lpstr>Comic Sans MS</vt:lpstr>
      <vt:lpstr>Droid Serif</vt:lpstr>
      <vt:lpstr>ff2</vt:lpstr>
      <vt:lpstr>Garamond</vt:lpstr>
      <vt:lpstr>Times New Roman</vt:lpstr>
      <vt:lpstr>Wingdings</vt:lpstr>
      <vt:lpstr>Office Theme</vt:lpstr>
      <vt:lpstr>Inventory Management </vt:lpstr>
      <vt:lpstr>Inventory Definition</vt:lpstr>
      <vt:lpstr>Introduction</vt:lpstr>
      <vt:lpstr>Types of Inventory</vt:lpstr>
      <vt:lpstr>Nature of Inventories</vt:lpstr>
      <vt:lpstr>Reasons To Hold Inventory</vt:lpstr>
      <vt:lpstr>Objective of Inventory Management</vt:lpstr>
      <vt:lpstr>An effective inventory management should</vt:lpstr>
      <vt:lpstr>Types of costs in Inventory Management</vt:lpstr>
      <vt:lpstr>An optimum inventory level involves three  types of costs</vt:lpstr>
      <vt:lpstr>Dangers of Over investment</vt:lpstr>
      <vt:lpstr>Dangers of under-investment</vt:lpstr>
      <vt:lpstr>Technique of inventory management</vt:lpstr>
      <vt:lpstr>ABC analysis</vt:lpstr>
      <vt:lpstr>ABC Classification</vt:lpstr>
      <vt:lpstr>Just in Time method</vt:lpstr>
      <vt:lpstr>XYZ Analysis</vt:lpstr>
      <vt:lpstr>HML Analysis</vt:lpstr>
      <vt:lpstr>VED Analysis</vt:lpstr>
      <vt:lpstr>V – Vital, E – Essential, D – Desirable</vt:lpstr>
      <vt:lpstr>FSN Analysis</vt:lpstr>
      <vt:lpstr>SDF &amp; GOLF Analysis</vt:lpstr>
      <vt:lpstr>SOS Analysis</vt:lpstr>
      <vt:lpstr>Importance of Inventory Control </vt:lpstr>
      <vt:lpstr>Importance of Inventory Control </vt:lpstr>
      <vt:lpstr>PowerPoint Presentation</vt:lpstr>
      <vt:lpstr>PowerPoint Presentation</vt:lpstr>
      <vt:lpstr>Importance of Inventory Control </vt:lpstr>
      <vt:lpstr>Economic Order Quantity (E.O.Q.) </vt:lpstr>
      <vt:lpstr>PowerPoint Presentation</vt:lpstr>
      <vt:lpstr>PowerPoint Presentation</vt:lpstr>
      <vt:lpstr>Calculate EOQ from the following? </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Desktop</dc:creator>
  <cp:lastModifiedBy>Manish Dadhich</cp:lastModifiedBy>
  <cp:revision>18</cp:revision>
  <dcterms:created xsi:type="dcterms:W3CDTF">2018-10-13T07:19:22Z</dcterms:created>
  <dcterms:modified xsi:type="dcterms:W3CDTF">2023-02-27T11:23:57Z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2009-12-10T00:00:00Z</vt:filetime>
  </property>
  <property fmtid="{D5CDD505-2E9C-101B-9397-08002B2CF9AE}" pid="3" name="Creator">
    <vt:lpwstr>Impress</vt:lpwstr>
  </property>
  <property fmtid="{D5CDD505-2E9C-101B-9397-08002B2CF9AE}" pid="4" name="LastSaved">
    <vt:filetime>2018-10-13T00:00:00Z</vt:filetime>
  </property>
</Properties>
</file>