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86" r:id="rId2"/>
    <p:sldId id="287" r:id="rId3"/>
    <p:sldId id="260" r:id="rId4"/>
    <p:sldId id="261" r:id="rId5"/>
    <p:sldId id="262" r:id="rId6"/>
    <p:sldId id="285" r:id="rId7"/>
    <p:sldId id="263" r:id="rId8"/>
    <p:sldId id="264" r:id="rId9"/>
    <p:sldId id="265" r:id="rId10"/>
    <p:sldId id="266" r:id="rId11"/>
    <p:sldId id="28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970" y="2514600"/>
            <a:ext cx="7684058" cy="1107996"/>
          </a:xfrm>
        </p:spPr>
        <p:txBody>
          <a:bodyPr/>
          <a:lstStyle/>
          <a:p>
            <a:r>
              <a:rPr lang="en-US" sz="3600" dirty="0" smtClean="0"/>
              <a:t>Introduction to Financial Management	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537210" y="5181600"/>
            <a:ext cx="8069579" cy="10667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smtClean="0"/>
              <a:t>Dr. Manish </a:t>
            </a:r>
            <a:r>
              <a:rPr lang="en-US" sz="2400" dirty="0" err="1" smtClean="0"/>
              <a:t>Dadhich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Asst. Prof.</a:t>
            </a:r>
          </a:p>
          <a:p>
            <a:pPr>
              <a:buNone/>
            </a:pPr>
            <a:r>
              <a:rPr lang="en-US" sz="2400" dirty="0" smtClean="0"/>
              <a:t>Sir </a:t>
            </a:r>
            <a:r>
              <a:rPr lang="en-US" sz="2400" dirty="0" err="1" smtClean="0"/>
              <a:t>Padampat</a:t>
            </a:r>
            <a:r>
              <a:rPr lang="en-US" sz="2400" dirty="0" smtClean="0"/>
              <a:t> </a:t>
            </a:r>
            <a:r>
              <a:rPr lang="en-US" sz="2400" dirty="0" err="1" smtClean="0"/>
              <a:t>Singhania</a:t>
            </a:r>
            <a:r>
              <a:rPr lang="en-US" sz="2400" dirty="0" smtClean="0"/>
              <a:t> University, Udaipur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457200"/>
            <a:ext cx="7376795" cy="4335161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r>
              <a:rPr sz="2800" spc="-120" dirty="0">
                <a:latin typeface="Arial"/>
                <a:cs typeface="Arial"/>
              </a:rPr>
              <a:t>2. </a:t>
            </a:r>
            <a:r>
              <a:rPr sz="2800" spc="-105" dirty="0">
                <a:latin typeface="Arial"/>
                <a:cs typeface="Arial"/>
              </a:rPr>
              <a:t>Wealth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105">
                <a:latin typeface="Arial"/>
                <a:cs typeface="Arial"/>
              </a:rPr>
              <a:t>maximization</a:t>
            </a:r>
            <a:r>
              <a:rPr sz="2800" spc="-105" smtClean="0">
                <a:latin typeface="Arial"/>
                <a:cs typeface="Arial"/>
              </a:rPr>
              <a:t>:-</a:t>
            </a:r>
            <a:endParaRPr lang="en-US" sz="2800" spc="-105" dirty="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r>
              <a:rPr lang="en-US" sz="2800" spc="-105" dirty="0" smtClean="0">
                <a:latin typeface="Arial"/>
                <a:cs typeface="Arial"/>
              </a:rPr>
              <a:t>	I</a:t>
            </a:r>
            <a:r>
              <a:rPr sz="2800" spc="100" smtClean="0">
                <a:latin typeface="Arial"/>
                <a:cs typeface="Arial"/>
              </a:rPr>
              <a:t>t </a:t>
            </a:r>
            <a:r>
              <a:rPr sz="2800" spc="-165" dirty="0">
                <a:latin typeface="Arial"/>
                <a:cs typeface="Arial"/>
              </a:rPr>
              <a:t>is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10" dirty="0">
                <a:latin typeface="Arial"/>
                <a:cs typeface="Arial"/>
              </a:rPr>
              <a:t>main </a:t>
            </a:r>
            <a:r>
              <a:rPr sz="2800" spc="-85" dirty="0">
                <a:latin typeface="Arial"/>
                <a:cs typeface="Arial"/>
              </a:rPr>
              <a:t>objective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95" dirty="0">
                <a:latin typeface="Arial"/>
                <a:cs typeface="Arial"/>
              </a:rPr>
              <a:t>financial  </a:t>
            </a:r>
            <a:r>
              <a:rPr sz="2800" spc="-140" dirty="0">
                <a:latin typeface="Arial"/>
                <a:cs typeface="Arial"/>
              </a:rPr>
              <a:t>management. </a:t>
            </a:r>
            <a:r>
              <a:rPr sz="2800" spc="50" dirty="0">
                <a:latin typeface="Arial"/>
                <a:cs typeface="Arial"/>
              </a:rPr>
              <a:t>It </a:t>
            </a:r>
            <a:r>
              <a:rPr sz="2800" spc="-200" dirty="0">
                <a:latin typeface="Arial"/>
                <a:cs typeface="Arial"/>
              </a:rPr>
              <a:t>means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100" dirty="0">
                <a:latin typeface="Arial"/>
                <a:cs typeface="Arial"/>
              </a:rPr>
              <a:t>Maximization</a:t>
            </a:r>
            <a:r>
              <a:rPr sz="2800" spc="-5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of  </a:t>
            </a:r>
            <a:r>
              <a:rPr sz="2800" spc="-65" dirty="0">
                <a:latin typeface="Arial"/>
                <a:cs typeface="Arial"/>
              </a:rPr>
              <a:t>wealth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245" dirty="0">
                <a:latin typeface="Arial"/>
                <a:cs typeface="Arial"/>
              </a:rPr>
              <a:t>a </a:t>
            </a:r>
            <a:r>
              <a:rPr sz="2800" spc="-185" dirty="0">
                <a:latin typeface="Arial"/>
                <a:cs typeface="Arial"/>
              </a:rPr>
              <a:t>company, </a:t>
            </a:r>
            <a:r>
              <a:rPr sz="2800" spc="-110" dirty="0">
                <a:latin typeface="Arial"/>
                <a:cs typeface="Arial"/>
              </a:rPr>
              <a:t>over </a:t>
            </a:r>
            <a:r>
              <a:rPr sz="2800" spc="-40" dirty="0">
                <a:latin typeface="Arial"/>
                <a:cs typeface="Arial"/>
              </a:rPr>
              <a:t>the </a:t>
            </a:r>
            <a:r>
              <a:rPr sz="2800" spc="-75" dirty="0">
                <a:latin typeface="Arial"/>
                <a:cs typeface="Arial"/>
              </a:rPr>
              <a:t>long'</a:t>
            </a:r>
            <a:r>
              <a:rPr sz="2800" spc="-515" dirty="0">
                <a:latin typeface="Arial"/>
                <a:cs typeface="Arial"/>
              </a:rPr>
              <a:t> </a:t>
            </a:r>
            <a:r>
              <a:rPr sz="2800" spc="-60">
                <a:latin typeface="Arial"/>
                <a:cs typeface="Arial"/>
              </a:rPr>
              <a:t>run</a:t>
            </a:r>
            <a:r>
              <a:rPr sz="2800" spc="-60" smtClean="0">
                <a:latin typeface="Arial"/>
                <a:cs typeface="Arial"/>
              </a:rPr>
              <a:t>.</a:t>
            </a:r>
            <a:endParaRPr lang="en-US" sz="2800" spc="-60" dirty="0" smtClean="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r>
              <a:rPr lang="en-US" sz="2800" b="1" dirty="0"/>
              <a:t>Stockholder’s current wealth in a firm=(No. of shares owned)*(Current stock price per share) </a:t>
            </a:r>
            <a:r>
              <a:rPr lang="en-US" sz="2800" b="1" dirty="0" smtClean="0"/>
              <a:t>.</a:t>
            </a:r>
          </a:p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r>
              <a:rPr lang="en-US" sz="2800" dirty="0" smtClean="0"/>
              <a:t>The </a:t>
            </a:r>
            <a:r>
              <a:rPr lang="en-US" sz="2800" dirty="0"/>
              <a:t>share’s market price serves as a performance index and it indicates how well management is doing on behalf of the shareholder.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537210" y="685800"/>
            <a:ext cx="8069579" cy="430887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Wealth maximization means to earn maximum wealth for the shareholders.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So, the finance manager tries to give a maximum dividend to the shareholders.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He also tries to increase the market value of the shares. The market value of the shares is directly related to the performance of the company.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Better the performance, higher is the market value of shares and vice-versa. So, the finance manager must try to </a:t>
            </a:r>
            <a:r>
              <a:rPr lang="en-US" sz="2800" dirty="0" err="1" smtClean="0"/>
              <a:t>maximise</a:t>
            </a:r>
            <a:r>
              <a:rPr lang="en-US" sz="2800" dirty="0" smtClean="0"/>
              <a:t> shareholder's value. 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461594"/>
            <a:ext cx="67818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n-US" sz="2400" b="1" dirty="0" smtClean="0"/>
              <a:t>ARGUMENTS IN FAVOR OF WEALTH MAXIMIZATION</a:t>
            </a:r>
            <a:endParaRPr sz="2400"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10599"/>
            <a:ext cx="8016875" cy="454739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0" smtClean="0">
                <a:latin typeface="Arial"/>
                <a:cs typeface="Arial"/>
              </a:rPr>
              <a:t>It </a:t>
            </a:r>
            <a:r>
              <a:rPr sz="3200" spc="-150" smtClean="0">
                <a:latin typeface="Arial"/>
                <a:cs typeface="Arial"/>
              </a:rPr>
              <a:t>helps </a:t>
            </a:r>
            <a:r>
              <a:rPr sz="3200" spc="-40" smtClean="0">
                <a:latin typeface="Arial"/>
                <a:cs typeface="Arial"/>
              </a:rPr>
              <a:t>in </a:t>
            </a:r>
            <a:r>
              <a:rPr sz="3200" spc="-25" smtClean="0">
                <a:latin typeface="Arial"/>
                <a:cs typeface="Arial"/>
              </a:rPr>
              <a:t>future </a:t>
            </a:r>
            <a:r>
              <a:rPr sz="3200" spc="-240" smtClean="0">
                <a:latin typeface="Arial"/>
                <a:cs typeface="Arial"/>
              </a:rPr>
              <a:t>cash</a:t>
            </a:r>
            <a:r>
              <a:rPr sz="3200" spc="-665" smtClean="0">
                <a:latin typeface="Arial"/>
                <a:cs typeface="Arial"/>
              </a:rPr>
              <a:t> </a:t>
            </a:r>
            <a:r>
              <a:rPr sz="3200" spc="-10" smtClean="0">
                <a:latin typeface="Arial"/>
                <a:cs typeface="Arial"/>
              </a:rPr>
              <a:t>flow</a:t>
            </a:r>
            <a:endParaRPr sz="3200" smtClean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0" smtClean="0">
                <a:latin typeface="Arial"/>
                <a:cs typeface="Arial"/>
              </a:rPr>
              <a:t>It</a:t>
            </a:r>
            <a:r>
              <a:rPr sz="3200" spc="-180" smtClean="0">
                <a:latin typeface="Arial"/>
                <a:cs typeface="Arial"/>
              </a:rPr>
              <a:t> </a:t>
            </a:r>
            <a:r>
              <a:rPr sz="3200" spc="-140" smtClean="0">
                <a:latin typeface="Arial"/>
                <a:cs typeface="Arial"/>
              </a:rPr>
              <a:t>considered</a:t>
            </a:r>
            <a:r>
              <a:rPr sz="3200" spc="-185" smtClean="0">
                <a:latin typeface="Arial"/>
                <a:cs typeface="Arial"/>
              </a:rPr>
              <a:t> </a:t>
            </a:r>
            <a:r>
              <a:rPr sz="3200" spc="-35" smtClean="0">
                <a:latin typeface="Arial"/>
                <a:cs typeface="Arial"/>
              </a:rPr>
              <a:t>the</a:t>
            </a:r>
            <a:r>
              <a:rPr sz="3200" spc="-175" smtClean="0">
                <a:latin typeface="Arial"/>
                <a:cs typeface="Arial"/>
              </a:rPr>
              <a:t> </a:t>
            </a:r>
            <a:r>
              <a:rPr sz="3200" spc="-25" smtClean="0">
                <a:latin typeface="Arial"/>
                <a:cs typeface="Arial"/>
              </a:rPr>
              <a:t>time</a:t>
            </a:r>
            <a:r>
              <a:rPr sz="3200" spc="-150" smtClean="0">
                <a:latin typeface="Arial"/>
                <a:cs typeface="Arial"/>
              </a:rPr>
              <a:t> </a:t>
            </a:r>
            <a:r>
              <a:rPr sz="3200" spc="-140" smtClean="0">
                <a:latin typeface="Arial"/>
                <a:cs typeface="Arial"/>
              </a:rPr>
              <a:t>value</a:t>
            </a:r>
            <a:r>
              <a:rPr sz="3200" spc="-180" smtClean="0">
                <a:latin typeface="Arial"/>
                <a:cs typeface="Arial"/>
              </a:rPr>
              <a:t> </a:t>
            </a:r>
            <a:r>
              <a:rPr sz="3200" spc="-5" smtClean="0">
                <a:latin typeface="Arial"/>
                <a:cs typeface="Arial"/>
              </a:rPr>
              <a:t>of</a:t>
            </a:r>
            <a:r>
              <a:rPr sz="3200" spc="-170" smtClean="0">
                <a:latin typeface="Arial"/>
                <a:cs typeface="Arial"/>
              </a:rPr>
              <a:t> </a:t>
            </a:r>
            <a:r>
              <a:rPr sz="3200" spc="-160" smtClean="0">
                <a:latin typeface="Arial"/>
                <a:cs typeface="Arial"/>
              </a:rPr>
              <a:t>money.</a:t>
            </a:r>
            <a:endParaRPr sz="3200" smtClean="0">
              <a:latin typeface="Arial"/>
              <a:cs typeface="Arial"/>
            </a:endParaRPr>
          </a:p>
          <a:p>
            <a:pPr marL="355600" marR="5080" indent="-342900">
              <a:lnSpc>
                <a:spcPts val="3460"/>
              </a:lnSpc>
              <a:spcBef>
                <a:spcPts val="81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10" smtClean="0">
                <a:latin typeface="Arial"/>
                <a:cs typeface="Arial"/>
              </a:rPr>
              <a:t>This </a:t>
            </a:r>
            <a:r>
              <a:rPr sz="3200" spc="-120" smtClean="0">
                <a:latin typeface="Arial"/>
                <a:cs typeface="Arial"/>
              </a:rPr>
              <a:t>concept allows </a:t>
            </a:r>
            <a:r>
              <a:rPr sz="3200" spc="-40" smtClean="0">
                <a:latin typeface="Arial"/>
                <a:cs typeface="Arial"/>
              </a:rPr>
              <a:t>the </a:t>
            </a:r>
            <a:r>
              <a:rPr sz="3200" spc="-90" smtClean="0">
                <a:latin typeface="Arial"/>
                <a:cs typeface="Arial"/>
              </a:rPr>
              <a:t>dividend </a:t>
            </a:r>
            <a:r>
              <a:rPr sz="3200" spc="-95" smtClean="0">
                <a:latin typeface="Arial"/>
                <a:cs typeface="Arial"/>
              </a:rPr>
              <a:t>policy </a:t>
            </a:r>
            <a:r>
              <a:rPr sz="3200" spc="-5" smtClean="0">
                <a:latin typeface="Arial"/>
                <a:cs typeface="Arial"/>
              </a:rPr>
              <a:t>of </a:t>
            </a:r>
            <a:r>
              <a:rPr sz="3200" spc="-40" smtClean="0">
                <a:latin typeface="Arial"/>
                <a:cs typeface="Arial"/>
              </a:rPr>
              <a:t>the  </a:t>
            </a:r>
            <a:r>
              <a:rPr sz="3200" spc="-165" smtClean="0">
                <a:latin typeface="Arial"/>
                <a:cs typeface="Arial"/>
              </a:rPr>
              <a:t>company</a:t>
            </a:r>
            <a:r>
              <a:rPr sz="3200" spc="-170" smtClean="0">
                <a:latin typeface="Arial"/>
                <a:cs typeface="Arial"/>
              </a:rPr>
              <a:t> </a:t>
            </a:r>
            <a:r>
              <a:rPr sz="3200" spc="20" smtClean="0">
                <a:latin typeface="Arial"/>
                <a:cs typeface="Arial"/>
              </a:rPr>
              <a:t>to</a:t>
            </a:r>
            <a:r>
              <a:rPr sz="3200" spc="-165" smtClean="0">
                <a:latin typeface="Arial"/>
                <a:cs typeface="Arial"/>
              </a:rPr>
              <a:t> </a:t>
            </a:r>
            <a:r>
              <a:rPr sz="3200" spc="-195" smtClean="0">
                <a:latin typeface="Arial"/>
                <a:cs typeface="Arial"/>
              </a:rPr>
              <a:t>have</a:t>
            </a:r>
            <a:r>
              <a:rPr sz="3200" spc="-165" smtClean="0">
                <a:latin typeface="Arial"/>
                <a:cs typeface="Arial"/>
              </a:rPr>
              <a:t> </a:t>
            </a:r>
            <a:r>
              <a:rPr sz="3200" spc="-55" smtClean="0">
                <a:latin typeface="Arial"/>
                <a:cs typeface="Arial"/>
              </a:rPr>
              <a:t>its</a:t>
            </a:r>
            <a:r>
              <a:rPr sz="3200" spc="-160" smtClean="0">
                <a:latin typeface="Arial"/>
                <a:cs typeface="Arial"/>
              </a:rPr>
              <a:t> </a:t>
            </a:r>
            <a:r>
              <a:rPr sz="3200" spc="-70" smtClean="0">
                <a:latin typeface="Arial"/>
                <a:cs typeface="Arial"/>
              </a:rPr>
              <a:t>effect</a:t>
            </a:r>
            <a:r>
              <a:rPr sz="3200" spc="-165" smtClean="0">
                <a:latin typeface="Arial"/>
                <a:cs typeface="Arial"/>
              </a:rPr>
              <a:t> </a:t>
            </a:r>
            <a:r>
              <a:rPr sz="3200" spc="-5" smtClean="0">
                <a:latin typeface="Arial"/>
                <a:cs typeface="Arial"/>
              </a:rPr>
              <a:t>of</a:t>
            </a:r>
            <a:r>
              <a:rPr sz="3200" spc="-185" smtClean="0">
                <a:latin typeface="Arial"/>
                <a:cs typeface="Arial"/>
              </a:rPr>
              <a:t> </a:t>
            </a:r>
            <a:r>
              <a:rPr sz="3200" spc="-40" smtClean="0">
                <a:latin typeface="Arial"/>
                <a:cs typeface="Arial"/>
              </a:rPr>
              <a:t>the</a:t>
            </a:r>
            <a:r>
              <a:rPr sz="3200" spc="-165" smtClean="0">
                <a:latin typeface="Arial"/>
                <a:cs typeface="Arial"/>
              </a:rPr>
              <a:t> </a:t>
            </a:r>
            <a:r>
              <a:rPr sz="3200" spc="-95" smtClean="0">
                <a:latin typeface="Arial"/>
                <a:cs typeface="Arial"/>
              </a:rPr>
              <a:t>market</a:t>
            </a:r>
            <a:r>
              <a:rPr sz="3200" spc="-170" smtClean="0">
                <a:latin typeface="Arial"/>
                <a:cs typeface="Arial"/>
              </a:rPr>
              <a:t> </a:t>
            </a:r>
            <a:r>
              <a:rPr sz="3200" spc="-145" smtClean="0">
                <a:latin typeface="Arial"/>
                <a:cs typeface="Arial"/>
              </a:rPr>
              <a:t>value  </a:t>
            </a:r>
            <a:r>
              <a:rPr sz="3200" spc="-5" smtClean="0">
                <a:latin typeface="Arial"/>
                <a:cs typeface="Arial"/>
              </a:rPr>
              <a:t>of </a:t>
            </a:r>
            <a:r>
              <a:rPr sz="3200" spc="-35" smtClean="0">
                <a:latin typeface="Arial"/>
                <a:cs typeface="Arial"/>
              </a:rPr>
              <a:t>the </a:t>
            </a:r>
            <a:r>
              <a:rPr sz="3200" spc="-55" smtClean="0">
                <a:latin typeface="Arial"/>
                <a:cs typeface="Arial"/>
              </a:rPr>
              <a:t>equity</a:t>
            </a:r>
            <a:r>
              <a:rPr sz="3200" spc="-480" smtClean="0">
                <a:latin typeface="Arial"/>
                <a:cs typeface="Arial"/>
              </a:rPr>
              <a:t> </a:t>
            </a:r>
            <a:r>
              <a:rPr sz="3200" spc="-190" smtClean="0">
                <a:latin typeface="Arial"/>
                <a:cs typeface="Arial"/>
              </a:rPr>
              <a:t>shares.</a:t>
            </a:r>
            <a:endParaRPr sz="3200" smtClean="0">
              <a:latin typeface="Arial"/>
              <a:cs typeface="Arial"/>
            </a:endParaRPr>
          </a:p>
          <a:p>
            <a:pPr marL="355600" marR="682625" indent="-342900">
              <a:lnSpc>
                <a:spcPts val="3460"/>
              </a:lnSpc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0" smtClean="0">
                <a:latin typeface="Arial"/>
                <a:cs typeface="Arial"/>
              </a:rPr>
              <a:t>It </a:t>
            </a:r>
            <a:r>
              <a:rPr sz="3200" spc="-165" smtClean="0">
                <a:latin typeface="Arial"/>
                <a:cs typeface="Arial"/>
              </a:rPr>
              <a:t>also </a:t>
            </a:r>
            <a:r>
              <a:rPr sz="3200" spc="-80" smtClean="0">
                <a:latin typeface="Arial"/>
                <a:cs typeface="Arial"/>
              </a:rPr>
              <a:t>contributes </a:t>
            </a:r>
            <a:r>
              <a:rPr sz="3200" spc="20" smtClean="0">
                <a:latin typeface="Arial"/>
                <a:cs typeface="Arial"/>
              </a:rPr>
              <a:t>to </a:t>
            </a:r>
            <a:r>
              <a:rPr sz="3200" spc="-35" smtClean="0">
                <a:latin typeface="Arial"/>
                <a:cs typeface="Arial"/>
              </a:rPr>
              <a:t>the </a:t>
            </a:r>
            <a:r>
              <a:rPr sz="3200" spc="-114" smtClean="0">
                <a:latin typeface="Arial"/>
                <a:cs typeface="Arial"/>
              </a:rPr>
              <a:t>maximization </a:t>
            </a:r>
            <a:r>
              <a:rPr sz="3200" spc="-10" smtClean="0">
                <a:latin typeface="Arial"/>
                <a:cs typeface="Arial"/>
              </a:rPr>
              <a:t>of  </a:t>
            </a:r>
            <a:r>
              <a:rPr sz="3200" spc="-35" smtClean="0">
                <a:latin typeface="Arial"/>
                <a:cs typeface="Arial"/>
              </a:rPr>
              <a:t>other </a:t>
            </a:r>
            <a:r>
              <a:rPr sz="3200" spc="-114" smtClean="0">
                <a:latin typeface="Arial"/>
                <a:cs typeface="Arial"/>
              </a:rPr>
              <a:t>objectives </a:t>
            </a:r>
            <a:r>
              <a:rPr sz="3200" spc="-5" smtClean="0">
                <a:latin typeface="Arial"/>
                <a:cs typeface="Arial"/>
              </a:rPr>
              <a:t>of </a:t>
            </a:r>
            <a:r>
              <a:rPr sz="3200" spc="-95" smtClean="0">
                <a:latin typeface="Arial"/>
                <a:cs typeface="Arial"/>
              </a:rPr>
              <a:t>financial</a:t>
            </a:r>
            <a:r>
              <a:rPr sz="3200" spc="-490" smtClean="0">
                <a:latin typeface="Arial"/>
                <a:cs typeface="Arial"/>
              </a:rPr>
              <a:t> </a:t>
            </a:r>
            <a:r>
              <a:rPr sz="3200" spc="-140" smtClean="0">
                <a:latin typeface="Arial"/>
                <a:cs typeface="Arial"/>
              </a:rPr>
              <a:t>management.</a:t>
            </a:r>
            <a:endParaRPr sz="3200" smtClean="0">
              <a:latin typeface="Arial"/>
              <a:cs typeface="Arial"/>
            </a:endParaRPr>
          </a:p>
          <a:p>
            <a:pPr marL="355600" marR="274955" indent="-342900">
              <a:lnSpc>
                <a:spcPts val="3460"/>
              </a:lnSpc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330" smtClean="0">
                <a:latin typeface="Arial"/>
                <a:cs typeface="Arial"/>
              </a:rPr>
              <a:t>Cash </a:t>
            </a:r>
            <a:r>
              <a:rPr sz="3200" spc="-80" smtClean="0">
                <a:latin typeface="Arial"/>
                <a:cs typeface="Arial"/>
              </a:rPr>
              <a:t>flows </a:t>
            </a:r>
            <a:r>
              <a:rPr sz="3200" spc="-35" smtClean="0">
                <a:latin typeface="Arial"/>
                <a:cs typeface="Arial"/>
              </a:rPr>
              <a:t>from </a:t>
            </a:r>
            <a:r>
              <a:rPr sz="3200" spc="-95" smtClean="0">
                <a:latin typeface="Arial"/>
                <a:cs typeface="Arial"/>
              </a:rPr>
              <a:t>projects </a:t>
            </a:r>
            <a:r>
              <a:rPr sz="3200" spc="-110" smtClean="0">
                <a:latin typeface="Arial"/>
                <a:cs typeface="Arial"/>
              </a:rPr>
              <a:t>subject </a:t>
            </a:r>
            <a:r>
              <a:rPr sz="3200" spc="25" smtClean="0">
                <a:latin typeface="Arial"/>
                <a:cs typeface="Arial"/>
              </a:rPr>
              <a:t>to </a:t>
            </a:r>
            <a:r>
              <a:rPr sz="3200" spc="-100" smtClean="0">
                <a:latin typeface="Arial"/>
                <a:cs typeface="Arial"/>
              </a:rPr>
              <a:t>greater  </a:t>
            </a:r>
            <a:r>
              <a:rPr sz="3200" spc="-165" smtClean="0">
                <a:latin typeface="Arial"/>
                <a:cs typeface="Arial"/>
              </a:rPr>
              <a:t>risks </a:t>
            </a:r>
            <a:r>
              <a:rPr sz="3200" spc="-140" smtClean="0">
                <a:latin typeface="Arial"/>
                <a:cs typeface="Arial"/>
              </a:rPr>
              <a:t>are </a:t>
            </a:r>
            <a:r>
              <a:rPr sz="3200" spc="-120" smtClean="0">
                <a:latin typeface="Arial"/>
                <a:cs typeface="Arial"/>
              </a:rPr>
              <a:t>discounted </a:t>
            </a:r>
            <a:r>
              <a:rPr sz="3200" spc="-45" smtClean="0">
                <a:latin typeface="Arial"/>
                <a:cs typeface="Arial"/>
              </a:rPr>
              <a:t>at </a:t>
            </a:r>
            <a:r>
              <a:rPr sz="3200" spc="-245" smtClean="0">
                <a:latin typeface="Arial"/>
                <a:cs typeface="Arial"/>
              </a:rPr>
              <a:t>a </a:t>
            </a:r>
            <a:r>
              <a:rPr sz="3200" spc="-100" smtClean="0">
                <a:latin typeface="Arial"/>
                <a:cs typeface="Arial"/>
              </a:rPr>
              <a:t>higher </a:t>
            </a:r>
            <a:r>
              <a:rPr sz="3200" spc="-110" smtClean="0">
                <a:latin typeface="Arial"/>
                <a:cs typeface="Arial"/>
              </a:rPr>
              <a:t>discount</a:t>
            </a:r>
            <a:r>
              <a:rPr sz="3200" spc="-370" smtClean="0">
                <a:latin typeface="Arial"/>
                <a:cs typeface="Arial"/>
              </a:rPr>
              <a:t> </a:t>
            </a:r>
            <a:r>
              <a:rPr sz="3200" spc="-85" smtClean="0">
                <a:latin typeface="Arial"/>
                <a:cs typeface="Arial"/>
              </a:rPr>
              <a:t>rate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4334" y="461594"/>
            <a:ext cx="22758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De-merits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752715" cy="2660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0" dirty="0">
                <a:latin typeface="Arial"/>
                <a:cs typeface="Arial"/>
              </a:rPr>
              <a:t>It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125" dirty="0">
                <a:latin typeface="Arial"/>
                <a:cs typeface="Arial"/>
              </a:rPr>
              <a:t>subjected </a:t>
            </a:r>
            <a:r>
              <a:rPr sz="3200" spc="25" dirty="0">
                <a:latin typeface="Arial"/>
                <a:cs typeface="Arial"/>
              </a:rPr>
              <a:t>to</a:t>
            </a:r>
            <a:r>
              <a:rPr sz="3200" spc="-625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55" dirty="0">
                <a:latin typeface="Arial"/>
                <a:cs typeface="Arial"/>
              </a:rPr>
              <a:t>social </a:t>
            </a:r>
            <a:r>
              <a:rPr sz="3200" spc="-95" dirty="0">
                <a:latin typeface="Arial"/>
                <a:cs typeface="Arial"/>
              </a:rPr>
              <a:t>responsibilities </a:t>
            </a:r>
            <a:r>
              <a:rPr sz="3200" spc="-10" dirty="0">
                <a:latin typeface="Arial"/>
                <a:cs typeface="Arial"/>
              </a:rPr>
              <a:t>of 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1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firm.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0" dirty="0">
                <a:latin typeface="Arial"/>
                <a:cs typeface="Arial"/>
              </a:rPr>
              <a:t>It </a:t>
            </a:r>
            <a:r>
              <a:rPr sz="3200" spc="-165" dirty="0">
                <a:latin typeface="Arial"/>
                <a:cs typeface="Arial"/>
              </a:rPr>
              <a:t>is also </a:t>
            </a:r>
            <a:r>
              <a:rPr sz="3200" spc="-110" dirty="0">
                <a:latin typeface="Arial"/>
                <a:cs typeface="Arial"/>
              </a:rPr>
              <a:t>subject </a:t>
            </a:r>
            <a:r>
              <a:rPr sz="3200" spc="20" dirty="0">
                <a:latin typeface="Arial"/>
                <a:cs typeface="Arial"/>
              </a:rPr>
              <a:t>to </a:t>
            </a:r>
            <a:r>
              <a:rPr sz="3200" spc="-110" dirty="0">
                <a:latin typeface="Arial"/>
                <a:cs typeface="Arial"/>
              </a:rPr>
              <a:t>government</a:t>
            </a:r>
            <a:r>
              <a:rPr sz="3200" spc="-610" dirty="0">
                <a:latin typeface="Arial"/>
                <a:cs typeface="Arial"/>
              </a:rPr>
              <a:t> </a:t>
            </a:r>
            <a:r>
              <a:rPr sz="3200" spc="-80" dirty="0">
                <a:latin typeface="Arial"/>
                <a:cs typeface="Arial"/>
              </a:rPr>
              <a:t>restrictions.</a:t>
            </a:r>
            <a:endParaRPr sz="3200">
              <a:latin typeface="Arial"/>
              <a:cs typeface="Arial"/>
            </a:endParaRPr>
          </a:p>
          <a:p>
            <a:pPr marL="355600" marR="224154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29" dirty="0">
                <a:latin typeface="Arial"/>
                <a:cs typeface="Arial"/>
              </a:rPr>
              <a:t>The </a:t>
            </a:r>
            <a:r>
              <a:rPr sz="3200" spc="-90" dirty="0">
                <a:latin typeface="Arial"/>
                <a:cs typeface="Arial"/>
              </a:rPr>
              <a:t>objective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65" dirty="0">
                <a:latin typeface="Arial"/>
                <a:cs typeface="Arial"/>
              </a:rPr>
              <a:t>wealth </a:t>
            </a:r>
            <a:r>
              <a:rPr sz="3200" spc="-114" dirty="0">
                <a:latin typeface="Arial"/>
                <a:cs typeface="Arial"/>
              </a:rPr>
              <a:t>maximization </a:t>
            </a:r>
            <a:r>
              <a:rPr sz="3200" spc="-165" dirty="0">
                <a:latin typeface="Arial"/>
                <a:cs typeface="Arial"/>
              </a:rPr>
              <a:t>is</a:t>
            </a:r>
            <a:r>
              <a:rPr sz="3200" spc="-46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not  </a:t>
            </a:r>
            <a:r>
              <a:rPr sz="3200" spc="-160" dirty="0">
                <a:latin typeface="Arial"/>
                <a:cs typeface="Arial"/>
              </a:rPr>
              <a:t>necessarily </a:t>
            </a:r>
            <a:r>
              <a:rPr sz="3200" spc="-135" dirty="0">
                <a:latin typeface="Arial"/>
                <a:cs typeface="Arial"/>
              </a:rPr>
              <a:t>socially</a:t>
            </a:r>
            <a:r>
              <a:rPr sz="3200" spc="-195" dirty="0">
                <a:latin typeface="Arial"/>
                <a:cs typeface="Arial"/>
              </a:rPr>
              <a:t> </a:t>
            </a:r>
            <a:r>
              <a:rPr sz="3200" spc="-125" dirty="0">
                <a:latin typeface="Arial"/>
                <a:cs typeface="Arial"/>
              </a:rPr>
              <a:t>desirable.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7548" y="461594"/>
            <a:ext cx="4170679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120" dirty="0"/>
              <a:t>Other</a:t>
            </a:r>
            <a:r>
              <a:rPr sz="3600" spc="-320" dirty="0"/>
              <a:t> </a:t>
            </a:r>
            <a:r>
              <a:rPr sz="3600" spc="-170" dirty="0"/>
              <a:t>Objectives:-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47025" cy="4709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89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85" dirty="0">
                <a:latin typeface="Arial"/>
                <a:cs typeface="Arial"/>
              </a:rPr>
              <a:t>Ensuring </a:t>
            </a:r>
            <a:r>
              <a:rPr sz="3200" spc="-130" dirty="0">
                <a:latin typeface="Arial"/>
                <a:cs typeface="Arial"/>
              </a:rPr>
              <a:t>maximum </a:t>
            </a:r>
            <a:r>
              <a:rPr sz="3200" spc="-85" dirty="0">
                <a:latin typeface="Arial"/>
                <a:cs typeface="Arial"/>
              </a:rPr>
              <a:t>operational </a:t>
            </a:r>
            <a:r>
              <a:rPr sz="3200" spc="-100" dirty="0">
                <a:latin typeface="Arial"/>
                <a:cs typeface="Arial"/>
              </a:rPr>
              <a:t>efficiency  </a:t>
            </a:r>
            <a:r>
              <a:rPr sz="3200" spc="-70" dirty="0">
                <a:latin typeface="Arial"/>
                <a:cs typeface="Arial"/>
              </a:rPr>
              <a:t>through </a:t>
            </a:r>
            <a:r>
              <a:rPr sz="3200" spc="-105" dirty="0">
                <a:latin typeface="Arial"/>
                <a:cs typeface="Arial"/>
              </a:rPr>
              <a:t>planning, </a:t>
            </a:r>
            <a:r>
              <a:rPr sz="3200" spc="-80" dirty="0">
                <a:latin typeface="Arial"/>
                <a:cs typeface="Arial"/>
              </a:rPr>
              <a:t>directing </a:t>
            </a:r>
            <a:r>
              <a:rPr sz="3200" spc="-145" dirty="0">
                <a:latin typeface="Arial"/>
                <a:cs typeface="Arial"/>
              </a:rPr>
              <a:t>and </a:t>
            </a:r>
            <a:r>
              <a:rPr sz="3200" spc="-70" dirty="0">
                <a:latin typeface="Arial"/>
                <a:cs typeface="Arial"/>
              </a:rPr>
              <a:t>controlling</a:t>
            </a:r>
            <a:r>
              <a:rPr sz="3200" spc="-4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 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50" dirty="0">
                <a:latin typeface="Arial"/>
                <a:cs typeface="Arial"/>
              </a:rPr>
              <a:t>utilization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40" dirty="0">
                <a:latin typeface="Arial"/>
                <a:cs typeface="Arial"/>
              </a:rPr>
              <a:t>the</a:t>
            </a:r>
            <a:r>
              <a:rPr sz="3200" spc="-560" dirty="0">
                <a:latin typeface="Arial"/>
                <a:cs typeface="Arial"/>
              </a:rPr>
              <a:t> </a:t>
            </a:r>
            <a:r>
              <a:rPr sz="3200" spc="-114" dirty="0">
                <a:latin typeface="Arial"/>
                <a:cs typeface="Arial"/>
              </a:rPr>
              <a:t>funds.</a:t>
            </a:r>
            <a:endParaRPr sz="3200">
              <a:latin typeface="Arial"/>
              <a:cs typeface="Arial"/>
            </a:endParaRPr>
          </a:p>
          <a:p>
            <a:pPr marL="355600" marR="122555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55" dirty="0">
                <a:latin typeface="Arial"/>
                <a:cs typeface="Arial"/>
              </a:rPr>
              <a:t>Enforcing </a:t>
            </a:r>
            <a:r>
              <a:rPr sz="3200" spc="-95" dirty="0">
                <a:latin typeface="Arial"/>
                <a:cs typeface="Arial"/>
              </a:rPr>
              <a:t>financial </a:t>
            </a:r>
            <a:r>
              <a:rPr sz="3200" spc="-105" dirty="0">
                <a:latin typeface="Arial"/>
                <a:cs typeface="Arial"/>
              </a:rPr>
              <a:t>discipline </a:t>
            </a:r>
            <a:r>
              <a:rPr sz="3200" spc="-40" dirty="0">
                <a:latin typeface="Arial"/>
                <a:cs typeface="Arial"/>
              </a:rPr>
              <a:t>in </a:t>
            </a:r>
            <a:r>
              <a:rPr sz="3200" spc="-35" dirty="0">
                <a:latin typeface="Arial"/>
                <a:cs typeface="Arial"/>
              </a:rPr>
              <a:t>the  </a:t>
            </a:r>
            <a:r>
              <a:rPr sz="3200" spc="-120" dirty="0">
                <a:latin typeface="Arial"/>
                <a:cs typeface="Arial"/>
              </a:rPr>
              <a:t>organization </a:t>
            </a:r>
            <a:r>
              <a:rPr sz="3200" spc="-40" dirty="0">
                <a:latin typeface="Arial"/>
                <a:cs typeface="Arial"/>
              </a:rPr>
              <a:t>in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215" dirty="0">
                <a:latin typeface="Arial"/>
                <a:cs typeface="Arial"/>
              </a:rPr>
              <a:t>use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90" dirty="0">
                <a:latin typeface="Arial"/>
                <a:cs typeface="Arial"/>
              </a:rPr>
              <a:t>financial</a:t>
            </a:r>
            <a:r>
              <a:rPr sz="3200" spc="-540" dirty="0">
                <a:latin typeface="Arial"/>
                <a:cs typeface="Arial"/>
              </a:rPr>
              <a:t> </a:t>
            </a:r>
            <a:r>
              <a:rPr sz="3200" spc="-160" dirty="0">
                <a:latin typeface="Arial"/>
                <a:cs typeface="Arial"/>
              </a:rPr>
              <a:t>resources.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14" dirty="0">
                <a:latin typeface="Arial"/>
                <a:cs typeface="Arial"/>
              </a:rPr>
              <a:t>Building </a:t>
            </a:r>
            <a:r>
              <a:rPr sz="3200" spc="-100" dirty="0">
                <a:latin typeface="Arial"/>
                <a:cs typeface="Arial"/>
              </a:rPr>
              <a:t>up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135" dirty="0">
                <a:latin typeface="Arial"/>
                <a:cs typeface="Arial"/>
              </a:rPr>
              <a:t>adequate </a:t>
            </a:r>
            <a:r>
              <a:rPr sz="3200" spc="-170" dirty="0">
                <a:latin typeface="Arial"/>
                <a:cs typeface="Arial"/>
              </a:rPr>
              <a:t>reserves </a:t>
            </a:r>
            <a:r>
              <a:rPr sz="3200" spc="-15" dirty="0">
                <a:latin typeface="Arial"/>
                <a:cs typeface="Arial"/>
              </a:rPr>
              <a:t>for</a:t>
            </a:r>
            <a:r>
              <a:rPr sz="3200" spc="-490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financing  </a:t>
            </a:r>
            <a:r>
              <a:rPr sz="3200" spc="-55" dirty="0">
                <a:latin typeface="Arial"/>
                <a:cs typeface="Arial"/>
              </a:rPr>
              <a:t>growth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310" dirty="0">
                <a:latin typeface="Arial"/>
                <a:cs typeface="Arial"/>
              </a:rPr>
              <a:t> </a:t>
            </a:r>
            <a:r>
              <a:rPr sz="3200" spc="-155" dirty="0">
                <a:latin typeface="Arial"/>
                <a:cs typeface="Arial"/>
              </a:rPr>
              <a:t>expansion.</a:t>
            </a:r>
            <a:endParaRPr sz="3200">
              <a:latin typeface="Arial"/>
              <a:cs typeface="Arial"/>
            </a:endParaRPr>
          </a:p>
          <a:p>
            <a:pPr marL="355600" marR="2667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85" dirty="0">
                <a:latin typeface="Arial"/>
                <a:cs typeface="Arial"/>
              </a:rPr>
              <a:t>Ensuring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40" dirty="0">
                <a:latin typeface="Arial"/>
                <a:cs typeface="Arial"/>
              </a:rPr>
              <a:t>fair </a:t>
            </a:r>
            <a:r>
              <a:rPr sz="3200" spc="-30" dirty="0">
                <a:latin typeface="Arial"/>
                <a:cs typeface="Arial"/>
              </a:rPr>
              <a:t>return </a:t>
            </a:r>
            <a:r>
              <a:rPr sz="3200" spc="20" dirty="0">
                <a:latin typeface="Arial"/>
                <a:cs typeface="Arial"/>
              </a:rPr>
              <a:t>to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45" dirty="0">
                <a:latin typeface="Arial"/>
                <a:cs typeface="Arial"/>
              </a:rPr>
              <a:t>shareholders</a:t>
            </a:r>
            <a:r>
              <a:rPr sz="3200" spc="-610" dirty="0">
                <a:latin typeface="Arial"/>
                <a:cs typeface="Arial"/>
              </a:rPr>
              <a:t> </a:t>
            </a:r>
            <a:r>
              <a:rPr sz="3200" spc="-100" dirty="0">
                <a:latin typeface="Arial"/>
                <a:cs typeface="Arial"/>
              </a:rPr>
              <a:t>on  </a:t>
            </a:r>
            <a:r>
              <a:rPr sz="3200" spc="-10" dirty="0">
                <a:latin typeface="Arial"/>
                <a:cs typeface="Arial"/>
              </a:rPr>
              <a:t>their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120" dirty="0">
                <a:latin typeface="Arial"/>
                <a:cs typeface="Arial"/>
              </a:rPr>
              <a:t>investments.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990" y="461594"/>
            <a:ext cx="742759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50" dirty="0">
                <a:latin typeface="Trebuchet MS"/>
                <a:cs typeface="Trebuchet MS"/>
              </a:rPr>
              <a:t>Scope </a:t>
            </a:r>
            <a:r>
              <a:rPr sz="3600" b="1" spc="-180" dirty="0">
                <a:latin typeface="Trebuchet MS"/>
                <a:cs typeface="Trebuchet MS"/>
              </a:rPr>
              <a:t>of </a:t>
            </a:r>
            <a:r>
              <a:rPr sz="3600" b="1" spc="-275" dirty="0">
                <a:latin typeface="Trebuchet MS"/>
                <a:cs typeface="Trebuchet MS"/>
              </a:rPr>
              <a:t>Financial</a:t>
            </a:r>
            <a:r>
              <a:rPr sz="3600" b="1" spc="-635" dirty="0">
                <a:latin typeface="Trebuchet MS"/>
                <a:cs typeface="Trebuchet MS"/>
              </a:rPr>
              <a:t> </a:t>
            </a:r>
            <a:r>
              <a:rPr sz="3600" b="1" spc="-150" dirty="0">
                <a:latin typeface="Trebuchet MS"/>
                <a:cs typeface="Trebuchet MS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22895" cy="3563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3200" spc="-155" dirty="0">
                <a:latin typeface="Arial"/>
                <a:cs typeface="Arial"/>
              </a:rPr>
              <a:t>Financial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235" dirty="0">
                <a:latin typeface="Arial"/>
                <a:cs typeface="Arial"/>
              </a:rPr>
              <a:t>has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70">
                <a:latin typeface="Arial"/>
                <a:cs typeface="Arial"/>
              </a:rPr>
              <a:t>wide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 spc="-185" smtClean="0">
                <a:latin typeface="Arial"/>
                <a:cs typeface="Arial"/>
              </a:rPr>
              <a:t>scope.</a:t>
            </a:r>
            <a:r>
              <a:rPr lang="en-US" sz="3200" spc="-185" dirty="0" smtClean="0">
                <a:latin typeface="Arial"/>
                <a:cs typeface="Arial"/>
              </a:rPr>
              <a:t> T</a:t>
            </a:r>
            <a:r>
              <a:rPr sz="3200" spc="-35" smtClean="0">
                <a:latin typeface="Arial"/>
                <a:cs typeface="Arial"/>
              </a:rPr>
              <a:t>he </a:t>
            </a:r>
            <a:r>
              <a:rPr sz="3200" spc="-200" dirty="0">
                <a:latin typeface="Arial"/>
                <a:cs typeface="Arial"/>
              </a:rPr>
              <a:t>scope </a:t>
            </a:r>
            <a:r>
              <a:rPr sz="3200" spc="-5" dirty="0">
                <a:latin typeface="Arial"/>
                <a:cs typeface="Arial"/>
              </a:rPr>
              <a:t>of  </a:t>
            </a:r>
            <a:r>
              <a:rPr sz="3200" spc="-95" dirty="0">
                <a:latin typeface="Arial"/>
                <a:cs typeface="Arial"/>
              </a:rPr>
              <a:t>financial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135" dirty="0">
                <a:latin typeface="Arial"/>
                <a:cs typeface="Arial"/>
              </a:rPr>
              <a:t>includes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235" dirty="0">
                <a:latin typeface="Arial"/>
                <a:cs typeface="Arial"/>
              </a:rPr>
              <a:t> </a:t>
            </a:r>
            <a:r>
              <a:rPr sz="3200" spc="-60" dirty="0">
                <a:latin typeface="Arial"/>
                <a:cs typeface="Arial"/>
              </a:rPr>
              <a:t>following  </a:t>
            </a:r>
            <a:r>
              <a:rPr sz="3200" b="1" spc="-195" dirty="0">
                <a:latin typeface="Trebuchet MS"/>
                <a:cs typeface="Trebuchet MS"/>
              </a:rPr>
              <a:t>five</a:t>
            </a:r>
            <a:r>
              <a:rPr sz="3200" b="1" spc="-270" dirty="0">
                <a:latin typeface="Trebuchet MS"/>
                <a:cs typeface="Trebuchet MS"/>
              </a:rPr>
              <a:t> </a:t>
            </a:r>
            <a:r>
              <a:rPr sz="3200" b="1" spc="-50" dirty="0">
                <a:latin typeface="Trebuchet MS"/>
                <a:cs typeface="Trebuchet MS"/>
              </a:rPr>
              <a:t>'A's</a:t>
            </a:r>
            <a:r>
              <a:rPr sz="3200" spc="-5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</a:pPr>
            <a:r>
              <a:rPr sz="3200" b="1" spc="-285" dirty="0">
                <a:latin typeface="Trebuchet MS"/>
                <a:cs typeface="Trebuchet MS"/>
              </a:rPr>
              <a:t>1. </a:t>
            </a:r>
            <a:r>
              <a:rPr sz="3200" b="1" spc="-165" dirty="0">
                <a:latin typeface="Trebuchet MS"/>
                <a:cs typeface="Trebuchet MS"/>
              </a:rPr>
              <a:t>Anticipation </a:t>
            </a:r>
            <a:r>
              <a:rPr sz="3200" spc="-35" dirty="0">
                <a:latin typeface="Arial"/>
                <a:cs typeface="Arial"/>
              </a:rPr>
              <a:t>: </a:t>
            </a:r>
            <a:r>
              <a:rPr sz="3200" spc="-155" dirty="0">
                <a:latin typeface="Arial"/>
                <a:cs typeface="Arial"/>
              </a:rPr>
              <a:t>Financial </a:t>
            </a:r>
            <a:r>
              <a:rPr sz="3200" spc="-145" dirty="0">
                <a:latin typeface="Arial"/>
                <a:cs typeface="Arial"/>
              </a:rPr>
              <a:t>management  </a:t>
            </a:r>
            <a:r>
              <a:rPr sz="3200" spc="-130" dirty="0">
                <a:latin typeface="Arial"/>
                <a:cs typeface="Arial"/>
              </a:rPr>
              <a:t>estimates </a:t>
            </a:r>
            <a:r>
              <a:rPr sz="3200" spc="-40" dirty="0">
                <a:latin typeface="Arial"/>
                <a:cs typeface="Arial"/>
              </a:rPr>
              <a:t>the </a:t>
            </a:r>
            <a:r>
              <a:rPr sz="3200" spc="-95" dirty="0">
                <a:latin typeface="Arial"/>
                <a:cs typeface="Arial"/>
              </a:rPr>
              <a:t>financial </a:t>
            </a:r>
            <a:r>
              <a:rPr sz="3200" spc="-190" dirty="0">
                <a:latin typeface="Arial"/>
                <a:cs typeface="Arial"/>
              </a:rPr>
              <a:t>needs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40" dirty="0">
                <a:latin typeface="Arial"/>
                <a:cs typeface="Arial"/>
              </a:rPr>
              <a:t>the</a:t>
            </a:r>
            <a:r>
              <a:rPr sz="3200" spc="-535" dirty="0">
                <a:latin typeface="Arial"/>
                <a:cs typeface="Arial"/>
              </a:rPr>
              <a:t> </a:t>
            </a:r>
            <a:r>
              <a:rPr sz="3200" spc="-180" dirty="0">
                <a:latin typeface="Arial"/>
                <a:cs typeface="Arial"/>
              </a:rPr>
              <a:t>company.  </a:t>
            </a:r>
            <a:r>
              <a:rPr sz="3200" spc="-150" dirty="0">
                <a:latin typeface="Arial"/>
                <a:cs typeface="Arial"/>
              </a:rPr>
              <a:t>That </a:t>
            </a:r>
            <a:r>
              <a:rPr sz="3200" spc="-145" dirty="0">
                <a:latin typeface="Arial"/>
                <a:cs typeface="Arial"/>
              </a:rPr>
              <a:t>is, </a:t>
            </a:r>
            <a:r>
              <a:rPr sz="3200" spc="100" dirty="0">
                <a:latin typeface="Arial"/>
                <a:cs typeface="Arial"/>
              </a:rPr>
              <a:t>it </a:t>
            </a:r>
            <a:r>
              <a:rPr sz="3200" spc="-95" dirty="0">
                <a:latin typeface="Arial"/>
                <a:cs typeface="Arial"/>
              </a:rPr>
              <a:t>finds </a:t>
            </a:r>
            <a:r>
              <a:rPr sz="3200" spc="-5" dirty="0">
                <a:latin typeface="Arial"/>
                <a:cs typeface="Arial"/>
              </a:rPr>
              <a:t>out </a:t>
            </a:r>
            <a:r>
              <a:rPr sz="3200" spc="-75" dirty="0">
                <a:latin typeface="Arial"/>
                <a:cs typeface="Arial"/>
              </a:rPr>
              <a:t>how </a:t>
            </a:r>
            <a:r>
              <a:rPr sz="3200" spc="-140" dirty="0">
                <a:latin typeface="Arial"/>
                <a:cs typeface="Arial"/>
              </a:rPr>
              <a:t>much </a:t>
            </a:r>
            <a:r>
              <a:rPr sz="3200" spc="-114" dirty="0">
                <a:latin typeface="Arial"/>
                <a:cs typeface="Arial"/>
              </a:rPr>
              <a:t>finance </a:t>
            </a:r>
            <a:r>
              <a:rPr sz="3200" spc="-165" dirty="0">
                <a:latin typeface="Arial"/>
                <a:cs typeface="Arial"/>
              </a:rPr>
              <a:t>is  </a:t>
            </a:r>
            <a:r>
              <a:rPr sz="3200" spc="-80" dirty="0">
                <a:latin typeface="Arial"/>
                <a:cs typeface="Arial"/>
              </a:rPr>
              <a:t>required </a:t>
            </a:r>
            <a:r>
              <a:rPr sz="3200" spc="-135" dirty="0">
                <a:latin typeface="Arial"/>
                <a:cs typeface="Arial"/>
              </a:rPr>
              <a:t>by </a:t>
            </a:r>
            <a:r>
              <a:rPr sz="3200" spc="-40" dirty="0">
                <a:latin typeface="Arial"/>
                <a:cs typeface="Arial"/>
              </a:rPr>
              <a:t>the</a:t>
            </a:r>
            <a:r>
              <a:rPr sz="3200" spc="-315" dirty="0">
                <a:latin typeface="Arial"/>
                <a:cs typeface="Arial"/>
              </a:rPr>
              <a:t> </a:t>
            </a:r>
            <a:r>
              <a:rPr sz="3200" spc="-180" dirty="0">
                <a:latin typeface="Arial"/>
                <a:cs typeface="Arial"/>
              </a:rPr>
              <a:t>company.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2914015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385" dirty="0"/>
              <a:t>Co</a:t>
            </a:r>
            <a:r>
              <a:rPr sz="2800" spc="-355" dirty="0"/>
              <a:t>n</a:t>
            </a:r>
            <a:r>
              <a:rPr sz="2800" spc="-229" dirty="0"/>
              <a:t>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19201"/>
            <a:ext cx="7519670" cy="534184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826135" indent="-342900" algn="just">
              <a:lnSpc>
                <a:spcPts val="3460"/>
              </a:lnSpc>
              <a:spcBef>
                <a:spcPts val="535"/>
              </a:spcBef>
              <a:buAutoNum type="arabicPeriod" startAt="2"/>
              <a:tabLst>
                <a:tab pos="418465" algn="l"/>
              </a:tabLst>
            </a:pPr>
            <a:r>
              <a:rPr sz="2800" b="1" spc="-160" dirty="0">
                <a:latin typeface="Trebuchet MS"/>
                <a:cs typeface="Trebuchet MS"/>
              </a:rPr>
              <a:t>Acquisition</a:t>
            </a:r>
            <a:r>
              <a:rPr sz="2800" b="1" spc="-260" dirty="0">
                <a:latin typeface="Trebuchet MS"/>
                <a:cs typeface="Trebuchet MS"/>
              </a:rPr>
              <a:t> </a:t>
            </a:r>
            <a:r>
              <a:rPr sz="2800" spc="-35" dirty="0">
                <a:latin typeface="Arial"/>
                <a:cs typeface="Arial"/>
              </a:rPr>
              <a:t>:</a:t>
            </a:r>
            <a:r>
              <a:rPr sz="2800" spc="-200" dirty="0">
                <a:latin typeface="Arial"/>
                <a:cs typeface="Arial"/>
              </a:rPr>
              <a:t> </a:t>
            </a:r>
            <a:r>
              <a:rPr sz="2800" spc="50" dirty="0">
                <a:latin typeface="Arial"/>
                <a:cs typeface="Arial"/>
              </a:rPr>
              <a:t>It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spc="-120">
                <a:latin typeface="Arial"/>
                <a:cs typeface="Arial"/>
              </a:rPr>
              <a:t>collects</a:t>
            </a:r>
            <a:r>
              <a:rPr sz="2800" spc="-170">
                <a:latin typeface="Arial"/>
                <a:cs typeface="Arial"/>
              </a:rPr>
              <a:t> </a:t>
            </a:r>
            <a:r>
              <a:rPr lang="en-US" sz="2800" spc="-170" dirty="0" smtClean="0">
                <a:latin typeface="Arial"/>
                <a:cs typeface="Arial"/>
              </a:rPr>
              <a:t>money or </a:t>
            </a:r>
            <a:r>
              <a:rPr sz="2800" spc="-110" smtClean="0">
                <a:latin typeface="Arial"/>
                <a:cs typeface="Arial"/>
              </a:rPr>
              <a:t>finance</a:t>
            </a:r>
            <a:r>
              <a:rPr sz="2800" spc="-165" smtClean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for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the  </a:t>
            </a:r>
            <a:r>
              <a:rPr sz="2800" spc="-165" dirty="0">
                <a:latin typeface="Arial"/>
                <a:cs typeface="Arial"/>
              </a:rPr>
              <a:t>company </a:t>
            </a:r>
            <a:r>
              <a:rPr sz="2800" spc="-35" dirty="0">
                <a:latin typeface="Arial"/>
                <a:cs typeface="Arial"/>
              </a:rPr>
              <a:t>from </a:t>
            </a:r>
            <a:r>
              <a:rPr sz="2800" spc="-40">
                <a:latin typeface="Arial"/>
                <a:cs typeface="Arial"/>
              </a:rPr>
              <a:t>different</a:t>
            </a:r>
            <a:r>
              <a:rPr sz="2800" spc="-300">
                <a:latin typeface="Arial"/>
                <a:cs typeface="Arial"/>
              </a:rPr>
              <a:t> </a:t>
            </a:r>
            <a:r>
              <a:rPr lang="en-US" sz="2800" spc="-300" dirty="0" smtClean="0">
                <a:latin typeface="Arial"/>
                <a:cs typeface="Arial"/>
              </a:rPr>
              <a:t>long term and short term </a:t>
            </a:r>
            <a:r>
              <a:rPr sz="2800" spc="-180" smtClean="0">
                <a:latin typeface="Arial"/>
                <a:cs typeface="Arial"/>
              </a:rPr>
              <a:t>sources.</a:t>
            </a:r>
            <a:r>
              <a:rPr lang="en-US" sz="2800" spc="-180" dirty="0" smtClean="0">
                <a:latin typeface="Arial"/>
                <a:cs typeface="Arial"/>
              </a:rPr>
              <a:t> </a:t>
            </a:r>
            <a:r>
              <a:rPr lang="en-US" sz="2800" spc="-180" dirty="0" err="1" smtClean="0">
                <a:latin typeface="Arial"/>
                <a:cs typeface="Arial"/>
              </a:rPr>
              <a:t>Eg</a:t>
            </a:r>
            <a:r>
              <a:rPr lang="en-US" sz="2800" spc="-180" dirty="0" smtClean="0">
                <a:latin typeface="Arial"/>
                <a:cs typeface="Arial"/>
              </a:rPr>
              <a:t>. Banks, shares etc.</a:t>
            </a:r>
            <a:endParaRPr sz="2800">
              <a:latin typeface="Arial"/>
              <a:cs typeface="Arial"/>
            </a:endParaRPr>
          </a:p>
          <a:p>
            <a:pPr marL="355600" marR="5080" indent="-342900" algn="just">
              <a:lnSpc>
                <a:spcPts val="3460"/>
              </a:lnSpc>
              <a:spcBef>
                <a:spcPts val="760"/>
              </a:spcBef>
              <a:buAutoNum type="arabicPeriod" startAt="2"/>
              <a:tabLst>
                <a:tab pos="418465" algn="l"/>
              </a:tabLst>
            </a:pPr>
            <a:r>
              <a:rPr sz="2800" b="1" spc="-155" dirty="0">
                <a:latin typeface="Trebuchet MS"/>
                <a:cs typeface="Trebuchet MS"/>
              </a:rPr>
              <a:t>Allocation </a:t>
            </a:r>
            <a:r>
              <a:rPr sz="2800" spc="-35" dirty="0">
                <a:latin typeface="Arial"/>
                <a:cs typeface="Arial"/>
              </a:rPr>
              <a:t>: </a:t>
            </a:r>
            <a:r>
              <a:rPr sz="2800" spc="50" dirty="0">
                <a:latin typeface="Arial"/>
                <a:cs typeface="Arial"/>
              </a:rPr>
              <a:t>It</a:t>
            </a:r>
            <a:r>
              <a:rPr sz="2800" spc="-575" dirty="0">
                <a:latin typeface="Arial"/>
                <a:cs typeface="Arial"/>
              </a:rPr>
              <a:t> </a:t>
            </a:r>
            <a:r>
              <a:rPr sz="2800" spc="-250" dirty="0">
                <a:latin typeface="Arial"/>
                <a:cs typeface="Arial"/>
              </a:rPr>
              <a:t>uses </a:t>
            </a:r>
            <a:r>
              <a:rPr sz="2800" spc="-60" dirty="0">
                <a:latin typeface="Arial"/>
                <a:cs typeface="Arial"/>
              </a:rPr>
              <a:t>this </a:t>
            </a:r>
            <a:r>
              <a:rPr sz="2800" spc="-105" dirty="0">
                <a:latin typeface="Arial"/>
                <a:cs typeface="Arial"/>
              </a:rPr>
              <a:t>collected </a:t>
            </a:r>
            <a:r>
              <a:rPr sz="2800" spc="-110" dirty="0">
                <a:latin typeface="Arial"/>
                <a:cs typeface="Arial"/>
              </a:rPr>
              <a:t>finance </a:t>
            </a:r>
            <a:r>
              <a:rPr sz="2800" spc="20" dirty="0">
                <a:latin typeface="Arial"/>
                <a:cs typeface="Arial"/>
              </a:rPr>
              <a:t>to  </a:t>
            </a:r>
            <a:r>
              <a:rPr sz="2800" spc="-170" dirty="0">
                <a:latin typeface="Arial"/>
                <a:cs typeface="Arial"/>
              </a:rPr>
              <a:t>purchase </a:t>
            </a:r>
            <a:r>
              <a:rPr sz="2800" spc="-100" dirty="0">
                <a:latin typeface="Arial"/>
                <a:cs typeface="Arial"/>
              </a:rPr>
              <a:t>fixed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60" dirty="0">
                <a:latin typeface="Arial"/>
                <a:cs typeface="Arial"/>
              </a:rPr>
              <a:t>current </a:t>
            </a:r>
            <a:r>
              <a:rPr sz="2800" spc="-220" dirty="0">
                <a:latin typeface="Arial"/>
                <a:cs typeface="Arial"/>
              </a:rPr>
              <a:t>assets </a:t>
            </a:r>
            <a:r>
              <a:rPr sz="2800" spc="-10" dirty="0">
                <a:latin typeface="Arial"/>
                <a:cs typeface="Arial"/>
              </a:rPr>
              <a:t>for </a:t>
            </a:r>
            <a:r>
              <a:rPr sz="2800" spc="-40" dirty="0">
                <a:latin typeface="Arial"/>
                <a:cs typeface="Arial"/>
              </a:rPr>
              <a:t>the  </a:t>
            </a:r>
            <a:r>
              <a:rPr sz="2800" spc="-185">
                <a:latin typeface="Arial"/>
                <a:cs typeface="Arial"/>
              </a:rPr>
              <a:t>company</a:t>
            </a:r>
            <a:r>
              <a:rPr sz="2800" spc="-185" smtClean="0">
                <a:latin typeface="Arial"/>
                <a:cs typeface="Arial"/>
              </a:rPr>
              <a:t>.</a:t>
            </a:r>
            <a:r>
              <a:rPr lang="en-US" sz="2800" spc="-185" dirty="0" smtClean="0">
                <a:latin typeface="Arial"/>
                <a:cs typeface="Arial"/>
              </a:rPr>
              <a:t> Optimum allocation of various resources are key to success for the organization.</a:t>
            </a:r>
            <a:endParaRPr sz="2800">
              <a:latin typeface="Arial"/>
              <a:cs typeface="Arial"/>
            </a:endParaRPr>
          </a:p>
          <a:p>
            <a:pPr marL="355600" marR="5715" indent="-342900" algn="just">
              <a:lnSpc>
                <a:spcPct val="90000"/>
              </a:lnSpc>
              <a:spcBef>
                <a:spcPts val="715"/>
              </a:spcBef>
              <a:buAutoNum type="arabicPeriod" startAt="2"/>
              <a:tabLst>
                <a:tab pos="418465" algn="l"/>
              </a:tabLst>
            </a:pPr>
            <a:r>
              <a:rPr sz="2800" b="1" spc="-155" dirty="0">
                <a:latin typeface="Trebuchet MS"/>
                <a:cs typeface="Trebuchet MS"/>
              </a:rPr>
              <a:t>Appropriation </a:t>
            </a:r>
            <a:r>
              <a:rPr sz="2800" spc="-35" dirty="0">
                <a:latin typeface="Arial"/>
                <a:cs typeface="Arial"/>
              </a:rPr>
              <a:t>: </a:t>
            </a:r>
            <a:r>
              <a:rPr sz="2800" spc="50" dirty="0">
                <a:latin typeface="Arial"/>
                <a:cs typeface="Arial"/>
              </a:rPr>
              <a:t>It </a:t>
            </a:r>
            <a:r>
              <a:rPr sz="2800" spc="-125" dirty="0">
                <a:latin typeface="Arial"/>
                <a:cs typeface="Arial"/>
              </a:rPr>
              <a:t>divides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55" dirty="0">
                <a:latin typeface="Arial"/>
                <a:cs typeface="Arial"/>
              </a:rPr>
              <a:t>company's  </a:t>
            </a:r>
            <a:r>
              <a:rPr sz="2800" spc="-40" dirty="0">
                <a:latin typeface="Arial"/>
                <a:cs typeface="Arial"/>
              </a:rPr>
              <a:t>profits </a:t>
            </a:r>
            <a:r>
              <a:rPr sz="2800" spc="-165" dirty="0">
                <a:latin typeface="Arial"/>
                <a:cs typeface="Arial"/>
              </a:rPr>
              <a:t>among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40" dirty="0">
                <a:latin typeface="Arial"/>
                <a:cs typeface="Arial"/>
              </a:rPr>
              <a:t>shareholders, </a:t>
            </a:r>
            <a:r>
              <a:rPr sz="2800" spc="-90" dirty="0">
                <a:latin typeface="Arial"/>
                <a:cs typeface="Arial"/>
              </a:rPr>
              <a:t>debenture  </a:t>
            </a:r>
            <a:r>
              <a:rPr sz="2800" spc="-120" dirty="0">
                <a:latin typeface="Arial"/>
                <a:cs typeface="Arial"/>
              </a:rPr>
              <a:t>holders,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etc.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45" dirty="0">
                <a:latin typeface="Arial"/>
                <a:cs typeface="Arial"/>
              </a:rPr>
              <a:t>It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-220" dirty="0">
                <a:latin typeface="Arial"/>
                <a:cs typeface="Arial"/>
              </a:rPr>
              <a:t>keeps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spc="-245" dirty="0">
                <a:latin typeface="Arial"/>
                <a:cs typeface="Arial"/>
              </a:rPr>
              <a:t>a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part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profits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300" dirty="0">
                <a:latin typeface="Arial"/>
                <a:cs typeface="Arial"/>
              </a:rPr>
              <a:t>as  </a:t>
            </a:r>
            <a:r>
              <a:rPr sz="2800" spc="-160">
                <a:latin typeface="Arial"/>
                <a:cs typeface="Arial"/>
              </a:rPr>
              <a:t>reserves</a:t>
            </a:r>
            <a:r>
              <a:rPr sz="2800" spc="-160" smtClean="0">
                <a:latin typeface="Arial"/>
                <a:cs typeface="Arial"/>
              </a:rPr>
              <a:t>.</a:t>
            </a:r>
            <a:r>
              <a:rPr lang="en-US" sz="2800" spc="-160" dirty="0" smtClean="0">
                <a:latin typeface="Arial"/>
                <a:cs typeface="Arial"/>
              </a:rPr>
              <a:t> Dividend and retain earning are the major parts of the </a:t>
            </a:r>
            <a:r>
              <a:rPr lang="en-US" sz="2800" spc="-160" dirty="0" err="1" smtClean="0">
                <a:latin typeface="Arial"/>
                <a:cs typeface="Arial"/>
              </a:rPr>
              <a:t>appropiration</a:t>
            </a:r>
            <a:r>
              <a:rPr lang="en-US" sz="2800" spc="-16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2914015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385" dirty="0"/>
              <a:t>Co</a:t>
            </a:r>
            <a:r>
              <a:rPr sz="2800" spc="-355" dirty="0"/>
              <a:t>n</a:t>
            </a:r>
            <a:r>
              <a:rPr sz="2800" spc="-229" dirty="0"/>
              <a:t>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43001"/>
            <a:ext cx="7992745" cy="4779897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84"/>
              </a:spcBef>
            </a:pPr>
            <a:r>
              <a:rPr sz="2800" spc="-125" dirty="0">
                <a:latin typeface="Arial"/>
                <a:cs typeface="Arial"/>
              </a:rPr>
              <a:t>5. </a:t>
            </a:r>
            <a:r>
              <a:rPr sz="2800" spc="-215" dirty="0">
                <a:latin typeface="Arial"/>
                <a:cs typeface="Arial"/>
              </a:rPr>
              <a:t>Assessment </a:t>
            </a:r>
            <a:r>
              <a:rPr sz="2800" spc="-35">
                <a:latin typeface="Arial"/>
                <a:cs typeface="Arial"/>
              </a:rPr>
              <a:t>: </a:t>
            </a:r>
            <a:r>
              <a:rPr lang="en-US" sz="2800" spc="-35" dirty="0">
                <a:latin typeface="Arial"/>
                <a:cs typeface="Arial"/>
              </a:rPr>
              <a:t>I</a:t>
            </a:r>
            <a:r>
              <a:rPr lang="en-US" sz="2800" spc="-35" dirty="0" smtClean="0">
                <a:latin typeface="Arial"/>
                <a:cs typeface="Arial"/>
              </a:rPr>
              <a:t>t is vital part that </a:t>
            </a:r>
            <a:r>
              <a:rPr sz="2800" spc="-95" smtClean="0">
                <a:latin typeface="Arial"/>
                <a:cs typeface="Arial"/>
              </a:rPr>
              <a:t>controls </a:t>
            </a:r>
            <a:r>
              <a:rPr sz="2800" spc="-70" dirty="0">
                <a:latin typeface="Arial"/>
                <a:cs typeface="Arial"/>
              </a:rPr>
              <a:t>all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95" dirty="0">
                <a:latin typeface="Arial"/>
                <a:cs typeface="Arial"/>
              </a:rPr>
              <a:t>financial  </a:t>
            </a:r>
            <a:r>
              <a:rPr sz="2800" spc="-80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40">
                <a:latin typeface="Arial"/>
                <a:cs typeface="Arial"/>
              </a:rPr>
              <a:t>the </a:t>
            </a:r>
            <a:r>
              <a:rPr sz="2800" spc="-180" smtClean="0">
                <a:latin typeface="Arial"/>
                <a:cs typeface="Arial"/>
              </a:rPr>
              <a:t>company</a:t>
            </a:r>
            <a:r>
              <a:rPr lang="en-US" sz="2800" spc="-180" dirty="0" smtClean="0">
                <a:latin typeface="Arial"/>
                <a:cs typeface="Arial"/>
              </a:rPr>
              <a:t> in such a way to get maximum output with applying minimum resources. Periodical checking what we plan and what we achieve are the vital part of the assessment.</a:t>
            </a:r>
          </a:p>
          <a:p>
            <a:pPr marL="355600" marR="5080" indent="-342900" algn="just">
              <a:lnSpc>
                <a:spcPct val="90000"/>
              </a:lnSpc>
              <a:spcBef>
                <a:spcPts val="484"/>
              </a:spcBef>
            </a:pPr>
            <a:r>
              <a:rPr sz="2800" spc="-180" smtClean="0">
                <a:latin typeface="Arial"/>
                <a:cs typeface="Arial"/>
              </a:rPr>
              <a:t> </a:t>
            </a:r>
            <a:r>
              <a:rPr sz="2800" spc="-155" dirty="0">
                <a:latin typeface="Arial"/>
                <a:cs typeface="Arial"/>
              </a:rPr>
              <a:t>Financial  </a:t>
            </a:r>
            <a:r>
              <a:rPr sz="2800" spc="-145" dirty="0">
                <a:latin typeface="Arial"/>
                <a:cs typeface="Arial"/>
              </a:rPr>
              <a:t>management </a:t>
            </a:r>
            <a:r>
              <a:rPr sz="2800" spc="-165" dirty="0">
                <a:latin typeface="Arial"/>
                <a:cs typeface="Arial"/>
              </a:rPr>
              <a:t>is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00" dirty="0">
                <a:latin typeface="Arial"/>
                <a:cs typeface="Arial"/>
              </a:rPr>
              <a:t>most </a:t>
            </a:r>
            <a:r>
              <a:rPr sz="2800" spc="-30" dirty="0">
                <a:latin typeface="Arial"/>
                <a:cs typeface="Arial"/>
              </a:rPr>
              <a:t>important</a:t>
            </a:r>
            <a:r>
              <a:rPr sz="2800" spc="-400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functional  </a:t>
            </a:r>
            <a:r>
              <a:rPr sz="2800" spc="-170" dirty="0">
                <a:latin typeface="Arial"/>
                <a:cs typeface="Arial"/>
              </a:rPr>
              <a:t>area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40" dirty="0">
                <a:latin typeface="Arial"/>
                <a:cs typeface="Arial"/>
              </a:rPr>
              <a:t>management. </a:t>
            </a:r>
            <a:r>
              <a:rPr sz="2800" spc="-85" dirty="0">
                <a:latin typeface="Arial"/>
                <a:cs typeface="Arial"/>
              </a:rPr>
              <a:t>All </a:t>
            </a:r>
            <a:r>
              <a:rPr sz="2800" spc="-35" dirty="0">
                <a:latin typeface="Arial"/>
                <a:cs typeface="Arial"/>
              </a:rPr>
              <a:t>other </a:t>
            </a:r>
            <a:r>
              <a:rPr sz="2800" spc="-65" dirty="0">
                <a:latin typeface="Arial"/>
                <a:cs typeface="Arial"/>
              </a:rPr>
              <a:t>functional  </a:t>
            </a:r>
            <a:r>
              <a:rPr sz="2800" spc="-204" dirty="0">
                <a:latin typeface="Arial"/>
                <a:cs typeface="Arial"/>
              </a:rPr>
              <a:t>areas </a:t>
            </a:r>
            <a:r>
              <a:rPr sz="2800" spc="-200" dirty="0">
                <a:latin typeface="Arial"/>
                <a:cs typeface="Arial"/>
              </a:rPr>
              <a:t>such </a:t>
            </a:r>
            <a:r>
              <a:rPr sz="2800" spc="-300">
                <a:latin typeface="Arial"/>
                <a:cs typeface="Arial"/>
              </a:rPr>
              <a:t>as</a:t>
            </a:r>
            <a:r>
              <a:rPr sz="2800" spc="-120">
                <a:latin typeface="Arial"/>
                <a:cs typeface="Arial"/>
              </a:rPr>
              <a:t> </a:t>
            </a:r>
            <a:r>
              <a:rPr sz="2800" spc="-70" smtClean="0">
                <a:latin typeface="Arial"/>
                <a:cs typeface="Arial"/>
              </a:rPr>
              <a:t>production</a:t>
            </a:r>
            <a:r>
              <a:rPr lang="en-US" sz="2800" spc="-70" dirty="0" smtClean="0">
                <a:latin typeface="Arial"/>
                <a:cs typeface="Arial"/>
              </a:rPr>
              <a:t>, </a:t>
            </a:r>
            <a:r>
              <a:rPr sz="2800" spc="-140" smtClean="0">
                <a:latin typeface="Arial"/>
                <a:cs typeface="Arial"/>
              </a:rPr>
              <a:t>management</a:t>
            </a:r>
            <a:r>
              <a:rPr sz="2800" spc="-140">
                <a:latin typeface="Arial"/>
                <a:cs typeface="Arial"/>
              </a:rPr>
              <a:t>,</a:t>
            </a:r>
            <a:r>
              <a:rPr sz="2800" spc="-170">
                <a:latin typeface="Arial"/>
                <a:cs typeface="Arial"/>
              </a:rPr>
              <a:t> </a:t>
            </a:r>
            <a:r>
              <a:rPr sz="2800" spc="-110" smtClean="0">
                <a:latin typeface="Arial"/>
                <a:cs typeface="Arial"/>
              </a:rPr>
              <a:t>marketing</a:t>
            </a:r>
            <a:r>
              <a:rPr lang="en-US" sz="2800" spc="-110" dirty="0" smtClean="0">
                <a:latin typeface="Arial"/>
                <a:cs typeface="Arial"/>
              </a:rPr>
              <a:t>, </a:t>
            </a:r>
            <a:r>
              <a:rPr sz="2800" spc="-140" smtClean="0">
                <a:latin typeface="Arial"/>
                <a:cs typeface="Arial"/>
              </a:rPr>
              <a:t>management</a:t>
            </a:r>
            <a:r>
              <a:rPr sz="2800" spc="-140" dirty="0">
                <a:latin typeface="Arial"/>
                <a:cs typeface="Arial"/>
              </a:rPr>
              <a:t>, </a:t>
            </a:r>
            <a:r>
              <a:rPr sz="2800" spc="-130" dirty="0">
                <a:latin typeface="Arial"/>
                <a:cs typeface="Arial"/>
              </a:rPr>
              <a:t>personnel </a:t>
            </a:r>
            <a:r>
              <a:rPr sz="2800" spc="-140" dirty="0">
                <a:latin typeface="Arial"/>
                <a:cs typeface="Arial"/>
              </a:rPr>
              <a:t>management, </a:t>
            </a:r>
            <a:r>
              <a:rPr sz="2800" spc="-95" dirty="0">
                <a:latin typeface="Arial"/>
                <a:cs typeface="Arial"/>
              </a:rPr>
              <a:t>etc.  </a:t>
            </a:r>
            <a:r>
              <a:rPr sz="2800" spc="-165" dirty="0">
                <a:latin typeface="Arial"/>
                <a:cs typeface="Arial"/>
              </a:rPr>
              <a:t>depends </a:t>
            </a:r>
            <a:r>
              <a:rPr sz="2800" spc="-95" dirty="0">
                <a:latin typeface="Arial"/>
                <a:cs typeface="Arial"/>
              </a:rPr>
              <a:t>on </a:t>
            </a:r>
            <a:r>
              <a:rPr sz="2800" spc="-155" dirty="0">
                <a:latin typeface="Arial"/>
                <a:cs typeface="Arial"/>
              </a:rPr>
              <a:t>Financial </a:t>
            </a:r>
            <a:r>
              <a:rPr sz="2800" spc="-140" dirty="0">
                <a:latin typeface="Arial"/>
                <a:cs typeface="Arial"/>
              </a:rPr>
              <a:t>management. </a:t>
            </a:r>
            <a:r>
              <a:rPr sz="2800" spc="-100" dirty="0">
                <a:latin typeface="Arial"/>
                <a:cs typeface="Arial"/>
              </a:rPr>
              <a:t>Efficient  </a:t>
            </a:r>
            <a:r>
              <a:rPr sz="2800" spc="-95" dirty="0">
                <a:latin typeface="Arial"/>
                <a:cs typeface="Arial"/>
              </a:rPr>
              <a:t>financial </a:t>
            </a:r>
            <a:r>
              <a:rPr sz="2800" spc="-145" dirty="0">
                <a:latin typeface="Arial"/>
                <a:cs typeface="Arial"/>
              </a:rPr>
              <a:t>management </a:t>
            </a:r>
            <a:r>
              <a:rPr sz="2800" spc="-165" dirty="0">
                <a:latin typeface="Arial"/>
                <a:cs typeface="Arial"/>
              </a:rPr>
              <a:t>is </a:t>
            </a:r>
            <a:r>
              <a:rPr sz="2800" spc="-80" dirty="0">
                <a:latin typeface="Arial"/>
                <a:cs typeface="Arial"/>
              </a:rPr>
              <a:t>required </a:t>
            </a:r>
            <a:r>
              <a:rPr sz="2800" spc="-15" dirty="0">
                <a:latin typeface="Arial"/>
                <a:cs typeface="Arial"/>
              </a:rPr>
              <a:t>for  </a:t>
            </a:r>
            <a:r>
              <a:rPr sz="2800" spc="-114" dirty="0">
                <a:latin typeface="Arial"/>
                <a:cs typeface="Arial"/>
              </a:rPr>
              <a:t>survival, </a:t>
            </a:r>
            <a:r>
              <a:rPr sz="2800" spc="-55" dirty="0">
                <a:latin typeface="Arial"/>
                <a:cs typeface="Arial"/>
              </a:rPr>
              <a:t>growth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265" dirty="0">
                <a:latin typeface="Arial"/>
                <a:cs typeface="Arial"/>
              </a:rPr>
              <a:t>success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455" dirty="0">
                <a:latin typeface="Arial"/>
                <a:cs typeface="Arial"/>
              </a:rPr>
              <a:t> </a:t>
            </a:r>
            <a:r>
              <a:rPr sz="2800" spc="-165" dirty="0">
                <a:latin typeface="Arial"/>
                <a:cs typeface="Arial"/>
              </a:rPr>
              <a:t>company  </a:t>
            </a:r>
            <a:r>
              <a:rPr sz="2800" spc="-25" dirty="0">
                <a:latin typeface="Arial"/>
                <a:cs typeface="Arial"/>
              </a:rPr>
              <a:t>or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firm.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1" y="461594"/>
            <a:ext cx="81534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30" dirty="0"/>
              <a:t>Importance </a:t>
            </a:r>
            <a:r>
              <a:rPr sz="3200" b="1" spc="-5" dirty="0"/>
              <a:t>of </a:t>
            </a:r>
            <a:r>
              <a:rPr sz="3200" b="1" spc="-125"/>
              <a:t>financial</a:t>
            </a:r>
            <a:r>
              <a:rPr sz="3200" b="1" spc="-595"/>
              <a:t> </a:t>
            </a:r>
            <a:r>
              <a:rPr lang="en-US" sz="3200" b="1" spc="-114" dirty="0" smtClean="0"/>
              <a:t> </a:t>
            </a:r>
            <a:r>
              <a:rPr lang="en-US" sz="3200" b="1" spc="-114" dirty="0" smtClean="0"/>
              <a:t>management</a:t>
            </a:r>
            <a:endParaRPr sz="3200" b="1" spc="-114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6253480" cy="357854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8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95" dirty="0">
                <a:latin typeface="Arial"/>
                <a:cs typeface="Arial"/>
              </a:rPr>
              <a:t>Economic </a:t>
            </a:r>
            <a:r>
              <a:rPr sz="3200" spc="-55" dirty="0">
                <a:latin typeface="Arial"/>
                <a:cs typeface="Arial"/>
              </a:rPr>
              <a:t>growth </a:t>
            </a:r>
            <a:r>
              <a:rPr sz="3200" spc="-150" dirty="0">
                <a:latin typeface="Arial"/>
                <a:cs typeface="Arial"/>
              </a:rPr>
              <a:t>and</a:t>
            </a:r>
            <a:r>
              <a:rPr sz="3200" spc="-275" dirty="0">
                <a:latin typeface="Arial"/>
                <a:cs typeface="Arial"/>
              </a:rPr>
              <a:t> </a:t>
            </a:r>
            <a:r>
              <a:rPr sz="3200" spc="-100" dirty="0">
                <a:latin typeface="Arial"/>
                <a:cs typeface="Arial"/>
              </a:rPr>
              <a:t>development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10" dirty="0">
                <a:latin typeface="Arial"/>
                <a:cs typeface="Arial"/>
              </a:rPr>
              <a:t>Improved </a:t>
            </a:r>
            <a:r>
              <a:rPr sz="3200" spc="-135" dirty="0">
                <a:latin typeface="Arial"/>
                <a:cs typeface="Arial"/>
              </a:rPr>
              <a:t>standard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240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leaving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10">
                <a:latin typeface="Arial"/>
                <a:cs typeface="Arial"/>
              </a:rPr>
              <a:t>Improved</a:t>
            </a:r>
            <a:r>
              <a:rPr sz="3200" spc="-170">
                <a:latin typeface="Arial"/>
                <a:cs typeface="Arial"/>
              </a:rPr>
              <a:t> </a:t>
            </a:r>
            <a:r>
              <a:rPr lang="en-US" sz="3200" spc="-75" dirty="0" smtClean="0">
                <a:latin typeface="Arial"/>
                <a:cs typeface="Arial"/>
              </a:rPr>
              <a:t>organization efficiency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25" dirty="0">
                <a:latin typeface="Arial"/>
                <a:cs typeface="Arial"/>
              </a:rPr>
              <a:t>Allows </a:t>
            </a:r>
            <a:r>
              <a:rPr sz="3200" spc="-30" dirty="0">
                <a:latin typeface="Arial"/>
                <a:cs typeface="Arial"/>
              </a:rPr>
              <a:t>better </a:t>
            </a:r>
            <a:r>
              <a:rPr sz="3200" spc="-90" dirty="0">
                <a:latin typeface="Arial"/>
                <a:cs typeface="Arial"/>
              </a:rPr>
              <a:t>financial</a:t>
            </a:r>
            <a:r>
              <a:rPr sz="3200" spc="-335" dirty="0">
                <a:latin typeface="Arial"/>
                <a:cs typeface="Arial"/>
              </a:rPr>
              <a:t> </a:t>
            </a:r>
            <a:r>
              <a:rPr sz="3200" spc="-135" dirty="0">
                <a:latin typeface="Arial"/>
                <a:cs typeface="Arial"/>
              </a:rPr>
              <a:t>decision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210" dirty="0">
                <a:latin typeface="Arial"/>
                <a:cs typeface="Arial"/>
              </a:rPr>
              <a:t>Creates</a:t>
            </a:r>
            <a:r>
              <a:rPr sz="3200" spc="-200" dirty="0">
                <a:latin typeface="Arial"/>
                <a:cs typeface="Arial"/>
              </a:rPr>
              <a:t> </a:t>
            </a:r>
            <a:r>
              <a:rPr sz="3200" spc="-50" dirty="0">
                <a:latin typeface="Arial"/>
                <a:cs typeface="Arial"/>
              </a:rPr>
              <a:t>job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lang="en-US" sz="3200" spc="-150" dirty="0" smtClean="0">
                <a:latin typeface="Arial"/>
                <a:cs typeface="Arial"/>
              </a:rPr>
              <a:t>Conducive business </a:t>
            </a:r>
            <a:r>
              <a:rPr sz="3200" spc="-85" smtClean="0">
                <a:latin typeface="Arial"/>
                <a:cs typeface="Arial"/>
              </a:rPr>
              <a:t>environment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7029" y="461594"/>
            <a:ext cx="80137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190" dirty="0"/>
              <a:t>Functions </a:t>
            </a:r>
            <a:r>
              <a:rPr sz="3600" spc="-5" dirty="0"/>
              <a:t>of </a:t>
            </a:r>
            <a:r>
              <a:rPr sz="3600" spc="-120" dirty="0"/>
              <a:t>financial</a:t>
            </a:r>
            <a:r>
              <a:rPr sz="3600" spc="-550" dirty="0"/>
              <a:t> </a:t>
            </a:r>
            <a:r>
              <a:rPr sz="3600" spc="-19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973695" cy="4727576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65"/>
              </a:spcBef>
              <a:tabLst>
                <a:tab pos="527685" algn="l"/>
              </a:tabLst>
            </a:pPr>
            <a:r>
              <a:rPr sz="2800" spc="-125" dirty="0">
                <a:latin typeface="Arial"/>
                <a:cs typeface="Arial"/>
              </a:rPr>
              <a:t>1.	</a:t>
            </a:r>
            <a:r>
              <a:rPr sz="2800" spc="-155">
                <a:latin typeface="Arial"/>
                <a:cs typeface="Arial"/>
              </a:rPr>
              <a:t>Financial</a:t>
            </a:r>
            <a:r>
              <a:rPr sz="2800" spc="-170">
                <a:latin typeface="Arial"/>
                <a:cs typeface="Arial"/>
              </a:rPr>
              <a:t> </a:t>
            </a:r>
            <a:r>
              <a:rPr sz="2800" spc="-114" smtClean="0">
                <a:latin typeface="Arial"/>
                <a:cs typeface="Arial"/>
              </a:rPr>
              <a:t>forecasting</a:t>
            </a:r>
            <a:r>
              <a:rPr lang="en-US" sz="2800" spc="-114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527685" marR="974090" indent="-514984" algn="just">
              <a:lnSpc>
                <a:spcPct val="100000"/>
              </a:lnSpc>
              <a:spcBef>
                <a:spcPts val="770"/>
              </a:spcBef>
              <a:buFont typeface="Arial" pitchFamily="34" charset="0"/>
              <a:buChar char="•"/>
              <a:tabLst>
                <a:tab pos="527685" algn="l"/>
                <a:tab pos="528320" algn="l"/>
              </a:tabLst>
            </a:pPr>
            <a:r>
              <a:rPr lang="en-US" sz="2800" spc="-210" dirty="0" smtClean="0">
                <a:latin typeface="Arial"/>
                <a:cs typeface="Arial"/>
              </a:rPr>
              <a:t>Forecasting</a:t>
            </a:r>
            <a:r>
              <a:rPr sz="2800" spc="-210" smtClean="0">
                <a:latin typeface="Arial"/>
                <a:cs typeface="Arial"/>
              </a:rPr>
              <a:t> </a:t>
            </a:r>
            <a:r>
              <a:rPr sz="2800" spc="-165" dirty="0">
                <a:latin typeface="Arial"/>
                <a:cs typeface="Arial"/>
              </a:rPr>
              <a:t>is </a:t>
            </a:r>
            <a:r>
              <a:rPr sz="2800" spc="-130" dirty="0">
                <a:latin typeface="Arial"/>
                <a:cs typeface="Arial"/>
              </a:rPr>
              <a:t>one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40" dirty="0">
                <a:latin typeface="Arial"/>
                <a:cs typeface="Arial"/>
              </a:rPr>
              <a:t>the </a:t>
            </a:r>
            <a:r>
              <a:rPr sz="2800" spc="-35">
                <a:latin typeface="Arial"/>
                <a:cs typeface="Arial"/>
              </a:rPr>
              <a:t>important </a:t>
            </a:r>
            <a:r>
              <a:rPr sz="2800" spc="-50" smtClean="0">
                <a:latin typeface="Arial"/>
                <a:cs typeface="Arial"/>
              </a:rPr>
              <a:t>function</a:t>
            </a:r>
            <a:r>
              <a:rPr lang="en-US" sz="2800" spc="-555" dirty="0" smtClean="0">
                <a:latin typeface="Arial"/>
                <a:cs typeface="Arial"/>
              </a:rPr>
              <a:t>s   </a:t>
            </a:r>
            <a:r>
              <a:rPr sz="2800" spc="-5" smtClean="0">
                <a:latin typeface="Arial"/>
                <a:cs typeface="Arial"/>
              </a:rPr>
              <a:t>of  </a:t>
            </a:r>
            <a:r>
              <a:rPr sz="2800" spc="-95" dirty="0">
                <a:latin typeface="Arial"/>
                <a:cs typeface="Arial"/>
              </a:rPr>
              <a:t>financial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140" dirty="0">
                <a:latin typeface="Arial"/>
                <a:cs typeface="Arial"/>
              </a:rPr>
              <a:t>management.</a:t>
            </a:r>
            <a:endParaRPr sz="2800">
              <a:latin typeface="Arial"/>
              <a:cs typeface="Arial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770"/>
              </a:spcBef>
              <a:buFont typeface="Arial" pitchFamily="34" charset="0"/>
              <a:buChar char="•"/>
              <a:tabLst>
                <a:tab pos="527685" algn="l"/>
                <a:tab pos="528320" algn="l"/>
              </a:tabLst>
            </a:pPr>
            <a:r>
              <a:rPr sz="2800" spc="50" dirty="0">
                <a:latin typeface="Arial"/>
                <a:cs typeface="Arial"/>
              </a:rPr>
              <a:t>It</a:t>
            </a:r>
            <a:r>
              <a:rPr sz="2800" spc="-665" dirty="0">
                <a:latin typeface="Arial"/>
                <a:cs typeface="Arial"/>
              </a:rPr>
              <a:t> </a:t>
            </a:r>
            <a:r>
              <a:rPr sz="2800" spc="-200" dirty="0">
                <a:latin typeface="Arial"/>
                <a:cs typeface="Arial"/>
              </a:rPr>
              <a:t>means </a:t>
            </a:r>
            <a:r>
              <a:rPr sz="2800" spc="25" dirty="0">
                <a:latin typeface="Arial"/>
                <a:cs typeface="Arial"/>
              </a:rPr>
              <a:t>to </a:t>
            </a:r>
            <a:r>
              <a:rPr sz="2800" spc="-135" dirty="0">
                <a:latin typeface="Arial"/>
                <a:cs typeface="Arial"/>
              </a:rPr>
              <a:t>establish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10" dirty="0">
                <a:latin typeface="Arial"/>
                <a:cs typeface="Arial"/>
              </a:rPr>
              <a:t>long </a:t>
            </a:r>
            <a:r>
              <a:rPr sz="2800" spc="-30" dirty="0">
                <a:latin typeface="Arial"/>
                <a:cs typeface="Arial"/>
              </a:rPr>
              <a:t>term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65" dirty="0">
                <a:latin typeface="Arial"/>
                <a:cs typeface="Arial"/>
              </a:rPr>
              <a:t>short  </a:t>
            </a:r>
            <a:r>
              <a:rPr sz="2800" spc="-25" dirty="0">
                <a:latin typeface="Arial"/>
                <a:cs typeface="Arial"/>
              </a:rPr>
              <a:t>term </a:t>
            </a:r>
            <a:r>
              <a:rPr sz="2800" spc="-90" dirty="0">
                <a:latin typeface="Arial"/>
                <a:cs typeface="Arial"/>
              </a:rPr>
              <a:t>financial </a:t>
            </a:r>
            <a:r>
              <a:rPr sz="2800" spc="-185" dirty="0">
                <a:latin typeface="Arial"/>
                <a:cs typeface="Arial"/>
              </a:rPr>
              <a:t>needs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565" dirty="0">
                <a:latin typeface="Arial"/>
                <a:cs typeface="Arial"/>
              </a:rPr>
              <a:t> </a:t>
            </a:r>
            <a:r>
              <a:rPr sz="2800" spc="-130" dirty="0">
                <a:latin typeface="Arial"/>
                <a:cs typeface="Arial"/>
              </a:rPr>
              <a:t>concern.</a:t>
            </a:r>
            <a:endParaRPr sz="2800">
              <a:latin typeface="Arial"/>
              <a:cs typeface="Arial"/>
            </a:endParaRPr>
          </a:p>
          <a:p>
            <a:pPr marL="527685" marR="236220" indent="-514984" algn="just">
              <a:lnSpc>
                <a:spcPct val="100000"/>
              </a:lnSpc>
              <a:spcBef>
                <a:spcPts val="770"/>
              </a:spcBef>
              <a:buFont typeface="Arial" pitchFamily="34" charset="0"/>
              <a:buChar char="•"/>
              <a:tabLst>
                <a:tab pos="527685" algn="l"/>
                <a:tab pos="528320" algn="l"/>
              </a:tabLst>
            </a:pPr>
            <a:r>
              <a:rPr sz="2800" spc="-229" dirty="0">
                <a:latin typeface="Arial"/>
                <a:cs typeface="Arial"/>
              </a:rPr>
              <a:t>The </a:t>
            </a:r>
            <a:r>
              <a:rPr sz="2800" spc="-10" dirty="0">
                <a:latin typeface="Arial"/>
                <a:cs typeface="Arial"/>
              </a:rPr>
              <a:t>total </a:t>
            </a:r>
            <a:r>
              <a:rPr sz="2800" spc="-95" dirty="0">
                <a:latin typeface="Arial"/>
                <a:cs typeface="Arial"/>
              </a:rPr>
              <a:t>financial requirements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5" dirty="0">
                <a:latin typeface="Arial"/>
                <a:cs typeface="Arial"/>
              </a:rPr>
              <a:t>firm 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30" dirty="0">
                <a:latin typeface="Arial"/>
                <a:cs typeface="Arial"/>
              </a:rPr>
              <a:t>various </a:t>
            </a:r>
            <a:r>
              <a:rPr sz="2800" spc="-160" dirty="0">
                <a:latin typeface="Arial"/>
                <a:cs typeface="Arial"/>
              </a:rPr>
              <a:t>physical </a:t>
            </a:r>
            <a:r>
              <a:rPr sz="2800" spc="-75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  </a:t>
            </a:r>
            <a:r>
              <a:rPr sz="2800" spc="-140" dirty="0">
                <a:latin typeface="Arial"/>
                <a:cs typeface="Arial"/>
              </a:rPr>
              <a:t>concern </a:t>
            </a:r>
            <a:r>
              <a:rPr sz="2800" spc="-165" dirty="0">
                <a:latin typeface="Arial"/>
                <a:cs typeface="Arial"/>
              </a:rPr>
              <a:t>is </a:t>
            </a:r>
            <a:r>
              <a:rPr sz="2800" spc="-100" dirty="0">
                <a:latin typeface="Arial"/>
                <a:cs typeface="Arial"/>
              </a:rPr>
              <a:t>estimated </a:t>
            </a:r>
            <a:r>
              <a:rPr sz="2800" spc="-135" dirty="0">
                <a:latin typeface="Arial"/>
                <a:cs typeface="Arial"/>
              </a:rPr>
              <a:t>by </a:t>
            </a:r>
            <a:r>
              <a:rPr sz="2800" spc="-90" dirty="0">
                <a:latin typeface="Arial"/>
                <a:cs typeface="Arial"/>
              </a:rPr>
              <a:t>financial</a:t>
            </a:r>
            <a:r>
              <a:rPr sz="2800" spc="-295" dirty="0">
                <a:latin typeface="Arial"/>
                <a:cs typeface="Arial"/>
              </a:rPr>
              <a:t> </a:t>
            </a:r>
            <a:r>
              <a:rPr sz="2800" spc="-114">
                <a:latin typeface="Arial"/>
                <a:cs typeface="Arial"/>
              </a:rPr>
              <a:t>forcasting</a:t>
            </a:r>
            <a:r>
              <a:rPr sz="2800" spc="-114" smtClean="0">
                <a:latin typeface="Arial"/>
                <a:cs typeface="Arial"/>
              </a:rPr>
              <a:t>.</a:t>
            </a:r>
            <a:r>
              <a:rPr lang="en-US" sz="2800" spc="-114" dirty="0" smtClean="0">
                <a:latin typeface="Arial"/>
                <a:cs typeface="Arial"/>
              </a:rPr>
              <a:t> E.g. trend analysis, index number, VAR, GARCH, ARCH, Regression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8741" y="461594"/>
            <a:ext cx="8288020" cy="38478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2265" marR="376555" indent="944880" algn="just">
              <a:lnSpc>
                <a:spcPct val="100000"/>
              </a:lnSpc>
              <a:spcBef>
                <a:spcPts val="3654"/>
              </a:spcBef>
            </a:pPr>
            <a:r>
              <a:rPr sz="4000" spc="-75" smtClean="0">
                <a:latin typeface="Arial"/>
                <a:cs typeface="Arial"/>
              </a:rPr>
              <a:t>“</a:t>
            </a:r>
            <a:r>
              <a:rPr sz="4000" spc="-75" dirty="0">
                <a:latin typeface="Arial"/>
                <a:cs typeface="Arial"/>
              </a:rPr>
              <a:t>financial </a:t>
            </a:r>
            <a:r>
              <a:rPr sz="4000" spc="-195" dirty="0">
                <a:latin typeface="Arial"/>
                <a:cs typeface="Arial"/>
              </a:rPr>
              <a:t>management </a:t>
            </a:r>
            <a:r>
              <a:rPr sz="4000" spc="-225" dirty="0">
                <a:latin typeface="Arial"/>
                <a:cs typeface="Arial"/>
              </a:rPr>
              <a:t>is  </a:t>
            </a:r>
            <a:r>
              <a:rPr sz="4000" spc="-190" dirty="0">
                <a:latin typeface="Arial"/>
                <a:cs typeface="Arial"/>
              </a:rPr>
              <a:t>concerned </a:t>
            </a:r>
            <a:r>
              <a:rPr sz="4000" spc="30" dirty="0">
                <a:latin typeface="Arial"/>
                <a:cs typeface="Arial"/>
              </a:rPr>
              <a:t>with </a:t>
            </a:r>
            <a:r>
              <a:rPr sz="4000" spc="-50" dirty="0">
                <a:latin typeface="Arial"/>
                <a:cs typeface="Arial"/>
              </a:rPr>
              <a:t>the</a:t>
            </a:r>
            <a:r>
              <a:rPr sz="4000" spc="-610" dirty="0">
                <a:latin typeface="Arial"/>
                <a:cs typeface="Arial"/>
              </a:rPr>
              <a:t> </a:t>
            </a:r>
            <a:r>
              <a:rPr sz="4000" spc="-195" dirty="0">
                <a:latin typeface="Arial"/>
                <a:cs typeface="Arial"/>
              </a:rPr>
              <a:t>management  </a:t>
            </a:r>
            <a:r>
              <a:rPr sz="4000" spc="-215" dirty="0">
                <a:latin typeface="Arial"/>
                <a:cs typeface="Arial"/>
              </a:rPr>
              <a:t>decisions </a:t>
            </a:r>
            <a:r>
              <a:rPr sz="4000" spc="-5" dirty="0">
                <a:latin typeface="Arial"/>
                <a:cs typeface="Arial"/>
              </a:rPr>
              <a:t>that </a:t>
            </a:r>
            <a:r>
              <a:rPr sz="4000" spc="-100" dirty="0">
                <a:latin typeface="Arial"/>
                <a:cs typeface="Arial"/>
              </a:rPr>
              <a:t>result </a:t>
            </a:r>
            <a:r>
              <a:rPr sz="4000" spc="-55" dirty="0">
                <a:latin typeface="Arial"/>
                <a:cs typeface="Arial"/>
              </a:rPr>
              <a:t>in </a:t>
            </a:r>
            <a:r>
              <a:rPr sz="4000" spc="-45" dirty="0">
                <a:latin typeface="Arial"/>
                <a:cs typeface="Arial"/>
              </a:rPr>
              <a:t>the  </a:t>
            </a:r>
            <a:r>
              <a:rPr sz="4000" spc="-120" dirty="0">
                <a:latin typeface="Arial"/>
                <a:cs typeface="Arial"/>
              </a:rPr>
              <a:t>acquisition </a:t>
            </a:r>
            <a:r>
              <a:rPr sz="4000" spc="-204" dirty="0">
                <a:latin typeface="Arial"/>
                <a:cs typeface="Arial"/>
              </a:rPr>
              <a:t>and </a:t>
            </a:r>
            <a:r>
              <a:rPr sz="4000" spc="-145" dirty="0">
                <a:latin typeface="Arial"/>
                <a:cs typeface="Arial"/>
              </a:rPr>
              <a:t>financing </a:t>
            </a:r>
            <a:r>
              <a:rPr sz="4000" spc="-5" dirty="0">
                <a:latin typeface="Arial"/>
                <a:cs typeface="Arial"/>
              </a:rPr>
              <a:t>of </a:t>
            </a:r>
            <a:r>
              <a:rPr sz="4000" spc="-45" dirty="0">
                <a:latin typeface="Arial"/>
                <a:cs typeface="Arial"/>
              </a:rPr>
              <a:t>the  </a:t>
            </a:r>
            <a:r>
              <a:rPr sz="4000" spc="-150" dirty="0">
                <a:latin typeface="Arial"/>
                <a:cs typeface="Arial"/>
              </a:rPr>
              <a:t>long </a:t>
            </a:r>
            <a:r>
              <a:rPr sz="4000" spc="-35" dirty="0">
                <a:latin typeface="Arial"/>
                <a:cs typeface="Arial"/>
              </a:rPr>
              <a:t>term </a:t>
            </a:r>
            <a:r>
              <a:rPr sz="4000" spc="-204" dirty="0">
                <a:latin typeface="Arial"/>
                <a:cs typeface="Arial"/>
              </a:rPr>
              <a:t>and </a:t>
            </a:r>
            <a:r>
              <a:rPr sz="4000" spc="-85" dirty="0">
                <a:latin typeface="Arial"/>
                <a:cs typeface="Arial"/>
              </a:rPr>
              <a:t>short </a:t>
            </a:r>
            <a:r>
              <a:rPr sz="4000" spc="-35" dirty="0">
                <a:latin typeface="Arial"/>
                <a:cs typeface="Arial"/>
              </a:rPr>
              <a:t>term </a:t>
            </a:r>
            <a:r>
              <a:rPr sz="4000" spc="-5" dirty="0">
                <a:latin typeface="Arial"/>
                <a:cs typeface="Arial"/>
              </a:rPr>
              <a:t>of </a:t>
            </a:r>
            <a:r>
              <a:rPr sz="4000" spc="-340" dirty="0">
                <a:latin typeface="Arial"/>
                <a:cs typeface="Arial"/>
              </a:rPr>
              <a:t>a  </a:t>
            </a:r>
            <a:r>
              <a:rPr sz="4000" spc="85" dirty="0">
                <a:latin typeface="Arial"/>
                <a:cs typeface="Arial"/>
              </a:rPr>
              <a:t>firm”</a:t>
            </a:r>
            <a:endParaRPr sz="4000">
              <a:latin typeface="Arial"/>
              <a:cs typeface="Arial"/>
            </a:endParaRPr>
          </a:p>
          <a:p>
            <a:pPr marL="5378450" algn="just">
              <a:lnSpc>
                <a:spcPct val="100000"/>
              </a:lnSpc>
              <a:spcBef>
                <a:spcPts val="1065"/>
              </a:spcBef>
            </a:pPr>
            <a:r>
              <a:rPr sz="4000" spc="-114" dirty="0">
                <a:latin typeface="Arial"/>
                <a:cs typeface="Arial"/>
              </a:rPr>
              <a:t>-Phillippatuo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762000"/>
            <a:ext cx="8063230" cy="4830168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65"/>
              </a:spcBef>
            </a:pPr>
            <a:r>
              <a:rPr sz="2800" spc="-120" dirty="0">
                <a:latin typeface="Arial"/>
                <a:cs typeface="Arial"/>
              </a:rPr>
              <a:t>2. </a:t>
            </a:r>
            <a:r>
              <a:rPr sz="2800" spc="-135" dirty="0">
                <a:latin typeface="Arial"/>
                <a:cs typeface="Arial"/>
              </a:rPr>
              <a:t>Estimating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70" dirty="0">
                <a:latin typeface="Arial"/>
                <a:cs typeface="Arial"/>
              </a:rPr>
              <a:t>controlling </a:t>
            </a:r>
            <a:r>
              <a:rPr sz="2800" spc="-240" dirty="0">
                <a:latin typeface="Arial"/>
                <a:cs typeface="Arial"/>
              </a:rPr>
              <a:t>cash</a:t>
            </a:r>
            <a:r>
              <a:rPr sz="2800" spc="-32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flows</a:t>
            </a:r>
            <a:endParaRPr sz="2800">
              <a:latin typeface="Arial"/>
              <a:cs typeface="Arial"/>
            </a:endParaRPr>
          </a:p>
          <a:p>
            <a:pPr marL="355600" marR="36195" indent="-342900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</a:tabLst>
            </a:pPr>
            <a:r>
              <a:rPr sz="2800" spc="-100" dirty="0">
                <a:latin typeface="Arial"/>
                <a:cs typeface="Arial"/>
              </a:rPr>
              <a:t>Sufficient </a:t>
            </a:r>
            <a:r>
              <a:rPr sz="2800" spc="-60" dirty="0">
                <a:latin typeface="Arial"/>
                <a:cs typeface="Arial"/>
              </a:rPr>
              <a:t>fund </a:t>
            </a:r>
            <a:r>
              <a:rPr sz="2800" spc="-140" dirty="0">
                <a:latin typeface="Arial"/>
                <a:cs typeface="Arial"/>
              </a:rPr>
              <a:t>are </a:t>
            </a:r>
            <a:r>
              <a:rPr sz="2800" spc="-80" dirty="0">
                <a:latin typeface="Arial"/>
                <a:cs typeface="Arial"/>
              </a:rPr>
              <a:t>required </a:t>
            </a:r>
            <a:r>
              <a:rPr sz="2800" spc="-50" dirty="0">
                <a:latin typeface="Arial"/>
                <a:cs typeface="Arial"/>
              </a:rPr>
              <a:t>at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660" dirty="0">
                <a:latin typeface="Arial"/>
                <a:cs typeface="Arial"/>
              </a:rPr>
              <a:t> </a:t>
            </a:r>
            <a:r>
              <a:rPr sz="2800" spc="-75" dirty="0">
                <a:latin typeface="Arial"/>
                <a:cs typeface="Arial"/>
              </a:rPr>
              <a:t>proper </a:t>
            </a:r>
            <a:r>
              <a:rPr sz="2800" spc="-30" dirty="0">
                <a:latin typeface="Arial"/>
                <a:cs typeface="Arial"/>
              </a:rPr>
              <a:t>time  </a:t>
            </a:r>
            <a:r>
              <a:rPr sz="2800" spc="-15" dirty="0">
                <a:latin typeface="Arial"/>
                <a:cs typeface="Arial"/>
              </a:rPr>
              <a:t>for</a:t>
            </a:r>
            <a:r>
              <a:rPr sz="2800" spc="-180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financing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smooth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flow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105" dirty="0">
                <a:latin typeface="Arial"/>
                <a:cs typeface="Arial"/>
              </a:rPr>
              <a:t>operations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of  </a:t>
            </a:r>
            <a:r>
              <a:rPr sz="2800" spc="-175" dirty="0">
                <a:latin typeface="Arial"/>
                <a:cs typeface="Arial"/>
              </a:rPr>
              <a:t>an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90">
                <a:latin typeface="Arial"/>
                <a:cs typeface="Arial"/>
              </a:rPr>
              <a:t>enterprise</a:t>
            </a:r>
            <a:r>
              <a:rPr sz="2800" spc="-90" smtClean="0">
                <a:latin typeface="Arial"/>
                <a:cs typeface="Arial"/>
              </a:rPr>
              <a:t>.</a:t>
            </a:r>
            <a:endParaRPr lang="en-US" sz="2800" spc="-90" dirty="0" smtClean="0">
              <a:latin typeface="Arial"/>
              <a:cs typeface="Arial"/>
            </a:endParaRPr>
          </a:p>
          <a:p>
            <a:pPr marL="355600" marR="36195" indent="-342900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</a:tabLst>
            </a:pPr>
            <a:r>
              <a:rPr lang="en-US" sz="2800" spc="-90" dirty="0" smtClean="0">
                <a:latin typeface="Arial"/>
                <a:cs typeface="Arial"/>
              </a:rPr>
              <a:t>Time value of money can be considered.</a:t>
            </a:r>
            <a:endParaRPr sz="28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Adequate </a:t>
            </a:r>
            <a:r>
              <a:rPr sz="2800" spc="-120" dirty="0">
                <a:latin typeface="Arial"/>
                <a:cs typeface="Arial"/>
              </a:rPr>
              <a:t>funds </a:t>
            </a:r>
            <a:r>
              <a:rPr sz="2800" spc="-45" dirty="0">
                <a:latin typeface="Arial"/>
                <a:cs typeface="Arial"/>
              </a:rPr>
              <a:t>at </a:t>
            </a:r>
            <a:r>
              <a:rPr sz="2800" spc="-75" dirty="0">
                <a:latin typeface="Arial"/>
                <a:cs typeface="Arial"/>
              </a:rPr>
              <a:t>proper </a:t>
            </a:r>
            <a:r>
              <a:rPr sz="2800" spc="-30" dirty="0">
                <a:latin typeface="Arial"/>
                <a:cs typeface="Arial"/>
              </a:rPr>
              <a:t>time </a:t>
            </a:r>
            <a:r>
              <a:rPr sz="2800" spc="-204" dirty="0">
                <a:latin typeface="Arial"/>
                <a:cs typeface="Arial"/>
              </a:rPr>
              <a:t>can </a:t>
            </a:r>
            <a:r>
              <a:rPr sz="2800" spc="-150" dirty="0">
                <a:latin typeface="Arial"/>
                <a:cs typeface="Arial"/>
              </a:rPr>
              <a:t>ensured</a:t>
            </a:r>
            <a:r>
              <a:rPr sz="2800" spc="-509" dirty="0">
                <a:latin typeface="Arial"/>
                <a:cs typeface="Arial"/>
              </a:rPr>
              <a:t> </a:t>
            </a:r>
            <a:r>
              <a:rPr sz="2800" spc="-130" dirty="0">
                <a:latin typeface="Arial"/>
                <a:cs typeface="Arial"/>
              </a:rPr>
              <a:t>by  </a:t>
            </a:r>
            <a:r>
              <a:rPr sz="2800" spc="-75" dirty="0">
                <a:latin typeface="Arial"/>
                <a:cs typeface="Arial"/>
              </a:rPr>
              <a:t>proper </a:t>
            </a:r>
            <a:r>
              <a:rPr sz="2800" spc="-95" dirty="0">
                <a:latin typeface="Arial"/>
                <a:cs typeface="Arial"/>
              </a:rPr>
              <a:t>estimating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70" dirty="0">
                <a:latin typeface="Arial"/>
                <a:cs typeface="Arial"/>
              </a:rPr>
              <a:t>controlling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40" dirty="0">
                <a:latin typeface="Arial"/>
                <a:cs typeface="Arial"/>
              </a:rPr>
              <a:t>the </a:t>
            </a:r>
            <a:r>
              <a:rPr sz="2800" spc="-240" dirty="0">
                <a:latin typeface="Arial"/>
                <a:cs typeface="Arial"/>
              </a:rPr>
              <a:t>cash  </a:t>
            </a:r>
            <a:r>
              <a:rPr sz="2800" spc="-10" dirty="0">
                <a:latin typeface="Arial"/>
                <a:cs typeface="Arial"/>
              </a:rPr>
              <a:t>flow </a:t>
            </a:r>
            <a:r>
              <a:rPr sz="2800" spc="-5">
                <a:latin typeface="Arial"/>
                <a:cs typeface="Arial"/>
              </a:rPr>
              <a:t>of</a:t>
            </a:r>
            <a:r>
              <a:rPr sz="2800" spc="-355">
                <a:latin typeface="Arial"/>
                <a:cs typeface="Arial"/>
              </a:rPr>
              <a:t> </a:t>
            </a:r>
            <a:r>
              <a:rPr sz="2800" spc="-90" smtClean="0">
                <a:latin typeface="Arial"/>
                <a:cs typeface="Arial"/>
              </a:rPr>
              <a:t>enterprise</a:t>
            </a:r>
            <a:r>
              <a:rPr lang="en-US" sz="2800" spc="-90" dirty="0" smtClean="0">
                <a:latin typeface="Arial"/>
                <a:cs typeface="Arial"/>
              </a:rPr>
              <a:t>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90" dirty="0" smtClean="0">
                <a:latin typeface="Arial"/>
                <a:cs typeface="Arial"/>
              </a:rPr>
              <a:t>Adopt the techniques of capital budgeting. </a:t>
            </a:r>
            <a:r>
              <a:rPr lang="en-US" sz="2800" spc="-90" dirty="0" err="1" smtClean="0">
                <a:latin typeface="Arial"/>
                <a:cs typeface="Arial"/>
              </a:rPr>
              <a:t>Eg</a:t>
            </a:r>
            <a:r>
              <a:rPr lang="en-US" sz="2800" spc="-90" dirty="0" smtClean="0">
                <a:latin typeface="Arial"/>
                <a:cs typeface="Arial"/>
              </a:rPr>
              <a:t>. NPV, profitability index, PBP etc.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1143001"/>
            <a:ext cx="7938770" cy="4745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4020" marR="5080" indent="-414020" algn="just">
              <a:lnSpc>
                <a:spcPct val="100000"/>
              </a:lnSpc>
              <a:spcBef>
                <a:spcPts val="105"/>
              </a:spcBef>
              <a:buAutoNum type="arabicPeriod" startAt="3"/>
              <a:tabLst>
                <a:tab pos="414020" algn="l"/>
              </a:tabLst>
            </a:pPr>
            <a:r>
              <a:rPr sz="2800" spc="-80" dirty="0">
                <a:latin typeface="Arial"/>
                <a:cs typeface="Arial"/>
              </a:rPr>
              <a:t>Determination </a:t>
            </a:r>
            <a:r>
              <a:rPr sz="2800" spc="-5">
                <a:latin typeface="Arial"/>
                <a:cs typeface="Arial"/>
              </a:rPr>
              <a:t>of </a:t>
            </a:r>
            <a:r>
              <a:rPr sz="2800" spc="-90" smtClean="0">
                <a:latin typeface="Arial"/>
                <a:cs typeface="Arial"/>
              </a:rPr>
              <a:t>financial objective</a:t>
            </a:r>
            <a:endParaRPr lang="en-US" sz="2800" spc="-90" dirty="0" smtClean="0">
              <a:latin typeface="Arial"/>
              <a:cs typeface="Arial"/>
            </a:endParaRPr>
          </a:p>
          <a:p>
            <a:pPr marL="414020" marR="5080" indent="-414020" algn="just">
              <a:lnSpc>
                <a:spcPct val="100000"/>
              </a:lnSpc>
              <a:spcBef>
                <a:spcPts val="105"/>
              </a:spcBef>
              <a:tabLst>
                <a:tab pos="414020" algn="l"/>
              </a:tabLst>
            </a:pPr>
            <a:r>
              <a:rPr lang="en-US" sz="2800" spc="-90" dirty="0">
                <a:latin typeface="Arial"/>
                <a:cs typeface="Arial"/>
              </a:rPr>
              <a:t>	</a:t>
            </a:r>
            <a:r>
              <a:rPr lang="en-US" sz="2800" spc="-90" dirty="0" smtClean="0">
                <a:latin typeface="Arial"/>
                <a:cs typeface="Arial"/>
              </a:rPr>
              <a:t>F</a:t>
            </a:r>
            <a:r>
              <a:rPr sz="2800" spc="-95" smtClean="0">
                <a:latin typeface="Arial"/>
                <a:cs typeface="Arial"/>
              </a:rPr>
              <a:t>inancial  </a:t>
            </a:r>
            <a:r>
              <a:rPr sz="2800" spc="-114" smtClean="0">
                <a:latin typeface="Arial"/>
                <a:cs typeface="Arial"/>
              </a:rPr>
              <a:t>policies</a:t>
            </a:r>
            <a:r>
              <a:rPr lang="en-US" sz="2800" spc="-114" dirty="0" smtClean="0">
                <a:latin typeface="Arial"/>
                <a:cs typeface="Arial"/>
              </a:rPr>
              <a:t>, requirement</a:t>
            </a:r>
            <a:r>
              <a:rPr sz="2800" spc="-114" smtClean="0">
                <a:latin typeface="Arial"/>
                <a:cs typeface="Arial"/>
              </a:rPr>
              <a:t> </a:t>
            </a:r>
            <a:r>
              <a:rPr sz="2800" spc="-145" dirty="0">
                <a:latin typeface="Arial"/>
                <a:cs typeface="Arial"/>
              </a:rPr>
              <a:t>and </a:t>
            </a:r>
            <a:r>
              <a:rPr sz="2800" spc="-85">
                <a:latin typeface="Arial"/>
                <a:cs typeface="Arial"/>
              </a:rPr>
              <a:t>operational</a:t>
            </a:r>
            <a:r>
              <a:rPr sz="2800" spc="-260">
                <a:latin typeface="Arial"/>
                <a:cs typeface="Arial"/>
              </a:rPr>
              <a:t> </a:t>
            </a:r>
            <a:r>
              <a:rPr sz="2800" spc="-135" smtClean="0">
                <a:latin typeface="Arial"/>
                <a:cs typeface="Arial"/>
              </a:rPr>
              <a:t>procedures</a:t>
            </a:r>
            <a:r>
              <a:rPr lang="en-US" sz="2800" spc="-135" dirty="0" smtClean="0">
                <a:latin typeface="Arial"/>
                <a:cs typeface="Arial"/>
              </a:rPr>
              <a:t> so as to achieve FO.</a:t>
            </a:r>
            <a:endParaRPr sz="2800">
              <a:latin typeface="Arial"/>
              <a:cs typeface="Arial"/>
            </a:endParaRPr>
          </a:p>
          <a:p>
            <a:pPr marL="414020" indent="-414020" algn="just">
              <a:lnSpc>
                <a:spcPct val="100000"/>
              </a:lnSpc>
              <a:spcBef>
                <a:spcPts val="770"/>
              </a:spcBef>
              <a:buAutoNum type="arabicPeriod" startAt="3"/>
              <a:tabLst>
                <a:tab pos="414020" algn="l"/>
              </a:tabLst>
            </a:pPr>
            <a:r>
              <a:rPr sz="2800" spc="-180" dirty="0">
                <a:latin typeface="Arial"/>
                <a:cs typeface="Arial"/>
              </a:rPr>
              <a:t>Designing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00">
                <a:latin typeface="Arial"/>
                <a:cs typeface="Arial"/>
              </a:rPr>
              <a:t>capital</a:t>
            </a:r>
            <a:r>
              <a:rPr sz="2800" spc="-265">
                <a:latin typeface="Arial"/>
                <a:cs typeface="Arial"/>
              </a:rPr>
              <a:t> </a:t>
            </a:r>
            <a:r>
              <a:rPr sz="2800" spc="-70" smtClean="0">
                <a:latin typeface="Arial"/>
                <a:cs typeface="Arial"/>
              </a:rPr>
              <a:t>structure</a:t>
            </a:r>
            <a:endParaRPr lang="en-US" sz="2800" spc="-70" dirty="0" smtClean="0">
              <a:latin typeface="Arial"/>
              <a:cs typeface="Arial"/>
            </a:endParaRPr>
          </a:p>
          <a:p>
            <a:pPr marL="414020" indent="-414020" algn="just">
              <a:lnSpc>
                <a:spcPct val="100000"/>
              </a:lnSpc>
              <a:spcBef>
                <a:spcPts val="770"/>
              </a:spcBef>
              <a:tabLst>
                <a:tab pos="414020" algn="l"/>
              </a:tabLst>
            </a:pPr>
            <a:r>
              <a:rPr lang="en-US" sz="2800" spc="-70" dirty="0" smtClean="0">
                <a:latin typeface="Arial"/>
                <a:cs typeface="Arial"/>
              </a:rPr>
              <a:t>	</a:t>
            </a:r>
            <a:r>
              <a:rPr lang="en-US" sz="2800" spc="-70" dirty="0" err="1" smtClean="0">
                <a:latin typeface="Arial"/>
                <a:cs typeface="Arial"/>
              </a:rPr>
              <a:t>eg</a:t>
            </a:r>
            <a:r>
              <a:rPr lang="en-US" sz="2800" spc="-70" dirty="0" smtClean="0">
                <a:latin typeface="Arial"/>
                <a:cs typeface="Arial"/>
              </a:rPr>
              <a:t>. </a:t>
            </a:r>
            <a:r>
              <a:rPr lang="en-US" sz="2800" spc="-60" dirty="0" smtClean="0">
                <a:latin typeface="Arial"/>
                <a:cs typeface="Arial"/>
              </a:rPr>
              <a:t>equity </a:t>
            </a:r>
            <a:r>
              <a:rPr lang="en-US" sz="2800" spc="-190" dirty="0" smtClean="0">
                <a:latin typeface="Arial"/>
                <a:cs typeface="Arial"/>
              </a:rPr>
              <a:t>shares,</a:t>
            </a:r>
            <a:r>
              <a:rPr lang="en-US" sz="2800" spc="-575" dirty="0" smtClean="0">
                <a:latin typeface="Arial"/>
                <a:cs typeface="Arial"/>
              </a:rPr>
              <a:t> </a:t>
            </a:r>
            <a:r>
              <a:rPr lang="en-US" sz="2800" spc="-120" dirty="0" smtClean="0">
                <a:latin typeface="Arial"/>
                <a:cs typeface="Arial"/>
              </a:rPr>
              <a:t>preference  </a:t>
            </a:r>
            <a:r>
              <a:rPr lang="en-US" sz="2800" spc="-165" dirty="0" smtClean="0">
                <a:latin typeface="Arial"/>
                <a:cs typeface="Arial"/>
              </a:rPr>
              <a:t>share, </a:t>
            </a:r>
            <a:r>
              <a:rPr lang="en-US" sz="2800" spc="-85" dirty="0" smtClean="0">
                <a:latin typeface="Arial"/>
                <a:cs typeface="Arial"/>
              </a:rPr>
              <a:t>retained </a:t>
            </a:r>
            <a:r>
              <a:rPr lang="en-US" sz="2800" spc="-120" dirty="0" smtClean="0">
                <a:latin typeface="Arial"/>
                <a:cs typeface="Arial"/>
              </a:rPr>
              <a:t>earning</a:t>
            </a:r>
            <a:r>
              <a:rPr lang="en-US" sz="2800" spc="-270" dirty="0" smtClean="0">
                <a:latin typeface="Arial"/>
                <a:cs typeface="Arial"/>
              </a:rPr>
              <a:t> </a:t>
            </a:r>
            <a:r>
              <a:rPr lang="en-US" sz="2800" spc="-100" dirty="0" smtClean="0">
                <a:latin typeface="Arial"/>
                <a:cs typeface="Arial"/>
              </a:rPr>
              <a:t>etc, gearing ratio.</a:t>
            </a:r>
            <a:endParaRPr sz="2800">
              <a:latin typeface="Arial"/>
              <a:cs typeface="Arial"/>
            </a:endParaRPr>
          </a:p>
          <a:p>
            <a:pPr marL="414020" marR="1046480" indent="-414020" algn="just">
              <a:lnSpc>
                <a:spcPct val="100000"/>
              </a:lnSpc>
              <a:spcBef>
                <a:spcPts val="770"/>
              </a:spcBef>
              <a:buAutoNum type="arabicPeriod" startAt="5"/>
              <a:tabLst>
                <a:tab pos="414020" algn="l"/>
              </a:tabLst>
            </a:pPr>
            <a:r>
              <a:rPr sz="2800" spc="-80" smtClean="0">
                <a:latin typeface="Arial"/>
                <a:cs typeface="Arial"/>
              </a:rPr>
              <a:t>Determination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40" dirty="0">
                <a:latin typeface="Arial"/>
                <a:cs typeface="Arial"/>
              </a:rPr>
              <a:t>the </a:t>
            </a:r>
            <a:r>
              <a:rPr sz="2800" spc="-75">
                <a:latin typeface="Arial"/>
                <a:cs typeface="Arial"/>
              </a:rPr>
              <a:t>proper </a:t>
            </a:r>
            <a:r>
              <a:rPr sz="2800" spc="-195" smtClean="0">
                <a:latin typeface="Arial"/>
                <a:cs typeface="Arial"/>
              </a:rPr>
              <a:t>sources</a:t>
            </a:r>
            <a:endParaRPr lang="en-US" sz="2800" spc="-195" dirty="0" smtClean="0">
              <a:latin typeface="Arial"/>
              <a:cs typeface="Arial"/>
            </a:endParaRPr>
          </a:p>
          <a:p>
            <a:pPr marL="414020" marR="1046480" indent="-414020" algn="just">
              <a:lnSpc>
                <a:spcPct val="100000"/>
              </a:lnSpc>
              <a:spcBef>
                <a:spcPts val="770"/>
              </a:spcBef>
              <a:tabLst>
                <a:tab pos="414020" algn="l"/>
              </a:tabLst>
            </a:pPr>
            <a:r>
              <a:rPr lang="en-US" sz="2800" spc="-114" dirty="0" smtClean="0">
                <a:latin typeface="Arial"/>
                <a:cs typeface="Arial"/>
              </a:rPr>
              <a:t>	F</a:t>
            </a:r>
            <a:r>
              <a:rPr sz="2800" spc="-114" smtClean="0">
                <a:latin typeface="Arial"/>
                <a:cs typeface="Arial"/>
              </a:rPr>
              <a:t>inanc</a:t>
            </a:r>
            <a:r>
              <a:rPr lang="en-US" sz="2800" spc="-114" dirty="0" err="1" smtClean="0">
                <a:latin typeface="Arial"/>
                <a:cs typeface="Arial"/>
              </a:rPr>
              <a:t>ial</a:t>
            </a:r>
            <a:r>
              <a:rPr lang="en-US" sz="2800" spc="-114" dirty="0" smtClean="0">
                <a:latin typeface="Arial"/>
                <a:cs typeface="Arial"/>
              </a:rPr>
              <a:t> sources like short term, medium term and long term, sources may be different based on the present need of the firm.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685800"/>
            <a:ext cx="8061959" cy="519693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14020" indent="-414020">
              <a:lnSpc>
                <a:spcPct val="100000"/>
              </a:lnSpc>
              <a:spcBef>
                <a:spcPts val="865"/>
              </a:spcBef>
              <a:buAutoNum type="arabicPeriod" startAt="6"/>
              <a:tabLst>
                <a:tab pos="414020" algn="l"/>
              </a:tabLst>
            </a:pPr>
            <a:r>
              <a:rPr sz="2800" spc="-110">
                <a:latin typeface="Arial"/>
                <a:cs typeface="Arial"/>
              </a:rPr>
              <a:t>Investment</a:t>
            </a:r>
            <a:r>
              <a:rPr sz="2800" spc="-160">
                <a:latin typeface="Arial"/>
                <a:cs typeface="Arial"/>
              </a:rPr>
              <a:t> </a:t>
            </a:r>
            <a:r>
              <a:rPr sz="2800" spc="-135" smtClean="0">
                <a:latin typeface="Arial"/>
                <a:cs typeface="Arial"/>
              </a:rPr>
              <a:t>decision</a:t>
            </a:r>
            <a:endParaRPr lang="en-US" sz="2800" spc="-135" dirty="0">
              <a:latin typeface="Arial"/>
              <a:cs typeface="Arial"/>
            </a:endParaRPr>
          </a:p>
          <a:p>
            <a:pPr marL="414020" indent="-414020">
              <a:lnSpc>
                <a:spcPct val="100000"/>
              </a:lnSpc>
              <a:spcBef>
                <a:spcPts val="865"/>
              </a:spcBef>
              <a:tabLst>
                <a:tab pos="414020" algn="l"/>
              </a:tabLst>
            </a:pPr>
            <a:r>
              <a:rPr lang="en-US" sz="2800" spc="-135" dirty="0">
                <a:latin typeface="Arial"/>
                <a:cs typeface="Arial"/>
              </a:rPr>
              <a:t>	</a:t>
            </a:r>
            <a:r>
              <a:rPr lang="en-US" sz="2800" spc="-135" dirty="0" smtClean="0">
                <a:latin typeface="Arial"/>
                <a:cs typeface="Arial"/>
              </a:rPr>
              <a:t>It</a:t>
            </a:r>
            <a:r>
              <a:rPr sz="2800" spc="-165" smtClean="0">
                <a:latin typeface="Arial"/>
                <a:cs typeface="Arial"/>
              </a:rPr>
              <a:t> </a:t>
            </a:r>
            <a:r>
              <a:rPr lang="en-US" sz="2800" spc="-200" dirty="0" smtClean="0">
                <a:latin typeface="Arial"/>
                <a:cs typeface="Arial"/>
              </a:rPr>
              <a:t>refer</a:t>
            </a:r>
            <a:r>
              <a:rPr sz="2800" spc="-200" smtClean="0">
                <a:latin typeface="Arial"/>
                <a:cs typeface="Arial"/>
              </a:rPr>
              <a:t>s</a:t>
            </a:r>
            <a:r>
              <a:rPr sz="2800" spc="-175" smtClean="0">
                <a:latin typeface="Arial"/>
                <a:cs typeface="Arial"/>
              </a:rPr>
              <a:t> </a:t>
            </a:r>
            <a:r>
              <a:rPr sz="2800" spc="25" dirty="0">
                <a:latin typeface="Arial"/>
                <a:cs typeface="Arial"/>
              </a:rPr>
              <a:t>to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determination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the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amount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  </a:t>
            </a:r>
            <a:r>
              <a:rPr sz="2800" spc="-120" dirty="0">
                <a:latin typeface="Arial"/>
                <a:cs typeface="Arial"/>
              </a:rPr>
              <a:t>funds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145" dirty="0">
                <a:latin typeface="Arial"/>
                <a:cs typeface="Arial"/>
              </a:rPr>
              <a:t>be </a:t>
            </a:r>
            <a:r>
              <a:rPr sz="2800" spc="-135" dirty="0">
                <a:latin typeface="Arial"/>
                <a:cs typeface="Arial"/>
              </a:rPr>
              <a:t>invested </a:t>
            </a:r>
            <a:r>
              <a:rPr sz="2800" spc="-95" dirty="0">
                <a:latin typeface="Arial"/>
                <a:cs typeface="Arial"/>
              </a:rPr>
              <a:t>on </a:t>
            </a:r>
            <a:r>
              <a:rPr sz="2800" spc="-100" dirty="0">
                <a:latin typeface="Arial"/>
                <a:cs typeface="Arial"/>
              </a:rPr>
              <a:t>fixed </a:t>
            </a:r>
            <a:r>
              <a:rPr sz="2800" spc="-220" dirty="0">
                <a:latin typeface="Arial"/>
                <a:cs typeface="Arial"/>
              </a:rPr>
              <a:t>assets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100" dirty="0">
                <a:latin typeface="Arial"/>
                <a:cs typeface="Arial"/>
              </a:rPr>
              <a:t>on  </a:t>
            </a:r>
            <a:r>
              <a:rPr sz="2800" spc="-60">
                <a:latin typeface="Arial"/>
                <a:cs typeface="Arial"/>
              </a:rPr>
              <a:t>current</a:t>
            </a:r>
            <a:r>
              <a:rPr sz="2800" spc="-204">
                <a:latin typeface="Arial"/>
                <a:cs typeface="Arial"/>
              </a:rPr>
              <a:t> </a:t>
            </a:r>
            <a:r>
              <a:rPr sz="2800" spc="-200" smtClean="0">
                <a:latin typeface="Arial"/>
                <a:cs typeface="Arial"/>
              </a:rPr>
              <a:t>assets</a:t>
            </a:r>
            <a:r>
              <a:rPr lang="en-US" sz="2800" spc="-200" dirty="0" smtClean="0">
                <a:latin typeface="Arial"/>
                <a:cs typeface="Arial"/>
              </a:rPr>
              <a:t>, venture capital or project work etc</a:t>
            </a:r>
            <a:r>
              <a:rPr sz="2800" spc="-20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412750" indent="-400050">
              <a:lnSpc>
                <a:spcPct val="100000"/>
              </a:lnSpc>
              <a:spcBef>
                <a:spcPts val="770"/>
              </a:spcBef>
              <a:buAutoNum type="arabicPeriod" startAt="7"/>
              <a:tabLst>
                <a:tab pos="413384" algn="l"/>
                <a:tab pos="5634990" algn="l"/>
              </a:tabLst>
            </a:pPr>
            <a:r>
              <a:rPr lang="en-US" sz="2800" spc="-125" dirty="0" smtClean="0">
                <a:latin typeface="Arial"/>
                <a:cs typeface="Arial"/>
              </a:rPr>
              <a:t>Analysis of </a:t>
            </a:r>
            <a:r>
              <a:rPr sz="2800" spc="-125" smtClean="0">
                <a:latin typeface="Arial"/>
                <a:cs typeface="Arial"/>
              </a:rPr>
              <a:t>Working</a:t>
            </a:r>
            <a:r>
              <a:rPr sz="2800" spc="-45" smtClean="0">
                <a:latin typeface="Arial"/>
                <a:cs typeface="Arial"/>
              </a:rPr>
              <a:t> </a:t>
            </a:r>
            <a:r>
              <a:rPr sz="2800" spc="-100">
                <a:latin typeface="Arial"/>
                <a:cs typeface="Arial"/>
              </a:rPr>
              <a:t>capital</a:t>
            </a:r>
            <a:r>
              <a:rPr sz="2800" spc="-35">
                <a:latin typeface="Arial"/>
                <a:cs typeface="Arial"/>
              </a:rPr>
              <a:t> </a:t>
            </a:r>
            <a:r>
              <a:rPr sz="2800" spc="-145" smtClean="0">
                <a:latin typeface="Arial"/>
                <a:cs typeface="Arial"/>
              </a:rPr>
              <a:t>management</a:t>
            </a:r>
            <a:endParaRPr lang="en-US" sz="2800" spc="-145" dirty="0" smtClean="0">
              <a:latin typeface="Arial"/>
              <a:cs typeface="Arial"/>
            </a:endParaRPr>
          </a:p>
          <a:p>
            <a:pPr marL="379730">
              <a:lnSpc>
                <a:spcPct val="100000"/>
              </a:lnSpc>
              <a:spcBef>
                <a:spcPts val="770"/>
              </a:spcBef>
            </a:pPr>
            <a:r>
              <a:rPr sz="2800" spc="-240" smtClean="0">
                <a:latin typeface="Arial"/>
                <a:cs typeface="Arial"/>
              </a:rPr>
              <a:t>cash </a:t>
            </a:r>
            <a:r>
              <a:rPr sz="2800" spc="-145" dirty="0">
                <a:latin typeface="Arial"/>
                <a:cs typeface="Arial"/>
              </a:rPr>
              <a:t>management </a:t>
            </a:r>
            <a:r>
              <a:rPr sz="2800" spc="-80" dirty="0">
                <a:latin typeface="Arial"/>
                <a:cs typeface="Arial"/>
              </a:rPr>
              <a:t>,inventory </a:t>
            </a:r>
            <a:r>
              <a:rPr sz="2800" spc="-145" dirty="0">
                <a:latin typeface="Arial"/>
                <a:cs typeface="Arial"/>
              </a:rPr>
              <a:t>management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etc</a:t>
            </a:r>
            <a:endParaRPr sz="2800">
              <a:latin typeface="Arial"/>
              <a:cs typeface="Arial"/>
            </a:endParaRPr>
          </a:p>
          <a:p>
            <a:pPr marL="414020" marR="249554" indent="-414020">
              <a:lnSpc>
                <a:spcPts val="4610"/>
              </a:lnSpc>
              <a:spcBef>
                <a:spcPts val="280"/>
              </a:spcBef>
              <a:buAutoNum type="arabicPeriod" startAt="8"/>
              <a:tabLst>
                <a:tab pos="414020" algn="l"/>
              </a:tabLst>
            </a:pPr>
            <a:r>
              <a:rPr sz="2800" spc="-185" dirty="0">
                <a:latin typeface="Arial"/>
                <a:cs typeface="Arial"/>
              </a:rPr>
              <a:t>Disposal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10" dirty="0">
                <a:latin typeface="Arial"/>
                <a:cs typeface="Arial"/>
              </a:rPr>
              <a:t>profit </a:t>
            </a:r>
            <a:r>
              <a:rPr sz="2800" spc="-45" dirty="0">
                <a:latin typeface="Arial"/>
                <a:cs typeface="Arial"/>
              </a:rPr>
              <a:t>/dividend </a:t>
            </a:r>
            <a:r>
              <a:rPr sz="2800" spc="-135">
                <a:latin typeface="Arial"/>
                <a:cs typeface="Arial"/>
              </a:rPr>
              <a:t>decision  </a:t>
            </a:r>
            <a:endParaRPr lang="en-US" sz="2800" spc="-135" dirty="0" smtClean="0">
              <a:latin typeface="Arial"/>
              <a:cs typeface="Arial"/>
            </a:endParaRPr>
          </a:p>
          <a:p>
            <a:pPr marL="414020" marR="249554" indent="-414020">
              <a:lnSpc>
                <a:spcPts val="4610"/>
              </a:lnSpc>
              <a:spcBef>
                <a:spcPts val="280"/>
              </a:spcBef>
              <a:tabLst>
                <a:tab pos="414020" algn="l"/>
              </a:tabLst>
            </a:pPr>
            <a:r>
              <a:rPr lang="en-US" sz="2800" spc="-135" dirty="0" smtClean="0">
                <a:latin typeface="Arial"/>
                <a:cs typeface="Arial"/>
              </a:rPr>
              <a:t>	D</a:t>
            </a:r>
            <a:r>
              <a:rPr sz="2800" spc="-135" smtClean="0">
                <a:latin typeface="Arial"/>
                <a:cs typeface="Arial"/>
              </a:rPr>
              <a:t>ecision </a:t>
            </a:r>
            <a:r>
              <a:rPr sz="2800" spc="-145" dirty="0">
                <a:latin typeface="Arial"/>
                <a:cs typeface="Arial"/>
              </a:rPr>
              <a:t>making </a:t>
            </a:r>
            <a:r>
              <a:rPr sz="2800" spc="-300" dirty="0">
                <a:latin typeface="Arial"/>
                <a:cs typeface="Arial"/>
              </a:rPr>
              <a:t>as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80" dirty="0">
                <a:latin typeface="Arial"/>
                <a:cs typeface="Arial"/>
              </a:rPr>
              <a:t>how </a:t>
            </a:r>
            <a:r>
              <a:rPr sz="2800" spc="-140" dirty="0">
                <a:latin typeface="Arial"/>
                <a:cs typeface="Arial"/>
              </a:rPr>
              <a:t>much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15" dirty="0">
                <a:latin typeface="Arial"/>
                <a:cs typeface="Arial"/>
              </a:rPr>
              <a:t>profit</a:t>
            </a:r>
            <a:r>
              <a:rPr sz="2800" spc="-5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ts val="3560"/>
              </a:lnSpc>
            </a:pP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40" dirty="0">
                <a:latin typeface="Arial"/>
                <a:cs typeface="Arial"/>
              </a:rPr>
              <a:t>concern </a:t>
            </a:r>
            <a:r>
              <a:rPr sz="2800" spc="-125" dirty="0">
                <a:latin typeface="Arial"/>
                <a:cs typeface="Arial"/>
              </a:rPr>
              <a:t>should </a:t>
            </a:r>
            <a:r>
              <a:rPr sz="2800" spc="-145" dirty="0">
                <a:latin typeface="Arial"/>
                <a:cs typeface="Arial"/>
              </a:rPr>
              <a:t>be </a:t>
            </a:r>
            <a:r>
              <a:rPr sz="2800" spc="-120">
                <a:latin typeface="Arial"/>
                <a:cs typeface="Arial"/>
              </a:rPr>
              <a:t>ploughed</a:t>
            </a:r>
            <a:r>
              <a:rPr sz="2800" spc="-400">
                <a:latin typeface="Arial"/>
                <a:cs typeface="Arial"/>
              </a:rPr>
              <a:t> </a:t>
            </a:r>
            <a:r>
              <a:rPr sz="2800" spc="-190" smtClean="0">
                <a:latin typeface="Arial"/>
                <a:cs typeface="Arial"/>
              </a:rPr>
              <a:t>back</a:t>
            </a:r>
            <a:r>
              <a:rPr lang="en-US" sz="2800" spc="-190" dirty="0" smtClean="0">
                <a:latin typeface="Arial"/>
                <a:cs typeface="Arial"/>
              </a:rPr>
              <a:t> or distribute to share holders.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990601"/>
            <a:ext cx="8038465" cy="4707058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800" spc="-120" dirty="0">
                <a:latin typeface="Arial"/>
                <a:cs typeface="Arial"/>
              </a:rPr>
              <a:t>9. </a:t>
            </a:r>
            <a:r>
              <a:rPr sz="2800" spc="-135" dirty="0">
                <a:latin typeface="Arial"/>
                <a:cs typeface="Arial"/>
              </a:rPr>
              <a:t>Routine </a:t>
            </a:r>
            <a:r>
              <a:rPr sz="2800" spc="-80" dirty="0">
                <a:latin typeface="Arial"/>
                <a:cs typeface="Arial"/>
              </a:rPr>
              <a:t>incidental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functions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285" dirty="0">
                <a:latin typeface="Arial"/>
                <a:cs typeface="Arial"/>
              </a:rPr>
              <a:t>Safe </a:t>
            </a:r>
            <a:r>
              <a:rPr sz="2800" spc="-160" dirty="0">
                <a:latin typeface="Arial"/>
                <a:cs typeface="Arial"/>
              </a:rPr>
              <a:t>keeping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70" dirty="0">
                <a:latin typeface="Arial"/>
                <a:cs typeface="Arial"/>
              </a:rPr>
              <a:t>imp</a:t>
            </a:r>
            <a:r>
              <a:rPr sz="2800" spc="-70">
                <a:latin typeface="Arial"/>
                <a:cs typeface="Arial"/>
              </a:rPr>
              <a:t>. </a:t>
            </a:r>
            <a:r>
              <a:rPr lang="en-US" sz="2800" spc="-150" dirty="0" smtClean="0">
                <a:latin typeface="Arial"/>
                <a:cs typeface="Arial"/>
              </a:rPr>
              <a:t>d</a:t>
            </a:r>
            <a:r>
              <a:rPr sz="2800" spc="-150" smtClean="0">
                <a:latin typeface="Arial"/>
                <a:cs typeface="Arial"/>
              </a:rPr>
              <a:t>ocuments</a:t>
            </a:r>
            <a:r>
              <a:rPr sz="2800" spc="-150" dirty="0">
                <a:latin typeface="Arial"/>
                <a:cs typeface="Arial"/>
              </a:rPr>
              <a:t>, </a:t>
            </a:r>
            <a:r>
              <a:rPr sz="2800" spc="-120" dirty="0">
                <a:latin typeface="Arial"/>
                <a:cs typeface="Arial"/>
              </a:rPr>
              <a:t>securities</a:t>
            </a:r>
            <a:r>
              <a:rPr sz="2800" spc="-290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etc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60" dirty="0">
                <a:latin typeface="Arial"/>
                <a:cs typeface="Arial"/>
              </a:rPr>
              <a:t>Complying </a:t>
            </a:r>
            <a:r>
              <a:rPr sz="2800" spc="20" dirty="0">
                <a:latin typeface="Arial"/>
                <a:cs typeface="Arial"/>
              </a:rPr>
              <a:t>with </a:t>
            </a:r>
            <a:r>
              <a:rPr sz="2800" spc="-145" dirty="0">
                <a:latin typeface="Arial"/>
                <a:cs typeface="Arial"/>
              </a:rPr>
              <a:t>legal</a:t>
            </a:r>
            <a:r>
              <a:rPr sz="2800" spc="-34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requirements.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10" dirty="0">
                <a:latin typeface="Arial"/>
                <a:cs typeface="Arial"/>
              </a:rPr>
              <a:t>Maintenance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00" dirty="0">
                <a:latin typeface="Arial"/>
                <a:cs typeface="Arial"/>
              </a:rPr>
              <a:t>cordial </a:t>
            </a:r>
            <a:r>
              <a:rPr sz="2800" spc="-55" dirty="0">
                <a:latin typeface="Arial"/>
                <a:cs typeface="Arial"/>
              </a:rPr>
              <a:t>relation </a:t>
            </a:r>
            <a:r>
              <a:rPr sz="2800" spc="15" dirty="0">
                <a:latin typeface="Arial"/>
                <a:cs typeface="Arial"/>
              </a:rPr>
              <a:t>with</a:t>
            </a:r>
            <a:r>
              <a:rPr sz="2800" spc="-565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creditors.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95" dirty="0">
                <a:latin typeface="Arial"/>
                <a:cs typeface="Arial"/>
              </a:rPr>
              <a:t>Discharge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90" dirty="0">
                <a:latin typeface="Arial"/>
                <a:cs typeface="Arial"/>
              </a:rPr>
              <a:t>duties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385" dirty="0">
                <a:latin typeface="Arial"/>
                <a:cs typeface="Arial"/>
              </a:rPr>
              <a:t> </a:t>
            </a:r>
            <a:r>
              <a:rPr sz="2800" spc="-155" dirty="0">
                <a:latin typeface="Arial"/>
                <a:cs typeface="Arial"/>
              </a:rPr>
              <a:t>customers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200" dirty="0">
                <a:latin typeface="Arial"/>
                <a:cs typeface="Arial"/>
              </a:rPr>
              <a:t>Discharge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95" dirty="0">
                <a:latin typeface="Arial"/>
                <a:cs typeface="Arial"/>
              </a:rPr>
              <a:t>duties </a:t>
            </a:r>
            <a:r>
              <a:rPr sz="2800" spc="20" dirty="0">
                <a:latin typeface="Arial"/>
                <a:cs typeface="Arial"/>
              </a:rPr>
              <a:t>to</a:t>
            </a:r>
            <a:r>
              <a:rPr sz="2800" spc="-335" dirty="0">
                <a:latin typeface="Arial"/>
                <a:cs typeface="Arial"/>
              </a:rPr>
              <a:t> </a:t>
            </a:r>
            <a:r>
              <a:rPr sz="2800" spc="-150" dirty="0">
                <a:latin typeface="Arial"/>
                <a:cs typeface="Arial"/>
              </a:rPr>
              <a:t>employees.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200" dirty="0">
                <a:latin typeface="Arial"/>
                <a:cs typeface="Arial"/>
              </a:rPr>
              <a:t>Discharge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55" dirty="0">
                <a:latin typeface="Arial"/>
                <a:cs typeface="Arial"/>
              </a:rPr>
              <a:t>social</a:t>
            </a:r>
            <a:r>
              <a:rPr sz="2800" spc="-305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responsibilities.</a:t>
            </a:r>
            <a:endParaRPr sz="2800">
              <a:latin typeface="Arial"/>
              <a:cs typeface="Arial"/>
            </a:endParaRPr>
          </a:p>
          <a:p>
            <a:pPr marL="355600" marR="11684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20" dirty="0">
                <a:latin typeface="Arial"/>
                <a:cs typeface="Arial"/>
              </a:rPr>
              <a:t>Preparation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155" dirty="0">
                <a:latin typeface="Arial"/>
                <a:cs typeface="Arial"/>
              </a:rPr>
              <a:t>submission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financial  </a:t>
            </a:r>
            <a:r>
              <a:rPr sz="2800" spc="-70" dirty="0">
                <a:latin typeface="Arial"/>
                <a:cs typeface="Arial"/>
              </a:rPr>
              <a:t>reports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9970" y="461594"/>
            <a:ext cx="7684058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5"/>
              </a:spcBef>
            </a:pPr>
            <a:r>
              <a:rPr sz="3600" spc="-310"/>
              <a:t>Role </a:t>
            </a:r>
            <a:r>
              <a:rPr lang="en-US" sz="3600" spc="-310" dirty="0" smtClean="0"/>
              <a:t> &amp; responsibility </a:t>
            </a:r>
            <a:r>
              <a:rPr sz="3600" spc="-5" smtClean="0"/>
              <a:t>of </a:t>
            </a:r>
            <a:r>
              <a:rPr sz="3600" spc="-100" dirty="0"/>
              <a:t>finance/financial</a:t>
            </a:r>
            <a:r>
              <a:rPr sz="3600" spc="-375" dirty="0"/>
              <a:t> </a:t>
            </a:r>
            <a:r>
              <a:rPr sz="3600" spc="-225" dirty="0"/>
              <a:t>manager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8039100" cy="4932761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b="1" spc="-140" dirty="0">
                <a:latin typeface="Arial"/>
                <a:cs typeface="Arial"/>
              </a:rPr>
              <a:t>Responsibilities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110" dirty="0">
                <a:latin typeface="Arial"/>
                <a:cs typeface="Arial"/>
              </a:rPr>
              <a:t>finance</a:t>
            </a:r>
            <a:r>
              <a:rPr sz="2800" b="1" spc="-320" dirty="0">
                <a:latin typeface="Arial"/>
                <a:cs typeface="Arial"/>
              </a:rPr>
              <a:t> </a:t>
            </a:r>
            <a:r>
              <a:rPr sz="2800" b="1" spc="-165" dirty="0">
                <a:latin typeface="Arial"/>
                <a:cs typeface="Arial"/>
              </a:rPr>
              <a:t>manager</a:t>
            </a:r>
            <a:endParaRPr sz="2800" b="1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229" dirty="0">
                <a:latin typeface="Arial"/>
                <a:cs typeface="Arial"/>
              </a:rPr>
              <a:t>Business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forecasting</a:t>
            </a:r>
            <a:endParaRPr sz="28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80" dirty="0">
                <a:latin typeface="Arial"/>
                <a:cs typeface="Arial"/>
              </a:rPr>
              <a:t>Determination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90">
                <a:latin typeface="Arial"/>
                <a:cs typeface="Arial"/>
              </a:rPr>
              <a:t>financial </a:t>
            </a:r>
            <a:r>
              <a:rPr lang="en-US" sz="2800" spc="-110" dirty="0" smtClean="0">
                <a:latin typeface="Arial"/>
                <a:cs typeface="Arial"/>
              </a:rPr>
              <a:t>requirement</a:t>
            </a:r>
            <a:r>
              <a:rPr sz="2800" spc="-110" smtClean="0">
                <a:latin typeface="Arial"/>
                <a:cs typeface="Arial"/>
              </a:rPr>
              <a:t>,</a:t>
            </a:r>
            <a:r>
              <a:rPr lang="en-US" sz="2800" spc="-110" dirty="0" smtClean="0">
                <a:latin typeface="Arial"/>
                <a:cs typeface="Arial"/>
              </a:rPr>
              <a:t> allocation, </a:t>
            </a:r>
            <a:r>
              <a:rPr sz="2800" spc="-490" smtClean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financial  </a:t>
            </a:r>
            <a:r>
              <a:rPr sz="2800" spc="-135" dirty="0">
                <a:latin typeface="Arial"/>
                <a:cs typeface="Arial"/>
              </a:rPr>
              <a:t>polices </a:t>
            </a:r>
            <a:r>
              <a:rPr sz="2800" spc="-150" dirty="0">
                <a:latin typeface="Arial"/>
                <a:cs typeface="Arial"/>
              </a:rPr>
              <a:t>and </a:t>
            </a:r>
            <a:r>
              <a:rPr sz="2800" spc="-85">
                <a:latin typeface="Arial"/>
                <a:cs typeface="Arial"/>
              </a:rPr>
              <a:t>operational</a:t>
            </a:r>
            <a:r>
              <a:rPr sz="2800" spc="-235">
                <a:latin typeface="Arial"/>
                <a:cs typeface="Arial"/>
              </a:rPr>
              <a:t> </a:t>
            </a:r>
            <a:r>
              <a:rPr sz="2800" spc="-140" smtClean="0">
                <a:latin typeface="Arial"/>
                <a:cs typeface="Arial"/>
              </a:rPr>
              <a:t>procedures</a:t>
            </a:r>
            <a:r>
              <a:rPr lang="en-US" sz="2800" spc="-14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263525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14" dirty="0">
                <a:latin typeface="Arial"/>
                <a:cs typeface="Arial"/>
              </a:rPr>
              <a:t>Estimation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00" dirty="0">
                <a:latin typeface="Arial"/>
                <a:cs typeface="Arial"/>
              </a:rPr>
              <a:t>capital </a:t>
            </a:r>
            <a:r>
              <a:rPr sz="2800" spc="-95" dirty="0">
                <a:latin typeface="Arial"/>
                <a:cs typeface="Arial"/>
              </a:rPr>
              <a:t>requirements </a:t>
            </a:r>
            <a:r>
              <a:rPr sz="2800" spc="-5">
                <a:latin typeface="Arial"/>
                <a:cs typeface="Arial"/>
              </a:rPr>
              <a:t>of</a:t>
            </a:r>
            <a:r>
              <a:rPr sz="2800" spc="-670">
                <a:latin typeface="Arial"/>
                <a:cs typeface="Arial"/>
              </a:rPr>
              <a:t> </a:t>
            </a:r>
            <a:r>
              <a:rPr lang="en-US" sz="2800" spc="-670" dirty="0" smtClean="0">
                <a:latin typeface="Arial"/>
                <a:cs typeface="Arial"/>
              </a:rPr>
              <a:t>  </a:t>
            </a:r>
            <a:r>
              <a:rPr sz="2800" spc="-35" smtClean="0">
                <a:latin typeface="Arial"/>
                <a:cs typeface="Arial"/>
              </a:rPr>
              <a:t>the  </a:t>
            </a:r>
            <a:r>
              <a:rPr lang="en-US" sz="2800" spc="-35" dirty="0" smtClean="0">
                <a:latin typeface="Arial"/>
                <a:cs typeface="Arial"/>
              </a:rPr>
              <a:t>present </a:t>
            </a:r>
            <a:r>
              <a:rPr sz="2800" spc="-195" smtClean="0">
                <a:latin typeface="Arial"/>
                <a:cs typeface="Arial"/>
              </a:rPr>
              <a:t>business</a:t>
            </a:r>
            <a:r>
              <a:rPr lang="en-US" sz="2800" spc="-195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80" dirty="0">
                <a:latin typeface="Arial"/>
                <a:cs typeface="Arial"/>
              </a:rPr>
              <a:t>Designing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00">
                <a:latin typeface="Arial"/>
                <a:cs typeface="Arial"/>
              </a:rPr>
              <a:t>capital</a:t>
            </a:r>
            <a:r>
              <a:rPr sz="2800" spc="-270">
                <a:latin typeface="Arial"/>
                <a:cs typeface="Arial"/>
              </a:rPr>
              <a:t> </a:t>
            </a:r>
            <a:r>
              <a:rPr sz="2800" spc="-70" smtClean="0">
                <a:latin typeface="Arial"/>
                <a:cs typeface="Arial"/>
              </a:rPr>
              <a:t>structure</a:t>
            </a:r>
            <a:r>
              <a:rPr lang="en-US" sz="2800" spc="-70" dirty="0" smtClean="0">
                <a:latin typeface="Arial"/>
                <a:cs typeface="Arial"/>
              </a:rPr>
              <a:t> and long term assessment of funds.</a:t>
            </a:r>
            <a:endParaRPr sz="2800">
              <a:latin typeface="Arial"/>
              <a:cs typeface="Arial"/>
            </a:endParaRPr>
          </a:p>
          <a:p>
            <a:pPr marL="355600" marR="120523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80" dirty="0">
                <a:latin typeface="Arial"/>
                <a:cs typeface="Arial"/>
              </a:rPr>
              <a:t>Determination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45" dirty="0">
                <a:latin typeface="Arial"/>
                <a:cs typeface="Arial"/>
              </a:rPr>
              <a:t>the </a:t>
            </a:r>
            <a:r>
              <a:rPr sz="2800" spc="-75" dirty="0">
                <a:latin typeface="Arial"/>
                <a:cs typeface="Arial"/>
              </a:rPr>
              <a:t>proper </a:t>
            </a:r>
            <a:r>
              <a:rPr sz="2800" spc="-195" dirty="0">
                <a:latin typeface="Arial"/>
                <a:cs typeface="Arial"/>
              </a:rPr>
              <a:t>sources</a:t>
            </a:r>
            <a:r>
              <a:rPr sz="2800" spc="-640" dirty="0">
                <a:latin typeface="Arial"/>
                <a:cs typeface="Arial"/>
              </a:rPr>
              <a:t> </a:t>
            </a:r>
            <a:r>
              <a:rPr sz="2800" spc="-10">
                <a:latin typeface="Arial"/>
                <a:cs typeface="Arial"/>
              </a:rPr>
              <a:t>of  </a:t>
            </a:r>
            <a:r>
              <a:rPr sz="2800" spc="-114" smtClean="0">
                <a:latin typeface="Arial"/>
                <a:cs typeface="Arial"/>
              </a:rPr>
              <a:t>finance</a:t>
            </a:r>
            <a:r>
              <a:rPr lang="en-US" sz="2800" spc="-114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2914015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385" dirty="0"/>
              <a:t>Co</a:t>
            </a:r>
            <a:r>
              <a:rPr sz="2800" spc="-355" dirty="0"/>
              <a:t>n</a:t>
            </a:r>
            <a:r>
              <a:rPr sz="2800" spc="-229" dirty="0"/>
              <a:t>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66800"/>
            <a:ext cx="6983095" cy="4604466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10">
                <a:latin typeface="Arial"/>
                <a:cs typeface="Arial"/>
              </a:rPr>
              <a:t>Investment</a:t>
            </a:r>
            <a:r>
              <a:rPr sz="2800" spc="-170">
                <a:latin typeface="Arial"/>
                <a:cs typeface="Arial"/>
              </a:rPr>
              <a:t> </a:t>
            </a:r>
            <a:r>
              <a:rPr sz="2800" spc="-135" smtClean="0">
                <a:latin typeface="Arial"/>
                <a:cs typeface="Arial"/>
              </a:rPr>
              <a:t>decision</a:t>
            </a:r>
            <a:r>
              <a:rPr lang="en-US" sz="2800" spc="-135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85" smtClean="0">
                <a:latin typeface="Arial"/>
                <a:cs typeface="Arial"/>
              </a:rPr>
              <a:t>Ensuring</a:t>
            </a:r>
            <a:r>
              <a:rPr lang="en-US" sz="2800" spc="-185" dirty="0" smtClean="0">
                <a:latin typeface="Arial"/>
                <a:cs typeface="Arial"/>
              </a:rPr>
              <a:t> </a:t>
            </a:r>
            <a:r>
              <a:rPr lang="en-US" sz="2800" spc="-135" dirty="0" smtClean="0">
                <a:latin typeface="Arial"/>
                <a:cs typeface="Arial"/>
              </a:rPr>
              <a:t>uninterrupted supply </a:t>
            </a:r>
            <a:r>
              <a:rPr sz="2800" spc="-5" smtClean="0">
                <a:latin typeface="Arial"/>
                <a:cs typeface="Arial"/>
              </a:rPr>
              <a:t>of </a:t>
            </a:r>
            <a:r>
              <a:rPr sz="2800" spc="-80">
                <a:latin typeface="Arial"/>
                <a:cs typeface="Arial"/>
              </a:rPr>
              <a:t>required</a:t>
            </a:r>
            <a:r>
              <a:rPr sz="2800" spc="-320">
                <a:latin typeface="Arial"/>
                <a:cs typeface="Arial"/>
              </a:rPr>
              <a:t> </a:t>
            </a:r>
            <a:r>
              <a:rPr sz="2800" spc="-120" smtClean="0">
                <a:latin typeface="Arial"/>
                <a:cs typeface="Arial"/>
              </a:rPr>
              <a:t>funds</a:t>
            </a:r>
            <a:r>
              <a:rPr lang="en-US" sz="2800" spc="-12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00" dirty="0">
                <a:latin typeface="Arial"/>
                <a:cs typeface="Arial"/>
              </a:rPr>
              <a:t>Controlling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215" dirty="0">
                <a:latin typeface="Arial"/>
                <a:cs typeface="Arial"/>
              </a:rPr>
              <a:t>use </a:t>
            </a:r>
            <a:r>
              <a:rPr sz="2800" spc="-5">
                <a:latin typeface="Arial"/>
                <a:cs typeface="Arial"/>
              </a:rPr>
              <a:t>of</a:t>
            </a:r>
            <a:r>
              <a:rPr sz="2800" spc="-325">
                <a:latin typeface="Arial"/>
                <a:cs typeface="Arial"/>
              </a:rPr>
              <a:t> </a:t>
            </a:r>
            <a:r>
              <a:rPr sz="2800" spc="-120" smtClean="0">
                <a:latin typeface="Arial"/>
                <a:cs typeface="Arial"/>
              </a:rPr>
              <a:t>funds</a:t>
            </a:r>
            <a:r>
              <a:rPr lang="en-US" sz="2800" spc="-120" dirty="0" smtClean="0">
                <a:latin typeface="Arial"/>
                <a:cs typeface="Arial"/>
              </a:rPr>
              <a:t>. 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50">
                <a:latin typeface="Arial"/>
                <a:cs typeface="Arial"/>
              </a:rPr>
              <a:t>Profit</a:t>
            </a:r>
            <a:r>
              <a:rPr sz="2800" spc="-200">
                <a:latin typeface="Arial"/>
                <a:cs typeface="Arial"/>
              </a:rPr>
              <a:t> </a:t>
            </a:r>
            <a:r>
              <a:rPr sz="2800" spc="-114" smtClean="0">
                <a:latin typeface="Arial"/>
                <a:cs typeface="Arial"/>
              </a:rPr>
              <a:t>planning</a:t>
            </a:r>
            <a:r>
              <a:rPr lang="en-US" sz="2800" spc="-114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85" dirty="0">
                <a:latin typeface="Arial"/>
                <a:cs typeface="Arial"/>
              </a:rPr>
              <a:t>Disposal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40" dirty="0">
                <a:latin typeface="Arial"/>
                <a:cs typeface="Arial"/>
              </a:rPr>
              <a:t>surplus </a:t>
            </a:r>
            <a:r>
              <a:rPr sz="2800" spc="-25" dirty="0">
                <a:latin typeface="Arial"/>
                <a:cs typeface="Arial"/>
              </a:rPr>
              <a:t>or </a:t>
            </a:r>
            <a:r>
              <a:rPr sz="2800" spc="-5" dirty="0">
                <a:latin typeface="Arial"/>
                <a:cs typeface="Arial"/>
              </a:rPr>
              <a:t>profit, </a:t>
            </a:r>
            <a:r>
              <a:rPr sz="2800" spc="-25" dirty="0">
                <a:latin typeface="Arial"/>
                <a:cs typeface="Arial"/>
              </a:rPr>
              <a:t>or</a:t>
            </a:r>
            <a:r>
              <a:rPr sz="2800" spc="-640" dirty="0">
                <a:latin typeface="Arial"/>
                <a:cs typeface="Arial"/>
              </a:rPr>
              <a:t> </a:t>
            </a:r>
            <a:r>
              <a:rPr sz="2800" spc="-90">
                <a:latin typeface="Arial"/>
                <a:cs typeface="Arial"/>
              </a:rPr>
              <a:t>dividend  </a:t>
            </a:r>
            <a:r>
              <a:rPr sz="2800" spc="-135" smtClean="0">
                <a:latin typeface="Arial"/>
                <a:cs typeface="Arial"/>
              </a:rPr>
              <a:t>decision</a:t>
            </a:r>
            <a:r>
              <a:rPr lang="en-US" sz="2800" spc="-135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65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25" smtClean="0">
                <a:latin typeface="Arial"/>
                <a:cs typeface="Arial"/>
              </a:rPr>
              <a:t>Management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90">
                <a:latin typeface="Arial"/>
                <a:cs typeface="Arial"/>
              </a:rPr>
              <a:t>working</a:t>
            </a:r>
            <a:r>
              <a:rPr sz="2800" spc="-390">
                <a:latin typeface="Arial"/>
                <a:cs typeface="Arial"/>
              </a:rPr>
              <a:t> </a:t>
            </a:r>
            <a:r>
              <a:rPr sz="2800" spc="-100" smtClean="0">
                <a:latin typeface="Arial"/>
                <a:cs typeface="Arial"/>
              </a:rPr>
              <a:t>capital</a:t>
            </a:r>
            <a:r>
              <a:rPr lang="en-US" sz="2800" spc="-10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35" dirty="0">
                <a:latin typeface="Arial"/>
                <a:cs typeface="Arial"/>
              </a:rPr>
              <a:t>Helping </a:t>
            </a:r>
            <a:r>
              <a:rPr sz="2800" spc="-40" dirty="0">
                <a:latin typeface="Arial"/>
                <a:cs typeface="Arial"/>
              </a:rPr>
              <a:t>in </a:t>
            </a:r>
            <a:r>
              <a:rPr sz="2800" spc="-90">
                <a:latin typeface="Arial"/>
                <a:cs typeface="Arial"/>
              </a:rPr>
              <a:t>valuation</a:t>
            </a:r>
            <a:r>
              <a:rPr sz="2800" spc="-290">
                <a:latin typeface="Arial"/>
                <a:cs typeface="Arial"/>
              </a:rPr>
              <a:t> </a:t>
            </a:r>
            <a:r>
              <a:rPr sz="2800" spc="-155" smtClean="0">
                <a:latin typeface="Arial"/>
                <a:cs typeface="Arial"/>
              </a:rPr>
              <a:t>decisions</a:t>
            </a:r>
            <a:r>
              <a:rPr lang="en-US" sz="2800" spc="-155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291401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385" dirty="0"/>
              <a:t>Co</a:t>
            </a:r>
            <a:r>
              <a:rPr sz="2400" spc="-355" dirty="0"/>
              <a:t>n</a:t>
            </a:r>
            <a:r>
              <a:rPr sz="2400" spc="-229" dirty="0"/>
              <a:t>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95400"/>
            <a:ext cx="7938770" cy="31066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05" dirty="0">
                <a:latin typeface="Arial"/>
                <a:cs typeface="Arial"/>
              </a:rPr>
              <a:t>Wealth</a:t>
            </a:r>
            <a:r>
              <a:rPr sz="2800" spc="-180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maximization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240" dirty="0">
                <a:latin typeface="Arial"/>
                <a:cs typeface="Arial"/>
              </a:rPr>
              <a:t>Legal</a:t>
            </a:r>
            <a:r>
              <a:rPr sz="2800" spc="-180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responsibilities</a:t>
            </a:r>
            <a:endParaRPr sz="2800">
              <a:latin typeface="Arial"/>
              <a:cs typeface="Arial"/>
            </a:endParaRPr>
          </a:p>
          <a:p>
            <a:pPr marL="355600" marR="1261745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80" dirty="0">
                <a:latin typeface="Arial"/>
                <a:cs typeface="Arial"/>
              </a:rPr>
              <a:t>Designing </a:t>
            </a:r>
            <a:r>
              <a:rPr sz="2800" spc="-105" dirty="0">
                <a:latin typeface="Arial"/>
                <a:cs typeface="Arial"/>
              </a:rPr>
              <a:t>suitable </a:t>
            </a:r>
            <a:r>
              <a:rPr sz="2800" spc="-190" dirty="0">
                <a:latin typeface="Arial"/>
                <a:cs typeface="Arial"/>
              </a:rPr>
              <a:t>system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providing  </a:t>
            </a:r>
            <a:r>
              <a:rPr sz="2800" spc="-50" dirty="0">
                <a:latin typeface="Arial"/>
                <a:cs typeface="Arial"/>
              </a:rPr>
              <a:t>information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95" dirty="0">
                <a:latin typeface="Arial"/>
                <a:cs typeface="Arial"/>
              </a:rPr>
              <a:t>Keeping </a:t>
            </a:r>
            <a:r>
              <a:rPr sz="2800" spc="-95" dirty="0">
                <a:latin typeface="Arial"/>
                <a:cs typeface="Arial"/>
              </a:rPr>
              <a:t>track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50" dirty="0">
                <a:latin typeface="Arial"/>
                <a:cs typeface="Arial"/>
              </a:rPr>
              <a:t>stock </a:t>
            </a:r>
            <a:r>
              <a:rPr sz="2800" spc="-210" dirty="0">
                <a:latin typeface="Arial"/>
                <a:cs typeface="Arial"/>
              </a:rPr>
              <a:t>exchange</a:t>
            </a:r>
            <a:r>
              <a:rPr sz="2800" spc="-46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quotations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105" dirty="0">
                <a:latin typeface="Arial"/>
                <a:cs typeface="Arial"/>
              </a:rPr>
              <a:t>Co-ordination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75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625" dirty="0">
                <a:latin typeface="Arial"/>
                <a:cs typeface="Arial"/>
              </a:rPr>
              <a:t> </a:t>
            </a:r>
            <a:r>
              <a:rPr sz="2800" spc="-130" dirty="0">
                <a:latin typeface="Arial"/>
                <a:cs typeface="Arial"/>
              </a:rPr>
              <a:t>subordinates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291401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385" dirty="0"/>
              <a:t>Co</a:t>
            </a:r>
            <a:r>
              <a:rPr sz="2000" spc="-355" dirty="0"/>
              <a:t>n</a:t>
            </a:r>
            <a:r>
              <a:rPr sz="2000" spc="-229" dirty="0"/>
              <a:t>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6200140" cy="3209212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Wingdings"/>
              <a:buChar char=""/>
              <a:tabLst>
                <a:tab pos="355600" algn="l"/>
              </a:tabLst>
            </a:pPr>
            <a:r>
              <a:rPr sz="2800" spc="-90" dirty="0">
                <a:latin typeface="Arial"/>
                <a:cs typeface="Arial"/>
              </a:rPr>
              <a:t>Other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responsibilities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Courier New"/>
              <a:buChar char="o"/>
              <a:tabLst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Responsibilities </a:t>
            </a:r>
            <a:r>
              <a:rPr sz="2800" spc="25" dirty="0">
                <a:latin typeface="Arial"/>
                <a:cs typeface="Arial"/>
              </a:rPr>
              <a:t>to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spc="-140" dirty="0">
                <a:latin typeface="Arial"/>
                <a:cs typeface="Arial"/>
              </a:rPr>
              <a:t>shareholders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Courier New"/>
              <a:buChar char="o"/>
              <a:tabLst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Responsibilities </a:t>
            </a:r>
            <a:r>
              <a:rPr sz="2800" spc="20" dirty="0">
                <a:latin typeface="Arial"/>
                <a:cs typeface="Arial"/>
              </a:rPr>
              <a:t>to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155" dirty="0">
                <a:latin typeface="Arial"/>
                <a:cs typeface="Arial"/>
              </a:rPr>
              <a:t>employees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Courier New"/>
              <a:buChar char="o"/>
              <a:tabLst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Responsibilities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130" dirty="0">
                <a:latin typeface="Arial"/>
                <a:cs typeface="Arial"/>
              </a:rPr>
              <a:t>various</a:t>
            </a:r>
            <a:r>
              <a:rPr sz="2800" spc="-350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creditors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Font typeface="Courier New"/>
              <a:buChar char="o"/>
              <a:tabLst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Responsibilities </a:t>
            </a:r>
            <a:r>
              <a:rPr sz="2800" spc="20" dirty="0">
                <a:latin typeface="Arial"/>
                <a:cs typeface="Arial"/>
              </a:rPr>
              <a:t>to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spc="-155" dirty="0">
                <a:latin typeface="Arial"/>
                <a:cs typeface="Arial"/>
              </a:rPr>
              <a:t>customers</a:t>
            </a:r>
            <a:endParaRPr sz="28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65"/>
              </a:spcBef>
              <a:buFont typeface="Courier New"/>
              <a:buChar char="o"/>
              <a:tabLst>
                <a:tab pos="355600" algn="l"/>
              </a:tabLst>
            </a:pPr>
            <a:r>
              <a:rPr sz="2800" spc="-140" dirty="0">
                <a:latin typeface="Arial"/>
                <a:cs typeface="Arial"/>
              </a:rPr>
              <a:t>Responsibilities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345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society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8929" y="461594"/>
            <a:ext cx="34055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5" dirty="0"/>
              <a:t>Next</a:t>
            </a:r>
            <a:r>
              <a:rPr spc="-305" dirty="0"/>
              <a:t> </a:t>
            </a:r>
            <a:r>
              <a:rPr spc="-40" dirty="0"/>
              <a:t>definition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558797"/>
            <a:ext cx="8644255" cy="475805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777240" indent="760730" algn="just">
              <a:lnSpc>
                <a:spcPts val="3460"/>
              </a:lnSpc>
              <a:spcBef>
                <a:spcPts val="535"/>
              </a:spcBef>
            </a:pPr>
            <a:r>
              <a:rPr sz="3200" spc="-55" dirty="0">
                <a:latin typeface="Arial"/>
                <a:cs typeface="Arial"/>
              </a:rPr>
              <a:t>“financial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175" dirty="0">
                <a:latin typeface="Arial"/>
                <a:cs typeface="Arial"/>
              </a:rPr>
              <a:t>deals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80" dirty="0">
                <a:latin typeface="Arial"/>
                <a:cs typeface="Arial"/>
              </a:rPr>
              <a:t>how</a:t>
            </a:r>
            <a:r>
              <a:rPr sz="3200" spc="-459" dirty="0">
                <a:latin typeface="Arial"/>
                <a:cs typeface="Arial"/>
              </a:rPr>
              <a:t> </a:t>
            </a:r>
            <a:r>
              <a:rPr sz="3200" spc="-40" dirty="0">
                <a:latin typeface="Arial"/>
                <a:cs typeface="Arial"/>
              </a:rPr>
              <a:t>the  </a:t>
            </a:r>
            <a:r>
              <a:rPr sz="3200" spc="-75" dirty="0">
                <a:latin typeface="Arial"/>
                <a:cs typeface="Arial"/>
              </a:rPr>
              <a:t>corporation </a:t>
            </a:r>
            <a:r>
              <a:rPr sz="3200" spc="-105" dirty="0">
                <a:latin typeface="Arial"/>
                <a:cs typeface="Arial"/>
              </a:rPr>
              <a:t>obtains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14" dirty="0">
                <a:latin typeface="Arial"/>
                <a:cs typeface="Arial"/>
              </a:rPr>
              <a:t>funds </a:t>
            </a:r>
            <a:r>
              <a:rPr sz="3200" spc="-145" dirty="0">
                <a:latin typeface="Arial"/>
                <a:cs typeface="Arial"/>
              </a:rPr>
              <a:t>and </a:t>
            </a:r>
            <a:r>
              <a:rPr sz="3200" spc="-75" dirty="0">
                <a:latin typeface="Arial"/>
                <a:cs typeface="Arial"/>
              </a:rPr>
              <a:t>how </a:t>
            </a:r>
            <a:r>
              <a:rPr sz="3200" spc="95" dirty="0">
                <a:latin typeface="Arial"/>
                <a:cs typeface="Arial"/>
              </a:rPr>
              <a:t>it</a:t>
            </a:r>
            <a:r>
              <a:rPr sz="3200" spc="-635" dirty="0">
                <a:latin typeface="Arial"/>
                <a:cs typeface="Arial"/>
              </a:rPr>
              <a:t> </a:t>
            </a:r>
            <a:r>
              <a:rPr sz="3200" spc="-250" dirty="0">
                <a:latin typeface="Arial"/>
                <a:cs typeface="Arial"/>
              </a:rPr>
              <a:t>uses</a:t>
            </a:r>
            <a:endParaRPr sz="3200">
              <a:latin typeface="Arial"/>
              <a:cs typeface="Arial"/>
            </a:endParaRPr>
          </a:p>
          <a:p>
            <a:pPr marL="12700" algn="just">
              <a:lnSpc>
                <a:spcPts val="3404"/>
              </a:lnSpc>
            </a:pPr>
            <a:r>
              <a:rPr sz="3200" spc="10" dirty="0">
                <a:latin typeface="Arial"/>
                <a:cs typeface="Arial"/>
              </a:rPr>
              <a:t>them”</a:t>
            </a:r>
            <a:endParaRPr sz="3200">
              <a:latin typeface="Arial"/>
              <a:cs typeface="Arial"/>
            </a:endParaRPr>
          </a:p>
          <a:p>
            <a:pPr marL="773430" marR="5080" indent="6162040" algn="just">
              <a:lnSpc>
                <a:spcPts val="4230"/>
              </a:lnSpc>
              <a:spcBef>
                <a:spcPts val="200"/>
              </a:spcBef>
            </a:pPr>
            <a:r>
              <a:rPr sz="3200" spc="-85" dirty="0">
                <a:latin typeface="Arial"/>
                <a:cs typeface="Arial"/>
              </a:rPr>
              <a:t>-</a:t>
            </a:r>
            <a:r>
              <a:rPr sz="3200" spc="-160" dirty="0">
                <a:latin typeface="Arial"/>
                <a:cs typeface="Arial"/>
              </a:rPr>
              <a:t>Hoagland  </a:t>
            </a:r>
            <a:r>
              <a:rPr sz="3200" spc="-55" dirty="0">
                <a:latin typeface="Arial"/>
                <a:cs typeface="Arial"/>
              </a:rPr>
              <a:t>“financial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90" dirty="0">
                <a:latin typeface="Arial"/>
                <a:cs typeface="Arial"/>
              </a:rPr>
              <a:t>application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420" dirty="0">
                <a:latin typeface="Arial"/>
                <a:cs typeface="Arial"/>
              </a:rPr>
              <a:t> </a:t>
            </a:r>
            <a:r>
              <a:rPr sz="3200" spc="-45" dirty="0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  <a:p>
            <a:pPr marL="12700" algn="just">
              <a:lnSpc>
                <a:spcPts val="3055"/>
              </a:lnSpc>
            </a:pPr>
            <a:r>
              <a:rPr sz="3200" spc="-114" dirty="0">
                <a:latin typeface="Arial"/>
                <a:cs typeface="Arial"/>
              </a:rPr>
              <a:t>planning </a:t>
            </a:r>
            <a:r>
              <a:rPr sz="3200" spc="-150" dirty="0">
                <a:latin typeface="Arial"/>
                <a:cs typeface="Arial"/>
              </a:rPr>
              <a:t>and </a:t>
            </a:r>
            <a:r>
              <a:rPr sz="3200" spc="-55" dirty="0">
                <a:latin typeface="Arial"/>
                <a:cs typeface="Arial"/>
              </a:rPr>
              <a:t>control </a:t>
            </a:r>
            <a:r>
              <a:rPr sz="3200" spc="-80" dirty="0">
                <a:latin typeface="Arial"/>
                <a:cs typeface="Arial"/>
              </a:rPr>
              <a:t>functions </a:t>
            </a:r>
            <a:r>
              <a:rPr sz="3200" spc="20" dirty="0">
                <a:latin typeface="Arial"/>
                <a:cs typeface="Arial"/>
              </a:rPr>
              <a:t>to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570" dirty="0">
                <a:latin typeface="Arial"/>
                <a:cs typeface="Arial"/>
              </a:rPr>
              <a:t> </a:t>
            </a:r>
            <a:r>
              <a:rPr sz="3200" spc="-114" dirty="0">
                <a:latin typeface="Arial"/>
                <a:cs typeface="Arial"/>
              </a:rPr>
              <a:t>finance</a:t>
            </a:r>
            <a:endParaRPr sz="3200">
              <a:latin typeface="Arial"/>
              <a:cs typeface="Arial"/>
            </a:endParaRPr>
          </a:p>
          <a:p>
            <a:pPr marL="12700" marR="346710" algn="just">
              <a:lnSpc>
                <a:spcPct val="90000"/>
              </a:lnSpc>
              <a:spcBef>
                <a:spcPts val="190"/>
              </a:spcBef>
            </a:pPr>
            <a:r>
              <a:rPr sz="3200" spc="-80" dirty="0">
                <a:latin typeface="Arial"/>
                <a:cs typeface="Arial"/>
              </a:rPr>
              <a:t>functions, </a:t>
            </a:r>
            <a:r>
              <a:rPr sz="3200" spc="-95" dirty="0">
                <a:latin typeface="Arial"/>
                <a:cs typeface="Arial"/>
              </a:rPr>
              <a:t>financial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140" dirty="0">
                <a:latin typeface="Arial"/>
                <a:cs typeface="Arial"/>
              </a:rPr>
              <a:t>involves </a:t>
            </a:r>
            <a:r>
              <a:rPr sz="3200" spc="-45" dirty="0">
                <a:latin typeface="Arial"/>
                <a:cs typeface="Arial"/>
              </a:rPr>
              <a:t>the  </a:t>
            </a:r>
            <a:r>
              <a:rPr sz="3200" spc="-90" dirty="0">
                <a:latin typeface="Arial"/>
                <a:cs typeface="Arial"/>
              </a:rPr>
              <a:t>application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145" dirty="0">
                <a:latin typeface="Arial"/>
                <a:cs typeface="Arial"/>
              </a:rPr>
              <a:t>general management </a:t>
            </a:r>
            <a:r>
              <a:rPr sz="3200" spc="-100" dirty="0">
                <a:latin typeface="Arial"/>
                <a:cs typeface="Arial"/>
              </a:rPr>
              <a:t>principles </a:t>
            </a:r>
            <a:r>
              <a:rPr sz="3200" spc="20" dirty="0">
                <a:latin typeface="Arial"/>
                <a:cs typeface="Arial"/>
              </a:rPr>
              <a:t>to</a:t>
            </a:r>
            <a:r>
              <a:rPr sz="3200" spc="-475" dirty="0">
                <a:latin typeface="Arial"/>
                <a:cs typeface="Arial"/>
              </a:rPr>
              <a:t> </a:t>
            </a:r>
            <a:r>
              <a:rPr sz="3200" spc="-245" dirty="0">
                <a:latin typeface="Arial"/>
                <a:cs typeface="Arial"/>
              </a:rPr>
              <a:t>a  </a:t>
            </a:r>
            <a:r>
              <a:rPr sz="3200" spc="-65" dirty="0">
                <a:latin typeface="Arial"/>
                <a:cs typeface="Arial"/>
              </a:rPr>
              <a:t>particular </a:t>
            </a:r>
            <a:r>
              <a:rPr sz="3200" spc="-90" dirty="0">
                <a:latin typeface="Arial"/>
                <a:cs typeface="Arial"/>
              </a:rPr>
              <a:t>financial</a:t>
            </a:r>
            <a:r>
              <a:rPr sz="3200" spc="-254" dirty="0">
                <a:latin typeface="Arial"/>
                <a:cs typeface="Arial"/>
              </a:rPr>
              <a:t> </a:t>
            </a:r>
            <a:r>
              <a:rPr sz="3200" spc="-40" dirty="0">
                <a:latin typeface="Arial"/>
                <a:cs typeface="Arial"/>
              </a:rPr>
              <a:t>operation”</a:t>
            </a:r>
            <a:endParaRPr sz="3200">
              <a:latin typeface="Arial"/>
              <a:cs typeface="Arial"/>
            </a:endParaRPr>
          </a:p>
          <a:p>
            <a:pPr marL="5370195" algn="just">
              <a:lnSpc>
                <a:spcPct val="100000"/>
              </a:lnSpc>
              <a:spcBef>
                <a:spcPts val="385"/>
              </a:spcBef>
            </a:pPr>
            <a:r>
              <a:rPr sz="3200" spc="-130" dirty="0">
                <a:latin typeface="Arial"/>
                <a:cs typeface="Arial"/>
              </a:rPr>
              <a:t>-Howard </a:t>
            </a:r>
            <a:r>
              <a:rPr sz="3200" spc="-150" dirty="0">
                <a:latin typeface="Arial"/>
                <a:cs typeface="Arial"/>
              </a:rPr>
              <a:t>and</a:t>
            </a:r>
            <a:r>
              <a:rPr sz="3200" spc="-275" dirty="0">
                <a:latin typeface="Arial"/>
                <a:cs typeface="Arial"/>
              </a:rPr>
              <a:t> </a:t>
            </a:r>
            <a:r>
              <a:rPr sz="3200" spc="-90" dirty="0">
                <a:latin typeface="Arial"/>
                <a:cs typeface="Arial"/>
              </a:rPr>
              <a:t>Upton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8929" y="461594"/>
            <a:ext cx="34061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5" dirty="0"/>
              <a:t>Next</a:t>
            </a:r>
            <a:r>
              <a:rPr spc="-305" dirty="0"/>
              <a:t> </a:t>
            </a:r>
            <a:r>
              <a:rPr spc="-40" dirty="0"/>
              <a:t>definition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168910" indent="76073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“financial </a:t>
            </a:r>
            <a:r>
              <a:rPr spc="-145" dirty="0"/>
              <a:t>management </a:t>
            </a:r>
            <a:r>
              <a:rPr spc="-165" dirty="0"/>
              <a:t>is </a:t>
            </a:r>
            <a:r>
              <a:rPr spc="-35" dirty="0"/>
              <a:t>the </a:t>
            </a:r>
            <a:r>
              <a:rPr spc="-170" dirty="0"/>
              <a:t>area </a:t>
            </a:r>
            <a:r>
              <a:rPr spc="-10" dirty="0"/>
              <a:t>of  </a:t>
            </a:r>
            <a:r>
              <a:rPr spc="-195" dirty="0"/>
              <a:t>business </a:t>
            </a:r>
            <a:r>
              <a:rPr spc="-140" dirty="0"/>
              <a:t>management, </a:t>
            </a:r>
            <a:r>
              <a:rPr spc="-105" dirty="0"/>
              <a:t>devoted </a:t>
            </a:r>
            <a:r>
              <a:rPr spc="25" dirty="0"/>
              <a:t>to </a:t>
            </a:r>
            <a:r>
              <a:rPr spc="-245" dirty="0"/>
              <a:t>a</a:t>
            </a:r>
            <a:r>
              <a:rPr spc="-385" dirty="0"/>
              <a:t> </a:t>
            </a:r>
            <a:r>
              <a:rPr spc="-105" dirty="0"/>
              <a:t>judicious  </a:t>
            </a:r>
            <a:r>
              <a:rPr spc="-215" dirty="0"/>
              <a:t>use </a:t>
            </a:r>
            <a:r>
              <a:rPr spc="-5" dirty="0"/>
              <a:t>of </a:t>
            </a:r>
            <a:r>
              <a:rPr spc="-100" dirty="0"/>
              <a:t>capital </a:t>
            </a:r>
            <a:r>
              <a:rPr spc="-150" dirty="0"/>
              <a:t>and </a:t>
            </a:r>
            <a:r>
              <a:rPr spc="-245" dirty="0"/>
              <a:t>a </a:t>
            </a:r>
            <a:r>
              <a:rPr spc="-105" dirty="0"/>
              <a:t>careful </a:t>
            </a:r>
            <a:r>
              <a:rPr spc="-110" dirty="0"/>
              <a:t>selection </a:t>
            </a:r>
            <a:r>
              <a:rPr spc="-10" dirty="0"/>
              <a:t>of  </a:t>
            </a:r>
            <a:r>
              <a:rPr spc="-190" dirty="0"/>
              <a:t>sources </a:t>
            </a:r>
            <a:r>
              <a:rPr spc="-5" dirty="0"/>
              <a:t>of </a:t>
            </a:r>
            <a:r>
              <a:rPr spc="-100" dirty="0"/>
              <a:t>capital </a:t>
            </a:r>
            <a:r>
              <a:rPr spc="-40" dirty="0"/>
              <a:t>in </a:t>
            </a:r>
            <a:r>
              <a:rPr spc="-70" dirty="0"/>
              <a:t>order </a:t>
            </a:r>
            <a:r>
              <a:rPr spc="20" dirty="0"/>
              <a:t>to</a:t>
            </a:r>
            <a:r>
              <a:rPr spc="-640" dirty="0"/>
              <a:t> </a:t>
            </a:r>
            <a:r>
              <a:rPr spc="-135" dirty="0"/>
              <a:t>enable </a:t>
            </a:r>
            <a:r>
              <a:rPr spc="-35" dirty="0"/>
              <a:t>the</a:t>
            </a:r>
          </a:p>
          <a:p>
            <a:pPr marL="354330">
              <a:lnSpc>
                <a:spcPct val="100000"/>
              </a:lnSpc>
              <a:spcBef>
                <a:spcPts val="5"/>
              </a:spcBef>
            </a:pPr>
            <a:r>
              <a:rPr spc="-60" dirty="0"/>
              <a:t>direction </a:t>
            </a:r>
            <a:r>
              <a:rPr spc="-5" dirty="0"/>
              <a:t>of </a:t>
            </a:r>
            <a:r>
              <a:rPr spc="-140" dirty="0"/>
              <a:t>reaching </a:t>
            </a:r>
            <a:r>
              <a:rPr spc="95" dirty="0"/>
              <a:t>it</a:t>
            </a:r>
            <a:r>
              <a:rPr spc="-475" dirty="0"/>
              <a:t> </a:t>
            </a:r>
            <a:r>
              <a:rPr spc="-114" dirty="0"/>
              <a:t>goods”</a:t>
            </a:r>
          </a:p>
          <a:p>
            <a:pPr marL="341630" marR="5080" algn="r">
              <a:lnSpc>
                <a:spcPct val="100000"/>
              </a:lnSpc>
              <a:spcBef>
                <a:spcPts val="765"/>
              </a:spcBef>
            </a:pPr>
            <a:r>
              <a:rPr spc="-40" dirty="0"/>
              <a:t>-prof</a:t>
            </a:r>
            <a:r>
              <a:rPr spc="-254" dirty="0"/>
              <a:t> </a:t>
            </a:r>
            <a:r>
              <a:rPr spc="-160" dirty="0"/>
              <a:t>Bradley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918" y="461594"/>
            <a:ext cx="78117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Meaning </a:t>
            </a:r>
            <a:r>
              <a:rPr spc="-5" dirty="0"/>
              <a:t>of </a:t>
            </a:r>
            <a:r>
              <a:rPr spc="-125" dirty="0"/>
              <a:t>financial</a:t>
            </a:r>
            <a:r>
              <a:rPr spc="-570" dirty="0"/>
              <a:t> </a:t>
            </a:r>
            <a:r>
              <a:rPr spc="-19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7883525" cy="327076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40" dirty="0">
                <a:latin typeface="Arial"/>
                <a:cs typeface="Arial"/>
              </a:rPr>
              <a:t>Explanation </a:t>
            </a:r>
            <a:r>
              <a:rPr sz="3200" spc="-35" dirty="0">
                <a:latin typeface="Arial"/>
                <a:cs typeface="Arial"/>
              </a:rPr>
              <a:t>from </a:t>
            </a:r>
            <a:r>
              <a:rPr sz="3200" spc="-165" dirty="0">
                <a:latin typeface="Arial"/>
                <a:cs typeface="Arial"/>
              </a:rPr>
              <a:t>above</a:t>
            </a:r>
            <a:r>
              <a:rPr sz="3200" spc="-315" dirty="0">
                <a:latin typeface="Arial"/>
                <a:cs typeface="Arial"/>
              </a:rPr>
              <a:t> </a:t>
            </a:r>
            <a:r>
              <a:rPr sz="3200" spc="-60" dirty="0">
                <a:latin typeface="Arial"/>
                <a:cs typeface="Arial"/>
              </a:rPr>
              <a:t>definitions</a:t>
            </a:r>
            <a:endParaRPr sz="320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90" dirty="0">
                <a:latin typeface="Arial"/>
                <a:cs typeface="Arial"/>
              </a:rPr>
              <a:t>In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65" dirty="0">
                <a:latin typeface="Arial"/>
                <a:cs typeface="Arial"/>
              </a:rPr>
              <a:t>short</a:t>
            </a:r>
            <a:r>
              <a:rPr sz="3200" spc="-390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refer</a:t>
            </a:r>
            <a:endParaRPr sz="3200">
              <a:latin typeface="Arial"/>
              <a:cs typeface="Arial"/>
            </a:endParaRPr>
          </a:p>
          <a:p>
            <a:pPr marL="355600" marR="5080" indent="760730" algn="just">
              <a:lnSpc>
                <a:spcPct val="100000"/>
              </a:lnSpc>
              <a:spcBef>
                <a:spcPts val="770"/>
              </a:spcBef>
            </a:pPr>
            <a:r>
              <a:rPr sz="3200" spc="100" dirty="0">
                <a:latin typeface="Arial"/>
                <a:cs typeface="Arial"/>
              </a:rPr>
              <a:t>it </a:t>
            </a:r>
            <a:r>
              <a:rPr sz="3200" spc="-125" dirty="0">
                <a:latin typeface="Arial"/>
                <a:cs typeface="Arial"/>
              </a:rPr>
              <a:t>refers </a:t>
            </a:r>
            <a:r>
              <a:rPr sz="3200" spc="20" dirty="0">
                <a:latin typeface="Arial"/>
                <a:cs typeface="Arial"/>
              </a:rPr>
              <a:t>to </a:t>
            </a:r>
            <a:r>
              <a:rPr sz="3200" spc="-110" dirty="0">
                <a:latin typeface="Arial"/>
                <a:cs typeface="Arial"/>
              </a:rPr>
              <a:t>those </a:t>
            </a:r>
            <a:r>
              <a:rPr sz="3200" spc="-145" dirty="0">
                <a:latin typeface="Arial"/>
                <a:cs typeface="Arial"/>
              </a:rPr>
              <a:t>management </a:t>
            </a:r>
            <a:r>
              <a:rPr sz="3200" spc="-80" dirty="0">
                <a:latin typeface="Arial"/>
                <a:cs typeface="Arial"/>
              </a:rPr>
              <a:t>activities  </a:t>
            </a:r>
            <a:r>
              <a:rPr sz="3200" spc="-25" dirty="0">
                <a:latin typeface="Arial"/>
                <a:cs typeface="Arial"/>
              </a:rPr>
              <a:t>or</a:t>
            </a:r>
            <a:r>
              <a:rPr sz="3200" spc="-185" dirty="0">
                <a:latin typeface="Arial"/>
                <a:cs typeface="Arial"/>
              </a:rPr>
              <a:t> </a:t>
            </a:r>
            <a:r>
              <a:rPr sz="3200" spc="-55" dirty="0">
                <a:latin typeface="Arial"/>
                <a:cs typeface="Arial"/>
              </a:rPr>
              <a:t>efforts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80" dirty="0">
                <a:latin typeface="Arial"/>
                <a:cs typeface="Arial"/>
              </a:rPr>
              <a:t>deroted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20" dirty="0">
                <a:latin typeface="Arial"/>
                <a:cs typeface="Arial"/>
              </a:rPr>
              <a:t>to</a:t>
            </a:r>
            <a:r>
              <a:rPr sz="3200" spc="-160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proper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145" dirty="0">
                <a:latin typeface="Arial"/>
                <a:cs typeface="Arial"/>
              </a:rPr>
              <a:t>management 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114" dirty="0">
                <a:latin typeface="Arial"/>
                <a:cs typeface="Arial"/>
              </a:rPr>
              <a:t>finance </a:t>
            </a:r>
            <a:r>
              <a:rPr sz="3200" spc="-90" dirty="0">
                <a:latin typeface="Arial"/>
                <a:cs typeface="Arial"/>
              </a:rPr>
              <a:t>, </a:t>
            </a:r>
            <a:r>
              <a:rPr sz="3200" spc="100" dirty="0">
                <a:latin typeface="Arial"/>
                <a:cs typeface="Arial"/>
              </a:rPr>
              <a:t>it</a:t>
            </a:r>
            <a:r>
              <a:rPr sz="3200" spc="-520" dirty="0">
                <a:latin typeface="Arial"/>
                <a:cs typeface="Arial"/>
              </a:rPr>
              <a:t> </a:t>
            </a:r>
            <a:r>
              <a:rPr sz="3200" spc="-130">
                <a:latin typeface="Arial"/>
                <a:cs typeface="Arial"/>
              </a:rPr>
              <a:t>includes </a:t>
            </a:r>
            <a:r>
              <a:rPr sz="3200" spc="-95" smtClean="0">
                <a:latin typeface="Arial"/>
                <a:cs typeface="Arial"/>
              </a:rPr>
              <a:t>financial</a:t>
            </a:r>
            <a:r>
              <a:rPr lang="en-US" sz="3200" spc="-95" dirty="0">
                <a:latin typeface="Arial"/>
                <a:cs typeface="Arial"/>
              </a:rPr>
              <a:t> </a:t>
            </a:r>
            <a:r>
              <a:rPr sz="3200" spc="-110" smtClean="0">
                <a:latin typeface="Arial"/>
                <a:cs typeface="Arial"/>
              </a:rPr>
              <a:t>planning</a:t>
            </a:r>
            <a:r>
              <a:rPr sz="3200" spc="-110" dirty="0">
                <a:latin typeface="Arial"/>
                <a:cs typeface="Arial"/>
              </a:rPr>
              <a:t>, </a:t>
            </a:r>
            <a:r>
              <a:rPr sz="3200" spc="-95" dirty="0">
                <a:latin typeface="Arial"/>
                <a:cs typeface="Arial"/>
              </a:rPr>
              <a:t>financial </a:t>
            </a:r>
            <a:r>
              <a:rPr sz="3200" spc="-75" dirty="0">
                <a:latin typeface="Arial"/>
                <a:cs typeface="Arial"/>
              </a:rPr>
              <a:t>administration, </a:t>
            </a:r>
            <a:r>
              <a:rPr sz="3200" spc="-95" dirty="0">
                <a:latin typeface="Arial"/>
                <a:cs typeface="Arial"/>
              </a:rPr>
              <a:t>financial  </a:t>
            </a:r>
            <a:r>
              <a:rPr sz="3200" spc="-60" dirty="0">
                <a:latin typeface="Arial"/>
                <a:cs typeface="Arial"/>
              </a:rPr>
              <a:t>control.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970" y="461594"/>
            <a:ext cx="7956830" cy="984885"/>
          </a:xfrm>
        </p:spPr>
        <p:txBody>
          <a:bodyPr/>
          <a:lstStyle/>
          <a:p>
            <a:pPr algn="just"/>
            <a:r>
              <a:rPr lang="en-US" sz="3200" b="1" dirty="0" smtClean="0"/>
              <a:t>NATURE OF FINANCIAL MANAGEMENT</a:t>
            </a:r>
            <a:endParaRPr lang="en-US" sz="3200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537210" y="1607565"/>
            <a:ext cx="8069579" cy="39395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•Part of overall management .</a:t>
            </a:r>
          </a:p>
          <a:p>
            <a:pPr fontAlgn="base">
              <a:buNone/>
            </a:pPr>
            <a:r>
              <a:rPr lang="en-US" dirty="0" smtClean="0"/>
              <a:t>•Closely related with other disciplines .</a:t>
            </a:r>
          </a:p>
          <a:p>
            <a:pPr fontAlgn="base">
              <a:buNone/>
            </a:pPr>
            <a:r>
              <a:rPr lang="en-US" dirty="0" smtClean="0"/>
              <a:t>•Continuous process .</a:t>
            </a:r>
          </a:p>
          <a:p>
            <a:pPr fontAlgn="base">
              <a:buNone/>
            </a:pPr>
            <a:r>
              <a:rPr lang="en-US" dirty="0" smtClean="0"/>
              <a:t>•Different from accounting .</a:t>
            </a:r>
          </a:p>
          <a:p>
            <a:pPr fontAlgn="base">
              <a:buNone/>
            </a:pPr>
            <a:r>
              <a:rPr lang="en-US" dirty="0" smtClean="0"/>
              <a:t>•Helpful in decision making .</a:t>
            </a:r>
          </a:p>
          <a:p>
            <a:pPr fontAlgn="base">
              <a:buNone/>
            </a:pPr>
            <a:r>
              <a:rPr lang="en-US" dirty="0" smtClean="0"/>
              <a:t>•Wider scope .</a:t>
            </a:r>
          </a:p>
          <a:p>
            <a:pPr fontAlgn="base">
              <a:buNone/>
            </a:pPr>
            <a:r>
              <a:rPr lang="en-US" dirty="0" smtClean="0"/>
              <a:t>•Both science and Art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1466" y="496646"/>
            <a:ext cx="74307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75" dirty="0"/>
              <a:t>Objectives </a:t>
            </a:r>
            <a:r>
              <a:rPr sz="4000" spc="-10" dirty="0"/>
              <a:t>of </a:t>
            </a:r>
            <a:r>
              <a:rPr sz="4000" spc="-110" dirty="0"/>
              <a:t>financial</a:t>
            </a:r>
            <a:r>
              <a:rPr sz="4000" spc="-509" dirty="0"/>
              <a:t> </a:t>
            </a:r>
            <a:r>
              <a:rPr sz="4000" spc="-180" dirty="0"/>
              <a:t>management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8022590" cy="527388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r>
              <a:rPr sz="2400" spc="-120" smtClean="0">
                <a:latin typeface="Arial"/>
                <a:cs typeface="Arial"/>
              </a:rPr>
              <a:t>1. </a:t>
            </a:r>
            <a:r>
              <a:rPr sz="2400" spc="-114" smtClean="0">
                <a:latin typeface="Arial"/>
                <a:cs typeface="Arial"/>
              </a:rPr>
              <a:t>maximization </a:t>
            </a:r>
            <a:r>
              <a:rPr sz="2400" spc="-5" smtClean="0">
                <a:latin typeface="Arial"/>
                <a:cs typeface="Arial"/>
              </a:rPr>
              <a:t>of</a:t>
            </a:r>
            <a:r>
              <a:rPr sz="2400" spc="-254" smtClean="0">
                <a:latin typeface="Arial"/>
                <a:cs typeface="Arial"/>
              </a:rPr>
              <a:t> </a:t>
            </a:r>
            <a:r>
              <a:rPr sz="2400" spc="-5" smtClean="0">
                <a:latin typeface="Arial"/>
                <a:cs typeface="Arial"/>
              </a:rPr>
              <a:t>profit:-</a:t>
            </a:r>
            <a:endParaRPr lang="en-US" sz="2400" spc="-5" dirty="0" smtClean="0">
              <a:latin typeface="Arial"/>
              <a:cs typeface="Arial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/>
              <a:t>Profit earning is the main aim of every economic </a:t>
            </a:r>
            <a:r>
              <a:rPr lang="en-US" sz="2800" dirty="0" smtClean="0"/>
              <a:t>activity. </a:t>
            </a:r>
            <a:r>
              <a:rPr lang="en-US" sz="2800" dirty="0"/>
              <a:t>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 </a:t>
            </a:r>
            <a:r>
              <a:rPr lang="en-US" sz="2800" dirty="0"/>
              <a:t>business being an economic institution must earn profit to cover its costs and provide funds for growth 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No </a:t>
            </a:r>
            <a:r>
              <a:rPr lang="en-US" sz="2800" dirty="0"/>
              <a:t>business can survive without earning profits </a:t>
            </a:r>
            <a:r>
              <a:rPr lang="en-US" sz="2800" dirty="0" smtClean="0"/>
              <a:t>Profit </a:t>
            </a:r>
            <a:r>
              <a:rPr lang="en-US" sz="2800" dirty="0"/>
              <a:t>is a measure of efficiency of a business enterprise 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/>
              <a:t>Profit also serve as a protection against risk which cannot be ensured . The accumulated profit enable a business to face risks like fall in price , competition from other units</a:t>
            </a:r>
          </a:p>
          <a:p>
            <a:pPr marL="355600" indent="-342900" algn="just">
              <a:lnSpc>
                <a:spcPct val="100000"/>
              </a:lnSpc>
              <a:spcBef>
                <a:spcPts val="865"/>
              </a:spcBef>
              <a:tabLst>
                <a:tab pos="354965" algn="l"/>
                <a:tab pos="355600" algn="l"/>
              </a:tabLst>
            </a:pP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9066" y="496646"/>
            <a:ext cx="7730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90" dirty="0"/>
              <a:t>The </a:t>
            </a:r>
            <a:r>
              <a:rPr sz="4000" spc="-175" dirty="0"/>
              <a:t>Objectives </a:t>
            </a:r>
            <a:r>
              <a:rPr sz="4000" dirty="0"/>
              <a:t>of </a:t>
            </a:r>
            <a:r>
              <a:rPr sz="4000" spc="20" dirty="0"/>
              <a:t>profit</a:t>
            </a:r>
            <a:r>
              <a:rPr sz="4000" spc="-440" dirty="0"/>
              <a:t> </a:t>
            </a:r>
            <a:r>
              <a:rPr sz="4000" spc="-140" dirty="0"/>
              <a:t>maximization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8027034" cy="324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95" dirty="0">
                <a:latin typeface="Arial"/>
                <a:cs typeface="Arial"/>
              </a:rPr>
              <a:t>By </a:t>
            </a:r>
            <a:r>
              <a:rPr sz="3200" spc="-145" dirty="0">
                <a:latin typeface="Arial"/>
                <a:cs typeface="Arial"/>
              </a:rPr>
              <a:t>increasing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225" dirty="0">
                <a:latin typeface="Arial"/>
                <a:cs typeface="Arial"/>
              </a:rPr>
              <a:t>sales </a:t>
            </a:r>
            <a:r>
              <a:rPr sz="3200" spc="-150" dirty="0">
                <a:latin typeface="Arial"/>
                <a:cs typeface="Arial"/>
              </a:rPr>
              <a:t>and </a:t>
            </a:r>
            <a:r>
              <a:rPr sz="3200" spc="-60" dirty="0">
                <a:latin typeface="Arial"/>
                <a:cs typeface="Arial"/>
              </a:rPr>
              <a:t>there </a:t>
            </a:r>
            <a:r>
              <a:rPr sz="3200" spc="-135" dirty="0">
                <a:latin typeface="Arial"/>
                <a:cs typeface="Arial"/>
              </a:rPr>
              <a:t>by</a:t>
            </a:r>
            <a:r>
              <a:rPr sz="3200" spc="-275" dirty="0">
                <a:latin typeface="Arial"/>
                <a:cs typeface="Arial"/>
              </a:rPr>
              <a:t> </a:t>
            </a:r>
            <a:r>
              <a:rPr sz="3200" spc="-145" dirty="0">
                <a:latin typeface="Arial"/>
                <a:cs typeface="Arial"/>
              </a:rPr>
              <a:t>increasing 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180" dirty="0">
                <a:latin typeface="Arial"/>
                <a:cs typeface="Arial"/>
              </a:rPr>
              <a:t> </a:t>
            </a:r>
            <a:r>
              <a:rPr sz="3200" spc="-155" dirty="0">
                <a:latin typeface="Arial"/>
                <a:cs typeface="Arial"/>
              </a:rPr>
              <a:t>revenues.</a:t>
            </a:r>
            <a:endParaRPr sz="3200">
              <a:latin typeface="Arial"/>
              <a:cs typeface="Arial"/>
            </a:endParaRPr>
          </a:p>
          <a:p>
            <a:pPr marL="355600" marR="570865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95" dirty="0">
                <a:latin typeface="Arial"/>
                <a:cs typeface="Arial"/>
              </a:rPr>
              <a:t>By </a:t>
            </a:r>
            <a:r>
              <a:rPr sz="3200" spc="-125" dirty="0">
                <a:latin typeface="Arial"/>
                <a:cs typeface="Arial"/>
              </a:rPr>
              <a:t>reducing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45" dirty="0">
                <a:latin typeface="Arial"/>
                <a:cs typeface="Arial"/>
              </a:rPr>
              <a:t>cost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70" dirty="0">
                <a:latin typeface="Arial"/>
                <a:cs typeface="Arial"/>
              </a:rPr>
              <a:t>production</a:t>
            </a:r>
            <a:r>
              <a:rPr sz="3200" spc="-355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through  </a:t>
            </a:r>
            <a:r>
              <a:rPr sz="3200" spc="-50" dirty="0">
                <a:latin typeface="Arial"/>
                <a:cs typeface="Arial"/>
              </a:rPr>
              <a:t>efficient </a:t>
            </a:r>
            <a:r>
              <a:rPr sz="3200" spc="-220" dirty="0">
                <a:latin typeface="Arial"/>
                <a:cs typeface="Arial"/>
              </a:rPr>
              <a:t>use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409" dirty="0">
                <a:latin typeface="Arial"/>
                <a:cs typeface="Arial"/>
              </a:rPr>
              <a:t> </a:t>
            </a:r>
            <a:r>
              <a:rPr sz="3200" spc="-160" dirty="0">
                <a:latin typeface="Arial"/>
                <a:cs typeface="Arial"/>
              </a:rPr>
              <a:t>resources.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95" dirty="0">
                <a:latin typeface="Arial"/>
                <a:cs typeface="Arial"/>
              </a:rPr>
              <a:t>By </a:t>
            </a:r>
            <a:r>
              <a:rPr sz="3200" spc="-145" dirty="0">
                <a:latin typeface="Arial"/>
                <a:cs typeface="Arial"/>
              </a:rPr>
              <a:t>making </a:t>
            </a:r>
            <a:r>
              <a:rPr sz="3200" spc="-100" dirty="0">
                <a:latin typeface="Arial"/>
                <a:cs typeface="Arial"/>
              </a:rPr>
              <a:t>judicious </a:t>
            </a:r>
            <a:r>
              <a:rPr sz="3200" spc="-140" dirty="0">
                <a:latin typeface="Arial"/>
                <a:cs typeface="Arial"/>
              </a:rPr>
              <a:t>choice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95" dirty="0">
                <a:latin typeface="Arial"/>
                <a:cs typeface="Arial"/>
              </a:rPr>
              <a:t> </a:t>
            </a:r>
            <a:r>
              <a:rPr sz="3200" spc="-114" dirty="0">
                <a:latin typeface="Arial"/>
                <a:cs typeface="Arial"/>
              </a:rPr>
              <a:t>funds.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95" dirty="0">
                <a:latin typeface="Arial"/>
                <a:cs typeface="Arial"/>
              </a:rPr>
              <a:t>By </a:t>
            </a:r>
            <a:r>
              <a:rPr sz="3200" spc="-100" dirty="0">
                <a:latin typeface="Arial"/>
                <a:cs typeface="Arial"/>
              </a:rPr>
              <a:t>minimizing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risk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0432" y="461594"/>
            <a:ext cx="52660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15" dirty="0"/>
              <a:t>The </a:t>
            </a:r>
            <a:r>
              <a:rPr spc="-180" dirty="0"/>
              <a:t>arguments </a:t>
            </a:r>
            <a:r>
              <a:rPr spc="-50" dirty="0"/>
              <a:t>in</a:t>
            </a:r>
            <a:r>
              <a:rPr spc="-270" dirty="0"/>
              <a:t> </a:t>
            </a:r>
            <a:r>
              <a:rPr spc="-140" dirty="0"/>
              <a:t>favor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607565"/>
            <a:ext cx="8404860" cy="38309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167005" indent="-514984">
              <a:lnSpc>
                <a:spcPct val="100000"/>
              </a:lnSpc>
              <a:spcBef>
                <a:spcPts val="105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200" spc="-50" dirty="0">
                <a:latin typeface="Arial"/>
                <a:cs typeface="Arial"/>
              </a:rPr>
              <a:t>Profit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70" dirty="0">
                <a:latin typeface="Arial"/>
                <a:cs typeface="Arial"/>
              </a:rPr>
              <a:t>prime </a:t>
            </a:r>
            <a:r>
              <a:rPr sz="3200" spc="-65" dirty="0">
                <a:latin typeface="Arial"/>
                <a:cs typeface="Arial"/>
              </a:rPr>
              <a:t>motive</a:t>
            </a:r>
            <a:r>
              <a:rPr sz="3200" spc="-665" dirty="0">
                <a:latin typeface="Arial"/>
                <a:cs typeface="Arial"/>
              </a:rPr>
              <a:t> </a:t>
            </a:r>
            <a:r>
              <a:rPr sz="3200" spc="-90" dirty="0">
                <a:latin typeface="Arial"/>
                <a:cs typeface="Arial"/>
              </a:rPr>
              <a:t>which </a:t>
            </a:r>
            <a:r>
              <a:rPr sz="3200" spc="-80" dirty="0">
                <a:latin typeface="Arial"/>
                <a:cs typeface="Arial"/>
              </a:rPr>
              <a:t>contributes </a:t>
            </a:r>
            <a:r>
              <a:rPr sz="3200" spc="25" dirty="0">
                <a:latin typeface="Arial"/>
                <a:cs typeface="Arial"/>
              </a:rPr>
              <a:t>to  </a:t>
            </a:r>
            <a:r>
              <a:rPr sz="3200" spc="-30" dirty="0">
                <a:latin typeface="Arial"/>
                <a:cs typeface="Arial"/>
              </a:rPr>
              <a:t>better </a:t>
            </a:r>
            <a:r>
              <a:rPr sz="3200" spc="-145" dirty="0">
                <a:latin typeface="Arial"/>
                <a:cs typeface="Arial"/>
              </a:rPr>
              <a:t>and </a:t>
            </a:r>
            <a:r>
              <a:rPr sz="3200" spc="-95" dirty="0">
                <a:latin typeface="Arial"/>
                <a:cs typeface="Arial"/>
              </a:rPr>
              <a:t>more </a:t>
            </a:r>
            <a:r>
              <a:rPr sz="3200" spc="-50" dirty="0">
                <a:latin typeface="Arial"/>
                <a:cs typeface="Arial"/>
              </a:rPr>
              <a:t>efficient</a:t>
            </a:r>
            <a:r>
              <a:rPr sz="3200" spc="-420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performance</a:t>
            </a:r>
            <a:endParaRPr sz="32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200" spc="50" dirty="0">
                <a:latin typeface="Arial"/>
                <a:cs typeface="Arial"/>
              </a:rPr>
              <a:t>It </a:t>
            </a:r>
            <a:r>
              <a:rPr sz="3200" spc="-180" dirty="0">
                <a:latin typeface="Arial"/>
                <a:cs typeface="Arial"/>
              </a:rPr>
              <a:t>ensures </a:t>
            </a:r>
            <a:r>
              <a:rPr sz="3200" spc="-130" dirty="0">
                <a:latin typeface="Arial"/>
                <a:cs typeface="Arial"/>
              </a:rPr>
              <a:t>maximum </a:t>
            </a:r>
            <a:r>
              <a:rPr sz="3200" spc="-75" dirty="0">
                <a:latin typeface="Arial"/>
                <a:cs typeface="Arial"/>
              </a:rPr>
              <a:t>returns </a:t>
            </a:r>
            <a:r>
              <a:rPr sz="3200" spc="20" dirty="0">
                <a:latin typeface="Arial"/>
                <a:cs typeface="Arial"/>
              </a:rPr>
              <a:t>to</a:t>
            </a:r>
            <a:r>
              <a:rPr sz="3200" spc="-640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20" dirty="0">
                <a:latin typeface="Arial"/>
                <a:cs typeface="Arial"/>
              </a:rPr>
              <a:t>shareholder</a:t>
            </a:r>
            <a:endParaRPr sz="3200">
              <a:latin typeface="Arial"/>
              <a:cs typeface="Arial"/>
            </a:endParaRPr>
          </a:p>
          <a:p>
            <a:pPr marL="527685" marR="5080" indent="-514984">
              <a:lnSpc>
                <a:spcPct val="100000"/>
              </a:lnSpc>
              <a:spcBef>
                <a:spcPts val="765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200" dirty="0">
                <a:latin typeface="Arial"/>
                <a:cs typeface="Arial"/>
              </a:rPr>
              <a:t>If</a:t>
            </a:r>
            <a:r>
              <a:rPr sz="3200" spc="-180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this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object</a:t>
            </a:r>
            <a:r>
              <a:rPr sz="3200" spc="-185" dirty="0">
                <a:latin typeface="Arial"/>
                <a:cs typeface="Arial"/>
              </a:rPr>
              <a:t> </a:t>
            </a:r>
            <a:r>
              <a:rPr sz="3200" spc="-165" dirty="0">
                <a:latin typeface="Arial"/>
                <a:cs typeface="Arial"/>
              </a:rPr>
              <a:t>is</a:t>
            </a:r>
            <a:r>
              <a:rPr sz="3200" spc="-1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not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-60" dirty="0">
                <a:latin typeface="Arial"/>
                <a:cs typeface="Arial"/>
              </a:rPr>
              <a:t>there</a:t>
            </a:r>
            <a:r>
              <a:rPr sz="3200" spc="-1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their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would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not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-145" dirty="0">
                <a:latin typeface="Arial"/>
                <a:cs typeface="Arial"/>
              </a:rPr>
              <a:t>be</a:t>
            </a:r>
            <a:r>
              <a:rPr sz="3200" spc="-160" dirty="0">
                <a:latin typeface="Arial"/>
                <a:cs typeface="Arial"/>
              </a:rPr>
              <a:t> </a:t>
            </a:r>
            <a:r>
              <a:rPr sz="3200" spc="-190" dirty="0">
                <a:latin typeface="Arial"/>
                <a:cs typeface="Arial"/>
              </a:rPr>
              <a:t>any  </a:t>
            </a:r>
            <a:r>
              <a:rPr sz="3200" spc="-155" dirty="0">
                <a:latin typeface="Arial"/>
                <a:cs typeface="Arial"/>
              </a:rPr>
              <a:t>place </a:t>
            </a:r>
            <a:r>
              <a:rPr sz="3200" spc="-15" dirty="0">
                <a:latin typeface="Arial"/>
                <a:cs typeface="Arial"/>
              </a:rPr>
              <a:t>for</a:t>
            </a:r>
            <a:r>
              <a:rPr sz="3200" spc="-215" dirty="0">
                <a:latin typeface="Arial"/>
                <a:cs typeface="Arial"/>
              </a:rPr>
              <a:t> </a:t>
            </a:r>
            <a:r>
              <a:rPr sz="3200" spc="-55" dirty="0">
                <a:latin typeface="Arial"/>
                <a:cs typeface="Arial"/>
              </a:rPr>
              <a:t>competition</a:t>
            </a:r>
            <a:endParaRPr sz="32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200" spc="50" dirty="0">
                <a:latin typeface="Arial"/>
                <a:cs typeface="Arial"/>
              </a:rPr>
              <a:t>It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185" dirty="0">
                <a:latin typeface="Arial"/>
                <a:cs typeface="Arial"/>
              </a:rPr>
              <a:t>plays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30" dirty="0">
                <a:latin typeface="Arial"/>
                <a:cs typeface="Arial"/>
              </a:rPr>
              <a:t>important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role</a:t>
            </a:r>
            <a:r>
              <a:rPr sz="3200" spc="-185" dirty="0">
                <a:latin typeface="Arial"/>
                <a:cs typeface="Arial"/>
              </a:rPr>
              <a:t> </a:t>
            </a:r>
            <a:r>
              <a:rPr sz="3200" spc="-40" dirty="0">
                <a:latin typeface="Arial"/>
                <a:cs typeface="Arial"/>
              </a:rPr>
              <a:t>in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55" dirty="0">
                <a:latin typeface="Arial"/>
                <a:cs typeface="Arial"/>
              </a:rPr>
              <a:t>growth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80" dirty="0">
                <a:latin typeface="Arial"/>
                <a:cs typeface="Arial"/>
              </a:rPr>
              <a:t> </a:t>
            </a:r>
            <a:r>
              <a:rPr sz="3200" spc="-245" dirty="0">
                <a:latin typeface="Arial"/>
                <a:cs typeface="Arial"/>
              </a:rPr>
              <a:t>a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-195" dirty="0">
                <a:latin typeface="Arial"/>
                <a:cs typeface="Arial"/>
              </a:rPr>
              <a:t>business</a:t>
            </a:r>
            <a:endParaRPr sz="32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200" spc="50" dirty="0">
                <a:latin typeface="Arial"/>
                <a:cs typeface="Arial"/>
              </a:rPr>
              <a:t>It </a:t>
            </a:r>
            <a:r>
              <a:rPr sz="3200" spc="-105" dirty="0">
                <a:latin typeface="Arial"/>
                <a:cs typeface="Arial"/>
              </a:rPr>
              <a:t>act </a:t>
            </a:r>
            <a:r>
              <a:rPr sz="3200" spc="-300" dirty="0">
                <a:latin typeface="Arial"/>
                <a:cs typeface="Arial"/>
              </a:rPr>
              <a:t>as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50" dirty="0">
                <a:latin typeface="Arial"/>
                <a:cs typeface="Arial"/>
              </a:rPr>
              <a:t>protection </a:t>
            </a:r>
            <a:r>
              <a:rPr sz="3200" spc="-160" dirty="0">
                <a:latin typeface="Arial"/>
                <a:cs typeface="Arial"/>
              </a:rPr>
              <a:t>against</a:t>
            </a:r>
            <a:r>
              <a:rPr sz="3200" spc="-340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risk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1121</Words>
  <Application>Microsoft Office PowerPoint</Application>
  <PresentationFormat>On-screen Show (4:3)</PresentationFormat>
  <Paragraphs>144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Introduction to Financial Management </vt:lpstr>
      <vt:lpstr>Slide 2</vt:lpstr>
      <vt:lpstr>Next definition</vt:lpstr>
      <vt:lpstr>Next definition</vt:lpstr>
      <vt:lpstr>Meaning of financial management</vt:lpstr>
      <vt:lpstr>NATURE OF FINANCIAL MANAGEMENT</vt:lpstr>
      <vt:lpstr>Objectives of financial management</vt:lpstr>
      <vt:lpstr>The Objectives of profit maximization</vt:lpstr>
      <vt:lpstr>The arguments in favor</vt:lpstr>
      <vt:lpstr>Slide 10</vt:lpstr>
      <vt:lpstr>Slide 11</vt:lpstr>
      <vt:lpstr>ARGUMENTS IN FAVOR OF WEALTH MAXIMIZATION</vt:lpstr>
      <vt:lpstr>De-merits</vt:lpstr>
      <vt:lpstr>Other Objectives:-</vt:lpstr>
      <vt:lpstr>Scope of Financial Management</vt:lpstr>
      <vt:lpstr>Continued….</vt:lpstr>
      <vt:lpstr>Continued….</vt:lpstr>
      <vt:lpstr>Importance of financial  management</vt:lpstr>
      <vt:lpstr>Functions of financial management</vt:lpstr>
      <vt:lpstr>Slide 20</vt:lpstr>
      <vt:lpstr>Slide 21</vt:lpstr>
      <vt:lpstr>Slide 22</vt:lpstr>
      <vt:lpstr>Slide 23</vt:lpstr>
      <vt:lpstr>Role  &amp; responsibility of finance/financial manager</vt:lpstr>
      <vt:lpstr>Continued….</vt:lpstr>
      <vt:lpstr>Continued….</vt:lpstr>
      <vt:lpstr>Continued….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Manish</cp:lastModifiedBy>
  <cp:revision>9</cp:revision>
  <dcterms:created xsi:type="dcterms:W3CDTF">2018-06-19T05:07:35Z</dcterms:created>
  <dcterms:modified xsi:type="dcterms:W3CDTF">2019-01-08T07:03:31Z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2013-01-18T00:00:00Z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2018-06-19T00:00:00Z</vt:filetime>
  </property>
</Properties>
</file>