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0" r:id="rId2"/>
    <p:sldId id="257" r:id="rId3"/>
    <p:sldId id="258" r:id="rId4"/>
    <p:sldId id="266" r:id="rId5"/>
    <p:sldId id="267" r:id="rId6"/>
    <p:sldId id="269" r:id="rId7"/>
    <p:sldId id="270" r:id="rId8"/>
    <p:sldId id="271" r:id="rId9"/>
    <p:sldId id="272" r:id="rId10"/>
    <p:sldId id="273" r:id="rId11"/>
    <p:sldId id="274" r:id="rId12"/>
    <p:sldId id="275" r:id="rId13"/>
    <p:sldId id="276" r:id="rId14"/>
    <p:sldId id="277" r:id="rId15"/>
    <p:sldId id="278" r:id="rId16"/>
    <p:sldId id="279" r:id="rId17"/>
    <p:sldId id="280" r:id="rId18"/>
    <p:sldId id="281" r:id="rId19"/>
    <p:sldId id="282" r:id="rId20"/>
    <p:sldId id="283" r:id="rId21"/>
    <p:sldId id="284" r:id="rId22"/>
    <p:sldId id="285" r:id="rId23"/>
    <p:sldId id="286" r:id="rId24"/>
    <p:sldId id="287" r:id="rId25"/>
    <p:sldId id="288" r:id="rId26"/>
    <p:sldId id="289" r:id="rId27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876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2/14/2019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tx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2/14/2019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tx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2/14/2019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tx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2/14/2019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1196339" y="830580"/>
            <a:ext cx="10114915" cy="4739640"/>
          </a:xfrm>
          <a:custGeom>
            <a:avLst/>
            <a:gdLst/>
            <a:ahLst/>
            <a:cxnLst/>
            <a:rect l="l" t="t" r="r" b="b"/>
            <a:pathLst>
              <a:path w="10114915" h="4739640">
                <a:moveTo>
                  <a:pt x="0" y="4739640"/>
                </a:moveTo>
                <a:lnTo>
                  <a:pt x="10114788" y="4739640"/>
                </a:lnTo>
                <a:lnTo>
                  <a:pt x="10114788" y="0"/>
                </a:lnTo>
                <a:lnTo>
                  <a:pt x="0" y="0"/>
                </a:lnTo>
                <a:lnTo>
                  <a:pt x="0" y="4739640"/>
                </a:lnTo>
                <a:close/>
              </a:path>
            </a:pathLst>
          </a:custGeom>
          <a:solidFill>
            <a:srgbClr val="9DC3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2/14/2019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38200" y="140207"/>
            <a:ext cx="10515600" cy="5918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0" i="0">
                <a:solidFill>
                  <a:schemeClr val="tx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6193" y="1220216"/>
            <a:ext cx="11119612" cy="47840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2/14/2019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524000"/>
            <a:ext cx="10515600" cy="1231106"/>
          </a:xfrm>
        </p:spPr>
        <p:txBody>
          <a:bodyPr/>
          <a:lstStyle/>
          <a:p>
            <a:r>
              <a:rPr lang="en-US" b="1" spc="-35" smtClean="0"/>
              <a:t>Audit </a:t>
            </a:r>
            <a:r>
              <a:rPr lang="en-US" b="1" spc="-25" dirty="0" smtClean="0"/>
              <a:t>of </a:t>
            </a:r>
            <a:r>
              <a:rPr lang="en-US" b="1" spc="-45" dirty="0" smtClean="0"/>
              <a:t>Limited</a:t>
            </a:r>
            <a:r>
              <a:rPr lang="en-US" b="1" spc="-235" dirty="0" smtClean="0"/>
              <a:t> </a:t>
            </a:r>
            <a:r>
              <a:rPr lang="en-US" b="1" spc="-50" dirty="0" smtClean="0"/>
              <a:t>Companies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6193" y="4953000"/>
            <a:ext cx="11119612" cy="523220"/>
          </a:xfrm>
        </p:spPr>
        <p:txBody>
          <a:bodyPr/>
          <a:lstStyle/>
          <a:p>
            <a:r>
              <a:rPr lang="en-US" dirty="0" smtClean="0"/>
              <a:t>Dr. Manish </a:t>
            </a:r>
            <a:r>
              <a:rPr lang="en-US" dirty="0" err="1" smtClean="0"/>
              <a:t>Dadhich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8200" y="365759"/>
            <a:ext cx="10515600" cy="521334"/>
          </a:xfrm>
          <a:prstGeom prst="rect">
            <a:avLst/>
          </a:prstGeom>
          <a:solidFill>
            <a:srgbClr val="C5DFB4"/>
          </a:solidFill>
        </p:spPr>
        <p:txBody>
          <a:bodyPr vert="horz" wrap="square" lIns="0" tIns="0" rIns="0" bIns="0" rtlCol="0">
            <a:spAutoFit/>
          </a:bodyPr>
          <a:lstStyle/>
          <a:p>
            <a:pPr marL="1754505">
              <a:lnSpc>
                <a:spcPts val="3950"/>
              </a:lnSpc>
            </a:pPr>
            <a:r>
              <a:rPr spc="-45" dirty="0"/>
              <a:t>Contents/Elements </a:t>
            </a:r>
            <a:r>
              <a:rPr spc="-15" dirty="0"/>
              <a:t>of </a:t>
            </a:r>
            <a:r>
              <a:rPr spc="-30" dirty="0"/>
              <a:t>Audit</a:t>
            </a:r>
            <a:r>
              <a:rPr spc="-150" dirty="0"/>
              <a:t> </a:t>
            </a:r>
            <a:r>
              <a:rPr spc="-45" dirty="0"/>
              <a:t>Report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4500" y="1050493"/>
            <a:ext cx="11163935" cy="5044440"/>
          </a:xfrm>
          <a:prstGeom prst="rect">
            <a:avLst/>
          </a:prstGeom>
        </p:spPr>
        <p:txBody>
          <a:bodyPr vert="horz" wrap="square" lIns="0" tIns="132080" rIns="0" bIns="0" rtlCol="0">
            <a:spAutoFit/>
          </a:bodyPr>
          <a:lstStyle/>
          <a:p>
            <a:pPr marL="12700" marR="579755">
              <a:lnSpc>
                <a:spcPct val="70100"/>
              </a:lnSpc>
              <a:spcBef>
                <a:spcPts val="1040"/>
              </a:spcBef>
              <a:buAutoNum type="arabicPeriod" startAt="5"/>
              <a:tabLst>
                <a:tab pos="344170" algn="l"/>
              </a:tabLst>
            </a:pPr>
            <a:r>
              <a:rPr sz="2600" b="1" spc="-10" dirty="0">
                <a:latin typeface="Calibri"/>
                <a:cs typeface="Calibri"/>
              </a:rPr>
              <a:t>Auditor’s </a:t>
            </a:r>
            <a:r>
              <a:rPr sz="2600" b="1" spc="-5" dirty="0">
                <a:latin typeface="Calibri"/>
                <a:cs typeface="Calibri"/>
              </a:rPr>
              <a:t>Responsibility </a:t>
            </a:r>
            <a:r>
              <a:rPr sz="2600" b="1" dirty="0">
                <a:latin typeface="Calibri"/>
                <a:cs typeface="Calibri"/>
              </a:rPr>
              <a:t>– </a:t>
            </a:r>
            <a:r>
              <a:rPr sz="2600" dirty="0">
                <a:latin typeface="Calibri"/>
                <a:cs typeface="Calibri"/>
              </a:rPr>
              <a:t>It </a:t>
            </a:r>
            <a:r>
              <a:rPr sz="2600" spc="-5" dirty="0">
                <a:latin typeface="Calibri"/>
                <a:cs typeface="Calibri"/>
              </a:rPr>
              <a:t>shall </a:t>
            </a:r>
            <a:r>
              <a:rPr sz="2600" spc="-20" dirty="0">
                <a:latin typeface="Calibri"/>
                <a:cs typeface="Calibri"/>
              </a:rPr>
              <a:t>state </a:t>
            </a:r>
            <a:r>
              <a:rPr sz="2600" spc="-5" dirty="0">
                <a:latin typeface="Calibri"/>
                <a:cs typeface="Calibri"/>
              </a:rPr>
              <a:t>that </a:t>
            </a:r>
            <a:r>
              <a:rPr sz="2600" dirty="0">
                <a:latin typeface="Calibri"/>
                <a:cs typeface="Calibri"/>
              </a:rPr>
              <a:t>the responsibility of </a:t>
            </a:r>
            <a:r>
              <a:rPr sz="2600" spc="-5" dirty="0">
                <a:latin typeface="Calibri"/>
                <a:cs typeface="Calibri"/>
              </a:rPr>
              <a:t>auditor </a:t>
            </a:r>
            <a:r>
              <a:rPr sz="2600" dirty="0">
                <a:latin typeface="Calibri"/>
                <a:cs typeface="Calibri"/>
              </a:rPr>
              <a:t>is </a:t>
            </a:r>
            <a:r>
              <a:rPr sz="2600" spc="-10" dirty="0">
                <a:latin typeface="Calibri"/>
                <a:cs typeface="Calibri"/>
              </a:rPr>
              <a:t>to  </a:t>
            </a:r>
            <a:r>
              <a:rPr sz="2600" spc="-15" dirty="0">
                <a:latin typeface="Calibri"/>
                <a:cs typeface="Calibri"/>
              </a:rPr>
              <a:t>express </a:t>
            </a:r>
            <a:r>
              <a:rPr sz="2600" dirty="0">
                <a:latin typeface="Calibri"/>
                <a:cs typeface="Calibri"/>
              </a:rPr>
              <a:t>an </a:t>
            </a:r>
            <a:r>
              <a:rPr sz="2600" spc="-5" dirty="0">
                <a:latin typeface="Calibri"/>
                <a:cs typeface="Calibri"/>
              </a:rPr>
              <a:t>opinion on </a:t>
            </a:r>
            <a:r>
              <a:rPr sz="2600" dirty="0">
                <a:latin typeface="Calibri"/>
                <a:cs typeface="Calibri"/>
              </a:rPr>
              <a:t>financial </a:t>
            </a:r>
            <a:r>
              <a:rPr sz="2600" spc="-15" dirty="0">
                <a:latin typeface="Calibri"/>
                <a:cs typeface="Calibri"/>
              </a:rPr>
              <a:t>statement </a:t>
            </a:r>
            <a:r>
              <a:rPr sz="2600" spc="-5" dirty="0">
                <a:latin typeface="Calibri"/>
                <a:cs typeface="Calibri"/>
              </a:rPr>
              <a:t>on </a:t>
            </a:r>
            <a:r>
              <a:rPr sz="2600" dirty="0">
                <a:latin typeface="Calibri"/>
                <a:cs typeface="Calibri"/>
              </a:rPr>
              <a:t>the </a:t>
            </a:r>
            <a:r>
              <a:rPr sz="2600" spc="-5" dirty="0">
                <a:latin typeface="Calibri"/>
                <a:cs typeface="Calibri"/>
              </a:rPr>
              <a:t>basis </a:t>
            </a:r>
            <a:r>
              <a:rPr sz="2600" spc="-10" dirty="0">
                <a:latin typeface="Calibri"/>
                <a:cs typeface="Calibri"/>
              </a:rPr>
              <a:t>of</a:t>
            </a:r>
            <a:r>
              <a:rPr sz="2600" spc="-8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audit.</a:t>
            </a:r>
            <a:endParaRPr sz="2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Calibri"/>
              <a:buAutoNum type="arabicPeriod" startAt="5"/>
            </a:pPr>
            <a:endParaRPr sz="3600">
              <a:latin typeface="Times New Roman"/>
              <a:cs typeface="Times New Roman"/>
            </a:endParaRPr>
          </a:p>
          <a:p>
            <a:pPr marL="12700" marR="1431925">
              <a:lnSpc>
                <a:spcPct val="70000"/>
              </a:lnSpc>
              <a:buAutoNum type="arabicPeriod" startAt="5"/>
              <a:tabLst>
                <a:tab pos="344170" algn="l"/>
              </a:tabLst>
            </a:pPr>
            <a:r>
              <a:rPr sz="2600" b="1" spc="-10" dirty="0">
                <a:latin typeface="Calibri"/>
                <a:cs typeface="Calibri"/>
              </a:rPr>
              <a:t>Auditor’s </a:t>
            </a:r>
            <a:r>
              <a:rPr sz="2600" b="1" spc="-5" dirty="0">
                <a:latin typeface="Calibri"/>
                <a:cs typeface="Calibri"/>
              </a:rPr>
              <a:t>Opinion </a:t>
            </a:r>
            <a:r>
              <a:rPr sz="2600" b="1" dirty="0">
                <a:latin typeface="Calibri"/>
                <a:cs typeface="Calibri"/>
              </a:rPr>
              <a:t>– </a:t>
            </a:r>
            <a:r>
              <a:rPr sz="2600" dirty="0">
                <a:latin typeface="Calibri"/>
                <a:cs typeface="Calibri"/>
              </a:rPr>
              <a:t>It </a:t>
            </a:r>
            <a:r>
              <a:rPr sz="2600" spc="-5" dirty="0">
                <a:latin typeface="Calibri"/>
                <a:cs typeface="Calibri"/>
              </a:rPr>
              <a:t>shall </a:t>
            </a:r>
            <a:r>
              <a:rPr sz="2600" spc="-25" dirty="0">
                <a:latin typeface="Calibri"/>
                <a:cs typeface="Calibri"/>
              </a:rPr>
              <a:t>state </a:t>
            </a:r>
            <a:r>
              <a:rPr sz="2600" dirty="0">
                <a:latin typeface="Calibri"/>
                <a:cs typeface="Calibri"/>
              </a:rPr>
              <a:t>the </a:t>
            </a:r>
            <a:r>
              <a:rPr sz="2600" spc="-10" dirty="0">
                <a:latin typeface="Calibri"/>
                <a:cs typeface="Calibri"/>
              </a:rPr>
              <a:t>auditor’s </a:t>
            </a:r>
            <a:r>
              <a:rPr sz="2600" spc="-5" dirty="0">
                <a:latin typeface="Calibri"/>
                <a:cs typeface="Calibri"/>
              </a:rPr>
              <a:t>opinion on </a:t>
            </a:r>
            <a:r>
              <a:rPr sz="2600" dirty="0">
                <a:latin typeface="Calibri"/>
                <a:cs typeface="Calibri"/>
              </a:rPr>
              <a:t>the </a:t>
            </a:r>
            <a:r>
              <a:rPr sz="2600" spc="-5" dirty="0">
                <a:latin typeface="Calibri"/>
                <a:cs typeface="Calibri"/>
              </a:rPr>
              <a:t>financial  </a:t>
            </a:r>
            <a:r>
              <a:rPr sz="2600" spc="-15" dirty="0">
                <a:latin typeface="Calibri"/>
                <a:cs typeface="Calibri"/>
              </a:rPr>
              <a:t>statements </a:t>
            </a:r>
            <a:r>
              <a:rPr sz="2600" spc="-5" dirty="0">
                <a:latin typeface="Calibri"/>
                <a:cs typeface="Calibri"/>
              </a:rPr>
              <a:t>of </a:t>
            </a:r>
            <a:r>
              <a:rPr sz="2600" dirty="0">
                <a:latin typeface="Calibri"/>
                <a:cs typeface="Calibri"/>
              </a:rPr>
              <a:t>the </a:t>
            </a:r>
            <a:r>
              <a:rPr sz="2600" spc="-15" dirty="0">
                <a:latin typeface="Calibri"/>
                <a:cs typeface="Calibri"/>
              </a:rPr>
              <a:t>company </a:t>
            </a:r>
            <a:r>
              <a:rPr sz="2600" spc="-10" dirty="0">
                <a:latin typeface="Calibri"/>
                <a:cs typeface="Calibri"/>
              </a:rPr>
              <a:t>post </a:t>
            </a:r>
            <a:r>
              <a:rPr sz="2600" spc="-5" dirty="0">
                <a:latin typeface="Calibri"/>
                <a:cs typeface="Calibri"/>
              </a:rPr>
              <a:t>conducting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audit.</a:t>
            </a:r>
            <a:endParaRPr sz="2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Font typeface="Calibri"/>
              <a:buAutoNum type="arabicPeriod" startAt="5"/>
            </a:pPr>
            <a:endParaRPr sz="3600">
              <a:latin typeface="Times New Roman"/>
              <a:cs typeface="Times New Roman"/>
            </a:endParaRPr>
          </a:p>
          <a:p>
            <a:pPr marL="12700" marR="142240">
              <a:lnSpc>
                <a:spcPct val="70000"/>
              </a:lnSpc>
              <a:buAutoNum type="arabicPeriod" startAt="5"/>
              <a:tabLst>
                <a:tab pos="344170" algn="l"/>
              </a:tabLst>
            </a:pPr>
            <a:r>
              <a:rPr sz="2600" b="1" spc="-20" dirty="0">
                <a:latin typeface="Calibri"/>
                <a:cs typeface="Calibri"/>
              </a:rPr>
              <a:t>Date </a:t>
            </a:r>
            <a:r>
              <a:rPr sz="2600" b="1" spc="-5" dirty="0">
                <a:latin typeface="Calibri"/>
                <a:cs typeface="Calibri"/>
              </a:rPr>
              <a:t>and Place </a:t>
            </a:r>
            <a:r>
              <a:rPr sz="2600" b="1" dirty="0">
                <a:latin typeface="Calibri"/>
                <a:cs typeface="Calibri"/>
              </a:rPr>
              <a:t>of </a:t>
            </a:r>
            <a:r>
              <a:rPr sz="2600" b="1" spc="-10" dirty="0">
                <a:latin typeface="Calibri"/>
                <a:cs typeface="Calibri"/>
              </a:rPr>
              <a:t>Auditor’s Report </a:t>
            </a:r>
            <a:r>
              <a:rPr sz="2600" b="1" dirty="0">
                <a:latin typeface="Calibri"/>
                <a:cs typeface="Calibri"/>
              </a:rPr>
              <a:t>– </a:t>
            </a:r>
            <a:r>
              <a:rPr sz="2600" dirty="0">
                <a:latin typeface="Calibri"/>
                <a:cs typeface="Calibri"/>
              </a:rPr>
              <a:t>The </a:t>
            </a:r>
            <a:r>
              <a:rPr sz="2600" spc="-15" dirty="0">
                <a:latin typeface="Calibri"/>
                <a:cs typeface="Calibri"/>
              </a:rPr>
              <a:t>date </a:t>
            </a:r>
            <a:r>
              <a:rPr sz="2600" spc="-5" dirty="0">
                <a:latin typeface="Calibri"/>
                <a:cs typeface="Calibri"/>
              </a:rPr>
              <a:t>of submitting </a:t>
            </a:r>
            <a:r>
              <a:rPr sz="2600" dirty="0">
                <a:latin typeface="Calibri"/>
                <a:cs typeface="Calibri"/>
              </a:rPr>
              <a:t>audit </a:t>
            </a:r>
            <a:r>
              <a:rPr sz="2600" spc="-10" dirty="0">
                <a:latin typeface="Calibri"/>
                <a:cs typeface="Calibri"/>
              </a:rPr>
              <a:t>report </a:t>
            </a:r>
            <a:r>
              <a:rPr sz="2600" spc="-5" dirty="0">
                <a:latin typeface="Calibri"/>
                <a:cs typeface="Calibri"/>
              </a:rPr>
              <a:t>has </a:t>
            </a:r>
            <a:r>
              <a:rPr sz="2600" spc="-15" dirty="0">
                <a:latin typeface="Calibri"/>
                <a:cs typeface="Calibri"/>
              </a:rPr>
              <a:t>to  </a:t>
            </a:r>
            <a:r>
              <a:rPr sz="2600" spc="-5" dirty="0">
                <a:latin typeface="Calibri"/>
                <a:cs typeface="Calibri"/>
              </a:rPr>
              <a:t>be </a:t>
            </a:r>
            <a:r>
              <a:rPr sz="2600" dirty="0">
                <a:latin typeface="Calibri"/>
                <a:cs typeface="Calibri"/>
              </a:rPr>
              <a:t>clearly </a:t>
            </a:r>
            <a:r>
              <a:rPr sz="2600" spc="-5" dirty="0">
                <a:latin typeface="Calibri"/>
                <a:cs typeface="Calibri"/>
              </a:rPr>
              <a:t>mentioned </a:t>
            </a:r>
            <a:r>
              <a:rPr sz="2600" dirty="0">
                <a:latin typeface="Calibri"/>
                <a:cs typeface="Calibri"/>
              </a:rPr>
              <a:t>along with the </a:t>
            </a:r>
            <a:r>
              <a:rPr sz="2600" spc="-5" dirty="0">
                <a:latin typeface="Calibri"/>
                <a:cs typeface="Calibri"/>
              </a:rPr>
              <a:t>address of </a:t>
            </a:r>
            <a:r>
              <a:rPr sz="2600" dirty="0">
                <a:latin typeface="Calibri"/>
                <a:cs typeface="Calibri"/>
              </a:rPr>
              <a:t>the </a:t>
            </a:r>
            <a:r>
              <a:rPr sz="2600" spc="-10" dirty="0">
                <a:latin typeface="Calibri"/>
                <a:cs typeface="Calibri"/>
              </a:rPr>
              <a:t>auditor’s</a:t>
            </a:r>
            <a:r>
              <a:rPr sz="2600" spc="-12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office.</a:t>
            </a:r>
            <a:endParaRPr sz="2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Font typeface="Calibri"/>
              <a:buAutoNum type="arabicPeriod" startAt="5"/>
            </a:pPr>
            <a:endParaRPr sz="3600">
              <a:latin typeface="Times New Roman"/>
              <a:cs typeface="Times New Roman"/>
            </a:endParaRPr>
          </a:p>
          <a:p>
            <a:pPr marL="12700" marR="5080">
              <a:lnSpc>
                <a:spcPct val="70100"/>
              </a:lnSpc>
              <a:buAutoNum type="arabicPeriod" startAt="5"/>
              <a:tabLst>
                <a:tab pos="344170" algn="l"/>
              </a:tabLst>
            </a:pPr>
            <a:r>
              <a:rPr sz="2600" b="1" spc="-10" dirty="0">
                <a:latin typeface="Calibri"/>
                <a:cs typeface="Calibri"/>
              </a:rPr>
              <a:t>Auditor’s Signature </a:t>
            </a:r>
            <a:r>
              <a:rPr sz="2600" b="1" dirty="0">
                <a:latin typeface="Calibri"/>
                <a:cs typeface="Calibri"/>
              </a:rPr>
              <a:t>– </a:t>
            </a:r>
            <a:r>
              <a:rPr sz="2600" spc="-10" dirty="0">
                <a:latin typeface="Calibri"/>
                <a:cs typeface="Calibri"/>
              </a:rPr>
              <a:t>Signature </a:t>
            </a:r>
            <a:r>
              <a:rPr sz="2600" dirty="0">
                <a:latin typeface="Calibri"/>
                <a:cs typeface="Calibri"/>
              </a:rPr>
              <a:t>of </a:t>
            </a:r>
            <a:r>
              <a:rPr sz="2600" spc="-5" dirty="0">
                <a:latin typeface="Calibri"/>
                <a:cs typeface="Calibri"/>
              </a:rPr>
              <a:t>auditor </a:t>
            </a:r>
            <a:r>
              <a:rPr sz="2600" dirty="0">
                <a:latin typeface="Calibri"/>
                <a:cs typeface="Calibri"/>
              </a:rPr>
              <a:t>along with </a:t>
            </a:r>
            <a:r>
              <a:rPr sz="2600" spc="-5" dirty="0">
                <a:latin typeface="Calibri"/>
                <a:cs typeface="Calibri"/>
              </a:rPr>
              <a:t>his </a:t>
            </a:r>
            <a:r>
              <a:rPr sz="2600" spc="-10" dirty="0">
                <a:latin typeface="Calibri"/>
                <a:cs typeface="Calibri"/>
              </a:rPr>
              <a:t>membership </a:t>
            </a:r>
            <a:r>
              <a:rPr sz="2600" spc="-5" dirty="0">
                <a:latin typeface="Calibri"/>
                <a:cs typeface="Calibri"/>
              </a:rPr>
              <a:t>number of  </a:t>
            </a:r>
            <a:r>
              <a:rPr sz="2600" dirty="0">
                <a:latin typeface="Calibri"/>
                <a:cs typeface="Calibri"/>
              </a:rPr>
              <a:t>ICAI.</a:t>
            </a:r>
            <a:endParaRPr sz="2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Calibri"/>
              <a:buAutoNum type="arabicPeriod" startAt="5"/>
            </a:pPr>
            <a:endParaRPr sz="3600">
              <a:latin typeface="Times New Roman"/>
              <a:cs typeface="Times New Roman"/>
            </a:endParaRPr>
          </a:p>
          <a:p>
            <a:pPr marL="12700" marR="343535">
              <a:lnSpc>
                <a:spcPct val="70000"/>
              </a:lnSpc>
              <a:buAutoNum type="arabicPeriod" startAt="5"/>
              <a:tabLst>
                <a:tab pos="344170" algn="l"/>
              </a:tabLst>
            </a:pPr>
            <a:r>
              <a:rPr sz="2600" b="1" spc="-10" dirty="0">
                <a:latin typeface="Calibri"/>
                <a:cs typeface="Calibri"/>
              </a:rPr>
              <a:t>Reading </a:t>
            </a:r>
            <a:r>
              <a:rPr sz="2600" b="1" spc="-5" dirty="0">
                <a:latin typeface="Calibri"/>
                <a:cs typeface="Calibri"/>
              </a:rPr>
              <a:t>and </a:t>
            </a:r>
            <a:r>
              <a:rPr sz="2600" b="1" dirty="0">
                <a:latin typeface="Calibri"/>
                <a:cs typeface="Calibri"/>
              </a:rPr>
              <a:t>Inspection of </a:t>
            </a:r>
            <a:r>
              <a:rPr sz="2600" b="1" spc="-10" dirty="0">
                <a:latin typeface="Calibri"/>
                <a:cs typeface="Calibri"/>
              </a:rPr>
              <a:t>Auditor’s Report </a:t>
            </a:r>
            <a:r>
              <a:rPr sz="2600" b="1" dirty="0">
                <a:latin typeface="Calibri"/>
                <a:cs typeface="Calibri"/>
              </a:rPr>
              <a:t>– </a:t>
            </a:r>
            <a:r>
              <a:rPr sz="2600" spc="-5" dirty="0">
                <a:latin typeface="Calibri"/>
                <a:cs typeface="Calibri"/>
              </a:rPr>
              <a:t>This report </a:t>
            </a:r>
            <a:r>
              <a:rPr sz="2600" spc="-10" dirty="0">
                <a:latin typeface="Calibri"/>
                <a:cs typeface="Calibri"/>
              </a:rPr>
              <a:t>must </a:t>
            </a:r>
            <a:r>
              <a:rPr sz="2600" spc="-5" dirty="0">
                <a:latin typeface="Calibri"/>
                <a:cs typeface="Calibri"/>
              </a:rPr>
              <a:t>be </a:t>
            </a:r>
            <a:r>
              <a:rPr sz="2600" spc="-10" dirty="0">
                <a:latin typeface="Calibri"/>
                <a:cs typeface="Calibri"/>
              </a:rPr>
              <a:t>read </a:t>
            </a:r>
            <a:r>
              <a:rPr sz="2600" spc="-25" dirty="0">
                <a:latin typeface="Calibri"/>
                <a:cs typeface="Calibri"/>
              </a:rPr>
              <a:t>before  </a:t>
            </a:r>
            <a:r>
              <a:rPr sz="2600" dirty="0">
                <a:latin typeface="Calibri"/>
                <a:cs typeface="Calibri"/>
              </a:rPr>
              <a:t>the </a:t>
            </a:r>
            <a:r>
              <a:rPr sz="2600" spc="-10" dirty="0">
                <a:latin typeface="Calibri"/>
                <a:cs typeface="Calibri"/>
              </a:rPr>
              <a:t>shareholders </a:t>
            </a:r>
            <a:r>
              <a:rPr sz="2600" dirty="0">
                <a:latin typeface="Calibri"/>
                <a:cs typeface="Calibri"/>
              </a:rPr>
              <a:t>in </a:t>
            </a:r>
            <a:r>
              <a:rPr sz="2600" spc="-10" dirty="0">
                <a:latin typeface="Calibri"/>
                <a:cs typeface="Calibri"/>
              </a:rPr>
              <a:t>general </a:t>
            </a:r>
            <a:r>
              <a:rPr sz="2600" spc="-5" dirty="0">
                <a:latin typeface="Calibri"/>
                <a:cs typeface="Calibri"/>
              </a:rPr>
              <a:t>meeting </a:t>
            </a:r>
            <a:r>
              <a:rPr sz="2600" dirty="0">
                <a:latin typeface="Calibri"/>
                <a:cs typeface="Calibri"/>
              </a:rPr>
              <a:t>and </a:t>
            </a:r>
            <a:r>
              <a:rPr sz="2600" spc="-25" dirty="0">
                <a:latin typeface="Calibri"/>
                <a:cs typeface="Calibri"/>
              </a:rPr>
              <a:t>kept </a:t>
            </a:r>
            <a:r>
              <a:rPr sz="2600" spc="-5" dirty="0">
                <a:latin typeface="Calibri"/>
                <a:cs typeface="Calibri"/>
              </a:rPr>
              <a:t>open </a:t>
            </a:r>
            <a:r>
              <a:rPr sz="2600" spc="-25" dirty="0">
                <a:latin typeface="Calibri"/>
                <a:cs typeface="Calibri"/>
              </a:rPr>
              <a:t>for </a:t>
            </a:r>
            <a:r>
              <a:rPr sz="2600" spc="-5" dirty="0">
                <a:latin typeface="Calibri"/>
                <a:cs typeface="Calibri"/>
              </a:rPr>
              <a:t>inspection </a:t>
            </a:r>
            <a:r>
              <a:rPr sz="2600" dirty="0">
                <a:latin typeface="Calibri"/>
                <a:cs typeface="Calibri"/>
              </a:rPr>
              <a:t>if</a:t>
            </a:r>
            <a:r>
              <a:rPr sz="2600" spc="-4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required.</a:t>
            </a:r>
            <a:endParaRPr sz="2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41247" y="196595"/>
            <a:ext cx="10515600" cy="634365"/>
          </a:xfrm>
          <a:prstGeom prst="rect">
            <a:avLst/>
          </a:prstGeom>
          <a:solidFill>
            <a:srgbClr val="BCD6ED"/>
          </a:solidFill>
        </p:spPr>
        <p:txBody>
          <a:bodyPr vert="horz" wrap="square" lIns="0" tIns="0" rIns="0" bIns="0" rtlCol="0">
            <a:spAutoFit/>
          </a:bodyPr>
          <a:lstStyle/>
          <a:p>
            <a:pPr marL="3094990">
              <a:lnSpc>
                <a:spcPts val="4400"/>
              </a:lnSpc>
            </a:pPr>
            <a:r>
              <a:rPr spc="-25" dirty="0"/>
              <a:t>Audit </a:t>
            </a:r>
            <a:r>
              <a:rPr spc="-15" dirty="0"/>
              <a:t>of </a:t>
            </a:r>
            <a:r>
              <a:rPr spc="-35" dirty="0"/>
              <a:t>Share</a:t>
            </a:r>
            <a:r>
              <a:rPr spc="-175" dirty="0"/>
              <a:t> </a:t>
            </a:r>
            <a:r>
              <a:rPr spc="-35" dirty="0"/>
              <a:t>Capital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9378" y="1551177"/>
            <a:ext cx="10219055" cy="409447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41300" indent="-228600">
              <a:lnSpc>
                <a:spcPts val="3650"/>
              </a:lnSpc>
              <a:spcBef>
                <a:spcPts val="105"/>
              </a:spcBef>
              <a:buFont typeface="Arial"/>
              <a:buChar char="•"/>
              <a:tabLst>
                <a:tab pos="241300" algn="l"/>
              </a:tabLst>
            </a:pPr>
            <a:r>
              <a:rPr sz="3200" spc="-10" dirty="0">
                <a:latin typeface="Calibri"/>
                <a:cs typeface="Calibri"/>
              </a:rPr>
              <a:t>Auditor </a:t>
            </a:r>
            <a:r>
              <a:rPr sz="3200" spc="-5" dirty="0">
                <a:latin typeface="Calibri"/>
                <a:cs typeface="Calibri"/>
              </a:rPr>
              <a:t>should </a:t>
            </a:r>
            <a:r>
              <a:rPr sz="3200" spc="-10" dirty="0">
                <a:latin typeface="Calibri"/>
                <a:cs typeface="Calibri"/>
              </a:rPr>
              <a:t>ensure that </a:t>
            </a:r>
            <a:r>
              <a:rPr sz="3200" dirty="0">
                <a:latin typeface="Calibri"/>
                <a:cs typeface="Calibri"/>
              </a:rPr>
              <a:t>the </a:t>
            </a:r>
            <a:r>
              <a:rPr sz="3200" spc="-10" dirty="0">
                <a:latin typeface="Calibri"/>
                <a:cs typeface="Calibri"/>
              </a:rPr>
              <a:t>requirements </a:t>
            </a:r>
            <a:r>
              <a:rPr sz="3200" dirty="0">
                <a:latin typeface="Calibri"/>
                <a:cs typeface="Calibri"/>
              </a:rPr>
              <a:t>as laid </a:t>
            </a:r>
            <a:r>
              <a:rPr sz="3200" spc="-5" dirty="0">
                <a:latin typeface="Calibri"/>
                <a:cs typeface="Calibri"/>
              </a:rPr>
              <a:t>down</a:t>
            </a:r>
            <a:r>
              <a:rPr sz="3200" spc="8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in</a:t>
            </a:r>
            <a:endParaRPr sz="3200">
              <a:latin typeface="Calibri"/>
              <a:cs typeface="Calibri"/>
            </a:endParaRPr>
          </a:p>
          <a:p>
            <a:pPr marL="241300">
              <a:lnSpc>
                <a:spcPts val="3650"/>
              </a:lnSpc>
            </a:pPr>
            <a:r>
              <a:rPr sz="3200" b="1" dirty="0">
                <a:latin typeface="Calibri"/>
                <a:cs typeface="Calibri"/>
              </a:rPr>
              <a:t>Sections 39 and 11 </a:t>
            </a:r>
            <a:r>
              <a:rPr sz="3200" b="1" spc="-20" dirty="0">
                <a:latin typeface="Calibri"/>
                <a:cs typeface="Calibri"/>
              </a:rPr>
              <a:t>have </a:t>
            </a:r>
            <a:r>
              <a:rPr sz="3200" b="1" spc="-5" dirty="0">
                <a:latin typeface="Calibri"/>
                <a:cs typeface="Calibri"/>
              </a:rPr>
              <a:t>been complied</a:t>
            </a:r>
            <a:r>
              <a:rPr sz="3200" b="1" spc="-6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with.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4750">
              <a:latin typeface="Times New Roman"/>
              <a:cs typeface="Times New Roman"/>
            </a:endParaRPr>
          </a:p>
          <a:p>
            <a:pPr marL="241300" marR="210185" indent="-228600" algn="just">
              <a:lnSpc>
                <a:spcPts val="3460"/>
              </a:lnSpc>
              <a:buFont typeface="Arial"/>
              <a:buChar char="•"/>
              <a:tabLst>
                <a:tab pos="241300" algn="l"/>
              </a:tabLst>
            </a:pPr>
            <a:r>
              <a:rPr sz="3200" dirty="0">
                <a:latin typeface="Calibri"/>
                <a:cs typeface="Calibri"/>
              </a:rPr>
              <a:t>If the </a:t>
            </a:r>
            <a:r>
              <a:rPr sz="3200" b="1" spc="-5" dirty="0">
                <a:latin typeface="Calibri"/>
                <a:cs typeface="Calibri"/>
              </a:rPr>
              <a:t>authorized </a:t>
            </a:r>
            <a:r>
              <a:rPr sz="3200" b="1" spc="-10" dirty="0">
                <a:latin typeface="Calibri"/>
                <a:cs typeface="Calibri"/>
              </a:rPr>
              <a:t>capital </a:t>
            </a:r>
            <a:r>
              <a:rPr sz="3200" spc="-5" dirty="0">
                <a:latin typeface="Calibri"/>
                <a:cs typeface="Calibri"/>
              </a:rPr>
              <a:t>of </a:t>
            </a:r>
            <a:r>
              <a:rPr sz="3200" dirty="0">
                <a:latin typeface="Calibri"/>
                <a:cs typeface="Calibri"/>
              </a:rPr>
              <a:t>the </a:t>
            </a:r>
            <a:r>
              <a:rPr sz="3200" spc="-15" dirty="0">
                <a:latin typeface="Calibri"/>
                <a:cs typeface="Calibri"/>
              </a:rPr>
              <a:t>company </a:t>
            </a:r>
            <a:r>
              <a:rPr sz="3200" dirty="0">
                <a:latin typeface="Calibri"/>
                <a:cs typeface="Calibri"/>
              </a:rPr>
              <a:t>is </a:t>
            </a:r>
            <a:r>
              <a:rPr sz="3200" b="1" spc="-10" dirty="0">
                <a:latin typeface="Calibri"/>
                <a:cs typeface="Calibri"/>
              </a:rPr>
              <a:t>more </a:t>
            </a:r>
            <a:r>
              <a:rPr sz="3200" b="1" dirty="0">
                <a:latin typeface="Calibri"/>
                <a:cs typeface="Calibri"/>
              </a:rPr>
              <a:t>than </a:t>
            </a:r>
            <a:r>
              <a:rPr sz="3200" b="1" spc="-5" dirty="0">
                <a:latin typeface="Calibri"/>
                <a:cs typeface="Calibri"/>
              </a:rPr>
              <a:t>One  </a:t>
            </a:r>
            <a:r>
              <a:rPr sz="3200" b="1" spc="-15" dirty="0">
                <a:latin typeface="Calibri"/>
                <a:cs typeface="Calibri"/>
              </a:rPr>
              <a:t>Crore</a:t>
            </a:r>
            <a:r>
              <a:rPr sz="3200" spc="-15" dirty="0">
                <a:latin typeface="Calibri"/>
                <a:cs typeface="Calibri"/>
              </a:rPr>
              <a:t>, </a:t>
            </a:r>
            <a:r>
              <a:rPr sz="3200" dirty="0">
                <a:latin typeface="Calibri"/>
                <a:cs typeface="Calibri"/>
              </a:rPr>
              <a:t>the </a:t>
            </a:r>
            <a:r>
              <a:rPr sz="3200" b="1" dirty="0">
                <a:latin typeface="Calibri"/>
                <a:cs typeface="Calibri"/>
              </a:rPr>
              <a:t>permission of </a:t>
            </a:r>
            <a:r>
              <a:rPr sz="3200" b="1" spc="5" dirty="0">
                <a:latin typeface="Calibri"/>
                <a:cs typeface="Calibri"/>
              </a:rPr>
              <a:t>the </a:t>
            </a:r>
            <a:r>
              <a:rPr sz="3200" b="1" spc="-5" dirty="0">
                <a:latin typeface="Calibri"/>
                <a:cs typeface="Calibri"/>
              </a:rPr>
              <a:t>Controller </a:t>
            </a:r>
            <a:r>
              <a:rPr sz="3200" b="1" dirty="0">
                <a:latin typeface="Calibri"/>
                <a:cs typeface="Calibri"/>
              </a:rPr>
              <a:t>of </a:t>
            </a:r>
            <a:r>
              <a:rPr sz="3200" b="1" spc="-10" dirty="0">
                <a:latin typeface="Calibri"/>
                <a:cs typeface="Calibri"/>
              </a:rPr>
              <a:t>Capital </a:t>
            </a:r>
            <a:r>
              <a:rPr sz="3200" b="1" spc="-5" dirty="0">
                <a:latin typeface="Calibri"/>
                <a:cs typeface="Calibri"/>
              </a:rPr>
              <a:t>Issue</a:t>
            </a:r>
            <a:r>
              <a:rPr sz="3200" spc="-5" dirty="0">
                <a:latin typeface="Calibri"/>
                <a:cs typeface="Calibri"/>
              </a:rPr>
              <a:t>, be  </a:t>
            </a:r>
            <a:r>
              <a:rPr sz="3200" spc="-10" dirty="0">
                <a:latin typeface="Calibri"/>
                <a:cs typeface="Calibri"/>
              </a:rPr>
              <a:t>obtained </a:t>
            </a:r>
            <a:r>
              <a:rPr sz="3200" spc="-25" dirty="0">
                <a:latin typeface="Calibri"/>
                <a:cs typeface="Calibri"/>
              </a:rPr>
              <a:t>to </a:t>
            </a:r>
            <a:r>
              <a:rPr sz="3200" spc="-15" dirty="0">
                <a:latin typeface="Calibri"/>
                <a:cs typeface="Calibri"/>
              </a:rPr>
              <a:t>raise </a:t>
            </a:r>
            <a:r>
              <a:rPr sz="3200" spc="-5" dirty="0">
                <a:latin typeface="Calibri"/>
                <a:cs typeface="Calibri"/>
              </a:rPr>
              <a:t>this</a:t>
            </a:r>
            <a:r>
              <a:rPr sz="3200" spc="5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capital.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"/>
              <a:buChar char="•"/>
            </a:pPr>
            <a:endParaRPr sz="435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buFont typeface="Arial"/>
              <a:buChar char="•"/>
              <a:tabLst>
                <a:tab pos="241300" algn="l"/>
              </a:tabLst>
            </a:pPr>
            <a:r>
              <a:rPr sz="3200" spc="-5" dirty="0">
                <a:latin typeface="Calibri"/>
                <a:cs typeface="Calibri"/>
              </a:rPr>
              <a:t>This </a:t>
            </a:r>
            <a:r>
              <a:rPr sz="3200" b="1" spc="-10" dirty="0">
                <a:latin typeface="Calibri"/>
                <a:cs typeface="Calibri"/>
              </a:rPr>
              <a:t>certificate </a:t>
            </a:r>
            <a:r>
              <a:rPr sz="3200" spc="-5" dirty="0">
                <a:latin typeface="Calibri"/>
                <a:cs typeface="Calibri"/>
              </a:rPr>
              <a:t>should be </a:t>
            </a:r>
            <a:r>
              <a:rPr sz="3200" b="1" spc="-15" dirty="0">
                <a:latin typeface="Calibri"/>
                <a:cs typeface="Calibri"/>
              </a:rPr>
              <a:t>examined </a:t>
            </a:r>
            <a:r>
              <a:rPr sz="3200" b="1" spc="-10" dirty="0">
                <a:latin typeface="Calibri"/>
                <a:cs typeface="Calibri"/>
              </a:rPr>
              <a:t>by </a:t>
            </a:r>
            <a:r>
              <a:rPr sz="3200" b="1" dirty="0">
                <a:latin typeface="Calibri"/>
                <a:cs typeface="Calibri"/>
              </a:rPr>
              <a:t>the</a:t>
            </a:r>
            <a:r>
              <a:rPr sz="3200" b="1" spc="15" dirty="0">
                <a:latin typeface="Calibri"/>
                <a:cs typeface="Calibri"/>
              </a:rPr>
              <a:t> </a:t>
            </a:r>
            <a:r>
              <a:rPr sz="3200" b="1" spc="-40" dirty="0">
                <a:latin typeface="Calibri"/>
                <a:cs typeface="Calibri"/>
              </a:rPr>
              <a:t>Auditor.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8200" y="365759"/>
            <a:ext cx="10515600" cy="521334"/>
          </a:xfrm>
          <a:prstGeom prst="rect">
            <a:avLst/>
          </a:prstGeom>
          <a:solidFill>
            <a:srgbClr val="C5DFB4"/>
          </a:solidFill>
        </p:spPr>
        <p:txBody>
          <a:bodyPr vert="horz" wrap="square" lIns="0" tIns="0" rIns="0" bIns="0" rtlCol="0">
            <a:spAutoFit/>
          </a:bodyPr>
          <a:lstStyle/>
          <a:p>
            <a:pPr marL="3096260">
              <a:lnSpc>
                <a:spcPts val="3950"/>
              </a:lnSpc>
            </a:pPr>
            <a:r>
              <a:rPr spc="-25" dirty="0"/>
              <a:t>Audit </a:t>
            </a:r>
            <a:r>
              <a:rPr spc="-15" dirty="0"/>
              <a:t>of </a:t>
            </a:r>
            <a:r>
              <a:rPr spc="-40" dirty="0"/>
              <a:t>Share</a:t>
            </a:r>
            <a:r>
              <a:rPr spc="-195" dirty="0"/>
              <a:t> </a:t>
            </a:r>
            <a:r>
              <a:rPr spc="-35" dirty="0"/>
              <a:t>Capital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106881"/>
            <a:ext cx="8883650" cy="4925695"/>
          </a:xfrm>
          <a:prstGeom prst="rect">
            <a:avLst/>
          </a:prstGeom>
        </p:spPr>
        <p:txBody>
          <a:bodyPr vert="horz" wrap="square" lIns="0" tIns="60325" rIns="0" bIns="0" rtlCol="0">
            <a:spAutoFit/>
          </a:bodyPr>
          <a:lstStyle/>
          <a:p>
            <a:pPr marL="12700" marR="225425">
              <a:lnSpc>
                <a:spcPts val="3030"/>
              </a:lnSpc>
              <a:spcBef>
                <a:spcPts val="475"/>
              </a:spcBef>
            </a:pPr>
            <a:r>
              <a:rPr sz="2800" b="1" spc="-10" dirty="0">
                <a:latin typeface="Calibri"/>
                <a:cs typeface="Calibri"/>
              </a:rPr>
              <a:t>Auditor </a:t>
            </a:r>
            <a:r>
              <a:rPr sz="2800" b="1" spc="-5" dirty="0">
                <a:latin typeface="Calibri"/>
                <a:cs typeface="Calibri"/>
              </a:rPr>
              <a:t>should </a:t>
            </a:r>
            <a:r>
              <a:rPr sz="2800" b="1" spc="-20" dirty="0">
                <a:latin typeface="Calibri"/>
                <a:cs typeface="Calibri"/>
              </a:rPr>
              <a:t>examine </a:t>
            </a:r>
            <a:r>
              <a:rPr sz="2800" b="1" spc="-5" dirty="0">
                <a:latin typeface="Calibri"/>
                <a:cs typeface="Calibri"/>
              </a:rPr>
              <a:t>the </a:t>
            </a:r>
            <a:r>
              <a:rPr sz="2800" b="1" spc="-15" dirty="0">
                <a:latin typeface="Calibri"/>
                <a:cs typeface="Calibri"/>
              </a:rPr>
              <a:t>following </a:t>
            </a:r>
            <a:r>
              <a:rPr sz="2800" b="1" spc="-10" dirty="0">
                <a:latin typeface="Calibri"/>
                <a:cs typeface="Calibri"/>
              </a:rPr>
              <a:t>books, accounts </a:t>
            </a:r>
            <a:r>
              <a:rPr sz="2800" b="1" spc="-5" dirty="0">
                <a:latin typeface="Calibri"/>
                <a:cs typeface="Calibri"/>
              </a:rPr>
              <a:t>and  documents: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620"/>
              </a:spcBef>
              <a:buFont typeface="Arial"/>
              <a:buChar char="•"/>
              <a:tabLst>
                <a:tab pos="241935" algn="l"/>
              </a:tabLst>
            </a:pPr>
            <a:r>
              <a:rPr sz="2800" spc="-20" dirty="0">
                <a:latin typeface="Calibri"/>
                <a:cs typeface="Calibri"/>
              </a:rPr>
              <a:t>MOA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660"/>
              </a:spcBef>
              <a:buFont typeface="Arial"/>
              <a:buChar char="•"/>
              <a:tabLst>
                <a:tab pos="241935" algn="l"/>
              </a:tabLst>
            </a:pPr>
            <a:r>
              <a:rPr sz="2800" spc="-30" dirty="0">
                <a:latin typeface="Calibri"/>
                <a:cs typeface="Calibri"/>
              </a:rPr>
              <a:t>AOA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660"/>
              </a:spcBef>
              <a:buFont typeface="Arial"/>
              <a:buChar char="•"/>
              <a:tabLst>
                <a:tab pos="241935" algn="l"/>
              </a:tabLst>
            </a:pPr>
            <a:r>
              <a:rPr sz="2800" spc="-15" dirty="0">
                <a:latin typeface="Calibri"/>
                <a:cs typeface="Calibri"/>
              </a:rPr>
              <a:t>Prospectus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675"/>
              </a:spcBef>
              <a:buFont typeface="Arial"/>
              <a:buChar char="•"/>
              <a:tabLst>
                <a:tab pos="241935" algn="l"/>
              </a:tabLst>
            </a:pPr>
            <a:r>
              <a:rPr sz="2800" spc="-20" dirty="0">
                <a:latin typeface="Calibri"/>
                <a:cs typeface="Calibri"/>
              </a:rPr>
              <a:t>Director’s </a:t>
            </a:r>
            <a:r>
              <a:rPr sz="2800" spc="-15" dirty="0">
                <a:latin typeface="Calibri"/>
                <a:cs typeface="Calibri"/>
              </a:rPr>
              <a:t>Minute</a:t>
            </a:r>
            <a:r>
              <a:rPr sz="2800" spc="6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Book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660"/>
              </a:spcBef>
              <a:buFont typeface="Arial"/>
              <a:buChar char="•"/>
              <a:tabLst>
                <a:tab pos="241935" algn="l"/>
              </a:tabLst>
            </a:pPr>
            <a:r>
              <a:rPr sz="2800" spc="-15" dirty="0">
                <a:latin typeface="Calibri"/>
                <a:cs typeface="Calibri"/>
              </a:rPr>
              <a:t>Share </a:t>
            </a:r>
            <a:r>
              <a:rPr sz="2800" spc="-45" dirty="0">
                <a:latin typeface="Calibri"/>
                <a:cs typeface="Calibri"/>
              </a:rPr>
              <a:t>Register, </a:t>
            </a:r>
            <a:r>
              <a:rPr sz="2800" spc="-10" dirty="0">
                <a:latin typeface="Calibri"/>
                <a:cs typeface="Calibri"/>
              </a:rPr>
              <a:t>Application </a:t>
            </a:r>
            <a:r>
              <a:rPr sz="2800" spc="-5" dirty="0">
                <a:latin typeface="Calibri"/>
                <a:cs typeface="Calibri"/>
              </a:rPr>
              <a:t>of </a:t>
            </a:r>
            <a:r>
              <a:rPr sz="2800" spc="-15" dirty="0">
                <a:latin typeface="Calibri"/>
                <a:cs typeface="Calibri"/>
              </a:rPr>
              <a:t>Shares </a:t>
            </a:r>
            <a:r>
              <a:rPr sz="2800" spc="-5" dirty="0">
                <a:latin typeface="Calibri"/>
                <a:cs typeface="Calibri"/>
              </a:rPr>
              <a:t>and </a:t>
            </a:r>
            <a:r>
              <a:rPr sz="2800" spc="-10" dirty="0">
                <a:latin typeface="Calibri"/>
                <a:cs typeface="Calibri"/>
              </a:rPr>
              <a:t>Application</a:t>
            </a:r>
            <a:r>
              <a:rPr sz="2800" spc="20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Book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660"/>
              </a:spcBef>
              <a:buFont typeface="Arial"/>
              <a:buChar char="•"/>
              <a:tabLst>
                <a:tab pos="241935" algn="l"/>
              </a:tabLst>
            </a:pPr>
            <a:r>
              <a:rPr sz="2800" spc="-25" dirty="0">
                <a:latin typeface="Calibri"/>
                <a:cs typeface="Calibri"/>
              </a:rPr>
              <a:t>Letters </a:t>
            </a:r>
            <a:r>
              <a:rPr sz="2800" spc="-5" dirty="0">
                <a:latin typeface="Calibri"/>
                <a:cs typeface="Calibri"/>
              </a:rPr>
              <a:t>of </a:t>
            </a:r>
            <a:r>
              <a:rPr sz="2800" spc="-10" dirty="0">
                <a:latin typeface="Calibri"/>
                <a:cs typeface="Calibri"/>
              </a:rPr>
              <a:t>Allotment </a:t>
            </a:r>
            <a:r>
              <a:rPr sz="2800" spc="-5" dirty="0">
                <a:latin typeface="Calibri"/>
                <a:cs typeface="Calibri"/>
              </a:rPr>
              <a:t>and </a:t>
            </a:r>
            <a:r>
              <a:rPr sz="2800" spc="-10" dirty="0">
                <a:latin typeface="Calibri"/>
                <a:cs typeface="Calibri"/>
              </a:rPr>
              <a:t>Allotment</a:t>
            </a:r>
            <a:r>
              <a:rPr sz="2800" spc="7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Book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675"/>
              </a:spcBef>
              <a:buFont typeface="Arial"/>
              <a:buChar char="•"/>
              <a:tabLst>
                <a:tab pos="241935" algn="l"/>
              </a:tabLst>
            </a:pPr>
            <a:r>
              <a:rPr sz="2800" spc="-10" dirty="0">
                <a:latin typeface="Calibri"/>
                <a:cs typeface="Calibri"/>
              </a:rPr>
              <a:t>Copies </a:t>
            </a:r>
            <a:r>
              <a:rPr sz="2800" spc="-5" dirty="0">
                <a:latin typeface="Calibri"/>
                <a:cs typeface="Calibri"/>
              </a:rPr>
              <a:t>of </a:t>
            </a:r>
            <a:r>
              <a:rPr sz="2800" spc="-25" dirty="0">
                <a:latin typeface="Calibri"/>
                <a:cs typeface="Calibri"/>
              </a:rPr>
              <a:t>Letters </a:t>
            </a:r>
            <a:r>
              <a:rPr sz="2800" spc="-5" dirty="0">
                <a:latin typeface="Calibri"/>
                <a:cs typeface="Calibri"/>
              </a:rPr>
              <a:t>of </a:t>
            </a:r>
            <a:r>
              <a:rPr sz="2800" spc="-20" dirty="0">
                <a:latin typeface="Calibri"/>
                <a:cs typeface="Calibri"/>
              </a:rPr>
              <a:t>Regret, Letter </a:t>
            </a:r>
            <a:r>
              <a:rPr sz="2800" spc="-5" dirty="0">
                <a:latin typeface="Calibri"/>
                <a:cs typeface="Calibri"/>
              </a:rPr>
              <a:t>of </a:t>
            </a:r>
            <a:r>
              <a:rPr sz="2800" spc="-10" dirty="0">
                <a:latin typeface="Calibri"/>
                <a:cs typeface="Calibri"/>
              </a:rPr>
              <a:t>Calls, Calls</a:t>
            </a:r>
            <a:r>
              <a:rPr sz="2800" spc="8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Book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660"/>
              </a:spcBef>
              <a:buFont typeface="Arial"/>
              <a:buChar char="•"/>
              <a:tabLst>
                <a:tab pos="241935" algn="l"/>
              </a:tabLst>
            </a:pPr>
            <a:r>
              <a:rPr sz="2800" spc="-5" dirty="0">
                <a:latin typeface="Calibri"/>
                <a:cs typeface="Calibri"/>
              </a:rPr>
              <a:t>Cash Book, </a:t>
            </a:r>
            <a:r>
              <a:rPr sz="2800" spc="-20" dirty="0">
                <a:latin typeface="Calibri"/>
                <a:cs typeface="Calibri"/>
              </a:rPr>
              <a:t>Pass </a:t>
            </a:r>
            <a:r>
              <a:rPr sz="2800" spc="-5" dirty="0">
                <a:latin typeface="Calibri"/>
                <a:cs typeface="Calibri"/>
              </a:rPr>
              <a:t>Book, </a:t>
            </a:r>
            <a:r>
              <a:rPr sz="2800" spc="-15" dirty="0">
                <a:latin typeface="Calibri"/>
                <a:cs typeface="Calibri"/>
              </a:rPr>
              <a:t>Refunds </a:t>
            </a:r>
            <a:r>
              <a:rPr sz="2800" spc="-5" dirty="0">
                <a:latin typeface="Calibri"/>
                <a:cs typeface="Calibri"/>
              </a:rPr>
              <a:t>of </a:t>
            </a:r>
            <a:r>
              <a:rPr sz="2800" spc="-20" dirty="0">
                <a:latin typeface="Calibri"/>
                <a:cs typeface="Calibri"/>
              </a:rPr>
              <a:t>excess </a:t>
            </a:r>
            <a:r>
              <a:rPr sz="2800" spc="-10" dirty="0">
                <a:latin typeface="Calibri"/>
                <a:cs typeface="Calibri"/>
              </a:rPr>
              <a:t>Application</a:t>
            </a:r>
            <a:r>
              <a:rPr sz="2800" spc="13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Money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68680" y="182879"/>
            <a:ext cx="10515600" cy="632460"/>
          </a:xfrm>
          <a:prstGeom prst="rect">
            <a:avLst/>
          </a:prstGeom>
          <a:solidFill>
            <a:srgbClr val="F8CAAC"/>
          </a:solidFill>
        </p:spPr>
        <p:txBody>
          <a:bodyPr vert="horz" wrap="square" lIns="0" tIns="0" rIns="0" bIns="0" rtlCol="0">
            <a:spAutoFit/>
          </a:bodyPr>
          <a:lstStyle/>
          <a:p>
            <a:pPr marL="1736725">
              <a:lnSpc>
                <a:spcPts val="4400"/>
              </a:lnSpc>
            </a:pPr>
            <a:r>
              <a:rPr spc="-35" dirty="0"/>
              <a:t>Objectives </a:t>
            </a:r>
            <a:r>
              <a:rPr spc="-15" dirty="0"/>
              <a:t>of </a:t>
            </a:r>
            <a:r>
              <a:rPr spc="-25" dirty="0"/>
              <a:t>Audit </a:t>
            </a:r>
            <a:r>
              <a:rPr spc="-15" dirty="0"/>
              <a:t>of </a:t>
            </a:r>
            <a:r>
              <a:rPr spc="-35" dirty="0"/>
              <a:t>Share</a:t>
            </a:r>
            <a:r>
              <a:rPr spc="-290" dirty="0"/>
              <a:t> </a:t>
            </a:r>
            <a:r>
              <a:rPr spc="-35" dirty="0"/>
              <a:t>Capital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88416" y="1060450"/>
            <a:ext cx="11395075" cy="5360670"/>
          </a:xfrm>
          <a:prstGeom prst="rect">
            <a:avLst/>
          </a:prstGeom>
        </p:spPr>
        <p:txBody>
          <a:bodyPr vert="horz" wrap="square" lIns="0" tIns="64135" rIns="0" bIns="0" rtlCol="0">
            <a:spAutoFit/>
          </a:bodyPr>
          <a:lstStyle/>
          <a:p>
            <a:pPr marL="241300" marR="444500" indent="-228600">
              <a:lnSpc>
                <a:spcPts val="3240"/>
              </a:lnSpc>
              <a:spcBef>
                <a:spcPts val="505"/>
              </a:spcBef>
              <a:buFont typeface="Arial"/>
              <a:buChar char="•"/>
              <a:tabLst>
                <a:tab pos="241300" algn="l"/>
              </a:tabLst>
            </a:pPr>
            <a:r>
              <a:rPr sz="3000" spc="-135" dirty="0">
                <a:latin typeface="Calibri"/>
                <a:cs typeface="Calibri"/>
              </a:rPr>
              <a:t>To </a:t>
            </a:r>
            <a:r>
              <a:rPr sz="3000" spc="-5" dirty="0">
                <a:latin typeface="Calibri"/>
                <a:cs typeface="Calibri"/>
              </a:rPr>
              <a:t>see </a:t>
            </a:r>
            <a:r>
              <a:rPr sz="3000" spc="-10" dirty="0">
                <a:latin typeface="Calibri"/>
                <a:cs typeface="Calibri"/>
              </a:rPr>
              <a:t>that </a:t>
            </a:r>
            <a:r>
              <a:rPr sz="3000" dirty="0">
                <a:latin typeface="Calibri"/>
                <a:cs typeface="Calibri"/>
              </a:rPr>
              <a:t>issue </a:t>
            </a:r>
            <a:r>
              <a:rPr sz="3000" spc="-5" dirty="0">
                <a:latin typeface="Calibri"/>
                <a:cs typeface="Calibri"/>
              </a:rPr>
              <a:t>of </a:t>
            </a:r>
            <a:r>
              <a:rPr sz="3000" spc="-10" dirty="0">
                <a:latin typeface="Calibri"/>
                <a:cs typeface="Calibri"/>
              </a:rPr>
              <a:t>shares </a:t>
            </a:r>
            <a:r>
              <a:rPr sz="3000" dirty="0">
                <a:latin typeface="Calibri"/>
                <a:cs typeface="Calibri"/>
              </a:rPr>
              <a:t>is </a:t>
            </a:r>
            <a:r>
              <a:rPr sz="3000" b="1" spc="-10" dirty="0">
                <a:latin typeface="Calibri"/>
                <a:cs typeface="Calibri"/>
              </a:rPr>
              <a:t>properly authorized </a:t>
            </a:r>
            <a:r>
              <a:rPr sz="3000" dirty="0">
                <a:latin typeface="Calibri"/>
                <a:cs typeface="Calibri"/>
              </a:rPr>
              <a:t>and </a:t>
            </a:r>
            <a:r>
              <a:rPr sz="3000" spc="-5" dirty="0">
                <a:latin typeface="Calibri"/>
                <a:cs typeface="Calibri"/>
              </a:rPr>
              <a:t>that </a:t>
            </a:r>
            <a:r>
              <a:rPr sz="3000" spc="-10" dirty="0">
                <a:latin typeface="Calibri"/>
                <a:cs typeface="Calibri"/>
              </a:rPr>
              <a:t>there </a:t>
            </a:r>
            <a:r>
              <a:rPr sz="3000" dirty="0">
                <a:latin typeface="Calibri"/>
                <a:cs typeface="Calibri"/>
              </a:rPr>
              <a:t>is </a:t>
            </a:r>
            <a:r>
              <a:rPr sz="3000" b="1" dirty="0">
                <a:latin typeface="Calibri"/>
                <a:cs typeface="Calibri"/>
              </a:rPr>
              <a:t>no  </a:t>
            </a:r>
            <a:r>
              <a:rPr sz="3000" b="1" spc="-15" dirty="0">
                <a:latin typeface="Calibri"/>
                <a:cs typeface="Calibri"/>
              </a:rPr>
              <a:t>over </a:t>
            </a:r>
            <a:r>
              <a:rPr sz="3000" b="1" dirty="0">
                <a:latin typeface="Calibri"/>
                <a:cs typeface="Calibri"/>
              </a:rPr>
              <a:t>issue </a:t>
            </a:r>
            <a:r>
              <a:rPr sz="3000" spc="-15" dirty="0">
                <a:latin typeface="Calibri"/>
                <a:cs typeface="Calibri"/>
              </a:rPr>
              <a:t>beyond </a:t>
            </a:r>
            <a:r>
              <a:rPr sz="3000" dirty="0">
                <a:latin typeface="Calibri"/>
                <a:cs typeface="Calibri"/>
              </a:rPr>
              <a:t>the </a:t>
            </a:r>
            <a:r>
              <a:rPr sz="3000" spc="-5" dirty="0">
                <a:latin typeface="Calibri"/>
                <a:cs typeface="Calibri"/>
              </a:rPr>
              <a:t>limit </a:t>
            </a:r>
            <a:r>
              <a:rPr sz="3000" dirty="0">
                <a:latin typeface="Calibri"/>
                <a:cs typeface="Calibri"/>
              </a:rPr>
              <a:t>as </a:t>
            </a:r>
            <a:r>
              <a:rPr sz="3000" spc="-10" dirty="0">
                <a:latin typeface="Calibri"/>
                <a:cs typeface="Calibri"/>
              </a:rPr>
              <a:t>prescribed </a:t>
            </a:r>
            <a:r>
              <a:rPr sz="3000" dirty="0">
                <a:latin typeface="Calibri"/>
                <a:cs typeface="Calibri"/>
              </a:rPr>
              <a:t>in </a:t>
            </a:r>
            <a:r>
              <a:rPr sz="3000" spc="-5" dirty="0">
                <a:latin typeface="Calibri"/>
                <a:cs typeface="Calibri"/>
              </a:rPr>
              <a:t>the</a:t>
            </a:r>
            <a:r>
              <a:rPr sz="3000" spc="10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MOA</a:t>
            </a:r>
            <a:endParaRPr sz="30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Arial"/>
              <a:buChar char="•"/>
            </a:pPr>
            <a:endParaRPr sz="3000">
              <a:latin typeface="Times New Roman"/>
              <a:cs typeface="Times New Roman"/>
            </a:endParaRPr>
          </a:p>
          <a:p>
            <a:pPr marL="241300" marR="5080" indent="-228600">
              <a:lnSpc>
                <a:spcPts val="3240"/>
              </a:lnSpc>
              <a:spcBef>
                <a:spcPts val="1800"/>
              </a:spcBef>
              <a:buFont typeface="Arial"/>
              <a:buChar char="•"/>
              <a:tabLst>
                <a:tab pos="241300" algn="l"/>
              </a:tabLst>
            </a:pPr>
            <a:r>
              <a:rPr sz="3000" spc="-135" dirty="0">
                <a:latin typeface="Calibri"/>
                <a:cs typeface="Calibri"/>
              </a:rPr>
              <a:t>To </a:t>
            </a:r>
            <a:r>
              <a:rPr sz="3000" spc="-5" dirty="0">
                <a:latin typeface="Calibri"/>
                <a:cs typeface="Calibri"/>
              </a:rPr>
              <a:t>see </a:t>
            </a:r>
            <a:r>
              <a:rPr sz="3000" spc="-10" dirty="0">
                <a:latin typeface="Calibri"/>
                <a:cs typeface="Calibri"/>
              </a:rPr>
              <a:t>that </a:t>
            </a:r>
            <a:r>
              <a:rPr sz="3000" b="1" spc="-5" dirty="0">
                <a:latin typeface="Calibri"/>
                <a:cs typeface="Calibri"/>
              </a:rPr>
              <a:t>assets </a:t>
            </a:r>
            <a:r>
              <a:rPr sz="3000" b="1" spc="-15" dirty="0">
                <a:latin typeface="Calibri"/>
                <a:cs typeface="Calibri"/>
              </a:rPr>
              <a:t>received </a:t>
            </a:r>
            <a:r>
              <a:rPr sz="3000" b="1" spc="-10" dirty="0">
                <a:latin typeface="Calibri"/>
                <a:cs typeface="Calibri"/>
              </a:rPr>
              <a:t>or acquired </a:t>
            </a:r>
            <a:r>
              <a:rPr sz="3000" spc="-10" dirty="0">
                <a:latin typeface="Calibri"/>
                <a:cs typeface="Calibri"/>
              </a:rPr>
              <a:t>through </a:t>
            </a:r>
            <a:r>
              <a:rPr sz="3000" dirty="0">
                <a:latin typeface="Calibri"/>
                <a:cs typeface="Calibri"/>
              </a:rPr>
              <a:t>the </a:t>
            </a:r>
            <a:r>
              <a:rPr sz="3000" spc="-10" dirty="0">
                <a:latin typeface="Calibri"/>
                <a:cs typeface="Calibri"/>
              </a:rPr>
              <a:t>issue </a:t>
            </a:r>
            <a:r>
              <a:rPr sz="3000" spc="-5" dirty="0">
                <a:latin typeface="Calibri"/>
                <a:cs typeface="Calibri"/>
              </a:rPr>
              <a:t>of </a:t>
            </a:r>
            <a:r>
              <a:rPr sz="3000" spc="-10" dirty="0">
                <a:latin typeface="Calibri"/>
                <a:cs typeface="Calibri"/>
              </a:rPr>
              <a:t>shares </a:t>
            </a:r>
            <a:r>
              <a:rPr sz="3000" spc="-20" dirty="0">
                <a:latin typeface="Calibri"/>
                <a:cs typeface="Calibri"/>
              </a:rPr>
              <a:t>have  </a:t>
            </a:r>
            <a:r>
              <a:rPr sz="3000" spc="-5" dirty="0">
                <a:latin typeface="Calibri"/>
                <a:cs typeface="Calibri"/>
              </a:rPr>
              <a:t>been </a:t>
            </a:r>
            <a:r>
              <a:rPr sz="3000" spc="-10" dirty="0">
                <a:latin typeface="Calibri"/>
                <a:cs typeface="Calibri"/>
              </a:rPr>
              <a:t>received, </a:t>
            </a:r>
            <a:r>
              <a:rPr sz="3000" b="1" spc="-10" dirty="0">
                <a:latin typeface="Calibri"/>
                <a:cs typeface="Calibri"/>
              </a:rPr>
              <a:t>properly classified, </a:t>
            </a:r>
            <a:r>
              <a:rPr sz="3000" b="1" spc="-15" dirty="0">
                <a:latin typeface="Calibri"/>
                <a:cs typeface="Calibri"/>
              </a:rPr>
              <a:t>valued </a:t>
            </a:r>
            <a:r>
              <a:rPr sz="3000" b="1" spc="-5" dirty="0">
                <a:latin typeface="Calibri"/>
                <a:cs typeface="Calibri"/>
              </a:rPr>
              <a:t>and </a:t>
            </a:r>
            <a:r>
              <a:rPr sz="3000" b="1" spc="-10" dirty="0">
                <a:latin typeface="Calibri"/>
                <a:cs typeface="Calibri"/>
              </a:rPr>
              <a:t>correctly</a:t>
            </a:r>
            <a:r>
              <a:rPr sz="3000" b="1" spc="25" dirty="0">
                <a:latin typeface="Calibri"/>
                <a:cs typeface="Calibri"/>
              </a:rPr>
              <a:t> </a:t>
            </a:r>
            <a:r>
              <a:rPr sz="3000" b="1" spc="-15" dirty="0">
                <a:latin typeface="Calibri"/>
                <a:cs typeface="Calibri"/>
              </a:rPr>
              <a:t>recorded</a:t>
            </a:r>
            <a:endParaRPr sz="30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Arial"/>
              <a:buChar char="•"/>
            </a:pPr>
            <a:endParaRPr sz="3000">
              <a:latin typeface="Times New Roman"/>
              <a:cs typeface="Times New Roman"/>
            </a:endParaRPr>
          </a:p>
          <a:p>
            <a:pPr marL="241300" marR="1210310" indent="-228600">
              <a:lnSpc>
                <a:spcPts val="3240"/>
              </a:lnSpc>
              <a:spcBef>
                <a:spcPts val="1785"/>
              </a:spcBef>
              <a:buFont typeface="Arial"/>
              <a:buChar char="•"/>
              <a:tabLst>
                <a:tab pos="241300" algn="l"/>
              </a:tabLst>
            </a:pPr>
            <a:r>
              <a:rPr sz="3000" spc="-135" dirty="0">
                <a:latin typeface="Calibri"/>
                <a:cs typeface="Calibri"/>
              </a:rPr>
              <a:t>To </a:t>
            </a:r>
            <a:r>
              <a:rPr sz="3000" spc="-5" dirty="0">
                <a:latin typeface="Calibri"/>
                <a:cs typeface="Calibri"/>
              </a:rPr>
              <a:t>see </a:t>
            </a:r>
            <a:r>
              <a:rPr sz="3000" spc="-10" dirty="0">
                <a:latin typeface="Calibri"/>
                <a:cs typeface="Calibri"/>
              </a:rPr>
              <a:t>that </a:t>
            </a:r>
            <a:r>
              <a:rPr sz="3000" b="1" spc="-10" dirty="0">
                <a:latin typeface="Calibri"/>
                <a:cs typeface="Calibri"/>
              </a:rPr>
              <a:t>provisions relating </a:t>
            </a:r>
            <a:r>
              <a:rPr sz="3000" b="1" spc="-15" dirty="0">
                <a:latin typeface="Calibri"/>
                <a:cs typeface="Calibri"/>
              </a:rPr>
              <a:t>to </a:t>
            </a:r>
            <a:r>
              <a:rPr sz="3000" b="1" spc="-10" dirty="0">
                <a:latin typeface="Calibri"/>
                <a:cs typeface="Calibri"/>
              </a:rPr>
              <a:t>rights </a:t>
            </a:r>
            <a:r>
              <a:rPr sz="3000" spc="-5" dirty="0">
                <a:latin typeface="Calibri"/>
                <a:cs typeface="Calibri"/>
              </a:rPr>
              <a:t>of </a:t>
            </a:r>
            <a:r>
              <a:rPr sz="3000" spc="-15" dirty="0">
                <a:latin typeface="Calibri"/>
                <a:cs typeface="Calibri"/>
              </a:rPr>
              <a:t>shareholders are </a:t>
            </a:r>
            <a:r>
              <a:rPr sz="3000" b="1" spc="-5" dirty="0">
                <a:latin typeface="Calibri"/>
                <a:cs typeface="Calibri"/>
              </a:rPr>
              <a:t>duly  </a:t>
            </a:r>
            <a:r>
              <a:rPr sz="3000" b="1" spc="-10" dirty="0">
                <a:latin typeface="Calibri"/>
                <a:cs typeface="Calibri"/>
              </a:rPr>
              <a:t>complied</a:t>
            </a:r>
            <a:r>
              <a:rPr sz="3000" b="1" spc="-5" dirty="0">
                <a:latin typeface="Calibri"/>
                <a:cs typeface="Calibri"/>
              </a:rPr>
              <a:t> with</a:t>
            </a:r>
            <a:endParaRPr sz="30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Arial"/>
              <a:buChar char="•"/>
            </a:pPr>
            <a:endParaRPr sz="3000">
              <a:latin typeface="Times New Roman"/>
              <a:cs typeface="Times New Roman"/>
            </a:endParaRPr>
          </a:p>
          <a:p>
            <a:pPr marL="241300" marR="632460" indent="-228600">
              <a:lnSpc>
                <a:spcPts val="3240"/>
              </a:lnSpc>
              <a:spcBef>
                <a:spcPts val="1795"/>
              </a:spcBef>
              <a:buFont typeface="Arial"/>
              <a:buChar char="•"/>
              <a:tabLst>
                <a:tab pos="241300" algn="l"/>
              </a:tabLst>
            </a:pPr>
            <a:r>
              <a:rPr sz="3000" spc="-135" dirty="0">
                <a:latin typeface="Calibri"/>
                <a:cs typeface="Calibri"/>
              </a:rPr>
              <a:t>To </a:t>
            </a:r>
            <a:r>
              <a:rPr sz="3000" spc="-15" dirty="0">
                <a:latin typeface="Calibri"/>
                <a:cs typeface="Calibri"/>
              </a:rPr>
              <a:t>ensure </a:t>
            </a:r>
            <a:r>
              <a:rPr sz="3000" spc="-10" dirty="0">
                <a:latin typeface="Calibri"/>
                <a:cs typeface="Calibri"/>
              </a:rPr>
              <a:t>that </a:t>
            </a:r>
            <a:r>
              <a:rPr sz="3000" b="1" spc="-15" dirty="0">
                <a:latin typeface="Calibri"/>
                <a:cs typeface="Calibri"/>
              </a:rPr>
              <a:t>generally </a:t>
            </a:r>
            <a:r>
              <a:rPr sz="3000" b="1" spc="-10" dirty="0">
                <a:latin typeface="Calibri"/>
                <a:cs typeface="Calibri"/>
              </a:rPr>
              <a:t>accepted </a:t>
            </a:r>
            <a:r>
              <a:rPr sz="3000" b="1" spc="-5" dirty="0">
                <a:latin typeface="Calibri"/>
                <a:cs typeface="Calibri"/>
              </a:rPr>
              <a:t>accounting principles (GAAP) </a:t>
            </a:r>
            <a:r>
              <a:rPr sz="3000" b="1" spc="-15" dirty="0">
                <a:latin typeface="Calibri"/>
                <a:cs typeface="Calibri"/>
              </a:rPr>
              <a:t>are  followed </a:t>
            </a:r>
            <a:r>
              <a:rPr sz="3000" spc="-5" dirty="0">
                <a:latin typeface="Calibri"/>
                <a:cs typeface="Calibri"/>
              </a:rPr>
              <a:t>while </a:t>
            </a:r>
            <a:r>
              <a:rPr sz="3000" spc="-10" dirty="0">
                <a:latin typeface="Calibri"/>
                <a:cs typeface="Calibri"/>
              </a:rPr>
              <a:t>preparing </a:t>
            </a:r>
            <a:r>
              <a:rPr sz="3000" dirty="0">
                <a:latin typeface="Calibri"/>
                <a:cs typeface="Calibri"/>
              </a:rPr>
              <a:t>the</a:t>
            </a:r>
            <a:r>
              <a:rPr sz="3000" spc="45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accounts</a:t>
            </a:r>
            <a:endParaRPr sz="3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41247" y="280415"/>
            <a:ext cx="10515600" cy="521334"/>
          </a:xfrm>
          <a:prstGeom prst="rect">
            <a:avLst/>
          </a:prstGeom>
          <a:solidFill>
            <a:srgbClr val="C5DFB4"/>
          </a:solidFill>
        </p:spPr>
        <p:txBody>
          <a:bodyPr vert="horz" wrap="square" lIns="0" tIns="0" rIns="0" bIns="0" rtlCol="0">
            <a:spAutoFit/>
          </a:bodyPr>
          <a:lstStyle/>
          <a:p>
            <a:pPr marL="2621280">
              <a:lnSpc>
                <a:spcPts val="3960"/>
              </a:lnSpc>
            </a:pPr>
            <a:r>
              <a:rPr spc="-25" dirty="0"/>
              <a:t>Audit </a:t>
            </a:r>
            <a:r>
              <a:rPr spc="-15" dirty="0"/>
              <a:t>of </a:t>
            </a:r>
            <a:r>
              <a:rPr spc="-90" dirty="0"/>
              <a:t>Transfer </a:t>
            </a:r>
            <a:r>
              <a:rPr spc="-15" dirty="0"/>
              <a:t>of</a:t>
            </a:r>
            <a:r>
              <a:rPr spc="-155" dirty="0"/>
              <a:t> </a:t>
            </a:r>
            <a:r>
              <a:rPr spc="-40" dirty="0"/>
              <a:t>Shares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46049" y="952627"/>
            <a:ext cx="11436985" cy="5439410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241300" marR="252729" indent="-228600">
              <a:lnSpc>
                <a:spcPts val="3020"/>
              </a:lnSpc>
              <a:spcBef>
                <a:spcPts val="48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Calibri"/>
                <a:cs typeface="Calibri"/>
              </a:rPr>
              <a:t>He </a:t>
            </a:r>
            <a:r>
              <a:rPr sz="2800" spc="-10" dirty="0">
                <a:latin typeface="Calibri"/>
                <a:cs typeface="Calibri"/>
              </a:rPr>
              <a:t>should </a:t>
            </a:r>
            <a:r>
              <a:rPr sz="2800" b="1" spc="-20" dirty="0">
                <a:latin typeface="Calibri"/>
                <a:cs typeface="Calibri"/>
              </a:rPr>
              <a:t>examine </a:t>
            </a:r>
            <a:r>
              <a:rPr sz="2800" b="1" spc="-5" dirty="0">
                <a:latin typeface="Calibri"/>
                <a:cs typeface="Calibri"/>
              </a:rPr>
              <a:t>the </a:t>
            </a:r>
            <a:r>
              <a:rPr sz="2800" b="1" spc="-30" dirty="0">
                <a:latin typeface="Calibri"/>
                <a:cs typeface="Calibri"/>
              </a:rPr>
              <a:t>AOA </a:t>
            </a:r>
            <a:r>
              <a:rPr sz="2800" spc="-20" dirty="0">
                <a:latin typeface="Calibri"/>
                <a:cs typeface="Calibri"/>
              </a:rPr>
              <a:t>regarding </a:t>
            </a:r>
            <a:r>
              <a:rPr sz="2800" spc="-5" dirty="0">
                <a:latin typeface="Calibri"/>
                <a:cs typeface="Calibri"/>
              </a:rPr>
              <a:t>the </a:t>
            </a:r>
            <a:r>
              <a:rPr sz="2800" b="1" spc="-10" dirty="0">
                <a:latin typeface="Calibri"/>
                <a:cs typeface="Calibri"/>
              </a:rPr>
              <a:t>procedure </a:t>
            </a:r>
            <a:r>
              <a:rPr sz="2800" spc="-20" dirty="0">
                <a:latin typeface="Calibri"/>
                <a:cs typeface="Calibri"/>
              </a:rPr>
              <a:t>to </a:t>
            </a:r>
            <a:r>
              <a:rPr sz="2800" spc="-5" dirty="0">
                <a:latin typeface="Calibri"/>
                <a:cs typeface="Calibri"/>
              </a:rPr>
              <a:t>be </a:t>
            </a:r>
            <a:r>
              <a:rPr sz="2800" spc="-20" dirty="0">
                <a:latin typeface="Calibri"/>
                <a:cs typeface="Calibri"/>
              </a:rPr>
              <a:t>followed </a:t>
            </a:r>
            <a:r>
              <a:rPr sz="2800" spc="-5" dirty="0">
                <a:latin typeface="Calibri"/>
                <a:cs typeface="Calibri"/>
              </a:rPr>
              <a:t>in </a:t>
            </a:r>
            <a:r>
              <a:rPr sz="2800" spc="-10" dirty="0">
                <a:latin typeface="Calibri"/>
                <a:cs typeface="Calibri"/>
              </a:rPr>
              <a:t>case  </a:t>
            </a:r>
            <a:r>
              <a:rPr sz="2800" spc="-5" dirty="0">
                <a:latin typeface="Calibri"/>
                <a:cs typeface="Calibri"/>
              </a:rPr>
              <a:t>of </a:t>
            </a:r>
            <a:r>
              <a:rPr sz="2800" spc="-25" dirty="0">
                <a:latin typeface="Calibri"/>
                <a:cs typeface="Calibri"/>
              </a:rPr>
              <a:t>transfer </a:t>
            </a:r>
            <a:r>
              <a:rPr sz="2800" spc="-5" dirty="0">
                <a:latin typeface="Calibri"/>
                <a:cs typeface="Calibri"/>
              </a:rPr>
              <a:t>of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shares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ts val="3190"/>
              </a:lnSpc>
              <a:spcBef>
                <a:spcPts val="63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Calibri"/>
                <a:cs typeface="Calibri"/>
              </a:rPr>
              <a:t>He </a:t>
            </a:r>
            <a:r>
              <a:rPr sz="2800" spc="-10" dirty="0">
                <a:latin typeface="Calibri"/>
                <a:cs typeface="Calibri"/>
              </a:rPr>
              <a:t>should see that </a:t>
            </a:r>
            <a:r>
              <a:rPr sz="2800" spc="-5" dirty="0">
                <a:latin typeface="Calibri"/>
                <a:cs typeface="Calibri"/>
              </a:rPr>
              <a:t>the </a:t>
            </a:r>
            <a:r>
              <a:rPr sz="2800" b="1" spc="-20" dirty="0">
                <a:latin typeface="Calibri"/>
                <a:cs typeface="Calibri"/>
              </a:rPr>
              <a:t>transfer </a:t>
            </a:r>
            <a:r>
              <a:rPr sz="2800" b="1" spc="-25" dirty="0">
                <a:latin typeface="Calibri"/>
                <a:cs typeface="Calibri"/>
              </a:rPr>
              <a:t>fee </a:t>
            </a:r>
            <a:r>
              <a:rPr sz="2800" spc="-5" dirty="0">
                <a:latin typeface="Calibri"/>
                <a:cs typeface="Calibri"/>
              </a:rPr>
              <a:t>is </a:t>
            </a:r>
            <a:r>
              <a:rPr sz="2800" spc="-10" dirty="0">
                <a:latin typeface="Calibri"/>
                <a:cs typeface="Calibri"/>
              </a:rPr>
              <a:t>duly </a:t>
            </a:r>
            <a:r>
              <a:rPr sz="2800" b="1" spc="-15" dirty="0">
                <a:latin typeface="Calibri"/>
                <a:cs typeface="Calibri"/>
              </a:rPr>
              <a:t>received </a:t>
            </a:r>
            <a:r>
              <a:rPr sz="2800" b="1" spc="-5" dirty="0">
                <a:latin typeface="Calibri"/>
                <a:cs typeface="Calibri"/>
              </a:rPr>
              <a:t>and </a:t>
            </a:r>
            <a:r>
              <a:rPr sz="2800" b="1" spc="-15" dirty="0">
                <a:latin typeface="Calibri"/>
                <a:cs typeface="Calibri"/>
              </a:rPr>
              <a:t>credited to </a:t>
            </a:r>
            <a:r>
              <a:rPr sz="2800" b="1" spc="-10" dirty="0">
                <a:latin typeface="Calibri"/>
                <a:cs typeface="Calibri"/>
              </a:rPr>
              <a:t>P&amp;L</a:t>
            </a:r>
            <a:r>
              <a:rPr sz="2800" b="1" spc="380" dirty="0">
                <a:latin typeface="Calibri"/>
                <a:cs typeface="Calibri"/>
              </a:rPr>
              <a:t> </a:t>
            </a:r>
            <a:r>
              <a:rPr sz="2800" b="1" spc="-30" dirty="0">
                <a:latin typeface="Calibri"/>
                <a:cs typeface="Calibri"/>
              </a:rPr>
              <a:t>A/c</a:t>
            </a:r>
            <a:endParaRPr sz="2800">
              <a:latin typeface="Calibri"/>
              <a:cs typeface="Calibri"/>
            </a:endParaRPr>
          </a:p>
          <a:p>
            <a:pPr marL="240665">
              <a:lnSpc>
                <a:spcPts val="3190"/>
              </a:lnSpc>
            </a:pPr>
            <a:r>
              <a:rPr sz="2800" spc="-5" dirty="0">
                <a:latin typeface="Calibri"/>
                <a:cs typeface="Calibri"/>
              </a:rPr>
              <a:t>and whether </a:t>
            </a:r>
            <a:r>
              <a:rPr sz="2800" spc="-10" dirty="0">
                <a:latin typeface="Calibri"/>
                <a:cs typeface="Calibri"/>
              </a:rPr>
              <a:t>money </a:t>
            </a:r>
            <a:r>
              <a:rPr sz="2800" spc="-5" dirty="0">
                <a:latin typeface="Calibri"/>
                <a:cs typeface="Calibri"/>
              </a:rPr>
              <a:t>has been </a:t>
            </a:r>
            <a:r>
              <a:rPr sz="2800" spc="-10" dirty="0">
                <a:latin typeface="Calibri"/>
                <a:cs typeface="Calibri"/>
              </a:rPr>
              <a:t>deposited </a:t>
            </a:r>
            <a:r>
              <a:rPr sz="2800" spc="-5" dirty="0">
                <a:latin typeface="Calibri"/>
                <a:cs typeface="Calibri"/>
              </a:rPr>
              <a:t>in the</a:t>
            </a:r>
            <a:r>
              <a:rPr sz="2800" spc="6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bank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66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Calibri"/>
                <a:cs typeface="Calibri"/>
              </a:rPr>
              <a:t>He </a:t>
            </a:r>
            <a:r>
              <a:rPr sz="2800" spc="-10" dirty="0">
                <a:latin typeface="Calibri"/>
                <a:cs typeface="Calibri"/>
              </a:rPr>
              <a:t>should see </a:t>
            </a:r>
            <a:r>
              <a:rPr sz="2800" spc="-5" dirty="0">
                <a:latin typeface="Calibri"/>
                <a:cs typeface="Calibri"/>
              </a:rPr>
              <a:t>whether </a:t>
            </a:r>
            <a:r>
              <a:rPr sz="2800" b="1" spc="-5" dirty="0">
                <a:latin typeface="Calibri"/>
                <a:cs typeface="Calibri"/>
              </a:rPr>
              <a:t>the </a:t>
            </a:r>
            <a:r>
              <a:rPr sz="2800" b="1" spc="-20" dirty="0">
                <a:latin typeface="Calibri"/>
                <a:cs typeface="Calibri"/>
              </a:rPr>
              <a:t>transfer </a:t>
            </a:r>
            <a:r>
              <a:rPr sz="2800" b="1" spc="-5" dirty="0">
                <a:latin typeface="Calibri"/>
                <a:cs typeface="Calibri"/>
              </a:rPr>
              <a:t>is </a:t>
            </a:r>
            <a:r>
              <a:rPr sz="2800" b="1" spc="-10" dirty="0">
                <a:latin typeface="Calibri"/>
                <a:cs typeface="Calibri"/>
              </a:rPr>
              <a:t>properly</a:t>
            </a:r>
            <a:r>
              <a:rPr sz="2800" b="1" spc="17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stamped</a:t>
            </a:r>
            <a:endParaRPr sz="2800">
              <a:latin typeface="Calibri"/>
              <a:cs typeface="Calibri"/>
            </a:endParaRPr>
          </a:p>
          <a:p>
            <a:pPr marL="241300" marR="1064895" indent="-228600">
              <a:lnSpc>
                <a:spcPts val="3020"/>
              </a:lnSpc>
              <a:spcBef>
                <a:spcPts val="104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Calibri"/>
                <a:cs typeface="Calibri"/>
              </a:rPr>
              <a:t>He </a:t>
            </a:r>
            <a:r>
              <a:rPr sz="2800" spc="-10" dirty="0">
                <a:latin typeface="Calibri"/>
                <a:cs typeface="Calibri"/>
              </a:rPr>
              <a:t>should verify </a:t>
            </a:r>
            <a:r>
              <a:rPr sz="2800" spc="-5" dirty="0">
                <a:latin typeface="Calibri"/>
                <a:cs typeface="Calibri"/>
              </a:rPr>
              <a:t>the </a:t>
            </a:r>
            <a:r>
              <a:rPr sz="2800" b="1" spc="-10" dirty="0">
                <a:latin typeface="Calibri"/>
                <a:cs typeface="Calibri"/>
              </a:rPr>
              <a:t>signature </a:t>
            </a:r>
            <a:r>
              <a:rPr sz="2800" b="1" spc="-5" dirty="0">
                <a:latin typeface="Calibri"/>
                <a:cs typeface="Calibri"/>
              </a:rPr>
              <a:t>of the </a:t>
            </a:r>
            <a:r>
              <a:rPr sz="2800" b="1" spc="-20" dirty="0">
                <a:latin typeface="Calibri"/>
                <a:cs typeface="Calibri"/>
              </a:rPr>
              <a:t>transferor </a:t>
            </a:r>
            <a:r>
              <a:rPr sz="2800" b="1" spc="-10" dirty="0">
                <a:latin typeface="Calibri"/>
                <a:cs typeface="Calibri"/>
              </a:rPr>
              <a:t>with </a:t>
            </a:r>
            <a:r>
              <a:rPr sz="2800" b="1" spc="-5" dirty="0">
                <a:latin typeface="Calibri"/>
                <a:cs typeface="Calibri"/>
              </a:rPr>
              <a:t>the </a:t>
            </a:r>
            <a:r>
              <a:rPr sz="2800" b="1" spc="-10" dirty="0">
                <a:latin typeface="Calibri"/>
                <a:cs typeface="Calibri"/>
              </a:rPr>
              <a:t>signature </a:t>
            </a:r>
            <a:r>
              <a:rPr sz="2800" b="1" spc="-5" dirty="0">
                <a:latin typeface="Calibri"/>
                <a:cs typeface="Calibri"/>
              </a:rPr>
              <a:t>on  </a:t>
            </a:r>
            <a:r>
              <a:rPr sz="2800" b="1" spc="-10" dirty="0">
                <a:latin typeface="Calibri"/>
                <a:cs typeface="Calibri"/>
              </a:rPr>
              <a:t>application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form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ts val="3190"/>
              </a:lnSpc>
              <a:spcBef>
                <a:spcPts val="63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Calibri"/>
                <a:cs typeface="Calibri"/>
              </a:rPr>
              <a:t>He </a:t>
            </a:r>
            <a:r>
              <a:rPr sz="2800" spc="-10" dirty="0">
                <a:latin typeface="Calibri"/>
                <a:cs typeface="Calibri"/>
              </a:rPr>
              <a:t>should </a:t>
            </a:r>
            <a:r>
              <a:rPr sz="2800" spc="-5" dirty="0">
                <a:latin typeface="Calibri"/>
                <a:cs typeface="Calibri"/>
              </a:rPr>
              <a:t>check the </a:t>
            </a:r>
            <a:r>
              <a:rPr sz="2800" spc="-25" dirty="0">
                <a:latin typeface="Calibri"/>
                <a:cs typeface="Calibri"/>
              </a:rPr>
              <a:t>transfer </a:t>
            </a:r>
            <a:r>
              <a:rPr sz="2800" spc="-5" dirty="0">
                <a:latin typeface="Calibri"/>
                <a:cs typeface="Calibri"/>
              </a:rPr>
              <a:t>with the </a:t>
            </a:r>
            <a:r>
              <a:rPr sz="2800" b="1" spc="-10" dirty="0">
                <a:latin typeface="Calibri"/>
                <a:cs typeface="Calibri"/>
              </a:rPr>
              <a:t>Share </a:t>
            </a:r>
            <a:r>
              <a:rPr sz="2800" b="1" spc="-20" dirty="0">
                <a:latin typeface="Calibri"/>
                <a:cs typeface="Calibri"/>
              </a:rPr>
              <a:t>Register </a:t>
            </a:r>
            <a:r>
              <a:rPr sz="2800" spc="-5" dirty="0">
                <a:latin typeface="Calibri"/>
                <a:cs typeface="Calibri"/>
              </a:rPr>
              <a:t>and </a:t>
            </a:r>
            <a:r>
              <a:rPr sz="2800" spc="-10" dirty="0">
                <a:latin typeface="Calibri"/>
                <a:cs typeface="Calibri"/>
              </a:rPr>
              <a:t>see that </a:t>
            </a:r>
            <a:r>
              <a:rPr sz="2800" spc="-5" dirty="0">
                <a:latin typeface="Calibri"/>
                <a:cs typeface="Calibri"/>
              </a:rPr>
              <a:t>a </a:t>
            </a:r>
            <a:r>
              <a:rPr sz="2800" spc="-15" dirty="0">
                <a:latin typeface="Calibri"/>
                <a:cs typeface="Calibri"/>
              </a:rPr>
              <a:t>share</a:t>
            </a:r>
            <a:r>
              <a:rPr sz="2800" spc="36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has</a:t>
            </a:r>
            <a:endParaRPr sz="2800">
              <a:latin typeface="Calibri"/>
              <a:cs typeface="Calibri"/>
            </a:endParaRPr>
          </a:p>
          <a:p>
            <a:pPr marL="240665">
              <a:lnSpc>
                <a:spcPts val="3190"/>
              </a:lnSpc>
            </a:pPr>
            <a:r>
              <a:rPr sz="2800" b="1" spc="-5" dirty="0">
                <a:latin typeface="Calibri"/>
                <a:cs typeface="Calibri"/>
              </a:rPr>
              <a:t>not been </a:t>
            </a:r>
            <a:r>
              <a:rPr sz="2800" b="1" spc="-20" dirty="0">
                <a:latin typeface="Calibri"/>
                <a:cs typeface="Calibri"/>
              </a:rPr>
              <a:t>transferred</a:t>
            </a:r>
            <a:r>
              <a:rPr sz="2800" b="1" spc="5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twice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66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Calibri"/>
                <a:cs typeface="Calibri"/>
              </a:rPr>
              <a:t>He </a:t>
            </a:r>
            <a:r>
              <a:rPr sz="2800" spc="-10" dirty="0">
                <a:latin typeface="Calibri"/>
                <a:cs typeface="Calibri"/>
              </a:rPr>
              <a:t>should find out </a:t>
            </a:r>
            <a:r>
              <a:rPr sz="2800" spc="-5" dirty="0">
                <a:latin typeface="Calibri"/>
                <a:cs typeface="Calibri"/>
              </a:rPr>
              <a:t>whether the </a:t>
            </a:r>
            <a:r>
              <a:rPr sz="2800" spc="-25" dirty="0">
                <a:latin typeface="Calibri"/>
                <a:cs typeface="Calibri"/>
              </a:rPr>
              <a:t>transfer </a:t>
            </a:r>
            <a:r>
              <a:rPr sz="2800" spc="-10" dirty="0">
                <a:latin typeface="Calibri"/>
                <a:cs typeface="Calibri"/>
              </a:rPr>
              <a:t>has been </a:t>
            </a:r>
            <a:r>
              <a:rPr sz="2800" b="1" spc="-5" dirty="0">
                <a:latin typeface="Calibri"/>
                <a:cs typeface="Calibri"/>
              </a:rPr>
              <a:t>notified </a:t>
            </a:r>
            <a:r>
              <a:rPr sz="2800" b="1" spc="-15" dirty="0">
                <a:latin typeface="Calibri"/>
                <a:cs typeface="Calibri"/>
              </a:rPr>
              <a:t>to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29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transferor</a:t>
            </a:r>
            <a:endParaRPr sz="2800">
              <a:latin typeface="Calibri"/>
              <a:cs typeface="Calibri"/>
            </a:endParaRPr>
          </a:p>
          <a:p>
            <a:pPr marL="241300" marR="19685" indent="-228600">
              <a:lnSpc>
                <a:spcPts val="3020"/>
              </a:lnSpc>
              <a:spcBef>
                <a:spcPts val="105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Calibri"/>
                <a:cs typeface="Calibri"/>
              </a:rPr>
              <a:t>He </a:t>
            </a:r>
            <a:r>
              <a:rPr sz="2800" spc="-10" dirty="0">
                <a:latin typeface="Calibri"/>
                <a:cs typeface="Calibri"/>
              </a:rPr>
              <a:t>should find out </a:t>
            </a:r>
            <a:r>
              <a:rPr sz="2800" spc="-5" dirty="0">
                <a:latin typeface="Calibri"/>
                <a:cs typeface="Calibri"/>
              </a:rPr>
              <a:t>whether the </a:t>
            </a:r>
            <a:r>
              <a:rPr sz="2800" b="1" spc="-5" dirty="0">
                <a:latin typeface="Calibri"/>
                <a:cs typeface="Calibri"/>
              </a:rPr>
              <a:t>old </a:t>
            </a:r>
            <a:r>
              <a:rPr sz="2800" b="1" spc="-10" dirty="0">
                <a:latin typeface="Calibri"/>
                <a:cs typeface="Calibri"/>
              </a:rPr>
              <a:t>share certificates </a:t>
            </a:r>
            <a:r>
              <a:rPr sz="2800" b="1" spc="-20" dirty="0">
                <a:latin typeface="Calibri"/>
                <a:cs typeface="Calibri"/>
              </a:rPr>
              <a:t>have </a:t>
            </a:r>
            <a:r>
              <a:rPr sz="2800" b="1" spc="-5" dirty="0">
                <a:latin typeface="Calibri"/>
                <a:cs typeface="Calibri"/>
              </a:rPr>
              <a:t>been </a:t>
            </a:r>
            <a:r>
              <a:rPr sz="2800" b="1" spc="-10" dirty="0">
                <a:latin typeface="Calibri"/>
                <a:cs typeface="Calibri"/>
              </a:rPr>
              <a:t>cancelled </a:t>
            </a:r>
            <a:r>
              <a:rPr sz="2800" spc="-10" dirty="0">
                <a:latin typeface="Calibri"/>
                <a:cs typeface="Calibri"/>
              </a:rPr>
              <a:t>so  that they </a:t>
            </a:r>
            <a:r>
              <a:rPr sz="2800" spc="-20" dirty="0">
                <a:latin typeface="Calibri"/>
                <a:cs typeface="Calibri"/>
              </a:rPr>
              <a:t>may </a:t>
            </a:r>
            <a:r>
              <a:rPr sz="2800" b="1" spc="-5" dirty="0">
                <a:latin typeface="Calibri"/>
                <a:cs typeface="Calibri"/>
              </a:rPr>
              <a:t>not be issued </a:t>
            </a:r>
            <a:r>
              <a:rPr sz="2800" b="1" spc="-10" dirty="0">
                <a:latin typeface="Calibri"/>
                <a:cs typeface="Calibri"/>
              </a:rPr>
              <a:t>to </a:t>
            </a:r>
            <a:r>
              <a:rPr sz="2800" b="1" spc="-5" dirty="0">
                <a:latin typeface="Calibri"/>
                <a:cs typeface="Calibri"/>
              </a:rPr>
              <a:t>other</a:t>
            </a:r>
            <a:r>
              <a:rPr sz="2800" b="1" spc="8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persons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41247" y="280415"/>
            <a:ext cx="10515600" cy="521334"/>
          </a:xfrm>
          <a:prstGeom prst="rect">
            <a:avLst/>
          </a:prstGeom>
          <a:solidFill>
            <a:srgbClr val="F4B083"/>
          </a:solidFill>
        </p:spPr>
        <p:txBody>
          <a:bodyPr vert="horz" wrap="square" lIns="0" tIns="0" rIns="0" bIns="0" rtlCol="0">
            <a:spAutoFit/>
          </a:bodyPr>
          <a:lstStyle/>
          <a:p>
            <a:pPr marL="2621280">
              <a:lnSpc>
                <a:spcPts val="3960"/>
              </a:lnSpc>
            </a:pPr>
            <a:r>
              <a:rPr spc="-25" dirty="0"/>
              <a:t>Audit </a:t>
            </a:r>
            <a:r>
              <a:rPr spc="-15" dirty="0"/>
              <a:t>of </a:t>
            </a:r>
            <a:r>
              <a:rPr spc="-90" dirty="0"/>
              <a:t>Transfer </a:t>
            </a:r>
            <a:r>
              <a:rPr spc="-15" dirty="0"/>
              <a:t>of</a:t>
            </a:r>
            <a:r>
              <a:rPr spc="-155" dirty="0"/>
              <a:t> </a:t>
            </a:r>
            <a:r>
              <a:rPr spc="-40" dirty="0"/>
              <a:t>Shares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46049" y="1008634"/>
            <a:ext cx="11382375" cy="50552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1300" indent="-228600">
              <a:lnSpc>
                <a:spcPts val="3195"/>
              </a:lnSpc>
              <a:spcBef>
                <a:spcPts val="9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Calibri"/>
                <a:cs typeface="Calibri"/>
              </a:rPr>
              <a:t>When a </a:t>
            </a:r>
            <a:r>
              <a:rPr sz="2800" spc="-10" dirty="0">
                <a:latin typeface="Calibri"/>
                <a:cs typeface="Calibri"/>
              </a:rPr>
              <a:t>part </a:t>
            </a:r>
            <a:r>
              <a:rPr sz="2800" spc="-5" dirty="0">
                <a:latin typeface="Calibri"/>
                <a:cs typeface="Calibri"/>
              </a:rPr>
              <a:t>of the </a:t>
            </a:r>
            <a:r>
              <a:rPr sz="2800" spc="-10" dirty="0">
                <a:latin typeface="Calibri"/>
                <a:cs typeface="Calibri"/>
              </a:rPr>
              <a:t>holding has been </a:t>
            </a:r>
            <a:r>
              <a:rPr sz="2800" spc="-20" dirty="0">
                <a:latin typeface="Calibri"/>
                <a:cs typeface="Calibri"/>
              </a:rPr>
              <a:t>transferred, </a:t>
            </a:r>
            <a:r>
              <a:rPr sz="2800" spc="-10" dirty="0">
                <a:latin typeface="Calibri"/>
                <a:cs typeface="Calibri"/>
              </a:rPr>
              <a:t>auditor should </a:t>
            </a:r>
            <a:r>
              <a:rPr sz="2800" spc="-5" dirty="0">
                <a:latin typeface="Calibri"/>
                <a:cs typeface="Calibri"/>
              </a:rPr>
              <a:t>check</a:t>
            </a:r>
            <a:r>
              <a:rPr sz="2800" spc="254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the</a:t>
            </a:r>
            <a:endParaRPr sz="2800">
              <a:latin typeface="Calibri"/>
              <a:cs typeface="Calibri"/>
            </a:endParaRPr>
          </a:p>
          <a:p>
            <a:pPr marL="240665">
              <a:lnSpc>
                <a:spcPts val="3195"/>
              </a:lnSpc>
            </a:pPr>
            <a:r>
              <a:rPr sz="2800" b="1" spc="-5" dirty="0">
                <a:latin typeface="Calibri"/>
                <a:cs typeface="Calibri"/>
              </a:rPr>
              <a:t>balance </a:t>
            </a:r>
            <a:r>
              <a:rPr sz="2800" b="1" spc="-10" dirty="0">
                <a:latin typeface="Calibri"/>
                <a:cs typeface="Calibri"/>
              </a:rPr>
              <a:t>certificates with </a:t>
            </a:r>
            <a:r>
              <a:rPr sz="2800" b="1" spc="-15" dirty="0">
                <a:latin typeface="Calibri"/>
                <a:cs typeface="Calibri"/>
              </a:rPr>
              <a:t>counterfoils </a:t>
            </a:r>
            <a:r>
              <a:rPr sz="2800" b="1" spc="-5" dirty="0">
                <a:latin typeface="Calibri"/>
                <a:cs typeface="Calibri"/>
              </a:rPr>
              <a:t>of the</a:t>
            </a:r>
            <a:r>
              <a:rPr sz="2800" b="1" spc="14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certificates</a:t>
            </a:r>
            <a:endParaRPr sz="2800">
              <a:latin typeface="Calibri"/>
              <a:cs typeface="Calibri"/>
            </a:endParaRPr>
          </a:p>
          <a:p>
            <a:pPr marL="241300" marR="20955" indent="-228600">
              <a:lnSpc>
                <a:spcPts val="3020"/>
              </a:lnSpc>
              <a:spcBef>
                <a:spcPts val="105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Calibri"/>
                <a:cs typeface="Calibri"/>
              </a:rPr>
              <a:t>He </a:t>
            </a:r>
            <a:r>
              <a:rPr sz="2800" spc="-10" dirty="0">
                <a:latin typeface="Calibri"/>
                <a:cs typeface="Calibri"/>
              </a:rPr>
              <a:t>should </a:t>
            </a:r>
            <a:r>
              <a:rPr sz="2800" spc="-20" dirty="0">
                <a:latin typeface="Calibri"/>
                <a:cs typeface="Calibri"/>
              </a:rPr>
              <a:t>examine </a:t>
            </a:r>
            <a:r>
              <a:rPr sz="2800" spc="-5" dirty="0">
                <a:latin typeface="Calibri"/>
                <a:cs typeface="Calibri"/>
              </a:rPr>
              <a:t>the </a:t>
            </a:r>
            <a:r>
              <a:rPr sz="2800" b="1" spc="-20" dirty="0">
                <a:latin typeface="Calibri"/>
                <a:cs typeface="Calibri"/>
              </a:rPr>
              <a:t>Director’s </a:t>
            </a:r>
            <a:r>
              <a:rPr sz="2800" b="1" spc="-15" dirty="0">
                <a:latin typeface="Calibri"/>
                <a:cs typeface="Calibri"/>
              </a:rPr>
              <a:t>Minute </a:t>
            </a:r>
            <a:r>
              <a:rPr sz="2800" b="1" spc="-5" dirty="0">
                <a:latin typeface="Calibri"/>
                <a:cs typeface="Calibri"/>
              </a:rPr>
              <a:t>Book </a:t>
            </a:r>
            <a:r>
              <a:rPr sz="2800" spc="-20" dirty="0">
                <a:latin typeface="Calibri"/>
                <a:cs typeface="Calibri"/>
              </a:rPr>
              <a:t>to </a:t>
            </a:r>
            <a:r>
              <a:rPr sz="2800" spc="-10" dirty="0">
                <a:latin typeface="Calibri"/>
                <a:cs typeface="Calibri"/>
              </a:rPr>
              <a:t>see that </a:t>
            </a:r>
            <a:r>
              <a:rPr sz="2800" spc="-5" dirty="0">
                <a:latin typeface="Calibri"/>
                <a:cs typeface="Calibri"/>
              </a:rPr>
              <a:t>the </a:t>
            </a:r>
            <a:r>
              <a:rPr sz="2800" spc="-30" dirty="0">
                <a:latin typeface="Calibri"/>
                <a:cs typeface="Calibri"/>
              </a:rPr>
              <a:t>transfers </a:t>
            </a:r>
            <a:r>
              <a:rPr sz="2800" spc="-25" dirty="0">
                <a:latin typeface="Calibri"/>
                <a:cs typeface="Calibri"/>
              </a:rPr>
              <a:t>have  </a:t>
            </a:r>
            <a:r>
              <a:rPr sz="2800" spc="-10" dirty="0">
                <a:latin typeface="Calibri"/>
                <a:cs typeface="Calibri"/>
              </a:rPr>
              <a:t>been </a:t>
            </a:r>
            <a:r>
              <a:rPr sz="2800" b="1" spc="-5" dirty="0">
                <a:latin typeface="Calibri"/>
                <a:cs typeface="Calibri"/>
              </a:rPr>
              <a:t>duly sanctioned </a:t>
            </a:r>
            <a:r>
              <a:rPr sz="2800" b="1" spc="-10" dirty="0">
                <a:latin typeface="Calibri"/>
                <a:cs typeface="Calibri"/>
              </a:rPr>
              <a:t>by </a:t>
            </a:r>
            <a:r>
              <a:rPr sz="2800" b="1" spc="-5" dirty="0">
                <a:latin typeface="Calibri"/>
                <a:cs typeface="Calibri"/>
              </a:rPr>
              <a:t>the </a:t>
            </a:r>
            <a:r>
              <a:rPr sz="2800" b="1" spc="-10" dirty="0">
                <a:latin typeface="Calibri"/>
                <a:cs typeface="Calibri"/>
              </a:rPr>
              <a:t>Board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spc="10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Directors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ts val="3195"/>
              </a:lnSpc>
              <a:spcBef>
                <a:spcPts val="62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Calibri"/>
                <a:cs typeface="Calibri"/>
              </a:rPr>
              <a:t>He </a:t>
            </a:r>
            <a:r>
              <a:rPr sz="2800" spc="-10" dirty="0">
                <a:latin typeface="Calibri"/>
                <a:cs typeface="Calibri"/>
              </a:rPr>
              <a:t>should </a:t>
            </a:r>
            <a:r>
              <a:rPr sz="2800" spc="-15" dirty="0">
                <a:latin typeface="Calibri"/>
                <a:cs typeface="Calibri"/>
              </a:rPr>
              <a:t>compare </a:t>
            </a:r>
            <a:r>
              <a:rPr sz="2800" spc="-5" dirty="0">
                <a:latin typeface="Calibri"/>
                <a:cs typeface="Calibri"/>
              </a:rPr>
              <a:t>the </a:t>
            </a:r>
            <a:r>
              <a:rPr sz="2800" b="1" spc="-15" dirty="0">
                <a:latin typeface="Calibri"/>
                <a:cs typeface="Calibri"/>
              </a:rPr>
              <a:t>total </a:t>
            </a:r>
            <a:r>
              <a:rPr sz="2800" b="1" spc="-5" dirty="0">
                <a:latin typeface="Calibri"/>
                <a:cs typeface="Calibri"/>
              </a:rPr>
              <a:t>issued </a:t>
            </a:r>
            <a:r>
              <a:rPr sz="2800" b="1" spc="-10" dirty="0">
                <a:latin typeface="Calibri"/>
                <a:cs typeface="Calibri"/>
              </a:rPr>
              <a:t>capital </a:t>
            </a:r>
            <a:r>
              <a:rPr sz="2800" spc="-5" dirty="0">
                <a:latin typeface="Calibri"/>
                <a:cs typeface="Calibri"/>
              </a:rPr>
              <a:t>with the balances on</a:t>
            </a:r>
            <a:r>
              <a:rPr sz="2800" spc="19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the</a:t>
            </a:r>
            <a:endParaRPr sz="2800">
              <a:latin typeface="Calibri"/>
              <a:cs typeface="Calibri"/>
            </a:endParaRPr>
          </a:p>
          <a:p>
            <a:pPr marL="240665">
              <a:lnSpc>
                <a:spcPts val="3195"/>
              </a:lnSpc>
            </a:pPr>
            <a:r>
              <a:rPr sz="2800" b="1" spc="-15" dirty="0">
                <a:latin typeface="Calibri"/>
                <a:cs typeface="Calibri"/>
              </a:rPr>
              <a:t>Shareholders </a:t>
            </a:r>
            <a:r>
              <a:rPr sz="2800" b="1" spc="-10" dirty="0">
                <a:latin typeface="Calibri"/>
                <a:cs typeface="Calibri"/>
              </a:rPr>
              <a:t>Account </a:t>
            </a:r>
            <a:r>
              <a:rPr sz="2800" b="1" spc="-5" dirty="0">
                <a:latin typeface="Calibri"/>
                <a:cs typeface="Calibri"/>
              </a:rPr>
              <a:t>in the </a:t>
            </a:r>
            <a:r>
              <a:rPr sz="2800" b="1" spc="-10" dirty="0">
                <a:latin typeface="Calibri"/>
                <a:cs typeface="Calibri"/>
              </a:rPr>
              <a:t>Share</a:t>
            </a:r>
            <a:r>
              <a:rPr sz="2800" b="1" spc="114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Book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66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Calibri"/>
                <a:cs typeface="Calibri"/>
              </a:rPr>
              <a:t>He </a:t>
            </a:r>
            <a:r>
              <a:rPr sz="2800" spc="-10" dirty="0">
                <a:latin typeface="Calibri"/>
                <a:cs typeface="Calibri"/>
              </a:rPr>
              <a:t>should </a:t>
            </a:r>
            <a:r>
              <a:rPr sz="2800" spc="-15" dirty="0">
                <a:latin typeface="Calibri"/>
                <a:cs typeface="Calibri"/>
              </a:rPr>
              <a:t>enquire </a:t>
            </a:r>
            <a:r>
              <a:rPr sz="2800" spc="-5" dirty="0">
                <a:latin typeface="Calibri"/>
                <a:cs typeface="Calibri"/>
              </a:rPr>
              <a:t>if </a:t>
            </a:r>
            <a:r>
              <a:rPr sz="2800" b="1" spc="-5" dirty="0">
                <a:latin typeface="Calibri"/>
                <a:cs typeface="Calibri"/>
              </a:rPr>
              <a:t>NOC </a:t>
            </a:r>
            <a:r>
              <a:rPr sz="2800" spc="-10" dirty="0">
                <a:latin typeface="Calibri"/>
                <a:cs typeface="Calibri"/>
              </a:rPr>
              <a:t>had been </a:t>
            </a:r>
            <a:r>
              <a:rPr sz="2800" spc="-15" dirty="0">
                <a:latin typeface="Calibri"/>
                <a:cs typeface="Calibri"/>
              </a:rPr>
              <a:t>received </a:t>
            </a:r>
            <a:r>
              <a:rPr sz="2800" spc="-20" dirty="0">
                <a:latin typeface="Calibri"/>
                <a:cs typeface="Calibri"/>
              </a:rPr>
              <a:t>from </a:t>
            </a:r>
            <a:r>
              <a:rPr sz="2800" b="1" spc="-5" dirty="0">
                <a:latin typeface="Calibri"/>
                <a:cs typeface="Calibri"/>
              </a:rPr>
              <a:t>the </a:t>
            </a:r>
            <a:r>
              <a:rPr sz="2800" b="1" spc="-20" dirty="0">
                <a:latin typeface="Calibri"/>
                <a:cs typeface="Calibri"/>
              </a:rPr>
              <a:t>transferee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spc="32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shares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ts val="3195"/>
              </a:lnSpc>
              <a:spcBef>
                <a:spcPts val="67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Calibri"/>
                <a:cs typeface="Calibri"/>
              </a:rPr>
              <a:t>If </a:t>
            </a:r>
            <a:r>
              <a:rPr sz="2800" spc="-10" dirty="0">
                <a:latin typeface="Calibri"/>
                <a:cs typeface="Calibri"/>
              </a:rPr>
              <a:t>the </a:t>
            </a:r>
            <a:r>
              <a:rPr sz="2800" spc="-15" dirty="0">
                <a:latin typeface="Calibri"/>
                <a:cs typeface="Calibri"/>
              </a:rPr>
              <a:t>shares </a:t>
            </a:r>
            <a:r>
              <a:rPr sz="2800" spc="-5" dirty="0">
                <a:latin typeface="Calibri"/>
                <a:cs typeface="Calibri"/>
              </a:rPr>
              <a:t>which </a:t>
            </a:r>
            <a:r>
              <a:rPr sz="2800" spc="-25" dirty="0">
                <a:latin typeface="Calibri"/>
                <a:cs typeface="Calibri"/>
              </a:rPr>
              <a:t>have </a:t>
            </a:r>
            <a:r>
              <a:rPr sz="2800" spc="-5" dirty="0">
                <a:latin typeface="Calibri"/>
                <a:cs typeface="Calibri"/>
              </a:rPr>
              <a:t>been </a:t>
            </a:r>
            <a:r>
              <a:rPr sz="2800" b="1" spc="-15" dirty="0">
                <a:latin typeface="Calibri"/>
                <a:cs typeface="Calibri"/>
              </a:rPr>
              <a:t>mortgaged</a:t>
            </a:r>
            <a:r>
              <a:rPr sz="2800" spc="-15" dirty="0">
                <a:latin typeface="Calibri"/>
                <a:cs typeface="Calibri"/>
              </a:rPr>
              <a:t>, are </a:t>
            </a:r>
            <a:r>
              <a:rPr sz="2800" spc="-20" dirty="0">
                <a:latin typeface="Calibri"/>
                <a:cs typeface="Calibri"/>
              </a:rPr>
              <a:t>transferred, </a:t>
            </a:r>
            <a:r>
              <a:rPr sz="2800" spc="-5" dirty="0">
                <a:latin typeface="Calibri"/>
                <a:cs typeface="Calibri"/>
              </a:rPr>
              <a:t>he </a:t>
            </a:r>
            <a:r>
              <a:rPr sz="2800" spc="-10" dirty="0">
                <a:latin typeface="Calibri"/>
                <a:cs typeface="Calibri"/>
              </a:rPr>
              <a:t>should </a:t>
            </a:r>
            <a:r>
              <a:rPr sz="2800" spc="-5" dirty="0">
                <a:latin typeface="Calibri"/>
                <a:cs typeface="Calibri"/>
              </a:rPr>
              <a:t>see</a:t>
            </a:r>
            <a:r>
              <a:rPr sz="2800" spc="27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that</a:t>
            </a:r>
            <a:endParaRPr sz="2800">
              <a:latin typeface="Calibri"/>
              <a:cs typeface="Calibri"/>
            </a:endParaRPr>
          </a:p>
          <a:p>
            <a:pPr marL="240665">
              <a:lnSpc>
                <a:spcPts val="3195"/>
              </a:lnSpc>
            </a:pPr>
            <a:r>
              <a:rPr sz="2800" b="1" spc="-5" dirty="0">
                <a:latin typeface="Calibri"/>
                <a:cs typeface="Calibri"/>
              </a:rPr>
              <a:t>due notice had been </a:t>
            </a:r>
            <a:r>
              <a:rPr sz="2800" b="1" spc="-15" dirty="0">
                <a:latin typeface="Calibri"/>
                <a:cs typeface="Calibri"/>
              </a:rPr>
              <a:t>given to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9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mortgagee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66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15" dirty="0">
                <a:latin typeface="Calibri"/>
                <a:cs typeface="Calibri"/>
              </a:rPr>
              <a:t>Compare </a:t>
            </a:r>
            <a:r>
              <a:rPr sz="2800" spc="-5" dirty="0">
                <a:latin typeface="Calibri"/>
                <a:cs typeface="Calibri"/>
              </a:rPr>
              <a:t>the </a:t>
            </a:r>
            <a:r>
              <a:rPr sz="2800" b="1" spc="-20" dirty="0">
                <a:latin typeface="Calibri"/>
                <a:cs typeface="Calibri"/>
              </a:rPr>
              <a:t>transfer fees </a:t>
            </a:r>
            <a:r>
              <a:rPr sz="2800" spc="-15" dirty="0">
                <a:latin typeface="Calibri"/>
                <a:cs typeface="Calibri"/>
              </a:rPr>
              <a:t>received </a:t>
            </a:r>
            <a:r>
              <a:rPr sz="2800" spc="-5" dirty="0">
                <a:latin typeface="Calibri"/>
                <a:cs typeface="Calibri"/>
              </a:rPr>
              <a:t>with </a:t>
            </a:r>
            <a:r>
              <a:rPr sz="2800" b="1" spc="-5" dirty="0">
                <a:latin typeface="Calibri"/>
                <a:cs typeface="Calibri"/>
              </a:rPr>
              <a:t>the number of the </a:t>
            </a:r>
            <a:r>
              <a:rPr sz="2800" b="1" spc="-25" dirty="0">
                <a:latin typeface="Calibri"/>
                <a:cs typeface="Calibri"/>
              </a:rPr>
              <a:t>transfers</a:t>
            </a:r>
            <a:r>
              <a:rPr sz="2800" b="1" spc="3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lodged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66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15" dirty="0">
                <a:latin typeface="Calibri"/>
                <a:cs typeface="Calibri"/>
              </a:rPr>
              <a:t>Compare </a:t>
            </a:r>
            <a:r>
              <a:rPr sz="2800" spc="-5" dirty="0">
                <a:latin typeface="Calibri"/>
                <a:cs typeface="Calibri"/>
              </a:rPr>
              <a:t>the </a:t>
            </a:r>
            <a:r>
              <a:rPr sz="2800" b="1" spc="-10" dirty="0">
                <a:latin typeface="Calibri"/>
                <a:cs typeface="Calibri"/>
              </a:rPr>
              <a:t>Share Ledger </a:t>
            </a:r>
            <a:r>
              <a:rPr sz="2800" b="1" spc="-5" dirty="0">
                <a:latin typeface="Calibri"/>
                <a:cs typeface="Calibri"/>
              </a:rPr>
              <a:t>balances </a:t>
            </a:r>
            <a:r>
              <a:rPr sz="2800" spc="-5" dirty="0">
                <a:latin typeface="Calibri"/>
                <a:cs typeface="Calibri"/>
              </a:rPr>
              <a:t>with the </a:t>
            </a:r>
            <a:r>
              <a:rPr sz="2800" b="1" spc="-5" dirty="0">
                <a:latin typeface="Calibri"/>
                <a:cs typeface="Calibri"/>
              </a:rPr>
              <a:t>Issued </a:t>
            </a:r>
            <a:r>
              <a:rPr sz="2800" b="1" spc="-15" dirty="0">
                <a:latin typeface="Calibri"/>
                <a:cs typeface="Calibri"/>
              </a:rPr>
              <a:t>Share</a:t>
            </a:r>
            <a:r>
              <a:rPr sz="2800" b="1" spc="2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Capital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8200" y="252984"/>
            <a:ext cx="10515600" cy="634365"/>
          </a:xfrm>
          <a:prstGeom prst="rect">
            <a:avLst/>
          </a:prstGeom>
          <a:solidFill>
            <a:srgbClr val="C5DFB4"/>
          </a:solidFill>
        </p:spPr>
        <p:txBody>
          <a:bodyPr vert="horz" wrap="square" lIns="0" tIns="0" rIns="0" bIns="0" rtlCol="0">
            <a:spAutoFit/>
          </a:bodyPr>
          <a:lstStyle/>
          <a:p>
            <a:pPr marL="2332990">
              <a:lnSpc>
                <a:spcPts val="4400"/>
              </a:lnSpc>
            </a:pPr>
            <a:r>
              <a:rPr spc="-25" dirty="0"/>
              <a:t>Audit </a:t>
            </a:r>
            <a:r>
              <a:rPr spc="-15" dirty="0"/>
              <a:t>of </a:t>
            </a:r>
            <a:r>
              <a:rPr spc="-30" dirty="0"/>
              <a:t>Financial</a:t>
            </a:r>
            <a:r>
              <a:rPr spc="-165" dirty="0"/>
              <a:t> </a:t>
            </a:r>
            <a:r>
              <a:rPr spc="-55" dirty="0"/>
              <a:t>Statements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30479" y="1073353"/>
            <a:ext cx="11337290" cy="539314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95"/>
              </a:spcBef>
            </a:pPr>
            <a:r>
              <a:rPr sz="2800" b="1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Auditor </a:t>
            </a:r>
            <a:r>
              <a:rPr sz="2800" b="1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to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bear in mind </a:t>
            </a:r>
            <a:r>
              <a:rPr sz="2800" b="1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following </a:t>
            </a:r>
            <a:r>
              <a:rPr sz="2800" b="1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points</a:t>
            </a:r>
            <a:r>
              <a:rPr sz="2800" b="1" u="heavy" spc="1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800" b="1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–</a:t>
            </a:r>
            <a:endParaRPr sz="2800">
              <a:latin typeface="Calibri"/>
              <a:cs typeface="Calibri"/>
            </a:endParaRPr>
          </a:p>
          <a:p>
            <a:pPr algn="just">
              <a:lnSpc>
                <a:spcPct val="100000"/>
              </a:lnSpc>
              <a:spcBef>
                <a:spcPts val="40"/>
              </a:spcBef>
            </a:pPr>
            <a:endParaRPr sz="3250">
              <a:latin typeface="Times New Roman"/>
              <a:cs typeface="Times New Roman"/>
            </a:endParaRPr>
          </a:p>
          <a:p>
            <a:pPr marL="241300" indent="-228600" algn="just">
              <a:lnSpc>
                <a:spcPct val="100000"/>
              </a:lnSpc>
              <a:buFont typeface="Arial"/>
              <a:buChar char="•"/>
              <a:tabLst>
                <a:tab pos="241300" algn="l"/>
              </a:tabLst>
            </a:pPr>
            <a:r>
              <a:rPr sz="3000" spc="-5" dirty="0">
                <a:latin typeface="Calibri"/>
                <a:cs typeface="Calibri"/>
              </a:rPr>
              <a:t>He </a:t>
            </a:r>
            <a:r>
              <a:rPr sz="3000" spc="-10" dirty="0">
                <a:latin typeface="Calibri"/>
                <a:cs typeface="Calibri"/>
              </a:rPr>
              <a:t>must conduct </a:t>
            </a:r>
            <a:r>
              <a:rPr sz="3000" b="1" spc="-10" dirty="0">
                <a:latin typeface="Calibri"/>
                <a:cs typeface="Calibri"/>
              </a:rPr>
              <a:t>compliance procedure </a:t>
            </a:r>
            <a:r>
              <a:rPr sz="3000" spc="-15" dirty="0">
                <a:latin typeface="Calibri"/>
                <a:cs typeface="Calibri"/>
              </a:rPr>
              <a:t>to ensure </a:t>
            </a:r>
            <a:r>
              <a:rPr sz="3000">
                <a:latin typeface="Calibri"/>
                <a:cs typeface="Calibri"/>
              </a:rPr>
              <a:t>the </a:t>
            </a:r>
            <a:r>
              <a:rPr lang="en-US" sz="3000" b="1" spc="-10" dirty="0" smtClean="0">
                <a:latin typeface="Calibri"/>
                <a:cs typeface="Calibri"/>
              </a:rPr>
              <a:t>fair picture of ac.</a:t>
            </a:r>
            <a:endParaRPr sz="3000">
              <a:latin typeface="Calibri"/>
              <a:cs typeface="Calibri"/>
            </a:endParaRPr>
          </a:p>
          <a:p>
            <a:pPr marL="241300" marR="556260" indent="-228600" algn="just">
              <a:lnSpc>
                <a:spcPts val="2880"/>
              </a:lnSpc>
              <a:spcBef>
                <a:spcPts val="969"/>
              </a:spcBef>
              <a:buFont typeface="Arial"/>
              <a:buChar char="•"/>
              <a:tabLst>
                <a:tab pos="241300" algn="l"/>
              </a:tabLst>
            </a:pPr>
            <a:r>
              <a:rPr sz="3000" spc="-135" dirty="0">
                <a:latin typeface="Calibri"/>
                <a:cs typeface="Calibri"/>
              </a:rPr>
              <a:t>To </a:t>
            </a:r>
            <a:r>
              <a:rPr sz="3000" spc="-5" dirty="0">
                <a:latin typeface="Calibri"/>
                <a:cs typeface="Calibri"/>
              </a:rPr>
              <a:t>check </a:t>
            </a:r>
            <a:r>
              <a:rPr sz="3000" spc="-10" dirty="0">
                <a:latin typeface="Calibri"/>
                <a:cs typeface="Calibri"/>
              </a:rPr>
              <a:t>various </a:t>
            </a:r>
            <a:r>
              <a:rPr sz="3000" b="1" spc="-5" dirty="0">
                <a:latin typeface="Calibri"/>
                <a:cs typeface="Calibri"/>
              </a:rPr>
              <a:t>assertions </a:t>
            </a:r>
            <a:r>
              <a:rPr sz="3000" b="1" spc="-10" dirty="0">
                <a:latin typeface="Calibri"/>
                <a:cs typeface="Calibri"/>
              </a:rPr>
              <a:t>of </a:t>
            </a:r>
            <a:r>
              <a:rPr sz="3000" b="1" spc="-5" dirty="0">
                <a:latin typeface="Calibri"/>
                <a:cs typeface="Calibri"/>
              </a:rPr>
              <a:t>financial </a:t>
            </a:r>
            <a:r>
              <a:rPr sz="3000" b="1" spc="-15" dirty="0">
                <a:latin typeface="Calibri"/>
                <a:cs typeface="Calibri"/>
              </a:rPr>
              <a:t>data </a:t>
            </a:r>
            <a:r>
              <a:rPr sz="3000" spc="-15" dirty="0">
                <a:latin typeface="Calibri"/>
                <a:cs typeface="Calibri"/>
              </a:rPr>
              <a:t>reflected </a:t>
            </a:r>
            <a:r>
              <a:rPr sz="3000" dirty="0">
                <a:latin typeface="Calibri"/>
                <a:cs typeface="Calibri"/>
              </a:rPr>
              <a:t>in BS and P&amp;L  </a:t>
            </a:r>
            <a:r>
              <a:rPr sz="3000" spc="-15" dirty="0">
                <a:latin typeface="Calibri"/>
                <a:cs typeface="Calibri"/>
              </a:rPr>
              <a:t>A/c</a:t>
            </a:r>
            <a:endParaRPr sz="3000">
              <a:latin typeface="Calibri"/>
              <a:cs typeface="Calibri"/>
            </a:endParaRPr>
          </a:p>
          <a:p>
            <a:pPr marL="241300" indent="-228600" algn="just">
              <a:lnSpc>
                <a:spcPct val="100000"/>
              </a:lnSpc>
              <a:spcBef>
                <a:spcPts val="305"/>
              </a:spcBef>
              <a:buFont typeface="Arial"/>
              <a:buChar char="•"/>
              <a:tabLst>
                <a:tab pos="241300" algn="l"/>
              </a:tabLst>
            </a:pPr>
            <a:r>
              <a:rPr sz="3000" spc="-135" dirty="0">
                <a:latin typeface="Calibri"/>
                <a:cs typeface="Calibri"/>
              </a:rPr>
              <a:t>To </a:t>
            </a:r>
            <a:r>
              <a:rPr sz="3000" spc="-5" dirty="0">
                <a:latin typeface="Calibri"/>
                <a:cs typeface="Calibri"/>
              </a:rPr>
              <a:t>check </a:t>
            </a:r>
            <a:r>
              <a:rPr sz="3000" dirty="0">
                <a:latin typeface="Calibri"/>
                <a:cs typeface="Calibri"/>
              </a:rPr>
              <a:t>the </a:t>
            </a:r>
            <a:r>
              <a:rPr sz="3000" b="1" spc="-5" dirty="0">
                <a:latin typeface="Calibri"/>
                <a:cs typeface="Calibri"/>
              </a:rPr>
              <a:t>correctness, </a:t>
            </a:r>
            <a:r>
              <a:rPr sz="3000" b="1" spc="-15" dirty="0">
                <a:latin typeface="Calibri"/>
                <a:cs typeface="Calibri"/>
              </a:rPr>
              <a:t>completeness </a:t>
            </a:r>
            <a:r>
              <a:rPr sz="3000" b="1" dirty="0">
                <a:latin typeface="Calibri"/>
                <a:cs typeface="Calibri"/>
              </a:rPr>
              <a:t>and </a:t>
            </a:r>
            <a:r>
              <a:rPr sz="3000" b="1" spc="-15" dirty="0">
                <a:latin typeface="Calibri"/>
                <a:cs typeface="Calibri"/>
              </a:rPr>
              <a:t>validity </a:t>
            </a:r>
            <a:r>
              <a:rPr sz="3000" spc="-5" dirty="0">
                <a:latin typeface="Calibri"/>
                <a:cs typeface="Calibri"/>
              </a:rPr>
              <a:t>of </a:t>
            </a:r>
            <a:r>
              <a:rPr sz="3000">
                <a:latin typeface="Calibri"/>
                <a:cs typeface="Calibri"/>
              </a:rPr>
              <a:t>the</a:t>
            </a:r>
            <a:r>
              <a:rPr sz="3000" spc="145">
                <a:latin typeface="Calibri"/>
                <a:cs typeface="Calibri"/>
              </a:rPr>
              <a:t> </a:t>
            </a:r>
            <a:r>
              <a:rPr sz="3000" spc="-20" smtClean="0">
                <a:latin typeface="Calibri"/>
                <a:cs typeface="Calibri"/>
              </a:rPr>
              <a:t>data</a:t>
            </a:r>
            <a:r>
              <a:rPr lang="en-US" sz="3000" spc="-20" dirty="0" smtClean="0">
                <a:latin typeface="Calibri"/>
                <a:cs typeface="Calibri"/>
              </a:rPr>
              <a:t>.</a:t>
            </a:r>
            <a:endParaRPr sz="3000">
              <a:latin typeface="Calibri"/>
              <a:cs typeface="Calibri"/>
            </a:endParaRPr>
          </a:p>
          <a:p>
            <a:pPr marL="241300" marR="350520" indent="-228600" algn="just">
              <a:lnSpc>
                <a:spcPts val="2880"/>
              </a:lnSpc>
              <a:spcBef>
                <a:spcPts val="980"/>
              </a:spcBef>
              <a:buFont typeface="Arial"/>
              <a:buChar char="•"/>
              <a:tabLst>
                <a:tab pos="241300" algn="l"/>
              </a:tabLst>
            </a:pPr>
            <a:r>
              <a:rPr sz="3000" spc="-15" dirty="0">
                <a:latin typeface="Calibri"/>
                <a:cs typeface="Calibri"/>
              </a:rPr>
              <a:t>Ensure </a:t>
            </a:r>
            <a:r>
              <a:rPr sz="3000" dirty="0">
                <a:latin typeface="Calibri"/>
                <a:cs typeface="Calibri"/>
              </a:rPr>
              <a:t>the </a:t>
            </a:r>
            <a:r>
              <a:rPr sz="3000" spc="-5" dirty="0">
                <a:latin typeface="Calibri"/>
                <a:cs typeface="Calibri"/>
              </a:rPr>
              <a:t>transactions of </a:t>
            </a:r>
            <a:r>
              <a:rPr sz="3000" dirty="0">
                <a:latin typeface="Calibri"/>
                <a:cs typeface="Calibri"/>
              </a:rPr>
              <a:t>the </a:t>
            </a:r>
            <a:r>
              <a:rPr sz="3000" spc="-20" dirty="0">
                <a:latin typeface="Calibri"/>
                <a:cs typeface="Calibri"/>
              </a:rPr>
              <a:t>company </a:t>
            </a:r>
            <a:r>
              <a:rPr sz="3000" b="1" dirty="0">
                <a:latin typeface="Calibri"/>
                <a:cs typeface="Calibri"/>
              </a:rPr>
              <a:t>do not </a:t>
            </a:r>
            <a:r>
              <a:rPr sz="3000" b="1" spc="-15" dirty="0">
                <a:latin typeface="Calibri"/>
                <a:cs typeface="Calibri"/>
              </a:rPr>
              <a:t>violate </a:t>
            </a:r>
            <a:r>
              <a:rPr sz="3000" b="1" dirty="0">
                <a:latin typeface="Calibri"/>
                <a:cs typeface="Calibri"/>
              </a:rPr>
              <a:t>the </a:t>
            </a:r>
            <a:r>
              <a:rPr sz="3000" b="1" spc="-10" dirty="0">
                <a:latin typeface="Calibri"/>
                <a:cs typeface="Calibri"/>
              </a:rPr>
              <a:t>provisions  </a:t>
            </a:r>
            <a:r>
              <a:rPr sz="3000" b="1" dirty="0">
                <a:latin typeface="Calibri"/>
                <a:cs typeface="Calibri"/>
              </a:rPr>
              <a:t>of </a:t>
            </a:r>
            <a:r>
              <a:rPr sz="3000" b="1" spc="-10" dirty="0">
                <a:latin typeface="Calibri"/>
                <a:cs typeface="Calibri"/>
              </a:rPr>
              <a:t>Companies </a:t>
            </a:r>
            <a:r>
              <a:rPr sz="3000" b="1">
                <a:latin typeface="Calibri"/>
                <a:cs typeface="Calibri"/>
              </a:rPr>
              <a:t>Act </a:t>
            </a:r>
            <a:r>
              <a:rPr lang="en-US" sz="3000" b="1" dirty="0" smtClean="0">
                <a:latin typeface="Calibri"/>
                <a:cs typeface="Calibri"/>
              </a:rPr>
              <a:t>2013 </a:t>
            </a:r>
            <a:r>
              <a:rPr sz="3000" spc="-5" smtClean="0">
                <a:latin typeface="Calibri"/>
                <a:cs typeface="Calibri"/>
              </a:rPr>
              <a:t>while </a:t>
            </a:r>
            <a:r>
              <a:rPr sz="3000" spc="-15" dirty="0">
                <a:latin typeface="Calibri"/>
                <a:cs typeface="Calibri"/>
              </a:rPr>
              <a:t>examining </a:t>
            </a:r>
            <a:r>
              <a:rPr sz="3000" dirty="0">
                <a:latin typeface="Calibri"/>
                <a:cs typeface="Calibri"/>
              </a:rPr>
              <a:t>the </a:t>
            </a:r>
            <a:r>
              <a:rPr sz="3000" spc="-5" dirty="0">
                <a:latin typeface="Calibri"/>
                <a:cs typeface="Calibri"/>
              </a:rPr>
              <a:t>financial</a:t>
            </a:r>
            <a:r>
              <a:rPr sz="3000" spc="-30" dirty="0">
                <a:latin typeface="Calibri"/>
                <a:cs typeface="Calibri"/>
              </a:rPr>
              <a:t> </a:t>
            </a:r>
            <a:r>
              <a:rPr sz="3000" spc="-20" dirty="0">
                <a:latin typeface="Calibri"/>
                <a:cs typeface="Calibri"/>
              </a:rPr>
              <a:t>statements</a:t>
            </a:r>
            <a:endParaRPr sz="3000">
              <a:latin typeface="Calibri"/>
              <a:cs typeface="Calibri"/>
            </a:endParaRPr>
          </a:p>
          <a:p>
            <a:pPr marL="241300" marR="3003550" indent="-228600" algn="just">
              <a:lnSpc>
                <a:spcPts val="2880"/>
              </a:lnSpc>
              <a:spcBef>
                <a:spcPts val="1000"/>
              </a:spcBef>
              <a:buFont typeface="Arial"/>
              <a:buChar char="•"/>
              <a:tabLst>
                <a:tab pos="241300" algn="l"/>
              </a:tabLst>
            </a:pPr>
            <a:r>
              <a:rPr sz="3000" b="1" spc="-10" dirty="0">
                <a:latin typeface="Calibri"/>
                <a:cs typeface="Calibri"/>
              </a:rPr>
              <a:t>Proper reflection </a:t>
            </a:r>
            <a:r>
              <a:rPr sz="3000" b="1" spc="-5" dirty="0">
                <a:latin typeface="Calibri"/>
                <a:cs typeface="Calibri"/>
              </a:rPr>
              <a:t>of </a:t>
            </a:r>
            <a:r>
              <a:rPr sz="3000" b="1" spc="-10" dirty="0">
                <a:latin typeface="Calibri"/>
                <a:cs typeface="Calibri"/>
              </a:rPr>
              <a:t>items </a:t>
            </a:r>
            <a:r>
              <a:rPr sz="3000" dirty="0">
                <a:latin typeface="Calibri"/>
                <a:cs typeface="Calibri"/>
              </a:rPr>
              <a:t>in BS and P&amp;L </a:t>
            </a:r>
            <a:r>
              <a:rPr sz="3000" spc="-15" dirty="0">
                <a:latin typeface="Calibri"/>
                <a:cs typeface="Calibri"/>
              </a:rPr>
              <a:t>A/c </a:t>
            </a:r>
            <a:r>
              <a:rPr sz="3000" spc="-5" dirty="0">
                <a:latin typeface="Calibri"/>
                <a:cs typeface="Calibri"/>
              </a:rPr>
              <a:t>such </a:t>
            </a:r>
            <a:r>
              <a:rPr sz="3000">
                <a:latin typeface="Calibri"/>
                <a:cs typeface="Calibri"/>
              </a:rPr>
              <a:t>as  </a:t>
            </a:r>
            <a:r>
              <a:rPr lang="en-US" sz="3000" dirty="0" smtClean="0">
                <a:latin typeface="Calibri"/>
                <a:cs typeface="Calibri"/>
              </a:rPr>
              <a:t> </a:t>
            </a:r>
            <a:r>
              <a:rPr sz="3000" spc="-20" smtClean="0">
                <a:latin typeface="Calibri"/>
                <a:cs typeface="Calibri"/>
              </a:rPr>
              <a:t>evenue/expenditure </a:t>
            </a:r>
            <a:r>
              <a:rPr sz="3000" dirty="0">
                <a:latin typeface="Calibri"/>
                <a:cs typeface="Calibri"/>
              </a:rPr>
              <a:t>and</a:t>
            </a:r>
            <a:r>
              <a:rPr sz="3000" spc="5" dirty="0">
                <a:latin typeface="Calibri"/>
                <a:cs typeface="Calibri"/>
              </a:rPr>
              <a:t> </a:t>
            </a:r>
            <a:r>
              <a:rPr sz="3000" spc="-5" dirty="0">
                <a:latin typeface="Calibri"/>
                <a:cs typeface="Calibri"/>
              </a:rPr>
              <a:t>assets/liabilities</a:t>
            </a:r>
            <a:endParaRPr sz="3000">
              <a:latin typeface="Calibri"/>
              <a:cs typeface="Calibri"/>
            </a:endParaRPr>
          </a:p>
          <a:p>
            <a:pPr marL="241300" marR="5080" indent="-228600" algn="just">
              <a:lnSpc>
                <a:spcPts val="2880"/>
              </a:lnSpc>
              <a:spcBef>
                <a:spcPts val="994"/>
              </a:spcBef>
              <a:buFont typeface="Arial"/>
              <a:buChar char="•"/>
              <a:tabLst>
                <a:tab pos="241300" algn="l"/>
              </a:tabLst>
            </a:pPr>
            <a:r>
              <a:rPr sz="3000" spc="-15" dirty="0">
                <a:latin typeface="Calibri"/>
                <a:cs typeface="Calibri"/>
              </a:rPr>
              <a:t>Ensure </a:t>
            </a:r>
            <a:r>
              <a:rPr sz="3000" dirty="0">
                <a:latin typeface="Calibri"/>
                <a:cs typeface="Calibri"/>
              </a:rPr>
              <a:t>the </a:t>
            </a:r>
            <a:r>
              <a:rPr sz="3000" spc="-5" dirty="0">
                <a:latin typeface="Calibri"/>
                <a:cs typeface="Calibri"/>
              </a:rPr>
              <a:t>financial </a:t>
            </a:r>
            <a:r>
              <a:rPr sz="3000" spc="-20" dirty="0">
                <a:latin typeface="Calibri"/>
                <a:cs typeface="Calibri"/>
              </a:rPr>
              <a:t>statements </a:t>
            </a:r>
            <a:r>
              <a:rPr sz="3000" b="1" spc="-15" dirty="0">
                <a:latin typeface="Calibri"/>
                <a:cs typeface="Calibri"/>
              </a:rPr>
              <a:t>reflect </a:t>
            </a:r>
            <a:r>
              <a:rPr sz="3000" b="1" dirty="0">
                <a:latin typeface="Calibri"/>
                <a:cs typeface="Calibri"/>
              </a:rPr>
              <a:t>true </a:t>
            </a:r>
            <a:r>
              <a:rPr sz="3000" b="1" spc="-5" dirty="0">
                <a:latin typeface="Calibri"/>
                <a:cs typeface="Calibri"/>
              </a:rPr>
              <a:t>and </a:t>
            </a:r>
            <a:r>
              <a:rPr sz="3000" b="1" spc="-20" dirty="0">
                <a:latin typeface="Calibri"/>
                <a:cs typeface="Calibri"/>
              </a:rPr>
              <a:t>fair </a:t>
            </a:r>
            <a:r>
              <a:rPr sz="3000" b="1" spc="-10" dirty="0">
                <a:latin typeface="Calibri"/>
                <a:cs typeface="Calibri"/>
              </a:rPr>
              <a:t>view </a:t>
            </a:r>
            <a:r>
              <a:rPr sz="3000" b="1" dirty="0">
                <a:latin typeface="Calibri"/>
                <a:cs typeface="Calibri"/>
              </a:rPr>
              <a:t>of the </a:t>
            </a:r>
            <a:r>
              <a:rPr sz="3000" b="1" spc="-10" dirty="0">
                <a:latin typeface="Calibri"/>
                <a:cs typeface="Calibri"/>
              </a:rPr>
              <a:t>trading  results </a:t>
            </a:r>
            <a:r>
              <a:rPr sz="3000" dirty="0">
                <a:latin typeface="Calibri"/>
                <a:cs typeface="Calibri"/>
              </a:rPr>
              <a:t>and </a:t>
            </a:r>
            <a:r>
              <a:rPr sz="3000" spc="-5" dirty="0">
                <a:latin typeface="Calibri"/>
                <a:cs typeface="Calibri"/>
              </a:rPr>
              <a:t>financial </a:t>
            </a:r>
            <a:r>
              <a:rPr sz="3000" spc="-20" dirty="0">
                <a:latin typeface="Calibri"/>
                <a:cs typeface="Calibri"/>
              </a:rPr>
              <a:t>status </a:t>
            </a:r>
            <a:r>
              <a:rPr sz="3000" spc="-5" dirty="0">
                <a:latin typeface="Calibri"/>
                <a:cs typeface="Calibri"/>
              </a:rPr>
              <a:t>of </a:t>
            </a:r>
            <a:r>
              <a:rPr sz="3000" dirty="0">
                <a:latin typeface="Calibri"/>
                <a:cs typeface="Calibri"/>
              </a:rPr>
              <a:t>the</a:t>
            </a:r>
            <a:r>
              <a:rPr sz="3000" spc="-25" dirty="0">
                <a:latin typeface="Calibri"/>
                <a:cs typeface="Calibri"/>
              </a:rPr>
              <a:t> </a:t>
            </a:r>
            <a:r>
              <a:rPr sz="3000" spc="-15" dirty="0">
                <a:latin typeface="Calibri"/>
                <a:cs typeface="Calibri"/>
              </a:rPr>
              <a:t>company</a:t>
            </a:r>
            <a:endParaRPr sz="3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8200" y="295656"/>
            <a:ext cx="10515600" cy="591820"/>
          </a:xfrm>
          <a:prstGeom prst="rect">
            <a:avLst/>
          </a:prstGeom>
          <a:solidFill>
            <a:srgbClr val="DBDBDB"/>
          </a:solidFill>
        </p:spPr>
        <p:txBody>
          <a:bodyPr vert="horz" wrap="square" lIns="0" tIns="0" rIns="0" bIns="0" rtlCol="0">
            <a:spAutoFit/>
          </a:bodyPr>
          <a:lstStyle/>
          <a:p>
            <a:pPr marL="689610">
              <a:lnSpc>
                <a:spcPts val="4230"/>
              </a:lnSpc>
            </a:pPr>
            <a:r>
              <a:rPr spc="-25" dirty="0"/>
              <a:t>Audit </a:t>
            </a:r>
            <a:r>
              <a:rPr spc="-15" dirty="0"/>
              <a:t>of </a:t>
            </a:r>
            <a:r>
              <a:rPr spc="-30" dirty="0"/>
              <a:t>Financial </a:t>
            </a:r>
            <a:r>
              <a:rPr spc="-55" dirty="0"/>
              <a:t>Statements </a:t>
            </a:r>
            <a:r>
              <a:rPr spc="-5" dirty="0"/>
              <a:t>– </a:t>
            </a:r>
            <a:r>
              <a:rPr spc="-25" dirty="0"/>
              <a:t>Balance</a:t>
            </a:r>
            <a:r>
              <a:rPr spc="-270" dirty="0"/>
              <a:t> </a:t>
            </a:r>
            <a:r>
              <a:rPr spc="-35" dirty="0"/>
              <a:t>Sheet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608836"/>
            <a:ext cx="7517765" cy="409447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Examine following </a:t>
            </a:r>
            <a:r>
              <a:rPr sz="2800" b="1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items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in </a:t>
            </a:r>
            <a:r>
              <a:rPr sz="2800" b="1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respect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of </a:t>
            </a:r>
            <a:r>
              <a:rPr sz="3200" b="1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Liabilities</a:t>
            </a:r>
            <a:r>
              <a:rPr sz="3200" b="1" u="heavy" spc="1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3200" b="1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–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405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241935" algn="l"/>
              </a:tabLst>
            </a:pPr>
            <a:r>
              <a:rPr sz="2800" spc="-15" dirty="0">
                <a:latin typeface="Calibri"/>
                <a:cs typeface="Calibri"/>
              </a:rPr>
              <a:t>Share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Capital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670"/>
              </a:spcBef>
              <a:buFont typeface="Arial"/>
              <a:buChar char="•"/>
              <a:tabLst>
                <a:tab pos="241935" algn="l"/>
              </a:tabLst>
            </a:pPr>
            <a:r>
              <a:rPr sz="2800" spc="-10" dirty="0">
                <a:latin typeface="Calibri"/>
                <a:cs typeface="Calibri"/>
              </a:rPr>
              <a:t>Reserves </a:t>
            </a:r>
            <a:r>
              <a:rPr sz="2800" spc="-5" dirty="0">
                <a:latin typeface="Calibri"/>
                <a:cs typeface="Calibri"/>
              </a:rPr>
              <a:t>and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Surplus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660"/>
              </a:spcBef>
              <a:buFont typeface="Arial"/>
              <a:buChar char="•"/>
              <a:tabLst>
                <a:tab pos="241935" algn="l"/>
              </a:tabLst>
            </a:pPr>
            <a:r>
              <a:rPr sz="2800" spc="-15" dirty="0">
                <a:latin typeface="Calibri"/>
                <a:cs typeface="Calibri"/>
              </a:rPr>
              <a:t>Secured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Loans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660"/>
              </a:spcBef>
              <a:buFont typeface="Arial"/>
              <a:buChar char="•"/>
              <a:tabLst>
                <a:tab pos="241935" algn="l"/>
              </a:tabLst>
            </a:pPr>
            <a:r>
              <a:rPr sz="2800" spc="-10" dirty="0">
                <a:latin typeface="Calibri"/>
                <a:cs typeface="Calibri"/>
              </a:rPr>
              <a:t>Unsecured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Loans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675"/>
              </a:spcBef>
              <a:buFont typeface="Arial"/>
              <a:buChar char="•"/>
              <a:tabLst>
                <a:tab pos="241935" algn="l"/>
              </a:tabLst>
            </a:pPr>
            <a:r>
              <a:rPr sz="2800" spc="-20" dirty="0">
                <a:latin typeface="Calibri"/>
                <a:cs typeface="Calibri"/>
              </a:rPr>
              <a:t>Current </a:t>
            </a:r>
            <a:r>
              <a:rPr sz="2800" spc="-10" dirty="0">
                <a:latin typeface="Calibri"/>
                <a:cs typeface="Calibri"/>
              </a:rPr>
              <a:t>Liabilities </a:t>
            </a:r>
            <a:r>
              <a:rPr sz="2800" spc="-5" dirty="0">
                <a:latin typeface="Calibri"/>
                <a:cs typeface="Calibri"/>
              </a:rPr>
              <a:t>and</a:t>
            </a:r>
            <a:r>
              <a:rPr sz="2800" spc="7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Provisions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660"/>
              </a:spcBef>
              <a:buFont typeface="Arial"/>
              <a:buChar char="•"/>
              <a:tabLst>
                <a:tab pos="241935" algn="l"/>
              </a:tabLst>
            </a:pPr>
            <a:r>
              <a:rPr sz="2800" spc="-5" dirty="0">
                <a:latin typeface="Calibri"/>
                <a:cs typeface="Calibri"/>
              </a:rPr>
              <a:t>A </a:t>
            </a:r>
            <a:r>
              <a:rPr sz="2800" spc="-25" dirty="0">
                <a:latin typeface="Calibri"/>
                <a:cs typeface="Calibri"/>
              </a:rPr>
              <a:t>foot </a:t>
            </a:r>
            <a:r>
              <a:rPr sz="2800" spc="-15" dirty="0">
                <a:latin typeface="Calibri"/>
                <a:cs typeface="Calibri"/>
              </a:rPr>
              <a:t>note </a:t>
            </a:r>
            <a:r>
              <a:rPr sz="2800" spc="-25" dirty="0">
                <a:latin typeface="Calibri"/>
                <a:cs typeface="Calibri"/>
              </a:rPr>
              <a:t>for </a:t>
            </a:r>
            <a:r>
              <a:rPr sz="2800" spc="-15" dirty="0">
                <a:latin typeface="Calibri"/>
                <a:cs typeface="Calibri"/>
              </a:rPr>
              <a:t>contingent</a:t>
            </a:r>
            <a:r>
              <a:rPr sz="2800" spc="9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liability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8200" y="295656"/>
            <a:ext cx="10515600" cy="591820"/>
          </a:xfrm>
          <a:prstGeom prst="rect">
            <a:avLst/>
          </a:prstGeom>
          <a:solidFill>
            <a:srgbClr val="C5DFB4"/>
          </a:solidFill>
        </p:spPr>
        <p:txBody>
          <a:bodyPr vert="horz" wrap="square" lIns="0" tIns="0" rIns="0" bIns="0" rtlCol="0">
            <a:spAutoFit/>
          </a:bodyPr>
          <a:lstStyle/>
          <a:p>
            <a:pPr marL="689610">
              <a:lnSpc>
                <a:spcPts val="4230"/>
              </a:lnSpc>
            </a:pPr>
            <a:r>
              <a:rPr spc="-25" dirty="0"/>
              <a:t>Audit </a:t>
            </a:r>
            <a:r>
              <a:rPr spc="-15" dirty="0"/>
              <a:t>of </a:t>
            </a:r>
            <a:r>
              <a:rPr spc="-30" dirty="0"/>
              <a:t>Financial </a:t>
            </a:r>
            <a:r>
              <a:rPr spc="-55" dirty="0"/>
              <a:t>Statements </a:t>
            </a:r>
            <a:r>
              <a:rPr spc="-5" dirty="0"/>
              <a:t>– </a:t>
            </a:r>
            <a:r>
              <a:rPr spc="-25" dirty="0"/>
              <a:t>Balance</a:t>
            </a:r>
            <a:r>
              <a:rPr spc="-270" dirty="0"/>
              <a:t> </a:t>
            </a:r>
            <a:r>
              <a:rPr spc="-35" dirty="0"/>
              <a:t>Sheet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608836"/>
            <a:ext cx="6965950" cy="35845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Examine following </a:t>
            </a:r>
            <a:r>
              <a:rPr sz="2800" b="1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items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in </a:t>
            </a:r>
            <a:r>
              <a:rPr sz="2800" b="1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respect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of </a:t>
            </a:r>
            <a:r>
              <a:rPr sz="32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Assets</a:t>
            </a:r>
            <a:r>
              <a:rPr sz="3200" b="1" u="heavy" spc="114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800" b="1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–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405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241935" algn="l"/>
              </a:tabLst>
            </a:pPr>
            <a:r>
              <a:rPr sz="2800" spc="-20" dirty="0">
                <a:latin typeface="Calibri"/>
                <a:cs typeface="Calibri"/>
              </a:rPr>
              <a:t>Fixed</a:t>
            </a:r>
            <a:r>
              <a:rPr sz="2800" spc="-9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Assets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670"/>
              </a:spcBef>
              <a:buFont typeface="Arial"/>
              <a:buChar char="•"/>
              <a:tabLst>
                <a:tab pos="241935" algn="l"/>
              </a:tabLst>
            </a:pPr>
            <a:r>
              <a:rPr sz="2800" spc="-20" dirty="0">
                <a:latin typeface="Calibri"/>
                <a:cs typeface="Calibri"/>
              </a:rPr>
              <a:t>Investments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660"/>
              </a:spcBef>
              <a:buFont typeface="Arial"/>
              <a:buChar char="•"/>
              <a:tabLst>
                <a:tab pos="241935" algn="l"/>
              </a:tabLst>
            </a:pPr>
            <a:r>
              <a:rPr sz="2800" spc="-20" dirty="0">
                <a:latin typeface="Calibri"/>
                <a:cs typeface="Calibri"/>
              </a:rPr>
              <a:t>Current </a:t>
            </a:r>
            <a:r>
              <a:rPr sz="2800" spc="-5" dirty="0">
                <a:latin typeface="Calibri"/>
                <a:cs typeface="Calibri"/>
              </a:rPr>
              <a:t>Assets, Loans and</a:t>
            </a:r>
            <a:r>
              <a:rPr sz="2800" spc="8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Advances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660"/>
              </a:spcBef>
              <a:buFont typeface="Arial"/>
              <a:buChar char="•"/>
              <a:tabLst>
                <a:tab pos="241935" algn="l"/>
              </a:tabLst>
            </a:pPr>
            <a:r>
              <a:rPr sz="2800" spc="-5" dirty="0">
                <a:latin typeface="Calibri"/>
                <a:cs typeface="Calibri"/>
              </a:rPr>
              <a:t>Miscellaneous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Expenditure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675"/>
              </a:spcBef>
              <a:buFont typeface="Arial"/>
              <a:buChar char="•"/>
              <a:tabLst>
                <a:tab pos="241935" algn="l"/>
              </a:tabLst>
            </a:pPr>
            <a:r>
              <a:rPr sz="2800" spc="-15" dirty="0">
                <a:latin typeface="Calibri"/>
                <a:cs typeface="Calibri"/>
              </a:rPr>
              <a:t>Profit </a:t>
            </a:r>
            <a:r>
              <a:rPr sz="2800" spc="-5" dirty="0">
                <a:latin typeface="Calibri"/>
                <a:cs typeface="Calibri"/>
              </a:rPr>
              <a:t>and </a:t>
            </a:r>
            <a:r>
              <a:rPr sz="2800" spc="-10" dirty="0">
                <a:latin typeface="Calibri"/>
                <a:cs typeface="Calibri"/>
              </a:rPr>
              <a:t>Loss Account (Debit</a:t>
            </a:r>
            <a:r>
              <a:rPr sz="2800" spc="10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Balance)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78408" y="323088"/>
            <a:ext cx="10515600" cy="577850"/>
          </a:xfrm>
          <a:prstGeom prst="rect">
            <a:avLst/>
          </a:prstGeom>
          <a:solidFill>
            <a:srgbClr val="ACB8C9"/>
          </a:solidFill>
        </p:spPr>
        <p:txBody>
          <a:bodyPr vert="horz" wrap="square" lIns="0" tIns="0" rIns="0" bIns="0" rtlCol="0">
            <a:spAutoFit/>
          </a:bodyPr>
          <a:lstStyle/>
          <a:p>
            <a:pPr marL="497840">
              <a:lnSpc>
                <a:spcPts val="3990"/>
              </a:lnSpc>
            </a:pPr>
            <a:r>
              <a:rPr sz="3600" spc="-20" dirty="0"/>
              <a:t>Audit </a:t>
            </a:r>
            <a:r>
              <a:rPr sz="3600" spc="-10" dirty="0"/>
              <a:t>of </a:t>
            </a:r>
            <a:r>
              <a:rPr sz="3600" spc="-25" dirty="0"/>
              <a:t>Financial </a:t>
            </a:r>
            <a:r>
              <a:rPr sz="3600" spc="-45" dirty="0"/>
              <a:t>Statements </a:t>
            </a:r>
            <a:r>
              <a:rPr sz="3600" dirty="0"/>
              <a:t>– </a:t>
            </a:r>
            <a:r>
              <a:rPr sz="3600" spc="-40" dirty="0"/>
              <a:t>Profit </a:t>
            </a:r>
            <a:r>
              <a:rPr sz="3600" dirty="0"/>
              <a:t>&amp; </a:t>
            </a:r>
            <a:r>
              <a:rPr sz="3600" spc="-20" dirty="0"/>
              <a:t>Loss</a:t>
            </a:r>
            <a:r>
              <a:rPr sz="3600" spc="-405" dirty="0"/>
              <a:t> </a:t>
            </a:r>
            <a:r>
              <a:rPr sz="3600" spc="-40" dirty="0"/>
              <a:t>Account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1057757" y="1097737"/>
            <a:ext cx="9435465" cy="51161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Examine </a:t>
            </a:r>
            <a:r>
              <a:rPr sz="2800" b="1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following items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with </a:t>
            </a:r>
            <a:r>
              <a:rPr sz="2800" b="1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respect to </a:t>
            </a:r>
            <a:r>
              <a:rPr sz="3200" b="1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Expenses</a:t>
            </a:r>
            <a:r>
              <a:rPr sz="3200" b="1" u="heavy" spc="1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3200" b="1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–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405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241935" algn="l"/>
              </a:tabLst>
            </a:pPr>
            <a:r>
              <a:rPr sz="2800" spc="-10" dirty="0">
                <a:latin typeface="Calibri"/>
                <a:cs typeface="Calibri"/>
              </a:rPr>
              <a:t>Consumption </a:t>
            </a:r>
            <a:r>
              <a:rPr sz="2800" spc="-5" dirty="0">
                <a:latin typeface="Calibri"/>
                <a:cs typeface="Calibri"/>
              </a:rPr>
              <a:t>of </a:t>
            </a:r>
            <a:r>
              <a:rPr sz="2800" spc="-30" dirty="0">
                <a:latin typeface="Calibri"/>
                <a:cs typeface="Calibri"/>
              </a:rPr>
              <a:t>raw </a:t>
            </a:r>
            <a:r>
              <a:rPr sz="2800" spc="-10" dirty="0">
                <a:latin typeface="Calibri"/>
                <a:cs typeface="Calibri"/>
              </a:rPr>
              <a:t>materials </a:t>
            </a:r>
            <a:r>
              <a:rPr sz="2800" spc="-5" dirty="0">
                <a:latin typeface="Calibri"/>
                <a:cs typeface="Calibri"/>
              </a:rPr>
              <a:t>/ </a:t>
            </a:r>
            <a:r>
              <a:rPr sz="2800" spc="-10" dirty="0">
                <a:latin typeface="Calibri"/>
                <a:cs typeface="Calibri"/>
              </a:rPr>
              <a:t>purchase </a:t>
            </a:r>
            <a:r>
              <a:rPr sz="2800" spc="-5" dirty="0">
                <a:latin typeface="Calibri"/>
                <a:cs typeface="Calibri"/>
              </a:rPr>
              <a:t>of</a:t>
            </a:r>
            <a:r>
              <a:rPr sz="2800" spc="13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goods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660"/>
              </a:spcBef>
              <a:buFont typeface="Arial"/>
              <a:buChar char="•"/>
              <a:tabLst>
                <a:tab pos="241935" algn="l"/>
              </a:tabLst>
            </a:pPr>
            <a:r>
              <a:rPr sz="2800" spc="-10" dirty="0">
                <a:latin typeface="Calibri"/>
                <a:cs typeface="Calibri"/>
              </a:rPr>
              <a:t>Opening </a:t>
            </a:r>
            <a:r>
              <a:rPr sz="2800" spc="-20" dirty="0">
                <a:latin typeface="Calibri"/>
                <a:cs typeface="Calibri"/>
              </a:rPr>
              <a:t>stock </a:t>
            </a:r>
            <a:r>
              <a:rPr sz="2800" spc="-5" dirty="0">
                <a:latin typeface="Calibri"/>
                <a:cs typeface="Calibri"/>
              </a:rPr>
              <a:t>of </a:t>
            </a:r>
            <a:r>
              <a:rPr sz="2800" spc="-10" dirty="0">
                <a:latin typeface="Calibri"/>
                <a:cs typeface="Calibri"/>
              </a:rPr>
              <a:t>finished goods, work in</a:t>
            </a:r>
            <a:r>
              <a:rPr sz="2800" spc="12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progress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670"/>
              </a:spcBef>
              <a:buFont typeface="Arial"/>
              <a:buChar char="•"/>
              <a:tabLst>
                <a:tab pos="241935" algn="l"/>
              </a:tabLst>
            </a:pPr>
            <a:r>
              <a:rPr sz="2800" spc="-10" dirty="0">
                <a:latin typeface="Calibri"/>
                <a:cs typeface="Calibri"/>
              </a:rPr>
              <a:t>Consumption </a:t>
            </a:r>
            <a:r>
              <a:rPr sz="2800" spc="-5" dirty="0">
                <a:latin typeface="Calibri"/>
                <a:cs typeface="Calibri"/>
              </a:rPr>
              <a:t>of </a:t>
            </a:r>
            <a:r>
              <a:rPr sz="2800" spc="-20" dirty="0">
                <a:latin typeface="Calibri"/>
                <a:cs typeface="Calibri"/>
              </a:rPr>
              <a:t>stores,</a:t>
            </a:r>
            <a:r>
              <a:rPr sz="2800" spc="7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spares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660"/>
              </a:spcBef>
              <a:buFont typeface="Arial"/>
              <a:buChar char="•"/>
              <a:tabLst>
                <a:tab pos="241935" algn="l"/>
              </a:tabLst>
            </a:pPr>
            <a:r>
              <a:rPr sz="2800" spc="-25" dirty="0">
                <a:latin typeface="Calibri"/>
                <a:cs typeface="Calibri"/>
              </a:rPr>
              <a:t>Power </a:t>
            </a:r>
            <a:r>
              <a:rPr sz="2800" spc="-5" dirty="0">
                <a:latin typeface="Calibri"/>
                <a:cs typeface="Calibri"/>
              </a:rPr>
              <a:t>and</a:t>
            </a:r>
            <a:r>
              <a:rPr sz="2800" spc="3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fuel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660"/>
              </a:spcBef>
              <a:buFont typeface="Arial"/>
              <a:buChar char="•"/>
              <a:tabLst>
                <a:tab pos="241935" algn="l"/>
              </a:tabLst>
            </a:pPr>
            <a:r>
              <a:rPr sz="2800" spc="-20" dirty="0">
                <a:latin typeface="Calibri"/>
                <a:cs typeface="Calibri"/>
              </a:rPr>
              <a:t>Staff </a:t>
            </a:r>
            <a:r>
              <a:rPr sz="2800" spc="-15" dirty="0">
                <a:latin typeface="Calibri"/>
                <a:cs typeface="Calibri"/>
              </a:rPr>
              <a:t>expenses </a:t>
            </a:r>
            <a:r>
              <a:rPr sz="2800" spc="-5" dirty="0">
                <a:latin typeface="Calibri"/>
                <a:cs typeface="Calibri"/>
              </a:rPr>
              <a:t>– salaries, </a:t>
            </a:r>
            <a:r>
              <a:rPr sz="2800" spc="-15" dirty="0">
                <a:latin typeface="Calibri"/>
                <a:cs typeface="Calibri"/>
              </a:rPr>
              <a:t>wages, </a:t>
            </a:r>
            <a:r>
              <a:rPr sz="2800" spc="-10" dirty="0">
                <a:latin typeface="Calibri"/>
                <a:cs typeface="Calibri"/>
              </a:rPr>
              <a:t>bonus, </a:t>
            </a:r>
            <a:r>
              <a:rPr sz="2800" spc="-20" dirty="0">
                <a:latin typeface="Calibri"/>
                <a:cs typeface="Calibri"/>
              </a:rPr>
              <a:t>welfare, provident</a:t>
            </a:r>
            <a:r>
              <a:rPr sz="2800" spc="229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fund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675"/>
              </a:spcBef>
              <a:buFont typeface="Arial"/>
              <a:buChar char="•"/>
              <a:tabLst>
                <a:tab pos="241935" algn="l"/>
              </a:tabLst>
            </a:pPr>
            <a:r>
              <a:rPr sz="2800" spc="-25" dirty="0">
                <a:latin typeface="Calibri"/>
                <a:cs typeface="Calibri"/>
              </a:rPr>
              <a:t>Rent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660"/>
              </a:spcBef>
              <a:buFont typeface="Arial"/>
              <a:buChar char="•"/>
              <a:tabLst>
                <a:tab pos="241935" algn="l"/>
              </a:tabLst>
            </a:pPr>
            <a:r>
              <a:rPr sz="2800" spc="-20" dirty="0">
                <a:latin typeface="Calibri"/>
                <a:cs typeface="Calibri"/>
              </a:rPr>
              <a:t>Repairs to </a:t>
            </a:r>
            <a:r>
              <a:rPr sz="2800" spc="-10" dirty="0">
                <a:latin typeface="Calibri"/>
                <a:cs typeface="Calibri"/>
              </a:rPr>
              <a:t>building </a:t>
            </a:r>
            <a:r>
              <a:rPr sz="2800" spc="-5" dirty="0">
                <a:latin typeface="Calibri"/>
                <a:cs typeface="Calibri"/>
              </a:rPr>
              <a:t>and</a:t>
            </a:r>
            <a:r>
              <a:rPr sz="2800" spc="9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machinery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660"/>
              </a:spcBef>
              <a:buFont typeface="Arial"/>
              <a:buChar char="•"/>
              <a:tabLst>
                <a:tab pos="241935" algn="l"/>
              </a:tabLst>
            </a:pPr>
            <a:r>
              <a:rPr sz="2800" spc="-10" dirty="0">
                <a:latin typeface="Calibri"/>
                <a:cs typeface="Calibri"/>
              </a:rPr>
              <a:t>Depreciation, Insurances, </a:t>
            </a:r>
            <a:r>
              <a:rPr sz="2800" spc="-55" dirty="0">
                <a:latin typeface="Calibri"/>
                <a:cs typeface="Calibri"/>
              </a:rPr>
              <a:t>Taxes,</a:t>
            </a:r>
            <a:r>
              <a:rPr sz="2800" spc="5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Interests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8200" y="210311"/>
            <a:ext cx="10515600" cy="690880"/>
          </a:xfrm>
          <a:prstGeom prst="rect">
            <a:avLst/>
          </a:prstGeom>
          <a:solidFill>
            <a:srgbClr val="F4B083"/>
          </a:solidFill>
        </p:spPr>
        <p:txBody>
          <a:bodyPr vert="horz" wrap="square" lIns="0" tIns="0" rIns="0" bIns="0" rtlCol="0">
            <a:spAutoFit/>
          </a:bodyPr>
          <a:lstStyle/>
          <a:p>
            <a:pPr marL="1887220">
              <a:lnSpc>
                <a:spcPts val="4625"/>
              </a:lnSpc>
            </a:pPr>
            <a:r>
              <a:rPr spc="-85" dirty="0"/>
              <a:t>Topics </a:t>
            </a:r>
            <a:r>
              <a:rPr spc="-50" dirty="0"/>
              <a:t>covered </a:t>
            </a:r>
            <a:r>
              <a:rPr spc="-30" dirty="0"/>
              <a:t>under </a:t>
            </a:r>
            <a:r>
              <a:rPr spc="-15" dirty="0"/>
              <a:t>this</a:t>
            </a:r>
            <a:r>
              <a:rPr spc="-180" dirty="0"/>
              <a:t> </a:t>
            </a:r>
            <a:r>
              <a:rPr spc="-40" dirty="0"/>
              <a:t>chapter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97788" y="1675333"/>
            <a:ext cx="10893425" cy="3327962"/>
          </a:xfrm>
          <a:prstGeom prst="rect">
            <a:avLst/>
          </a:prstGeom>
        </p:spPr>
        <p:txBody>
          <a:bodyPr vert="horz" wrap="square" lIns="0" tIns="6032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25"/>
              </a:spcBef>
            </a:pPr>
            <a:endParaRPr sz="40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241300" algn="l"/>
              </a:tabLst>
            </a:pPr>
            <a:r>
              <a:rPr sz="2800" b="1" spc="-5" dirty="0">
                <a:latin typeface="Calibri"/>
                <a:cs typeface="Calibri"/>
              </a:rPr>
              <a:t>Audit </a:t>
            </a:r>
            <a:r>
              <a:rPr sz="2800" b="1" spc="-15" dirty="0">
                <a:latin typeface="Calibri"/>
                <a:cs typeface="Calibri"/>
              </a:rPr>
              <a:t>Report </a:t>
            </a:r>
            <a:r>
              <a:rPr sz="2800" spc="-5" dirty="0">
                <a:latin typeface="Calibri"/>
                <a:cs typeface="Calibri"/>
              </a:rPr>
              <a:t>– </a:t>
            </a:r>
            <a:r>
              <a:rPr sz="2800" spc="-15" dirty="0">
                <a:latin typeface="Calibri"/>
                <a:cs typeface="Calibri"/>
              </a:rPr>
              <a:t>Contents </a:t>
            </a:r>
            <a:r>
              <a:rPr sz="2800" spc="-5" dirty="0">
                <a:latin typeface="Calibri"/>
                <a:cs typeface="Calibri"/>
              </a:rPr>
              <a:t>of Audit </a:t>
            </a:r>
            <a:r>
              <a:rPr sz="2800" spc="-10" dirty="0">
                <a:latin typeface="Calibri"/>
                <a:cs typeface="Calibri"/>
              </a:rPr>
              <a:t>Report </a:t>
            </a:r>
            <a:r>
              <a:rPr sz="2800" spc="-5" dirty="0">
                <a:latin typeface="Calibri"/>
                <a:cs typeface="Calibri"/>
              </a:rPr>
              <a:t>– </a:t>
            </a:r>
            <a:r>
              <a:rPr sz="2800" spc="-30" dirty="0">
                <a:latin typeface="Calibri"/>
                <a:cs typeface="Calibri"/>
              </a:rPr>
              <a:t>Types </a:t>
            </a:r>
            <a:r>
              <a:rPr sz="2800" spc="-5" dirty="0">
                <a:latin typeface="Calibri"/>
                <a:cs typeface="Calibri"/>
              </a:rPr>
              <a:t>of Audit</a:t>
            </a:r>
            <a:r>
              <a:rPr sz="2800" spc="229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Reports.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Arial"/>
              <a:buChar char="•"/>
            </a:pPr>
            <a:endParaRPr sz="4350">
              <a:latin typeface="Times New Roman"/>
              <a:cs typeface="Times New Roman"/>
            </a:endParaRPr>
          </a:p>
          <a:p>
            <a:pPr marL="241300" marR="581660" indent="-228600">
              <a:lnSpc>
                <a:spcPct val="90000"/>
              </a:lnSpc>
              <a:buFont typeface="Arial"/>
              <a:buChar char="•"/>
              <a:tabLst>
                <a:tab pos="241300" algn="l"/>
              </a:tabLst>
            </a:pPr>
            <a:r>
              <a:rPr sz="2800" b="1" spc="-5" dirty="0">
                <a:latin typeface="Calibri"/>
                <a:cs typeface="Calibri"/>
              </a:rPr>
              <a:t>Audit of </a:t>
            </a:r>
            <a:r>
              <a:rPr sz="2800" b="1" spc="-10" dirty="0">
                <a:latin typeface="Calibri"/>
                <a:cs typeface="Calibri"/>
              </a:rPr>
              <a:t>Limited Companies </a:t>
            </a:r>
            <a:r>
              <a:rPr sz="2800" spc="-5" dirty="0">
                <a:latin typeface="Calibri"/>
                <a:cs typeface="Calibri"/>
              </a:rPr>
              <a:t>- Audit of </a:t>
            </a:r>
            <a:r>
              <a:rPr sz="2800" spc="-10" dirty="0">
                <a:latin typeface="Calibri"/>
                <a:cs typeface="Calibri"/>
              </a:rPr>
              <a:t>Financial </a:t>
            </a:r>
            <a:r>
              <a:rPr sz="2800" spc="-15" dirty="0">
                <a:latin typeface="Calibri"/>
                <a:cs typeface="Calibri"/>
              </a:rPr>
              <a:t>Statements </a:t>
            </a:r>
            <a:r>
              <a:rPr sz="2800" spc="-5" dirty="0">
                <a:latin typeface="Calibri"/>
                <a:cs typeface="Calibri"/>
              </a:rPr>
              <a:t>– Balance  </a:t>
            </a:r>
            <a:r>
              <a:rPr sz="2800" spc="-10" dirty="0">
                <a:latin typeface="Calibri"/>
                <a:cs typeface="Calibri"/>
              </a:rPr>
              <a:t>Sheet </a:t>
            </a:r>
            <a:r>
              <a:rPr sz="2800" spc="-5" dirty="0">
                <a:latin typeface="Calibri"/>
                <a:cs typeface="Calibri"/>
              </a:rPr>
              <a:t>&amp; </a:t>
            </a:r>
            <a:r>
              <a:rPr sz="2800" spc="-15" dirty="0">
                <a:latin typeface="Calibri"/>
                <a:cs typeface="Calibri"/>
              </a:rPr>
              <a:t>Profit </a:t>
            </a:r>
            <a:r>
              <a:rPr sz="2800" spc="-5" dirty="0">
                <a:latin typeface="Calibri"/>
                <a:cs typeface="Calibri"/>
              </a:rPr>
              <a:t>&amp; </a:t>
            </a:r>
            <a:r>
              <a:rPr sz="2800" spc="-10" dirty="0">
                <a:latin typeface="Calibri"/>
                <a:cs typeface="Calibri"/>
              </a:rPr>
              <a:t>Loss Account, </a:t>
            </a:r>
            <a:r>
              <a:rPr sz="2800" spc="-5" dirty="0">
                <a:latin typeface="Calibri"/>
                <a:cs typeface="Calibri"/>
              </a:rPr>
              <a:t>Audit of </a:t>
            </a:r>
            <a:r>
              <a:rPr sz="2800" spc="-15" dirty="0">
                <a:latin typeface="Calibri"/>
                <a:cs typeface="Calibri"/>
              </a:rPr>
              <a:t>Share Capital </a:t>
            </a:r>
            <a:r>
              <a:rPr sz="2800" spc="-5" dirty="0">
                <a:latin typeface="Calibri"/>
                <a:cs typeface="Calibri"/>
              </a:rPr>
              <a:t>and </a:t>
            </a:r>
            <a:r>
              <a:rPr sz="2800" spc="-45" dirty="0">
                <a:latin typeface="Calibri"/>
                <a:cs typeface="Calibri"/>
              </a:rPr>
              <a:t>Transfer </a:t>
            </a:r>
            <a:r>
              <a:rPr sz="2800" spc="-10" dirty="0">
                <a:latin typeface="Calibri"/>
                <a:cs typeface="Calibri"/>
              </a:rPr>
              <a:t>of  Shares, Kinds </a:t>
            </a:r>
            <a:r>
              <a:rPr sz="2800" spc="-5" dirty="0">
                <a:latin typeface="Calibri"/>
                <a:cs typeface="Calibri"/>
              </a:rPr>
              <a:t>of </a:t>
            </a:r>
            <a:r>
              <a:rPr sz="2800" spc="-10" dirty="0">
                <a:latin typeface="Calibri"/>
                <a:cs typeface="Calibri"/>
              </a:rPr>
              <a:t>Reserves </a:t>
            </a:r>
            <a:r>
              <a:rPr sz="2800" spc="-5" dirty="0">
                <a:latin typeface="Calibri"/>
                <a:cs typeface="Calibri"/>
              </a:rPr>
              <a:t>- </a:t>
            </a:r>
            <a:r>
              <a:rPr sz="2800" spc="-10" dirty="0">
                <a:latin typeface="Calibri"/>
                <a:cs typeface="Calibri"/>
              </a:rPr>
              <a:t>Specific, </a:t>
            </a:r>
            <a:r>
              <a:rPr sz="2800" spc="-15" dirty="0">
                <a:latin typeface="Calibri"/>
                <a:cs typeface="Calibri"/>
              </a:rPr>
              <a:t>General Capital </a:t>
            </a:r>
            <a:r>
              <a:rPr sz="2800" spc="-5" dirty="0">
                <a:latin typeface="Calibri"/>
                <a:cs typeface="Calibri"/>
              </a:rPr>
              <a:t>and </a:t>
            </a:r>
            <a:r>
              <a:rPr sz="2800" spc="-10" dirty="0">
                <a:latin typeface="Calibri"/>
                <a:cs typeface="Calibri"/>
              </a:rPr>
              <a:t>Reserves,  </a:t>
            </a:r>
            <a:r>
              <a:rPr sz="2800" spc="-15" dirty="0">
                <a:latin typeface="Calibri"/>
                <a:cs typeface="Calibri"/>
              </a:rPr>
              <a:t>Provision </a:t>
            </a:r>
            <a:r>
              <a:rPr sz="2800" spc="-5" dirty="0">
                <a:latin typeface="Calibri"/>
                <a:cs typeface="Calibri"/>
              </a:rPr>
              <a:t>and</a:t>
            </a:r>
            <a:r>
              <a:rPr sz="2800" spc="5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Reserves.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78408" y="323088"/>
            <a:ext cx="10515600" cy="577850"/>
          </a:xfrm>
          <a:prstGeom prst="rect">
            <a:avLst/>
          </a:prstGeom>
          <a:solidFill>
            <a:srgbClr val="FFD966"/>
          </a:solidFill>
        </p:spPr>
        <p:txBody>
          <a:bodyPr vert="horz" wrap="square" lIns="0" tIns="0" rIns="0" bIns="0" rtlCol="0">
            <a:spAutoFit/>
          </a:bodyPr>
          <a:lstStyle/>
          <a:p>
            <a:pPr marL="497840">
              <a:lnSpc>
                <a:spcPts val="3990"/>
              </a:lnSpc>
            </a:pPr>
            <a:r>
              <a:rPr sz="3600" spc="-20" dirty="0"/>
              <a:t>Audit </a:t>
            </a:r>
            <a:r>
              <a:rPr sz="3600" spc="-10" dirty="0"/>
              <a:t>of </a:t>
            </a:r>
            <a:r>
              <a:rPr sz="3600" spc="-25" dirty="0"/>
              <a:t>Financial </a:t>
            </a:r>
            <a:r>
              <a:rPr sz="3600" spc="-45" dirty="0"/>
              <a:t>Statements </a:t>
            </a:r>
            <a:r>
              <a:rPr sz="3600" dirty="0"/>
              <a:t>– </a:t>
            </a:r>
            <a:r>
              <a:rPr sz="3600" spc="-40" dirty="0"/>
              <a:t>Profit </a:t>
            </a:r>
            <a:r>
              <a:rPr sz="3600" dirty="0"/>
              <a:t>&amp; </a:t>
            </a:r>
            <a:r>
              <a:rPr sz="3600" spc="-20" dirty="0"/>
              <a:t>Loss</a:t>
            </a:r>
            <a:r>
              <a:rPr sz="3600" spc="-405" dirty="0"/>
              <a:t> </a:t>
            </a:r>
            <a:r>
              <a:rPr sz="3600" spc="-40" dirty="0"/>
              <a:t>Account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1057757" y="1097737"/>
            <a:ext cx="9608185" cy="385572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Examine </a:t>
            </a:r>
            <a:r>
              <a:rPr sz="2800" b="1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following items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with </a:t>
            </a:r>
            <a:r>
              <a:rPr sz="2800" b="1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respect to </a:t>
            </a:r>
            <a:r>
              <a:rPr sz="3200" b="1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Revenue</a:t>
            </a:r>
            <a:r>
              <a:rPr sz="3200" b="1" u="heavy" spc="1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3200" b="1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–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40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buFont typeface="Arial"/>
              <a:buChar char="•"/>
              <a:tabLst>
                <a:tab pos="241935" algn="l"/>
              </a:tabLst>
            </a:pPr>
            <a:r>
              <a:rPr sz="3200" spc="-5" dirty="0">
                <a:latin typeface="Calibri"/>
                <a:cs typeface="Calibri"/>
              </a:rPr>
              <a:t>Sales</a:t>
            </a:r>
            <a:endParaRPr sz="32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625"/>
              </a:spcBef>
              <a:buFont typeface="Arial"/>
              <a:buChar char="•"/>
              <a:tabLst>
                <a:tab pos="241935" algn="l"/>
              </a:tabLst>
            </a:pPr>
            <a:r>
              <a:rPr sz="3200" spc="-5" dirty="0">
                <a:latin typeface="Calibri"/>
                <a:cs typeface="Calibri"/>
              </a:rPr>
              <a:t>Closing </a:t>
            </a:r>
            <a:r>
              <a:rPr sz="3200" spc="-20" dirty="0">
                <a:latin typeface="Calibri"/>
                <a:cs typeface="Calibri"/>
              </a:rPr>
              <a:t>stock </a:t>
            </a:r>
            <a:r>
              <a:rPr sz="3200" dirty="0">
                <a:latin typeface="Calibri"/>
                <a:cs typeface="Calibri"/>
              </a:rPr>
              <a:t>of </a:t>
            </a:r>
            <a:r>
              <a:rPr sz="3200" spc="-5" dirty="0">
                <a:latin typeface="Calibri"/>
                <a:cs typeface="Calibri"/>
              </a:rPr>
              <a:t>finished </a:t>
            </a:r>
            <a:r>
              <a:rPr sz="3200" spc="-10" dirty="0">
                <a:latin typeface="Calibri"/>
                <a:cs typeface="Calibri"/>
              </a:rPr>
              <a:t>goods </a:t>
            </a:r>
            <a:r>
              <a:rPr sz="3200" dirty="0">
                <a:latin typeface="Calibri"/>
                <a:cs typeface="Calibri"/>
              </a:rPr>
              <a:t>/ closing </a:t>
            </a:r>
            <a:r>
              <a:rPr sz="3200" spc="-10" dirty="0">
                <a:latin typeface="Calibri"/>
                <a:cs typeface="Calibri"/>
              </a:rPr>
              <a:t>work </a:t>
            </a:r>
            <a:r>
              <a:rPr sz="3200" dirty="0">
                <a:latin typeface="Calibri"/>
                <a:cs typeface="Calibri"/>
              </a:rPr>
              <a:t>in</a:t>
            </a:r>
            <a:r>
              <a:rPr sz="3200" spc="55" dirty="0">
                <a:latin typeface="Calibri"/>
                <a:cs typeface="Calibri"/>
              </a:rPr>
              <a:t> </a:t>
            </a:r>
            <a:r>
              <a:rPr sz="3200" spc="-15" dirty="0">
                <a:latin typeface="Calibri"/>
                <a:cs typeface="Calibri"/>
              </a:rPr>
              <a:t>progress</a:t>
            </a:r>
            <a:endParaRPr sz="32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610"/>
              </a:spcBef>
              <a:buFont typeface="Arial"/>
              <a:buChar char="•"/>
              <a:tabLst>
                <a:tab pos="241935" algn="l"/>
              </a:tabLst>
            </a:pPr>
            <a:r>
              <a:rPr sz="3200" spc="-5" dirty="0">
                <a:latin typeface="Calibri"/>
                <a:cs typeface="Calibri"/>
              </a:rPr>
              <a:t>Income </a:t>
            </a:r>
            <a:r>
              <a:rPr sz="3200" spc="-20" dirty="0">
                <a:latin typeface="Calibri"/>
                <a:cs typeface="Calibri"/>
              </a:rPr>
              <a:t>from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spc="-15" dirty="0">
                <a:latin typeface="Calibri"/>
                <a:cs typeface="Calibri"/>
              </a:rPr>
              <a:t>investments</a:t>
            </a:r>
            <a:endParaRPr sz="32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615"/>
              </a:spcBef>
              <a:buFont typeface="Arial"/>
              <a:buChar char="•"/>
              <a:tabLst>
                <a:tab pos="241935" algn="l"/>
              </a:tabLst>
            </a:pPr>
            <a:r>
              <a:rPr sz="3200" spc="-5" dirty="0">
                <a:latin typeface="Calibri"/>
                <a:cs typeface="Calibri"/>
              </a:rPr>
              <a:t>Dividend </a:t>
            </a:r>
            <a:r>
              <a:rPr sz="3200" spc="-15" dirty="0">
                <a:latin typeface="Calibri"/>
                <a:cs typeface="Calibri"/>
              </a:rPr>
              <a:t>from</a:t>
            </a:r>
            <a:r>
              <a:rPr sz="3200" spc="1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subsidiaries</a:t>
            </a:r>
            <a:endParaRPr sz="32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625"/>
              </a:spcBef>
              <a:buFont typeface="Arial"/>
              <a:buChar char="•"/>
              <a:tabLst>
                <a:tab pos="241935" algn="l"/>
              </a:tabLst>
            </a:pPr>
            <a:r>
              <a:rPr sz="3200" dirty="0">
                <a:latin typeface="Calibri"/>
                <a:cs typeface="Calibri"/>
              </a:rPr>
              <a:t>Miscellaneous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income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8200" y="365759"/>
            <a:ext cx="10515600" cy="774700"/>
          </a:xfrm>
          <a:prstGeom prst="rect">
            <a:avLst/>
          </a:prstGeom>
          <a:solidFill>
            <a:srgbClr val="FFE699"/>
          </a:solidFill>
        </p:spPr>
        <p:txBody>
          <a:bodyPr vert="horz" wrap="square" lIns="0" tIns="0" rIns="0" bIns="0" rtlCol="0">
            <a:spAutoFit/>
          </a:bodyPr>
          <a:lstStyle/>
          <a:p>
            <a:pPr marL="3175" algn="ctr">
              <a:lnSpc>
                <a:spcPts val="5325"/>
              </a:lnSpc>
            </a:pPr>
            <a:r>
              <a:rPr sz="4800" spc="-45" dirty="0"/>
              <a:t>Reserves</a:t>
            </a:r>
            <a:endParaRPr sz="4800"/>
          </a:p>
        </p:txBody>
      </p:sp>
      <p:sp>
        <p:nvSpPr>
          <p:cNvPr id="3" name="object 3"/>
          <p:cNvSpPr txBox="1"/>
          <p:nvPr/>
        </p:nvSpPr>
        <p:spPr>
          <a:xfrm>
            <a:off x="444500" y="1663700"/>
            <a:ext cx="11137265" cy="3655695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241300" marR="604520" indent="-228600">
              <a:lnSpc>
                <a:spcPts val="3460"/>
              </a:lnSpc>
              <a:spcBef>
                <a:spcPts val="535"/>
              </a:spcBef>
              <a:buFont typeface="Arial"/>
              <a:buChar char="•"/>
              <a:tabLst>
                <a:tab pos="241300" algn="l"/>
              </a:tabLst>
            </a:pPr>
            <a:r>
              <a:rPr sz="3200" spc="-15" dirty="0">
                <a:latin typeface="Calibri"/>
                <a:cs typeface="Calibri"/>
              </a:rPr>
              <a:t>Reserve </a:t>
            </a:r>
            <a:r>
              <a:rPr sz="3200" spc="-40" dirty="0">
                <a:latin typeface="Calibri"/>
                <a:cs typeface="Calibri"/>
              </a:rPr>
              <a:t>refers </a:t>
            </a:r>
            <a:r>
              <a:rPr sz="3200" spc="-25" dirty="0">
                <a:latin typeface="Calibri"/>
                <a:cs typeface="Calibri"/>
              </a:rPr>
              <a:t>to </a:t>
            </a:r>
            <a:r>
              <a:rPr sz="3200" spc="-15" dirty="0">
                <a:latin typeface="Calibri"/>
                <a:cs typeface="Calibri"/>
              </a:rPr>
              <a:t>retention </a:t>
            </a:r>
            <a:r>
              <a:rPr sz="3200" spc="-5" dirty="0">
                <a:latin typeface="Calibri"/>
                <a:cs typeface="Calibri"/>
              </a:rPr>
              <a:t>of </a:t>
            </a:r>
            <a:r>
              <a:rPr sz="3200" spc="-15" dirty="0">
                <a:latin typeface="Calibri"/>
                <a:cs typeface="Calibri"/>
              </a:rPr>
              <a:t>profit </a:t>
            </a:r>
            <a:r>
              <a:rPr sz="3200" dirty="0">
                <a:latin typeface="Calibri"/>
                <a:cs typeface="Calibri"/>
              </a:rPr>
              <a:t>which is </a:t>
            </a:r>
            <a:r>
              <a:rPr sz="3200" spc="-5" dirty="0">
                <a:latin typeface="Calibri"/>
                <a:cs typeface="Calibri"/>
              </a:rPr>
              <a:t>not </a:t>
            </a:r>
            <a:r>
              <a:rPr sz="3200" dirty="0">
                <a:latin typeface="Calibri"/>
                <a:cs typeface="Calibri"/>
              </a:rPr>
              <a:t>in the </a:t>
            </a:r>
            <a:r>
              <a:rPr sz="3200" spc="-25" dirty="0">
                <a:latin typeface="Calibri"/>
                <a:cs typeface="Calibri"/>
              </a:rPr>
              <a:t>form </a:t>
            </a:r>
            <a:r>
              <a:rPr sz="3200" spc="-5" dirty="0">
                <a:latin typeface="Calibri"/>
                <a:cs typeface="Calibri"/>
              </a:rPr>
              <a:t>of  </a:t>
            </a:r>
            <a:r>
              <a:rPr sz="3200" spc="-10" dirty="0">
                <a:latin typeface="Calibri"/>
                <a:cs typeface="Calibri"/>
              </a:rPr>
              <a:t>provision.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Arial"/>
              <a:buChar char="•"/>
            </a:pPr>
            <a:endParaRPr sz="435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buFont typeface="Arial"/>
              <a:buChar char="•"/>
              <a:tabLst>
                <a:tab pos="241300" algn="l"/>
              </a:tabLst>
            </a:pPr>
            <a:r>
              <a:rPr sz="3200" spc="-10" dirty="0">
                <a:latin typeface="Calibri"/>
                <a:cs typeface="Calibri"/>
              </a:rPr>
              <a:t>Reserves </a:t>
            </a:r>
            <a:r>
              <a:rPr sz="3200" dirty="0">
                <a:latin typeface="Calibri"/>
                <a:cs typeface="Calibri"/>
              </a:rPr>
              <a:t>means </a:t>
            </a:r>
            <a:r>
              <a:rPr sz="3200" spc="-10" dirty="0">
                <a:latin typeface="Calibri"/>
                <a:cs typeface="Calibri"/>
              </a:rPr>
              <a:t>accumulated </a:t>
            </a:r>
            <a:r>
              <a:rPr sz="3200" spc="-5" dirty="0">
                <a:latin typeface="Calibri"/>
                <a:cs typeface="Calibri"/>
              </a:rPr>
              <a:t>or </a:t>
            </a:r>
            <a:r>
              <a:rPr sz="3200" spc="-10" dirty="0">
                <a:latin typeface="Calibri"/>
                <a:cs typeface="Calibri"/>
              </a:rPr>
              <a:t>undistributed</a:t>
            </a:r>
            <a:r>
              <a:rPr sz="3200" spc="80" dirty="0">
                <a:latin typeface="Calibri"/>
                <a:cs typeface="Calibri"/>
              </a:rPr>
              <a:t> </a:t>
            </a:r>
            <a:r>
              <a:rPr sz="3200" spc="-15" dirty="0">
                <a:latin typeface="Calibri"/>
                <a:cs typeface="Calibri"/>
              </a:rPr>
              <a:t>profits.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Arial"/>
              <a:buChar char="•"/>
            </a:pPr>
            <a:endParaRPr sz="4750">
              <a:latin typeface="Times New Roman"/>
              <a:cs typeface="Times New Roman"/>
            </a:endParaRPr>
          </a:p>
          <a:p>
            <a:pPr marL="241300" marR="5080" indent="-228600">
              <a:lnSpc>
                <a:spcPts val="3460"/>
              </a:lnSpc>
              <a:buFont typeface="Arial"/>
              <a:buChar char="•"/>
              <a:tabLst>
                <a:tab pos="241300" algn="l"/>
              </a:tabLst>
            </a:pPr>
            <a:r>
              <a:rPr sz="3200" dirty="0">
                <a:latin typeface="Calibri"/>
                <a:cs typeface="Calibri"/>
              </a:rPr>
              <a:t>If the </a:t>
            </a:r>
            <a:r>
              <a:rPr sz="3200" spc="-10" dirty="0">
                <a:latin typeface="Calibri"/>
                <a:cs typeface="Calibri"/>
              </a:rPr>
              <a:t>provision </a:t>
            </a:r>
            <a:r>
              <a:rPr sz="3200" spc="-15" dirty="0">
                <a:latin typeface="Calibri"/>
                <a:cs typeface="Calibri"/>
              </a:rPr>
              <a:t>exceeds </a:t>
            </a:r>
            <a:r>
              <a:rPr sz="3200" dirty="0">
                <a:latin typeface="Calibri"/>
                <a:cs typeface="Calibri"/>
              </a:rPr>
              <a:t>the </a:t>
            </a:r>
            <a:r>
              <a:rPr sz="3200" spc="-5" dirty="0">
                <a:latin typeface="Calibri"/>
                <a:cs typeface="Calibri"/>
              </a:rPr>
              <a:t>amount </a:t>
            </a:r>
            <a:r>
              <a:rPr sz="3200" dirty="0">
                <a:latin typeface="Calibri"/>
                <a:cs typeface="Calibri"/>
              </a:rPr>
              <a:t>which is </a:t>
            </a:r>
            <a:r>
              <a:rPr sz="3200" spc="-10" dirty="0">
                <a:latin typeface="Calibri"/>
                <a:cs typeface="Calibri"/>
              </a:rPr>
              <a:t>required </a:t>
            </a:r>
            <a:r>
              <a:rPr sz="3200" spc="-25" dirty="0">
                <a:latin typeface="Calibri"/>
                <a:cs typeface="Calibri"/>
              </a:rPr>
              <a:t>to </a:t>
            </a:r>
            <a:r>
              <a:rPr sz="3200" spc="-5" dirty="0">
                <a:latin typeface="Calibri"/>
                <a:cs typeface="Calibri"/>
              </a:rPr>
              <a:t>meet </a:t>
            </a:r>
            <a:r>
              <a:rPr sz="3200" dirty="0">
                <a:latin typeface="Calibri"/>
                <a:cs typeface="Calibri"/>
              </a:rPr>
              <a:t>the  loss or </a:t>
            </a:r>
            <a:r>
              <a:rPr sz="3200" spc="-30" dirty="0">
                <a:latin typeface="Calibri"/>
                <a:cs typeface="Calibri"/>
              </a:rPr>
              <a:t>liability, </a:t>
            </a:r>
            <a:r>
              <a:rPr sz="3200" dirty="0">
                <a:latin typeface="Calibri"/>
                <a:cs typeface="Calibri"/>
              </a:rPr>
              <a:t>the </a:t>
            </a:r>
            <a:r>
              <a:rPr sz="3200" spc="-20" dirty="0">
                <a:latin typeface="Calibri"/>
                <a:cs typeface="Calibri"/>
              </a:rPr>
              <a:t>excess </a:t>
            </a:r>
            <a:r>
              <a:rPr sz="3200" dirty="0">
                <a:latin typeface="Calibri"/>
                <a:cs typeface="Calibri"/>
              </a:rPr>
              <a:t>is </a:t>
            </a:r>
            <a:r>
              <a:rPr sz="3200" spc="-25" dirty="0">
                <a:latin typeface="Calibri"/>
                <a:cs typeface="Calibri"/>
              </a:rPr>
              <a:t>to </a:t>
            </a:r>
            <a:r>
              <a:rPr sz="3200" spc="-5" dirty="0">
                <a:latin typeface="Calibri"/>
                <a:cs typeface="Calibri"/>
              </a:rPr>
              <a:t>be </a:t>
            </a:r>
            <a:r>
              <a:rPr sz="3200" spc="-20" dirty="0">
                <a:latin typeface="Calibri"/>
                <a:cs typeface="Calibri"/>
              </a:rPr>
              <a:t>treated </a:t>
            </a:r>
            <a:r>
              <a:rPr sz="3200" dirty="0">
                <a:latin typeface="Calibri"/>
                <a:cs typeface="Calibri"/>
              </a:rPr>
              <a:t>as</a:t>
            </a:r>
            <a:r>
              <a:rPr sz="3200" spc="9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reserve.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8200" y="365759"/>
            <a:ext cx="10515600" cy="774700"/>
          </a:xfrm>
          <a:prstGeom prst="rect">
            <a:avLst/>
          </a:prstGeom>
          <a:solidFill>
            <a:srgbClr val="F8CAAC"/>
          </a:solidFill>
        </p:spPr>
        <p:txBody>
          <a:bodyPr vert="horz" wrap="square" lIns="0" tIns="1905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150"/>
              </a:spcBef>
            </a:pPr>
            <a:r>
              <a:rPr spc="-25" dirty="0"/>
              <a:t>Kinds </a:t>
            </a:r>
            <a:r>
              <a:rPr spc="-15" dirty="0"/>
              <a:t>of</a:t>
            </a:r>
            <a:r>
              <a:rPr spc="-105" dirty="0"/>
              <a:t> </a:t>
            </a:r>
            <a:r>
              <a:rPr spc="-40" dirty="0"/>
              <a:t>Reserves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4500" y="1619504"/>
            <a:ext cx="10894060" cy="36480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(A) </a:t>
            </a:r>
            <a:r>
              <a:rPr sz="2800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Revenue</a:t>
            </a:r>
            <a:r>
              <a:rPr sz="2800" u="heavy" spc="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800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Reserve</a:t>
            </a:r>
            <a:r>
              <a:rPr sz="2800" spc="-10" dirty="0">
                <a:latin typeface="Calibri"/>
                <a:cs typeface="Calibri"/>
              </a:rPr>
              <a:t>: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800">
              <a:latin typeface="Times New Roman"/>
              <a:cs typeface="Times New Roman"/>
            </a:endParaRPr>
          </a:p>
          <a:p>
            <a:pPr marL="12700" marR="66675">
              <a:lnSpc>
                <a:spcPts val="3030"/>
              </a:lnSpc>
              <a:spcBef>
                <a:spcPts val="1835"/>
              </a:spcBef>
            </a:pPr>
            <a:r>
              <a:rPr sz="2800" spc="-5" dirty="0">
                <a:latin typeface="Calibri"/>
                <a:cs typeface="Calibri"/>
              </a:rPr>
              <a:t>Those </a:t>
            </a:r>
            <a:r>
              <a:rPr sz="2800" spc="-10" dirty="0">
                <a:latin typeface="Calibri"/>
                <a:cs typeface="Calibri"/>
              </a:rPr>
              <a:t>reserves </a:t>
            </a:r>
            <a:r>
              <a:rPr sz="2800" spc="-5" dirty="0">
                <a:latin typeface="Calibri"/>
                <a:cs typeface="Calibri"/>
              </a:rPr>
              <a:t>which </a:t>
            </a:r>
            <a:r>
              <a:rPr sz="2800" spc="-15" dirty="0">
                <a:latin typeface="Calibri"/>
                <a:cs typeface="Calibri"/>
              </a:rPr>
              <a:t>are created </a:t>
            </a:r>
            <a:r>
              <a:rPr sz="2800" spc="-5" dirty="0">
                <a:latin typeface="Calibri"/>
                <a:cs typeface="Calibri"/>
              </a:rPr>
              <a:t>out of </a:t>
            </a:r>
            <a:r>
              <a:rPr sz="2800" spc="-15" dirty="0">
                <a:latin typeface="Calibri"/>
                <a:cs typeface="Calibri"/>
              </a:rPr>
              <a:t>profits available </a:t>
            </a:r>
            <a:r>
              <a:rPr sz="2800" spc="-25" dirty="0">
                <a:latin typeface="Calibri"/>
                <a:cs typeface="Calibri"/>
              </a:rPr>
              <a:t>for </a:t>
            </a:r>
            <a:r>
              <a:rPr sz="2800" spc="-15" dirty="0">
                <a:latin typeface="Calibri"/>
                <a:cs typeface="Calibri"/>
              </a:rPr>
              <a:t>distribution by  </a:t>
            </a:r>
            <a:r>
              <a:rPr sz="2800" spc="-30" dirty="0">
                <a:latin typeface="Calibri"/>
                <a:cs typeface="Calibri"/>
              </a:rPr>
              <a:t>way </a:t>
            </a:r>
            <a:r>
              <a:rPr sz="2800" spc="-5" dirty="0">
                <a:latin typeface="Calibri"/>
                <a:cs typeface="Calibri"/>
              </a:rPr>
              <a:t>of dividend. </a:t>
            </a:r>
            <a:r>
              <a:rPr sz="2800" spc="-10" dirty="0">
                <a:latin typeface="Calibri"/>
                <a:cs typeface="Calibri"/>
              </a:rPr>
              <a:t>These </a:t>
            </a:r>
            <a:r>
              <a:rPr sz="2800" spc="-20" dirty="0">
                <a:latin typeface="Calibri"/>
                <a:cs typeface="Calibri"/>
              </a:rPr>
              <a:t>may </a:t>
            </a:r>
            <a:r>
              <a:rPr sz="2800" spc="-5" dirty="0">
                <a:latin typeface="Calibri"/>
                <a:cs typeface="Calibri"/>
              </a:rPr>
              <a:t>be classified</a:t>
            </a:r>
            <a:r>
              <a:rPr sz="2800" spc="10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as: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ts val="3190"/>
              </a:lnSpc>
              <a:spcBef>
                <a:spcPts val="625"/>
              </a:spcBef>
              <a:tabLst>
                <a:tab pos="621665" algn="l"/>
              </a:tabLst>
            </a:pPr>
            <a:r>
              <a:rPr sz="2800" spc="-5" dirty="0">
                <a:latin typeface="Calibri"/>
                <a:cs typeface="Calibri"/>
              </a:rPr>
              <a:t>(a)	</a:t>
            </a:r>
            <a:r>
              <a:rPr sz="2800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General </a:t>
            </a:r>
            <a:r>
              <a:rPr sz="2800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Reserve</a:t>
            </a:r>
            <a:r>
              <a:rPr sz="2800" spc="-10" dirty="0">
                <a:latin typeface="Calibri"/>
                <a:cs typeface="Calibri"/>
              </a:rPr>
              <a:t>: Reserve </a:t>
            </a:r>
            <a:r>
              <a:rPr sz="2800" spc="-5" dirty="0">
                <a:latin typeface="Calibri"/>
                <a:cs typeface="Calibri"/>
              </a:rPr>
              <a:t>which is not </a:t>
            </a:r>
            <a:r>
              <a:rPr sz="2800" spc="-15" dirty="0">
                <a:latin typeface="Calibri"/>
                <a:cs typeface="Calibri"/>
              </a:rPr>
              <a:t>created </a:t>
            </a:r>
            <a:r>
              <a:rPr sz="2800" spc="-25" dirty="0">
                <a:latin typeface="Calibri"/>
                <a:cs typeface="Calibri"/>
              </a:rPr>
              <a:t>for </a:t>
            </a:r>
            <a:r>
              <a:rPr sz="2800" spc="-20" dirty="0">
                <a:latin typeface="Calibri"/>
                <a:cs typeface="Calibri"/>
              </a:rPr>
              <a:t>any </a:t>
            </a:r>
            <a:r>
              <a:rPr sz="2800" spc="-10" dirty="0">
                <a:latin typeface="Calibri"/>
                <a:cs typeface="Calibri"/>
              </a:rPr>
              <a:t>specific</a:t>
            </a:r>
            <a:r>
              <a:rPr sz="2800" spc="204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purpose.</a:t>
            </a:r>
            <a:endParaRPr sz="2800">
              <a:latin typeface="Calibri"/>
              <a:cs typeface="Calibri"/>
            </a:endParaRPr>
          </a:p>
          <a:p>
            <a:pPr marL="622300">
              <a:lnSpc>
                <a:spcPts val="3190"/>
              </a:lnSpc>
            </a:pPr>
            <a:r>
              <a:rPr sz="2800" dirty="0">
                <a:latin typeface="Calibri"/>
                <a:cs typeface="Calibri"/>
              </a:rPr>
              <a:t>E.g. </a:t>
            </a:r>
            <a:r>
              <a:rPr sz="2800" spc="-15" dirty="0">
                <a:latin typeface="Calibri"/>
                <a:cs typeface="Calibri"/>
              </a:rPr>
              <a:t>General </a:t>
            </a:r>
            <a:r>
              <a:rPr sz="2800" spc="-10" dirty="0">
                <a:latin typeface="Calibri"/>
                <a:cs typeface="Calibri"/>
              </a:rPr>
              <a:t>Reserve, Contingency</a:t>
            </a:r>
            <a:r>
              <a:rPr sz="2800" spc="6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Reserve.</a:t>
            </a:r>
            <a:endParaRPr sz="2800">
              <a:latin typeface="Calibri"/>
              <a:cs typeface="Calibri"/>
            </a:endParaRPr>
          </a:p>
          <a:p>
            <a:pPr marL="622300" marR="594995" indent="-609600">
              <a:lnSpc>
                <a:spcPts val="3020"/>
              </a:lnSpc>
              <a:spcBef>
                <a:spcPts val="1045"/>
              </a:spcBef>
              <a:tabLst>
                <a:tab pos="621665" algn="l"/>
              </a:tabLst>
            </a:pPr>
            <a:r>
              <a:rPr sz="2800" spc="-5" dirty="0">
                <a:latin typeface="Calibri"/>
                <a:cs typeface="Calibri"/>
              </a:rPr>
              <a:t>(b)	</a:t>
            </a: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Specific </a:t>
            </a:r>
            <a:r>
              <a:rPr sz="2800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Reserve</a:t>
            </a:r>
            <a:r>
              <a:rPr sz="2800" spc="-10" dirty="0">
                <a:latin typeface="Calibri"/>
                <a:cs typeface="Calibri"/>
              </a:rPr>
              <a:t>: Reserve </a:t>
            </a:r>
            <a:r>
              <a:rPr sz="2800" spc="-5" dirty="0">
                <a:latin typeface="Calibri"/>
                <a:cs typeface="Calibri"/>
              </a:rPr>
              <a:t>which is </a:t>
            </a:r>
            <a:r>
              <a:rPr sz="2800" spc="-15" dirty="0">
                <a:latin typeface="Calibri"/>
                <a:cs typeface="Calibri"/>
              </a:rPr>
              <a:t>created </a:t>
            </a:r>
            <a:r>
              <a:rPr sz="2800" spc="-30" dirty="0">
                <a:latin typeface="Calibri"/>
                <a:cs typeface="Calibri"/>
              </a:rPr>
              <a:t>for </a:t>
            </a:r>
            <a:r>
              <a:rPr sz="2800" spc="-10" dirty="0">
                <a:latin typeface="Calibri"/>
                <a:cs typeface="Calibri"/>
              </a:rPr>
              <a:t>specific purpose. </a:t>
            </a:r>
            <a:r>
              <a:rPr sz="2800" dirty="0">
                <a:latin typeface="Calibri"/>
                <a:cs typeface="Calibri"/>
              </a:rPr>
              <a:t>E.g.  </a:t>
            </a:r>
            <a:r>
              <a:rPr sz="2800" spc="-10" dirty="0">
                <a:latin typeface="Calibri"/>
                <a:cs typeface="Calibri"/>
              </a:rPr>
              <a:t>Dividend </a:t>
            </a:r>
            <a:r>
              <a:rPr sz="2800" spc="-15" dirty="0">
                <a:latin typeface="Calibri"/>
                <a:cs typeface="Calibri"/>
              </a:rPr>
              <a:t>Equalization </a:t>
            </a:r>
            <a:r>
              <a:rPr sz="2800" spc="-10" dirty="0">
                <a:latin typeface="Calibri"/>
                <a:cs typeface="Calibri"/>
              </a:rPr>
              <a:t>Reserve, </a:t>
            </a:r>
            <a:r>
              <a:rPr sz="2800" spc="-15" dirty="0">
                <a:latin typeface="Calibri"/>
                <a:cs typeface="Calibri"/>
              </a:rPr>
              <a:t>Debenture </a:t>
            </a:r>
            <a:r>
              <a:rPr sz="2800" spc="-10" dirty="0">
                <a:latin typeface="Calibri"/>
                <a:cs typeface="Calibri"/>
              </a:rPr>
              <a:t>Redemption</a:t>
            </a:r>
            <a:r>
              <a:rPr sz="2800" spc="18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Reserve.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8200" y="365759"/>
            <a:ext cx="10515600" cy="774700"/>
          </a:xfrm>
          <a:prstGeom prst="rect">
            <a:avLst/>
          </a:prstGeom>
          <a:solidFill>
            <a:srgbClr val="ACB8C9"/>
          </a:solidFill>
        </p:spPr>
        <p:txBody>
          <a:bodyPr vert="horz" wrap="square" lIns="0" tIns="0" rIns="0" bIns="0" rtlCol="0">
            <a:spAutoFit/>
          </a:bodyPr>
          <a:lstStyle/>
          <a:p>
            <a:pPr marL="3341370">
              <a:lnSpc>
                <a:spcPts val="5140"/>
              </a:lnSpc>
            </a:pPr>
            <a:r>
              <a:rPr sz="4400" spc="-30" dirty="0"/>
              <a:t>Kinds </a:t>
            </a:r>
            <a:r>
              <a:rPr sz="4400" spc="-15" dirty="0"/>
              <a:t>of</a:t>
            </a:r>
            <a:r>
              <a:rPr sz="4400" spc="-125" dirty="0"/>
              <a:t> </a:t>
            </a:r>
            <a:r>
              <a:rPr sz="4400" spc="-45" dirty="0"/>
              <a:t>Reserves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444500" y="1233931"/>
            <a:ext cx="10920730" cy="403415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(B) </a:t>
            </a:r>
            <a:r>
              <a:rPr sz="2800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Capital</a:t>
            </a:r>
            <a:r>
              <a:rPr sz="2800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800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Reserve</a:t>
            </a:r>
            <a:r>
              <a:rPr sz="2800" spc="-10" dirty="0">
                <a:latin typeface="Calibri"/>
                <a:cs typeface="Calibri"/>
              </a:rPr>
              <a:t>: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800">
              <a:latin typeface="Times New Roman"/>
              <a:cs typeface="Times New Roman"/>
            </a:endParaRPr>
          </a:p>
          <a:p>
            <a:pPr marL="241300" marR="685165" indent="93980">
              <a:lnSpc>
                <a:spcPts val="3020"/>
              </a:lnSpc>
              <a:spcBef>
                <a:spcPts val="1860"/>
              </a:spcBef>
            </a:pPr>
            <a:r>
              <a:rPr sz="2800" spc="-10" dirty="0">
                <a:latin typeface="Calibri"/>
                <a:cs typeface="Calibri"/>
              </a:rPr>
              <a:t>Those reserves </a:t>
            </a:r>
            <a:r>
              <a:rPr sz="2800" spc="-15" dirty="0">
                <a:latin typeface="Calibri"/>
                <a:cs typeface="Calibri"/>
              </a:rPr>
              <a:t>created </a:t>
            </a:r>
            <a:r>
              <a:rPr sz="2800" spc="-10" dirty="0">
                <a:latin typeface="Calibri"/>
                <a:cs typeface="Calibri"/>
              </a:rPr>
              <a:t>out </a:t>
            </a:r>
            <a:r>
              <a:rPr sz="2800" spc="-5" dirty="0">
                <a:latin typeface="Calibri"/>
                <a:cs typeface="Calibri"/>
              </a:rPr>
              <a:t>of </a:t>
            </a:r>
            <a:r>
              <a:rPr sz="2800" spc="-15" dirty="0">
                <a:latin typeface="Calibri"/>
                <a:cs typeface="Calibri"/>
              </a:rPr>
              <a:t>profits </a:t>
            </a:r>
            <a:r>
              <a:rPr sz="2800" spc="-5" dirty="0">
                <a:latin typeface="Calibri"/>
                <a:cs typeface="Calibri"/>
              </a:rPr>
              <a:t>of </a:t>
            </a:r>
            <a:r>
              <a:rPr sz="2800" spc="-15" dirty="0">
                <a:latin typeface="Calibri"/>
                <a:cs typeface="Calibri"/>
              </a:rPr>
              <a:t>capital nature </a:t>
            </a:r>
            <a:r>
              <a:rPr sz="2800" spc="-5" dirty="0">
                <a:latin typeface="Calibri"/>
                <a:cs typeface="Calibri"/>
              </a:rPr>
              <a:t>and </a:t>
            </a:r>
            <a:r>
              <a:rPr sz="2800" spc="-10" dirty="0">
                <a:latin typeface="Calibri"/>
                <a:cs typeface="Calibri"/>
              </a:rPr>
              <a:t>not out of  </a:t>
            </a:r>
            <a:r>
              <a:rPr sz="2800" spc="-20" dirty="0">
                <a:latin typeface="Calibri"/>
                <a:cs typeface="Calibri"/>
              </a:rPr>
              <a:t>operating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profits.</a:t>
            </a:r>
            <a:endParaRPr sz="2800">
              <a:latin typeface="Calibri"/>
              <a:cs typeface="Calibri"/>
            </a:endParaRPr>
          </a:p>
          <a:p>
            <a:pPr marL="241300" marR="5080" indent="-228600">
              <a:lnSpc>
                <a:spcPct val="90000"/>
              </a:lnSpc>
              <a:spcBef>
                <a:spcPts val="955"/>
              </a:spcBef>
              <a:tabLst>
                <a:tab pos="1374140" algn="l"/>
              </a:tabLst>
            </a:pPr>
            <a:r>
              <a:rPr sz="2800" dirty="0">
                <a:latin typeface="Calibri"/>
                <a:cs typeface="Calibri"/>
              </a:rPr>
              <a:t>E.g. </a:t>
            </a:r>
            <a:r>
              <a:rPr sz="2800" spc="-15" dirty="0">
                <a:latin typeface="Calibri"/>
                <a:cs typeface="Calibri"/>
              </a:rPr>
              <a:t>Profits </a:t>
            </a:r>
            <a:r>
              <a:rPr sz="2800" spc="-10" dirty="0">
                <a:latin typeface="Calibri"/>
                <a:cs typeface="Calibri"/>
              </a:rPr>
              <a:t>prior </a:t>
            </a:r>
            <a:r>
              <a:rPr sz="2800" spc="-20" dirty="0">
                <a:latin typeface="Calibri"/>
                <a:cs typeface="Calibri"/>
              </a:rPr>
              <a:t>to </a:t>
            </a:r>
            <a:r>
              <a:rPr sz="2800" spc="-15" dirty="0">
                <a:latin typeface="Calibri"/>
                <a:cs typeface="Calibri"/>
              </a:rPr>
              <a:t>incorporation, Premium </a:t>
            </a:r>
            <a:r>
              <a:rPr sz="2800" spc="-5" dirty="0">
                <a:latin typeface="Calibri"/>
                <a:cs typeface="Calibri"/>
              </a:rPr>
              <a:t>on issue of </a:t>
            </a:r>
            <a:r>
              <a:rPr sz="2800" spc="-15" dirty="0">
                <a:latin typeface="Calibri"/>
                <a:cs typeface="Calibri"/>
              </a:rPr>
              <a:t>Shares </a:t>
            </a:r>
            <a:r>
              <a:rPr sz="2800" spc="-5" dirty="0">
                <a:latin typeface="Calibri"/>
                <a:cs typeface="Calibri"/>
              </a:rPr>
              <a:t>and  </a:t>
            </a:r>
            <a:r>
              <a:rPr sz="2800" spc="-15" dirty="0">
                <a:latin typeface="Calibri"/>
                <a:cs typeface="Calibri"/>
              </a:rPr>
              <a:t>Debentures, Premium </a:t>
            </a:r>
            <a:r>
              <a:rPr sz="2800" spc="-5" dirty="0">
                <a:latin typeface="Calibri"/>
                <a:cs typeface="Calibri"/>
              </a:rPr>
              <a:t>on </a:t>
            </a:r>
            <a:r>
              <a:rPr sz="2800" spc="-15" dirty="0">
                <a:latin typeface="Calibri"/>
                <a:cs typeface="Calibri"/>
              </a:rPr>
              <a:t>reissue </a:t>
            </a:r>
            <a:r>
              <a:rPr sz="2800" spc="-5" dirty="0">
                <a:latin typeface="Calibri"/>
                <a:cs typeface="Calibri"/>
              </a:rPr>
              <a:t>of </a:t>
            </a:r>
            <a:r>
              <a:rPr sz="2800" spc="-25" dirty="0">
                <a:latin typeface="Calibri"/>
                <a:cs typeface="Calibri"/>
              </a:rPr>
              <a:t>forfeited </a:t>
            </a:r>
            <a:r>
              <a:rPr sz="2800" spc="-10" dirty="0">
                <a:latin typeface="Calibri"/>
                <a:cs typeface="Calibri"/>
              </a:rPr>
              <a:t>shares, </a:t>
            </a:r>
            <a:r>
              <a:rPr sz="2800" spc="-15" dirty="0">
                <a:latin typeface="Calibri"/>
                <a:cs typeface="Calibri"/>
              </a:rPr>
              <a:t>Profit </a:t>
            </a:r>
            <a:r>
              <a:rPr sz="2800" spc="-5" dirty="0">
                <a:latin typeface="Calibri"/>
                <a:cs typeface="Calibri"/>
              </a:rPr>
              <a:t>on sale of </a:t>
            </a:r>
            <a:r>
              <a:rPr sz="2800" spc="-20" dirty="0">
                <a:latin typeface="Calibri"/>
                <a:cs typeface="Calibri"/>
              </a:rPr>
              <a:t>fixed  </a:t>
            </a:r>
            <a:r>
              <a:rPr sz="2800" spc="-5" dirty="0">
                <a:latin typeface="Calibri"/>
                <a:cs typeface="Calibri"/>
              </a:rPr>
              <a:t>assets,	</a:t>
            </a:r>
            <a:r>
              <a:rPr sz="2800" spc="-15" dirty="0">
                <a:latin typeface="Calibri"/>
                <a:cs typeface="Calibri"/>
              </a:rPr>
              <a:t>Profit </a:t>
            </a:r>
            <a:r>
              <a:rPr sz="2800" spc="-5" dirty="0">
                <a:latin typeface="Calibri"/>
                <a:cs typeface="Calibri"/>
              </a:rPr>
              <a:t>on </a:t>
            </a:r>
            <a:r>
              <a:rPr sz="2800" spc="-15" dirty="0">
                <a:latin typeface="Calibri"/>
                <a:cs typeface="Calibri"/>
              </a:rPr>
              <a:t>revaluation </a:t>
            </a:r>
            <a:r>
              <a:rPr sz="2800" spc="-5" dirty="0">
                <a:latin typeface="Calibri"/>
                <a:cs typeface="Calibri"/>
              </a:rPr>
              <a:t>of </a:t>
            </a:r>
            <a:r>
              <a:rPr sz="2800" spc="-20" dirty="0">
                <a:latin typeface="Calibri"/>
                <a:cs typeface="Calibri"/>
              </a:rPr>
              <a:t>fixed</a:t>
            </a:r>
            <a:r>
              <a:rPr sz="2800" spc="4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asset</a:t>
            </a:r>
            <a:endParaRPr sz="2800">
              <a:latin typeface="Calibri"/>
              <a:cs typeface="Calibri"/>
            </a:endParaRPr>
          </a:p>
          <a:p>
            <a:pPr marL="241300" marR="76835" indent="-228600">
              <a:lnSpc>
                <a:spcPts val="3020"/>
              </a:lnSpc>
              <a:spcBef>
                <a:spcPts val="1055"/>
              </a:spcBef>
            </a:pPr>
            <a:r>
              <a:rPr sz="2800" spc="-15" dirty="0">
                <a:latin typeface="Calibri"/>
                <a:cs typeface="Calibri"/>
              </a:rPr>
              <a:t>Revenue </a:t>
            </a:r>
            <a:r>
              <a:rPr sz="2800" spc="-10" dirty="0">
                <a:latin typeface="Calibri"/>
                <a:cs typeface="Calibri"/>
              </a:rPr>
              <a:t>Reserves </a:t>
            </a:r>
            <a:r>
              <a:rPr sz="2800" spc="-15" dirty="0">
                <a:latin typeface="Calibri"/>
                <a:cs typeface="Calibri"/>
              </a:rPr>
              <a:t>are free </a:t>
            </a:r>
            <a:r>
              <a:rPr sz="2800" spc="-25" dirty="0">
                <a:latin typeface="Calibri"/>
                <a:cs typeface="Calibri"/>
              </a:rPr>
              <a:t>for </a:t>
            </a:r>
            <a:r>
              <a:rPr sz="2800" spc="-10" dirty="0">
                <a:latin typeface="Calibri"/>
                <a:cs typeface="Calibri"/>
              </a:rPr>
              <a:t>distribution </a:t>
            </a:r>
            <a:r>
              <a:rPr sz="2800" spc="-15" dirty="0">
                <a:latin typeface="Calibri"/>
                <a:cs typeface="Calibri"/>
              </a:rPr>
              <a:t>by </a:t>
            </a:r>
            <a:r>
              <a:rPr sz="2800" spc="-30" dirty="0">
                <a:latin typeface="Calibri"/>
                <a:cs typeface="Calibri"/>
              </a:rPr>
              <a:t>way </a:t>
            </a:r>
            <a:r>
              <a:rPr sz="2800" spc="-5" dirty="0">
                <a:latin typeface="Calibri"/>
                <a:cs typeface="Calibri"/>
              </a:rPr>
              <a:t>of </a:t>
            </a:r>
            <a:r>
              <a:rPr sz="2800" spc="-10" dirty="0">
                <a:latin typeface="Calibri"/>
                <a:cs typeface="Calibri"/>
              </a:rPr>
              <a:t>dividend whereas  amount </a:t>
            </a:r>
            <a:r>
              <a:rPr sz="2800" spc="-5" dirty="0">
                <a:latin typeface="Calibri"/>
                <a:cs typeface="Calibri"/>
              </a:rPr>
              <a:t>of </a:t>
            </a:r>
            <a:r>
              <a:rPr sz="2800" spc="-15" dirty="0">
                <a:latin typeface="Calibri"/>
                <a:cs typeface="Calibri"/>
              </a:rPr>
              <a:t>capital </a:t>
            </a:r>
            <a:r>
              <a:rPr sz="2800" spc="-10" dirty="0">
                <a:latin typeface="Calibri"/>
                <a:cs typeface="Calibri"/>
              </a:rPr>
              <a:t>reserve </a:t>
            </a:r>
            <a:r>
              <a:rPr sz="2800" spc="-15" dirty="0">
                <a:latin typeface="Calibri"/>
                <a:cs typeface="Calibri"/>
              </a:rPr>
              <a:t>are </a:t>
            </a:r>
            <a:r>
              <a:rPr sz="2800" spc="-10" dirty="0">
                <a:latin typeface="Calibri"/>
                <a:cs typeface="Calibri"/>
              </a:rPr>
              <a:t>not </a:t>
            </a:r>
            <a:r>
              <a:rPr sz="2800" spc="-15" dirty="0">
                <a:latin typeface="Calibri"/>
                <a:cs typeface="Calibri"/>
              </a:rPr>
              <a:t>free </a:t>
            </a:r>
            <a:r>
              <a:rPr sz="2800" spc="-25" dirty="0">
                <a:latin typeface="Calibri"/>
                <a:cs typeface="Calibri"/>
              </a:rPr>
              <a:t>for </a:t>
            </a:r>
            <a:r>
              <a:rPr sz="2800" spc="-10" dirty="0">
                <a:latin typeface="Calibri"/>
                <a:cs typeface="Calibri"/>
              </a:rPr>
              <a:t>distribution </a:t>
            </a:r>
            <a:r>
              <a:rPr sz="2800" spc="-15" dirty="0">
                <a:latin typeface="Calibri"/>
                <a:cs typeface="Calibri"/>
              </a:rPr>
              <a:t>by </a:t>
            </a:r>
            <a:r>
              <a:rPr sz="2800" spc="-30" dirty="0">
                <a:latin typeface="Calibri"/>
                <a:cs typeface="Calibri"/>
              </a:rPr>
              <a:t>way </a:t>
            </a:r>
            <a:r>
              <a:rPr sz="2800" spc="-5" dirty="0">
                <a:latin typeface="Calibri"/>
                <a:cs typeface="Calibri"/>
              </a:rPr>
              <a:t>of</a:t>
            </a:r>
            <a:r>
              <a:rPr sz="2800" spc="26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dividend.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8200" y="266700"/>
            <a:ext cx="10515600" cy="731520"/>
          </a:xfrm>
          <a:prstGeom prst="rect">
            <a:avLst/>
          </a:prstGeom>
          <a:solidFill>
            <a:srgbClr val="DEEBF7"/>
          </a:solidFill>
        </p:spPr>
        <p:txBody>
          <a:bodyPr vert="horz" wrap="square" lIns="0" tIns="0" rIns="0" bIns="0" rtlCol="0">
            <a:spAutoFit/>
          </a:bodyPr>
          <a:lstStyle/>
          <a:p>
            <a:pPr marL="6350" algn="ctr">
              <a:lnSpc>
                <a:spcPts val="4975"/>
              </a:lnSpc>
            </a:pPr>
            <a:r>
              <a:rPr sz="4400" spc="-45" dirty="0"/>
              <a:t>Provision</a:t>
            </a:r>
            <a:endParaRPr sz="440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pPr marL="262255" marR="543560" indent="-228600">
              <a:lnSpc>
                <a:spcPts val="3670"/>
              </a:lnSpc>
              <a:spcBef>
                <a:spcPts val="560"/>
              </a:spcBef>
              <a:buFont typeface="Arial"/>
              <a:buChar char="•"/>
              <a:tabLst>
                <a:tab pos="262255" algn="l"/>
              </a:tabLst>
            </a:pPr>
            <a:r>
              <a:rPr spc="-5" dirty="0"/>
              <a:t>It </a:t>
            </a:r>
            <a:r>
              <a:rPr spc="-40" dirty="0"/>
              <a:t>refers </a:t>
            </a:r>
            <a:r>
              <a:rPr spc="-25" dirty="0"/>
              <a:t>to </a:t>
            </a:r>
            <a:r>
              <a:rPr spc="-5" dirty="0"/>
              <a:t>the </a:t>
            </a:r>
            <a:r>
              <a:rPr spc="-10" dirty="0"/>
              <a:t>amounts </a:t>
            </a:r>
            <a:r>
              <a:rPr spc="-15" dirty="0"/>
              <a:t>charged against revenue </a:t>
            </a:r>
            <a:r>
              <a:rPr spc="-35" dirty="0"/>
              <a:t>for  </a:t>
            </a:r>
            <a:r>
              <a:rPr spc="-10" dirty="0"/>
              <a:t>depreciation, </a:t>
            </a:r>
            <a:r>
              <a:rPr spc="-15" dirty="0"/>
              <a:t>renewals </a:t>
            </a:r>
            <a:r>
              <a:rPr spc="-5" dirty="0"/>
              <a:t>and </a:t>
            </a:r>
            <a:r>
              <a:rPr spc="-10" dirty="0"/>
              <a:t>diminution </a:t>
            </a:r>
            <a:r>
              <a:rPr spc="-5" dirty="0"/>
              <a:t>in </a:t>
            </a:r>
            <a:r>
              <a:rPr spc="-15" dirty="0"/>
              <a:t>value </a:t>
            </a:r>
            <a:r>
              <a:rPr spc="-5" dirty="0"/>
              <a:t>of assets </a:t>
            </a:r>
            <a:r>
              <a:rPr spc="-10" dirty="0"/>
              <a:t>or  </a:t>
            </a:r>
            <a:r>
              <a:rPr spc="-5" dirty="0"/>
              <a:t>amounts.</a:t>
            </a:r>
          </a:p>
          <a:p>
            <a:pPr marL="20955">
              <a:lnSpc>
                <a:spcPct val="100000"/>
              </a:lnSpc>
              <a:spcBef>
                <a:spcPts val="40"/>
              </a:spcBef>
              <a:buFont typeface="Arial"/>
              <a:buChar char="•"/>
            </a:pPr>
            <a:endParaRPr sz="4900">
              <a:latin typeface="Times New Roman"/>
              <a:cs typeface="Times New Roman"/>
            </a:endParaRPr>
          </a:p>
          <a:p>
            <a:pPr marL="262255" marR="339090" indent="-228600">
              <a:lnSpc>
                <a:spcPts val="3679"/>
              </a:lnSpc>
              <a:buFont typeface="Arial"/>
              <a:buChar char="•"/>
              <a:tabLst>
                <a:tab pos="262255" algn="l"/>
              </a:tabLst>
            </a:pPr>
            <a:r>
              <a:rPr spc="-10" dirty="0"/>
              <a:t>They </a:t>
            </a:r>
            <a:r>
              <a:rPr spc="-20" dirty="0"/>
              <a:t>are </a:t>
            </a:r>
            <a:r>
              <a:rPr spc="-15" dirty="0"/>
              <a:t>charges against </a:t>
            </a:r>
            <a:r>
              <a:rPr spc="-5" dirty="0"/>
              <a:t>earnings and </a:t>
            </a:r>
            <a:r>
              <a:rPr spc="-10" dirty="0"/>
              <a:t>must </a:t>
            </a:r>
            <a:r>
              <a:rPr spc="-5" dirty="0"/>
              <a:t>be </a:t>
            </a:r>
            <a:r>
              <a:rPr spc="-10" dirty="0"/>
              <a:t>shown </a:t>
            </a:r>
            <a:r>
              <a:rPr spc="-5" dirty="0"/>
              <a:t>in the  </a:t>
            </a:r>
            <a:r>
              <a:rPr spc="-15" dirty="0"/>
              <a:t>profit </a:t>
            </a:r>
            <a:r>
              <a:rPr spc="-5" dirty="0"/>
              <a:t>and loss</a:t>
            </a:r>
            <a:r>
              <a:rPr spc="-25" dirty="0"/>
              <a:t> </a:t>
            </a:r>
            <a:r>
              <a:rPr spc="-10" dirty="0"/>
              <a:t>account.</a:t>
            </a:r>
          </a:p>
          <a:p>
            <a:pPr marL="20955">
              <a:lnSpc>
                <a:spcPct val="100000"/>
              </a:lnSpc>
              <a:spcBef>
                <a:spcPts val="35"/>
              </a:spcBef>
              <a:buFont typeface="Arial"/>
              <a:buChar char="•"/>
            </a:pPr>
            <a:endParaRPr sz="4900">
              <a:latin typeface="Times New Roman"/>
              <a:cs typeface="Times New Roman"/>
            </a:endParaRPr>
          </a:p>
          <a:p>
            <a:pPr marL="262255" marR="5080" indent="-228600">
              <a:lnSpc>
                <a:spcPts val="3670"/>
              </a:lnSpc>
              <a:buFont typeface="Arial"/>
              <a:buChar char="•"/>
              <a:tabLst>
                <a:tab pos="262255" algn="l"/>
              </a:tabLst>
            </a:pPr>
            <a:r>
              <a:rPr spc="-5" dirty="0"/>
              <a:t>In the balance </a:t>
            </a:r>
            <a:r>
              <a:rPr spc="-10" dirty="0"/>
              <a:t>sheet, provisions </a:t>
            </a:r>
            <a:r>
              <a:rPr spc="-5" dirty="0"/>
              <a:t>which </a:t>
            </a:r>
            <a:r>
              <a:rPr spc="-20" dirty="0"/>
              <a:t>represent </a:t>
            </a:r>
            <a:r>
              <a:rPr spc="-5" dirty="0"/>
              <a:t>liabilities will  be </a:t>
            </a:r>
            <a:r>
              <a:rPr spc="-10" dirty="0"/>
              <a:t>shown under </a:t>
            </a:r>
            <a:r>
              <a:rPr spc="-5" dirty="0"/>
              <a:t>the </a:t>
            </a:r>
            <a:r>
              <a:rPr spc="-10" dirty="0"/>
              <a:t>head </a:t>
            </a:r>
            <a:r>
              <a:rPr spc="-5" dirty="0"/>
              <a:t>of </a:t>
            </a:r>
            <a:r>
              <a:rPr spc="-15" dirty="0"/>
              <a:t>Current </a:t>
            </a:r>
            <a:r>
              <a:rPr spc="-5" dirty="0"/>
              <a:t>Liabilities and</a:t>
            </a:r>
            <a:r>
              <a:rPr spc="-40" dirty="0"/>
              <a:t> </a:t>
            </a:r>
            <a:r>
              <a:rPr spc="-10" dirty="0"/>
              <a:t>Provisions.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8200" y="140207"/>
            <a:ext cx="10515600" cy="591820"/>
          </a:xfrm>
          <a:prstGeom prst="rect">
            <a:avLst/>
          </a:prstGeom>
          <a:solidFill>
            <a:srgbClr val="C5DFB4"/>
          </a:solidFill>
        </p:spPr>
        <p:txBody>
          <a:bodyPr vert="horz" wrap="square" lIns="0" tIns="0" rIns="0" bIns="0" rtlCol="0">
            <a:spAutoFit/>
          </a:bodyPr>
          <a:lstStyle/>
          <a:p>
            <a:pPr marL="1703070">
              <a:lnSpc>
                <a:spcPts val="4235"/>
              </a:lnSpc>
            </a:pPr>
            <a:r>
              <a:rPr spc="-50" dirty="0"/>
              <a:t>Differences </a:t>
            </a:r>
            <a:r>
              <a:rPr spc="-5" dirty="0"/>
              <a:t>– </a:t>
            </a:r>
            <a:r>
              <a:rPr spc="-40" dirty="0"/>
              <a:t>Reserve </a:t>
            </a:r>
            <a:r>
              <a:rPr spc="-20" dirty="0"/>
              <a:t>and</a:t>
            </a:r>
            <a:r>
              <a:rPr spc="-225" dirty="0"/>
              <a:t> </a:t>
            </a:r>
            <a:r>
              <a:rPr spc="-40" dirty="0"/>
              <a:t>Provision</a:t>
            </a:r>
          </a:p>
        </p:txBody>
      </p:sp>
      <p:sp>
        <p:nvSpPr>
          <p:cNvPr id="3" name="object 3"/>
          <p:cNvSpPr/>
          <p:nvPr/>
        </p:nvSpPr>
        <p:spPr>
          <a:xfrm>
            <a:off x="256031" y="900683"/>
            <a:ext cx="5775960" cy="5697220"/>
          </a:xfrm>
          <a:custGeom>
            <a:avLst/>
            <a:gdLst/>
            <a:ahLst/>
            <a:cxnLst/>
            <a:rect l="l" t="t" r="r" b="b"/>
            <a:pathLst>
              <a:path w="5775960" h="5697220">
                <a:moveTo>
                  <a:pt x="5491098" y="0"/>
                </a:moveTo>
                <a:lnTo>
                  <a:pt x="284835" y="0"/>
                </a:lnTo>
                <a:lnTo>
                  <a:pt x="238632" y="3727"/>
                </a:lnTo>
                <a:lnTo>
                  <a:pt x="194803" y="14519"/>
                </a:lnTo>
                <a:lnTo>
                  <a:pt x="153935" y="31790"/>
                </a:lnTo>
                <a:lnTo>
                  <a:pt x="116613" y="54953"/>
                </a:lnTo>
                <a:lnTo>
                  <a:pt x="83424" y="83423"/>
                </a:lnTo>
                <a:lnTo>
                  <a:pt x="54955" y="116613"/>
                </a:lnTo>
                <a:lnTo>
                  <a:pt x="31791" y="153938"/>
                </a:lnTo>
                <a:lnTo>
                  <a:pt x="14520" y="194811"/>
                </a:lnTo>
                <a:lnTo>
                  <a:pt x="3727" y="238648"/>
                </a:lnTo>
                <a:lnTo>
                  <a:pt x="0" y="284861"/>
                </a:lnTo>
                <a:lnTo>
                  <a:pt x="0" y="5411876"/>
                </a:lnTo>
                <a:lnTo>
                  <a:pt x="3727" y="5458079"/>
                </a:lnTo>
                <a:lnTo>
                  <a:pt x="14520" y="5501908"/>
                </a:lnTo>
                <a:lnTo>
                  <a:pt x="31791" y="5542776"/>
                </a:lnTo>
                <a:lnTo>
                  <a:pt x="54955" y="5580098"/>
                </a:lnTo>
                <a:lnTo>
                  <a:pt x="83424" y="5613287"/>
                </a:lnTo>
                <a:lnTo>
                  <a:pt x="116613" y="5641756"/>
                </a:lnTo>
                <a:lnTo>
                  <a:pt x="153935" y="5664920"/>
                </a:lnTo>
                <a:lnTo>
                  <a:pt x="194803" y="5682191"/>
                </a:lnTo>
                <a:lnTo>
                  <a:pt x="238632" y="5692984"/>
                </a:lnTo>
                <a:lnTo>
                  <a:pt x="284835" y="5696712"/>
                </a:lnTo>
                <a:lnTo>
                  <a:pt x="5491098" y="5696712"/>
                </a:lnTo>
                <a:lnTo>
                  <a:pt x="5537311" y="5692984"/>
                </a:lnTo>
                <a:lnTo>
                  <a:pt x="5581148" y="5682191"/>
                </a:lnTo>
                <a:lnTo>
                  <a:pt x="5622021" y="5664920"/>
                </a:lnTo>
                <a:lnTo>
                  <a:pt x="5659346" y="5641756"/>
                </a:lnTo>
                <a:lnTo>
                  <a:pt x="5692536" y="5613287"/>
                </a:lnTo>
                <a:lnTo>
                  <a:pt x="5721006" y="5580098"/>
                </a:lnTo>
                <a:lnTo>
                  <a:pt x="5744169" y="5542776"/>
                </a:lnTo>
                <a:lnTo>
                  <a:pt x="5761440" y="5501908"/>
                </a:lnTo>
                <a:lnTo>
                  <a:pt x="5772232" y="5458079"/>
                </a:lnTo>
                <a:lnTo>
                  <a:pt x="5775959" y="5411876"/>
                </a:lnTo>
                <a:lnTo>
                  <a:pt x="5775959" y="284861"/>
                </a:lnTo>
                <a:lnTo>
                  <a:pt x="5772232" y="238648"/>
                </a:lnTo>
                <a:lnTo>
                  <a:pt x="5761440" y="194811"/>
                </a:lnTo>
                <a:lnTo>
                  <a:pt x="5744169" y="153938"/>
                </a:lnTo>
                <a:lnTo>
                  <a:pt x="5721006" y="116613"/>
                </a:lnTo>
                <a:lnTo>
                  <a:pt x="5692536" y="83423"/>
                </a:lnTo>
                <a:lnTo>
                  <a:pt x="5659346" y="54953"/>
                </a:lnTo>
                <a:lnTo>
                  <a:pt x="5622021" y="31790"/>
                </a:lnTo>
                <a:lnTo>
                  <a:pt x="5581148" y="14519"/>
                </a:lnTo>
                <a:lnTo>
                  <a:pt x="5537311" y="3727"/>
                </a:lnTo>
                <a:lnTo>
                  <a:pt x="5491098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456387" y="1098842"/>
            <a:ext cx="635000" cy="198310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4660"/>
              </a:lnSpc>
            </a:pPr>
            <a:r>
              <a:rPr sz="4800" spc="-85" dirty="0">
                <a:solidFill>
                  <a:srgbClr val="FFFF00"/>
                </a:solidFill>
                <a:latin typeface="Calibri"/>
                <a:cs typeface="Calibri"/>
              </a:rPr>
              <a:t>R</a:t>
            </a:r>
            <a:r>
              <a:rPr sz="4800" dirty="0">
                <a:solidFill>
                  <a:srgbClr val="FFFF00"/>
                </a:solidFill>
                <a:latin typeface="Calibri"/>
                <a:cs typeface="Calibri"/>
              </a:rPr>
              <a:t>ese</a:t>
            </a:r>
            <a:r>
              <a:rPr sz="4800" spc="40" dirty="0">
                <a:solidFill>
                  <a:srgbClr val="FFFF00"/>
                </a:solidFill>
                <a:latin typeface="Calibri"/>
                <a:cs typeface="Calibri"/>
              </a:rPr>
              <a:t>r</a:t>
            </a:r>
            <a:r>
              <a:rPr sz="4800" spc="-45" dirty="0">
                <a:solidFill>
                  <a:srgbClr val="FFFF00"/>
                </a:solidFill>
                <a:latin typeface="Calibri"/>
                <a:cs typeface="Calibri"/>
              </a:rPr>
              <a:t>v</a:t>
            </a:r>
            <a:r>
              <a:rPr sz="4800" dirty="0">
                <a:solidFill>
                  <a:srgbClr val="FFFF00"/>
                </a:solidFill>
                <a:latin typeface="Calibri"/>
                <a:cs typeface="Calibri"/>
              </a:rPr>
              <a:t>e</a:t>
            </a:r>
            <a:endParaRPr sz="4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98269" y="924560"/>
            <a:ext cx="4306570" cy="5748655"/>
          </a:xfrm>
          <a:prstGeom prst="rect">
            <a:avLst/>
          </a:prstGeom>
        </p:spPr>
        <p:txBody>
          <a:bodyPr vert="horz" wrap="square" lIns="0" tIns="55879" rIns="0" bIns="0" rtlCol="0">
            <a:spAutoFit/>
          </a:bodyPr>
          <a:lstStyle/>
          <a:p>
            <a:pPr marL="12700" marR="473075">
              <a:lnSpc>
                <a:spcPts val="3070"/>
              </a:lnSpc>
              <a:spcBef>
                <a:spcPts val="439"/>
              </a:spcBef>
              <a:buAutoNum type="arabicPeriod"/>
              <a:tabLst>
                <a:tab pos="368300" algn="l"/>
              </a:tabLst>
            </a:pPr>
            <a:r>
              <a:rPr sz="2800" b="1" spc="-5" dirty="0">
                <a:solidFill>
                  <a:srgbClr val="FFFFFF"/>
                </a:solidFill>
                <a:latin typeface="Calibri"/>
                <a:cs typeface="Calibri"/>
              </a:rPr>
              <a:t>It is </a:t>
            </a:r>
            <a:r>
              <a:rPr sz="2800" b="1" spc="-20" dirty="0">
                <a:solidFill>
                  <a:srgbClr val="FFFFFF"/>
                </a:solidFill>
                <a:latin typeface="Calibri"/>
                <a:cs typeface="Calibri"/>
              </a:rPr>
              <a:t>created </a:t>
            </a: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by </a:t>
            </a:r>
            <a:r>
              <a:rPr sz="2800" b="1" spc="-5" dirty="0">
                <a:solidFill>
                  <a:srgbClr val="FFFFFF"/>
                </a:solidFill>
                <a:latin typeface="Calibri"/>
                <a:cs typeface="Calibri"/>
              </a:rPr>
              <a:t>debiting  </a:t>
            </a: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Profit </a:t>
            </a:r>
            <a:r>
              <a:rPr sz="2800" b="1" spc="-5" dirty="0">
                <a:solidFill>
                  <a:srgbClr val="FFFFFF"/>
                </a:solidFill>
                <a:latin typeface="Calibri"/>
                <a:cs typeface="Calibri"/>
              </a:rPr>
              <a:t>and Loss  </a:t>
            </a: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Appropriation</a:t>
            </a:r>
            <a:r>
              <a:rPr sz="2800" b="1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Account.</a:t>
            </a:r>
            <a:endParaRPr sz="2800">
              <a:latin typeface="Calibri"/>
              <a:cs typeface="Calibri"/>
            </a:endParaRPr>
          </a:p>
          <a:p>
            <a:pPr marL="12700" marR="446405">
              <a:lnSpc>
                <a:spcPts val="3080"/>
              </a:lnSpc>
              <a:spcBef>
                <a:spcPts val="1200"/>
              </a:spcBef>
              <a:buAutoNum type="arabicPeriod"/>
              <a:tabLst>
                <a:tab pos="368300" algn="l"/>
              </a:tabLst>
            </a:pPr>
            <a:r>
              <a:rPr sz="2800" b="1" spc="-5" dirty="0">
                <a:solidFill>
                  <a:srgbClr val="FFFFFF"/>
                </a:solidFill>
                <a:latin typeface="Calibri"/>
                <a:cs typeface="Calibri"/>
              </a:rPr>
              <a:t>It is an </a:t>
            </a: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appropriation </a:t>
            </a:r>
            <a:r>
              <a:rPr sz="2800" b="1" spc="-5" dirty="0">
                <a:solidFill>
                  <a:srgbClr val="FFFFFF"/>
                </a:solidFill>
                <a:latin typeface="Calibri"/>
                <a:cs typeface="Calibri"/>
              </a:rPr>
              <a:t>of  </a:t>
            </a: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profit.</a:t>
            </a:r>
            <a:endParaRPr sz="2800">
              <a:latin typeface="Calibri"/>
              <a:cs typeface="Calibri"/>
            </a:endParaRPr>
          </a:p>
          <a:p>
            <a:pPr marL="12700" marR="753745">
              <a:lnSpc>
                <a:spcPts val="3070"/>
              </a:lnSpc>
              <a:spcBef>
                <a:spcPts val="1200"/>
              </a:spcBef>
              <a:buAutoNum type="arabicPeriod"/>
              <a:tabLst>
                <a:tab pos="368300" algn="l"/>
              </a:tabLst>
            </a:pPr>
            <a:r>
              <a:rPr sz="2800" b="1" spc="-15" dirty="0">
                <a:solidFill>
                  <a:srgbClr val="FFFFFF"/>
                </a:solidFill>
                <a:latin typeface="Calibri"/>
                <a:cs typeface="Calibri"/>
              </a:rPr>
              <a:t>Reserve </a:t>
            </a:r>
            <a:r>
              <a:rPr sz="2800" b="1" spc="-5" dirty="0">
                <a:solidFill>
                  <a:srgbClr val="FFFFFF"/>
                </a:solidFill>
                <a:latin typeface="Calibri"/>
                <a:cs typeface="Calibri"/>
              </a:rPr>
              <a:t>is </a:t>
            </a:r>
            <a:r>
              <a:rPr sz="2800" b="1" spc="-20" dirty="0">
                <a:solidFill>
                  <a:srgbClr val="FFFFFF"/>
                </a:solidFill>
                <a:latin typeface="Calibri"/>
                <a:cs typeface="Calibri"/>
              </a:rPr>
              <a:t>created for  </a:t>
            </a:r>
            <a:r>
              <a:rPr sz="2800" b="1" spc="-5" dirty="0">
                <a:solidFill>
                  <a:srgbClr val="FFFFFF"/>
                </a:solidFill>
                <a:latin typeface="Calibri"/>
                <a:cs typeface="Calibri"/>
              </a:rPr>
              <a:t>unknown liabilities.</a:t>
            </a:r>
            <a:endParaRPr sz="2800">
              <a:latin typeface="Calibri"/>
              <a:cs typeface="Calibri"/>
            </a:endParaRPr>
          </a:p>
          <a:p>
            <a:pPr marL="12700" marR="265430">
              <a:lnSpc>
                <a:spcPct val="91600"/>
              </a:lnSpc>
              <a:spcBef>
                <a:spcPts val="1150"/>
              </a:spcBef>
              <a:buAutoNum type="arabicPeriod"/>
              <a:tabLst>
                <a:tab pos="368300" algn="l"/>
              </a:tabLst>
            </a:pPr>
            <a:r>
              <a:rPr sz="2800" b="1" spc="-15" dirty="0">
                <a:solidFill>
                  <a:srgbClr val="FFFFFF"/>
                </a:solidFill>
                <a:latin typeface="Calibri"/>
                <a:cs typeface="Calibri"/>
              </a:rPr>
              <a:t>Creation </a:t>
            </a:r>
            <a:r>
              <a:rPr sz="2800" b="1" spc="-5" dirty="0">
                <a:solidFill>
                  <a:srgbClr val="FFFFFF"/>
                </a:solidFill>
                <a:latin typeface="Calibri"/>
                <a:cs typeface="Calibri"/>
              </a:rPr>
              <a:t>of </a:t>
            </a: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reserves  </a:t>
            </a:r>
            <a:r>
              <a:rPr sz="2800" b="1" spc="-5" dirty="0">
                <a:solidFill>
                  <a:srgbClr val="FFFFFF"/>
                </a:solidFill>
                <a:latin typeface="Calibri"/>
                <a:cs typeface="Calibri"/>
              </a:rPr>
              <a:t>depends upon the </a:t>
            </a: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financial  </a:t>
            </a:r>
            <a:r>
              <a:rPr sz="2800" b="1" spc="-5" dirty="0">
                <a:solidFill>
                  <a:srgbClr val="FFFFFF"/>
                </a:solidFill>
                <a:latin typeface="Calibri"/>
                <a:cs typeface="Calibri"/>
              </a:rPr>
              <a:t>policy of the</a:t>
            </a:r>
            <a:r>
              <a:rPr sz="2800" b="1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FFFFFF"/>
                </a:solidFill>
                <a:latin typeface="Calibri"/>
                <a:cs typeface="Calibri"/>
              </a:rPr>
              <a:t>firm.</a:t>
            </a:r>
            <a:endParaRPr sz="2800">
              <a:latin typeface="Calibri"/>
              <a:cs typeface="Calibri"/>
            </a:endParaRPr>
          </a:p>
          <a:p>
            <a:pPr marL="12700" marR="5080">
              <a:lnSpc>
                <a:spcPct val="91600"/>
              </a:lnSpc>
              <a:spcBef>
                <a:spcPts val="1195"/>
              </a:spcBef>
              <a:buAutoNum type="arabicPeriod"/>
              <a:tabLst>
                <a:tab pos="368300" algn="l"/>
              </a:tabLst>
            </a:pPr>
            <a:r>
              <a:rPr sz="2800" b="1" spc="-5" dirty="0">
                <a:solidFill>
                  <a:srgbClr val="FFFFFF"/>
                </a:solidFill>
                <a:latin typeface="Calibri"/>
                <a:cs typeface="Calibri"/>
              </a:rPr>
              <a:t>It is </a:t>
            </a: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discretionary </a:t>
            </a:r>
            <a:r>
              <a:rPr sz="2800" b="1" spc="-5" dirty="0">
                <a:solidFill>
                  <a:srgbClr val="FFFFFF"/>
                </a:solidFill>
                <a:latin typeface="Calibri"/>
                <a:cs typeface="Calibri"/>
              </a:rPr>
              <a:t>and  </a:t>
            </a: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auditor </a:t>
            </a:r>
            <a:r>
              <a:rPr sz="2800" b="1" spc="-5" dirty="0">
                <a:solidFill>
                  <a:srgbClr val="FFFFFF"/>
                </a:solidFill>
                <a:latin typeface="Calibri"/>
                <a:cs typeface="Calibri"/>
              </a:rPr>
              <a:t>is not </a:t>
            </a:r>
            <a:r>
              <a:rPr sz="2800" b="1" spc="-15" dirty="0">
                <a:solidFill>
                  <a:srgbClr val="FFFFFF"/>
                </a:solidFill>
                <a:latin typeface="Calibri"/>
                <a:cs typeface="Calibri"/>
              </a:rPr>
              <a:t>to </a:t>
            </a:r>
            <a:r>
              <a:rPr sz="2800" b="1" spc="-5" dirty="0">
                <a:solidFill>
                  <a:srgbClr val="FFFFFF"/>
                </a:solidFill>
                <a:latin typeface="Calibri"/>
                <a:cs typeface="Calibri"/>
              </a:rPr>
              <a:t>worry about  it.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6234684" y="900683"/>
            <a:ext cx="5777865" cy="5697220"/>
          </a:xfrm>
          <a:custGeom>
            <a:avLst/>
            <a:gdLst/>
            <a:ahLst/>
            <a:cxnLst/>
            <a:rect l="l" t="t" r="r" b="b"/>
            <a:pathLst>
              <a:path w="5777865" h="5697220">
                <a:moveTo>
                  <a:pt x="5492622" y="0"/>
                </a:moveTo>
                <a:lnTo>
                  <a:pt x="284861" y="0"/>
                </a:lnTo>
                <a:lnTo>
                  <a:pt x="238648" y="3727"/>
                </a:lnTo>
                <a:lnTo>
                  <a:pt x="194811" y="14519"/>
                </a:lnTo>
                <a:lnTo>
                  <a:pt x="153938" y="31790"/>
                </a:lnTo>
                <a:lnTo>
                  <a:pt x="116613" y="54953"/>
                </a:lnTo>
                <a:lnTo>
                  <a:pt x="83423" y="83423"/>
                </a:lnTo>
                <a:lnTo>
                  <a:pt x="54953" y="116613"/>
                </a:lnTo>
                <a:lnTo>
                  <a:pt x="31790" y="153938"/>
                </a:lnTo>
                <a:lnTo>
                  <a:pt x="14519" y="194811"/>
                </a:lnTo>
                <a:lnTo>
                  <a:pt x="3727" y="238648"/>
                </a:lnTo>
                <a:lnTo>
                  <a:pt x="0" y="284861"/>
                </a:lnTo>
                <a:lnTo>
                  <a:pt x="0" y="5411876"/>
                </a:lnTo>
                <a:lnTo>
                  <a:pt x="3727" y="5458079"/>
                </a:lnTo>
                <a:lnTo>
                  <a:pt x="14519" y="5501908"/>
                </a:lnTo>
                <a:lnTo>
                  <a:pt x="31790" y="5542776"/>
                </a:lnTo>
                <a:lnTo>
                  <a:pt x="54953" y="5580098"/>
                </a:lnTo>
                <a:lnTo>
                  <a:pt x="83423" y="5613287"/>
                </a:lnTo>
                <a:lnTo>
                  <a:pt x="116613" y="5641756"/>
                </a:lnTo>
                <a:lnTo>
                  <a:pt x="153938" y="5664920"/>
                </a:lnTo>
                <a:lnTo>
                  <a:pt x="194811" y="5682191"/>
                </a:lnTo>
                <a:lnTo>
                  <a:pt x="238648" y="5692984"/>
                </a:lnTo>
                <a:lnTo>
                  <a:pt x="284861" y="5696712"/>
                </a:lnTo>
                <a:lnTo>
                  <a:pt x="5492622" y="5696712"/>
                </a:lnTo>
                <a:lnTo>
                  <a:pt x="5538835" y="5692984"/>
                </a:lnTo>
                <a:lnTo>
                  <a:pt x="5582672" y="5682191"/>
                </a:lnTo>
                <a:lnTo>
                  <a:pt x="5623545" y="5664920"/>
                </a:lnTo>
                <a:lnTo>
                  <a:pt x="5660870" y="5641756"/>
                </a:lnTo>
                <a:lnTo>
                  <a:pt x="5694060" y="5613287"/>
                </a:lnTo>
                <a:lnTo>
                  <a:pt x="5722530" y="5580098"/>
                </a:lnTo>
                <a:lnTo>
                  <a:pt x="5745693" y="5542776"/>
                </a:lnTo>
                <a:lnTo>
                  <a:pt x="5762964" y="5501908"/>
                </a:lnTo>
                <a:lnTo>
                  <a:pt x="5773756" y="5458079"/>
                </a:lnTo>
                <a:lnTo>
                  <a:pt x="5777484" y="5411876"/>
                </a:lnTo>
                <a:lnTo>
                  <a:pt x="5777484" y="284861"/>
                </a:lnTo>
                <a:lnTo>
                  <a:pt x="5773756" y="238648"/>
                </a:lnTo>
                <a:lnTo>
                  <a:pt x="5762964" y="194811"/>
                </a:lnTo>
                <a:lnTo>
                  <a:pt x="5745693" y="153938"/>
                </a:lnTo>
                <a:lnTo>
                  <a:pt x="5722530" y="116613"/>
                </a:lnTo>
                <a:lnTo>
                  <a:pt x="5694060" y="83423"/>
                </a:lnTo>
                <a:lnTo>
                  <a:pt x="5660870" y="54953"/>
                </a:lnTo>
                <a:lnTo>
                  <a:pt x="5623545" y="31790"/>
                </a:lnTo>
                <a:lnTo>
                  <a:pt x="5582672" y="14519"/>
                </a:lnTo>
                <a:lnTo>
                  <a:pt x="5538835" y="3727"/>
                </a:lnTo>
                <a:lnTo>
                  <a:pt x="5492622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6436232" y="1100442"/>
            <a:ext cx="635000" cy="229870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4660"/>
              </a:lnSpc>
            </a:pPr>
            <a:r>
              <a:rPr sz="4800" spc="-15" dirty="0">
                <a:solidFill>
                  <a:srgbClr val="FFFF00"/>
                </a:solidFill>
                <a:latin typeface="Calibri"/>
                <a:cs typeface="Calibri"/>
              </a:rPr>
              <a:t>Provision</a:t>
            </a:r>
            <a:endParaRPr sz="4800">
              <a:latin typeface="Calibri"/>
              <a:cs typeface="Calibr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5830823" y="5366003"/>
            <a:ext cx="866140" cy="836930"/>
          </a:xfrm>
          <a:custGeom>
            <a:avLst/>
            <a:gdLst/>
            <a:ahLst/>
            <a:cxnLst/>
            <a:rect l="l" t="t" r="r" b="b"/>
            <a:pathLst>
              <a:path w="866140" h="836929">
                <a:moveTo>
                  <a:pt x="0" y="0"/>
                </a:moveTo>
                <a:lnTo>
                  <a:pt x="0" y="836676"/>
                </a:lnTo>
                <a:lnTo>
                  <a:pt x="865631" y="418338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830823" y="5366003"/>
            <a:ext cx="866140" cy="836930"/>
          </a:xfrm>
          <a:custGeom>
            <a:avLst/>
            <a:gdLst/>
            <a:ahLst/>
            <a:cxnLst/>
            <a:rect l="l" t="t" r="r" b="b"/>
            <a:pathLst>
              <a:path w="866140" h="836929">
                <a:moveTo>
                  <a:pt x="0" y="0"/>
                </a:moveTo>
                <a:lnTo>
                  <a:pt x="865631" y="418338"/>
                </a:lnTo>
                <a:lnTo>
                  <a:pt x="0" y="836676"/>
                </a:lnTo>
                <a:lnTo>
                  <a:pt x="0" y="0"/>
                </a:lnTo>
                <a:close/>
              </a:path>
            </a:pathLst>
          </a:custGeom>
          <a:ln w="12192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7378445" y="924560"/>
            <a:ext cx="4177665" cy="5748655"/>
          </a:xfrm>
          <a:prstGeom prst="rect">
            <a:avLst/>
          </a:prstGeom>
        </p:spPr>
        <p:txBody>
          <a:bodyPr vert="horz" wrap="square" lIns="0" tIns="55879" rIns="0" bIns="0" rtlCol="0">
            <a:spAutoFit/>
          </a:bodyPr>
          <a:lstStyle/>
          <a:p>
            <a:pPr marL="12700" marR="120650">
              <a:lnSpc>
                <a:spcPts val="3070"/>
              </a:lnSpc>
              <a:spcBef>
                <a:spcPts val="439"/>
              </a:spcBef>
              <a:buAutoNum type="arabicPeriod"/>
              <a:tabLst>
                <a:tab pos="368300" algn="l"/>
              </a:tabLst>
            </a:pPr>
            <a:r>
              <a:rPr sz="2800" b="1" spc="-5" dirty="0">
                <a:solidFill>
                  <a:srgbClr val="FFFFFF"/>
                </a:solidFill>
                <a:latin typeface="Calibri"/>
                <a:cs typeface="Calibri"/>
              </a:rPr>
              <a:t>It is </a:t>
            </a: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debited </a:t>
            </a:r>
            <a:r>
              <a:rPr sz="2800" b="1" spc="-15" dirty="0">
                <a:solidFill>
                  <a:srgbClr val="FFFFFF"/>
                </a:solidFill>
                <a:latin typeface="Calibri"/>
                <a:cs typeface="Calibri"/>
              </a:rPr>
              <a:t>to </a:t>
            </a: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Profit </a:t>
            </a:r>
            <a:r>
              <a:rPr sz="2800" b="1" spc="-5" dirty="0">
                <a:solidFill>
                  <a:srgbClr val="FFFFFF"/>
                </a:solidFill>
                <a:latin typeface="Calibri"/>
                <a:cs typeface="Calibri"/>
              </a:rPr>
              <a:t>and  Loss</a:t>
            </a: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 Account.</a:t>
            </a:r>
            <a:endParaRPr sz="2800">
              <a:latin typeface="Calibri"/>
              <a:cs typeface="Calibri"/>
            </a:endParaRPr>
          </a:p>
          <a:p>
            <a:pPr marL="12700" marR="824865">
              <a:lnSpc>
                <a:spcPts val="3070"/>
              </a:lnSpc>
              <a:spcBef>
                <a:spcPts val="1205"/>
              </a:spcBef>
              <a:buAutoNum type="arabicPeriod"/>
              <a:tabLst>
                <a:tab pos="368300" algn="l"/>
              </a:tabLst>
            </a:pPr>
            <a:r>
              <a:rPr sz="2800" b="1" spc="-5" dirty="0">
                <a:solidFill>
                  <a:srgbClr val="FFFFFF"/>
                </a:solidFill>
                <a:latin typeface="Calibri"/>
                <a:cs typeface="Calibri"/>
              </a:rPr>
              <a:t>It is a </a:t>
            </a:r>
            <a:r>
              <a:rPr sz="2800" b="1" spc="-15" dirty="0">
                <a:solidFill>
                  <a:srgbClr val="FFFFFF"/>
                </a:solidFill>
                <a:latin typeface="Calibri"/>
                <a:cs typeface="Calibri"/>
              </a:rPr>
              <a:t>charge </a:t>
            </a:r>
            <a:r>
              <a:rPr sz="2800" b="1" spc="-20" dirty="0">
                <a:solidFill>
                  <a:srgbClr val="FFFFFF"/>
                </a:solidFill>
                <a:latin typeface="Calibri"/>
                <a:cs typeface="Calibri"/>
              </a:rPr>
              <a:t>against  </a:t>
            </a: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profit.</a:t>
            </a:r>
            <a:endParaRPr sz="2800">
              <a:latin typeface="Calibri"/>
              <a:cs typeface="Calibri"/>
            </a:endParaRPr>
          </a:p>
          <a:p>
            <a:pPr marL="12700" marR="448309">
              <a:lnSpc>
                <a:spcPts val="3080"/>
              </a:lnSpc>
              <a:spcBef>
                <a:spcPts val="1195"/>
              </a:spcBef>
              <a:buAutoNum type="arabicPeriod"/>
              <a:tabLst>
                <a:tab pos="368300" algn="l"/>
              </a:tabLst>
            </a:pPr>
            <a:r>
              <a:rPr sz="2800" b="1" spc="-15" dirty="0">
                <a:solidFill>
                  <a:srgbClr val="FFFFFF"/>
                </a:solidFill>
                <a:latin typeface="Calibri"/>
                <a:cs typeface="Calibri"/>
              </a:rPr>
              <a:t>Provision </a:t>
            </a:r>
            <a:r>
              <a:rPr sz="2800" b="1" spc="-5" dirty="0">
                <a:solidFill>
                  <a:srgbClr val="FFFFFF"/>
                </a:solidFill>
                <a:latin typeface="Calibri"/>
                <a:cs typeface="Calibri"/>
              </a:rPr>
              <a:t>is </a:t>
            </a: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made </a:t>
            </a:r>
            <a:r>
              <a:rPr sz="2800" b="1" spc="-15" dirty="0">
                <a:solidFill>
                  <a:srgbClr val="FFFFFF"/>
                </a:solidFill>
                <a:latin typeface="Calibri"/>
                <a:cs typeface="Calibri"/>
              </a:rPr>
              <a:t>for </a:t>
            </a:r>
            <a:r>
              <a:rPr sz="2800" b="1" spc="-5" dirty="0">
                <a:solidFill>
                  <a:srgbClr val="FFFFFF"/>
                </a:solidFill>
                <a:latin typeface="Calibri"/>
                <a:cs typeface="Calibri"/>
              </a:rPr>
              <a:t>a  known</a:t>
            </a: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spc="-25" dirty="0">
                <a:solidFill>
                  <a:srgbClr val="FFFFFF"/>
                </a:solidFill>
                <a:latin typeface="Calibri"/>
                <a:cs typeface="Calibri"/>
              </a:rPr>
              <a:t>liability.</a:t>
            </a:r>
            <a:endParaRPr sz="2800">
              <a:latin typeface="Calibri"/>
              <a:cs typeface="Calibri"/>
            </a:endParaRPr>
          </a:p>
          <a:p>
            <a:pPr marL="12700" marR="5080" algn="just">
              <a:lnSpc>
                <a:spcPts val="3070"/>
              </a:lnSpc>
              <a:spcBef>
                <a:spcPts val="1205"/>
              </a:spcBef>
              <a:buAutoNum type="arabicPeriod"/>
              <a:tabLst>
                <a:tab pos="368300" algn="l"/>
              </a:tabLst>
            </a:pPr>
            <a:r>
              <a:rPr sz="2800" b="1" spc="-15" dirty="0">
                <a:solidFill>
                  <a:srgbClr val="FFFFFF"/>
                </a:solidFill>
                <a:latin typeface="Calibri"/>
                <a:cs typeface="Calibri"/>
              </a:rPr>
              <a:t>Creation </a:t>
            </a:r>
            <a:r>
              <a:rPr sz="2800" b="1" spc="-5" dirty="0">
                <a:solidFill>
                  <a:srgbClr val="FFFFFF"/>
                </a:solidFill>
                <a:latin typeface="Calibri"/>
                <a:cs typeface="Calibri"/>
              </a:rPr>
              <a:t>of </a:t>
            </a: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provisions </a:t>
            </a:r>
            <a:r>
              <a:rPr sz="2800" b="1" spc="-5" dirty="0">
                <a:solidFill>
                  <a:srgbClr val="FFFFFF"/>
                </a:solidFill>
                <a:latin typeface="Calibri"/>
                <a:cs typeface="Calibri"/>
              </a:rPr>
              <a:t>is a  </a:t>
            </a:r>
            <a:r>
              <a:rPr sz="2800" b="1" spc="-15" dirty="0">
                <a:solidFill>
                  <a:srgbClr val="FFFFFF"/>
                </a:solidFill>
                <a:latin typeface="Calibri"/>
                <a:cs typeface="Calibri"/>
              </a:rPr>
              <a:t>must </a:t>
            </a:r>
            <a:r>
              <a:rPr sz="2800" b="1" spc="-5" dirty="0">
                <a:solidFill>
                  <a:srgbClr val="FFFFFF"/>
                </a:solidFill>
                <a:latin typeface="Calibri"/>
                <a:cs typeface="Calibri"/>
              </a:rPr>
              <a:t>as these </a:t>
            </a:r>
            <a:r>
              <a:rPr sz="2800" b="1" spc="-15" dirty="0">
                <a:solidFill>
                  <a:srgbClr val="FFFFFF"/>
                </a:solidFill>
                <a:latin typeface="Calibri"/>
                <a:cs typeface="Calibri"/>
              </a:rPr>
              <a:t>are meant for  </a:t>
            </a: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meeting </a:t>
            </a:r>
            <a:r>
              <a:rPr sz="2800" b="1" spc="-5" dirty="0">
                <a:solidFill>
                  <a:srgbClr val="FFFFFF"/>
                </a:solidFill>
                <a:latin typeface="Calibri"/>
                <a:cs typeface="Calibri"/>
              </a:rPr>
              <a:t>known</a:t>
            </a:r>
            <a:r>
              <a:rPr sz="2800" b="1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FFFFFF"/>
                </a:solidFill>
                <a:latin typeface="Calibri"/>
                <a:cs typeface="Calibri"/>
              </a:rPr>
              <a:t>liabilities.</a:t>
            </a:r>
            <a:endParaRPr sz="2800">
              <a:latin typeface="Calibri"/>
              <a:cs typeface="Calibri"/>
            </a:endParaRPr>
          </a:p>
          <a:p>
            <a:pPr marL="12700" marR="24765">
              <a:lnSpc>
                <a:spcPct val="91600"/>
              </a:lnSpc>
              <a:spcBef>
                <a:spcPts val="1160"/>
              </a:spcBef>
              <a:buAutoNum type="arabicPeriod"/>
              <a:tabLst>
                <a:tab pos="368300" algn="l"/>
              </a:tabLst>
            </a:pPr>
            <a:r>
              <a:rPr sz="2800" b="1" spc="-5" dirty="0">
                <a:solidFill>
                  <a:srgbClr val="FFFFFF"/>
                </a:solidFill>
                <a:latin typeface="Calibri"/>
                <a:cs typeface="Calibri"/>
              </a:rPr>
              <a:t>It is a </a:t>
            </a:r>
            <a:r>
              <a:rPr sz="2800" b="1" spc="-15" dirty="0">
                <a:solidFill>
                  <a:srgbClr val="FFFFFF"/>
                </a:solidFill>
                <a:latin typeface="Calibri"/>
                <a:cs typeface="Calibri"/>
              </a:rPr>
              <a:t>must </a:t>
            </a:r>
            <a:r>
              <a:rPr sz="2800" b="1" spc="-5" dirty="0">
                <a:solidFill>
                  <a:srgbClr val="FFFFFF"/>
                </a:solidFill>
                <a:latin typeface="Calibri"/>
                <a:cs typeface="Calibri"/>
              </a:rPr>
              <a:t>and </a:t>
            </a: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auditor  </a:t>
            </a:r>
            <a:r>
              <a:rPr sz="2800" b="1" spc="-5" dirty="0">
                <a:solidFill>
                  <a:srgbClr val="FFFFFF"/>
                </a:solidFill>
                <a:latin typeface="Calibri"/>
                <a:cs typeface="Calibri"/>
              </a:rPr>
              <a:t>should qualify his </a:t>
            </a:r>
            <a:r>
              <a:rPr sz="2800" b="1" spc="-15" dirty="0">
                <a:solidFill>
                  <a:srgbClr val="FFFFFF"/>
                </a:solidFill>
                <a:latin typeface="Calibri"/>
                <a:cs typeface="Calibri"/>
              </a:rPr>
              <a:t>report </a:t>
            </a:r>
            <a:r>
              <a:rPr sz="2800" b="1" spc="-5" dirty="0">
                <a:solidFill>
                  <a:srgbClr val="FFFFFF"/>
                </a:solidFill>
                <a:latin typeface="Calibri"/>
                <a:cs typeface="Calibri"/>
              </a:rPr>
              <a:t>if  </a:t>
            </a:r>
            <a:r>
              <a:rPr sz="2800" b="1" spc="-15" dirty="0">
                <a:solidFill>
                  <a:srgbClr val="FFFFFF"/>
                </a:solidFill>
                <a:latin typeface="Calibri"/>
                <a:cs typeface="Calibri"/>
              </a:rPr>
              <a:t>adequate </a:t>
            </a: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provisions </a:t>
            </a:r>
            <a:r>
              <a:rPr sz="2800" b="1" spc="-15" dirty="0">
                <a:solidFill>
                  <a:srgbClr val="FFFFFF"/>
                </a:solidFill>
                <a:latin typeface="Calibri"/>
                <a:cs typeface="Calibri"/>
              </a:rPr>
              <a:t>are </a:t>
            </a:r>
            <a:r>
              <a:rPr sz="2800" b="1" spc="-5" dirty="0">
                <a:solidFill>
                  <a:srgbClr val="FFFFFF"/>
                </a:solidFill>
                <a:latin typeface="Calibri"/>
                <a:cs typeface="Calibri"/>
              </a:rPr>
              <a:t>not  </a:t>
            </a: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made.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5803391" y="3749040"/>
            <a:ext cx="867410" cy="836930"/>
          </a:xfrm>
          <a:custGeom>
            <a:avLst/>
            <a:gdLst/>
            <a:ahLst/>
            <a:cxnLst/>
            <a:rect l="l" t="t" r="r" b="b"/>
            <a:pathLst>
              <a:path w="867409" h="836929">
                <a:moveTo>
                  <a:pt x="0" y="0"/>
                </a:moveTo>
                <a:lnTo>
                  <a:pt x="0" y="836676"/>
                </a:lnTo>
                <a:lnTo>
                  <a:pt x="867156" y="418338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803391" y="3749040"/>
            <a:ext cx="867410" cy="836930"/>
          </a:xfrm>
          <a:custGeom>
            <a:avLst/>
            <a:gdLst/>
            <a:ahLst/>
            <a:cxnLst/>
            <a:rect l="l" t="t" r="r" b="b"/>
            <a:pathLst>
              <a:path w="867409" h="836929">
                <a:moveTo>
                  <a:pt x="0" y="0"/>
                </a:moveTo>
                <a:lnTo>
                  <a:pt x="867156" y="418338"/>
                </a:lnTo>
                <a:lnTo>
                  <a:pt x="0" y="836676"/>
                </a:lnTo>
                <a:lnTo>
                  <a:pt x="0" y="0"/>
                </a:lnTo>
                <a:close/>
              </a:path>
            </a:pathLst>
          </a:custGeom>
          <a:ln w="12192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200400"/>
            <a:ext cx="10515600" cy="923330"/>
          </a:xfrm>
        </p:spPr>
        <p:txBody>
          <a:bodyPr/>
          <a:lstStyle/>
          <a:p>
            <a:r>
              <a:rPr lang="en-US" sz="6000" b="1" dirty="0" smtClean="0"/>
              <a:t>Thx</a:t>
            </a:r>
            <a:endParaRPr lang="en-US" sz="60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8200" y="365759"/>
            <a:ext cx="10515600" cy="844550"/>
          </a:xfrm>
          <a:prstGeom prst="rect">
            <a:avLst/>
          </a:prstGeom>
          <a:solidFill>
            <a:srgbClr val="BCD6ED"/>
          </a:solidFill>
        </p:spPr>
        <p:txBody>
          <a:bodyPr vert="horz" wrap="square" lIns="0" tIns="17145" rIns="0" bIns="0" rtlCol="0">
            <a:spAutoFit/>
          </a:bodyPr>
          <a:lstStyle/>
          <a:p>
            <a:pPr marL="3154045">
              <a:lnSpc>
                <a:spcPct val="100000"/>
              </a:lnSpc>
              <a:spcBef>
                <a:spcPts val="135"/>
              </a:spcBef>
            </a:pPr>
            <a:r>
              <a:rPr sz="4400" spc="-35" dirty="0"/>
              <a:t>Who </a:t>
            </a:r>
            <a:r>
              <a:rPr sz="4400" spc="-10" dirty="0"/>
              <a:t>is </a:t>
            </a:r>
            <a:r>
              <a:rPr sz="4400" spc="-15" dirty="0"/>
              <a:t>an</a:t>
            </a:r>
            <a:r>
              <a:rPr sz="4400" spc="-215" dirty="0"/>
              <a:t> </a:t>
            </a:r>
            <a:r>
              <a:rPr sz="4400" spc="-35" dirty="0"/>
              <a:t>Auditor?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948944" y="1688668"/>
            <a:ext cx="10671810" cy="2941190"/>
          </a:xfrm>
          <a:prstGeom prst="rect">
            <a:avLst/>
          </a:prstGeom>
        </p:spPr>
        <p:txBody>
          <a:bodyPr vert="horz" wrap="square" lIns="0" tIns="62230" rIns="0" bIns="0" rtlCol="0">
            <a:spAutoFit/>
          </a:bodyPr>
          <a:lstStyle/>
          <a:p>
            <a:pPr marL="12700" marR="5080" algn="just">
              <a:lnSpc>
                <a:spcPct val="150000"/>
              </a:lnSpc>
              <a:spcBef>
                <a:spcPts val="490"/>
              </a:spcBef>
            </a:pPr>
            <a:r>
              <a:rPr sz="3200" dirty="0">
                <a:latin typeface="Calibri"/>
                <a:cs typeface="Calibri"/>
              </a:rPr>
              <a:t>An </a:t>
            </a:r>
            <a:r>
              <a:rPr sz="3200" spc="-10" dirty="0">
                <a:latin typeface="Calibri"/>
                <a:cs typeface="Calibri"/>
              </a:rPr>
              <a:t>auditor </a:t>
            </a:r>
            <a:r>
              <a:rPr sz="3200" dirty="0">
                <a:latin typeface="Calibri"/>
                <a:cs typeface="Calibri"/>
              </a:rPr>
              <a:t>is a </a:t>
            </a:r>
            <a:r>
              <a:rPr sz="3200" b="1" dirty="0">
                <a:latin typeface="Calibri"/>
                <a:cs typeface="Calibri"/>
              </a:rPr>
              <a:t>qualified </a:t>
            </a:r>
            <a:r>
              <a:rPr sz="3200" b="1" spc="-10" dirty="0">
                <a:latin typeface="Calibri"/>
                <a:cs typeface="Calibri"/>
              </a:rPr>
              <a:t>chartered accountant </a:t>
            </a:r>
            <a:r>
              <a:rPr sz="3200" spc="-10" dirty="0">
                <a:latin typeface="Calibri"/>
                <a:cs typeface="Calibri"/>
              </a:rPr>
              <a:t>appointed </a:t>
            </a:r>
            <a:r>
              <a:rPr sz="3200" spc="-30" dirty="0">
                <a:latin typeface="Calibri"/>
                <a:cs typeface="Calibri"/>
              </a:rPr>
              <a:t>for </a:t>
            </a:r>
            <a:r>
              <a:rPr sz="3200" spc="-10" dirty="0">
                <a:latin typeface="Calibri"/>
                <a:cs typeface="Calibri"/>
              </a:rPr>
              <a:t>the  </a:t>
            </a:r>
            <a:r>
              <a:rPr sz="3200" b="1" dirty="0">
                <a:latin typeface="Calibri"/>
                <a:cs typeface="Calibri"/>
              </a:rPr>
              <a:t>purpose of </a:t>
            </a:r>
            <a:r>
              <a:rPr sz="3200" b="1" spc="-10" dirty="0">
                <a:latin typeface="Calibri"/>
                <a:cs typeface="Calibri"/>
              </a:rPr>
              <a:t>examining </a:t>
            </a:r>
            <a:r>
              <a:rPr sz="3200" b="1" dirty="0">
                <a:latin typeface="Calibri"/>
                <a:cs typeface="Calibri"/>
              </a:rPr>
              <a:t>the </a:t>
            </a:r>
            <a:r>
              <a:rPr sz="3200" b="1" spc="-5" dirty="0">
                <a:latin typeface="Calibri"/>
                <a:cs typeface="Calibri"/>
              </a:rPr>
              <a:t>accounts </a:t>
            </a:r>
            <a:r>
              <a:rPr sz="3200" spc="-5" dirty="0">
                <a:latin typeface="Calibri"/>
                <a:cs typeface="Calibri"/>
              </a:rPr>
              <a:t>of </a:t>
            </a:r>
            <a:r>
              <a:rPr sz="3200" dirty="0">
                <a:latin typeface="Calibri"/>
                <a:cs typeface="Calibri"/>
              </a:rPr>
              <a:t>a </a:t>
            </a:r>
            <a:r>
              <a:rPr sz="3200" spc="-10" dirty="0">
                <a:latin typeface="Calibri"/>
                <a:cs typeface="Calibri"/>
              </a:rPr>
              <a:t>joint </a:t>
            </a:r>
            <a:r>
              <a:rPr sz="3200" spc="-20" dirty="0">
                <a:latin typeface="Calibri"/>
                <a:cs typeface="Calibri"/>
              </a:rPr>
              <a:t>stock </a:t>
            </a:r>
            <a:r>
              <a:rPr sz="3200" spc="-15" dirty="0">
                <a:latin typeface="Calibri"/>
                <a:cs typeface="Calibri"/>
              </a:rPr>
              <a:t>company  </a:t>
            </a:r>
            <a:r>
              <a:rPr sz="3200" dirty="0">
                <a:latin typeface="Calibri"/>
                <a:cs typeface="Calibri"/>
              </a:rPr>
              <a:t>and </a:t>
            </a:r>
            <a:r>
              <a:rPr sz="3200" b="1" spc="-5" dirty="0">
                <a:latin typeface="Calibri"/>
                <a:cs typeface="Calibri"/>
              </a:rPr>
              <a:t>giving </a:t>
            </a:r>
            <a:r>
              <a:rPr sz="3200" b="1" dirty="0">
                <a:latin typeface="Calibri"/>
                <a:cs typeface="Calibri"/>
              </a:rPr>
              <a:t>the </a:t>
            </a:r>
            <a:r>
              <a:rPr sz="3200" b="1" spc="-10" dirty="0">
                <a:latin typeface="Calibri"/>
                <a:cs typeface="Calibri"/>
              </a:rPr>
              <a:t>report </a:t>
            </a:r>
            <a:r>
              <a:rPr sz="3200" spc="-10" dirty="0">
                <a:latin typeface="Calibri"/>
                <a:cs typeface="Calibri"/>
              </a:rPr>
              <a:t>there </a:t>
            </a:r>
            <a:r>
              <a:rPr sz="3200" spc="-5" dirty="0">
                <a:latin typeface="Calibri"/>
                <a:cs typeface="Calibri"/>
              </a:rPr>
              <a:t>on </a:t>
            </a:r>
            <a:r>
              <a:rPr sz="3200" b="1" spc="-20" dirty="0">
                <a:latin typeface="Calibri"/>
                <a:cs typeface="Calibri"/>
              </a:rPr>
              <a:t>to </a:t>
            </a:r>
            <a:r>
              <a:rPr sz="3200" b="1" dirty="0">
                <a:latin typeface="Calibri"/>
                <a:cs typeface="Calibri"/>
              </a:rPr>
              <a:t>the </a:t>
            </a:r>
            <a:r>
              <a:rPr sz="3200" b="1" spc="-5" dirty="0">
                <a:latin typeface="Calibri"/>
                <a:cs typeface="Calibri"/>
              </a:rPr>
              <a:t>shareholder </a:t>
            </a:r>
            <a:r>
              <a:rPr sz="3200" b="1" spc="-10" dirty="0">
                <a:latin typeface="Calibri"/>
                <a:cs typeface="Calibri"/>
              </a:rPr>
              <a:t>every </a:t>
            </a:r>
            <a:r>
              <a:rPr sz="3200" b="1" spc="-15" dirty="0">
                <a:latin typeface="Calibri"/>
                <a:cs typeface="Calibri"/>
              </a:rPr>
              <a:t>year at  </a:t>
            </a:r>
            <a:r>
              <a:rPr sz="3200" b="1" dirty="0">
                <a:latin typeface="Calibri"/>
                <a:cs typeface="Calibri"/>
              </a:rPr>
              <a:t>the </a:t>
            </a:r>
            <a:r>
              <a:rPr sz="3200" b="1" spc="-5" dirty="0">
                <a:latin typeface="Calibri"/>
                <a:cs typeface="Calibri"/>
              </a:rPr>
              <a:t>annual </a:t>
            </a:r>
            <a:r>
              <a:rPr sz="3200" b="1" spc="-20" dirty="0">
                <a:latin typeface="Calibri"/>
                <a:cs typeface="Calibri"/>
              </a:rPr>
              <a:t>general</a:t>
            </a:r>
            <a:r>
              <a:rPr sz="3200" b="1" spc="-40" dirty="0">
                <a:latin typeface="Calibri"/>
                <a:cs typeface="Calibri"/>
              </a:rPr>
              <a:t> </a:t>
            </a:r>
            <a:r>
              <a:rPr sz="3200" b="1" spc="-5" dirty="0">
                <a:latin typeface="Calibri"/>
                <a:cs typeface="Calibri"/>
              </a:rPr>
              <a:t>meeting.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8200" y="365759"/>
            <a:ext cx="10515600" cy="619125"/>
          </a:xfrm>
          <a:prstGeom prst="rect">
            <a:avLst/>
          </a:prstGeom>
          <a:solidFill>
            <a:srgbClr val="D5DCE4"/>
          </a:solidFill>
        </p:spPr>
        <p:txBody>
          <a:bodyPr vert="horz" wrap="square" lIns="0" tIns="0" rIns="0" bIns="0" rtlCol="0">
            <a:spAutoFit/>
          </a:bodyPr>
          <a:lstStyle/>
          <a:p>
            <a:pPr marL="1626870">
              <a:lnSpc>
                <a:spcPts val="4340"/>
              </a:lnSpc>
            </a:pPr>
            <a:r>
              <a:rPr spc="-45" dirty="0"/>
              <a:t>Company </a:t>
            </a:r>
            <a:r>
              <a:rPr spc="-35" dirty="0"/>
              <a:t>Auditor </a:t>
            </a:r>
            <a:r>
              <a:rPr spc="-5" dirty="0"/>
              <a:t>– </a:t>
            </a:r>
            <a:r>
              <a:rPr spc="-40" dirty="0"/>
              <a:t>Ethical</a:t>
            </a:r>
            <a:r>
              <a:rPr spc="-229" dirty="0"/>
              <a:t> </a:t>
            </a:r>
            <a:r>
              <a:rPr spc="-25" dirty="0"/>
              <a:t>Liabilities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14908" y="1162326"/>
            <a:ext cx="11174730" cy="4756785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130" dirty="0">
                <a:latin typeface="Calibri"/>
                <a:cs typeface="Calibri"/>
              </a:rPr>
              <a:t>To </a:t>
            </a:r>
            <a:r>
              <a:rPr sz="2800" spc="-10" dirty="0">
                <a:latin typeface="Calibri"/>
                <a:cs typeface="Calibri"/>
              </a:rPr>
              <a:t>serve </a:t>
            </a:r>
            <a:r>
              <a:rPr sz="2800" spc="-5" dirty="0">
                <a:latin typeface="Calibri"/>
                <a:cs typeface="Calibri"/>
              </a:rPr>
              <a:t>the </a:t>
            </a:r>
            <a:r>
              <a:rPr sz="2800" spc="-10" dirty="0">
                <a:latin typeface="Calibri"/>
                <a:cs typeface="Calibri"/>
              </a:rPr>
              <a:t>clients </a:t>
            </a:r>
            <a:r>
              <a:rPr sz="2800" b="1" spc="-10" dirty="0">
                <a:latin typeface="Calibri"/>
                <a:cs typeface="Calibri"/>
              </a:rPr>
              <a:t>wholeheartedly </a:t>
            </a:r>
            <a:r>
              <a:rPr sz="2800" b="1" spc="-5" dirty="0">
                <a:latin typeface="Calibri"/>
                <a:cs typeface="Calibri"/>
              </a:rPr>
              <a:t>and be </a:t>
            </a:r>
            <a:r>
              <a:rPr sz="2800" b="1" spc="-20" dirty="0">
                <a:latin typeface="Calibri"/>
                <a:cs typeface="Calibri"/>
              </a:rPr>
              <a:t>loyal </a:t>
            </a:r>
            <a:r>
              <a:rPr sz="2800" spc="-20" dirty="0">
                <a:latin typeface="Calibri"/>
                <a:cs typeface="Calibri"/>
              </a:rPr>
              <a:t>to </a:t>
            </a:r>
            <a:r>
              <a:rPr sz="2800" spc="-5" dirty="0">
                <a:latin typeface="Calibri"/>
                <a:cs typeface="Calibri"/>
              </a:rPr>
              <a:t>their duties in</a:t>
            </a:r>
            <a:r>
              <a:rPr sz="2800" spc="38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work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67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130" dirty="0">
                <a:latin typeface="Calibri"/>
                <a:cs typeface="Calibri"/>
              </a:rPr>
              <a:t>To </a:t>
            </a:r>
            <a:r>
              <a:rPr sz="2800" spc="-15" dirty="0">
                <a:latin typeface="Calibri"/>
                <a:cs typeface="Calibri"/>
              </a:rPr>
              <a:t>study hard, </a:t>
            </a:r>
            <a:r>
              <a:rPr sz="2800" b="1" spc="-15" dirty="0">
                <a:latin typeface="Calibri"/>
                <a:cs typeface="Calibri"/>
              </a:rPr>
              <a:t>renew existing </a:t>
            </a:r>
            <a:r>
              <a:rPr sz="2800" b="1" spc="-10" dirty="0">
                <a:latin typeface="Calibri"/>
                <a:cs typeface="Calibri"/>
              </a:rPr>
              <a:t>knowledge</a:t>
            </a:r>
            <a:r>
              <a:rPr sz="2800" spc="-10" dirty="0">
                <a:latin typeface="Calibri"/>
                <a:cs typeface="Calibri"/>
              </a:rPr>
              <a:t>, combine </a:t>
            </a:r>
            <a:r>
              <a:rPr sz="2800" spc="-5" dirty="0">
                <a:latin typeface="Calibri"/>
                <a:cs typeface="Calibri"/>
              </a:rPr>
              <a:t>theory and</a:t>
            </a:r>
            <a:r>
              <a:rPr sz="2800" spc="37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practice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66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130" dirty="0">
                <a:latin typeface="Calibri"/>
                <a:cs typeface="Calibri"/>
              </a:rPr>
              <a:t>To </a:t>
            </a:r>
            <a:r>
              <a:rPr sz="2800" b="1" spc="-5" dirty="0">
                <a:latin typeface="Calibri"/>
                <a:cs typeface="Calibri"/>
              </a:rPr>
              <a:t>abide </a:t>
            </a:r>
            <a:r>
              <a:rPr sz="2800" b="1" spc="-10" dirty="0">
                <a:latin typeface="Calibri"/>
                <a:cs typeface="Calibri"/>
              </a:rPr>
              <a:t>by </a:t>
            </a:r>
            <a:r>
              <a:rPr sz="2800" b="1" spc="-30" dirty="0">
                <a:latin typeface="Calibri"/>
                <a:cs typeface="Calibri"/>
              </a:rPr>
              <a:t>state </a:t>
            </a:r>
            <a:r>
              <a:rPr sz="2800" b="1" spc="-15" dirty="0">
                <a:latin typeface="Calibri"/>
                <a:cs typeface="Calibri"/>
              </a:rPr>
              <a:t>laws </a:t>
            </a:r>
            <a:r>
              <a:rPr sz="2800" spc="-5" dirty="0">
                <a:latin typeface="Calibri"/>
                <a:cs typeface="Calibri"/>
              </a:rPr>
              <a:t>and</a:t>
            </a:r>
            <a:r>
              <a:rPr sz="2800" spc="22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regulations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66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130" dirty="0">
                <a:latin typeface="Calibri"/>
                <a:cs typeface="Calibri"/>
              </a:rPr>
              <a:t>To </a:t>
            </a:r>
            <a:r>
              <a:rPr sz="2800" b="1" spc="-30" dirty="0">
                <a:latin typeface="Calibri"/>
                <a:cs typeface="Calibri"/>
              </a:rPr>
              <a:t>exercise </a:t>
            </a:r>
            <a:r>
              <a:rPr sz="2800" b="1" spc="-5" dirty="0">
                <a:latin typeface="Calibri"/>
                <a:cs typeface="Calibri"/>
              </a:rPr>
              <a:t>due </a:t>
            </a:r>
            <a:r>
              <a:rPr sz="2800" b="1" spc="-15" dirty="0">
                <a:latin typeface="Calibri"/>
                <a:cs typeface="Calibri"/>
              </a:rPr>
              <a:t>professional care</a:t>
            </a:r>
            <a:r>
              <a:rPr sz="2800" spc="-15" dirty="0">
                <a:latin typeface="Calibri"/>
                <a:cs typeface="Calibri"/>
              </a:rPr>
              <a:t>, </a:t>
            </a:r>
            <a:r>
              <a:rPr sz="2800" spc="-20" dirty="0">
                <a:latin typeface="Calibri"/>
                <a:cs typeface="Calibri"/>
              </a:rPr>
              <a:t>fair </a:t>
            </a:r>
            <a:r>
              <a:rPr sz="2800" spc="-5" dirty="0">
                <a:latin typeface="Calibri"/>
                <a:cs typeface="Calibri"/>
              </a:rPr>
              <a:t>and </a:t>
            </a:r>
            <a:r>
              <a:rPr sz="2800" spc="-15" dirty="0">
                <a:latin typeface="Calibri"/>
                <a:cs typeface="Calibri"/>
              </a:rPr>
              <a:t>practical </a:t>
            </a:r>
            <a:r>
              <a:rPr sz="2800" spc="-5" dirty="0">
                <a:latin typeface="Calibri"/>
                <a:cs typeface="Calibri"/>
              </a:rPr>
              <a:t>in </a:t>
            </a:r>
            <a:r>
              <a:rPr sz="2800" spc="-10" dirty="0">
                <a:latin typeface="Calibri"/>
                <a:cs typeface="Calibri"/>
              </a:rPr>
              <a:t>handling </a:t>
            </a:r>
            <a:r>
              <a:rPr sz="2800" spc="-5" dirty="0">
                <a:latin typeface="Calibri"/>
                <a:cs typeface="Calibri"/>
              </a:rPr>
              <a:t>audit</a:t>
            </a:r>
            <a:r>
              <a:rPr sz="2800" spc="47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items</a:t>
            </a:r>
            <a:endParaRPr sz="2800">
              <a:latin typeface="Calibri"/>
              <a:cs typeface="Calibri"/>
            </a:endParaRPr>
          </a:p>
          <a:p>
            <a:pPr marL="241300" marR="5080" indent="-228600">
              <a:lnSpc>
                <a:spcPts val="3030"/>
              </a:lnSpc>
              <a:spcBef>
                <a:spcPts val="104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130" dirty="0">
                <a:latin typeface="Calibri"/>
                <a:cs typeface="Calibri"/>
              </a:rPr>
              <a:t>To </a:t>
            </a:r>
            <a:r>
              <a:rPr sz="2800" spc="-15" dirty="0">
                <a:latin typeface="Calibri"/>
                <a:cs typeface="Calibri"/>
              </a:rPr>
              <a:t>withdraw </a:t>
            </a:r>
            <a:r>
              <a:rPr sz="2800" spc="-5" dirty="0">
                <a:latin typeface="Calibri"/>
                <a:cs typeface="Calibri"/>
              </a:rPr>
              <a:t>or </a:t>
            </a:r>
            <a:r>
              <a:rPr sz="2800" b="1" spc="-5" dirty="0">
                <a:latin typeface="Calibri"/>
                <a:cs typeface="Calibri"/>
              </a:rPr>
              <a:t>cease </a:t>
            </a:r>
            <a:r>
              <a:rPr sz="2800" b="1" spc="-15" dirty="0">
                <a:latin typeface="Calibri"/>
                <a:cs typeface="Calibri"/>
              </a:rPr>
              <a:t>from </a:t>
            </a:r>
            <a:r>
              <a:rPr sz="2800" b="1" spc="-10" dirty="0">
                <a:latin typeface="Calibri"/>
                <a:cs typeface="Calibri"/>
              </a:rPr>
              <a:t>performing </a:t>
            </a:r>
            <a:r>
              <a:rPr sz="2800" b="1" spc="-5" dirty="0">
                <a:latin typeface="Calibri"/>
                <a:cs typeface="Calibri"/>
              </a:rPr>
              <a:t>audit </a:t>
            </a:r>
            <a:r>
              <a:rPr sz="2800" b="1" spc="-15" dirty="0">
                <a:latin typeface="Calibri"/>
                <a:cs typeface="Calibri"/>
              </a:rPr>
              <a:t>where auditors </a:t>
            </a:r>
            <a:r>
              <a:rPr sz="2800" b="1" spc="-20" dirty="0">
                <a:latin typeface="Calibri"/>
                <a:cs typeface="Calibri"/>
              </a:rPr>
              <a:t>have </a:t>
            </a:r>
            <a:r>
              <a:rPr sz="2800" b="1" spc="-10" dirty="0">
                <a:latin typeface="Calibri"/>
                <a:cs typeface="Calibri"/>
              </a:rPr>
              <a:t>personal  </a:t>
            </a:r>
            <a:r>
              <a:rPr sz="2800" b="1" spc="-20" dirty="0">
                <a:latin typeface="Calibri"/>
                <a:cs typeface="Calibri"/>
              </a:rPr>
              <a:t>interests </a:t>
            </a:r>
            <a:r>
              <a:rPr sz="2800" spc="-20" dirty="0">
                <a:latin typeface="Calibri"/>
                <a:cs typeface="Calibri"/>
              </a:rPr>
              <a:t>involved </a:t>
            </a:r>
            <a:r>
              <a:rPr sz="2800" spc="-5" dirty="0">
                <a:latin typeface="Calibri"/>
                <a:cs typeface="Calibri"/>
              </a:rPr>
              <a:t>in the </a:t>
            </a:r>
            <a:r>
              <a:rPr sz="2800" spc="-10" dirty="0">
                <a:latin typeface="Calibri"/>
                <a:cs typeface="Calibri"/>
              </a:rPr>
              <a:t>audited</a:t>
            </a:r>
            <a:r>
              <a:rPr sz="2800" spc="12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items</a:t>
            </a:r>
            <a:endParaRPr sz="2800">
              <a:latin typeface="Calibri"/>
              <a:cs typeface="Calibri"/>
            </a:endParaRPr>
          </a:p>
          <a:p>
            <a:pPr marL="241300" marR="778510" indent="-228600">
              <a:lnSpc>
                <a:spcPts val="3020"/>
              </a:lnSpc>
              <a:spcBef>
                <a:spcPts val="994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130" dirty="0">
                <a:latin typeface="Calibri"/>
                <a:cs typeface="Calibri"/>
              </a:rPr>
              <a:t>To </a:t>
            </a:r>
            <a:r>
              <a:rPr sz="2800" spc="-5" dirty="0">
                <a:latin typeface="Calibri"/>
                <a:cs typeface="Calibri"/>
              </a:rPr>
              <a:t>be </a:t>
            </a:r>
            <a:r>
              <a:rPr sz="2800" b="1" spc="-10" dirty="0">
                <a:latin typeface="Calibri"/>
                <a:cs typeface="Calibri"/>
              </a:rPr>
              <a:t>obliged </a:t>
            </a:r>
            <a:r>
              <a:rPr sz="2800" b="1" spc="-15" dirty="0">
                <a:latin typeface="Calibri"/>
                <a:cs typeface="Calibri"/>
              </a:rPr>
              <a:t>to safeguard </a:t>
            </a:r>
            <a:r>
              <a:rPr sz="2800" b="1" spc="-30" dirty="0">
                <a:latin typeface="Calibri"/>
                <a:cs typeface="Calibri"/>
              </a:rPr>
              <a:t>state </a:t>
            </a:r>
            <a:r>
              <a:rPr sz="2800" b="1" spc="-15" dirty="0">
                <a:latin typeface="Calibri"/>
                <a:cs typeface="Calibri"/>
              </a:rPr>
              <a:t>secrets </a:t>
            </a:r>
            <a:r>
              <a:rPr sz="2800" spc="-5" dirty="0">
                <a:latin typeface="Calibri"/>
                <a:cs typeface="Calibri"/>
              </a:rPr>
              <a:t>and the </a:t>
            </a:r>
            <a:r>
              <a:rPr sz="2800" spc="-10" dirty="0">
                <a:latin typeface="Calibri"/>
                <a:cs typeface="Calibri"/>
              </a:rPr>
              <a:t>audited bodies’ </a:t>
            </a:r>
            <a:r>
              <a:rPr sz="2800" spc="-15" dirty="0">
                <a:latin typeface="Calibri"/>
                <a:cs typeface="Calibri"/>
              </a:rPr>
              <a:t>trade  secrets </a:t>
            </a:r>
            <a:r>
              <a:rPr sz="2800" spc="-5" dirty="0">
                <a:latin typeface="Calibri"/>
                <a:cs typeface="Calibri"/>
              </a:rPr>
              <a:t>in the </a:t>
            </a:r>
            <a:r>
              <a:rPr sz="2800" spc="-20" dirty="0">
                <a:latin typeface="Calibri"/>
                <a:cs typeface="Calibri"/>
              </a:rPr>
              <a:t>course </a:t>
            </a:r>
            <a:r>
              <a:rPr sz="2800" spc="-5" dirty="0">
                <a:latin typeface="Calibri"/>
                <a:cs typeface="Calibri"/>
              </a:rPr>
              <a:t>of</a:t>
            </a:r>
            <a:r>
              <a:rPr sz="2800" spc="5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audit</a:t>
            </a:r>
            <a:endParaRPr sz="2800">
              <a:latin typeface="Calibri"/>
              <a:cs typeface="Calibri"/>
            </a:endParaRPr>
          </a:p>
          <a:p>
            <a:pPr marL="241300" marR="341630" indent="-228600">
              <a:lnSpc>
                <a:spcPts val="3020"/>
              </a:lnSpc>
              <a:spcBef>
                <a:spcPts val="100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130" dirty="0">
                <a:latin typeface="Calibri"/>
                <a:cs typeface="Calibri"/>
              </a:rPr>
              <a:t>To </a:t>
            </a:r>
            <a:r>
              <a:rPr sz="2800" spc="-5" dirty="0">
                <a:latin typeface="Calibri"/>
                <a:cs typeface="Calibri"/>
              </a:rPr>
              <a:t>be </a:t>
            </a:r>
            <a:r>
              <a:rPr sz="2800" b="1" spc="-10" dirty="0">
                <a:latin typeface="Calibri"/>
                <a:cs typeface="Calibri"/>
              </a:rPr>
              <a:t>modest </a:t>
            </a:r>
            <a:r>
              <a:rPr sz="2800" b="1" spc="-5" dirty="0">
                <a:latin typeface="Calibri"/>
                <a:cs typeface="Calibri"/>
              </a:rPr>
              <a:t>and prudent, </a:t>
            </a:r>
            <a:r>
              <a:rPr sz="2800" b="1" spc="-15" dirty="0">
                <a:latin typeface="Calibri"/>
                <a:cs typeface="Calibri"/>
              </a:rPr>
              <a:t>treat </a:t>
            </a:r>
            <a:r>
              <a:rPr sz="2800" b="1" spc="-10" dirty="0">
                <a:latin typeface="Calibri"/>
                <a:cs typeface="Calibri"/>
              </a:rPr>
              <a:t>others </a:t>
            </a:r>
            <a:r>
              <a:rPr sz="2800" b="1" spc="-5" dirty="0">
                <a:latin typeface="Calibri"/>
                <a:cs typeface="Calibri"/>
              </a:rPr>
              <a:t>as </a:t>
            </a:r>
            <a:r>
              <a:rPr sz="2800" b="1" spc="-10" dirty="0">
                <a:latin typeface="Calibri"/>
                <a:cs typeface="Calibri"/>
              </a:rPr>
              <a:t>equals </a:t>
            </a:r>
            <a:r>
              <a:rPr sz="2800" spc="-5" dirty="0">
                <a:latin typeface="Calibri"/>
                <a:cs typeface="Calibri"/>
              </a:rPr>
              <a:t>and </a:t>
            </a:r>
            <a:r>
              <a:rPr sz="2800" spc="-20" dirty="0">
                <a:latin typeface="Calibri"/>
                <a:cs typeface="Calibri"/>
              </a:rPr>
              <a:t>create </a:t>
            </a:r>
            <a:r>
              <a:rPr sz="2800" spc="-5" dirty="0">
                <a:latin typeface="Calibri"/>
                <a:cs typeface="Calibri"/>
              </a:rPr>
              <a:t>a </a:t>
            </a:r>
            <a:r>
              <a:rPr sz="2800" spc="-15" dirty="0">
                <a:latin typeface="Calibri"/>
                <a:cs typeface="Calibri"/>
              </a:rPr>
              <a:t>reputable  </a:t>
            </a:r>
            <a:r>
              <a:rPr sz="2800" spc="-10" dirty="0">
                <a:latin typeface="Calibri"/>
                <a:cs typeface="Calibri"/>
              </a:rPr>
              <a:t>image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8200" y="365759"/>
            <a:ext cx="10515600" cy="576580"/>
          </a:xfrm>
          <a:prstGeom prst="rect">
            <a:avLst/>
          </a:prstGeom>
          <a:solidFill>
            <a:srgbClr val="E1EFD9"/>
          </a:solidFill>
        </p:spPr>
        <p:txBody>
          <a:bodyPr vert="horz" wrap="square" lIns="0" tIns="0" rIns="0" bIns="0" rtlCol="0">
            <a:spAutoFit/>
          </a:bodyPr>
          <a:lstStyle/>
          <a:p>
            <a:pPr marL="1087120">
              <a:lnSpc>
                <a:spcPts val="4175"/>
              </a:lnSpc>
            </a:pPr>
            <a:r>
              <a:rPr spc="-45" dirty="0"/>
              <a:t>Company </a:t>
            </a:r>
            <a:r>
              <a:rPr spc="-35" dirty="0"/>
              <a:t>Auditor </a:t>
            </a:r>
            <a:r>
              <a:rPr spc="-5" dirty="0"/>
              <a:t>– </a:t>
            </a:r>
            <a:r>
              <a:rPr spc="-45" dirty="0"/>
              <a:t>Legal </a:t>
            </a:r>
            <a:r>
              <a:rPr spc="-40" dirty="0"/>
              <a:t>Status </a:t>
            </a:r>
            <a:r>
              <a:rPr spc="-5" dirty="0"/>
              <a:t>/</a:t>
            </a:r>
            <a:r>
              <a:rPr spc="-270" dirty="0"/>
              <a:t> </a:t>
            </a:r>
            <a:r>
              <a:rPr spc="-35" dirty="0"/>
              <a:t>Position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86867" y="1191209"/>
            <a:ext cx="11087735" cy="4802505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241300" marR="5080" indent="-228600">
              <a:lnSpc>
                <a:spcPct val="90000"/>
              </a:lnSpc>
              <a:spcBef>
                <a:spcPts val="434"/>
              </a:spcBef>
              <a:buFont typeface="Arial"/>
              <a:buChar char="•"/>
              <a:tabLst>
                <a:tab pos="241300" algn="l"/>
              </a:tabLst>
            </a:pPr>
            <a:r>
              <a:rPr sz="2800" b="1" spc="-5" dirty="0">
                <a:latin typeface="Calibri"/>
                <a:cs typeface="Calibri"/>
              </a:rPr>
              <a:t>An </a:t>
            </a:r>
            <a:r>
              <a:rPr sz="2800" b="1" spc="-20" dirty="0">
                <a:latin typeface="Calibri"/>
                <a:cs typeface="Calibri"/>
              </a:rPr>
              <a:t>Agent </a:t>
            </a:r>
            <a:r>
              <a:rPr sz="2800" b="1" spc="-5" dirty="0">
                <a:latin typeface="Calibri"/>
                <a:cs typeface="Calibri"/>
              </a:rPr>
              <a:t>of the </a:t>
            </a:r>
            <a:r>
              <a:rPr sz="2800" b="1" spc="-15" dirty="0">
                <a:latin typeface="Calibri"/>
                <a:cs typeface="Calibri"/>
              </a:rPr>
              <a:t>Shareholders </a:t>
            </a:r>
            <a:r>
              <a:rPr sz="2800" b="1" spc="-5" dirty="0">
                <a:latin typeface="Calibri"/>
                <a:cs typeface="Calibri"/>
              </a:rPr>
              <a:t>– </a:t>
            </a:r>
            <a:r>
              <a:rPr sz="2800" spc="-10" dirty="0">
                <a:latin typeface="Calibri"/>
                <a:cs typeface="Calibri"/>
              </a:rPr>
              <a:t>Auditor </a:t>
            </a:r>
            <a:r>
              <a:rPr sz="2800" spc="-5" dirty="0">
                <a:latin typeface="Calibri"/>
                <a:cs typeface="Calibri"/>
              </a:rPr>
              <a:t>is </a:t>
            </a:r>
            <a:r>
              <a:rPr sz="2800" spc="-15" dirty="0">
                <a:latin typeface="Calibri"/>
                <a:cs typeface="Calibri"/>
              </a:rPr>
              <a:t>expected </a:t>
            </a:r>
            <a:r>
              <a:rPr sz="2800" spc="-20" dirty="0">
                <a:latin typeface="Calibri"/>
                <a:cs typeface="Calibri"/>
              </a:rPr>
              <a:t>to safeguard </a:t>
            </a:r>
            <a:r>
              <a:rPr sz="2800" spc="-5" dirty="0">
                <a:latin typeface="Calibri"/>
                <a:cs typeface="Calibri"/>
              </a:rPr>
              <a:t>the  </a:t>
            </a:r>
            <a:r>
              <a:rPr sz="2800" spc="-20" dirty="0">
                <a:latin typeface="Calibri"/>
                <a:cs typeface="Calibri"/>
              </a:rPr>
              <a:t>interests </a:t>
            </a:r>
            <a:r>
              <a:rPr sz="2800" spc="-5" dirty="0">
                <a:latin typeface="Calibri"/>
                <a:cs typeface="Calibri"/>
              </a:rPr>
              <a:t>of the </a:t>
            </a:r>
            <a:r>
              <a:rPr sz="2800" spc="-15" dirty="0">
                <a:latin typeface="Calibri"/>
                <a:cs typeface="Calibri"/>
              </a:rPr>
              <a:t>shareholders. </a:t>
            </a:r>
            <a:r>
              <a:rPr sz="2800" spc="-5" dirty="0">
                <a:latin typeface="Calibri"/>
                <a:cs typeface="Calibri"/>
              </a:rPr>
              <a:t>He </a:t>
            </a:r>
            <a:r>
              <a:rPr sz="2800" spc="-10" dirty="0">
                <a:latin typeface="Calibri"/>
                <a:cs typeface="Calibri"/>
              </a:rPr>
              <a:t>has </a:t>
            </a:r>
            <a:r>
              <a:rPr sz="2800" spc="-20" dirty="0">
                <a:latin typeface="Calibri"/>
                <a:cs typeface="Calibri"/>
              </a:rPr>
              <a:t>to examine </a:t>
            </a:r>
            <a:r>
              <a:rPr sz="2800" spc="-5" dirty="0">
                <a:latin typeface="Calibri"/>
                <a:cs typeface="Calibri"/>
              </a:rPr>
              <a:t>the </a:t>
            </a:r>
            <a:r>
              <a:rPr sz="2800" spc="-15" dirty="0">
                <a:latin typeface="Calibri"/>
                <a:cs typeface="Calibri"/>
              </a:rPr>
              <a:t>books </a:t>
            </a:r>
            <a:r>
              <a:rPr sz="2800" spc="-5" dirty="0">
                <a:latin typeface="Calibri"/>
                <a:cs typeface="Calibri"/>
              </a:rPr>
              <a:t>of </a:t>
            </a:r>
            <a:r>
              <a:rPr sz="2800" spc="-10" dirty="0">
                <a:latin typeface="Calibri"/>
                <a:cs typeface="Calibri"/>
              </a:rPr>
              <a:t>accounts </a:t>
            </a:r>
            <a:r>
              <a:rPr sz="2800" spc="-5" dirty="0">
                <a:latin typeface="Calibri"/>
                <a:cs typeface="Calibri"/>
              </a:rPr>
              <a:t>and  </a:t>
            </a:r>
            <a:r>
              <a:rPr sz="2800" spc="-10" dirty="0">
                <a:latin typeface="Calibri"/>
                <a:cs typeface="Calibri"/>
              </a:rPr>
              <a:t>report </a:t>
            </a:r>
            <a:r>
              <a:rPr sz="2800" spc="-5" dirty="0">
                <a:latin typeface="Calibri"/>
                <a:cs typeface="Calibri"/>
              </a:rPr>
              <a:t>the financial position of the </a:t>
            </a:r>
            <a:r>
              <a:rPr sz="2800" spc="-15" dirty="0">
                <a:latin typeface="Calibri"/>
                <a:cs typeface="Calibri"/>
              </a:rPr>
              <a:t>company </a:t>
            </a:r>
            <a:r>
              <a:rPr sz="2800" spc="-20" dirty="0">
                <a:latin typeface="Calibri"/>
                <a:cs typeface="Calibri"/>
              </a:rPr>
              <a:t>to </a:t>
            </a:r>
            <a:r>
              <a:rPr sz="2800" spc="-5" dirty="0">
                <a:latin typeface="Calibri"/>
                <a:cs typeface="Calibri"/>
              </a:rPr>
              <a:t>the</a:t>
            </a:r>
            <a:r>
              <a:rPr sz="2800" spc="12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shareholders.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Arial"/>
              <a:buChar char="•"/>
            </a:pPr>
            <a:endParaRPr sz="2800">
              <a:latin typeface="Times New Roman"/>
              <a:cs typeface="Times New Roman"/>
            </a:endParaRPr>
          </a:p>
          <a:p>
            <a:pPr marL="241300" marR="193675" indent="-228600">
              <a:lnSpc>
                <a:spcPts val="3020"/>
              </a:lnSpc>
              <a:spcBef>
                <a:spcPts val="1855"/>
              </a:spcBef>
              <a:buFont typeface="Arial"/>
              <a:buChar char="•"/>
              <a:tabLst>
                <a:tab pos="241300" algn="l"/>
              </a:tabLst>
            </a:pPr>
            <a:r>
              <a:rPr sz="2800" b="1" spc="-5" dirty="0">
                <a:latin typeface="Calibri"/>
                <a:cs typeface="Calibri"/>
              </a:rPr>
              <a:t>An Officer of the </a:t>
            </a:r>
            <a:r>
              <a:rPr sz="2800" b="1" spc="-15" dirty="0">
                <a:latin typeface="Calibri"/>
                <a:cs typeface="Calibri"/>
              </a:rPr>
              <a:t>Company </a:t>
            </a:r>
            <a:r>
              <a:rPr sz="2800" b="1" spc="-5" dirty="0">
                <a:latin typeface="Calibri"/>
                <a:cs typeface="Calibri"/>
              </a:rPr>
              <a:t>– </a:t>
            </a:r>
            <a:r>
              <a:rPr sz="2800" spc="-130" dirty="0">
                <a:latin typeface="Calibri"/>
                <a:cs typeface="Calibri"/>
              </a:rPr>
              <a:t>To </a:t>
            </a:r>
            <a:r>
              <a:rPr sz="2800" spc="-10" dirty="0">
                <a:latin typeface="Calibri"/>
                <a:cs typeface="Calibri"/>
              </a:rPr>
              <a:t>some </a:t>
            </a:r>
            <a:r>
              <a:rPr sz="2800" spc="-20" dirty="0">
                <a:latin typeface="Calibri"/>
                <a:cs typeface="Calibri"/>
              </a:rPr>
              <a:t>extent </a:t>
            </a:r>
            <a:r>
              <a:rPr sz="2800" spc="-10" dirty="0">
                <a:latin typeface="Calibri"/>
                <a:cs typeface="Calibri"/>
              </a:rPr>
              <a:t>auditor </a:t>
            </a:r>
            <a:r>
              <a:rPr sz="2800" spc="-5" dirty="0">
                <a:latin typeface="Calibri"/>
                <a:cs typeface="Calibri"/>
              </a:rPr>
              <a:t>is </a:t>
            </a:r>
            <a:r>
              <a:rPr sz="2800" spc="-10" dirty="0">
                <a:latin typeface="Calibri"/>
                <a:cs typeface="Calibri"/>
              </a:rPr>
              <a:t>called </a:t>
            </a:r>
            <a:r>
              <a:rPr sz="2800" spc="-5" dirty="0">
                <a:latin typeface="Calibri"/>
                <a:cs typeface="Calibri"/>
              </a:rPr>
              <a:t>an </a:t>
            </a:r>
            <a:r>
              <a:rPr sz="2800" spc="-10" dirty="0">
                <a:latin typeface="Calibri"/>
                <a:cs typeface="Calibri"/>
              </a:rPr>
              <a:t>officer of  </a:t>
            </a:r>
            <a:r>
              <a:rPr sz="2800" spc="-5" dirty="0">
                <a:latin typeface="Calibri"/>
                <a:cs typeface="Calibri"/>
              </a:rPr>
              <a:t>the </a:t>
            </a:r>
            <a:r>
              <a:rPr sz="2800" spc="-20" dirty="0">
                <a:latin typeface="Calibri"/>
                <a:cs typeface="Calibri"/>
              </a:rPr>
              <a:t>company </a:t>
            </a:r>
            <a:r>
              <a:rPr sz="2800" spc="-5" dirty="0">
                <a:latin typeface="Calibri"/>
                <a:cs typeface="Calibri"/>
              </a:rPr>
              <a:t>as he </a:t>
            </a:r>
            <a:r>
              <a:rPr sz="2800" spc="-10" dirty="0">
                <a:latin typeface="Calibri"/>
                <a:cs typeface="Calibri"/>
              </a:rPr>
              <a:t>should </a:t>
            </a:r>
            <a:r>
              <a:rPr sz="2800" spc="-5" dirty="0">
                <a:latin typeface="Calibri"/>
                <a:cs typeface="Calibri"/>
              </a:rPr>
              <a:t>be </a:t>
            </a:r>
            <a:r>
              <a:rPr sz="2800" spc="-25" dirty="0">
                <a:latin typeface="Calibri"/>
                <a:cs typeface="Calibri"/>
              </a:rPr>
              <a:t>aware </a:t>
            </a:r>
            <a:r>
              <a:rPr sz="2800" spc="-5" dirty="0">
                <a:latin typeface="Calibri"/>
                <a:cs typeface="Calibri"/>
              </a:rPr>
              <a:t>of the </a:t>
            </a:r>
            <a:r>
              <a:rPr sz="2800" spc="-20" dirty="0">
                <a:latin typeface="Calibri"/>
                <a:cs typeface="Calibri"/>
              </a:rPr>
              <a:t>company </a:t>
            </a:r>
            <a:r>
              <a:rPr sz="2800" spc="-10" dirty="0">
                <a:latin typeface="Calibri"/>
                <a:cs typeface="Calibri"/>
              </a:rPr>
              <a:t>policies </a:t>
            </a:r>
            <a:r>
              <a:rPr sz="2800" spc="-5" dirty="0">
                <a:latin typeface="Calibri"/>
                <a:cs typeface="Calibri"/>
              </a:rPr>
              <a:t>and will </a:t>
            </a:r>
            <a:r>
              <a:rPr sz="2800" spc="-10" dirty="0">
                <a:latin typeface="Calibri"/>
                <a:cs typeface="Calibri"/>
              </a:rPr>
              <a:t>be  auditing </a:t>
            </a:r>
            <a:r>
              <a:rPr sz="2800" spc="-5" dirty="0">
                <a:latin typeface="Calibri"/>
                <a:cs typeface="Calibri"/>
              </a:rPr>
              <a:t>the </a:t>
            </a:r>
            <a:r>
              <a:rPr sz="2800" spc="-10" dirty="0">
                <a:latin typeface="Calibri"/>
                <a:cs typeface="Calibri"/>
              </a:rPr>
              <a:t>books </a:t>
            </a:r>
            <a:r>
              <a:rPr sz="2800" spc="-5" dirty="0">
                <a:latin typeface="Calibri"/>
                <a:cs typeface="Calibri"/>
              </a:rPr>
              <a:t>of </a:t>
            </a:r>
            <a:r>
              <a:rPr sz="2800" spc="-15" dirty="0">
                <a:latin typeface="Calibri"/>
                <a:cs typeface="Calibri"/>
              </a:rPr>
              <a:t>that </a:t>
            </a:r>
            <a:r>
              <a:rPr sz="2800" spc="-10" dirty="0">
                <a:latin typeface="Calibri"/>
                <a:cs typeface="Calibri"/>
              </a:rPr>
              <a:t>respective</a:t>
            </a:r>
            <a:r>
              <a:rPr sz="2800" spc="110" dirty="0">
                <a:latin typeface="Calibri"/>
                <a:cs typeface="Calibri"/>
              </a:rPr>
              <a:t> </a:t>
            </a:r>
            <a:r>
              <a:rPr sz="2800" spc="-40" dirty="0">
                <a:latin typeface="Calibri"/>
                <a:cs typeface="Calibri"/>
              </a:rPr>
              <a:t>company.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Arial"/>
              <a:buChar char="•"/>
            </a:pPr>
            <a:endParaRPr sz="2800">
              <a:latin typeface="Times New Roman"/>
              <a:cs typeface="Times New Roman"/>
            </a:endParaRPr>
          </a:p>
          <a:p>
            <a:pPr marL="241300" marR="417195" indent="-228600">
              <a:lnSpc>
                <a:spcPts val="3020"/>
              </a:lnSpc>
              <a:spcBef>
                <a:spcPts val="1825"/>
              </a:spcBef>
              <a:buFont typeface="Arial"/>
              <a:buChar char="•"/>
              <a:tabLst>
                <a:tab pos="241300" algn="l"/>
              </a:tabLst>
            </a:pPr>
            <a:r>
              <a:rPr sz="2800" b="1" spc="-5" dirty="0">
                <a:latin typeface="Calibri"/>
                <a:cs typeface="Calibri"/>
              </a:rPr>
              <a:t>A </a:t>
            </a:r>
            <a:r>
              <a:rPr sz="2800" b="1" spc="-10" dirty="0">
                <a:latin typeface="Calibri"/>
                <a:cs typeface="Calibri"/>
              </a:rPr>
              <a:t>Servant </a:t>
            </a:r>
            <a:r>
              <a:rPr sz="2800" b="1" spc="-5" dirty="0">
                <a:latin typeface="Calibri"/>
                <a:cs typeface="Calibri"/>
              </a:rPr>
              <a:t>of the </a:t>
            </a:r>
            <a:r>
              <a:rPr sz="2800" b="1" spc="-15" dirty="0">
                <a:latin typeface="Calibri"/>
                <a:cs typeface="Calibri"/>
              </a:rPr>
              <a:t>Company </a:t>
            </a:r>
            <a:r>
              <a:rPr sz="2800" b="1" spc="-5" dirty="0">
                <a:latin typeface="Calibri"/>
                <a:cs typeface="Calibri"/>
              </a:rPr>
              <a:t>– </a:t>
            </a:r>
            <a:r>
              <a:rPr sz="2800" spc="-10" dirty="0">
                <a:latin typeface="Calibri"/>
                <a:cs typeface="Calibri"/>
              </a:rPr>
              <a:t>Will </a:t>
            </a:r>
            <a:r>
              <a:rPr sz="2800" spc="-5" dirty="0">
                <a:latin typeface="Calibri"/>
                <a:cs typeface="Calibri"/>
              </a:rPr>
              <a:t>be </a:t>
            </a:r>
            <a:r>
              <a:rPr sz="2800" spc="-10" dirty="0">
                <a:latin typeface="Calibri"/>
                <a:cs typeface="Calibri"/>
              </a:rPr>
              <a:t>associated </a:t>
            </a:r>
            <a:r>
              <a:rPr sz="2800" spc="-5" dirty="0">
                <a:latin typeface="Calibri"/>
                <a:cs typeface="Calibri"/>
              </a:rPr>
              <a:t>with an </a:t>
            </a:r>
            <a:r>
              <a:rPr sz="2800" spc="-15" dirty="0">
                <a:latin typeface="Calibri"/>
                <a:cs typeface="Calibri"/>
              </a:rPr>
              <a:t>attitude to </a:t>
            </a:r>
            <a:r>
              <a:rPr sz="2800" spc="-10" dirty="0">
                <a:latin typeface="Calibri"/>
                <a:cs typeface="Calibri"/>
              </a:rPr>
              <a:t>serve  </a:t>
            </a:r>
            <a:r>
              <a:rPr sz="2800" spc="-5" dirty="0">
                <a:latin typeface="Calibri"/>
                <a:cs typeface="Calibri"/>
              </a:rPr>
              <a:t>and </a:t>
            </a:r>
            <a:r>
              <a:rPr sz="2800" spc="-20" dirty="0">
                <a:latin typeface="Calibri"/>
                <a:cs typeface="Calibri"/>
              </a:rPr>
              <a:t>provide professional </a:t>
            </a:r>
            <a:r>
              <a:rPr sz="2800" spc="-5" dirty="0">
                <a:latin typeface="Calibri"/>
                <a:cs typeface="Calibri"/>
              </a:rPr>
              <a:t>service </a:t>
            </a:r>
            <a:r>
              <a:rPr sz="2800" spc="-20" dirty="0">
                <a:latin typeface="Calibri"/>
                <a:cs typeface="Calibri"/>
              </a:rPr>
              <a:t>to </a:t>
            </a:r>
            <a:r>
              <a:rPr sz="2800" spc="-5" dirty="0">
                <a:latin typeface="Calibri"/>
                <a:cs typeface="Calibri"/>
              </a:rPr>
              <a:t>the </a:t>
            </a:r>
            <a:r>
              <a:rPr sz="2800" spc="-10" dirty="0">
                <a:latin typeface="Calibri"/>
                <a:cs typeface="Calibri"/>
              </a:rPr>
              <a:t>client. Auditor </a:t>
            </a:r>
            <a:r>
              <a:rPr sz="2800" spc="-5" dirty="0">
                <a:latin typeface="Calibri"/>
                <a:cs typeface="Calibri"/>
              </a:rPr>
              <a:t>is paid </a:t>
            </a:r>
            <a:r>
              <a:rPr sz="2800" spc="-25" dirty="0">
                <a:latin typeface="Calibri"/>
                <a:cs typeface="Calibri"/>
              </a:rPr>
              <a:t>for </a:t>
            </a:r>
            <a:r>
              <a:rPr sz="2800" spc="-5" dirty="0">
                <a:latin typeface="Calibri"/>
                <a:cs typeface="Calibri"/>
              </a:rPr>
              <a:t>the  services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rendered.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8200" y="365759"/>
            <a:ext cx="10515600" cy="647700"/>
          </a:xfrm>
          <a:prstGeom prst="rect">
            <a:avLst/>
          </a:prstGeom>
          <a:solidFill>
            <a:srgbClr val="D0CECE"/>
          </a:solidFill>
        </p:spPr>
        <p:txBody>
          <a:bodyPr vert="horz" wrap="square" lIns="0" tIns="0" rIns="0" bIns="0" rtlCol="0">
            <a:spAutoFit/>
          </a:bodyPr>
          <a:lstStyle/>
          <a:p>
            <a:pPr marL="5080" algn="ctr">
              <a:lnSpc>
                <a:spcPts val="4450"/>
              </a:lnSpc>
            </a:pPr>
            <a:r>
              <a:rPr spc="-25" dirty="0"/>
              <a:t>Audit</a:t>
            </a:r>
            <a:r>
              <a:rPr spc="-90" dirty="0"/>
              <a:t> </a:t>
            </a:r>
            <a:r>
              <a:rPr spc="-40" dirty="0"/>
              <a:t>Report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86867" y="1086738"/>
            <a:ext cx="11167110" cy="5313680"/>
          </a:xfrm>
          <a:prstGeom prst="rect">
            <a:avLst/>
          </a:prstGeom>
        </p:spPr>
        <p:txBody>
          <a:bodyPr vert="horz" wrap="square" lIns="0" tIns="107314" rIns="0" bIns="0" rtlCol="0">
            <a:spAutoFit/>
          </a:bodyPr>
          <a:lstStyle/>
          <a:p>
            <a:pPr marL="241300" marR="822325" indent="-228600" algn="just">
              <a:lnSpc>
                <a:spcPts val="3070"/>
              </a:lnSpc>
              <a:spcBef>
                <a:spcPts val="844"/>
              </a:spcBef>
              <a:buFont typeface="Arial"/>
              <a:buChar char="•"/>
              <a:tabLst>
                <a:tab pos="241300" algn="l"/>
              </a:tabLst>
            </a:pPr>
            <a:r>
              <a:rPr sz="3200" dirty="0">
                <a:latin typeface="Calibri"/>
                <a:cs typeface="Calibri"/>
              </a:rPr>
              <a:t>It is a </a:t>
            </a:r>
            <a:r>
              <a:rPr sz="3200" b="1" dirty="0">
                <a:latin typeface="Calibri"/>
                <a:cs typeface="Calibri"/>
              </a:rPr>
              <a:t>signed </a:t>
            </a:r>
            <a:r>
              <a:rPr sz="3200" b="1" spc="-15" dirty="0">
                <a:latin typeface="Calibri"/>
                <a:cs typeface="Calibri"/>
              </a:rPr>
              <a:t>written </a:t>
            </a:r>
            <a:r>
              <a:rPr sz="3200" b="1" spc="-5" dirty="0">
                <a:latin typeface="Calibri"/>
                <a:cs typeface="Calibri"/>
              </a:rPr>
              <a:t>document </a:t>
            </a:r>
            <a:r>
              <a:rPr sz="3200" dirty="0">
                <a:latin typeface="Calibri"/>
                <a:cs typeface="Calibri"/>
              </a:rPr>
              <a:t>which </a:t>
            </a:r>
            <a:r>
              <a:rPr sz="3200" b="1" spc="-10" dirty="0">
                <a:latin typeface="Calibri"/>
                <a:cs typeface="Calibri"/>
              </a:rPr>
              <a:t>presents </a:t>
            </a:r>
            <a:r>
              <a:rPr sz="3200" b="1" dirty="0">
                <a:latin typeface="Calibri"/>
                <a:cs typeface="Calibri"/>
              </a:rPr>
              <a:t>the purpose,  scope and </a:t>
            </a:r>
            <a:r>
              <a:rPr sz="3200" b="1" spc="-10" dirty="0">
                <a:latin typeface="Calibri"/>
                <a:cs typeface="Calibri"/>
              </a:rPr>
              <a:t>result </a:t>
            </a:r>
            <a:r>
              <a:rPr sz="3200" spc="-5" dirty="0">
                <a:latin typeface="Calibri"/>
                <a:cs typeface="Calibri"/>
              </a:rPr>
              <a:t>of the </a:t>
            </a:r>
            <a:r>
              <a:rPr sz="3200" dirty="0">
                <a:latin typeface="Calibri"/>
                <a:cs typeface="Calibri"/>
              </a:rPr>
              <a:t>audit. </a:t>
            </a:r>
            <a:r>
              <a:rPr sz="3200" spc="-15" dirty="0">
                <a:latin typeface="Calibri"/>
                <a:cs typeface="Calibri"/>
              </a:rPr>
              <a:t>Result </a:t>
            </a:r>
            <a:r>
              <a:rPr sz="3200" spc="-5" dirty="0">
                <a:latin typeface="Calibri"/>
                <a:cs typeface="Calibri"/>
              </a:rPr>
              <a:t>of the </a:t>
            </a:r>
            <a:r>
              <a:rPr sz="3200" dirty="0">
                <a:latin typeface="Calibri"/>
                <a:cs typeface="Calibri"/>
              </a:rPr>
              <a:t>audit </a:t>
            </a:r>
            <a:r>
              <a:rPr sz="3200" spc="-20" dirty="0">
                <a:latin typeface="Calibri"/>
                <a:cs typeface="Calibri"/>
              </a:rPr>
              <a:t>may </a:t>
            </a:r>
            <a:r>
              <a:rPr sz="3200" dirty="0">
                <a:latin typeface="Calibri"/>
                <a:cs typeface="Calibri"/>
              </a:rPr>
              <a:t>include  </a:t>
            </a:r>
            <a:r>
              <a:rPr sz="3200" b="1" spc="-5" dirty="0">
                <a:latin typeface="Calibri"/>
                <a:cs typeface="Calibri"/>
              </a:rPr>
              <a:t>findings, conclusion </a:t>
            </a:r>
            <a:r>
              <a:rPr sz="3200" b="1" dirty="0">
                <a:latin typeface="Calibri"/>
                <a:cs typeface="Calibri"/>
              </a:rPr>
              <a:t>(opinion) and</a:t>
            </a:r>
            <a:r>
              <a:rPr sz="3200" b="1" spc="-130" dirty="0">
                <a:latin typeface="Calibri"/>
                <a:cs typeface="Calibri"/>
              </a:rPr>
              <a:t> </a:t>
            </a:r>
            <a:r>
              <a:rPr sz="3200" b="1" spc="-5" dirty="0">
                <a:latin typeface="Calibri"/>
                <a:cs typeface="Calibri"/>
              </a:rPr>
              <a:t>recommendations.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Arial"/>
              <a:buChar char="•"/>
            </a:pPr>
            <a:endParaRPr sz="4400">
              <a:latin typeface="Times New Roman"/>
              <a:cs typeface="Times New Roman"/>
            </a:endParaRPr>
          </a:p>
          <a:p>
            <a:pPr marL="241300" marR="455295" indent="-228600">
              <a:lnSpc>
                <a:spcPts val="3070"/>
              </a:lnSpc>
              <a:buFont typeface="Arial"/>
              <a:buChar char="•"/>
              <a:tabLst>
                <a:tab pos="241300" algn="l"/>
              </a:tabLst>
            </a:pPr>
            <a:r>
              <a:rPr sz="3200" spc="-5" dirty="0">
                <a:latin typeface="Calibri"/>
                <a:cs typeface="Calibri"/>
              </a:rPr>
              <a:t>The Objective </a:t>
            </a:r>
            <a:r>
              <a:rPr sz="3200" dirty="0">
                <a:latin typeface="Calibri"/>
                <a:cs typeface="Calibri"/>
              </a:rPr>
              <a:t>is </a:t>
            </a:r>
            <a:r>
              <a:rPr sz="3200" spc="-30" dirty="0">
                <a:latin typeface="Calibri"/>
                <a:cs typeface="Calibri"/>
              </a:rPr>
              <a:t>for </a:t>
            </a:r>
            <a:r>
              <a:rPr sz="3200" spc="-5" dirty="0">
                <a:latin typeface="Calibri"/>
                <a:cs typeface="Calibri"/>
              </a:rPr>
              <a:t>the </a:t>
            </a:r>
            <a:r>
              <a:rPr sz="3200" spc="-10" dirty="0">
                <a:latin typeface="Calibri"/>
                <a:cs typeface="Calibri"/>
              </a:rPr>
              <a:t>auditor </a:t>
            </a:r>
            <a:r>
              <a:rPr sz="3200" spc="-25" dirty="0">
                <a:latin typeface="Calibri"/>
                <a:cs typeface="Calibri"/>
              </a:rPr>
              <a:t>to </a:t>
            </a:r>
            <a:r>
              <a:rPr sz="3200" b="1" spc="-15" dirty="0">
                <a:latin typeface="Calibri"/>
                <a:cs typeface="Calibri"/>
              </a:rPr>
              <a:t>express </a:t>
            </a:r>
            <a:r>
              <a:rPr sz="3200" b="1" spc="-5" dirty="0">
                <a:latin typeface="Calibri"/>
                <a:cs typeface="Calibri"/>
              </a:rPr>
              <a:t>his </a:t>
            </a:r>
            <a:r>
              <a:rPr sz="3200" b="1" dirty="0">
                <a:latin typeface="Calibri"/>
                <a:cs typeface="Calibri"/>
              </a:rPr>
              <a:t>opinion and </a:t>
            </a:r>
            <a:r>
              <a:rPr sz="3200" b="1" spc="-5" dirty="0">
                <a:latin typeface="Calibri"/>
                <a:cs typeface="Calibri"/>
              </a:rPr>
              <a:t>with  </a:t>
            </a:r>
            <a:r>
              <a:rPr sz="3200" b="1" spc="-10" dirty="0">
                <a:latin typeface="Calibri"/>
                <a:cs typeface="Calibri"/>
              </a:rPr>
              <a:t>evidence </a:t>
            </a:r>
            <a:r>
              <a:rPr sz="3200" dirty="0">
                <a:latin typeface="Calibri"/>
                <a:cs typeface="Calibri"/>
              </a:rPr>
              <a:t>in the </a:t>
            </a:r>
            <a:r>
              <a:rPr sz="3200" spc="-20" dirty="0">
                <a:latin typeface="Calibri"/>
                <a:cs typeface="Calibri"/>
              </a:rPr>
              <a:t>form </a:t>
            </a:r>
            <a:r>
              <a:rPr sz="3200" spc="-5" dirty="0">
                <a:latin typeface="Calibri"/>
                <a:cs typeface="Calibri"/>
              </a:rPr>
              <a:t>of </a:t>
            </a:r>
            <a:r>
              <a:rPr sz="3200" dirty="0">
                <a:latin typeface="Calibri"/>
                <a:cs typeface="Calibri"/>
              </a:rPr>
              <a:t>a </a:t>
            </a:r>
            <a:r>
              <a:rPr sz="3200" spc="-5" dirty="0">
                <a:latin typeface="Calibri"/>
                <a:cs typeface="Calibri"/>
              </a:rPr>
              <a:t>report </a:t>
            </a:r>
            <a:r>
              <a:rPr sz="3200" dirty="0">
                <a:latin typeface="Calibri"/>
                <a:cs typeface="Calibri"/>
              </a:rPr>
              <a:t>which is </a:t>
            </a:r>
            <a:r>
              <a:rPr sz="3200" spc="-25" dirty="0">
                <a:latin typeface="Calibri"/>
                <a:cs typeface="Calibri"/>
              </a:rPr>
              <a:t>referred to </a:t>
            </a:r>
            <a:r>
              <a:rPr sz="3200" dirty="0">
                <a:latin typeface="Calibri"/>
                <a:cs typeface="Calibri"/>
              </a:rPr>
              <a:t>as the  </a:t>
            </a:r>
            <a:r>
              <a:rPr sz="3200" spc="-15" dirty="0">
                <a:latin typeface="Calibri"/>
                <a:cs typeface="Calibri"/>
              </a:rPr>
              <a:t>auditor’s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report.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Arial"/>
              <a:buChar char="•"/>
            </a:pPr>
            <a:endParaRPr sz="4400">
              <a:latin typeface="Times New Roman"/>
              <a:cs typeface="Times New Roman"/>
            </a:endParaRPr>
          </a:p>
          <a:p>
            <a:pPr marL="241300" marR="5080" indent="-228600">
              <a:lnSpc>
                <a:spcPct val="80000"/>
              </a:lnSpc>
              <a:spcBef>
                <a:spcPts val="5"/>
              </a:spcBef>
              <a:buFont typeface="Arial"/>
              <a:buChar char="•"/>
              <a:tabLst>
                <a:tab pos="241300" algn="l"/>
              </a:tabLst>
            </a:pPr>
            <a:r>
              <a:rPr sz="3200" spc="-5" dirty="0">
                <a:latin typeface="Calibri"/>
                <a:cs typeface="Calibri"/>
              </a:rPr>
              <a:t>The </a:t>
            </a:r>
            <a:r>
              <a:rPr sz="3200" dirty="0">
                <a:latin typeface="Calibri"/>
                <a:cs typeface="Calibri"/>
              </a:rPr>
              <a:t>audit </a:t>
            </a:r>
            <a:r>
              <a:rPr sz="3200" spc="-5" dirty="0">
                <a:latin typeface="Calibri"/>
                <a:cs typeface="Calibri"/>
              </a:rPr>
              <a:t>report </a:t>
            </a:r>
            <a:r>
              <a:rPr sz="3200" dirty="0">
                <a:latin typeface="Calibri"/>
                <a:cs typeface="Calibri"/>
              </a:rPr>
              <a:t>is </a:t>
            </a:r>
            <a:r>
              <a:rPr sz="3200" b="1" spc="-10" dirty="0">
                <a:latin typeface="Calibri"/>
                <a:cs typeface="Calibri"/>
              </a:rPr>
              <a:t>addressed </a:t>
            </a:r>
            <a:r>
              <a:rPr sz="3200" b="1" spc="-20" dirty="0">
                <a:latin typeface="Calibri"/>
                <a:cs typeface="Calibri"/>
              </a:rPr>
              <a:t>to </a:t>
            </a:r>
            <a:r>
              <a:rPr sz="3200" b="1" dirty="0">
                <a:latin typeface="Calibri"/>
                <a:cs typeface="Calibri"/>
              </a:rPr>
              <a:t>the </a:t>
            </a:r>
            <a:r>
              <a:rPr sz="3200" b="1" spc="-10" dirty="0">
                <a:latin typeface="Calibri"/>
                <a:cs typeface="Calibri"/>
              </a:rPr>
              <a:t>shareholders </a:t>
            </a:r>
            <a:r>
              <a:rPr sz="3200" spc="-5" dirty="0">
                <a:latin typeface="Calibri"/>
                <a:cs typeface="Calibri"/>
              </a:rPr>
              <a:t>of the </a:t>
            </a:r>
            <a:r>
              <a:rPr sz="3200" spc="-15" dirty="0">
                <a:latin typeface="Calibri"/>
                <a:cs typeface="Calibri"/>
              </a:rPr>
              <a:t>company  </a:t>
            </a:r>
            <a:r>
              <a:rPr sz="3200" spc="-5" dirty="0">
                <a:latin typeface="Calibri"/>
                <a:cs typeface="Calibri"/>
              </a:rPr>
              <a:t>but </a:t>
            </a:r>
            <a:r>
              <a:rPr sz="3200" dirty="0">
                <a:latin typeface="Calibri"/>
                <a:cs typeface="Calibri"/>
              </a:rPr>
              <a:t>it is also </a:t>
            </a:r>
            <a:r>
              <a:rPr sz="3200" b="1" spc="-25" dirty="0">
                <a:latin typeface="Calibri"/>
                <a:cs typeface="Calibri"/>
              </a:rPr>
              <a:t>referred </a:t>
            </a:r>
            <a:r>
              <a:rPr sz="3200" b="1" spc="-5" dirty="0">
                <a:latin typeface="Calibri"/>
                <a:cs typeface="Calibri"/>
              </a:rPr>
              <a:t>by others </a:t>
            </a:r>
            <a:r>
              <a:rPr sz="3200" b="1" dirty="0">
                <a:latin typeface="Calibri"/>
                <a:cs typeface="Calibri"/>
              </a:rPr>
              <a:t>such as </a:t>
            </a:r>
            <a:r>
              <a:rPr sz="3200" b="1" spc="-20" dirty="0">
                <a:latin typeface="Calibri"/>
                <a:cs typeface="Calibri"/>
              </a:rPr>
              <a:t>bankers, </a:t>
            </a:r>
            <a:r>
              <a:rPr sz="3200" b="1" spc="-15" dirty="0">
                <a:latin typeface="Calibri"/>
                <a:cs typeface="Calibri"/>
              </a:rPr>
              <a:t>creditors </a:t>
            </a:r>
            <a:r>
              <a:rPr sz="3200" b="1" dirty="0">
                <a:latin typeface="Calibri"/>
                <a:cs typeface="Calibri"/>
              </a:rPr>
              <a:t>and  other parties </a:t>
            </a:r>
            <a:r>
              <a:rPr sz="3200" b="1" spc="-5" dirty="0">
                <a:latin typeface="Calibri"/>
                <a:cs typeface="Calibri"/>
              </a:rPr>
              <a:t>who </a:t>
            </a:r>
            <a:r>
              <a:rPr sz="3200" b="1" dirty="0">
                <a:latin typeface="Calibri"/>
                <a:cs typeface="Calibri"/>
              </a:rPr>
              <a:t>use the </a:t>
            </a:r>
            <a:r>
              <a:rPr sz="3200" b="1" spc="-5" dirty="0">
                <a:latin typeface="Calibri"/>
                <a:cs typeface="Calibri"/>
              </a:rPr>
              <a:t>information </a:t>
            </a:r>
            <a:r>
              <a:rPr sz="3200" dirty="0">
                <a:latin typeface="Calibri"/>
                <a:cs typeface="Calibri"/>
              </a:rPr>
              <a:t>in the </a:t>
            </a:r>
            <a:r>
              <a:rPr sz="3200" spc="-5" dirty="0">
                <a:latin typeface="Calibri"/>
                <a:cs typeface="Calibri"/>
              </a:rPr>
              <a:t>financial  </a:t>
            </a:r>
            <a:r>
              <a:rPr sz="3200" spc="-20" dirty="0">
                <a:latin typeface="Calibri"/>
                <a:cs typeface="Calibri"/>
              </a:rPr>
              <a:t>statements.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8200" y="365759"/>
            <a:ext cx="10515600" cy="548640"/>
          </a:xfrm>
          <a:prstGeom prst="rect">
            <a:avLst/>
          </a:prstGeom>
          <a:solidFill>
            <a:srgbClr val="C5DFB4"/>
          </a:solidFill>
        </p:spPr>
        <p:txBody>
          <a:bodyPr vert="horz" wrap="square" lIns="0" tIns="0" rIns="0" bIns="0" rtlCol="0">
            <a:spAutoFit/>
          </a:bodyPr>
          <a:lstStyle/>
          <a:p>
            <a:pPr marL="3004820">
              <a:lnSpc>
                <a:spcPts val="4060"/>
              </a:lnSpc>
            </a:pPr>
            <a:r>
              <a:rPr spc="-70" dirty="0"/>
              <a:t>Types </a:t>
            </a:r>
            <a:r>
              <a:rPr spc="-15" dirty="0"/>
              <a:t>of </a:t>
            </a:r>
            <a:r>
              <a:rPr spc="-25" dirty="0"/>
              <a:t>Audit</a:t>
            </a:r>
            <a:r>
              <a:rPr spc="-140" dirty="0"/>
              <a:t> </a:t>
            </a:r>
            <a:r>
              <a:rPr spc="-40" dirty="0"/>
              <a:t>Reports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18008" y="1065021"/>
            <a:ext cx="11317605" cy="3762056"/>
          </a:xfrm>
          <a:prstGeom prst="rect">
            <a:avLst/>
          </a:prstGeom>
        </p:spPr>
        <p:txBody>
          <a:bodyPr vert="horz" wrap="square" lIns="0" tIns="132080" rIns="0" bIns="0" rtlCol="0">
            <a:spAutoFit/>
          </a:bodyPr>
          <a:lstStyle/>
          <a:p>
            <a:pPr marL="527685" marR="313055" indent="-514984" algn="just">
              <a:lnSpc>
                <a:spcPct val="70000"/>
              </a:lnSpc>
              <a:spcBef>
                <a:spcPts val="104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600" b="1" spc="-5" dirty="0">
                <a:latin typeface="Calibri"/>
                <a:cs typeface="Calibri"/>
              </a:rPr>
              <a:t>Unqualified </a:t>
            </a:r>
            <a:r>
              <a:rPr sz="2600" b="1" dirty="0">
                <a:latin typeface="Calibri"/>
                <a:cs typeface="Calibri"/>
              </a:rPr>
              <a:t>or </a:t>
            </a:r>
            <a:r>
              <a:rPr sz="2600" b="1" spc="-5" dirty="0">
                <a:latin typeface="Calibri"/>
                <a:cs typeface="Calibri"/>
              </a:rPr>
              <a:t>Clean </a:t>
            </a:r>
            <a:r>
              <a:rPr sz="2600" b="1" spc="-10" dirty="0">
                <a:latin typeface="Calibri"/>
                <a:cs typeface="Calibri"/>
              </a:rPr>
              <a:t>Report </a:t>
            </a:r>
            <a:r>
              <a:rPr sz="2600" b="1" dirty="0">
                <a:latin typeface="Calibri"/>
                <a:cs typeface="Calibri"/>
              </a:rPr>
              <a:t>– </a:t>
            </a:r>
            <a:r>
              <a:rPr sz="2600" dirty="0">
                <a:latin typeface="Calibri"/>
                <a:cs typeface="Calibri"/>
              </a:rPr>
              <a:t>When an </a:t>
            </a:r>
            <a:r>
              <a:rPr sz="2600" spc="-5" dirty="0">
                <a:latin typeface="Calibri"/>
                <a:cs typeface="Calibri"/>
              </a:rPr>
              <a:t>auditor </a:t>
            </a:r>
            <a:r>
              <a:rPr sz="2600" dirty="0">
                <a:latin typeface="Calibri"/>
                <a:cs typeface="Calibri"/>
              </a:rPr>
              <a:t>is </a:t>
            </a:r>
            <a:r>
              <a:rPr sz="2600" spc="-10" dirty="0">
                <a:latin typeface="Calibri"/>
                <a:cs typeface="Calibri"/>
              </a:rPr>
              <a:t>satisfied </a:t>
            </a:r>
            <a:r>
              <a:rPr sz="2600" dirty="0">
                <a:latin typeface="Calibri"/>
                <a:cs typeface="Calibri"/>
              </a:rPr>
              <a:t>as the </a:t>
            </a:r>
            <a:r>
              <a:rPr sz="2600" spc="-10" dirty="0">
                <a:latin typeface="Calibri"/>
                <a:cs typeface="Calibri"/>
              </a:rPr>
              <a:t>fairness </a:t>
            </a:r>
            <a:r>
              <a:rPr sz="2600" spc="-5" dirty="0">
                <a:latin typeface="Calibri"/>
                <a:cs typeface="Calibri"/>
              </a:rPr>
              <a:t>of  balance sheet </a:t>
            </a:r>
            <a:r>
              <a:rPr sz="2600" dirty="0">
                <a:latin typeface="Calibri"/>
                <a:cs typeface="Calibri"/>
              </a:rPr>
              <a:t>and </a:t>
            </a:r>
            <a:r>
              <a:rPr sz="2600" spc="-10" dirty="0">
                <a:latin typeface="Calibri"/>
                <a:cs typeface="Calibri"/>
              </a:rPr>
              <a:t>profit </a:t>
            </a:r>
            <a:r>
              <a:rPr sz="2600" dirty="0">
                <a:latin typeface="Calibri"/>
                <a:cs typeface="Calibri"/>
              </a:rPr>
              <a:t>and loss </a:t>
            </a:r>
            <a:r>
              <a:rPr sz="2600" spc="-10" dirty="0">
                <a:latin typeface="Calibri"/>
                <a:cs typeface="Calibri"/>
              </a:rPr>
              <a:t>account </a:t>
            </a:r>
            <a:r>
              <a:rPr sz="2600" spc="-5" dirty="0">
                <a:latin typeface="Calibri"/>
                <a:cs typeface="Calibri"/>
              </a:rPr>
              <a:t>he </a:t>
            </a:r>
            <a:r>
              <a:rPr sz="2600" dirty="0">
                <a:latin typeface="Calibri"/>
                <a:cs typeface="Calibri"/>
              </a:rPr>
              <a:t>will </a:t>
            </a:r>
            <a:r>
              <a:rPr sz="2600" spc="-10" dirty="0">
                <a:latin typeface="Calibri"/>
                <a:cs typeface="Calibri"/>
              </a:rPr>
              <a:t>give </a:t>
            </a:r>
            <a:r>
              <a:rPr sz="2600" dirty="0">
                <a:latin typeface="Calibri"/>
                <a:cs typeface="Calibri"/>
              </a:rPr>
              <a:t>a clean </a:t>
            </a:r>
            <a:r>
              <a:rPr sz="2600" spc="-5" dirty="0">
                <a:latin typeface="Calibri"/>
                <a:cs typeface="Calibri"/>
              </a:rPr>
              <a:t>report. </a:t>
            </a:r>
            <a:r>
              <a:rPr sz="2600" dirty="0">
                <a:latin typeface="Calibri"/>
                <a:cs typeface="Calibri"/>
              </a:rPr>
              <a:t>When an  </a:t>
            </a:r>
            <a:r>
              <a:rPr sz="2600" spc="-5" dirty="0">
                <a:latin typeface="Calibri"/>
                <a:cs typeface="Calibri"/>
              </a:rPr>
              <a:t>auditor </a:t>
            </a:r>
            <a:r>
              <a:rPr sz="2600" spc="-20" dirty="0">
                <a:latin typeface="Calibri"/>
                <a:cs typeface="Calibri"/>
              </a:rPr>
              <a:t>makes </a:t>
            </a:r>
            <a:r>
              <a:rPr sz="2600" spc="-5" dirty="0">
                <a:latin typeface="Calibri"/>
                <a:cs typeface="Calibri"/>
              </a:rPr>
              <a:t>various </a:t>
            </a:r>
            <a:r>
              <a:rPr sz="2600" spc="-10" dirty="0">
                <a:latin typeface="Calibri"/>
                <a:cs typeface="Calibri"/>
              </a:rPr>
              <a:t>statutory affirmations </a:t>
            </a:r>
            <a:r>
              <a:rPr sz="2600" dirty="0">
                <a:latin typeface="Calibri"/>
                <a:cs typeface="Calibri"/>
              </a:rPr>
              <a:t>without </a:t>
            </a:r>
            <a:r>
              <a:rPr sz="2600" spc="-5" dirty="0">
                <a:latin typeface="Calibri"/>
                <a:cs typeface="Calibri"/>
              </a:rPr>
              <a:t>reservations he </a:t>
            </a:r>
            <a:r>
              <a:rPr sz="2600" dirty="0">
                <a:latin typeface="Calibri"/>
                <a:cs typeface="Calibri"/>
              </a:rPr>
              <a:t>is </a:t>
            </a:r>
            <a:r>
              <a:rPr sz="2600" spc="-5" dirty="0">
                <a:latin typeface="Calibri"/>
                <a:cs typeface="Calibri"/>
              </a:rPr>
              <a:t>said </a:t>
            </a:r>
            <a:r>
              <a:rPr sz="2600" spc="-15" dirty="0">
                <a:latin typeface="Calibri"/>
                <a:cs typeface="Calibri"/>
              </a:rPr>
              <a:t>to  </a:t>
            </a:r>
            <a:r>
              <a:rPr sz="2600" spc="-20" dirty="0">
                <a:latin typeface="Calibri"/>
                <a:cs typeface="Calibri"/>
              </a:rPr>
              <a:t>have </a:t>
            </a:r>
            <a:r>
              <a:rPr sz="2600" spc="-5" dirty="0">
                <a:latin typeface="Calibri"/>
                <a:cs typeface="Calibri"/>
              </a:rPr>
              <a:t>given </a:t>
            </a:r>
            <a:r>
              <a:rPr sz="2600" dirty="0">
                <a:latin typeface="Calibri"/>
                <a:cs typeface="Calibri"/>
              </a:rPr>
              <a:t>an </a:t>
            </a:r>
            <a:r>
              <a:rPr sz="2600" spc="-5" dirty="0">
                <a:latin typeface="Calibri"/>
                <a:cs typeface="Calibri"/>
              </a:rPr>
              <a:t>unqualified report on financial </a:t>
            </a:r>
            <a:r>
              <a:rPr sz="2600" spc="-15" dirty="0">
                <a:latin typeface="Calibri"/>
                <a:cs typeface="Calibri"/>
              </a:rPr>
              <a:t>statements </a:t>
            </a:r>
            <a:r>
              <a:rPr sz="2600" spc="-5" dirty="0">
                <a:latin typeface="Calibri"/>
                <a:cs typeface="Calibri"/>
              </a:rPr>
              <a:t>of </a:t>
            </a:r>
            <a:r>
              <a:rPr sz="2600" dirty="0">
                <a:latin typeface="Calibri"/>
                <a:cs typeface="Calibri"/>
              </a:rPr>
              <a:t>the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spc="-35" dirty="0">
                <a:latin typeface="Calibri"/>
                <a:cs typeface="Calibri"/>
              </a:rPr>
              <a:t>company.</a:t>
            </a:r>
            <a:endParaRPr sz="2600">
              <a:latin typeface="Calibri"/>
              <a:cs typeface="Calibri"/>
            </a:endParaRPr>
          </a:p>
          <a:p>
            <a:pPr algn="just">
              <a:lnSpc>
                <a:spcPct val="100000"/>
              </a:lnSpc>
              <a:spcBef>
                <a:spcPts val="35"/>
              </a:spcBef>
              <a:buFont typeface="Calibri"/>
              <a:buAutoNum type="arabicPeriod"/>
            </a:pPr>
            <a:endParaRPr sz="3600">
              <a:latin typeface="Times New Roman"/>
              <a:cs typeface="Times New Roman"/>
            </a:endParaRPr>
          </a:p>
          <a:p>
            <a:pPr marL="527685" marR="206375" indent="-514984" algn="just">
              <a:lnSpc>
                <a:spcPct val="70000"/>
              </a:lnSpc>
              <a:spcBef>
                <a:spcPts val="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600" b="1" spc="-5" dirty="0">
                <a:latin typeface="Calibri"/>
                <a:cs typeface="Calibri"/>
              </a:rPr>
              <a:t>Qualified </a:t>
            </a:r>
            <a:r>
              <a:rPr sz="2600" b="1" spc="-10" dirty="0">
                <a:latin typeface="Calibri"/>
                <a:cs typeface="Calibri"/>
              </a:rPr>
              <a:t>Report </a:t>
            </a:r>
            <a:r>
              <a:rPr sz="2600" b="1" dirty="0">
                <a:latin typeface="Calibri"/>
                <a:cs typeface="Calibri"/>
              </a:rPr>
              <a:t>– </a:t>
            </a:r>
            <a:r>
              <a:rPr sz="2600" spc="-5" dirty="0">
                <a:latin typeface="Calibri"/>
                <a:cs typeface="Calibri"/>
              </a:rPr>
              <a:t>This report </a:t>
            </a:r>
            <a:r>
              <a:rPr sz="2600" dirty="0">
                <a:latin typeface="Calibri"/>
                <a:cs typeface="Calibri"/>
              </a:rPr>
              <a:t>is issued when the </a:t>
            </a:r>
            <a:r>
              <a:rPr sz="2600" spc="-5" dirty="0">
                <a:latin typeface="Calibri"/>
                <a:cs typeface="Calibri"/>
              </a:rPr>
              <a:t>auditor </a:t>
            </a:r>
            <a:r>
              <a:rPr sz="2600" spc="-15" dirty="0">
                <a:latin typeface="Calibri"/>
                <a:cs typeface="Calibri"/>
              </a:rPr>
              <a:t>expresses </a:t>
            </a:r>
            <a:r>
              <a:rPr sz="2600" dirty="0">
                <a:latin typeface="Calibri"/>
                <a:cs typeface="Calibri"/>
              </a:rPr>
              <a:t>a </a:t>
            </a:r>
            <a:r>
              <a:rPr sz="2600" spc="-5" dirty="0">
                <a:latin typeface="Calibri"/>
                <a:cs typeface="Calibri"/>
              </a:rPr>
              <a:t>qualified  opinion. He </a:t>
            </a:r>
            <a:r>
              <a:rPr sz="2600" dirty="0">
                <a:latin typeface="Calibri"/>
                <a:cs typeface="Calibri"/>
              </a:rPr>
              <a:t>is </a:t>
            </a:r>
            <a:r>
              <a:rPr sz="2600" spc="-5" dirty="0">
                <a:latin typeface="Calibri"/>
                <a:cs typeface="Calibri"/>
              </a:rPr>
              <a:t>unable </a:t>
            </a:r>
            <a:r>
              <a:rPr sz="2600" spc="-15" dirty="0">
                <a:latin typeface="Calibri"/>
                <a:cs typeface="Calibri"/>
              </a:rPr>
              <a:t>to </a:t>
            </a:r>
            <a:r>
              <a:rPr sz="2600" spc="-10" dirty="0">
                <a:latin typeface="Calibri"/>
                <a:cs typeface="Calibri"/>
              </a:rPr>
              <a:t>obtain sufficient </a:t>
            </a:r>
            <a:r>
              <a:rPr sz="2600" dirty="0">
                <a:latin typeface="Calibri"/>
                <a:cs typeface="Calibri"/>
              </a:rPr>
              <a:t>and </a:t>
            </a:r>
            <a:r>
              <a:rPr sz="2600" spc="-10" dirty="0">
                <a:latin typeface="Calibri"/>
                <a:cs typeface="Calibri"/>
              </a:rPr>
              <a:t>appropriate </a:t>
            </a:r>
            <a:r>
              <a:rPr sz="2600" dirty="0">
                <a:latin typeface="Calibri"/>
                <a:cs typeface="Calibri"/>
              </a:rPr>
              <a:t>evidence </a:t>
            </a:r>
            <a:r>
              <a:rPr sz="2600" spc="-15" dirty="0">
                <a:latin typeface="Calibri"/>
                <a:cs typeface="Calibri"/>
              </a:rPr>
              <a:t>to </a:t>
            </a:r>
            <a:r>
              <a:rPr sz="2600" spc="-10" dirty="0">
                <a:latin typeface="Calibri"/>
                <a:cs typeface="Calibri"/>
              </a:rPr>
              <a:t>conclude  </a:t>
            </a:r>
            <a:r>
              <a:rPr sz="2600" spc="-5" dirty="0">
                <a:latin typeface="Calibri"/>
                <a:cs typeface="Calibri"/>
              </a:rPr>
              <a:t>that financial </a:t>
            </a:r>
            <a:r>
              <a:rPr sz="2600" spc="-15" dirty="0">
                <a:latin typeface="Calibri"/>
                <a:cs typeface="Calibri"/>
              </a:rPr>
              <a:t>statements </a:t>
            </a:r>
            <a:r>
              <a:rPr sz="2600" spc="-10" dirty="0">
                <a:latin typeface="Calibri"/>
                <a:cs typeface="Calibri"/>
              </a:rPr>
              <a:t>are free from material misstatements. </a:t>
            </a:r>
            <a:r>
              <a:rPr sz="2600" spc="-5" dirty="0">
                <a:latin typeface="Calibri"/>
                <a:cs typeface="Calibri"/>
              </a:rPr>
              <a:t>Such  </a:t>
            </a:r>
            <a:r>
              <a:rPr sz="2600" spc="-15" dirty="0">
                <a:latin typeface="Calibri"/>
                <a:cs typeface="Calibri"/>
              </a:rPr>
              <a:t>misstatement </a:t>
            </a:r>
            <a:r>
              <a:rPr sz="2600" spc="-5" dirty="0">
                <a:latin typeface="Calibri"/>
                <a:cs typeface="Calibri"/>
              </a:rPr>
              <a:t>remaining </a:t>
            </a:r>
            <a:r>
              <a:rPr sz="2600" spc="-10" dirty="0">
                <a:latin typeface="Calibri"/>
                <a:cs typeface="Calibri"/>
              </a:rPr>
              <a:t>undetected </a:t>
            </a:r>
            <a:r>
              <a:rPr sz="2600" spc="-20" dirty="0">
                <a:latin typeface="Calibri"/>
                <a:cs typeface="Calibri"/>
              </a:rPr>
              <a:t>may </a:t>
            </a:r>
            <a:r>
              <a:rPr sz="2600" spc="-5" dirty="0">
                <a:latin typeface="Calibri"/>
                <a:cs typeface="Calibri"/>
              </a:rPr>
              <a:t>be termed </a:t>
            </a:r>
            <a:r>
              <a:rPr sz="2600" dirty="0">
                <a:latin typeface="Calibri"/>
                <a:cs typeface="Calibri"/>
              </a:rPr>
              <a:t>as </a:t>
            </a:r>
            <a:r>
              <a:rPr sz="2600" spc="-10" dirty="0">
                <a:latin typeface="Calibri"/>
                <a:cs typeface="Calibri"/>
              </a:rPr>
              <a:t>material </a:t>
            </a:r>
            <a:r>
              <a:rPr sz="2600" spc="-5" dirty="0">
                <a:latin typeface="Calibri"/>
                <a:cs typeface="Calibri"/>
              </a:rPr>
              <a:t>but not  pervasive.</a:t>
            </a:r>
            <a:endParaRPr sz="2600">
              <a:latin typeface="Calibri"/>
              <a:cs typeface="Calibri"/>
            </a:endParaRPr>
          </a:p>
          <a:p>
            <a:pPr algn="just">
              <a:lnSpc>
                <a:spcPct val="100000"/>
              </a:lnSpc>
              <a:spcBef>
                <a:spcPts val="45"/>
              </a:spcBef>
            </a:pPr>
            <a:endParaRPr sz="3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8200" y="365759"/>
            <a:ext cx="10515600" cy="718185"/>
          </a:xfrm>
          <a:prstGeom prst="rect">
            <a:avLst/>
          </a:prstGeom>
          <a:solidFill>
            <a:srgbClr val="F8CAAC"/>
          </a:solidFill>
        </p:spPr>
        <p:txBody>
          <a:bodyPr vert="horz" wrap="square" lIns="0" tIns="0" rIns="0" bIns="0" rtlCol="0">
            <a:spAutoFit/>
          </a:bodyPr>
          <a:lstStyle/>
          <a:p>
            <a:pPr marL="2780665">
              <a:lnSpc>
                <a:spcPts val="4915"/>
              </a:lnSpc>
            </a:pPr>
            <a:r>
              <a:rPr sz="4400" spc="-80" dirty="0"/>
              <a:t>Types </a:t>
            </a:r>
            <a:r>
              <a:rPr sz="4400" spc="-15" dirty="0"/>
              <a:t>of </a:t>
            </a:r>
            <a:r>
              <a:rPr sz="4400" spc="-30" dirty="0"/>
              <a:t>Audit</a:t>
            </a:r>
            <a:r>
              <a:rPr sz="4400" spc="-160" dirty="0"/>
              <a:t> </a:t>
            </a:r>
            <a:r>
              <a:rPr sz="4400" spc="-40" dirty="0"/>
              <a:t>Reports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486867" y="1247902"/>
            <a:ext cx="11193145" cy="4982646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12700" marR="160020" algn="just">
              <a:lnSpc>
                <a:spcPct val="90000"/>
              </a:lnSpc>
              <a:spcBef>
                <a:spcPts val="430"/>
              </a:spcBef>
              <a:tabLst>
                <a:tab pos="369570" algn="l"/>
              </a:tabLst>
            </a:pPr>
            <a:r>
              <a:rPr lang="en-US" sz="2800" b="1" spc="-15" dirty="0" smtClean="0">
                <a:latin typeface="Calibri"/>
                <a:cs typeface="Calibri"/>
              </a:rPr>
              <a:t>3. </a:t>
            </a:r>
            <a:r>
              <a:rPr sz="2800" b="1" spc="-15" smtClean="0">
                <a:latin typeface="Calibri"/>
                <a:cs typeface="Calibri"/>
              </a:rPr>
              <a:t>Adverse </a:t>
            </a:r>
            <a:r>
              <a:rPr sz="2800" b="1" spc="-15" dirty="0">
                <a:latin typeface="Calibri"/>
                <a:cs typeface="Calibri"/>
              </a:rPr>
              <a:t>Report </a:t>
            </a:r>
            <a:r>
              <a:rPr sz="2800" b="1" spc="-5" dirty="0">
                <a:latin typeface="Calibri"/>
                <a:cs typeface="Calibri"/>
              </a:rPr>
              <a:t>– </a:t>
            </a:r>
            <a:r>
              <a:rPr sz="2800" spc="-10" dirty="0">
                <a:latin typeface="Calibri"/>
                <a:cs typeface="Calibri"/>
              </a:rPr>
              <a:t>The </a:t>
            </a:r>
            <a:r>
              <a:rPr sz="2800" spc="-15" dirty="0">
                <a:latin typeface="Calibri"/>
                <a:cs typeface="Calibri"/>
              </a:rPr>
              <a:t>auditor </a:t>
            </a:r>
            <a:r>
              <a:rPr sz="2800" spc="-20" dirty="0">
                <a:latin typeface="Calibri"/>
                <a:cs typeface="Calibri"/>
              </a:rPr>
              <a:t>may </a:t>
            </a:r>
            <a:r>
              <a:rPr sz="2800" spc="-15" dirty="0">
                <a:latin typeface="Calibri"/>
                <a:cs typeface="Calibri"/>
              </a:rPr>
              <a:t>give </a:t>
            </a:r>
            <a:r>
              <a:rPr sz="2800" spc="-5" dirty="0">
                <a:latin typeface="Calibri"/>
                <a:cs typeface="Calibri"/>
              </a:rPr>
              <a:t>an </a:t>
            </a:r>
            <a:r>
              <a:rPr sz="2800" spc="-20" dirty="0">
                <a:latin typeface="Calibri"/>
                <a:cs typeface="Calibri"/>
              </a:rPr>
              <a:t>adverse </a:t>
            </a:r>
            <a:r>
              <a:rPr sz="2800" spc="-10" dirty="0">
                <a:latin typeface="Calibri"/>
                <a:cs typeface="Calibri"/>
              </a:rPr>
              <a:t>report </a:t>
            </a:r>
            <a:r>
              <a:rPr sz="2800" spc="-5" dirty="0">
                <a:latin typeface="Calibri"/>
                <a:cs typeface="Calibri"/>
              </a:rPr>
              <a:t>when he is  </a:t>
            </a:r>
            <a:r>
              <a:rPr sz="2800" spc="-15" dirty="0">
                <a:latin typeface="Calibri"/>
                <a:cs typeface="Calibri"/>
              </a:rPr>
              <a:t>dissatisfied </a:t>
            </a:r>
            <a:r>
              <a:rPr sz="2800" spc="-5" dirty="0">
                <a:latin typeface="Calibri"/>
                <a:cs typeface="Calibri"/>
              </a:rPr>
              <a:t>and </a:t>
            </a:r>
            <a:r>
              <a:rPr sz="2800" spc="-15" dirty="0">
                <a:latin typeface="Calibri"/>
                <a:cs typeface="Calibri"/>
              </a:rPr>
              <a:t>there </a:t>
            </a:r>
            <a:r>
              <a:rPr sz="2800" spc="-5" dirty="0">
                <a:latin typeface="Calibri"/>
                <a:cs typeface="Calibri"/>
              </a:rPr>
              <a:t>is </a:t>
            </a:r>
            <a:r>
              <a:rPr sz="2800" spc="-10" dirty="0">
                <a:latin typeface="Calibri"/>
                <a:cs typeface="Calibri"/>
              </a:rPr>
              <a:t>reasonable evidence </a:t>
            </a:r>
            <a:r>
              <a:rPr sz="2800" spc="-25" dirty="0">
                <a:latin typeface="Calibri"/>
                <a:cs typeface="Calibri"/>
              </a:rPr>
              <a:t>for </a:t>
            </a:r>
            <a:r>
              <a:rPr sz="2800" spc="-10" dirty="0">
                <a:latin typeface="Calibri"/>
                <a:cs typeface="Calibri"/>
              </a:rPr>
              <a:t>him </a:t>
            </a:r>
            <a:r>
              <a:rPr sz="2800" spc="-20" dirty="0">
                <a:latin typeface="Calibri"/>
                <a:cs typeface="Calibri"/>
              </a:rPr>
              <a:t>to form </a:t>
            </a:r>
            <a:r>
              <a:rPr sz="2800" spc="-5" dirty="0">
                <a:latin typeface="Calibri"/>
                <a:cs typeface="Calibri"/>
              </a:rPr>
              <a:t>an </a:t>
            </a:r>
            <a:r>
              <a:rPr sz="2800" spc="-10" dirty="0">
                <a:latin typeface="Calibri"/>
                <a:cs typeface="Calibri"/>
              </a:rPr>
              <a:t>opinion that  </a:t>
            </a:r>
            <a:r>
              <a:rPr sz="2800" spc="-5" dirty="0">
                <a:latin typeface="Calibri"/>
                <a:cs typeface="Calibri"/>
              </a:rPr>
              <a:t>financial </a:t>
            </a:r>
            <a:r>
              <a:rPr sz="2800" spc="-20" dirty="0">
                <a:latin typeface="Calibri"/>
                <a:cs typeface="Calibri"/>
              </a:rPr>
              <a:t>statements </a:t>
            </a:r>
            <a:r>
              <a:rPr sz="2800" spc="-30" dirty="0">
                <a:latin typeface="Calibri"/>
                <a:cs typeface="Calibri"/>
              </a:rPr>
              <a:t>taken </a:t>
            </a:r>
            <a:r>
              <a:rPr sz="2800" spc="-5" dirty="0">
                <a:latin typeface="Calibri"/>
                <a:cs typeface="Calibri"/>
              </a:rPr>
              <a:t>as a whole do </a:t>
            </a:r>
            <a:r>
              <a:rPr sz="2800" spc="-10" dirty="0">
                <a:latin typeface="Calibri"/>
                <a:cs typeface="Calibri"/>
              </a:rPr>
              <a:t>not </a:t>
            </a:r>
            <a:r>
              <a:rPr sz="2800" spc="-15" dirty="0">
                <a:latin typeface="Calibri"/>
                <a:cs typeface="Calibri"/>
              </a:rPr>
              <a:t>present </a:t>
            </a:r>
            <a:r>
              <a:rPr sz="2800" spc="-5" dirty="0">
                <a:latin typeface="Calibri"/>
                <a:cs typeface="Calibri"/>
              </a:rPr>
              <a:t>true and </a:t>
            </a:r>
            <a:r>
              <a:rPr sz="2800" spc="-20" dirty="0">
                <a:latin typeface="Calibri"/>
                <a:cs typeface="Calibri"/>
              </a:rPr>
              <a:t>fair </a:t>
            </a:r>
            <a:r>
              <a:rPr sz="2800" spc="-10" dirty="0">
                <a:latin typeface="Calibri"/>
                <a:cs typeface="Calibri"/>
              </a:rPr>
              <a:t>view of  </a:t>
            </a:r>
            <a:r>
              <a:rPr sz="2800" spc="-5" dirty="0">
                <a:latin typeface="Calibri"/>
                <a:cs typeface="Calibri"/>
              </a:rPr>
              <a:t>financial position and </a:t>
            </a:r>
            <a:r>
              <a:rPr sz="2800" spc="-15" dirty="0">
                <a:latin typeface="Calibri"/>
                <a:cs typeface="Calibri"/>
              </a:rPr>
              <a:t>profit </a:t>
            </a:r>
            <a:r>
              <a:rPr sz="2800" spc="-5" dirty="0">
                <a:latin typeface="Calibri"/>
                <a:cs typeface="Calibri"/>
              </a:rPr>
              <a:t>or loss of the </a:t>
            </a:r>
            <a:r>
              <a:rPr sz="2800" spc="-40" dirty="0">
                <a:latin typeface="Calibri"/>
                <a:cs typeface="Calibri"/>
              </a:rPr>
              <a:t>company. </a:t>
            </a:r>
            <a:r>
              <a:rPr sz="2800" spc="-5" dirty="0">
                <a:latin typeface="Calibri"/>
                <a:cs typeface="Calibri"/>
              </a:rPr>
              <a:t>All the </a:t>
            </a:r>
            <a:r>
              <a:rPr sz="2800" spc="-10" dirty="0">
                <a:latin typeface="Calibri"/>
                <a:cs typeface="Calibri"/>
              </a:rPr>
              <a:t>material reasons  </a:t>
            </a:r>
            <a:r>
              <a:rPr sz="2800" spc="-25" dirty="0">
                <a:latin typeface="Calibri"/>
                <a:cs typeface="Calibri"/>
              </a:rPr>
              <a:t>for </a:t>
            </a:r>
            <a:r>
              <a:rPr sz="2800" spc="-10" dirty="0">
                <a:latin typeface="Calibri"/>
                <a:cs typeface="Calibri"/>
              </a:rPr>
              <a:t>such report </a:t>
            </a:r>
            <a:r>
              <a:rPr sz="2800" spc="-15" dirty="0">
                <a:latin typeface="Calibri"/>
                <a:cs typeface="Calibri"/>
              </a:rPr>
              <a:t>must </a:t>
            </a:r>
            <a:r>
              <a:rPr sz="2800" spc="-5" dirty="0">
                <a:latin typeface="Calibri"/>
                <a:cs typeface="Calibri"/>
              </a:rPr>
              <a:t>be </a:t>
            </a:r>
            <a:r>
              <a:rPr sz="2800" spc="-10" dirty="0">
                <a:latin typeface="Calibri"/>
                <a:cs typeface="Calibri"/>
              </a:rPr>
              <a:t>disclosed </a:t>
            </a:r>
            <a:r>
              <a:rPr sz="2800" spc="-5" dirty="0">
                <a:latin typeface="Calibri"/>
                <a:cs typeface="Calibri"/>
              </a:rPr>
              <a:t>in the</a:t>
            </a:r>
            <a:r>
              <a:rPr sz="2800" spc="16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report.</a:t>
            </a:r>
            <a:endParaRPr sz="2800">
              <a:latin typeface="Calibri"/>
              <a:cs typeface="Calibri"/>
            </a:endParaRPr>
          </a:p>
          <a:p>
            <a:pPr algn="just">
              <a:lnSpc>
                <a:spcPct val="100000"/>
              </a:lnSpc>
              <a:buFont typeface="Calibri"/>
              <a:buAutoNum type="arabicPeriod" startAt="4"/>
            </a:pPr>
            <a:endParaRPr sz="2800">
              <a:latin typeface="Times New Roman"/>
              <a:cs typeface="Times New Roman"/>
            </a:endParaRPr>
          </a:p>
          <a:p>
            <a:pPr marL="12700" marR="5080" algn="just">
              <a:lnSpc>
                <a:spcPct val="90000"/>
              </a:lnSpc>
              <a:spcBef>
                <a:spcPts val="1810"/>
              </a:spcBef>
              <a:buAutoNum type="arabicPeriod" startAt="4"/>
              <a:tabLst>
                <a:tab pos="369570" algn="l"/>
              </a:tabLst>
            </a:pPr>
            <a:r>
              <a:rPr sz="2800" b="1" spc="-10" dirty="0">
                <a:latin typeface="Calibri"/>
                <a:cs typeface="Calibri"/>
              </a:rPr>
              <a:t>Disclaimer </a:t>
            </a:r>
            <a:r>
              <a:rPr sz="2800" b="1" spc="-5" dirty="0">
                <a:latin typeface="Calibri"/>
                <a:cs typeface="Calibri"/>
              </a:rPr>
              <a:t>of Opinion </a:t>
            </a:r>
            <a:r>
              <a:rPr sz="2800" b="1" spc="-15" dirty="0">
                <a:latin typeface="Calibri"/>
                <a:cs typeface="Calibri"/>
              </a:rPr>
              <a:t>Report </a:t>
            </a:r>
            <a:r>
              <a:rPr sz="2800" b="1" spc="-5" dirty="0">
                <a:latin typeface="Calibri"/>
                <a:cs typeface="Calibri"/>
              </a:rPr>
              <a:t>– </a:t>
            </a:r>
            <a:r>
              <a:rPr sz="2800" spc="-10" dirty="0">
                <a:latin typeface="Calibri"/>
                <a:cs typeface="Calibri"/>
              </a:rPr>
              <a:t>Sometimes, </a:t>
            </a:r>
            <a:r>
              <a:rPr sz="2800" spc="-5" dirty="0">
                <a:latin typeface="Calibri"/>
                <a:cs typeface="Calibri"/>
              </a:rPr>
              <a:t>an </a:t>
            </a:r>
            <a:r>
              <a:rPr sz="2800" spc="-15" dirty="0">
                <a:latin typeface="Calibri"/>
                <a:cs typeface="Calibri"/>
              </a:rPr>
              <a:t>auditor </a:t>
            </a:r>
            <a:r>
              <a:rPr sz="2800" spc="-20" dirty="0">
                <a:latin typeface="Calibri"/>
                <a:cs typeface="Calibri"/>
              </a:rPr>
              <a:t>may </a:t>
            </a:r>
            <a:r>
              <a:rPr sz="2800" spc="-10" dirty="0">
                <a:latin typeface="Calibri"/>
                <a:cs typeface="Calibri"/>
              </a:rPr>
              <a:t>not </a:t>
            </a:r>
            <a:r>
              <a:rPr sz="2800" spc="-15" dirty="0">
                <a:latin typeface="Calibri"/>
                <a:cs typeface="Calibri"/>
              </a:rPr>
              <a:t>get </a:t>
            </a:r>
            <a:r>
              <a:rPr sz="2800" spc="-10" dirty="0">
                <a:latin typeface="Calibri"/>
                <a:cs typeface="Calibri"/>
              </a:rPr>
              <a:t>various  books </a:t>
            </a:r>
            <a:r>
              <a:rPr sz="2800" spc="-5" dirty="0">
                <a:latin typeface="Calibri"/>
                <a:cs typeface="Calibri"/>
              </a:rPr>
              <a:t>of </a:t>
            </a:r>
            <a:r>
              <a:rPr sz="2800" spc="-10" dirty="0">
                <a:latin typeface="Calibri"/>
                <a:cs typeface="Calibri"/>
              </a:rPr>
              <a:t>accounts </a:t>
            </a:r>
            <a:r>
              <a:rPr sz="2800" spc="-5" dirty="0">
                <a:latin typeface="Calibri"/>
                <a:cs typeface="Calibri"/>
              </a:rPr>
              <a:t>and </a:t>
            </a:r>
            <a:r>
              <a:rPr sz="2800" spc="-20" dirty="0">
                <a:latin typeface="Calibri"/>
                <a:cs typeface="Calibri"/>
              </a:rPr>
              <a:t>records </a:t>
            </a:r>
            <a:r>
              <a:rPr sz="2800" spc="-10" dirty="0">
                <a:latin typeface="Calibri"/>
                <a:cs typeface="Calibri"/>
              </a:rPr>
              <a:t>due </a:t>
            </a:r>
            <a:r>
              <a:rPr sz="2800" spc="-20" dirty="0">
                <a:latin typeface="Calibri"/>
                <a:cs typeface="Calibri"/>
              </a:rPr>
              <a:t>to </a:t>
            </a:r>
            <a:r>
              <a:rPr sz="2800" spc="-5" dirty="0">
                <a:latin typeface="Calibri"/>
                <a:cs typeface="Calibri"/>
              </a:rPr>
              <a:t>same </a:t>
            </a:r>
            <a:r>
              <a:rPr sz="2800" spc="-10" dirty="0">
                <a:latin typeface="Calibri"/>
                <a:cs typeface="Calibri"/>
              </a:rPr>
              <a:t>being </a:t>
            </a:r>
            <a:r>
              <a:rPr sz="2800" spc="-5" dirty="0">
                <a:latin typeface="Calibri"/>
                <a:cs typeface="Calibri"/>
              </a:rPr>
              <a:t>in the </a:t>
            </a:r>
            <a:r>
              <a:rPr sz="2800" spc="-15" dirty="0">
                <a:latin typeface="Calibri"/>
                <a:cs typeface="Calibri"/>
              </a:rPr>
              <a:t>custody </a:t>
            </a:r>
            <a:r>
              <a:rPr sz="2800" spc="-5" dirty="0">
                <a:latin typeface="Calibri"/>
                <a:cs typeface="Calibri"/>
              </a:rPr>
              <a:t>of </a:t>
            </a:r>
            <a:r>
              <a:rPr sz="2800" dirty="0">
                <a:latin typeface="Calibri"/>
                <a:cs typeface="Calibri"/>
              </a:rPr>
              <a:t>IT </a:t>
            </a:r>
            <a:r>
              <a:rPr sz="2800" spc="-10" dirty="0">
                <a:latin typeface="Calibri"/>
                <a:cs typeface="Calibri"/>
              </a:rPr>
              <a:t>Dept,  </a:t>
            </a:r>
            <a:r>
              <a:rPr sz="2800" spc="-15" dirty="0">
                <a:latin typeface="Calibri"/>
                <a:cs typeface="Calibri"/>
              </a:rPr>
              <a:t>Police, Excise/Customs </a:t>
            </a:r>
            <a:r>
              <a:rPr sz="2800" spc="-10" dirty="0">
                <a:latin typeface="Calibri"/>
                <a:cs typeface="Calibri"/>
              </a:rPr>
              <a:t>Dept. </a:t>
            </a:r>
            <a:r>
              <a:rPr sz="2800" spc="-5" dirty="0">
                <a:latin typeface="Calibri"/>
                <a:cs typeface="Calibri"/>
              </a:rPr>
              <a:t>Or </a:t>
            </a:r>
            <a:r>
              <a:rPr sz="2800" spc="-15" dirty="0">
                <a:latin typeface="Calibri"/>
                <a:cs typeface="Calibri"/>
              </a:rPr>
              <a:t>important information </a:t>
            </a:r>
            <a:r>
              <a:rPr sz="2800" spc="-20" dirty="0">
                <a:latin typeface="Calibri"/>
                <a:cs typeface="Calibri"/>
              </a:rPr>
              <a:t>may </a:t>
            </a:r>
            <a:r>
              <a:rPr sz="2800" spc="-10" dirty="0">
                <a:latin typeface="Calibri"/>
                <a:cs typeface="Calibri"/>
              </a:rPr>
              <a:t>not </a:t>
            </a:r>
            <a:r>
              <a:rPr sz="2800" spc="-5" dirty="0">
                <a:latin typeface="Calibri"/>
                <a:cs typeface="Calibri"/>
              </a:rPr>
              <a:t>be </a:t>
            </a:r>
            <a:r>
              <a:rPr sz="2800" spc="-15" dirty="0">
                <a:latin typeface="Calibri"/>
                <a:cs typeface="Calibri"/>
              </a:rPr>
              <a:t>available  </a:t>
            </a:r>
            <a:r>
              <a:rPr sz="2800" spc="-10" dirty="0">
                <a:latin typeface="Calibri"/>
                <a:cs typeface="Calibri"/>
              </a:rPr>
              <a:t>due </a:t>
            </a:r>
            <a:r>
              <a:rPr sz="2800" spc="-20" dirty="0">
                <a:latin typeface="Calibri"/>
                <a:cs typeface="Calibri"/>
              </a:rPr>
              <a:t>to </a:t>
            </a:r>
            <a:r>
              <a:rPr sz="2800" spc="-10" dirty="0">
                <a:latin typeface="Calibri"/>
                <a:cs typeface="Calibri"/>
              </a:rPr>
              <a:t>loss </a:t>
            </a:r>
            <a:r>
              <a:rPr sz="2800" spc="-5" dirty="0">
                <a:latin typeface="Calibri"/>
                <a:cs typeface="Calibri"/>
              </a:rPr>
              <a:t>in </a:t>
            </a:r>
            <a:r>
              <a:rPr sz="2800" spc="-20" dirty="0">
                <a:latin typeface="Calibri"/>
                <a:cs typeface="Calibri"/>
              </a:rPr>
              <a:t>fire </a:t>
            </a:r>
            <a:r>
              <a:rPr sz="2800" spc="-5" dirty="0">
                <a:latin typeface="Calibri"/>
                <a:cs typeface="Calibri"/>
              </a:rPr>
              <a:t>or </a:t>
            </a:r>
            <a:r>
              <a:rPr sz="2800" spc="-15" dirty="0">
                <a:latin typeface="Calibri"/>
                <a:cs typeface="Calibri"/>
              </a:rPr>
              <a:t>refusal </a:t>
            </a:r>
            <a:r>
              <a:rPr sz="2800" spc="-5" dirty="0">
                <a:latin typeface="Calibri"/>
                <a:cs typeface="Calibri"/>
              </a:rPr>
              <a:t>of </a:t>
            </a:r>
            <a:r>
              <a:rPr sz="2800" spc="-10" dirty="0">
                <a:latin typeface="Calibri"/>
                <a:cs typeface="Calibri"/>
              </a:rPr>
              <a:t>management </a:t>
            </a:r>
            <a:r>
              <a:rPr sz="2800" spc="-20" dirty="0">
                <a:latin typeface="Calibri"/>
                <a:cs typeface="Calibri"/>
              </a:rPr>
              <a:t>to </a:t>
            </a:r>
            <a:r>
              <a:rPr sz="2800" spc="-30" dirty="0">
                <a:latin typeface="Calibri"/>
                <a:cs typeface="Calibri"/>
              </a:rPr>
              <a:t>make </a:t>
            </a:r>
            <a:r>
              <a:rPr sz="2800" spc="-5" dirty="0">
                <a:latin typeface="Calibri"/>
                <a:cs typeface="Calibri"/>
              </a:rPr>
              <a:t>the </a:t>
            </a:r>
            <a:r>
              <a:rPr sz="2800" spc="-20" dirty="0">
                <a:latin typeface="Calibri"/>
                <a:cs typeface="Calibri"/>
              </a:rPr>
              <a:t>records </a:t>
            </a:r>
            <a:r>
              <a:rPr sz="2800" spc="-15" dirty="0">
                <a:latin typeface="Calibri"/>
                <a:cs typeface="Calibri"/>
              </a:rPr>
              <a:t>available. </a:t>
            </a:r>
            <a:r>
              <a:rPr sz="2800" spc="-5" dirty="0">
                <a:latin typeface="Calibri"/>
                <a:cs typeface="Calibri"/>
              </a:rPr>
              <a:t>In  </a:t>
            </a:r>
            <a:r>
              <a:rPr sz="2800" spc="-10" dirty="0">
                <a:latin typeface="Calibri"/>
                <a:cs typeface="Calibri"/>
              </a:rPr>
              <a:t>such </a:t>
            </a:r>
            <a:r>
              <a:rPr sz="2800" spc="-5" dirty="0">
                <a:latin typeface="Calibri"/>
                <a:cs typeface="Calibri"/>
              </a:rPr>
              <a:t>cases, he </a:t>
            </a:r>
            <a:r>
              <a:rPr sz="2800" spc="-20" dirty="0">
                <a:latin typeface="Calibri"/>
                <a:cs typeface="Calibri"/>
              </a:rPr>
              <a:t>may </a:t>
            </a:r>
            <a:r>
              <a:rPr sz="2800" spc="-10" dirty="0">
                <a:latin typeface="Calibri"/>
                <a:cs typeface="Calibri"/>
              </a:rPr>
              <a:t>not </a:t>
            </a:r>
            <a:r>
              <a:rPr sz="2800" spc="-5" dirty="0">
                <a:latin typeface="Calibri"/>
                <a:cs typeface="Calibri"/>
              </a:rPr>
              <a:t>be in a position </a:t>
            </a:r>
            <a:r>
              <a:rPr sz="2800" spc="-20" dirty="0">
                <a:latin typeface="Calibri"/>
                <a:cs typeface="Calibri"/>
              </a:rPr>
              <a:t>to </a:t>
            </a:r>
            <a:r>
              <a:rPr sz="2800" spc="-10" dirty="0">
                <a:latin typeface="Calibri"/>
                <a:cs typeface="Calibri"/>
              </a:rPr>
              <a:t>give his opinion. Thus, </a:t>
            </a:r>
            <a:r>
              <a:rPr sz="2800" spc="-5" dirty="0">
                <a:latin typeface="Calibri"/>
                <a:cs typeface="Calibri"/>
              </a:rPr>
              <a:t>he </a:t>
            </a:r>
            <a:r>
              <a:rPr sz="2800" spc="-20" dirty="0">
                <a:latin typeface="Calibri"/>
                <a:cs typeface="Calibri"/>
              </a:rPr>
              <a:t>may  </a:t>
            </a:r>
            <a:r>
              <a:rPr sz="2800" spc="-10" dirty="0">
                <a:latin typeface="Calibri"/>
                <a:cs typeface="Calibri"/>
              </a:rPr>
              <a:t>disclaim opinion </a:t>
            </a:r>
            <a:r>
              <a:rPr sz="2800" spc="-15" dirty="0">
                <a:latin typeface="Calibri"/>
                <a:cs typeface="Calibri"/>
              </a:rPr>
              <a:t>by </a:t>
            </a:r>
            <a:r>
              <a:rPr sz="2800" spc="-5" dirty="0">
                <a:latin typeface="Calibri"/>
                <a:cs typeface="Calibri"/>
              </a:rPr>
              <a:t>giving </a:t>
            </a:r>
            <a:r>
              <a:rPr sz="2800" spc="-10" dirty="0">
                <a:latin typeface="Calibri"/>
                <a:cs typeface="Calibri"/>
              </a:rPr>
              <a:t>reasons </a:t>
            </a:r>
            <a:r>
              <a:rPr sz="2800" spc="-25" dirty="0">
                <a:latin typeface="Calibri"/>
                <a:cs typeface="Calibri"/>
              </a:rPr>
              <a:t>for </a:t>
            </a:r>
            <a:r>
              <a:rPr sz="2800" spc="-5" dirty="0">
                <a:latin typeface="Calibri"/>
                <a:cs typeface="Calibri"/>
              </a:rPr>
              <a:t>the</a:t>
            </a:r>
            <a:r>
              <a:rPr sz="2800" spc="14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same.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8200" y="365759"/>
            <a:ext cx="10515600" cy="521334"/>
          </a:xfrm>
          <a:prstGeom prst="rect">
            <a:avLst/>
          </a:prstGeom>
          <a:solidFill>
            <a:srgbClr val="ACB8C9"/>
          </a:solidFill>
        </p:spPr>
        <p:txBody>
          <a:bodyPr vert="horz" wrap="square" lIns="0" tIns="0" rIns="0" bIns="0" rtlCol="0">
            <a:spAutoFit/>
          </a:bodyPr>
          <a:lstStyle/>
          <a:p>
            <a:pPr marL="1754505">
              <a:lnSpc>
                <a:spcPts val="3950"/>
              </a:lnSpc>
            </a:pPr>
            <a:r>
              <a:rPr spc="-45" dirty="0"/>
              <a:t>Contents/Elements </a:t>
            </a:r>
            <a:r>
              <a:rPr spc="-15" dirty="0"/>
              <a:t>of </a:t>
            </a:r>
            <a:r>
              <a:rPr spc="-30" dirty="0"/>
              <a:t>Audit</a:t>
            </a:r>
            <a:r>
              <a:rPr spc="-150" dirty="0"/>
              <a:t> </a:t>
            </a:r>
            <a:r>
              <a:rPr spc="-45" dirty="0"/>
              <a:t>Report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86867" y="1045591"/>
            <a:ext cx="11254105" cy="5311140"/>
          </a:xfrm>
          <a:prstGeom prst="rect">
            <a:avLst/>
          </a:prstGeom>
        </p:spPr>
        <p:txBody>
          <a:bodyPr vert="horz" wrap="square" lIns="0" tIns="93980" rIns="0" bIns="0" rtlCol="0">
            <a:spAutoFit/>
          </a:bodyPr>
          <a:lstStyle/>
          <a:p>
            <a:pPr marL="527685" marR="557530" indent="-514984">
              <a:lnSpc>
                <a:spcPts val="2690"/>
              </a:lnSpc>
              <a:spcBef>
                <a:spcPts val="74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800" b="1" spc="-10" dirty="0">
                <a:latin typeface="Calibri"/>
                <a:cs typeface="Calibri"/>
              </a:rPr>
              <a:t>Title </a:t>
            </a:r>
            <a:r>
              <a:rPr sz="2800" b="1" spc="-5" dirty="0">
                <a:latin typeface="Calibri"/>
                <a:cs typeface="Calibri"/>
              </a:rPr>
              <a:t>– </a:t>
            </a:r>
            <a:r>
              <a:rPr sz="2800" spc="-10" dirty="0">
                <a:latin typeface="Calibri"/>
                <a:cs typeface="Calibri"/>
              </a:rPr>
              <a:t>Title </a:t>
            </a:r>
            <a:r>
              <a:rPr sz="2800" spc="-5" dirty="0">
                <a:latin typeface="Calibri"/>
                <a:cs typeface="Calibri"/>
              </a:rPr>
              <a:t>of the </a:t>
            </a:r>
            <a:r>
              <a:rPr sz="2800" spc="-10" dirty="0">
                <a:latin typeface="Calibri"/>
                <a:cs typeface="Calibri"/>
              </a:rPr>
              <a:t>report shall </a:t>
            </a:r>
            <a:r>
              <a:rPr sz="2800" spc="-5" dirty="0">
                <a:latin typeface="Calibri"/>
                <a:cs typeface="Calibri"/>
              </a:rPr>
              <a:t>clearly </a:t>
            </a:r>
            <a:r>
              <a:rPr sz="2800" spc="-15" dirty="0">
                <a:latin typeface="Calibri"/>
                <a:cs typeface="Calibri"/>
              </a:rPr>
              <a:t>indicate </a:t>
            </a:r>
            <a:r>
              <a:rPr sz="2800" spc="-10" dirty="0">
                <a:latin typeface="Calibri"/>
                <a:cs typeface="Calibri"/>
              </a:rPr>
              <a:t>that </a:t>
            </a:r>
            <a:r>
              <a:rPr sz="2800" spc="-5" dirty="0">
                <a:latin typeface="Calibri"/>
                <a:cs typeface="Calibri"/>
              </a:rPr>
              <a:t>it is </a:t>
            </a:r>
            <a:r>
              <a:rPr sz="2800" dirty="0">
                <a:latin typeface="Calibri"/>
                <a:cs typeface="Calibri"/>
              </a:rPr>
              <a:t>an </a:t>
            </a:r>
            <a:r>
              <a:rPr sz="2800" spc="-15" dirty="0">
                <a:latin typeface="Calibri"/>
                <a:cs typeface="Calibri"/>
              </a:rPr>
              <a:t>independent  </a:t>
            </a:r>
            <a:r>
              <a:rPr sz="2800" spc="-5" dirty="0">
                <a:latin typeface="Calibri"/>
                <a:cs typeface="Calibri"/>
              </a:rPr>
              <a:t>audit </a:t>
            </a:r>
            <a:r>
              <a:rPr sz="2800" spc="-10" dirty="0">
                <a:latin typeface="Calibri"/>
                <a:cs typeface="Calibri"/>
              </a:rPr>
              <a:t>report distinguishing </a:t>
            </a:r>
            <a:r>
              <a:rPr sz="2800" spc="-20" dirty="0">
                <a:latin typeface="Calibri"/>
                <a:cs typeface="Calibri"/>
              </a:rPr>
              <a:t>from </a:t>
            </a:r>
            <a:r>
              <a:rPr sz="2800" spc="-10" dirty="0">
                <a:latin typeface="Calibri"/>
                <a:cs typeface="Calibri"/>
              </a:rPr>
              <a:t>report issued </a:t>
            </a:r>
            <a:r>
              <a:rPr sz="2800" spc="-15" dirty="0">
                <a:latin typeface="Calibri"/>
                <a:cs typeface="Calibri"/>
              </a:rPr>
              <a:t>by </a:t>
            </a:r>
            <a:r>
              <a:rPr sz="2800" spc="-5" dirty="0">
                <a:latin typeface="Calibri"/>
                <a:cs typeface="Calibri"/>
              </a:rPr>
              <a:t>other</a:t>
            </a:r>
            <a:r>
              <a:rPr sz="2800" spc="19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persons.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Calibri"/>
              <a:buAutoNum type="arabicPeriod"/>
            </a:pPr>
            <a:endParaRPr sz="4050">
              <a:latin typeface="Times New Roman"/>
              <a:cs typeface="Times New Roman"/>
            </a:endParaRPr>
          </a:p>
          <a:p>
            <a:pPr marL="527685" marR="295910" indent="-514984">
              <a:lnSpc>
                <a:spcPts val="2690"/>
              </a:lnSpc>
              <a:buAutoNum type="arabicPeriod"/>
              <a:tabLst>
                <a:tab pos="527685" algn="l"/>
                <a:tab pos="528320" algn="l"/>
              </a:tabLst>
            </a:pPr>
            <a:r>
              <a:rPr sz="2800" b="1" spc="-10" dirty="0">
                <a:latin typeface="Calibri"/>
                <a:cs typeface="Calibri"/>
              </a:rPr>
              <a:t>Addresses </a:t>
            </a:r>
            <a:r>
              <a:rPr sz="2800" spc="-5" dirty="0">
                <a:latin typeface="Calibri"/>
                <a:cs typeface="Calibri"/>
              </a:rPr>
              <a:t>– It </a:t>
            </a:r>
            <a:r>
              <a:rPr sz="2800" spc="-10" dirty="0">
                <a:latin typeface="Calibri"/>
                <a:cs typeface="Calibri"/>
              </a:rPr>
              <a:t>shall </a:t>
            </a:r>
            <a:r>
              <a:rPr sz="2800" spc="-5" dirty="0">
                <a:latin typeface="Calibri"/>
                <a:cs typeface="Calibri"/>
              </a:rPr>
              <a:t>be </a:t>
            </a:r>
            <a:r>
              <a:rPr sz="2800" spc="-10" dirty="0">
                <a:latin typeface="Calibri"/>
                <a:cs typeface="Calibri"/>
              </a:rPr>
              <a:t>addressed </a:t>
            </a:r>
            <a:r>
              <a:rPr sz="2800" spc="-20" dirty="0">
                <a:latin typeface="Calibri"/>
                <a:cs typeface="Calibri"/>
              </a:rPr>
              <a:t>to </a:t>
            </a:r>
            <a:r>
              <a:rPr sz="2800" spc="-10" dirty="0">
                <a:latin typeface="Calibri"/>
                <a:cs typeface="Calibri"/>
              </a:rPr>
              <a:t>the </a:t>
            </a:r>
            <a:r>
              <a:rPr sz="2800" spc="-15" dirty="0">
                <a:latin typeface="Calibri"/>
                <a:cs typeface="Calibri"/>
              </a:rPr>
              <a:t>persons </a:t>
            </a:r>
            <a:r>
              <a:rPr sz="2800" spc="-5" dirty="0">
                <a:latin typeface="Calibri"/>
                <a:cs typeface="Calibri"/>
              </a:rPr>
              <a:t>as </a:t>
            </a:r>
            <a:r>
              <a:rPr sz="2800" spc="-10" dirty="0">
                <a:latin typeface="Calibri"/>
                <a:cs typeface="Calibri"/>
              </a:rPr>
              <a:t>per </a:t>
            </a:r>
            <a:r>
              <a:rPr sz="2800" spc="-15" dirty="0">
                <a:latin typeface="Calibri"/>
                <a:cs typeface="Calibri"/>
              </a:rPr>
              <a:t>circumstances </a:t>
            </a:r>
            <a:r>
              <a:rPr sz="2800" spc="-10" dirty="0">
                <a:latin typeface="Calibri"/>
                <a:cs typeface="Calibri"/>
              </a:rPr>
              <a:t>of  his </a:t>
            </a:r>
            <a:r>
              <a:rPr sz="2800" spc="-15" dirty="0">
                <a:latin typeface="Calibri"/>
                <a:cs typeface="Calibri"/>
              </a:rPr>
              <a:t>engagement </a:t>
            </a:r>
            <a:r>
              <a:rPr sz="2800" spc="-30" dirty="0">
                <a:latin typeface="Calibri"/>
                <a:cs typeface="Calibri"/>
              </a:rPr>
              <a:t>like </a:t>
            </a:r>
            <a:r>
              <a:rPr sz="2800" spc="-15" dirty="0">
                <a:latin typeface="Calibri"/>
                <a:cs typeface="Calibri"/>
              </a:rPr>
              <a:t>members/shareholders </a:t>
            </a:r>
            <a:r>
              <a:rPr sz="2800" spc="-5" dirty="0">
                <a:latin typeface="Calibri"/>
                <a:cs typeface="Calibri"/>
              </a:rPr>
              <a:t>or those changed with  </a:t>
            </a:r>
            <a:r>
              <a:rPr sz="2800" spc="-10" dirty="0">
                <a:latin typeface="Calibri"/>
                <a:cs typeface="Calibri"/>
              </a:rPr>
              <a:t>governance.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Font typeface="Calibri"/>
              <a:buAutoNum type="arabicPeriod"/>
            </a:pPr>
            <a:endParaRPr sz="4050">
              <a:latin typeface="Times New Roman"/>
              <a:cs typeface="Times New Roman"/>
            </a:endParaRPr>
          </a:p>
          <a:p>
            <a:pPr marL="527685" marR="902335" indent="-514984">
              <a:lnSpc>
                <a:spcPct val="80000"/>
              </a:lnSpc>
              <a:buAutoNum type="arabicPeriod"/>
              <a:tabLst>
                <a:tab pos="527685" algn="l"/>
                <a:tab pos="528320" algn="l"/>
              </a:tabLst>
            </a:pPr>
            <a:r>
              <a:rPr sz="2800" b="1" spc="-10" dirty="0">
                <a:latin typeface="Calibri"/>
                <a:cs typeface="Calibri"/>
              </a:rPr>
              <a:t>Introductory </a:t>
            </a:r>
            <a:r>
              <a:rPr sz="2800" b="1" spc="-25" dirty="0">
                <a:latin typeface="Calibri"/>
                <a:cs typeface="Calibri"/>
              </a:rPr>
              <a:t>Paragraph </a:t>
            </a:r>
            <a:r>
              <a:rPr sz="2800" spc="-5" dirty="0">
                <a:latin typeface="Calibri"/>
                <a:cs typeface="Calibri"/>
              </a:rPr>
              <a:t>– It </a:t>
            </a:r>
            <a:r>
              <a:rPr sz="2800" spc="-10" dirty="0">
                <a:latin typeface="Calibri"/>
                <a:cs typeface="Calibri"/>
              </a:rPr>
              <a:t>shall </a:t>
            </a:r>
            <a:r>
              <a:rPr sz="2800" spc="-5" dirty="0">
                <a:latin typeface="Calibri"/>
                <a:cs typeface="Calibri"/>
              </a:rPr>
              <a:t>include the </a:t>
            </a:r>
            <a:r>
              <a:rPr sz="2800" spc="-20" dirty="0">
                <a:latin typeface="Calibri"/>
                <a:cs typeface="Calibri"/>
              </a:rPr>
              <a:t>entity/company </a:t>
            </a:r>
            <a:r>
              <a:rPr sz="2800" spc="-5" dirty="0">
                <a:latin typeface="Calibri"/>
                <a:cs typeface="Calibri"/>
              </a:rPr>
              <a:t>whose  financial </a:t>
            </a:r>
            <a:r>
              <a:rPr sz="2800" spc="-20" dirty="0">
                <a:latin typeface="Calibri"/>
                <a:cs typeface="Calibri"/>
              </a:rPr>
              <a:t>statements </a:t>
            </a:r>
            <a:r>
              <a:rPr sz="2800" spc="-25" dirty="0">
                <a:latin typeface="Calibri"/>
                <a:cs typeface="Calibri"/>
              </a:rPr>
              <a:t>have </a:t>
            </a:r>
            <a:r>
              <a:rPr sz="2800" spc="-10" dirty="0">
                <a:latin typeface="Calibri"/>
                <a:cs typeface="Calibri"/>
              </a:rPr>
              <a:t>been</a:t>
            </a:r>
            <a:r>
              <a:rPr sz="2800" spc="8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audited.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Calibri"/>
              <a:buAutoNum type="arabicPeriod"/>
            </a:pPr>
            <a:endParaRPr sz="4050">
              <a:latin typeface="Times New Roman"/>
              <a:cs typeface="Times New Roman"/>
            </a:endParaRPr>
          </a:p>
          <a:p>
            <a:pPr marL="527685" marR="5080" indent="-514984">
              <a:lnSpc>
                <a:spcPct val="80000"/>
              </a:lnSpc>
              <a:buAutoNum type="arabicPeriod"/>
              <a:tabLst>
                <a:tab pos="527685" algn="l"/>
                <a:tab pos="528320" algn="l"/>
              </a:tabLst>
            </a:pPr>
            <a:r>
              <a:rPr sz="2800" b="1" spc="-20" dirty="0">
                <a:latin typeface="Calibri"/>
                <a:cs typeface="Calibri"/>
              </a:rPr>
              <a:t>Management’s </a:t>
            </a:r>
            <a:r>
              <a:rPr sz="2800" b="1" spc="-10" dirty="0">
                <a:latin typeface="Calibri"/>
                <a:cs typeface="Calibri"/>
              </a:rPr>
              <a:t>responsibility </a:t>
            </a:r>
            <a:r>
              <a:rPr sz="2800" b="1" spc="-20" dirty="0">
                <a:latin typeface="Calibri"/>
                <a:cs typeface="Calibri"/>
              </a:rPr>
              <a:t>for </a:t>
            </a:r>
            <a:r>
              <a:rPr sz="2800" b="1" spc="-10" dirty="0">
                <a:latin typeface="Calibri"/>
                <a:cs typeface="Calibri"/>
              </a:rPr>
              <a:t>financial </a:t>
            </a:r>
            <a:r>
              <a:rPr sz="2800" b="1" spc="-25" dirty="0">
                <a:latin typeface="Calibri"/>
                <a:cs typeface="Calibri"/>
              </a:rPr>
              <a:t>statement </a:t>
            </a:r>
            <a:r>
              <a:rPr sz="2800" spc="-5" dirty="0">
                <a:latin typeface="Calibri"/>
                <a:cs typeface="Calibri"/>
              </a:rPr>
              <a:t>– It </a:t>
            </a:r>
            <a:r>
              <a:rPr sz="2800" spc="-10" dirty="0">
                <a:latin typeface="Calibri"/>
                <a:cs typeface="Calibri"/>
              </a:rPr>
              <a:t>is described that  management </a:t>
            </a:r>
            <a:r>
              <a:rPr sz="2800" spc="-5" dirty="0">
                <a:latin typeface="Calibri"/>
                <a:cs typeface="Calibri"/>
              </a:rPr>
              <a:t>is </a:t>
            </a:r>
            <a:r>
              <a:rPr sz="2800" spc="-10" dirty="0">
                <a:latin typeface="Calibri"/>
                <a:cs typeface="Calibri"/>
              </a:rPr>
              <a:t>responsible </a:t>
            </a:r>
            <a:r>
              <a:rPr sz="2800" spc="-25" dirty="0">
                <a:latin typeface="Calibri"/>
                <a:cs typeface="Calibri"/>
              </a:rPr>
              <a:t>for </a:t>
            </a:r>
            <a:r>
              <a:rPr sz="2800" spc="-15" dirty="0">
                <a:latin typeface="Calibri"/>
                <a:cs typeface="Calibri"/>
              </a:rPr>
              <a:t>preparation </a:t>
            </a:r>
            <a:r>
              <a:rPr sz="2800" spc="-5" dirty="0">
                <a:latin typeface="Calibri"/>
                <a:cs typeface="Calibri"/>
              </a:rPr>
              <a:t>of </a:t>
            </a:r>
            <a:r>
              <a:rPr sz="2800" spc="-10" dirty="0">
                <a:latin typeface="Calibri"/>
                <a:cs typeface="Calibri"/>
              </a:rPr>
              <a:t>financial </a:t>
            </a:r>
            <a:r>
              <a:rPr sz="2800" spc="-20" dirty="0">
                <a:latin typeface="Calibri"/>
                <a:cs typeface="Calibri"/>
              </a:rPr>
              <a:t>statements </a:t>
            </a:r>
            <a:r>
              <a:rPr sz="2800" spc="-5" dirty="0">
                <a:latin typeface="Calibri"/>
                <a:cs typeface="Calibri"/>
              </a:rPr>
              <a:t>as </a:t>
            </a:r>
            <a:r>
              <a:rPr sz="2800" spc="-10" dirty="0">
                <a:latin typeface="Calibri"/>
                <a:cs typeface="Calibri"/>
              </a:rPr>
              <a:t>per  </a:t>
            </a:r>
            <a:r>
              <a:rPr sz="2800" spc="-5" dirty="0">
                <a:latin typeface="Calibri"/>
                <a:cs typeface="Calibri"/>
              </a:rPr>
              <a:t>financial </a:t>
            </a:r>
            <a:r>
              <a:rPr sz="2800" spc="-10" dirty="0">
                <a:latin typeface="Calibri"/>
                <a:cs typeface="Calibri"/>
              </a:rPr>
              <a:t>reporting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framework.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</TotalTime>
  <Words>1917</Words>
  <Application>Microsoft Office PowerPoint</Application>
  <PresentationFormat>Custom</PresentationFormat>
  <Paragraphs>185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Audit of Limited Companies </vt:lpstr>
      <vt:lpstr>Topics covered under this chapter</vt:lpstr>
      <vt:lpstr>Who is an Auditor?</vt:lpstr>
      <vt:lpstr>Company Auditor – Ethical Liabilities</vt:lpstr>
      <vt:lpstr>Company Auditor – Legal Status / Position</vt:lpstr>
      <vt:lpstr>Audit Report</vt:lpstr>
      <vt:lpstr>Types of Audit Reports</vt:lpstr>
      <vt:lpstr>Types of Audit Reports</vt:lpstr>
      <vt:lpstr>Contents/Elements of Audit Report</vt:lpstr>
      <vt:lpstr>Contents/Elements of Audit Report</vt:lpstr>
      <vt:lpstr>Audit of Share Capital</vt:lpstr>
      <vt:lpstr>Audit of Share Capital</vt:lpstr>
      <vt:lpstr>Objectives of Audit of Share Capital</vt:lpstr>
      <vt:lpstr>Audit of Transfer of Shares</vt:lpstr>
      <vt:lpstr>Audit of Transfer of Shares</vt:lpstr>
      <vt:lpstr>Audit of Financial Statements</vt:lpstr>
      <vt:lpstr>Audit of Financial Statements – Balance Sheet</vt:lpstr>
      <vt:lpstr>Audit of Financial Statements – Balance Sheet</vt:lpstr>
      <vt:lpstr>Audit of Financial Statements – Profit &amp; Loss Account</vt:lpstr>
      <vt:lpstr>Audit of Financial Statements – Profit &amp; Loss Account</vt:lpstr>
      <vt:lpstr>Reserves</vt:lpstr>
      <vt:lpstr>Kinds of Reserves</vt:lpstr>
      <vt:lpstr>Kinds of Reserves</vt:lpstr>
      <vt:lpstr>Provision</vt:lpstr>
      <vt:lpstr>Differences – Reserve and Provision</vt:lpstr>
      <vt:lpstr>Thx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Types of Audit Report,  Audit of Limited Companies </dc:title>
  <dc:creator>Manish</dc:creator>
  <cp:lastModifiedBy>Manish</cp:lastModifiedBy>
  <cp:revision>3</cp:revision>
  <dcterms:created xsi:type="dcterms:W3CDTF">2018-12-09T04:39:39Z</dcterms:created>
  <dcterms:modified xsi:type="dcterms:W3CDTF">2019-02-14T01:26:23Z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2017-03-17T00:00:00Z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2018-12-09T00:00:00Z</vt:filetime>
  </property>
</Properties>
</file>