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86" r:id="rId2"/>
    <p:sldId id="257" r:id="rId3"/>
    <p:sldId id="258" r:id="rId4"/>
    <p:sldId id="259" r:id="rId5"/>
    <p:sldId id="260" r:id="rId6"/>
    <p:sldId id="261" r:id="rId7"/>
    <p:sldId id="262" r:id="rId8"/>
    <p:sldId id="263" r:id="rId9"/>
    <p:sldId id="266" r:id="rId10"/>
    <p:sldId id="267" r:id="rId11"/>
    <p:sldId id="270" r:id="rId12"/>
    <p:sldId id="272" r:id="rId13"/>
    <p:sldId id="287" r:id="rId14"/>
    <p:sldId id="273" r:id="rId15"/>
    <p:sldId id="275" r:id="rId16"/>
    <p:sldId id="292" r:id="rId17"/>
    <p:sldId id="294" r:id="rId18"/>
    <p:sldId id="295" r:id="rId19"/>
    <p:sldId id="296" r:id="rId20"/>
    <p:sldId id="297" r:id="rId21"/>
    <p:sldId id="298" r:id="rId22"/>
    <p:sldId id="289" r:id="rId23"/>
    <p:sldId id="290" r:id="rId24"/>
    <p:sldId id="288" r:id="rId25"/>
    <p:sldId id="299" r:id="rId26"/>
    <p:sldId id="300" r:id="rId27"/>
    <p:sldId id="301" r:id="rId28"/>
    <p:sldId id="302" r:id="rId29"/>
    <p:sldId id="303" r:id="rId30"/>
    <p:sldId id="304" r:id="rId31"/>
    <p:sldId id="278" r:id="rId32"/>
    <p:sldId id="279" r:id="rId33"/>
    <p:sldId id="281" r:id="rId34"/>
    <p:sldId id="283" r:id="rId35"/>
    <p:sldId id="284" r:id="rId36"/>
    <p:sldId id="293" r:id="rId37"/>
    <p:sldId id="285" r:id="rId38"/>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2.xml"/><Relationship Id="rId5" Type="http://schemas.openxmlformats.org/officeDocument/2006/relationships/image" Target="../media/image42.png"/><Relationship Id="rId4" Type="http://schemas.openxmlformats.org/officeDocument/2006/relationships/image" Target="../media/image4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2057400"/>
          </a:xfrm>
        </p:spPr>
        <p:txBody>
          <a:bodyPr>
            <a:normAutofit/>
          </a:bodyPr>
          <a:lstStyle/>
          <a:p>
            <a:r>
              <a:rPr lang="en-US" dirty="0"/>
              <a:t>Introduction to National Income</a:t>
            </a:r>
          </a:p>
        </p:txBody>
      </p:sp>
      <p:sp>
        <p:nvSpPr>
          <p:cNvPr id="3" name="Text Placeholder 2"/>
          <p:cNvSpPr>
            <a:spLocks noGrp="1"/>
          </p:cNvSpPr>
          <p:nvPr>
            <p:ph type="body" idx="1"/>
          </p:nvPr>
        </p:nvSpPr>
        <p:spPr>
          <a:xfrm>
            <a:off x="457200" y="5029200"/>
            <a:ext cx="8229600" cy="492443"/>
          </a:xfrm>
        </p:spPr>
        <p:txBody>
          <a:bodyPr>
            <a:noAutofit/>
          </a:bodyPr>
          <a:lstStyle/>
          <a:p>
            <a:pPr>
              <a:buNone/>
            </a:pPr>
            <a:r>
              <a:rPr lang="en-US" sz="3600" dirty="0"/>
              <a:t>Dr. Manish </a:t>
            </a:r>
            <a:r>
              <a:rPr lang="en-US" sz="3600" dirty="0" err="1"/>
              <a:t>Dadhich</a:t>
            </a:r>
            <a:endParaRPr lang="en-US" sz="3600" dirty="0"/>
          </a:p>
          <a:p>
            <a:pPr>
              <a:buNone/>
            </a:pPr>
            <a:r>
              <a:rPr lang="en-US" sz="2000" dirty="0" err="1"/>
              <a:t>Ph.D</a:t>
            </a:r>
            <a:r>
              <a:rPr lang="en-US" sz="2000" dirty="0"/>
              <a:t>, </a:t>
            </a:r>
            <a:r>
              <a:rPr lang="en-US" sz="2000" dirty="0" err="1"/>
              <a:t>M.Com</a:t>
            </a:r>
            <a:r>
              <a:rPr lang="en-US" sz="2000" dirty="0"/>
              <a:t>, NET,</a:t>
            </a:r>
          </a:p>
          <a:p>
            <a:pPr>
              <a:buNone/>
            </a:pPr>
            <a:r>
              <a:rPr lang="en-US" sz="2000" dirty="0"/>
              <a:t>MBA, NET, SET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39977" y="319481"/>
            <a:ext cx="6312535" cy="628377"/>
          </a:xfrm>
          <a:prstGeom prst="rect">
            <a:avLst/>
          </a:prstGeom>
        </p:spPr>
        <p:txBody>
          <a:bodyPr vert="horz" wrap="square" lIns="0" tIns="12700" rIns="0" bIns="0" rtlCol="0">
            <a:spAutoFit/>
          </a:bodyPr>
          <a:lstStyle/>
          <a:p>
            <a:pPr marL="12700">
              <a:lnSpc>
                <a:spcPct val="100000"/>
              </a:lnSpc>
              <a:spcBef>
                <a:spcPts val="100"/>
              </a:spcBef>
            </a:pPr>
            <a:r>
              <a:rPr lang="en-US" sz="4000" b="1" u="none" dirty="0"/>
              <a:t>1. Va</a:t>
            </a:r>
            <a:r>
              <a:rPr lang="en-US" sz="4000" b="1" dirty="0"/>
              <a:t>lue Added</a:t>
            </a:r>
            <a:r>
              <a:rPr sz="4000" b="1" u="none" spc="-70"/>
              <a:t> </a:t>
            </a:r>
            <a:r>
              <a:rPr sz="4000" b="1" u="none" spc="-5" dirty="0"/>
              <a:t>method</a:t>
            </a:r>
            <a:endParaRPr sz="4000" b="1"/>
          </a:p>
        </p:txBody>
      </p:sp>
      <p:sp>
        <p:nvSpPr>
          <p:cNvPr id="4" name="object 4"/>
          <p:cNvSpPr txBox="1">
            <a:spLocks noGrp="1"/>
          </p:cNvSpPr>
          <p:nvPr>
            <p:ph idx="1"/>
          </p:nvPr>
        </p:nvSpPr>
        <p:spPr>
          <a:xfrm>
            <a:off x="457200" y="1600200"/>
            <a:ext cx="8229600" cy="4104329"/>
          </a:xfrm>
          <a:prstGeom prst="rect">
            <a:avLst/>
          </a:prstGeom>
        </p:spPr>
        <p:txBody>
          <a:bodyPr vert="horz" wrap="square" lIns="0" tIns="109855" rIns="0" bIns="0" rtlCol="0">
            <a:spAutoFit/>
          </a:bodyPr>
          <a:lstStyle/>
          <a:p>
            <a:pPr marL="12700" algn="just">
              <a:lnSpc>
                <a:spcPct val="100000"/>
              </a:lnSpc>
              <a:spcBef>
                <a:spcPts val="865"/>
              </a:spcBef>
            </a:pPr>
            <a:r>
              <a:rPr lang="en-US" sz="2800" dirty="0"/>
              <a:t>In this method, value add of each production unit to arrive at the total value of production. </a:t>
            </a:r>
          </a:p>
          <a:p>
            <a:pPr marL="12700" algn="just">
              <a:lnSpc>
                <a:spcPct val="100000"/>
              </a:lnSpc>
              <a:spcBef>
                <a:spcPts val="865"/>
              </a:spcBef>
            </a:pPr>
            <a:r>
              <a:rPr lang="en-US" sz="2800" dirty="0"/>
              <a:t>The economy is classified into few broad sectors (agriculture and allied activities, manufacturing, mining and quarrying, electricity, gas and water supply, construction, services such as trade, hotels, transport and communication, insurance and other business services). The value added in each sector is summed to arrive at GDP</a:t>
            </a:r>
            <a:endParaRPr sz="2800" dirty="0"/>
          </a:p>
        </p:txBody>
      </p:sp>
      <p:sp>
        <p:nvSpPr>
          <p:cNvPr id="3" name="object 3"/>
          <p:cNvSpPr/>
          <p:nvPr/>
        </p:nvSpPr>
        <p:spPr>
          <a:xfrm>
            <a:off x="1352422" y="1126997"/>
            <a:ext cx="6285230" cy="0"/>
          </a:xfrm>
          <a:custGeom>
            <a:avLst/>
            <a:gdLst/>
            <a:ahLst/>
            <a:cxnLst/>
            <a:rect l="l" t="t" r="r" b="b"/>
            <a:pathLst>
              <a:path w="6285230">
                <a:moveTo>
                  <a:pt x="0" y="0"/>
                </a:moveTo>
                <a:lnTo>
                  <a:pt x="6284976" y="0"/>
                </a:lnTo>
              </a:path>
            </a:pathLst>
          </a:custGeom>
          <a:ln w="71627">
            <a:solidFill>
              <a:srgbClr val="FFFFFF"/>
            </a:solidFill>
          </a:ln>
        </p:spPr>
        <p:txBody>
          <a:bodyPr wrap="square" lIns="0" tIns="0" rIns="0" bIns="0" rtlCol="0"/>
          <a:lstStyle/>
          <a:p>
            <a:endParaRPr/>
          </a:p>
        </p:txBody>
      </p:sp>
      <p:sp>
        <p:nvSpPr>
          <p:cNvPr id="5" name="object 5"/>
          <p:cNvSpPr txBox="1"/>
          <p:nvPr/>
        </p:nvSpPr>
        <p:spPr>
          <a:xfrm>
            <a:off x="802640" y="5851652"/>
            <a:ext cx="3136265" cy="514350"/>
          </a:xfrm>
          <a:prstGeom prst="rect">
            <a:avLst/>
          </a:prstGeom>
        </p:spPr>
        <p:txBody>
          <a:bodyPr vert="horz" wrap="square" lIns="0" tIns="13335" rIns="0" bIns="0" rtlCol="0">
            <a:spAutoFit/>
          </a:bodyPr>
          <a:lstStyle/>
          <a:p>
            <a:pPr marL="12700">
              <a:lnSpc>
                <a:spcPct val="100000"/>
              </a:lnSpc>
              <a:spcBef>
                <a:spcPts val="105"/>
              </a:spcBef>
            </a:pPr>
            <a:r>
              <a:rPr sz="3200" b="1" dirty="0">
                <a:solidFill>
                  <a:srgbClr val="FFFFFF"/>
                </a:solidFill>
                <a:latin typeface="Liberation Sans Narrow"/>
                <a:cs typeface="Liberation Sans Narrow"/>
              </a:rPr>
              <a:t>goods </a:t>
            </a:r>
            <a:r>
              <a:rPr sz="3200" b="1" spc="-5" dirty="0">
                <a:solidFill>
                  <a:srgbClr val="FFFFFF"/>
                </a:solidFill>
                <a:latin typeface="Liberation Sans Narrow"/>
                <a:cs typeface="Liberation Sans Narrow"/>
              </a:rPr>
              <a:t>and</a:t>
            </a:r>
            <a:r>
              <a:rPr sz="3200" b="1" spc="-105" dirty="0">
                <a:solidFill>
                  <a:srgbClr val="FFFFFF"/>
                </a:solidFill>
                <a:latin typeface="Liberation Sans Narrow"/>
                <a:cs typeface="Liberation Sans Narrow"/>
              </a:rPr>
              <a:t> </a:t>
            </a:r>
            <a:r>
              <a:rPr sz="3200" b="1" spc="-5" dirty="0">
                <a:solidFill>
                  <a:srgbClr val="FFFFFF"/>
                </a:solidFill>
                <a:latin typeface="Liberation Sans Narrow"/>
                <a:cs typeface="Liberation Sans Narrow"/>
              </a:rPr>
              <a:t>services</a:t>
            </a:r>
            <a:endParaRPr sz="3200">
              <a:latin typeface="Liberation Sans Narrow"/>
              <a:cs typeface="Liberation Sans Narrow"/>
            </a:endParaRPr>
          </a:p>
        </p:txBody>
      </p:sp>
      <p:sp>
        <p:nvSpPr>
          <p:cNvPr id="6" name="object 6"/>
          <p:cNvSpPr txBox="1"/>
          <p:nvPr/>
        </p:nvSpPr>
        <p:spPr>
          <a:xfrm>
            <a:off x="8378190" y="6040628"/>
            <a:ext cx="153670" cy="193675"/>
          </a:xfrm>
          <a:prstGeom prst="rect">
            <a:avLst/>
          </a:prstGeom>
        </p:spPr>
        <p:txBody>
          <a:bodyPr vert="horz" wrap="square" lIns="0" tIns="12700" rIns="0" bIns="0" rtlCol="0">
            <a:spAutoFit/>
          </a:bodyPr>
          <a:lstStyle/>
          <a:p>
            <a:pPr marL="12700">
              <a:lnSpc>
                <a:spcPct val="100000"/>
              </a:lnSpc>
              <a:spcBef>
                <a:spcPts val="100"/>
              </a:spcBef>
            </a:pPr>
            <a:r>
              <a:rPr sz="1100" dirty="0">
                <a:solidFill>
                  <a:srgbClr val="FFFFFF"/>
                </a:solidFill>
                <a:latin typeface="Liberation Sans Narrow"/>
                <a:cs typeface="Liberation Sans Narrow"/>
              </a:rPr>
              <a:t>12</a:t>
            </a:r>
            <a:endParaRPr sz="1100">
              <a:latin typeface="Liberation Sans Narrow"/>
              <a:cs typeface="Liberation Sans Narrow"/>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72080" y="321005"/>
            <a:ext cx="4497070" cy="628377"/>
          </a:xfrm>
          <a:prstGeom prst="rect">
            <a:avLst/>
          </a:prstGeom>
        </p:spPr>
        <p:txBody>
          <a:bodyPr vert="horz" wrap="square" lIns="0" tIns="12700" rIns="0" bIns="0" rtlCol="0">
            <a:spAutoFit/>
          </a:bodyPr>
          <a:lstStyle/>
          <a:p>
            <a:pPr marL="12700">
              <a:lnSpc>
                <a:spcPct val="100000"/>
              </a:lnSpc>
              <a:spcBef>
                <a:spcPts val="100"/>
              </a:spcBef>
            </a:pPr>
            <a:r>
              <a:rPr lang="en-US" sz="4000" b="1" u="none" spc="-5" dirty="0"/>
              <a:t>2. </a:t>
            </a:r>
            <a:r>
              <a:rPr sz="4000" b="1" u="none" spc="-5"/>
              <a:t>Income</a:t>
            </a:r>
            <a:r>
              <a:rPr sz="4000" b="1" u="none" spc="-40"/>
              <a:t> </a:t>
            </a:r>
            <a:r>
              <a:rPr sz="4000" b="1" u="none" spc="-5" dirty="0"/>
              <a:t>Method</a:t>
            </a:r>
            <a:endParaRPr sz="4000" b="1"/>
          </a:p>
        </p:txBody>
      </p:sp>
      <p:sp>
        <p:nvSpPr>
          <p:cNvPr id="3" name="object 3"/>
          <p:cNvSpPr/>
          <p:nvPr/>
        </p:nvSpPr>
        <p:spPr>
          <a:xfrm>
            <a:off x="2184526" y="1039367"/>
            <a:ext cx="4470400" cy="0"/>
          </a:xfrm>
          <a:custGeom>
            <a:avLst/>
            <a:gdLst/>
            <a:ahLst/>
            <a:cxnLst/>
            <a:rect l="l" t="t" r="r" b="b"/>
            <a:pathLst>
              <a:path w="4470400">
                <a:moveTo>
                  <a:pt x="0" y="0"/>
                </a:moveTo>
                <a:lnTo>
                  <a:pt x="4469892" y="0"/>
                </a:lnTo>
              </a:path>
            </a:pathLst>
          </a:custGeom>
          <a:ln w="64008">
            <a:solidFill>
              <a:srgbClr val="FFFFFF"/>
            </a:solidFill>
          </a:ln>
        </p:spPr>
        <p:txBody>
          <a:bodyPr wrap="square" lIns="0" tIns="0" rIns="0" bIns="0" rtlCol="0"/>
          <a:lstStyle/>
          <a:p>
            <a:endParaRPr/>
          </a:p>
        </p:txBody>
      </p:sp>
      <p:sp>
        <p:nvSpPr>
          <p:cNvPr id="4" name="object 4"/>
          <p:cNvSpPr txBox="1"/>
          <p:nvPr/>
        </p:nvSpPr>
        <p:spPr>
          <a:xfrm>
            <a:off x="307340" y="1158900"/>
            <a:ext cx="8002270" cy="3545842"/>
          </a:xfrm>
          <a:prstGeom prst="rect">
            <a:avLst/>
          </a:prstGeom>
        </p:spPr>
        <p:txBody>
          <a:bodyPr vert="horz" wrap="square" lIns="0" tIns="97790" rIns="0" bIns="0" rtlCol="0">
            <a:spAutoFit/>
          </a:bodyPr>
          <a:lstStyle/>
          <a:p>
            <a:pPr marL="355600" indent="-342900" algn="just">
              <a:lnSpc>
                <a:spcPct val="100000"/>
              </a:lnSpc>
              <a:spcBef>
                <a:spcPts val="770"/>
              </a:spcBef>
              <a:buFont typeface="Arial"/>
              <a:buChar char="•"/>
              <a:tabLst>
                <a:tab pos="354965" algn="l"/>
                <a:tab pos="355600" algn="l"/>
              </a:tabLst>
            </a:pPr>
            <a:r>
              <a:rPr lang="en-US" sz="2800" dirty="0"/>
              <a:t>GDP is the sum of all factor earnings made from current production of goods and services including profits earned by producers and taxes paid to government. By this method, GDP is computed as sum of compensation of employees, corporate profits, proprietor’s income, rental income of household, current surplus of government sector units and net interest. </a:t>
            </a:r>
            <a:endParaRPr sz="2800">
              <a:latin typeface="Liberation Sans Narrow"/>
              <a:cs typeface="Liberation Sans Narrow"/>
            </a:endParaRPr>
          </a:p>
        </p:txBody>
      </p:sp>
      <p:sp>
        <p:nvSpPr>
          <p:cNvPr id="6" name="object 6"/>
          <p:cNvSpPr txBox="1"/>
          <p:nvPr/>
        </p:nvSpPr>
        <p:spPr>
          <a:xfrm>
            <a:off x="8301990" y="6040628"/>
            <a:ext cx="153670" cy="193675"/>
          </a:xfrm>
          <a:prstGeom prst="rect">
            <a:avLst/>
          </a:prstGeom>
        </p:spPr>
        <p:txBody>
          <a:bodyPr vert="horz" wrap="square" lIns="0" tIns="12700" rIns="0" bIns="0" rtlCol="0">
            <a:spAutoFit/>
          </a:bodyPr>
          <a:lstStyle/>
          <a:p>
            <a:pPr marL="12700">
              <a:lnSpc>
                <a:spcPct val="100000"/>
              </a:lnSpc>
              <a:spcBef>
                <a:spcPts val="100"/>
              </a:spcBef>
            </a:pPr>
            <a:r>
              <a:rPr sz="1100" dirty="0">
                <a:solidFill>
                  <a:srgbClr val="FFFFFF"/>
                </a:solidFill>
                <a:latin typeface="Liberation Sans Narrow"/>
                <a:cs typeface="Liberation Sans Narrow"/>
              </a:rPr>
              <a:t>15</a:t>
            </a:r>
            <a:endParaRPr sz="1100">
              <a:latin typeface="Liberation Sans Narrow"/>
              <a:cs typeface="Liberation Sans Narrow"/>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5202" y="243281"/>
            <a:ext cx="6615430" cy="566822"/>
          </a:xfrm>
          <a:prstGeom prst="rect">
            <a:avLst/>
          </a:prstGeom>
        </p:spPr>
        <p:txBody>
          <a:bodyPr vert="horz" wrap="square" lIns="0" tIns="12700" rIns="0" bIns="0" rtlCol="0">
            <a:spAutoFit/>
          </a:bodyPr>
          <a:lstStyle/>
          <a:p>
            <a:pPr marL="12700">
              <a:lnSpc>
                <a:spcPct val="100000"/>
              </a:lnSpc>
              <a:spcBef>
                <a:spcPts val="100"/>
              </a:spcBef>
            </a:pPr>
            <a:r>
              <a:rPr lang="en-US" sz="3600" b="1" u="none" spc="-5" dirty="0"/>
              <a:t>3. </a:t>
            </a:r>
            <a:r>
              <a:rPr sz="3600" b="1" u="none" spc="-5"/>
              <a:t>Expenditure</a:t>
            </a:r>
            <a:r>
              <a:rPr sz="3600" b="1" u="none" spc="-60"/>
              <a:t> </a:t>
            </a:r>
            <a:r>
              <a:rPr sz="3600" b="1" u="none" dirty="0"/>
              <a:t>Method</a:t>
            </a:r>
            <a:endParaRPr sz="3600" b="1"/>
          </a:p>
        </p:txBody>
      </p:sp>
      <p:sp>
        <p:nvSpPr>
          <p:cNvPr id="3" name="object 3"/>
          <p:cNvSpPr/>
          <p:nvPr/>
        </p:nvSpPr>
        <p:spPr>
          <a:xfrm>
            <a:off x="1047622" y="1050797"/>
            <a:ext cx="6590030" cy="0"/>
          </a:xfrm>
          <a:custGeom>
            <a:avLst/>
            <a:gdLst/>
            <a:ahLst/>
            <a:cxnLst/>
            <a:rect l="l" t="t" r="r" b="b"/>
            <a:pathLst>
              <a:path w="6590030">
                <a:moveTo>
                  <a:pt x="0" y="0"/>
                </a:moveTo>
                <a:lnTo>
                  <a:pt x="6589776" y="0"/>
                </a:lnTo>
              </a:path>
            </a:pathLst>
          </a:custGeom>
          <a:ln w="71627">
            <a:solidFill>
              <a:srgbClr val="FFFFFF"/>
            </a:solidFill>
          </a:ln>
        </p:spPr>
        <p:txBody>
          <a:bodyPr wrap="square" lIns="0" tIns="0" rIns="0" bIns="0" rtlCol="0"/>
          <a:lstStyle/>
          <a:p>
            <a:endParaRPr/>
          </a:p>
        </p:txBody>
      </p:sp>
      <p:sp>
        <p:nvSpPr>
          <p:cNvPr id="4" name="object 4"/>
          <p:cNvSpPr txBox="1"/>
          <p:nvPr/>
        </p:nvSpPr>
        <p:spPr>
          <a:xfrm>
            <a:off x="383540" y="1295400"/>
            <a:ext cx="8028940" cy="4753224"/>
          </a:xfrm>
          <a:prstGeom prst="rect">
            <a:avLst/>
          </a:prstGeom>
        </p:spPr>
        <p:txBody>
          <a:bodyPr vert="horz" wrap="square" lIns="0" tIns="13335" rIns="0" bIns="0" rtlCol="0">
            <a:spAutoFit/>
          </a:bodyPr>
          <a:lstStyle/>
          <a:p>
            <a:pPr marL="355600" indent="-342900" algn="just">
              <a:lnSpc>
                <a:spcPct val="100000"/>
              </a:lnSpc>
              <a:spcBef>
                <a:spcPts val="105"/>
              </a:spcBef>
              <a:buFont typeface="Arial"/>
              <a:buChar char="•"/>
              <a:tabLst>
                <a:tab pos="354965" algn="l"/>
                <a:tab pos="355600" algn="l"/>
              </a:tabLst>
            </a:pPr>
            <a:r>
              <a:rPr sz="2800" spc="-375">
                <a:cs typeface="Arial"/>
              </a:rPr>
              <a:t>One </a:t>
            </a:r>
            <a:r>
              <a:rPr lang="en-US" sz="2800" spc="-375" dirty="0">
                <a:cs typeface="Arial"/>
              </a:rPr>
              <a:t> </a:t>
            </a:r>
            <a:r>
              <a:rPr sz="2800" spc="-350">
                <a:cs typeface="Arial"/>
              </a:rPr>
              <a:t>man’</a:t>
            </a:r>
            <a:r>
              <a:rPr lang="en-US" sz="2800" spc="-350" dirty="0">
                <a:cs typeface="Arial"/>
              </a:rPr>
              <a:t> </a:t>
            </a:r>
            <a:r>
              <a:rPr sz="2800" spc="-350">
                <a:cs typeface="Arial"/>
              </a:rPr>
              <a:t>s</a:t>
            </a:r>
            <a:r>
              <a:rPr lang="en-US" sz="2800" spc="-350" dirty="0">
                <a:cs typeface="Arial"/>
              </a:rPr>
              <a:t> </a:t>
            </a:r>
            <a:r>
              <a:rPr sz="2800" spc="-350">
                <a:cs typeface="Arial"/>
              </a:rPr>
              <a:t> </a:t>
            </a:r>
            <a:r>
              <a:rPr sz="2800" spc="-340">
                <a:cs typeface="Arial"/>
              </a:rPr>
              <a:t>income </a:t>
            </a:r>
            <a:r>
              <a:rPr lang="en-US" sz="2800" spc="-340" dirty="0">
                <a:cs typeface="Arial"/>
              </a:rPr>
              <a:t> </a:t>
            </a:r>
            <a:r>
              <a:rPr sz="2800" spc="-245">
                <a:cs typeface="Arial"/>
              </a:rPr>
              <a:t>is </a:t>
            </a:r>
            <a:r>
              <a:rPr lang="en-US" sz="2800" spc="-245" dirty="0">
                <a:cs typeface="Arial"/>
              </a:rPr>
              <a:t> </a:t>
            </a:r>
            <a:r>
              <a:rPr sz="2800" spc="-305">
                <a:cs typeface="Arial"/>
              </a:rPr>
              <a:t>another </a:t>
            </a:r>
            <a:r>
              <a:rPr lang="en-US" sz="2800" spc="-305" dirty="0">
                <a:cs typeface="Arial"/>
              </a:rPr>
              <a:t> </a:t>
            </a:r>
            <a:r>
              <a:rPr sz="2800" spc="-350">
                <a:cs typeface="Arial"/>
              </a:rPr>
              <a:t>man’s</a:t>
            </a:r>
            <a:r>
              <a:rPr sz="2800" spc="-530">
                <a:cs typeface="Arial"/>
              </a:rPr>
              <a:t> </a:t>
            </a:r>
            <a:r>
              <a:rPr lang="en-US" sz="2800" spc="-530" dirty="0">
                <a:cs typeface="Arial"/>
              </a:rPr>
              <a:t>  </a:t>
            </a:r>
            <a:r>
              <a:rPr sz="2800" spc="-300">
                <a:cs typeface="Arial"/>
              </a:rPr>
              <a:t>expenditure</a:t>
            </a:r>
            <a:r>
              <a:rPr lang="en-US" sz="2800" spc="-300" dirty="0">
                <a:cs typeface="Arial"/>
              </a:rPr>
              <a:t>.</a:t>
            </a:r>
            <a:endParaRPr sz="2800">
              <a:cs typeface="Arial"/>
            </a:endParaRPr>
          </a:p>
          <a:p>
            <a:r>
              <a:rPr lang="en-US" sz="2800" dirty="0"/>
              <a:t>According to this method, GDP is computed as the sum of consumption expenditure, investment, government purchases of goods and services and net exports. Writing in equation form, </a:t>
            </a:r>
          </a:p>
          <a:p>
            <a:r>
              <a:rPr lang="nn-NO" sz="2800" dirty="0"/>
              <a:t>GDP = C + I + G + (X –M)</a:t>
            </a:r>
          </a:p>
          <a:p>
            <a:pPr algn="just"/>
            <a:r>
              <a:rPr lang="en-US" sz="2800" b="1" dirty="0"/>
              <a:t>Consumption expenditure </a:t>
            </a:r>
            <a:r>
              <a:rPr lang="en-US" sz="2800" dirty="0"/>
              <a:t>is consumers spending on durable (automobiles, computers etc.) as well as non-durable consumption goods (drinks, food, clothing etc.) and services (health, transport, education, haircuts etc.), both on domestic and foreign produce.</a:t>
            </a:r>
            <a:endParaRPr sz="2800">
              <a:cs typeface="Liberation Sans Narrow"/>
            </a:endParaRPr>
          </a:p>
        </p:txBody>
      </p:sp>
      <p:sp>
        <p:nvSpPr>
          <p:cNvPr id="5" name="object 5"/>
          <p:cNvSpPr txBox="1"/>
          <p:nvPr/>
        </p:nvSpPr>
        <p:spPr>
          <a:xfrm>
            <a:off x="8225790" y="5964428"/>
            <a:ext cx="153670" cy="193675"/>
          </a:xfrm>
          <a:prstGeom prst="rect">
            <a:avLst/>
          </a:prstGeom>
        </p:spPr>
        <p:txBody>
          <a:bodyPr vert="horz" wrap="square" lIns="0" tIns="12700" rIns="0" bIns="0" rtlCol="0">
            <a:spAutoFit/>
          </a:bodyPr>
          <a:lstStyle/>
          <a:p>
            <a:pPr marL="12700">
              <a:lnSpc>
                <a:spcPct val="100000"/>
              </a:lnSpc>
              <a:spcBef>
                <a:spcPts val="100"/>
              </a:spcBef>
            </a:pPr>
            <a:r>
              <a:rPr sz="1100" dirty="0">
                <a:solidFill>
                  <a:srgbClr val="FFFFFF"/>
                </a:solidFill>
                <a:latin typeface="Liberation Sans Narrow"/>
                <a:cs typeface="Liberation Sans Narrow"/>
              </a:rPr>
              <a:t>17</a:t>
            </a:r>
            <a:endParaRPr sz="1100">
              <a:latin typeface="Liberation Sans Narrow"/>
              <a:cs typeface="Liberation Sans Narrow"/>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spc="-5" dirty="0"/>
              <a:t>3. Expenditure</a:t>
            </a:r>
            <a:r>
              <a:rPr lang="en-US" sz="3600" b="1" spc="-60" dirty="0"/>
              <a:t> </a:t>
            </a:r>
            <a:r>
              <a:rPr lang="en-US" sz="3600" b="1" dirty="0"/>
              <a:t>Method</a:t>
            </a:r>
            <a:endParaRPr lang="en-US" sz="3600" dirty="0"/>
          </a:p>
        </p:txBody>
      </p:sp>
      <p:sp>
        <p:nvSpPr>
          <p:cNvPr id="3" name="Content Placeholder 2"/>
          <p:cNvSpPr>
            <a:spLocks noGrp="1"/>
          </p:cNvSpPr>
          <p:nvPr>
            <p:ph idx="1"/>
          </p:nvPr>
        </p:nvSpPr>
        <p:spPr>
          <a:xfrm>
            <a:off x="457200" y="1676400"/>
            <a:ext cx="8229600" cy="4525963"/>
          </a:xfrm>
        </p:spPr>
        <p:txBody>
          <a:bodyPr>
            <a:normAutofit fontScale="85000" lnSpcReduction="20000"/>
          </a:bodyPr>
          <a:lstStyle/>
          <a:p>
            <a:pPr algn="just"/>
            <a:r>
              <a:rPr lang="en-US" b="1" dirty="0"/>
              <a:t>Investment </a:t>
            </a:r>
            <a:r>
              <a:rPr lang="en-US" dirty="0"/>
              <a:t>includes addition or accumulation of physical capital such as new buildings, business plants and machinery as well as change in inventories. In case of inventory investment, additions to stock of inventory are included in GDP as it is a part of current production.</a:t>
            </a:r>
          </a:p>
          <a:p>
            <a:pPr algn="just"/>
            <a:r>
              <a:rPr lang="en-US" b="1" dirty="0"/>
              <a:t>Government expenditure </a:t>
            </a:r>
            <a:r>
              <a:rPr lang="en-US" dirty="0"/>
              <a:t>includes purchases of goods and services (domestic and foreign) by government such as defense expenditure, creation and maintenance of infrastructure, salaries of government employees etc.</a:t>
            </a:r>
          </a:p>
          <a:p>
            <a:r>
              <a:rPr lang="en-US" b="1" dirty="0"/>
              <a:t>Net exports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53336" y="397205"/>
            <a:ext cx="5886450" cy="505267"/>
          </a:xfrm>
          <a:prstGeom prst="rect">
            <a:avLst/>
          </a:prstGeom>
        </p:spPr>
        <p:txBody>
          <a:bodyPr vert="horz" wrap="square" lIns="0" tIns="12700" rIns="0" bIns="0" rtlCol="0">
            <a:spAutoFit/>
          </a:bodyPr>
          <a:lstStyle/>
          <a:p>
            <a:pPr marL="12700">
              <a:lnSpc>
                <a:spcPct val="100000"/>
              </a:lnSpc>
              <a:spcBef>
                <a:spcPts val="100"/>
              </a:spcBef>
            </a:pPr>
            <a:r>
              <a:rPr lang="en-US" sz="3200" b="1" u="none" spc="-5" dirty="0"/>
              <a:t>3.</a:t>
            </a:r>
            <a:r>
              <a:rPr sz="3200" b="1" u="none" spc="-5"/>
              <a:t>Expenditure</a:t>
            </a:r>
            <a:r>
              <a:rPr sz="3200" b="1" u="none" spc="-10"/>
              <a:t> </a:t>
            </a:r>
            <a:r>
              <a:rPr sz="3200" b="1" u="none" spc="-5" dirty="0"/>
              <a:t>Method</a:t>
            </a:r>
            <a:endParaRPr sz="3200" b="1"/>
          </a:p>
        </p:txBody>
      </p:sp>
      <p:sp>
        <p:nvSpPr>
          <p:cNvPr id="3" name="object 3"/>
          <p:cNvSpPr/>
          <p:nvPr/>
        </p:nvSpPr>
        <p:spPr>
          <a:xfrm>
            <a:off x="1565783" y="1115567"/>
            <a:ext cx="5859780" cy="0"/>
          </a:xfrm>
          <a:custGeom>
            <a:avLst/>
            <a:gdLst/>
            <a:ahLst/>
            <a:cxnLst/>
            <a:rect l="l" t="t" r="r" b="b"/>
            <a:pathLst>
              <a:path w="5859780">
                <a:moveTo>
                  <a:pt x="0" y="0"/>
                </a:moveTo>
                <a:lnTo>
                  <a:pt x="5859779" y="0"/>
                </a:lnTo>
              </a:path>
            </a:pathLst>
          </a:custGeom>
          <a:ln w="64008">
            <a:solidFill>
              <a:srgbClr val="FFFFFF"/>
            </a:solidFill>
          </a:ln>
        </p:spPr>
        <p:txBody>
          <a:bodyPr wrap="square" lIns="0" tIns="0" rIns="0" bIns="0" rtlCol="0"/>
          <a:lstStyle/>
          <a:p>
            <a:endParaRPr/>
          </a:p>
        </p:txBody>
      </p:sp>
      <p:sp>
        <p:nvSpPr>
          <p:cNvPr id="4" name="object 4"/>
          <p:cNvSpPr txBox="1"/>
          <p:nvPr/>
        </p:nvSpPr>
        <p:spPr>
          <a:xfrm>
            <a:off x="459740" y="1295145"/>
            <a:ext cx="8379460" cy="3768339"/>
          </a:xfrm>
          <a:prstGeom prst="rect">
            <a:avLst/>
          </a:prstGeom>
        </p:spPr>
        <p:txBody>
          <a:bodyPr vert="horz" wrap="square" lIns="0" tIns="13335" rIns="0" bIns="0" rtlCol="0">
            <a:spAutoFit/>
          </a:bodyPr>
          <a:lstStyle/>
          <a:p>
            <a:pPr marL="355600" marR="5080" indent="-342900" algn="just">
              <a:lnSpc>
                <a:spcPct val="100000"/>
              </a:lnSpc>
              <a:spcBef>
                <a:spcPts val="105"/>
              </a:spcBef>
              <a:buFont typeface="Arial"/>
              <a:buChar char="•"/>
              <a:tabLst>
                <a:tab pos="354965" algn="l"/>
                <a:tab pos="355600" algn="l"/>
              </a:tabLst>
            </a:pPr>
            <a:r>
              <a:rPr sz="2800" dirty="0">
                <a:latin typeface="Liberation Sans Narrow"/>
                <a:cs typeface="Liberation Sans Narrow"/>
              </a:rPr>
              <a:t>Expenditure or outlay on final products</a:t>
            </a:r>
            <a:r>
              <a:rPr sz="2800" spc="-170" dirty="0">
                <a:latin typeface="Liberation Sans Narrow"/>
                <a:cs typeface="Liberation Sans Narrow"/>
              </a:rPr>
              <a:t> </a:t>
            </a:r>
            <a:r>
              <a:rPr sz="2800" dirty="0">
                <a:latin typeface="Liberation Sans Narrow"/>
                <a:cs typeface="Liberation Sans Narrow"/>
              </a:rPr>
              <a:t>takes  place </a:t>
            </a:r>
            <a:r>
              <a:rPr sz="2800" spc="-5" dirty="0">
                <a:latin typeface="Liberation Sans Narrow"/>
                <a:cs typeface="Liberation Sans Narrow"/>
              </a:rPr>
              <a:t>in </a:t>
            </a:r>
            <a:r>
              <a:rPr sz="2800" dirty="0">
                <a:latin typeface="Liberation Sans Narrow"/>
                <a:cs typeface="Liberation Sans Narrow"/>
              </a:rPr>
              <a:t>three</a:t>
            </a:r>
            <a:r>
              <a:rPr sz="2800" spc="-55" dirty="0">
                <a:latin typeface="Liberation Sans Narrow"/>
                <a:cs typeface="Liberation Sans Narrow"/>
              </a:rPr>
              <a:t> </a:t>
            </a:r>
            <a:r>
              <a:rPr sz="2800" spc="-5" dirty="0">
                <a:latin typeface="Liberation Sans Narrow"/>
                <a:cs typeface="Liberation Sans Narrow"/>
              </a:rPr>
              <a:t>ways</a:t>
            </a:r>
            <a:endParaRPr sz="2800">
              <a:latin typeface="Liberation Sans Narrow"/>
              <a:cs typeface="Liberation Sans Narrow"/>
            </a:endParaRPr>
          </a:p>
          <a:p>
            <a:pPr marL="355600" marR="617220" indent="-342900" algn="just">
              <a:lnSpc>
                <a:spcPct val="100000"/>
              </a:lnSpc>
              <a:spcBef>
                <a:spcPts val="770"/>
              </a:spcBef>
              <a:buFont typeface="Arial"/>
              <a:buChar char="•"/>
              <a:tabLst>
                <a:tab pos="354965" algn="l"/>
                <a:tab pos="355600" algn="l"/>
              </a:tabLst>
            </a:pPr>
            <a:r>
              <a:rPr sz="2800" dirty="0">
                <a:latin typeface="Liberation Sans Narrow"/>
                <a:cs typeface="Liberation Sans Narrow"/>
              </a:rPr>
              <a:t>Expenditure by </a:t>
            </a:r>
            <a:r>
              <a:rPr sz="2800" spc="-5" dirty="0">
                <a:latin typeface="Liberation Sans Narrow"/>
                <a:cs typeface="Liberation Sans Narrow"/>
              </a:rPr>
              <a:t>consumers </a:t>
            </a:r>
            <a:r>
              <a:rPr sz="2800" dirty="0">
                <a:latin typeface="Liberation Sans Narrow"/>
                <a:cs typeface="Liberation Sans Narrow"/>
              </a:rPr>
              <a:t>on goods</a:t>
            </a:r>
            <a:r>
              <a:rPr sz="2800" spc="-155" dirty="0">
                <a:latin typeface="Liberation Sans Narrow"/>
                <a:cs typeface="Liberation Sans Narrow"/>
              </a:rPr>
              <a:t> </a:t>
            </a:r>
            <a:r>
              <a:rPr sz="2800" spc="-5" dirty="0">
                <a:latin typeface="Liberation Sans Narrow"/>
                <a:cs typeface="Liberation Sans Narrow"/>
              </a:rPr>
              <a:t>and  services</a:t>
            </a:r>
            <a:endParaRPr sz="2800">
              <a:latin typeface="Liberation Sans Narrow"/>
              <a:cs typeface="Liberation Sans Narrow"/>
            </a:endParaRPr>
          </a:p>
          <a:p>
            <a:pPr marL="355600" marR="355600" indent="-342900" algn="just">
              <a:lnSpc>
                <a:spcPct val="100000"/>
              </a:lnSpc>
              <a:spcBef>
                <a:spcPts val="770"/>
              </a:spcBef>
              <a:buFont typeface="Arial"/>
              <a:buChar char="•"/>
              <a:tabLst>
                <a:tab pos="354965" algn="l"/>
                <a:tab pos="355600" algn="l"/>
              </a:tabLst>
            </a:pPr>
            <a:r>
              <a:rPr sz="2800" dirty="0">
                <a:latin typeface="Liberation Sans Narrow"/>
                <a:cs typeface="Liberation Sans Narrow"/>
              </a:rPr>
              <a:t>Expenditure by </a:t>
            </a:r>
            <a:r>
              <a:rPr sz="2800" spc="-5" dirty="0">
                <a:latin typeface="Liberation Sans Narrow"/>
                <a:cs typeface="Liberation Sans Narrow"/>
              </a:rPr>
              <a:t>entrepreneurs </a:t>
            </a:r>
            <a:r>
              <a:rPr sz="2800" dirty="0">
                <a:latin typeface="Liberation Sans Narrow"/>
                <a:cs typeface="Liberation Sans Narrow"/>
              </a:rPr>
              <a:t>on capital</a:t>
            </a:r>
            <a:r>
              <a:rPr sz="2800" spc="-150" dirty="0">
                <a:latin typeface="Liberation Sans Narrow"/>
                <a:cs typeface="Liberation Sans Narrow"/>
              </a:rPr>
              <a:t> </a:t>
            </a:r>
            <a:r>
              <a:rPr sz="2800" dirty="0">
                <a:latin typeface="Liberation Sans Narrow"/>
                <a:cs typeface="Liberation Sans Narrow"/>
              </a:rPr>
              <a:t>or  </a:t>
            </a:r>
            <a:r>
              <a:rPr sz="2800" spc="-5" dirty="0">
                <a:latin typeface="Liberation Sans Narrow"/>
                <a:cs typeface="Liberation Sans Narrow"/>
              </a:rPr>
              <a:t>investment</a:t>
            </a:r>
            <a:r>
              <a:rPr sz="2800" spc="-50" dirty="0">
                <a:latin typeface="Liberation Sans Narrow"/>
                <a:cs typeface="Liberation Sans Narrow"/>
              </a:rPr>
              <a:t> </a:t>
            </a:r>
            <a:r>
              <a:rPr sz="2800" dirty="0">
                <a:latin typeface="Liberation Sans Narrow"/>
                <a:cs typeface="Liberation Sans Narrow"/>
              </a:rPr>
              <a:t>goods</a:t>
            </a:r>
            <a:endParaRPr sz="2800">
              <a:latin typeface="Liberation Sans Narrow"/>
              <a:cs typeface="Liberation Sans Narrow"/>
            </a:endParaRPr>
          </a:p>
          <a:p>
            <a:pPr marL="355600" marR="73660" indent="-342900" algn="just">
              <a:lnSpc>
                <a:spcPct val="100000"/>
              </a:lnSpc>
              <a:spcBef>
                <a:spcPts val="765"/>
              </a:spcBef>
              <a:buFont typeface="Arial"/>
              <a:buChar char="•"/>
              <a:tabLst>
                <a:tab pos="354965" algn="l"/>
                <a:tab pos="355600" algn="l"/>
              </a:tabLst>
            </a:pPr>
            <a:r>
              <a:rPr sz="2800" dirty="0">
                <a:latin typeface="Liberation Sans Narrow"/>
                <a:cs typeface="Liberation Sans Narrow"/>
              </a:rPr>
              <a:t>Expenditure by government on</a:t>
            </a:r>
            <a:r>
              <a:rPr sz="2800" spc="-145" dirty="0">
                <a:latin typeface="Liberation Sans Narrow"/>
                <a:cs typeface="Liberation Sans Narrow"/>
              </a:rPr>
              <a:t> </a:t>
            </a:r>
            <a:r>
              <a:rPr sz="2800" dirty="0">
                <a:latin typeface="Liberation Sans Narrow"/>
                <a:cs typeface="Liberation Sans Narrow"/>
              </a:rPr>
              <a:t>consumption  </a:t>
            </a:r>
            <a:r>
              <a:rPr sz="2800" spc="-5" dirty="0">
                <a:latin typeface="Liberation Sans Narrow"/>
                <a:cs typeface="Liberation Sans Narrow"/>
              </a:rPr>
              <a:t>and capital</a:t>
            </a:r>
            <a:r>
              <a:rPr sz="2800" spc="-60" dirty="0">
                <a:latin typeface="Liberation Sans Narrow"/>
                <a:cs typeface="Liberation Sans Narrow"/>
              </a:rPr>
              <a:t> </a:t>
            </a:r>
            <a:r>
              <a:rPr sz="2800" dirty="0">
                <a:latin typeface="Liberation Sans Narrow"/>
                <a:cs typeface="Liberation Sans Narrow"/>
              </a:rPr>
              <a:t>goods</a:t>
            </a:r>
            <a:endParaRPr sz="2800">
              <a:latin typeface="Liberation Sans Narrow"/>
              <a:cs typeface="Liberation Sans Narrow"/>
            </a:endParaRPr>
          </a:p>
        </p:txBody>
      </p:sp>
      <p:sp>
        <p:nvSpPr>
          <p:cNvPr id="5" name="object 5"/>
          <p:cNvSpPr txBox="1"/>
          <p:nvPr/>
        </p:nvSpPr>
        <p:spPr>
          <a:xfrm>
            <a:off x="8378190" y="6135725"/>
            <a:ext cx="153670" cy="193675"/>
          </a:xfrm>
          <a:prstGeom prst="rect">
            <a:avLst/>
          </a:prstGeom>
        </p:spPr>
        <p:txBody>
          <a:bodyPr vert="horz" wrap="square" lIns="0" tIns="12700" rIns="0" bIns="0" rtlCol="0">
            <a:spAutoFit/>
          </a:bodyPr>
          <a:lstStyle/>
          <a:p>
            <a:pPr marL="12700">
              <a:lnSpc>
                <a:spcPct val="100000"/>
              </a:lnSpc>
              <a:spcBef>
                <a:spcPts val="100"/>
              </a:spcBef>
            </a:pPr>
            <a:r>
              <a:rPr sz="1100" dirty="0">
                <a:solidFill>
                  <a:srgbClr val="FFFFFF"/>
                </a:solidFill>
                <a:latin typeface="Liberation Sans Narrow"/>
                <a:cs typeface="Liberation Sans Narrow"/>
              </a:rPr>
              <a:t>18</a:t>
            </a:r>
            <a:endParaRPr sz="1100">
              <a:latin typeface="Liberation Sans Narrow"/>
              <a:cs typeface="Liberation Sans Narrow"/>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97026"/>
            <a:ext cx="7846060" cy="5457904"/>
          </a:xfrm>
          <a:prstGeom prst="rect">
            <a:avLst/>
          </a:prstGeom>
        </p:spPr>
        <p:txBody>
          <a:bodyPr vert="horz" wrap="square" lIns="0" tIns="12700" rIns="0" bIns="0" rtlCol="0">
            <a:spAutoFit/>
          </a:bodyPr>
          <a:lstStyle/>
          <a:p>
            <a:pPr marL="12700" marR="1663064" algn="just">
              <a:lnSpc>
                <a:spcPct val="100000"/>
              </a:lnSpc>
              <a:spcBef>
                <a:spcPts val="100"/>
              </a:spcBef>
            </a:pPr>
            <a:r>
              <a:rPr lang="en-US" sz="2800" b="1" u="sng" spc="15" dirty="0">
                <a:uFill>
                  <a:solidFill>
                    <a:srgbClr val="FFFFFF"/>
                  </a:solidFill>
                </a:uFill>
                <a:latin typeface="Arial"/>
                <a:cs typeface="Arial"/>
              </a:rPr>
              <a:t>Comparison </a:t>
            </a:r>
            <a:r>
              <a:rPr lang="en-US" sz="2800" b="1" u="sng" spc="25" dirty="0">
                <a:uFill>
                  <a:solidFill>
                    <a:srgbClr val="FFFFFF"/>
                  </a:solidFill>
                </a:uFill>
                <a:latin typeface="Arial"/>
                <a:cs typeface="Arial"/>
              </a:rPr>
              <a:t>of </a:t>
            </a:r>
            <a:r>
              <a:rPr lang="en-US" sz="2800" b="1" u="sng" spc="30" dirty="0">
                <a:uFill>
                  <a:solidFill>
                    <a:srgbClr val="FFFFFF"/>
                  </a:solidFill>
                </a:uFill>
                <a:latin typeface="Arial"/>
                <a:cs typeface="Arial"/>
              </a:rPr>
              <a:t>the </a:t>
            </a:r>
            <a:r>
              <a:rPr lang="en-US" sz="2800" b="1" u="sng" spc="35" dirty="0">
                <a:uFill>
                  <a:solidFill>
                    <a:srgbClr val="FFFFFF"/>
                  </a:solidFill>
                </a:uFill>
                <a:latin typeface="Arial"/>
                <a:cs typeface="Arial"/>
              </a:rPr>
              <a:t>three methods</a:t>
            </a:r>
          </a:p>
          <a:p>
            <a:pPr marL="12700" marR="1663064" algn="just">
              <a:lnSpc>
                <a:spcPct val="100000"/>
              </a:lnSpc>
              <a:spcBef>
                <a:spcPts val="100"/>
              </a:spcBef>
            </a:pPr>
            <a:endParaRPr lang="en-US" sz="2800" b="1" dirty="0">
              <a:latin typeface="Arial"/>
              <a:cs typeface="Arial"/>
            </a:endParaRPr>
          </a:p>
          <a:p>
            <a:pPr marL="355600" marR="5080" indent="-342900" algn="just">
              <a:lnSpc>
                <a:spcPct val="100000"/>
              </a:lnSpc>
              <a:spcBef>
                <a:spcPts val="2550"/>
              </a:spcBef>
              <a:buClr>
                <a:srgbClr val="DC9E1F"/>
              </a:buClr>
              <a:buFont typeface="Wingdings"/>
              <a:buChar char=""/>
              <a:tabLst>
                <a:tab pos="355600" algn="l"/>
              </a:tabLst>
            </a:pPr>
            <a:r>
              <a:rPr sz="2800" spc="25">
                <a:latin typeface="Liberation Sans Narrow"/>
                <a:cs typeface="Liberation Sans Narrow"/>
              </a:rPr>
              <a:t>The </a:t>
            </a:r>
            <a:r>
              <a:rPr sz="2800" spc="25" dirty="0">
                <a:latin typeface="Liberation Sans Narrow"/>
                <a:cs typeface="Liberation Sans Narrow"/>
              </a:rPr>
              <a:t>Product </a:t>
            </a:r>
            <a:r>
              <a:rPr sz="2800" spc="30" dirty="0">
                <a:latin typeface="Liberation Sans Narrow"/>
                <a:cs typeface="Liberation Sans Narrow"/>
              </a:rPr>
              <a:t>method </a:t>
            </a:r>
            <a:r>
              <a:rPr sz="2800" spc="15" dirty="0">
                <a:latin typeface="Liberation Sans Narrow"/>
                <a:cs typeface="Liberation Sans Narrow"/>
              </a:rPr>
              <a:t>is </a:t>
            </a:r>
            <a:r>
              <a:rPr sz="2800" spc="25" dirty="0">
                <a:latin typeface="Liberation Sans Narrow"/>
                <a:cs typeface="Liberation Sans Narrow"/>
              </a:rPr>
              <a:t>very suitable </a:t>
            </a:r>
            <a:r>
              <a:rPr sz="2800" spc="20" dirty="0">
                <a:latin typeface="Liberation Sans Narrow"/>
                <a:cs typeface="Liberation Sans Narrow"/>
              </a:rPr>
              <a:t>for  </a:t>
            </a:r>
            <a:r>
              <a:rPr sz="2800" spc="25" dirty="0">
                <a:latin typeface="Liberation Sans Narrow"/>
                <a:cs typeface="Liberation Sans Narrow"/>
              </a:rPr>
              <a:t>primary </a:t>
            </a:r>
            <a:r>
              <a:rPr sz="2800" spc="30" dirty="0">
                <a:latin typeface="Liberation Sans Narrow"/>
                <a:cs typeface="Liberation Sans Narrow"/>
              </a:rPr>
              <a:t>sector </a:t>
            </a:r>
            <a:r>
              <a:rPr sz="2800" spc="25" dirty="0">
                <a:latin typeface="Liberation Sans Narrow"/>
                <a:cs typeface="Liberation Sans Narrow"/>
              </a:rPr>
              <a:t>such </a:t>
            </a:r>
            <a:r>
              <a:rPr sz="2800" spc="20" dirty="0">
                <a:latin typeface="Liberation Sans Narrow"/>
                <a:cs typeface="Liberation Sans Narrow"/>
              </a:rPr>
              <a:t>as </a:t>
            </a:r>
            <a:r>
              <a:rPr sz="2800" spc="25" dirty="0">
                <a:latin typeface="Liberation Sans Narrow"/>
                <a:cs typeface="Liberation Sans Narrow"/>
              </a:rPr>
              <a:t>agriculture industries  etc.</a:t>
            </a:r>
            <a:endParaRPr sz="2800">
              <a:latin typeface="Liberation Sans Narrow"/>
              <a:cs typeface="Liberation Sans Narrow"/>
            </a:endParaRPr>
          </a:p>
          <a:p>
            <a:pPr marL="355600" marR="523875" indent="-342900" algn="just">
              <a:lnSpc>
                <a:spcPct val="100000"/>
              </a:lnSpc>
              <a:spcBef>
                <a:spcPts val="1370"/>
              </a:spcBef>
              <a:buClr>
                <a:srgbClr val="DC9E1F"/>
              </a:buClr>
              <a:buFont typeface="Wingdings"/>
              <a:buChar char=""/>
              <a:tabLst>
                <a:tab pos="355600" algn="l"/>
              </a:tabLst>
            </a:pPr>
            <a:r>
              <a:rPr sz="2800" spc="25" dirty="0">
                <a:latin typeface="Liberation Sans Narrow"/>
                <a:cs typeface="Liberation Sans Narrow"/>
              </a:rPr>
              <a:t>The income method </a:t>
            </a:r>
            <a:r>
              <a:rPr sz="2800" spc="15" dirty="0">
                <a:latin typeface="Liberation Sans Narrow"/>
                <a:cs typeface="Liberation Sans Narrow"/>
              </a:rPr>
              <a:t>is </a:t>
            </a:r>
            <a:r>
              <a:rPr sz="2800" spc="25" dirty="0">
                <a:latin typeface="Liberation Sans Narrow"/>
                <a:cs typeface="Liberation Sans Narrow"/>
              </a:rPr>
              <a:t>suitable </a:t>
            </a:r>
            <a:r>
              <a:rPr sz="2800" spc="20" dirty="0">
                <a:latin typeface="Liberation Sans Narrow"/>
                <a:cs typeface="Liberation Sans Narrow"/>
              </a:rPr>
              <a:t>for</a:t>
            </a:r>
            <a:r>
              <a:rPr sz="2800" spc="-30" dirty="0">
                <a:latin typeface="Liberation Sans Narrow"/>
                <a:cs typeface="Liberation Sans Narrow"/>
              </a:rPr>
              <a:t> </a:t>
            </a:r>
            <a:r>
              <a:rPr sz="2800" spc="30" dirty="0">
                <a:latin typeface="Liberation Sans Narrow"/>
                <a:cs typeface="Liberation Sans Narrow"/>
              </a:rPr>
              <a:t>service  </a:t>
            </a:r>
            <a:r>
              <a:rPr sz="2800" spc="25" dirty="0">
                <a:latin typeface="Liberation Sans Narrow"/>
                <a:cs typeface="Liberation Sans Narrow"/>
              </a:rPr>
              <a:t>sectors.</a:t>
            </a:r>
            <a:endParaRPr sz="2800">
              <a:latin typeface="Liberation Sans Narrow"/>
              <a:cs typeface="Liberation Sans Narrow"/>
            </a:endParaRPr>
          </a:p>
          <a:p>
            <a:pPr marL="355600" marR="163830" indent="-342900" algn="just">
              <a:lnSpc>
                <a:spcPct val="100000"/>
              </a:lnSpc>
              <a:spcBef>
                <a:spcPts val="1370"/>
              </a:spcBef>
              <a:buClr>
                <a:srgbClr val="DC9E1F"/>
              </a:buClr>
              <a:buFont typeface="Wingdings"/>
              <a:buChar char=""/>
              <a:tabLst>
                <a:tab pos="355600" algn="l"/>
              </a:tabLst>
            </a:pPr>
            <a:r>
              <a:rPr sz="2800" spc="25" dirty="0">
                <a:latin typeface="Liberation Sans Narrow"/>
                <a:cs typeface="Liberation Sans Narrow"/>
              </a:rPr>
              <a:t>The Expenditure </a:t>
            </a:r>
            <a:r>
              <a:rPr sz="2800" spc="30" dirty="0">
                <a:latin typeface="Liberation Sans Narrow"/>
                <a:cs typeface="Liberation Sans Narrow"/>
              </a:rPr>
              <a:t>method </a:t>
            </a:r>
            <a:r>
              <a:rPr sz="2800" spc="15" dirty="0">
                <a:latin typeface="Liberation Sans Narrow"/>
                <a:cs typeface="Liberation Sans Narrow"/>
              </a:rPr>
              <a:t>is </a:t>
            </a:r>
            <a:r>
              <a:rPr sz="2800" spc="25" dirty="0">
                <a:latin typeface="Liberation Sans Narrow"/>
                <a:cs typeface="Liberation Sans Narrow"/>
              </a:rPr>
              <a:t>only </a:t>
            </a:r>
            <a:r>
              <a:rPr sz="2800" spc="20" dirty="0">
                <a:latin typeface="Liberation Sans Narrow"/>
                <a:cs typeface="Liberation Sans Narrow"/>
              </a:rPr>
              <a:t>for </a:t>
            </a:r>
            <a:r>
              <a:rPr sz="2800" spc="25" dirty="0">
                <a:latin typeface="Liberation Sans Narrow"/>
                <a:cs typeface="Liberation Sans Narrow"/>
              </a:rPr>
              <a:t>the  calculation </a:t>
            </a:r>
            <a:r>
              <a:rPr sz="2800" spc="15" dirty="0">
                <a:latin typeface="Liberation Sans Narrow"/>
                <a:cs typeface="Liberation Sans Narrow"/>
              </a:rPr>
              <a:t>of </a:t>
            </a:r>
            <a:r>
              <a:rPr sz="2800" spc="25" dirty="0">
                <a:latin typeface="Liberation Sans Narrow"/>
                <a:cs typeface="Liberation Sans Narrow"/>
              </a:rPr>
              <a:t>identical relationship</a:t>
            </a:r>
            <a:r>
              <a:rPr sz="2800" spc="-50" dirty="0">
                <a:latin typeface="Liberation Sans Narrow"/>
                <a:cs typeface="Liberation Sans Narrow"/>
              </a:rPr>
              <a:t> </a:t>
            </a:r>
            <a:r>
              <a:rPr sz="2800" spc="25" dirty="0">
                <a:latin typeface="Liberation Sans Narrow"/>
                <a:cs typeface="Liberation Sans Narrow"/>
              </a:rPr>
              <a:t>between  three methods. </a:t>
            </a:r>
            <a:r>
              <a:rPr sz="2800" spc="15" dirty="0">
                <a:latin typeface="Liberation Sans Narrow"/>
                <a:cs typeface="Liberation Sans Narrow"/>
              </a:rPr>
              <a:t>It is </a:t>
            </a:r>
            <a:r>
              <a:rPr sz="2800" spc="30" dirty="0">
                <a:latin typeface="Liberation Sans Narrow"/>
                <a:cs typeface="Liberation Sans Narrow"/>
              </a:rPr>
              <a:t>because </a:t>
            </a:r>
            <a:r>
              <a:rPr sz="2800" spc="15" dirty="0">
                <a:latin typeface="Liberation Sans Narrow"/>
                <a:cs typeface="Liberation Sans Narrow"/>
              </a:rPr>
              <a:t>we </a:t>
            </a:r>
            <a:r>
              <a:rPr sz="2800" spc="25" dirty="0">
                <a:latin typeface="Liberation Sans Narrow"/>
                <a:cs typeface="Liberation Sans Narrow"/>
              </a:rPr>
              <a:t>may not get  the details </a:t>
            </a:r>
            <a:r>
              <a:rPr sz="2800" spc="15" dirty="0">
                <a:latin typeface="Liberation Sans Narrow"/>
                <a:cs typeface="Liberation Sans Narrow"/>
              </a:rPr>
              <a:t>of </a:t>
            </a:r>
            <a:r>
              <a:rPr sz="2800" spc="20" dirty="0">
                <a:latin typeface="Liberation Sans Narrow"/>
                <a:cs typeface="Liberation Sans Narrow"/>
              </a:rPr>
              <a:t>all </a:t>
            </a:r>
            <a:r>
              <a:rPr sz="2800" spc="25" dirty="0">
                <a:latin typeface="Liberation Sans Narrow"/>
                <a:cs typeface="Liberation Sans Narrow"/>
              </a:rPr>
              <a:t>the expenditure</a:t>
            </a:r>
            <a:r>
              <a:rPr sz="2800" spc="-5" dirty="0">
                <a:latin typeface="Liberation Sans Narrow"/>
                <a:cs typeface="Liberation Sans Narrow"/>
              </a:rPr>
              <a:t> </a:t>
            </a:r>
            <a:r>
              <a:rPr sz="2800" spc="10" dirty="0">
                <a:latin typeface="Liberation Sans Narrow"/>
                <a:cs typeface="Liberation Sans Narrow"/>
              </a:rPr>
              <a:t>correctly.</a:t>
            </a:r>
            <a:endParaRPr sz="2800">
              <a:latin typeface="Liberation Sans Narrow"/>
              <a:cs typeface="Liberation Sans Narrow"/>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Concept of NI</a:t>
            </a:r>
          </a:p>
        </p:txBody>
      </p:sp>
      <p:sp>
        <p:nvSpPr>
          <p:cNvPr id="3" name="Content Placeholder 2"/>
          <p:cNvSpPr>
            <a:spLocks noGrp="1"/>
          </p:cNvSpPr>
          <p:nvPr>
            <p:ph idx="1"/>
          </p:nvPr>
        </p:nvSpPr>
        <p:spPr/>
        <p:txBody>
          <a:bodyPr>
            <a:normAutofit/>
          </a:bodyPr>
          <a:lstStyle/>
          <a:p>
            <a:pPr algn="just"/>
            <a:r>
              <a:rPr lang="en-US" sz="2800" dirty="0"/>
              <a:t>Most commonly used concepts of national income are Gross Domestic Product and Gross National Product along with their closely related concepts of Net Domestic Product and Net National Product. </a:t>
            </a:r>
          </a:p>
          <a:p>
            <a:pPr algn="just"/>
            <a:r>
              <a:rPr lang="en-US" sz="2800" dirty="0"/>
              <a:t>In addition, concepts of Personal Income and Disposable Income are also used. The following subsections provide details of these concepts.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a:t>1. Gross Domestic Product (GDP)</a:t>
            </a:r>
            <a:endParaRPr lang="en-US" sz="4000" b="1" dirty="0"/>
          </a:p>
        </p:txBody>
      </p:sp>
      <p:sp>
        <p:nvSpPr>
          <p:cNvPr id="3" name="Content Placeholder 2"/>
          <p:cNvSpPr>
            <a:spLocks noGrp="1"/>
          </p:cNvSpPr>
          <p:nvPr>
            <p:ph idx="1"/>
          </p:nvPr>
        </p:nvSpPr>
        <p:spPr/>
        <p:txBody>
          <a:bodyPr/>
          <a:lstStyle/>
          <a:p>
            <a:pPr algn="just"/>
            <a:r>
              <a:rPr lang="en-US" dirty="0"/>
              <a:t>GDP is the value of final goods and services produced within the borders of a country in a year. </a:t>
            </a:r>
          </a:p>
          <a:p>
            <a:pPr algn="just"/>
            <a:r>
              <a:rPr lang="en-US" dirty="0"/>
              <a:t>It includes all the value of goods and services produced by foreigners within the country, and excludes any production activity of the residents that happened outside the boundaries of the country.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GDP</a:t>
            </a:r>
          </a:p>
        </p:txBody>
      </p:sp>
      <p:sp>
        <p:nvSpPr>
          <p:cNvPr id="3" name="Content Placeholder 2"/>
          <p:cNvSpPr>
            <a:spLocks noGrp="1"/>
          </p:cNvSpPr>
          <p:nvPr>
            <p:ph idx="1"/>
          </p:nvPr>
        </p:nvSpPr>
        <p:spPr/>
        <p:txBody>
          <a:bodyPr>
            <a:normAutofit/>
          </a:bodyPr>
          <a:lstStyle/>
          <a:p>
            <a:r>
              <a:rPr lang="en-US" sz="2800" b="1" dirty="0"/>
              <a:t>GDP at market price = Market value of final goods and services produced within the borders of a country during the year.</a:t>
            </a:r>
          </a:p>
          <a:p>
            <a:endParaRPr lang="en-US" sz="2800" b="1" dirty="0"/>
          </a:p>
          <a:p>
            <a:r>
              <a:rPr lang="en-US" sz="2800" b="1" dirty="0"/>
              <a:t>𝐆𝐃𝐏 𝐚𝐭 𝐟𝐚𝐜𝐭𝐨𝐫 𝐜𝐨𝐬t =𝐆𝐃𝐏 𝐚𝐭 </a:t>
            </a:r>
          </a:p>
          <a:p>
            <a:pPr>
              <a:buNone/>
            </a:pPr>
            <a:r>
              <a:rPr lang="en-US" sz="2800" b="1" dirty="0"/>
              <a:t>𝐦𝐚𝐫𝐤𝐞𝐭 𝐩𝐫𝐢𝐜𝐞 − 𝐈𝐧𝐝𝐢𝐫𝐞𝐜𝐭 𝐓𝐚𝐱+𝐒𝐮𝐛𝐬𝐢𝐝𝐢𝐞𝐬</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a:t>2. Net Domestic Product (NDP)</a:t>
            </a:r>
            <a:endParaRPr lang="en-US" sz="3600" b="1" dirty="0"/>
          </a:p>
        </p:txBody>
      </p:sp>
      <p:sp>
        <p:nvSpPr>
          <p:cNvPr id="3" name="Content Placeholder 2"/>
          <p:cNvSpPr>
            <a:spLocks noGrp="1"/>
          </p:cNvSpPr>
          <p:nvPr>
            <p:ph idx="1"/>
          </p:nvPr>
        </p:nvSpPr>
        <p:spPr/>
        <p:txBody>
          <a:bodyPr>
            <a:normAutofit/>
          </a:bodyPr>
          <a:lstStyle/>
          <a:p>
            <a:pPr algn="just"/>
            <a:r>
              <a:rPr lang="en-US" sz="2800" dirty="0"/>
              <a:t>NDP is calculated after deducting depreciation of capital goods from GDP. the depreciation of capital stock is deducted from GDP so that only the new addition to the production capacity remains in national income figure. NDP just like GDP can be calculated at market price or constant price. </a:t>
            </a:r>
          </a:p>
          <a:p>
            <a:pPr algn="just"/>
            <a:r>
              <a:rPr lang="en-US" sz="2800" dirty="0"/>
              <a:t>𝐍𝐃𝐏 𝐚𝐭 𝐦𝐚𝐫𝐤𝐞𝐭 𝐩𝐫𝐢𝐜𝐞 = 𝐆𝐃𝐏 𝐚𝐭 𝐦𝐚𝐫𝐤𝐞𝐭 𝐩𝐫𝐢𝐜𝐞 – 𝐃𝐞𝐩𝐫𝐞𝐜𝐢𝐚𝐭𝐢𝐨𝐧</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40076" y="461213"/>
            <a:ext cx="4855845" cy="566181"/>
          </a:xfrm>
          <a:prstGeom prst="rect">
            <a:avLst/>
          </a:prstGeom>
        </p:spPr>
        <p:txBody>
          <a:bodyPr vert="horz" wrap="square" lIns="0" tIns="12065" rIns="0" bIns="0" rtlCol="0">
            <a:spAutoFit/>
          </a:bodyPr>
          <a:lstStyle/>
          <a:p>
            <a:pPr marL="12700">
              <a:lnSpc>
                <a:spcPct val="100000"/>
              </a:lnSpc>
              <a:spcBef>
                <a:spcPts val="95"/>
              </a:spcBef>
            </a:pPr>
            <a:r>
              <a:rPr sz="3200" b="1" u="none" spc="-5" dirty="0"/>
              <a:t>NATIONAL</a:t>
            </a:r>
            <a:r>
              <a:rPr sz="3600" b="1" u="none" spc="5" dirty="0"/>
              <a:t> </a:t>
            </a:r>
            <a:r>
              <a:rPr sz="3600" b="1" u="none" spc="30" dirty="0"/>
              <a:t>INCOME</a:t>
            </a:r>
            <a:endParaRPr sz="3600" b="1"/>
          </a:p>
        </p:txBody>
      </p:sp>
      <p:sp>
        <p:nvSpPr>
          <p:cNvPr id="3" name="object 3"/>
          <p:cNvSpPr/>
          <p:nvPr/>
        </p:nvSpPr>
        <p:spPr>
          <a:xfrm>
            <a:off x="2152523" y="1061466"/>
            <a:ext cx="4837430" cy="0"/>
          </a:xfrm>
          <a:custGeom>
            <a:avLst/>
            <a:gdLst/>
            <a:ahLst/>
            <a:cxnLst/>
            <a:rect l="l" t="t" r="r" b="b"/>
            <a:pathLst>
              <a:path w="4837430">
                <a:moveTo>
                  <a:pt x="0" y="0"/>
                </a:moveTo>
                <a:lnTo>
                  <a:pt x="4837176" y="0"/>
                </a:lnTo>
              </a:path>
            </a:pathLst>
          </a:custGeom>
          <a:ln w="53339">
            <a:solidFill>
              <a:srgbClr val="FFFFFF"/>
            </a:solidFill>
          </a:ln>
        </p:spPr>
        <p:txBody>
          <a:bodyPr wrap="square" lIns="0" tIns="0" rIns="0" bIns="0" rtlCol="0"/>
          <a:lstStyle/>
          <a:p>
            <a:endParaRPr/>
          </a:p>
        </p:txBody>
      </p:sp>
      <p:sp>
        <p:nvSpPr>
          <p:cNvPr id="4" name="object 4"/>
          <p:cNvSpPr txBox="1"/>
          <p:nvPr/>
        </p:nvSpPr>
        <p:spPr>
          <a:xfrm>
            <a:off x="751433" y="1295400"/>
            <a:ext cx="7692390" cy="5209118"/>
          </a:xfrm>
          <a:prstGeom prst="rect">
            <a:avLst/>
          </a:prstGeom>
        </p:spPr>
        <p:txBody>
          <a:bodyPr vert="horz" wrap="square" lIns="0" tIns="12700" rIns="0" bIns="0" rtlCol="0">
            <a:spAutoFit/>
          </a:bodyPr>
          <a:lstStyle/>
          <a:p>
            <a:pPr marL="293370" marR="5080" indent="-281305" algn="just">
              <a:lnSpc>
                <a:spcPct val="100000"/>
              </a:lnSpc>
              <a:spcBef>
                <a:spcPts val="100"/>
              </a:spcBef>
            </a:pPr>
            <a:r>
              <a:rPr sz="2800" spc="25" dirty="0">
                <a:cs typeface="Liberation Sans Narrow"/>
              </a:rPr>
              <a:t>National income </a:t>
            </a:r>
            <a:r>
              <a:rPr sz="2800" spc="10" dirty="0">
                <a:cs typeface="Liberation Sans Narrow"/>
              </a:rPr>
              <a:t>is </a:t>
            </a:r>
            <a:r>
              <a:rPr sz="2800" spc="25" dirty="0">
                <a:cs typeface="Liberation Sans Narrow"/>
              </a:rPr>
              <a:t>defined </a:t>
            </a:r>
            <a:r>
              <a:rPr sz="2800" spc="15" dirty="0">
                <a:cs typeface="Liberation Sans Narrow"/>
              </a:rPr>
              <a:t>as </a:t>
            </a:r>
            <a:r>
              <a:rPr sz="2800" spc="20" dirty="0">
                <a:cs typeface="Liberation Sans Narrow"/>
              </a:rPr>
              <a:t>the </a:t>
            </a:r>
            <a:r>
              <a:rPr sz="2800" spc="25" dirty="0">
                <a:cs typeface="Liberation Sans Narrow"/>
              </a:rPr>
              <a:t>value </a:t>
            </a:r>
            <a:r>
              <a:rPr sz="2800" spc="15" dirty="0">
                <a:cs typeface="Liberation Sans Narrow"/>
              </a:rPr>
              <a:t>of  </a:t>
            </a:r>
            <a:r>
              <a:rPr sz="2800" spc="20" dirty="0">
                <a:cs typeface="Liberation Sans Narrow"/>
              </a:rPr>
              <a:t>all final goods </a:t>
            </a:r>
            <a:r>
              <a:rPr sz="2800" spc="15" dirty="0">
                <a:cs typeface="Liberation Sans Narrow"/>
              </a:rPr>
              <a:t>and </a:t>
            </a:r>
            <a:r>
              <a:rPr sz="2800" spc="25" dirty="0">
                <a:cs typeface="Liberation Sans Narrow"/>
              </a:rPr>
              <a:t>services </a:t>
            </a:r>
            <a:r>
              <a:rPr sz="2800" spc="20">
                <a:cs typeface="Liberation Sans Narrow"/>
              </a:rPr>
              <a:t>produced</a:t>
            </a:r>
            <a:r>
              <a:rPr sz="2800" spc="100">
                <a:cs typeface="Liberation Sans Narrow"/>
              </a:rPr>
              <a:t> </a:t>
            </a:r>
            <a:r>
              <a:rPr sz="2800" spc="5">
                <a:cs typeface="Liberation Sans Narrow"/>
              </a:rPr>
              <a:t>by</a:t>
            </a:r>
            <a:r>
              <a:rPr lang="en-US" sz="2800" spc="5" dirty="0">
                <a:cs typeface="Liberation Sans Narrow"/>
              </a:rPr>
              <a:t> </a:t>
            </a:r>
            <a:r>
              <a:rPr sz="2800" spc="20">
                <a:cs typeface="Liberation Sans Narrow"/>
              </a:rPr>
              <a:t>the </a:t>
            </a:r>
            <a:r>
              <a:rPr sz="2800" spc="25" dirty="0">
                <a:cs typeface="Liberation Sans Narrow"/>
              </a:rPr>
              <a:t>normal residents </a:t>
            </a:r>
            <a:r>
              <a:rPr sz="2800" spc="15" dirty="0">
                <a:cs typeface="Liberation Sans Narrow"/>
              </a:rPr>
              <a:t>of </a:t>
            </a:r>
            <a:r>
              <a:rPr sz="2800" dirty="0">
                <a:cs typeface="Liberation Sans Narrow"/>
              </a:rPr>
              <a:t>a country,  </a:t>
            </a:r>
            <a:r>
              <a:rPr sz="2800" spc="25" dirty="0">
                <a:cs typeface="Liberation Sans Narrow"/>
              </a:rPr>
              <a:t>whether operating </a:t>
            </a:r>
            <a:r>
              <a:rPr sz="2800" spc="20" dirty="0">
                <a:cs typeface="Liberation Sans Narrow"/>
              </a:rPr>
              <a:t>within the </a:t>
            </a:r>
            <a:r>
              <a:rPr sz="2800" spc="25" dirty="0">
                <a:cs typeface="Liberation Sans Narrow"/>
              </a:rPr>
              <a:t>domestic  territory </a:t>
            </a:r>
            <a:r>
              <a:rPr sz="2800" spc="15" dirty="0">
                <a:cs typeface="Liberation Sans Narrow"/>
              </a:rPr>
              <a:t>of </a:t>
            </a:r>
            <a:r>
              <a:rPr sz="2800" spc="20" dirty="0">
                <a:cs typeface="Liberation Sans Narrow"/>
              </a:rPr>
              <a:t>the </a:t>
            </a:r>
            <a:r>
              <a:rPr sz="2800" spc="25" dirty="0">
                <a:cs typeface="Liberation Sans Narrow"/>
              </a:rPr>
              <a:t>country </a:t>
            </a:r>
            <a:r>
              <a:rPr sz="2800" spc="15" dirty="0">
                <a:cs typeface="Liberation Sans Narrow"/>
              </a:rPr>
              <a:t>or </a:t>
            </a:r>
            <a:r>
              <a:rPr sz="2800" spc="25" dirty="0">
                <a:cs typeface="Liberation Sans Narrow"/>
              </a:rPr>
              <a:t>outside, </a:t>
            </a:r>
            <a:r>
              <a:rPr sz="2800" spc="10" dirty="0">
                <a:cs typeface="Liberation Sans Narrow"/>
              </a:rPr>
              <a:t>in </a:t>
            </a:r>
            <a:r>
              <a:rPr sz="2800" dirty="0">
                <a:cs typeface="Liberation Sans Narrow"/>
              </a:rPr>
              <a:t>a  </a:t>
            </a:r>
            <a:r>
              <a:rPr sz="2800" spc="-5">
                <a:cs typeface="Liberation Sans Narrow"/>
              </a:rPr>
              <a:t>year.</a:t>
            </a:r>
            <a:endParaRPr lang="en-US" sz="2800" spc="-5" dirty="0">
              <a:cs typeface="Liberation Sans Narrow"/>
            </a:endParaRPr>
          </a:p>
          <a:p>
            <a:pPr marL="293370" marR="5080" indent="-281305" algn="just">
              <a:lnSpc>
                <a:spcPct val="100000"/>
              </a:lnSpc>
              <a:spcBef>
                <a:spcPts val="100"/>
              </a:spcBef>
            </a:pPr>
            <a:r>
              <a:rPr lang="en-US" sz="2800" dirty="0"/>
              <a:t>National Income refers to the money value of all the goods and services produced in a country during a financial year. </a:t>
            </a:r>
          </a:p>
          <a:p>
            <a:pPr marL="293370" marR="5080" indent="-281305" algn="just">
              <a:lnSpc>
                <a:spcPct val="100000"/>
              </a:lnSpc>
              <a:spcBef>
                <a:spcPts val="100"/>
              </a:spcBef>
            </a:pPr>
            <a:r>
              <a:rPr lang="en-US" sz="2800" dirty="0"/>
              <a:t>In other words, the final outcome of all the economic activities of the nation during a period of one year, valued in terms of money is called as a National income.</a:t>
            </a:r>
            <a:endParaRPr sz="2800">
              <a:cs typeface="Liberation Sans Narrow"/>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i="1" dirty="0"/>
              <a:t>3. Gross National Product (GNP)</a:t>
            </a:r>
            <a:endParaRPr lang="en-US" sz="3600" b="1" dirty="0"/>
          </a:p>
        </p:txBody>
      </p:sp>
      <p:sp>
        <p:nvSpPr>
          <p:cNvPr id="3" name="Content Placeholder 2"/>
          <p:cNvSpPr>
            <a:spLocks noGrp="1"/>
          </p:cNvSpPr>
          <p:nvPr>
            <p:ph idx="1"/>
          </p:nvPr>
        </p:nvSpPr>
        <p:spPr/>
        <p:txBody>
          <a:bodyPr>
            <a:normAutofit fontScale="92500" lnSpcReduction="20000"/>
          </a:bodyPr>
          <a:lstStyle/>
          <a:p>
            <a:pPr algn="just"/>
            <a:r>
              <a:rPr lang="en-US" sz="2800" dirty="0"/>
              <a:t>GNP is the value of final goods and services produced by residents of a country within a year. It can be obtained by adding net factor payment from abroad (NFPA) in GDP. </a:t>
            </a:r>
          </a:p>
          <a:p>
            <a:pPr algn="just"/>
            <a:r>
              <a:rPr lang="en-US" sz="2800" dirty="0"/>
              <a:t>NFPA is calculated by taking the income earned by the residents from abroad in the form of compensation of employees, rent, interest, profit, and net retained earnings of the companies and then deducting the similar earnings of non-residents within the country.</a:t>
            </a:r>
          </a:p>
          <a:p>
            <a:pPr algn="just"/>
            <a:r>
              <a:rPr lang="en-US" sz="2800" dirty="0"/>
              <a:t>𝐆𝐍𝐏𝐚𝐭 𝐦𝐚𝐫𝐤𝐞𝐭 𝐩𝐫𝐢𝐜𝐞=𝐆𝐃𝐏 𝐚𝐭 𝐦𝐚𝐫𝐤𝐞𝐭 𝐩𝐫𝐢𝐜𝐞+ 𝐍𝐅𝐏𝐀</a:t>
            </a:r>
          </a:p>
          <a:p>
            <a:pPr algn="just"/>
            <a:r>
              <a:rPr lang="en-US" sz="2800" b="1" dirty="0"/>
              <a:t>NFPA= Income earned from abroad by the residents of the country − Income earned within the country by the non-residents</a:t>
            </a: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4. </a:t>
            </a:r>
            <a:r>
              <a:rPr lang="en-US" sz="3200" b="1" i="1" dirty="0"/>
              <a:t>Net national Product (NNP) </a:t>
            </a:r>
            <a:endParaRPr lang="en-US" sz="3200" b="1" dirty="0"/>
          </a:p>
        </p:txBody>
      </p:sp>
      <p:sp>
        <p:nvSpPr>
          <p:cNvPr id="3" name="Content Placeholder 2"/>
          <p:cNvSpPr>
            <a:spLocks noGrp="1"/>
          </p:cNvSpPr>
          <p:nvPr>
            <p:ph idx="1"/>
          </p:nvPr>
        </p:nvSpPr>
        <p:spPr/>
        <p:txBody>
          <a:bodyPr/>
          <a:lstStyle/>
          <a:p>
            <a:pPr algn="just"/>
            <a:r>
              <a:rPr lang="en-US" dirty="0"/>
              <a:t>The concept of NNP (just like NDP) is derived from GNP.</a:t>
            </a:r>
          </a:p>
          <a:p>
            <a:pPr algn="just"/>
            <a:r>
              <a:rPr lang="en-US" dirty="0"/>
              <a:t>𝐍𝐍𝐏 𝐚𝐭 𝐦𝐚𝐫𝐤𝐞𝐭 𝐩𝐫𝐢𝐜𝐞= 𝐆𝐍𝐏 𝐚𝐭 𝐦𝐚𝐫𝐤𝐞𝐭 𝐩𝐫𝐢𝐜𝐞– 𝐃𝐞𝐩𝐫𝐞𝐜𝐢𝐚𝐭𝐢𝐨𝐧</a:t>
            </a:r>
          </a:p>
          <a:p>
            <a:pPr algn="just"/>
            <a:r>
              <a:rPr lang="en-US" dirty="0"/>
              <a:t>NNP is net income earned by the residents of a country.</a:t>
            </a:r>
          </a:p>
          <a:p>
            <a:pPr algn="just"/>
            <a:r>
              <a:rPr lang="en-US" dirty="0"/>
              <a:t>NNP at factor cost is also called National Income.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Nominal versus Real GDP </a:t>
            </a:r>
            <a:br>
              <a:rPr lang="en-US" sz="3200" b="1" dirty="0"/>
            </a:br>
            <a:endParaRPr lang="en-US" sz="3200" dirty="0"/>
          </a:p>
        </p:txBody>
      </p:sp>
      <p:sp>
        <p:nvSpPr>
          <p:cNvPr id="3" name="Content Placeholder 2"/>
          <p:cNvSpPr>
            <a:spLocks noGrp="1"/>
          </p:cNvSpPr>
          <p:nvPr>
            <p:ph idx="1"/>
          </p:nvPr>
        </p:nvSpPr>
        <p:spPr/>
        <p:txBody>
          <a:bodyPr>
            <a:normAutofit fontScale="85000" lnSpcReduction="10000"/>
          </a:bodyPr>
          <a:lstStyle/>
          <a:p>
            <a:pPr algn="just"/>
            <a:r>
              <a:rPr lang="en-US" dirty="0"/>
              <a:t>The nominal GDP (or GDP in current prices) is defined as the value of total production of goods at their current prices. In this case, GDP could increase either due to increase in quantities or prices or both. </a:t>
            </a:r>
          </a:p>
          <a:p>
            <a:pPr algn="just"/>
            <a:r>
              <a:rPr lang="en-US" dirty="0"/>
              <a:t>But improvement in living standards depends on increase in quantities rather than prices. In order to eliminate the effect of price changes, we estimate real GDP. To arrive at real GDP figure (GDP at constant prices or GDP adjusted for inflation), the production of final goods is valued at some constant prices(base year).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Table 2: Example of Price Index Year</a:t>
            </a:r>
            <a:endParaRPr lang="en-US" sz="3200" dirty="0"/>
          </a:p>
        </p:txBody>
      </p:sp>
      <p:sp>
        <p:nvSpPr>
          <p:cNvPr id="3" name="Content Placeholder 2"/>
          <p:cNvSpPr>
            <a:spLocks noGrp="1"/>
          </p:cNvSpPr>
          <p:nvPr>
            <p:ph idx="1"/>
          </p:nvPr>
        </p:nvSpPr>
        <p:spPr/>
        <p:txBody>
          <a:bodyPr/>
          <a:lstStyle/>
          <a:p>
            <a:r>
              <a:rPr lang="en-US" b="1" dirty="0"/>
              <a:t>Price of Bread in current year (P1)- 16, 18 ,20 Price of Bread in Base Year (P0) 16</a:t>
            </a:r>
          </a:p>
          <a:p>
            <a:r>
              <a:rPr lang="en-US" b="1" dirty="0"/>
              <a:t>Price Index Pt= (P1/P0 )*100 	</a:t>
            </a:r>
          </a:p>
          <a:p>
            <a:endParaRPr lang="en-US" b="1" dirty="0"/>
          </a:p>
          <a:p>
            <a:r>
              <a:rPr lang="en-US" dirty="0"/>
              <a:t>2019 	16 	16 	100 	</a:t>
            </a:r>
          </a:p>
          <a:p>
            <a:r>
              <a:rPr lang="en-US" dirty="0"/>
              <a:t>2020 	18 	16 	112.5 	</a:t>
            </a:r>
          </a:p>
          <a:p>
            <a:r>
              <a:rPr lang="en-US" dirty="0"/>
              <a:t>2021 	20 	16 	125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Personal and Personal Disposable Income</a:t>
            </a:r>
            <a:endParaRPr lang="en-US" sz="3200" dirty="0"/>
          </a:p>
        </p:txBody>
      </p:sp>
      <p:sp>
        <p:nvSpPr>
          <p:cNvPr id="3" name="Content Placeholder 2"/>
          <p:cNvSpPr>
            <a:spLocks noGrp="1"/>
          </p:cNvSpPr>
          <p:nvPr>
            <p:ph idx="1"/>
          </p:nvPr>
        </p:nvSpPr>
        <p:spPr/>
        <p:txBody>
          <a:bodyPr>
            <a:normAutofit/>
          </a:bodyPr>
          <a:lstStyle/>
          <a:p>
            <a:pPr algn="just"/>
            <a:r>
              <a:rPr lang="en-US" sz="2800" b="1" dirty="0"/>
              <a:t>Personal Income </a:t>
            </a:r>
            <a:r>
              <a:rPr lang="en-US" sz="2800" dirty="0"/>
              <a:t>= National Income - Corporate Profits Tax payments – undistributed profits (retained earnings) – contributions to social security + transfer payments to households + personal interest income.</a:t>
            </a:r>
          </a:p>
          <a:p>
            <a:pPr algn="just"/>
            <a:r>
              <a:rPr lang="en-US" sz="2800" b="1" dirty="0"/>
              <a:t>Personal Disposable Income </a:t>
            </a:r>
            <a:r>
              <a:rPr lang="en-US" sz="2800" dirty="0"/>
              <a:t>= Personal income- Personal taxes.</a:t>
            </a:r>
          </a:p>
          <a:p>
            <a:pPr algn="just"/>
            <a:r>
              <a:rPr lang="en-US" sz="2800" b="1" dirty="0"/>
              <a:t>Government Income </a:t>
            </a:r>
            <a:r>
              <a:rPr lang="en-US" sz="2800" dirty="0"/>
              <a:t>= Taxes- Transfers –Interest Payments on the government debt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5C29B-56CC-432B-BF0C-4709C6C89FF4}"/>
              </a:ext>
            </a:extLst>
          </p:cNvPr>
          <p:cNvSpPr>
            <a:spLocks noGrp="1"/>
          </p:cNvSpPr>
          <p:nvPr>
            <p:ph type="title"/>
          </p:nvPr>
        </p:nvSpPr>
        <p:spPr/>
        <p:txBody>
          <a:bodyPr>
            <a:noAutofit/>
          </a:bodyPr>
          <a:lstStyle/>
          <a:p>
            <a:r>
              <a:rPr lang="en-US" sz="3200" b="1" dirty="0">
                <a:uFill>
                  <a:solidFill>
                    <a:srgbClr val="FFC000"/>
                  </a:solidFill>
                </a:uFill>
                <a:latin typeface="Arial"/>
                <a:cs typeface="Arial"/>
              </a:rPr>
              <a:t>Problems in Calculating</a:t>
            </a:r>
            <a:r>
              <a:rPr lang="en-US" sz="3200" b="1" spc="-145" dirty="0">
                <a:uFill>
                  <a:solidFill>
                    <a:srgbClr val="FFC000"/>
                  </a:solidFill>
                </a:uFill>
                <a:latin typeface="Arial"/>
                <a:cs typeface="Arial"/>
              </a:rPr>
              <a:t> </a:t>
            </a:r>
            <a:r>
              <a:rPr lang="en-US" sz="3200" b="1" spc="-5" dirty="0">
                <a:uFill>
                  <a:solidFill>
                    <a:srgbClr val="FFC000"/>
                  </a:solidFill>
                </a:uFill>
                <a:latin typeface="Arial"/>
                <a:cs typeface="Arial"/>
              </a:rPr>
              <a:t>National </a:t>
            </a:r>
            <a:r>
              <a:rPr lang="en-US" sz="3200" b="1" spc="-5" dirty="0">
                <a:latin typeface="Arial"/>
                <a:cs typeface="Arial"/>
              </a:rPr>
              <a:t> </a:t>
            </a:r>
            <a:r>
              <a:rPr lang="en-US" sz="3200" b="1" dirty="0">
                <a:uFill>
                  <a:solidFill>
                    <a:srgbClr val="FFC000"/>
                  </a:solidFill>
                </a:uFill>
                <a:latin typeface="Arial"/>
                <a:cs typeface="Arial"/>
              </a:rPr>
              <a:t>Income</a:t>
            </a:r>
            <a:br>
              <a:rPr lang="en-US" sz="3200" dirty="0">
                <a:latin typeface="Arial"/>
                <a:cs typeface="Arial"/>
              </a:rPr>
            </a:br>
            <a:endParaRPr lang="en-US" sz="3200" dirty="0"/>
          </a:p>
        </p:txBody>
      </p:sp>
      <p:sp>
        <p:nvSpPr>
          <p:cNvPr id="3" name="Content Placeholder 2">
            <a:extLst>
              <a:ext uri="{FF2B5EF4-FFF2-40B4-BE49-F238E27FC236}">
                <a16:creationId xmlns:a16="http://schemas.microsoft.com/office/drawing/2014/main" id="{1994367E-E4D5-414C-81EB-FC1612DF4F5D}"/>
              </a:ext>
            </a:extLst>
          </p:cNvPr>
          <p:cNvSpPr>
            <a:spLocks noGrp="1"/>
          </p:cNvSpPr>
          <p:nvPr>
            <p:ph idx="1"/>
          </p:nvPr>
        </p:nvSpPr>
        <p:spPr/>
        <p:txBody>
          <a:bodyPr>
            <a:normAutofit fontScale="85000" lnSpcReduction="10000"/>
          </a:bodyPr>
          <a:lstStyle/>
          <a:p>
            <a:pPr marL="0" indent="0" algn="just" fontAlgn="base">
              <a:buNone/>
            </a:pPr>
            <a:r>
              <a:rPr lang="en-US" b="1" dirty="0">
                <a:effectLst/>
                <a:latin typeface="Georgia" panose="02040502050405020303" pitchFamily="18" charset="0"/>
              </a:rPr>
              <a:t>(</a:t>
            </a:r>
            <a:r>
              <a:rPr lang="en-US" b="1" dirty="0" err="1">
                <a:effectLst/>
                <a:latin typeface="Georgia" panose="02040502050405020303" pitchFamily="18" charset="0"/>
              </a:rPr>
              <a:t>i</a:t>
            </a:r>
            <a:r>
              <a:rPr lang="en-US" b="1" dirty="0">
                <a:effectLst/>
                <a:latin typeface="Georgia" panose="02040502050405020303" pitchFamily="18" charset="0"/>
              </a:rPr>
              <a:t>) Lack of Reliable Statistics:</a:t>
            </a:r>
            <a:endParaRPr lang="en-US" b="0" dirty="0">
              <a:effectLst/>
              <a:latin typeface="Georgia" panose="02040502050405020303" pitchFamily="18" charset="0"/>
            </a:endParaRPr>
          </a:p>
          <a:p>
            <a:pPr algn="just" fontAlgn="base"/>
            <a:r>
              <a:rPr lang="en-US" b="0" dirty="0">
                <a:effectLst/>
                <a:latin typeface="Georgia" panose="02040502050405020303" pitchFamily="18" charset="0"/>
              </a:rPr>
              <a:t>The most serious handicap is the inade­quacy, non-availability and unreliability of statistics. Correct statistical infor­mation regarding agriculture and allied occupations is not available. </a:t>
            </a:r>
          </a:p>
          <a:p>
            <a:pPr algn="just" fontAlgn="base"/>
            <a:r>
              <a:rPr lang="en-US" b="0" dirty="0">
                <a:effectLst/>
                <a:latin typeface="Georgia" panose="02040502050405020303" pitchFamily="18" charset="0"/>
              </a:rPr>
              <a:t>There is also no information available regarding consumption, expenditure and savings of either rural or urban population. Besides, owing to regional diversities, statistics available about one region cannot be used for another region.</a:t>
            </a:r>
          </a:p>
          <a:p>
            <a:pPr algn="just"/>
            <a:endParaRPr lang="en-US" dirty="0"/>
          </a:p>
        </p:txBody>
      </p:sp>
    </p:spTree>
    <p:extLst>
      <p:ext uri="{BB962C8B-B14F-4D97-AF65-F5344CB8AC3E}">
        <p14:creationId xmlns:p14="http://schemas.microsoft.com/office/powerpoint/2010/main" val="2848372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BF0C4-DEA0-49D4-A30F-305DD810E92C}"/>
              </a:ext>
            </a:extLst>
          </p:cNvPr>
          <p:cNvSpPr>
            <a:spLocks noGrp="1"/>
          </p:cNvSpPr>
          <p:nvPr>
            <p:ph type="title"/>
          </p:nvPr>
        </p:nvSpPr>
        <p:spPr/>
        <p:txBody>
          <a:bodyPr>
            <a:noAutofit/>
          </a:bodyPr>
          <a:lstStyle/>
          <a:p>
            <a:r>
              <a:rPr lang="en-US" sz="3200" b="1" dirty="0">
                <a:solidFill>
                  <a:srgbClr val="424142"/>
                </a:solidFill>
                <a:latin typeface="Georgia" panose="02040502050405020303" pitchFamily="18" charset="0"/>
              </a:rPr>
              <a:t>2. Absence of Proper Accounts:</a:t>
            </a:r>
            <a:br>
              <a:rPr lang="en-US" sz="3200" dirty="0">
                <a:solidFill>
                  <a:srgbClr val="424142"/>
                </a:solidFill>
                <a:latin typeface="Georgia" panose="02040502050405020303" pitchFamily="18" charset="0"/>
              </a:rPr>
            </a:br>
            <a:endParaRPr lang="en-US" sz="3200" dirty="0"/>
          </a:p>
        </p:txBody>
      </p:sp>
      <p:sp>
        <p:nvSpPr>
          <p:cNvPr id="3" name="Content Placeholder 2">
            <a:extLst>
              <a:ext uri="{FF2B5EF4-FFF2-40B4-BE49-F238E27FC236}">
                <a16:creationId xmlns:a16="http://schemas.microsoft.com/office/drawing/2014/main" id="{2C10948C-5EDB-4F81-9142-DA50812768D5}"/>
              </a:ext>
            </a:extLst>
          </p:cNvPr>
          <p:cNvSpPr>
            <a:spLocks noGrp="1"/>
          </p:cNvSpPr>
          <p:nvPr>
            <p:ph idx="1"/>
          </p:nvPr>
        </p:nvSpPr>
        <p:spPr/>
        <p:txBody>
          <a:bodyPr>
            <a:normAutofit lnSpcReduction="10000"/>
          </a:bodyPr>
          <a:lstStyle/>
          <a:p>
            <a:pPr algn="just" fontAlgn="base"/>
            <a:r>
              <a:rPr lang="en-US" b="0" dirty="0">
                <a:solidFill>
                  <a:srgbClr val="424142"/>
                </a:solidFill>
                <a:effectLst/>
                <a:latin typeface="Georgia" panose="02040502050405020303" pitchFamily="18" charset="0"/>
              </a:rPr>
              <a:t>Illiteracy of the people and the absence of the practice of keeping accounts is the next problem. </a:t>
            </a:r>
          </a:p>
          <a:p>
            <a:pPr algn="just" fontAlgn="base"/>
            <a:r>
              <a:rPr lang="en-US" b="0" dirty="0">
                <a:solidFill>
                  <a:srgbClr val="424142"/>
                </a:solidFill>
                <a:effectLst/>
                <a:latin typeface="Georgia" panose="02040502050405020303" pitchFamily="18" charset="0"/>
              </a:rPr>
              <a:t>In western countries, economic statistics are collected directly from individuals and enterprises. This is obviously not possible in India. Moreover, Indian people are by tradition suspicious and do not co-operate in the collection of data.</a:t>
            </a:r>
          </a:p>
          <a:p>
            <a:pPr algn="just"/>
            <a:endParaRPr lang="en-US" dirty="0"/>
          </a:p>
        </p:txBody>
      </p:sp>
    </p:spTree>
    <p:extLst>
      <p:ext uri="{BB962C8B-B14F-4D97-AF65-F5344CB8AC3E}">
        <p14:creationId xmlns:p14="http://schemas.microsoft.com/office/powerpoint/2010/main" val="1150175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2B48D-A856-47F8-B53C-3BFD5E02B557}"/>
              </a:ext>
            </a:extLst>
          </p:cNvPr>
          <p:cNvSpPr>
            <a:spLocks noGrp="1"/>
          </p:cNvSpPr>
          <p:nvPr>
            <p:ph type="title"/>
          </p:nvPr>
        </p:nvSpPr>
        <p:spPr/>
        <p:txBody>
          <a:bodyPr>
            <a:noAutofit/>
          </a:bodyPr>
          <a:lstStyle/>
          <a:p>
            <a:r>
              <a:rPr lang="en-US" sz="3200" b="1" dirty="0">
                <a:solidFill>
                  <a:srgbClr val="424142"/>
                </a:solidFill>
                <a:latin typeface="Georgia" panose="02040502050405020303" pitchFamily="18" charset="0"/>
              </a:rPr>
              <a:t>3. Inability to Estimate:</a:t>
            </a:r>
            <a:br>
              <a:rPr lang="en-US" sz="3200" dirty="0">
                <a:solidFill>
                  <a:srgbClr val="424142"/>
                </a:solidFill>
                <a:latin typeface="Georgia" panose="02040502050405020303" pitchFamily="18" charset="0"/>
              </a:rPr>
            </a:br>
            <a:endParaRPr lang="en-US" sz="3200" dirty="0"/>
          </a:p>
        </p:txBody>
      </p:sp>
      <p:sp>
        <p:nvSpPr>
          <p:cNvPr id="3" name="Content Placeholder 2">
            <a:extLst>
              <a:ext uri="{FF2B5EF4-FFF2-40B4-BE49-F238E27FC236}">
                <a16:creationId xmlns:a16="http://schemas.microsoft.com/office/drawing/2014/main" id="{D76F0BB7-5945-4C4D-AE12-DAEFB6A2E137}"/>
              </a:ext>
            </a:extLst>
          </p:cNvPr>
          <p:cNvSpPr>
            <a:spLocks noGrp="1"/>
          </p:cNvSpPr>
          <p:nvPr>
            <p:ph idx="1"/>
          </p:nvPr>
        </p:nvSpPr>
        <p:spPr/>
        <p:txBody>
          <a:bodyPr>
            <a:normAutofit/>
          </a:bodyPr>
          <a:lstStyle/>
          <a:p>
            <a:pPr algn="just" fontAlgn="base"/>
            <a:r>
              <a:rPr lang="en-US" b="0" dirty="0">
                <a:solidFill>
                  <a:srgbClr val="424142"/>
                </a:solidFill>
                <a:effectLst/>
                <a:latin typeface="Georgia" panose="02040502050405020303" pitchFamily="18" charset="0"/>
              </a:rPr>
              <a:t>Besides, most of the Indian producers are not capable of working out the exact quantity and the value of their products.</a:t>
            </a:r>
          </a:p>
          <a:p>
            <a:pPr algn="just" fontAlgn="base"/>
            <a:r>
              <a:rPr lang="en-US" b="0" dirty="0">
                <a:solidFill>
                  <a:srgbClr val="424142"/>
                </a:solidFill>
                <a:effectLst/>
                <a:latin typeface="Georgia" panose="02040502050405020303" pitchFamily="18" charset="0"/>
              </a:rPr>
              <a:t> Thus, “an assessment of output, produced by self-employed agriculturists, small producers and owners of household enterprises in the un-</a:t>
            </a:r>
            <a:r>
              <a:rPr lang="en-US" b="0" dirty="0" err="1">
                <a:solidFill>
                  <a:srgbClr val="424142"/>
                </a:solidFill>
                <a:effectLst/>
                <a:latin typeface="Georgia" panose="02040502050405020303" pitchFamily="18" charset="0"/>
              </a:rPr>
              <a:t>organised</a:t>
            </a:r>
            <a:r>
              <a:rPr lang="en-US" b="0" dirty="0">
                <a:solidFill>
                  <a:srgbClr val="424142"/>
                </a:solidFill>
                <a:effectLst/>
                <a:latin typeface="Georgia" panose="02040502050405020303" pitchFamily="18" charset="0"/>
              </a:rPr>
              <a:t> sector, would require an element of guess work.”</a:t>
            </a:r>
          </a:p>
          <a:p>
            <a:pPr algn="just"/>
            <a:endParaRPr lang="en-US" dirty="0"/>
          </a:p>
        </p:txBody>
      </p:sp>
    </p:spTree>
    <p:extLst>
      <p:ext uri="{BB962C8B-B14F-4D97-AF65-F5344CB8AC3E}">
        <p14:creationId xmlns:p14="http://schemas.microsoft.com/office/powerpoint/2010/main" val="20682965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A33892-B1CF-4E33-AD98-E05B6F63E339}"/>
              </a:ext>
            </a:extLst>
          </p:cNvPr>
          <p:cNvSpPr>
            <a:spLocks noGrp="1"/>
          </p:cNvSpPr>
          <p:nvPr>
            <p:ph idx="1"/>
          </p:nvPr>
        </p:nvSpPr>
        <p:spPr>
          <a:xfrm>
            <a:off x="457200" y="1066800"/>
            <a:ext cx="8229600" cy="5059363"/>
          </a:xfrm>
        </p:spPr>
        <p:txBody>
          <a:bodyPr>
            <a:normAutofit fontScale="92500" lnSpcReduction="20000"/>
          </a:bodyPr>
          <a:lstStyle/>
          <a:p>
            <a:pPr marL="0" indent="0" algn="just" fontAlgn="base">
              <a:buNone/>
            </a:pPr>
            <a:r>
              <a:rPr lang="en-US" b="1" dirty="0">
                <a:solidFill>
                  <a:srgbClr val="424142"/>
                </a:solidFill>
                <a:effectLst/>
                <a:latin typeface="Georgia" panose="02040502050405020303" pitchFamily="18" charset="0"/>
              </a:rPr>
              <a:t>4. Lack of Uniform Basis:</a:t>
            </a:r>
            <a:endParaRPr lang="en-US" b="0" dirty="0">
              <a:solidFill>
                <a:srgbClr val="424142"/>
              </a:solidFill>
              <a:effectLst/>
              <a:latin typeface="Georgia" panose="02040502050405020303" pitchFamily="18" charset="0"/>
            </a:endParaRPr>
          </a:p>
          <a:p>
            <a:pPr algn="just" fontAlgn="base"/>
            <a:r>
              <a:rPr lang="en-US" b="0" dirty="0">
                <a:solidFill>
                  <a:srgbClr val="424142"/>
                </a:solidFill>
                <a:effectLst/>
                <a:latin typeface="Georgia" panose="02040502050405020303" pitchFamily="18" charset="0"/>
              </a:rPr>
              <a:t>Another difficulty is the absence of a uniform basis which could be used for evaluating commodities and services in terms of money. </a:t>
            </a:r>
          </a:p>
          <a:p>
            <a:pPr algn="just" fontAlgn="base"/>
            <a:r>
              <a:rPr lang="en-US" b="0" dirty="0">
                <a:solidFill>
                  <a:srgbClr val="424142"/>
                </a:solidFill>
                <a:effectLst/>
                <a:latin typeface="Georgia" panose="02040502050405020303" pitchFamily="18" charset="0"/>
              </a:rPr>
              <a:t>This is made more difficult by the fact that a considerable portion of the output in India does not come into the market at all; it is either consumed by the producers themselves or bartered for other commodities and services. The large unorganized and non-monetized sector of the Indian economy presents the great difficulty in national income calculations.</a:t>
            </a:r>
          </a:p>
          <a:p>
            <a:pPr algn="just"/>
            <a:endParaRPr lang="en-US" dirty="0"/>
          </a:p>
        </p:txBody>
      </p:sp>
    </p:spTree>
    <p:extLst>
      <p:ext uri="{BB962C8B-B14F-4D97-AF65-F5344CB8AC3E}">
        <p14:creationId xmlns:p14="http://schemas.microsoft.com/office/powerpoint/2010/main" val="1955214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4EDF6F-B469-4C73-828F-45E3609E884A}"/>
              </a:ext>
            </a:extLst>
          </p:cNvPr>
          <p:cNvSpPr>
            <a:spLocks noGrp="1"/>
          </p:cNvSpPr>
          <p:nvPr>
            <p:ph idx="1"/>
          </p:nvPr>
        </p:nvSpPr>
        <p:spPr/>
        <p:txBody>
          <a:bodyPr/>
          <a:lstStyle/>
          <a:p>
            <a:pPr marL="0" indent="0" algn="l" fontAlgn="base">
              <a:buNone/>
            </a:pPr>
            <a:r>
              <a:rPr lang="en-US" b="1" dirty="0">
                <a:effectLst/>
                <a:latin typeface="Georgia" panose="02040502050405020303" pitchFamily="18" charset="0"/>
              </a:rPr>
              <a:t>5. Illegal Income:</a:t>
            </a:r>
          </a:p>
          <a:p>
            <a:pPr algn="l" fontAlgn="base"/>
            <a:r>
              <a:rPr lang="en-US" b="0" dirty="0">
                <a:effectLst/>
                <a:latin typeface="Georgia" panose="02040502050405020303" pitchFamily="18" charset="0"/>
              </a:rPr>
              <a:t>Finally, illegal incomes are not reported in national income accounts. </a:t>
            </a:r>
          </a:p>
          <a:p>
            <a:pPr algn="l" fontAlgn="base"/>
            <a:r>
              <a:rPr lang="en-US" b="0" dirty="0">
                <a:effectLst/>
                <a:latin typeface="Georgia" panose="02040502050405020303" pitchFamily="18" charset="0"/>
              </a:rPr>
              <a:t>In other words, illegal forms of economic activity and illegal activities that are not reported to the authority for the purpose of paying taxes are left out from national income accounts.</a:t>
            </a:r>
          </a:p>
          <a:p>
            <a:endParaRPr lang="en-US" dirty="0"/>
          </a:p>
        </p:txBody>
      </p:sp>
    </p:spTree>
    <p:extLst>
      <p:ext uri="{BB962C8B-B14F-4D97-AF65-F5344CB8AC3E}">
        <p14:creationId xmlns:p14="http://schemas.microsoft.com/office/powerpoint/2010/main" val="3712583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56259" y="388620"/>
            <a:ext cx="7299959" cy="582167"/>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765048" y="874775"/>
            <a:ext cx="6903720" cy="115824"/>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566927" y="1082039"/>
            <a:ext cx="696468" cy="559308"/>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1071372" y="1059180"/>
            <a:ext cx="7231380" cy="582168"/>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071372" y="1485900"/>
            <a:ext cx="5056632" cy="582167"/>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566927" y="2179320"/>
            <a:ext cx="696468" cy="559308"/>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1071372" y="2156460"/>
            <a:ext cx="6597396" cy="582168"/>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1071372" y="2583179"/>
            <a:ext cx="7203948" cy="582168"/>
          </a:xfrm>
          <a:prstGeom prst="rect">
            <a:avLst/>
          </a:prstGeom>
          <a:blipFill>
            <a:blip r:embed="rId9" cstate="print"/>
            <a:stretch>
              <a:fillRect/>
            </a:stretch>
          </a:blipFill>
        </p:spPr>
        <p:txBody>
          <a:bodyPr wrap="square" lIns="0" tIns="0" rIns="0" bIns="0" rtlCol="0"/>
          <a:lstStyle/>
          <a:p>
            <a:endParaRPr/>
          </a:p>
        </p:txBody>
      </p:sp>
      <p:sp>
        <p:nvSpPr>
          <p:cNvPr id="10" name="object 10"/>
          <p:cNvSpPr/>
          <p:nvPr/>
        </p:nvSpPr>
        <p:spPr>
          <a:xfrm>
            <a:off x="1071372" y="3009900"/>
            <a:ext cx="2948940" cy="582167"/>
          </a:xfrm>
          <a:prstGeom prst="rect">
            <a:avLst/>
          </a:prstGeom>
          <a:blipFill>
            <a:blip r:embed="rId10" cstate="print"/>
            <a:stretch>
              <a:fillRect/>
            </a:stretch>
          </a:blipFill>
        </p:spPr>
        <p:txBody>
          <a:bodyPr wrap="square" lIns="0" tIns="0" rIns="0" bIns="0" rtlCol="0"/>
          <a:lstStyle/>
          <a:p>
            <a:endParaRPr/>
          </a:p>
        </p:txBody>
      </p:sp>
      <p:sp>
        <p:nvSpPr>
          <p:cNvPr id="11" name="object 11"/>
          <p:cNvSpPr/>
          <p:nvPr/>
        </p:nvSpPr>
        <p:spPr>
          <a:xfrm>
            <a:off x="566927" y="3703320"/>
            <a:ext cx="696468" cy="559307"/>
          </a:xfrm>
          <a:prstGeom prst="rect">
            <a:avLst/>
          </a:prstGeom>
          <a:blipFill>
            <a:blip r:embed="rId11" cstate="print"/>
            <a:stretch>
              <a:fillRect/>
            </a:stretch>
          </a:blipFill>
        </p:spPr>
        <p:txBody>
          <a:bodyPr wrap="square" lIns="0" tIns="0" rIns="0" bIns="0" rtlCol="0"/>
          <a:lstStyle/>
          <a:p>
            <a:endParaRPr/>
          </a:p>
        </p:txBody>
      </p:sp>
      <p:sp>
        <p:nvSpPr>
          <p:cNvPr id="12" name="object 12"/>
          <p:cNvSpPr/>
          <p:nvPr/>
        </p:nvSpPr>
        <p:spPr>
          <a:xfrm>
            <a:off x="1071372" y="3680459"/>
            <a:ext cx="6856476" cy="582168"/>
          </a:xfrm>
          <a:prstGeom prst="rect">
            <a:avLst/>
          </a:prstGeom>
          <a:blipFill>
            <a:blip r:embed="rId12" cstate="print"/>
            <a:stretch>
              <a:fillRect/>
            </a:stretch>
          </a:blipFill>
        </p:spPr>
        <p:txBody>
          <a:bodyPr wrap="square" lIns="0" tIns="0" rIns="0" bIns="0" rtlCol="0"/>
          <a:lstStyle/>
          <a:p>
            <a:endParaRPr/>
          </a:p>
        </p:txBody>
      </p:sp>
      <p:sp>
        <p:nvSpPr>
          <p:cNvPr id="13" name="object 13"/>
          <p:cNvSpPr/>
          <p:nvPr/>
        </p:nvSpPr>
        <p:spPr>
          <a:xfrm>
            <a:off x="1071372" y="4107179"/>
            <a:ext cx="7170420" cy="582168"/>
          </a:xfrm>
          <a:prstGeom prst="rect">
            <a:avLst/>
          </a:prstGeom>
          <a:blipFill>
            <a:blip r:embed="rId13" cstate="print"/>
            <a:stretch>
              <a:fillRect/>
            </a:stretch>
          </a:blipFill>
        </p:spPr>
        <p:txBody>
          <a:bodyPr wrap="square" lIns="0" tIns="0" rIns="0" bIns="0" rtlCol="0"/>
          <a:lstStyle/>
          <a:p>
            <a:endParaRPr/>
          </a:p>
        </p:txBody>
      </p:sp>
      <p:sp>
        <p:nvSpPr>
          <p:cNvPr id="14" name="object 14"/>
          <p:cNvSpPr/>
          <p:nvPr/>
        </p:nvSpPr>
        <p:spPr>
          <a:xfrm>
            <a:off x="1071372" y="4533900"/>
            <a:ext cx="4939284" cy="582168"/>
          </a:xfrm>
          <a:prstGeom prst="rect">
            <a:avLst/>
          </a:prstGeom>
          <a:blipFill>
            <a:blip r:embed="rId14" cstate="print"/>
            <a:stretch>
              <a:fillRect/>
            </a:stretch>
          </a:blipFill>
        </p:spPr>
        <p:txBody>
          <a:bodyPr wrap="square" lIns="0" tIns="0" rIns="0" bIns="0" rtlCol="0"/>
          <a:lstStyle/>
          <a:p>
            <a:endParaRPr/>
          </a:p>
        </p:txBody>
      </p:sp>
      <p:sp>
        <p:nvSpPr>
          <p:cNvPr id="15" name="object 15"/>
          <p:cNvSpPr/>
          <p:nvPr/>
        </p:nvSpPr>
        <p:spPr>
          <a:xfrm>
            <a:off x="566927" y="5227320"/>
            <a:ext cx="696468" cy="559308"/>
          </a:xfrm>
          <a:prstGeom prst="rect">
            <a:avLst/>
          </a:prstGeom>
          <a:blipFill>
            <a:blip r:embed="rId15" cstate="print"/>
            <a:stretch>
              <a:fillRect/>
            </a:stretch>
          </a:blipFill>
        </p:spPr>
        <p:txBody>
          <a:bodyPr wrap="square" lIns="0" tIns="0" rIns="0" bIns="0" rtlCol="0"/>
          <a:lstStyle/>
          <a:p>
            <a:endParaRPr/>
          </a:p>
        </p:txBody>
      </p:sp>
      <p:sp>
        <p:nvSpPr>
          <p:cNvPr id="16" name="object 16"/>
          <p:cNvSpPr/>
          <p:nvPr/>
        </p:nvSpPr>
        <p:spPr>
          <a:xfrm>
            <a:off x="1071372" y="5204459"/>
            <a:ext cx="7374635" cy="582167"/>
          </a:xfrm>
          <a:prstGeom prst="rect">
            <a:avLst/>
          </a:prstGeom>
          <a:blipFill>
            <a:blip r:embed="rId16" cstate="print"/>
            <a:stretch>
              <a:fillRect/>
            </a:stretch>
          </a:blipFill>
        </p:spPr>
        <p:txBody>
          <a:bodyPr wrap="square" lIns="0" tIns="0" rIns="0" bIns="0" rtlCol="0"/>
          <a:lstStyle/>
          <a:p>
            <a:endParaRPr/>
          </a:p>
        </p:txBody>
      </p:sp>
      <p:sp>
        <p:nvSpPr>
          <p:cNvPr id="17" name="object 17"/>
          <p:cNvSpPr/>
          <p:nvPr/>
        </p:nvSpPr>
        <p:spPr>
          <a:xfrm>
            <a:off x="1071372" y="5631179"/>
            <a:ext cx="3433572" cy="582168"/>
          </a:xfrm>
          <a:prstGeom prst="rect">
            <a:avLst/>
          </a:prstGeom>
          <a:blipFill>
            <a:blip r:embed="rId17" cstate="print"/>
            <a:stretch>
              <a:fillRect/>
            </a:stretch>
          </a:blipFill>
        </p:spPr>
        <p:txBody>
          <a:bodyPr wrap="square" lIns="0" tIns="0" rIns="0" bIns="0" rtlCol="0"/>
          <a:lstStyle/>
          <a:p>
            <a:endParaRPr/>
          </a:p>
        </p:txBody>
      </p:sp>
      <p:sp>
        <p:nvSpPr>
          <p:cNvPr id="18" name="object 18"/>
          <p:cNvSpPr txBox="1"/>
          <p:nvPr/>
        </p:nvSpPr>
        <p:spPr>
          <a:xfrm>
            <a:off x="764540" y="234901"/>
            <a:ext cx="7922260" cy="5975354"/>
          </a:xfrm>
          <a:prstGeom prst="rect">
            <a:avLst/>
          </a:prstGeom>
          <a:solidFill>
            <a:schemeClr val="bg1"/>
          </a:solidFill>
        </p:spPr>
        <p:txBody>
          <a:bodyPr vert="horz" wrap="square" lIns="0" tIns="258445" rIns="0" bIns="0" rtlCol="0">
            <a:spAutoFit/>
          </a:bodyPr>
          <a:lstStyle/>
          <a:p>
            <a:pPr marL="12700">
              <a:lnSpc>
                <a:spcPct val="100000"/>
              </a:lnSpc>
              <a:spcBef>
                <a:spcPts val="2035"/>
              </a:spcBef>
            </a:pPr>
            <a:r>
              <a:rPr sz="2800" b="1" u="heavy" spc="-5" dirty="0">
                <a:uFill>
                  <a:solidFill>
                    <a:srgbClr val="FFFFFF"/>
                  </a:solidFill>
                </a:uFill>
                <a:cs typeface="Arial"/>
              </a:rPr>
              <a:t>Needs for the </a:t>
            </a:r>
            <a:r>
              <a:rPr sz="2800" b="1" u="heavy" dirty="0">
                <a:uFill>
                  <a:solidFill>
                    <a:srgbClr val="FFFFFF"/>
                  </a:solidFill>
                </a:uFill>
                <a:cs typeface="Arial"/>
              </a:rPr>
              <a:t>study </a:t>
            </a:r>
            <a:r>
              <a:rPr sz="2800" b="1" u="heavy" spc="-5" dirty="0">
                <a:uFill>
                  <a:solidFill>
                    <a:srgbClr val="FFFFFF"/>
                  </a:solidFill>
                </a:uFill>
                <a:cs typeface="Arial"/>
              </a:rPr>
              <a:t>of National Income</a:t>
            </a:r>
            <a:r>
              <a:rPr sz="2800" b="1" u="heavy" spc="85" dirty="0">
                <a:uFill>
                  <a:solidFill>
                    <a:srgbClr val="FFFFFF"/>
                  </a:solidFill>
                </a:uFill>
                <a:cs typeface="Arial"/>
              </a:rPr>
              <a:t> </a:t>
            </a:r>
            <a:r>
              <a:rPr sz="2800" b="1" u="heavy" spc="-5" dirty="0">
                <a:uFill>
                  <a:solidFill>
                    <a:srgbClr val="FFFFFF"/>
                  </a:solidFill>
                </a:uFill>
                <a:cs typeface="Arial"/>
              </a:rPr>
              <a:t>:</a:t>
            </a:r>
            <a:endParaRPr sz="2800" dirty="0">
              <a:cs typeface="Arial"/>
            </a:endParaRPr>
          </a:p>
          <a:p>
            <a:pPr marL="527685" marR="147320" indent="-514984">
              <a:lnSpc>
                <a:spcPct val="100000"/>
              </a:lnSpc>
              <a:spcBef>
                <a:spcPts val="1930"/>
              </a:spcBef>
              <a:buAutoNum type="arabicPeriod"/>
              <a:tabLst>
                <a:tab pos="527685" algn="l"/>
                <a:tab pos="528320" algn="l"/>
              </a:tabLst>
            </a:pPr>
            <a:r>
              <a:rPr sz="2800" b="1" spc="-85" dirty="0">
                <a:cs typeface="Liberation Sans Narrow"/>
              </a:rPr>
              <a:t>To </a:t>
            </a:r>
            <a:r>
              <a:rPr sz="2800" b="1" spc="-5" dirty="0">
                <a:cs typeface="Liberation Sans Narrow"/>
              </a:rPr>
              <a:t>measure the </a:t>
            </a:r>
            <a:r>
              <a:rPr sz="2800" b="1" spc="-10" dirty="0">
                <a:cs typeface="Liberation Sans Narrow"/>
              </a:rPr>
              <a:t>size </a:t>
            </a:r>
            <a:r>
              <a:rPr sz="2800" b="1" spc="-5" dirty="0">
                <a:cs typeface="Liberation Sans Narrow"/>
              </a:rPr>
              <a:t>of </a:t>
            </a:r>
            <a:r>
              <a:rPr sz="2800" b="1" dirty="0">
                <a:cs typeface="Liberation Sans Narrow"/>
              </a:rPr>
              <a:t>the </a:t>
            </a:r>
            <a:r>
              <a:rPr sz="2800" b="1" spc="-10" dirty="0">
                <a:cs typeface="Liberation Sans Narrow"/>
              </a:rPr>
              <a:t>economy and level </a:t>
            </a:r>
            <a:r>
              <a:rPr sz="2800" b="1" spc="-5" dirty="0">
                <a:cs typeface="Liberation Sans Narrow"/>
              </a:rPr>
              <a:t>of  </a:t>
            </a:r>
            <a:r>
              <a:rPr sz="2800" spc="-270" dirty="0">
                <a:cs typeface="Arial"/>
              </a:rPr>
              <a:t>country’s </a:t>
            </a:r>
            <a:r>
              <a:rPr sz="2800" spc="-305" dirty="0">
                <a:cs typeface="Arial"/>
              </a:rPr>
              <a:t>economic</a:t>
            </a:r>
            <a:r>
              <a:rPr sz="2800" spc="-50" dirty="0">
                <a:cs typeface="Arial"/>
              </a:rPr>
              <a:t> </a:t>
            </a:r>
            <a:r>
              <a:rPr sz="2800" spc="-280" dirty="0">
                <a:cs typeface="Arial"/>
              </a:rPr>
              <a:t>performance</a:t>
            </a:r>
            <a:r>
              <a:rPr lang="en-US" sz="2800" b="1" spc="-280" dirty="0">
                <a:cs typeface="Arial"/>
              </a:rPr>
              <a:t>.</a:t>
            </a:r>
            <a:endParaRPr sz="2800" dirty="0">
              <a:cs typeface="Arial"/>
            </a:endParaRPr>
          </a:p>
          <a:p>
            <a:pPr marL="527685" marR="177165" indent="-514984">
              <a:lnSpc>
                <a:spcPct val="100000"/>
              </a:lnSpc>
              <a:spcBef>
                <a:spcPts val="1925"/>
              </a:spcBef>
              <a:buAutoNum type="arabicPeriod"/>
              <a:tabLst>
                <a:tab pos="527685" algn="l"/>
                <a:tab pos="528320" algn="l"/>
                <a:tab pos="5814060" algn="l"/>
              </a:tabLst>
            </a:pPr>
            <a:r>
              <a:rPr sz="2800" b="1" spc="-85" dirty="0">
                <a:cs typeface="Liberation Sans Narrow"/>
              </a:rPr>
              <a:t>To </a:t>
            </a:r>
            <a:r>
              <a:rPr sz="2800" b="1" spc="-5" dirty="0">
                <a:cs typeface="Liberation Sans Narrow"/>
              </a:rPr>
              <a:t>trace </a:t>
            </a:r>
            <a:r>
              <a:rPr sz="2800" b="1" dirty="0">
                <a:cs typeface="Liberation Sans Narrow"/>
              </a:rPr>
              <a:t>the </a:t>
            </a:r>
            <a:r>
              <a:rPr sz="2800" b="1" spc="-5" dirty="0">
                <a:cs typeface="Liberation Sans Narrow"/>
              </a:rPr>
              <a:t>trend or </a:t>
            </a:r>
            <a:r>
              <a:rPr sz="2800" b="1" spc="-10" dirty="0">
                <a:cs typeface="Liberation Sans Narrow"/>
              </a:rPr>
              <a:t>speed </a:t>
            </a:r>
            <a:r>
              <a:rPr sz="2800" b="1" spc="-5" dirty="0">
                <a:cs typeface="Liberation Sans Narrow"/>
              </a:rPr>
              <a:t>of the </a:t>
            </a:r>
            <a:r>
              <a:rPr sz="2800" b="1" spc="-10" dirty="0">
                <a:cs typeface="Liberation Sans Narrow"/>
              </a:rPr>
              <a:t>economic  </a:t>
            </a:r>
            <a:r>
              <a:rPr sz="2800" b="1" spc="-5" dirty="0">
                <a:cs typeface="Liberation Sans Narrow"/>
              </a:rPr>
              <a:t>growth in </a:t>
            </a:r>
            <a:r>
              <a:rPr sz="2800" b="1" spc="-10" dirty="0">
                <a:cs typeface="Liberation Sans Narrow"/>
              </a:rPr>
              <a:t>relation </a:t>
            </a:r>
            <a:r>
              <a:rPr sz="2800" b="1" dirty="0">
                <a:cs typeface="Liberation Sans Narrow"/>
              </a:rPr>
              <a:t>to</a:t>
            </a:r>
            <a:r>
              <a:rPr sz="2800" b="1" spc="45" dirty="0">
                <a:cs typeface="Liberation Sans Narrow"/>
              </a:rPr>
              <a:t> </a:t>
            </a:r>
            <a:r>
              <a:rPr sz="2800" b="1" spc="-5" dirty="0">
                <a:cs typeface="Liberation Sans Narrow"/>
              </a:rPr>
              <a:t>previous</a:t>
            </a:r>
            <a:r>
              <a:rPr sz="2800" b="1" spc="15" dirty="0">
                <a:cs typeface="Liberation Sans Narrow"/>
              </a:rPr>
              <a:t> </a:t>
            </a:r>
            <a:r>
              <a:rPr sz="2800" b="1" spc="-10" dirty="0">
                <a:cs typeface="Liberation Sans Narrow"/>
              </a:rPr>
              <a:t>year(s)	</a:t>
            </a:r>
            <a:r>
              <a:rPr sz="2800" b="1" spc="-5" dirty="0">
                <a:cs typeface="Liberation Sans Narrow"/>
              </a:rPr>
              <a:t>as </a:t>
            </a:r>
            <a:r>
              <a:rPr sz="2800" b="1" spc="-10" dirty="0">
                <a:cs typeface="Liberation Sans Narrow"/>
              </a:rPr>
              <a:t>well</a:t>
            </a:r>
            <a:r>
              <a:rPr sz="2800" b="1" spc="-85" dirty="0">
                <a:cs typeface="Liberation Sans Narrow"/>
              </a:rPr>
              <a:t> </a:t>
            </a:r>
            <a:r>
              <a:rPr sz="2800" b="1" spc="-10" dirty="0">
                <a:cs typeface="Liberation Sans Narrow"/>
              </a:rPr>
              <a:t>as  </a:t>
            </a:r>
            <a:r>
              <a:rPr sz="2800" b="1" spc="-5" dirty="0">
                <a:cs typeface="Liberation Sans Narrow"/>
              </a:rPr>
              <a:t>to other</a:t>
            </a:r>
            <a:r>
              <a:rPr sz="2800" b="1" spc="-30" dirty="0">
                <a:cs typeface="Liberation Sans Narrow"/>
              </a:rPr>
              <a:t> </a:t>
            </a:r>
            <a:r>
              <a:rPr sz="2800" b="1" spc="-5" dirty="0">
                <a:cs typeface="Liberation Sans Narrow"/>
              </a:rPr>
              <a:t>countries</a:t>
            </a:r>
            <a:r>
              <a:rPr lang="en-US" sz="2800" b="1" spc="-5" dirty="0">
                <a:cs typeface="Liberation Sans Narrow"/>
              </a:rPr>
              <a:t>.</a:t>
            </a:r>
            <a:endParaRPr sz="2800" dirty="0">
              <a:cs typeface="Liberation Sans Narrow"/>
            </a:endParaRPr>
          </a:p>
          <a:p>
            <a:pPr marL="527685" marR="208279" indent="-514984">
              <a:lnSpc>
                <a:spcPct val="100000"/>
              </a:lnSpc>
              <a:spcBef>
                <a:spcPts val="1920"/>
              </a:spcBef>
              <a:buAutoNum type="arabicPeriod"/>
              <a:tabLst>
                <a:tab pos="527685" algn="l"/>
                <a:tab pos="528320" algn="l"/>
              </a:tabLst>
            </a:pPr>
            <a:r>
              <a:rPr sz="2800" b="1" spc="-85" dirty="0">
                <a:cs typeface="Liberation Sans Narrow"/>
              </a:rPr>
              <a:t>To </a:t>
            </a:r>
            <a:r>
              <a:rPr sz="2800" b="1" spc="-5" dirty="0">
                <a:cs typeface="Liberation Sans Narrow"/>
              </a:rPr>
              <a:t>know the </a:t>
            </a:r>
            <a:r>
              <a:rPr sz="2800" b="1" spc="-10" dirty="0">
                <a:cs typeface="Liberation Sans Narrow"/>
              </a:rPr>
              <a:t>structure </a:t>
            </a:r>
            <a:r>
              <a:rPr sz="2800" b="1" spc="-5" dirty="0">
                <a:cs typeface="Liberation Sans Narrow"/>
              </a:rPr>
              <a:t>and </a:t>
            </a:r>
            <a:r>
              <a:rPr sz="2800" b="1" spc="-10" dirty="0">
                <a:cs typeface="Liberation Sans Narrow"/>
              </a:rPr>
              <a:t>composition </a:t>
            </a:r>
            <a:r>
              <a:rPr sz="2800" b="1" spc="-5" dirty="0">
                <a:cs typeface="Liberation Sans Narrow"/>
              </a:rPr>
              <a:t>of </a:t>
            </a:r>
            <a:r>
              <a:rPr sz="2800" b="1" dirty="0">
                <a:cs typeface="Liberation Sans Narrow"/>
              </a:rPr>
              <a:t>the  </a:t>
            </a:r>
            <a:r>
              <a:rPr sz="2800" b="1" spc="-5" dirty="0">
                <a:cs typeface="Liberation Sans Narrow"/>
              </a:rPr>
              <a:t>national </a:t>
            </a:r>
            <a:r>
              <a:rPr sz="2800" b="1" spc="-10" dirty="0">
                <a:cs typeface="Liberation Sans Narrow"/>
              </a:rPr>
              <a:t>income </a:t>
            </a:r>
            <a:r>
              <a:rPr sz="2800" b="1" spc="-5" dirty="0">
                <a:cs typeface="Liberation Sans Narrow"/>
              </a:rPr>
              <a:t>in terms of </a:t>
            </a:r>
            <a:r>
              <a:rPr sz="2800" b="1" spc="-10" dirty="0">
                <a:cs typeface="Liberation Sans Narrow"/>
              </a:rPr>
              <a:t>various </a:t>
            </a:r>
            <a:r>
              <a:rPr sz="2800" b="1" spc="-5" dirty="0">
                <a:cs typeface="Liberation Sans Narrow"/>
              </a:rPr>
              <a:t>sectors </a:t>
            </a:r>
            <a:r>
              <a:rPr sz="2800" b="1" spc="-10" dirty="0">
                <a:cs typeface="Liberation Sans Narrow"/>
              </a:rPr>
              <a:t>and  </a:t>
            </a:r>
            <a:r>
              <a:rPr sz="2800" b="1" spc="-5" dirty="0">
                <a:cs typeface="Liberation Sans Narrow"/>
              </a:rPr>
              <a:t>the periodical </a:t>
            </a:r>
            <a:r>
              <a:rPr sz="2800" b="1" spc="-10" dirty="0">
                <a:cs typeface="Liberation Sans Narrow"/>
              </a:rPr>
              <a:t>variations</a:t>
            </a:r>
            <a:r>
              <a:rPr lang="en-US" sz="2800" b="1" spc="-10" dirty="0">
                <a:cs typeface="Liberation Sans Narrow"/>
              </a:rPr>
              <a:t>.</a:t>
            </a:r>
            <a:endParaRPr sz="2800" dirty="0">
              <a:cs typeface="Liberation Sans Narrow"/>
            </a:endParaRPr>
          </a:p>
          <a:p>
            <a:pPr marL="527685" marR="5080" indent="-514984">
              <a:lnSpc>
                <a:spcPct val="100000"/>
              </a:lnSpc>
              <a:spcBef>
                <a:spcPts val="1925"/>
              </a:spcBef>
              <a:buAutoNum type="arabicPeriod"/>
              <a:tabLst>
                <a:tab pos="527685" algn="l"/>
                <a:tab pos="528320" algn="l"/>
              </a:tabLst>
            </a:pPr>
            <a:r>
              <a:rPr sz="2800" b="1" spc="-85" dirty="0">
                <a:cs typeface="Liberation Sans Narrow"/>
              </a:rPr>
              <a:t>To </a:t>
            </a:r>
            <a:r>
              <a:rPr sz="2800" b="1" spc="-5" dirty="0">
                <a:cs typeface="Liberation Sans Narrow"/>
              </a:rPr>
              <a:t>make projection about the </a:t>
            </a:r>
            <a:r>
              <a:rPr sz="2800" b="1" dirty="0">
                <a:cs typeface="Liberation Sans Narrow"/>
              </a:rPr>
              <a:t>future </a:t>
            </a:r>
            <a:r>
              <a:rPr sz="2800" b="1" spc="-10" dirty="0">
                <a:cs typeface="Liberation Sans Narrow"/>
              </a:rPr>
              <a:t>development</a:t>
            </a:r>
            <a:r>
              <a:rPr lang="en-US" sz="2800" b="1" spc="-10" dirty="0">
                <a:cs typeface="Liberation Sans Narrow"/>
              </a:rPr>
              <a:t> and</a:t>
            </a:r>
            <a:r>
              <a:rPr sz="2800" b="1" spc="-10" dirty="0">
                <a:cs typeface="Liberation Sans Narrow"/>
              </a:rPr>
              <a:t>  </a:t>
            </a:r>
            <a:r>
              <a:rPr sz="2800" b="1" spc="-5" dirty="0">
                <a:cs typeface="Liberation Sans Narrow"/>
              </a:rPr>
              <a:t>trend of </a:t>
            </a:r>
            <a:r>
              <a:rPr sz="2800" b="1" dirty="0">
                <a:cs typeface="Liberation Sans Narrow"/>
              </a:rPr>
              <a:t>the</a:t>
            </a:r>
            <a:r>
              <a:rPr sz="2800" b="1" spc="-40" dirty="0">
                <a:cs typeface="Liberation Sans Narrow"/>
              </a:rPr>
              <a:t> </a:t>
            </a:r>
            <a:r>
              <a:rPr sz="2800" b="1" spc="-10" dirty="0">
                <a:cs typeface="Liberation Sans Narrow"/>
              </a:rPr>
              <a:t>economy</a:t>
            </a:r>
            <a:r>
              <a:rPr lang="en-US" sz="2800" b="1" spc="-10" dirty="0">
                <a:cs typeface="Liberation Sans Narrow"/>
              </a:rPr>
              <a:t>.</a:t>
            </a:r>
            <a:endParaRPr sz="2800" dirty="0">
              <a:cs typeface="Liberation Sans Narrow"/>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D5C5AD-8517-474D-8A6C-D410D9BBEC7F}"/>
              </a:ext>
            </a:extLst>
          </p:cNvPr>
          <p:cNvSpPr>
            <a:spLocks noGrp="1"/>
          </p:cNvSpPr>
          <p:nvPr>
            <p:ph idx="1"/>
          </p:nvPr>
        </p:nvSpPr>
        <p:spPr>
          <a:xfrm>
            <a:off x="457200" y="914400"/>
            <a:ext cx="8229600" cy="5211763"/>
          </a:xfrm>
        </p:spPr>
        <p:txBody>
          <a:bodyPr>
            <a:normAutofit/>
          </a:bodyPr>
          <a:lstStyle/>
          <a:p>
            <a:pPr marL="0" indent="0" algn="just" fontAlgn="base">
              <a:buNone/>
            </a:pPr>
            <a:r>
              <a:rPr lang="en-US" sz="2800" b="1" dirty="0">
                <a:effectLst/>
                <a:latin typeface="Georgia" panose="02040502050405020303" pitchFamily="18" charset="0"/>
              </a:rPr>
              <a:t>6. Difficulties in the Classification of Working Population:</a:t>
            </a:r>
          </a:p>
          <a:p>
            <a:pPr algn="just" fontAlgn="base"/>
            <a:r>
              <a:rPr lang="en-US" sz="2800" b="0" dirty="0">
                <a:effectLst/>
                <a:latin typeface="Georgia" panose="02040502050405020303" pitchFamily="18" charset="0"/>
              </a:rPr>
              <a:t>In India, working population is not clearly defined. For instance, agriculturists in India are not engaged in agriculture round the year. </a:t>
            </a:r>
          </a:p>
          <a:p>
            <a:pPr algn="just" fontAlgn="base"/>
            <a:r>
              <a:rPr lang="en-US" sz="2800" b="0" dirty="0">
                <a:effectLst/>
                <a:latin typeface="Georgia" panose="02040502050405020303" pitchFamily="18" charset="0"/>
              </a:rPr>
              <a:t>Obviously, in off­season they engage themselves in alternative occupations. In such a case, it is very difficult to identify their incomes to a particular occupation.</a:t>
            </a:r>
          </a:p>
          <a:p>
            <a:pPr algn="just"/>
            <a:endParaRPr lang="en-US" sz="2800" dirty="0"/>
          </a:p>
        </p:txBody>
      </p:sp>
    </p:spTree>
    <p:extLst>
      <p:ext uri="{BB962C8B-B14F-4D97-AF65-F5344CB8AC3E}">
        <p14:creationId xmlns:p14="http://schemas.microsoft.com/office/powerpoint/2010/main" val="28393707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11986" y="371678"/>
            <a:ext cx="6711950" cy="1002030"/>
          </a:xfrm>
          <a:prstGeom prst="rect">
            <a:avLst/>
          </a:prstGeom>
        </p:spPr>
        <p:txBody>
          <a:bodyPr vert="horz" wrap="square" lIns="0" tIns="13335" rIns="0" bIns="0" rtlCol="0">
            <a:spAutoFit/>
          </a:bodyPr>
          <a:lstStyle/>
          <a:p>
            <a:pPr marL="2527300" marR="5080" indent="-2515235">
              <a:lnSpc>
                <a:spcPct val="100000"/>
              </a:lnSpc>
              <a:spcBef>
                <a:spcPts val="105"/>
              </a:spcBef>
            </a:pPr>
            <a:r>
              <a:rPr sz="3200" spc="5" dirty="0"/>
              <a:t>FACTORS </a:t>
            </a:r>
            <a:r>
              <a:rPr sz="3200" spc="35" dirty="0"/>
              <a:t>AFFECTING </a:t>
            </a:r>
            <a:r>
              <a:rPr sz="3200" spc="10" dirty="0"/>
              <a:t>NATIONAL </a:t>
            </a:r>
            <a:r>
              <a:rPr sz="3200" u="none" spc="10" dirty="0"/>
              <a:t> </a:t>
            </a:r>
            <a:r>
              <a:rPr sz="3200" spc="35" dirty="0"/>
              <a:t>INCOME</a:t>
            </a:r>
            <a:endParaRPr sz="3200"/>
          </a:p>
        </p:txBody>
      </p:sp>
      <p:sp>
        <p:nvSpPr>
          <p:cNvPr id="3" name="object 3"/>
          <p:cNvSpPr/>
          <p:nvPr/>
        </p:nvSpPr>
        <p:spPr>
          <a:xfrm>
            <a:off x="571500" y="1600200"/>
            <a:ext cx="6762750" cy="4410075"/>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80922" y="434162"/>
            <a:ext cx="6962775" cy="940435"/>
          </a:xfrm>
          <a:prstGeom prst="rect">
            <a:avLst/>
          </a:prstGeom>
        </p:spPr>
        <p:txBody>
          <a:bodyPr vert="horz" wrap="square" lIns="0" tIns="12700" rIns="0" bIns="0" rtlCol="0">
            <a:spAutoFit/>
          </a:bodyPr>
          <a:lstStyle/>
          <a:p>
            <a:pPr marL="1663064" marR="5080" indent="-1651000">
              <a:lnSpc>
                <a:spcPct val="100000"/>
              </a:lnSpc>
              <a:spcBef>
                <a:spcPts val="100"/>
              </a:spcBef>
            </a:pPr>
            <a:r>
              <a:rPr sz="3000" b="1" u="heavy" spc="20" dirty="0">
                <a:solidFill>
                  <a:srgbClr val="FFFFFF"/>
                </a:solidFill>
                <a:uFill>
                  <a:solidFill>
                    <a:srgbClr val="FFFFFF"/>
                  </a:solidFill>
                </a:uFill>
                <a:latin typeface="Arial"/>
                <a:cs typeface="Arial"/>
              </a:rPr>
              <a:t>DIFFICULTIES </a:t>
            </a:r>
            <a:r>
              <a:rPr sz="3000" b="1" u="heavy" spc="15" dirty="0">
                <a:solidFill>
                  <a:srgbClr val="FFFFFF"/>
                </a:solidFill>
                <a:uFill>
                  <a:solidFill>
                    <a:srgbClr val="FFFFFF"/>
                  </a:solidFill>
                </a:uFill>
                <a:latin typeface="Arial"/>
                <a:cs typeface="Arial"/>
              </a:rPr>
              <a:t>IN </a:t>
            </a:r>
            <a:r>
              <a:rPr sz="3000" b="1" u="heavy" spc="40" dirty="0">
                <a:solidFill>
                  <a:srgbClr val="FFFFFF"/>
                </a:solidFill>
                <a:uFill>
                  <a:solidFill>
                    <a:srgbClr val="FFFFFF"/>
                  </a:solidFill>
                </a:uFill>
                <a:latin typeface="Arial"/>
                <a:cs typeface="Arial"/>
              </a:rPr>
              <a:t>MEASUREMENT </a:t>
            </a:r>
            <a:r>
              <a:rPr sz="3000" b="1" u="heavy" spc="15" dirty="0">
                <a:solidFill>
                  <a:srgbClr val="FFFFFF"/>
                </a:solidFill>
                <a:uFill>
                  <a:solidFill>
                    <a:srgbClr val="FFFFFF"/>
                  </a:solidFill>
                </a:uFill>
                <a:latin typeface="Arial"/>
                <a:cs typeface="Arial"/>
              </a:rPr>
              <a:t>OF </a:t>
            </a:r>
            <a:r>
              <a:rPr sz="3000" b="1" spc="15" dirty="0">
                <a:solidFill>
                  <a:srgbClr val="FFFFFF"/>
                </a:solidFill>
                <a:latin typeface="Arial"/>
                <a:cs typeface="Arial"/>
              </a:rPr>
              <a:t> </a:t>
            </a:r>
            <a:r>
              <a:rPr sz="3000" b="1" u="heavy" spc="10" dirty="0">
                <a:solidFill>
                  <a:srgbClr val="FFFFFF"/>
                </a:solidFill>
                <a:uFill>
                  <a:solidFill>
                    <a:srgbClr val="FFFFFF"/>
                  </a:solidFill>
                </a:uFill>
                <a:latin typeface="Arial"/>
                <a:cs typeface="Arial"/>
              </a:rPr>
              <a:t>NATIONAL</a:t>
            </a:r>
            <a:r>
              <a:rPr sz="3000" b="1" u="heavy" spc="35" dirty="0">
                <a:solidFill>
                  <a:srgbClr val="FFFFFF"/>
                </a:solidFill>
                <a:uFill>
                  <a:solidFill>
                    <a:srgbClr val="FFFFFF"/>
                  </a:solidFill>
                </a:uFill>
                <a:latin typeface="Arial"/>
                <a:cs typeface="Arial"/>
              </a:rPr>
              <a:t> </a:t>
            </a:r>
            <a:r>
              <a:rPr sz="3000" b="1" u="heavy" spc="30" dirty="0">
                <a:solidFill>
                  <a:srgbClr val="FFFFFF"/>
                </a:solidFill>
                <a:uFill>
                  <a:solidFill>
                    <a:srgbClr val="FFFFFF"/>
                  </a:solidFill>
                </a:uFill>
                <a:latin typeface="Arial"/>
                <a:cs typeface="Arial"/>
              </a:rPr>
              <a:t>INCOME</a:t>
            </a:r>
            <a:endParaRPr sz="3000">
              <a:latin typeface="Arial"/>
              <a:cs typeface="Arial"/>
            </a:endParaRPr>
          </a:p>
        </p:txBody>
      </p:sp>
      <p:sp>
        <p:nvSpPr>
          <p:cNvPr id="3" name="object 3"/>
          <p:cNvSpPr txBox="1">
            <a:spLocks noGrp="1"/>
          </p:cNvSpPr>
          <p:nvPr>
            <p:ph type="title"/>
          </p:nvPr>
        </p:nvSpPr>
        <p:spPr>
          <a:xfrm>
            <a:off x="4824857" y="1615058"/>
            <a:ext cx="3716020" cy="1494155"/>
          </a:xfrm>
          <a:prstGeom prst="rect">
            <a:avLst/>
          </a:prstGeom>
          <a:solidFill>
            <a:srgbClr val="7D96AC"/>
          </a:solidFill>
        </p:spPr>
        <p:txBody>
          <a:bodyPr vert="horz" wrap="square" lIns="0" tIns="429895" rIns="0" bIns="0" rtlCol="0">
            <a:spAutoFit/>
          </a:bodyPr>
          <a:lstStyle/>
          <a:p>
            <a:pPr marL="1139825">
              <a:lnSpc>
                <a:spcPct val="100000"/>
              </a:lnSpc>
              <a:spcBef>
                <a:spcPts val="3385"/>
              </a:spcBef>
            </a:pPr>
            <a:r>
              <a:rPr b="0" u="none" dirty="0">
                <a:latin typeface="Liberation Sans Narrow"/>
                <a:cs typeface="Liberation Sans Narrow"/>
              </a:rPr>
              <a:t>Practical</a:t>
            </a:r>
          </a:p>
        </p:txBody>
      </p:sp>
      <p:sp>
        <p:nvSpPr>
          <p:cNvPr id="4" name="object 4"/>
          <p:cNvSpPr/>
          <p:nvPr/>
        </p:nvSpPr>
        <p:spPr>
          <a:xfrm>
            <a:off x="4831207" y="3102559"/>
            <a:ext cx="3703320" cy="2591435"/>
          </a:xfrm>
          <a:custGeom>
            <a:avLst/>
            <a:gdLst/>
            <a:ahLst/>
            <a:cxnLst/>
            <a:rect l="l" t="t" r="r" b="b"/>
            <a:pathLst>
              <a:path w="3703320" h="2591435">
                <a:moveTo>
                  <a:pt x="0" y="2591308"/>
                </a:moveTo>
                <a:lnTo>
                  <a:pt x="3703192" y="2591308"/>
                </a:lnTo>
                <a:lnTo>
                  <a:pt x="3703192" y="0"/>
                </a:lnTo>
                <a:lnTo>
                  <a:pt x="0" y="0"/>
                </a:lnTo>
                <a:lnTo>
                  <a:pt x="0" y="2591308"/>
                </a:lnTo>
                <a:close/>
              </a:path>
            </a:pathLst>
          </a:custGeom>
          <a:solidFill>
            <a:srgbClr val="D7DDE2">
              <a:alpha val="90194"/>
            </a:srgbClr>
          </a:solidFill>
        </p:spPr>
        <p:txBody>
          <a:bodyPr wrap="square" lIns="0" tIns="0" rIns="0" bIns="0" rtlCol="0"/>
          <a:lstStyle/>
          <a:p>
            <a:endParaRPr/>
          </a:p>
        </p:txBody>
      </p:sp>
      <p:sp>
        <p:nvSpPr>
          <p:cNvPr id="5" name="object 5"/>
          <p:cNvSpPr/>
          <p:nvPr/>
        </p:nvSpPr>
        <p:spPr>
          <a:xfrm>
            <a:off x="4831207" y="3102559"/>
            <a:ext cx="3703320" cy="2591435"/>
          </a:xfrm>
          <a:custGeom>
            <a:avLst/>
            <a:gdLst/>
            <a:ahLst/>
            <a:cxnLst/>
            <a:rect l="l" t="t" r="r" b="b"/>
            <a:pathLst>
              <a:path w="3703320" h="2591435">
                <a:moveTo>
                  <a:pt x="0" y="2591308"/>
                </a:moveTo>
                <a:lnTo>
                  <a:pt x="3703192" y="2591308"/>
                </a:lnTo>
                <a:lnTo>
                  <a:pt x="3703192" y="0"/>
                </a:lnTo>
                <a:lnTo>
                  <a:pt x="0" y="0"/>
                </a:lnTo>
                <a:lnTo>
                  <a:pt x="0" y="2591308"/>
                </a:lnTo>
                <a:close/>
              </a:path>
            </a:pathLst>
          </a:custGeom>
          <a:ln w="12700">
            <a:solidFill>
              <a:srgbClr val="D7DDE2"/>
            </a:solidFill>
          </a:ln>
        </p:spPr>
        <p:txBody>
          <a:bodyPr wrap="square" lIns="0" tIns="0" rIns="0" bIns="0" rtlCol="0"/>
          <a:lstStyle/>
          <a:p>
            <a:endParaRPr/>
          </a:p>
        </p:txBody>
      </p:sp>
      <p:sp>
        <p:nvSpPr>
          <p:cNvPr id="6" name="object 6"/>
          <p:cNvSpPr txBox="1"/>
          <p:nvPr/>
        </p:nvSpPr>
        <p:spPr>
          <a:xfrm>
            <a:off x="4824857" y="3151377"/>
            <a:ext cx="3716020" cy="1774825"/>
          </a:xfrm>
          <a:prstGeom prst="rect">
            <a:avLst/>
          </a:prstGeom>
        </p:spPr>
        <p:txBody>
          <a:bodyPr vert="horz" wrap="square" lIns="0" tIns="57785" rIns="0" bIns="0" rtlCol="0">
            <a:spAutoFit/>
          </a:bodyPr>
          <a:lstStyle/>
          <a:p>
            <a:pPr marL="342265" marR="1292225" indent="-228600">
              <a:lnSpc>
                <a:spcPts val="2060"/>
              </a:lnSpc>
              <a:spcBef>
                <a:spcPts val="455"/>
              </a:spcBef>
              <a:buFont typeface="Arial"/>
              <a:buChar char="•"/>
              <a:tabLst>
                <a:tab pos="342265" algn="l"/>
                <a:tab pos="342900" algn="l"/>
              </a:tabLst>
            </a:pPr>
            <a:r>
              <a:rPr sz="2000" b="1" dirty="0">
                <a:latin typeface="Liberation Sans Narrow"/>
                <a:cs typeface="Liberation Sans Narrow"/>
              </a:rPr>
              <a:t>Lack of</a:t>
            </a:r>
            <a:r>
              <a:rPr sz="2000" b="1" spc="-120" dirty="0">
                <a:latin typeface="Liberation Sans Narrow"/>
                <a:cs typeface="Liberation Sans Narrow"/>
              </a:rPr>
              <a:t> </a:t>
            </a:r>
            <a:r>
              <a:rPr sz="2000" b="1" dirty="0">
                <a:latin typeface="Liberation Sans Narrow"/>
                <a:cs typeface="Liberation Sans Narrow"/>
              </a:rPr>
              <a:t>occupational  </a:t>
            </a:r>
            <a:r>
              <a:rPr sz="2000" b="1" spc="-5" dirty="0">
                <a:latin typeface="Liberation Sans Narrow"/>
                <a:cs typeface="Liberation Sans Narrow"/>
              </a:rPr>
              <a:t>specialization</a:t>
            </a:r>
            <a:endParaRPr sz="2000">
              <a:latin typeface="Liberation Sans Narrow"/>
              <a:cs typeface="Liberation Sans Narrow"/>
            </a:endParaRPr>
          </a:p>
          <a:p>
            <a:pPr marL="342265" indent="-228600">
              <a:lnSpc>
                <a:spcPct val="100000"/>
              </a:lnSpc>
              <a:spcBef>
                <a:spcPts val="5"/>
              </a:spcBef>
              <a:buFont typeface="Arial"/>
              <a:buChar char="•"/>
              <a:tabLst>
                <a:tab pos="342265" algn="l"/>
                <a:tab pos="342900" algn="l"/>
              </a:tabLst>
            </a:pPr>
            <a:r>
              <a:rPr sz="2000" b="1" dirty="0">
                <a:latin typeface="Liberation Sans Narrow"/>
                <a:cs typeface="Liberation Sans Narrow"/>
              </a:rPr>
              <a:t>Non-monetized</a:t>
            </a:r>
            <a:r>
              <a:rPr sz="2000" b="1" spc="-55" dirty="0">
                <a:latin typeface="Liberation Sans Narrow"/>
                <a:cs typeface="Liberation Sans Narrow"/>
              </a:rPr>
              <a:t> </a:t>
            </a:r>
            <a:r>
              <a:rPr sz="2000" b="1" spc="-5" dirty="0">
                <a:latin typeface="Liberation Sans Narrow"/>
                <a:cs typeface="Liberation Sans Narrow"/>
              </a:rPr>
              <a:t>sector</a:t>
            </a:r>
            <a:endParaRPr sz="2000">
              <a:latin typeface="Liberation Sans Narrow"/>
              <a:cs typeface="Liberation Sans Narrow"/>
            </a:endParaRPr>
          </a:p>
          <a:p>
            <a:pPr marL="342265" indent="-228600">
              <a:lnSpc>
                <a:spcPct val="100000"/>
              </a:lnSpc>
              <a:spcBef>
                <a:spcPts val="15"/>
              </a:spcBef>
              <a:buFont typeface="Arial"/>
              <a:buChar char="•"/>
              <a:tabLst>
                <a:tab pos="342265" algn="l"/>
                <a:tab pos="342900" algn="l"/>
              </a:tabLst>
            </a:pPr>
            <a:r>
              <a:rPr sz="2000" b="1" dirty="0">
                <a:latin typeface="Liberation Sans Narrow"/>
                <a:cs typeface="Liberation Sans Narrow"/>
              </a:rPr>
              <a:t>Unreported </a:t>
            </a:r>
            <a:r>
              <a:rPr sz="2000" b="1" spc="-5" dirty="0">
                <a:latin typeface="Liberation Sans Narrow"/>
                <a:cs typeface="Liberation Sans Narrow"/>
              </a:rPr>
              <a:t>illegal</a:t>
            </a:r>
            <a:r>
              <a:rPr sz="2000" b="1" spc="-55" dirty="0">
                <a:latin typeface="Liberation Sans Narrow"/>
                <a:cs typeface="Liberation Sans Narrow"/>
              </a:rPr>
              <a:t> </a:t>
            </a:r>
            <a:r>
              <a:rPr sz="2000" b="1" spc="-5" dirty="0">
                <a:latin typeface="Liberation Sans Narrow"/>
                <a:cs typeface="Liberation Sans Narrow"/>
              </a:rPr>
              <a:t>income</a:t>
            </a:r>
            <a:endParaRPr sz="2000">
              <a:latin typeface="Liberation Sans Narrow"/>
              <a:cs typeface="Liberation Sans Narrow"/>
            </a:endParaRPr>
          </a:p>
          <a:p>
            <a:pPr marL="342265" marR="785495" indent="-228600">
              <a:lnSpc>
                <a:spcPts val="2060"/>
              </a:lnSpc>
              <a:spcBef>
                <a:spcPts val="365"/>
              </a:spcBef>
              <a:buFont typeface="Arial"/>
              <a:buChar char="•"/>
              <a:tabLst>
                <a:tab pos="342265" algn="l"/>
                <a:tab pos="342900" algn="l"/>
              </a:tabLst>
            </a:pPr>
            <a:r>
              <a:rPr sz="2000" b="1" spc="-5" dirty="0">
                <a:latin typeface="Liberation Sans Narrow"/>
                <a:cs typeface="Liberation Sans Narrow"/>
              </a:rPr>
              <a:t>Non-availability </a:t>
            </a:r>
            <a:r>
              <a:rPr sz="2000" b="1" dirty="0">
                <a:latin typeface="Liberation Sans Narrow"/>
                <a:cs typeface="Liberation Sans Narrow"/>
              </a:rPr>
              <a:t>of </a:t>
            </a:r>
            <a:r>
              <a:rPr sz="2000" b="1" spc="-5" dirty="0">
                <a:latin typeface="Liberation Sans Narrow"/>
                <a:cs typeface="Liberation Sans Narrow"/>
              </a:rPr>
              <a:t>reliable  statistical</a:t>
            </a:r>
            <a:r>
              <a:rPr sz="2000" b="1" spc="-45" dirty="0">
                <a:latin typeface="Liberation Sans Narrow"/>
                <a:cs typeface="Liberation Sans Narrow"/>
              </a:rPr>
              <a:t> </a:t>
            </a:r>
            <a:r>
              <a:rPr sz="2000" b="1" dirty="0">
                <a:latin typeface="Liberation Sans Narrow"/>
                <a:cs typeface="Liberation Sans Narrow"/>
              </a:rPr>
              <a:t>data</a:t>
            </a:r>
            <a:endParaRPr sz="2000">
              <a:latin typeface="Liberation Sans Narrow"/>
              <a:cs typeface="Liberation Sans Narrow"/>
            </a:endParaRPr>
          </a:p>
        </p:txBody>
      </p:sp>
      <p:sp>
        <p:nvSpPr>
          <p:cNvPr id="7" name="object 7"/>
          <p:cNvSpPr txBox="1"/>
          <p:nvPr/>
        </p:nvSpPr>
        <p:spPr>
          <a:xfrm>
            <a:off x="603288" y="1615058"/>
            <a:ext cx="3716020" cy="1494155"/>
          </a:xfrm>
          <a:prstGeom prst="rect">
            <a:avLst/>
          </a:prstGeom>
          <a:solidFill>
            <a:srgbClr val="7D96AC"/>
          </a:solidFill>
        </p:spPr>
        <p:txBody>
          <a:bodyPr vert="horz" wrap="square" lIns="0" tIns="4445" rIns="0" bIns="0" rtlCol="0">
            <a:spAutoFit/>
          </a:bodyPr>
          <a:lstStyle/>
          <a:p>
            <a:pPr>
              <a:lnSpc>
                <a:spcPct val="100000"/>
              </a:lnSpc>
              <a:spcBef>
                <a:spcPts val="35"/>
              </a:spcBef>
            </a:pPr>
            <a:endParaRPr sz="3150" dirty="0">
              <a:latin typeface="Times New Roman"/>
              <a:cs typeface="Times New Roman"/>
            </a:endParaRPr>
          </a:p>
          <a:p>
            <a:pPr marL="1012825">
              <a:lnSpc>
                <a:spcPct val="100000"/>
              </a:lnSpc>
            </a:pPr>
            <a:r>
              <a:rPr sz="3200" dirty="0">
                <a:solidFill>
                  <a:srgbClr val="FFFFFF"/>
                </a:solidFill>
                <a:latin typeface="Liberation Sans Narrow"/>
                <a:cs typeface="Liberation Sans Narrow"/>
              </a:rPr>
              <a:t>Conceptual</a:t>
            </a:r>
            <a:endParaRPr sz="3200" dirty="0">
              <a:latin typeface="Liberation Sans Narrow"/>
              <a:cs typeface="Liberation Sans Narrow"/>
            </a:endParaRPr>
          </a:p>
        </p:txBody>
      </p:sp>
      <p:sp>
        <p:nvSpPr>
          <p:cNvPr id="8" name="object 8"/>
          <p:cNvSpPr/>
          <p:nvPr/>
        </p:nvSpPr>
        <p:spPr>
          <a:xfrm>
            <a:off x="609638" y="3102559"/>
            <a:ext cx="3703320" cy="2591435"/>
          </a:xfrm>
          <a:custGeom>
            <a:avLst/>
            <a:gdLst/>
            <a:ahLst/>
            <a:cxnLst/>
            <a:rect l="l" t="t" r="r" b="b"/>
            <a:pathLst>
              <a:path w="3703320" h="2591435">
                <a:moveTo>
                  <a:pt x="0" y="2591308"/>
                </a:moveTo>
                <a:lnTo>
                  <a:pt x="3703192" y="2591308"/>
                </a:lnTo>
                <a:lnTo>
                  <a:pt x="3703192" y="0"/>
                </a:lnTo>
                <a:lnTo>
                  <a:pt x="0" y="0"/>
                </a:lnTo>
                <a:lnTo>
                  <a:pt x="0" y="2591308"/>
                </a:lnTo>
                <a:close/>
              </a:path>
            </a:pathLst>
          </a:custGeom>
          <a:solidFill>
            <a:srgbClr val="D7DDE2">
              <a:alpha val="90194"/>
            </a:srgbClr>
          </a:solidFill>
        </p:spPr>
        <p:txBody>
          <a:bodyPr wrap="square" lIns="0" tIns="0" rIns="0" bIns="0" rtlCol="0"/>
          <a:lstStyle/>
          <a:p>
            <a:endParaRPr/>
          </a:p>
        </p:txBody>
      </p:sp>
      <p:sp>
        <p:nvSpPr>
          <p:cNvPr id="9" name="object 9"/>
          <p:cNvSpPr/>
          <p:nvPr/>
        </p:nvSpPr>
        <p:spPr>
          <a:xfrm>
            <a:off x="609638" y="3102559"/>
            <a:ext cx="3703320" cy="2591435"/>
          </a:xfrm>
          <a:custGeom>
            <a:avLst/>
            <a:gdLst/>
            <a:ahLst/>
            <a:cxnLst/>
            <a:rect l="l" t="t" r="r" b="b"/>
            <a:pathLst>
              <a:path w="3703320" h="2591435">
                <a:moveTo>
                  <a:pt x="0" y="2591308"/>
                </a:moveTo>
                <a:lnTo>
                  <a:pt x="3703192" y="2591308"/>
                </a:lnTo>
                <a:lnTo>
                  <a:pt x="3703192" y="0"/>
                </a:lnTo>
                <a:lnTo>
                  <a:pt x="0" y="0"/>
                </a:lnTo>
                <a:lnTo>
                  <a:pt x="0" y="2591308"/>
                </a:lnTo>
                <a:close/>
              </a:path>
            </a:pathLst>
          </a:custGeom>
          <a:ln w="12700">
            <a:solidFill>
              <a:srgbClr val="D7DDE2"/>
            </a:solidFill>
          </a:ln>
        </p:spPr>
        <p:txBody>
          <a:bodyPr wrap="square" lIns="0" tIns="0" rIns="0" bIns="0" rtlCol="0"/>
          <a:lstStyle/>
          <a:p>
            <a:endParaRPr/>
          </a:p>
        </p:txBody>
      </p:sp>
      <p:sp>
        <p:nvSpPr>
          <p:cNvPr id="10" name="object 10"/>
          <p:cNvSpPr txBox="1"/>
          <p:nvPr/>
        </p:nvSpPr>
        <p:spPr>
          <a:xfrm>
            <a:off x="603288" y="3151377"/>
            <a:ext cx="3716020" cy="1555115"/>
          </a:xfrm>
          <a:prstGeom prst="rect">
            <a:avLst/>
          </a:prstGeom>
        </p:spPr>
        <p:txBody>
          <a:bodyPr vert="horz" wrap="square" lIns="0" tIns="13335" rIns="0" bIns="0" rtlCol="0">
            <a:spAutoFit/>
          </a:bodyPr>
          <a:lstStyle/>
          <a:p>
            <a:pPr marL="341630" indent="-228600">
              <a:lnSpc>
                <a:spcPct val="100000"/>
              </a:lnSpc>
              <a:spcBef>
                <a:spcPts val="105"/>
              </a:spcBef>
              <a:buFont typeface="Arial"/>
              <a:buChar char="•"/>
              <a:tabLst>
                <a:tab pos="341630" algn="l"/>
                <a:tab pos="342265" algn="l"/>
              </a:tabLst>
            </a:pPr>
            <a:r>
              <a:rPr sz="2000" b="1" spc="-5" dirty="0">
                <a:latin typeface="Liberation Sans Narrow"/>
                <a:cs typeface="Liberation Sans Narrow"/>
              </a:rPr>
              <a:t>Inclusion </a:t>
            </a:r>
            <a:r>
              <a:rPr sz="2000" b="1" dirty="0">
                <a:latin typeface="Liberation Sans Narrow"/>
                <a:cs typeface="Liberation Sans Narrow"/>
              </a:rPr>
              <a:t>of</a:t>
            </a:r>
            <a:r>
              <a:rPr sz="2000" b="1" spc="-40" dirty="0">
                <a:latin typeface="Liberation Sans Narrow"/>
                <a:cs typeface="Liberation Sans Narrow"/>
              </a:rPr>
              <a:t> </a:t>
            </a:r>
            <a:r>
              <a:rPr sz="2000" b="1" spc="-5" dirty="0">
                <a:latin typeface="Liberation Sans Narrow"/>
                <a:cs typeface="Liberation Sans Narrow"/>
              </a:rPr>
              <a:t>Services</a:t>
            </a:r>
            <a:endParaRPr sz="2000" dirty="0">
              <a:latin typeface="Liberation Sans Narrow"/>
              <a:cs typeface="Liberation Sans Narrow"/>
            </a:endParaRPr>
          </a:p>
          <a:p>
            <a:pPr marL="341630" indent="-228600">
              <a:lnSpc>
                <a:spcPct val="100000"/>
              </a:lnSpc>
              <a:spcBef>
                <a:spcPts val="15"/>
              </a:spcBef>
              <a:buFont typeface="Arial"/>
              <a:buChar char="•"/>
              <a:tabLst>
                <a:tab pos="341630" algn="l"/>
                <a:tab pos="342265" algn="l"/>
              </a:tabLst>
            </a:pPr>
            <a:r>
              <a:rPr sz="2000" b="1" spc="-5" dirty="0">
                <a:latin typeface="Liberation Sans Narrow"/>
                <a:cs typeface="Liberation Sans Narrow"/>
              </a:rPr>
              <a:t>Indentifying intermediate</a:t>
            </a:r>
            <a:r>
              <a:rPr sz="2000" b="1" spc="-85" dirty="0">
                <a:latin typeface="Liberation Sans Narrow"/>
                <a:cs typeface="Liberation Sans Narrow"/>
              </a:rPr>
              <a:t> </a:t>
            </a:r>
            <a:r>
              <a:rPr sz="2000" b="1" dirty="0">
                <a:latin typeface="Liberation Sans Narrow"/>
                <a:cs typeface="Liberation Sans Narrow"/>
              </a:rPr>
              <a:t>goods</a:t>
            </a:r>
            <a:endParaRPr sz="2000" dirty="0">
              <a:latin typeface="Liberation Sans Narrow"/>
              <a:cs typeface="Liberation Sans Narrow"/>
            </a:endParaRPr>
          </a:p>
          <a:p>
            <a:pPr marL="341630" indent="-228600">
              <a:lnSpc>
                <a:spcPct val="100000"/>
              </a:lnSpc>
              <a:spcBef>
                <a:spcPts val="10"/>
              </a:spcBef>
              <a:buFont typeface="Arial"/>
              <a:buChar char="•"/>
              <a:tabLst>
                <a:tab pos="341630" algn="l"/>
                <a:tab pos="342265" algn="l"/>
              </a:tabLst>
            </a:pPr>
            <a:r>
              <a:rPr sz="2000" b="1" spc="-5" dirty="0">
                <a:latin typeface="Liberation Sans Narrow"/>
                <a:cs typeface="Liberation Sans Narrow"/>
              </a:rPr>
              <a:t>Identifying </a:t>
            </a:r>
            <a:r>
              <a:rPr sz="2000" b="1" dirty="0">
                <a:latin typeface="Liberation Sans Narrow"/>
                <a:cs typeface="Liberation Sans Narrow"/>
              </a:rPr>
              <a:t>factor</a:t>
            </a:r>
            <a:r>
              <a:rPr sz="2000" b="1" spc="-55" dirty="0">
                <a:latin typeface="Liberation Sans Narrow"/>
                <a:cs typeface="Liberation Sans Narrow"/>
              </a:rPr>
              <a:t> </a:t>
            </a:r>
            <a:r>
              <a:rPr sz="2000" b="1" spc="-5" dirty="0">
                <a:latin typeface="Liberation Sans Narrow"/>
                <a:cs typeface="Liberation Sans Narrow"/>
              </a:rPr>
              <a:t>incomes</a:t>
            </a:r>
            <a:endParaRPr sz="2000" dirty="0">
              <a:latin typeface="Liberation Sans Narrow"/>
              <a:cs typeface="Liberation Sans Narrow"/>
            </a:endParaRPr>
          </a:p>
          <a:p>
            <a:pPr marL="341630" indent="-228600">
              <a:lnSpc>
                <a:spcPct val="100000"/>
              </a:lnSpc>
              <a:spcBef>
                <a:spcPts val="10"/>
              </a:spcBef>
              <a:buFont typeface="Arial"/>
              <a:buChar char="•"/>
              <a:tabLst>
                <a:tab pos="341630" algn="l"/>
                <a:tab pos="342265" algn="l"/>
              </a:tabLst>
            </a:pPr>
            <a:r>
              <a:rPr sz="2000" b="1" spc="-15" dirty="0">
                <a:latin typeface="Liberation Sans Narrow"/>
                <a:cs typeface="Liberation Sans Narrow"/>
              </a:rPr>
              <a:t>Valuation </a:t>
            </a:r>
            <a:r>
              <a:rPr sz="2000" b="1" dirty="0">
                <a:latin typeface="Liberation Sans Narrow"/>
                <a:cs typeface="Liberation Sans Narrow"/>
              </a:rPr>
              <a:t>of </a:t>
            </a:r>
            <a:r>
              <a:rPr sz="2000" b="1" spc="-5" dirty="0">
                <a:latin typeface="Liberation Sans Narrow"/>
                <a:cs typeface="Liberation Sans Narrow"/>
              </a:rPr>
              <a:t>inventory</a:t>
            </a:r>
            <a:r>
              <a:rPr sz="2000" b="1" spc="-60" dirty="0">
                <a:latin typeface="Liberation Sans Narrow"/>
                <a:cs typeface="Liberation Sans Narrow"/>
              </a:rPr>
              <a:t> </a:t>
            </a:r>
            <a:r>
              <a:rPr sz="2000" b="1" spc="-5" dirty="0">
                <a:latin typeface="Liberation Sans Narrow"/>
                <a:cs typeface="Liberation Sans Narrow"/>
              </a:rPr>
              <a:t>changes</a:t>
            </a:r>
            <a:endParaRPr sz="2000" dirty="0">
              <a:latin typeface="Liberation Sans Narrow"/>
              <a:cs typeface="Liberation Sans Narrow"/>
            </a:endParaRPr>
          </a:p>
          <a:p>
            <a:pPr marL="341630" indent="-228600">
              <a:lnSpc>
                <a:spcPct val="100000"/>
              </a:lnSpc>
              <a:buFont typeface="Arial"/>
              <a:buChar char="•"/>
              <a:tabLst>
                <a:tab pos="341630" algn="l"/>
                <a:tab pos="342265" algn="l"/>
              </a:tabLst>
            </a:pPr>
            <a:r>
              <a:rPr sz="2000" b="1" spc="-5" dirty="0">
                <a:latin typeface="Liberation Sans Narrow"/>
                <a:cs typeface="Liberation Sans Narrow"/>
              </a:rPr>
              <a:t>Income </a:t>
            </a:r>
            <a:r>
              <a:rPr sz="2000" b="1" dirty="0">
                <a:latin typeface="Liberation Sans Narrow"/>
                <a:cs typeface="Liberation Sans Narrow"/>
              </a:rPr>
              <a:t>of foreign</a:t>
            </a:r>
            <a:r>
              <a:rPr sz="2000" b="1" spc="-65" dirty="0">
                <a:latin typeface="Liberation Sans Narrow"/>
                <a:cs typeface="Liberation Sans Narrow"/>
              </a:rPr>
              <a:t> </a:t>
            </a:r>
            <a:r>
              <a:rPr sz="2000" b="1" spc="-5" dirty="0">
                <a:latin typeface="Liberation Sans Narrow"/>
                <a:cs typeface="Liberation Sans Narrow"/>
              </a:rPr>
              <a:t>companies</a:t>
            </a:r>
            <a:endParaRPr sz="2000" dirty="0">
              <a:latin typeface="Liberation Sans Narrow"/>
              <a:cs typeface="Liberation Sans Narrow"/>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73328" y="802386"/>
            <a:ext cx="7138670" cy="0"/>
          </a:xfrm>
          <a:custGeom>
            <a:avLst/>
            <a:gdLst/>
            <a:ahLst/>
            <a:cxnLst/>
            <a:rect l="l" t="t" r="r" b="b"/>
            <a:pathLst>
              <a:path w="7138670">
                <a:moveTo>
                  <a:pt x="0" y="0"/>
                </a:moveTo>
                <a:lnTo>
                  <a:pt x="7138416" y="0"/>
                </a:lnTo>
              </a:path>
            </a:pathLst>
          </a:custGeom>
          <a:ln w="53339">
            <a:solidFill>
              <a:srgbClr val="FFFFFF"/>
            </a:solidFill>
          </a:ln>
        </p:spPr>
        <p:txBody>
          <a:bodyPr wrap="square" lIns="0" tIns="0" rIns="0" bIns="0" rtlCol="0"/>
          <a:lstStyle/>
          <a:p>
            <a:endParaRPr/>
          </a:p>
        </p:txBody>
      </p:sp>
      <p:sp>
        <p:nvSpPr>
          <p:cNvPr id="3" name="object 3"/>
          <p:cNvSpPr txBox="1">
            <a:spLocks noGrp="1"/>
          </p:cNvSpPr>
          <p:nvPr>
            <p:ph type="title"/>
          </p:nvPr>
        </p:nvSpPr>
        <p:spPr>
          <a:xfrm>
            <a:off x="760882" y="201879"/>
            <a:ext cx="7163434" cy="618824"/>
          </a:xfrm>
          <a:prstGeom prst="rect">
            <a:avLst/>
          </a:prstGeom>
        </p:spPr>
        <p:txBody>
          <a:bodyPr vert="horz" wrap="square" lIns="0" tIns="130175" rIns="0" bIns="0" rtlCol="0">
            <a:spAutoFit/>
          </a:bodyPr>
          <a:lstStyle/>
          <a:p>
            <a:pPr marL="2990850" marR="5080" indent="-2978785">
              <a:lnSpc>
                <a:spcPts val="3840"/>
              </a:lnSpc>
              <a:spcBef>
                <a:spcPts val="1025"/>
              </a:spcBef>
            </a:pPr>
            <a:r>
              <a:rPr sz="3600" b="1" u="none" spc="-45" dirty="0"/>
              <a:t>Trends </a:t>
            </a:r>
            <a:r>
              <a:rPr sz="3600" b="1" u="none" spc="-5" dirty="0"/>
              <a:t>Of National Income Of  India</a:t>
            </a:r>
            <a:endParaRPr sz="3600" b="1"/>
          </a:p>
        </p:txBody>
      </p:sp>
      <p:sp>
        <p:nvSpPr>
          <p:cNvPr id="4" name="object 4"/>
          <p:cNvSpPr/>
          <p:nvPr/>
        </p:nvSpPr>
        <p:spPr>
          <a:xfrm>
            <a:off x="3751198" y="1290066"/>
            <a:ext cx="1184275" cy="0"/>
          </a:xfrm>
          <a:custGeom>
            <a:avLst/>
            <a:gdLst/>
            <a:ahLst/>
            <a:cxnLst/>
            <a:rect l="l" t="t" r="r" b="b"/>
            <a:pathLst>
              <a:path w="1184275">
                <a:moveTo>
                  <a:pt x="0" y="0"/>
                </a:moveTo>
                <a:lnTo>
                  <a:pt x="1184148" y="0"/>
                </a:lnTo>
              </a:path>
            </a:pathLst>
          </a:custGeom>
          <a:ln w="53339">
            <a:solidFill>
              <a:srgbClr val="FFFFFF"/>
            </a:solidFill>
          </a:ln>
        </p:spPr>
        <p:txBody>
          <a:bodyPr wrap="square" lIns="0" tIns="0" rIns="0" bIns="0" rtlCol="0"/>
          <a:lstStyle/>
          <a:p>
            <a:endParaRPr/>
          </a:p>
        </p:txBody>
      </p:sp>
      <p:sp>
        <p:nvSpPr>
          <p:cNvPr id="5" name="object 5"/>
          <p:cNvSpPr txBox="1"/>
          <p:nvPr/>
        </p:nvSpPr>
        <p:spPr>
          <a:xfrm>
            <a:off x="309473" y="1560956"/>
            <a:ext cx="8067040" cy="4344138"/>
          </a:xfrm>
          <a:prstGeom prst="rect">
            <a:avLst/>
          </a:prstGeom>
          <a:solidFill>
            <a:schemeClr val="bg1"/>
          </a:solidFill>
        </p:spPr>
        <p:txBody>
          <a:bodyPr vert="horz" wrap="square" lIns="0" tIns="12065" rIns="0" bIns="0" rtlCol="0">
            <a:spAutoFit/>
          </a:bodyPr>
          <a:lstStyle/>
          <a:p>
            <a:pPr marL="354965" marR="5080" indent="-354965" algn="just">
              <a:lnSpc>
                <a:spcPct val="100000"/>
              </a:lnSpc>
              <a:spcBef>
                <a:spcPts val="95"/>
              </a:spcBef>
              <a:buFont typeface="Arial"/>
              <a:buChar char="•"/>
              <a:tabLst>
                <a:tab pos="354965" algn="l"/>
                <a:tab pos="355600" algn="l"/>
              </a:tabLst>
            </a:pPr>
            <a:r>
              <a:rPr sz="2400" b="1" spc="-5" dirty="0">
                <a:latin typeface="Liberation Sans Narrow"/>
                <a:cs typeface="Liberation Sans Narrow"/>
              </a:rPr>
              <a:t>During the plan periods, national </a:t>
            </a:r>
            <a:r>
              <a:rPr sz="2400" b="1" spc="-10" dirty="0">
                <a:latin typeface="Liberation Sans Narrow"/>
                <a:cs typeface="Liberation Sans Narrow"/>
              </a:rPr>
              <a:t>income and </a:t>
            </a:r>
            <a:r>
              <a:rPr sz="2400" b="1" spc="-5" dirty="0">
                <a:latin typeface="Liberation Sans Narrow"/>
                <a:cs typeface="Liberation Sans Narrow"/>
              </a:rPr>
              <a:t>per capita  </a:t>
            </a:r>
            <a:r>
              <a:rPr sz="2400" b="1" spc="-10" dirty="0">
                <a:latin typeface="Liberation Sans Narrow"/>
                <a:cs typeface="Liberation Sans Narrow"/>
              </a:rPr>
              <a:t>income </a:t>
            </a:r>
            <a:r>
              <a:rPr sz="2400" b="1" spc="-5" dirty="0">
                <a:latin typeface="Liberation Sans Narrow"/>
                <a:cs typeface="Liberation Sans Narrow"/>
              </a:rPr>
              <a:t>are </a:t>
            </a:r>
            <a:r>
              <a:rPr sz="2400" b="1" spc="-10" dirty="0">
                <a:latin typeface="Liberation Sans Narrow"/>
                <a:cs typeface="Liberation Sans Narrow"/>
              </a:rPr>
              <a:t>increasing</a:t>
            </a:r>
            <a:r>
              <a:rPr sz="2400" b="1" spc="-25" dirty="0">
                <a:latin typeface="Liberation Sans Narrow"/>
                <a:cs typeface="Liberation Sans Narrow"/>
              </a:rPr>
              <a:t> </a:t>
            </a:r>
            <a:r>
              <a:rPr sz="2400" b="1" spc="-10" dirty="0">
                <a:latin typeface="Liberation Sans Narrow"/>
                <a:cs typeface="Liberation Sans Narrow"/>
              </a:rPr>
              <a:t>steadily</a:t>
            </a:r>
            <a:endParaRPr sz="2400" dirty="0">
              <a:latin typeface="Liberation Sans Narrow"/>
              <a:cs typeface="Liberation Sans Narrow"/>
            </a:endParaRPr>
          </a:p>
          <a:p>
            <a:pPr marL="419100" lvl="1" indent="-419100" algn="just">
              <a:lnSpc>
                <a:spcPct val="100000"/>
              </a:lnSpc>
              <a:spcBef>
                <a:spcPts val="670"/>
              </a:spcBef>
              <a:buFont typeface="Arial"/>
              <a:buChar char="•"/>
              <a:tabLst>
                <a:tab pos="419100" algn="l"/>
                <a:tab pos="419734" algn="l"/>
              </a:tabLst>
            </a:pPr>
            <a:r>
              <a:rPr sz="2400" b="1" spc="-5" dirty="0">
                <a:latin typeface="Liberation Sans Narrow"/>
                <a:cs typeface="Liberation Sans Narrow"/>
              </a:rPr>
              <a:t>But the rise in the per capita </a:t>
            </a:r>
            <a:r>
              <a:rPr sz="2400" b="1" spc="-10" dirty="0">
                <a:latin typeface="Liberation Sans Narrow"/>
                <a:cs typeface="Liberation Sans Narrow"/>
              </a:rPr>
              <a:t>income </a:t>
            </a:r>
            <a:r>
              <a:rPr sz="2400" b="1" spc="-5" dirty="0">
                <a:latin typeface="Liberation Sans Narrow"/>
                <a:cs typeface="Liberation Sans Narrow"/>
              </a:rPr>
              <a:t>is </a:t>
            </a:r>
            <a:r>
              <a:rPr sz="2400" b="1" spc="-10" dirty="0">
                <a:latin typeface="Liberation Sans Narrow"/>
                <a:cs typeface="Liberation Sans Narrow"/>
              </a:rPr>
              <a:t>rather slow</a:t>
            </a:r>
            <a:r>
              <a:rPr sz="2400" b="1" spc="20" dirty="0">
                <a:latin typeface="Liberation Sans Narrow"/>
                <a:cs typeface="Liberation Sans Narrow"/>
              </a:rPr>
              <a:t> </a:t>
            </a:r>
            <a:r>
              <a:rPr sz="2400" b="1" spc="-5" dirty="0">
                <a:latin typeface="Liberation Sans Narrow"/>
                <a:cs typeface="Liberation Sans Narrow"/>
              </a:rPr>
              <a:t>due</a:t>
            </a:r>
            <a:r>
              <a:rPr lang="en-US" sz="2400" b="1" spc="-5" dirty="0">
                <a:latin typeface="Liberation Sans Narrow"/>
                <a:cs typeface="Liberation Sans Narrow"/>
              </a:rPr>
              <a:t> </a:t>
            </a:r>
            <a:r>
              <a:rPr sz="2400" b="1" spc="-5" dirty="0">
                <a:latin typeface="Liberation Sans Narrow"/>
                <a:cs typeface="Liberation Sans Narrow"/>
              </a:rPr>
              <a:t>to population</a:t>
            </a:r>
            <a:r>
              <a:rPr sz="2400" b="1" spc="-25" dirty="0">
                <a:latin typeface="Liberation Sans Narrow"/>
                <a:cs typeface="Liberation Sans Narrow"/>
              </a:rPr>
              <a:t> </a:t>
            </a:r>
            <a:r>
              <a:rPr sz="2400" b="1" spc="-5" dirty="0">
                <a:latin typeface="Liberation Sans Narrow"/>
                <a:cs typeface="Liberation Sans Narrow"/>
              </a:rPr>
              <a:t>growth</a:t>
            </a:r>
            <a:endParaRPr sz="2400" dirty="0">
              <a:latin typeface="Liberation Sans Narrow"/>
              <a:cs typeface="Liberation Sans Narrow"/>
            </a:endParaRPr>
          </a:p>
          <a:p>
            <a:pPr marL="421005" marR="69850" lvl="1" indent="-421005" algn="just">
              <a:lnSpc>
                <a:spcPct val="100000"/>
              </a:lnSpc>
              <a:spcBef>
                <a:spcPts val="670"/>
              </a:spcBef>
              <a:buFont typeface="Arial"/>
              <a:buChar char="•"/>
              <a:tabLst>
                <a:tab pos="421005" algn="l"/>
                <a:tab pos="421640" algn="l"/>
              </a:tabLst>
            </a:pPr>
            <a:r>
              <a:rPr sz="2400" b="1" spc="-5" dirty="0">
                <a:latin typeface="Liberation Sans Narrow"/>
                <a:cs typeface="Liberation Sans Narrow"/>
              </a:rPr>
              <a:t>Agricultural sector is the most important sector as it </a:t>
            </a:r>
            <a:r>
              <a:rPr sz="2400" b="1" spc="-10" dirty="0">
                <a:latin typeface="Liberation Sans Narrow"/>
                <a:cs typeface="Liberation Sans Narrow"/>
              </a:rPr>
              <a:t>is  </a:t>
            </a:r>
            <a:r>
              <a:rPr sz="2400" b="1" spc="-5" dirty="0">
                <a:latin typeface="Liberation Sans Narrow"/>
                <a:cs typeface="Liberation Sans Narrow"/>
              </a:rPr>
              <a:t>the </a:t>
            </a:r>
            <a:r>
              <a:rPr sz="2400" b="1" spc="-10" dirty="0">
                <a:latin typeface="Liberation Sans Narrow"/>
                <a:cs typeface="Liberation Sans Narrow"/>
              </a:rPr>
              <a:t>single </a:t>
            </a:r>
            <a:r>
              <a:rPr sz="2400" b="1" spc="-5" dirty="0">
                <a:latin typeface="Liberation Sans Narrow"/>
                <a:cs typeface="Liberation Sans Narrow"/>
              </a:rPr>
              <a:t>largest contributor to the national</a:t>
            </a:r>
            <a:r>
              <a:rPr sz="2400" b="1" spc="-35" dirty="0">
                <a:latin typeface="Liberation Sans Narrow"/>
                <a:cs typeface="Liberation Sans Narrow"/>
              </a:rPr>
              <a:t> </a:t>
            </a:r>
            <a:r>
              <a:rPr sz="2400" b="1" spc="-10" dirty="0">
                <a:latin typeface="Liberation Sans Narrow"/>
                <a:cs typeface="Liberation Sans Narrow"/>
              </a:rPr>
              <a:t>income</a:t>
            </a:r>
            <a:endParaRPr sz="2400" dirty="0">
              <a:latin typeface="Liberation Sans Narrow"/>
              <a:cs typeface="Liberation Sans Narrow"/>
            </a:endParaRPr>
          </a:p>
          <a:p>
            <a:pPr marL="426720" marR="54610" lvl="1" indent="-365760" algn="just">
              <a:lnSpc>
                <a:spcPct val="100000"/>
              </a:lnSpc>
              <a:spcBef>
                <a:spcPts val="675"/>
              </a:spcBef>
              <a:buFont typeface="Arial"/>
              <a:buChar char="•"/>
              <a:tabLst>
                <a:tab pos="403860" algn="l"/>
                <a:tab pos="404495" algn="l"/>
              </a:tabLst>
            </a:pPr>
            <a:r>
              <a:rPr sz="2400" b="1" spc="-5" dirty="0">
                <a:latin typeface="Liberation Sans Narrow"/>
                <a:cs typeface="Liberation Sans Narrow"/>
              </a:rPr>
              <a:t>In the </a:t>
            </a:r>
            <a:r>
              <a:rPr sz="2400" b="1" spc="-10" dirty="0">
                <a:latin typeface="Liberation Sans Narrow"/>
                <a:cs typeface="Liberation Sans Narrow"/>
              </a:rPr>
              <a:t>recent </a:t>
            </a:r>
            <a:r>
              <a:rPr sz="2400" b="1" spc="-5" dirty="0">
                <a:latin typeface="Liberation Sans Narrow"/>
                <a:cs typeface="Liberation Sans Narrow"/>
              </a:rPr>
              <a:t>years, the </a:t>
            </a:r>
            <a:r>
              <a:rPr sz="2400" b="1" spc="-10" dirty="0">
                <a:latin typeface="Liberation Sans Narrow"/>
                <a:cs typeface="Liberation Sans Narrow"/>
              </a:rPr>
              <a:t>share </a:t>
            </a:r>
            <a:r>
              <a:rPr sz="2400" b="1" spc="-5" dirty="0">
                <a:latin typeface="Liberation Sans Narrow"/>
                <a:cs typeface="Liberation Sans Narrow"/>
              </a:rPr>
              <a:t>of the government sector  in national </a:t>
            </a:r>
            <a:r>
              <a:rPr sz="2400" b="1" spc="-10" dirty="0">
                <a:latin typeface="Liberation Sans Narrow"/>
                <a:cs typeface="Liberation Sans Narrow"/>
              </a:rPr>
              <a:t>income </a:t>
            </a:r>
            <a:r>
              <a:rPr sz="2400" b="1" spc="-5" dirty="0">
                <a:latin typeface="Liberation Sans Narrow"/>
                <a:cs typeface="Liberation Sans Narrow"/>
              </a:rPr>
              <a:t>is </a:t>
            </a:r>
            <a:r>
              <a:rPr sz="2400" b="1" spc="-10" dirty="0">
                <a:latin typeface="Liberation Sans Narrow"/>
                <a:cs typeface="Liberation Sans Narrow"/>
              </a:rPr>
              <a:t>steadily increasing indicating</a:t>
            </a:r>
            <a:r>
              <a:rPr sz="2400" b="1" spc="60" dirty="0">
                <a:latin typeface="Liberation Sans Narrow"/>
                <a:cs typeface="Liberation Sans Narrow"/>
              </a:rPr>
              <a:t> </a:t>
            </a:r>
            <a:r>
              <a:rPr sz="2400" b="1" spc="-5" dirty="0">
                <a:latin typeface="Liberation Sans Narrow"/>
                <a:cs typeface="Liberation Sans Narrow"/>
              </a:rPr>
              <a:t>the</a:t>
            </a:r>
            <a:r>
              <a:rPr lang="en-US" sz="2400" b="1" spc="-5" dirty="0">
                <a:latin typeface="Liberation Sans Narrow"/>
                <a:cs typeface="Liberation Sans Narrow"/>
              </a:rPr>
              <a:t> </a:t>
            </a:r>
            <a:r>
              <a:rPr sz="2400" b="1" spc="-10" dirty="0">
                <a:latin typeface="Liberation Sans Narrow"/>
                <a:cs typeface="Liberation Sans Narrow"/>
              </a:rPr>
              <a:t>increased efficiency </a:t>
            </a:r>
            <a:r>
              <a:rPr sz="2400" b="1" spc="-5" dirty="0">
                <a:latin typeface="Liberation Sans Narrow"/>
                <a:cs typeface="Liberation Sans Narrow"/>
              </a:rPr>
              <a:t>of </a:t>
            </a:r>
            <a:r>
              <a:rPr sz="2400" b="1" dirty="0">
                <a:latin typeface="Liberation Sans Narrow"/>
                <a:cs typeface="Liberation Sans Narrow"/>
              </a:rPr>
              <a:t>the </a:t>
            </a:r>
            <a:r>
              <a:rPr sz="2400" b="1" spc="-5" dirty="0">
                <a:latin typeface="Liberation Sans Narrow"/>
                <a:cs typeface="Liberation Sans Narrow"/>
              </a:rPr>
              <a:t>public</a:t>
            </a:r>
            <a:r>
              <a:rPr sz="2400" b="1" spc="-20" dirty="0">
                <a:latin typeface="Liberation Sans Narrow"/>
                <a:cs typeface="Liberation Sans Narrow"/>
              </a:rPr>
              <a:t> </a:t>
            </a:r>
            <a:r>
              <a:rPr sz="2400" b="1" spc="-10" dirty="0">
                <a:latin typeface="Liberation Sans Narrow"/>
                <a:cs typeface="Liberation Sans Narrow"/>
              </a:rPr>
              <a:t>sector</a:t>
            </a:r>
            <a:endParaRPr sz="2400" dirty="0">
              <a:latin typeface="Liberation Sans Narrow"/>
              <a:cs typeface="Liberation Sans Narrow"/>
            </a:endParaRPr>
          </a:p>
        </p:txBody>
      </p:sp>
      <p:sp>
        <p:nvSpPr>
          <p:cNvPr id="6" name="object 6"/>
          <p:cNvSpPr txBox="1"/>
          <p:nvPr/>
        </p:nvSpPr>
        <p:spPr>
          <a:xfrm>
            <a:off x="8225790" y="6040628"/>
            <a:ext cx="153670" cy="193675"/>
          </a:xfrm>
          <a:prstGeom prst="rect">
            <a:avLst/>
          </a:prstGeom>
        </p:spPr>
        <p:txBody>
          <a:bodyPr vert="horz" wrap="square" lIns="0" tIns="12700" rIns="0" bIns="0" rtlCol="0">
            <a:spAutoFit/>
          </a:bodyPr>
          <a:lstStyle/>
          <a:p>
            <a:pPr marL="12700">
              <a:lnSpc>
                <a:spcPct val="100000"/>
              </a:lnSpc>
              <a:spcBef>
                <a:spcPts val="100"/>
              </a:spcBef>
            </a:pPr>
            <a:r>
              <a:rPr sz="1100" dirty="0">
                <a:solidFill>
                  <a:srgbClr val="FFFFFF"/>
                </a:solidFill>
                <a:latin typeface="Liberation Sans Narrow"/>
                <a:cs typeface="Liberation Sans Narrow"/>
              </a:rPr>
              <a:t>26</a:t>
            </a:r>
            <a:endParaRPr sz="1100">
              <a:latin typeface="Liberation Sans Narrow"/>
              <a:cs typeface="Liberation Sans Narrow"/>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8340" y="434162"/>
            <a:ext cx="7651115" cy="940435"/>
          </a:xfrm>
          <a:prstGeom prst="rect">
            <a:avLst/>
          </a:prstGeom>
        </p:spPr>
        <p:txBody>
          <a:bodyPr vert="horz" wrap="square" lIns="0" tIns="12700" rIns="0" bIns="0" rtlCol="0">
            <a:spAutoFit/>
          </a:bodyPr>
          <a:lstStyle/>
          <a:p>
            <a:pPr marL="12700" marR="5080">
              <a:lnSpc>
                <a:spcPct val="100000"/>
              </a:lnSpc>
              <a:spcBef>
                <a:spcPts val="100"/>
              </a:spcBef>
            </a:pPr>
            <a:r>
              <a:rPr sz="3000" spc="15" dirty="0"/>
              <a:t>IS </a:t>
            </a:r>
            <a:r>
              <a:rPr sz="3000" spc="10" dirty="0"/>
              <a:t>NATIONAL </a:t>
            </a:r>
            <a:r>
              <a:rPr sz="3000" spc="30" dirty="0"/>
              <a:t>INCOME THE </a:t>
            </a:r>
            <a:r>
              <a:rPr sz="3000" spc="35" dirty="0"/>
              <a:t>REFLECTION </a:t>
            </a:r>
            <a:r>
              <a:rPr sz="3000" u="none" spc="35" dirty="0"/>
              <a:t> </a:t>
            </a:r>
            <a:r>
              <a:rPr sz="3000" spc="15" dirty="0"/>
              <a:t>OF </a:t>
            </a:r>
            <a:r>
              <a:rPr sz="3000" spc="35" dirty="0"/>
              <a:t>HUMAN</a:t>
            </a:r>
            <a:r>
              <a:rPr sz="3000" spc="145" dirty="0"/>
              <a:t> </a:t>
            </a:r>
            <a:r>
              <a:rPr sz="3000" spc="40" dirty="0"/>
              <a:t>DEVELOPMENT?</a:t>
            </a:r>
            <a:endParaRPr sz="3000"/>
          </a:p>
        </p:txBody>
      </p:sp>
      <p:sp>
        <p:nvSpPr>
          <p:cNvPr id="3" name="object 3"/>
          <p:cNvSpPr txBox="1"/>
          <p:nvPr/>
        </p:nvSpPr>
        <p:spPr>
          <a:xfrm>
            <a:off x="688340" y="1627378"/>
            <a:ext cx="7641590" cy="5214248"/>
          </a:xfrm>
          <a:prstGeom prst="rect">
            <a:avLst/>
          </a:prstGeom>
        </p:spPr>
        <p:txBody>
          <a:bodyPr vert="horz" wrap="square" lIns="0" tIns="12700" rIns="0" bIns="0" rtlCol="0">
            <a:spAutoFit/>
          </a:bodyPr>
          <a:lstStyle/>
          <a:p>
            <a:pPr marL="355600" marR="5080" indent="-342900" algn="just">
              <a:lnSpc>
                <a:spcPct val="100000"/>
              </a:lnSpc>
              <a:spcBef>
                <a:spcPts val="100"/>
              </a:spcBef>
            </a:pPr>
            <a:r>
              <a:rPr sz="2400" spc="20" dirty="0">
                <a:latin typeface="Liberation Sans Narrow"/>
                <a:cs typeface="Liberation Sans Narrow"/>
              </a:rPr>
              <a:t>1.) Doesn't </a:t>
            </a:r>
            <a:r>
              <a:rPr sz="2400" spc="25" dirty="0">
                <a:latin typeface="Liberation Sans Narrow"/>
                <a:cs typeface="Liberation Sans Narrow"/>
              </a:rPr>
              <a:t>measure </a:t>
            </a:r>
            <a:r>
              <a:rPr sz="2400" spc="20" dirty="0">
                <a:latin typeface="Liberation Sans Narrow"/>
                <a:cs typeface="Liberation Sans Narrow"/>
              </a:rPr>
              <a:t>per </a:t>
            </a:r>
            <a:r>
              <a:rPr sz="2400" spc="25" dirty="0">
                <a:latin typeface="Liberation Sans Narrow"/>
                <a:cs typeface="Liberation Sans Narrow"/>
              </a:rPr>
              <a:t>capita </a:t>
            </a:r>
            <a:r>
              <a:rPr sz="2400" spc="20" dirty="0">
                <a:latin typeface="Liberation Sans Narrow"/>
                <a:cs typeface="Liberation Sans Narrow"/>
              </a:rPr>
              <a:t>to </a:t>
            </a:r>
            <a:r>
              <a:rPr sz="2400" spc="25" dirty="0">
                <a:latin typeface="Liberation Sans Narrow"/>
                <a:cs typeface="Liberation Sans Narrow"/>
              </a:rPr>
              <a:t>determine </a:t>
            </a:r>
            <a:r>
              <a:rPr sz="2400" spc="20" dirty="0">
                <a:latin typeface="Liberation Sans Narrow"/>
                <a:cs typeface="Liberation Sans Narrow"/>
              </a:rPr>
              <a:t>the most </a:t>
            </a:r>
            <a:r>
              <a:rPr sz="2400" spc="25" dirty="0">
                <a:latin typeface="Liberation Sans Narrow"/>
                <a:cs typeface="Liberation Sans Narrow"/>
              </a:rPr>
              <a:t>accurate  standard </a:t>
            </a:r>
            <a:r>
              <a:rPr sz="2400" spc="10" dirty="0">
                <a:latin typeface="Liberation Sans Narrow"/>
                <a:cs typeface="Liberation Sans Narrow"/>
              </a:rPr>
              <a:t>of</a:t>
            </a:r>
            <a:r>
              <a:rPr sz="2400" spc="30" dirty="0">
                <a:latin typeface="Liberation Sans Narrow"/>
                <a:cs typeface="Liberation Sans Narrow"/>
              </a:rPr>
              <a:t> </a:t>
            </a:r>
            <a:r>
              <a:rPr sz="2400" spc="25" dirty="0">
                <a:latin typeface="Liberation Sans Narrow"/>
                <a:cs typeface="Liberation Sans Narrow"/>
              </a:rPr>
              <a:t>living</a:t>
            </a:r>
            <a:endParaRPr sz="2400" dirty="0">
              <a:latin typeface="Liberation Sans Narrow"/>
              <a:cs typeface="Liberation Sans Narrow"/>
            </a:endParaRPr>
          </a:p>
          <a:p>
            <a:pPr marL="355600" marR="668020" indent="-342900" algn="just">
              <a:lnSpc>
                <a:spcPct val="100000"/>
              </a:lnSpc>
              <a:spcBef>
                <a:spcPts val="1175"/>
              </a:spcBef>
            </a:pPr>
            <a:r>
              <a:rPr sz="2400" spc="20" dirty="0">
                <a:latin typeface="Liberation Sans Narrow"/>
                <a:cs typeface="Liberation Sans Narrow"/>
              </a:rPr>
              <a:t>2.) Doesn't </a:t>
            </a:r>
            <a:r>
              <a:rPr sz="2400" spc="25" dirty="0">
                <a:latin typeface="Liberation Sans Narrow"/>
                <a:cs typeface="Liberation Sans Narrow"/>
              </a:rPr>
              <a:t>measure </a:t>
            </a:r>
            <a:r>
              <a:rPr sz="2400" spc="20" dirty="0">
                <a:latin typeface="Liberation Sans Narrow"/>
                <a:cs typeface="Liberation Sans Narrow"/>
              </a:rPr>
              <a:t>how the goods are </a:t>
            </a:r>
            <a:r>
              <a:rPr sz="2400" spc="25" dirty="0">
                <a:latin typeface="Liberation Sans Narrow"/>
                <a:cs typeface="Liberation Sans Narrow"/>
              </a:rPr>
              <a:t>distributed </a:t>
            </a:r>
            <a:r>
              <a:rPr sz="2400" spc="15" dirty="0">
                <a:latin typeface="Liberation Sans Narrow"/>
                <a:cs typeface="Liberation Sans Narrow"/>
              </a:rPr>
              <a:t>to </a:t>
            </a:r>
            <a:r>
              <a:rPr sz="2400" spc="20" dirty="0">
                <a:latin typeface="Liberation Sans Narrow"/>
                <a:cs typeface="Liberation Sans Narrow"/>
              </a:rPr>
              <a:t>the  </a:t>
            </a:r>
            <a:r>
              <a:rPr sz="2400" spc="25" dirty="0">
                <a:latin typeface="Liberation Sans Narrow"/>
                <a:cs typeface="Liberation Sans Narrow"/>
              </a:rPr>
              <a:t>population</a:t>
            </a:r>
            <a:endParaRPr sz="2400" dirty="0">
              <a:latin typeface="Liberation Sans Narrow"/>
              <a:cs typeface="Liberation Sans Narrow"/>
            </a:endParaRPr>
          </a:p>
          <a:p>
            <a:pPr marL="12700" algn="just">
              <a:lnSpc>
                <a:spcPct val="100000"/>
              </a:lnSpc>
              <a:spcBef>
                <a:spcPts val="1180"/>
              </a:spcBef>
            </a:pPr>
            <a:r>
              <a:rPr sz="2400" spc="20" dirty="0">
                <a:latin typeface="Liberation Sans Narrow"/>
                <a:cs typeface="Liberation Sans Narrow"/>
              </a:rPr>
              <a:t>3.) Doesn't </a:t>
            </a:r>
            <a:r>
              <a:rPr sz="2400" spc="25" dirty="0">
                <a:latin typeface="Liberation Sans Narrow"/>
                <a:cs typeface="Liberation Sans Narrow"/>
              </a:rPr>
              <a:t>include unpaid household</a:t>
            </a:r>
            <a:r>
              <a:rPr sz="2400" spc="70" dirty="0">
                <a:latin typeface="Liberation Sans Narrow"/>
                <a:cs typeface="Liberation Sans Narrow"/>
              </a:rPr>
              <a:t> </a:t>
            </a:r>
            <a:r>
              <a:rPr sz="2400" spc="20" dirty="0">
                <a:latin typeface="Liberation Sans Narrow"/>
                <a:cs typeface="Liberation Sans Narrow"/>
              </a:rPr>
              <a:t>work</a:t>
            </a:r>
            <a:endParaRPr sz="2400" dirty="0">
              <a:latin typeface="Liberation Sans Narrow"/>
              <a:cs typeface="Liberation Sans Narrow"/>
            </a:endParaRPr>
          </a:p>
          <a:p>
            <a:pPr marL="355600" marR="393065" indent="-342900" algn="just">
              <a:lnSpc>
                <a:spcPct val="100000"/>
              </a:lnSpc>
              <a:spcBef>
                <a:spcPts val="1175"/>
              </a:spcBef>
            </a:pPr>
            <a:r>
              <a:rPr sz="2400" spc="20" dirty="0">
                <a:latin typeface="Liberation Sans Narrow"/>
                <a:cs typeface="Liberation Sans Narrow"/>
              </a:rPr>
              <a:t>4.) Doesn't </a:t>
            </a:r>
            <a:r>
              <a:rPr sz="2400" spc="25" dirty="0">
                <a:latin typeface="Liberation Sans Narrow"/>
                <a:cs typeface="Liberation Sans Narrow"/>
              </a:rPr>
              <a:t>include </a:t>
            </a:r>
            <a:r>
              <a:rPr sz="2400" spc="20" dirty="0">
                <a:latin typeface="Liberation Sans Narrow"/>
                <a:cs typeface="Liberation Sans Narrow"/>
              </a:rPr>
              <a:t>the </a:t>
            </a:r>
            <a:r>
              <a:rPr sz="2400" spc="25" dirty="0">
                <a:latin typeface="Liberation Sans Narrow"/>
                <a:cs typeface="Liberation Sans Narrow"/>
              </a:rPr>
              <a:t>barter system, which </a:t>
            </a:r>
            <a:r>
              <a:rPr sz="2400" spc="20" dirty="0">
                <a:latin typeface="Liberation Sans Narrow"/>
                <a:cs typeface="Liberation Sans Narrow"/>
              </a:rPr>
              <a:t>is </a:t>
            </a:r>
            <a:r>
              <a:rPr sz="2400" spc="25" dirty="0">
                <a:latin typeface="Liberation Sans Narrow"/>
                <a:cs typeface="Liberation Sans Narrow"/>
              </a:rPr>
              <a:t>still </a:t>
            </a:r>
            <a:r>
              <a:rPr sz="2400" spc="20" dirty="0">
                <a:latin typeface="Liberation Sans Narrow"/>
                <a:cs typeface="Liberation Sans Narrow"/>
              </a:rPr>
              <a:t>used </a:t>
            </a:r>
            <a:r>
              <a:rPr sz="2400" spc="15" dirty="0">
                <a:latin typeface="Liberation Sans Narrow"/>
                <a:cs typeface="Liberation Sans Narrow"/>
              </a:rPr>
              <a:t>by  </a:t>
            </a:r>
            <a:r>
              <a:rPr sz="2400" spc="20" dirty="0">
                <a:latin typeface="Liberation Sans Narrow"/>
                <a:cs typeface="Liberation Sans Narrow"/>
              </a:rPr>
              <a:t>many </a:t>
            </a:r>
            <a:r>
              <a:rPr sz="2400" spc="25" dirty="0">
                <a:latin typeface="Liberation Sans Narrow"/>
                <a:cs typeface="Liberation Sans Narrow"/>
              </a:rPr>
              <a:t>undeveloped</a:t>
            </a:r>
            <a:r>
              <a:rPr sz="2400" spc="35" dirty="0">
                <a:latin typeface="Liberation Sans Narrow"/>
                <a:cs typeface="Liberation Sans Narrow"/>
              </a:rPr>
              <a:t> </a:t>
            </a:r>
            <a:r>
              <a:rPr sz="2400" spc="25" dirty="0">
                <a:latin typeface="Liberation Sans Narrow"/>
                <a:cs typeface="Liberation Sans Narrow"/>
              </a:rPr>
              <a:t>countries</a:t>
            </a:r>
            <a:endParaRPr sz="2400" dirty="0">
              <a:latin typeface="Liberation Sans Narrow"/>
              <a:cs typeface="Liberation Sans Narrow"/>
            </a:endParaRPr>
          </a:p>
          <a:p>
            <a:pPr marL="12700" algn="just">
              <a:lnSpc>
                <a:spcPct val="100000"/>
              </a:lnSpc>
              <a:spcBef>
                <a:spcPts val="1175"/>
              </a:spcBef>
            </a:pPr>
            <a:r>
              <a:rPr sz="2400" spc="20" dirty="0">
                <a:latin typeface="Liberation Sans Narrow"/>
                <a:cs typeface="Liberation Sans Narrow"/>
              </a:rPr>
              <a:t>5.) Doesn't </a:t>
            </a:r>
            <a:r>
              <a:rPr sz="2400" spc="25" dirty="0">
                <a:latin typeface="Liberation Sans Narrow"/>
                <a:cs typeface="Liberation Sans Narrow"/>
              </a:rPr>
              <a:t>measure </a:t>
            </a:r>
            <a:r>
              <a:rPr sz="2400" spc="20" dirty="0">
                <a:latin typeface="Liberation Sans Narrow"/>
                <a:cs typeface="Liberation Sans Narrow"/>
              </a:rPr>
              <a:t>the </a:t>
            </a:r>
            <a:r>
              <a:rPr sz="2400" spc="25" dirty="0">
                <a:latin typeface="Liberation Sans Narrow"/>
                <a:cs typeface="Liberation Sans Narrow"/>
              </a:rPr>
              <a:t>quality </a:t>
            </a:r>
            <a:r>
              <a:rPr sz="2400" spc="10" dirty="0">
                <a:latin typeface="Liberation Sans Narrow"/>
                <a:cs typeface="Liberation Sans Narrow"/>
              </a:rPr>
              <a:t>of </a:t>
            </a:r>
            <a:r>
              <a:rPr sz="2400" spc="25" dirty="0">
                <a:latin typeface="Liberation Sans Narrow"/>
                <a:cs typeface="Liberation Sans Narrow"/>
              </a:rPr>
              <a:t>items</a:t>
            </a:r>
            <a:r>
              <a:rPr sz="2400" spc="135" dirty="0">
                <a:latin typeface="Liberation Sans Narrow"/>
                <a:cs typeface="Liberation Sans Narrow"/>
              </a:rPr>
              <a:t> </a:t>
            </a:r>
            <a:r>
              <a:rPr sz="2400" spc="25" dirty="0">
                <a:latin typeface="Liberation Sans Narrow"/>
                <a:cs typeface="Liberation Sans Narrow"/>
              </a:rPr>
              <a:t>produced</a:t>
            </a:r>
            <a:endParaRPr sz="2400" dirty="0">
              <a:latin typeface="Liberation Sans Narrow"/>
              <a:cs typeface="Liberation Sans Narrow"/>
            </a:endParaRPr>
          </a:p>
          <a:p>
            <a:pPr marL="355600" marR="74295" indent="-342900" algn="just">
              <a:lnSpc>
                <a:spcPct val="100000"/>
              </a:lnSpc>
              <a:spcBef>
                <a:spcPts val="1180"/>
              </a:spcBef>
            </a:pPr>
            <a:r>
              <a:rPr sz="2400" spc="20" dirty="0">
                <a:latin typeface="Liberation Sans Narrow"/>
                <a:cs typeface="Liberation Sans Narrow"/>
              </a:rPr>
              <a:t>6.) GDP counts </a:t>
            </a:r>
            <a:r>
              <a:rPr sz="2400" spc="25" dirty="0">
                <a:latin typeface="Liberation Sans Narrow"/>
                <a:cs typeface="Liberation Sans Narrow"/>
              </a:rPr>
              <a:t>remedial </a:t>
            </a:r>
            <a:r>
              <a:rPr sz="2400" spc="15" dirty="0">
                <a:latin typeface="Liberation Sans Narrow"/>
                <a:cs typeface="Liberation Sans Narrow"/>
              </a:rPr>
              <a:t>and </a:t>
            </a:r>
            <a:r>
              <a:rPr sz="2400" spc="25" dirty="0">
                <a:latin typeface="Liberation Sans Narrow"/>
                <a:cs typeface="Liberation Sans Narrow"/>
              </a:rPr>
              <a:t>defensive expenditures (such </a:t>
            </a:r>
            <a:r>
              <a:rPr sz="2400" spc="15" dirty="0">
                <a:latin typeface="Liberation Sans Narrow"/>
                <a:cs typeface="Liberation Sans Narrow"/>
              </a:rPr>
              <a:t>as  </a:t>
            </a:r>
            <a:r>
              <a:rPr sz="2400" spc="20" dirty="0">
                <a:latin typeface="Liberation Sans Narrow"/>
                <a:cs typeface="Liberation Sans Narrow"/>
              </a:rPr>
              <a:t>the </a:t>
            </a:r>
            <a:r>
              <a:rPr sz="2400" spc="25" dirty="0">
                <a:latin typeface="Liberation Sans Narrow"/>
                <a:cs typeface="Liberation Sans Narrow"/>
              </a:rPr>
              <a:t>costs </a:t>
            </a:r>
            <a:r>
              <a:rPr sz="2400" spc="15" dirty="0">
                <a:latin typeface="Liberation Sans Narrow"/>
                <a:cs typeface="Liberation Sans Narrow"/>
              </a:rPr>
              <a:t>of </a:t>
            </a:r>
            <a:r>
              <a:rPr sz="2400" spc="10" dirty="0">
                <a:latin typeface="Liberation Sans Narrow"/>
                <a:cs typeface="Liberation Sans Narrow"/>
              </a:rPr>
              <a:t>security, </a:t>
            </a:r>
            <a:r>
              <a:rPr sz="2400" spc="25" dirty="0">
                <a:latin typeface="Liberation Sans Narrow"/>
                <a:cs typeface="Liberation Sans Narrow"/>
              </a:rPr>
              <a:t>police, pollution clean </a:t>
            </a:r>
            <a:r>
              <a:rPr sz="2400" spc="20" dirty="0">
                <a:latin typeface="Liberation Sans Narrow"/>
                <a:cs typeface="Liberation Sans Narrow"/>
              </a:rPr>
              <a:t>up, </a:t>
            </a:r>
            <a:r>
              <a:rPr sz="2400" spc="25" dirty="0">
                <a:latin typeface="Liberation Sans Narrow"/>
                <a:cs typeface="Liberation Sans Narrow"/>
              </a:rPr>
              <a:t>etc.) </a:t>
            </a:r>
            <a:r>
              <a:rPr sz="2400" spc="10" dirty="0">
                <a:latin typeface="Liberation Sans Narrow"/>
                <a:cs typeface="Liberation Sans Narrow"/>
              </a:rPr>
              <a:t>as  </a:t>
            </a:r>
            <a:r>
              <a:rPr sz="2400" spc="25" dirty="0">
                <a:latin typeface="Liberation Sans Narrow"/>
                <a:cs typeface="Liberation Sans Narrow"/>
              </a:rPr>
              <a:t>positive contributions </a:t>
            </a:r>
            <a:r>
              <a:rPr sz="2400" spc="15" dirty="0">
                <a:latin typeface="Liberation Sans Narrow"/>
                <a:cs typeface="Liberation Sans Narrow"/>
              </a:rPr>
              <a:t>to</a:t>
            </a:r>
            <a:r>
              <a:rPr sz="2400" spc="35" dirty="0">
                <a:latin typeface="Liberation Sans Narrow"/>
                <a:cs typeface="Liberation Sans Narrow"/>
              </a:rPr>
              <a:t> </a:t>
            </a:r>
            <a:r>
              <a:rPr sz="2400" spc="25" dirty="0">
                <a:latin typeface="Liberation Sans Narrow"/>
                <a:cs typeface="Liberation Sans Narrow"/>
              </a:rPr>
              <a:t>commerce.</a:t>
            </a:r>
            <a:endParaRPr sz="2400" dirty="0">
              <a:latin typeface="Liberation Sans Narrow"/>
              <a:cs typeface="Liberation Sans Narrow"/>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094232" y="129539"/>
            <a:ext cx="7123176" cy="739140"/>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365503" y="755904"/>
            <a:ext cx="6464808" cy="126491"/>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3354323" y="678180"/>
            <a:ext cx="2468879" cy="739139"/>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625596" y="1304544"/>
            <a:ext cx="1944624" cy="126491"/>
          </a:xfrm>
          <a:prstGeom prst="rect">
            <a:avLst/>
          </a:prstGeom>
          <a:blipFill>
            <a:blip r:embed="rId5" cstate="print"/>
            <a:stretch>
              <a:fillRect/>
            </a:stretch>
          </a:blipFill>
        </p:spPr>
        <p:txBody>
          <a:bodyPr wrap="square" lIns="0" tIns="0" rIns="0" bIns="0" rtlCol="0"/>
          <a:lstStyle/>
          <a:p>
            <a:endParaRPr/>
          </a:p>
        </p:txBody>
      </p:sp>
      <p:sp>
        <p:nvSpPr>
          <p:cNvPr id="6" name="object 6"/>
          <p:cNvSpPr txBox="1">
            <a:spLocks noGrp="1"/>
          </p:cNvSpPr>
          <p:nvPr>
            <p:ph type="title"/>
          </p:nvPr>
        </p:nvSpPr>
        <p:spPr>
          <a:xfrm>
            <a:off x="457200" y="274638"/>
            <a:ext cx="8229600" cy="1367041"/>
          </a:xfrm>
          <a:prstGeom prst="rect">
            <a:avLst/>
          </a:prstGeom>
          <a:solidFill>
            <a:schemeClr val="bg1"/>
          </a:solidFill>
        </p:spPr>
        <p:txBody>
          <a:bodyPr vert="horz" wrap="square" lIns="0" tIns="12700" rIns="0" bIns="0" rtlCol="0">
            <a:spAutoFit/>
          </a:bodyPr>
          <a:lstStyle/>
          <a:p>
            <a:pPr marL="2320925" marR="5080" indent="-2260600">
              <a:lnSpc>
                <a:spcPct val="100000"/>
              </a:lnSpc>
              <a:spcBef>
                <a:spcPts val="100"/>
              </a:spcBef>
            </a:pPr>
            <a:r>
              <a:rPr spc="10" dirty="0"/>
              <a:t>IMPORTANCE </a:t>
            </a:r>
            <a:r>
              <a:rPr spc="15" dirty="0"/>
              <a:t>OF </a:t>
            </a:r>
            <a:r>
              <a:rPr spc="5" dirty="0"/>
              <a:t>NATIONAL </a:t>
            </a:r>
            <a:r>
              <a:rPr u="none" spc="5" dirty="0"/>
              <a:t> </a:t>
            </a:r>
            <a:r>
              <a:rPr spc="35" dirty="0"/>
              <a:t>INCOME</a:t>
            </a:r>
          </a:p>
        </p:txBody>
      </p:sp>
      <p:sp>
        <p:nvSpPr>
          <p:cNvPr id="17" name="object 17"/>
          <p:cNvSpPr txBox="1"/>
          <p:nvPr/>
        </p:nvSpPr>
        <p:spPr>
          <a:xfrm>
            <a:off x="457201" y="1741424"/>
            <a:ext cx="7924800" cy="2860398"/>
          </a:xfrm>
          <a:prstGeom prst="rect">
            <a:avLst/>
          </a:prstGeom>
        </p:spPr>
        <p:txBody>
          <a:bodyPr vert="horz" wrap="square" lIns="0" tIns="13335" rIns="0" bIns="0" rtlCol="0">
            <a:spAutoFit/>
          </a:bodyPr>
          <a:lstStyle/>
          <a:p>
            <a:pPr marL="629285" indent="-514350" algn="just">
              <a:spcBef>
                <a:spcPts val="105"/>
              </a:spcBef>
              <a:buFont typeface="+mj-lt"/>
              <a:buAutoNum type="arabicPeriod"/>
            </a:pPr>
            <a:r>
              <a:rPr lang="en-US" sz="2800" spc="-5" dirty="0">
                <a:latin typeface="Liberation Sans Narrow"/>
                <a:cs typeface="Liberation Sans Narrow"/>
              </a:rPr>
              <a:t> </a:t>
            </a:r>
            <a:r>
              <a:rPr sz="2800" spc="-5" dirty="0">
                <a:latin typeface="Liberation Sans Narrow"/>
                <a:cs typeface="Liberation Sans Narrow"/>
              </a:rPr>
              <a:t>Measures inflationary or deflationary</a:t>
            </a:r>
            <a:r>
              <a:rPr sz="2800" spc="-65" dirty="0">
                <a:latin typeface="Liberation Sans Narrow"/>
                <a:cs typeface="Liberation Sans Narrow"/>
              </a:rPr>
              <a:t> </a:t>
            </a:r>
            <a:r>
              <a:rPr sz="2800" spc="-5" dirty="0">
                <a:latin typeface="Liberation Sans Narrow"/>
                <a:cs typeface="Liberation Sans Narrow"/>
              </a:rPr>
              <a:t>pressure</a:t>
            </a:r>
            <a:endParaRPr sz="2800" dirty="0">
              <a:latin typeface="Times New Roman"/>
              <a:cs typeface="Times New Roman"/>
            </a:endParaRPr>
          </a:p>
          <a:p>
            <a:pPr marL="629285" indent="-514350" algn="just">
              <a:spcBef>
                <a:spcPts val="1385"/>
              </a:spcBef>
              <a:buFont typeface="+mj-lt"/>
              <a:buAutoNum type="arabicPeriod"/>
            </a:pPr>
            <a:r>
              <a:rPr lang="en-US" sz="2800" spc="-5" dirty="0">
                <a:latin typeface="Liberation Sans Narrow"/>
                <a:cs typeface="Liberation Sans Narrow"/>
              </a:rPr>
              <a:t> </a:t>
            </a:r>
            <a:r>
              <a:rPr sz="2800" spc="-5" dirty="0">
                <a:latin typeface="Liberation Sans Narrow"/>
                <a:cs typeface="Liberation Sans Narrow"/>
              </a:rPr>
              <a:t>Contribution of various</a:t>
            </a:r>
            <a:r>
              <a:rPr sz="2800" spc="-10" dirty="0">
                <a:latin typeface="Liberation Sans Narrow"/>
                <a:cs typeface="Liberation Sans Narrow"/>
              </a:rPr>
              <a:t> </a:t>
            </a:r>
            <a:r>
              <a:rPr sz="2800" spc="-5" dirty="0">
                <a:latin typeface="Liberation Sans Narrow"/>
                <a:cs typeface="Liberation Sans Narrow"/>
              </a:rPr>
              <a:t>sectors</a:t>
            </a:r>
            <a:endParaRPr sz="2800" dirty="0">
              <a:latin typeface="Times New Roman"/>
              <a:cs typeface="Times New Roman"/>
            </a:endParaRPr>
          </a:p>
          <a:p>
            <a:pPr marL="673100" indent="-514350" algn="just">
              <a:spcBef>
                <a:spcPts val="1375"/>
              </a:spcBef>
              <a:buFont typeface="+mj-lt"/>
              <a:buAutoNum type="arabicPeriod"/>
            </a:pPr>
            <a:r>
              <a:rPr lang="en-US" sz="2800" spc="-5" dirty="0">
                <a:latin typeface="Liberation Sans Narrow"/>
                <a:cs typeface="Liberation Sans Narrow"/>
              </a:rPr>
              <a:t> </a:t>
            </a:r>
            <a:r>
              <a:rPr sz="2800" spc="-5" dirty="0">
                <a:latin typeface="Liberation Sans Narrow"/>
                <a:cs typeface="Liberation Sans Narrow"/>
              </a:rPr>
              <a:t>Distribution of national income in an</a:t>
            </a:r>
            <a:r>
              <a:rPr sz="2800" spc="-40" dirty="0">
                <a:latin typeface="Liberation Sans Narrow"/>
                <a:cs typeface="Liberation Sans Narrow"/>
              </a:rPr>
              <a:t> </a:t>
            </a:r>
            <a:r>
              <a:rPr sz="2800" spc="-5" dirty="0">
                <a:latin typeface="Liberation Sans Narrow"/>
                <a:cs typeface="Liberation Sans Narrow"/>
              </a:rPr>
              <a:t>economy</a:t>
            </a:r>
            <a:endParaRPr sz="2800" dirty="0">
              <a:latin typeface="Liberation Sans Narrow"/>
              <a:cs typeface="Liberation Sans Narrow"/>
            </a:endParaRPr>
          </a:p>
          <a:p>
            <a:pPr marL="469900" marR="292100" indent="-457200" algn="just">
              <a:spcBef>
                <a:spcPts val="165"/>
              </a:spcBef>
              <a:buFont typeface="+mj-lt"/>
              <a:buAutoNum type="arabicPeriod"/>
            </a:pPr>
            <a:r>
              <a:rPr lang="en-US" sz="2400" spc="-5" dirty="0">
                <a:latin typeface="Liberation Sans Narrow"/>
                <a:cs typeface="Liberation Sans Narrow"/>
              </a:rPr>
              <a:t>    </a:t>
            </a:r>
            <a:r>
              <a:rPr sz="2400" spc="-5" dirty="0">
                <a:latin typeface="Liberation Sans Narrow"/>
                <a:cs typeface="Liberation Sans Narrow"/>
              </a:rPr>
              <a:t>Shapes the </a:t>
            </a:r>
            <a:r>
              <a:rPr sz="2400" spc="-10" dirty="0">
                <a:latin typeface="Liberation Sans Narrow"/>
                <a:cs typeface="Liberation Sans Narrow"/>
              </a:rPr>
              <a:t>Budgetary </a:t>
            </a:r>
            <a:r>
              <a:rPr sz="2400" spc="-5" dirty="0">
                <a:latin typeface="Liberation Sans Narrow"/>
                <a:cs typeface="Liberation Sans Narrow"/>
              </a:rPr>
              <a:t>policy of the </a:t>
            </a:r>
            <a:r>
              <a:rPr sz="2400" spc="-10" dirty="0">
                <a:latin typeface="Liberation Sans Narrow"/>
                <a:cs typeface="Liberation Sans Narrow"/>
              </a:rPr>
              <a:t>Government  </a:t>
            </a:r>
            <a:r>
              <a:rPr lang="en-US" sz="2400" spc="-10" dirty="0">
                <a:latin typeface="Liberation Sans Narrow"/>
                <a:cs typeface="Liberation Sans Narrow"/>
              </a:rPr>
              <a:t>       </a:t>
            </a:r>
            <a:r>
              <a:rPr sz="2400" spc="-5" dirty="0">
                <a:latin typeface="Liberation Sans Narrow"/>
                <a:cs typeface="Liberation Sans Narrow"/>
              </a:rPr>
              <a:t>Planning of an</a:t>
            </a:r>
            <a:r>
              <a:rPr sz="2400" dirty="0">
                <a:latin typeface="Liberation Sans Narrow"/>
                <a:cs typeface="Liberation Sans Narrow"/>
              </a:rPr>
              <a:t> </a:t>
            </a:r>
            <a:r>
              <a:rPr sz="2400" spc="-5" dirty="0">
                <a:latin typeface="Liberation Sans Narrow"/>
                <a:cs typeface="Liberation Sans Narrow"/>
              </a:rPr>
              <a:t>Economy</a:t>
            </a:r>
            <a:endParaRPr sz="2400" dirty="0">
              <a:latin typeface="Liberation Sans Narrow"/>
              <a:cs typeface="Liberation Sans Narrow"/>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National Income Estimation in India</a:t>
            </a:r>
            <a:endParaRPr lang="en-US" dirty="0"/>
          </a:p>
        </p:txBody>
      </p:sp>
      <p:sp>
        <p:nvSpPr>
          <p:cNvPr id="3" name="Content Placeholder 2"/>
          <p:cNvSpPr>
            <a:spLocks noGrp="1"/>
          </p:cNvSpPr>
          <p:nvPr>
            <p:ph idx="1"/>
          </p:nvPr>
        </p:nvSpPr>
        <p:spPr>
          <a:xfrm>
            <a:off x="457200" y="1219200"/>
            <a:ext cx="8229600" cy="5181600"/>
          </a:xfrm>
        </p:spPr>
        <p:txBody>
          <a:bodyPr>
            <a:normAutofit fontScale="92500"/>
          </a:bodyPr>
          <a:lstStyle/>
          <a:p>
            <a:pPr algn="just"/>
            <a:r>
              <a:rPr lang="en-US" sz="2400" dirty="0"/>
              <a:t>India has a well-developed system of measuring national income accounts. The national income in India is estimated by Central Statistical </a:t>
            </a:r>
            <a:r>
              <a:rPr lang="en-US" sz="2400" dirty="0" err="1"/>
              <a:t>Organisation</a:t>
            </a:r>
            <a:r>
              <a:rPr lang="en-US" sz="2400" dirty="0"/>
              <a:t> (CSO). It classifies economic activities into:</a:t>
            </a:r>
          </a:p>
          <a:p>
            <a:pPr algn="just">
              <a:buNone/>
            </a:pPr>
            <a:r>
              <a:rPr lang="en-US" sz="2400" dirty="0"/>
              <a:t> 1. </a:t>
            </a:r>
            <a:r>
              <a:rPr lang="en-US" sz="2400" b="1" dirty="0"/>
              <a:t>Primary sector </a:t>
            </a:r>
            <a:r>
              <a:rPr lang="en-US" sz="2400" dirty="0"/>
              <a:t>- agriculture, animal husbandry, forestry, fishing, mining and quarrying.</a:t>
            </a:r>
          </a:p>
          <a:p>
            <a:pPr algn="just">
              <a:buNone/>
            </a:pPr>
            <a:r>
              <a:rPr lang="en-US" sz="2400" dirty="0"/>
              <a:t> 2.  </a:t>
            </a:r>
            <a:r>
              <a:rPr lang="en-US" sz="2400" b="1" dirty="0"/>
              <a:t>Secondary sector- </a:t>
            </a:r>
            <a:r>
              <a:rPr lang="en-US" sz="2400" dirty="0"/>
              <a:t>manufacturing, electricity, gas and water supply and construction; </a:t>
            </a:r>
          </a:p>
          <a:p>
            <a:pPr algn="just">
              <a:buNone/>
            </a:pPr>
            <a:r>
              <a:rPr lang="en-US" sz="2400" dirty="0"/>
              <a:t> 3. </a:t>
            </a:r>
            <a:r>
              <a:rPr lang="en-US" sz="2400" b="1" dirty="0"/>
              <a:t>Tertiary sector - </a:t>
            </a:r>
            <a:r>
              <a:rPr lang="en-US" sz="2400" dirty="0"/>
              <a:t>trade, hotel and restaurant, transport, storage and communication, finance and real estate and community and personal services. </a:t>
            </a:r>
          </a:p>
          <a:p>
            <a:pPr algn="just">
              <a:buNone/>
            </a:pPr>
            <a:r>
              <a:rPr lang="en-US" sz="2400" dirty="0"/>
              <a:t>	The data for estimating national income is gathered from several sources such as National Sample Survey Organization (NSSO) for agricultural statistics and Annual Survey of Industries (ASI) for manufacturing.</a:t>
            </a:r>
          </a:p>
          <a:p>
            <a:pPr algn="just"/>
            <a:endParaRPr 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524000" y="990625"/>
            <a:ext cx="6202045" cy="4645533"/>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75260" y="236220"/>
            <a:ext cx="1639824" cy="582167"/>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85928" y="1112519"/>
            <a:ext cx="696468" cy="559308"/>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690372" y="1089660"/>
            <a:ext cx="8055864" cy="582168"/>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690372" y="1516380"/>
            <a:ext cx="5681472" cy="582168"/>
          </a:xfrm>
          <a:prstGeom prst="rect">
            <a:avLst/>
          </a:prstGeom>
          <a:blipFill>
            <a:blip r:embed="rId5" cstate="print"/>
            <a:stretch>
              <a:fillRect/>
            </a:stretch>
          </a:blipFill>
        </p:spPr>
        <p:txBody>
          <a:bodyPr wrap="square" lIns="0" tIns="0" rIns="0" bIns="0" rtlCol="0"/>
          <a:lstStyle/>
          <a:p>
            <a:endParaRPr/>
          </a:p>
        </p:txBody>
      </p:sp>
      <p:sp>
        <p:nvSpPr>
          <p:cNvPr id="6" name="object 6"/>
          <p:cNvSpPr/>
          <p:nvPr/>
        </p:nvSpPr>
        <p:spPr>
          <a:xfrm>
            <a:off x="185928" y="2392679"/>
            <a:ext cx="696468" cy="559308"/>
          </a:xfrm>
          <a:prstGeom prst="rect">
            <a:avLst/>
          </a:prstGeom>
          <a:blipFill>
            <a:blip r:embed="rId6" cstate="print"/>
            <a:stretch>
              <a:fillRect/>
            </a:stretch>
          </a:blipFill>
        </p:spPr>
        <p:txBody>
          <a:bodyPr wrap="square" lIns="0" tIns="0" rIns="0" bIns="0" rtlCol="0"/>
          <a:lstStyle/>
          <a:p>
            <a:endParaRPr/>
          </a:p>
        </p:txBody>
      </p:sp>
      <p:sp>
        <p:nvSpPr>
          <p:cNvPr id="7" name="object 7"/>
          <p:cNvSpPr/>
          <p:nvPr/>
        </p:nvSpPr>
        <p:spPr>
          <a:xfrm>
            <a:off x="690372" y="2369820"/>
            <a:ext cx="8182356" cy="582167"/>
          </a:xfrm>
          <a:prstGeom prst="rect">
            <a:avLst/>
          </a:prstGeom>
          <a:blipFill>
            <a:blip r:embed="rId7" cstate="print"/>
            <a:stretch>
              <a:fillRect/>
            </a:stretch>
          </a:blipFill>
        </p:spPr>
        <p:txBody>
          <a:bodyPr wrap="square" lIns="0" tIns="0" rIns="0" bIns="0" rtlCol="0"/>
          <a:lstStyle/>
          <a:p>
            <a:endParaRPr/>
          </a:p>
        </p:txBody>
      </p:sp>
      <p:sp>
        <p:nvSpPr>
          <p:cNvPr id="8" name="object 8"/>
          <p:cNvSpPr/>
          <p:nvPr/>
        </p:nvSpPr>
        <p:spPr>
          <a:xfrm>
            <a:off x="690372" y="2796539"/>
            <a:ext cx="6960108" cy="582167"/>
          </a:xfrm>
          <a:prstGeom prst="rect">
            <a:avLst/>
          </a:prstGeom>
          <a:blipFill>
            <a:blip r:embed="rId8" cstate="print"/>
            <a:stretch>
              <a:fillRect/>
            </a:stretch>
          </a:blipFill>
        </p:spPr>
        <p:txBody>
          <a:bodyPr wrap="square" lIns="0" tIns="0" rIns="0" bIns="0" rtlCol="0"/>
          <a:lstStyle/>
          <a:p>
            <a:endParaRPr/>
          </a:p>
        </p:txBody>
      </p:sp>
      <p:sp>
        <p:nvSpPr>
          <p:cNvPr id="9" name="object 9"/>
          <p:cNvSpPr/>
          <p:nvPr/>
        </p:nvSpPr>
        <p:spPr>
          <a:xfrm>
            <a:off x="185928" y="3672840"/>
            <a:ext cx="696468" cy="559307"/>
          </a:xfrm>
          <a:prstGeom prst="rect">
            <a:avLst/>
          </a:prstGeom>
          <a:blipFill>
            <a:blip r:embed="rId9" cstate="print"/>
            <a:stretch>
              <a:fillRect/>
            </a:stretch>
          </a:blipFill>
        </p:spPr>
        <p:txBody>
          <a:bodyPr wrap="square" lIns="0" tIns="0" rIns="0" bIns="0" rtlCol="0"/>
          <a:lstStyle/>
          <a:p>
            <a:endParaRPr/>
          </a:p>
        </p:txBody>
      </p:sp>
      <p:sp>
        <p:nvSpPr>
          <p:cNvPr id="10" name="object 10"/>
          <p:cNvSpPr/>
          <p:nvPr/>
        </p:nvSpPr>
        <p:spPr>
          <a:xfrm>
            <a:off x="690372" y="3649979"/>
            <a:ext cx="8263128" cy="582168"/>
          </a:xfrm>
          <a:prstGeom prst="rect">
            <a:avLst/>
          </a:prstGeom>
          <a:blipFill>
            <a:blip r:embed="rId10" cstate="print"/>
            <a:stretch>
              <a:fillRect/>
            </a:stretch>
          </a:blipFill>
        </p:spPr>
        <p:txBody>
          <a:bodyPr wrap="square" lIns="0" tIns="0" rIns="0" bIns="0" rtlCol="0"/>
          <a:lstStyle/>
          <a:p>
            <a:endParaRPr/>
          </a:p>
        </p:txBody>
      </p:sp>
      <p:sp>
        <p:nvSpPr>
          <p:cNvPr id="11" name="object 11"/>
          <p:cNvSpPr/>
          <p:nvPr/>
        </p:nvSpPr>
        <p:spPr>
          <a:xfrm>
            <a:off x="690372" y="4076700"/>
            <a:ext cx="2513076" cy="582168"/>
          </a:xfrm>
          <a:prstGeom prst="rect">
            <a:avLst/>
          </a:prstGeom>
          <a:blipFill>
            <a:blip r:embed="rId11" cstate="print"/>
            <a:stretch>
              <a:fillRect/>
            </a:stretch>
          </a:blipFill>
        </p:spPr>
        <p:txBody>
          <a:bodyPr wrap="square" lIns="0" tIns="0" rIns="0" bIns="0" rtlCol="0"/>
          <a:lstStyle/>
          <a:p>
            <a:endParaRPr/>
          </a:p>
        </p:txBody>
      </p:sp>
      <p:sp>
        <p:nvSpPr>
          <p:cNvPr id="15" name="object 15"/>
          <p:cNvSpPr txBox="1"/>
          <p:nvPr/>
        </p:nvSpPr>
        <p:spPr>
          <a:xfrm>
            <a:off x="383540" y="330199"/>
            <a:ext cx="8249284" cy="4798108"/>
          </a:xfrm>
          <a:prstGeom prst="rect">
            <a:avLst/>
          </a:prstGeom>
          <a:solidFill>
            <a:schemeClr val="bg1"/>
          </a:solidFill>
        </p:spPr>
        <p:txBody>
          <a:bodyPr vert="horz" wrap="square" lIns="0" tIns="12065" rIns="0" bIns="0" rtlCol="0">
            <a:spAutoFit/>
          </a:bodyPr>
          <a:lstStyle/>
          <a:p>
            <a:pPr marL="12700">
              <a:lnSpc>
                <a:spcPct val="100000"/>
              </a:lnSpc>
              <a:spcBef>
                <a:spcPts val="95"/>
              </a:spcBef>
            </a:pPr>
            <a:r>
              <a:rPr sz="2800" b="1" spc="-340" dirty="0">
                <a:cs typeface="Arial"/>
              </a:rPr>
              <a:t>Needs…</a:t>
            </a:r>
            <a:endParaRPr sz="2800" dirty="0">
              <a:cs typeface="Arial"/>
            </a:endParaRPr>
          </a:p>
          <a:p>
            <a:pPr>
              <a:lnSpc>
                <a:spcPct val="100000"/>
              </a:lnSpc>
              <a:spcBef>
                <a:spcPts val="25"/>
              </a:spcBef>
            </a:pPr>
            <a:endParaRPr sz="2900" dirty="0">
              <a:cs typeface="Times New Roman"/>
            </a:endParaRPr>
          </a:p>
          <a:p>
            <a:pPr marL="527685" marR="216535" indent="-514984">
              <a:lnSpc>
                <a:spcPct val="100000"/>
              </a:lnSpc>
              <a:buAutoNum type="arabicPeriod" startAt="5"/>
              <a:tabLst>
                <a:tab pos="527685" algn="l"/>
                <a:tab pos="528320" algn="l"/>
              </a:tabLst>
            </a:pPr>
            <a:r>
              <a:rPr sz="2800" b="1" spc="-85" dirty="0">
                <a:cs typeface="Liberation Sans Narrow"/>
              </a:rPr>
              <a:t>To </a:t>
            </a:r>
            <a:r>
              <a:rPr sz="2800" b="1" spc="-5" dirty="0">
                <a:cs typeface="Liberation Sans Narrow"/>
              </a:rPr>
              <a:t>help Govt. to formulate </a:t>
            </a:r>
            <a:r>
              <a:rPr sz="2800" b="1" spc="-10" dirty="0">
                <a:cs typeface="Liberation Sans Narrow"/>
              </a:rPr>
              <a:t>suitable </a:t>
            </a:r>
            <a:r>
              <a:rPr sz="2800" b="1" spc="-5" dirty="0">
                <a:cs typeface="Liberation Sans Narrow"/>
              </a:rPr>
              <a:t>development plans  </a:t>
            </a:r>
            <a:r>
              <a:rPr sz="2800" b="1" spc="-10" dirty="0">
                <a:cs typeface="Liberation Sans Narrow"/>
              </a:rPr>
              <a:t>and </a:t>
            </a:r>
            <a:r>
              <a:rPr sz="2800" b="1" spc="-5" dirty="0">
                <a:cs typeface="Liberation Sans Narrow"/>
              </a:rPr>
              <a:t>policies to </a:t>
            </a:r>
            <a:r>
              <a:rPr sz="2800" b="1" spc="-10" dirty="0">
                <a:cs typeface="Liberation Sans Narrow"/>
              </a:rPr>
              <a:t>increase </a:t>
            </a:r>
            <a:r>
              <a:rPr sz="2800" b="1" spc="-5" dirty="0">
                <a:cs typeface="Liberation Sans Narrow"/>
              </a:rPr>
              <a:t>growth</a:t>
            </a:r>
            <a:r>
              <a:rPr sz="2800" b="1" spc="-30" dirty="0">
                <a:cs typeface="Liberation Sans Narrow"/>
              </a:rPr>
              <a:t> </a:t>
            </a:r>
            <a:r>
              <a:rPr sz="2800" b="1" spc="-5" dirty="0">
                <a:cs typeface="Liberation Sans Narrow"/>
              </a:rPr>
              <a:t>rates.</a:t>
            </a:r>
            <a:endParaRPr sz="2800" dirty="0">
              <a:cs typeface="Liberation Sans Narrow"/>
            </a:endParaRPr>
          </a:p>
          <a:p>
            <a:pPr>
              <a:lnSpc>
                <a:spcPct val="100000"/>
              </a:lnSpc>
              <a:spcBef>
                <a:spcPts val="30"/>
              </a:spcBef>
              <a:buAutoNum type="arabicPeriod" startAt="5"/>
            </a:pPr>
            <a:endParaRPr sz="2900" dirty="0">
              <a:cs typeface="Times New Roman"/>
            </a:endParaRPr>
          </a:p>
          <a:p>
            <a:pPr marL="527685" marR="87630" indent="-514984">
              <a:lnSpc>
                <a:spcPct val="100000"/>
              </a:lnSpc>
              <a:buAutoNum type="arabicPeriod" startAt="5"/>
              <a:tabLst>
                <a:tab pos="527685" algn="l"/>
                <a:tab pos="528320" algn="l"/>
              </a:tabLst>
            </a:pPr>
            <a:r>
              <a:rPr sz="2800" b="1" spc="-85" dirty="0">
                <a:cs typeface="Liberation Sans Narrow"/>
              </a:rPr>
              <a:t>To </a:t>
            </a:r>
            <a:r>
              <a:rPr sz="2800" b="1" spc="-5" dirty="0">
                <a:cs typeface="Liberation Sans Narrow"/>
              </a:rPr>
              <a:t>fix </a:t>
            </a:r>
            <a:r>
              <a:rPr sz="2800" b="1" spc="-10" dirty="0">
                <a:cs typeface="Liberation Sans Narrow"/>
              </a:rPr>
              <a:t>various </a:t>
            </a:r>
            <a:r>
              <a:rPr sz="2800" b="1" spc="-5" dirty="0">
                <a:cs typeface="Liberation Sans Narrow"/>
              </a:rPr>
              <a:t>development targets for different </a:t>
            </a:r>
            <a:r>
              <a:rPr sz="2800" b="1" spc="-10" dirty="0">
                <a:cs typeface="Liberation Sans Narrow"/>
              </a:rPr>
              <a:t>sectors  </a:t>
            </a:r>
            <a:r>
              <a:rPr sz="2800" b="1" spc="-5" dirty="0">
                <a:cs typeface="Liberation Sans Narrow"/>
              </a:rPr>
              <a:t>of </a:t>
            </a:r>
            <a:r>
              <a:rPr sz="2800" b="1" spc="-10" dirty="0">
                <a:cs typeface="Liberation Sans Narrow"/>
              </a:rPr>
              <a:t>economy </a:t>
            </a:r>
            <a:r>
              <a:rPr sz="2800" b="1" spc="-5" dirty="0">
                <a:cs typeface="Liberation Sans Narrow"/>
              </a:rPr>
              <a:t>on the basis of there</a:t>
            </a:r>
            <a:r>
              <a:rPr sz="2800" b="1" spc="-15" dirty="0">
                <a:cs typeface="Liberation Sans Narrow"/>
              </a:rPr>
              <a:t> </a:t>
            </a:r>
            <a:r>
              <a:rPr sz="2800" b="1" spc="-5" dirty="0">
                <a:cs typeface="Liberation Sans Narrow"/>
              </a:rPr>
              <a:t>performance.</a:t>
            </a:r>
            <a:endParaRPr sz="2800" dirty="0">
              <a:cs typeface="Liberation Sans Narrow"/>
            </a:endParaRPr>
          </a:p>
          <a:p>
            <a:pPr>
              <a:lnSpc>
                <a:spcPct val="100000"/>
              </a:lnSpc>
              <a:spcBef>
                <a:spcPts val="25"/>
              </a:spcBef>
              <a:buAutoNum type="arabicPeriod" startAt="5"/>
            </a:pPr>
            <a:endParaRPr sz="2900" dirty="0">
              <a:cs typeface="Times New Roman"/>
            </a:endParaRPr>
          </a:p>
          <a:p>
            <a:pPr marL="527685" marR="5080" indent="-514984">
              <a:lnSpc>
                <a:spcPct val="100000"/>
              </a:lnSpc>
              <a:buAutoNum type="arabicPeriod" startAt="5"/>
              <a:tabLst>
                <a:tab pos="527685" algn="l"/>
                <a:tab pos="528320" algn="l"/>
              </a:tabLst>
            </a:pPr>
            <a:r>
              <a:rPr sz="2800" b="1" spc="-85" dirty="0">
                <a:cs typeface="Liberation Sans Narrow"/>
              </a:rPr>
              <a:t>To </a:t>
            </a:r>
            <a:r>
              <a:rPr sz="2800" b="1" spc="-5" dirty="0">
                <a:cs typeface="Liberation Sans Narrow"/>
              </a:rPr>
              <a:t>help business firms in forecasting future demand for  the</a:t>
            </a:r>
            <a:r>
              <a:rPr lang="en-US" sz="2800" b="1" spc="-5" dirty="0">
                <a:cs typeface="Liberation Sans Narrow"/>
              </a:rPr>
              <a:t>ir</a:t>
            </a:r>
            <a:r>
              <a:rPr sz="2800" b="1" spc="-25" dirty="0">
                <a:cs typeface="Liberation Sans Narrow"/>
              </a:rPr>
              <a:t> </a:t>
            </a:r>
            <a:r>
              <a:rPr sz="2800" b="1" spc="-5" dirty="0">
                <a:cs typeface="Liberation Sans Narrow"/>
              </a:rPr>
              <a:t>products</a:t>
            </a:r>
            <a:r>
              <a:rPr lang="en-US" sz="2800" b="1" spc="-5" dirty="0">
                <a:cs typeface="Liberation Sans Narrow"/>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6800" y="457200"/>
            <a:ext cx="6550661" cy="505267"/>
          </a:xfrm>
          <a:prstGeom prst="rect">
            <a:avLst/>
          </a:prstGeom>
        </p:spPr>
        <p:txBody>
          <a:bodyPr vert="horz" wrap="square" lIns="0" tIns="12700" rIns="0" bIns="0" rtlCol="0">
            <a:spAutoFit/>
          </a:bodyPr>
          <a:lstStyle/>
          <a:p>
            <a:pPr marL="12700" marR="5080">
              <a:lnSpc>
                <a:spcPct val="100000"/>
              </a:lnSpc>
              <a:spcBef>
                <a:spcPts val="100"/>
              </a:spcBef>
            </a:pPr>
            <a:r>
              <a:rPr sz="3200" b="1" spc="5" dirty="0"/>
              <a:t>NATIONAL</a:t>
            </a:r>
            <a:r>
              <a:rPr sz="3200" b="1" spc="-45" dirty="0"/>
              <a:t> </a:t>
            </a:r>
            <a:r>
              <a:rPr sz="3200" b="1" spc="35" dirty="0"/>
              <a:t>INCOME </a:t>
            </a:r>
            <a:r>
              <a:rPr sz="3200" b="1" u="none" spc="35" dirty="0"/>
              <a:t> </a:t>
            </a:r>
            <a:r>
              <a:rPr sz="3200" b="1" spc="10" dirty="0"/>
              <a:t>AGGREGATES</a:t>
            </a:r>
          </a:p>
        </p:txBody>
      </p:sp>
      <p:sp>
        <p:nvSpPr>
          <p:cNvPr id="3" name="object 3"/>
          <p:cNvSpPr txBox="1"/>
          <p:nvPr/>
        </p:nvSpPr>
        <p:spPr>
          <a:xfrm>
            <a:off x="228600" y="1233195"/>
            <a:ext cx="8686800" cy="3903633"/>
          </a:xfrm>
          <a:prstGeom prst="rect">
            <a:avLst/>
          </a:prstGeom>
        </p:spPr>
        <p:txBody>
          <a:bodyPr vert="horz" wrap="square" lIns="0" tIns="12700" rIns="0" bIns="0" rtlCol="0">
            <a:spAutoFit/>
          </a:bodyPr>
          <a:lstStyle/>
          <a:p>
            <a:pPr marL="659765" marR="690245" indent="-298450" algn="just">
              <a:spcBef>
                <a:spcPts val="100"/>
              </a:spcBef>
              <a:buClr>
                <a:srgbClr val="DC9E1F"/>
              </a:buClr>
              <a:buFont typeface="Arial" pitchFamily="34" charset="0"/>
              <a:buChar char="•"/>
              <a:tabLst>
                <a:tab pos="704215" algn="l"/>
                <a:tab pos="704850" algn="l"/>
              </a:tabLst>
            </a:pPr>
            <a:r>
              <a:rPr sz="2800" b="1" spc="15" dirty="0">
                <a:latin typeface="Arial"/>
                <a:cs typeface="Arial"/>
              </a:rPr>
              <a:t>National Income </a:t>
            </a:r>
            <a:r>
              <a:rPr sz="2800" b="1" spc="10" dirty="0">
                <a:latin typeface="Arial"/>
                <a:cs typeface="Arial"/>
              </a:rPr>
              <a:t>at </a:t>
            </a:r>
            <a:r>
              <a:rPr sz="2800" b="1" spc="15" dirty="0">
                <a:latin typeface="Arial"/>
                <a:cs typeface="Arial"/>
              </a:rPr>
              <a:t>Current Price</a:t>
            </a:r>
            <a:endParaRPr lang="en-US" sz="2800" b="1" spc="15" dirty="0">
              <a:latin typeface="Arial"/>
              <a:cs typeface="Arial"/>
            </a:endParaRPr>
          </a:p>
          <a:p>
            <a:pPr marL="659765" marR="690245" indent="-298450" algn="just">
              <a:spcBef>
                <a:spcPts val="100"/>
              </a:spcBef>
              <a:buClr>
                <a:srgbClr val="DC9E1F"/>
              </a:buClr>
              <a:tabLst>
                <a:tab pos="704215" algn="l"/>
                <a:tab pos="704850" algn="l"/>
              </a:tabLst>
            </a:pPr>
            <a:r>
              <a:rPr lang="en-US" sz="2800" spc="15" dirty="0">
                <a:latin typeface="Arial"/>
                <a:cs typeface="Arial"/>
              </a:rPr>
              <a:t>	</a:t>
            </a:r>
            <a:r>
              <a:rPr sz="2800" spc="15" dirty="0">
                <a:latin typeface="Arial"/>
                <a:cs typeface="Arial"/>
              </a:rPr>
              <a:t>Current Prices refer </a:t>
            </a:r>
            <a:r>
              <a:rPr sz="2800" spc="10" dirty="0">
                <a:latin typeface="Arial"/>
                <a:cs typeface="Arial"/>
              </a:rPr>
              <a:t>to the</a:t>
            </a:r>
            <a:r>
              <a:rPr sz="2800" spc="300" dirty="0">
                <a:latin typeface="Arial"/>
                <a:cs typeface="Arial"/>
              </a:rPr>
              <a:t> </a:t>
            </a:r>
            <a:r>
              <a:rPr sz="2800" spc="15" dirty="0">
                <a:latin typeface="Arial"/>
                <a:cs typeface="Arial"/>
              </a:rPr>
              <a:t>prices</a:t>
            </a:r>
            <a:r>
              <a:rPr lang="en-US" sz="2800" spc="15" dirty="0">
                <a:latin typeface="Arial"/>
                <a:cs typeface="Arial"/>
              </a:rPr>
              <a:t> </a:t>
            </a:r>
            <a:r>
              <a:rPr sz="2800" spc="15" dirty="0">
                <a:latin typeface="Arial"/>
                <a:cs typeface="Arial"/>
              </a:rPr>
              <a:t>prevailing </a:t>
            </a:r>
            <a:r>
              <a:rPr sz="2800" spc="10" dirty="0">
                <a:latin typeface="Arial"/>
                <a:cs typeface="Arial"/>
              </a:rPr>
              <a:t>in the </a:t>
            </a:r>
            <a:r>
              <a:rPr sz="2800" spc="15" dirty="0">
                <a:latin typeface="Arial"/>
                <a:cs typeface="Arial"/>
              </a:rPr>
              <a:t>market during </a:t>
            </a:r>
            <a:r>
              <a:rPr sz="2800" spc="10" dirty="0">
                <a:latin typeface="Arial"/>
                <a:cs typeface="Arial"/>
              </a:rPr>
              <a:t>the year  for which </a:t>
            </a:r>
            <a:r>
              <a:rPr sz="2800" spc="20" dirty="0">
                <a:latin typeface="Arial"/>
                <a:cs typeface="Arial"/>
              </a:rPr>
              <a:t>estimates </a:t>
            </a:r>
            <a:r>
              <a:rPr sz="2800" spc="10" dirty="0">
                <a:latin typeface="Arial"/>
                <a:cs typeface="Arial"/>
              </a:rPr>
              <a:t>are</a:t>
            </a:r>
            <a:r>
              <a:rPr sz="2800" spc="254" dirty="0">
                <a:latin typeface="Arial"/>
                <a:cs typeface="Arial"/>
              </a:rPr>
              <a:t> </a:t>
            </a:r>
            <a:r>
              <a:rPr sz="2800" spc="10" dirty="0">
                <a:latin typeface="Arial"/>
                <a:cs typeface="Arial"/>
              </a:rPr>
              <a:t>made.</a:t>
            </a:r>
            <a:endParaRPr sz="4000" dirty="0">
              <a:latin typeface="Times New Roman"/>
              <a:cs typeface="Times New Roman"/>
            </a:endParaRPr>
          </a:p>
          <a:p>
            <a:pPr marL="528955" marR="559435" indent="-298450" algn="just">
              <a:buClr>
                <a:srgbClr val="DC9E1F"/>
              </a:buClr>
              <a:buFont typeface="Arial"/>
              <a:buChar char="•"/>
              <a:tabLst>
                <a:tab pos="573405" algn="l"/>
                <a:tab pos="574040" algn="l"/>
              </a:tabLst>
            </a:pPr>
            <a:r>
              <a:rPr sz="2800" b="1" spc="15" dirty="0">
                <a:latin typeface="Arial"/>
                <a:cs typeface="Arial"/>
              </a:rPr>
              <a:t>National Income </a:t>
            </a:r>
            <a:r>
              <a:rPr sz="2800" b="1" spc="10" dirty="0">
                <a:latin typeface="Arial"/>
                <a:cs typeface="Arial"/>
              </a:rPr>
              <a:t>at </a:t>
            </a:r>
            <a:r>
              <a:rPr sz="2800" b="1" spc="15" dirty="0">
                <a:latin typeface="Arial"/>
                <a:cs typeface="Arial"/>
              </a:rPr>
              <a:t>Constant Price</a:t>
            </a:r>
            <a:endParaRPr lang="en-US" sz="2800" b="1" spc="15" dirty="0">
              <a:latin typeface="Arial"/>
              <a:cs typeface="Arial"/>
            </a:endParaRPr>
          </a:p>
          <a:p>
            <a:pPr marL="528955" marR="559435" indent="-298450" algn="just">
              <a:buClr>
                <a:srgbClr val="DC9E1F"/>
              </a:buClr>
              <a:tabLst>
                <a:tab pos="573405" algn="l"/>
                <a:tab pos="574040" algn="l"/>
              </a:tabLst>
            </a:pPr>
            <a:r>
              <a:rPr lang="en-US" sz="2800" spc="15" dirty="0">
                <a:latin typeface="Arial"/>
                <a:cs typeface="Arial"/>
              </a:rPr>
              <a:t>	</a:t>
            </a:r>
            <a:r>
              <a:rPr sz="2800" spc="15" dirty="0">
                <a:latin typeface="Arial"/>
                <a:cs typeface="Arial"/>
              </a:rPr>
              <a:t>Constant Prices refer</a:t>
            </a:r>
            <a:r>
              <a:rPr lang="en-US" sz="2800" spc="15" dirty="0">
                <a:latin typeface="Arial"/>
                <a:cs typeface="Arial"/>
              </a:rPr>
              <a:t>s</a:t>
            </a:r>
            <a:r>
              <a:rPr sz="2800" spc="15" dirty="0">
                <a:latin typeface="Arial"/>
                <a:cs typeface="Arial"/>
              </a:rPr>
              <a:t> </a:t>
            </a:r>
            <a:r>
              <a:rPr sz="2800" spc="10" dirty="0">
                <a:latin typeface="Arial"/>
                <a:cs typeface="Arial"/>
              </a:rPr>
              <a:t>to the</a:t>
            </a:r>
            <a:r>
              <a:rPr sz="2800" spc="315" dirty="0">
                <a:latin typeface="Arial"/>
                <a:cs typeface="Arial"/>
              </a:rPr>
              <a:t> </a:t>
            </a:r>
            <a:r>
              <a:rPr sz="2800" spc="15" dirty="0">
                <a:latin typeface="Arial"/>
                <a:cs typeface="Arial"/>
              </a:rPr>
              <a:t>prices</a:t>
            </a:r>
            <a:r>
              <a:rPr lang="en-US" sz="2800" spc="15" dirty="0">
                <a:latin typeface="Arial"/>
                <a:cs typeface="Arial"/>
              </a:rPr>
              <a:t> </a:t>
            </a:r>
            <a:r>
              <a:rPr sz="2800" spc="15" dirty="0">
                <a:latin typeface="Arial"/>
                <a:cs typeface="Arial"/>
              </a:rPr>
              <a:t>prevailing </a:t>
            </a:r>
            <a:r>
              <a:rPr sz="2800" spc="10" dirty="0">
                <a:latin typeface="Arial"/>
                <a:cs typeface="Arial"/>
              </a:rPr>
              <a:t>in the </a:t>
            </a:r>
            <a:r>
              <a:rPr sz="2800" spc="15" dirty="0">
                <a:latin typeface="Arial"/>
                <a:cs typeface="Arial"/>
              </a:rPr>
              <a:t>market </a:t>
            </a:r>
            <a:r>
              <a:rPr sz="2800" spc="10" dirty="0">
                <a:latin typeface="Arial"/>
                <a:cs typeface="Arial"/>
              </a:rPr>
              <a:t>in the base </a:t>
            </a:r>
            <a:r>
              <a:rPr sz="2800" spc="-20" dirty="0">
                <a:latin typeface="Arial"/>
                <a:cs typeface="Arial"/>
              </a:rPr>
              <a:t>year.  </a:t>
            </a:r>
            <a:r>
              <a:rPr sz="2800" spc="15" dirty="0">
                <a:latin typeface="Arial"/>
                <a:cs typeface="Arial"/>
              </a:rPr>
              <a:t>National income </a:t>
            </a:r>
            <a:r>
              <a:rPr sz="2800" spc="10" dirty="0">
                <a:latin typeface="Arial"/>
                <a:cs typeface="Arial"/>
              </a:rPr>
              <a:t>is </a:t>
            </a:r>
            <a:r>
              <a:rPr sz="2800" spc="15" dirty="0">
                <a:latin typeface="Arial"/>
                <a:cs typeface="Arial"/>
              </a:rPr>
              <a:t>measured </a:t>
            </a:r>
            <a:r>
              <a:rPr sz="2800" spc="10" dirty="0">
                <a:latin typeface="Arial"/>
                <a:cs typeface="Arial"/>
              </a:rPr>
              <a:t>at both the  </a:t>
            </a:r>
            <a:r>
              <a:rPr sz="2800" spc="15" dirty="0">
                <a:latin typeface="Arial"/>
                <a:cs typeface="Arial"/>
              </a:rPr>
              <a:t>levels </a:t>
            </a:r>
            <a:r>
              <a:rPr sz="2800" spc="10" dirty="0">
                <a:latin typeface="Arial"/>
                <a:cs typeface="Arial"/>
              </a:rPr>
              <a:t>in order to </a:t>
            </a:r>
            <a:r>
              <a:rPr sz="2800" spc="15" dirty="0">
                <a:latin typeface="Arial"/>
                <a:cs typeface="Arial"/>
              </a:rPr>
              <a:t>enable </a:t>
            </a:r>
            <a:r>
              <a:rPr sz="2800" spc="-5" dirty="0">
                <a:latin typeface="Arial"/>
                <a:cs typeface="Arial"/>
              </a:rPr>
              <a:t>a</a:t>
            </a:r>
            <a:r>
              <a:rPr sz="2800" spc="340" dirty="0">
                <a:latin typeface="Arial"/>
                <a:cs typeface="Arial"/>
              </a:rPr>
              <a:t> </a:t>
            </a:r>
            <a:r>
              <a:rPr sz="2800" spc="20" dirty="0">
                <a:latin typeface="Arial"/>
                <a:cs typeface="Arial"/>
              </a:rPr>
              <a:t>comparison</a:t>
            </a:r>
            <a:r>
              <a:rPr lang="en-US" sz="2800" spc="20" dirty="0">
                <a:latin typeface="Arial"/>
                <a:cs typeface="Arial"/>
              </a:rPr>
              <a:t>.</a:t>
            </a:r>
            <a:endParaRPr sz="2800" dirty="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4540" y="352755"/>
            <a:ext cx="3857625" cy="468630"/>
          </a:xfrm>
          <a:prstGeom prst="rect">
            <a:avLst/>
          </a:prstGeom>
        </p:spPr>
        <p:txBody>
          <a:bodyPr vert="horz" wrap="square" lIns="0" tIns="13335" rIns="0" bIns="0" rtlCol="0">
            <a:spAutoFit/>
          </a:bodyPr>
          <a:lstStyle/>
          <a:p>
            <a:pPr marL="12700">
              <a:lnSpc>
                <a:spcPct val="100000"/>
              </a:lnSpc>
              <a:spcBef>
                <a:spcPts val="105"/>
              </a:spcBef>
            </a:pPr>
            <a:r>
              <a:rPr sz="2900" spc="20" dirty="0"/>
              <a:t>PER </a:t>
            </a:r>
            <a:r>
              <a:rPr sz="2900" spc="-5" dirty="0"/>
              <a:t>CAPITA</a:t>
            </a:r>
            <a:r>
              <a:rPr sz="2900" spc="-125" dirty="0"/>
              <a:t> </a:t>
            </a:r>
            <a:r>
              <a:rPr sz="2900" spc="25" dirty="0"/>
              <a:t>INCOME</a:t>
            </a:r>
            <a:endParaRPr sz="2900"/>
          </a:p>
        </p:txBody>
      </p:sp>
      <p:sp>
        <p:nvSpPr>
          <p:cNvPr id="3" name="object 3"/>
          <p:cNvSpPr txBox="1"/>
          <p:nvPr/>
        </p:nvSpPr>
        <p:spPr>
          <a:xfrm>
            <a:off x="457200" y="990600"/>
            <a:ext cx="8273415" cy="5132174"/>
          </a:xfrm>
          <a:prstGeom prst="rect">
            <a:avLst/>
          </a:prstGeom>
        </p:spPr>
        <p:txBody>
          <a:bodyPr vert="horz" wrap="square" lIns="0" tIns="12700" rIns="0" bIns="0" rtlCol="0">
            <a:spAutoFit/>
          </a:bodyPr>
          <a:lstStyle/>
          <a:p>
            <a:pPr marL="355600" algn="just">
              <a:spcBef>
                <a:spcPts val="100"/>
              </a:spcBef>
              <a:buFont typeface="Arial" pitchFamily="34" charset="0"/>
              <a:buChar char="•"/>
            </a:pPr>
            <a:r>
              <a:rPr lang="en-US" sz="2400" spc="25" dirty="0">
                <a:latin typeface="Arial"/>
                <a:cs typeface="Arial"/>
              </a:rPr>
              <a:t>  </a:t>
            </a:r>
            <a:r>
              <a:rPr sz="2400" spc="25" dirty="0">
                <a:latin typeface="Arial"/>
                <a:cs typeface="Arial"/>
              </a:rPr>
              <a:t>This </a:t>
            </a:r>
            <a:r>
              <a:rPr sz="2400" spc="20" dirty="0">
                <a:latin typeface="Arial"/>
                <a:cs typeface="Arial"/>
              </a:rPr>
              <a:t>refers </a:t>
            </a:r>
            <a:r>
              <a:rPr sz="2400" spc="15" dirty="0">
                <a:latin typeface="Arial"/>
                <a:cs typeface="Arial"/>
              </a:rPr>
              <a:t>to </a:t>
            </a:r>
            <a:r>
              <a:rPr sz="2400" spc="10" dirty="0">
                <a:latin typeface="Arial"/>
                <a:cs typeface="Arial"/>
              </a:rPr>
              <a:t>an </a:t>
            </a:r>
            <a:r>
              <a:rPr sz="2400" spc="25" dirty="0">
                <a:latin typeface="Arial"/>
                <a:cs typeface="Arial"/>
              </a:rPr>
              <a:t>individual's </a:t>
            </a:r>
            <a:r>
              <a:rPr sz="2400" spc="20" dirty="0">
                <a:latin typeface="Arial"/>
                <a:cs typeface="Arial"/>
              </a:rPr>
              <a:t>share of the </a:t>
            </a:r>
            <a:r>
              <a:rPr sz="2400" spc="25" dirty="0">
                <a:latin typeface="Arial"/>
                <a:cs typeface="Arial"/>
              </a:rPr>
              <a:t>national</a:t>
            </a:r>
            <a:r>
              <a:rPr sz="2400" spc="204" dirty="0">
                <a:latin typeface="Arial"/>
                <a:cs typeface="Arial"/>
              </a:rPr>
              <a:t> </a:t>
            </a:r>
            <a:r>
              <a:rPr sz="2400" spc="25" dirty="0">
                <a:latin typeface="Arial"/>
                <a:cs typeface="Arial"/>
              </a:rPr>
              <a:t>income.</a:t>
            </a:r>
            <a:r>
              <a:rPr lang="en-US" sz="2400" spc="25" dirty="0">
                <a:latin typeface="Arial"/>
                <a:cs typeface="Arial"/>
              </a:rPr>
              <a:t> </a:t>
            </a:r>
            <a:r>
              <a:rPr lang="en-US" sz="2400" b="1" spc="25" dirty="0">
                <a:latin typeface="Arial"/>
                <a:cs typeface="Arial"/>
              </a:rPr>
              <a:t>(Total income or National Income/Total population)</a:t>
            </a:r>
            <a:endParaRPr sz="2400" b="1" dirty="0">
              <a:latin typeface="Arial"/>
              <a:cs typeface="Arial"/>
            </a:endParaRPr>
          </a:p>
          <a:p>
            <a:pPr marL="355600" marR="412115" algn="just">
              <a:spcBef>
                <a:spcPts val="375"/>
              </a:spcBef>
              <a:buFont typeface="Arial" pitchFamily="34" charset="0"/>
              <a:buChar char="•"/>
            </a:pPr>
            <a:r>
              <a:rPr lang="en-US" sz="2400" spc="15" dirty="0">
                <a:latin typeface="Arial"/>
                <a:cs typeface="Arial"/>
              </a:rPr>
              <a:t>  </a:t>
            </a:r>
            <a:r>
              <a:rPr sz="2400" spc="15" dirty="0">
                <a:latin typeface="Arial"/>
                <a:cs typeface="Arial"/>
              </a:rPr>
              <a:t>It is </a:t>
            </a:r>
            <a:r>
              <a:rPr sz="2400" spc="20" dirty="0">
                <a:latin typeface="Arial"/>
                <a:cs typeface="Arial"/>
              </a:rPr>
              <a:t>calculated </a:t>
            </a:r>
            <a:r>
              <a:rPr sz="2400" spc="15" dirty="0">
                <a:latin typeface="Arial"/>
                <a:cs typeface="Arial"/>
              </a:rPr>
              <a:t>to </a:t>
            </a:r>
            <a:r>
              <a:rPr sz="2400" spc="25" dirty="0">
                <a:latin typeface="Arial"/>
                <a:cs typeface="Arial"/>
              </a:rPr>
              <a:t>understand </a:t>
            </a:r>
            <a:r>
              <a:rPr sz="2400" spc="20" dirty="0">
                <a:latin typeface="Arial"/>
                <a:cs typeface="Arial"/>
              </a:rPr>
              <a:t>the </a:t>
            </a:r>
            <a:r>
              <a:rPr sz="2400" spc="25" dirty="0">
                <a:latin typeface="Arial"/>
                <a:cs typeface="Arial"/>
              </a:rPr>
              <a:t>economic </a:t>
            </a:r>
            <a:r>
              <a:rPr sz="2400" spc="30" dirty="0">
                <a:latin typeface="Arial"/>
                <a:cs typeface="Arial"/>
              </a:rPr>
              <a:t>growth </a:t>
            </a:r>
            <a:r>
              <a:rPr sz="2400" spc="15" dirty="0">
                <a:latin typeface="Arial"/>
                <a:cs typeface="Arial"/>
              </a:rPr>
              <a:t>and  </a:t>
            </a:r>
            <a:r>
              <a:rPr sz="2400" spc="25" dirty="0">
                <a:latin typeface="Arial"/>
                <a:cs typeface="Arial"/>
              </a:rPr>
              <a:t>development </a:t>
            </a:r>
            <a:r>
              <a:rPr sz="2400" spc="15" dirty="0">
                <a:latin typeface="Arial"/>
                <a:cs typeface="Arial"/>
              </a:rPr>
              <a:t>of </a:t>
            </a:r>
            <a:r>
              <a:rPr sz="2400" spc="-5" dirty="0">
                <a:latin typeface="Arial"/>
                <a:cs typeface="Arial"/>
              </a:rPr>
              <a:t>a</a:t>
            </a:r>
            <a:r>
              <a:rPr sz="2400" spc="75" dirty="0">
                <a:latin typeface="Arial"/>
                <a:cs typeface="Arial"/>
              </a:rPr>
              <a:t> </a:t>
            </a:r>
            <a:r>
              <a:rPr sz="2400" dirty="0">
                <a:latin typeface="Arial"/>
                <a:cs typeface="Arial"/>
              </a:rPr>
              <a:t>country.</a:t>
            </a:r>
            <a:endParaRPr lang="en-US" sz="2400" dirty="0">
              <a:latin typeface="Arial"/>
              <a:cs typeface="Arial"/>
            </a:endParaRPr>
          </a:p>
          <a:p>
            <a:pPr marL="355600" marR="412115" algn="just">
              <a:spcBef>
                <a:spcPts val="375"/>
              </a:spcBef>
              <a:buFont typeface="Arial" pitchFamily="34" charset="0"/>
              <a:buChar char="•"/>
            </a:pPr>
            <a:r>
              <a:rPr lang="en-US" sz="2400" spc="25" dirty="0">
                <a:latin typeface="Arial"/>
                <a:cs typeface="Arial"/>
              </a:rPr>
              <a:t> </a:t>
            </a:r>
            <a:r>
              <a:rPr sz="2400" spc="25" dirty="0">
                <a:latin typeface="Arial"/>
                <a:cs typeface="Arial"/>
              </a:rPr>
              <a:t>India </a:t>
            </a:r>
            <a:r>
              <a:rPr sz="2400" spc="15" dirty="0">
                <a:latin typeface="Arial"/>
                <a:cs typeface="Arial"/>
              </a:rPr>
              <a:t>has </a:t>
            </a:r>
            <a:r>
              <a:rPr sz="2400" spc="20" dirty="0">
                <a:latin typeface="Arial"/>
                <a:cs typeface="Arial"/>
              </a:rPr>
              <a:t>one </a:t>
            </a:r>
            <a:r>
              <a:rPr sz="2400" spc="15" dirty="0">
                <a:latin typeface="Arial"/>
                <a:cs typeface="Arial"/>
              </a:rPr>
              <a:t>of </a:t>
            </a:r>
            <a:r>
              <a:rPr sz="2400" spc="20" dirty="0">
                <a:latin typeface="Arial"/>
                <a:cs typeface="Arial"/>
              </a:rPr>
              <a:t>the largest </a:t>
            </a:r>
            <a:r>
              <a:rPr sz="2400" spc="25" dirty="0">
                <a:latin typeface="Arial"/>
                <a:cs typeface="Arial"/>
              </a:rPr>
              <a:t>economies </a:t>
            </a:r>
            <a:r>
              <a:rPr sz="2400" spc="15" dirty="0">
                <a:latin typeface="Arial"/>
                <a:cs typeface="Arial"/>
              </a:rPr>
              <a:t>in </a:t>
            </a:r>
            <a:r>
              <a:rPr sz="2400" spc="20" dirty="0">
                <a:latin typeface="Arial"/>
                <a:cs typeface="Arial"/>
              </a:rPr>
              <a:t>the </a:t>
            </a:r>
            <a:r>
              <a:rPr sz="2400" spc="30" dirty="0">
                <a:latin typeface="Arial"/>
                <a:cs typeface="Arial"/>
              </a:rPr>
              <a:t>world </a:t>
            </a:r>
            <a:r>
              <a:rPr sz="2400" spc="15" dirty="0">
                <a:latin typeface="Arial"/>
                <a:cs typeface="Arial"/>
              </a:rPr>
              <a:t>in  </a:t>
            </a:r>
            <a:r>
              <a:rPr sz="2400" spc="20" dirty="0">
                <a:latin typeface="Arial"/>
                <a:cs typeface="Arial"/>
              </a:rPr>
              <a:t>terms </a:t>
            </a:r>
            <a:r>
              <a:rPr sz="2400" spc="15" dirty="0">
                <a:latin typeface="Arial"/>
                <a:cs typeface="Arial"/>
              </a:rPr>
              <a:t>of </a:t>
            </a:r>
            <a:r>
              <a:rPr sz="2400" spc="20" dirty="0">
                <a:latin typeface="Arial"/>
                <a:cs typeface="Arial"/>
              </a:rPr>
              <a:t>its gross </a:t>
            </a:r>
            <a:r>
              <a:rPr sz="2400" spc="25" dirty="0">
                <a:latin typeface="Arial"/>
                <a:cs typeface="Arial"/>
              </a:rPr>
              <a:t>domestic product</a:t>
            </a:r>
            <a:r>
              <a:rPr sz="2400" spc="70" dirty="0">
                <a:latin typeface="Arial"/>
                <a:cs typeface="Arial"/>
              </a:rPr>
              <a:t> </a:t>
            </a:r>
            <a:r>
              <a:rPr sz="2400" spc="25" dirty="0">
                <a:latin typeface="Arial"/>
                <a:cs typeface="Arial"/>
              </a:rPr>
              <a:t>(GDP).</a:t>
            </a:r>
            <a:endParaRPr lang="en-US" sz="2400" spc="25" dirty="0">
              <a:latin typeface="Arial"/>
              <a:cs typeface="Arial"/>
            </a:endParaRPr>
          </a:p>
          <a:p>
            <a:pPr marL="355600" marR="412115" algn="just">
              <a:spcBef>
                <a:spcPts val="375"/>
              </a:spcBef>
              <a:buFont typeface="Arial" pitchFamily="34" charset="0"/>
              <a:buChar char="•"/>
            </a:pPr>
            <a:r>
              <a:rPr lang="en-US" sz="2400" spc="25" dirty="0">
                <a:latin typeface="Arial"/>
                <a:cs typeface="Arial"/>
              </a:rPr>
              <a:t> </a:t>
            </a:r>
            <a:r>
              <a:rPr sz="2400" spc="10" dirty="0">
                <a:latin typeface="Arial"/>
                <a:cs typeface="Arial"/>
              </a:rPr>
              <a:t>However, </a:t>
            </a:r>
            <a:r>
              <a:rPr sz="2400" spc="25" dirty="0">
                <a:latin typeface="Arial"/>
                <a:cs typeface="Arial"/>
              </a:rPr>
              <a:t>India </a:t>
            </a:r>
            <a:r>
              <a:rPr sz="2400" spc="15" dirty="0">
                <a:latin typeface="Arial"/>
                <a:cs typeface="Arial"/>
              </a:rPr>
              <a:t>has </a:t>
            </a:r>
            <a:r>
              <a:rPr sz="2400" spc="20" dirty="0">
                <a:latin typeface="Arial"/>
                <a:cs typeface="Arial"/>
              </a:rPr>
              <a:t>such </a:t>
            </a:r>
            <a:r>
              <a:rPr sz="2400" spc="-5" dirty="0">
                <a:latin typeface="Arial"/>
                <a:cs typeface="Arial"/>
              </a:rPr>
              <a:t>a </a:t>
            </a:r>
            <a:r>
              <a:rPr sz="2400" spc="20" dirty="0">
                <a:latin typeface="Arial"/>
                <a:cs typeface="Arial"/>
              </a:rPr>
              <a:t>large </a:t>
            </a:r>
            <a:r>
              <a:rPr sz="2400" spc="30" dirty="0">
                <a:latin typeface="Arial"/>
                <a:cs typeface="Arial"/>
              </a:rPr>
              <a:t>population </a:t>
            </a:r>
            <a:r>
              <a:rPr sz="2400" spc="20" dirty="0">
                <a:latin typeface="Arial"/>
                <a:cs typeface="Arial"/>
              </a:rPr>
              <a:t>that </a:t>
            </a:r>
            <a:r>
              <a:rPr sz="2400" spc="35" dirty="0">
                <a:latin typeface="Arial"/>
                <a:cs typeface="Arial"/>
              </a:rPr>
              <a:t>we </a:t>
            </a:r>
            <a:r>
              <a:rPr sz="2400" spc="20" dirty="0">
                <a:latin typeface="Arial"/>
                <a:cs typeface="Arial"/>
              </a:rPr>
              <a:t>have  </a:t>
            </a:r>
            <a:r>
              <a:rPr sz="2400" spc="15" dirty="0">
                <a:latin typeface="Arial"/>
                <a:cs typeface="Arial"/>
              </a:rPr>
              <a:t>has </a:t>
            </a:r>
            <a:r>
              <a:rPr sz="2400" spc="10" dirty="0">
                <a:latin typeface="Arial"/>
                <a:cs typeface="Arial"/>
              </a:rPr>
              <a:t>an </a:t>
            </a:r>
            <a:r>
              <a:rPr sz="2400" spc="20" dirty="0">
                <a:latin typeface="Arial"/>
                <a:cs typeface="Arial"/>
              </a:rPr>
              <a:t>extremely </a:t>
            </a:r>
            <a:r>
              <a:rPr sz="2400" spc="15" dirty="0">
                <a:latin typeface="Arial"/>
                <a:cs typeface="Arial"/>
              </a:rPr>
              <a:t>low per </a:t>
            </a:r>
            <a:r>
              <a:rPr sz="2400" spc="20" dirty="0">
                <a:latin typeface="Arial"/>
                <a:cs typeface="Arial"/>
              </a:rPr>
              <a:t>capita</a:t>
            </a:r>
            <a:r>
              <a:rPr sz="2400" spc="155" dirty="0">
                <a:latin typeface="Arial"/>
                <a:cs typeface="Arial"/>
              </a:rPr>
              <a:t> </a:t>
            </a:r>
            <a:r>
              <a:rPr sz="2400" spc="-50" dirty="0">
                <a:latin typeface="Arial"/>
                <a:cs typeface="Arial"/>
              </a:rPr>
              <a:t>GDP.</a:t>
            </a:r>
            <a:endParaRPr lang="en-US" sz="2400" spc="-50" dirty="0">
              <a:latin typeface="Times New Roman"/>
              <a:cs typeface="Times New Roman"/>
            </a:endParaRPr>
          </a:p>
          <a:p>
            <a:pPr marL="355600" marR="412115" algn="just">
              <a:spcBef>
                <a:spcPts val="375"/>
              </a:spcBef>
              <a:buFont typeface="Arial" pitchFamily="34" charset="0"/>
              <a:buChar char="•"/>
            </a:pPr>
            <a:r>
              <a:rPr lang="en-US" sz="2400" spc="-50" dirty="0">
                <a:latin typeface="Times New Roman"/>
                <a:cs typeface="Times New Roman"/>
              </a:rPr>
              <a:t> </a:t>
            </a:r>
            <a:r>
              <a:rPr sz="2400" spc="25" dirty="0">
                <a:latin typeface="Arial"/>
                <a:cs typeface="Arial"/>
              </a:rPr>
              <a:t>This figure </a:t>
            </a:r>
            <a:r>
              <a:rPr sz="2400" spc="15" dirty="0">
                <a:latin typeface="Arial"/>
                <a:cs typeface="Arial"/>
              </a:rPr>
              <a:t>is </a:t>
            </a:r>
            <a:r>
              <a:rPr sz="2400" spc="25" dirty="0">
                <a:latin typeface="Arial"/>
                <a:cs typeface="Arial"/>
              </a:rPr>
              <a:t>determined </a:t>
            </a:r>
            <a:r>
              <a:rPr sz="2400" spc="15" dirty="0">
                <a:latin typeface="Arial"/>
                <a:cs typeface="Arial"/>
              </a:rPr>
              <a:t>by </a:t>
            </a:r>
            <a:r>
              <a:rPr sz="2400" spc="25" dirty="0">
                <a:latin typeface="Arial"/>
                <a:cs typeface="Arial"/>
              </a:rPr>
              <a:t>dividing </a:t>
            </a:r>
            <a:r>
              <a:rPr sz="2400" spc="-5" dirty="0">
                <a:latin typeface="Arial"/>
                <a:cs typeface="Arial"/>
              </a:rPr>
              <a:t>a </a:t>
            </a:r>
            <a:r>
              <a:rPr sz="2400" spc="25" dirty="0">
                <a:latin typeface="Arial"/>
                <a:cs typeface="Arial"/>
              </a:rPr>
              <a:t>nation's </a:t>
            </a:r>
            <a:r>
              <a:rPr sz="2400" spc="15" dirty="0">
                <a:latin typeface="Arial"/>
                <a:cs typeface="Arial"/>
              </a:rPr>
              <a:t>GDP by </a:t>
            </a:r>
            <a:r>
              <a:rPr sz="2400" spc="20" dirty="0">
                <a:latin typeface="Arial"/>
                <a:cs typeface="Arial"/>
              </a:rPr>
              <a:t>its  </a:t>
            </a:r>
            <a:r>
              <a:rPr sz="2400" spc="30" dirty="0">
                <a:latin typeface="Arial"/>
                <a:cs typeface="Arial"/>
              </a:rPr>
              <a:t>population.</a:t>
            </a:r>
            <a:endParaRPr lang="en-US" sz="2800" spc="30" dirty="0">
              <a:latin typeface="Times New Roman"/>
              <a:cs typeface="Times New Roman"/>
            </a:endParaRPr>
          </a:p>
          <a:p>
            <a:pPr marL="355600" marR="412115" algn="just">
              <a:spcBef>
                <a:spcPts val="375"/>
              </a:spcBef>
              <a:buFont typeface="Arial" pitchFamily="34" charset="0"/>
              <a:buChar char="•"/>
            </a:pPr>
            <a:r>
              <a:rPr lang="en-US" sz="2800" spc="30" dirty="0">
                <a:latin typeface="Times New Roman"/>
                <a:cs typeface="Times New Roman"/>
              </a:rPr>
              <a:t>  </a:t>
            </a:r>
            <a:r>
              <a:rPr sz="2400" spc="10" dirty="0">
                <a:latin typeface="Arial"/>
                <a:cs typeface="Arial"/>
              </a:rPr>
              <a:t>As </a:t>
            </a:r>
            <a:r>
              <a:rPr sz="2400" dirty="0">
                <a:latin typeface="Arial"/>
                <a:cs typeface="Arial"/>
              </a:rPr>
              <a:t>a </a:t>
            </a:r>
            <a:r>
              <a:rPr sz="2400" spc="25" dirty="0">
                <a:latin typeface="Arial"/>
                <a:cs typeface="Arial"/>
              </a:rPr>
              <a:t>result </a:t>
            </a:r>
            <a:r>
              <a:rPr sz="2400" spc="15" dirty="0">
                <a:latin typeface="Arial"/>
                <a:cs typeface="Arial"/>
              </a:rPr>
              <a:t>of </a:t>
            </a:r>
            <a:r>
              <a:rPr sz="2400" spc="20" dirty="0">
                <a:latin typeface="Arial"/>
                <a:cs typeface="Arial"/>
              </a:rPr>
              <a:t>its </a:t>
            </a:r>
            <a:r>
              <a:rPr sz="2400" spc="15" dirty="0">
                <a:latin typeface="Arial"/>
                <a:cs typeface="Arial"/>
              </a:rPr>
              <a:t>low per </a:t>
            </a:r>
            <a:r>
              <a:rPr sz="2400" spc="25" dirty="0">
                <a:latin typeface="Arial"/>
                <a:cs typeface="Arial"/>
              </a:rPr>
              <a:t>capita </a:t>
            </a:r>
            <a:r>
              <a:rPr sz="2400" spc="-45" dirty="0">
                <a:latin typeface="Arial"/>
                <a:cs typeface="Arial"/>
              </a:rPr>
              <a:t>GDP, </a:t>
            </a:r>
            <a:r>
              <a:rPr sz="2400" spc="25" dirty="0">
                <a:latin typeface="Arial"/>
                <a:cs typeface="Arial"/>
              </a:rPr>
              <a:t>India </a:t>
            </a:r>
            <a:r>
              <a:rPr sz="2400" spc="20" dirty="0">
                <a:latin typeface="Arial"/>
                <a:cs typeface="Arial"/>
              </a:rPr>
              <a:t>is </a:t>
            </a:r>
            <a:r>
              <a:rPr sz="2400" spc="25" dirty="0">
                <a:latin typeface="Arial"/>
                <a:cs typeface="Arial"/>
              </a:rPr>
              <a:t>considered</a:t>
            </a:r>
            <a:r>
              <a:rPr sz="2400" spc="340" dirty="0">
                <a:latin typeface="Arial"/>
                <a:cs typeface="Arial"/>
              </a:rPr>
              <a:t> </a:t>
            </a:r>
            <a:r>
              <a:rPr sz="2400" dirty="0">
                <a:latin typeface="Arial"/>
                <a:cs typeface="Arial"/>
              </a:rPr>
              <a:t>a</a:t>
            </a:r>
            <a:r>
              <a:rPr lang="en-US" sz="2400" dirty="0">
                <a:latin typeface="Arial"/>
                <a:cs typeface="Arial"/>
              </a:rPr>
              <a:t> </a:t>
            </a:r>
            <a:r>
              <a:rPr sz="2400" spc="25" dirty="0">
                <a:latin typeface="Arial"/>
                <a:cs typeface="Arial"/>
              </a:rPr>
              <a:t>developing</a:t>
            </a:r>
            <a:r>
              <a:rPr sz="2400" spc="10" dirty="0">
                <a:latin typeface="Arial"/>
                <a:cs typeface="Arial"/>
              </a:rPr>
              <a:t> </a:t>
            </a:r>
            <a:r>
              <a:rPr sz="2400" spc="25" dirty="0">
                <a:latin typeface="Arial"/>
                <a:cs typeface="Arial"/>
              </a:rPr>
              <a:t>country</a:t>
            </a:r>
            <a:endParaRPr sz="2400" dirty="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74638"/>
            <a:ext cx="8229600" cy="566822"/>
          </a:xfrm>
          <a:prstGeom prst="rect">
            <a:avLst/>
          </a:prstGeom>
        </p:spPr>
        <p:txBody>
          <a:bodyPr vert="horz" wrap="square" lIns="0" tIns="12700" rIns="0" bIns="0" rtlCol="0">
            <a:spAutoFit/>
          </a:bodyPr>
          <a:lstStyle/>
          <a:p>
            <a:pPr marL="2607945" marR="5080" indent="-2595880">
              <a:lnSpc>
                <a:spcPct val="100000"/>
              </a:lnSpc>
              <a:spcBef>
                <a:spcPts val="100"/>
              </a:spcBef>
            </a:pPr>
            <a:r>
              <a:rPr sz="3600" b="1" spc="35" dirty="0"/>
              <a:t>MARKET </a:t>
            </a:r>
            <a:r>
              <a:rPr sz="3600" b="1" spc="30" dirty="0"/>
              <a:t>PRICE </a:t>
            </a:r>
            <a:r>
              <a:rPr sz="3600" b="1" spc="25" dirty="0"/>
              <a:t>V/S </a:t>
            </a:r>
            <a:r>
              <a:rPr sz="3600" b="1" spc="-10" dirty="0"/>
              <a:t>FACTOR </a:t>
            </a:r>
            <a:r>
              <a:rPr sz="3600" b="1" u="none" spc="-10" dirty="0"/>
              <a:t> </a:t>
            </a:r>
            <a:r>
              <a:rPr sz="3600" b="1" spc="30" dirty="0"/>
              <a:t>COST</a:t>
            </a:r>
          </a:p>
        </p:txBody>
      </p:sp>
      <p:sp>
        <p:nvSpPr>
          <p:cNvPr id="3" name="object 3"/>
          <p:cNvSpPr txBox="1"/>
          <p:nvPr/>
        </p:nvSpPr>
        <p:spPr>
          <a:xfrm>
            <a:off x="1031238" y="1619758"/>
            <a:ext cx="7655561" cy="2487219"/>
          </a:xfrm>
          <a:prstGeom prst="rect">
            <a:avLst/>
          </a:prstGeom>
        </p:spPr>
        <p:txBody>
          <a:bodyPr vert="horz" wrap="square" lIns="0" tIns="12065" rIns="0" bIns="0" rtlCol="0">
            <a:spAutoFit/>
          </a:bodyPr>
          <a:lstStyle/>
          <a:p>
            <a:pPr marL="12700" marR="5080" indent="62230" algn="just">
              <a:lnSpc>
                <a:spcPct val="100000"/>
              </a:lnSpc>
              <a:spcBef>
                <a:spcPts val="95"/>
              </a:spcBef>
            </a:pPr>
            <a:r>
              <a:rPr sz="3200" spc="-5" dirty="0">
                <a:latin typeface="Arial"/>
                <a:cs typeface="Arial"/>
              </a:rPr>
              <a:t>A </a:t>
            </a:r>
            <a:r>
              <a:rPr sz="3200" spc="15" dirty="0">
                <a:latin typeface="Arial"/>
                <a:cs typeface="Arial"/>
              </a:rPr>
              <a:t>commodity </a:t>
            </a:r>
            <a:r>
              <a:rPr sz="3200" spc="10" dirty="0">
                <a:latin typeface="Arial"/>
                <a:cs typeface="Arial"/>
              </a:rPr>
              <a:t>when goes </a:t>
            </a:r>
            <a:r>
              <a:rPr sz="3200" spc="5" dirty="0">
                <a:latin typeface="Arial"/>
                <a:cs typeface="Arial"/>
              </a:rPr>
              <a:t>to </a:t>
            </a:r>
            <a:r>
              <a:rPr sz="3200" spc="10" dirty="0">
                <a:latin typeface="Arial"/>
                <a:cs typeface="Arial"/>
              </a:rPr>
              <a:t>the  market, </a:t>
            </a:r>
            <a:r>
              <a:rPr sz="3200" spc="15" dirty="0">
                <a:latin typeface="Arial"/>
                <a:cs typeface="Arial"/>
              </a:rPr>
              <a:t>indirect </a:t>
            </a:r>
            <a:r>
              <a:rPr sz="3200" spc="10" dirty="0">
                <a:latin typeface="Arial"/>
                <a:cs typeface="Arial"/>
              </a:rPr>
              <a:t>taxes are  </a:t>
            </a:r>
            <a:r>
              <a:rPr sz="3200" spc="15" dirty="0">
                <a:latin typeface="Arial"/>
                <a:cs typeface="Arial"/>
              </a:rPr>
              <a:t>imposed </a:t>
            </a:r>
            <a:r>
              <a:rPr sz="3200" spc="5" dirty="0">
                <a:latin typeface="Arial"/>
                <a:cs typeface="Arial"/>
              </a:rPr>
              <a:t>on </a:t>
            </a:r>
            <a:r>
              <a:rPr sz="3200" spc="10" dirty="0">
                <a:latin typeface="Arial"/>
                <a:cs typeface="Arial"/>
              </a:rPr>
              <a:t>it. This </a:t>
            </a:r>
            <a:r>
              <a:rPr sz="3200" spc="5" dirty="0">
                <a:latin typeface="Arial"/>
                <a:cs typeface="Arial"/>
              </a:rPr>
              <a:t>is </a:t>
            </a:r>
            <a:r>
              <a:rPr sz="3200" spc="10" dirty="0">
                <a:latin typeface="Arial"/>
                <a:cs typeface="Arial"/>
              </a:rPr>
              <a:t>the  </a:t>
            </a:r>
            <a:r>
              <a:rPr sz="3200" u="heavy" spc="10" dirty="0">
                <a:uFill>
                  <a:solidFill>
                    <a:srgbClr val="FFFFFF"/>
                  </a:solidFill>
                </a:uFill>
                <a:latin typeface="Arial"/>
                <a:cs typeface="Arial"/>
              </a:rPr>
              <a:t>market </a:t>
            </a:r>
            <a:r>
              <a:rPr sz="3200" u="heavy" spc="20" dirty="0">
                <a:uFill>
                  <a:solidFill>
                    <a:srgbClr val="FFFFFF"/>
                  </a:solidFill>
                </a:uFill>
                <a:latin typeface="Arial"/>
                <a:cs typeface="Arial"/>
              </a:rPr>
              <a:t>price</a:t>
            </a:r>
            <a:r>
              <a:rPr sz="3200" spc="20">
                <a:latin typeface="Arial"/>
                <a:cs typeface="Arial"/>
              </a:rPr>
              <a:t>. </a:t>
            </a:r>
            <a:endParaRPr lang="en-US" sz="3200" spc="20" dirty="0">
              <a:latin typeface="Arial"/>
              <a:cs typeface="Arial"/>
            </a:endParaRPr>
          </a:p>
          <a:p>
            <a:pPr marL="12700" marR="5080" indent="62230" algn="just">
              <a:lnSpc>
                <a:spcPct val="100000"/>
              </a:lnSpc>
              <a:spcBef>
                <a:spcPts val="95"/>
              </a:spcBef>
            </a:pPr>
            <a:r>
              <a:rPr sz="3200" spc="5">
                <a:latin typeface="Arial"/>
                <a:cs typeface="Arial"/>
              </a:rPr>
              <a:t>When </a:t>
            </a:r>
            <a:r>
              <a:rPr sz="3200" dirty="0">
                <a:latin typeface="Arial"/>
                <a:cs typeface="Arial"/>
              </a:rPr>
              <a:t>we </a:t>
            </a:r>
            <a:r>
              <a:rPr sz="3200" spc="10" dirty="0">
                <a:latin typeface="Arial"/>
                <a:cs typeface="Arial"/>
              </a:rPr>
              <a:t>deduct  the net </a:t>
            </a:r>
            <a:r>
              <a:rPr sz="3200" spc="15" dirty="0">
                <a:latin typeface="Arial"/>
                <a:cs typeface="Arial"/>
              </a:rPr>
              <a:t>indirect taxes </a:t>
            </a:r>
            <a:r>
              <a:rPr sz="3200" dirty="0">
                <a:latin typeface="Arial"/>
                <a:cs typeface="Arial"/>
              </a:rPr>
              <a:t>we </a:t>
            </a:r>
            <a:r>
              <a:rPr sz="3200" spc="10" dirty="0">
                <a:latin typeface="Arial"/>
                <a:cs typeface="Arial"/>
              </a:rPr>
              <a:t>get  </a:t>
            </a:r>
            <a:r>
              <a:rPr sz="3200" u="heavy" spc="15" dirty="0">
                <a:uFill>
                  <a:solidFill>
                    <a:srgbClr val="FFFFFF"/>
                  </a:solidFill>
                </a:uFill>
                <a:latin typeface="Arial"/>
                <a:cs typeface="Arial"/>
              </a:rPr>
              <a:t>factor</a:t>
            </a:r>
            <a:r>
              <a:rPr sz="3200" u="heavy" spc="70" dirty="0">
                <a:uFill>
                  <a:solidFill>
                    <a:srgbClr val="FFFFFF"/>
                  </a:solidFill>
                </a:uFill>
                <a:latin typeface="Arial"/>
                <a:cs typeface="Arial"/>
              </a:rPr>
              <a:t> </a:t>
            </a:r>
            <a:r>
              <a:rPr sz="3200" u="heavy" spc="25" dirty="0">
                <a:uFill>
                  <a:solidFill>
                    <a:srgbClr val="FFFFFF"/>
                  </a:solidFill>
                </a:uFill>
                <a:latin typeface="Arial"/>
                <a:cs typeface="Arial"/>
              </a:rPr>
              <a:t>cost</a:t>
            </a:r>
            <a:r>
              <a:rPr sz="3200" spc="25" dirty="0">
                <a:latin typeface="Arial"/>
                <a:cs typeface="Arial"/>
              </a:rPr>
              <a:t>.</a:t>
            </a:r>
            <a:endParaRPr sz="32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3540" y="203505"/>
            <a:ext cx="8157845" cy="4080604"/>
          </a:xfrm>
          <a:prstGeom prst="rect">
            <a:avLst/>
          </a:prstGeom>
        </p:spPr>
        <p:txBody>
          <a:bodyPr vert="horz" wrap="square" lIns="0" tIns="332740" rIns="0" bIns="0" rtlCol="0">
            <a:spAutoFit/>
          </a:bodyPr>
          <a:lstStyle/>
          <a:p>
            <a:pPr marL="1256665" algn="just">
              <a:lnSpc>
                <a:spcPct val="100000"/>
              </a:lnSpc>
              <a:spcBef>
                <a:spcPts val="2620"/>
              </a:spcBef>
            </a:pPr>
            <a:r>
              <a:rPr sz="2800" b="1" u="heavy" spc="35" dirty="0">
                <a:uFill>
                  <a:solidFill>
                    <a:srgbClr val="FFFFFF"/>
                  </a:solidFill>
                </a:uFill>
                <a:latin typeface="Arial"/>
                <a:cs typeface="Arial"/>
              </a:rPr>
              <a:t>DOMESTIC </a:t>
            </a:r>
            <a:r>
              <a:rPr sz="2800" b="1" u="heavy" spc="25" dirty="0">
                <a:uFill>
                  <a:solidFill>
                    <a:srgbClr val="FFFFFF"/>
                  </a:solidFill>
                </a:uFill>
                <a:latin typeface="Arial"/>
                <a:cs typeface="Arial"/>
              </a:rPr>
              <a:t>V/S</a:t>
            </a:r>
            <a:r>
              <a:rPr sz="2800" b="1" u="heavy" spc="160" dirty="0">
                <a:uFill>
                  <a:solidFill>
                    <a:srgbClr val="FFFFFF"/>
                  </a:solidFill>
                </a:uFill>
                <a:latin typeface="Arial"/>
                <a:cs typeface="Arial"/>
              </a:rPr>
              <a:t> </a:t>
            </a:r>
            <a:r>
              <a:rPr sz="2800" b="1" u="heavy" spc="5" dirty="0">
                <a:uFill>
                  <a:solidFill>
                    <a:srgbClr val="FFFFFF"/>
                  </a:solidFill>
                </a:uFill>
                <a:latin typeface="Arial"/>
                <a:cs typeface="Arial"/>
              </a:rPr>
              <a:t>NATIONAL</a:t>
            </a:r>
            <a:endParaRPr sz="2800" dirty="0">
              <a:latin typeface="Arial"/>
              <a:cs typeface="Arial"/>
            </a:endParaRPr>
          </a:p>
          <a:p>
            <a:pPr marL="355600" marR="5080" indent="-342900" algn="just">
              <a:lnSpc>
                <a:spcPct val="100000"/>
              </a:lnSpc>
              <a:spcBef>
                <a:spcPts val="2520"/>
              </a:spcBef>
              <a:buClr>
                <a:srgbClr val="DC9E1F"/>
              </a:buClr>
              <a:buFont typeface="Arial"/>
              <a:buChar char="•"/>
              <a:tabLst>
                <a:tab pos="355600" algn="l"/>
              </a:tabLst>
            </a:pPr>
            <a:r>
              <a:rPr sz="2800" b="1" spc="-5" dirty="0">
                <a:latin typeface="Arial"/>
                <a:cs typeface="Arial"/>
              </a:rPr>
              <a:t>A </a:t>
            </a:r>
            <a:r>
              <a:rPr sz="2800" b="1" spc="25" dirty="0">
                <a:latin typeface="Arial"/>
                <a:cs typeface="Arial"/>
              </a:rPr>
              <a:t>concept </a:t>
            </a:r>
            <a:r>
              <a:rPr sz="2800" b="1" spc="20" dirty="0">
                <a:latin typeface="Arial"/>
                <a:cs typeface="Arial"/>
              </a:rPr>
              <a:t>which includes </a:t>
            </a:r>
            <a:r>
              <a:rPr sz="2800" b="1" spc="15" dirty="0">
                <a:latin typeface="Arial"/>
                <a:cs typeface="Arial"/>
              </a:rPr>
              <a:t>the  </a:t>
            </a:r>
            <a:r>
              <a:rPr sz="2800" b="1" spc="20" dirty="0">
                <a:latin typeface="Arial"/>
                <a:cs typeface="Arial"/>
              </a:rPr>
              <a:t>contribution </a:t>
            </a:r>
            <a:r>
              <a:rPr sz="2800" b="1" spc="10" dirty="0">
                <a:latin typeface="Arial"/>
                <a:cs typeface="Arial"/>
              </a:rPr>
              <a:t>of </a:t>
            </a:r>
            <a:r>
              <a:rPr sz="2800" b="1" spc="15" dirty="0">
                <a:latin typeface="Arial"/>
                <a:cs typeface="Arial"/>
              </a:rPr>
              <a:t>the </a:t>
            </a:r>
            <a:r>
              <a:rPr sz="2800" b="1" spc="25" dirty="0">
                <a:latin typeface="Arial"/>
                <a:cs typeface="Arial"/>
              </a:rPr>
              <a:t>domestic sector  </a:t>
            </a:r>
            <a:r>
              <a:rPr sz="2800" b="1" spc="20" dirty="0">
                <a:latin typeface="Arial"/>
                <a:cs typeface="Arial"/>
              </a:rPr>
              <a:t>alone </a:t>
            </a:r>
            <a:r>
              <a:rPr sz="2800" b="1" spc="15" dirty="0">
                <a:latin typeface="Arial"/>
                <a:cs typeface="Arial"/>
              </a:rPr>
              <a:t>and </a:t>
            </a:r>
            <a:r>
              <a:rPr sz="2800" b="1" spc="20" dirty="0">
                <a:latin typeface="Arial"/>
                <a:cs typeface="Arial"/>
              </a:rPr>
              <a:t>not </a:t>
            </a:r>
            <a:r>
              <a:rPr sz="2800" b="1" spc="10" dirty="0">
                <a:latin typeface="Arial"/>
                <a:cs typeface="Arial"/>
              </a:rPr>
              <a:t>of </a:t>
            </a:r>
            <a:r>
              <a:rPr sz="2800" b="1" spc="15" dirty="0">
                <a:latin typeface="Arial"/>
                <a:cs typeface="Arial"/>
              </a:rPr>
              <a:t>the </a:t>
            </a:r>
            <a:r>
              <a:rPr sz="2800" b="1" spc="25" dirty="0">
                <a:latin typeface="Arial"/>
                <a:cs typeface="Arial"/>
              </a:rPr>
              <a:t>foreign </a:t>
            </a:r>
            <a:r>
              <a:rPr sz="2800" b="1" spc="20" dirty="0">
                <a:latin typeface="Arial"/>
                <a:cs typeface="Arial"/>
              </a:rPr>
              <a:t>sector  </a:t>
            </a:r>
            <a:r>
              <a:rPr sz="2800" b="1" spc="10" dirty="0">
                <a:latin typeface="Arial"/>
                <a:cs typeface="Arial"/>
              </a:rPr>
              <a:t>is </a:t>
            </a:r>
            <a:r>
              <a:rPr sz="2800" b="1" spc="15" dirty="0">
                <a:latin typeface="Arial"/>
                <a:cs typeface="Arial"/>
              </a:rPr>
              <a:t>the </a:t>
            </a:r>
            <a:r>
              <a:rPr sz="2800" b="1" u="heavy" spc="25" dirty="0">
                <a:uFill>
                  <a:solidFill>
                    <a:srgbClr val="FFFFFF"/>
                  </a:solidFill>
                </a:uFill>
                <a:latin typeface="Arial"/>
                <a:cs typeface="Arial"/>
              </a:rPr>
              <a:t>domestic</a:t>
            </a:r>
            <a:r>
              <a:rPr sz="2800" b="1" u="heavy" spc="75" dirty="0">
                <a:uFill>
                  <a:solidFill>
                    <a:srgbClr val="FFFFFF"/>
                  </a:solidFill>
                </a:uFill>
                <a:latin typeface="Arial"/>
                <a:cs typeface="Arial"/>
              </a:rPr>
              <a:t> </a:t>
            </a:r>
            <a:r>
              <a:rPr lang="en-US" sz="2800" b="1" u="heavy" spc="25" dirty="0">
                <a:uFill>
                  <a:solidFill>
                    <a:srgbClr val="FFFFFF"/>
                  </a:solidFill>
                </a:uFill>
                <a:latin typeface="Arial"/>
                <a:cs typeface="Arial"/>
              </a:rPr>
              <a:t>area.</a:t>
            </a:r>
            <a:endParaRPr sz="2800" dirty="0">
              <a:latin typeface="Arial"/>
              <a:cs typeface="Arial"/>
            </a:endParaRPr>
          </a:p>
          <a:p>
            <a:pPr algn="just">
              <a:lnSpc>
                <a:spcPct val="100000"/>
              </a:lnSpc>
              <a:buClr>
                <a:srgbClr val="DC9E1F"/>
              </a:buClr>
              <a:buFont typeface="Arial"/>
              <a:buChar char="•"/>
            </a:pPr>
            <a:endParaRPr sz="3200" dirty="0">
              <a:latin typeface="Times New Roman"/>
              <a:cs typeface="Times New Roman"/>
            </a:endParaRPr>
          </a:p>
          <a:p>
            <a:pPr marL="355600" marR="378460" indent="-342900" algn="just">
              <a:lnSpc>
                <a:spcPct val="100000"/>
              </a:lnSpc>
              <a:spcBef>
                <a:spcPts val="2655"/>
              </a:spcBef>
              <a:buClr>
                <a:srgbClr val="DC9E1F"/>
              </a:buClr>
              <a:buFont typeface="Arial"/>
              <a:buChar char="•"/>
              <a:tabLst>
                <a:tab pos="355600" algn="l"/>
              </a:tabLst>
            </a:pPr>
            <a:r>
              <a:rPr sz="2800" b="1" spc="20" dirty="0">
                <a:latin typeface="Arial"/>
                <a:cs typeface="Arial"/>
              </a:rPr>
              <a:t>When </a:t>
            </a:r>
            <a:r>
              <a:rPr sz="2800" b="1" spc="5" dirty="0">
                <a:latin typeface="Arial"/>
                <a:cs typeface="Arial"/>
              </a:rPr>
              <a:t>we </a:t>
            </a:r>
            <a:r>
              <a:rPr sz="2800" b="1" spc="15" dirty="0">
                <a:latin typeface="Arial"/>
                <a:cs typeface="Arial"/>
              </a:rPr>
              <a:t>add the </a:t>
            </a:r>
            <a:r>
              <a:rPr sz="2800" b="1" spc="25" dirty="0">
                <a:latin typeface="Arial"/>
                <a:cs typeface="Arial"/>
              </a:rPr>
              <a:t>contribution </a:t>
            </a:r>
            <a:r>
              <a:rPr sz="2800" b="1" spc="10" dirty="0">
                <a:latin typeface="Arial"/>
                <a:cs typeface="Arial"/>
              </a:rPr>
              <a:t>of  </a:t>
            </a:r>
            <a:r>
              <a:rPr sz="2800" b="1" spc="15" dirty="0">
                <a:latin typeface="Arial"/>
                <a:cs typeface="Arial"/>
              </a:rPr>
              <a:t>the </a:t>
            </a:r>
            <a:r>
              <a:rPr sz="2800" b="1" u="heavy" spc="25" dirty="0">
                <a:uFill>
                  <a:solidFill>
                    <a:srgbClr val="FFFFFF"/>
                  </a:solidFill>
                </a:uFill>
                <a:latin typeface="Arial"/>
                <a:cs typeface="Arial"/>
              </a:rPr>
              <a:t>foreign </a:t>
            </a:r>
            <a:r>
              <a:rPr sz="2800" b="1" u="heavy" spc="20" dirty="0">
                <a:uFill>
                  <a:solidFill>
                    <a:srgbClr val="FFFFFF"/>
                  </a:solidFill>
                </a:uFill>
                <a:latin typeface="Arial"/>
                <a:cs typeface="Arial"/>
              </a:rPr>
              <a:t>sector</a:t>
            </a:r>
            <a:r>
              <a:rPr sz="2800" b="1" spc="20" dirty="0">
                <a:latin typeface="Arial"/>
                <a:cs typeface="Arial"/>
              </a:rPr>
              <a:t> </a:t>
            </a:r>
            <a:r>
              <a:rPr sz="2800" b="1" spc="10" dirty="0">
                <a:latin typeface="Arial"/>
                <a:cs typeface="Arial"/>
              </a:rPr>
              <a:t>we </a:t>
            </a:r>
            <a:r>
              <a:rPr sz="2800" b="1" spc="15" dirty="0">
                <a:latin typeface="Arial"/>
                <a:cs typeface="Arial"/>
              </a:rPr>
              <a:t>get </a:t>
            </a:r>
            <a:r>
              <a:rPr sz="2800" b="1" u="heavy" spc="20" dirty="0">
                <a:uFill>
                  <a:solidFill>
                    <a:srgbClr val="FFFFFF"/>
                  </a:solidFill>
                </a:uFill>
                <a:latin typeface="Arial"/>
                <a:cs typeface="Arial"/>
              </a:rPr>
              <a:t>nationa</a:t>
            </a:r>
            <a:r>
              <a:rPr lang="en-US" sz="2800" b="1" u="heavy" spc="20" dirty="0">
                <a:uFill>
                  <a:solidFill>
                    <a:srgbClr val="FFFFFF"/>
                  </a:solidFill>
                </a:uFill>
                <a:latin typeface="Arial"/>
                <a:cs typeface="Arial"/>
              </a:rPr>
              <a:t>l as whole.</a:t>
            </a:r>
            <a:endParaRPr sz="2800" dirty="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895600" y="1562100"/>
            <a:ext cx="3200399" cy="1381125"/>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3352801" y="2016633"/>
            <a:ext cx="1828800" cy="443711"/>
          </a:xfrm>
          <a:prstGeom prst="rect">
            <a:avLst/>
          </a:prstGeom>
        </p:spPr>
        <p:txBody>
          <a:bodyPr vert="horz" wrap="square" lIns="0" tIns="12700" rIns="0" bIns="0" rtlCol="0">
            <a:spAutoFit/>
          </a:bodyPr>
          <a:lstStyle/>
          <a:p>
            <a:pPr marL="12700">
              <a:lnSpc>
                <a:spcPct val="100000"/>
              </a:lnSpc>
              <a:spcBef>
                <a:spcPts val="100"/>
              </a:spcBef>
            </a:pPr>
            <a:r>
              <a:rPr sz="2800" b="1" u="none" spc="-5" dirty="0">
                <a:latin typeface="+mn-lt"/>
                <a:cs typeface="Liberation Sans Narrow"/>
              </a:rPr>
              <a:t>INCOME</a:t>
            </a:r>
            <a:endParaRPr sz="2800" b="1">
              <a:latin typeface="+mn-lt"/>
              <a:cs typeface="Liberation Sans Narrow"/>
            </a:endParaRPr>
          </a:p>
        </p:txBody>
      </p:sp>
      <p:sp>
        <p:nvSpPr>
          <p:cNvPr id="4" name="object 4"/>
          <p:cNvSpPr/>
          <p:nvPr/>
        </p:nvSpPr>
        <p:spPr>
          <a:xfrm>
            <a:off x="5734050" y="2705100"/>
            <a:ext cx="533400" cy="1076325"/>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4962524" y="4019550"/>
            <a:ext cx="2581275" cy="1381125"/>
          </a:xfrm>
          <a:prstGeom prst="rect">
            <a:avLst/>
          </a:prstGeom>
          <a:blipFill>
            <a:blip r:embed="rId4" cstate="print"/>
            <a:stretch>
              <a:fillRect/>
            </a:stretch>
          </a:blipFill>
        </p:spPr>
        <p:txBody>
          <a:bodyPr wrap="square" lIns="0" tIns="0" rIns="0" bIns="0" rtlCol="0"/>
          <a:lstStyle/>
          <a:p>
            <a:endParaRPr/>
          </a:p>
        </p:txBody>
      </p:sp>
      <p:sp>
        <p:nvSpPr>
          <p:cNvPr id="6" name="object 6"/>
          <p:cNvSpPr txBox="1"/>
          <p:nvPr/>
        </p:nvSpPr>
        <p:spPr>
          <a:xfrm>
            <a:off x="5198109" y="4473067"/>
            <a:ext cx="2117091" cy="382156"/>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FFFF"/>
                </a:solidFill>
                <a:cs typeface="Liberation Sans Narrow"/>
              </a:rPr>
              <a:t>EXPEN</a:t>
            </a:r>
            <a:r>
              <a:rPr sz="2400" b="1" spc="5" dirty="0">
                <a:solidFill>
                  <a:srgbClr val="FFFFFF"/>
                </a:solidFill>
                <a:cs typeface="Liberation Sans Narrow"/>
              </a:rPr>
              <a:t>D</a:t>
            </a:r>
            <a:r>
              <a:rPr sz="2400" b="1" spc="-5" dirty="0">
                <a:solidFill>
                  <a:srgbClr val="FFFFFF"/>
                </a:solidFill>
                <a:cs typeface="Liberation Sans Narrow"/>
              </a:rPr>
              <a:t>IT</a:t>
            </a:r>
            <a:r>
              <a:rPr sz="2400" b="1" spc="5" dirty="0">
                <a:solidFill>
                  <a:srgbClr val="FFFFFF"/>
                </a:solidFill>
                <a:cs typeface="Liberation Sans Narrow"/>
              </a:rPr>
              <a:t>U</a:t>
            </a:r>
            <a:r>
              <a:rPr sz="2400" b="1" dirty="0">
                <a:solidFill>
                  <a:srgbClr val="FFFFFF"/>
                </a:solidFill>
                <a:cs typeface="Liberation Sans Narrow"/>
              </a:rPr>
              <a:t>RE</a:t>
            </a:r>
            <a:endParaRPr sz="2400" b="1">
              <a:cs typeface="Liberation Sans Narrow"/>
            </a:endParaRPr>
          </a:p>
        </p:txBody>
      </p:sp>
      <p:sp>
        <p:nvSpPr>
          <p:cNvPr id="7" name="object 7"/>
          <p:cNvSpPr/>
          <p:nvPr/>
        </p:nvSpPr>
        <p:spPr>
          <a:xfrm>
            <a:off x="4000500" y="5334000"/>
            <a:ext cx="1095375" cy="180975"/>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1752600" y="4019550"/>
            <a:ext cx="2419350" cy="1381125"/>
          </a:xfrm>
          <a:prstGeom prst="rect">
            <a:avLst/>
          </a:prstGeom>
          <a:blipFill>
            <a:blip r:embed="rId6" cstate="print"/>
            <a:stretch>
              <a:fillRect/>
            </a:stretch>
          </a:blipFill>
        </p:spPr>
        <p:txBody>
          <a:bodyPr wrap="square" lIns="0" tIns="0" rIns="0" bIns="0" rtlCol="0"/>
          <a:lstStyle/>
          <a:p>
            <a:endParaRPr/>
          </a:p>
        </p:txBody>
      </p:sp>
      <p:sp>
        <p:nvSpPr>
          <p:cNvPr id="9" name="object 9"/>
          <p:cNvSpPr txBox="1"/>
          <p:nvPr/>
        </p:nvSpPr>
        <p:spPr>
          <a:xfrm>
            <a:off x="1981200" y="4473067"/>
            <a:ext cx="1921129" cy="320601"/>
          </a:xfrm>
          <a:prstGeom prst="rect">
            <a:avLst/>
          </a:prstGeom>
        </p:spPr>
        <p:txBody>
          <a:bodyPr vert="horz" wrap="square" lIns="0" tIns="12700" rIns="0" bIns="0" rtlCol="0">
            <a:spAutoFit/>
          </a:bodyPr>
          <a:lstStyle/>
          <a:p>
            <a:pPr marL="12700">
              <a:lnSpc>
                <a:spcPct val="100000"/>
              </a:lnSpc>
              <a:spcBef>
                <a:spcPts val="100"/>
              </a:spcBef>
            </a:pPr>
            <a:r>
              <a:rPr lang="en-US" sz="2000" b="1" dirty="0">
                <a:solidFill>
                  <a:srgbClr val="FFFFFF"/>
                </a:solidFill>
                <a:cs typeface="Liberation Sans Narrow"/>
              </a:rPr>
              <a:t>VALUE ADDED</a:t>
            </a:r>
            <a:endParaRPr sz="2000" b="1">
              <a:cs typeface="Liberation Sans Narrow"/>
            </a:endParaRPr>
          </a:p>
        </p:txBody>
      </p:sp>
      <p:sp>
        <p:nvSpPr>
          <p:cNvPr id="10" name="object 10"/>
          <p:cNvSpPr/>
          <p:nvPr/>
        </p:nvSpPr>
        <p:spPr>
          <a:xfrm>
            <a:off x="2905125" y="2667000"/>
            <a:ext cx="533400" cy="1076325"/>
          </a:xfrm>
          <a:prstGeom prst="rect">
            <a:avLst/>
          </a:prstGeom>
          <a:blipFill>
            <a:blip r:embed="rId7" cstate="print"/>
            <a:stretch>
              <a:fillRect/>
            </a:stretch>
          </a:blipFill>
        </p:spPr>
        <p:txBody>
          <a:bodyPr wrap="square" lIns="0" tIns="0" rIns="0" bIns="0" rtlCol="0"/>
          <a:lstStyle/>
          <a:p>
            <a:endParaRPr/>
          </a:p>
        </p:txBody>
      </p:sp>
      <p:sp>
        <p:nvSpPr>
          <p:cNvPr id="11" name="object 11"/>
          <p:cNvSpPr/>
          <p:nvPr/>
        </p:nvSpPr>
        <p:spPr>
          <a:xfrm>
            <a:off x="0" y="163068"/>
            <a:ext cx="8375904" cy="824483"/>
          </a:xfrm>
          <a:prstGeom prst="rect">
            <a:avLst/>
          </a:prstGeom>
          <a:blipFill>
            <a:blip r:embed="rId8" cstate="print"/>
            <a:stretch>
              <a:fillRect/>
            </a:stretch>
          </a:blipFill>
        </p:spPr>
        <p:txBody>
          <a:bodyPr wrap="square" lIns="0" tIns="0" rIns="0" bIns="0" rtlCol="0"/>
          <a:lstStyle/>
          <a:p>
            <a:endParaRPr/>
          </a:p>
        </p:txBody>
      </p:sp>
      <p:sp>
        <p:nvSpPr>
          <p:cNvPr id="12" name="object 12"/>
          <p:cNvSpPr/>
          <p:nvPr/>
        </p:nvSpPr>
        <p:spPr>
          <a:xfrm>
            <a:off x="21335" y="838200"/>
            <a:ext cx="8077200" cy="153924"/>
          </a:xfrm>
          <a:prstGeom prst="rect">
            <a:avLst/>
          </a:prstGeom>
          <a:blipFill>
            <a:blip r:embed="rId9" cstate="print"/>
            <a:stretch>
              <a:fillRect/>
            </a:stretch>
          </a:blipFill>
        </p:spPr>
        <p:txBody>
          <a:bodyPr wrap="square" lIns="0" tIns="0" rIns="0" bIns="0" rtlCol="0"/>
          <a:lstStyle/>
          <a:p>
            <a:endParaRPr/>
          </a:p>
        </p:txBody>
      </p:sp>
      <p:sp>
        <p:nvSpPr>
          <p:cNvPr id="13" name="object 13"/>
          <p:cNvSpPr/>
          <p:nvPr/>
        </p:nvSpPr>
        <p:spPr>
          <a:xfrm>
            <a:off x="120928" y="477901"/>
            <a:ext cx="7909916" cy="375665"/>
          </a:xfrm>
          <a:prstGeom prst="rect">
            <a:avLst/>
          </a:prstGeom>
          <a:blipFill>
            <a:blip r:embed="rId10" cstate="print"/>
            <a:stretch>
              <a:fillRect/>
            </a:stretch>
          </a:blipFill>
        </p:spPr>
        <p:txBody>
          <a:bodyPr wrap="square" lIns="0" tIns="0" rIns="0" bIns="0" rtlCol="0"/>
          <a:lstStyle/>
          <a:p>
            <a:endParaRPr/>
          </a:p>
        </p:txBody>
      </p:sp>
      <p:sp>
        <p:nvSpPr>
          <p:cNvPr id="14" name="object 14"/>
          <p:cNvSpPr/>
          <p:nvPr/>
        </p:nvSpPr>
        <p:spPr>
          <a:xfrm>
            <a:off x="104965" y="463169"/>
            <a:ext cx="7941881" cy="406400"/>
          </a:xfrm>
          <a:prstGeom prst="rect">
            <a:avLst/>
          </a:prstGeom>
          <a:blipFill>
            <a:blip r:embed="rId11" cstate="print"/>
            <a:stretch>
              <a:fillRect/>
            </a:stretch>
          </a:blipFill>
        </p:spPr>
        <p:txBody>
          <a:bodyPr wrap="square" lIns="0" tIns="0" rIns="0" bIns="0" rtlCol="0"/>
          <a:lstStyle/>
          <a:p>
            <a:endParaRPr/>
          </a:p>
        </p:txBody>
      </p:sp>
      <p:sp>
        <p:nvSpPr>
          <p:cNvPr id="15" name="object 15"/>
          <p:cNvSpPr/>
          <p:nvPr/>
        </p:nvSpPr>
        <p:spPr>
          <a:xfrm>
            <a:off x="91439" y="918972"/>
            <a:ext cx="7960359" cy="0"/>
          </a:xfrm>
          <a:custGeom>
            <a:avLst/>
            <a:gdLst/>
            <a:ahLst/>
            <a:cxnLst/>
            <a:rect l="l" t="t" r="r" b="b"/>
            <a:pathLst>
              <a:path w="7960359">
                <a:moveTo>
                  <a:pt x="0" y="0"/>
                </a:moveTo>
                <a:lnTo>
                  <a:pt x="7959852" y="0"/>
                </a:lnTo>
              </a:path>
            </a:pathLst>
          </a:custGeom>
          <a:ln w="36575">
            <a:solidFill>
              <a:srgbClr val="FFFFFF"/>
            </a:solidFill>
          </a:ln>
        </p:spPr>
        <p:txBody>
          <a:bodyPr wrap="square" lIns="0" tIns="0" rIns="0" bIns="0" rtlCol="0"/>
          <a:lstStyle/>
          <a:p>
            <a:endParaRPr/>
          </a:p>
        </p:txBody>
      </p:sp>
      <p:sp>
        <p:nvSpPr>
          <p:cNvPr id="16" name="object 16"/>
          <p:cNvSpPr/>
          <p:nvPr/>
        </p:nvSpPr>
        <p:spPr>
          <a:xfrm>
            <a:off x="75438" y="884682"/>
            <a:ext cx="7991856" cy="68579"/>
          </a:xfrm>
          <a:prstGeom prst="rect">
            <a:avLst/>
          </a:prstGeom>
          <a:blipFill>
            <a:blip r:embed="rId12" cstate="print"/>
            <a:stretch>
              <a:fillRect/>
            </a:stretch>
          </a:blipFill>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519</TotalTime>
  <Words>2399</Words>
  <Application>Microsoft Office PowerPoint</Application>
  <PresentationFormat>On-screen Show (4:3)</PresentationFormat>
  <Paragraphs>166</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Georgia</vt:lpstr>
      <vt:lpstr>Liberation Sans Narrow</vt:lpstr>
      <vt:lpstr>Times New Roman</vt:lpstr>
      <vt:lpstr>Wingdings</vt:lpstr>
      <vt:lpstr>Office Theme</vt:lpstr>
      <vt:lpstr>Introduction to National Income</vt:lpstr>
      <vt:lpstr>NATIONAL INCOME</vt:lpstr>
      <vt:lpstr>PowerPoint Presentation</vt:lpstr>
      <vt:lpstr>PowerPoint Presentation</vt:lpstr>
      <vt:lpstr>NATIONAL INCOME  AGGREGATES</vt:lpstr>
      <vt:lpstr>PER CAPITA INCOME</vt:lpstr>
      <vt:lpstr>MARKET PRICE V/S FACTOR  COST</vt:lpstr>
      <vt:lpstr>PowerPoint Presentation</vt:lpstr>
      <vt:lpstr>INCOME</vt:lpstr>
      <vt:lpstr>1. Value Added method</vt:lpstr>
      <vt:lpstr>2. Income Method</vt:lpstr>
      <vt:lpstr>3. Expenditure Method</vt:lpstr>
      <vt:lpstr>3. Expenditure Method</vt:lpstr>
      <vt:lpstr>3.Expenditure Method</vt:lpstr>
      <vt:lpstr>PowerPoint Presentation</vt:lpstr>
      <vt:lpstr>The Concept of NI</vt:lpstr>
      <vt:lpstr>1. Gross Domestic Product (GDP)</vt:lpstr>
      <vt:lpstr>GDP</vt:lpstr>
      <vt:lpstr>2. Net Domestic Product (NDP)</vt:lpstr>
      <vt:lpstr>3. Gross National Product (GNP)</vt:lpstr>
      <vt:lpstr>4. Net national Product (NNP) </vt:lpstr>
      <vt:lpstr>Nominal versus Real GDP  </vt:lpstr>
      <vt:lpstr>Table 2: Example of Price Index Year</vt:lpstr>
      <vt:lpstr>Personal and Personal Disposable Income</vt:lpstr>
      <vt:lpstr>Problems in Calculating National  Income </vt:lpstr>
      <vt:lpstr>2. Absence of Proper Accounts: </vt:lpstr>
      <vt:lpstr>3. Inability to Estimate: </vt:lpstr>
      <vt:lpstr>PowerPoint Presentation</vt:lpstr>
      <vt:lpstr>PowerPoint Presentation</vt:lpstr>
      <vt:lpstr>PowerPoint Presentation</vt:lpstr>
      <vt:lpstr>FACTORS AFFECTING NATIONAL  INCOME</vt:lpstr>
      <vt:lpstr>Practical</vt:lpstr>
      <vt:lpstr>Trends Of National Income Of  India</vt:lpstr>
      <vt:lpstr>IS NATIONAL INCOME THE REFLECTION  OF HUMAN DEVELOPMENT?</vt:lpstr>
      <vt:lpstr>IMPORTANCE OF NATIONAL  INCOME</vt:lpstr>
      <vt:lpstr>National Income Estimation in India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INCOME</dc:title>
  <dc:creator>Manish</dc:creator>
  <cp:lastModifiedBy>Manish Dadhich</cp:lastModifiedBy>
  <cp:revision>28</cp:revision>
  <dcterms:created xsi:type="dcterms:W3CDTF">2017-12-15T07:33:25Z</dcterms:created>
  <dcterms:modified xsi:type="dcterms:W3CDTF">2022-01-18T12:12:45Z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2012-03-15T00:00:00Z</vt:filetime>
  </property>
  <property fmtid="{D5CDD505-2E9C-101B-9397-08002B2CF9AE}" pid="3" name="Creator">
    <vt:lpwstr>Microsoft® Office PowerPoint® 2007</vt:lpwstr>
  </property>
  <property fmtid="{D5CDD505-2E9C-101B-9397-08002B2CF9AE}" pid="4" name="LastSaved">
    <vt:filetime>2017-12-15T00:00:00Z</vt:filetime>
  </property>
</Properties>
</file>