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Human Capital Management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HR Objectives in Banks</a:t>
            </a:r>
            <a:br>
              <a:rPr lang="en-US" sz="3600" b="1" dirty="0" smtClean="0"/>
            </a:br>
            <a:endParaRPr lang="en-US" sz="3600" b="1"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lvl="0" algn="just" fontAlgn="base"/>
            <a:r>
              <a:rPr lang="en-US" dirty="0" smtClean="0"/>
              <a:t>To initiate &amp; institutionalize globally competitive HR practices in the Bank in pursuit to become a Bank of International Standards and to become an employer of preferred choice.</a:t>
            </a:r>
          </a:p>
          <a:p>
            <a:pPr lvl="0" algn="just" fontAlgn="base"/>
            <a:r>
              <a:rPr lang="en-US" dirty="0" smtClean="0"/>
              <a:t>To create a performance-driven culture and productive workplace for the employees.</a:t>
            </a:r>
          </a:p>
          <a:p>
            <a:pPr lvl="0" algn="just" fontAlgn="base"/>
            <a:r>
              <a:rPr lang="en-US" dirty="0" smtClean="0"/>
              <a:t>To create a pool of managers and business leaders for future.</a:t>
            </a:r>
          </a:p>
          <a:p>
            <a:pPr lvl="0" algn="just" fontAlgn="base"/>
            <a:r>
              <a:rPr lang="en-US" dirty="0" smtClean="0"/>
              <a:t>To create a learning organization for employees’ intellectual growth and creativity.</a:t>
            </a:r>
          </a:p>
          <a:p>
            <a:pPr lvl="0" algn="just" fontAlgn="base"/>
            <a:r>
              <a:rPr lang="en-US" dirty="0" smtClean="0"/>
              <a:t>To re-skill the workforce to operate in digitally enabled modern core banking environment.</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HR Objectives in Banks</a:t>
            </a:r>
            <a:endParaRPr lang="en-US" sz="4000" b="1" dirty="0"/>
          </a:p>
        </p:txBody>
      </p:sp>
      <p:sp>
        <p:nvSpPr>
          <p:cNvPr id="3" name="Content Placeholder 2"/>
          <p:cNvSpPr>
            <a:spLocks noGrp="1"/>
          </p:cNvSpPr>
          <p:nvPr>
            <p:ph idx="1"/>
          </p:nvPr>
        </p:nvSpPr>
        <p:spPr>
          <a:xfrm>
            <a:off x="457200" y="1600200"/>
            <a:ext cx="8382000" cy="4800600"/>
          </a:xfrm>
        </p:spPr>
        <p:txBody>
          <a:bodyPr>
            <a:normAutofit fontScale="92500" lnSpcReduction="20000"/>
          </a:bodyPr>
          <a:lstStyle/>
          <a:p>
            <a:pPr lvl="0" algn="just"/>
            <a:r>
              <a:rPr lang="en-US" dirty="0" smtClean="0"/>
              <a:t>To achieve and maintain good human relationships within the Banks. </a:t>
            </a:r>
          </a:p>
          <a:p>
            <a:pPr lvl="0" algn="just"/>
            <a:r>
              <a:rPr lang="en-US" dirty="0" smtClean="0"/>
              <a:t>Maximum personal contribution to the effective working of the bank. </a:t>
            </a:r>
          </a:p>
          <a:p>
            <a:pPr lvl="0" algn="just"/>
            <a:r>
              <a:rPr lang="en-US" dirty="0" smtClean="0"/>
              <a:t>To ensure respect for human personality and the well-being of each individual. </a:t>
            </a:r>
          </a:p>
          <a:p>
            <a:pPr lvl="0" algn="just"/>
            <a:r>
              <a:rPr lang="en-US" dirty="0" smtClean="0"/>
              <a:t>To ensure maximum individual development of personnel. </a:t>
            </a:r>
          </a:p>
          <a:p>
            <a:pPr lvl="0" algn="just"/>
            <a:r>
              <a:rPr lang="en-US" dirty="0" smtClean="0"/>
              <a:t>To ensure satisfaction of various needs of individuals for achieving their maximum contribution towards banking goals.</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Emerging Challenges for Human Resources</a:t>
            </a:r>
            <a:endParaRPr lang="en-US" sz="3600" dirty="0"/>
          </a:p>
        </p:txBody>
      </p:sp>
      <p:sp>
        <p:nvSpPr>
          <p:cNvPr id="3" name="Content Placeholder 2"/>
          <p:cNvSpPr>
            <a:spLocks noGrp="1"/>
          </p:cNvSpPr>
          <p:nvPr>
            <p:ph idx="1"/>
          </p:nvPr>
        </p:nvSpPr>
        <p:spPr/>
        <p:txBody>
          <a:bodyPr/>
          <a:lstStyle/>
          <a:p>
            <a:r>
              <a:rPr lang="en-US" dirty="0" smtClean="0"/>
              <a:t>Though, lot of efforts have gone into bringing technological &amp; process equivalence in the recent years, very little has been done on human resource front by PSBs, which is cause of some immediate concern. The emerging challenges are: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1. Massive Retirements</a:t>
            </a:r>
            <a:endParaRPr lang="en-US" sz="3600"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current decade can be known as </a:t>
            </a:r>
            <a:r>
              <a:rPr lang="en-US" b="1" dirty="0" smtClean="0"/>
              <a:t>‘Retirement Decade’</a:t>
            </a:r>
            <a:r>
              <a:rPr lang="en-US" dirty="0" smtClean="0"/>
              <a:t> which is likely to pose demographic risk. As per BCG Report around 80 percent of middle management and 50 percent of the Junior officers will be attaining superannuation by 2020.</a:t>
            </a:r>
          </a:p>
          <a:p>
            <a:pPr algn="just"/>
            <a:r>
              <a:rPr lang="en-US" dirty="0" smtClean="0"/>
              <a:t>PSBs are going to face unprecedented problems in the area of HR in the next few years as crucial competencies and know-how will be lost especially in senior management and middle management levels.</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 Employee Mix</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Historically, banks have been adopting a uniform three-tier Human Resource (HR) model where the frontline staff (mostly clerks) undertakes entry related jobs, the officers authorizes such transactions; and the movement of ledgers/vouchers are being carried out by subordinate staff. </a:t>
            </a:r>
          </a:p>
          <a:p>
            <a:pPr algn="just"/>
            <a:r>
              <a:rPr lang="en-US" sz="2800" dirty="0" smtClean="0"/>
              <a:t>To cope up with the demand, banks should continue to recruit staff with proper mix in upcoming years.</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3. Suboptimal utilization of Sub-ordinates</a:t>
            </a:r>
            <a:endParaRPr lang="en-US" sz="3200" dirty="0"/>
          </a:p>
        </p:txBody>
      </p:sp>
      <p:sp>
        <p:nvSpPr>
          <p:cNvPr id="3" name="Content Placeholder 2"/>
          <p:cNvSpPr>
            <a:spLocks noGrp="1"/>
          </p:cNvSpPr>
          <p:nvPr>
            <p:ph idx="1"/>
          </p:nvPr>
        </p:nvSpPr>
        <p:spPr/>
        <p:txBody>
          <a:bodyPr/>
          <a:lstStyle/>
          <a:p>
            <a:pPr algn="just"/>
            <a:r>
              <a:rPr lang="en-US" dirty="0" smtClean="0"/>
              <a:t>Banks need to adopt suitable redeployment exercises and also upgrade subordinate staff skills to promote them to clerical cadre in a phased manner for optimum use of their services for business development.</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4 </a:t>
            </a:r>
            <a:r>
              <a:rPr lang="en-US" sz="3600" b="1" dirty="0" smtClean="0"/>
              <a:t>. Talent Acquisition</a:t>
            </a:r>
            <a:endParaRPr lang="en-US" sz="3600" dirty="0"/>
          </a:p>
        </p:txBody>
      </p:sp>
      <p:sp>
        <p:nvSpPr>
          <p:cNvPr id="3" name="Content Placeholder 2"/>
          <p:cNvSpPr>
            <a:spLocks noGrp="1"/>
          </p:cNvSpPr>
          <p:nvPr>
            <p:ph idx="1"/>
          </p:nvPr>
        </p:nvSpPr>
        <p:spPr/>
        <p:txBody>
          <a:bodyPr>
            <a:normAutofit lnSpcReduction="10000"/>
          </a:bodyPr>
          <a:lstStyle/>
          <a:p>
            <a:pPr algn="just"/>
            <a:r>
              <a:rPr lang="en-US" dirty="0" smtClean="0"/>
              <a:t>Attracting talent and retention of talent have emerged as latest challenges in the light of dynamic economic, social and demographic environment. </a:t>
            </a:r>
          </a:p>
          <a:p>
            <a:pPr algn="just"/>
            <a:r>
              <a:rPr lang="en-US" dirty="0" smtClean="0"/>
              <a:t>The future banking space demands total transformation in the area of recruitment, training and deployment of staff and the banks need to focus more attention in this regards.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5. </a:t>
            </a:r>
            <a:r>
              <a:rPr lang="en-US" sz="4000" b="1" dirty="0" smtClean="0"/>
              <a:t>Re-skilling</a:t>
            </a:r>
            <a:endParaRPr lang="en-US" sz="4000" dirty="0"/>
          </a:p>
        </p:txBody>
      </p:sp>
      <p:sp>
        <p:nvSpPr>
          <p:cNvPr id="3" name="Content Placeholder 2"/>
          <p:cNvSpPr>
            <a:spLocks noGrp="1"/>
          </p:cNvSpPr>
          <p:nvPr>
            <p:ph idx="1"/>
          </p:nvPr>
        </p:nvSpPr>
        <p:spPr/>
        <p:txBody>
          <a:bodyPr>
            <a:normAutofit/>
          </a:bodyPr>
          <a:lstStyle/>
          <a:p>
            <a:pPr algn="just"/>
            <a:r>
              <a:rPr lang="en-US" sz="2800" dirty="0" smtClean="0"/>
              <a:t>A recent survey on </a:t>
            </a:r>
            <a:r>
              <a:rPr lang="en-US" sz="2800" i="1" dirty="0" smtClean="0"/>
              <a:t>Transforming Indian Banking </a:t>
            </a:r>
            <a:r>
              <a:rPr lang="en-US" sz="2800" dirty="0" smtClean="0"/>
              <a:t>has very interesting findings — 30 per cent of customers surveyed said they do not feel emotionally attached to the bank and given a chance would not select the same bank again nor would they recommend it to friends and family. </a:t>
            </a:r>
          </a:p>
          <a:p>
            <a:pPr algn="just"/>
            <a:r>
              <a:rPr lang="en-US" sz="2800" dirty="0" smtClean="0"/>
              <a:t>The answer to this wariness is obvious — poor customer service which can be addressed through relationship banking. </a:t>
            </a:r>
          </a:p>
          <a:p>
            <a:pPr algn="just"/>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6. </a:t>
            </a:r>
            <a:r>
              <a:rPr lang="en-US" sz="3600" b="1" dirty="0" smtClean="0"/>
              <a:t>Talent Retention</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PSBs are necessitated to focus attention on employer Branding, Integration of HR with strategic vision &amp; mission.</a:t>
            </a:r>
          </a:p>
          <a:p>
            <a:pPr algn="just"/>
            <a:r>
              <a:rPr lang="en-US" sz="2800" dirty="0" smtClean="0"/>
              <a:t>Business goals and introduction of performance linked placements, promotions and incentives to retain the talent besides initiating the steps to enhance the skill sets of the employees on an ongoing basis through appropriate training programs. </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7. </a:t>
            </a:r>
            <a:r>
              <a:rPr lang="en-US" sz="3200" b="1" dirty="0" smtClean="0"/>
              <a:t>Performance Management System</a:t>
            </a:r>
            <a:endParaRPr lang="en-US" sz="3200" dirty="0"/>
          </a:p>
        </p:txBody>
      </p:sp>
      <p:sp>
        <p:nvSpPr>
          <p:cNvPr id="3" name="Content Placeholder 2"/>
          <p:cNvSpPr>
            <a:spLocks noGrp="1"/>
          </p:cNvSpPr>
          <p:nvPr>
            <p:ph idx="1"/>
          </p:nvPr>
        </p:nvSpPr>
        <p:spPr/>
        <p:txBody>
          <a:bodyPr>
            <a:normAutofit lnSpcReduction="10000"/>
          </a:bodyPr>
          <a:lstStyle/>
          <a:p>
            <a:pPr algn="just"/>
            <a:r>
              <a:rPr lang="en-US" sz="2800" dirty="0" smtClean="0"/>
              <a:t>Commercial banks should throw up future leaders, who are expected to do three important things viz., Plan, Inspire and Deliver. A time has come to PSBs to introspect whether they are on the right track to groom the leaders within the organization.  </a:t>
            </a:r>
          </a:p>
          <a:p>
            <a:pPr algn="just"/>
            <a:r>
              <a:rPr lang="en-US" sz="2800" dirty="0" smtClean="0"/>
              <a:t>The need of the hour is to draw senior/experienced people and form a team with a specific assignment of “Career Coach &amp; Mentor” to execute comprehensive plan of “Future Leaders”.</a:t>
            </a:r>
          </a:p>
          <a:p>
            <a:pPr algn="just"/>
            <a:r>
              <a:rPr lang="en-US" sz="2800" dirty="0" smtClean="0"/>
              <a:t>By adopting proper system, they can manage performance appraisal.</a:t>
            </a:r>
          </a:p>
          <a:p>
            <a:pPr algn="just"/>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Capital</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Every organization invests its money and resources to train new employees. Employees in turn work hard, upgrade their existing knowledge and contribute in their own way to increase the productivity of their organization.</a:t>
            </a:r>
          </a:p>
          <a:p>
            <a:pPr algn="just"/>
            <a:r>
              <a:rPr lang="en-US" dirty="0" smtClean="0"/>
              <a:t>The word “Human Capital” was introduced by A. W. Lewis in “Economic Development with Unlimited Supplies of Labor”.</a:t>
            </a:r>
          </a:p>
          <a:p>
            <a:pPr algn="just"/>
            <a:r>
              <a:rPr lang="en-US" dirty="0" smtClean="0"/>
              <a:t>Human capital plays a crucial role in increasing the productivity and output of an organization.</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3600" b="1" dirty="0" smtClean="0"/>
              <a:t>Conclusion</a:t>
            </a:r>
          </a:p>
          <a:p>
            <a:pPr algn="just"/>
            <a:r>
              <a:rPr lang="en-US" sz="2800" dirty="0" smtClean="0"/>
              <a:t>Banks need to have pool of qualified and potential work force especially at top level not only to lead the team at present but also to meet the future requirements of the organization.</a:t>
            </a:r>
          </a:p>
          <a:p>
            <a:pPr algn="just"/>
            <a:r>
              <a:rPr lang="en-US" sz="2800" dirty="0" smtClean="0"/>
              <a:t> Although most PSBs identify succession planning is an important but little has been done in this regard. </a:t>
            </a:r>
          </a:p>
          <a:p>
            <a:pPr algn="just"/>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What is Human Capital Management </a:t>
            </a:r>
            <a:endParaRPr lang="en-US" dirty="0"/>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2800" dirty="0" smtClean="0"/>
              <a:t>Human Capital management refers to managing an organization’s employees for them to contribute significantly in the overall productivity of organization. In a layman’s language managing workforce of an organization refers to human capital management.</a:t>
            </a:r>
          </a:p>
          <a:p>
            <a:pPr algn="just"/>
            <a:r>
              <a:rPr lang="en-US" sz="2800" dirty="0" smtClean="0"/>
              <a:t>In </a:t>
            </a:r>
            <a:r>
              <a:rPr lang="en-US" sz="2800" dirty="0" smtClean="0"/>
              <a:t>simpler words, upgrading the existing skills of an employee and extracting the best out of him/her refers to human capital management.</a:t>
            </a:r>
          </a:p>
          <a:p>
            <a:pPr algn="just"/>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Importance</a:t>
            </a:r>
            <a:endParaRPr lang="en-US" sz="3600" dirty="0"/>
          </a:p>
        </p:txBody>
      </p:sp>
      <p:sp>
        <p:nvSpPr>
          <p:cNvPr id="3" name="Content Placeholder 2"/>
          <p:cNvSpPr>
            <a:spLocks noGrp="1"/>
          </p:cNvSpPr>
          <p:nvPr>
            <p:ph idx="1"/>
          </p:nvPr>
        </p:nvSpPr>
        <p:spPr/>
        <p:txBody>
          <a:bodyPr>
            <a:normAutofit/>
          </a:bodyPr>
          <a:lstStyle/>
          <a:p>
            <a:r>
              <a:rPr lang="en-US" dirty="0" smtClean="0"/>
              <a:t>Orienting to the organization</a:t>
            </a:r>
          </a:p>
          <a:p>
            <a:r>
              <a:rPr lang="en-US" dirty="0" smtClean="0"/>
              <a:t>Making a new employee feel comfortable</a:t>
            </a:r>
          </a:p>
          <a:p>
            <a:r>
              <a:rPr lang="en-US" dirty="0" smtClean="0"/>
              <a:t>Trains employees in order to constantly upgrade their skills</a:t>
            </a:r>
          </a:p>
          <a:p>
            <a:r>
              <a:rPr lang="en-US" dirty="0" smtClean="0"/>
              <a:t>Retaining employees</a:t>
            </a:r>
          </a:p>
          <a:p>
            <a:r>
              <a:rPr lang="en-US" dirty="0" smtClean="0"/>
              <a:t>Making employees self sufficient and prepare them for adverse conditions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Benefits of human capital management in banks</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Helps in extracting the best out of employees.</a:t>
            </a:r>
          </a:p>
          <a:p>
            <a:pPr algn="just"/>
            <a:r>
              <a:rPr lang="en-US" sz="2800" dirty="0" smtClean="0"/>
              <a:t>Enables the human resource professionals to hire the right candidate for the right role.</a:t>
            </a:r>
          </a:p>
          <a:p>
            <a:pPr algn="just"/>
            <a:r>
              <a:rPr lang="en-US" sz="2800" dirty="0" smtClean="0"/>
              <a:t>Enables free flow of information between superiors and subordinates. </a:t>
            </a:r>
          </a:p>
          <a:p>
            <a:pPr algn="just"/>
            <a:r>
              <a:rPr lang="en-US" sz="2800" dirty="0" smtClean="0"/>
              <a:t>Trainings and skill development for upgrading the existing knowledge of employees.</a:t>
            </a:r>
          </a:p>
          <a:p>
            <a:pPr algn="just"/>
            <a:r>
              <a:rPr lang="en-US" sz="2800" dirty="0" smtClean="0"/>
              <a:t>Soft skills and personality development for employees.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Ways to Increase Human Capital in Banks</a:t>
            </a:r>
            <a:br>
              <a:rPr lang="en-US" sz="3200" dirty="0" smtClean="0"/>
            </a:br>
            <a:endParaRPr lang="en-US" sz="3200" dirty="0"/>
          </a:p>
        </p:txBody>
      </p:sp>
      <p:sp>
        <p:nvSpPr>
          <p:cNvPr id="3" name="Content Placeholder 2"/>
          <p:cNvSpPr>
            <a:spLocks noGrp="1"/>
          </p:cNvSpPr>
          <p:nvPr>
            <p:ph idx="1"/>
          </p:nvPr>
        </p:nvSpPr>
        <p:spPr/>
        <p:txBody>
          <a:bodyPr/>
          <a:lstStyle/>
          <a:p>
            <a:pPr>
              <a:buNone/>
            </a:pPr>
            <a:r>
              <a:rPr lang="en-US" dirty="0" smtClean="0"/>
              <a:t>1. </a:t>
            </a:r>
            <a:r>
              <a:rPr lang="en-US" b="1" dirty="0" smtClean="0"/>
              <a:t>Constant Trainings</a:t>
            </a:r>
          </a:p>
          <a:p>
            <a:pPr>
              <a:buNone/>
            </a:pPr>
            <a:r>
              <a:rPr lang="en-US" dirty="0" smtClean="0"/>
              <a:t>2. </a:t>
            </a:r>
            <a:r>
              <a:rPr lang="en-US" b="1" dirty="0" smtClean="0"/>
              <a:t>Monitoring Performance</a:t>
            </a:r>
          </a:p>
          <a:p>
            <a:pPr>
              <a:buNone/>
            </a:pPr>
            <a:r>
              <a:rPr lang="en-US" dirty="0" smtClean="0"/>
              <a:t>3. </a:t>
            </a:r>
            <a:r>
              <a:rPr lang="en-US" b="1" dirty="0" smtClean="0"/>
              <a:t>Direct Communication</a:t>
            </a:r>
          </a:p>
          <a:p>
            <a:pPr>
              <a:buNone/>
            </a:pPr>
            <a:r>
              <a:rPr lang="en-US" dirty="0" smtClean="0"/>
              <a:t>4. </a:t>
            </a:r>
            <a:r>
              <a:rPr lang="en-US" b="1" dirty="0" smtClean="0"/>
              <a:t>Defined Job Responsibilities</a:t>
            </a:r>
          </a:p>
          <a:p>
            <a:pPr>
              <a:buNone/>
            </a:pPr>
            <a:r>
              <a:rPr lang="en-US" dirty="0" smtClean="0"/>
              <a:t>5. </a:t>
            </a:r>
            <a:r>
              <a:rPr lang="en-US" b="1" dirty="0" smtClean="0"/>
              <a:t>Motivation</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HRM in Banking</a:t>
            </a:r>
            <a:br>
              <a:rPr lang="en-US" sz="3600" dirty="0" smtClean="0"/>
            </a:br>
            <a:endParaRPr lang="en-US" sz="3600" dirty="0"/>
          </a:p>
        </p:txBody>
      </p:sp>
      <p:sp>
        <p:nvSpPr>
          <p:cNvPr id="3" name="Content Placeholder 2"/>
          <p:cNvSpPr>
            <a:spLocks noGrp="1"/>
          </p:cNvSpPr>
          <p:nvPr>
            <p:ph idx="1"/>
          </p:nvPr>
        </p:nvSpPr>
        <p:spPr/>
        <p:txBody>
          <a:bodyPr/>
          <a:lstStyle/>
          <a:p>
            <a:pPr algn="just"/>
            <a:r>
              <a:rPr lang="en-US" dirty="0" smtClean="0"/>
              <a:t>Present day business approaches view and express the workers in terms of resource. They are dealt with as most vital resource named as "Human Capital". The expression "Human Capital" is in some cases utilized synonymously with "human resources",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HRM in Banking</a:t>
            </a:r>
            <a:br>
              <a:rPr lang="en-US" sz="3600" dirty="0" smtClean="0"/>
            </a:br>
            <a:endParaRPr lang="en-US" sz="3600" dirty="0"/>
          </a:p>
        </p:txBody>
      </p:sp>
      <p:sp>
        <p:nvSpPr>
          <p:cNvPr id="3" name="Content Placeholder 2"/>
          <p:cNvSpPr>
            <a:spLocks noGrp="1"/>
          </p:cNvSpPr>
          <p:nvPr>
            <p:ph idx="1"/>
          </p:nvPr>
        </p:nvSpPr>
        <p:spPr/>
        <p:txBody>
          <a:bodyPr>
            <a:normAutofit/>
          </a:bodyPr>
          <a:lstStyle/>
          <a:p>
            <a:pPr algn="just"/>
            <a:r>
              <a:rPr lang="en-US" sz="2800" dirty="0" smtClean="0"/>
              <a:t>The banking industry is a highly regulated powerhouse that stabilizes the economic environment of nations around the world. </a:t>
            </a:r>
          </a:p>
          <a:p>
            <a:pPr algn="just"/>
            <a:r>
              <a:rPr lang="en-US" sz="2800" dirty="0" smtClean="0"/>
              <a:t>Bank employees, from executives to tellers, must have a higher level of integrity and trustworthiness than employees in most other industries, making the role of HR in banking that much more important.</a:t>
            </a:r>
          </a:p>
          <a:p>
            <a:pPr algn="just"/>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The Human Resources functions of Banks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lnSpcReduction="10000"/>
          </a:bodyPr>
          <a:lstStyle/>
          <a:p>
            <a:pPr algn="just" fontAlgn="base"/>
            <a:r>
              <a:rPr lang="en-US" b="1" dirty="0" smtClean="0"/>
              <a:t>Corporate HR</a:t>
            </a:r>
            <a:r>
              <a:rPr lang="en-US" dirty="0" smtClean="0"/>
              <a:t> :- There are 3- teams namely:</a:t>
            </a:r>
            <a:endParaRPr lang="en-US" sz="2800" dirty="0" smtClean="0"/>
          </a:p>
          <a:p>
            <a:pPr lvl="1" algn="just" fontAlgn="base"/>
            <a:r>
              <a:rPr lang="en-US" b="1" dirty="0" smtClean="0"/>
              <a:t>HR Administration</a:t>
            </a:r>
            <a:r>
              <a:rPr lang="en-US" dirty="0" smtClean="0"/>
              <a:t> that handles HR admin activities like promotions, deployment, transfer exercises etc.</a:t>
            </a:r>
            <a:endParaRPr lang="en-US" sz="2400" dirty="0" smtClean="0"/>
          </a:p>
          <a:p>
            <a:pPr lvl="1" algn="just" fontAlgn="base"/>
            <a:r>
              <a:rPr lang="en-US" b="1" dirty="0" smtClean="0"/>
              <a:t>HR Operations</a:t>
            </a:r>
            <a:r>
              <a:rPr lang="en-US" dirty="0" smtClean="0"/>
              <a:t> :- This team handles functions related to terminal benefits, centralized payroll, claim processing, HR back office functions, etc.</a:t>
            </a:r>
            <a:endParaRPr lang="en-US" sz="2400" dirty="0" smtClean="0"/>
          </a:p>
          <a:p>
            <a:pPr lvl="1" algn="just" fontAlgn="base"/>
            <a:r>
              <a:rPr lang="en-US" b="1" dirty="0" smtClean="0"/>
              <a:t>Strategic HR &amp; OD</a:t>
            </a:r>
            <a:r>
              <a:rPr lang="en-US" dirty="0" smtClean="0"/>
              <a:t> which basically includes new HR initiatives /Projects, etc. and other developmental &amp; OD interventions.</a:t>
            </a:r>
            <a:endParaRPr lang="en-US" sz="2400" dirty="0" smtClean="0"/>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907</Words>
  <Application>Microsoft Office PowerPoint</Application>
  <PresentationFormat>On-screen Show (4:3)</PresentationFormat>
  <Paragraphs>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Human Capital Management</vt:lpstr>
      <vt:lpstr>Human Capital</vt:lpstr>
      <vt:lpstr>What is Human Capital Management </vt:lpstr>
      <vt:lpstr>Importance</vt:lpstr>
      <vt:lpstr>Benefits of human capital management in banks</vt:lpstr>
      <vt:lpstr>Ways to Increase Human Capital in Banks </vt:lpstr>
      <vt:lpstr>HRM in Banking </vt:lpstr>
      <vt:lpstr>HRM in Banking </vt:lpstr>
      <vt:lpstr>The Human Resources functions of Banks </vt:lpstr>
      <vt:lpstr>HR Objectives in Banks </vt:lpstr>
      <vt:lpstr>HR Objectives in Banks</vt:lpstr>
      <vt:lpstr>Emerging Challenges for Human Resources</vt:lpstr>
      <vt:lpstr>1. Massive Retirements</vt:lpstr>
      <vt:lpstr>2. Employee Mix</vt:lpstr>
      <vt:lpstr>3. Suboptimal utilization of Sub-ordinates</vt:lpstr>
      <vt:lpstr>4 . Talent Acquisition</vt:lpstr>
      <vt:lpstr>5. Re-skilling</vt:lpstr>
      <vt:lpstr>6. Talent Retention</vt:lpstr>
      <vt:lpstr>7. Performance Management System</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Capital Management</dc:title>
  <dc:creator>Manish</dc:creator>
  <cp:lastModifiedBy>Manish</cp:lastModifiedBy>
  <cp:revision>3</cp:revision>
  <dcterms:created xsi:type="dcterms:W3CDTF">2006-08-16T00:00:00Z</dcterms:created>
  <dcterms:modified xsi:type="dcterms:W3CDTF">2018-10-12T09:45:22Z</dcterms:modified>
</cp:coreProperties>
</file>