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4" r:id="rId9"/>
    <p:sldId id="263" r:id="rId10"/>
    <p:sldId id="265" r:id="rId11"/>
    <p:sldId id="266" r:id="rId12"/>
    <p:sldId id="267" r:id="rId13"/>
    <p:sldId id="268" r:id="rId14"/>
    <p:sldId id="269" r:id="rId15"/>
    <p:sldId id="272" r:id="rId16"/>
    <p:sldId id="273" r:id="rId17"/>
    <p:sldId id="274"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Modes of Entering in International Business</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 </a:t>
            </a:r>
            <a:r>
              <a:rPr lang="en-US" sz="4000" b="1" dirty="0" smtClean="0"/>
              <a:t>Licensing</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dirty="0" smtClean="0"/>
              <a:t>A licensing agreement is an agreement whereby a licensor grants the rights to intangible property to another entity for a specified period, and intern the licensor receives a royalty fee from the licensee. Intangible property includes patents, inventions, formulas, processes, design, copyrights and trademarks. </a:t>
            </a:r>
          </a:p>
          <a:p>
            <a:pPr algn="just"/>
            <a:r>
              <a:rPr lang="en-US" dirty="0" smtClean="0"/>
              <a:t>Licensing is a common method of international market entry for companies with an distinctive and legally protected asset, which is a key differentiating element in their marketing offer.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 </a:t>
            </a:r>
            <a:r>
              <a:rPr lang="en-US" sz="3600" b="1" dirty="0" smtClean="0"/>
              <a:t>Franchising</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This is similar to licensing, although franchising tends to involve long terms commitments than licensing. It is a more sophisticated form of licensing in which the franchiser not only sells intangible property to the franchisee but also insists that the franchisee agree to concede to rules and regulations of how it does business.</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 Contract Manufacturing</a:t>
            </a:r>
            <a:endParaRPr lang="en-US" sz="3200" b="1" dirty="0"/>
          </a:p>
        </p:txBody>
      </p:sp>
      <p:sp>
        <p:nvSpPr>
          <p:cNvPr id="3" name="Content Placeholder 2"/>
          <p:cNvSpPr>
            <a:spLocks noGrp="1"/>
          </p:cNvSpPr>
          <p:nvPr>
            <p:ph idx="1"/>
          </p:nvPr>
        </p:nvSpPr>
        <p:spPr/>
        <p:txBody>
          <a:bodyPr>
            <a:normAutofit/>
          </a:bodyPr>
          <a:lstStyle/>
          <a:p>
            <a:pPr algn="just"/>
            <a:r>
              <a:rPr lang="en-US" sz="2800" dirty="0" smtClean="0"/>
              <a:t>This entry mode is a cross between licensing and investment entry. The company contracts a firm in the foreign market to assemble or manufacture the products but they still have the responsibility for marketing and distribution of the products.</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 Management contracts</a:t>
            </a:r>
            <a:endParaRPr lang="en-US" sz="3200" b="1" dirty="0"/>
          </a:p>
        </p:txBody>
      </p:sp>
      <p:sp>
        <p:nvSpPr>
          <p:cNvPr id="3" name="Content Placeholder 2"/>
          <p:cNvSpPr>
            <a:spLocks noGrp="1"/>
          </p:cNvSpPr>
          <p:nvPr>
            <p:ph idx="1"/>
          </p:nvPr>
        </p:nvSpPr>
        <p:spPr/>
        <p:txBody>
          <a:bodyPr>
            <a:normAutofit/>
          </a:bodyPr>
          <a:lstStyle/>
          <a:p>
            <a:pPr algn="just"/>
            <a:r>
              <a:rPr lang="en-US" sz="2800" dirty="0" smtClean="0"/>
              <a:t>The international management contract gives the company the right to control the day-to- day operations in a firm located in a foreign market. </a:t>
            </a:r>
          </a:p>
          <a:p>
            <a:pPr algn="just"/>
            <a:r>
              <a:rPr lang="en-US" sz="2800" dirty="0" smtClean="0"/>
              <a:t>Often this contract do not give them the right to take decisions on new capital investment, policy changes, assume long-term debt or alter ownership arrangement.</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3. </a:t>
            </a:r>
            <a:r>
              <a:rPr lang="en-US" sz="3200" b="1" dirty="0" smtClean="0"/>
              <a:t>INVESTMENT ENTRY MODES</a:t>
            </a:r>
            <a:endParaRPr lang="en-US" sz="3200" dirty="0"/>
          </a:p>
        </p:txBody>
      </p:sp>
      <p:sp>
        <p:nvSpPr>
          <p:cNvPr id="3" name="Content Placeholder 2"/>
          <p:cNvSpPr>
            <a:spLocks noGrp="1"/>
          </p:cNvSpPr>
          <p:nvPr>
            <p:ph idx="1"/>
          </p:nvPr>
        </p:nvSpPr>
        <p:spPr>
          <a:xfrm>
            <a:off x="457200" y="1143000"/>
            <a:ext cx="8229600" cy="5410200"/>
          </a:xfrm>
        </p:spPr>
        <p:txBody>
          <a:bodyPr>
            <a:normAutofit/>
          </a:bodyPr>
          <a:lstStyle/>
          <a:p>
            <a:pPr algn="just"/>
            <a:r>
              <a:rPr lang="en-US" dirty="0" smtClean="0"/>
              <a:t>An investment entry mode has many names like sole venture, Foreign Direct Investment (FDI), solely owned subsidiary and wholly owned subsidiary but there are three basic modes of international entry: </a:t>
            </a:r>
          </a:p>
          <a:p>
            <a:pPr marL="514350" indent="-514350" algn="just">
              <a:buFont typeface="+mj-lt"/>
              <a:buAutoNum type="alphaLcPeriod"/>
            </a:pPr>
            <a:r>
              <a:rPr lang="en-US" b="1" dirty="0" smtClean="0"/>
              <a:t>Foreign direct investment</a:t>
            </a:r>
          </a:p>
          <a:p>
            <a:pPr marL="514350" indent="-514350" algn="just">
              <a:buFont typeface="+mj-lt"/>
              <a:buAutoNum type="alphaLcPeriod"/>
            </a:pPr>
            <a:r>
              <a:rPr lang="en-US" b="1" dirty="0" smtClean="0"/>
              <a:t>Acquisition</a:t>
            </a:r>
          </a:p>
          <a:p>
            <a:pPr marL="514350" indent="-514350" algn="just">
              <a:buFont typeface="+mj-lt"/>
              <a:buAutoNum type="alphaLcPeriod"/>
            </a:pPr>
            <a:r>
              <a:rPr lang="en-US" b="1" dirty="0" smtClean="0"/>
              <a:t>Joint Ventures</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Foreign direct investment</a:t>
            </a:r>
            <a:br>
              <a:rPr lang="en-US" b="1" dirty="0" smtClean="0"/>
            </a:br>
            <a:endParaRPr lang="en-US" dirty="0"/>
          </a:p>
        </p:txBody>
      </p:sp>
      <p:sp>
        <p:nvSpPr>
          <p:cNvPr id="3" name="Content Placeholder 2"/>
          <p:cNvSpPr>
            <a:spLocks noGrp="1"/>
          </p:cNvSpPr>
          <p:nvPr>
            <p:ph idx="1"/>
          </p:nvPr>
        </p:nvSpPr>
        <p:spPr>
          <a:xfrm>
            <a:off x="228600" y="914400"/>
            <a:ext cx="8610600" cy="5211763"/>
          </a:xfrm>
        </p:spPr>
        <p:txBody>
          <a:bodyPr>
            <a:noAutofit/>
          </a:bodyPr>
          <a:lstStyle/>
          <a:p>
            <a:pPr algn="just"/>
            <a:r>
              <a:rPr lang="en-US" sz="2400" dirty="0" smtClean="0"/>
              <a:t>Foreign Direct Investment (FDI) is a strategy approach. This entry modes offers a high degree of control over the international business in the host country. </a:t>
            </a:r>
          </a:p>
          <a:p>
            <a:pPr algn="just"/>
            <a:r>
              <a:rPr lang="en-US" sz="2400" dirty="0" smtClean="0"/>
              <a:t>This is high financial commitment mode, but also a transfer of technology, skills, management, manufacturing and marketing, production processes and other recourses. </a:t>
            </a:r>
          </a:p>
          <a:p>
            <a:pPr algn="just"/>
            <a:r>
              <a:rPr lang="en-US" sz="2400" dirty="0" smtClean="0"/>
              <a:t>To have unique asset or competitive advantage is often important when a firm want to replicate their good business in on other country. According to there are several factors that influence foreign direct investment. Both mention size of the market as one crucial determinant to which market the company shall choose to precede with.</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t>b. Acquisition</a:t>
            </a:r>
            <a:endParaRPr lang="en-US" sz="3600" b="1" dirty="0"/>
          </a:p>
        </p:txBody>
      </p:sp>
      <p:sp>
        <p:nvSpPr>
          <p:cNvPr id="3" name="Content Placeholder 2"/>
          <p:cNvSpPr>
            <a:spLocks noGrp="1"/>
          </p:cNvSpPr>
          <p:nvPr>
            <p:ph idx="1"/>
          </p:nvPr>
        </p:nvSpPr>
        <p:spPr/>
        <p:txBody>
          <a:bodyPr>
            <a:normAutofit fontScale="85000" lnSpcReduction="20000"/>
          </a:bodyPr>
          <a:lstStyle/>
          <a:p>
            <a:pPr algn="just"/>
            <a:r>
              <a:rPr lang="en-US" dirty="0" smtClean="0"/>
              <a:t>Acquisition is when a company buys an established business in a foreign market. This mode of entry has become very popular. </a:t>
            </a:r>
          </a:p>
          <a:p>
            <a:pPr algn="just"/>
            <a:r>
              <a:rPr lang="en-US" dirty="0" smtClean="0"/>
              <a:t>The reason for acquiring a foreign company can be a mix of the following reasons these are geographical changes. the acquiring of specific asset like  engagement, technology, product diversification, sourcing of raw material or other products of sale outside the host country or financial diversification </a:t>
            </a:r>
            <a:r>
              <a:rPr lang="en-US" dirty="0" err="1" smtClean="0"/>
              <a:t>etc.When</a:t>
            </a:r>
            <a:r>
              <a:rPr lang="en-US" dirty="0" smtClean="0"/>
              <a:t> you acquire a company the success depends on the selection process on which company to buy, therefore is the possible advantages not certain.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c. </a:t>
            </a:r>
            <a:r>
              <a:rPr lang="en-US" sz="3200" b="1" dirty="0" smtClean="0"/>
              <a:t>Joint Ventures</a:t>
            </a:r>
            <a:endParaRPr lang="en-US" sz="3200"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algn="just"/>
            <a:r>
              <a:rPr lang="en-US" dirty="0" smtClean="0"/>
              <a:t>A joint venture means establishing a firm that is jointly owned by two or ore otherwise independent firms.</a:t>
            </a:r>
          </a:p>
          <a:p>
            <a:pPr algn="just"/>
            <a:r>
              <a:rPr lang="en-US" dirty="0" smtClean="0"/>
              <a:t>This is a popular mode of entry. </a:t>
            </a:r>
          </a:p>
          <a:p>
            <a:pPr algn="just"/>
            <a:r>
              <a:rPr lang="en-US" dirty="0" smtClean="0"/>
              <a:t>The term Joint Venture applies to those strategic alliances where there is equity participation from both the foreign entrant and the local collaborator. The equity participation can be of different ratios, ranging from </a:t>
            </a:r>
            <a:r>
              <a:rPr lang="en-US" smtClean="0"/>
              <a:t>a minority stake</a:t>
            </a:r>
            <a:r>
              <a:rPr lang="en-US" dirty="0" smtClean="0"/>
              <a:t>, equal stake to a controlling stake or a more predominant majority stake.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0"/>
            <a:ext cx="8915400" cy="433099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28600" y="4286250"/>
            <a:ext cx="8763000" cy="257175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Thx</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Learning Outcome:</a:t>
            </a:r>
            <a:br>
              <a:rPr lang="en-US" b="1" dirty="0" smtClean="0"/>
            </a:br>
            <a:endParaRPr lang="en-US" dirty="0"/>
          </a:p>
        </p:txBody>
      </p:sp>
      <p:sp>
        <p:nvSpPr>
          <p:cNvPr id="3" name="Content Placeholder 2"/>
          <p:cNvSpPr>
            <a:spLocks noGrp="1"/>
          </p:cNvSpPr>
          <p:nvPr>
            <p:ph idx="1"/>
          </p:nvPr>
        </p:nvSpPr>
        <p:spPr/>
        <p:txBody>
          <a:bodyPr/>
          <a:lstStyle/>
          <a:p>
            <a:r>
              <a:rPr lang="en-US" dirty="0" smtClean="0"/>
              <a:t>After completing this module the students will be clear about:</a:t>
            </a:r>
          </a:p>
          <a:p>
            <a:pPr>
              <a:buNone/>
            </a:pPr>
            <a:r>
              <a:rPr lang="en-US" dirty="0" smtClean="0"/>
              <a:t>• Factors to be considered while going global</a:t>
            </a:r>
          </a:p>
          <a:p>
            <a:pPr>
              <a:buNone/>
            </a:pPr>
            <a:r>
              <a:rPr lang="en-US" dirty="0" smtClean="0"/>
              <a:t>• Different modes of entry</a:t>
            </a:r>
          </a:p>
          <a:p>
            <a:pPr>
              <a:buNone/>
            </a:pPr>
            <a:r>
              <a:rPr lang="en-US" dirty="0" smtClean="0"/>
              <a:t>• Pros and cons of different methods</a:t>
            </a:r>
          </a:p>
          <a:p>
            <a:pPr>
              <a:buNone/>
            </a:pPr>
            <a:r>
              <a:rPr lang="en-US" dirty="0" smtClean="0"/>
              <a:t>• Comparative study of different methods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t>Introduction</a:t>
            </a:r>
            <a:endParaRPr lang="en-US" sz="3600" b="1" dirty="0"/>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400" dirty="0" smtClean="0"/>
              <a:t>Entering a new market is always a risky business, with a big potential of failure. To research the options of entry strategy can help in determine which strategy to use. The major question that the company face in today’s cosmic economy is what is the most suitable and appropriate way for a company to go global, go beyond its border and enter unpracticed territories on foreign sand. </a:t>
            </a:r>
          </a:p>
          <a:p>
            <a:pPr algn="just"/>
            <a:r>
              <a:rPr lang="en-US" sz="2400" dirty="0" smtClean="0"/>
              <a:t>The companies are very skeptical regarding the profitability and safety of the decision. When a company is going global, these are the various areas that needs to be addressed. These are also the issues that every company has to tackle when it puts its strategy to enter a new market.</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FACTORS TO BE CONSIDERED BEFORE ENTERING</a:t>
            </a:r>
            <a:endParaRPr lang="en-US" sz="2800" dirty="0"/>
          </a:p>
        </p:txBody>
      </p:sp>
      <p:sp>
        <p:nvSpPr>
          <p:cNvPr id="3" name="Content Placeholder 2"/>
          <p:cNvSpPr>
            <a:spLocks noGrp="1"/>
          </p:cNvSpPr>
          <p:nvPr>
            <p:ph idx="1"/>
          </p:nvPr>
        </p:nvSpPr>
        <p:spPr/>
        <p:txBody>
          <a:bodyPr>
            <a:normAutofit fontScale="92500" lnSpcReduction="20000"/>
          </a:bodyPr>
          <a:lstStyle/>
          <a:p>
            <a:pPr>
              <a:buNone/>
            </a:pPr>
            <a:r>
              <a:rPr lang="en-US" b="1" i="1" dirty="0" smtClean="0"/>
              <a:t>1) Timing of Entry:</a:t>
            </a:r>
          </a:p>
          <a:p>
            <a:pPr>
              <a:buNone/>
            </a:pPr>
            <a:r>
              <a:rPr lang="en-US" dirty="0" smtClean="0"/>
              <a:t>	Entry is early when an international business enters a foreign market before other firms and late when it enters after other international businesses have already established themselves.</a:t>
            </a:r>
          </a:p>
          <a:p>
            <a:pPr>
              <a:buNone/>
            </a:pPr>
            <a:r>
              <a:rPr lang="en-US" dirty="0" smtClean="0"/>
              <a:t>2) </a:t>
            </a:r>
            <a:r>
              <a:rPr lang="en-US" b="1" i="1" dirty="0" smtClean="0"/>
              <a:t>Scale of Entry:</a:t>
            </a:r>
          </a:p>
          <a:p>
            <a:pPr>
              <a:buNone/>
            </a:pPr>
            <a:r>
              <a:rPr lang="en-US" dirty="0" smtClean="0"/>
              <a:t>	Entering the market on a large scale involves the commitment of significant resources. Entering the market on a large scale implies rapid entry. Whereas on the other hand small scale entry is a way to gather information about foreign market.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Entry modes in International Business</a:t>
            </a:r>
            <a:endParaRPr lang="en-US" sz="3200" b="1" dirty="0"/>
          </a:p>
        </p:txBody>
      </p:sp>
      <p:sp>
        <p:nvSpPr>
          <p:cNvPr id="3" name="Content Placeholder 2"/>
          <p:cNvSpPr>
            <a:spLocks noGrp="1"/>
          </p:cNvSpPr>
          <p:nvPr>
            <p:ph idx="1"/>
          </p:nvPr>
        </p:nvSpPr>
        <p:spPr/>
        <p:txBody>
          <a:bodyPr>
            <a:normAutofit fontScale="92500"/>
          </a:bodyPr>
          <a:lstStyle/>
          <a:p>
            <a:pPr algn="just"/>
            <a:r>
              <a:rPr lang="en-US" dirty="0" smtClean="0"/>
              <a:t>Entry modes can be broadly classified into three groups:</a:t>
            </a:r>
          </a:p>
          <a:p>
            <a:pPr algn="just">
              <a:buNone/>
            </a:pPr>
            <a:r>
              <a:rPr lang="en-US" dirty="0" smtClean="0"/>
              <a:t>1. </a:t>
            </a:r>
            <a:r>
              <a:rPr lang="en-US" b="1" dirty="0" smtClean="0"/>
              <a:t>Export modes- </a:t>
            </a:r>
            <a:r>
              <a:rPr lang="en-US" dirty="0" smtClean="0"/>
              <a:t>direct exporting, direct agent/distribution, and direct branch subsidiary.</a:t>
            </a:r>
          </a:p>
          <a:p>
            <a:pPr algn="just">
              <a:buNone/>
            </a:pPr>
            <a:r>
              <a:rPr lang="en-US" dirty="0" smtClean="0"/>
              <a:t>2. </a:t>
            </a:r>
            <a:r>
              <a:rPr lang="en-US" b="1" dirty="0" smtClean="0"/>
              <a:t>Contractual modes- </a:t>
            </a:r>
            <a:r>
              <a:rPr lang="en-US" dirty="0" smtClean="0"/>
              <a:t>licensing, franchising, technical agreements, service contracts, management contracts, construction/turnkey contracts</a:t>
            </a:r>
          </a:p>
          <a:p>
            <a:pPr algn="just">
              <a:buNone/>
            </a:pPr>
            <a:r>
              <a:rPr lang="en-US" dirty="0" smtClean="0"/>
              <a:t>3. </a:t>
            </a:r>
            <a:r>
              <a:rPr lang="en-US" b="1" dirty="0" smtClean="0"/>
              <a:t>Investment mode- </a:t>
            </a:r>
            <a:r>
              <a:rPr lang="en-US" dirty="0" smtClean="0"/>
              <a:t>joint venture, acquisition.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1. </a:t>
            </a:r>
            <a:r>
              <a:rPr lang="en-US" sz="3600" b="1" dirty="0" smtClean="0"/>
              <a:t>EXPORT MODES</a:t>
            </a:r>
            <a:endParaRPr lang="en-US" sz="3600" dirty="0"/>
          </a:p>
        </p:txBody>
      </p:sp>
      <p:sp>
        <p:nvSpPr>
          <p:cNvPr id="3" name="Content Placeholder 2"/>
          <p:cNvSpPr>
            <a:spLocks noGrp="1"/>
          </p:cNvSpPr>
          <p:nvPr>
            <p:ph idx="1"/>
          </p:nvPr>
        </p:nvSpPr>
        <p:spPr/>
        <p:txBody>
          <a:bodyPr>
            <a:normAutofit fontScale="85000" lnSpcReduction="10000"/>
          </a:bodyPr>
          <a:lstStyle/>
          <a:p>
            <a:pPr algn="just"/>
            <a:r>
              <a:rPr lang="en-US" dirty="0" smtClean="0"/>
              <a:t>Exporting is commonly used when someone talks about export mode in general. One of the most common options are export modes. Export modes consist of indirect entry and direct agent/distribution.</a:t>
            </a:r>
          </a:p>
          <a:p>
            <a:pPr marL="514350" indent="-514350" algn="just">
              <a:buAutoNum type="alphaLcPeriod"/>
            </a:pPr>
            <a:r>
              <a:rPr lang="en-US" b="1" dirty="0" smtClean="0"/>
              <a:t>Direct and Indirect Exporting</a:t>
            </a:r>
          </a:p>
          <a:p>
            <a:pPr algn="just"/>
            <a:r>
              <a:rPr lang="en-US" b="1" i="1" dirty="0" smtClean="0"/>
              <a:t>Direct Export- using an agent, distributor, or overseas </a:t>
            </a:r>
            <a:r>
              <a:rPr lang="en-US" dirty="0" smtClean="0"/>
              <a:t>subsidiary, or acts via a Government agency. </a:t>
            </a:r>
          </a:p>
          <a:p>
            <a:pPr algn="just"/>
            <a:r>
              <a:rPr lang="en-US" b="1" i="1" dirty="0" smtClean="0"/>
              <a:t>Indirect Export- </a:t>
            </a:r>
            <a:r>
              <a:rPr lang="en-US" dirty="0" smtClean="0"/>
              <a:t>products are exported through trading companies, export management companies, piggybacking and counter-trade.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lgn="just">
              <a:buNone/>
            </a:pPr>
            <a:r>
              <a:rPr lang="en-US" sz="2800" dirty="0" smtClean="0"/>
              <a:t>b. </a:t>
            </a:r>
            <a:r>
              <a:rPr lang="en-US" sz="2800" b="1" dirty="0" smtClean="0"/>
              <a:t>Wholly Owned Subsidiary:</a:t>
            </a:r>
          </a:p>
          <a:p>
            <a:pPr algn="just"/>
            <a:r>
              <a:rPr lang="en-US" sz="2800" dirty="0" smtClean="0"/>
              <a:t>Under this method, organizations obtain greater control over operations and higher profits since there is no ownership split agreement.</a:t>
            </a:r>
          </a:p>
          <a:p>
            <a:pPr algn="just"/>
            <a:r>
              <a:rPr lang="en-US" sz="2800" dirty="0" smtClean="0"/>
              <a:t>However, such entry method requires large investments and faces higher risks, especially </a:t>
            </a:r>
            <a:r>
              <a:rPr lang="en-US" sz="2800" dirty="0" err="1" smtClean="0"/>
              <a:t>inthe</a:t>
            </a:r>
            <a:r>
              <a:rPr lang="en-US" sz="2800" dirty="0" smtClean="0"/>
              <a:t> political, legal and economical arenas.</a:t>
            </a:r>
          </a:p>
          <a:p>
            <a:r>
              <a:rPr lang="en-US" sz="2800" dirty="0" smtClean="0"/>
              <a:t>There are two approaches for the wholly owned subsidiaries entry method; </a:t>
            </a:r>
          </a:p>
          <a:p>
            <a:r>
              <a:rPr lang="en-US" sz="2800" dirty="0" smtClean="0"/>
              <a:t>Acquisition </a:t>
            </a:r>
          </a:p>
          <a:p>
            <a:r>
              <a:rPr lang="en-US" sz="2800" dirty="0" smtClean="0"/>
              <a:t>Greenfield investments- using funds to build an entirely new facility.</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2. </a:t>
            </a:r>
            <a:r>
              <a:rPr lang="en-US" sz="3200" b="1" dirty="0" smtClean="0"/>
              <a:t>CONTRACTUAL ENTRY MODES</a:t>
            </a:r>
            <a:endParaRPr lang="en-US" sz="3200" dirty="0"/>
          </a:p>
        </p:txBody>
      </p:sp>
      <p:sp>
        <p:nvSpPr>
          <p:cNvPr id="3" name="Content Placeholder 2"/>
          <p:cNvSpPr>
            <a:spLocks noGrp="1"/>
          </p:cNvSpPr>
          <p:nvPr>
            <p:ph idx="1"/>
          </p:nvPr>
        </p:nvSpPr>
        <p:spPr/>
        <p:txBody>
          <a:bodyPr/>
          <a:lstStyle/>
          <a:p>
            <a:r>
              <a:rPr lang="en-US" dirty="0" smtClean="0"/>
              <a:t>These types of entry modes consist of several similar, but get different contractual arrangements between the firms form the domestic market and the company that licenses the intangible assets in the foreign market.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2. </a:t>
            </a:r>
            <a:r>
              <a:rPr lang="en-US" sz="2400" b="1" dirty="0" smtClean="0"/>
              <a:t>CONTRACTUAL ENTRY MODES</a:t>
            </a:r>
            <a:endParaRPr lang="en-US" sz="2400" dirty="0"/>
          </a:p>
        </p:txBody>
      </p:sp>
      <p:sp>
        <p:nvSpPr>
          <p:cNvPr id="3" name="Content Placeholder 2"/>
          <p:cNvSpPr>
            <a:spLocks noGrp="1"/>
          </p:cNvSpPr>
          <p:nvPr>
            <p:ph idx="1"/>
          </p:nvPr>
        </p:nvSpPr>
        <p:spPr/>
        <p:txBody>
          <a:bodyPr>
            <a:normAutofit/>
          </a:bodyPr>
          <a:lstStyle/>
          <a:p>
            <a:pPr marL="514350" indent="-514350" algn="just">
              <a:buAutoNum type="alphaLcPeriod"/>
            </a:pPr>
            <a:r>
              <a:rPr lang="en-US" sz="2800" b="1" dirty="0" smtClean="0"/>
              <a:t>Turnkey Projects</a:t>
            </a:r>
          </a:p>
          <a:p>
            <a:pPr algn="just"/>
            <a:r>
              <a:rPr lang="en-US" sz="2800" dirty="0" smtClean="0"/>
              <a:t>In a turnkey project the contractor agrees to handle every detail of the project for a foreign client including the training of operational personnel. </a:t>
            </a:r>
          </a:p>
          <a:p>
            <a:pPr algn="just"/>
            <a:r>
              <a:rPr lang="en-US" sz="2800" dirty="0" smtClean="0"/>
              <a:t>At the completion of the contract, the foreign client is handed the key to a plant that is ready for full operation. It is very common in the chemical, pharmaceutical and petroleum refining industries.</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1101</Words>
  <Application>Microsoft Office PowerPoint</Application>
  <PresentationFormat>On-screen Show (4:3)</PresentationFormat>
  <Paragraphs>65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Modes of Entering in International Business</vt:lpstr>
      <vt:lpstr>Learning Outcome: </vt:lpstr>
      <vt:lpstr>Introduction</vt:lpstr>
      <vt:lpstr>FACTORS TO BE CONSIDERED BEFORE ENTERING</vt:lpstr>
      <vt:lpstr>Entry modes in International Business</vt:lpstr>
      <vt:lpstr>1. EXPORT MODES</vt:lpstr>
      <vt:lpstr>Slide 7</vt:lpstr>
      <vt:lpstr>2. CONTRACTUAL ENTRY MODES</vt:lpstr>
      <vt:lpstr>2. CONTRACTUAL ENTRY MODES</vt:lpstr>
      <vt:lpstr>b. Licensing</vt:lpstr>
      <vt:lpstr>c. Franchising</vt:lpstr>
      <vt:lpstr>d. Contract Manufacturing</vt:lpstr>
      <vt:lpstr>e. Management contracts</vt:lpstr>
      <vt:lpstr>3. INVESTMENT ENTRY MODES</vt:lpstr>
      <vt:lpstr>a. Foreign direct investment </vt:lpstr>
      <vt:lpstr>b. Acquisition</vt:lpstr>
      <vt:lpstr>c. Joint Ventures</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Modes of Entering in International Business</dc:title>
  <dc:creator>Manish</dc:creator>
  <cp:lastModifiedBy>Manish</cp:lastModifiedBy>
  <cp:revision>4</cp:revision>
  <dcterms:created xsi:type="dcterms:W3CDTF">2006-08-16T00:00:00Z</dcterms:created>
  <dcterms:modified xsi:type="dcterms:W3CDTF">2020-01-28T06:51:49Z</dcterms:modified>
</cp:coreProperties>
</file>