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6" r:id="rId5"/>
    <p:sldId id="268" r:id="rId6"/>
    <p:sldId id="267" r:id="rId7"/>
    <p:sldId id="259" r:id="rId8"/>
    <p:sldId id="260" r:id="rId9"/>
    <p:sldId id="261" r:id="rId10"/>
    <p:sldId id="262" r:id="rId11"/>
    <p:sldId id="263" r:id="rId12"/>
    <p:sldId id="264" r:id="rId13"/>
    <p:sldId id="265"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912"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E52C75-3EFA-4058-B181-1B0A694F898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6451C80C-A2C6-43CB-93BA-6047B4B123CA}">
      <dgm:prSet/>
      <dgm:spPr/>
      <dgm:t>
        <a:bodyPr/>
        <a:lstStyle/>
        <a:p>
          <a:pPr>
            <a:lnSpc>
              <a:spcPct val="100000"/>
            </a:lnSpc>
          </a:pPr>
          <a:r>
            <a:rPr lang="en-US"/>
            <a:t>Financial literacy refers to the knowledge and skills required to make informed financial decisions. </a:t>
          </a:r>
        </a:p>
      </dgm:t>
    </dgm:pt>
    <dgm:pt modelId="{646806B0-C27A-494F-935D-7E9EBD92B97A}" type="parTrans" cxnId="{32C4031C-1A83-44E4-9620-7F72E51D3B5F}">
      <dgm:prSet/>
      <dgm:spPr/>
      <dgm:t>
        <a:bodyPr/>
        <a:lstStyle/>
        <a:p>
          <a:endParaRPr lang="en-US"/>
        </a:p>
      </dgm:t>
    </dgm:pt>
    <dgm:pt modelId="{61D4E451-7126-4D8B-9434-CCA3E30235AF}" type="sibTrans" cxnId="{32C4031C-1A83-44E4-9620-7F72E51D3B5F}">
      <dgm:prSet/>
      <dgm:spPr/>
      <dgm:t>
        <a:bodyPr/>
        <a:lstStyle/>
        <a:p>
          <a:endParaRPr lang="en-US"/>
        </a:p>
      </dgm:t>
    </dgm:pt>
    <dgm:pt modelId="{2FD11F54-386C-412A-9C14-0F9A21E5BD90}">
      <dgm:prSet/>
      <dgm:spPr/>
      <dgm:t>
        <a:bodyPr/>
        <a:lstStyle/>
        <a:p>
          <a:pPr>
            <a:lnSpc>
              <a:spcPct val="100000"/>
            </a:lnSpc>
          </a:pPr>
          <a:r>
            <a:rPr lang="en-US"/>
            <a:t>It involves understanding budgeting, saving, investing, managing debt, and planning for retirement.</a:t>
          </a:r>
        </a:p>
      </dgm:t>
    </dgm:pt>
    <dgm:pt modelId="{670D5600-9D6E-4112-90BF-20DEB77C3A6D}" type="parTrans" cxnId="{9B4F4D46-3C2A-4DCD-B0F8-AF45E6FE4C96}">
      <dgm:prSet/>
      <dgm:spPr/>
      <dgm:t>
        <a:bodyPr/>
        <a:lstStyle/>
        <a:p>
          <a:endParaRPr lang="en-US"/>
        </a:p>
      </dgm:t>
    </dgm:pt>
    <dgm:pt modelId="{A513D241-6568-4927-A9D4-4484D10D1441}" type="sibTrans" cxnId="{9B4F4D46-3C2A-4DCD-B0F8-AF45E6FE4C96}">
      <dgm:prSet/>
      <dgm:spPr/>
      <dgm:t>
        <a:bodyPr/>
        <a:lstStyle/>
        <a:p>
          <a:endParaRPr lang="en-US"/>
        </a:p>
      </dgm:t>
    </dgm:pt>
    <dgm:pt modelId="{39FD71B6-6524-4AB2-ADE5-612D0AAD4E9A}" type="pres">
      <dgm:prSet presAssocID="{18E52C75-3EFA-4058-B181-1B0A694F8985}" presName="root" presStyleCnt="0">
        <dgm:presLayoutVars>
          <dgm:dir/>
          <dgm:resizeHandles val="exact"/>
        </dgm:presLayoutVars>
      </dgm:prSet>
      <dgm:spPr/>
    </dgm:pt>
    <dgm:pt modelId="{4268099B-62DE-4894-95C9-AABE8F3A6DDA}" type="pres">
      <dgm:prSet presAssocID="{6451C80C-A2C6-43CB-93BA-6047B4B123CA}" presName="compNode" presStyleCnt="0"/>
      <dgm:spPr/>
    </dgm:pt>
    <dgm:pt modelId="{CE66B193-E1F0-46EA-8D16-76AC7E028DEA}" type="pres">
      <dgm:prSet presAssocID="{6451C80C-A2C6-43CB-93BA-6047B4B123CA}" presName="bgRect" presStyleLbl="bgShp" presStyleIdx="0" presStyleCnt="2"/>
      <dgm:spPr/>
    </dgm:pt>
    <dgm:pt modelId="{4637E79C-3A1B-4611-BB6C-F0027AA74E80}" type="pres">
      <dgm:prSet presAssocID="{6451C80C-A2C6-43CB-93BA-6047B4B123C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iggy Bank"/>
        </a:ext>
      </dgm:extLst>
    </dgm:pt>
    <dgm:pt modelId="{7EE8C784-5D6B-4BC3-A5E4-DC0AE48D1C9A}" type="pres">
      <dgm:prSet presAssocID="{6451C80C-A2C6-43CB-93BA-6047B4B123CA}" presName="spaceRect" presStyleCnt="0"/>
      <dgm:spPr/>
    </dgm:pt>
    <dgm:pt modelId="{110E32E2-8939-4D70-B0D6-3C6026CB2A03}" type="pres">
      <dgm:prSet presAssocID="{6451C80C-A2C6-43CB-93BA-6047B4B123CA}" presName="parTx" presStyleLbl="revTx" presStyleIdx="0" presStyleCnt="2">
        <dgm:presLayoutVars>
          <dgm:chMax val="0"/>
          <dgm:chPref val="0"/>
        </dgm:presLayoutVars>
      </dgm:prSet>
      <dgm:spPr/>
    </dgm:pt>
    <dgm:pt modelId="{5A038E87-C429-4F49-8C62-C3CB7126079F}" type="pres">
      <dgm:prSet presAssocID="{61D4E451-7126-4D8B-9434-CCA3E30235AF}" presName="sibTrans" presStyleCnt="0"/>
      <dgm:spPr/>
    </dgm:pt>
    <dgm:pt modelId="{B94237AB-C1B2-4A5D-80A6-A3717913851C}" type="pres">
      <dgm:prSet presAssocID="{2FD11F54-386C-412A-9C14-0F9A21E5BD90}" presName="compNode" presStyleCnt="0"/>
      <dgm:spPr/>
    </dgm:pt>
    <dgm:pt modelId="{7538BEBE-A607-4B76-9E00-7745FD52793A}" type="pres">
      <dgm:prSet presAssocID="{2FD11F54-386C-412A-9C14-0F9A21E5BD90}" presName="bgRect" presStyleLbl="bgShp" presStyleIdx="1" presStyleCnt="2"/>
      <dgm:spPr/>
    </dgm:pt>
    <dgm:pt modelId="{7916F628-8E0B-4729-BD80-B888C0E1BDCA}" type="pres">
      <dgm:prSet presAssocID="{2FD11F54-386C-412A-9C14-0F9A21E5BD9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Euro"/>
        </a:ext>
      </dgm:extLst>
    </dgm:pt>
    <dgm:pt modelId="{1AFAFC77-28F3-4EBF-B46A-34F20DABF0C6}" type="pres">
      <dgm:prSet presAssocID="{2FD11F54-386C-412A-9C14-0F9A21E5BD90}" presName="spaceRect" presStyleCnt="0"/>
      <dgm:spPr/>
    </dgm:pt>
    <dgm:pt modelId="{1196AE9C-0483-4D3E-BEA7-1D66F9AFCB9F}" type="pres">
      <dgm:prSet presAssocID="{2FD11F54-386C-412A-9C14-0F9A21E5BD90}" presName="parTx" presStyleLbl="revTx" presStyleIdx="1" presStyleCnt="2">
        <dgm:presLayoutVars>
          <dgm:chMax val="0"/>
          <dgm:chPref val="0"/>
        </dgm:presLayoutVars>
      </dgm:prSet>
      <dgm:spPr/>
    </dgm:pt>
  </dgm:ptLst>
  <dgm:cxnLst>
    <dgm:cxn modelId="{7EDAE70B-FD65-416B-9D1E-916031F15805}" type="presOf" srcId="{2FD11F54-386C-412A-9C14-0F9A21E5BD90}" destId="{1196AE9C-0483-4D3E-BEA7-1D66F9AFCB9F}" srcOrd="0" destOrd="0" presId="urn:microsoft.com/office/officeart/2018/2/layout/IconVerticalSolidList"/>
    <dgm:cxn modelId="{32C4031C-1A83-44E4-9620-7F72E51D3B5F}" srcId="{18E52C75-3EFA-4058-B181-1B0A694F8985}" destId="{6451C80C-A2C6-43CB-93BA-6047B4B123CA}" srcOrd="0" destOrd="0" parTransId="{646806B0-C27A-494F-935D-7E9EBD92B97A}" sibTransId="{61D4E451-7126-4D8B-9434-CCA3E30235AF}"/>
    <dgm:cxn modelId="{C22F033C-313C-48D4-9BEA-20FAA29E5E69}" type="presOf" srcId="{6451C80C-A2C6-43CB-93BA-6047B4B123CA}" destId="{110E32E2-8939-4D70-B0D6-3C6026CB2A03}" srcOrd="0" destOrd="0" presId="urn:microsoft.com/office/officeart/2018/2/layout/IconVerticalSolidList"/>
    <dgm:cxn modelId="{9B4F4D46-3C2A-4DCD-B0F8-AF45E6FE4C96}" srcId="{18E52C75-3EFA-4058-B181-1B0A694F8985}" destId="{2FD11F54-386C-412A-9C14-0F9A21E5BD90}" srcOrd="1" destOrd="0" parTransId="{670D5600-9D6E-4112-90BF-20DEB77C3A6D}" sibTransId="{A513D241-6568-4927-A9D4-4484D10D1441}"/>
    <dgm:cxn modelId="{74AA924F-A729-4F97-95D4-643B811EFEF4}" type="presOf" srcId="{18E52C75-3EFA-4058-B181-1B0A694F8985}" destId="{39FD71B6-6524-4AB2-ADE5-612D0AAD4E9A}" srcOrd="0" destOrd="0" presId="urn:microsoft.com/office/officeart/2018/2/layout/IconVerticalSolidList"/>
    <dgm:cxn modelId="{859B8761-6EDA-478D-A9B7-AFCD738FAE2B}" type="presParOf" srcId="{39FD71B6-6524-4AB2-ADE5-612D0AAD4E9A}" destId="{4268099B-62DE-4894-95C9-AABE8F3A6DDA}" srcOrd="0" destOrd="0" presId="urn:microsoft.com/office/officeart/2018/2/layout/IconVerticalSolidList"/>
    <dgm:cxn modelId="{34E620BA-8B9B-4DEE-BE0E-88B623A2C55B}" type="presParOf" srcId="{4268099B-62DE-4894-95C9-AABE8F3A6DDA}" destId="{CE66B193-E1F0-46EA-8D16-76AC7E028DEA}" srcOrd="0" destOrd="0" presId="urn:microsoft.com/office/officeart/2018/2/layout/IconVerticalSolidList"/>
    <dgm:cxn modelId="{8EF6C6EE-0266-48E7-A0B3-EE48DFA0324E}" type="presParOf" srcId="{4268099B-62DE-4894-95C9-AABE8F3A6DDA}" destId="{4637E79C-3A1B-4611-BB6C-F0027AA74E80}" srcOrd="1" destOrd="0" presId="urn:microsoft.com/office/officeart/2018/2/layout/IconVerticalSolidList"/>
    <dgm:cxn modelId="{A48D4E30-4AE1-4156-ADA4-623AEA3F44DE}" type="presParOf" srcId="{4268099B-62DE-4894-95C9-AABE8F3A6DDA}" destId="{7EE8C784-5D6B-4BC3-A5E4-DC0AE48D1C9A}" srcOrd="2" destOrd="0" presId="urn:microsoft.com/office/officeart/2018/2/layout/IconVerticalSolidList"/>
    <dgm:cxn modelId="{136A9716-A448-49BB-A402-22BE50396CF7}" type="presParOf" srcId="{4268099B-62DE-4894-95C9-AABE8F3A6DDA}" destId="{110E32E2-8939-4D70-B0D6-3C6026CB2A03}" srcOrd="3" destOrd="0" presId="urn:microsoft.com/office/officeart/2018/2/layout/IconVerticalSolidList"/>
    <dgm:cxn modelId="{FA82B119-5BF8-4AF0-9CFE-D27CA251AAEF}" type="presParOf" srcId="{39FD71B6-6524-4AB2-ADE5-612D0AAD4E9A}" destId="{5A038E87-C429-4F49-8C62-C3CB7126079F}" srcOrd="1" destOrd="0" presId="urn:microsoft.com/office/officeart/2018/2/layout/IconVerticalSolidList"/>
    <dgm:cxn modelId="{F8913B49-13E9-45DB-A733-CC74A9774AFC}" type="presParOf" srcId="{39FD71B6-6524-4AB2-ADE5-612D0AAD4E9A}" destId="{B94237AB-C1B2-4A5D-80A6-A3717913851C}" srcOrd="2" destOrd="0" presId="urn:microsoft.com/office/officeart/2018/2/layout/IconVerticalSolidList"/>
    <dgm:cxn modelId="{5516AC76-42ED-4459-8043-7A058B64A6EA}" type="presParOf" srcId="{B94237AB-C1B2-4A5D-80A6-A3717913851C}" destId="{7538BEBE-A607-4B76-9E00-7745FD52793A}" srcOrd="0" destOrd="0" presId="urn:microsoft.com/office/officeart/2018/2/layout/IconVerticalSolidList"/>
    <dgm:cxn modelId="{FF91079C-1128-426F-86D2-5A57969F41EF}" type="presParOf" srcId="{B94237AB-C1B2-4A5D-80A6-A3717913851C}" destId="{7916F628-8E0B-4729-BD80-B888C0E1BDCA}" srcOrd="1" destOrd="0" presId="urn:microsoft.com/office/officeart/2018/2/layout/IconVerticalSolidList"/>
    <dgm:cxn modelId="{B773ED06-AFAC-479C-95C6-1F6DA35CEF3B}" type="presParOf" srcId="{B94237AB-C1B2-4A5D-80A6-A3717913851C}" destId="{1AFAFC77-28F3-4EBF-B46A-34F20DABF0C6}" srcOrd="2" destOrd="0" presId="urn:microsoft.com/office/officeart/2018/2/layout/IconVerticalSolidList"/>
    <dgm:cxn modelId="{4B42D93D-20D4-4036-A1C0-BB5C756FE004}" type="presParOf" srcId="{B94237AB-C1B2-4A5D-80A6-A3717913851C}" destId="{1196AE9C-0483-4D3E-BEA7-1D66F9AFCB9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1E3DFE-7196-4654-8523-B4BC0E992507}"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1D9A3DB4-3903-4C66-9F7C-3C5FCA7558BC}">
      <dgm:prSet/>
      <dgm:spPr/>
      <dgm:t>
        <a:bodyPr/>
        <a:lstStyle/>
        <a:p>
          <a:r>
            <a:rPr lang="en-US"/>
            <a:t>1. Better Money Management</a:t>
          </a:r>
        </a:p>
      </dgm:t>
    </dgm:pt>
    <dgm:pt modelId="{A81F9127-74DC-4969-9E03-A29F0DBBBEE3}" type="parTrans" cxnId="{F44C510F-079A-425D-BAE5-0645A3AAC1DD}">
      <dgm:prSet/>
      <dgm:spPr/>
      <dgm:t>
        <a:bodyPr/>
        <a:lstStyle/>
        <a:p>
          <a:endParaRPr lang="en-US"/>
        </a:p>
      </dgm:t>
    </dgm:pt>
    <dgm:pt modelId="{7F65C80E-0643-46F5-88A3-AD037235B167}" type="sibTrans" cxnId="{F44C510F-079A-425D-BAE5-0645A3AAC1DD}">
      <dgm:prSet/>
      <dgm:spPr/>
      <dgm:t>
        <a:bodyPr/>
        <a:lstStyle/>
        <a:p>
          <a:endParaRPr lang="en-US"/>
        </a:p>
      </dgm:t>
    </dgm:pt>
    <dgm:pt modelId="{0C31A39B-458C-459F-9A55-860B8C7A34B0}">
      <dgm:prSet/>
      <dgm:spPr/>
      <dgm:t>
        <a:bodyPr/>
        <a:lstStyle/>
        <a:p>
          <a:r>
            <a:rPr lang="en-US"/>
            <a:t>2. Reduced Debt Levels</a:t>
          </a:r>
        </a:p>
      </dgm:t>
    </dgm:pt>
    <dgm:pt modelId="{20452B19-D5F3-4F96-9E43-EE49E24FCD3A}" type="parTrans" cxnId="{15E6B0F3-E068-43BD-92A8-1ADB1B7F44F3}">
      <dgm:prSet/>
      <dgm:spPr/>
      <dgm:t>
        <a:bodyPr/>
        <a:lstStyle/>
        <a:p>
          <a:endParaRPr lang="en-US"/>
        </a:p>
      </dgm:t>
    </dgm:pt>
    <dgm:pt modelId="{2277457F-67C4-4E30-B70D-8D497EB68CCD}" type="sibTrans" cxnId="{15E6B0F3-E068-43BD-92A8-1ADB1B7F44F3}">
      <dgm:prSet/>
      <dgm:spPr/>
      <dgm:t>
        <a:bodyPr/>
        <a:lstStyle/>
        <a:p>
          <a:endParaRPr lang="en-US"/>
        </a:p>
      </dgm:t>
    </dgm:pt>
    <dgm:pt modelId="{9B571979-AAEC-4410-9CA4-FAB4FEBA154C}">
      <dgm:prSet/>
      <dgm:spPr/>
      <dgm:t>
        <a:bodyPr/>
        <a:lstStyle/>
        <a:p>
          <a:r>
            <a:rPr lang="en-US"/>
            <a:t>3. Enhanced Savings and Investments</a:t>
          </a:r>
        </a:p>
      </dgm:t>
    </dgm:pt>
    <dgm:pt modelId="{269ED853-F31A-4D13-B151-7499CE253980}" type="parTrans" cxnId="{F5EF3C20-F584-4FA0-9331-D48FCB6AC965}">
      <dgm:prSet/>
      <dgm:spPr/>
      <dgm:t>
        <a:bodyPr/>
        <a:lstStyle/>
        <a:p>
          <a:endParaRPr lang="en-US"/>
        </a:p>
      </dgm:t>
    </dgm:pt>
    <dgm:pt modelId="{4889EEC4-94E8-4E7C-AB5E-F09C4903BE88}" type="sibTrans" cxnId="{F5EF3C20-F584-4FA0-9331-D48FCB6AC965}">
      <dgm:prSet/>
      <dgm:spPr/>
      <dgm:t>
        <a:bodyPr/>
        <a:lstStyle/>
        <a:p>
          <a:endParaRPr lang="en-US"/>
        </a:p>
      </dgm:t>
    </dgm:pt>
    <dgm:pt modelId="{35D3DC4E-EA33-4D69-9FEF-25A0A7B02795}">
      <dgm:prSet/>
      <dgm:spPr/>
      <dgm:t>
        <a:bodyPr/>
        <a:lstStyle/>
        <a:p>
          <a:r>
            <a:rPr lang="en-US"/>
            <a:t>4. Improved Financial Independence</a:t>
          </a:r>
        </a:p>
      </dgm:t>
    </dgm:pt>
    <dgm:pt modelId="{83127CEE-4BAF-446C-84CF-D8CAB2C8FDEF}" type="parTrans" cxnId="{2C6CC566-8694-4314-B2B9-721721346BA6}">
      <dgm:prSet/>
      <dgm:spPr/>
      <dgm:t>
        <a:bodyPr/>
        <a:lstStyle/>
        <a:p>
          <a:endParaRPr lang="en-US"/>
        </a:p>
      </dgm:t>
    </dgm:pt>
    <dgm:pt modelId="{10C61B9A-FA59-42A0-B873-ACB3EB0282CD}" type="sibTrans" cxnId="{2C6CC566-8694-4314-B2B9-721721346BA6}">
      <dgm:prSet/>
      <dgm:spPr/>
      <dgm:t>
        <a:bodyPr/>
        <a:lstStyle/>
        <a:p>
          <a:endParaRPr lang="en-US"/>
        </a:p>
      </dgm:t>
    </dgm:pt>
    <dgm:pt modelId="{EB8B5614-2F26-4AEF-82F2-480426530F49}">
      <dgm:prSet/>
      <dgm:spPr/>
      <dgm:t>
        <a:bodyPr/>
        <a:lstStyle/>
        <a:p>
          <a:r>
            <a:rPr lang="en-US"/>
            <a:t>5. Increased Financial Security</a:t>
          </a:r>
        </a:p>
      </dgm:t>
    </dgm:pt>
    <dgm:pt modelId="{812579C9-D7D5-4B99-BB86-4A0849B06B5A}" type="parTrans" cxnId="{3847660B-A414-47AB-A0DC-F16F07A68935}">
      <dgm:prSet/>
      <dgm:spPr/>
      <dgm:t>
        <a:bodyPr/>
        <a:lstStyle/>
        <a:p>
          <a:endParaRPr lang="en-US"/>
        </a:p>
      </dgm:t>
    </dgm:pt>
    <dgm:pt modelId="{D98CFA2B-F3C6-4FB0-853D-F3A8480A616E}" type="sibTrans" cxnId="{3847660B-A414-47AB-A0DC-F16F07A68935}">
      <dgm:prSet/>
      <dgm:spPr/>
      <dgm:t>
        <a:bodyPr/>
        <a:lstStyle/>
        <a:p>
          <a:endParaRPr lang="en-US"/>
        </a:p>
      </dgm:t>
    </dgm:pt>
    <dgm:pt modelId="{D65CC5E5-3457-411E-858E-5B7693DE1788}">
      <dgm:prSet/>
      <dgm:spPr/>
      <dgm:t>
        <a:bodyPr/>
        <a:lstStyle/>
        <a:p>
          <a:r>
            <a:rPr lang="en-US"/>
            <a:t>6. Preparation for Retirement</a:t>
          </a:r>
        </a:p>
      </dgm:t>
    </dgm:pt>
    <dgm:pt modelId="{4B44E05E-D896-47DD-914A-EF46402D9277}" type="parTrans" cxnId="{F3874B0F-47E3-4EAB-9CFA-9C932A136AC8}">
      <dgm:prSet/>
      <dgm:spPr/>
      <dgm:t>
        <a:bodyPr/>
        <a:lstStyle/>
        <a:p>
          <a:endParaRPr lang="en-US"/>
        </a:p>
      </dgm:t>
    </dgm:pt>
    <dgm:pt modelId="{8367583D-C857-4DF2-B19D-1489B7170073}" type="sibTrans" cxnId="{F3874B0F-47E3-4EAB-9CFA-9C932A136AC8}">
      <dgm:prSet/>
      <dgm:spPr/>
      <dgm:t>
        <a:bodyPr/>
        <a:lstStyle/>
        <a:p>
          <a:endParaRPr lang="en-US"/>
        </a:p>
      </dgm:t>
    </dgm:pt>
    <dgm:pt modelId="{B29F7100-66E6-41B7-A359-E7324C0749A7}">
      <dgm:prSet/>
      <dgm:spPr/>
      <dgm:t>
        <a:bodyPr/>
        <a:lstStyle/>
        <a:p>
          <a:r>
            <a:rPr lang="en-US"/>
            <a:t>7. Contribution to Economic Growth</a:t>
          </a:r>
        </a:p>
      </dgm:t>
    </dgm:pt>
    <dgm:pt modelId="{42DC3915-0539-40F1-9B48-05E4CFEA61E5}" type="parTrans" cxnId="{2907C30C-E7FC-4F46-B467-76EC8DCE1449}">
      <dgm:prSet/>
      <dgm:spPr/>
      <dgm:t>
        <a:bodyPr/>
        <a:lstStyle/>
        <a:p>
          <a:endParaRPr lang="en-US"/>
        </a:p>
      </dgm:t>
    </dgm:pt>
    <dgm:pt modelId="{44DFBA6E-6A2B-401A-B6AD-081523320048}" type="sibTrans" cxnId="{2907C30C-E7FC-4F46-B467-76EC8DCE1449}">
      <dgm:prSet/>
      <dgm:spPr/>
      <dgm:t>
        <a:bodyPr/>
        <a:lstStyle/>
        <a:p>
          <a:endParaRPr lang="en-US"/>
        </a:p>
      </dgm:t>
    </dgm:pt>
    <dgm:pt modelId="{EB7A2B8A-174A-445F-ADB7-F4D976A94BF9}" type="pres">
      <dgm:prSet presAssocID="{091E3DFE-7196-4654-8523-B4BC0E992507}" presName="vert0" presStyleCnt="0">
        <dgm:presLayoutVars>
          <dgm:dir/>
          <dgm:animOne val="branch"/>
          <dgm:animLvl val="lvl"/>
        </dgm:presLayoutVars>
      </dgm:prSet>
      <dgm:spPr/>
    </dgm:pt>
    <dgm:pt modelId="{0120B3B2-93BD-4C97-A48F-BE4BD2E3750D}" type="pres">
      <dgm:prSet presAssocID="{1D9A3DB4-3903-4C66-9F7C-3C5FCA7558BC}" presName="thickLine" presStyleLbl="alignNode1" presStyleIdx="0" presStyleCnt="7"/>
      <dgm:spPr/>
    </dgm:pt>
    <dgm:pt modelId="{4E61B9A3-4ED8-4CAD-88F4-3C8F982E8957}" type="pres">
      <dgm:prSet presAssocID="{1D9A3DB4-3903-4C66-9F7C-3C5FCA7558BC}" presName="horz1" presStyleCnt="0"/>
      <dgm:spPr/>
    </dgm:pt>
    <dgm:pt modelId="{C9909C61-E0E7-418A-B555-5ECDE4356C37}" type="pres">
      <dgm:prSet presAssocID="{1D9A3DB4-3903-4C66-9F7C-3C5FCA7558BC}" presName="tx1" presStyleLbl="revTx" presStyleIdx="0" presStyleCnt="7"/>
      <dgm:spPr/>
    </dgm:pt>
    <dgm:pt modelId="{40F59B05-F04A-4911-A58F-0EA3CF4CAFFE}" type="pres">
      <dgm:prSet presAssocID="{1D9A3DB4-3903-4C66-9F7C-3C5FCA7558BC}" presName="vert1" presStyleCnt="0"/>
      <dgm:spPr/>
    </dgm:pt>
    <dgm:pt modelId="{61B024AD-F1D1-449F-9EEF-C08D26AC01B6}" type="pres">
      <dgm:prSet presAssocID="{0C31A39B-458C-459F-9A55-860B8C7A34B0}" presName="thickLine" presStyleLbl="alignNode1" presStyleIdx="1" presStyleCnt="7"/>
      <dgm:spPr/>
    </dgm:pt>
    <dgm:pt modelId="{6F1982CA-882A-4F94-B06E-2DB221648C80}" type="pres">
      <dgm:prSet presAssocID="{0C31A39B-458C-459F-9A55-860B8C7A34B0}" presName="horz1" presStyleCnt="0"/>
      <dgm:spPr/>
    </dgm:pt>
    <dgm:pt modelId="{A8E8D498-EEC5-411F-A909-D8510C5DE963}" type="pres">
      <dgm:prSet presAssocID="{0C31A39B-458C-459F-9A55-860B8C7A34B0}" presName="tx1" presStyleLbl="revTx" presStyleIdx="1" presStyleCnt="7"/>
      <dgm:spPr/>
    </dgm:pt>
    <dgm:pt modelId="{001D558F-3480-49B6-972A-839040DEA626}" type="pres">
      <dgm:prSet presAssocID="{0C31A39B-458C-459F-9A55-860B8C7A34B0}" presName="vert1" presStyleCnt="0"/>
      <dgm:spPr/>
    </dgm:pt>
    <dgm:pt modelId="{35BAB9DE-71A9-4269-86B6-7EEC6BB45526}" type="pres">
      <dgm:prSet presAssocID="{9B571979-AAEC-4410-9CA4-FAB4FEBA154C}" presName="thickLine" presStyleLbl="alignNode1" presStyleIdx="2" presStyleCnt="7"/>
      <dgm:spPr/>
    </dgm:pt>
    <dgm:pt modelId="{2CE659FD-8040-4637-A558-63009090BB7E}" type="pres">
      <dgm:prSet presAssocID="{9B571979-AAEC-4410-9CA4-FAB4FEBA154C}" presName="horz1" presStyleCnt="0"/>
      <dgm:spPr/>
    </dgm:pt>
    <dgm:pt modelId="{E13BBCE8-980C-43DE-8263-15B38DF03C91}" type="pres">
      <dgm:prSet presAssocID="{9B571979-AAEC-4410-9CA4-FAB4FEBA154C}" presName="tx1" presStyleLbl="revTx" presStyleIdx="2" presStyleCnt="7"/>
      <dgm:spPr/>
    </dgm:pt>
    <dgm:pt modelId="{43E385F7-FB67-4923-B663-4DAD3FACF47D}" type="pres">
      <dgm:prSet presAssocID="{9B571979-AAEC-4410-9CA4-FAB4FEBA154C}" presName="vert1" presStyleCnt="0"/>
      <dgm:spPr/>
    </dgm:pt>
    <dgm:pt modelId="{2BC24E02-434D-45AE-BC37-79A92F385447}" type="pres">
      <dgm:prSet presAssocID="{35D3DC4E-EA33-4D69-9FEF-25A0A7B02795}" presName="thickLine" presStyleLbl="alignNode1" presStyleIdx="3" presStyleCnt="7"/>
      <dgm:spPr/>
    </dgm:pt>
    <dgm:pt modelId="{16CFA467-0098-4F47-BC1D-E62FD69275E8}" type="pres">
      <dgm:prSet presAssocID="{35D3DC4E-EA33-4D69-9FEF-25A0A7B02795}" presName="horz1" presStyleCnt="0"/>
      <dgm:spPr/>
    </dgm:pt>
    <dgm:pt modelId="{448B90A5-C087-42B6-8081-73D239FF3A93}" type="pres">
      <dgm:prSet presAssocID="{35D3DC4E-EA33-4D69-9FEF-25A0A7B02795}" presName="tx1" presStyleLbl="revTx" presStyleIdx="3" presStyleCnt="7"/>
      <dgm:spPr/>
    </dgm:pt>
    <dgm:pt modelId="{73868B6D-103C-4344-917B-41A188EBA852}" type="pres">
      <dgm:prSet presAssocID="{35D3DC4E-EA33-4D69-9FEF-25A0A7B02795}" presName="vert1" presStyleCnt="0"/>
      <dgm:spPr/>
    </dgm:pt>
    <dgm:pt modelId="{1E39E5E7-FB20-4E87-A780-3CB133BA84E9}" type="pres">
      <dgm:prSet presAssocID="{EB8B5614-2F26-4AEF-82F2-480426530F49}" presName="thickLine" presStyleLbl="alignNode1" presStyleIdx="4" presStyleCnt="7"/>
      <dgm:spPr/>
    </dgm:pt>
    <dgm:pt modelId="{9BA659E7-56C3-4B3A-BD7A-6E042EC6E62D}" type="pres">
      <dgm:prSet presAssocID="{EB8B5614-2F26-4AEF-82F2-480426530F49}" presName="horz1" presStyleCnt="0"/>
      <dgm:spPr/>
    </dgm:pt>
    <dgm:pt modelId="{5E2BB39D-0E18-471D-954B-D2822FA6707A}" type="pres">
      <dgm:prSet presAssocID="{EB8B5614-2F26-4AEF-82F2-480426530F49}" presName="tx1" presStyleLbl="revTx" presStyleIdx="4" presStyleCnt="7"/>
      <dgm:spPr/>
    </dgm:pt>
    <dgm:pt modelId="{B6359D32-AB1A-4F6D-9F98-D3B13D93CC78}" type="pres">
      <dgm:prSet presAssocID="{EB8B5614-2F26-4AEF-82F2-480426530F49}" presName="vert1" presStyleCnt="0"/>
      <dgm:spPr/>
    </dgm:pt>
    <dgm:pt modelId="{8C30401E-9056-40BA-92B2-E754FC2AFE66}" type="pres">
      <dgm:prSet presAssocID="{D65CC5E5-3457-411E-858E-5B7693DE1788}" presName="thickLine" presStyleLbl="alignNode1" presStyleIdx="5" presStyleCnt="7"/>
      <dgm:spPr/>
    </dgm:pt>
    <dgm:pt modelId="{62EC99D1-DEE7-4769-AB10-DD84298A9DD9}" type="pres">
      <dgm:prSet presAssocID="{D65CC5E5-3457-411E-858E-5B7693DE1788}" presName="horz1" presStyleCnt="0"/>
      <dgm:spPr/>
    </dgm:pt>
    <dgm:pt modelId="{98CFDF3B-96A1-4C6C-8542-B38E33ADC2F2}" type="pres">
      <dgm:prSet presAssocID="{D65CC5E5-3457-411E-858E-5B7693DE1788}" presName="tx1" presStyleLbl="revTx" presStyleIdx="5" presStyleCnt="7"/>
      <dgm:spPr/>
    </dgm:pt>
    <dgm:pt modelId="{7DDB1186-8990-46AD-83E1-4EF130436E59}" type="pres">
      <dgm:prSet presAssocID="{D65CC5E5-3457-411E-858E-5B7693DE1788}" presName="vert1" presStyleCnt="0"/>
      <dgm:spPr/>
    </dgm:pt>
    <dgm:pt modelId="{5AFD1996-F552-4FF1-B728-E820AF9BA9EB}" type="pres">
      <dgm:prSet presAssocID="{B29F7100-66E6-41B7-A359-E7324C0749A7}" presName="thickLine" presStyleLbl="alignNode1" presStyleIdx="6" presStyleCnt="7"/>
      <dgm:spPr/>
    </dgm:pt>
    <dgm:pt modelId="{C2D2ED63-15FB-4B00-AD41-AFBEE5807A6E}" type="pres">
      <dgm:prSet presAssocID="{B29F7100-66E6-41B7-A359-E7324C0749A7}" presName="horz1" presStyleCnt="0"/>
      <dgm:spPr/>
    </dgm:pt>
    <dgm:pt modelId="{094EABE6-B4FC-4482-AD73-B3594872CD91}" type="pres">
      <dgm:prSet presAssocID="{B29F7100-66E6-41B7-A359-E7324C0749A7}" presName="tx1" presStyleLbl="revTx" presStyleIdx="6" presStyleCnt="7"/>
      <dgm:spPr/>
    </dgm:pt>
    <dgm:pt modelId="{1BE24DDA-DA34-44FE-B14D-828FF93778EC}" type="pres">
      <dgm:prSet presAssocID="{B29F7100-66E6-41B7-A359-E7324C0749A7}" presName="vert1" presStyleCnt="0"/>
      <dgm:spPr/>
    </dgm:pt>
  </dgm:ptLst>
  <dgm:cxnLst>
    <dgm:cxn modelId="{3847660B-A414-47AB-A0DC-F16F07A68935}" srcId="{091E3DFE-7196-4654-8523-B4BC0E992507}" destId="{EB8B5614-2F26-4AEF-82F2-480426530F49}" srcOrd="4" destOrd="0" parTransId="{812579C9-D7D5-4B99-BB86-4A0849B06B5A}" sibTransId="{D98CFA2B-F3C6-4FB0-853D-F3A8480A616E}"/>
    <dgm:cxn modelId="{2907C30C-E7FC-4F46-B467-76EC8DCE1449}" srcId="{091E3DFE-7196-4654-8523-B4BC0E992507}" destId="{B29F7100-66E6-41B7-A359-E7324C0749A7}" srcOrd="6" destOrd="0" parTransId="{42DC3915-0539-40F1-9B48-05E4CFEA61E5}" sibTransId="{44DFBA6E-6A2B-401A-B6AD-081523320048}"/>
    <dgm:cxn modelId="{F3874B0F-47E3-4EAB-9CFA-9C932A136AC8}" srcId="{091E3DFE-7196-4654-8523-B4BC0E992507}" destId="{D65CC5E5-3457-411E-858E-5B7693DE1788}" srcOrd="5" destOrd="0" parTransId="{4B44E05E-D896-47DD-914A-EF46402D9277}" sibTransId="{8367583D-C857-4DF2-B19D-1489B7170073}"/>
    <dgm:cxn modelId="{F44C510F-079A-425D-BAE5-0645A3AAC1DD}" srcId="{091E3DFE-7196-4654-8523-B4BC0E992507}" destId="{1D9A3DB4-3903-4C66-9F7C-3C5FCA7558BC}" srcOrd="0" destOrd="0" parTransId="{A81F9127-74DC-4969-9E03-A29F0DBBBEE3}" sibTransId="{7F65C80E-0643-46F5-88A3-AD037235B167}"/>
    <dgm:cxn modelId="{892AC71A-CBB2-47C6-A470-7BCA3C64F5D1}" type="presOf" srcId="{D65CC5E5-3457-411E-858E-5B7693DE1788}" destId="{98CFDF3B-96A1-4C6C-8542-B38E33ADC2F2}" srcOrd="0" destOrd="0" presId="urn:microsoft.com/office/officeart/2008/layout/LinedList"/>
    <dgm:cxn modelId="{F5EF3C20-F584-4FA0-9331-D48FCB6AC965}" srcId="{091E3DFE-7196-4654-8523-B4BC0E992507}" destId="{9B571979-AAEC-4410-9CA4-FAB4FEBA154C}" srcOrd="2" destOrd="0" parTransId="{269ED853-F31A-4D13-B151-7499CE253980}" sibTransId="{4889EEC4-94E8-4E7C-AB5E-F09C4903BE88}"/>
    <dgm:cxn modelId="{FA2C4E20-AF5E-4DD0-AFD6-F3C8A462790A}" type="presOf" srcId="{0C31A39B-458C-459F-9A55-860B8C7A34B0}" destId="{A8E8D498-EEC5-411F-A909-D8510C5DE963}" srcOrd="0" destOrd="0" presId="urn:microsoft.com/office/officeart/2008/layout/LinedList"/>
    <dgm:cxn modelId="{8E2EF639-EDDA-405B-8F14-5F4272540DA9}" type="presOf" srcId="{EB8B5614-2F26-4AEF-82F2-480426530F49}" destId="{5E2BB39D-0E18-471D-954B-D2822FA6707A}" srcOrd="0" destOrd="0" presId="urn:microsoft.com/office/officeart/2008/layout/LinedList"/>
    <dgm:cxn modelId="{37B42661-DB27-4498-9011-D1E85DCFC9D2}" type="presOf" srcId="{091E3DFE-7196-4654-8523-B4BC0E992507}" destId="{EB7A2B8A-174A-445F-ADB7-F4D976A94BF9}" srcOrd="0" destOrd="0" presId="urn:microsoft.com/office/officeart/2008/layout/LinedList"/>
    <dgm:cxn modelId="{2C6CC566-8694-4314-B2B9-721721346BA6}" srcId="{091E3DFE-7196-4654-8523-B4BC0E992507}" destId="{35D3DC4E-EA33-4D69-9FEF-25A0A7B02795}" srcOrd="3" destOrd="0" parTransId="{83127CEE-4BAF-446C-84CF-D8CAB2C8FDEF}" sibTransId="{10C61B9A-FA59-42A0-B873-ACB3EB0282CD}"/>
    <dgm:cxn modelId="{2DBD0689-FE42-4F7B-8D26-1075C8458A41}" type="presOf" srcId="{1D9A3DB4-3903-4C66-9F7C-3C5FCA7558BC}" destId="{C9909C61-E0E7-418A-B555-5ECDE4356C37}" srcOrd="0" destOrd="0" presId="urn:microsoft.com/office/officeart/2008/layout/LinedList"/>
    <dgm:cxn modelId="{121B8E94-D8E7-4E08-8A61-30A123A48E4B}" type="presOf" srcId="{35D3DC4E-EA33-4D69-9FEF-25A0A7B02795}" destId="{448B90A5-C087-42B6-8081-73D239FF3A93}" srcOrd="0" destOrd="0" presId="urn:microsoft.com/office/officeart/2008/layout/LinedList"/>
    <dgm:cxn modelId="{8F788699-8A11-4EDA-8C70-23A684356DE8}" type="presOf" srcId="{9B571979-AAEC-4410-9CA4-FAB4FEBA154C}" destId="{E13BBCE8-980C-43DE-8263-15B38DF03C91}" srcOrd="0" destOrd="0" presId="urn:microsoft.com/office/officeart/2008/layout/LinedList"/>
    <dgm:cxn modelId="{11898AC6-0EAC-4F33-8334-3FB3AE13E559}" type="presOf" srcId="{B29F7100-66E6-41B7-A359-E7324C0749A7}" destId="{094EABE6-B4FC-4482-AD73-B3594872CD91}" srcOrd="0" destOrd="0" presId="urn:microsoft.com/office/officeart/2008/layout/LinedList"/>
    <dgm:cxn modelId="{15E6B0F3-E068-43BD-92A8-1ADB1B7F44F3}" srcId="{091E3DFE-7196-4654-8523-B4BC0E992507}" destId="{0C31A39B-458C-459F-9A55-860B8C7A34B0}" srcOrd="1" destOrd="0" parTransId="{20452B19-D5F3-4F96-9E43-EE49E24FCD3A}" sibTransId="{2277457F-67C4-4E30-B70D-8D497EB68CCD}"/>
    <dgm:cxn modelId="{75E6FCF2-3BD8-458A-B5BA-53D77242BCE4}" type="presParOf" srcId="{EB7A2B8A-174A-445F-ADB7-F4D976A94BF9}" destId="{0120B3B2-93BD-4C97-A48F-BE4BD2E3750D}" srcOrd="0" destOrd="0" presId="urn:microsoft.com/office/officeart/2008/layout/LinedList"/>
    <dgm:cxn modelId="{7120A985-5E23-44C6-88B8-F521A48AB890}" type="presParOf" srcId="{EB7A2B8A-174A-445F-ADB7-F4D976A94BF9}" destId="{4E61B9A3-4ED8-4CAD-88F4-3C8F982E8957}" srcOrd="1" destOrd="0" presId="urn:microsoft.com/office/officeart/2008/layout/LinedList"/>
    <dgm:cxn modelId="{A06C014B-7001-4B68-A4D7-581977BD32AE}" type="presParOf" srcId="{4E61B9A3-4ED8-4CAD-88F4-3C8F982E8957}" destId="{C9909C61-E0E7-418A-B555-5ECDE4356C37}" srcOrd="0" destOrd="0" presId="urn:microsoft.com/office/officeart/2008/layout/LinedList"/>
    <dgm:cxn modelId="{DA3DEF67-29C6-43BC-92DB-E24C9E6AD1D3}" type="presParOf" srcId="{4E61B9A3-4ED8-4CAD-88F4-3C8F982E8957}" destId="{40F59B05-F04A-4911-A58F-0EA3CF4CAFFE}" srcOrd="1" destOrd="0" presId="urn:microsoft.com/office/officeart/2008/layout/LinedList"/>
    <dgm:cxn modelId="{25EA7CEB-95F1-4547-A029-59A083407E37}" type="presParOf" srcId="{EB7A2B8A-174A-445F-ADB7-F4D976A94BF9}" destId="{61B024AD-F1D1-449F-9EEF-C08D26AC01B6}" srcOrd="2" destOrd="0" presId="urn:microsoft.com/office/officeart/2008/layout/LinedList"/>
    <dgm:cxn modelId="{E08B3C5D-9B60-48DA-A1B6-D3917DF3481D}" type="presParOf" srcId="{EB7A2B8A-174A-445F-ADB7-F4D976A94BF9}" destId="{6F1982CA-882A-4F94-B06E-2DB221648C80}" srcOrd="3" destOrd="0" presId="urn:microsoft.com/office/officeart/2008/layout/LinedList"/>
    <dgm:cxn modelId="{A246E002-7382-46DF-9C4F-E5F338EF4CA2}" type="presParOf" srcId="{6F1982CA-882A-4F94-B06E-2DB221648C80}" destId="{A8E8D498-EEC5-411F-A909-D8510C5DE963}" srcOrd="0" destOrd="0" presId="urn:microsoft.com/office/officeart/2008/layout/LinedList"/>
    <dgm:cxn modelId="{8F5DAA5A-B15B-4A7F-95F7-69CC71C4F5C4}" type="presParOf" srcId="{6F1982CA-882A-4F94-B06E-2DB221648C80}" destId="{001D558F-3480-49B6-972A-839040DEA626}" srcOrd="1" destOrd="0" presId="urn:microsoft.com/office/officeart/2008/layout/LinedList"/>
    <dgm:cxn modelId="{F4953C2A-5068-4EA7-BB12-B53A25ECDCCE}" type="presParOf" srcId="{EB7A2B8A-174A-445F-ADB7-F4D976A94BF9}" destId="{35BAB9DE-71A9-4269-86B6-7EEC6BB45526}" srcOrd="4" destOrd="0" presId="urn:microsoft.com/office/officeart/2008/layout/LinedList"/>
    <dgm:cxn modelId="{ECA8A79C-7A0C-4D39-AAB5-959AA1D5C929}" type="presParOf" srcId="{EB7A2B8A-174A-445F-ADB7-F4D976A94BF9}" destId="{2CE659FD-8040-4637-A558-63009090BB7E}" srcOrd="5" destOrd="0" presId="urn:microsoft.com/office/officeart/2008/layout/LinedList"/>
    <dgm:cxn modelId="{E1F800F1-EACD-4607-ACE6-9908293F17C8}" type="presParOf" srcId="{2CE659FD-8040-4637-A558-63009090BB7E}" destId="{E13BBCE8-980C-43DE-8263-15B38DF03C91}" srcOrd="0" destOrd="0" presId="urn:microsoft.com/office/officeart/2008/layout/LinedList"/>
    <dgm:cxn modelId="{B8C4E85C-E192-4C72-935F-26D21431A062}" type="presParOf" srcId="{2CE659FD-8040-4637-A558-63009090BB7E}" destId="{43E385F7-FB67-4923-B663-4DAD3FACF47D}" srcOrd="1" destOrd="0" presId="urn:microsoft.com/office/officeart/2008/layout/LinedList"/>
    <dgm:cxn modelId="{EB4BBBF0-67C7-43EE-98AE-4793A129D4AD}" type="presParOf" srcId="{EB7A2B8A-174A-445F-ADB7-F4D976A94BF9}" destId="{2BC24E02-434D-45AE-BC37-79A92F385447}" srcOrd="6" destOrd="0" presId="urn:microsoft.com/office/officeart/2008/layout/LinedList"/>
    <dgm:cxn modelId="{093C84EC-7CE2-4C98-9D94-C30233048726}" type="presParOf" srcId="{EB7A2B8A-174A-445F-ADB7-F4D976A94BF9}" destId="{16CFA467-0098-4F47-BC1D-E62FD69275E8}" srcOrd="7" destOrd="0" presId="urn:microsoft.com/office/officeart/2008/layout/LinedList"/>
    <dgm:cxn modelId="{6E1C9973-D38B-4F93-910C-6ED8D7975B3B}" type="presParOf" srcId="{16CFA467-0098-4F47-BC1D-E62FD69275E8}" destId="{448B90A5-C087-42B6-8081-73D239FF3A93}" srcOrd="0" destOrd="0" presId="urn:microsoft.com/office/officeart/2008/layout/LinedList"/>
    <dgm:cxn modelId="{429E7EE4-A8A5-415C-9AD3-88E3E719F72B}" type="presParOf" srcId="{16CFA467-0098-4F47-BC1D-E62FD69275E8}" destId="{73868B6D-103C-4344-917B-41A188EBA852}" srcOrd="1" destOrd="0" presId="urn:microsoft.com/office/officeart/2008/layout/LinedList"/>
    <dgm:cxn modelId="{D29D20B1-2F45-47BE-B451-CA682BCBE3E0}" type="presParOf" srcId="{EB7A2B8A-174A-445F-ADB7-F4D976A94BF9}" destId="{1E39E5E7-FB20-4E87-A780-3CB133BA84E9}" srcOrd="8" destOrd="0" presId="urn:microsoft.com/office/officeart/2008/layout/LinedList"/>
    <dgm:cxn modelId="{25B9364D-DEE1-4DB9-954B-0A5930E9D5B3}" type="presParOf" srcId="{EB7A2B8A-174A-445F-ADB7-F4D976A94BF9}" destId="{9BA659E7-56C3-4B3A-BD7A-6E042EC6E62D}" srcOrd="9" destOrd="0" presId="urn:microsoft.com/office/officeart/2008/layout/LinedList"/>
    <dgm:cxn modelId="{FB187D76-A0A5-4BC3-96B8-5FFB8465D308}" type="presParOf" srcId="{9BA659E7-56C3-4B3A-BD7A-6E042EC6E62D}" destId="{5E2BB39D-0E18-471D-954B-D2822FA6707A}" srcOrd="0" destOrd="0" presId="urn:microsoft.com/office/officeart/2008/layout/LinedList"/>
    <dgm:cxn modelId="{82D4DF35-1F99-4ED4-A4BF-26B6FAC82CCE}" type="presParOf" srcId="{9BA659E7-56C3-4B3A-BD7A-6E042EC6E62D}" destId="{B6359D32-AB1A-4F6D-9F98-D3B13D93CC78}" srcOrd="1" destOrd="0" presId="urn:microsoft.com/office/officeart/2008/layout/LinedList"/>
    <dgm:cxn modelId="{5208AEF9-9607-4E6F-BE57-CDE074DE10E7}" type="presParOf" srcId="{EB7A2B8A-174A-445F-ADB7-F4D976A94BF9}" destId="{8C30401E-9056-40BA-92B2-E754FC2AFE66}" srcOrd="10" destOrd="0" presId="urn:microsoft.com/office/officeart/2008/layout/LinedList"/>
    <dgm:cxn modelId="{1EE578BD-A5C7-43CE-8695-739D92DFD51B}" type="presParOf" srcId="{EB7A2B8A-174A-445F-ADB7-F4D976A94BF9}" destId="{62EC99D1-DEE7-4769-AB10-DD84298A9DD9}" srcOrd="11" destOrd="0" presId="urn:microsoft.com/office/officeart/2008/layout/LinedList"/>
    <dgm:cxn modelId="{D8AA2092-378E-4D04-B1E0-5982F1440516}" type="presParOf" srcId="{62EC99D1-DEE7-4769-AB10-DD84298A9DD9}" destId="{98CFDF3B-96A1-4C6C-8542-B38E33ADC2F2}" srcOrd="0" destOrd="0" presId="urn:microsoft.com/office/officeart/2008/layout/LinedList"/>
    <dgm:cxn modelId="{0263E8F7-63CB-417B-8629-3632DC90706D}" type="presParOf" srcId="{62EC99D1-DEE7-4769-AB10-DD84298A9DD9}" destId="{7DDB1186-8990-46AD-83E1-4EF130436E59}" srcOrd="1" destOrd="0" presId="urn:microsoft.com/office/officeart/2008/layout/LinedList"/>
    <dgm:cxn modelId="{64271411-A15A-40AF-83F7-2555AB7C661C}" type="presParOf" srcId="{EB7A2B8A-174A-445F-ADB7-F4D976A94BF9}" destId="{5AFD1996-F552-4FF1-B728-E820AF9BA9EB}" srcOrd="12" destOrd="0" presId="urn:microsoft.com/office/officeart/2008/layout/LinedList"/>
    <dgm:cxn modelId="{60866753-FAFC-4E00-B11C-517DB02964CA}" type="presParOf" srcId="{EB7A2B8A-174A-445F-ADB7-F4D976A94BF9}" destId="{C2D2ED63-15FB-4B00-AD41-AFBEE5807A6E}" srcOrd="13" destOrd="0" presId="urn:microsoft.com/office/officeart/2008/layout/LinedList"/>
    <dgm:cxn modelId="{2F250BE2-484E-47EA-AA52-07A341644D88}" type="presParOf" srcId="{C2D2ED63-15FB-4B00-AD41-AFBEE5807A6E}" destId="{094EABE6-B4FC-4482-AD73-B3594872CD91}" srcOrd="0" destOrd="0" presId="urn:microsoft.com/office/officeart/2008/layout/LinedList"/>
    <dgm:cxn modelId="{9D19CBF4-7080-4106-86C4-7C9BB796BB48}" type="presParOf" srcId="{C2D2ED63-15FB-4B00-AD41-AFBEE5807A6E}" destId="{1BE24DDA-DA34-44FE-B14D-828FF93778E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565C00-3E9F-4842-9A89-A8697163AF64}"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CC4532C2-2224-4CF2-A1E3-19544276997D}">
      <dgm:prSet/>
      <dgm:spPr/>
      <dgm:t>
        <a:bodyPr/>
        <a:lstStyle/>
        <a:p>
          <a:r>
            <a:rPr lang="en-US"/>
            <a:t>1. Budgeting</a:t>
          </a:r>
        </a:p>
      </dgm:t>
    </dgm:pt>
    <dgm:pt modelId="{92805F04-130C-4E4C-8279-DC856CFD246E}" type="parTrans" cxnId="{349FA1EB-F7DB-47A7-948A-0A9B61C57822}">
      <dgm:prSet/>
      <dgm:spPr/>
      <dgm:t>
        <a:bodyPr/>
        <a:lstStyle/>
        <a:p>
          <a:endParaRPr lang="en-US"/>
        </a:p>
      </dgm:t>
    </dgm:pt>
    <dgm:pt modelId="{2EED379E-FE40-4087-B4BF-EE0D04DB0581}" type="sibTrans" cxnId="{349FA1EB-F7DB-47A7-948A-0A9B61C57822}">
      <dgm:prSet/>
      <dgm:spPr/>
      <dgm:t>
        <a:bodyPr/>
        <a:lstStyle/>
        <a:p>
          <a:endParaRPr lang="en-US"/>
        </a:p>
      </dgm:t>
    </dgm:pt>
    <dgm:pt modelId="{A582B43E-188B-4CBB-918F-8DE5D7EC9AD4}">
      <dgm:prSet/>
      <dgm:spPr/>
      <dgm:t>
        <a:bodyPr/>
        <a:lstStyle/>
        <a:p>
          <a:r>
            <a:rPr lang="en-US"/>
            <a:t>2. Saving</a:t>
          </a:r>
        </a:p>
      </dgm:t>
    </dgm:pt>
    <dgm:pt modelId="{7B841B9E-DDFD-4D42-A2F8-5A243B14EC08}" type="parTrans" cxnId="{6678154A-4C6B-4E87-820E-6F370FA04469}">
      <dgm:prSet/>
      <dgm:spPr/>
      <dgm:t>
        <a:bodyPr/>
        <a:lstStyle/>
        <a:p>
          <a:endParaRPr lang="en-US"/>
        </a:p>
      </dgm:t>
    </dgm:pt>
    <dgm:pt modelId="{E5195A39-D681-42FA-B8E7-ED5C3652B39B}" type="sibTrans" cxnId="{6678154A-4C6B-4E87-820E-6F370FA04469}">
      <dgm:prSet/>
      <dgm:spPr/>
      <dgm:t>
        <a:bodyPr/>
        <a:lstStyle/>
        <a:p>
          <a:endParaRPr lang="en-US"/>
        </a:p>
      </dgm:t>
    </dgm:pt>
    <dgm:pt modelId="{46074893-91E7-4508-A824-921DDB58FF21}">
      <dgm:prSet/>
      <dgm:spPr/>
      <dgm:t>
        <a:bodyPr/>
        <a:lstStyle/>
        <a:p>
          <a:r>
            <a:rPr lang="en-US"/>
            <a:t>3. Investing</a:t>
          </a:r>
        </a:p>
      </dgm:t>
    </dgm:pt>
    <dgm:pt modelId="{7BDB1293-2881-417B-889D-0C1AFE812286}" type="parTrans" cxnId="{D3D5C293-1FE9-40C9-B058-44A651C95E46}">
      <dgm:prSet/>
      <dgm:spPr/>
      <dgm:t>
        <a:bodyPr/>
        <a:lstStyle/>
        <a:p>
          <a:endParaRPr lang="en-US"/>
        </a:p>
      </dgm:t>
    </dgm:pt>
    <dgm:pt modelId="{57AE69A6-6AEE-4FCF-9DB3-2D63B27901B7}" type="sibTrans" cxnId="{D3D5C293-1FE9-40C9-B058-44A651C95E46}">
      <dgm:prSet/>
      <dgm:spPr/>
      <dgm:t>
        <a:bodyPr/>
        <a:lstStyle/>
        <a:p>
          <a:endParaRPr lang="en-US"/>
        </a:p>
      </dgm:t>
    </dgm:pt>
    <dgm:pt modelId="{CDA864D3-5B6A-4F38-B2EF-CF1D044464FE}">
      <dgm:prSet/>
      <dgm:spPr/>
      <dgm:t>
        <a:bodyPr/>
        <a:lstStyle/>
        <a:p>
          <a:r>
            <a:rPr lang="en-US"/>
            <a:t>4. Debt Management</a:t>
          </a:r>
        </a:p>
      </dgm:t>
    </dgm:pt>
    <dgm:pt modelId="{9E66A88A-2C49-41C9-A7A9-09F905E40105}" type="parTrans" cxnId="{4CE6BE91-9F18-49E0-83FC-68734EECE5A3}">
      <dgm:prSet/>
      <dgm:spPr/>
      <dgm:t>
        <a:bodyPr/>
        <a:lstStyle/>
        <a:p>
          <a:endParaRPr lang="en-US"/>
        </a:p>
      </dgm:t>
    </dgm:pt>
    <dgm:pt modelId="{57478FA8-509F-44CA-A0B8-51CC8425A0F5}" type="sibTrans" cxnId="{4CE6BE91-9F18-49E0-83FC-68734EECE5A3}">
      <dgm:prSet/>
      <dgm:spPr/>
      <dgm:t>
        <a:bodyPr/>
        <a:lstStyle/>
        <a:p>
          <a:endParaRPr lang="en-US"/>
        </a:p>
      </dgm:t>
    </dgm:pt>
    <dgm:pt modelId="{B9970540-9E1B-4179-B44E-021BE25C9DE2}">
      <dgm:prSet/>
      <dgm:spPr/>
      <dgm:t>
        <a:bodyPr/>
        <a:lstStyle/>
        <a:p>
          <a:r>
            <a:rPr lang="en-US"/>
            <a:t>5. Insurance</a:t>
          </a:r>
        </a:p>
      </dgm:t>
    </dgm:pt>
    <dgm:pt modelId="{63C59E67-52EA-4C17-B16F-FE450FC381EF}" type="parTrans" cxnId="{C7B2B9C1-BCB3-4EF8-8311-72E68BDA470E}">
      <dgm:prSet/>
      <dgm:spPr/>
      <dgm:t>
        <a:bodyPr/>
        <a:lstStyle/>
        <a:p>
          <a:endParaRPr lang="en-US"/>
        </a:p>
      </dgm:t>
    </dgm:pt>
    <dgm:pt modelId="{0AFD83A0-9D43-4B4F-BC76-6A1AE8102140}" type="sibTrans" cxnId="{C7B2B9C1-BCB3-4EF8-8311-72E68BDA470E}">
      <dgm:prSet/>
      <dgm:spPr/>
      <dgm:t>
        <a:bodyPr/>
        <a:lstStyle/>
        <a:p>
          <a:endParaRPr lang="en-US"/>
        </a:p>
      </dgm:t>
    </dgm:pt>
    <dgm:pt modelId="{F4046A35-DEA2-4113-9FE1-01A7151E513C}">
      <dgm:prSet/>
      <dgm:spPr/>
      <dgm:t>
        <a:bodyPr/>
        <a:lstStyle/>
        <a:p>
          <a:r>
            <a:rPr lang="en-US"/>
            <a:t>6. Retirement Planning</a:t>
          </a:r>
        </a:p>
      </dgm:t>
    </dgm:pt>
    <dgm:pt modelId="{5DDFD956-53EF-4E71-A773-F2E55B24E528}" type="parTrans" cxnId="{F9844D36-9394-4171-B09C-1D7529497437}">
      <dgm:prSet/>
      <dgm:spPr/>
      <dgm:t>
        <a:bodyPr/>
        <a:lstStyle/>
        <a:p>
          <a:endParaRPr lang="en-US"/>
        </a:p>
      </dgm:t>
    </dgm:pt>
    <dgm:pt modelId="{0B11B434-6F8A-4912-90DA-FA29007FA2D2}" type="sibTrans" cxnId="{F9844D36-9394-4171-B09C-1D7529497437}">
      <dgm:prSet/>
      <dgm:spPr/>
      <dgm:t>
        <a:bodyPr/>
        <a:lstStyle/>
        <a:p>
          <a:endParaRPr lang="en-US"/>
        </a:p>
      </dgm:t>
    </dgm:pt>
    <dgm:pt modelId="{7BC371C6-4576-4BC2-9C16-7DDAD31507BB}">
      <dgm:prSet/>
      <dgm:spPr/>
      <dgm:t>
        <a:bodyPr/>
        <a:lstStyle/>
        <a:p>
          <a:r>
            <a:rPr lang="en-US"/>
            <a:t>7. Tax Knowledge</a:t>
          </a:r>
        </a:p>
      </dgm:t>
    </dgm:pt>
    <dgm:pt modelId="{0B04B5CE-591F-458F-846A-9152DC68F6A8}" type="parTrans" cxnId="{2AB7BF45-F448-47B9-8C59-D589A978D840}">
      <dgm:prSet/>
      <dgm:spPr/>
      <dgm:t>
        <a:bodyPr/>
        <a:lstStyle/>
        <a:p>
          <a:endParaRPr lang="en-US"/>
        </a:p>
      </dgm:t>
    </dgm:pt>
    <dgm:pt modelId="{19E15D65-A784-43C7-9299-D3CF51769E42}" type="sibTrans" cxnId="{2AB7BF45-F448-47B9-8C59-D589A978D840}">
      <dgm:prSet/>
      <dgm:spPr/>
      <dgm:t>
        <a:bodyPr/>
        <a:lstStyle/>
        <a:p>
          <a:endParaRPr lang="en-US"/>
        </a:p>
      </dgm:t>
    </dgm:pt>
    <dgm:pt modelId="{346335B1-F029-4987-81B6-461ECC67EDD1}">
      <dgm:prSet/>
      <dgm:spPr/>
      <dgm:t>
        <a:bodyPr/>
        <a:lstStyle/>
        <a:p>
          <a:r>
            <a:rPr lang="en-US"/>
            <a:t>8. Understanding Financial Products</a:t>
          </a:r>
        </a:p>
      </dgm:t>
    </dgm:pt>
    <dgm:pt modelId="{C10473E6-11B8-4037-9251-9AEF37630D1B}" type="parTrans" cxnId="{74C40BA1-837F-4930-AF75-5B2D1A86BE2A}">
      <dgm:prSet/>
      <dgm:spPr/>
      <dgm:t>
        <a:bodyPr/>
        <a:lstStyle/>
        <a:p>
          <a:endParaRPr lang="en-US"/>
        </a:p>
      </dgm:t>
    </dgm:pt>
    <dgm:pt modelId="{5E3AA949-5FFB-42B0-A1A4-D1946F3E2BB3}" type="sibTrans" cxnId="{74C40BA1-837F-4930-AF75-5B2D1A86BE2A}">
      <dgm:prSet/>
      <dgm:spPr/>
      <dgm:t>
        <a:bodyPr/>
        <a:lstStyle/>
        <a:p>
          <a:endParaRPr lang="en-US"/>
        </a:p>
      </dgm:t>
    </dgm:pt>
    <dgm:pt modelId="{466737AC-A544-427E-8999-F900CA8E46B1}">
      <dgm:prSet/>
      <dgm:spPr/>
      <dgm:t>
        <a:bodyPr/>
        <a:lstStyle/>
        <a:p>
          <a:r>
            <a:rPr lang="en-US"/>
            <a:t>9. Emergency Fund Planning</a:t>
          </a:r>
        </a:p>
      </dgm:t>
    </dgm:pt>
    <dgm:pt modelId="{79CEC724-2CA7-4EA9-B153-16B00E6939FB}" type="parTrans" cxnId="{4CCF0D44-0C1B-4BB3-A9CE-3F67B0AF034B}">
      <dgm:prSet/>
      <dgm:spPr/>
      <dgm:t>
        <a:bodyPr/>
        <a:lstStyle/>
        <a:p>
          <a:endParaRPr lang="en-US"/>
        </a:p>
      </dgm:t>
    </dgm:pt>
    <dgm:pt modelId="{BDC23EE9-760A-47FF-8DC5-6B9BC2DE96A1}" type="sibTrans" cxnId="{4CCF0D44-0C1B-4BB3-A9CE-3F67B0AF034B}">
      <dgm:prSet/>
      <dgm:spPr/>
      <dgm:t>
        <a:bodyPr/>
        <a:lstStyle/>
        <a:p>
          <a:endParaRPr lang="en-US"/>
        </a:p>
      </dgm:t>
    </dgm:pt>
    <dgm:pt modelId="{43F4C23E-3A03-4601-947A-7E2D2361337A}">
      <dgm:prSet/>
      <dgm:spPr/>
      <dgm:t>
        <a:bodyPr/>
        <a:lstStyle/>
        <a:p>
          <a:r>
            <a:rPr lang="en-US"/>
            <a:t>10. Financial Goal Setting</a:t>
          </a:r>
        </a:p>
      </dgm:t>
    </dgm:pt>
    <dgm:pt modelId="{79C9182A-05A3-4ACE-9900-E8C96E3071DC}" type="parTrans" cxnId="{A1C2E405-9A8A-4849-B304-F631495BAF1E}">
      <dgm:prSet/>
      <dgm:spPr/>
      <dgm:t>
        <a:bodyPr/>
        <a:lstStyle/>
        <a:p>
          <a:endParaRPr lang="en-US"/>
        </a:p>
      </dgm:t>
    </dgm:pt>
    <dgm:pt modelId="{B5E8F903-88B3-411C-98E0-B758C680DB79}" type="sibTrans" cxnId="{A1C2E405-9A8A-4849-B304-F631495BAF1E}">
      <dgm:prSet/>
      <dgm:spPr/>
      <dgm:t>
        <a:bodyPr/>
        <a:lstStyle/>
        <a:p>
          <a:endParaRPr lang="en-US"/>
        </a:p>
      </dgm:t>
    </dgm:pt>
    <dgm:pt modelId="{B1449481-696A-48F9-B751-24A179219177}" type="pres">
      <dgm:prSet presAssocID="{F9565C00-3E9F-4842-9A89-A8697163AF64}" presName="diagram" presStyleCnt="0">
        <dgm:presLayoutVars>
          <dgm:dir/>
          <dgm:resizeHandles val="exact"/>
        </dgm:presLayoutVars>
      </dgm:prSet>
      <dgm:spPr/>
    </dgm:pt>
    <dgm:pt modelId="{57476A4B-627A-473A-8995-3D2E9B4C4D33}" type="pres">
      <dgm:prSet presAssocID="{CC4532C2-2224-4CF2-A1E3-19544276997D}" presName="node" presStyleLbl="node1" presStyleIdx="0" presStyleCnt="10">
        <dgm:presLayoutVars>
          <dgm:bulletEnabled val="1"/>
        </dgm:presLayoutVars>
      </dgm:prSet>
      <dgm:spPr/>
    </dgm:pt>
    <dgm:pt modelId="{928AA89B-C956-477F-9C29-87ABA56ACBFD}" type="pres">
      <dgm:prSet presAssocID="{2EED379E-FE40-4087-B4BF-EE0D04DB0581}" presName="sibTrans" presStyleCnt="0"/>
      <dgm:spPr/>
    </dgm:pt>
    <dgm:pt modelId="{95FEBFD3-1433-4AE1-8943-0D1C8865E428}" type="pres">
      <dgm:prSet presAssocID="{A582B43E-188B-4CBB-918F-8DE5D7EC9AD4}" presName="node" presStyleLbl="node1" presStyleIdx="1" presStyleCnt="10">
        <dgm:presLayoutVars>
          <dgm:bulletEnabled val="1"/>
        </dgm:presLayoutVars>
      </dgm:prSet>
      <dgm:spPr/>
    </dgm:pt>
    <dgm:pt modelId="{AF305B65-70CC-4B1E-8546-CCACAD6BA237}" type="pres">
      <dgm:prSet presAssocID="{E5195A39-D681-42FA-B8E7-ED5C3652B39B}" presName="sibTrans" presStyleCnt="0"/>
      <dgm:spPr/>
    </dgm:pt>
    <dgm:pt modelId="{21E454B5-5ECC-4BE2-9866-2BB4D3C79629}" type="pres">
      <dgm:prSet presAssocID="{46074893-91E7-4508-A824-921DDB58FF21}" presName="node" presStyleLbl="node1" presStyleIdx="2" presStyleCnt="10">
        <dgm:presLayoutVars>
          <dgm:bulletEnabled val="1"/>
        </dgm:presLayoutVars>
      </dgm:prSet>
      <dgm:spPr/>
    </dgm:pt>
    <dgm:pt modelId="{5D2BE696-F6B8-4DB6-8F1B-37451FEBADDE}" type="pres">
      <dgm:prSet presAssocID="{57AE69A6-6AEE-4FCF-9DB3-2D63B27901B7}" presName="sibTrans" presStyleCnt="0"/>
      <dgm:spPr/>
    </dgm:pt>
    <dgm:pt modelId="{0855C5AE-E11B-47A1-B359-0F835881DD81}" type="pres">
      <dgm:prSet presAssocID="{CDA864D3-5B6A-4F38-B2EF-CF1D044464FE}" presName="node" presStyleLbl="node1" presStyleIdx="3" presStyleCnt="10">
        <dgm:presLayoutVars>
          <dgm:bulletEnabled val="1"/>
        </dgm:presLayoutVars>
      </dgm:prSet>
      <dgm:spPr/>
    </dgm:pt>
    <dgm:pt modelId="{833F3C13-9673-41FB-9B4F-D7DF6461A636}" type="pres">
      <dgm:prSet presAssocID="{57478FA8-509F-44CA-A0B8-51CC8425A0F5}" presName="sibTrans" presStyleCnt="0"/>
      <dgm:spPr/>
    </dgm:pt>
    <dgm:pt modelId="{740E005C-55A1-4CB6-9C23-BEE86CF3BBF5}" type="pres">
      <dgm:prSet presAssocID="{B9970540-9E1B-4179-B44E-021BE25C9DE2}" presName="node" presStyleLbl="node1" presStyleIdx="4" presStyleCnt="10">
        <dgm:presLayoutVars>
          <dgm:bulletEnabled val="1"/>
        </dgm:presLayoutVars>
      </dgm:prSet>
      <dgm:spPr/>
    </dgm:pt>
    <dgm:pt modelId="{0641922A-8DD1-4655-B7B2-B745DEEE5306}" type="pres">
      <dgm:prSet presAssocID="{0AFD83A0-9D43-4B4F-BC76-6A1AE8102140}" presName="sibTrans" presStyleCnt="0"/>
      <dgm:spPr/>
    </dgm:pt>
    <dgm:pt modelId="{1AEB90E3-060E-4287-B755-BA99B9957C88}" type="pres">
      <dgm:prSet presAssocID="{F4046A35-DEA2-4113-9FE1-01A7151E513C}" presName="node" presStyleLbl="node1" presStyleIdx="5" presStyleCnt="10">
        <dgm:presLayoutVars>
          <dgm:bulletEnabled val="1"/>
        </dgm:presLayoutVars>
      </dgm:prSet>
      <dgm:spPr/>
    </dgm:pt>
    <dgm:pt modelId="{FC4987E2-8209-4AC6-8973-CABCB216516A}" type="pres">
      <dgm:prSet presAssocID="{0B11B434-6F8A-4912-90DA-FA29007FA2D2}" presName="sibTrans" presStyleCnt="0"/>
      <dgm:spPr/>
    </dgm:pt>
    <dgm:pt modelId="{2B3D0587-1C68-449D-A31E-5DA5A15DFAAF}" type="pres">
      <dgm:prSet presAssocID="{7BC371C6-4576-4BC2-9C16-7DDAD31507BB}" presName="node" presStyleLbl="node1" presStyleIdx="6" presStyleCnt="10">
        <dgm:presLayoutVars>
          <dgm:bulletEnabled val="1"/>
        </dgm:presLayoutVars>
      </dgm:prSet>
      <dgm:spPr/>
    </dgm:pt>
    <dgm:pt modelId="{CC1B1F58-9739-4F32-9F76-A5E3607087D7}" type="pres">
      <dgm:prSet presAssocID="{19E15D65-A784-43C7-9299-D3CF51769E42}" presName="sibTrans" presStyleCnt="0"/>
      <dgm:spPr/>
    </dgm:pt>
    <dgm:pt modelId="{7211A266-E7F1-498F-9FED-C4C0CAEB0185}" type="pres">
      <dgm:prSet presAssocID="{346335B1-F029-4987-81B6-461ECC67EDD1}" presName="node" presStyleLbl="node1" presStyleIdx="7" presStyleCnt="10">
        <dgm:presLayoutVars>
          <dgm:bulletEnabled val="1"/>
        </dgm:presLayoutVars>
      </dgm:prSet>
      <dgm:spPr/>
    </dgm:pt>
    <dgm:pt modelId="{1937CA73-B406-4F7B-B460-57BA5661C971}" type="pres">
      <dgm:prSet presAssocID="{5E3AA949-5FFB-42B0-A1A4-D1946F3E2BB3}" presName="sibTrans" presStyleCnt="0"/>
      <dgm:spPr/>
    </dgm:pt>
    <dgm:pt modelId="{870ECB1A-60EC-4F9A-AD2B-A806A09F1AC5}" type="pres">
      <dgm:prSet presAssocID="{466737AC-A544-427E-8999-F900CA8E46B1}" presName="node" presStyleLbl="node1" presStyleIdx="8" presStyleCnt="10">
        <dgm:presLayoutVars>
          <dgm:bulletEnabled val="1"/>
        </dgm:presLayoutVars>
      </dgm:prSet>
      <dgm:spPr/>
    </dgm:pt>
    <dgm:pt modelId="{437BBE4D-B59F-4616-A1BA-0EE38EFA0191}" type="pres">
      <dgm:prSet presAssocID="{BDC23EE9-760A-47FF-8DC5-6B9BC2DE96A1}" presName="sibTrans" presStyleCnt="0"/>
      <dgm:spPr/>
    </dgm:pt>
    <dgm:pt modelId="{B3CA6675-0BDA-403C-9305-DD08C26BC7EB}" type="pres">
      <dgm:prSet presAssocID="{43F4C23E-3A03-4601-947A-7E2D2361337A}" presName="node" presStyleLbl="node1" presStyleIdx="9" presStyleCnt="10">
        <dgm:presLayoutVars>
          <dgm:bulletEnabled val="1"/>
        </dgm:presLayoutVars>
      </dgm:prSet>
      <dgm:spPr/>
    </dgm:pt>
  </dgm:ptLst>
  <dgm:cxnLst>
    <dgm:cxn modelId="{A1C2E405-9A8A-4849-B304-F631495BAF1E}" srcId="{F9565C00-3E9F-4842-9A89-A8697163AF64}" destId="{43F4C23E-3A03-4601-947A-7E2D2361337A}" srcOrd="9" destOrd="0" parTransId="{79C9182A-05A3-4ACE-9900-E8C96E3071DC}" sibTransId="{B5E8F903-88B3-411C-98E0-B758C680DB79}"/>
    <dgm:cxn modelId="{F34B7427-86EC-48DF-9CB1-0C7222AC1BDA}" type="presOf" srcId="{A582B43E-188B-4CBB-918F-8DE5D7EC9AD4}" destId="{95FEBFD3-1433-4AE1-8943-0D1C8865E428}" srcOrd="0" destOrd="0" presId="urn:microsoft.com/office/officeart/2005/8/layout/default"/>
    <dgm:cxn modelId="{7B535C29-DB34-47A9-B785-D5670BDC2DC2}" type="presOf" srcId="{466737AC-A544-427E-8999-F900CA8E46B1}" destId="{870ECB1A-60EC-4F9A-AD2B-A806A09F1AC5}" srcOrd="0" destOrd="0" presId="urn:microsoft.com/office/officeart/2005/8/layout/default"/>
    <dgm:cxn modelId="{D6EE7A2D-2F1E-47A9-8C8C-1AA4CF332ED3}" type="presOf" srcId="{CC4532C2-2224-4CF2-A1E3-19544276997D}" destId="{57476A4B-627A-473A-8995-3D2E9B4C4D33}" srcOrd="0" destOrd="0" presId="urn:microsoft.com/office/officeart/2005/8/layout/default"/>
    <dgm:cxn modelId="{F9844D36-9394-4171-B09C-1D7529497437}" srcId="{F9565C00-3E9F-4842-9A89-A8697163AF64}" destId="{F4046A35-DEA2-4113-9FE1-01A7151E513C}" srcOrd="5" destOrd="0" parTransId="{5DDFD956-53EF-4E71-A773-F2E55B24E528}" sibTransId="{0B11B434-6F8A-4912-90DA-FA29007FA2D2}"/>
    <dgm:cxn modelId="{F1516439-02F6-493D-8D62-6765DAAA4458}" type="presOf" srcId="{B9970540-9E1B-4179-B44E-021BE25C9DE2}" destId="{740E005C-55A1-4CB6-9C23-BEE86CF3BBF5}" srcOrd="0" destOrd="0" presId="urn:microsoft.com/office/officeart/2005/8/layout/default"/>
    <dgm:cxn modelId="{4CCF0D44-0C1B-4BB3-A9CE-3F67B0AF034B}" srcId="{F9565C00-3E9F-4842-9A89-A8697163AF64}" destId="{466737AC-A544-427E-8999-F900CA8E46B1}" srcOrd="8" destOrd="0" parTransId="{79CEC724-2CA7-4EA9-B153-16B00E6939FB}" sibTransId="{BDC23EE9-760A-47FF-8DC5-6B9BC2DE96A1}"/>
    <dgm:cxn modelId="{2AB7BF45-F448-47B9-8C59-D589A978D840}" srcId="{F9565C00-3E9F-4842-9A89-A8697163AF64}" destId="{7BC371C6-4576-4BC2-9C16-7DDAD31507BB}" srcOrd="6" destOrd="0" parTransId="{0B04B5CE-591F-458F-846A-9152DC68F6A8}" sibTransId="{19E15D65-A784-43C7-9299-D3CF51769E42}"/>
    <dgm:cxn modelId="{6678154A-4C6B-4E87-820E-6F370FA04469}" srcId="{F9565C00-3E9F-4842-9A89-A8697163AF64}" destId="{A582B43E-188B-4CBB-918F-8DE5D7EC9AD4}" srcOrd="1" destOrd="0" parTransId="{7B841B9E-DDFD-4D42-A2F8-5A243B14EC08}" sibTransId="{E5195A39-D681-42FA-B8E7-ED5C3652B39B}"/>
    <dgm:cxn modelId="{B8741F4C-15AB-4A09-A440-09F37AB9950B}" type="presOf" srcId="{43F4C23E-3A03-4601-947A-7E2D2361337A}" destId="{B3CA6675-0BDA-403C-9305-DD08C26BC7EB}" srcOrd="0" destOrd="0" presId="urn:microsoft.com/office/officeart/2005/8/layout/default"/>
    <dgm:cxn modelId="{3927EB4E-ED9B-443E-B30E-3D59DAB1298C}" type="presOf" srcId="{F9565C00-3E9F-4842-9A89-A8697163AF64}" destId="{B1449481-696A-48F9-B751-24A179219177}" srcOrd="0" destOrd="0" presId="urn:microsoft.com/office/officeart/2005/8/layout/default"/>
    <dgm:cxn modelId="{4CE6BE91-9F18-49E0-83FC-68734EECE5A3}" srcId="{F9565C00-3E9F-4842-9A89-A8697163AF64}" destId="{CDA864D3-5B6A-4F38-B2EF-CF1D044464FE}" srcOrd="3" destOrd="0" parTransId="{9E66A88A-2C49-41C9-A7A9-09F905E40105}" sibTransId="{57478FA8-509F-44CA-A0B8-51CC8425A0F5}"/>
    <dgm:cxn modelId="{D3D5C293-1FE9-40C9-B058-44A651C95E46}" srcId="{F9565C00-3E9F-4842-9A89-A8697163AF64}" destId="{46074893-91E7-4508-A824-921DDB58FF21}" srcOrd="2" destOrd="0" parTransId="{7BDB1293-2881-417B-889D-0C1AFE812286}" sibTransId="{57AE69A6-6AEE-4FCF-9DB3-2D63B27901B7}"/>
    <dgm:cxn modelId="{A2261E94-4C63-4E77-9718-DA52EA6A092E}" type="presOf" srcId="{46074893-91E7-4508-A824-921DDB58FF21}" destId="{21E454B5-5ECC-4BE2-9866-2BB4D3C79629}" srcOrd="0" destOrd="0" presId="urn:microsoft.com/office/officeart/2005/8/layout/default"/>
    <dgm:cxn modelId="{74C40BA1-837F-4930-AF75-5B2D1A86BE2A}" srcId="{F9565C00-3E9F-4842-9A89-A8697163AF64}" destId="{346335B1-F029-4987-81B6-461ECC67EDD1}" srcOrd="7" destOrd="0" parTransId="{C10473E6-11B8-4037-9251-9AEF37630D1B}" sibTransId="{5E3AA949-5FFB-42B0-A1A4-D1946F3E2BB3}"/>
    <dgm:cxn modelId="{C7EDCAA5-4A36-4920-BEFD-69A6F992A46C}" type="presOf" srcId="{CDA864D3-5B6A-4F38-B2EF-CF1D044464FE}" destId="{0855C5AE-E11B-47A1-B359-0F835881DD81}" srcOrd="0" destOrd="0" presId="urn:microsoft.com/office/officeart/2005/8/layout/default"/>
    <dgm:cxn modelId="{C7B2B9C1-BCB3-4EF8-8311-72E68BDA470E}" srcId="{F9565C00-3E9F-4842-9A89-A8697163AF64}" destId="{B9970540-9E1B-4179-B44E-021BE25C9DE2}" srcOrd="4" destOrd="0" parTransId="{63C59E67-52EA-4C17-B16F-FE450FC381EF}" sibTransId="{0AFD83A0-9D43-4B4F-BC76-6A1AE8102140}"/>
    <dgm:cxn modelId="{65B92ECC-3ED1-4174-840D-AC3DD7A055F9}" type="presOf" srcId="{346335B1-F029-4987-81B6-461ECC67EDD1}" destId="{7211A266-E7F1-498F-9FED-C4C0CAEB0185}" srcOrd="0" destOrd="0" presId="urn:microsoft.com/office/officeart/2005/8/layout/default"/>
    <dgm:cxn modelId="{2FEC6BCF-B3E2-4449-BE5A-DBDF115BBC35}" type="presOf" srcId="{7BC371C6-4576-4BC2-9C16-7DDAD31507BB}" destId="{2B3D0587-1C68-449D-A31E-5DA5A15DFAAF}" srcOrd="0" destOrd="0" presId="urn:microsoft.com/office/officeart/2005/8/layout/default"/>
    <dgm:cxn modelId="{349FA1EB-F7DB-47A7-948A-0A9B61C57822}" srcId="{F9565C00-3E9F-4842-9A89-A8697163AF64}" destId="{CC4532C2-2224-4CF2-A1E3-19544276997D}" srcOrd="0" destOrd="0" parTransId="{92805F04-130C-4E4C-8279-DC856CFD246E}" sibTransId="{2EED379E-FE40-4087-B4BF-EE0D04DB0581}"/>
    <dgm:cxn modelId="{7DEAE5FB-D6D4-4C59-875A-B231B92163BE}" type="presOf" srcId="{F4046A35-DEA2-4113-9FE1-01A7151E513C}" destId="{1AEB90E3-060E-4287-B755-BA99B9957C88}" srcOrd="0" destOrd="0" presId="urn:microsoft.com/office/officeart/2005/8/layout/default"/>
    <dgm:cxn modelId="{274EA1E7-91BC-481E-AB84-8E88A35D0D48}" type="presParOf" srcId="{B1449481-696A-48F9-B751-24A179219177}" destId="{57476A4B-627A-473A-8995-3D2E9B4C4D33}" srcOrd="0" destOrd="0" presId="urn:microsoft.com/office/officeart/2005/8/layout/default"/>
    <dgm:cxn modelId="{4F59BE7D-328B-4376-8DAC-EF91DE9A7F8F}" type="presParOf" srcId="{B1449481-696A-48F9-B751-24A179219177}" destId="{928AA89B-C956-477F-9C29-87ABA56ACBFD}" srcOrd="1" destOrd="0" presId="urn:microsoft.com/office/officeart/2005/8/layout/default"/>
    <dgm:cxn modelId="{A1C28A64-BF8B-4282-B235-8A76AEAB6C1B}" type="presParOf" srcId="{B1449481-696A-48F9-B751-24A179219177}" destId="{95FEBFD3-1433-4AE1-8943-0D1C8865E428}" srcOrd="2" destOrd="0" presId="urn:microsoft.com/office/officeart/2005/8/layout/default"/>
    <dgm:cxn modelId="{DEA36441-5AC7-486E-A545-3BA9500A6D00}" type="presParOf" srcId="{B1449481-696A-48F9-B751-24A179219177}" destId="{AF305B65-70CC-4B1E-8546-CCACAD6BA237}" srcOrd="3" destOrd="0" presId="urn:microsoft.com/office/officeart/2005/8/layout/default"/>
    <dgm:cxn modelId="{2A76B930-BFDE-4CDD-984F-4546595C0133}" type="presParOf" srcId="{B1449481-696A-48F9-B751-24A179219177}" destId="{21E454B5-5ECC-4BE2-9866-2BB4D3C79629}" srcOrd="4" destOrd="0" presId="urn:microsoft.com/office/officeart/2005/8/layout/default"/>
    <dgm:cxn modelId="{2276620B-5023-4F99-83EE-887BF157F963}" type="presParOf" srcId="{B1449481-696A-48F9-B751-24A179219177}" destId="{5D2BE696-F6B8-4DB6-8F1B-37451FEBADDE}" srcOrd="5" destOrd="0" presId="urn:microsoft.com/office/officeart/2005/8/layout/default"/>
    <dgm:cxn modelId="{9068F59A-C7E8-47C4-88BD-977BAAE00177}" type="presParOf" srcId="{B1449481-696A-48F9-B751-24A179219177}" destId="{0855C5AE-E11B-47A1-B359-0F835881DD81}" srcOrd="6" destOrd="0" presId="urn:microsoft.com/office/officeart/2005/8/layout/default"/>
    <dgm:cxn modelId="{B787A9EC-D35B-42BE-9F0B-4E3BBB2F3947}" type="presParOf" srcId="{B1449481-696A-48F9-B751-24A179219177}" destId="{833F3C13-9673-41FB-9B4F-D7DF6461A636}" srcOrd="7" destOrd="0" presId="urn:microsoft.com/office/officeart/2005/8/layout/default"/>
    <dgm:cxn modelId="{723D58A0-574F-4B56-8B18-FE486F8A585F}" type="presParOf" srcId="{B1449481-696A-48F9-B751-24A179219177}" destId="{740E005C-55A1-4CB6-9C23-BEE86CF3BBF5}" srcOrd="8" destOrd="0" presId="urn:microsoft.com/office/officeart/2005/8/layout/default"/>
    <dgm:cxn modelId="{0634F5F7-47E4-438E-82DF-F1400E61FE66}" type="presParOf" srcId="{B1449481-696A-48F9-B751-24A179219177}" destId="{0641922A-8DD1-4655-B7B2-B745DEEE5306}" srcOrd="9" destOrd="0" presId="urn:microsoft.com/office/officeart/2005/8/layout/default"/>
    <dgm:cxn modelId="{4154F9C2-ABCD-4FBD-8B1F-E618641DF1C1}" type="presParOf" srcId="{B1449481-696A-48F9-B751-24A179219177}" destId="{1AEB90E3-060E-4287-B755-BA99B9957C88}" srcOrd="10" destOrd="0" presId="urn:microsoft.com/office/officeart/2005/8/layout/default"/>
    <dgm:cxn modelId="{2659C50F-AE64-4695-9AB6-8B381C6ABFD5}" type="presParOf" srcId="{B1449481-696A-48F9-B751-24A179219177}" destId="{FC4987E2-8209-4AC6-8973-CABCB216516A}" srcOrd="11" destOrd="0" presId="urn:microsoft.com/office/officeart/2005/8/layout/default"/>
    <dgm:cxn modelId="{99B264D5-7975-464B-8F1A-EC7E1A7795C4}" type="presParOf" srcId="{B1449481-696A-48F9-B751-24A179219177}" destId="{2B3D0587-1C68-449D-A31E-5DA5A15DFAAF}" srcOrd="12" destOrd="0" presId="urn:microsoft.com/office/officeart/2005/8/layout/default"/>
    <dgm:cxn modelId="{D6366910-AE69-40A9-9DCB-03FF42920CE7}" type="presParOf" srcId="{B1449481-696A-48F9-B751-24A179219177}" destId="{CC1B1F58-9739-4F32-9F76-A5E3607087D7}" srcOrd="13" destOrd="0" presId="urn:microsoft.com/office/officeart/2005/8/layout/default"/>
    <dgm:cxn modelId="{1C9FF00E-4B6A-487E-ADE1-9802C6FA4263}" type="presParOf" srcId="{B1449481-696A-48F9-B751-24A179219177}" destId="{7211A266-E7F1-498F-9FED-C4C0CAEB0185}" srcOrd="14" destOrd="0" presId="urn:microsoft.com/office/officeart/2005/8/layout/default"/>
    <dgm:cxn modelId="{7B00DD79-3A16-49E6-9E2F-B7337B724847}" type="presParOf" srcId="{B1449481-696A-48F9-B751-24A179219177}" destId="{1937CA73-B406-4F7B-B460-57BA5661C971}" srcOrd="15" destOrd="0" presId="urn:microsoft.com/office/officeart/2005/8/layout/default"/>
    <dgm:cxn modelId="{05C807DD-AEE5-41BE-824E-5AFACA7493B8}" type="presParOf" srcId="{B1449481-696A-48F9-B751-24A179219177}" destId="{870ECB1A-60EC-4F9A-AD2B-A806A09F1AC5}" srcOrd="16" destOrd="0" presId="urn:microsoft.com/office/officeart/2005/8/layout/default"/>
    <dgm:cxn modelId="{59A876BB-684F-4F62-AFC2-AF61EAE6364A}" type="presParOf" srcId="{B1449481-696A-48F9-B751-24A179219177}" destId="{437BBE4D-B59F-4616-A1BA-0EE38EFA0191}" srcOrd="17" destOrd="0" presId="urn:microsoft.com/office/officeart/2005/8/layout/default"/>
    <dgm:cxn modelId="{391442BE-3202-4204-88FF-9610912428FF}" type="presParOf" srcId="{B1449481-696A-48F9-B751-24A179219177}" destId="{B3CA6675-0BDA-403C-9305-DD08C26BC7EB}"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66B193-E1F0-46EA-8D16-76AC7E028DEA}">
      <dsp:nvSpPr>
        <dsp:cNvPr id="0" name=""/>
        <dsp:cNvSpPr/>
      </dsp:nvSpPr>
      <dsp:spPr>
        <a:xfrm>
          <a:off x="0" y="735468"/>
          <a:ext cx="10972800" cy="135778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37E79C-3A1B-4611-BB6C-F0027AA74E80}">
      <dsp:nvSpPr>
        <dsp:cNvPr id="0" name=""/>
        <dsp:cNvSpPr/>
      </dsp:nvSpPr>
      <dsp:spPr>
        <a:xfrm>
          <a:off x="410731" y="1040971"/>
          <a:ext cx="746783" cy="7467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0E32E2-8939-4D70-B0D6-3C6026CB2A03}">
      <dsp:nvSpPr>
        <dsp:cNvPr id="0" name=""/>
        <dsp:cNvSpPr/>
      </dsp:nvSpPr>
      <dsp:spPr>
        <a:xfrm>
          <a:off x="1568246" y="735468"/>
          <a:ext cx="9404553" cy="135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699" tIns="143699" rIns="143699" bIns="143699" numCol="1" spcCol="1270" anchor="ctr" anchorCtr="0">
          <a:noAutofit/>
        </a:bodyPr>
        <a:lstStyle/>
        <a:p>
          <a:pPr marL="0" lvl="0" indent="0" algn="l" defTabSz="1111250">
            <a:lnSpc>
              <a:spcPct val="100000"/>
            </a:lnSpc>
            <a:spcBef>
              <a:spcPct val="0"/>
            </a:spcBef>
            <a:spcAft>
              <a:spcPct val="35000"/>
            </a:spcAft>
            <a:buNone/>
          </a:pPr>
          <a:r>
            <a:rPr lang="en-US" sz="2500" kern="1200"/>
            <a:t>Financial literacy refers to the knowledge and skills required to make informed financial decisions. </a:t>
          </a:r>
        </a:p>
      </dsp:txBody>
      <dsp:txXfrm>
        <a:off x="1568246" y="735468"/>
        <a:ext cx="9404553" cy="1357788"/>
      </dsp:txXfrm>
    </dsp:sp>
    <dsp:sp modelId="{7538BEBE-A607-4B76-9E00-7745FD52793A}">
      <dsp:nvSpPr>
        <dsp:cNvPr id="0" name=""/>
        <dsp:cNvSpPr/>
      </dsp:nvSpPr>
      <dsp:spPr>
        <a:xfrm>
          <a:off x="0" y="2432705"/>
          <a:ext cx="10972800" cy="135778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16F628-8E0B-4729-BD80-B888C0E1BDCA}">
      <dsp:nvSpPr>
        <dsp:cNvPr id="0" name=""/>
        <dsp:cNvSpPr/>
      </dsp:nvSpPr>
      <dsp:spPr>
        <a:xfrm>
          <a:off x="410731" y="2738207"/>
          <a:ext cx="746783" cy="7467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96AE9C-0483-4D3E-BEA7-1D66F9AFCB9F}">
      <dsp:nvSpPr>
        <dsp:cNvPr id="0" name=""/>
        <dsp:cNvSpPr/>
      </dsp:nvSpPr>
      <dsp:spPr>
        <a:xfrm>
          <a:off x="1568246" y="2432705"/>
          <a:ext cx="9404553" cy="135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699" tIns="143699" rIns="143699" bIns="143699" numCol="1" spcCol="1270" anchor="ctr" anchorCtr="0">
          <a:noAutofit/>
        </a:bodyPr>
        <a:lstStyle/>
        <a:p>
          <a:pPr marL="0" lvl="0" indent="0" algn="l" defTabSz="1111250">
            <a:lnSpc>
              <a:spcPct val="100000"/>
            </a:lnSpc>
            <a:spcBef>
              <a:spcPct val="0"/>
            </a:spcBef>
            <a:spcAft>
              <a:spcPct val="35000"/>
            </a:spcAft>
            <a:buNone/>
          </a:pPr>
          <a:r>
            <a:rPr lang="en-US" sz="2500" kern="1200"/>
            <a:t>It involves understanding budgeting, saving, investing, managing debt, and planning for retirement.</a:t>
          </a:r>
        </a:p>
      </dsp:txBody>
      <dsp:txXfrm>
        <a:off x="1568246" y="2432705"/>
        <a:ext cx="9404553" cy="13577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20B3B2-93BD-4C97-A48F-BE4BD2E3750D}">
      <dsp:nvSpPr>
        <dsp:cNvPr id="0" name=""/>
        <dsp:cNvSpPr/>
      </dsp:nvSpPr>
      <dsp:spPr>
        <a:xfrm>
          <a:off x="0" y="552"/>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909C61-E0E7-418A-B555-5ECDE4356C37}">
      <dsp:nvSpPr>
        <dsp:cNvPr id="0" name=""/>
        <dsp:cNvSpPr/>
      </dsp:nvSpPr>
      <dsp:spPr>
        <a:xfrm>
          <a:off x="0" y="552"/>
          <a:ext cx="109728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1. Better Money Management</a:t>
          </a:r>
        </a:p>
      </dsp:txBody>
      <dsp:txXfrm>
        <a:off x="0" y="552"/>
        <a:ext cx="10972800" cy="646408"/>
      </dsp:txXfrm>
    </dsp:sp>
    <dsp:sp modelId="{61B024AD-F1D1-449F-9EEF-C08D26AC01B6}">
      <dsp:nvSpPr>
        <dsp:cNvPr id="0" name=""/>
        <dsp:cNvSpPr/>
      </dsp:nvSpPr>
      <dsp:spPr>
        <a:xfrm>
          <a:off x="0" y="646960"/>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E8D498-EEC5-411F-A909-D8510C5DE963}">
      <dsp:nvSpPr>
        <dsp:cNvPr id="0" name=""/>
        <dsp:cNvSpPr/>
      </dsp:nvSpPr>
      <dsp:spPr>
        <a:xfrm>
          <a:off x="0" y="646960"/>
          <a:ext cx="109728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2. Reduced Debt Levels</a:t>
          </a:r>
        </a:p>
      </dsp:txBody>
      <dsp:txXfrm>
        <a:off x="0" y="646960"/>
        <a:ext cx="10972800" cy="646408"/>
      </dsp:txXfrm>
    </dsp:sp>
    <dsp:sp modelId="{35BAB9DE-71A9-4269-86B6-7EEC6BB45526}">
      <dsp:nvSpPr>
        <dsp:cNvPr id="0" name=""/>
        <dsp:cNvSpPr/>
      </dsp:nvSpPr>
      <dsp:spPr>
        <a:xfrm>
          <a:off x="0" y="1293369"/>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3BBCE8-980C-43DE-8263-15B38DF03C91}">
      <dsp:nvSpPr>
        <dsp:cNvPr id="0" name=""/>
        <dsp:cNvSpPr/>
      </dsp:nvSpPr>
      <dsp:spPr>
        <a:xfrm>
          <a:off x="0" y="1293369"/>
          <a:ext cx="109728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3. Enhanced Savings and Investments</a:t>
          </a:r>
        </a:p>
      </dsp:txBody>
      <dsp:txXfrm>
        <a:off x="0" y="1293369"/>
        <a:ext cx="10972800" cy="646408"/>
      </dsp:txXfrm>
    </dsp:sp>
    <dsp:sp modelId="{2BC24E02-434D-45AE-BC37-79A92F385447}">
      <dsp:nvSpPr>
        <dsp:cNvPr id="0" name=""/>
        <dsp:cNvSpPr/>
      </dsp:nvSpPr>
      <dsp:spPr>
        <a:xfrm>
          <a:off x="0" y="1939777"/>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8B90A5-C087-42B6-8081-73D239FF3A93}">
      <dsp:nvSpPr>
        <dsp:cNvPr id="0" name=""/>
        <dsp:cNvSpPr/>
      </dsp:nvSpPr>
      <dsp:spPr>
        <a:xfrm>
          <a:off x="0" y="1939777"/>
          <a:ext cx="109728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4. Improved Financial Independence</a:t>
          </a:r>
        </a:p>
      </dsp:txBody>
      <dsp:txXfrm>
        <a:off x="0" y="1939777"/>
        <a:ext cx="10972800" cy="646408"/>
      </dsp:txXfrm>
    </dsp:sp>
    <dsp:sp modelId="{1E39E5E7-FB20-4E87-A780-3CB133BA84E9}">
      <dsp:nvSpPr>
        <dsp:cNvPr id="0" name=""/>
        <dsp:cNvSpPr/>
      </dsp:nvSpPr>
      <dsp:spPr>
        <a:xfrm>
          <a:off x="0" y="2586185"/>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2BB39D-0E18-471D-954B-D2822FA6707A}">
      <dsp:nvSpPr>
        <dsp:cNvPr id="0" name=""/>
        <dsp:cNvSpPr/>
      </dsp:nvSpPr>
      <dsp:spPr>
        <a:xfrm>
          <a:off x="0" y="2586185"/>
          <a:ext cx="109728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5. Increased Financial Security</a:t>
          </a:r>
        </a:p>
      </dsp:txBody>
      <dsp:txXfrm>
        <a:off x="0" y="2586185"/>
        <a:ext cx="10972800" cy="646408"/>
      </dsp:txXfrm>
    </dsp:sp>
    <dsp:sp modelId="{8C30401E-9056-40BA-92B2-E754FC2AFE66}">
      <dsp:nvSpPr>
        <dsp:cNvPr id="0" name=""/>
        <dsp:cNvSpPr/>
      </dsp:nvSpPr>
      <dsp:spPr>
        <a:xfrm>
          <a:off x="0" y="3232593"/>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CFDF3B-96A1-4C6C-8542-B38E33ADC2F2}">
      <dsp:nvSpPr>
        <dsp:cNvPr id="0" name=""/>
        <dsp:cNvSpPr/>
      </dsp:nvSpPr>
      <dsp:spPr>
        <a:xfrm>
          <a:off x="0" y="3232593"/>
          <a:ext cx="109728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6. Preparation for Retirement</a:t>
          </a:r>
        </a:p>
      </dsp:txBody>
      <dsp:txXfrm>
        <a:off x="0" y="3232593"/>
        <a:ext cx="10972800" cy="646408"/>
      </dsp:txXfrm>
    </dsp:sp>
    <dsp:sp modelId="{5AFD1996-F552-4FF1-B728-E820AF9BA9EB}">
      <dsp:nvSpPr>
        <dsp:cNvPr id="0" name=""/>
        <dsp:cNvSpPr/>
      </dsp:nvSpPr>
      <dsp:spPr>
        <a:xfrm>
          <a:off x="0" y="3879002"/>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4EABE6-B4FC-4482-AD73-B3594872CD91}">
      <dsp:nvSpPr>
        <dsp:cNvPr id="0" name=""/>
        <dsp:cNvSpPr/>
      </dsp:nvSpPr>
      <dsp:spPr>
        <a:xfrm>
          <a:off x="0" y="3879002"/>
          <a:ext cx="109728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7. Contribution to Economic Growth</a:t>
          </a:r>
        </a:p>
      </dsp:txBody>
      <dsp:txXfrm>
        <a:off x="0" y="3879002"/>
        <a:ext cx="10972800" cy="6464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476A4B-627A-473A-8995-3D2E9B4C4D33}">
      <dsp:nvSpPr>
        <dsp:cNvPr id="0" name=""/>
        <dsp:cNvSpPr/>
      </dsp:nvSpPr>
      <dsp:spPr>
        <a:xfrm>
          <a:off x="3698" y="565334"/>
          <a:ext cx="2002408" cy="120144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1. Budgeting</a:t>
          </a:r>
        </a:p>
      </dsp:txBody>
      <dsp:txXfrm>
        <a:off x="3698" y="565334"/>
        <a:ext cx="2002408" cy="1201444"/>
      </dsp:txXfrm>
    </dsp:sp>
    <dsp:sp modelId="{95FEBFD3-1433-4AE1-8943-0D1C8865E428}">
      <dsp:nvSpPr>
        <dsp:cNvPr id="0" name=""/>
        <dsp:cNvSpPr/>
      </dsp:nvSpPr>
      <dsp:spPr>
        <a:xfrm>
          <a:off x="2206347" y="565334"/>
          <a:ext cx="2002408" cy="120144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2. Saving</a:t>
          </a:r>
        </a:p>
      </dsp:txBody>
      <dsp:txXfrm>
        <a:off x="2206347" y="565334"/>
        <a:ext cx="2002408" cy="1201444"/>
      </dsp:txXfrm>
    </dsp:sp>
    <dsp:sp modelId="{21E454B5-5ECC-4BE2-9866-2BB4D3C79629}">
      <dsp:nvSpPr>
        <dsp:cNvPr id="0" name=""/>
        <dsp:cNvSpPr/>
      </dsp:nvSpPr>
      <dsp:spPr>
        <a:xfrm>
          <a:off x="4408995" y="565334"/>
          <a:ext cx="2002408" cy="120144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3. Investing</a:t>
          </a:r>
        </a:p>
      </dsp:txBody>
      <dsp:txXfrm>
        <a:off x="4408995" y="565334"/>
        <a:ext cx="2002408" cy="1201444"/>
      </dsp:txXfrm>
    </dsp:sp>
    <dsp:sp modelId="{0855C5AE-E11B-47A1-B359-0F835881DD81}">
      <dsp:nvSpPr>
        <dsp:cNvPr id="0" name=""/>
        <dsp:cNvSpPr/>
      </dsp:nvSpPr>
      <dsp:spPr>
        <a:xfrm>
          <a:off x="6611644" y="565334"/>
          <a:ext cx="2002408" cy="120144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4. Debt Management</a:t>
          </a:r>
        </a:p>
      </dsp:txBody>
      <dsp:txXfrm>
        <a:off x="6611644" y="565334"/>
        <a:ext cx="2002408" cy="1201444"/>
      </dsp:txXfrm>
    </dsp:sp>
    <dsp:sp modelId="{740E005C-55A1-4CB6-9C23-BEE86CF3BBF5}">
      <dsp:nvSpPr>
        <dsp:cNvPr id="0" name=""/>
        <dsp:cNvSpPr/>
      </dsp:nvSpPr>
      <dsp:spPr>
        <a:xfrm>
          <a:off x="8814293" y="565334"/>
          <a:ext cx="2002408" cy="1201444"/>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5. Insurance</a:t>
          </a:r>
        </a:p>
      </dsp:txBody>
      <dsp:txXfrm>
        <a:off x="8814293" y="565334"/>
        <a:ext cx="2002408" cy="1201444"/>
      </dsp:txXfrm>
    </dsp:sp>
    <dsp:sp modelId="{1AEB90E3-060E-4287-B755-BA99B9957C88}">
      <dsp:nvSpPr>
        <dsp:cNvPr id="0" name=""/>
        <dsp:cNvSpPr/>
      </dsp:nvSpPr>
      <dsp:spPr>
        <a:xfrm>
          <a:off x="3698" y="1967019"/>
          <a:ext cx="2002408" cy="120144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6. Retirement Planning</a:t>
          </a:r>
        </a:p>
      </dsp:txBody>
      <dsp:txXfrm>
        <a:off x="3698" y="1967019"/>
        <a:ext cx="2002408" cy="1201444"/>
      </dsp:txXfrm>
    </dsp:sp>
    <dsp:sp modelId="{2B3D0587-1C68-449D-A31E-5DA5A15DFAAF}">
      <dsp:nvSpPr>
        <dsp:cNvPr id="0" name=""/>
        <dsp:cNvSpPr/>
      </dsp:nvSpPr>
      <dsp:spPr>
        <a:xfrm>
          <a:off x="2206347" y="1967019"/>
          <a:ext cx="2002408" cy="120144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7. Tax Knowledge</a:t>
          </a:r>
        </a:p>
      </dsp:txBody>
      <dsp:txXfrm>
        <a:off x="2206347" y="1967019"/>
        <a:ext cx="2002408" cy="1201444"/>
      </dsp:txXfrm>
    </dsp:sp>
    <dsp:sp modelId="{7211A266-E7F1-498F-9FED-C4C0CAEB0185}">
      <dsp:nvSpPr>
        <dsp:cNvPr id="0" name=""/>
        <dsp:cNvSpPr/>
      </dsp:nvSpPr>
      <dsp:spPr>
        <a:xfrm>
          <a:off x="4408995" y="1967019"/>
          <a:ext cx="2002408" cy="120144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8. Understanding Financial Products</a:t>
          </a:r>
        </a:p>
      </dsp:txBody>
      <dsp:txXfrm>
        <a:off x="4408995" y="1967019"/>
        <a:ext cx="2002408" cy="1201444"/>
      </dsp:txXfrm>
    </dsp:sp>
    <dsp:sp modelId="{870ECB1A-60EC-4F9A-AD2B-A806A09F1AC5}">
      <dsp:nvSpPr>
        <dsp:cNvPr id="0" name=""/>
        <dsp:cNvSpPr/>
      </dsp:nvSpPr>
      <dsp:spPr>
        <a:xfrm>
          <a:off x="6611644" y="1967019"/>
          <a:ext cx="2002408" cy="120144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9. Emergency Fund Planning</a:t>
          </a:r>
        </a:p>
      </dsp:txBody>
      <dsp:txXfrm>
        <a:off x="6611644" y="1967019"/>
        <a:ext cx="2002408" cy="1201444"/>
      </dsp:txXfrm>
    </dsp:sp>
    <dsp:sp modelId="{B3CA6675-0BDA-403C-9305-DD08C26BC7EB}">
      <dsp:nvSpPr>
        <dsp:cNvPr id="0" name=""/>
        <dsp:cNvSpPr/>
      </dsp:nvSpPr>
      <dsp:spPr>
        <a:xfrm>
          <a:off x="8814293" y="1967019"/>
          <a:ext cx="2002408" cy="1201444"/>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10. Financial Goal Setting</a:t>
          </a:r>
        </a:p>
      </dsp:txBody>
      <dsp:txXfrm>
        <a:off x="8814293" y="1967019"/>
        <a:ext cx="2002408" cy="120144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1/13/2025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524003" y="731254"/>
            <a:ext cx="9144000" cy="1693676"/>
          </a:xfrm>
        </p:spPr>
        <p:txBody>
          <a:bodyPr anchor="ctr">
            <a:normAutofit/>
          </a:bodyPr>
          <a:lstStyle/>
          <a:p>
            <a:pPr>
              <a:lnSpc>
                <a:spcPct val="90000"/>
              </a:lnSpc>
            </a:pPr>
            <a:r>
              <a:rPr lang="en-US" sz="4800" dirty="0"/>
              <a:t>Financial Literacy: Meaning, Importance, and Components</a:t>
            </a:r>
          </a:p>
        </p:txBody>
      </p:sp>
      <p:sp>
        <p:nvSpPr>
          <p:cNvPr id="3" name="Subtitle 2"/>
          <p:cNvSpPr>
            <a:spLocks noGrp="1"/>
          </p:cNvSpPr>
          <p:nvPr>
            <p:ph type="subTitle" idx="1"/>
          </p:nvPr>
        </p:nvSpPr>
        <p:spPr>
          <a:xfrm>
            <a:off x="2173390" y="3732682"/>
            <a:ext cx="8258176" cy="1400777"/>
          </a:xfrm>
        </p:spPr>
        <p:txBody>
          <a:bodyPr anchor="ctr">
            <a:normAutofit lnSpcReduction="10000"/>
          </a:bodyPr>
          <a:lstStyle/>
          <a:p>
            <a:pPr>
              <a:lnSpc>
                <a:spcPct val="90000"/>
              </a:lnSpc>
            </a:pPr>
            <a:r>
              <a:rPr lang="en-US" sz="2800" dirty="0">
                <a:solidFill>
                  <a:schemeClr val="tx1"/>
                </a:solidFill>
              </a:rPr>
              <a:t>Dr. Manish Dadhich</a:t>
            </a:r>
          </a:p>
          <a:p>
            <a:pPr>
              <a:lnSpc>
                <a:spcPct val="90000"/>
              </a:lnSpc>
            </a:pPr>
            <a:r>
              <a:rPr lang="en-US" sz="2800" dirty="0">
                <a:solidFill>
                  <a:schemeClr val="tx1"/>
                </a:solidFill>
              </a:rPr>
              <a:t>PhD, MBA, NET, SET</a:t>
            </a:r>
          </a:p>
          <a:p>
            <a:pPr>
              <a:lnSpc>
                <a:spcPct val="90000"/>
              </a:lnSpc>
            </a:pPr>
            <a:r>
              <a:rPr lang="en-US" sz="2800" dirty="0" err="1">
                <a:solidFill>
                  <a:schemeClr val="tx1"/>
                </a:solidFill>
              </a:rPr>
              <a:t>M.Com</a:t>
            </a:r>
            <a:r>
              <a:rPr lang="en-US" sz="2800" dirty="0">
                <a:solidFill>
                  <a:schemeClr val="tx1"/>
                </a:solidFill>
              </a:rPr>
              <a:t>, NET</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3. Investing</a:t>
            </a:r>
          </a:p>
        </p:txBody>
      </p:sp>
      <p:sp>
        <p:nvSpPr>
          <p:cNvPr id="3" name="Content Placeholder 2"/>
          <p:cNvSpPr>
            <a:spLocks noGrp="1"/>
          </p:cNvSpPr>
          <p:nvPr>
            <p:ph idx="1"/>
          </p:nvPr>
        </p:nvSpPr>
        <p:spPr/>
        <p:txBody>
          <a:bodyPr/>
          <a:lstStyle/>
          <a:p>
            <a:pPr algn="just"/>
            <a:r>
              <a:rPr lang="en-US" dirty="0"/>
              <a:t>Investing is about understanding and leveraging various investment options such as stocks, bonds, mutual funds, and real estate to build wealth. It requires assessing risk tolerance and aligning investments with financial goals.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4. Debt Management</a:t>
            </a:r>
          </a:p>
        </p:txBody>
      </p:sp>
      <p:sp>
        <p:nvSpPr>
          <p:cNvPr id="3" name="Content Placeholder 2"/>
          <p:cNvSpPr>
            <a:spLocks noGrp="1"/>
          </p:cNvSpPr>
          <p:nvPr>
            <p:ph idx="1"/>
          </p:nvPr>
        </p:nvSpPr>
        <p:spPr/>
        <p:txBody>
          <a:bodyPr/>
          <a:lstStyle/>
          <a:p>
            <a:pPr algn="just"/>
            <a:r>
              <a:rPr lang="en-US" dirty="0"/>
              <a:t>Debt management involves learning to handle loans, credit cards, and other forms of borrowing responsibly. It includes understanding interest rates, repayment schedules, and strategies to pay off debt efficiently. </a:t>
            </a:r>
          </a:p>
          <a:p>
            <a:pPr algn="just"/>
            <a:r>
              <a:rPr lang="en-US" dirty="0"/>
              <a:t>Effective debt management helps individuals avoid financial pitfalls, maintain a healthy credit score, and free up resources for savings and investments.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5. Insurance</a:t>
            </a:r>
          </a:p>
        </p:txBody>
      </p:sp>
      <p:sp>
        <p:nvSpPr>
          <p:cNvPr id="3" name="Content Placeholder 2"/>
          <p:cNvSpPr>
            <a:spLocks noGrp="1"/>
          </p:cNvSpPr>
          <p:nvPr>
            <p:ph idx="1"/>
          </p:nvPr>
        </p:nvSpPr>
        <p:spPr/>
        <p:txBody>
          <a:bodyPr/>
          <a:lstStyle/>
          <a:p>
            <a:pPr algn="just"/>
            <a:r>
              <a:rPr lang="en-US" dirty="0"/>
              <a:t>Insurance provides financial protection against unexpected losses. Understanding various insurance products, such as health, life, property, and disability insurance, is essential for safeguarding assets and ensuring financial stability. </a:t>
            </a:r>
          </a:p>
          <a:p>
            <a:pPr algn="just"/>
            <a:r>
              <a:rPr lang="en-US" dirty="0"/>
              <a:t>Insurance helps mitigate the financial impact of unforeseen events, enabling individuals to recover quickly without depleting their savings.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6. Retirement Planning</a:t>
            </a:r>
          </a:p>
        </p:txBody>
      </p:sp>
      <p:sp>
        <p:nvSpPr>
          <p:cNvPr id="3" name="Content Placeholder 2"/>
          <p:cNvSpPr>
            <a:spLocks noGrp="1"/>
          </p:cNvSpPr>
          <p:nvPr>
            <p:ph idx="1"/>
          </p:nvPr>
        </p:nvSpPr>
        <p:spPr/>
        <p:txBody>
          <a:bodyPr/>
          <a:lstStyle/>
          <a:p>
            <a:pPr algn="just"/>
            <a:r>
              <a:rPr lang="en-US" dirty="0"/>
              <a:t>It helps individuals determine how much they need to save to maintain their desired lifestyle in retirement. </a:t>
            </a:r>
          </a:p>
          <a:p>
            <a:pPr algn="just"/>
            <a:r>
              <a:rPr lang="en-US" dirty="0"/>
              <a:t>By starting early and contributing regularly, they can take advantage of compound interest and tax benefits, ensuring a secure and comfortable post-retirement life.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6E042-CEA8-BBD0-BAAB-D6866CD1E887}"/>
              </a:ext>
            </a:extLst>
          </p:cNvPr>
          <p:cNvSpPr>
            <a:spLocks noGrp="1"/>
          </p:cNvSpPr>
          <p:nvPr>
            <p:ph type="title"/>
          </p:nvPr>
        </p:nvSpPr>
        <p:spPr/>
        <p:txBody>
          <a:bodyPr/>
          <a:lstStyle/>
          <a:p>
            <a:r>
              <a:rPr lang="en-US" dirty="0"/>
              <a:t>7. Tax knowledge</a:t>
            </a:r>
          </a:p>
        </p:txBody>
      </p:sp>
      <p:sp>
        <p:nvSpPr>
          <p:cNvPr id="3" name="Content Placeholder 2">
            <a:extLst>
              <a:ext uri="{FF2B5EF4-FFF2-40B4-BE49-F238E27FC236}">
                <a16:creationId xmlns:a16="http://schemas.microsoft.com/office/drawing/2014/main" id="{119ACDD4-3BDD-583A-0128-EB43C3987AD9}"/>
              </a:ext>
            </a:extLst>
          </p:cNvPr>
          <p:cNvSpPr>
            <a:spLocks noGrp="1"/>
          </p:cNvSpPr>
          <p:nvPr>
            <p:ph idx="1"/>
          </p:nvPr>
        </p:nvSpPr>
        <p:spPr/>
        <p:txBody>
          <a:bodyPr/>
          <a:lstStyle/>
          <a:p>
            <a:pPr algn="just"/>
            <a:r>
              <a:rPr lang="en-US" dirty="0"/>
              <a:t>Tax knowledge includes understanding tax systems, deductions, credits, and obligations. It helps individuals maximize their after-tax income by taking advantage of available tax benefits. </a:t>
            </a:r>
          </a:p>
          <a:p>
            <a:pPr algn="just"/>
            <a:r>
              <a:rPr lang="en-US" dirty="0"/>
              <a:t>Proper tax planning ensures compliance with laws while minimizing tax liabilities, allowing individuals to retain more of their earnings for personal and financial goals.</a:t>
            </a:r>
          </a:p>
        </p:txBody>
      </p:sp>
    </p:spTree>
    <p:extLst>
      <p:ext uri="{BB962C8B-B14F-4D97-AF65-F5344CB8AC3E}">
        <p14:creationId xmlns:p14="http://schemas.microsoft.com/office/powerpoint/2010/main" val="3883141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89D76-1AB2-E612-95CD-41C8DE1C50B3}"/>
              </a:ext>
            </a:extLst>
          </p:cNvPr>
          <p:cNvSpPr>
            <a:spLocks noGrp="1"/>
          </p:cNvSpPr>
          <p:nvPr>
            <p:ph type="title"/>
          </p:nvPr>
        </p:nvSpPr>
        <p:spPr/>
        <p:txBody>
          <a:bodyPr>
            <a:normAutofit/>
          </a:bodyPr>
          <a:lstStyle/>
          <a:p>
            <a:r>
              <a:rPr lang="en-US" sz="3200" b="1" dirty="0"/>
              <a:t>8. Understanding Financial Products and Services</a:t>
            </a:r>
          </a:p>
        </p:txBody>
      </p:sp>
      <p:sp>
        <p:nvSpPr>
          <p:cNvPr id="3" name="Content Placeholder 2">
            <a:extLst>
              <a:ext uri="{FF2B5EF4-FFF2-40B4-BE49-F238E27FC236}">
                <a16:creationId xmlns:a16="http://schemas.microsoft.com/office/drawing/2014/main" id="{A4D03F2D-1450-DE08-6F68-47F6BFC3DBFE}"/>
              </a:ext>
            </a:extLst>
          </p:cNvPr>
          <p:cNvSpPr>
            <a:spLocks noGrp="1"/>
          </p:cNvSpPr>
          <p:nvPr>
            <p:ph idx="1"/>
          </p:nvPr>
        </p:nvSpPr>
        <p:spPr/>
        <p:txBody>
          <a:bodyPr/>
          <a:lstStyle/>
          <a:p>
            <a:pPr algn="just"/>
            <a:r>
              <a:rPr lang="en-US" dirty="0"/>
              <a:t>Familiarity with financial products and services, such as banking, loans, mortgages, and credit cards, is crucial for informed decision-making. </a:t>
            </a:r>
          </a:p>
          <a:p>
            <a:pPr algn="just"/>
            <a:r>
              <a:rPr lang="en-US" dirty="0"/>
              <a:t>Financial literacy helps individuals compare options, understand terms and conditions, and avoid scams or predatory practices. This knowledge ensures they select products that align with their needs and financial situation.</a:t>
            </a:r>
          </a:p>
        </p:txBody>
      </p:sp>
    </p:spTree>
    <p:extLst>
      <p:ext uri="{BB962C8B-B14F-4D97-AF65-F5344CB8AC3E}">
        <p14:creationId xmlns:p14="http://schemas.microsoft.com/office/powerpoint/2010/main" val="1478346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AA758-BD5D-ABE9-6B17-8AEDD9BF97F1}"/>
              </a:ext>
            </a:extLst>
          </p:cNvPr>
          <p:cNvSpPr>
            <a:spLocks noGrp="1"/>
          </p:cNvSpPr>
          <p:nvPr>
            <p:ph type="title"/>
          </p:nvPr>
        </p:nvSpPr>
        <p:spPr/>
        <p:txBody>
          <a:bodyPr>
            <a:normAutofit/>
          </a:bodyPr>
          <a:lstStyle/>
          <a:p>
            <a:r>
              <a:rPr lang="en-US" sz="3600" b="1" dirty="0"/>
              <a:t>9. Emergency Fund Planning</a:t>
            </a:r>
          </a:p>
        </p:txBody>
      </p:sp>
      <p:sp>
        <p:nvSpPr>
          <p:cNvPr id="3" name="Content Placeholder 2">
            <a:extLst>
              <a:ext uri="{FF2B5EF4-FFF2-40B4-BE49-F238E27FC236}">
                <a16:creationId xmlns:a16="http://schemas.microsoft.com/office/drawing/2014/main" id="{2A04D087-7EA3-65F5-8F00-BC341CF0FD5E}"/>
              </a:ext>
            </a:extLst>
          </p:cNvPr>
          <p:cNvSpPr>
            <a:spLocks noGrp="1"/>
          </p:cNvSpPr>
          <p:nvPr>
            <p:ph idx="1"/>
          </p:nvPr>
        </p:nvSpPr>
        <p:spPr/>
        <p:txBody>
          <a:bodyPr/>
          <a:lstStyle/>
          <a:p>
            <a:pPr algn="just"/>
            <a:r>
              <a:rPr lang="en-US" dirty="0"/>
              <a:t>Emergency fund planning involves setting aside funds to cover unforeseen events like job loss, medical emergencies, or natural disasters. </a:t>
            </a:r>
          </a:p>
          <a:p>
            <a:pPr algn="just"/>
            <a:r>
              <a:rPr lang="en-US" dirty="0"/>
              <a:t>An emergency fund acts as a financial cushion, preventing the need to rely on high-interest debt or liquidate investments during crises. It provides peace of mind and financial stability in uncertain times.</a:t>
            </a:r>
          </a:p>
        </p:txBody>
      </p:sp>
    </p:spTree>
    <p:extLst>
      <p:ext uri="{BB962C8B-B14F-4D97-AF65-F5344CB8AC3E}">
        <p14:creationId xmlns:p14="http://schemas.microsoft.com/office/powerpoint/2010/main" val="2820715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DECF4-6F3C-B9EC-E31E-71BB2447272A}"/>
              </a:ext>
            </a:extLst>
          </p:cNvPr>
          <p:cNvSpPr>
            <a:spLocks noGrp="1"/>
          </p:cNvSpPr>
          <p:nvPr>
            <p:ph type="title"/>
          </p:nvPr>
        </p:nvSpPr>
        <p:spPr/>
        <p:txBody>
          <a:bodyPr>
            <a:normAutofit/>
          </a:bodyPr>
          <a:lstStyle/>
          <a:p>
            <a:r>
              <a:rPr lang="en-US" sz="3200" b="1" dirty="0"/>
              <a:t>10. Financial Goal Setting</a:t>
            </a:r>
          </a:p>
        </p:txBody>
      </p:sp>
      <p:sp>
        <p:nvSpPr>
          <p:cNvPr id="3" name="Content Placeholder 2">
            <a:extLst>
              <a:ext uri="{FF2B5EF4-FFF2-40B4-BE49-F238E27FC236}">
                <a16:creationId xmlns:a16="http://schemas.microsoft.com/office/drawing/2014/main" id="{E139DD98-BBCA-AB65-0A80-A5EEF16CA6D4}"/>
              </a:ext>
            </a:extLst>
          </p:cNvPr>
          <p:cNvSpPr>
            <a:spLocks noGrp="1"/>
          </p:cNvSpPr>
          <p:nvPr>
            <p:ph idx="1"/>
          </p:nvPr>
        </p:nvSpPr>
        <p:spPr/>
        <p:txBody>
          <a:bodyPr/>
          <a:lstStyle/>
          <a:p>
            <a:pPr algn="just"/>
            <a:r>
              <a:rPr lang="en-US" dirty="0"/>
              <a:t>Financial goal setting involves establishing clear short-term and long-term objectives. It helps individuals prioritize their spending, saving, and investment strategies to achieve desired outcomes. </a:t>
            </a:r>
          </a:p>
          <a:p>
            <a:pPr algn="just"/>
            <a:r>
              <a:rPr lang="en-US" dirty="0"/>
              <a:t>By setting measurable and realistic goals, they can stay focused, track progress, and make adjustments as needed, ensuring financial success over time.</a:t>
            </a:r>
          </a:p>
        </p:txBody>
      </p:sp>
    </p:spTree>
    <p:extLst>
      <p:ext uri="{BB962C8B-B14F-4D97-AF65-F5344CB8AC3E}">
        <p14:creationId xmlns:p14="http://schemas.microsoft.com/office/powerpoint/2010/main" val="3548008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807FC-815D-BC28-FA4A-A29D1C0DA3B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69F6329-7CE0-ADA3-B4EA-2F6EEC385141}"/>
              </a:ext>
            </a:extLst>
          </p:cNvPr>
          <p:cNvSpPr>
            <a:spLocks noGrp="1"/>
          </p:cNvSpPr>
          <p:nvPr>
            <p:ph idx="1"/>
          </p:nvPr>
        </p:nvSpPr>
        <p:spPr/>
        <p:txBody>
          <a:bodyPr/>
          <a:lstStyle/>
          <a:p>
            <a:pPr algn="just"/>
            <a:r>
              <a:rPr lang="en-US" dirty="0"/>
              <a:t>Financial literacy is a critical life skill that benefits both individuals and society. </a:t>
            </a:r>
          </a:p>
          <a:p>
            <a:pPr algn="just"/>
            <a:r>
              <a:rPr lang="en-US" dirty="0"/>
              <a:t>It enables better money management, reduces debt, promotes savings and investment, and ultimately contributes to financial independence and economic growth.</a:t>
            </a:r>
          </a:p>
        </p:txBody>
      </p:sp>
    </p:spTree>
    <p:extLst>
      <p:ext uri="{BB962C8B-B14F-4D97-AF65-F5344CB8AC3E}">
        <p14:creationId xmlns:p14="http://schemas.microsoft.com/office/powerpoint/2010/main" val="1924206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3ECBE1F1-D69B-4AFA-ABD5-8E41720EF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erial view of a highway near the ocean">
            <a:extLst>
              <a:ext uri="{FF2B5EF4-FFF2-40B4-BE49-F238E27FC236}">
                <a16:creationId xmlns:a16="http://schemas.microsoft.com/office/drawing/2014/main" id="{C781B6A7-091E-971B-344A-1383C63E917C}"/>
              </a:ext>
            </a:extLst>
          </p:cNvPr>
          <p:cNvPicPr>
            <a:picLocks noChangeAspect="1"/>
          </p:cNvPicPr>
          <p:nvPr/>
        </p:nvPicPr>
        <p:blipFill>
          <a:blip r:embed="rId2"/>
          <a:srcRect l="23965" r="16869"/>
          <a:stretch/>
        </p:blipFill>
        <p:spPr>
          <a:xfrm>
            <a:off x="-1" y="-2"/>
            <a:ext cx="5410198" cy="6858002"/>
          </a:xfrm>
          <a:prstGeom prst="rect">
            <a:avLst/>
          </a:prstGeom>
        </p:spPr>
      </p:pic>
      <p:sp useBgFill="1">
        <p:nvSpPr>
          <p:cNvPr id="11" name="Rectangle 10">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197" y="-1"/>
            <a:ext cx="6781802" cy="2286000"/>
          </a:xfrm>
          <a:prstGeom prst="rect">
            <a:avLst/>
          </a:prstGeom>
          <a:ln>
            <a:noFill/>
          </a:ln>
          <a:effectLst>
            <a:outerShdw blurRad="355600" dist="152400" sx="95000" sy="95000" algn="t" rotWithShape="0">
              <a:srgbClr val="000000">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4F57F24-81D5-AEE7-E1A3-4A343928FC96}"/>
              </a:ext>
            </a:extLst>
          </p:cNvPr>
          <p:cNvSpPr>
            <a:spLocks noGrp="1"/>
          </p:cNvSpPr>
          <p:nvPr>
            <p:ph idx="1"/>
          </p:nvPr>
        </p:nvSpPr>
        <p:spPr>
          <a:xfrm>
            <a:off x="6298197" y="994761"/>
            <a:ext cx="5247340" cy="3496878"/>
          </a:xfrm>
        </p:spPr>
        <p:txBody>
          <a:bodyPr anchor="ctr">
            <a:normAutofit/>
          </a:bodyPr>
          <a:lstStyle/>
          <a:p>
            <a:pPr marL="0" indent="0" algn="ctr">
              <a:buNone/>
            </a:pPr>
            <a:r>
              <a:rPr lang="en-US" sz="3600" dirty="0"/>
              <a:t>Thank you</a:t>
            </a:r>
          </a:p>
        </p:txBody>
      </p:sp>
    </p:spTree>
    <p:extLst>
      <p:ext uri="{BB962C8B-B14F-4D97-AF65-F5344CB8AC3E}">
        <p14:creationId xmlns:p14="http://schemas.microsoft.com/office/powerpoint/2010/main" val="859288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Financial Literacy: Meaning</a:t>
            </a:r>
          </a:p>
        </p:txBody>
      </p:sp>
      <p:graphicFrame>
        <p:nvGraphicFramePr>
          <p:cNvPr id="5" name="Content Placeholder 2">
            <a:extLst>
              <a:ext uri="{FF2B5EF4-FFF2-40B4-BE49-F238E27FC236}">
                <a16:creationId xmlns:a16="http://schemas.microsoft.com/office/drawing/2014/main" id="{1E7C0790-9CDE-8CDE-CA01-3A20375FF778}"/>
              </a:ext>
            </a:extLst>
          </p:cNvPr>
          <p:cNvGraphicFramePr>
            <a:graphicFrameLocks noGrp="1"/>
          </p:cNvGraphicFramePr>
          <p:nvPr>
            <p:ph idx="1"/>
          </p:nvPr>
        </p:nvGraphicFramePr>
        <p:xfrm>
          <a:off x="609600" y="1600201"/>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Importance of Financial Literacy</a:t>
            </a:r>
          </a:p>
        </p:txBody>
      </p:sp>
      <p:graphicFrame>
        <p:nvGraphicFramePr>
          <p:cNvPr id="5" name="Content Placeholder 2">
            <a:extLst>
              <a:ext uri="{FF2B5EF4-FFF2-40B4-BE49-F238E27FC236}">
                <a16:creationId xmlns:a16="http://schemas.microsoft.com/office/drawing/2014/main" id="{FE5CED91-52BB-5F51-9C32-3109B8542BA9}"/>
              </a:ext>
            </a:extLst>
          </p:cNvPr>
          <p:cNvGraphicFramePr>
            <a:graphicFrameLocks noGrp="1"/>
          </p:cNvGraphicFramePr>
          <p:nvPr>
            <p:ph idx="1"/>
          </p:nvPr>
        </p:nvGraphicFramePr>
        <p:xfrm>
          <a:off x="609600" y="1600201"/>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EE1B3-02C6-1DC5-2DED-F09B56D81D72}"/>
              </a:ext>
            </a:extLst>
          </p:cNvPr>
          <p:cNvSpPr>
            <a:spLocks noGrp="1"/>
          </p:cNvSpPr>
          <p:nvPr>
            <p:ph type="title"/>
          </p:nvPr>
        </p:nvSpPr>
        <p:spPr>
          <a:xfrm>
            <a:off x="609600" y="274638"/>
            <a:ext cx="7782232" cy="1143000"/>
          </a:xfrm>
        </p:spPr>
        <p:txBody>
          <a:bodyPr>
            <a:normAutofit/>
          </a:bodyPr>
          <a:lstStyle/>
          <a:p>
            <a:r>
              <a:rPr lang="en-US" sz="3200" b="1" dirty="0"/>
              <a:t>Importance of Financial Literacy</a:t>
            </a:r>
          </a:p>
        </p:txBody>
      </p:sp>
      <p:sp>
        <p:nvSpPr>
          <p:cNvPr id="3" name="Content Placeholder 2">
            <a:extLst>
              <a:ext uri="{FF2B5EF4-FFF2-40B4-BE49-F238E27FC236}">
                <a16:creationId xmlns:a16="http://schemas.microsoft.com/office/drawing/2014/main" id="{DEC1FB84-DE5D-B6E1-3A70-8C0CF7015A15}"/>
              </a:ext>
            </a:extLst>
          </p:cNvPr>
          <p:cNvSpPr>
            <a:spLocks noGrp="1"/>
          </p:cNvSpPr>
          <p:nvPr>
            <p:ph idx="1"/>
          </p:nvPr>
        </p:nvSpPr>
        <p:spPr/>
        <p:txBody>
          <a:bodyPr>
            <a:normAutofit fontScale="92500" lnSpcReduction="20000"/>
          </a:bodyPr>
          <a:lstStyle/>
          <a:p>
            <a:pPr marL="0" indent="0" algn="just">
              <a:buNone/>
            </a:pPr>
            <a:r>
              <a:rPr lang="en-US" b="1" dirty="0"/>
              <a:t>1. Better Money Management</a:t>
            </a:r>
          </a:p>
          <a:p>
            <a:pPr algn="just"/>
            <a:r>
              <a:rPr lang="en-US" dirty="0"/>
              <a:t>Financial literacy empowers individuals to create effective budgets that track their income and expenses. By controlling discretionary spending and prioritizing financial goals, individuals can allocate resources effectively. </a:t>
            </a:r>
          </a:p>
          <a:p>
            <a:pPr algn="just"/>
            <a:r>
              <a:rPr lang="en-US" b="1" dirty="0"/>
              <a:t>2. Reduced Debt Levels</a:t>
            </a:r>
          </a:p>
          <a:p>
            <a:pPr algn="just"/>
            <a:r>
              <a:rPr lang="en-US" dirty="0"/>
              <a:t>Understanding financial concepts like interest rates, loan terms, and repayment strategies helps individuals avoid excessive debt and manage existing liabilities. By making informed borrowing decisions and choosing favorable repayment plans, they can save on interest costs and achieve financial stability.</a:t>
            </a:r>
          </a:p>
          <a:p>
            <a:pPr algn="just"/>
            <a:endParaRPr lang="en-US" dirty="0"/>
          </a:p>
        </p:txBody>
      </p:sp>
    </p:spTree>
    <p:extLst>
      <p:ext uri="{BB962C8B-B14F-4D97-AF65-F5344CB8AC3E}">
        <p14:creationId xmlns:p14="http://schemas.microsoft.com/office/powerpoint/2010/main" val="2688695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4B506A-F242-512D-4B7C-5B737D2990FC}"/>
              </a:ext>
            </a:extLst>
          </p:cNvPr>
          <p:cNvSpPr>
            <a:spLocks noGrp="1"/>
          </p:cNvSpPr>
          <p:nvPr>
            <p:ph idx="1"/>
          </p:nvPr>
        </p:nvSpPr>
        <p:spPr>
          <a:xfrm>
            <a:off x="609600" y="848033"/>
            <a:ext cx="10972800" cy="4525963"/>
          </a:xfrm>
        </p:spPr>
        <p:txBody>
          <a:bodyPr>
            <a:normAutofit fontScale="85000" lnSpcReduction="10000"/>
          </a:bodyPr>
          <a:lstStyle/>
          <a:p>
            <a:pPr marL="0" indent="0" algn="just">
              <a:buNone/>
            </a:pPr>
            <a:r>
              <a:rPr lang="en-US" b="1" dirty="0"/>
              <a:t>3. Enhanced Savings and Investments</a:t>
            </a:r>
          </a:p>
          <a:p>
            <a:pPr algn="just"/>
            <a:r>
              <a:rPr lang="en-US" dirty="0"/>
              <a:t>Financial literacy encourages a habit of regular saving and prudent investing. It teaches individuals the importance of setting aside income for future goals, diversifying investments to minimize risks, and leveraging the benefits of compounding to grow wealth over time.</a:t>
            </a:r>
          </a:p>
          <a:p>
            <a:pPr marL="0" indent="0" algn="just">
              <a:buNone/>
            </a:pPr>
            <a:r>
              <a:rPr lang="en-US" b="1" dirty="0"/>
              <a:t>4. Improved Financial Independence</a:t>
            </a:r>
          </a:p>
          <a:p>
            <a:pPr algn="just"/>
            <a:r>
              <a:rPr lang="en-US" dirty="0"/>
              <a:t>Financial literacy empowers individuals to make independent financial decisions without relying on others. By understanding financial products and services, they can confidently navigate complex options such as mortgages, insurance, and credit, taking full responsibility for their financial future.</a:t>
            </a:r>
          </a:p>
          <a:p>
            <a:pPr algn="just"/>
            <a:endParaRPr lang="en-US" dirty="0"/>
          </a:p>
        </p:txBody>
      </p:sp>
    </p:spTree>
    <p:extLst>
      <p:ext uri="{BB962C8B-B14F-4D97-AF65-F5344CB8AC3E}">
        <p14:creationId xmlns:p14="http://schemas.microsoft.com/office/powerpoint/2010/main" val="4251135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FCB3A1-BC82-6039-A9F4-F3B66B1BCFBE}"/>
              </a:ext>
            </a:extLst>
          </p:cNvPr>
          <p:cNvSpPr>
            <a:spLocks noGrp="1"/>
          </p:cNvSpPr>
          <p:nvPr>
            <p:ph idx="1"/>
          </p:nvPr>
        </p:nvSpPr>
        <p:spPr>
          <a:xfrm>
            <a:off x="609600" y="862782"/>
            <a:ext cx="10972800" cy="4525963"/>
          </a:xfrm>
        </p:spPr>
        <p:txBody>
          <a:bodyPr>
            <a:normAutofit fontScale="85000" lnSpcReduction="10000"/>
          </a:bodyPr>
          <a:lstStyle/>
          <a:p>
            <a:pPr marL="0" indent="0" algn="just">
              <a:buNone/>
            </a:pPr>
            <a:r>
              <a:rPr lang="en-US" b="1" dirty="0"/>
              <a:t>6. Preparation for Retirement</a:t>
            </a:r>
          </a:p>
          <a:p>
            <a:pPr algn="just"/>
            <a:r>
              <a:rPr lang="en-US" dirty="0"/>
              <a:t>Financial literacy helps individuals plan for a comfortable and secure retirement by understanding retirement savings accounts. It enables them to calculate the required savings, make informed withdrawal decisions, and optimize tax advantages to maintain their lifestyle post-retirement.</a:t>
            </a:r>
          </a:p>
          <a:p>
            <a:pPr marL="0" indent="0" algn="just">
              <a:buNone/>
            </a:pPr>
            <a:r>
              <a:rPr lang="en-US" b="1" dirty="0"/>
              <a:t>7. Economic Growth</a:t>
            </a:r>
          </a:p>
          <a:p>
            <a:pPr algn="just"/>
            <a:r>
              <a:rPr lang="en-US" dirty="0"/>
              <a:t>Financially literate individuals contribute to economic growth by increasing national savings rates and making informed spending and investment decisions. By being self-reliant and financially stable, they reduce the burden on social welfare programs and stimulate the economy through responsible financial behavior.</a:t>
            </a:r>
          </a:p>
          <a:p>
            <a:pPr algn="just"/>
            <a:endParaRPr lang="en-US" dirty="0"/>
          </a:p>
        </p:txBody>
      </p:sp>
    </p:spTree>
    <p:extLst>
      <p:ext uri="{BB962C8B-B14F-4D97-AF65-F5344CB8AC3E}">
        <p14:creationId xmlns:p14="http://schemas.microsoft.com/office/powerpoint/2010/main" val="1838116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11" name="Group 10">
            <a:extLst>
              <a:ext uri="{FF2B5EF4-FFF2-40B4-BE49-F238E27FC236}">
                <a16:creationId xmlns:a16="http://schemas.microsoft.com/office/drawing/2014/main" id="{05314994-6337-4875-8CF5-652CAFE834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4267200"/>
            <a:chOff x="7467600" y="0"/>
            <a:chExt cx="4724400" cy="6858000"/>
          </a:xfrm>
        </p:grpSpPr>
        <p:sp>
          <p:nvSpPr>
            <p:cNvPr id="12" name="Rectangle 11">
              <a:extLst>
                <a:ext uri="{FF2B5EF4-FFF2-40B4-BE49-F238E27FC236}">
                  <a16:creationId xmlns:a16="http://schemas.microsoft.com/office/drawing/2014/main" id="{B3A2D4D6-D501-439A-9FC6-397879C465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5CD20BAA-1998-4EBB-AD61-13A92072E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5" name="Freeform: Shape 14">
            <a:extLst>
              <a:ext uri="{FF2B5EF4-FFF2-40B4-BE49-F238E27FC236}">
                <a16:creationId xmlns:a16="http://schemas.microsoft.com/office/drawing/2014/main" id="{7449A6C7-D15F-4AA5-BFA5-71A404B47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7" name="Rectangle 16">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7201"/>
            <a:ext cx="112776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p:cNvSpPr>
            <a:spLocks noGrp="1"/>
          </p:cNvSpPr>
          <p:nvPr>
            <p:ph type="title"/>
          </p:nvPr>
        </p:nvSpPr>
        <p:spPr>
          <a:xfrm>
            <a:off x="1143000" y="990599"/>
            <a:ext cx="9906000" cy="685800"/>
          </a:xfrm>
        </p:spPr>
        <p:txBody>
          <a:bodyPr anchor="t">
            <a:normAutofit/>
          </a:bodyPr>
          <a:lstStyle/>
          <a:p>
            <a:pPr>
              <a:lnSpc>
                <a:spcPct val="90000"/>
              </a:lnSpc>
            </a:pPr>
            <a:r>
              <a:rPr lang="en-US" sz="4000"/>
              <a:t>Components of Financial Literacy</a:t>
            </a:r>
          </a:p>
        </p:txBody>
      </p:sp>
      <p:graphicFrame>
        <p:nvGraphicFramePr>
          <p:cNvPr id="5" name="Content Placeholder 2">
            <a:extLst>
              <a:ext uri="{FF2B5EF4-FFF2-40B4-BE49-F238E27FC236}">
                <a16:creationId xmlns:a16="http://schemas.microsoft.com/office/drawing/2014/main" id="{06541BF6-6B94-85EC-B9AA-76D57563AF1A}"/>
              </a:ext>
            </a:extLst>
          </p:cNvPr>
          <p:cNvGraphicFramePr>
            <a:graphicFrameLocks noGrp="1"/>
          </p:cNvGraphicFramePr>
          <p:nvPr>
            <p:ph idx="1"/>
            <p:extLst>
              <p:ext uri="{D42A27DB-BD31-4B8C-83A1-F6EECF244321}">
                <p14:modId xmlns:p14="http://schemas.microsoft.com/office/powerpoint/2010/main" val="430111582"/>
              </p:ext>
            </p:extLst>
          </p:nvPr>
        </p:nvGraphicFramePr>
        <p:xfrm>
          <a:off x="685800" y="2137228"/>
          <a:ext cx="108204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1. Budgeting</a:t>
            </a:r>
          </a:p>
        </p:txBody>
      </p:sp>
      <p:sp>
        <p:nvSpPr>
          <p:cNvPr id="3" name="Content Placeholder 2"/>
          <p:cNvSpPr>
            <a:spLocks noGrp="1"/>
          </p:cNvSpPr>
          <p:nvPr>
            <p:ph idx="1"/>
          </p:nvPr>
        </p:nvSpPr>
        <p:spPr/>
        <p:txBody>
          <a:bodyPr/>
          <a:lstStyle/>
          <a:p>
            <a:pPr algn="just"/>
            <a:r>
              <a:rPr lang="en-US" dirty="0"/>
              <a:t>Budgeting is the process of creating a plan to track income and expenses. It ensures control over spending and helps individuals prioritize their financial goals. </a:t>
            </a:r>
          </a:p>
          <a:p>
            <a:pPr algn="just"/>
            <a:r>
              <a:rPr lang="en-US" dirty="0"/>
              <a:t>By monitoring cash flow and identifying areas to cut unnecessary expenses, budgeting promotes disciplined financial behavior and prevents overspending.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2. Saving</a:t>
            </a:r>
          </a:p>
        </p:txBody>
      </p:sp>
      <p:sp>
        <p:nvSpPr>
          <p:cNvPr id="3" name="Content Placeholder 2"/>
          <p:cNvSpPr>
            <a:spLocks noGrp="1"/>
          </p:cNvSpPr>
          <p:nvPr>
            <p:ph idx="1"/>
          </p:nvPr>
        </p:nvSpPr>
        <p:spPr/>
        <p:txBody>
          <a:bodyPr/>
          <a:lstStyle/>
          <a:p>
            <a:pPr algn="just"/>
            <a:r>
              <a:rPr lang="en-US" dirty="0"/>
              <a:t>Saving involves setting aside a portion of income for future needs or emergencies. </a:t>
            </a:r>
          </a:p>
          <a:p>
            <a:pPr algn="just"/>
            <a:r>
              <a:rPr lang="en-US" dirty="0"/>
              <a:t>It focuses on both short-term financial security, like covering unexpected expenses, and long-term objectives, such as purchasing a home or funding education. </a:t>
            </a:r>
          </a:p>
          <a:p>
            <a:pPr algn="just"/>
            <a:r>
              <a:rPr lang="en-US" dirty="0"/>
              <a:t>Consistent saving habits provide a safety net during financial uncertainties and help individuals avoid the need for high-interest loans during emergencies.</a:t>
            </a:r>
            <a:endParaRP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TotalTime>
  <Words>1039</Words>
  <Application>Microsoft Office PowerPoint</Application>
  <PresentationFormat>Widescreen</PresentationFormat>
  <Paragraphs>73</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Financial Literacy: Meaning, Importance, and Components</vt:lpstr>
      <vt:lpstr>Financial Literacy: Meaning</vt:lpstr>
      <vt:lpstr>Importance of Financial Literacy</vt:lpstr>
      <vt:lpstr>Importance of Financial Literacy</vt:lpstr>
      <vt:lpstr>PowerPoint Presentation</vt:lpstr>
      <vt:lpstr>PowerPoint Presentation</vt:lpstr>
      <vt:lpstr>Components of Financial Literacy</vt:lpstr>
      <vt:lpstr>1. Budgeting</vt:lpstr>
      <vt:lpstr>2. Saving</vt:lpstr>
      <vt:lpstr>3. Investing</vt:lpstr>
      <vt:lpstr>4. Debt Management</vt:lpstr>
      <vt:lpstr>5. Insurance</vt:lpstr>
      <vt:lpstr>6. Retirement Planning</vt:lpstr>
      <vt:lpstr>7. Tax knowledge</vt:lpstr>
      <vt:lpstr>8. Understanding Financial Products and Services</vt:lpstr>
      <vt:lpstr>9. Emergency Fund Planning</vt:lpstr>
      <vt:lpstr>10. Financial Goal Setting</vt:lpstr>
      <vt:lpstr>Summary</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Manish Dadhich</cp:lastModifiedBy>
  <cp:revision>5</cp:revision>
  <dcterms:created xsi:type="dcterms:W3CDTF">2013-01-27T09:14:16Z</dcterms:created>
  <dcterms:modified xsi:type="dcterms:W3CDTF">2025-01-13T08:55:16Z</dcterms:modified>
  <cp:category/>
</cp:coreProperties>
</file>