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0AF43E-FA02-471F-9407-6485256F2597}" type="datetimeFigureOut">
              <a:rPr lang="en-US" smtClean="0"/>
              <a:pPr/>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3E0009-EAD8-4953-8080-50982106890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AF43E-FA02-471F-9407-6485256F2597}" type="datetimeFigureOut">
              <a:rPr lang="en-US" smtClean="0"/>
              <a:pPr/>
              <a:t>9/18/2018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E0009-EAD8-4953-8080-50982106890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2057400"/>
          </a:xfrm>
        </p:spPr>
        <p:txBody>
          <a:bodyPr>
            <a:normAutofit/>
          </a:bodyPr>
          <a:lstStyle/>
          <a:p>
            <a:pPr algn="just"/>
            <a:r>
              <a:rPr lang="en-US" sz="3600" dirty="0" smtClean="0"/>
              <a:t>RECENT TRENDS AND DEVELOPMENT IN </a:t>
            </a:r>
            <a:br>
              <a:rPr lang="en-US" sz="3600" dirty="0" smtClean="0"/>
            </a:br>
            <a:r>
              <a:rPr lang="en-US" sz="3600" dirty="0" smtClean="0"/>
              <a:t>    INDIAN SECURITIES MARKET</a:t>
            </a:r>
            <a:endParaRPr lang="en-US" sz="3600" dirty="0"/>
          </a:p>
        </p:txBody>
      </p:sp>
      <p:sp>
        <p:nvSpPr>
          <p:cNvPr id="4" name="Content Placeholder 3"/>
          <p:cNvSpPr>
            <a:spLocks noGrp="1"/>
          </p:cNvSpPr>
          <p:nvPr>
            <p:ph sz="half" idx="2"/>
          </p:nvPr>
        </p:nvSpPr>
        <p:spPr>
          <a:xfrm>
            <a:off x="4648200" y="3962400"/>
            <a:ext cx="4038600" cy="2163763"/>
          </a:xfrm>
        </p:spPr>
        <p:txBody>
          <a:bodyPr>
            <a:normAutofit/>
          </a:bodyPr>
          <a:lstStyle/>
          <a:p>
            <a:pPr>
              <a:buNone/>
            </a:pPr>
            <a:endParaRPr lang="en-US" dirty="0" smtClean="0"/>
          </a:p>
          <a:p>
            <a:pPr>
              <a:buNone/>
            </a:pPr>
            <a:r>
              <a:rPr lang="en-US" dirty="0" smtClean="0"/>
              <a:t>Dr. Manish </a:t>
            </a:r>
            <a:r>
              <a:rPr lang="en-US" dirty="0" err="1" smtClean="0"/>
              <a:t>Dadhich</a:t>
            </a:r>
            <a:endParaRPr lang="en-US" dirty="0" smtClean="0"/>
          </a:p>
          <a:p>
            <a:pPr>
              <a:buNone/>
            </a:pPr>
            <a:r>
              <a:rPr lang="en-US" dirty="0" smtClean="0"/>
              <a:t>Asst. </a:t>
            </a:r>
            <a:r>
              <a:rPr lang="en-US" dirty="0" err="1" smtClean="0"/>
              <a:t>prof</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477000"/>
          </a:xfrm>
        </p:spPr>
        <p:txBody>
          <a:bodyPr>
            <a:normAutofit fontScale="77500" lnSpcReduction="20000"/>
          </a:bodyPr>
          <a:lstStyle/>
          <a:p>
            <a:pPr lvl="0" algn="just">
              <a:buNone/>
            </a:pPr>
            <a:r>
              <a:rPr lang="en-US" sz="2900" dirty="0" smtClean="0"/>
              <a:t>9</a:t>
            </a:r>
            <a:r>
              <a:rPr lang="en-US" sz="2600" dirty="0" smtClean="0"/>
              <a:t>. </a:t>
            </a:r>
            <a:r>
              <a:rPr lang="en-US" sz="2600" b="1" dirty="0"/>
              <a:t>Cross Margining</a:t>
            </a:r>
            <a:r>
              <a:rPr lang="en-US" sz="2600" dirty="0"/>
              <a:t>: </a:t>
            </a:r>
            <a:r>
              <a:rPr lang="en-US" sz="2800" dirty="0" smtClean="0"/>
              <a:t>An offsetting position where market participants are able to transfer excess margin from one account to another account whose margin is under the required maintenance margin.</a:t>
            </a:r>
            <a:endParaRPr lang="en-US" sz="2600" dirty="0" smtClean="0"/>
          </a:p>
          <a:p>
            <a:pPr lvl="0" algn="just">
              <a:buNone/>
            </a:pPr>
            <a:r>
              <a:rPr lang="en-US" sz="2800" dirty="0" smtClean="0"/>
              <a:t>So a Reliance Future position at Rs. 880 (Lot size: 250) could need a 20% margin, or Rs. 176×250 = Rs. 44,000 per lot. But if you have bought a put option on Reliance at 900, then the downside is protected, so your margin requirements can be brought down substantially. NSE will offset the two and ask for a lower margin, of say Rs. 15,000 per lot. This saves you cash.</a:t>
            </a:r>
          </a:p>
          <a:p>
            <a:pPr lvl="0" algn="just">
              <a:buNone/>
            </a:pPr>
            <a:r>
              <a:rPr lang="en-US" sz="2600" dirty="0" smtClean="0"/>
              <a:t>	</a:t>
            </a:r>
          </a:p>
          <a:p>
            <a:pPr lvl="0" algn="just">
              <a:buNone/>
            </a:pPr>
            <a:r>
              <a:rPr lang="en-US" sz="2600" dirty="0" smtClean="0"/>
              <a:t>Many trading </a:t>
            </a:r>
            <a:r>
              <a:rPr lang="en-US" sz="2600" dirty="0"/>
              <a:t>members undertake transactions on both the cash and derivative segments of an Exchange. They keep separate deposits with the exchange for taking positions in two different segments. </a:t>
            </a:r>
          </a:p>
          <a:p>
            <a:pPr algn="just"/>
            <a:r>
              <a:rPr lang="en-US" sz="2600" dirty="0" smtClean="0"/>
              <a:t>In </a:t>
            </a:r>
            <a:r>
              <a:rPr lang="en-US" sz="2600" dirty="0"/>
              <a:t>order to improve the efficiency of the use of the margin capital by market participants and as in initial step towards cross margining across cash and derivatives markets SEBI allowed Cross Margining benefit in May 2008.</a:t>
            </a:r>
          </a:p>
          <a:p>
            <a:pPr algn="just"/>
            <a:r>
              <a:rPr lang="en-US" sz="2600" dirty="0"/>
              <a:t>For Cross margining the stock positions of the institutions in capital market segment after confirmation by the custodian on T+1 day shall be compared with the stock futures position of the same institution in derivative segment based on the CP code of the institution at the end of the day. The position shall be considered for cross margining only if the position in the capital market segment off set the position in the derivative segment.</a:t>
            </a:r>
          </a:p>
          <a:p>
            <a:pPr algn="just">
              <a:buNone/>
            </a:pPr>
            <a:endParaRPr lang="en-US" sz="2600" dirty="0"/>
          </a:p>
          <a:p>
            <a:pPr algn="just"/>
            <a:endParaRPr lang="en-US" sz="2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Autofit/>
          </a:bodyPr>
          <a:lstStyle/>
          <a:p>
            <a:pPr algn="just">
              <a:buNone/>
            </a:pPr>
            <a:r>
              <a:rPr lang="en-US" sz="2200" dirty="0" smtClean="0"/>
              <a:t>10. </a:t>
            </a:r>
            <a:r>
              <a:rPr lang="en-US" sz="2200" dirty="0"/>
              <a:t> </a:t>
            </a:r>
            <a:r>
              <a:rPr lang="en-US" sz="2200" b="1" dirty="0" smtClean="0"/>
              <a:t>Market </a:t>
            </a:r>
            <a:r>
              <a:rPr lang="en-US" sz="2200" b="1" dirty="0"/>
              <a:t>Infrastructure</a:t>
            </a:r>
            <a:r>
              <a:rPr lang="en-US" sz="2200" dirty="0"/>
              <a:t>: As part of the ongoing efforts to build debt market infrastructure, two new systems, the Negotiated Dealing System (NDS) and the Clearing Corporation of India Limited (CCIL) commenced operations on February 15, 2002. </a:t>
            </a:r>
            <a:endParaRPr lang="en-US" sz="2200" dirty="0" smtClean="0"/>
          </a:p>
          <a:p>
            <a:pPr algn="just"/>
            <a:r>
              <a:rPr lang="en-US" sz="2200" b="1" dirty="0" smtClean="0"/>
              <a:t>NDS </a:t>
            </a:r>
            <a:r>
              <a:rPr lang="en-US" sz="2200" dirty="0" smtClean="0"/>
              <a:t>facilitates </a:t>
            </a:r>
            <a:r>
              <a:rPr lang="en-US" sz="2200" dirty="0"/>
              <a:t>screen based negotiated dealing for secondary market transactions in government securities and money market instruments, online reporting of transactions in the instruments available on the NDS and dissemination of trade information to the market. Government Securities (</a:t>
            </a:r>
            <a:r>
              <a:rPr lang="en-US" sz="2200" dirty="0" smtClean="0"/>
              <a:t>including T-bills</a:t>
            </a:r>
            <a:r>
              <a:rPr lang="en-US" sz="2200" dirty="0"/>
              <a:t>), call money, notice/term money, repos in eligible securities, Commercial Papers and Certificate of Deposits are available for negotiated dealing through NDS among the members.</a:t>
            </a:r>
          </a:p>
          <a:p>
            <a:pPr algn="just"/>
            <a:r>
              <a:rPr lang="en-US" sz="2200" b="1" dirty="0" smtClean="0"/>
              <a:t>CCIL </a:t>
            </a:r>
            <a:r>
              <a:rPr lang="en-US" sz="2200" dirty="0"/>
              <a:t>facilitates settlement of transactions in government securities (both outright and repo) on Delivery versus Payment (DVP-II) basis which provides for settlement of securities on gross basis and settlement of funds on net basis simultaneously. It acts as a central counterparty for clearing and settlement of government securities transactions done on NDS.</a:t>
            </a:r>
          </a:p>
          <a:p>
            <a:pPr algn="just"/>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458200" cy="6400800"/>
          </a:xfrm>
        </p:spPr>
        <p:txBody>
          <a:bodyPr>
            <a:noAutofit/>
          </a:bodyPr>
          <a:lstStyle/>
          <a:p>
            <a:pPr algn="just">
              <a:buNone/>
            </a:pPr>
            <a:r>
              <a:rPr lang="en-US" sz="2200" dirty="0" smtClean="0"/>
              <a:t>11.</a:t>
            </a:r>
            <a:r>
              <a:rPr lang="en-US" sz="2200" b="1" dirty="0" smtClean="0"/>
              <a:t>Research </a:t>
            </a:r>
            <a:r>
              <a:rPr lang="en-US" sz="2200" b="1" dirty="0"/>
              <a:t>in Securities </a:t>
            </a:r>
            <a:r>
              <a:rPr lang="en-US" sz="2200" b="1" dirty="0" smtClean="0"/>
              <a:t>Market:  </a:t>
            </a:r>
            <a:r>
              <a:rPr lang="en-US" sz="2200" dirty="0" smtClean="0"/>
              <a:t>In </a:t>
            </a:r>
            <a:r>
              <a:rPr lang="en-US" sz="2200" dirty="0"/>
              <a:t>order to deepen the understanding and knowledge about Indian capital market, and to assist in policy-making, SEBI has been promoting high quality research in capital market. It has set up an in-house research department, which brings out working papers on a regular basis. In collaboration with NCAER, SEBI brought out a ‘Survey of Indian Investors’, which estimates investor population in India and their investment preferences. SEBI has also tied up with reputed national and international academic and research institutions for conducting research studies/projects on various issues related to the capital market. </a:t>
            </a:r>
          </a:p>
          <a:p>
            <a:pPr marL="182880" algn="just"/>
            <a:r>
              <a:rPr lang="en-US" sz="2000" dirty="0"/>
              <a:t>The objective of this initiative is to foster research, which can support and facilitate-</a:t>
            </a:r>
          </a:p>
          <a:p>
            <a:pPr marL="182880" algn="just">
              <a:buNone/>
            </a:pPr>
            <a:r>
              <a:rPr lang="en-US" sz="2000" dirty="0" smtClean="0"/>
              <a:t>      (</a:t>
            </a:r>
            <a:r>
              <a:rPr lang="en-US" sz="2000" dirty="0"/>
              <a:t>a) stock exchanges to better design market micro-structure, </a:t>
            </a:r>
          </a:p>
          <a:p>
            <a:pPr marL="182880" algn="just">
              <a:buNone/>
            </a:pPr>
            <a:r>
              <a:rPr lang="en-US" sz="2000" dirty="0" smtClean="0"/>
              <a:t>      (</a:t>
            </a:r>
            <a:r>
              <a:rPr lang="en-US" sz="2000" dirty="0"/>
              <a:t>b) participants to frame their strategies in the market place,</a:t>
            </a:r>
          </a:p>
          <a:p>
            <a:pPr marL="182880" algn="just">
              <a:buNone/>
            </a:pPr>
            <a:r>
              <a:rPr lang="en-US" sz="2000" dirty="0" smtClean="0"/>
              <a:t>      (</a:t>
            </a:r>
            <a:r>
              <a:rPr lang="en-US" sz="2000" dirty="0"/>
              <a:t>c) regulators to frame regulations, </a:t>
            </a:r>
          </a:p>
          <a:p>
            <a:pPr marL="182880" algn="just">
              <a:buNone/>
            </a:pPr>
            <a:r>
              <a:rPr lang="en-US" sz="2000" dirty="0" smtClean="0"/>
              <a:t>      (</a:t>
            </a:r>
            <a:r>
              <a:rPr lang="en-US" sz="2000" dirty="0"/>
              <a:t>d) policy makers to formulate policies, and </a:t>
            </a:r>
          </a:p>
          <a:p>
            <a:pPr marL="182880" algn="just">
              <a:buNone/>
            </a:pPr>
            <a:r>
              <a:rPr lang="en-US" sz="2000" dirty="0" smtClean="0"/>
              <a:t>      (</a:t>
            </a:r>
            <a:r>
              <a:rPr lang="en-US" sz="2000" dirty="0"/>
              <a:t>e) expand the horizon of knowledge. The Initiative has received tremendous response.</a:t>
            </a:r>
          </a:p>
          <a:p>
            <a:pPr marL="182880" algn="just">
              <a:buNone/>
            </a:pP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Autofit/>
          </a:bodyPr>
          <a:lstStyle/>
          <a:p>
            <a:pPr algn="just">
              <a:buNone/>
            </a:pPr>
            <a:r>
              <a:rPr lang="en-US" sz="2200" dirty="0" smtClean="0"/>
              <a:t>12. </a:t>
            </a:r>
            <a:r>
              <a:rPr lang="en-US" sz="2200" b="1" dirty="0"/>
              <a:t>Testing and Certification:</a:t>
            </a:r>
            <a:r>
              <a:rPr lang="en-US" sz="2200" dirty="0"/>
              <a:t> </a:t>
            </a:r>
          </a:p>
          <a:p>
            <a:pPr algn="just"/>
            <a:r>
              <a:rPr lang="en-US" sz="2200" dirty="0"/>
              <a:t>A testing and certification mechanism that has become extremely popular and is sought after by the candidates as well as employers is unique on-line testing and certification programme called National Stock Exchange’s Certification in Financial Markets (NCFM).</a:t>
            </a:r>
          </a:p>
          <a:p>
            <a:pPr algn="just"/>
            <a:r>
              <a:rPr lang="en-US" sz="2200" dirty="0" smtClean="0"/>
              <a:t>It </a:t>
            </a:r>
            <a:r>
              <a:rPr lang="en-US" sz="2200" dirty="0"/>
              <a:t>is an on-line fully automated nation-wide testing and certification system where the entire process from generation of question paper, testing, assessing, scores reporting and certifying is fully automated - there is absolutely no scope for human intervention. </a:t>
            </a:r>
            <a:endParaRPr lang="en-US" sz="2200" dirty="0" smtClean="0"/>
          </a:p>
          <a:p>
            <a:pPr algn="just"/>
            <a:r>
              <a:rPr lang="en-US" sz="2200" dirty="0" smtClean="0"/>
              <a:t>It </a:t>
            </a:r>
            <a:r>
              <a:rPr lang="en-US" sz="2200" dirty="0"/>
              <a:t>allows tremendous flexibility in terms of testing centers, dates and timing and provides easy accessibility and convenience to candidates as he can be tested at any time and from any location</a:t>
            </a:r>
            <a:r>
              <a:rPr lang="en-US" sz="2200" dirty="0" smtClean="0"/>
              <a:t>.</a:t>
            </a:r>
          </a:p>
          <a:p>
            <a:pPr algn="just"/>
            <a:r>
              <a:rPr lang="en-US" sz="2200" dirty="0" smtClean="0"/>
              <a:t> </a:t>
            </a:r>
            <a:r>
              <a:rPr lang="en-US" sz="2200" dirty="0"/>
              <a:t>It tests practical knowledge and skills, that are required to operate in financial markets, in a very secure and unbiased manner, and certifies personnel who have a proper understanding of the market and business and skills to service different constituents of the market.</a:t>
            </a:r>
          </a:p>
          <a:p>
            <a:pPr algn="just"/>
            <a:endParaRPr 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Autofit/>
          </a:bodyPr>
          <a:lstStyle/>
          <a:p>
            <a:pPr algn="just">
              <a:buNone/>
            </a:pPr>
            <a:r>
              <a:rPr lang="en-US" sz="2200" dirty="0" smtClean="0"/>
              <a:t>13. </a:t>
            </a:r>
            <a:r>
              <a:rPr lang="en-US" sz="2200" b="1" dirty="0"/>
              <a:t>Demutualisation:</a:t>
            </a:r>
            <a:r>
              <a:rPr lang="en-US" sz="2200" dirty="0"/>
              <a:t> Historically, stock exchanges were owned, controlled and managed by the brokers. In case of disputes, integrity of the stock exchange suffered. NSE, however, was set up with a pure demutualised governance structure, having ownership, management and trading with three different sets of people. Currently, all the stock exchanges in India have a demutualised set up</a:t>
            </a:r>
            <a:r>
              <a:rPr lang="en-US" sz="2200" dirty="0" smtClean="0"/>
              <a:t>.</a:t>
            </a:r>
          </a:p>
          <a:p>
            <a:pPr lvl="0" algn="just">
              <a:buNone/>
            </a:pPr>
            <a:r>
              <a:rPr lang="en-US" sz="2200" dirty="0" smtClean="0"/>
              <a:t>14. </a:t>
            </a:r>
            <a:r>
              <a:rPr lang="en-US" sz="2200" b="1" dirty="0"/>
              <a:t>Dematerialisation: </a:t>
            </a:r>
            <a:r>
              <a:rPr lang="en-US" sz="2200" dirty="0"/>
              <a:t>As discussed before, the old settlement system was inefficient due to </a:t>
            </a:r>
          </a:p>
          <a:p>
            <a:pPr algn="just"/>
            <a:r>
              <a:rPr lang="en-US" sz="2200" dirty="0"/>
              <a:t>(i) the time lag for settlement and (ii) the physical movement of paper-based securities. </a:t>
            </a:r>
          </a:p>
          <a:p>
            <a:pPr algn="just"/>
            <a:r>
              <a:rPr lang="en-US" sz="2200" dirty="0"/>
              <a:t>To obviate these problems, the </a:t>
            </a:r>
            <a:r>
              <a:rPr lang="en-US" sz="2200" b="1" dirty="0"/>
              <a:t>Depositories Act, 1996 </a:t>
            </a:r>
            <a:r>
              <a:rPr lang="en-US" sz="2200" dirty="0"/>
              <a:t>was passed to provide for the establishment of depositories in securities with the objective of ensuring free transferability of securities with speed and accuracy. </a:t>
            </a:r>
            <a:endParaRPr lang="en-US" sz="2200" dirty="0" smtClean="0"/>
          </a:p>
          <a:p>
            <a:pPr algn="just"/>
            <a:r>
              <a:rPr lang="en-US" sz="2200" dirty="0" smtClean="0"/>
              <a:t>There </a:t>
            </a:r>
            <a:r>
              <a:rPr lang="en-US" sz="2200" dirty="0"/>
              <a:t>are two depositories in India, viz. NSDL and CDSL. They have been set up to provide instantaneous electronic transfer of securities. </a:t>
            </a:r>
          </a:p>
          <a:p>
            <a:pPr algn="just">
              <a:buNone/>
            </a:pPr>
            <a:endParaRPr lang="en-US" sz="2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noAutofit/>
          </a:bodyPr>
          <a:lstStyle/>
          <a:p>
            <a:pPr lvl="0" algn="just">
              <a:buNone/>
            </a:pPr>
            <a:r>
              <a:rPr lang="en-US" sz="2400" b="1" dirty="0" smtClean="0"/>
              <a:t>15. Clearing </a:t>
            </a:r>
            <a:r>
              <a:rPr lang="en-US" sz="2400" b="1" dirty="0"/>
              <a:t>Corporation</a:t>
            </a:r>
            <a:r>
              <a:rPr lang="en-US" sz="2400" dirty="0"/>
              <a:t>: The anonymous electronic order book ushered in by the NSE did not permit members to assess credit risk of the counter-party and thus necessitated some innovation in this area. </a:t>
            </a:r>
            <a:endParaRPr lang="en-US" sz="2400" dirty="0" smtClean="0"/>
          </a:p>
          <a:p>
            <a:pPr algn="just"/>
            <a:r>
              <a:rPr lang="en-US" sz="2400" dirty="0" smtClean="0"/>
              <a:t>To </a:t>
            </a:r>
            <a:r>
              <a:rPr lang="en-US" sz="2400" dirty="0"/>
              <a:t>address this concern, NSE had set up the first clearing corporation, viz. National Securities Clearing Corporation Ltd. (NSCCL), which commenced its operations in April 1996</a:t>
            </a:r>
            <a:r>
              <a:rPr lang="en-US" sz="2400" dirty="0" smtClean="0"/>
              <a:t>.</a:t>
            </a:r>
          </a:p>
          <a:p>
            <a:pPr algn="just">
              <a:buNone/>
            </a:pPr>
            <a:r>
              <a:rPr lang="en-US" sz="2400" dirty="0" smtClean="0"/>
              <a:t>16. </a:t>
            </a:r>
            <a:r>
              <a:rPr lang="en-US" sz="2400" b="1" dirty="0"/>
              <a:t>Investor Protection</a:t>
            </a:r>
            <a:r>
              <a:rPr lang="en-US" sz="2400" dirty="0"/>
              <a:t>: In order to protect the interest of the investors and promote awareness, the Central Government (Ministry of Corporate Affairs 1) established the Investor Education and Protection Fund (IEPF) in October 2001. </a:t>
            </a:r>
            <a:endParaRPr lang="en-US" sz="2400" dirty="0" smtClean="0"/>
          </a:p>
          <a:p>
            <a:pPr algn="just"/>
            <a:r>
              <a:rPr lang="en-US" sz="2400" dirty="0" smtClean="0"/>
              <a:t>With </a:t>
            </a:r>
            <a:r>
              <a:rPr lang="en-US" sz="2400" dirty="0"/>
              <a:t>the similar objectives, the Exchanges and SEBI also maintain investor protection funds to take care of investor claims. SEBI and the stock exchanges have also set up investor grievance / service cells for redress of investor grievance. All these agencies and investor associations also organise investor education and awareness programmes.</a:t>
            </a:r>
          </a:p>
          <a:p>
            <a:pPr lvl="0" algn="just">
              <a:buNone/>
            </a:pPr>
            <a:endParaRPr lang="en-US" sz="2400" dirty="0"/>
          </a:p>
          <a:p>
            <a:pPr algn="just"/>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705600"/>
          </a:xfrm>
        </p:spPr>
        <p:txBody>
          <a:bodyPr>
            <a:noAutofit/>
          </a:bodyPr>
          <a:lstStyle/>
          <a:p>
            <a:pPr lvl="0" algn="just">
              <a:buNone/>
            </a:pPr>
            <a:r>
              <a:rPr lang="en-US" sz="2200" dirty="0" smtClean="0"/>
              <a:t>17. </a:t>
            </a:r>
            <a:r>
              <a:rPr lang="en-US" sz="2200" b="1" dirty="0"/>
              <a:t>Globalization:</a:t>
            </a:r>
            <a:r>
              <a:rPr lang="en-US" sz="2200" dirty="0"/>
              <a:t> Indian companies have been permitted to raise resources overseas through issue of ADRs, </a:t>
            </a:r>
            <a:r>
              <a:rPr lang="en-US" sz="2200" dirty="0" smtClean="0"/>
              <a:t>GDRs etc. </a:t>
            </a:r>
            <a:r>
              <a:rPr lang="en-US" sz="2200" dirty="0"/>
              <a:t>Further, FIIs have been permitted to invest in all types of securities, including government securities and tap the domestic market. The investments by FIIs enjoy full capital account convertibility. They can invest in a company under portfolio investment route upto 24% of the paid up capital of the company. The Indian stock exchanges have been permitted to set up trading terminals abroad. The trading platform of Indian exchanges is now accessible through the Internet from anywhere in the world. RBI permitted two-way fungibility for ADRs / GDRs, which means that the investors (foreign institutional or domestic) who hold ADRs / GDRs can cancel them with the depository and sell the underlying shares in the market</a:t>
            </a:r>
            <a:r>
              <a:rPr lang="en-US" sz="2200" dirty="0" smtClean="0"/>
              <a:t>.</a:t>
            </a:r>
            <a:endParaRPr lang="en-US" sz="2200" dirty="0"/>
          </a:p>
          <a:p>
            <a:pPr lvl="0" algn="just">
              <a:buNone/>
            </a:pPr>
            <a:r>
              <a:rPr lang="en-US" sz="2200" dirty="0" smtClean="0"/>
              <a:t>18. </a:t>
            </a:r>
            <a:r>
              <a:rPr lang="en-US" sz="2200" b="1" dirty="0"/>
              <a:t>Launch of India VIX 2</a:t>
            </a:r>
            <a:r>
              <a:rPr lang="en-US" sz="2200" dirty="0"/>
              <a:t>: Volatility index is a measure of market’s expectation of volatility over the near term. It measures the amount by which an underlying Index is expected to fluctuate in the near term, based on the order book of the underlying index options. India’s first volatility index, India VIX (based on the Nifty 50 Index Option prices) was launched by NSE in April 2008.</a:t>
            </a:r>
          </a:p>
          <a:p>
            <a:pPr algn="just">
              <a:buNone/>
            </a:pPr>
            <a:endParaRPr lang="en-US" sz="2200" dirty="0"/>
          </a:p>
          <a:p>
            <a:pPr algn="just">
              <a:buNone/>
            </a:pPr>
            <a:r>
              <a:rPr lang="en-US" sz="2200" dirty="0"/>
              <a:t> </a:t>
            </a:r>
          </a:p>
          <a:p>
            <a:pPr algn="just">
              <a:buNone/>
            </a:pPr>
            <a:endParaRPr lang="en-US"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Autofit/>
          </a:bodyPr>
          <a:lstStyle/>
          <a:p>
            <a:pPr lvl="0" algn="just">
              <a:buNone/>
            </a:pPr>
            <a:r>
              <a:rPr lang="en-US" sz="2200" dirty="0" smtClean="0"/>
              <a:t>19. </a:t>
            </a:r>
            <a:r>
              <a:rPr lang="en-US" sz="2200" b="1" dirty="0" smtClean="0"/>
              <a:t>Direct Market Access</a:t>
            </a:r>
            <a:r>
              <a:rPr lang="en-US" sz="2200" dirty="0" smtClean="0"/>
              <a:t>: In April 2008, SEBI allowed the direct market access (DMA) facility to the institutional investors. DMA allows brokers to offer their respective clients, direct access to the Exchange trading system through the broker’s infrastructure without manual intervention by the broker.</a:t>
            </a:r>
          </a:p>
          <a:p>
            <a:pPr lvl="0" algn="just">
              <a:buNone/>
            </a:pPr>
            <a:endParaRPr lang="en-US" sz="2200" dirty="0" smtClean="0"/>
          </a:p>
          <a:p>
            <a:pPr algn="just">
              <a:buNone/>
            </a:pPr>
            <a:r>
              <a:rPr lang="en-US" sz="2200" dirty="0" smtClean="0"/>
              <a:t>20. </a:t>
            </a:r>
            <a:r>
              <a:rPr lang="en-US" sz="2200" b="1" dirty="0"/>
              <a:t>Launch of Securities Lending &amp; Borrowing Scheme</a:t>
            </a:r>
            <a:r>
              <a:rPr lang="en-US" sz="2200" dirty="0"/>
              <a:t>: In April 2008, the Securities Lending &amp; Borrowing mechanism was allowed. It allows market participants to take short positions effectively with less cost</a:t>
            </a:r>
            <a:r>
              <a:rPr lang="en-US" sz="2200" dirty="0" smtClean="0"/>
              <a:t>.</a:t>
            </a:r>
          </a:p>
          <a:p>
            <a:pPr algn="just">
              <a:buNone/>
            </a:pPr>
            <a:endParaRPr lang="en-US" sz="2200" dirty="0" smtClean="0"/>
          </a:p>
          <a:p>
            <a:pPr lvl="0" algn="just">
              <a:buNone/>
            </a:pPr>
            <a:r>
              <a:rPr lang="en-US" sz="2200" dirty="0" smtClean="0"/>
              <a:t>21. </a:t>
            </a:r>
            <a:r>
              <a:rPr lang="en-US" sz="2200" b="1" dirty="0"/>
              <a:t>Launch of Currency Futures: </a:t>
            </a:r>
            <a:r>
              <a:rPr lang="en-US" sz="2200" dirty="0"/>
              <a:t>On August 29, 2008, NSE launched trading in currency future contracts in the USD-INR pair for the first time in India. Trading in other currency pairs like Euro – INR, Pound Sterling – INR and Japanese Yen was further made available for trading in March 2010</a:t>
            </a:r>
            <a:r>
              <a:rPr lang="en-US" sz="2200" dirty="0" smtClean="0"/>
              <a:t>.</a:t>
            </a:r>
          </a:p>
          <a:p>
            <a:pPr lvl="0" algn="just">
              <a:buNone/>
            </a:pPr>
            <a:r>
              <a:rPr lang="en-US" sz="2200" dirty="0" smtClean="0"/>
              <a:t>22. </a:t>
            </a:r>
            <a:r>
              <a:rPr lang="en-US" sz="2200" b="1" dirty="0"/>
              <a:t>Launch of Interest Rate Futures</a:t>
            </a:r>
            <a:r>
              <a:rPr lang="en-US" sz="2200" dirty="0"/>
              <a:t>: On August 31, 2009, futures on interest rate were launched on the National Stock Exchange.</a:t>
            </a:r>
          </a:p>
          <a:p>
            <a:pPr algn="just">
              <a:buNone/>
            </a:pPr>
            <a:r>
              <a:rPr lang="en-US" sz="2200" dirty="0"/>
              <a:t> </a:t>
            </a:r>
          </a:p>
          <a:p>
            <a:pPr lvl="0" algn="just">
              <a:buNone/>
            </a:pPr>
            <a:endParaRPr lang="en-US" sz="2200" dirty="0"/>
          </a:p>
          <a:p>
            <a:pPr algn="just">
              <a:buNone/>
            </a:pPr>
            <a:endParaRPr lang="en-US" sz="2200" dirty="0"/>
          </a:p>
          <a:p>
            <a:pPr lvl="0" algn="just">
              <a:buNone/>
            </a:pPr>
            <a:endParaRPr lang="en-US" sz="2200" dirty="0" smtClean="0"/>
          </a:p>
          <a:p>
            <a:pPr algn="just">
              <a:buNone/>
            </a:pPr>
            <a:endParaRPr lang="en-US"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Autofit/>
          </a:bodyPr>
          <a:lstStyle/>
          <a:p>
            <a:pPr lvl="0" algn="just">
              <a:buNone/>
            </a:pPr>
            <a:r>
              <a:rPr lang="en-US" sz="2400" dirty="0" smtClean="0"/>
              <a:t>23. </a:t>
            </a:r>
            <a:r>
              <a:rPr lang="en-US" sz="2400" b="1" dirty="0"/>
              <a:t>ASBA:</a:t>
            </a:r>
            <a:r>
              <a:rPr lang="en-US" sz="2400" dirty="0"/>
              <a:t> Application Supported by Blocked Amount (ASBA) is a major primary market reform. It enables investors to apply for IPOs / FPOs and rights issues without making a payment. Instead, the amount is blocked in investors’ own account and only an amount proportionate to the shares allotted goes out when allotment is finalized</a:t>
            </a:r>
            <a:r>
              <a:rPr lang="en-US" sz="2400" dirty="0" smtClean="0"/>
              <a:t>.</a:t>
            </a:r>
          </a:p>
          <a:p>
            <a:pPr lvl="0" algn="just">
              <a:buNone/>
            </a:pPr>
            <a:endParaRPr lang="en-US" sz="2400" dirty="0"/>
          </a:p>
          <a:p>
            <a:pPr lvl="0" algn="just">
              <a:buNone/>
            </a:pPr>
            <a:r>
              <a:rPr lang="en-US" sz="2400" dirty="0" smtClean="0"/>
              <a:t>24. </a:t>
            </a:r>
            <a:r>
              <a:rPr lang="en-US" sz="2400" b="1" dirty="0"/>
              <a:t>Issue of Capital and Disclosure Requirements (ICDR) Regulations 2009:</a:t>
            </a:r>
            <a:r>
              <a:rPr lang="en-US" sz="2400" dirty="0"/>
              <a:t> In August 2009, the SEBI issued Issue of Capital and Disclosure Requirements (ICDR) Regulations 2009, replacing the Disclosure and Investor Protection (DIP) Guidelines 2000. ICDR Regulations 2009 would govern all disclosure norms regarding issue of securities.</a:t>
            </a:r>
          </a:p>
          <a:p>
            <a:pPr algn="just">
              <a:buNone/>
            </a:pP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8000" dirty="0" smtClean="0">
                <a:solidFill>
                  <a:srgbClr val="00B0F0"/>
                </a:solidFill>
              </a:rPr>
              <a:t>Thx</a:t>
            </a:r>
            <a:endParaRPr lang="en-US" sz="8000"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848600" cy="533400"/>
          </a:xfrm>
        </p:spPr>
        <p:txBody>
          <a:bodyPr>
            <a:normAutofit fontScale="90000"/>
          </a:bodyPr>
          <a:lstStyle/>
          <a:p>
            <a:r>
              <a:rPr lang="en-US" sz="3200" b="1" dirty="0" smtClean="0"/>
              <a:t>What is Securities Market</a:t>
            </a:r>
            <a:endParaRPr lang="en-US" sz="3200" b="1" dirty="0"/>
          </a:p>
        </p:txBody>
      </p:sp>
      <p:sp>
        <p:nvSpPr>
          <p:cNvPr id="3" name="Content Placeholder 2"/>
          <p:cNvSpPr>
            <a:spLocks noGrp="1"/>
          </p:cNvSpPr>
          <p:nvPr>
            <p:ph idx="1"/>
          </p:nvPr>
        </p:nvSpPr>
        <p:spPr>
          <a:xfrm>
            <a:off x="381000" y="762000"/>
            <a:ext cx="8534400" cy="6096000"/>
          </a:xfrm>
        </p:spPr>
        <p:txBody>
          <a:bodyPr>
            <a:noAutofit/>
          </a:bodyPr>
          <a:lstStyle/>
          <a:p>
            <a:pPr algn="just">
              <a:buNone/>
            </a:pPr>
            <a:r>
              <a:rPr lang="en-US" sz="1100" b="1" dirty="0" smtClean="0"/>
              <a:t>    </a:t>
            </a:r>
            <a:r>
              <a:rPr lang="en-US" sz="2000" b="1" dirty="0" smtClean="0"/>
              <a:t>Securities </a:t>
            </a:r>
            <a:r>
              <a:rPr lang="en-US" sz="2000" b="1" dirty="0"/>
              <a:t>market</a:t>
            </a:r>
            <a:r>
              <a:rPr lang="en-US" sz="2000" dirty="0"/>
              <a:t> is an economic institute within which takes place the sale and purchase transactions of securities between subjects of the economy, on the basis of demand and supply. </a:t>
            </a:r>
            <a:endParaRPr lang="en-US" sz="2000" dirty="0" smtClean="0"/>
          </a:p>
          <a:p>
            <a:pPr algn="just">
              <a:buNone/>
            </a:pPr>
            <a:r>
              <a:rPr lang="en-US" sz="2000" dirty="0"/>
              <a:t> </a:t>
            </a:r>
            <a:r>
              <a:rPr lang="en-US" sz="2000" dirty="0" smtClean="0"/>
              <a:t>             Also </a:t>
            </a:r>
            <a:r>
              <a:rPr lang="en-US" sz="2000" dirty="0"/>
              <a:t>we can say that securities market is a system of interconnection between all participants (professional and nonprofessional) that provides effective conditions: to buy and sell securities, and also</a:t>
            </a:r>
          </a:p>
          <a:p>
            <a:pPr algn="just"/>
            <a:r>
              <a:rPr lang="en-US" sz="2000" dirty="0"/>
              <a:t>to attract new capital by means of issuance new security (securitization of debt),</a:t>
            </a:r>
          </a:p>
          <a:p>
            <a:pPr algn="just"/>
            <a:r>
              <a:rPr lang="en-US" sz="2000" dirty="0"/>
              <a:t>to transfer real asset into financial asset,</a:t>
            </a:r>
          </a:p>
          <a:p>
            <a:pPr algn="just"/>
            <a:r>
              <a:rPr lang="en-US" sz="2000" dirty="0"/>
              <a:t>to invest money for short or long term periods with the aim of deriving profitability.</a:t>
            </a:r>
          </a:p>
          <a:p>
            <a:pPr algn="just"/>
            <a:r>
              <a:rPr lang="en-US" sz="2000" dirty="0" smtClean="0"/>
              <a:t>commercial function (to derive profit from operation on this market)</a:t>
            </a:r>
          </a:p>
          <a:p>
            <a:pPr algn="just"/>
            <a:r>
              <a:rPr lang="en-US" sz="2000" dirty="0" smtClean="0"/>
              <a:t>price determination (demand and supply balancing, the continuous process of prices movements guarantees to state correct price for each security so the market corrects mispriced securities)</a:t>
            </a:r>
          </a:p>
          <a:p>
            <a:pPr algn="just"/>
            <a:r>
              <a:rPr lang="en-US" sz="2000" dirty="0" smtClean="0"/>
              <a:t>informative function (market provides all participants with market information about participants and traded instruments)</a:t>
            </a:r>
          </a:p>
          <a:p>
            <a:pPr algn="just"/>
            <a:r>
              <a:rPr lang="en-US" sz="2000" dirty="0" smtClean="0"/>
              <a:t>regulation function (securities market creates the rules of trade, contention regulation, priorities determination)</a:t>
            </a:r>
          </a:p>
          <a:p>
            <a:pPr algn="just"/>
            <a:endParaRPr lang="en-US" sz="9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28600" y="152400"/>
            <a:ext cx="8763000" cy="609600"/>
          </a:xfrm>
        </p:spPr>
        <p:txBody>
          <a:bodyPr>
            <a:noAutofit/>
          </a:bodyPr>
          <a:lstStyle/>
          <a:p>
            <a:pPr algn="ctr"/>
            <a:r>
              <a:rPr lang="en-US" sz="2800" b="1" dirty="0"/>
              <a:t/>
            </a:r>
            <a:br>
              <a:rPr lang="en-US" sz="2800" b="1" dirty="0"/>
            </a:br>
            <a:r>
              <a:rPr lang="en-US" sz="2800" b="1" dirty="0" smtClean="0"/>
              <a:t>Recent Trend &amp; Dev. in Indian Securities Market</a:t>
            </a:r>
            <a:r>
              <a:rPr lang="en-US" sz="2800" b="1" dirty="0"/>
              <a:t> </a:t>
            </a:r>
            <a:br>
              <a:rPr lang="en-US" sz="2800" b="1" dirty="0"/>
            </a:br>
            <a:endParaRPr lang="en-US" sz="2800" b="1" dirty="0"/>
          </a:p>
        </p:txBody>
      </p:sp>
      <p:sp>
        <p:nvSpPr>
          <p:cNvPr id="3" name="Content Placeholder 2"/>
          <p:cNvSpPr>
            <a:spLocks noGrp="1"/>
          </p:cNvSpPr>
          <p:nvPr>
            <p:ph idx="1"/>
          </p:nvPr>
        </p:nvSpPr>
        <p:spPr>
          <a:xfrm>
            <a:off x="304800" y="838200"/>
            <a:ext cx="8610600" cy="5791200"/>
          </a:xfrm>
        </p:spPr>
        <p:txBody>
          <a:bodyPr>
            <a:noAutofit/>
          </a:bodyPr>
          <a:lstStyle/>
          <a:p>
            <a:pPr algn="just"/>
            <a:r>
              <a:rPr lang="en-US" sz="2200" dirty="0"/>
              <a:t>Well-developed securities markets are the backbone of any financial system. Apart from providing the medium for channelizing funds for investment purposes, they aid in pricing of assets and serve as a barometer of the financial health of the economy</a:t>
            </a:r>
            <a:r>
              <a:rPr lang="en-US" sz="2200" dirty="0" smtClean="0"/>
              <a:t>.</a:t>
            </a:r>
          </a:p>
          <a:p>
            <a:pPr algn="just"/>
            <a:r>
              <a:rPr lang="en-US" sz="2200" dirty="0"/>
              <a:t>Over a period, the Indian securities market has undergone remarkable changes </a:t>
            </a:r>
            <a:r>
              <a:rPr lang="en-US" sz="2200" dirty="0" smtClean="0"/>
              <a:t>and grown </a:t>
            </a:r>
            <a:r>
              <a:rPr lang="en-US" sz="2200" dirty="0"/>
              <a:t>exponentially, particularly in terms of resource mobilisation, </a:t>
            </a:r>
            <a:r>
              <a:rPr lang="en-US" sz="2200" dirty="0" smtClean="0"/>
              <a:t>intermediaries, the </a:t>
            </a:r>
            <a:r>
              <a:rPr lang="en-US" sz="2200" dirty="0"/>
              <a:t>number of listed stocks, market capitalisation, turnover and investor population.</a:t>
            </a:r>
          </a:p>
          <a:p>
            <a:pPr algn="just"/>
            <a:r>
              <a:rPr lang="en-US" sz="2200" dirty="0"/>
              <a:t>The </a:t>
            </a:r>
            <a:r>
              <a:rPr lang="en-US" sz="2200" dirty="0" smtClean="0"/>
              <a:t>Recent Trends and Development in Indian Securities Market Since 1992 are as following:</a:t>
            </a:r>
          </a:p>
          <a:p>
            <a:pPr algn="just">
              <a:buNone/>
            </a:pPr>
            <a:r>
              <a:rPr lang="en-US" sz="2200" dirty="0" smtClean="0"/>
              <a:t>1. </a:t>
            </a:r>
            <a:r>
              <a:rPr lang="en-US" sz="2200" b="1" dirty="0"/>
              <a:t>Corporate Securities </a:t>
            </a:r>
            <a:r>
              <a:rPr lang="en-US" sz="2200" b="1" dirty="0" smtClean="0"/>
              <a:t>Market: </a:t>
            </a:r>
            <a:r>
              <a:rPr lang="en-US" sz="2200" dirty="0"/>
              <a:t>With the objectives of improving market efficiency, enhancing transparency, preventing unfair trade practices and bringing the Indian market up to international standards, a package to develop the securities market was introduced. </a:t>
            </a:r>
          </a:p>
          <a:p>
            <a:pPr algn="just"/>
            <a:endParaRPr lang="en-US" sz="2200" dirty="0"/>
          </a:p>
          <a:p>
            <a:pPr algn="just"/>
            <a:endParaRPr lang="en-US"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324600"/>
          </a:xfrm>
        </p:spPr>
        <p:txBody>
          <a:bodyPr>
            <a:normAutofit fontScale="40000" lnSpcReduction="20000"/>
          </a:bodyPr>
          <a:lstStyle/>
          <a:p>
            <a:pPr algn="just"/>
            <a:r>
              <a:rPr lang="en-US" sz="6200" dirty="0"/>
              <a:t>The issuers complying with the eligibility criteria were allowed freedom to issue the securities at market determined rates. The secondary market overcame the geographical barriers by moving to screen based trading.</a:t>
            </a:r>
          </a:p>
          <a:p>
            <a:pPr algn="just"/>
            <a:r>
              <a:rPr lang="en-US" sz="6200" dirty="0"/>
              <a:t>Trades enjoyed counter-party guarantee. The trading cycle shortened to a day and trades are settled within 2 working days, while all deferral products were banned. Physical security certificates almost disappeared. A variety of derivative products were permitted</a:t>
            </a:r>
            <a:r>
              <a:rPr lang="en-US" sz="6200" dirty="0" smtClean="0"/>
              <a:t>.</a:t>
            </a:r>
          </a:p>
          <a:p>
            <a:pPr algn="just">
              <a:buNone/>
            </a:pPr>
            <a:endParaRPr lang="en-US" sz="6200" dirty="0" smtClean="0"/>
          </a:p>
          <a:p>
            <a:pPr lvl="0" algn="just">
              <a:buNone/>
            </a:pPr>
            <a:r>
              <a:rPr lang="en-US" sz="6200" dirty="0" smtClean="0"/>
              <a:t>2. </a:t>
            </a:r>
            <a:r>
              <a:rPr lang="en-US" sz="6200" b="1" dirty="0"/>
              <a:t>SEBI Act, 1992:</a:t>
            </a:r>
            <a:r>
              <a:rPr lang="en-US" sz="6200" dirty="0"/>
              <a:t> It created a regulator (SEBI), empowered it adequately and assigned it with the responsibility for</a:t>
            </a:r>
          </a:p>
          <a:p>
            <a:pPr algn="just">
              <a:buNone/>
            </a:pPr>
            <a:r>
              <a:rPr lang="en-US" sz="6200" dirty="0" smtClean="0"/>
              <a:t>       </a:t>
            </a:r>
            <a:r>
              <a:rPr lang="en-US" sz="6200" dirty="0"/>
              <a:t>(a) Protecting the interests of investors in securities, </a:t>
            </a:r>
          </a:p>
          <a:p>
            <a:pPr algn="just">
              <a:buNone/>
            </a:pPr>
            <a:r>
              <a:rPr lang="en-US" sz="6200" dirty="0" smtClean="0"/>
              <a:t>       (</a:t>
            </a:r>
            <a:r>
              <a:rPr lang="en-US" sz="6200" dirty="0"/>
              <a:t>b) Promoting the development of the securities market, and</a:t>
            </a:r>
          </a:p>
          <a:p>
            <a:pPr algn="just">
              <a:buNone/>
            </a:pPr>
            <a:r>
              <a:rPr lang="en-US" sz="6200" dirty="0" smtClean="0"/>
              <a:t>       (</a:t>
            </a:r>
            <a:r>
              <a:rPr lang="en-US" sz="6200" dirty="0"/>
              <a:t>c) Regulating the securities market. </a:t>
            </a:r>
          </a:p>
          <a:p>
            <a:pPr algn="just"/>
            <a:r>
              <a:rPr lang="en-US" sz="6200" dirty="0" smtClean="0"/>
              <a:t>Enactment </a:t>
            </a:r>
            <a:r>
              <a:rPr lang="en-US" sz="6200" dirty="0"/>
              <a:t>of SEBI Act is the first attempt towards integrated regulation of the securities market</a:t>
            </a:r>
            <a:r>
              <a:rPr lang="en-US" sz="5300" dirty="0"/>
              <a:t>. </a:t>
            </a:r>
          </a:p>
          <a:p>
            <a:pPr algn="just">
              <a:buNone/>
            </a:pPr>
            <a:endParaRPr lang="en-US" sz="5300" dirty="0" smtClean="0"/>
          </a:p>
          <a:p>
            <a:pPr algn="just"/>
            <a:endParaRPr lang="en-US" sz="1900" dirty="0" smtClean="0"/>
          </a:p>
          <a:p>
            <a:pPr algn="just">
              <a:buNone/>
            </a:pPr>
            <a:endParaRPr lang="en-US" sz="1900" dirty="0"/>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Autofit/>
          </a:bodyPr>
          <a:lstStyle/>
          <a:p>
            <a:pPr lvl="0" algn="just"/>
            <a:endParaRPr lang="en-US" sz="2400" dirty="0" smtClean="0"/>
          </a:p>
          <a:p>
            <a:pPr algn="just">
              <a:buNone/>
            </a:pPr>
            <a:r>
              <a:rPr lang="en-US" sz="2400" b="1" dirty="0" smtClean="0"/>
              <a:t>4. Screen </a:t>
            </a:r>
            <a:r>
              <a:rPr lang="en-US" sz="2400" b="1" dirty="0"/>
              <a:t>Based Trading</a:t>
            </a:r>
            <a:r>
              <a:rPr lang="en-US" sz="2400" dirty="0"/>
              <a:t>: Prior to setting up of NSE, the trading on stock exchanges in India was based on an open </a:t>
            </a:r>
            <a:r>
              <a:rPr lang="en-US" sz="2400" dirty="0" smtClean="0"/>
              <a:t>outcry(objection) </a:t>
            </a:r>
            <a:r>
              <a:rPr lang="en-US" sz="2400" dirty="0"/>
              <a:t>system. The system was inefficient and time consuming because of its inability to provide immediate matching or recording of trades. In order to provide efficiency, liquidity and transparency, NSE introduced a nation-wide on-line fully automated screen based trading system (SBTS) on the CM segment on November 3, 1994.</a:t>
            </a:r>
          </a:p>
          <a:p>
            <a:pPr lvl="0" algn="just"/>
            <a:endParaRPr lang="en-US" sz="2400" dirty="0"/>
          </a:p>
          <a:p>
            <a:pPr algn="just"/>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28888" cy="6324600"/>
          </a:xfrm>
        </p:spPr>
        <p:txBody>
          <a:bodyPr>
            <a:noAutofit/>
          </a:bodyPr>
          <a:lstStyle/>
          <a:p>
            <a:pPr lvl="0" algn="just">
              <a:buNone/>
            </a:pPr>
            <a:r>
              <a:rPr lang="en-US" sz="2400" dirty="0" smtClean="0"/>
              <a:t>5. </a:t>
            </a:r>
            <a:r>
              <a:rPr lang="en-US" sz="2400" b="1" dirty="0"/>
              <a:t>Reduction of Trading Cycle</a:t>
            </a:r>
            <a:r>
              <a:rPr lang="en-US" sz="2400" dirty="0"/>
              <a:t>: Earlier, the trading cycle for stocks, based on type of securities, used to vary between 14 days to 30 days and the settlement involved another fortnight</a:t>
            </a:r>
            <a:r>
              <a:rPr lang="en-US" sz="2400" dirty="0" smtClean="0"/>
              <a:t>.</a:t>
            </a:r>
          </a:p>
          <a:p>
            <a:pPr lvl="0" algn="just">
              <a:buNone/>
            </a:pPr>
            <a:endParaRPr lang="en-US" sz="2400" dirty="0" smtClean="0"/>
          </a:p>
          <a:p>
            <a:pPr lvl="0" algn="just"/>
            <a:r>
              <a:rPr lang="en-US" sz="2400" dirty="0" smtClean="0"/>
              <a:t> </a:t>
            </a:r>
            <a:r>
              <a:rPr lang="en-US" sz="2400" dirty="0"/>
              <a:t>The Exchanges, however, continued to have different weekly trading cycles, which enabled shifting of positions from one Exchange to another. </a:t>
            </a:r>
            <a:endParaRPr lang="en-US" sz="2400" dirty="0" smtClean="0"/>
          </a:p>
          <a:p>
            <a:pPr lvl="0" algn="just"/>
            <a:r>
              <a:rPr lang="en-US" sz="2400" dirty="0" smtClean="0"/>
              <a:t>It </a:t>
            </a:r>
            <a:r>
              <a:rPr lang="en-US" sz="2400" dirty="0"/>
              <a:t>was made mandatory for all Exchanges to follow a uniform weekly trading cycle in respect of scrips not under rolling settlement. In December 2001, all scrips were moved to rolling settlement and the settlement period was reduced progressively from T+5 to T+3 days. </a:t>
            </a:r>
            <a:endParaRPr lang="en-US" sz="2400" dirty="0" smtClean="0"/>
          </a:p>
          <a:p>
            <a:pPr lvl="0" algn="just"/>
            <a:r>
              <a:rPr lang="en-US" sz="2400" dirty="0" smtClean="0"/>
              <a:t>From </a:t>
            </a:r>
            <a:r>
              <a:rPr lang="en-US" sz="2400" dirty="0"/>
              <a:t>April 2003 onwards, T+2 days settlement cycle is being followed.</a:t>
            </a:r>
          </a:p>
          <a:p>
            <a:pPr algn="just"/>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534400" cy="6400800"/>
          </a:xfrm>
        </p:spPr>
        <p:txBody>
          <a:bodyPr>
            <a:noAutofit/>
          </a:bodyPr>
          <a:lstStyle/>
          <a:p>
            <a:pPr lvl="0" algn="just">
              <a:buNone/>
            </a:pPr>
            <a:r>
              <a:rPr lang="en-US" sz="2200" dirty="0" smtClean="0"/>
              <a:t>6. </a:t>
            </a:r>
            <a:r>
              <a:rPr lang="en-US" sz="2200" b="1" dirty="0"/>
              <a:t>Equity Derivatives Trading</a:t>
            </a:r>
            <a:r>
              <a:rPr lang="en-US" sz="2200" dirty="0"/>
              <a:t>: In order to assist market participants in managing risks better through hedging, speculation and arbitrage, SC(R) A was amended in 1995 to lift the ban on options in securities. Trading in derivatives, however, took off in 2000 with index futures after suitable legal and regulatory framework was put in place. The market presently offers index futures, index options, single stock futures and single stock options</a:t>
            </a:r>
            <a:r>
              <a:rPr lang="en-US" sz="2200" dirty="0" smtClean="0"/>
              <a:t>.</a:t>
            </a:r>
          </a:p>
          <a:p>
            <a:pPr lvl="0" algn="just">
              <a:buNone/>
            </a:pPr>
            <a:endParaRPr lang="en-US" sz="2200" dirty="0" smtClean="0"/>
          </a:p>
          <a:p>
            <a:pPr algn="just">
              <a:buNone/>
            </a:pPr>
            <a:r>
              <a:rPr lang="en-US" sz="2200" dirty="0" smtClean="0"/>
              <a:t>7.</a:t>
            </a:r>
            <a:r>
              <a:rPr lang="en-US" sz="2200" b="1" dirty="0"/>
              <a:t> Risk Management</a:t>
            </a:r>
            <a:r>
              <a:rPr lang="en-US" sz="2200" dirty="0"/>
              <a:t>: Market integrity is the essence of any financial market. To pre-empt market failures and protect investors, the regulator/exchanges have developed a comprehensive risk management system, which is constantly monitored and upgraded. It encompasses capital adequacy of members, adequate margin requirements, limits on exposure and turnover, </a:t>
            </a:r>
            <a:r>
              <a:rPr lang="en-US" sz="2200" dirty="0" smtClean="0"/>
              <a:t>indemnity </a:t>
            </a:r>
            <a:r>
              <a:rPr lang="en-US" sz="2200" dirty="0"/>
              <a:t>insurance, on-line position monitoring and automatic disablement, etc. They also administer an efficient market surveillance system to curb excessive volatility, detect and prevent price manipulations. </a:t>
            </a:r>
            <a:endParaRPr lang="en-US" sz="2200" dirty="0" smtClean="0"/>
          </a:p>
          <a:p>
            <a:pPr algn="just">
              <a:buNone/>
            </a:pPr>
            <a:r>
              <a:rPr lang="en-US" sz="2200" dirty="0" smtClean="0"/>
              <a:t>        </a:t>
            </a:r>
            <a:endParaRPr lang="en-US" sz="2200" dirty="0"/>
          </a:p>
          <a:p>
            <a:pPr algn="just">
              <a:buNone/>
            </a:pPr>
            <a:endParaRPr 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28888" cy="6400800"/>
          </a:xfrm>
        </p:spPr>
        <p:txBody>
          <a:bodyPr>
            <a:normAutofit/>
          </a:bodyPr>
          <a:lstStyle/>
          <a:p>
            <a:pPr algn="just"/>
            <a:r>
              <a:rPr lang="en-US" sz="2400" dirty="0" smtClean="0"/>
              <a:t>To </a:t>
            </a:r>
            <a:r>
              <a:rPr lang="en-US" sz="2400" dirty="0"/>
              <a:t>effectively address this issue, NSE introduced the concept of a </a:t>
            </a:r>
            <a:r>
              <a:rPr lang="en-US" sz="2400" b="1" dirty="0"/>
              <a:t>novation</a:t>
            </a:r>
            <a:r>
              <a:rPr lang="en-US" sz="2400" dirty="0"/>
              <a:t>, and set up the first clearing corporation, viz. National Securities Clearing Corporation Ltd. (NSCCL), which commenced operations in April 1996. </a:t>
            </a:r>
            <a:endParaRPr lang="en-US" sz="2400" dirty="0" smtClean="0"/>
          </a:p>
          <a:p>
            <a:pPr algn="just"/>
            <a:endParaRPr lang="en-US" sz="2400" dirty="0" smtClean="0"/>
          </a:p>
          <a:p>
            <a:pPr algn="just"/>
            <a:r>
              <a:rPr lang="en-US" sz="2400" dirty="0" smtClean="0"/>
              <a:t>The </a:t>
            </a:r>
            <a:r>
              <a:rPr lang="en-US" sz="2400" dirty="0"/>
              <a:t>NSCCL assures the counterparty risk of each member and guarantees financial settlement. Counterparty risk is guaranteed through a fine tuned risk management system and an innovative method of on-line position monitoring and automatic disablement. NSCCL established a Settlement Guarantee Fund (SGF). The SGF provides a cushion for any residual risk and operates like a self-insurance mechanism wherein the members contribute to the fund. In the event of failure of a trading member to meet his obligations, the fund is utilized to the extent required for successful completion of the settlement. This has eliminated counterparty risk of trading on the Exchange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534400" cy="6248400"/>
          </a:xfrm>
        </p:spPr>
        <p:txBody>
          <a:bodyPr>
            <a:normAutofit/>
          </a:bodyPr>
          <a:lstStyle/>
          <a:p>
            <a:pPr lvl="0" algn="just">
              <a:buNone/>
            </a:pPr>
            <a:r>
              <a:rPr lang="en-US" sz="2400" dirty="0" smtClean="0"/>
              <a:t>8. </a:t>
            </a:r>
            <a:r>
              <a:rPr lang="en-US" sz="2400" b="1" dirty="0"/>
              <a:t>Short Selling</a:t>
            </a:r>
            <a:r>
              <a:rPr lang="en-US" sz="2400" dirty="0"/>
              <a:t>: Short selling is defined as selling a stock which the seller does not own at the time of trade.</a:t>
            </a:r>
          </a:p>
          <a:p>
            <a:pPr algn="just"/>
            <a:r>
              <a:rPr lang="en-US" sz="2400" dirty="0"/>
              <a:t> </a:t>
            </a:r>
            <a:r>
              <a:rPr lang="en-US" sz="2400" dirty="0" smtClean="0"/>
              <a:t>Pursuant </a:t>
            </a:r>
            <a:r>
              <a:rPr lang="en-US" sz="2400" dirty="0"/>
              <a:t>to the recommendations of the Secondary Market Advisory Committee (SMAC) of SEBI and the decision of the SEBI Board, it was decided to permit all classes of investors to short sell.</a:t>
            </a:r>
          </a:p>
          <a:p>
            <a:pPr algn="just"/>
            <a:r>
              <a:rPr lang="en-US" sz="2400" dirty="0"/>
              <a:t>It increases liquidity in the market, and makes price discovery more efficient. Besides, it curbs manipulation of stocks as informed investors are able to go short on stocks they feel are higher than fair value. This facility was available to non-institutional investors. Vide a circular in February 2008; SEBI permitted all classes of investors, viz., retail and institutional investors to short sell. It, however, does not permit naked short sales and accordingly, requires participants to mandatorily honor their obligation of delivering the securities at the time of settlement. </a:t>
            </a:r>
          </a:p>
          <a:p>
            <a:pPr algn="just"/>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TotalTime>
  <Words>2229</Words>
  <Application>Microsoft Office PowerPoint</Application>
  <PresentationFormat>On-screen Show (4:3)</PresentationFormat>
  <Paragraphs>94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RECENT TRENDS AND DEVELOPMENT IN      INDIAN SECURITIES MARKET</vt:lpstr>
      <vt:lpstr>What is Securities Market</vt:lpstr>
      <vt:lpstr> Recent Trend &amp; Dev. in Indian Securities Market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TRENDS AND DEVELOPMENT IN INDIAN SECURITIES MARKET</dc:title>
  <dc:creator>User</dc:creator>
  <cp:lastModifiedBy>Manish</cp:lastModifiedBy>
  <cp:revision>31</cp:revision>
  <dcterms:created xsi:type="dcterms:W3CDTF">2013-11-14T04:30:42Z</dcterms:created>
  <dcterms:modified xsi:type="dcterms:W3CDTF">2018-09-18T09:43:57Z</dcterms:modified>
</cp:coreProperties>
</file>