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0"/>
  </p:notesMasterIdLst>
  <p:sldIdLst>
    <p:sldId id="280" r:id="rId2"/>
    <p:sldId id="256" r:id="rId3"/>
    <p:sldId id="282" r:id="rId4"/>
    <p:sldId id="257" r:id="rId5"/>
    <p:sldId id="258" r:id="rId6"/>
    <p:sldId id="283" r:id="rId7"/>
    <p:sldId id="259" r:id="rId8"/>
    <p:sldId id="260" r:id="rId9"/>
    <p:sldId id="285" r:id="rId10"/>
    <p:sldId id="261" r:id="rId11"/>
    <p:sldId id="262" r:id="rId12"/>
    <p:sldId id="263" r:id="rId13"/>
    <p:sldId id="264" r:id="rId14"/>
    <p:sldId id="265" r:id="rId15"/>
    <p:sldId id="266" r:id="rId16"/>
    <p:sldId id="288" r:id="rId17"/>
    <p:sldId id="277" r:id="rId18"/>
    <p:sldId id="278" r:id="rId19"/>
    <p:sldId id="279" r:id="rId20"/>
    <p:sldId id="271" r:id="rId21"/>
    <p:sldId id="272" r:id="rId22"/>
    <p:sldId id="273" r:id="rId23"/>
    <p:sldId id="274" r:id="rId24"/>
    <p:sldId id="275" r:id="rId25"/>
    <p:sldId id="276" r:id="rId26"/>
    <p:sldId id="269" r:id="rId27"/>
    <p:sldId id="270" r:id="rId28"/>
    <p:sldId id="289"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6" d="100"/>
          <a:sy n="66" d="100"/>
        </p:scale>
        <p:origin x="-1506" y="-144"/>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35D5068-8127-466A-966F-F3E87AFB14B3}" type="datetimeFigureOut">
              <a:rPr lang="en-IN" smtClean="0"/>
              <a:pPr/>
              <a:t>22-11-2017</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BD86C5D-AB18-4E86-BBE0-09495D5DB7CA}" type="slidenum">
              <a:rPr lang="en-IN" smtClean="0"/>
              <a:pPr/>
              <a:t>‹#›</a:t>
            </a:fld>
            <a:endParaRPr lang="en-IN"/>
          </a:p>
        </p:txBody>
      </p:sp>
    </p:spTree>
    <p:extLst>
      <p:ext uri="{BB962C8B-B14F-4D97-AF65-F5344CB8AC3E}">
        <p14:creationId xmlns="" xmlns:p14="http://schemas.microsoft.com/office/powerpoint/2010/main" val="31246285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1DE4ADC-C883-4BB2-A009-5A8C7B480C56}" type="slidenum">
              <a:rPr lang="en-US" smtClean="0"/>
              <a:pPr/>
              <a:t>21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FD0DF6B2-CC9F-4688-843D-C4E096925BE2}" type="datetimeFigureOut">
              <a:rPr lang="en-US" smtClean="0"/>
              <a:pPr/>
              <a:t>11/22/2017</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DA182DFC-2662-4A12-A05F-88BBF0BA5B1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D0DF6B2-CC9F-4688-843D-C4E096925BE2}" type="datetimeFigureOut">
              <a:rPr lang="en-US" smtClean="0"/>
              <a:pPr/>
              <a:t>11/22/2017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182DFC-2662-4A12-A05F-88BBF0BA5B1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D0DF6B2-CC9F-4688-843D-C4E096925BE2}" type="datetimeFigureOut">
              <a:rPr lang="en-US" smtClean="0"/>
              <a:pPr/>
              <a:t>11/22/2017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182DFC-2662-4A12-A05F-88BBF0BA5B1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D0DF6B2-CC9F-4688-843D-C4E096925BE2}" type="datetimeFigureOut">
              <a:rPr lang="en-US" smtClean="0"/>
              <a:pPr/>
              <a:t>11/22/2017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182DFC-2662-4A12-A05F-88BBF0BA5B1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D0DF6B2-CC9F-4688-843D-C4E096925BE2}" type="datetimeFigureOut">
              <a:rPr lang="en-US" smtClean="0"/>
              <a:pPr/>
              <a:t>11/22/2017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182DFC-2662-4A12-A05F-88BBF0BA5B1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D0DF6B2-CC9F-4688-843D-C4E096925BE2}" type="datetimeFigureOut">
              <a:rPr lang="en-US" smtClean="0"/>
              <a:pPr/>
              <a:t>11/22/2017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182DFC-2662-4A12-A05F-88BBF0BA5B1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D0DF6B2-CC9F-4688-843D-C4E096925BE2}" type="datetimeFigureOut">
              <a:rPr lang="en-US" smtClean="0"/>
              <a:pPr/>
              <a:t>11/22/2017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A182DFC-2662-4A12-A05F-88BBF0BA5B1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D0DF6B2-CC9F-4688-843D-C4E096925BE2}" type="datetimeFigureOut">
              <a:rPr lang="en-US" smtClean="0"/>
              <a:pPr/>
              <a:t>11/22/2017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A182DFC-2662-4A12-A05F-88BBF0BA5B1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0DF6B2-CC9F-4688-843D-C4E096925BE2}" type="datetimeFigureOut">
              <a:rPr lang="en-US" smtClean="0"/>
              <a:pPr/>
              <a:t>11/22/2017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A182DFC-2662-4A12-A05F-88BBF0BA5B1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D0DF6B2-CC9F-4688-843D-C4E096925BE2}" type="datetimeFigureOut">
              <a:rPr lang="en-US" smtClean="0"/>
              <a:pPr/>
              <a:t>11/22/2017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182DFC-2662-4A12-A05F-88BBF0BA5B1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D0DF6B2-CC9F-4688-843D-C4E096925BE2}" type="datetimeFigureOut">
              <a:rPr lang="en-US" smtClean="0"/>
              <a:pPr/>
              <a:t>11/22/2017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DA182DFC-2662-4A12-A05F-88BBF0BA5B1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D0DF6B2-CC9F-4688-843D-C4E096925BE2}" type="datetimeFigureOut">
              <a:rPr lang="en-US" smtClean="0"/>
              <a:pPr/>
              <a:t>11/22/2017</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A182DFC-2662-4A12-A05F-88BBF0BA5B1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71600" y="1905000"/>
            <a:ext cx="5654818" cy="1015663"/>
          </a:xfrm>
          <a:prstGeom prst="rect">
            <a:avLst/>
          </a:prstGeom>
          <a:ln/>
        </p:spPr>
        <p:style>
          <a:lnRef idx="2">
            <a:schemeClr val="accent2"/>
          </a:lnRef>
          <a:fillRef idx="1">
            <a:schemeClr val="lt1"/>
          </a:fillRef>
          <a:effectRef idx="0">
            <a:schemeClr val="accent2"/>
          </a:effectRef>
          <a:fontRef idx="minor">
            <a:schemeClr val="dk1"/>
          </a:fontRef>
        </p:style>
        <p:txBody>
          <a:bodyPr wrap="none" lIns="91440" tIns="45720" rIns="91440" bIns="45720">
            <a:spAutoFit/>
          </a:bodyPr>
          <a:lstStyle/>
          <a:p>
            <a:pPr algn="ctr"/>
            <a:r>
              <a:rPr lang="en-US" sz="6000" dirty="0" smtClean="0">
                <a:ln w="17780" cmpd="sng">
                  <a:solidFill>
                    <a:srgbClr val="FFFFFF"/>
                  </a:solidFill>
                  <a:prstDash val="solid"/>
                  <a:miter lim="800000"/>
                </a:ln>
                <a:solidFill>
                  <a:schemeClr val="tx2"/>
                </a:solidFill>
                <a:effectLst>
                  <a:outerShdw blurRad="50800" algn="tl" rotWithShape="0">
                    <a:srgbClr val="000000"/>
                  </a:outerShdw>
                </a:effectLst>
                <a:latin typeface="Arial Narrow" pitchFamily="34" charset="0"/>
              </a:rPr>
              <a:t>Contract Of Agency</a:t>
            </a:r>
            <a:endParaRPr lang="en-US" sz="6000" dirty="0">
              <a:ln w="17780" cmpd="sng">
                <a:solidFill>
                  <a:srgbClr val="FFFFFF"/>
                </a:solidFill>
                <a:prstDash val="solid"/>
                <a:miter lim="800000"/>
              </a:ln>
              <a:solidFill>
                <a:schemeClr val="tx2"/>
              </a:solidFill>
              <a:effectLst>
                <a:outerShdw blurRad="50800" algn="tl" rotWithShape="0">
                  <a:srgbClr val="000000"/>
                </a:outerShdw>
              </a:effectLst>
              <a:latin typeface="Arial Narrow" pitchFamily="34" charset="0"/>
            </a:endParaRPr>
          </a:p>
        </p:txBody>
      </p:sp>
      <p:sp>
        <p:nvSpPr>
          <p:cNvPr id="6" name="Subtitle 2"/>
          <p:cNvSpPr txBox="1">
            <a:spLocks/>
          </p:cNvSpPr>
          <p:nvPr/>
        </p:nvSpPr>
        <p:spPr>
          <a:xfrm>
            <a:off x="1371600" y="3886200"/>
            <a:ext cx="6400800" cy="1752600"/>
          </a:xfrm>
          <a:prstGeom prst="rect">
            <a:avLst/>
          </a:prstGeom>
        </p:spPr>
        <p:txBody>
          <a:bodyPr vert="horz" rtlCol="0">
            <a:normAutofit/>
          </a:bodyPr>
          <a:lstStyle/>
          <a:p>
            <a:pPr marL="274320" marR="0" lvl="0" indent="-274320" algn="r" defTabSz="914400" rtl="0" eaLnBrk="1" fontAlgn="auto" latinLnBrk="0" hangingPunct="1">
              <a:lnSpc>
                <a:spcPct val="100000"/>
              </a:lnSpc>
              <a:spcBef>
                <a:spcPct val="20000"/>
              </a:spcBef>
              <a:spcAft>
                <a:spcPts val="0"/>
              </a:spcAft>
              <a:buClr>
                <a:schemeClr val="accent3"/>
              </a:buClr>
              <a:buSzPct val="95000"/>
              <a:buFont typeface="Wingdings 2"/>
              <a:buChar char=""/>
              <a:tabLst/>
              <a:defRPr/>
            </a:pPr>
            <a:r>
              <a:rPr kumimoji="0" lang="en-US" sz="2600" b="0" i="0" u="none" strike="noStrike" kern="1200" cap="none" spc="0" normalizeH="0" baseline="0" noProof="0" dirty="0" smtClean="0">
                <a:ln>
                  <a:noFill/>
                </a:ln>
                <a:solidFill>
                  <a:schemeClr val="tx1"/>
                </a:solidFill>
                <a:effectLst/>
                <a:uLnTx/>
                <a:uFillTx/>
                <a:latin typeface="+mn-lt"/>
                <a:ea typeface="+mn-ea"/>
                <a:cs typeface="+mn-cs"/>
              </a:rPr>
              <a:t>Dr. Manish </a:t>
            </a:r>
            <a:r>
              <a:rPr kumimoji="0" lang="en-US" sz="2600" b="0" i="0" u="none" strike="noStrike" kern="1200" cap="none" spc="0" normalizeH="0" baseline="0" noProof="0" dirty="0" err="1" smtClean="0">
                <a:ln>
                  <a:noFill/>
                </a:ln>
                <a:solidFill>
                  <a:schemeClr val="tx1"/>
                </a:solidFill>
                <a:effectLst/>
                <a:uLnTx/>
                <a:uFillTx/>
                <a:latin typeface="+mn-lt"/>
                <a:ea typeface="+mn-ea"/>
                <a:cs typeface="+mn-cs"/>
              </a:rPr>
              <a:t>dadhich</a:t>
            </a:r>
            <a:endParaRPr kumimoji="0" lang="en-US" sz="2600" b="0" i="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r" defTabSz="914400" rtl="0" eaLnBrk="1" fontAlgn="auto" latinLnBrk="0" hangingPunct="1">
              <a:lnSpc>
                <a:spcPct val="100000"/>
              </a:lnSpc>
              <a:spcBef>
                <a:spcPct val="20000"/>
              </a:spcBef>
              <a:spcAft>
                <a:spcPts val="0"/>
              </a:spcAft>
              <a:buClr>
                <a:schemeClr val="accent3"/>
              </a:buClr>
              <a:buSzPct val="95000"/>
              <a:tabLst/>
              <a:defRPr/>
            </a:pPr>
            <a:r>
              <a:rPr kumimoji="0" lang="en-US" sz="2000" b="0" i="0" u="none" strike="noStrike" kern="1200" cap="none" spc="0" normalizeH="0" baseline="0" noProof="0" dirty="0" smtClean="0">
                <a:ln>
                  <a:noFill/>
                </a:ln>
                <a:solidFill>
                  <a:schemeClr val="tx1"/>
                </a:solidFill>
                <a:effectLst/>
                <a:uLnTx/>
                <a:uFillTx/>
                <a:latin typeface="+mn-lt"/>
                <a:ea typeface="+mn-ea"/>
                <a:cs typeface="+mn-cs"/>
              </a:rPr>
              <a:t>PhD. </a:t>
            </a:r>
            <a:r>
              <a:rPr kumimoji="0" lang="en-US" sz="2000" b="0" i="0" u="none" strike="noStrike" kern="1200" cap="none" spc="0" normalizeH="0" baseline="0" noProof="0" dirty="0" err="1" smtClean="0">
                <a:ln>
                  <a:noFill/>
                </a:ln>
                <a:solidFill>
                  <a:schemeClr val="tx1"/>
                </a:solidFill>
                <a:effectLst/>
                <a:uLnTx/>
                <a:uFillTx/>
                <a:latin typeface="+mn-lt"/>
                <a:ea typeface="+mn-ea"/>
                <a:cs typeface="+mn-cs"/>
              </a:rPr>
              <a:t>M.Com</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 NET</a:t>
            </a:r>
          </a:p>
          <a:p>
            <a:pPr marL="274320" marR="0" lvl="0" indent="-274320" algn="r" defTabSz="914400" rtl="0" eaLnBrk="1" fontAlgn="auto" latinLnBrk="0" hangingPunct="1">
              <a:lnSpc>
                <a:spcPct val="100000"/>
              </a:lnSpc>
              <a:spcBef>
                <a:spcPct val="20000"/>
              </a:spcBef>
              <a:spcAft>
                <a:spcPts val="0"/>
              </a:spcAft>
              <a:buClr>
                <a:schemeClr val="accent3"/>
              </a:buClr>
              <a:buSzPct val="95000"/>
              <a:tabLst/>
              <a:defRPr/>
            </a:pPr>
            <a:r>
              <a:rPr kumimoji="0" lang="en-US" sz="2000" b="0" i="0" u="none" strike="noStrike" kern="1200" cap="none" spc="0" normalizeH="0" baseline="0" noProof="0" dirty="0" smtClean="0">
                <a:ln>
                  <a:noFill/>
                </a:ln>
                <a:solidFill>
                  <a:schemeClr val="tx1"/>
                </a:solidFill>
                <a:effectLst/>
                <a:uLnTx/>
                <a:uFillTx/>
                <a:latin typeface="+mn-lt"/>
                <a:ea typeface="+mn-ea"/>
                <a:cs typeface="+mn-cs"/>
              </a:rPr>
              <a:t>M.B.A., NET, SET</a:t>
            </a:r>
          </a:p>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Arial" pitchFamily="34" charset="0"/>
              <a:buNone/>
              <a:tabLst/>
              <a:defRPr/>
            </a:pPr>
            <a:endParaRPr kumimoji="0" lang="en-US" sz="2600" b="0" i="0" u="none" strike="noStrike" kern="1200" cap="none" spc="0" normalizeH="0" baseline="0" noProof="0" dirty="0" smtClean="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23001041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normAutofit/>
          </a:bodyPr>
          <a:lstStyle/>
          <a:p>
            <a:pPr algn="ctr"/>
            <a:r>
              <a:rPr lang="en-US" sz="4000" b="1" dirty="0" smtClean="0">
                <a:latin typeface="Arial Narrow" pitchFamily="34" charset="0"/>
              </a:rPr>
              <a:t>Creation of Agency</a:t>
            </a:r>
            <a:endParaRPr lang="en-US" sz="4000" b="1" dirty="0">
              <a:latin typeface="Arial Narrow" pitchFamily="34" charset="0"/>
            </a:endParaRPr>
          </a:p>
        </p:txBody>
      </p:sp>
      <p:sp>
        <p:nvSpPr>
          <p:cNvPr id="13" name="Rectangle 12"/>
          <p:cNvSpPr/>
          <p:nvPr/>
        </p:nvSpPr>
        <p:spPr>
          <a:xfrm>
            <a:off x="2211388" y="1905000"/>
            <a:ext cx="4570412"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2000" b="1" dirty="0" smtClean="0"/>
              <a:t>Modes  of creating contract of Agency</a:t>
            </a:r>
            <a:endParaRPr lang="en-US" sz="2000" b="1" dirty="0"/>
          </a:p>
        </p:txBody>
      </p:sp>
      <p:sp>
        <p:nvSpPr>
          <p:cNvPr id="15" name="Rectangle 14"/>
          <p:cNvSpPr/>
          <p:nvPr/>
        </p:nvSpPr>
        <p:spPr>
          <a:xfrm>
            <a:off x="1371600" y="3581400"/>
            <a:ext cx="18288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By express authority</a:t>
            </a:r>
            <a:endParaRPr lang="en-US" b="1" dirty="0"/>
          </a:p>
        </p:txBody>
      </p:sp>
      <p:sp>
        <p:nvSpPr>
          <p:cNvPr id="18" name="Rectangle 17"/>
          <p:cNvSpPr/>
          <p:nvPr/>
        </p:nvSpPr>
        <p:spPr>
          <a:xfrm>
            <a:off x="3581400" y="3581400"/>
            <a:ext cx="17526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By implied authority</a:t>
            </a:r>
            <a:endParaRPr lang="en-US" b="1" dirty="0"/>
          </a:p>
        </p:txBody>
      </p:sp>
      <p:sp>
        <p:nvSpPr>
          <p:cNvPr id="20" name="Rectangle 19"/>
          <p:cNvSpPr/>
          <p:nvPr/>
        </p:nvSpPr>
        <p:spPr>
          <a:xfrm>
            <a:off x="5867400" y="3505200"/>
            <a:ext cx="16764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By ratification (treaty)</a:t>
            </a:r>
            <a:endParaRPr lang="en-US" b="1" dirty="0"/>
          </a:p>
        </p:txBody>
      </p:sp>
      <p:sp>
        <p:nvSpPr>
          <p:cNvPr id="22" name="Rounded Rectangle 21"/>
          <p:cNvSpPr/>
          <p:nvPr/>
        </p:nvSpPr>
        <p:spPr>
          <a:xfrm>
            <a:off x="990600" y="4800600"/>
            <a:ext cx="1752600" cy="76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By estoppels (otherwise legal</a:t>
            </a:r>
            <a:endParaRPr lang="en-US" b="1" dirty="0"/>
          </a:p>
        </p:txBody>
      </p:sp>
      <p:sp>
        <p:nvSpPr>
          <p:cNvPr id="23" name="Rounded Rectangle 22"/>
          <p:cNvSpPr/>
          <p:nvPr/>
        </p:nvSpPr>
        <p:spPr>
          <a:xfrm>
            <a:off x="3581400" y="4800600"/>
            <a:ext cx="1752600" cy="76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By holding out</a:t>
            </a:r>
            <a:endParaRPr lang="en-US" b="1" dirty="0"/>
          </a:p>
        </p:txBody>
      </p:sp>
      <p:sp>
        <p:nvSpPr>
          <p:cNvPr id="24" name="Rounded Rectangle 23"/>
          <p:cNvSpPr/>
          <p:nvPr/>
        </p:nvSpPr>
        <p:spPr>
          <a:xfrm>
            <a:off x="6324600" y="4800600"/>
            <a:ext cx="1676400" cy="76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By necessity</a:t>
            </a:r>
            <a:endParaRPr lang="en-US" b="1" dirty="0"/>
          </a:p>
        </p:txBody>
      </p:sp>
      <p:cxnSp>
        <p:nvCxnSpPr>
          <p:cNvPr id="26" name="Straight Connector 25"/>
          <p:cNvCxnSpPr/>
          <p:nvPr/>
        </p:nvCxnSpPr>
        <p:spPr>
          <a:xfrm flipV="1">
            <a:off x="2286000" y="2933700"/>
            <a:ext cx="4419600" cy="381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2286000" y="2971800"/>
            <a:ext cx="0" cy="609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4495800" y="2514600"/>
            <a:ext cx="0" cy="457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4495799" y="2971800"/>
            <a:ext cx="1" cy="609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6705600" y="2933700"/>
            <a:ext cx="0" cy="6477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1752600" y="4495800"/>
            <a:ext cx="5410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p:nvPr/>
        </p:nvCxnSpPr>
        <p:spPr>
          <a:xfrm rot="5400000">
            <a:off x="1599406" y="4648200"/>
            <a:ext cx="304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p:nvPr/>
        </p:nvCxnSpPr>
        <p:spPr>
          <a:xfrm rot="5400000">
            <a:off x="7009606" y="4648200"/>
            <a:ext cx="304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a:endCxn id="23" idx="0"/>
          </p:cNvCxnSpPr>
          <p:nvPr/>
        </p:nvCxnSpPr>
        <p:spPr>
          <a:xfrm flipH="1">
            <a:off x="4457700" y="4496594"/>
            <a:ext cx="794" cy="30400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a:stCxn id="18" idx="2"/>
          </p:cNvCxnSpPr>
          <p:nvPr/>
        </p:nvCxnSpPr>
        <p:spPr>
          <a:xfrm flipH="1">
            <a:off x="4456906" y="4191000"/>
            <a:ext cx="794" cy="30480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24129246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914400"/>
          </a:xfrm>
        </p:spPr>
        <p:txBody>
          <a:bodyPr>
            <a:normAutofit/>
          </a:bodyPr>
          <a:lstStyle/>
          <a:p>
            <a:pPr algn="ctr"/>
            <a:r>
              <a:rPr lang="en-US" sz="4000" b="1" u="sng" dirty="0" smtClean="0">
                <a:latin typeface="Arial Narrow" pitchFamily="34" charset="0"/>
              </a:rPr>
              <a:t>Agency Classification</a:t>
            </a:r>
            <a:endParaRPr lang="en-IN" sz="4000" b="1" u="sng" dirty="0">
              <a:latin typeface="Arial Narrow" pitchFamily="34" charset="0"/>
            </a:endParaRPr>
          </a:p>
        </p:txBody>
      </p:sp>
      <p:sp>
        <p:nvSpPr>
          <p:cNvPr id="3" name="Content Placeholder 2"/>
          <p:cNvSpPr>
            <a:spLocks noGrp="1"/>
          </p:cNvSpPr>
          <p:nvPr>
            <p:ph idx="1"/>
          </p:nvPr>
        </p:nvSpPr>
        <p:spPr>
          <a:xfrm>
            <a:off x="457200" y="1676400"/>
            <a:ext cx="8229600" cy="5029200"/>
          </a:xfrm>
        </p:spPr>
        <p:txBody>
          <a:bodyPr>
            <a:noAutofit/>
          </a:bodyPr>
          <a:lstStyle/>
          <a:p>
            <a:pPr marL="514350" indent="-514350" algn="just">
              <a:buNone/>
            </a:pPr>
            <a:endParaRPr lang="en-US" sz="2800" b="1" u="sng" dirty="0" smtClean="0"/>
          </a:p>
          <a:p>
            <a:pPr marL="514350" indent="-514350" algn="just">
              <a:buFont typeface="+mj-lt"/>
              <a:buAutoNum type="arabicParenR"/>
            </a:pPr>
            <a:r>
              <a:rPr lang="en-US" sz="2800" b="1" u="sng" dirty="0" smtClean="0"/>
              <a:t>Express Agency (sec. 186)</a:t>
            </a:r>
            <a:r>
              <a:rPr lang="en-US" sz="2800" dirty="0" smtClean="0"/>
              <a:t> – A person may be appointed agent, either by word of mouth or by writing. No particular form is required for appointing an agent.</a:t>
            </a:r>
          </a:p>
          <a:p>
            <a:pPr marL="514350" indent="-514350" algn="just">
              <a:buFont typeface="+mj-lt"/>
              <a:buAutoNum type="arabicParenR"/>
            </a:pPr>
            <a:endParaRPr lang="en-US" sz="2800" dirty="0" smtClean="0"/>
          </a:p>
          <a:p>
            <a:pPr marL="514350" indent="-514350" algn="just">
              <a:buFont typeface="+mj-lt"/>
              <a:buAutoNum type="arabicParenR"/>
            </a:pPr>
            <a:r>
              <a:rPr lang="en-US" sz="2800" b="1" u="sng" dirty="0"/>
              <a:t>Implied Agency (</a:t>
            </a:r>
            <a:r>
              <a:rPr lang="en-US" sz="2800" b="1" u="sng" dirty="0" smtClean="0"/>
              <a:t>sec. 187</a:t>
            </a:r>
            <a:r>
              <a:rPr lang="en-US" sz="2800" b="1" u="sng" dirty="0"/>
              <a:t>)</a:t>
            </a:r>
            <a:r>
              <a:rPr lang="en-US" sz="2800" dirty="0"/>
              <a:t> - An agency </a:t>
            </a:r>
            <a:r>
              <a:rPr lang="en-US" sz="2800" dirty="0" smtClean="0"/>
              <a:t>which arises from the conduct, situation or relationships of parties.  </a:t>
            </a:r>
            <a:endParaRPr lang="en-US" sz="2800" dirty="0"/>
          </a:p>
          <a:p>
            <a:pPr marL="0" indent="0" algn="just">
              <a:buNone/>
            </a:pPr>
            <a:r>
              <a:rPr lang="en-US" sz="2800" dirty="0" smtClean="0"/>
              <a:t> </a:t>
            </a:r>
            <a:endParaRPr lang="en-IN" sz="2800" dirty="0"/>
          </a:p>
        </p:txBody>
      </p:sp>
    </p:spTree>
    <p:extLst>
      <p:ext uri="{BB962C8B-B14F-4D97-AF65-F5344CB8AC3E}">
        <p14:creationId xmlns="" xmlns:p14="http://schemas.microsoft.com/office/powerpoint/2010/main" val="7747278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685800"/>
            <a:ext cx="8382000" cy="6019800"/>
          </a:xfrm>
        </p:spPr>
        <p:txBody>
          <a:bodyPr>
            <a:noAutofit/>
          </a:bodyPr>
          <a:lstStyle/>
          <a:p>
            <a:pPr marL="0" indent="0" algn="just">
              <a:buNone/>
            </a:pPr>
            <a:endParaRPr lang="en-US" sz="2800" dirty="0" smtClean="0">
              <a:latin typeface="Arial Narrow" pitchFamily="34" charset="0"/>
            </a:endParaRPr>
          </a:p>
          <a:p>
            <a:pPr marL="0" indent="0" algn="just">
              <a:buNone/>
            </a:pPr>
            <a:endParaRPr lang="en-US" sz="2800" dirty="0" smtClean="0">
              <a:latin typeface="Arial Narrow" pitchFamily="34" charset="0"/>
            </a:endParaRPr>
          </a:p>
          <a:p>
            <a:pPr algn="just">
              <a:buNone/>
            </a:pPr>
            <a:r>
              <a:rPr lang="en-US" sz="2800" b="1" u="sng" dirty="0" smtClean="0">
                <a:latin typeface="Arial Narrow" pitchFamily="34" charset="0"/>
              </a:rPr>
              <a:t>3). Agency </a:t>
            </a:r>
            <a:r>
              <a:rPr lang="en-US" sz="2800" b="1" u="sng" dirty="0">
                <a:latin typeface="Arial Narrow" pitchFamily="34" charset="0"/>
              </a:rPr>
              <a:t>by </a:t>
            </a:r>
            <a:r>
              <a:rPr lang="en-US" sz="2800" b="1" u="sng" dirty="0" smtClean="0">
                <a:latin typeface="Arial Narrow" pitchFamily="34" charset="0"/>
              </a:rPr>
              <a:t>Estoppel </a:t>
            </a:r>
            <a:r>
              <a:rPr lang="en-US" sz="2800" b="1" u="sng" dirty="0">
                <a:latin typeface="Arial Narrow" pitchFamily="34" charset="0"/>
              </a:rPr>
              <a:t>(</a:t>
            </a:r>
            <a:r>
              <a:rPr lang="en-US" sz="2800" b="1" u="sng" dirty="0" smtClean="0">
                <a:latin typeface="Arial Narrow" pitchFamily="34" charset="0"/>
              </a:rPr>
              <a:t>sec. 237</a:t>
            </a:r>
            <a:r>
              <a:rPr lang="en-US" sz="2800" b="1" u="sng" dirty="0">
                <a:latin typeface="Arial Narrow" pitchFamily="34" charset="0"/>
              </a:rPr>
              <a:t>)</a:t>
            </a:r>
            <a:r>
              <a:rPr lang="en-US" sz="2800" dirty="0">
                <a:latin typeface="Arial Narrow" pitchFamily="34" charset="0"/>
              </a:rPr>
              <a:t> – When a person has by his conduct </a:t>
            </a:r>
            <a:r>
              <a:rPr lang="en-US" sz="2800" dirty="0" smtClean="0">
                <a:latin typeface="Arial Narrow" pitchFamily="34" charset="0"/>
              </a:rPr>
              <a:t>or </a:t>
            </a:r>
            <a:r>
              <a:rPr lang="en-US" sz="2800" dirty="0">
                <a:latin typeface="Arial Narrow" pitchFamily="34" charset="0"/>
              </a:rPr>
              <a:t>statements induced others to believe that a certain </a:t>
            </a:r>
            <a:r>
              <a:rPr lang="en-US" sz="2800" dirty="0" smtClean="0">
                <a:latin typeface="Arial Narrow" pitchFamily="34" charset="0"/>
              </a:rPr>
              <a:t>person is his </a:t>
            </a:r>
            <a:r>
              <a:rPr lang="en-US" sz="2800" dirty="0">
                <a:latin typeface="Arial Narrow" pitchFamily="34" charset="0"/>
              </a:rPr>
              <a:t>agent, he is estopped from subsequently </a:t>
            </a:r>
            <a:r>
              <a:rPr lang="en-US" sz="2800" dirty="0" smtClean="0">
                <a:latin typeface="Arial Narrow" pitchFamily="34" charset="0"/>
              </a:rPr>
              <a:t>denying it.</a:t>
            </a:r>
          </a:p>
          <a:p>
            <a:pPr marL="0" indent="0" algn="just">
              <a:buNone/>
            </a:pPr>
            <a:endParaRPr lang="en-US" sz="2800" b="1" u="sng" dirty="0" smtClean="0">
              <a:latin typeface="Arial Narrow" pitchFamily="34" charset="0"/>
            </a:endParaRPr>
          </a:p>
          <a:p>
            <a:pPr algn="just">
              <a:buFont typeface="Wingdings" pitchFamily="2" charset="2"/>
              <a:buChar char="ü"/>
            </a:pPr>
            <a:r>
              <a:rPr lang="en-US" sz="2800" b="1" u="sng" dirty="0" smtClean="0">
                <a:latin typeface="Arial Narrow" pitchFamily="34" charset="0"/>
              </a:rPr>
              <a:t>Ex -</a:t>
            </a:r>
            <a:r>
              <a:rPr lang="en-US" sz="2800" b="1" dirty="0" smtClean="0">
                <a:latin typeface="Arial Narrow" pitchFamily="34" charset="0"/>
              </a:rPr>
              <a:t>   A</a:t>
            </a:r>
            <a:r>
              <a:rPr lang="en-US" sz="2800" dirty="0" smtClean="0">
                <a:latin typeface="Arial Narrow" pitchFamily="34" charset="0"/>
              </a:rPr>
              <a:t> </a:t>
            </a:r>
            <a:r>
              <a:rPr lang="en-US" sz="2800" dirty="0">
                <a:latin typeface="Arial Narrow" pitchFamily="34" charset="0"/>
              </a:rPr>
              <a:t>tells </a:t>
            </a:r>
            <a:r>
              <a:rPr lang="en-US" sz="2800" b="1" dirty="0">
                <a:latin typeface="Arial Narrow" pitchFamily="34" charset="0"/>
              </a:rPr>
              <a:t>B</a:t>
            </a:r>
            <a:r>
              <a:rPr lang="en-US" sz="2800" dirty="0">
                <a:latin typeface="Arial Narrow" pitchFamily="34" charset="0"/>
              </a:rPr>
              <a:t> that he is </a:t>
            </a:r>
            <a:r>
              <a:rPr lang="en-US" sz="2800" b="1" dirty="0">
                <a:latin typeface="Arial Narrow" pitchFamily="34" charset="0"/>
              </a:rPr>
              <a:t>C’s</a:t>
            </a:r>
            <a:r>
              <a:rPr lang="en-US" sz="2800" dirty="0">
                <a:latin typeface="Arial Narrow" pitchFamily="34" charset="0"/>
              </a:rPr>
              <a:t> agent, this he does in the presence </a:t>
            </a:r>
            <a:r>
              <a:rPr lang="en-US" sz="2800" dirty="0" smtClean="0">
                <a:latin typeface="Arial Narrow" pitchFamily="34" charset="0"/>
              </a:rPr>
              <a:t>of </a:t>
            </a:r>
            <a:r>
              <a:rPr lang="en-US" sz="2800" b="1" dirty="0">
                <a:latin typeface="Arial Narrow" pitchFamily="34" charset="0"/>
              </a:rPr>
              <a:t>C</a:t>
            </a:r>
            <a:r>
              <a:rPr lang="en-US" sz="2800" dirty="0">
                <a:latin typeface="Arial Narrow" pitchFamily="34" charset="0"/>
              </a:rPr>
              <a:t> and within his hearing. </a:t>
            </a:r>
            <a:r>
              <a:rPr lang="en-US" sz="2800" b="1" dirty="0">
                <a:latin typeface="Arial Narrow" pitchFamily="34" charset="0"/>
              </a:rPr>
              <a:t>C</a:t>
            </a:r>
            <a:r>
              <a:rPr lang="en-US" sz="2800" dirty="0">
                <a:latin typeface="Arial Narrow" pitchFamily="34" charset="0"/>
              </a:rPr>
              <a:t>  does not object to </a:t>
            </a:r>
            <a:r>
              <a:rPr lang="en-US" sz="2800" dirty="0" smtClean="0">
                <a:latin typeface="Arial Narrow" pitchFamily="34" charset="0"/>
              </a:rPr>
              <a:t>the statement </a:t>
            </a:r>
            <a:r>
              <a:rPr lang="en-US" sz="2800" dirty="0">
                <a:latin typeface="Arial Narrow" pitchFamily="34" charset="0"/>
              </a:rPr>
              <a:t>of </a:t>
            </a:r>
            <a:r>
              <a:rPr lang="en-US" sz="2800" b="1" dirty="0">
                <a:latin typeface="Arial Narrow" pitchFamily="34" charset="0"/>
              </a:rPr>
              <a:t>A</a:t>
            </a:r>
            <a:r>
              <a:rPr lang="en-US" sz="2800" dirty="0">
                <a:latin typeface="Arial Narrow" pitchFamily="34" charset="0"/>
              </a:rPr>
              <a:t> is actually not his agent. Later </a:t>
            </a:r>
            <a:r>
              <a:rPr lang="en-US" sz="2800" b="1" dirty="0">
                <a:latin typeface="Arial Narrow" pitchFamily="34" charset="0"/>
              </a:rPr>
              <a:t>B</a:t>
            </a:r>
            <a:r>
              <a:rPr lang="en-US" sz="2800" dirty="0">
                <a:latin typeface="Arial Narrow" pitchFamily="34" charset="0"/>
              </a:rPr>
              <a:t> makes a </a:t>
            </a:r>
            <a:r>
              <a:rPr lang="en-US" sz="2800" dirty="0" smtClean="0">
                <a:latin typeface="Arial Narrow" pitchFamily="34" charset="0"/>
              </a:rPr>
              <a:t>deal </a:t>
            </a:r>
            <a:r>
              <a:rPr lang="en-US" sz="2800" dirty="0">
                <a:latin typeface="Arial Narrow" pitchFamily="34" charset="0"/>
              </a:rPr>
              <a:t>with </a:t>
            </a:r>
            <a:r>
              <a:rPr lang="en-US" sz="2800" b="1" dirty="0">
                <a:latin typeface="Arial Narrow" pitchFamily="34" charset="0"/>
              </a:rPr>
              <a:t>A</a:t>
            </a:r>
            <a:r>
              <a:rPr lang="en-US" sz="2800" dirty="0">
                <a:latin typeface="Arial Narrow" pitchFamily="34" charset="0"/>
              </a:rPr>
              <a:t> as agent of </a:t>
            </a:r>
            <a:r>
              <a:rPr lang="en-US" sz="2800" b="1" dirty="0">
                <a:latin typeface="Arial Narrow" pitchFamily="34" charset="0"/>
              </a:rPr>
              <a:t>C</a:t>
            </a:r>
            <a:r>
              <a:rPr lang="en-US" sz="2800" dirty="0">
                <a:latin typeface="Arial Narrow" pitchFamily="34" charset="0"/>
              </a:rPr>
              <a:t>. </a:t>
            </a:r>
            <a:r>
              <a:rPr lang="en-US" sz="2800" b="1" dirty="0">
                <a:latin typeface="Arial Narrow" pitchFamily="34" charset="0"/>
              </a:rPr>
              <a:t>C</a:t>
            </a:r>
            <a:r>
              <a:rPr lang="en-US" sz="2800" dirty="0">
                <a:latin typeface="Arial Narrow" pitchFamily="34" charset="0"/>
              </a:rPr>
              <a:t> shall be bound by this deal. </a:t>
            </a:r>
            <a:endParaRPr lang="en-US" sz="2800" dirty="0" smtClean="0">
              <a:latin typeface="Arial Narrow" pitchFamily="34" charset="0"/>
            </a:endParaRPr>
          </a:p>
          <a:p>
            <a:pPr algn="just"/>
            <a:endParaRPr lang="en-US" sz="2800" dirty="0">
              <a:latin typeface="Arial Narrow" pitchFamily="34" charset="0"/>
            </a:endParaRPr>
          </a:p>
          <a:p>
            <a:pPr marL="0" indent="0" algn="just">
              <a:buNone/>
            </a:pPr>
            <a:r>
              <a:rPr lang="en-US" sz="2800" dirty="0" smtClean="0">
                <a:latin typeface="Arial Narrow" pitchFamily="34" charset="0"/>
              </a:rPr>
              <a:t> </a:t>
            </a:r>
            <a:r>
              <a:rPr lang="en-US" sz="2800" b="1" dirty="0" smtClean="0">
                <a:latin typeface="Arial Narrow" pitchFamily="34" charset="0"/>
              </a:rPr>
              <a:t>      </a:t>
            </a:r>
            <a:endParaRPr lang="en-IN" sz="2800" b="1" u="sng" dirty="0">
              <a:latin typeface="Arial Narrow" pitchFamily="34" charset="0"/>
            </a:endParaRPr>
          </a:p>
        </p:txBody>
      </p:sp>
    </p:spTree>
    <p:extLst>
      <p:ext uri="{BB962C8B-B14F-4D97-AF65-F5344CB8AC3E}">
        <p14:creationId xmlns="" xmlns:p14="http://schemas.microsoft.com/office/powerpoint/2010/main" val="27901881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477000"/>
          </a:xfrm>
        </p:spPr>
        <p:txBody>
          <a:bodyPr>
            <a:noAutofit/>
          </a:bodyPr>
          <a:lstStyle/>
          <a:p>
            <a:pPr algn="just">
              <a:buNone/>
            </a:pPr>
            <a:r>
              <a:rPr lang="en-US" sz="3200" b="1" u="sng" dirty="0" smtClean="0"/>
              <a:t>4) Agency </a:t>
            </a:r>
            <a:r>
              <a:rPr lang="en-US" sz="3200" b="1" u="sng" dirty="0"/>
              <a:t>by holding </a:t>
            </a:r>
            <a:r>
              <a:rPr lang="en-US" sz="3200" b="1" u="sng" smtClean="0"/>
              <a:t>out</a:t>
            </a:r>
            <a:r>
              <a:rPr lang="en-US" sz="3200" b="1" smtClean="0"/>
              <a:t> –  </a:t>
            </a:r>
            <a:r>
              <a:rPr lang="en-US" sz="3200" dirty="0"/>
              <a:t>Though part of the law of estoppel, some affirmative conduct by the principal is necessary in creation of agency by holding out</a:t>
            </a:r>
            <a:r>
              <a:rPr lang="en-US" sz="3200" dirty="0" smtClean="0"/>
              <a:t>.</a:t>
            </a:r>
            <a:endParaRPr lang="en-US" sz="3200" b="1" u="sng" dirty="0" smtClean="0"/>
          </a:p>
          <a:p>
            <a:pPr algn="just">
              <a:buFont typeface="Wingdings" pitchFamily="2" charset="2"/>
              <a:buChar char="ü"/>
            </a:pPr>
            <a:r>
              <a:rPr lang="en-US" sz="2800" b="1" u="sng" dirty="0" smtClean="0"/>
              <a:t>Ex</a:t>
            </a:r>
            <a:r>
              <a:rPr lang="en-US" sz="2800" dirty="0" smtClean="0"/>
              <a:t> - </a:t>
            </a:r>
            <a:r>
              <a:rPr lang="en-US" sz="2800" dirty="0"/>
              <a:t>A child purchase goods from a shop and desires the shopkeeper to collect payment from his parents later. The parents, though not bound to pay, make the payment. After a few days, the child again makes purchases from the shop on the credit of the parents. The parents would be bound this time because, by making payment earlier without raising any objection, they had held their child out as their agent for making such purchases</a:t>
            </a:r>
            <a:r>
              <a:rPr lang="en-US" sz="3200" dirty="0"/>
              <a:t>.</a:t>
            </a:r>
          </a:p>
          <a:p>
            <a:pPr algn="just"/>
            <a:endParaRPr lang="en-IN" sz="3200" dirty="0"/>
          </a:p>
        </p:txBody>
      </p:sp>
    </p:spTree>
    <p:extLst>
      <p:ext uri="{BB962C8B-B14F-4D97-AF65-F5344CB8AC3E}">
        <p14:creationId xmlns="" xmlns:p14="http://schemas.microsoft.com/office/powerpoint/2010/main" val="13163845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6324601"/>
          </a:xfrm>
        </p:spPr>
        <p:txBody>
          <a:bodyPr>
            <a:noAutofit/>
          </a:bodyPr>
          <a:lstStyle/>
          <a:p>
            <a:pPr algn="just">
              <a:buNone/>
            </a:pPr>
            <a:r>
              <a:rPr lang="en-US" sz="3200" b="1" u="sng" dirty="0" smtClean="0"/>
              <a:t>5) Agency of necessity</a:t>
            </a:r>
            <a:r>
              <a:rPr lang="en-US" sz="3200" b="1" dirty="0" smtClean="0"/>
              <a:t> (sec. 189) - </a:t>
            </a:r>
            <a:r>
              <a:rPr lang="en-US" sz="3200" dirty="0" smtClean="0"/>
              <a:t> This arises where there is no express or implied appointment of a person as agent for another but he is forced to act on behalf of a particular person.</a:t>
            </a:r>
            <a:endParaRPr lang="en-US" sz="3200" b="1" u="sng" dirty="0"/>
          </a:p>
          <a:p>
            <a:pPr algn="just">
              <a:buFont typeface="Wingdings" pitchFamily="2" charset="2"/>
              <a:buChar char="ü"/>
            </a:pPr>
            <a:r>
              <a:rPr lang="en-US" sz="3200" b="1" u="sng" dirty="0" smtClean="0"/>
              <a:t>Ex -</a:t>
            </a:r>
            <a:r>
              <a:rPr lang="en-US" sz="3200" dirty="0" smtClean="0"/>
              <a:t>  A horse was sent by rail at the destination it was not taken delivery by the owner. The station master had to feed the horse. Held, station master became the agent by necessity and hence the owner must compensate him.</a:t>
            </a:r>
            <a:endParaRPr lang="en-IN" sz="3200" dirty="0"/>
          </a:p>
        </p:txBody>
      </p:sp>
    </p:spTree>
    <p:extLst>
      <p:ext uri="{BB962C8B-B14F-4D97-AF65-F5344CB8AC3E}">
        <p14:creationId xmlns="" xmlns:p14="http://schemas.microsoft.com/office/powerpoint/2010/main" val="24037689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400800"/>
          </a:xfrm>
        </p:spPr>
        <p:txBody>
          <a:bodyPr>
            <a:noAutofit/>
          </a:bodyPr>
          <a:lstStyle/>
          <a:p>
            <a:pPr marL="514350" indent="-514350" algn="just">
              <a:buNone/>
            </a:pPr>
            <a:endParaRPr lang="en-US" sz="2800" b="1" u="sng" dirty="0"/>
          </a:p>
          <a:p>
            <a:pPr marL="514350" indent="-514350" algn="just">
              <a:buNone/>
            </a:pPr>
            <a:r>
              <a:rPr lang="en-US" sz="2800" b="1" u="sng" dirty="0" smtClean="0"/>
              <a:t>6) Agency by ratification (sec. 197)</a:t>
            </a:r>
            <a:r>
              <a:rPr lang="en-US" sz="2800" dirty="0" smtClean="0"/>
              <a:t>– Where an agent does an act for his principal but without knowledge or authority or 	where  he exceeds the given authority, the principal is not  held bound by the transaction.</a:t>
            </a:r>
            <a:endParaRPr lang="en-US" sz="2800" dirty="0"/>
          </a:p>
          <a:p>
            <a:pPr algn="just">
              <a:buFont typeface="Wingdings" pitchFamily="2" charset="2"/>
              <a:buChar char="ü"/>
            </a:pPr>
            <a:r>
              <a:rPr lang="en-US" sz="2800" b="1" u="sng" dirty="0" smtClean="0"/>
              <a:t>Ex</a:t>
            </a:r>
            <a:r>
              <a:rPr lang="en-US" sz="2800" dirty="0" smtClean="0"/>
              <a:t> –A buys certain goods on behalf of B. B did not appoint A as his agent. B may upon hearing of the transaction , accept or reject it. If B accepts it, the act is ratified and A has become his agent with retrospective effect.</a:t>
            </a:r>
            <a:endParaRPr lang="en-IN" sz="3600" dirty="0"/>
          </a:p>
        </p:txBody>
      </p:sp>
    </p:spTree>
    <p:extLst>
      <p:ext uri="{BB962C8B-B14F-4D97-AF65-F5344CB8AC3E}">
        <p14:creationId xmlns="" xmlns:p14="http://schemas.microsoft.com/office/powerpoint/2010/main" val="42134280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334000"/>
          </a:xfrm>
        </p:spPr>
        <p:txBody>
          <a:bodyPr>
            <a:normAutofit/>
          </a:bodyPr>
          <a:lstStyle/>
          <a:p>
            <a:pPr algn="just">
              <a:buNone/>
            </a:pPr>
            <a:r>
              <a:rPr lang="en-US" sz="3200" dirty="0" smtClean="0">
                <a:solidFill>
                  <a:schemeClr val="tx2"/>
                </a:solidFill>
              </a:rPr>
              <a:t>7</a:t>
            </a:r>
            <a:r>
              <a:rPr lang="en-US" sz="3200" dirty="0" smtClean="0"/>
              <a:t>) Agency by Operation of Law</a:t>
            </a:r>
          </a:p>
          <a:p>
            <a:pPr lvl="1" algn="just"/>
            <a:r>
              <a:rPr lang="en-US" sz="2800" dirty="0" smtClean="0"/>
              <a:t>An agency is also constituted by operation of law.</a:t>
            </a:r>
          </a:p>
          <a:p>
            <a:pPr lvl="1" algn="just"/>
            <a:r>
              <a:rPr lang="en-US" sz="2800" dirty="0" smtClean="0"/>
              <a:t>A partner is the agent of the firm and the act of the partner to carry on the business of the firm is the usual way binds the firm and its partners.</a:t>
            </a:r>
          </a:p>
          <a:p>
            <a:pPr lvl="1" algn="just"/>
            <a:r>
              <a:rPr lang="en-US" sz="2800" dirty="0" smtClean="0"/>
              <a:t>A Managing director becomes an agent of the company with the scope of his authority granted by memorandum of articles of association.</a:t>
            </a:r>
            <a:endParaRPr lang="en-US" sz="2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609600"/>
          </a:xfrm>
        </p:spPr>
        <p:txBody>
          <a:bodyPr>
            <a:normAutofit fontScale="90000"/>
          </a:bodyPr>
          <a:lstStyle/>
          <a:p>
            <a:pPr algn="ctr"/>
            <a:r>
              <a:rPr lang="en-US" sz="4000" u="sng" dirty="0" smtClean="0">
                <a:latin typeface="Arial Narrow" pitchFamily="34" charset="0"/>
              </a:rPr>
              <a:t>Classification Of Agents</a:t>
            </a:r>
            <a:endParaRPr lang="en-US" sz="4000" u="sng" dirty="0">
              <a:latin typeface="Arial Narrow" pitchFamily="34" charset="0"/>
            </a:endParaRPr>
          </a:p>
        </p:txBody>
      </p:sp>
      <p:sp>
        <p:nvSpPr>
          <p:cNvPr id="3" name="Subtitle 2"/>
          <p:cNvSpPr>
            <a:spLocks noGrp="1"/>
          </p:cNvSpPr>
          <p:nvPr>
            <p:ph idx="1"/>
          </p:nvPr>
        </p:nvSpPr>
        <p:spPr>
          <a:xfrm>
            <a:off x="457200" y="990600"/>
            <a:ext cx="8229600" cy="6096000"/>
          </a:xfrm>
        </p:spPr>
        <p:txBody>
          <a:bodyPr>
            <a:noAutofit/>
          </a:bodyPr>
          <a:lstStyle/>
          <a:p>
            <a:pPr algn="just"/>
            <a:r>
              <a:rPr lang="en-US" b="1" u="sng" dirty="0" smtClean="0">
                <a:solidFill>
                  <a:schemeClr val="tx1"/>
                </a:solidFill>
                <a:latin typeface="+mj-lt"/>
              </a:rPr>
              <a:t>ONE BROAD CLASSIFICATION OF AGENTS</a:t>
            </a:r>
          </a:p>
          <a:p>
            <a:pPr marL="514350" indent="-514350" algn="just">
              <a:buAutoNum type="arabicParenR"/>
            </a:pPr>
            <a:r>
              <a:rPr lang="en-US" b="1" dirty="0" smtClean="0">
                <a:solidFill>
                  <a:schemeClr val="tx1"/>
                </a:solidFill>
                <a:latin typeface="+mj-lt"/>
              </a:rPr>
              <a:t>Mercantile Or Commercial Agents</a:t>
            </a:r>
          </a:p>
          <a:p>
            <a:pPr marL="571500" indent="-571500" algn="just">
              <a:buFont typeface="+mj-lt"/>
              <a:buAutoNum type="romanLcPeriod"/>
            </a:pPr>
            <a:r>
              <a:rPr lang="en-US" b="1" u="sng" dirty="0" smtClean="0">
                <a:solidFill>
                  <a:schemeClr val="tx1"/>
                </a:solidFill>
                <a:latin typeface="+mj-lt"/>
              </a:rPr>
              <a:t>Broker: </a:t>
            </a:r>
            <a:r>
              <a:rPr lang="en-US" dirty="0" smtClean="0">
                <a:solidFill>
                  <a:schemeClr val="tx1"/>
                </a:solidFill>
                <a:latin typeface="+mj-lt"/>
              </a:rPr>
              <a:t>A broker is a mercantile agent engaged to buy and /or sell property or to make bargains and contract between the engager and a third party for commission.</a:t>
            </a:r>
          </a:p>
          <a:p>
            <a:pPr marL="571500" indent="-571500" algn="just">
              <a:buFont typeface="+mj-lt"/>
              <a:buAutoNum type="romanLcPeriod"/>
            </a:pPr>
            <a:r>
              <a:rPr lang="en-US" b="1" u="sng" dirty="0" smtClean="0">
                <a:solidFill>
                  <a:schemeClr val="tx1"/>
                </a:solidFill>
                <a:latin typeface="+mj-lt"/>
              </a:rPr>
              <a:t>Factor: </a:t>
            </a:r>
            <a:r>
              <a:rPr lang="en-US" dirty="0" smtClean="0">
                <a:solidFill>
                  <a:schemeClr val="tx1"/>
                </a:solidFill>
                <a:latin typeface="+mj-lt"/>
              </a:rPr>
              <a:t>A factor is a mercantile agent who is entrusted with the possession of goods with an authority to sell the same.</a:t>
            </a:r>
          </a:p>
          <a:p>
            <a:pPr marL="571500" indent="-571500" algn="just">
              <a:buFont typeface="+mj-lt"/>
              <a:buAutoNum type="romanLcPeriod"/>
            </a:pPr>
            <a:r>
              <a:rPr lang="en-US" b="1" u="sng" dirty="0" smtClean="0">
                <a:solidFill>
                  <a:schemeClr val="tx1"/>
                </a:solidFill>
                <a:latin typeface="+mj-lt"/>
              </a:rPr>
              <a:t>Commission Agent: </a:t>
            </a:r>
            <a:r>
              <a:rPr lang="en-US" dirty="0" smtClean="0">
                <a:solidFill>
                  <a:schemeClr val="tx1"/>
                </a:solidFill>
                <a:latin typeface="+mj-lt"/>
              </a:rPr>
              <a:t>A commission agent is an agent who is employed to buy or sell goods or transact business.</a:t>
            </a:r>
          </a:p>
          <a:p>
            <a:pPr marL="571500" indent="-571500" algn="just">
              <a:buFont typeface="+mj-lt"/>
              <a:buAutoNum type="romanLcPeriod"/>
            </a:pPr>
            <a:r>
              <a:rPr lang="en-US" b="1" u="sng" dirty="0" smtClean="0">
                <a:solidFill>
                  <a:schemeClr val="tx1"/>
                </a:solidFill>
                <a:latin typeface="+mj-lt"/>
              </a:rPr>
              <a:t>Del </a:t>
            </a:r>
            <a:r>
              <a:rPr lang="en-US" b="1" u="sng" dirty="0" err="1" smtClean="0">
                <a:solidFill>
                  <a:schemeClr val="tx1"/>
                </a:solidFill>
                <a:latin typeface="+mj-lt"/>
              </a:rPr>
              <a:t>Credere</a:t>
            </a:r>
            <a:r>
              <a:rPr lang="en-US" b="1" u="sng" dirty="0" smtClean="0">
                <a:solidFill>
                  <a:schemeClr val="tx1"/>
                </a:solidFill>
                <a:latin typeface="+mj-lt"/>
              </a:rPr>
              <a:t> Agent: </a:t>
            </a:r>
            <a:r>
              <a:rPr lang="en-US" dirty="0" smtClean="0">
                <a:solidFill>
                  <a:schemeClr val="tx1"/>
                </a:solidFill>
                <a:latin typeface="+mj-lt"/>
              </a:rPr>
              <a:t>A del </a:t>
            </a:r>
            <a:r>
              <a:rPr lang="en-US" dirty="0" err="1" smtClean="0">
                <a:solidFill>
                  <a:schemeClr val="tx1"/>
                </a:solidFill>
                <a:latin typeface="+mj-lt"/>
              </a:rPr>
              <a:t>credere</a:t>
            </a:r>
            <a:r>
              <a:rPr lang="en-US" dirty="0" smtClean="0">
                <a:solidFill>
                  <a:schemeClr val="tx1"/>
                </a:solidFill>
                <a:latin typeface="+mj-lt"/>
              </a:rPr>
              <a:t> agent is one who, in consideration of an extra remuneration, called a del </a:t>
            </a:r>
            <a:r>
              <a:rPr lang="en-US" dirty="0" err="1" smtClean="0">
                <a:solidFill>
                  <a:schemeClr val="tx1"/>
                </a:solidFill>
                <a:latin typeface="+mj-lt"/>
              </a:rPr>
              <a:t>credere</a:t>
            </a:r>
            <a:r>
              <a:rPr lang="en-US" dirty="0" smtClean="0">
                <a:solidFill>
                  <a:schemeClr val="tx1"/>
                </a:solidFill>
                <a:latin typeface="+mj-lt"/>
              </a:rPr>
              <a:t> commission, guarantees the performance of the contract by the other party.</a:t>
            </a:r>
          </a:p>
          <a:p>
            <a:pPr marL="571500" indent="-571500" algn="just"/>
            <a:endParaRPr lang="en-US" dirty="0">
              <a:solidFill>
                <a:schemeClr val="tx1"/>
              </a:solidFill>
              <a:latin typeface="+mj-lt"/>
            </a:endParaRPr>
          </a:p>
        </p:txBody>
      </p:sp>
    </p:spTree>
    <p:extLst>
      <p:ext uri="{BB962C8B-B14F-4D97-AF65-F5344CB8AC3E}">
        <p14:creationId xmlns="" xmlns:p14="http://schemas.microsoft.com/office/powerpoint/2010/main" val="197356718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609600"/>
          </a:xfrm>
        </p:spPr>
        <p:txBody>
          <a:bodyPr>
            <a:normAutofit fontScale="90000"/>
          </a:bodyPr>
          <a:lstStyle/>
          <a:p>
            <a:pPr algn="l"/>
            <a:r>
              <a:rPr lang="en-US" sz="4400" b="1" u="sng" dirty="0" smtClean="0">
                <a:effectLst>
                  <a:outerShdw blurRad="38100" dist="38100" dir="2700000" algn="tl">
                    <a:srgbClr val="000000">
                      <a:alpha val="43137"/>
                    </a:srgbClr>
                  </a:outerShdw>
                </a:effectLst>
                <a:latin typeface="Britannic Bold" pitchFamily="34" charset="0"/>
              </a:rPr>
              <a:t>Cont.…</a:t>
            </a:r>
            <a:endParaRPr lang="en-US" sz="4400" b="1" u="sng" dirty="0">
              <a:effectLst>
                <a:outerShdw blurRad="38100" dist="38100" dir="2700000" algn="tl">
                  <a:srgbClr val="000000">
                    <a:alpha val="43137"/>
                  </a:srgbClr>
                </a:outerShdw>
              </a:effectLst>
              <a:latin typeface="Britannic Bold" pitchFamily="34" charset="0"/>
            </a:endParaRPr>
          </a:p>
        </p:txBody>
      </p:sp>
      <p:sp>
        <p:nvSpPr>
          <p:cNvPr id="3" name="Content Placeholder 2"/>
          <p:cNvSpPr>
            <a:spLocks noGrp="1"/>
          </p:cNvSpPr>
          <p:nvPr>
            <p:ph idx="1"/>
          </p:nvPr>
        </p:nvSpPr>
        <p:spPr>
          <a:xfrm>
            <a:off x="457200" y="1143000"/>
            <a:ext cx="8229600" cy="5715000"/>
          </a:xfrm>
        </p:spPr>
        <p:txBody>
          <a:bodyPr>
            <a:normAutofit/>
          </a:bodyPr>
          <a:lstStyle/>
          <a:p>
            <a:pPr marL="571500" indent="-571500" algn="just">
              <a:buAutoNum type="romanLcPeriod" startAt="5"/>
            </a:pPr>
            <a:r>
              <a:rPr lang="en-US" b="1" u="sng" dirty="0" smtClean="0">
                <a:latin typeface="Arial Narrow" pitchFamily="34" charset="0"/>
              </a:rPr>
              <a:t>Auctioneer: </a:t>
            </a:r>
            <a:r>
              <a:rPr lang="en-US" dirty="0" smtClean="0">
                <a:latin typeface="Arial Narrow" pitchFamily="34" charset="0"/>
              </a:rPr>
              <a:t>An auctioneer is an agent appointed to sell goods by auction.</a:t>
            </a:r>
          </a:p>
          <a:p>
            <a:pPr marL="571500" indent="-571500" algn="just">
              <a:buAutoNum type="romanLcPeriod" startAt="5"/>
            </a:pPr>
            <a:r>
              <a:rPr lang="en-US" b="1" u="sng" dirty="0" smtClean="0">
                <a:latin typeface="Arial Narrow" pitchFamily="34" charset="0"/>
              </a:rPr>
              <a:t>Banker: </a:t>
            </a:r>
            <a:r>
              <a:rPr lang="en-US" dirty="0" smtClean="0">
                <a:latin typeface="Arial Narrow" pitchFamily="34" charset="0"/>
              </a:rPr>
              <a:t>though the relationship between banker and customer is ordinarily that of debtor or creditor, he acts as an agent when he buys or sells securities on his behalf.</a:t>
            </a:r>
          </a:p>
          <a:p>
            <a:pPr marL="571500" indent="-571500" algn="just">
              <a:buAutoNum type="romanLcPeriod" startAt="5"/>
            </a:pPr>
            <a:r>
              <a:rPr lang="en-US" b="1" u="sng" dirty="0" err="1" smtClean="0">
                <a:latin typeface="Arial Narrow" pitchFamily="34" charset="0"/>
              </a:rPr>
              <a:t>Pakka</a:t>
            </a:r>
            <a:r>
              <a:rPr lang="en-US" b="1" u="sng" dirty="0" smtClean="0">
                <a:latin typeface="Arial Narrow" pitchFamily="34" charset="0"/>
              </a:rPr>
              <a:t> and </a:t>
            </a:r>
            <a:r>
              <a:rPr lang="en-US" b="1" u="sng" dirty="0" err="1" smtClean="0">
                <a:latin typeface="Arial Narrow" pitchFamily="34" charset="0"/>
              </a:rPr>
              <a:t>Katcha</a:t>
            </a:r>
            <a:r>
              <a:rPr lang="en-US" b="1" u="sng" dirty="0" smtClean="0">
                <a:latin typeface="Arial Narrow" pitchFamily="34" charset="0"/>
              </a:rPr>
              <a:t> </a:t>
            </a:r>
            <a:r>
              <a:rPr lang="en-US" b="1" u="sng" dirty="0" err="1" smtClean="0">
                <a:latin typeface="Arial Narrow" pitchFamily="34" charset="0"/>
              </a:rPr>
              <a:t>Adatias</a:t>
            </a:r>
            <a:r>
              <a:rPr lang="en-US" dirty="0" smtClean="0">
                <a:latin typeface="Arial Narrow" pitchFamily="34" charset="0"/>
              </a:rPr>
              <a:t>: A </a:t>
            </a:r>
            <a:r>
              <a:rPr lang="en-US" dirty="0" err="1" smtClean="0">
                <a:latin typeface="Arial Narrow" pitchFamily="34" charset="0"/>
              </a:rPr>
              <a:t>pakka</a:t>
            </a:r>
            <a:r>
              <a:rPr lang="en-US" dirty="0" smtClean="0">
                <a:latin typeface="Arial Narrow" pitchFamily="34" charset="0"/>
              </a:rPr>
              <a:t> </a:t>
            </a:r>
            <a:r>
              <a:rPr lang="en-US" dirty="0" err="1" smtClean="0">
                <a:latin typeface="Arial Narrow" pitchFamily="34" charset="0"/>
              </a:rPr>
              <a:t>Adatia</a:t>
            </a:r>
            <a:r>
              <a:rPr lang="en-US" dirty="0" smtClean="0">
                <a:latin typeface="Arial Narrow" pitchFamily="34" charset="0"/>
              </a:rPr>
              <a:t> is a person who guarantees the performance of the contract, not only to his principal but also to the broker to the other side.</a:t>
            </a:r>
          </a:p>
          <a:p>
            <a:pPr marL="571500" indent="-571500" algn="just">
              <a:buNone/>
            </a:pPr>
            <a:r>
              <a:rPr lang="en-US" dirty="0" smtClean="0">
                <a:latin typeface="Arial Narrow" pitchFamily="34" charset="0"/>
              </a:rPr>
              <a:t>	A </a:t>
            </a:r>
            <a:r>
              <a:rPr lang="en-US" dirty="0" err="1" smtClean="0">
                <a:latin typeface="Arial Narrow" pitchFamily="34" charset="0"/>
              </a:rPr>
              <a:t>katcha</a:t>
            </a:r>
            <a:r>
              <a:rPr lang="en-US" dirty="0" smtClean="0">
                <a:latin typeface="Arial Narrow" pitchFamily="34" charset="0"/>
              </a:rPr>
              <a:t> </a:t>
            </a:r>
            <a:r>
              <a:rPr lang="en-US" dirty="0" err="1" smtClean="0">
                <a:latin typeface="Arial Narrow" pitchFamily="34" charset="0"/>
              </a:rPr>
              <a:t>adatia</a:t>
            </a:r>
            <a:r>
              <a:rPr lang="en-US" dirty="0" smtClean="0">
                <a:latin typeface="Arial Narrow" pitchFamily="34" charset="0"/>
              </a:rPr>
              <a:t> does not guarantee the performance of the contract.</a:t>
            </a:r>
          </a:p>
          <a:p>
            <a:pPr marL="571500" indent="-571500" algn="just">
              <a:buAutoNum type="romanLcPeriod" startAt="5"/>
            </a:pPr>
            <a:r>
              <a:rPr lang="en-US" b="1" u="sng" dirty="0" err="1" smtClean="0">
                <a:latin typeface="Arial Narrow" pitchFamily="34" charset="0"/>
              </a:rPr>
              <a:t>Indentor</a:t>
            </a:r>
            <a:r>
              <a:rPr lang="en-US" b="1" u="sng" dirty="0" smtClean="0">
                <a:latin typeface="Arial Narrow" pitchFamily="34" charset="0"/>
              </a:rPr>
              <a:t>: </a:t>
            </a:r>
            <a:r>
              <a:rPr lang="en-US" dirty="0" smtClean="0">
                <a:latin typeface="Arial Narrow" pitchFamily="34" charset="0"/>
              </a:rPr>
              <a:t>An </a:t>
            </a:r>
            <a:r>
              <a:rPr lang="en-US" dirty="0" err="1" smtClean="0">
                <a:latin typeface="Arial Narrow" pitchFamily="34" charset="0"/>
              </a:rPr>
              <a:t>indentor</a:t>
            </a:r>
            <a:r>
              <a:rPr lang="en-US" dirty="0" smtClean="0">
                <a:latin typeface="Arial Narrow" pitchFamily="34" charset="0"/>
              </a:rPr>
              <a:t> is commission agent, who, for a commission, procures a sale or a purchase on behalf of his principal, with a merchant in a foreign country.</a:t>
            </a:r>
          </a:p>
          <a:p>
            <a:pPr algn="just"/>
            <a:endParaRPr lang="en-US" dirty="0">
              <a:latin typeface="Arial Narrow" pitchFamily="34" charset="0"/>
            </a:endParaRPr>
          </a:p>
        </p:txBody>
      </p:sp>
    </p:spTree>
    <p:extLst>
      <p:ext uri="{BB962C8B-B14F-4D97-AF65-F5344CB8AC3E}">
        <p14:creationId xmlns="" xmlns:p14="http://schemas.microsoft.com/office/powerpoint/2010/main" val="397723946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a:bodyPr>
          <a:lstStyle/>
          <a:p>
            <a:r>
              <a:rPr lang="en-US" sz="4400" b="1" u="sng" dirty="0">
                <a:effectLst>
                  <a:outerShdw blurRad="38100" dist="38100" dir="2700000" algn="tl">
                    <a:srgbClr val="000000">
                      <a:alpha val="43137"/>
                    </a:srgbClr>
                  </a:outerShdw>
                </a:effectLst>
                <a:latin typeface="Britannic Bold" pitchFamily="34" charset="0"/>
              </a:rPr>
              <a:t>Cont.…</a:t>
            </a:r>
          </a:p>
        </p:txBody>
      </p:sp>
      <p:sp>
        <p:nvSpPr>
          <p:cNvPr id="3" name="Content Placeholder 2"/>
          <p:cNvSpPr>
            <a:spLocks noGrp="1"/>
          </p:cNvSpPr>
          <p:nvPr>
            <p:ph idx="1"/>
          </p:nvPr>
        </p:nvSpPr>
        <p:spPr>
          <a:xfrm>
            <a:off x="457200" y="1905000"/>
            <a:ext cx="8229600" cy="4221163"/>
          </a:xfrm>
        </p:spPr>
        <p:txBody>
          <a:bodyPr/>
          <a:lstStyle/>
          <a:p>
            <a:pPr>
              <a:buNone/>
            </a:pPr>
            <a:r>
              <a:rPr lang="en-US" dirty="0" smtClean="0">
                <a:latin typeface="+mj-lt"/>
              </a:rPr>
              <a:t>2) Non-Mercantile or Non Commercial Agents</a:t>
            </a:r>
          </a:p>
          <a:p>
            <a:pPr marL="571500" indent="-571500">
              <a:buFont typeface="+mj-lt"/>
              <a:buAutoNum type="romanLcPeriod"/>
            </a:pPr>
            <a:r>
              <a:rPr lang="en-US" dirty="0" smtClean="0">
                <a:latin typeface="+mj-lt"/>
              </a:rPr>
              <a:t>Wife As The Agent</a:t>
            </a:r>
          </a:p>
          <a:p>
            <a:pPr marL="571500" indent="-571500">
              <a:buFont typeface="+mj-lt"/>
              <a:buAutoNum type="romanLcPeriod"/>
            </a:pPr>
            <a:r>
              <a:rPr lang="en-US" dirty="0" smtClean="0">
                <a:latin typeface="+mj-lt"/>
              </a:rPr>
              <a:t>Sub-Agents </a:t>
            </a:r>
          </a:p>
          <a:p>
            <a:pPr marL="571500" indent="-571500">
              <a:buNone/>
            </a:pPr>
            <a:endParaRPr lang="en-US" dirty="0">
              <a:latin typeface="+mj-lt"/>
            </a:endParaRPr>
          </a:p>
          <a:p>
            <a:pPr marL="571500" indent="-571500">
              <a:buNone/>
            </a:pPr>
            <a:r>
              <a:rPr lang="en-US" dirty="0" smtClean="0">
                <a:latin typeface="+mj-lt"/>
              </a:rPr>
              <a:t>ANOTHER CLASSIFICATION OF AGENT</a:t>
            </a:r>
          </a:p>
          <a:p>
            <a:pPr marL="571500" indent="-571500">
              <a:buAutoNum type="arabicParenR"/>
            </a:pPr>
            <a:r>
              <a:rPr lang="en-US" dirty="0" smtClean="0">
                <a:latin typeface="+mj-lt"/>
              </a:rPr>
              <a:t>General</a:t>
            </a:r>
          </a:p>
          <a:p>
            <a:pPr marL="571500" indent="-571500">
              <a:buAutoNum type="arabicParenR"/>
            </a:pPr>
            <a:r>
              <a:rPr lang="en-US" dirty="0" smtClean="0">
                <a:latin typeface="+mj-lt"/>
              </a:rPr>
              <a:t>Special</a:t>
            </a:r>
          </a:p>
          <a:p>
            <a:pPr marL="571500" indent="-571500">
              <a:buAutoNum type="arabicParenR"/>
            </a:pPr>
            <a:r>
              <a:rPr lang="en-US" dirty="0" smtClean="0">
                <a:latin typeface="+mj-lt"/>
              </a:rPr>
              <a:t>Universal agent </a:t>
            </a:r>
          </a:p>
        </p:txBody>
      </p:sp>
    </p:spTree>
    <p:extLst>
      <p:ext uri="{BB962C8B-B14F-4D97-AF65-F5344CB8AC3E}">
        <p14:creationId xmlns="" xmlns:p14="http://schemas.microsoft.com/office/powerpoint/2010/main" val="29094126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57200" y="663575"/>
            <a:ext cx="7772400" cy="631825"/>
          </a:xfrm>
        </p:spPr>
        <p:txBody>
          <a:bodyPr>
            <a:normAutofit fontScale="90000"/>
          </a:bodyPr>
          <a:lstStyle/>
          <a:p>
            <a:pPr algn="ctr"/>
            <a:r>
              <a:rPr lang="en-US" b="1" u="sng" dirty="0" smtClean="0">
                <a:solidFill>
                  <a:schemeClr val="accent1">
                    <a:lumMod val="75000"/>
                  </a:schemeClr>
                </a:solidFill>
                <a:effectLst>
                  <a:outerShdw blurRad="38100" dist="38100" dir="2700000" algn="tl">
                    <a:srgbClr val="000000">
                      <a:alpha val="43137"/>
                    </a:srgbClr>
                  </a:outerShdw>
                </a:effectLst>
                <a:latin typeface="Arial Narrow" pitchFamily="34" charset="0"/>
              </a:rPr>
              <a:t>Agent</a:t>
            </a:r>
            <a:endParaRPr lang="en-US" b="1" u="sng" dirty="0">
              <a:solidFill>
                <a:schemeClr val="accent1">
                  <a:lumMod val="75000"/>
                </a:schemeClr>
              </a:solidFill>
              <a:effectLst>
                <a:outerShdw blurRad="38100" dist="38100" dir="2700000" algn="tl">
                  <a:srgbClr val="000000">
                    <a:alpha val="43137"/>
                  </a:srgbClr>
                </a:outerShdw>
              </a:effectLst>
              <a:latin typeface="Arial Narrow" pitchFamily="34" charset="0"/>
            </a:endParaRPr>
          </a:p>
        </p:txBody>
      </p:sp>
      <p:sp>
        <p:nvSpPr>
          <p:cNvPr id="3" name="Subtitle 2"/>
          <p:cNvSpPr>
            <a:spLocks noGrp="1"/>
          </p:cNvSpPr>
          <p:nvPr>
            <p:ph type="subTitle" idx="1"/>
          </p:nvPr>
        </p:nvSpPr>
        <p:spPr>
          <a:xfrm>
            <a:off x="228600" y="1447800"/>
            <a:ext cx="8763000" cy="5486400"/>
          </a:xfrm>
        </p:spPr>
        <p:txBody>
          <a:bodyPr>
            <a:normAutofit/>
          </a:bodyPr>
          <a:lstStyle/>
          <a:p>
            <a:pPr algn="just"/>
            <a:endParaRPr lang="en-US" sz="2400" dirty="0" smtClean="0">
              <a:solidFill>
                <a:schemeClr val="bg1"/>
              </a:solidFill>
              <a:cs typeface="Times New Roman" pitchFamily="18" charset="0"/>
            </a:endParaRPr>
          </a:p>
          <a:p>
            <a:pPr algn="just"/>
            <a:r>
              <a:rPr lang="en-US" sz="2400" dirty="0" smtClean="0">
                <a:solidFill>
                  <a:schemeClr val="bg1"/>
                </a:solidFill>
                <a:cs typeface="Times New Roman" pitchFamily="18" charset="0"/>
              </a:rPr>
              <a:t>	</a:t>
            </a:r>
            <a:r>
              <a:rPr lang="en-US" sz="2800" dirty="0" smtClean="0">
                <a:solidFill>
                  <a:schemeClr val="bg1"/>
                </a:solidFill>
                <a:latin typeface="Arial Narrow" pitchFamily="34" charset="0"/>
                <a:cs typeface="Times New Roman" pitchFamily="18" charset="0"/>
              </a:rPr>
              <a:t>According </a:t>
            </a:r>
            <a:r>
              <a:rPr lang="en-US" sz="2800" dirty="0">
                <a:solidFill>
                  <a:schemeClr val="bg1"/>
                </a:solidFill>
                <a:latin typeface="Arial Narrow" pitchFamily="34" charset="0"/>
                <a:cs typeface="Times New Roman" pitchFamily="18" charset="0"/>
              </a:rPr>
              <a:t>to Sec </a:t>
            </a:r>
            <a:r>
              <a:rPr lang="en-US" sz="2800" dirty="0" smtClean="0">
                <a:solidFill>
                  <a:schemeClr val="bg1"/>
                </a:solidFill>
                <a:latin typeface="Arial Narrow" pitchFamily="34" charset="0"/>
                <a:cs typeface="Times New Roman" pitchFamily="18" charset="0"/>
              </a:rPr>
              <a:t>182 </a:t>
            </a:r>
            <a:r>
              <a:rPr lang="en-US" sz="2800" dirty="0">
                <a:solidFill>
                  <a:schemeClr val="bg1"/>
                </a:solidFill>
                <a:latin typeface="Arial Narrow" pitchFamily="34" charset="0"/>
                <a:cs typeface="Times New Roman" pitchFamily="18" charset="0"/>
              </a:rPr>
              <a:t>defines an ‘Agent’ as “a person employed to do any act for another or to represent another in dealings with third person”. The person for whom such act </a:t>
            </a:r>
            <a:r>
              <a:rPr lang="en-US" sz="2800" dirty="0" smtClean="0">
                <a:solidFill>
                  <a:schemeClr val="bg1"/>
                </a:solidFill>
                <a:latin typeface="Arial Narrow" pitchFamily="34" charset="0"/>
                <a:cs typeface="Times New Roman" pitchFamily="18" charset="0"/>
              </a:rPr>
              <a:t>is done </a:t>
            </a:r>
            <a:r>
              <a:rPr lang="en-US" sz="2800" dirty="0">
                <a:solidFill>
                  <a:schemeClr val="bg1"/>
                </a:solidFill>
                <a:latin typeface="Arial Narrow" pitchFamily="34" charset="0"/>
                <a:cs typeface="Times New Roman" pitchFamily="18" charset="0"/>
              </a:rPr>
              <a:t>or who is represented is called the principal. </a:t>
            </a:r>
            <a:endParaRPr lang="en-US" sz="2800" dirty="0" smtClean="0">
              <a:solidFill>
                <a:schemeClr val="bg1"/>
              </a:solidFill>
              <a:latin typeface="Arial Narrow" pitchFamily="34" charset="0"/>
              <a:cs typeface="Times New Roman" pitchFamily="18" charset="0"/>
            </a:endParaRPr>
          </a:p>
          <a:p>
            <a:pPr algn="just"/>
            <a:endParaRPr lang="en-US" sz="3200" dirty="0" smtClean="0">
              <a:solidFill>
                <a:schemeClr val="bg1"/>
              </a:solidFill>
              <a:latin typeface="Arial Narrow" pitchFamily="34" charset="0"/>
              <a:cs typeface="Times New Roman" pitchFamily="18" charset="0"/>
            </a:endParaRPr>
          </a:p>
          <a:p>
            <a:pPr algn="just"/>
            <a:r>
              <a:rPr lang="en-US" sz="3200" b="1" dirty="0" smtClean="0">
                <a:solidFill>
                  <a:schemeClr val="bg1"/>
                </a:solidFill>
                <a:latin typeface="Arial Narrow" pitchFamily="34" charset="0"/>
                <a:cs typeface="Times New Roman" pitchFamily="18" charset="0"/>
              </a:rPr>
              <a:t>The </a:t>
            </a:r>
            <a:r>
              <a:rPr lang="en-US" sz="3200" b="1" dirty="0">
                <a:solidFill>
                  <a:schemeClr val="bg1"/>
                </a:solidFill>
                <a:latin typeface="Arial Narrow" pitchFamily="34" charset="0"/>
                <a:cs typeface="Times New Roman" pitchFamily="18" charset="0"/>
              </a:rPr>
              <a:t>relationship between the agent </a:t>
            </a:r>
            <a:r>
              <a:rPr lang="en-US" sz="3200" b="1" dirty="0" smtClean="0">
                <a:solidFill>
                  <a:schemeClr val="bg1"/>
                </a:solidFill>
                <a:latin typeface="Arial Narrow" pitchFamily="34" charset="0"/>
                <a:cs typeface="Times New Roman" pitchFamily="18" charset="0"/>
              </a:rPr>
              <a:t>and the </a:t>
            </a:r>
            <a:r>
              <a:rPr lang="en-US" sz="3200" b="1" dirty="0">
                <a:solidFill>
                  <a:schemeClr val="bg1"/>
                </a:solidFill>
                <a:latin typeface="Arial Narrow" pitchFamily="34" charset="0"/>
                <a:cs typeface="Times New Roman" pitchFamily="18" charset="0"/>
              </a:rPr>
              <a:t>principal is called “agency”</a:t>
            </a:r>
          </a:p>
        </p:txBody>
      </p:sp>
    </p:spTree>
    <p:extLst>
      <p:ext uri="{BB962C8B-B14F-4D97-AF65-F5344CB8AC3E}">
        <p14:creationId xmlns="" xmlns:p14="http://schemas.microsoft.com/office/powerpoint/2010/main" val="30693522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2362200"/>
          </a:xfrm>
          <a:solidFill>
            <a:schemeClr val="bg1"/>
          </a:solidFill>
        </p:spPr>
        <p:txBody>
          <a:bodyPr>
            <a:normAutofit/>
          </a:bodyPr>
          <a:lstStyle/>
          <a:p>
            <a:pPr algn="l"/>
            <a:r>
              <a:rPr lang="en-US" sz="4800" b="1" u="sng" dirty="0" smtClean="0">
                <a:effectLst>
                  <a:outerShdw blurRad="38100" dist="38100" dir="2700000" algn="tl">
                    <a:srgbClr val="000000">
                      <a:alpha val="43137"/>
                    </a:srgbClr>
                  </a:outerShdw>
                </a:effectLst>
                <a:latin typeface="Britannic Bold" pitchFamily="34" charset="0"/>
                <a:ea typeface="MS Gothic" pitchFamily="49" charset="-128"/>
              </a:rPr>
              <a:t/>
            </a:r>
            <a:br>
              <a:rPr lang="en-US" sz="4800" b="1" u="sng" dirty="0" smtClean="0">
                <a:effectLst>
                  <a:outerShdw blurRad="38100" dist="38100" dir="2700000" algn="tl">
                    <a:srgbClr val="000000">
                      <a:alpha val="43137"/>
                    </a:srgbClr>
                  </a:outerShdw>
                </a:effectLst>
                <a:latin typeface="Britannic Bold" pitchFamily="34" charset="0"/>
                <a:ea typeface="MS Gothic" pitchFamily="49" charset="-128"/>
              </a:rPr>
            </a:br>
            <a:r>
              <a:rPr lang="en-US" sz="4800" b="1" u="sng" dirty="0" smtClean="0">
                <a:effectLst>
                  <a:outerShdw blurRad="38100" dist="38100" dir="2700000" algn="tl">
                    <a:srgbClr val="000000">
                      <a:alpha val="43137"/>
                    </a:srgbClr>
                  </a:outerShdw>
                </a:effectLst>
                <a:latin typeface="Britannic Bold" pitchFamily="34" charset="0"/>
                <a:ea typeface="MS Gothic" pitchFamily="49" charset="-128"/>
              </a:rPr>
              <a:t>Rights of an Agent</a:t>
            </a:r>
            <a:endParaRPr lang="en-US" sz="4800" b="1" u="sng" dirty="0">
              <a:effectLst>
                <a:outerShdw blurRad="38100" dist="38100" dir="2700000" algn="tl">
                  <a:srgbClr val="000000">
                    <a:alpha val="43137"/>
                  </a:srgbClr>
                </a:outerShdw>
              </a:effectLst>
              <a:latin typeface="Britannic Bold" pitchFamily="34" charset="0"/>
              <a:ea typeface="MS Gothic" pitchFamily="49" charset="-128"/>
            </a:endParaRPr>
          </a:p>
        </p:txBody>
      </p:sp>
      <p:pic>
        <p:nvPicPr>
          <p:cNvPr id="6" name="Picture 2" descr="http://www.realworld101.org/storage/know-your-rights.jpg?__SQUARESPACE_CACHEVERSION=1236527417805"/>
          <p:cNvPicPr>
            <a:picLocks noChangeAspect="1" noChangeArrowheads="1"/>
          </p:cNvPicPr>
          <p:nvPr/>
        </p:nvPicPr>
        <p:blipFill>
          <a:blip r:embed="rId2"/>
          <a:srcRect/>
          <a:stretch>
            <a:fillRect/>
          </a:stretch>
        </p:blipFill>
        <p:spPr bwMode="auto">
          <a:xfrm>
            <a:off x="5791200" y="0"/>
            <a:ext cx="3352800" cy="2286000"/>
          </a:xfrm>
          <a:prstGeom prst="rect">
            <a:avLst/>
          </a:prstGeom>
          <a:ln>
            <a:noFill/>
          </a:ln>
          <a:effectLst>
            <a:softEdge rad="112500"/>
          </a:effectLst>
        </p:spPr>
      </p:pic>
    </p:spTree>
    <p:extLst>
      <p:ext uri="{BB962C8B-B14F-4D97-AF65-F5344CB8AC3E}">
        <p14:creationId xmlns="" xmlns:p14="http://schemas.microsoft.com/office/powerpoint/2010/main" val="75650265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52400"/>
            <a:ext cx="8458200" cy="6705600"/>
          </a:xfrm>
          <a:solidFill>
            <a:schemeClr val="bg1"/>
          </a:solidFill>
        </p:spPr>
        <p:txBody>
          <a:bodyPr>
            <a:normAutofit/>
          </a:bodyPr>
          <a:lstStyle/>
          <a:p>
            <a:pPr algn="just">
              <a:buFont typeface="Wingdings" pitchFamily="2" charset="2"/>
              <a:buChar char="Ø"/>
            </a:pPr>
            <a:endParaRPr lang="en-US" sz="2400" b="1" u="sng" dirty="0" smtClean="0"/>
          </a:p>
          <a:p>
            <a:pPr algn="just">
              <a:buNone/>
            </a:pPr>
            <a:r>
              <a:rPr lang="en-US" sz="2400" b="1" u="sng" dirty="0" smtClean="0"/>
              <a:t>1. Right to remuneration(Sec 219-220) </a:t>
            </a:r>
            <a:r>
              <a:rPr lang="en-US" sz="2400" b="1" dirty="0" smtClean="0"/>
              <a:t>:- </a:t>
            </a:r>
            <a:r>
              <a:rPr lang="en-US" sz="2400" dirty="0" smtClean="0"/>
              <a:t>An agent is entitled to his agreed commission or remuneration and if there is no agreement, to a  reasonable remuneration</a:t>
            </a:r>
            <a:r>
              <a:rPr lang="en-US" sz="2400" dirty="0" smtClean="0">
                <a:solidFill>
                  <a:srgbClr val="002060"/>
                </a:solidFill>
              </a:rPr>
              <a:t>.[Sheikh </a:t>
            </a:r>
            <a:r>
              <a:rPr lang="en-US" sz="2400" dirty="0" err="1" smtClean="0">
                <a:solidFill>
                  <a:srgbClr val="002060"/>
                </a:solidFill>
              </a:rPr>
              <a:t>Farid</a:t>
            </a:r>
            <a:r>
              <a:rPr lang="en-US" sz="2400" dirty="0" smtClean="0">
                <a:solidFill>
                  <a:srgbClr val="002060"/>
                </a:solidFill>
              </a:rPr>
              <a:t> </a:t>
            </a:r>
            <a:r>
              <a:rPr lang="en-US" sz="2400" dirty="0" err="1" smtClean="0">
                <a:solidFill>
                  <a:srgbClr val="002060"/>
                </a:solidFill>
              </a:rPr>
              <a:t>Baksh</a:t>
            </a:r>
            <a:r>
              <a:rPr lang="en-US" sz="2400" dirty="0" smtClean="0">
                <a:solidFill>
                  <a:srgbClr val="002060"/>
                </a:solidFill>
              </a:rPr>
              <a:t> v. </a:t>
            </a:r>
            <a:r>
              <a:rPr lang="en-US" sz="2400" dirty="0" err="1" smtClean="0">
                <a:solidFill>
                  <a:srgbClr val="002060"/>
                </a:solidFill>
              </a:rPr>
              <a:t>Hasgulal</a:t>
            </a:r>
            <a:r>
              <a:rPr lang="en-US" sz="2400" dirty="0" smtClean="0">
                <a:solidFill>
                  <a:srgbClr val="002060"/>
                </a:solidFill>
              </a:rPr>
              <a:t> Singh A.I.R (1937) ALL 46] </a:t>
            </a:r>
          </a:p>
          <a:p>
            <a:pPr algn="just">
              <a:buNone/>
            </a:pPr>
            <a:r>
              <a:rPr lang="en-US" sz="2400" dirty="0" smtClean="0"/>
              <a:t>   However, an agent who is guilty of misconduct in the business of agency is not entitled to any remuneration in respect of that part of the business which he has misconducted.   </a:t>
            </a:r>
            <a:r>
              <a:rPr lang="en-US" sz="2400" dirty="0" smtClean="0">
                <a:solidFill>
                  <a:srgbClr val="002060"/>
                </a:solidFill>
              </a:rPr>
              <a:t>(Sec 220)a</a:t>
            </a:r>
          </a:p>
          <a:p>
            <a:pPr algn="just">
              <a:buNone/>
            </a:pPr>
            <a:endParaRPr lang="en-US" sz="2400" dirty="0" smtClean="0">
              <a:solidFill>
                <a:srgbClr val="002060"/>
              </a:solidFill>
            </a:endParaRPr>
          </a:p>
          <a:p>
            <a:pPr algn="just">
              <a:buNone/>
            </a:pPr>
            <a:r>
              <a:rPr lang="en-US" sz="2400" b="1" u="sng" dirty="0" smtClean="0"/>
              <a:t>2. Right of Retainer(Sec 217) </a:t>
            </a:r>
            <a:r>
              <a:rPr lang="en-US" sz="2400" b="1" dirty="0" smtClean="0"/>
              <a:t>:-</a:t>
            </a:r>
            <a:r>
              <a:rPr lang="en-US" sz="2400" dirty="0" smtClean="0"/>
              <a:t> This is also known as agent’s right of retainer. It can only be claimed on money received by him in the business of the agency.  He can not therefore, retain, sums received by him in one business for his commission or </a:t>
            </a:r>
            <a:r>
              <a:rPr lang="en-US" sz="2400" dirty="0"/>
              <a:t>remuneration in other business on behalf of the same principle.</a:t>
            </a:r>
          </a:p>
          <a:p>
            <a:pPr algn="just">
              <a:buFont typeface="Wingdings" pitchFamily="2" charset="2"/>
              <a:buChar char="Ø"/>
            </a:pPr>
            <a:endParaRPr lang="en-US" sz="2400" dirty="0" smtClean="0"/>
          </a:p>
          <a:p>
            <a:pPr algn="just">
              <a:buFont typeface="Wingdings" pitchFamily="2" charset="2"/>
              <a:buChar char="Ø"/>
            </a:pPr>
            <a:endParaRPr lang="en-US" sz="2400" dirty="0" smtClean="0"/>
          </a:p>
          <a:p>
            <a:pPr algn="just">
              <a:buFont typeface="Wingdings" pitchFamily="2" charset="2"/>
              <a:buChar char="Ø"/>
            </a:pPr>
            <a:endParaRPr lang="en-US" sz="2400" dirty="0"/>
          </a:p>
        </p:txBody>
      </p:sp>
    </p:spTree>
    <p:extLst>
      <p:ext uri="{BB962C8B-B14F-4D97-AF65-F5344CB8AC3E}">
        <p14:creationId xmlns="" xmlns:p14="http://schemas.microsoft.com/office/powerpoint/2010/main" val="102058490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382000" cy="5181600"/>
          </a:xfrm>
          <a:solidFill>
            <a:schemeClr val="bg1"/>
          </a:solidFill>
        </p:spPr>
        <p:txBody>
          <a:bodyPr>
            <a:normAutofit/>
          </a:bodyPr>
          <a:lstStyle/>
          <a:p>
            <a:pPr algn="just">
              <a:buNone/>
            </a:pPr>
            <a:r>
              <a:rPr lang="en-US" sz="2800" dirty="0" smtClean="0">
                <a:latin typeface="+mj-lt"/>
              </a:rPr>
              <a:t>  </a:t>
            </a:r>
            <a:r>
              <a:rPr lang="en-US" sz="2800" b="1" dirty="0" smtClean="0">
                <a:latin typeface="+mj-lt"/>
              </a:rPr>
              <a:t>3. </a:t>
            </a:r>
            <a:r>
              <a:rPr lang="en-US" sz="2800" b="1" u="sng" dirty="0" smtClean="0">
                <a:latin typeface="+mj-lt"/>
              </a:rPr>
              <a:t>Rights of Lien(Sec 221) </a:t>
            </a:r>
            <a:r>
              <a:rPr lang="en-US" sz="2800" b="1" dirty="0" smtClean="0">
                <a:latin typeface="+mj-lt"/>
              </a:rPr>
              <a:t>:- </a:t>
            </a:r>
            <a:r>
              <a:rPr lang="en-US" sz="2800" dirty="0" smtClean="0">
                <a:latin typeface="+mj-lt"/>
              </a:rPr>
              <a:t>In the absence of any contract to  the 	contrary, an agent is entitled to retain goods, papers, and other 	property, whether movable or immovable of the principal 	received by him until the amount due to himself for commission, disbursement, and services in respect of the same has been paid 	or accounted for to him.</a:t>
            </a:r>
          </a:p>
          <a:p>
            <a:pPr algn="just">
              <a:buNone/>
            </a:pPr>
            <a:r>
              <a:rPr lang="en-US" sz="2800" b="1" u="sng" dirty="0" smtClean="0">
                <a:latin typeface="+mj-lt"/>
              </a:rPr>
              <a:t>4. Right of stoppage-in-transit </a:t>
            </a:r>
            <a:r>
              <a:rPr lang="en-US" sz="2800" b="1" dirty="0" smtClean="0">
                <a:latin typeface="+mj-lt"/>
              </a:rPr>
              <a:t>:- </a:t>
            </a:r>
            <a:r>
              <a:rPr lang="en-US" sz="2800" dirty="0" smtClean="0">
                <a:latin typeface="+mj-lt"/>
              </a:rPr>
              <a:t>This right is available to  agent in the 	following two cases:-</a:t>
            </a:r>
            <a:endParaRPr lang="en-US" sz="2800" dirty="0">
              <a:latin typeface="+mj-lt"/>
            </a:endParaRPr>
          </a:p>
        </p:txBody>
      </p:sp>
    </p:spTree>
    <p:extLst>
      <p:ext uri="{BB962C8B-B14F-4D97-AF65-F5344CB8AC3E}">
        <p14:creationId xmlns="" xmlns:p14="http://schemas.microsoft.com/office/powerpoint/2010/main" val="400350721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85800"/>
            <a:ext cx="8763000" cy="6172200"/>
          </a:xfrm>
          <a:solidFill>
            <a:schemeClr val="bg1"/>
          </a:solidFill>
        </p:spPr>
        <p:txBody>
          <a:bodyPr>
            <a:normAutofit/>
          </a:bodyPr>
          <a:lstStyle/>
          <a:p>
            <a:pPr marL="571500" indent="-571500" algn="just">
              <a:buFont typeface="+mj-lt"/>
              <a:buAutoNum type="romanLcPeriod"/>
            </a:pPr>
            <a:r>
              <a:rPr lang="en-US" sz="2800" dirty="0" smtClean="0">
                <a:latin typeface="+mj-lt"/>
              </a:rPr>
              <a:t>Where he has purchased goods with his own funds or by incurring personal liability. </a:t>
            </a:r>
            <a:r>
              <a:rPr lang="en-US" sz="2800" dirty="0" smtClean="0">
                <a:solidFill>
                  <a:srgbClr val="002060"/>
                </a:solidFill>
                <a:latin typeface="+mj-lt"/>
              </a:rPr>
              <a:t>Like an unpaid seller, he enjoys the right of stopping the goods in transit if in the meantime the principle has become insolvent.</a:t>
            </a:r>
          </a:p>
          <a:p>
            <a:pPr marL="571500" indent="-571500" algn="just">
              <a:buFont typeface="+mj-lt"/>
              <a:buAutoNum type="romanLcPeriod"/>
            </a:pPr>
            <a:r>
              <a:rPr lang="en-US" sz="2800" dirty="0" smtClean="0">
                <a:latin typeface="+mj-lt"/>
              </a:rPr>
              <a:t>Where he holds himself liable for the price of goods sold for example, del </a:t>
            </a:r>
            <a:r>
              <a:rPr lang="en-US" sz="2800" dirty="0" err="1" smtClean="0">
                <a:latin typeface="+mj-lt"/>
              </a:rPr>
              <a:t>credere</a:t>
            </a:r>
            <a:r>
              <a:rPr lang="en-US" sz="2800" dirty="0" smtClean="0">
                <a:latin typeface="+mj-lt"/>
              </a:rPr>
              <a:t> agent, he may exercise the unpaid seller’s right of stopping the goods in transit in case at buyer's insolvency.</a:t>
            </a:r>
          </a:p>
          <a:p>
            <a:pPr marL="571500" indent="-571500" algn="just">
              <a:buNone/>
            </a:pPr>
            <a:r>
              <a:rPr lang="en-US" sz="2800" b="1" u="sng" dirty="0" smtClean="0">
                <a:latin typeface="+mj-lt"/>
              </a:rPr>
              <a:t>5. Right of Indemnification(Sec 222-224) </a:t>
            </a:r>
            <a:r>
              <a:rPr lang="en-US" sz="2800" b="1" dirty="0" smtClean="0">
                <a:latin typeface="+mj-lt"/>
              </a:rPr>
              <a:t>:- </a:t>
            </a:r>
            <a:r>
              <a:rPr lang="en-US" sz="2800" dirty="0" smtClean="0">
                <a:latin typeface="+mj-lt"/>
              </a:rPr>
              <a:t>The principal is bound to indemnify  an agent against the consequences of all lawful acts done by the agent in exercise of authority conferred upon him. </a:t>
            </a:r>
            <a:r>
              <a:rPr lang="en-US" sz="2800" dirty="0" smtClean="0">
                <a:solidFill>
                  <a:srgbClr val="002060"/>
                </a:solidFill>
                <a:latin typeface="+mj-lt"/>
              </a:rPr>
              <a:t>(Sec 222)</a:t>
            </a:r>
            <a:endParaRPr lang="en-US" sz="2800" dirty="0">
              <a:solidFill>
                <a:srgbClr val="002060"/>
              </a:solidFill>
              <a:latin typeface="+mj-lt"/>
            </a:endParaRPr>
          </a:p>
        </p:txBody>
      </p:sp>
    </p:spTree>
    <p:extLst>
      <p:ext uri="{BB962C8B-B14F-4D97-AF65-F5344CB8AC3E}">
        <p14:creationId xmlns="" xmlns:p14="http://schemas.microsoft.com/office/powerpoint/2010/main" val="320783127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066800"/>
            <a:ext cx="8915400" cy="5791200"/>
          </a:xfrm>
          <a:solidFill>
            <a:schemeClr val="bg1"/>
          </a:solidFill>
        </p:spPr>
        <p:txBody>
          <a:bodyPr>
            <a:normAutofit/>
          </a:bodyPr>
          <a:lstStyle/>
          <a:p>
            <a:pPr algn="just">
              <a:buNone/>
            </a:pPr>
            <a:r>
              <a:rPr lang="en-US" sz="2800" dirty="0" smtClean="0">
                <a:latin typeface="+mj-lt"/>
              </a:rPr>
              <a:t> 	</a:t>
            </a:r>
            <a:br>
              <a:rPr lang="en-US" sz="2800" dirty="0" smtClean="0">
                <a:latin typeface="+mj-lt"/>
              </a:rPr>
            </a:br>
            <a:r>
              <a:rPr lang="en-US" sz="2800" b="1" dirty="0" smtClean="0">
                <a:latin typeface="+mj-lt"/>
              </a:rPr>
              <a:t>Example :-  </a:t>
            </a:r>
            <a:r>
              <a:rPr lang="en-US" sz="2800" b="1" dirty="0" smtClean="0">
                <a:solidFill>
                  <a:srgbClr val="002060"/>
                </a:solidFill>
                <a:latin typeface="+mj-lt"/>
              </a:rPr>
              <a:t>B</a:t>
            </a:r>
            <a:r>
              <a:rPr lang="en-US" sz="2800" dirty="0" smtClean="0">
                <a:solidFill>
                  <a:srgbClr val="002060"/>
                </a:solidFill>
                <a:latin typeface="+mj-lt"/>
              </a:rPr>
              <a:t>, at Singapore, under instruction from </a:t>
            </a:r>
            <a:r>
              <a:rPr lang="en-US" sz="2800" b="1" dirty="0" smtClean="0">
                <a:solidFill>
                  <a:srgbClr val="002060"/>
                </a:solidFill>
                <a:latin typeface="+mj-lt"/>
              </a:rPr>
              <a:t>A</a:t>
            </a:r>
            <a:r>
              <a:rPr lang="en-US" sz="2800" dirty="0" smtClean="0">
                <a:solidFill>
                  <a:srgbClr val="002060"/>
                </a:solidFill>
                <a:latin typeface="+mj-lt"/>
              </a:rPr>
              <a:t> of Calcutta, contracts with </a:t>
            </a:r>
            <a:r>
              <a:rPr lang="en-US" sz="2800" b="1" dirty="0" smtClean="0">
                <a:solidFill>
                  <a:srgbClr val="002060"/>
                </a:solidFill>
                <a:latin typeface="+mj-lt"/>
              </a:rPr>
              <a:t>C</a:t>
            </a:r>
            <a:r>
              <a:rPr lang="en-US" sz="2800" dirty="0" smtClean="0">
                <a:solidFill>
                  <a:srgbClr val="002060"/>
                </a:solidFill>
                <a:latin typeface="+mj-lt"/>
              </a:rPr>
              <a:t> to deliver certain goods to him. </a:t>
            </a:r>
            <a:r>
              <a:rPr lang="en-US" sz="2800" b="1" dirty="0" smtClean="0">
                <a:solidFill>
                  <a:srgbClr val="002060"/>
                </a:solidFill>
                <a:latin typeface="+mj-lt"/>
              </a:rPr>
              <a:t>A</a:t>
            </a:r>
            <a:r>
              <a:rPr lang="en-US" sz="2800" dirty="0" smtClean="0">
                <a:solidFill>
                  <a:srgbClr val="002060"/>
                </a:solidFill>
                <a:latin typeface="+mj-lt"/>
              </a:rPr>
              <a:t> does not send the goods to </a:t>
            </a:r>
            <a:r>
              <a:rPr lang="en-US" sz="2800" b="1" dirty="0" smtClean="0">
                <a:solidFill>
                  <a:srgbClr val="002060"/>
                </a:solidFill>
                <a:latin typeface="+mj-lt"/>
              </a:rPr>
              <a:t>B</a:t>
            </a:r>
            <a:r>
              <a:rPr lang="en-US" sz="2800" dirty="0" smtClean="0">
                <a:solidFill>
                  <a:srgbClr val="002060"/>
                </a:solidFill>
                <a:latin typeface="+mj-lt"/>
              </a:rPr>
              <a:t>, and </a:t>
            </a:r>
            <a:r>
              <a:rPr lang="en-US" sz="2800" b="1" dirty="0" smtClean="0">
                <a:solidFill>
                  <a:srgbClr val="002060"/>
                </a:solidFill>
                <a:latin typeface="+mj-lt"/>
              </a:rPr>
              <a:t>C</a:t>
            </a:r>
            <a:r>
              <a:rPr lang="en-US" sz="2800" dirty="0" smtClean="0">
                <a:solidFill>
                  <a:srgbClr val="002060"/>
                </a:solidFill>
                <a:latin typeface="+mj-lt"/>
              </a:rPr>
              <a:t> sues </a:t>
            </a:r>
            <a:r>
              <a:rPr lang="en-US" sz="2800" b="1" dirty="0" smtClean="0">
                <a:solidFill>
                  <a:srgbClr val="002060"/>
                </a:solidFill>
                <a:latin typeface="+mj-lt"/>
              </a:rPr>
              <a:t>B</a:t>
            </a:r>
            <a:r>
              <a:rPr lang="en-US" sz="2800" dirty="0" smtClean="0">
                <a:solidFill>
                  <a:srgbClr val="002060"/>
                </a:solidFill>
                <a:latin typeface="+mj-lt"/>
              </a:rPr>
              <a:t> for breach of contract. </a:t>
            </a:r>
            <a:r>
              <a:rPr lang="en-US" sz="2800" b="1" dirty="0" smtClean="0">
                <a:solidFill>
                  <a:srgbClr val="002060"/>
                </a:solidFill>
                <a:latin typeface="+mj-lt"/>
              </a:rPr>
              <a:t>B</a:t>
            </a:r>
            <a:r>
              <a:rPr lang="en-US" sz="2800" dirty="0" smtClean="0">
                <a:solidFill>
                  <a:srgbClr val="002060"/>
                </a:solidFill>
                <a:latin typeface="+mj-lt"/>
              </a:rPr>
              <a:t> informs </a:t>
            </a:r>
            <a:r>
              <a:rPr lang="en-US" sz="2800" b="1" dirty="0" smtClean="0">
                <a:solidFill>
                  <a:srgbClr val="002060"/>
                </a:solidFill>
                <a:latin typeface="+mj-lt"/>
              </a:rPr>
              <a:t>A</a:t>
            </a:r>
            <a:r>
              <a:rPr lang="en-US" sz="2800" dirty="0" smtClean="0">
                <a:solidFill>
                  <a:srgbClr val="002060"/>
                </a:solidFill>
                <a:latin typeface="+mj-lt"/>
              </a:rPr>
              <a:t> of the suit, and </a:t>
            </a:r>
            <a:r>
              <a:rPr lang="en-US" sz="2800" b="1" dirty="0" smtClean="0">
                <a:solidFill>
                  <a:srgbClr val="002060"/>
                </a:solidFill>
                <a:latin typeface="+mj-lt"/>
              </a:rPr>
              <a:t>A </a:t>
            </a:r>
            <a:r>
              <a:rPr lang="en-US" sz="2800" dirty="0" smtClean="0">
                <a:solidFill>
                  <a:srgbClr val="002060"/>
                </a:solidFill>
                <a:latin typeface="+mj-lt"/>
              </a:rPr>
              <a:t>authorizes him to defend the suit. </a:t>
            </a:r>
            <a:r>
              <a:rPr lang="en-US" sz="2800" b="1" dirty="0" smtClean="0">
                <a:solidFill>
                  <a:srgbClr val="002060"/>
                </a:solidFill>
                <a:latin typeface="+mj-lt"/>
              </a:rPr>
              <a:t>B</a:t>
            </a:r>
            <a:r>
              <a:rPr lang="en-US" sz="2800" dirty="0" smtClean="0">
                <a:solidFill>
                  <a:srgbClr val="002060"/>
                </a:solidFill>
                <a:latin typeface="+mj-lt"/>
              </a:rPr>
              <a:t> defends the suit, and is compelled to pay damages and costs, and incurs expenses. </a:t>
            </a:r>
            <a:r>
              <a:rPr lang="en-US" sz="2800" b="1" dirty="0" smtClean="0">
                <a:solidFill>
                  <a:srgbClr val="002060"/>
                </a:solidFill>
                <a:latin typeface="+mj-lt"/>
              </a:rPr>
              <a:t>A</a:t>
            </a:r>
            <a:r>
              <a:rPr lang="en-US" sz="2800" dirty="0" smtClean="0">
                <a:solidFill>
                  <a:srgbClr val="002060"/>
                </a:solidFill>
                <a:latin typeface="+mj-lt"/>
              </a:rPr>
              <a:t> is liable to </a:t>
            </a:r>
            <a:r>
              <a:rPr lang="en-US" sz="2800" b="1" dirty="0" smtClean="0">
                <a:solidFill>
                  <a:srgbClr val="002060"/>
                </a:solidFill>
                <a:latin typeface="+mj-lt"/>
              </a:rPr>
              <a:t>B</a:t>
            </a:r>
            <a:r>
              <a:rPr lang="en-US" sz="2800" dirty="0" smtClean="0">
                <a:solidFill>
                  <a:srgbClr val="002060"/>
                </a:solidFill>
                <a:latin typeface="+mj-lt"/>
              </a:rPr>
              <a:t> for such damages, costs and expenses. </a:t>
            </a:r>
          </a:p>
          <a:p>
            <a:pPr algn="just">
              <a:buNone/>
            </a:pPr>
            <a:endParaRPr lang="en-US" sz="2800" dirty="0" smtClean="0">
              <a:latin typeface="+mj-lt"/>
            </a:endParaRPr>
          </a:p>
          <a:p>
            <a:pPr algn="just">
              <a:buNone/>
            </a:pPr>
            <a:r>
              <a:rPr lang="en-US" sz="2800" dirty="0" smtClean="0">
                <a:latin typeface="+mj-lt"/>
              </a:rPr>
              <a:t>	According to Sec 224 an agent can not claim indemnification for a criminal act, even though the principal had agreed to do so.</a:t>
            </a:r>
            <a:endParaRPr lang="en-US" sz="2800" dirty="0">
              <a:latin typeface="+mj-lt"/>
            </a:endParaRPr>
          </a:p>
        </p:txBody>
      </p:sp>
    </p:spTree>
    <p:extLst>
      <p:ext uri="{BB962C8B-B14F-4D97-AF65-F5344CB8AC3E}">
        <p14:creationId xmlns="" xmlns:p14="http://schemas.microsoft.com/office/powerpoint/2010/main" val="21762838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990600"/>
            <a:ext cx="9144000" cy="5867400"/>
          </a:xfrm>
          <a:solidFill>
            <a:schemeClr val="bg1"/>
          </a:solidFill>
        </p:spPr>
        <p:txBody>
          <a:bodyPr>
            <a:normAutofit/>
          </a:bodyPr>
          <a:lstStyle/>
          <a:p>
            <a:pPr algn="just">
              <a:buNone/>
            </a:pPr>
            <a:r>
              <a:rPr lang="en-US" sz="2800" dirty="0" smtClean="0">
                <a:latin typeface="+mj-lt"/>
              </a:rPr>
              <a:t>	</a:t>
            </a:r>
            <a:r>
              <a:rPr lang="en-US" sz="2800" b="1" dirty="0" smtClean="0">
                <a:solidFill>
                  <a:srgbClr val="002060"/>
                </a:solidFill>
                <a:latin typeface="+mj-lt"/>
              </a:rPr>
              <a:t>Example :-  A</a:t>
            </a:r>
            <a:r>
              <a:rPr lang="en-US" sz="2800" dirty="0" smtClean="0">
                <a:solidFill>
                  <a:srgbClr val="002060"/>
                </a:solidFill>
                <a:latin typeface="+mj-lt"/>
              </a:rPr>
              <a:t> employs B to beat </a:t>
            </a:r>
            <a:r>
              <a:rPr lang="en-US" sz="2800" b="1" dirty="0" smtClean="0">
                <a:solidFill>
                  <a:srgbClr val="002060"/>
                </a:solidFill>
                <a:latin typeface="+mj-lt"/>
              </a:rPr>
              <a:t>C</a:t>
            </a:r>
            <a:r>
              <a:rPr lang="en-US" sz="2800" dirty="0" smtClean="0">
                <a:solidFill>
                  <a:srgbClr val="002060"/>
                </a:solidFill>
                <a:latin typeface="+mj-lt"/>
              </a:rPr>
              <a:t>, and agrees to indemnify him against all consequences of that act. </a:t>
            </a:r>
            <a:r>
              <a:rPr lang="en-US" sz="2800" b="1" dirty="0" smtClean="0">
                <a:solidFill>
                  <a:srgbClr val="002060"/>
                </a:solidFill>
                <a:latin typeface="+mj-lt"/>
              </a:rPr>
              <a:t>B</a:t>
            </a:r>
            <a:r>
              <a:rPr lang="en-US" sz="2800" dirty="0" smtClean="0">
                <a:solidFill>
                  <a:srgbClr val="002060"/>
                </a:solidFill>
                <a:latin typeface="+mj-lt"/>
              </a:rPr>
              <a:t> there upon beats </a:t>
            </a:r>
            <a:r>
              <a:rPr lang="en-US" sz="2800" b="1" dirty="0" smtClean="0">
                <a:solidFill>
                  <a:srgbClr val="002060"/>
                </a:solidFill>
                <a:latin typeface="+mj-lt"/>
              </a:rPr>
              <a:t>C</a:t>
            </a:r>
            <a:r>
              <a:rPr lang="en-US" sz="2800" dirty="0" smtClean="0">
                <a:solidFill>
                  <a:srgbClr val="002060"/>
                </a:solidFill>
                <a:latin typeface="+mj-lt"/>
              </a:rPr>
              <a:t> and has pay damages to </a:t>
            </a:r>
            <a:r>
              <a:rPr lang="en-US" sz="2800" b="1" dirty="0" smtClean="0">
                <a:solidFill>
                  <a:srgbClr val="002060"/>
                </a:solidFill>
                <a:latin typeface="+mj-lt"/>
              </a:rPr>
              <a:t>C</a:t>
            </a:r>
            <a:r>
              <a:rPr lang="en-US" sz="2800" dirty="0" smtClean="0">
                <a:solidFill>
                  <a:srgbClr val="002060"/>
                </a:solidFill>
                <a:latin typeface="+mj-lt"/>
              </a:rPr>
              <a:t> for so doing. </a:t>
            </a:r>
            <a:r>
              <a:rPr lang="en-US" sz="2800" b="1" dirty="0" smtClean="0">
                <a:solidFill>
                  <a:srgbClr val="002060"/>
                </a:solidFill>
                <a:latin typeface="+mj-lt"/>
              </a:rPr>
              <a:t>A</a:t>
            </a:r>
            <a:r>
              <a:rPr lang="en-US" sz="2800" dirty="0" smtClean="0">
                <a:solidFill>
                  <a:srgbClr val="002060"/>
                </a:solidFill>
                <a:latin typeface="+mj-lt"/>
              </a:rPr>
              <a:t> is not liable to indemnify </a:t>
            </a:r>
            <a:r>
              <a:rPr lang="en-US" sz="2800" b="1" dirty="0" smtClean="0">
                <a:solidFill>
                  <a:srgbClr val="002060"/>
                </a:solidFill>
                <a:latin typeface="+mj-lt"/>
              </a:rPr>
              <a:t>B</a:t>
            </a:r>
            <a:r>
              <a:rPr lang="en-US" sz="2800" dirty="0" smtClean="0">
                <a:solidFill>
                  <a:srgbClr val="002060"/>
                </a:solidFill>
                <a:latin typeface="+mj-lt"/>
              </a:rPr>
              <a:t> for those damages.</a:t>
            </a:r>
          </a:p>
          <a:p>
            <a:pPr algn="just">
              <a:buNone/>
            </a:pPr>
            <a:endParaRPr lang="en-US" sz="2800" dirty="0">
              <a:latin typeface="+mj-lt"/>
            </a:endParaRPr>
          </a:p>
          <a:p>
            <a:pPr algn="just">
              <a:buNone/>
            </a:pPr>
            <a:r>
              <a:rPr lang="en-US" sz="2800" b="1" u="sng" dirty="0" smtClean="0">
                <a:latin typeface="+mj-lt"/>
              </a:rPr>
              <a:t>6. Right to Compensation for injury caused by principal’s neglect</a:t>
            </a:r>
            <a:r>
              <a:rPr lang="en-US" sz="2800" b="1" dirty="0" smtClean="0">
                <a:latin typeface="+mj-lt"/>
              </a:rPr>
              <a:t> (Sec 225) :- </a:t>
            </a:r>
            <a:r>
              <a:rPr lang="en-US" sz="2800" dirty="0" smtClean="0">
                <a:latin typeface="+mj-lt"/>
              </a:rPr>
              <a:t>The principal must make compensation to his agent in respect of injury caused to such agent by the principal’s neglect or want of skill.</a:t>
            </a:r>
          </a:p>
          <a:p>
            <a:pPr algn="just">
              <a:buNone/>
            </a:pPr>
            <a:r>
              <a:rPr lang="en-US" sz="2800" dirty="0" smtClean="0">
                <a:solidFill>
                  <a:srgbClr val="002060"/>
                </a:solidFill>
                <a:latin typeface="+mj-lt"/>
              </a:rPr>
              <a:t>7</a:t>
            </a:r>
            <a:r>
              <a:rPr lang="en-US" sz="2800" u="sng" dirty="0" smtClean="0">
                <a:latin typeface="+mj-lt"/>
              </a:rPr>
              <a:t>. Right to compensate(sec.225)</a:t>
            </a:r>
          </a:p>
          <a:p>
            <a:pPr algn="just">
              <a:buNone/>
            </a:pPr>
            <a:r>
              <a:rPr lang="en-US" sz="2800" u="sng" dirty="0" smtClean="0">
                <a:latin typeface="+mj-lt"/>
              </a:rPr>
              <a:t>8. To do lawful acts (sec. 188)</a:t>
            </a:r>
            <a:endParaRPr lang="en-US" sz="2800" u="sng" dirty="0">
              <a:latin typeface="+mj-lt"/>
            </a:endParaRPr>
          </a:p>
        </p:txBody>
      </p:sp>
    </p:spTree>
    <p:extLst>
      <p:ext uri="{BB962C8B-B14F-4D97-AF65-F5344CB8AC3E}">
        <p14:creationId xmlns="" xmlns:p14="http://schemas.microsoft.com/office/powerpoint/2010/main" val="64729835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914400"/>
          </a:xfrm>
        </p:spPr>
        <p:txBody>
          <a:bodyPr>
            <a:normAutofit/>
          </a:bodyPr>
          <a:lstStyle/>
          <a:p>
            <a:r>
              <a:rPr lang="en-US" sz="4400" b="1" u="sng" dirty="0" smtClean="0">
                <a:effectLst>
                  <a:outerShdw blurRad="38100" dist="38100" dir="2700000" algn="tl">
                    <a:srgbClr val="000000">
                      <a:alpha val="43137"/>
                    </a:srgbClr>
                  </a:outerShdw>
                </a:effectLst>
                <a:latin typeface="Britannic Bold" pitchFamily="34" charset="0"/>
              </a:rPr>
              <a:t>Duties of Agent</a:t>
            </a:r>
            <a:endParaRPr lang="en-US" sz="4400" b="1" u="sng" dirty="0">
              <a:effectLst>
                <a:outerShdw blurRad="38100" dist="38100" dir="2700000" algn="tl">
                  <a:srgbClr val="000000">
                    <a:alpha val="43137"/>
                  </a:srgbClr>
                </a:outerShdw>
              </a:effectLst>
              <a:latin typeface="Britannic Bold" pitchFamily="34" charset="0"/>
            </a:endParaRPr>
          </a:p>
        </p:txBody>
      </p:sp>
      <p:sp>
        <p:nvSpPr>
          <p:cNvPr id="3" name="Content Placeholder 2"/>
          <p:cNvSpPr>
            <a:spLocks noGrp="1"/>
          </p:cNvSpPr>
          <p:nvPr>
            <p:ph idx="1"/>
          </p:nvPr>
        </p:nvSpPr>
        <p:spPr>
          <a:xfrm>
            <a:off x="457200" y="1189037"/>
            <a:ext cx="8229600" cy="5668963"/>
          </a:xfrm>
        </p:spPr>
        <p:txBody>
          <a:bodyPr>
            <a:noAutofit/>
          </a:bodyPr>
          <a:lstStyle/>
          <a:p>
            <a:pPr marL="514350" indent="-514350">
              <a:buFont typeface="+mj-lt"/>
              <a:buAutoNum type="arabicParenR"/>
            </a:pPr>
            <a:r>
              <a:rPr lang="en-US" sz="2400" b="1" dirty="0" smtClean="0">
                <a:cs typeface="Times New Roman" pitchFamily="18" charset="0"/>
              </a:rPr>
              <a:t>To Conduct the  business of agency according to the principal’s directions  (Section 211)</a:t>
            </a:r>
          </a:p>
          <a:p>
            <a:pPr marL="514350" indent="-514350">
              <a:buNone/>
            </a:pPr>
            <a:r>
              <a:rPr lang="en-US" sz="2400" b="1" dirty="0" smtClean="0">
                <a:cs typeface="Times New Roman" pitchFamily="18" charset="0"/>
              </a:rPr>
              <a:t>       </a:t>
            </a:r>
            <a:r>
              <a:rPr lang="en-US" sz="2400" i="1" dirty="0" smtClean="0">
                <a:cs typeface="Times New Roman" pitchFamily="18" charset="0"/>
              </a:rPr>
              <a:t>Lilley v. Doubleday (</a:t>
            </a:r>
            <a:r>
              <a:rPr lang="en-US" sz="2400" dirty="0" smtClean="0">
                <a:cs typeface="Times New Roman" pitchFamily="18" charset="0"/>
              </a:rPr>
              <a:t>1881) </a:t>
            </a:r>
          </a:p>
          <a:p>
            <a:pPr marL="514350" indent="-514350" algn="just">
              <a:buNone/>
            </a:pPr>
            <a:r>
              <a:rPr lang="en-US" sz="2400" b="1" dirty="0" smtClean="0">
                <a:cs typeface="Times New Roman" pitchFamily="18" charset="0"/>
              </a:rPr>
              <a:t>2) The Agent should conduct the business with the skill and diligence that is generally possessed by persons engaged in similar business,</a:t>
            </a:r>
            <a:r>
              <a:rPr lang="en-US" sz="2400" dirty="0" smtClean="0">
                <a:cs typeface="Times New Roman" pitchFamily="18" charset="0"/>
              </a:rPr>
              <a:t> except where the principal knows that Agent in wanting the skill (Section 212)  </a:t>
            </a:r>
          </a:p>
          <a:p>
            <a:pPr marL="514350" indent="-514350" algn="just">
              <a:buNone/>
            </a:pPr>
            <a:r>
              <a:rPr lang="en-US" sz="2400" dirty="0" smtClean="0">
                <a:cs typeface="Times New Roman" pitchFamily="18" charset="0"/>
              </a:rPr>
              <a:t>      e.g. Where a lawyer proceeds under a wrong section and thereby the case is lost, he shall be liable for the loss.</a:t>
            </a:r>
          </a:p>
          <a:p>
            <a:pPr marL="514350" indent="-514350">
              <a:buAutoNum type="arabicParenR" startAt="3"/>
            </a:pPr>
            <a:r>
              <a:rPr lang="en-US" sz="2400" b="1" dirty="0" smtClean="0">
                <a:cs typeface="Times New Roman" pitchFamily="18" charset="0"/>
              </a:rPr>
              <a:t>To render proper accounts </a:t>
            </a:r>
            <a:r>
              <a:rPr lang="en-US" sz="2400" dirty="0" smtClean="0">
                <a:cs typeface="Times New Roman" pitchFamily="18" charset="0"/>
              </a:rPr>
              <a:t>(Section 213) </a:t>
            </a:r>
          </a:p>
          <a:p>
            <a:pPr marL="514350" indent="-514350">
              <a:buNone/>
            </a:pPr>
            <a:r>
              <a:rPr lang="en-US" sz="2400" dirty="0" smtClean="0">
                <a:cs typeface="Times New Roman" pitchFamily="18" charset="0"/>
              </a:rPr>
              <a:t>        Rendering account does not mean showing the account  supported by the vouchers (Anand </a:t>
            </a:r>
            <a:r>
              <a:rPr lang="en-US" sz="2400" dirty="0" err="1" smtClean="0">
                <a:cs typeface="Times New Roman" pitchFamily="18" charset="0"/>
              </a:rPr>
              <a:t>prashad</a:t>
            </a:r>
            <a:r>
              <a:rPr lang="en-US" sz="2400" dirty="0" smtClean="0">
                <a:cs typeface="Times New Roman" pitchFamily="18" charset="0"/>
              </a:rPr>
              <a:t> v. </a:t>
            </a:r>
            <a:r>
              <a:rPr lang="en-US" sz="2400" dirty="0" err="1" smtClean="0">
                <a:cs typeface="Times New Roman" pitchFamily="18" charset="0"/>
              </a:rPr>
              <a:t>Dwarkanath</a:t>
            </a:r>
            <a:r>
              <a:rPr lang="en-US" sz="2400" dirty="0" smtClean="0">
                <a:cs typeface="Times New Roman" pitchFamily="18" charset="0"/>
              </a:rPr>
              <a:t>)</a:t>
            </a:r>
          </a:p>
        </p:txBody>
      </p:sp>
    </p:spTree>
    <p:extLst>
      <p:ext uri="{BB962C8B-B14F-4D97-AF65-F5344CB8AC3E}">
        <p14:creationId xmlns="" xmlns:p14="http://schemas.microsoft.com/office/powerpoint/2010/main" val="375211511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93837"/>
            <a:ext cx="8229600" cy="5668963"/>
          </a:xfrm>
        </p:spPr>
        <p:txBody>
          <a:bodyPr>
            <a:normAutofit/>
          </a:bodyPr>
          <a:lstStyle/>
          <a:p>
            <a:pPr marL="514350" indent="-514350">
              <a:buNone/>
            </a:pPr>
            <a:r>
              <a:rPr lang="en-US" sz="2400" b="1" dirty="0">
                <a:cs typeface="Times New Roman" pitchFamily="18" charset="0"/>
              </a:rPr>
              <a:t>4</a:t>
            </a:r>
            <a:r>
              <a:rPr lang="en-US" sz="2400" b="1" dirty="0" smtClean="0">
                <a:cs typeface="Times New Roman" pitchFamily="18" charset="0"/>
              </a:rPr>
              <a:t>)  In cases of  difficulty to communicate with the principal (Section 214)</a:t>
            </a:r>
          </a:p>
          <a:p>
            <a:pPr marL="514350" indent="-514350">
              <a:buNone/>
            </a:pPr>
            <a:r>
              <a:rPr lang="en-US" sz="2400" b="1" dirty="0" smtClean="0">
                <a:cs typeface="Times New Roman" pitchFamily="18" charset="0"/>
              </a:rPr>
              <a:t>5)  Not to make any secret profits</a:t>
            </a:r>
          </a:p>
          <a:p>
            <a:pPr marL="514350" indent="-514350">
              <a:buAutoNum type="arabicParenR" startAt="6"/>
            </a:pPr>
            <a:r>
              <a:rPr lang="en-US" sz="2400" b="1" dirty="0" smtClean="0">
                <a:cs typeface="Times New Roman" pitchFamily="18" charset="0"/>
              </a:rPr>
              <a:t>Not to deal on his own account </a:t>
            </a:r>
          </a:p>
          <a:p>
            <a:pPr marL="514350" indent="-514350">
              <a:buAutoNum type="arabicParenR" startAt="6"/>
            </a:pPr>
            <a:r>
              <a:rPr lang="en-US" sz="2400" b="1" dirty="0" smtClean="0">
                <a:cs typeface="Times New Roman" pitchFamily="18" charset="0"/>
              </a:rPr>
              <a:t>Not to set up adverse title</a:t>
            </a:r>
          </a:p>
          <a:p>
            <a:pPr marL="514350" indent="-514350">
              <a:buAutoNum type="arabicParenR" startAt="6"/>
            </a:pPr>
            <a:r>
              <a:rPr lang="en-US" sz="2400" b="1" dirty="0" smtClean="0">
                <a:cs typeface="Times New Roman" pitchFamily="18" charset="0"/>
              </a:rPr>
              <a:t>Not to delegate authority</a:t>
            </a:r>
          </a:p>
          <a:p>
            <a:pPr marL="514350" indent="-514350">
              <a:buAutoNum type="arabicParenR" startAt="7"/>
            </a:pPr>
            <a:r>
              <a:rPr lang="en-US" sz="2400" b="1" dirty="0" smtClean="0">
                <a:cs typeface="Times New Roman" pitchFamily="18" charset="0"/>
              </a:rPr>
              <a:t>Agent not entitled to remuneration for business misconducted   </a:t>
            </a:r>
          </a:p>
          <a:p>
            <a:pPr marL="514350" indent="-514350">
              <a:buNone/>
            </a:pPr>
            <a:r>
              <a:rPr lang="en-US" sz="2400" b="1" dirty="0">
                <a:cs typeface="Times New Roman" pitchFamily="18" charset="0"/>
              </a:rPr>
              <a:t> </a:t>
            </a:r>
            <a:r>
              <a:rPr lang="en-US" sz="2400" b="1" dirty="0" smtClean="0">
                <a:cs typeface="Times New Roman" pitchFamily="18" charset="0"/>
              </a:rPr>
              <a:t>    </a:t>
            </a:r>
            <a:r>
              <a:rPr lang="en-US" sz="2400" dirty="0" smtClean="0">
                <a:cs typeface="Times New Roman" pitchFamily="18" charset="0"/>
              </a:rPr>
              <a:t> e.g. A employs B to recover Rs.10,000 from C. Through misconduct the money is not recovered. B is entitled to no remuneration for his services, and must make good the loss.</a:t>
            </a:r>
          </a:p>
          <a:p>
            <a:pPr marL="514350" indent="-514350">
              <a:buNone/>
            </a:pPr>
            <a:endParaRPr lang="en-US" sz="2400" dirty="0">
              <a:cs typeface="Times New Roman" pitchFamily="18" charset="0"/>
            </a:endParaRPr>
          </a:p>
        </p:txBody>
      </p:sp>
    </p:spTree>
    <p:extLst>
      <p:ext uri="{BB962C8B-B14F-4D97-AF65-F5344CB8AC3E}">
        <p14:creationId xmlns="" xmlns:p14="http://schemas.microsoft.com/office/powerpoint/2010/main" val="162437451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762000"/>
          </a:xfrm>
        </p:spPr>
        <p:txBody>
          <a:bodyPr>
            <a:normAutofit/>
          </a:bodyPr>
          <a:lstStyle/>
          <a:p>
            <a:pPr algn="ctr"/>
            <a:r>
              <a:rPr lang="en-US" sz="4000" b="1" dirty="0" smtClean="0"/>
              <a:t>Termination of Agency</a:t>
            </a:r>
            <a:endParaRPr lang="en-US" sz="4000" b="1" dirty="0"/>
          </a:p>
        </p:txBody>
      </p:sp>
      <p:sp>
        <p:nvSpPr>
          <p:cNvPr id="3" name="Content Placeholder 2"/>
          <p:cNvSpPr>
            <a:spLocks noGrp="1"/>
          </p:cNvSpPr>
          <p:nvPr>
            <p:ph idx="1"/>
          </p:nvPr>
        </p:nvSpPr>
        <p:spPr>
          <a:xfrm>
            <a:off x="457200" y="1371600"/>
            <a:ext cx="8229600" cy="5486400"/>
          </a:xfrm>
        </p:spPr>
        <p:txBody>
          <a:bodyPr>
            <a:normAutofit fontScale="92500" lnSpcReduction="20000"/>
          </a:bodyPr>
          <a:lstStyle/>
          <a:p>
            <a:pPr>
              <a:buNone/>
            </a:pPr>
            <a:r>
              <a:rPr lang="en-US" dirty="0" smtClean="0"/>
              <a:t>A- Termination by acts of the parties</a:t>
            </a:r>
          </a:p>
          <a:p>
            <a:pPr marL="514350" indent="-514350">
              <a:buAutoNum type="arabicPeriod"/>
            </a:pPr>
            <a:r>
              <a:rPr lang="en-US" dirty="0" smtClean="0"/>
              <a:t>Agreement</a:t>
            </a:r>
          </a:p>
          <a:p>
            <a:pPr marL="514350" indent="-514350">
              <a:buAutoNum type="arabicPeriod"/>
            </a:pPr>
            <a:r>
              <a:rPr lang="en-US" dirty="0" smtClean="0"/>
              <a:t>Revocation of principal</a:t>
            </a:r>
          </a:p>
          <a:p>
            <a:pPr marL="514350" indent="-514350">
              <a:buAutoNum type="arabicPeriod"/>
            </a:pPr>
            <a:r>
              <a:rPr lang="en-US" dirty="0" smtClean="0"/>
              <a:t>Renunciation (rejecting) by agent</a:t>
            </a:r>
          </a:p>
          <a:p>
            <a:pPr marL="514350" indent="-514350">
              <a:buNone/>
            </a:pPr>
            <a:r>
              <a:rPr lang="en-US" dirty="0" smtClean="0"/>
              <a:t>B- Termination by operation of Law</a:t>
            </a:r>
          </a:p>
          <a:p>
            <a:pPr marL="514350" indent="-514350">
              <a:buAutoNum type="arabicPeriod"/>
            </a:pPr>
            <a:r>
              <a:rPr lang="en-US" dirty="0" smtClean="0"/>
              <a:t>Completion of agency business</a:t>
            </a:r>
          </a:p>
          <a:p>
            <a:pPr marL="514350" indent="-514350">
              <a:buAutoNum type="arabicPeriod"/>
            </a:pPr>
            <a:r>
              <a:rPr lang="en-US" dirty="0" smtClean="0"/>
              <a:t>Death</a:t>
            </a:r>
          </a:p>
          <a:p>
            <a:pPr marL="514350" indent="-514350">
              <a:buAutoNum type="arabicPeriod"/>
            </a:pPr>
            <a:r>
              <a:rPr lang="en-US" dirty="0" smtClean="0"/>
              <a:t>Winding up of a company</a:t>
            </a:r>
          </a:p>
          <a:p>
            <a:pPr marL="514350" indent="-514350">
              <a:buAutoNum type="arabicPeriod"/>
            </a:pPr>
            <a:r>
              <a:rPr lang="en-US" dirty="0" smtClean="0"/>
              <a:t>Dissolution of a firm</a:t>
            </a:r>
          </a:p>
          <a:p>
            <a:pPr marL="514350" indent="-514350">
              <a:buAutoNum type="arabicPeriod"/>
            </a:pPr>
            <a:r>
              <a:rPr lang="en-US" dirty="0" smtClean="0"/>
              <a:t>Insanity</a:t>
            </a:r>
          </a:p>
          <a:p>
            <a:pPr marL="514350" indent="-514350">
              <a:buAutoNum type="arabicPeriod"/>
            </a:pPr>
            <a:r>
              <a:rPr lang="en-US" dirty="0" smtClean="0"/>
              <a:t>Insolvency</a:t>
            </a:r>
          </a:p>
          <a:p>
            <a:pPr marL="514350" indent="-514350">
              <a:buAutoNum type="arabicPeriod"/>
            </a:pPr>
            <a:r>
              <a:rPr lang="en-US" dirty="0" smtClean="0"/>
              <a:t>Expire of time/ destruction of subject matter</a:t>
            </a:r>
          </a:p>
          <a:p>
            <a:pPr marL="514350" indent="-514350">
              <a:buAutoNum type="arabicPeriod"/>
            </a:pPr>
            <a:r>
              <a:rPr lang="en-US" dirty="0" smtClean="0"/>
              <a:t>Principal became alien enemy</a:t>
            </a:r>
          </a:p>
          <a:p>
            <a:pPr marL="514350" indent="-514350">
              <a:buAutoNum type="arabicPeriod"/>
            </a:pPr>
            <a:r>
              <a:rPr lang="en-US" dirty="0" smtClean="0"/>
              <a:t>Impossibility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914400"/>
            <a:ext cx="7924800" cy="685800"/>
          </a:xfrm>
        </p:spPr>
        <p:txBody>
          <a:bodyPr>
            <a:normAutofit fontScale="90000"/>
          </a:bodyPr>
          <a:lstStyle/>
          <a:p>
            <a:pPr algn="ct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u="sng" dirty="0" smtClean="0"/>
              <a:t/>
            </a:r>
            <a:br>
              <a:rPr lang="en-US" u="sng" dirty="0" smtClean="0"/>
            </a:br>
            <a:endParaRPr lang="en-US" dirty="0"/>
          </a:p>
        </p:txBody>
      </p:sp>
      <p:sp>
        <p:nvSpPr>
          <p:cNvPr id="3" name="Content Placeholder 2"/>
          <p:cNvSpPr>
            <a:spLocks noGrp="1"/>
          </p:cNvSpPr>
          <p:nvPr>
            <p:ph idx="1"/>
          </p:nvPr>
        </p:nvSpPr>
        <p:spPr/>
        <p:txBody>
          <a:bodyPr/>
          <a:lstStyle/>
          <a:p>
            <a:pPr algn="just">
              <a:buFont typeface="Arial" charset="0"/>
              <a:buNone/>
            </a:pPr>
            <a:r>
              <a:rPr lang="en-US" sz="2400" dirty="0" smtClean="0"/>
              <a:t>Is a contract whereby one person (agent) is engaged or employed to do an act for and on behalf of another (principal) or to bring that another person (principal) into legal relationship with  third </a:t>
            </a:r>
            <a:r>
              <a:rPr lang="en-US" sz="2400" dirty="0" smtClean="0"/>
              <a:t>person. </a:t>
            </a:r>
            <a:endParaRPr lang="en-US" sz="2400" dirty="0" smtClean="0"/>
          </a:p>
          <a:p>
            <a:pPr algn="just">
              <a:buFont typeface="Arial" charset="0"/>
              <a:buNone/>
            </a:pPr>
            <a:endParaRPr lang="en-US" sz="2400" dirty="0" smtClean="0"/>
          </a:p>
          <a:p>
            <a:pPr algn="just">
              <a:buFont typeface="Arial" charset="0"/>
              <a:buNone/>
            </a:pPr>
            <a:r>
              <a:rPr lang="en-US" sz="2800" b="1" dirty="0" smtClean="0">
                <a:solidFill>
                  <a:srgbClr val="FF0000"/>
                </a:solidFill>
              </a:rPr>
              <a:t>Principal </a:t>
            </a:r>
            <a:r>
              <a:rPr lang="en-US" sz="2800" dirty="0" smtClean="0"/>
              <a:t>: Person engaging or employing another to do an act for </a:t>
            </a:r>
            <a:r>
              <a:rPr lang="en-US" sz="2800" dirty="0" smtClean="0"/>
              <a:t>him.</a:t>
            </a:r>
            <a:endParaRPr lang="en-US" sz="2800" dirty="0" smtClean="0"/>
          </a:p>
          <a:p>
            <a:pPr algn="just">
              <a:buFont typeface="Arial" charset="0"/>
              <a:buNone/>
            </a:pPr>
            <a:r>
              <a:rPr lang="en-US" sz="2800" b="1" dirty="0" smtClean="0">
                <a:solidFill>
                  <a:srgbClr val="FF0000"/>
                </a:solidFill>
              </a:rPr>
              <a:t>Agent</a:t>
            </a:r>
            <a:r>
              <a:rPr lang="en-US" sz="2800" dirty="0" smtClean="0"/>
              <a:t> : Person so employed or engaged to do an act for another .</a:t>
            </a:r>
          </a:p>
          <a:p>
            <a:pPr algn="just"/>
            <a:endParaRPr lang="en-US" dirty="0"/>
          </a:p>
        </p:txBody>
      </p:sp>
      <p:sp>
        <p:nvSpPr>
          <p:cNvPr id="4" name="Rectangle 3"/>
          <p:cNvSpPr/>
          <p:nvPr/>
        </p:nvSpPr>
        <p:spPr>
          <a:xfrm>
            <a:off x="1371600" y="1066800"/>
            <a:ext cx="5562600" cy="707886"/>
          </a:xfrm>
          <a:prstGeom prst="rect">
            <a:avLst/>
          </a:prstGeom>
        </p:spPr>
        <p:txBody>
          <a:bodyPr wrap="square">
            <a:spAutoFit/>
          </a:bodyPr>
          <a:lstStyle/>
          <a:p>
            <a:pPr algn="ctr">
              <a:buFont typeface="Arial" charset="0"/>
              <a:buNone/>
            </a:pPr>
            <a:r>
              <a:rPr lang="en-US" sz="4000" u="sng" dirty="0" smtClean="0">
                <a:solidFill>
                  <a:schemeClr val="tx2"/>
                </a:solidFill>
              </a:rPr>
              <a:t>Contract of Agency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43712"/>
          </a:xfrm>
        </p:spPr>
        <p:txBody>
          <a:bodyPr>
            <a:normAutofit/>
          </a:bodyPr>
          <a:lstStyle/>
          <a:p>
            <a:pPr algn="ctr"/>
            <a:r>
              <a:rPr lang="en-US" sz="4000" b="1" u="sng" dirty="0" smtClean="0">
                <a:effectLst>
                  <a:outerShdw blurRad="38100" dist="38100" dir="2700000" algn="tl">
                    <a:srgbClr val="000000">
                      <a:alpha val="43137"/>
                    </a:srgbClr>
                  </a:outerShdw>
                </a:effectLst>
                <a:latin typeface="Arial Narrow" pitchFamily="34" charset="0"/>
              </a:rPr>
              <a:t>Principal Of Agency</a:t>
            </a:r>
            <a:endParaRPr lang="en-US" sz="4000" b="1" u="sng" dirty="0">
              <a:effectLst>
                <a:outerShdw blurRad="38100" dist="38100" dir="2700000" algn="tl">
                  <a:srgbClr val="000000">
                    <a:alpha val="43137"/>
                  </a:srgbClr>
                </a:outerShdw>
              </a:effectLst>
              <a:latin typeface="Arial Narrow" pitchFamily="34" charset="0"/>
            </a:endParaRPr>
          </a:p>
        </p:txBody>
      </p:sp>
      <p:sp>
        <p:nvSpPr>
          <p:cNvPr id="3" name="Content Placeholder 2"/>
          <p:cNvSpPr>
            <a:spLocks noGrp="1"/>
          </p:cNvSpPr>
          <p:nvPr>
            <p:ph idx="1"/>
          </p:nvPr>
        </p:nvSpPr>
        <p:spPr>
          <a:xfrm>
            <a:off x="457200" y="1752600"/>
            <a:ext cx="8229600" cy="4724400"/>
          </a:xfrm>
        </p:spPr>
        <p:txBody>
          <a:bodyPr>
            <a:noAutofit/>
          </a:bodyPr>
          <a:lstStyle/>
          <a:p>
            <a:pPr marL="0" indent="0" algn="just">
              <a:buNone/>
            </a:pPr>
            <a:r>
              <a:rPr lang="en-US" sz="2800" dirty="0"/>
              <a:t>Contracts of agency are based on two important principles, namely</a:t>
            </a:r>
            <a:r>
              <a:rPr lang="en-US" sz="2800" dirty="0" smtClean="0"/>
              <a:t>:</a:t>
            </a:r>
          </a:p>
          <a:p>
            <a:pPr algn="just"/>
            <a:r>
              <a:rPr lang="en-US" sz="2800" dirty="0" smtClean="0"/>
              <a:t>Whatever  a </a:t>
            </a:r>
            <a:r>
              <a:rPr lang="en-US" sz="2800" dirty="0"/>
              <a:t>person can do personally shall also be allowed to be done through </a:t>
            </a:r>
            <a:r>
              <a:rPr lang="en-US" sz="2800" dirty="0" smtClean="0"/>
              <a:t>an agent </a:t>
            </a:r>
            <a:r>
              <a:rPr lang="en-US" sz="2800" dirty="0"/>
              <a:t>except in case of </a:t>
            </a:r>
            <a:r>
              <a:rPr lang="en-US" sz="2800" dirty="0">
                <a:latin typeface="Times New Roman" pitchFamily="18" charset="0"/>
                <a:cs typeface="Times New Roman" pitchFamily="18" charset="0"/>
              </a:rPr>
              <a:t>contracts</a:t>
            </a:r>
            <a:r>
              <a:rPr lang="en-US" sz="2800" dirty="0"/>
              <a:t> involving personal services such as </a:t>
            </a:r>
            <a:r>
              <a:rPr lang="en-US" sz="2800" dirty="0" smtClean="0"/>
              <a:t>painting, marriage</a:t>
            </a:r>
            <a:r>
              <a:rPr lang="en-US" sz="2800" dirty="0"/>
              <a:t>, singing, etc</a:t>
            </a:r>
            <a:r>
              <a:rPr lang="en-US" sz="2800" dirty="0" smtClean="0"/>
              <a:t>.</a:t>
            </a:r>
          </a:p>
          <a:p>
            <a:pPr algn="just"/>
            <a:r>
              <a:rPr lang="en-US" sz="2800" dirty="0"/>
              <a:t> </a:t>
            </a:r>
            <a:r>
              <a:rPr lang="en-US" sz="2800" dirty="0" smtClean="0"/>
              <a:t>He </a:t>
            </a:r>
            <a:r>
              <a:rPr lang="en-US" sz="2800" dirty="0"/>
              <a:t>who does not act through a duly authorized agent does it by himself, i.e., </a:t>
            </a:r>
            <a:r>
              <a:rPr lang="en-US" sz="2800" dirty="0" smtClean="0"/>
              <a:t>the act </a:t>
            </a:r>
            <a:r>
              <a:rPr lang="en-US" sz="2800" dirty="0"/>
              <a:t>of the agent are considered the acts of the principal (Sec. 226)</a:t>
            </a:r>
          </a:p>
        </p:txBody>
      </p:sp>
    </p:spTree>
    <p:extLst>
      <p:ext uri="{BB962C8B-B14F-4D97-AF65-F5344CB8AC3E}">
        <p14:creationId xmlns="" xmlns:p14="http://schemas.microsoft.com/office/powerpoint/2010/main" val="1395428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9912"/>
          </a:xfrm>
        </p:spPr>
        <p:txBody>
          <a:bodyPr>
            <a:normAutofit/>
          </a:bodyPr>
          <a:lstStyle/>
          <a:p>
            <a:pPr algn="ctr"/>
            <a:r>
              <a:rPr lang="en-US" sz="4800" b="1" u="sng" dirty="0" smtClean="0">
                <a:effectLst>
                  <a:outerShdw blurRad="38100" dist="38100" dir="2700000" algn="tl">
                    <a:srgbClr val="000000">
                      <a:alpha val="43137"/>
                    </a:srgbClr>
                  </a:outerShdw>
                </a:effectLst>
                <a:latin typeface="Arial Narrow" pitchFamily="34" charset="0"/>
              </a:rPr>
              <a:t>Who is an agent</a:t>
            </a:r>
            <a:endParaRPr lang="en-US" sz="4800" b="1" u="sng" dirty="0">
              <a:effectLst>
                <a:outerShdw blurRad="38100" dist="38100" dir="2700000" algn="tl">
                  <a:srgbClr val="000000">
                    <a:alpha val="43137"/>
                  </a:srgbClr>
                </a:outerShdw>
              </a:effectLst>
              <a:latin typeface="Arial Narrow" pitchFamily="34" charset="0"/>
            </a:endParaRPr>
          </a:p>
        </p:txBody>
      </p:sp>
      <p:sp>
        <p:nvSpPr>
          <p:cNvPr id="3" name="Content Placeholder 2"/>
          <p:cNvSpPr>
            <a:spLocks noGrp="1"/>
          </p:cNvSpPr>
          <p:nvPr>
            <p:ph idx="1"/>
          </p:nvPr>
        </p:nvSpPr>
        <p:spPr>
          <a:xfrm>
            <a:off x="457200" y="1676400"/>
            <a:ext cx="8229600" cy="4953000"/>
          </a:xfrm>
        </p:spPr>
        <p:txBody>
          <a:bodyPr>
            <a:normAutofit lnSpcReduction="10000"/>
          </a:bodyPr>
          <a:lstStyle/>
          <a:p>
            <a:pPr algn="just"/>
            <a:r>
              <a:rPr lang="en-US" sz="3200" dirty="0" smtClean="0">
                <a:cs typeface="Times New Roman" pitchFamily="18" charset="0"/>
              </a:rPr>
              <a:t>Any person who is of the age of majority according to the law to which he is subject and who is of sound mind, may an agent (competent person)</a:t>
            </a:r>
          </a:p>
          <a:p>
            <a:pPr algn="just"/>
            <a:r>
              <a:rPr lang="en-US" sz="3200" dirty="0">
                <a:cs typeface="Times New Roman" pitchFamily="18" charset="0"/>
              </a:rPr>
              <a:t>The function of an agent is to bring </a:t>
            </a:r>
            <a:r>
              <a:rPr lang="en-US" sz="3200" dirty="0" smtClean="0">
                <a:cs typeface="Times New Roman" pitchFamily="18" charset="0"/>
              </a:rPr>
              <a:t>his principal </a:t>
            </a:r>
            <a:r>
              <a:rPr lang="en-US" sz="3200" dirty="0">
                <a:cs typeface="Times New Roman" pitchFamily="18" charset="0"/>
              </a:rPr>
              <a:t>into connectional relations </a:t>
            </a:r>
            <a:r>
              <a:rPr lang="en-US" sz="3200" dirty="0" smtClean="0">
                <a:cs typeface="Times New Roman" pitchFamily="18" charset="0"/>
              </a:rPr>
              <a:t>with third </a:t>
            </a:r>
            <a:r>
              <a:rPr lang="en-US" sz="3200" dirty="0">
                <a:cs typeface="Times New Roman" pitchFamily="18" charset="0"/>
              </a:rPr>
              <a:t>parties. The agent is merely </a:t>
            </a:r>
            <a:r>
              <a:rPr lang="en-US" sz="3200" dirty="0" smtClean="0">
                <a:cs typeface="Times New Roman" pitchFamily="18" charset="0"/>
              </a:rPr>
              <a:t>a connecting </a:t>
            </a:r>
            <a:r>
              <a:rPr lang="en-US" sz="3200" dirty="0">
                <a:cs typeface="Times New Roman" pitchFamily="18" charset="0"/>
              </a:rPr>
              <a:t>link between the principal </a:t>
            </a:r>
            <a:r>
              <a:rPr lang="en-US" sz="3200" dirty="0" smtClean="0">
                <a:cs typeface="Times New Roman" pitchFamily="18" charset="0"/>
              </a:rPr>
              <a:t>and third parties .</a:t>
            </a:r>
          </a:p>
          <a:p>
            <a:pPr algn="just">
              <a:buNone/>
            </a:pPr>
            <a:r>
              <a:rPr lang="en-US" sz="2400" dirty="0" smtClean="0">
                <a:cs typeface="Times New Roman" pitchFamily="18" charset="0"/>
              </a:rPr>
              <a:t/>
            </a:r>
            <a:br>
              <a:rPr lang="en-US" sz="2400" dirty="0" smtClean="0">
                <a:cs typeface="Times New Roman" pitchFamily="18" charset="0"/>
              </a:rPr>
            </a:br>
            <a:endParaRPr lang="en-US" sz="2400" dirty="0">
              <a:cs typeface="Times New Roman" pitchFamily="18" charset="0"/>
            </a:endParaRPr>
          </a:p>
        </p:txBody>
      </p:sp>
    </p:spTree>
    <p:extLst>
      <p:ext uri="{BB962C8B-B14F-4D97-AF65-F5344CB8AC3E}">
        <p14:creationId xmlns="" xmlns:p14="http://schemas.microsoft.com/office/powerpoint/2010/main" val="41294237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9912"/>
          </a:xfrm>
        </p:spPr>
        <p:txBody>
          <a:bodyPr>
            <a:noAutofit/>
          </a:bodyPr>
          <a:lstStyle/>
          <a:p>
            <a:pPr algn="ctr"/>
            <a:r>
              <a:rPr lang="en-US" sz="4400" dirty="0" smtClean="0">
                <a:effectLst>
                  <a:outerShdw blurRad="38100" dist="38100" dir="2700000" algn="tl">
                    <a:srgbClr val="000000">
                      <a:alpha val="43137"/>
                    </a:srgbClr>
                  </a:outerShdw>
                </a:effectLst>
                <a:latin typeface="Arial Narrow" pitchFamily="34" charset="0"/>
              </a:rPr>
              <a:t>Who may be principal</a:t>
            </a:r>
            <a:endParaRPr lang="en-US" sz="4400" dirty="0"/>
          </a:p>
        </p:txBody>
      </p:sp>
      <p:sp>
        <p:nvSpPr>
          <p:cNvPr id="3" name="Content Placeholder 2"/>
          <p:cNvSpPr>
            <a:spLocks noGrp="1"/>
          </p:cNvSpPr>
          <p:nvPr>
            <p:ph idx="1"/>
          </p:nvPr>
        </p:nvSpPr>
        <p:spPr>
          <a:xfrm>
            <a:off x="457200" y="2057400"/>
            <a:ext cx="8229600" cy="4267200"/>
          </a:xfrm>
        </p:spPr>
        <p:txBody>
          <a:bodyPr>
            <a:normAutofit/>
          </a:bodyPr>
          <a:lstStyle/>
          <a:p>
            <a:pPr algn="just"/>
            <a:r>
              <a:rPr lang="en-US" sz="3600" dirty="0" smtClean="0"/>
              <a:t>A principal is the person who employs an agent. He is the person for whom some act is done by an agent or who is represented in dealing with third persons by an agent.( Competent)</a:t>
            </a:r>
            <a:endParaRPr lang="en-US" sz="3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838200"/>
          </a:xfrm>
        </p:spPr>
        <p:txBody>
          <a:bodyPr>
            <a:noAutofit/>
          </a:bodyPr>
          <a:lstStyle/>
          <a:p>
            <a:pPr algn="ctr"/>
            <a:r>
              <a:rPr lang="en-US" sz="3600" b="1" u="sng" dirty="0" smtClean="0">
                <a:effectLst>
                  <a:outerShdw blurRad="38100" dist="38100" dir="2700000" algn="tl">
                    <a:srgbClr val="000000">
                      <a:alpha val="43137"/>
                    </a:srgbClr>
                  </a:outerShdw>
                </a:effectLst>
                <a:latin typeface="Arial Narrow" pitchFamily="34" charset="0"/>
              </a:rPr>
              <a:t>Difference </a:t>
            </a:r>
            <a:r>
              <a:rPr lang="en-US" sz="3600" b="1" u="sng" dirty="0">
                <a:effectLst>
                  <a:outerShdw blurRad="38100" dist="38100" dir="2700000" algn="tl">
                    <a:srgbClr val="000000">
                      <a:alpha val="43137"/>
                    </a:srgbClr>
                  </a:outerShdw>
                </a:effectLst>
                <a:latin typeface="Arial Narrow" pitchFamily="34" charset="0"/>
              </a:rPr>
              <a:t>B</a:t>
            </a:r>
            <a:r>
              <a:rPr lang="en-US" sz="3600" b="1" u="sng" dirty="0" smtClean="0">
                <a:effectLst>
                  <a:outerShdw blurRad="38100" dist="38100" dir="2700000" algn="tl">
                    <a:srgbClr val="000000">
                      <a:alpha val="43137"/>
                    </a:srgbClr>
                  </a:outerShdw>
                </a:effectLst>
                <a:latin typeface="Arial Narrow" pitchFamily="34" charset="0"/>
              </a:rPr>
              <a:t>etween An Agent </a:t>
            </a:r>
            <a:r>
              <a:rPr lang="en-US" sz="3600" b="1" u="sng" dirty="0">
                <a:effectLst>
                  <a:outerShdw blurRad="38100" dist="38100" dir="2700000" algn="tl">
                    <a:srgbClr val="000000">
                      <a:alpha val="43137"/>
                    </a:srgbClr>
                  </a:outerShdw>
                </a:effectLst>
                <a:latin typeface="Arial Narrow" pitchFamily="34" charset="0"/>
              </a:rPr>
              <a:t>A</a:t>
            </a:r>
            <a:r>
              <a:rPr lang="en-US" sz="3600" b="1" u="sng" dirty="0" smtClean="0">
                <a:effectLst>
                  <a:outerShdw blurRad="38100" dist="38100" dir="2700000" algn="tl">
                    <a:srgbClr val="000000">
                      <a:alpha val="43137"/>
                    </a:srgbClr>
                  </a:outerShdw>
                </a:effectLst>
                <a:latin typeface="Arial Narrow" pitchFamily="34" charset="0"/>
              </a:rPr>
              <a:t>nd A Servant</a:t>
            </a:r>
            <a:endParaRPr lang="en-US" sz="3600" b="1" u="sng" dirty="0">
              <a:effectLst>
                <a:outerShdw blurRad="38100" dist="38100" dir="2700000" algn="tl">
                  <a:srgbClr val="000000">
                    <a:alpha val="43137"/>
                  </a:srgbClr>
                </a:outerShdw>
              </a:effectLst>
              <a:latin typeface="Arial Narrow" pitchFamily="34" charset="0"/>
            </a:endParaRPr>
          </a:p>
        </p:txBody>
      </p:sp>
      <p:sp>
        <p:nvSpPr>
          <p:cNvPr id="3" name="Content Placeholder 2"/>
          <p:cNvSpPr>
            <a:spLocks noGrp="1"/>
          </p:cNvSpPr>
          <p:nvPr>
            <p:ph idx="1"/>
          </p:nvPr>
        </p:nvSpPr>
        <p:spPr>
          <a:xfrm>
            <a:off x="304800" y="2057400"/>
            <a:ext cx="8534400" cy="4495800"/>
          </a:xfrm>
        </p:spPr>
        <p:txBody>
          <a:bodyPr>
            <a:normAutofit/>
          </a:bodyPr>
          <a:lstStyle/>
          <a:p>
            <a:pPr algn="just"/>
            <a:r>
              <a:rPr lang="en-US" sz="2800" b="1" i="1" u="sng" dirty="0" smtClean="0">
                <a:cs typeface="Times New Roman" pitchFamily="18" charset="0"/>
              </a:rPr>
              <a:t>Scope </a:t>
            </a:r>
            <a:r>
              <a:rPr lang="en-US" sz="2800" b="1" i="1" u="sng" dirty="0">
                <a:cs typeface="Times New Roman" pitchFamily="18" charset="0"/>
              </a:rPr>
              <a:t>of </a:t>
            </a:r>
            <a:r>
              <a:rPr lang="en-US" sz="2800" b="1" i="1" u="sng" dirty="0" smtClean="0">
                <a:cs typeface="Times New Roman" pitchFamily="18" charset="0"/>
              </a:rPr>
              <a:t>authority:</a:t>
            </a:r>
            <a:r>
              <a:rPr lang="en-US" sz="2800" u="sng" dirty="0" smtClean="0">
                <a:cs typeface="Times New Roman" pitchFamily="18" charset="0"/>
              </a:rPr>
              <a:t> </a:t>
            </a:r>
            <a:r>
              <a:rPr lang="en-US" sz="2800" dirty="0" smtClean="0">
                <a:cs typeface="Times New Roman" pitchFamily="18" charset="0"/>
              </a:rPr>
              <a:t>An </a:t>
            </a:r>
            <a:r>
              <a:rPr lang="en-US" sz="2800" dirty="0">
                <a:cs typeface="Times New Roman" pitchFamily="18" charset="0"/>
              </a:rPr>
              <a:t>agent can create a contractual relationship between the principal and third parties. But a servant cannot create contractual relationship between its employer and third </a:t>
            </a:r>
            <a:r>
              <a:rPr lang="en-US" sz="2800" dirty="0" smtClean="0">
                <a:cs typeface="Times New Roman" pitchFamily="18" charset="0"/>
              </a:rPr>
              <a:t>parties.</a:t>
            </a:r>
          </a:p>
          <a:p>
            <a:pPr algn="just"/>
            <a:r>
              <a:rPr lang="en-US" sz="2800" b="1" i="1" u="sng" dirty="0" err="1" smtClean="0">
                <a:cs typeface="Times New Roman" pitchFamily="18" charset="0"/>
              </a:rPr>
              <a:t>Remuneration</a:t>
            </a:r>
            <a:r>
              <a:rPr lang="en-US" sz="2800" b="1" i="1" dirty="0" err="1" smtClean="0">
                <a:cs typeface="Times New Roman" pitchFamily="18" charset="0"/>
              </a:rPr>
              <a:t>:</a:t>
            </a:r>
            <a:r>
              <a:rPr lang="en-US" sz="2800" dirty="0" err="1" smtClean="0">
                <a:cs typeface="Times New Roman" pitchFamily="18" charset="0"/>
              </a:rPr>
              <a:t>An</a:t>
            </a:r>
            <a:r>
              <a:rPr lang="en-US" sz="2800" dirty="0">
                <a:cs typeface="Times New Roman" pitchFamily="18" charset="0"/>
              </a:rPr>
              <a:t> agent receives commission for his services. A servant </a:t>
            </a:r>
            <a:r>
              <a:rPr lang="en-US" sz="2800" dirty="0" smtClean="0">
                <a:cs typeface="Times New Roman" pitchFamily="18" charset="0"/>
              </a:rPr>
              <a:t>is generally </a:t>
            </a:r>
            <a:r>
              <a:rPr lang="en-US" sz="2800" dirty="0">
                <a:cs typeface="Times New Roman" pitchFamily="18" charset="0"/>
              </a:rPr>
              <a:t>paid wages or </a:t>
            </a:r>
            <a:r>
              <a:rPr lang="en-US" sz="2800" dirty="0" smtClean="0">
                <a:cs typeface="Times New Roman" pitchFamily="18" charset="0"/>
              </a:rPr>
              <a:t>salary.</a:t>
            </a:r>
            <a:endParaRPr lang="en-US" sz="2800" dirty="0">
              <a:cs typeface="Times New Roman" pitchFamily="18" charset="0"/>
            </a:endParaRPr>
          </a:p>
          <a:p>
            <a:pPr algn="just"/>
            <a:r>
              <a:rPr lang="en-US" sz="2800" b="1" i="1" u="sng" dirty="0">
                <a:cs typeface="Times New Roman" pitchFamily="18" charset="0"/>
              </a:rPr>
              <a:t>On whose </a:t>
            </a:r>
            <a:r>
              <a:rPr lang="en-US" sz="2800" b="1" i="1" u="sng" dirty="0" smtClean="0">
                <a:cs typeface="Times New Roman" pitchFamily="18" charset="0"/>
              </a:rPr>
              <a:t>behalf</a:t>
            </a:r>
            <a:r>
              <a:rPr lang="en-US" sz="2800" b="1" i="1" dirty="0" smtClean="0">
                <a:cs typeface="Times New Roman" pitchFamily="18" charset="0"/>
              </a:rPr>
              <a:t>:</a:t>
            </a:r>
            <a:r>
              <a:rPr lang="en-US" sz="2800" dirty="0" smtClean="0">
                <a:cs typeface="Times New Roman" pitchFamily="18" charset="0"/>
              </a:rPr>
              <a:t> An </a:t>
            </a:r>
            <a:r>
              <a:rPr lang="en-US" sz="2800" dirty="0">
                <a:cs typeface="Times New Roman" pitchFamily="18" charset="0"/>
              </a:rPr>
              <a:t>agent may work for several principals at the same time. </a:t>
            </a:r>
            <a:r>
              <a:rPr lang="en-US" sz="2800" dirty="0" smtClean="0">
                <a:cs typeface="Times New Roman" pitchFamily="18" charset="0"/>
              </a:rPr>
              <a:t>A servant </a:t>
            </a:r>
            <a:r>
              <a:rPr lang="en-US" sz="2800" dirty="0">
                <a:cs typeface="Times New Roman" pitchFamily="18" charset="0"/>
              </a:rPr>
              <a:t>can serve only one master at a time</a:t>
            </a:r>
          </a:p>
          <a:p>
            <a:pPr algn="just"/>
            <a:endParaRPr lang="en-US" sz="2800" dirty="0">
              <a:cs typeface="Times New Roman" pitchFamily="18" charset="0"/>
            </a:endParaRPr>
          </a:p>
          <a:p>
            <a:pPr algn="just"/>
            <a:endParaRPr lang="en-US" sz="2800" dirty="0">
              <a:cs typeface="Times New Roman" pitchFamily="18" charset="0"/>
            </a:endParaRPr>
          </a:p>
        </p:txBody>
      </p:sp>
    </p:spTree>
    <p:extLst>
      <p:ext uri="{BB962C8B-B14F-4D97-AF65-F5344CB8AC3E}">
        <p14:creationId xmlns="" xmlns:p14="http://schemas.microsoft.com/office/powerpoint/2010/main" val="23353995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4953000"/>
          </a:xfrm>
        </p:spPr>
        <p:txBody>
          <a:bodyPr>
            <a:normAutofit/>
          </a:bodyPr>
          <a:lstStyle/>
          <a:p>
            <a:pPr algn="just"/>
            <a:r>
              <a:rPr lang="en-US" sz="2800" b="1" i="1" u="sng" dirty="0" smtClean="0">
                <a:latin typeface="Arial Narrow" pitchFamily="34" charset="0"/>
                <a:cs typeface="Times New Roman" pitchFamily="18" charset="0"/>
              </a:rPr>
              <a:t>Control: </a:t>
            </a:r>
            <a:r>
              <a:rPr lang="en-US" sz="2800" dirty="0" smtClean="0">
                <a:latin typeface="Arial Narrow" pitchFamily="34" charset="0"/>
                <a:cs typeface="Times New Roman" pitchFamily="18" charset="0"/>
              </a:rPr>
              <a:t>An </a:t>
            </a:r>
            <a:r>
              <a:rPr lang="en-US" sz="2800" dirty="0">
                <a:latin typeface="Arial Narrow" pitchFamily="34" charset="0"/>
                <a:cs typeface="Times New Roman" pitchFamily="18" charset="0"/>
              </a:rPr>
              <a:t>agent is not subject to direct control and supervision of the </a:t>
            </a:r>
            <a:r>
              <a:rPr lang="en-US" sz="2800" dirty="0" smtClean="0">
                <a:latin typeface="Arial Narrow" pitchFamily="34" charset="0"/>
                <a:cs typeface="Times New Roman" pitchFamily="18" charset="0"/>
              </a:rPr>
              <a:t>principal. He </a:t>
            </a:r>
            <a:r>
              <a:rPr lang="en-US" sz="2800" dirty="0">
                <a:latin typeface="Arial Narrow" pitchFamily="34" charset="0"/>
                <a:cs typeface="Times New Roman" pitchFamily="18" charset="0"/>
              </a:rPr>
              <a:t>is often discretion. But a servant acts under the direct control and </a:t>
            </a:r>
            <a:r>
              <a:rPr lang="en-US" sz="2800" dirty="0" smtClean="0">
                <a:latin typeface="Arial Narrow" pitchFamily="34" charset="0"/>
                <a:cs typeface="Times New Roman" pitchFamily="18" charset="0"/>
              </a:rPr>
              <a:t>supervision of </a:t>
            </a:r>
            <a:r>
              <a:rPr lang="en-US" sz="2800" dirty="0">
                <a:latin typeface="Arial Narrow" pitchFamily="34" charset="0"/>
                <a:cs typeface="Times New Roman" pitchFamily="18" charset="0"/>
              </a:rPr>
              <a:t>his master and must follow all his reasonable </a:t>
            </a:r>
            <a:r>
              <a:rPr lang="en-US" sz="2800" dirty="0" smtClean="0">
                <a:latin typeface="Arial Narrow" pitchFamily="34" charset="0"/>
                <a:cs typeface="Times New Roman" pitchFamily="18" charset="0"/>
              </a:rPr>
              <a:t>order.</a:t>
            </a:r>
          </a:p>
          <a:p>
            <a:pPr algn="just"/>
            <a:endParaRPr lang="en-US" sz="2800" dirty="0" smtClean="0">
              <a:latin typeface="Arial Narrow" pitchFamily="34" charset="0"/>
              <a:cs typeface="Times New Roman" pitchFamily="18" charset="0"/>
            </a:endParaRPr>
          </a:p>
          <a:p>
            <a:pPr algn="just"/>
            <a:r>
              <a:rPr lang="en-US" sz="2800" b="1" i="1" u="sng" dirty="0">
                <a:latin typeface="Arial Narrow" pitchFamily="34" charset="0"/>
                <a:cs typeface="Times New Roman" pitchFamily="18" charset="0"/>
              </a:rPr>
              <a:t>Liability of </a:t>
            </a:r>
            <a:r>
              <a:rPr lang="en-US" sz="2800" b="1" i="1" u="sng" dirty="0" smtClean="0">
                <a:latin typeface="Arial Narrow" pitchFamily="34" charset="0"/>
                <a:cs typeface="Times New Roman" pitchFamily="18" charset="0"/>
              </a:rPr>
              <a:t>principal</a:t>
            </a:r>
            <a:r>
              <a:rPr lang="en-US" sz="2800" b="1" i="1" dirty="0" smtClean="0">
                <a:latin typeface="Arial Narrow" pitchFamily="34" charset="0"/>
                <a:cs typeface="Times New Roman" pitchFamily="18" charset="0"/>
              </a:rPr>
              <a:t>:</a:t>
            </a:r>
            <a:r>
              <a:rPr lang="en-US" sz="2800" dirty="0" smtClean="0">
                <a:latin typeface="Arial Narrow" pitchFamily="34" charset="0"/>
                <a:cs typeface="Times New Roman" pitchFamily="18" charset="0"/>
              </a:rPr>
              <a:t> The </a:t>
            </a:r>
            <a:r>
              <a:rPr lang="en-US" sz="2800" dirty="0">
                <a:latin typeface="Arial Narrow" pitchFamily="34" charset="0"/>
                <a:cs typeface="Times New Roman" pitchFamily="18" charset="0"/>
              </a:rPr>
              <a:t>principal is liable for all the wrongful acts of his </a:t>
            </a:r>
            <a:r>
              <a:rPr lang="en-US" sz="2800" dirty="0" smtClean="0">
                <a:latin typeface="Arial Narrow" pitchFamily="34" charset="0"/>
                <a:cs typeface="Times New Roman" pitchFamily="18" charset="0"/>
              </a:rPr>
              <a:t>agent which </a:t>
            </a:r>
            <a:r>
              <a:rPr lang="en-US" sz="2800" dirty="0">
                <a:latin typeface="Arial Narrow" pitchFamily="34" charset="0"/>
                <a:cs typeface="Times New Roman" pitchFamily="18" charset="0"/>
              </a:rPr>
              <a:t>are within the “scope of his authority.” But the master is bound by </a:t>
            </a:r>
            <a:r>
              <a:rPr lang="en-US" sz="2800" dirty="0" smtClean="0">
                <a:latin typeface="Arial Narrow" pitchFamily="34" charset="0"/>
                <a:cs typeface="Times New Roman" pitchFamily="18" charset="0"/>
              </a:rPr>
              <a:t>the wrongful </a:t>
            </a:r>
            <a:r>
              <a:rPr lang="en-US" sz="2800" dirty="0">
                <a:latin typeface="Arial Narrow" pitchFamily="34" charset="0"/>
                <a:cs typeface="Times New Roman" pitchFamily="18" charset="0"/>
              </a:rPr>
              <a:t>acts of his servant if done in the course of servant’s </a:t>
            </a:r>
            <a:r>
              <a:rPr lang="en-US" sz="2800" dirty="0" smtClean="0">
                <a:latin typeface="Arial Narrow" pitchFamily="34" charset="0"/>
                <a:cs typeface="Times New Roman" pitchFamily="18" charset="0"/>
              </a:rPr>
              <a:t>employment.</a:t>
            </a:r>
            <a:endParaRPr lang="en-US" sz="2800" dirty="0">
              <a:latin typeface="Arial Narrow" pitchFamily="34" charset="0"/>
              <a:cs typeface="Times New Roman" pitchFamily="18" charset="0"/>
            </a:endParaRPr>
          </a:p>
          <a:p>
            <a:pPr algn="just"/>
            <a:endParaRPr lang="en-US" sz="2800" dirty="0">
              <a:latin typeface="Arial Narrow" pitchFamily="34" charset="0"/>
              <a:cs typeface="Times New Roman" pitchFamily="18" charset="0"/>
            </a:endParaRPr>
          </a:p>
          <a:p>
            <a:pPr algn="just"/>
            <a:endParaRPr lang="en-US" sz="2800" dirty="0">
              <a:latin typeface="Arial Narrow" pitchFamily="34" charset="0"/>
              <a:cs typeface="Times New Roman" pitchFamily="18" charset="0"/>
            </a:endParaRPr>
          </a:p>
        </p:txBody>
      </p:sp>
    </p:spTree>
    <p:extLst>
      <p:ext uri="{BB962C8B-B14F-4D97-AF65-F5344CB8AC3E}">
        <p14:creationId xmlns="" xmlns:p14="http://schemas.microsoft.com/office/powerpoint/2010/main" val="31883343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533400"/>
            <a:ext cx="8229600" cy="762000"/>
          </a:xfrm>
        </p:spPr>
        <p:txBody>
          <a:bodyPr>
            <a:normAutofit/>
          </a:bodyPr>
          <a:lstStyle/>
          <a:p>
            <a:pPr algn="ctr" eaLnBrk="1" hangingPunct="1"/>
            <a:r>
              <a:rPr lang="en-US" sz="3600" dirty="0" smtClean="0">
                <a:latin typeface="Tahoma" pitchFamily="34" charset="0"/>
                <a:cs typeface="Tahoma" pitchFamily="34" charset="0"/>
              </a:rPr>
              <a:t>Essentials and legal rules</a:t>
            </a:r>
          </a:p>
        </p:txBody>
      </p:sp>
      <p:sp>
        <p:nvSpPr>
          <p:cNvPr id="5123" name="Rectangle 3"/>
          <p:cNvSpPr>
            <a:spLocks noGrp="1" noChangeArrowheads="1"/>
          </p:cNvSpPr>
          <p:nvPr>
            <p:ph idx="1"/>
          </p:nvPr>
        </p:nvSpPr>
        <p:spPr>
          <a:xfrm>
            <a:off x="457200" y="1382713"/>
            <a:ext cx="8229600" cy="5475287"/>
          </a:xfrm>
        </p:spPr>
        <p:txBody>
          <a:bodyPr>
            <a:noAutofit/>
          </a:bodyPr>
          <a:lstStyle/>
          <a:p>
            <a:pPr marL="609600" indent="-609600" algn="just" eaLnBrk="1" fontAlgn="auto" hangingPunct="1">
              <a:lnSpc>
                <a:spcPct val="160000"/>
              </a:lnSpc>
              <a:spcAft>
                <a:spcPts val="0"/>
              </a:spcAft>
              <a:buClr>
                <a:schemeClr val="tx1"/>
              </a:buClr>
              <a:buFont typeface="Wingdings" pitchFamily="2" charset="2"/>
              <a:buAutoNum type="arabicPeriod"/>
              <a:defRPr/>
            </a:pPr>
            <a:r>
              <a:rPr lang="en-US" sz="2400" dirty="0" smtClean="0">
                <a:latin typeface="Tahoma" pitchFamily="34" charset="0"/>
                <a:cs typeface="Tahoma" pitchFamily="34" charset="0"/>
              </a:rPr>
              <a:t>There should be an agreement between the principal and the agent :Agreement may be: </a:t>
            </a:r>
            <a:r>
              <a:rPr lang="en-US" sz="2400" b="1" dirty="0" smtClean="0">
                <a:latin typeface="Tahoma" pitchFamily="34" charset="0"/>
                <a:cs typeface="Tahoma" pitchFamily="34" charset="0"/>
              </a:rPr>
              <a:t>Express or implied</a:t>
            </a:r>
          </a:p>
          <a:p>
            <a:pPr marL="609600" indent="-609600" algn="just" eaLnBrk="1" fontAlgn="auto" hangingPunct="1">
              <a:lnSpc>
                <a:spcPct val="160000"/>
              </a:lnSpc>
              <a:spcAft>
                <a:spcPts val="0"/>
              </a:spcAft>
              <a:buClr>
                <a:schemeClr val="tx1"/>
              </a:buClr>
              <a:buFont typeface="Wingdings" pitchFamily="2" charset="2"/>
              <a:buAutoNum type="arabicPeriod"/>
              <a:defRPr/>
            </a:pPr>
            <a:r>
              <a:rPr lang="en-US" sz="2400" dirty="0" smtClean="0">
                <a:latin typeface="Tahoma" pitchFamily="34" charset="0"/>
                <a:cs typeface="Tahoma" pitchFamily="34" charset="0"/>
              </a:rPr>
              <a:t>The agent must act in </a:t>
            </a:r>
            <a:r>
              <a:rPr lang="en-US" sz="2400" b="1" dirty="0" smtClean="0">
                <a:latin typeface="Tahoma" pitchFamily="34" charset="0"/>
                <a:cs typeface="Tahoma" pitchFamily="34" charset="0"/>
              </a:rPr>
              <a:t>the representative capacity.</a:t>
            </a:r>
          </a:p>
          <a:p>
            <a:pPr marL="609600" indent="-609600" algn="just" eaLnBrk="1" fontAlgn="auto" hangingPunct="1">
              <a:lnSpc>
                <a:spcPct val="160000"/>
              </a:lnSpc>
              <a:spcAft>
                <a:spcPts val="0"/>
              </a:spcAft>
              <a:buClr>
                <a:schemeClr val="tx1"/>
              </a:buClr>
              <a:buFont typeface="Wingdings" pitchFamily="2" charset="2"/>
              <a:buAutoNum type="arabicPeriod"/>
              <a:defRPr/>
            </a:pPr>
            <a:r>
              <a:rPr lang="en-US" sz="2400" dirty="0" smtClean="0">
                <a:latin typeface="Tahoma" pitchFamily="34" charset="0"/>
                <a:cs typeface="Tahoma" pitchFamily="34" charset="0"/>
              </a:rPr>
              <a:t>The principal must be </a:t>
            </a:r>
            <a:r>
              <a:rPr lang="en-US" sz="2400" b="1" dirty="0" smtClean="0">
                <a:latin typeface="Tahoma" pitchFamily="34" charset="0"/>
                <a:cs typeface="Tahoma" pitchFamily="34" charset="0"/>
              </a:rPr>
              <a:t>competent</a:t>
            </a:r>
            <a:r>
              <a:rPr lang="en-US" sz="2400" dirty="0" smtClean="0">
                <a:latin typeface="Tahoma" pitchFamily="34" charset="0"/>
                <a:cs typeface="Tahoma" pitchFamily="34" charset="0"/>
              </a:rPr>
              <a:t> to contract.</a:t>
            </a:r>
          </a:p>
          <a:p>
            <a:pPr marL="609600" indent="-609600" algn="just" eaLnBrk="1" fontAlgn="auto" hangingPunct="1">
              <a:lnSpc>
                <a:spcPct val="160000"/>
              </a:lnSpc>
              <a:spcAft>
                <a:spcPts val="0"/>
              </a:spcAft>
              <a:buClr>
                <a:schemeClr val="tx1"/>
              </a:buClr>
              <a:buFont typeface="Wingdings" pitchFamily="2" charset="2"/>
              <a:buAutoNum type="arabicPeriod"/>
              <a:defRPr/>
            </a:pPr>
            <a:r>
              <a:rPr lang="en-US" sz="2400" b="1" dirty="0" smtClean="0">
                <a:latin typeface="Tahoma" pitchFamily="34" charset="0"/>
                <a:cs typeface="Tahoma" pitchFamily="34" charset="0"/>
              </a:rPr>
              <a:t>Free consent.</a:t>
            </a:r>
          </a:p>
          <a:p>
            <a:pPr marL="609600" indent="-609600" algn="just" eaLnBrk="1" fontAlgn="auto" hangingPunct="1">
              <a:lnSpc>
                <a:spcPct val="160000"/>
              </a:lnSpc>
              <a:spcAft>
                <a:spcPts val="0"/>
              </a:spcAft>
              <a:buClr>
                <a:schemeClr val="tx1"/>
              </a:buClr>
              <a:buFont typeface="Wingdings" pitchFamily="2" charset="2"/>
              <a:buAutoNum type="arabicPeriod"/>
              <a:defRPr/>
            </a:pPr>
            <a:r>
              <a:rPr lang="en-US" sz="2400" dirty="0" smtClean="0">
                <a:latin typeface="Tahoma" pitchFamily="34" charset="0"/>
                <a:cs typeface="Tahoma" pitchFamily="34" charset="0"/>
              </a:rPr>
              <a:t>The </a:t>
            </a:r>
            <a:r>
              <a:rPr lang="en-US" sz="2400" b="1" dirty="0" smtClean="0">
                <a:latin typeface="Tahoma" pitchFamily="34" charset="0"/>
                <a:cs typeface="Tahoma" pitchFamily="34" charset="0"/>
              </a:rPr>
              <a:t>consideration is not </a:t>
            </a:r>
            <a:r>
              <a:rPr lang="en-US" sz="2400" dirty="0" smtClean="0">
                <a:latin typeface="Tahoma" pitchFamily="34" charset="0"/>
                <a:cs typeface="Tahoma" pitchFamily="34" charset="0"/>
              </a:rPr>
              <a:t>necessary.</a:t>
            </a:r>
          </a:p>
          <a:p>
            <a:pPr marL="609600" indent="-609600" algn="just" eaLnBrk="1" fontAlgn="auto" hangingPunct="1">
              <a:lnSpc>
                <a:spcPct val="160000"/>
              </a:lnSpc>
              <a:spcAft>
                <a:spcPts val="0"/>
              </a:spcAft>
              <a:buClr>
                <a:schemeClr val="tx1"/>
              </a:buClr>
              <a:buFont typeface="Wingdings" pitchFamily="2" charset="2"/>
              <a:buAutoNum type="arabicPeriod"/>
              <a:defRPr/>
            </a:pPr>
            <a:r>
              <a:rPr lang="en-US" sz="2400" dirty="0" smtClean="0">
                <a:latin typeface="Tahoma" pitchFamily="34" charset="0"/>
                <a:cs typeface="Tahoma" pitchFamily="34" charset="0"/>
              </a:rPr>
              <a:t>Intention to create </a:t>
            </a:r>
            <a:r>
              <a:rPr lang="en-US" sz="2400" b="1" dirty="0" smtClean="0">
                <a:latin typeface="Tahoma" pitchFamily="34" charset="0"/>
                <a:cs typeface="Tahoma" pitchFamily="34" charset="0"/>
              </a:rPr>
              <a:t>contractual relations.</a:t>
            </a:r>
          </a:p>
          <a:p>
            <a:pPr marL="609600" indent="-609600" algn="just" eaLnBrk="1" fontAlgn="auto" hangingPunct="1">
              <a:spcAft>
                <a:spcPts val="0"/>
              </a:spcAft>
              <a:buClr>
                <a:schemeClr val="accent3"/>
              </a:buClr>
              <a:buFont typeface="Wingdings" pitchFamily="2" charset="2"/>
              <a:buAutoNum type="arabicPeriod" startAt="2"/>
              <a:defRPr/>
            </a:pPr>
            <a:endParaRPr lang="en-US" sz="1800" dirty="0" smtClean="0"/>
          </a:p>
          <a:p>
            <a:pPr marL="609600" indent="-609600" algn="just" eaLnBrk="1" fontAlgn="auto" hangingPunct="1">
              <a:spcAft>
                <a:spcPts val="0"/>
              </a:spcAft>
              <a:buClr>
                <a:schemeClr val="accent3"/>
              </a:buClr>
              <a:buFont typeface="Wingdings" pitchFamily="2" charset="2"/>
              <a:buNone/>
              <a:defRPr/>
            </a:pPr>
            <a:r>
              <a:rPr lang="en-US" sz="1800" dirty="0" smtClean="0"/>
              <a:t> </a:t>
            </a:r>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376</TotalTime>
  <Words>1591</Words>
  <Application>Microsoft Office PowerPoint</Application>
  <PresentationFormat>On-screen Show (4:3)</PresentationFormat>
  <Paragraphs>145</Paragraphs>
  <Slides>28</Slides>
  <Notes>1</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Flow</vt:lpstr>
      <vt:lpstr>Slide 1</vt:lpstr>
      <vt:lpstr>Agent</vt:lpstr>
      <vt:lpstr>     </vt:lpstr>
      <vt:lpstr>Principal Of Agency</vt:lpstr>
      <vt:lpstr>Who is an agent</vt:lpstr>
      <vt:lpstr>Who may be principal</vt:lpstr>
      <vt:lpstr>Difference Between An Agent And A Servant</vt:lpstr>
      <vt:lpstr>Slide 8</vt:lpstr>
      <vt:lpstr>Essentials and legal rules</vt:lpstr>
      <vt:lpstr>Creation of Agency</vt:lpstr>
      <vt:lpstr>Agency Classification</vt:lpstr>
      <vt:lpstr>Slide 12</vt:lpstr>
      <vt:lpstr>Slide 13</vt:lpstr>
      <vt:lpstr>Slide 14</vt:lpstr>
      <vt:lpstr>Slide 15</vt:lpstr>
      <vt:lpstr>Slide 16</vt:lpstr>
      <vt:lpstr>Classification Of Agents</vt:lpstr>
      <vt:lpstr>Cont.…</vt:lpstr>
      <vt:lpstr>Cont.…</vt:lpstr>
      <vt:lpstr> Rights of an Agent</vt:lpstr>
      <vt:lpstr>Slide 21</vt:lpstr>
      <vt:lpstr>Slide 22</vt:lpstr>
      <vt:lpstr>Slide 23</vt:lpstr>
      <vt:lpstr>Slide 24</vt:lpstr>
      <vt:lpstr>Slide 25</vt:lpstr>
      <vt:lpstr>Duties of Agent</vt:lpstr>
      <vt:lpstr>Slide 27</vt:lpstr>
      <vt:lpstr>Termination of Agency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AGENT</dc:title>
  <dc:creator>ibs</dc:creator>
  <cp:lastModifiedBy>Manish</cp:lastModifiedBy>
  <cp:revision>50</cp:revision>
  <dcterms:created xsi:type="dcterms:W3CDTF">2012-07-30T13:31:44Z</dcterms:created>
  <dcterms:modified xsi:type="dcterms:W3CDTF">2017-11-22T09:30:01Z</dcterms:modified>
</cp:coreProperties>
</file>