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9"/>
  </p:notesMasterIdLst>
  <p:sldIdLst>
    <p:sldId id="323" r:id="rId2"/>
    <p:sldId id="386" r:id="rId3"/>
    <p:sldId id="324" r:id="rId4"/>
    <p:sldId id="389"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6" r:id="rId43"/>
    <p:sldId id="367" r:id="rId44"/>
    <p:sldId id="368" r:id="rId45"/>
    <p:sldId id="369" r:id="rId46"/>
    <p:sldId id="370" r:id="rId47"/>
    <p:sldId id="371" r:id="rId48"/>
    <p:sldId id="372" r:id="rId49"/>
    <p:sldId id="373" r:id="rId50"/>
    <p:sldId id="374" r:id="rId51"/>
    <p:sldId id="381" r:id="rId52"/>
    <p:sldId id="387" r:id="rId53"/>
    <p:sldId id="388" r:id="rId54"/>
    <p:sldId id="382" r:id="rId55"/>
    <p:sldId id="383" r:id="rId56"/>
    <p:sldId id="384" r:id="rId57"/>
    <p:sldId id="385" r:id="rId5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9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274"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1049275"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76D008F-AFB8-4C10-B4F4-81CE327DE9D9}" type="datetimeFigureOut">
              <a:rPr lang="en-US" smtClean="0"/>
              <a:pPr/>
              <a:t>1/17/2023</a:t>
            </a:fld>
            <a:endParaRPr lang="en-US"/>
          </a:p>
        </p:txBody>
      </p:sp>
      <p:sp>
        <p:nvSpPr>
          <p:cNvPr id="1049276"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1049277"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78"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1049279"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D24CD2F-D1D7-4150-88EB-EADB820C37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1" name="Slide Image Placeholder 1"/>
          <p:cNvSpPr>
            <a:spLocks noGrp="1" noRot="1" noChangeAspect="1" noTextEdit="1"/>
          </p:cNvSpPr>
          <p:nvPr>
            <p:ph type="sldImg"/>
          </p:nvPr>
        </p:nvSpPr>
        <p:spPr bwMode="auto">
          <a:noFill/>
          <a:ln>
            <a:solidFill>
              <a:srgbClr val="000000"/>
            </a:solidFill>
            <a:miter lim="800000"/>
            <a:headEnd/>
            <a:tailEnd/>
          </a:ln>
        </p:spPr>
      </p:sp>
      <p:sp>
        <p:nvSpPr>
          <p:cNvPr id="10490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a:p>
        </p:txBody>
      </p:sp>
      <p:sp>
        <p:nvSpPr>
          <p:cNvPr id="1049003" name="Slide Number Placeholder 3"/>
          <p:cNvSpPr>
            <a:spLocks noGrp="1"/>
          </p:cNvSpPr>
          <p:nvPr>
            <p:ph type="sldNum" sz="quarter" idx="5"/>
          </p:nvPr>
        </p:nvSpPr>
        <p:spPr bwMode="auto">
          <a:noFill/>
        </p:spPr>
        <p:txBody>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fld id="{57C7F38E-5D71-4E45-869D-12548F0EB1FC}" type="slidenum">
              <a:rPr lang="en-US" altLang="en-US" sz="1200"/>
              <a:pPr eaLnBrk="1" hangingPunct="1"/>
              <a:t>36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258"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1049259"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49260"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1049261" name="Footer Placeholder 4"/>
          <p:cNvSpPr>
            <a:spLocks noGrp="1"/>
          </p:cNvSpPr>
          <p:nvPr>
            <p:ph type="ftr" sz="quarter" idx="11"/>
          </p:nvPr>
        </p:nvSpPr>
        <p:spPr/>
        <p:txBody>
          <a:bodyPr/>
          <a:lstStyle/>
          <a:p>
            <a:endParaRPr lang="en-US"/>
          </a:p>
        </p:txBody>
      </p:sp>
      <p:sp>
        <p:nvSpPr>
          <p:cNvPr id="1049262"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269" name="Title 1"/>
          <p:cNvSpPr>
            <a:spLocks noGrp="1"/>
          </p:cNvSpPr>
          <p:nvPr>
            <p:ph type="title"/>
          </p:nvPr>
        </p:nvSpPr>
        <p:spPr/>
        <p:txBody>
          <a:bodyPr/>
          <a:lstStyle/>
          <a:p>
            <a:r>
              <a:rPr lang="en-US"/>
              <a:t>Click to edit Master title style</a:t>
            </a:r>
          </a:p>
        </p:txBody>
      </p:sp>
      <p:sp>
        <p:nvSpPr>
          <p:cNvPr id="1049270"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71"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1049272" name="Footer Placeholder 4"/>
          <p:cNvSpPr>
            <a:spLocks noGrp="1"/>
          </p:cNvSpPr>
          <p:nvPr>
            <p:ph type="ftr" sz="quarter" idx="11"/>
          </p:nvPr>
        </p:nvSpPr>
        <p:spPr/>
        <p:txBody>
          <a:bodyPr/>
          <a:lstStyle/>
          <a:p>
            <a:endParaRPr lang="en-US"/>
          </a:p>
        </p:txBody>
      </p:sp>
      <p:sp>
        <p:nvSpPr>
          <p:cNvPr id="1049273"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23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104923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3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1049235" name="Footer Placeholder 4"/>
          <p:cNvSpPr>
            <a:spLocks noGrp="1"/>
          </p:cNvSpPr>
          <p:nvPr>
            <p:ph type="ftr" sz="quarter" idx="11"/>
          </p:nvPr>
        </p:nvSpPr>
        <p:spPr/>
        <p:txBody>
          <a:bodyPr/>
          <a:lstStyle/>
          <a:p>
            <a:endParaRPr lang="en-US"/>
          </a:p>
        </p:txBody>
      </p:sp>
      <p:sp>
        <p:nvSpPr>
          <p:cNvPr id="104923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1048990" name="Title 1"/>
          <p:cNvSpPr>
            <a:spLocks noGrp="1"/>
          </p:cNvSpPr>
          <p:nvPr>
            <p:ph type="title"/>
          </p:nvPr>
        </p:nvSpPr>
        <p:spPr>
          <a:xfrm>
            <a:off x="457200" y="274638"/>
            <a:ext cx="8229600" cy="1143000"/>
          </a:xfrm>
        </p:spPr>
        <p:txBody>
          <a:bodyPr/>
          <a:lstStyle/>
          <a:p>
            <a:r>
              <a:rPr lang="en-US"/>
              <a:t>Click to edit Master title style</a:t>
            </a:r>
          </a:p>
        </p:txBody>
      </p:sp>
      <p:sp>
        <p:nvSpPr>
          <p:cNvPr id="1048991"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92"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93"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94" name="Rectangle 5"/>
          <p:cNvSpPr>
            <a:spLocks noGrp="1" noChangeArrowheads="1"/>
          </p:cNvSpPr>
          <p:nvPr>
            <p:ph type="dt" sz="half" idx="10"/>
          </p:nvPr>
        </p:nvSpPr>
        <p:spPr/>
        <p:txBody>
          <a:bodyPr/>
          <a:lstStyle/>
          <a:p>
            <a:endParaRPr lang="en-US" altLang="en-US"/>
          </a:p>
        </p:txBody>
      </p:sp>
      <p:sp>
        <p:nvSpPr>
          <p:cNvPr id="1048995" name="Rectangle 6"/>
          <p:cNvSpPr>
            <a:spLocks noGrp="1" noChangeArrowheads="1"/>
          </p:cNvSpPr>
          <p:nvPr>
            <p:ph type="ftr" sz="quarter" idx="11"/>
          </p:nvPr>
        </p:nvSpPr>
        <p:spPr/>
        <p:txBody>
          <a:bodyPr/>
          <a:lstStyle/>
          <a:p>
            <a:endParaRPr lang="en-US" altLang="en-US"/>
          </a:p>
        </p:txBody>
      </p:sp>
      <p:sp>
        <p:nvSpPr>
          <p:cNvPr id="1048996" name="Rectangle 7"/>
          <p:cNvSpPr>
            <a:spLocks noGrp="1" noChangeArrowheads="1"/>
          </p:cNvSpPr>
          <p:nvPr>
            <p:ph type="sldNum" sz="quarter" idx="12"/>
          </p:nvPr>
        </p:nvSpPr>
        <p:spPr/>
        <p:txBody>
          <a:bodyPr/>
          <a:lstStyle/>
          <a:p>
            <a:fld id="{04FC04DE-30A8-4824-982F-4CE3ECF8DD77}"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1049004" name="Title 1"/>
          <p:cNvSpPr>
            <a:spLocks noGrp="1"/>
          </p:cNvSpPr>
          <p:nvPr>
            <p:ph type="title"/>
          </p:nvPr>
        </p:nvSpPr>
        <p:spPr>
          <a:xfrm>
            <a:off x="457200" y="274638"/>
            <a:ext cx="8229600" cy="1143000"/>
          </a:xfrm>
        </p:spPr>
        <p:txBody>
          <a:bodyPr/>
          <a:lstStyle/>
          <a:p>
            <a:r>
              <a:rPr lang="en-US"/>
              <a:t>Click to edit Master title style</a:t>
            </a:r>
          </a:p>
        </p:txBody>
      </p:sp>
      <p:sp>
        <p:nvSpPr>
          <p:cNvPr id="1049005"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06"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07"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08" name="Rectangle 5"/>
          <p:cNvSpPr>
            <a:spLocks noGrp="1" noChangeArrowheads="1"/>
          </p:cNvSpPr>
          <p:nvPr>
            <p:ph type="dt" sz="half" idx="10"/>
          </p:nvPr>
        </p:nvSpPr>
        <p:spPr/>
        <p:txBody>
          <a:bodyPr/>
          <a:lstStyle/>
          <a:p>
            <a:endParaRPr lang="en-US" altLang="en-US"/>
          </a:p>
        </p:txBody>
      </p:sp>
      <p:sp>
        <p:nvSpPr>
          <p:cNvPr id="1049009" name="Rectangle 6"/>
          <p:cNvSpPr>
            <a:spLocks noGrp="1" noChangeArrowheads="1"/>
          </p:cNvSpPr>
          <p:nvPr>
            <p:ph type="ftr" sz="quarter" idx="11"/>
          </p:nvPr>
        </p:nvSpPr>
        <p:spPr/>
        <p:txBody>
          <a:bodyPr/>
          <a:lstStyle/>
          <a:p>
            <a:endParaRPr lang="en-US" altLang="en-US"/>
          </a:p>
        </p:txBody>
      </p:sp>
      <p:sp>
        <p:nvSpPr>
          <p:cNvPr id="1049010" name="Rectangle 7"/>
          <p:cNvSpPr>
            <a:spLocks noGrp="1" noChangeArrowheads="1"/>
          </p:cNvSpPr>
          <p:nvPr>
            <p:ph type="sldNum" sz="quarter" idx="12"/>
          </p:nvPr>
        </p:nvSpPr>
        <p:spPr/>
        <p:txBody>
          <a:bodyPr/>
          <a:lstStyle/>
          <a:p>
            <a:fld id="{38337F89-FFA7-4C1E-B84A-9ACEE3F06859}"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1049017" name="Title 1"/>
          <p:cNvSpPr>
            <a:spLocks noGrp="1"/>
          </p:cNvSpPr>
          <p:nvPr>
            <p:ph type="title"/>
          </p:nvPr>
        </p:nvSpPr>
        <p:spPr>
          <a:xfrm>
            <a:off x="301625" y="228600"/>
            <a:ext cx="8540750" cy="1143000"/>
          </a:xfrm>
        </p:spPr>
        <p:txBody>
          <a:bodyPr/>
          <a:lstStyle/>
          <a:p>
            <a:r>
              <a:rPr lang="en-US"/>
              <a:t>Click to edit Master title style</a:t>
            </a:r>
          </a:p>
        </p:txBody>
      </p:sp>
      <p:sp>
        <p:nvSpPr>
          <p:cNvPr id="1049018"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19"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20" name="Rectangle 5"/>
          <p:cNvSpPr>
            <a:spLocks noGrp="1" noChangeArrowheads="1"/>
          </p:cNvSpPr>
          <p:nvPr>
            <p:ph type="dt" sz="half" idx="10"/>
          </p:nvPr>
        </p:nvSpPr>
        <p:spPr/>
        <p:txBody>
          <a:bodyPr/>
          <a:lstStyle/>
          <a:p>
            <a:endParaRPr lang="en-US" altLang="en-US"/>
          </a:p>
        </p:txBody>
      </p:sp>
      <p:sp>
        <p:nvSpPr>
          <p:cNvPr id="1049021" name="Rectangle 6"/>
          <p:cNvSpPr>
            <a:spLocks noGrp="1" noChangeArrowheads="1"/>
          </p:cNvSpPr>
          <p:nvPr>
            <p:ph type="ftr" sz="quarter" idx="11"/>
          </p:nvPr>
        </p:nvSpPr>
        <p:spPr/>
        <p:txBody>
          <a:bodyPr/>
          <a:lstStyle/>
          <a:p>
            <a:endParaRPr lang="en-US" altLang="en-US"/>
          </a:p>
        </p:txBody>
      </p:sp>
      <p:sp>
        <p:nvSpPr>
          <p:cNvPr id="1049022" name="Rectangle 7"/>
          <p:cNvSpPr>
            <a:spLocks noGrp="1" noChangeArrowheads="1"/>
          </p:cNvSpPr>
          <p:nvPr>
            <p:ph type="sldNum" sz="quarter" idx="12"/>
          </p:nvPr>
        </p:nvSpPr>
        <p:spPr/>
        <p:txBody>
          <a:bodyPr/>
          <a:lstStyle/>
          <a:p>
            <a:fld id="{4A093024-C7EA-4298-B765-AC2DDE642BEB}"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a:t>Click to edit Master title style</a:t>
            </a:r>
          </a:p>
        </p:txBody>
      </p:sp>
      <p:sp>
        <p:nvSpPr>
          <p:cNvPr id="1048582"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3"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237"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1049238"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049239"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1049240" name="Footer Placeholder 4"/>
          <p:cNvSpPr>
            <a:spLocks noGrp="1"/>
          </p:cNvSpPr>
          <p:nvPr>
            <p:ph type="ftr" sz="quarter" idx="11"/>
          </p:nvPr>
        </p:nvSpPr>
        <p:spPr/>
        <p:txBody>
          <a:bodyPr/>
          <a:lstStyle/>
          <a:p>
            <a:endParaRPr lang="en-US"/>
          </a:p>
        </p:txBody>
      </p:sp>
      <p:sp>
        <p:nvSpPr>
          <p:cNvPr id="1049241"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248" name="Title 1"/>
          <p:cNvSpPr>
            <a:spLocks noGrp="1"/>
          </p:cNvSpPr>
          <p:nvPr>
            <p:ph type="title"/>
          </p:nvPr>
        </p:nvSpPr>
        <p:spPr/>
        <p:txBody>
          <a:bodyPr/>
          <a:lstStyle/>
          <a:p>
            <a:r>
              <a:rPr lang="en-US"/>
              <a:t>Click to edit Master title style</a:t>
            </a:r>
          </a:p>
        </p:txBody>
      </p:sp>
      <p:sp>
        <p:nvSpPr>
          <p:cNvPr id="1049249"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50"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51"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1049252" name="Footer Placeholder 5"/>
          <p:cNvSpPr>
            <a:spLocks noGrp="1"/>
          </p:cNvSpPr>
          <p:nvPr>
            <p:ph type="ftr" sz="quarter" idx="11"/>
          </p:nvPr>
        </p:nvSpPr>
        <p:spPr/>
        <p:txBody>
          <a:bodyPr/>
          <a:lstStyle/>
          <a:p>
            <a:endParaRPr lang="en-US"/>
          </a:p>
        </p:txBody>
      </p:sp>
      <p:sp>
        <p:nvSpPr>
          <p:cNvPr id="1049253"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224" name="Title 1"/>
          <p:cNvSpPr>
            <a:spLocks noGrp="1"/>
          </p:cNvSpPr>
          <p:nvPr>
            <p:ph type="title"/>
          </p:nvPr>
        </p:nvSpPr>
        <p:spPr>
          <a:xfrm>
            <a:off x="629841" y="365126"/>
            <a:ext cx="7886700" cy="1325563"/>
          </a:xfrm>
        </p:spPr>
        <p:txBody>
          <a:bodyPr/>
          <a:lstStyle/>
          <a:p>
            <a:r>
              <a:rPr lang="en-US"/>
              <a:t>Click to edit Master title style</a:t>
            </a:r>
          </a:p>
        </p:txBody>
      </p:sp>
      <p:sp>
        <p:nvSpPr>
          <p:cNvPr id="1049225"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49226"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27"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49228"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29" name="Date Placeholder 6"/>
          <p:cNvSpPr>
            <a:spLocks noGrp="1"/>
          </p:cNvSpPr>
          <p:nvPr>
            <p:ph type="dt" sz="half" idx="10"/>
          </p:nvPr>
        </p:nvSpPr>
        <p:spPr/>
        <p:txBody>
          <a:bodyPr/>
          <a:lstStyle/>
          <a:p>
            <a:fld id="{1D8BD707-D9CF-40AE-B4C6-C98DA3205C09}" type="datetimeFigureOut">
              <a:rPr lang="en-US" smtClean="0"/>
              <a:pPr/>
              <a:t>1/17/2023</a:t>
            </a:fld>
            <a:endParaRPr lang="en-US"/>
          </a:p>
        </p:txBody>
      </p:sp>
      <p:sp>
        <p:nvSpPr>
          <p:cNvPr id="1049230" name="Footer Placeholder 7"/>
          <p:cNvSpPr>
            <a:spLocks noGrp="1"/>
          </p:cNvSpPr>
          <p:nvPr>
            <p:ph type="ftr" sz="quarter" idx="11"/>
          </p:nvPr>
        </p:nvSpPr>
        <p:spPr/>
        <p:txBody>
          <a:bodyPr/>
          <a:lstStyle/>
          <a:p>
            <a:endParaRPr lang="en-US"/>
          </a:p>
        </p:txBody>
      </p:sp>
      <p:sp>
        <p:nvSpPr>
          <p:cNvPr id="1049231"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254" name="Title 1"/>
          <p:cNvSpPr>
            <a:spLocks noGrp="1"/>
          </p:cNvSpPr>
          <p:nvPr>
            <p:ph type="title"/>
          </p:nvPr>
        </p:nvSpPr>
        <p:spPr/>
        <p:txBody>
          <a:bodyPr/>
          <a:lstStyle/>
          <a:p>
            <a:r>
              <a:rPr lang="en-US"/>
              <a:t>Click to edit Master title style</a:t>
            </a:r>
          </a:p>
        </p:txBody>
      </p:sp>
      <p:sp>
        <p:nvSpPr>
          <p:cNvPr id="1049255" name="Date Placeholder 2"/>
          <p:cNvSpPr>
            <a:spLocks noGrp="1"/>
          </p:cNvSpPr>
          <p:nvPr>
            <p:ph type="dt" sz="half" idx="10"/>
          </p:nvPr>
        </p:nvSpPr>
        <p:spPr/>
        <p:txBody>
          <a:bodyPr/>
          <a:lstStyle/>
          <a:p>
            <a:fld id="{1D8BD707-D9CF-40AE-B4C6-C98DA3205C09}" type="datetimeFigureOut">
              <a:rPr lang="en-US" smtClean="0"/>
              <a:pPr/>
              <a:t>1/17/2023</a:t>
            </a:fld>
            <a:endParaRPr lang="en-US"/>
          </a:p>
        </p:txBody>
      </p:sp>
      <p:sp>
        <p:nvSpPr>
          <p:cNvPr id="1049256" name="Footer Placeholder 3"/>
          <p:cNvSpPr>
            <a:spLocks noGrp="1"/>
          </p:cNvSpPr>
          <p:nvPr>
            <p:ph type="ftr" sz="quarter" idx="11"/>
          </p:nvPr>
        </p:nvSpPr>
        <p:spPr/>
        <p:txBody>
          <a:bodyPr/>
          <a:lstStyle/>
          <a:p>
            <a:endParaRPr lang="en-US"/>
          </a:p>
        </p:txBody>
      </p:sp>
      <p:sp>
        <p:nvSpPr>
          <p:cNvPr id="1049257"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91"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1048592" name="Footer Placeholder 2"/>
          <p:cNvSpPr>
            <a:spLocks noGrp="1"/>
          </p:cNvSpPr>
          <p:nvPr>
            <p:ph type="ftr" sz="quarter" idx="11"/>
          </p:nvPr>
        </p:nvSpPr>
        <p:spPr/>
        <p:txBody>
          <a:bodyPr/>
          <a:lstStyle/>
          <a:p>
            <a:endParaRPr lang="en-US"/>
          </a:p>
        </p:txBody>
      </p:sp>
      <p:sp>
        <p:nvSpPr>
          <p:cNvPr id="1048593"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24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924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4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04924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1049246" name="Footer Placeholder 5"/>
          <p:cNvSpPr>
            <a:spLocks noGrp="1"/>
          </p:cNvSpPr>
          <p:nvPr>
            <p:ph type="ftr" sz="quarter" idx="11"/>
          </p:nvPr>
        </p:nvSpPr>
        <p:spPr/>
        <p:txBody>
          <a:bodyPr/>
          <a:lstStyle/>
          <a:p>
            <a:endParaRPr lang="en-US"/>
          </a:p>
        </p:txBody>
      </p:sp>
      <p:sp>
        <p:nvSpPr>
          <p:cNvPr id="104924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263"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9264"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049265"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049266"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1049267" name="Footer Placeholder 5"/>
          <p:cNvSpPr>
            <a:spLocks noGrp="1"/>
          </p:cNvSpPr>
          <p:nvPr>
            <p:ph type="ftr" sz="quarter" idx="11"/>
          </p:nvPr>
        </p:nvSpPr>
        <p:spPr/>
        <p:txBody>
          <a:bodyPr/>
          <a:lstStyle/>
          <a:p>
            <a:endParaRPr lang="en-US"/>
          </a:p>
        </p:txBody>
      </p:sp>
      <p:sp>
        <p:nvSpPr>
          <p:cNvPr id="1049268"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1/17/2023</a:t>
            </a:fld>
            <a:endParaRPr 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en.wikipedia.org/wiki/Coimbatore_Stock_Exchange" TargetMode="External"/><Relationship Id="rId13" Type="http://schemas.openxmlformats.org/officeDocument/2006/relationships/image" Target="../media/image33.jpeg"/><Relationship Id="rId3" Type="http://schemas.openxmlformats.org/officeDocument/2006/relationships/hyperlink" Target="http://en.wikipedia.org/wiki/Ahmedabad_Stock_Exchange" TargetMode="External"/><Relationship Id="rId7" Type="http://schemas.openxmlformats.org/officeDocument/2006/relationships/hyperlink" Target="http://en.wikipedia.org/wiki/Cochin_Stock_Exchange" TargetMode="External"/><Relationship Id="rId12" Type="http://schemas.openxmlformats.org/officeDocument/2006/relationships/hyperlink" Target="http://en.wikipedia.org/wiki/Inter-connected_Stock_Exchange_of_India"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en.wikipedia.org/wiki/Bombay_Stock_Exchange" TargetMode="External"/><Relationship Id="rId11" Type="http://schemas.openxmlformats.org/officeDocument/2006/relationships/hyperlink" Target="http://en.wikipedia.org/wiki/Hyderabad_Stock_Exchange" TargetMode="External"/><Relationship Id="rId5" Type="http://schemas.openxmlformats.org/officeDocument/2006/relationships/hyperlink" Target="http://en.wikipedia.org/wiki/Bhubaneshwar_Stock_Exchange" TargetMode="External"/><Relationship Id="rId10" Type="http://schemas.openxmlformats.org/officeDocument/2006/relationships/hyperlink" Target="http://en.wikipedia.org/wiki/Guwahati_Stock_Exchange" TargetMode="External"/><Relationship Id="rId4" Type="http://schemas.openxmlformats.org/officeDocument/2006/relationships/hyperlink" Target="http://en.wikipedia.org/wiki/Bangalore_Stock_Exchange" TargetMode="External"/><Relationship Id="rId9" Type="http://schemas.openxmlformats.org/officeDocument/2006/relationships/hyperlink" Target="http://en.wikipedia.org/wiki/Delhi_Stock_Exchange_Association"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en.wikipedia.org/w/index.php?title=OTC_Exchange_of_India&amp;action=edit&amp;redlink=1" TargetMode="External"/><Relationship Id="rId13" Type="http://schemas.openxmlformats.org/officeDocument/2006/relationships/image" Target="../media/image34.jpeg"/><Relationship Id="rId3" Type="http://schemas.openxmlformats.org/officeDocument/2006/relationships/hyperlink" Target="http://en.wikipedia.org/w/index.php?title=Jaipur_Stock_Exchange&amp;action=edit&amp;redlink=1" TargetMode="External"/><Relationship Id="rId7" Type="http://schemas.openxmlformats.org/officeDocument/2006/relationships/hyperlink" Target="http://en.wikipedia.org/wiki/National_Stock_Exchange_of_India" TargetMode="External"/><Relationship Id="rId12" Type="http://schemas.openxmlformats.org/officeDocument/2006/relationships/hyperlink" Target="http://en.wikipedia.org/wiki/Calcutta_Stock_Exchange"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en.wikipedia.org/wiki/Madras_Stock_Exchange" TargetMode="External"/><Relationship Id="rId11" Type="http://schemas.openxmlformats.org/officeDocument/2006/relationships/hyperlink" Target="http://en.wikipedia.org/wiki/Vadodara_Stock_Exchange" TargetMode="External"/><Relationship Id="rId5" Type="http://schemas.openxmlformats.org/officeDocument/2006/relationships/hyperlink" Target="http://en.wikipedia.org/wiki/Madhya_Pradesh_Stock_Exchange" TargetMode="External"/><Relationship Id="rId10" Type="http://schemas.openxmlformats.org/officeDocument/2006/relationships/hyperlink" Target="http://en.wikipedia.org/wiki/UP_Stock_Exchange" TargetMode="External"/><Relationship Id="rId4" Type="http://schemas.openxmlformats.org/officeDocument/2006/relationships/hyperlink" Target="http://en.wikipedia.org/wiki/Ludhiana_Stock_Exchange_Association" TargetMode="External"/><Relationship Id="rId9" Type="http://schemas.openxmlformats.org/officeDocument/2006/relationships/hyperlink" Target="http://en.wikipedia.org/w/index.php?title=Pune_Stock_Exchange&amp;action=edit&amp;redlink=1" TargetMode="Externa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File:National_Stock_Exchange_of_India_2.jpg" TargetMode="External"/><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26.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6.png"/><Relationship Id="rId7" Type="http://schemas.openxmlformats.org/officeDocument/2006/relationships/image" Target="../media/image1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object 3"/>
          <p:cNvSpPr/>
          <p:nvPr/>
        </p:nvSpPr>
        <p:spPr>
          <a:xfrm>
            <a:off x="457200" y="1609725"/>
            <a:ext cx="7239000" cy="3619500"/>
          </a:xfrm>
          <a:custGeom>
            <a:avLst/>
            <a:gdLst/>
            <a:ahLst/>
            <a:cxnLst/>
            <a:rect l="l" t="t" r="r" b="b"/>
            <a:pathLst>
              <a:path w="7239000" h="36195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6877050" y="0"/>
                </a:lnTo>
                <a:lnTo>
                  <a:pt x="6926164" y="3304"/>
                </a:lnTo>
                <a:lnTo>
                  <a:pt x="6973270" y="12929"/>
                </a:lnTo>
                <a:lnTo>
                  <a:pt x="7017936" y="28444"/>
                </a:lnTo>
                <a:lnTo>
                  <a:pt x="7059732" y="49417"/>
                </a:lnTo>
                <a:lnTo>
                  <a:pt x="7098226" y="75417"/>
                </a:lnTo>
                <a:lnTo>
                  <a:pt x="7132986" y="106013"/>
                </a:lnTo>
                <a:lnTo>
                  <a:pt x="7163582" y="140773"/>
                </a:lnTo>
                <a:lnTo>
                  <a:pt x="7189582" y="179267"/>
                </a:lnTo>
                <a:lnTo>
                  <a:pt x="7210555" y="221063"/>
                </a:lnTo>
                <a:lnTo>
                  <a:pt x="7226070" y="265729"/>
                </a:lnTo>
                <a:lnTo>
                  <a:pt x="7235695" y="312835"/>
                </a:lnTo>
                <a:lnTo>
                  <a:pt x="7239000" y="361950"/>
                </a:lnTo>
                <a:lnTo>
                  <a:pt x="7239000" y="3257550"/>
                </a:lnTo>
                <a:lnTo>
                  <a:pt x="7235695" y="3306664"/>
                </a:lnTo>
                <a:lnTo>
                  <a:pt x="7226070" y="3353770"/>
                </a:lnTo>
                <a:lnTo>
                  <a:pt x="7210555" y="3398436"/>
                </a:lnTo>
                <a:lnTo>
                  <a:pt x="7189582" y="3440232"/>
                </a:lnTo>
                <a:lnTo>
                  <a:pt x="7163582" y="3478726"/>
                </a:lnTo>
                <a:lnTo>
                  <a:pt x="7132986" y="3513486"/>
                </a:lnTo>
                <a:lnTo>
                  <a:pt x="7098226" y="3544082"/>
                </a:lnTo>
                <a:lnTo>
                  <a:pt x="7059732" y="3570082"/>
                </a:lnTo>
                <a:lnTo>
                  <a:pt x="7017936" y="3591055"/>
                </a:lnTo>
                <a:lnTo>
                  <a:pt x="6973270" y="3606570"/>
                </a:lnTo>
                <a:lnTo>
                  <a:pt x="6926164" y="3616195"/>
                </a:lnTo>
                <a:lnTo>
                  <a:pt x="6877050" y="3619500"/>
                </a:lnTo>
                <a:lnTo>
                  <a:pt x="361950" y="3619500"/>
                </a:lnTo>
                <a:lnTo>
                  <a:pt x="312835" y="3616195"/>
                </a:lnTo>
                <a:lnTo>
                  <a:pt x="265729" y="3606570"/>
                </a:lnTo>
                <a:lnTo>
                  <a:pt x="221063" y="3591055"/>
                </a:lnTo>
                <a:lnTo>
                  <a:pt x="179267" y="3570082"/>
                </a:lnTo>
                <a:lnTo>
                  <a:pt x="140773" y="3544082"/>
                </a:lnTo>
                <a:lnTo>
                  <a:pt x="106013" y="3513486"/>
                </a:lnTo>
                <a:lnTo>
                  <a:pt x="75417" y="3478726"/>
                </a:lnTo>
                <a:lnTo>
                  <a:pt x="49417" y="3440232"/>
                </a:lnTo>
                <a:lnTo>
                  <a:pt x="28444" y="3398436"/>
                </a:lnTo>
                <a:lnTo>
                  <a:pt x="12929" y="3353770"/>
                </a:lnTo>
                <a:lnTo>
                  <a:pt x="3304" y="3306664"/>
                </a:lnTo>
                <a:lnTo>
                  <a:pt x="0" y="3257550"/>
                </a:lnTo>
                <a:lnTo>
                  <a:pt x="0" y="361950"/>
                </a:lnTo>
                <a:close/>
              </a:path>
            </a:pathLst>
          </a:custGeom>
          <a:ln w="39999">
            <a:solidFill>
              <a:srgbClr val="FFFFFF"/>
            </a:solidFill>
          </a:ln>
        </p:spPr>
        <p:txBody>
          <a:bodyPr wrap="square" lIns="0" tIns="0" rIns="0" bIns="0" rtlCol="0"/>
          <a:lstStyle/>
          <a:p>
            <a:endParaRPr/>
          </a:p>
        </p:txBody>
      </p:sp>
      <p:sp>
        <p:nvSpPr>
          <p:cNvPr id="1048589" name="TextBox 5"/>
          <p:cNvSpPr txBox="1"/>
          <p:nvPr/>
        </p:nvSpPr>
        <p:spPr>
          <a:xfrm>
            <a:off x="1143000" y="1545693"/>
            <a:ext cx="6553200" cy="646331"/>
          </a:xfrm>
          <a:prstGeom prst="rect">
            <a:avLst/>
          </a:prstGeom>
          <a:noFill/>
        </p:spPr>
        <p:txBody>
          <a:bodyPr wrap="square" rtlCol="0">
            <a:spAutoFit/>
          </a:bodyPr>
          <a:lstStyle/>
          <a:p>
            <a:pPr algn="ctr"/>
            <a:r>
              <a:rPr lang="en-US" sz="3600" b="1" dirty="0"/>
              <a:t>Indian Financial System</a:t>
            </a:r>
          </a:p>
        </p:txBody>
      </p:sp>
      <p:sp>
        <p:nvSpPr>
          <p:cNvPr id="1048590" name="TextBox 6"/>
          <p:cNvSpPr txBox="1"/>
          <p:nvPr/>
        </p:nvSpPr>
        <p:spPr>
          <a:xfrm>
            <a:off x="2590800" y="4419600"/>
            <a:ext cx="5410200"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Dr. Manish </a:t>
            </a:r>
            <a:r>
              <a:rPr lang="en-US" sz="3600" b="1" dirty="0" err="1">
                <a:latin typeface="Calibri" panose="020F0502020204030204" pitchFamily="34" charset="0"/>
                <a:cs typeface="Calibri" panose="020F0502020204030204" pitchFamily="34" charset="0"/>
              </a:rPr>
              <a:t>Dadhich</a:t>
            </a:r>
            <a:endParaRPr lang="en-US" b="1"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object 2"/>
          <p:cNvSpPr txBox="1"/>
          <p:nvPr/>
        </p:nvSpPr>
        <p:spPr>
          <a:xfrm>
            <a:off x="1738629" y="765809"/>
            <a:ext cx="4980940" cy="619760"/>
          </a:xfrm>
          <a:prstGeom prst="rect">
            <a:avLst/>
          </a:prstGeom>
        </p:spPr>
        <p:txBody>
          <a:bodyPr vert="horz" wrap="square" lIns="0" tIns="12700" rIns="0" bIns="0" rtlCol="0">
            <a:sp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pPr marL="12700">
              <a:lnSpc>
                <a:spcPct val="100000"/>
              </a:lnSpc>
              <a:spcBef>
                <a:spcPts val="100"/>
              </a:spcBef>
            </a:pPr>
            <a:r>
              <a:rPr lang="en-US" b="1" i="0" spc="-5" dirty="0"/>
              <a:t>Financial</a:t>
            </a:r>
            <a:r>
              <a:rPr lang="en-US" b="1" i="0" spc="-30" dirty="0"/>
              <a:t> </a:t>
            </a:r>
            <a:r>
              <a:rPr lang="en-US" b="1" i="0" spc="-5" dirty="0"/>
              <a:t>Institutions</a:t>
            </a:r>
          </a:p>
        </p:txBody>
      </p:sp>
      <p:sp>
        <p:nvSpPr>
          <p:cNvPr id="1048743" name="TextBox 2"/>
          <p:cNvSpPr txBox="1"/>
          <p:nvPr/>
        </p:nvSpPr>
        <p:spPr>
          <a:xfrm>
            <a:off x="228600" y="2057400"/>
            <a:ext cx="8686800" cy="646331"/>
          </a:xfrm>
          <a:prstGeom prst="rect">
            <a:avLst/>
          </a:prstGeom>
          <a:noFill/>
        </p:spPr>
        <p:txBody>
          <a:bodyPr wrap="square" rtlCol="0">
            <a:spAutoFit/>
          </a:bodyPr>
          <a:lstStyle/>
          <a:p>
            <a:endParaRPr lang="en-US" dirty="0">
              <a:latin typeface="Times New Roman"/>
              <a:cs typeface="Times New Roman"/>
            </a:endParaRPr>
          </a:p>
          <a:p>
            <a:endParaRPr lang="en-US" dirty="0"/>
          </a:p>
        </p:txBody>
      </p:sp>
      <p:sp>
        <p:nvSpPr>
          <p:cNvPr id="1048744" name="TextBox 7"/>
          <p:cNvSpPr txBox="1"/>
          <p:nvPr/>
        </p:nvSpPr>
        <p:spPr>
          <a:xfrm>
            <a:off x="228600" y="2057400"/>
            <a:ext cx="8610600" cy="3539430"/>
          </a:xfrm>
          <a:prstGeom prst="rect">
            <a:avLst/>
          </a:prstGeom>
          <a:noFill/>
        </p:spPr>
        <p:txBody>
          <a:bodyPr wrap="square" rtlCol="0">
            <a:spAutoFit/>
          </a:bodyPr>
          <a:lstStyle/>
          <a:p>
            <a:pPr algn="just"/>
            <a:r>
              <a:rPr lang="en-US" sz="3200" dirty="0"/>
              <a:t>Financial Institutions is institutions or organizations that provides financial services for its clients, members  and society. Probably the most important financial services provided by financial institutions is acting as financial intermediaries. Most financial institutions are regulated by the government.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Rectangle 1"/>
          <p:cNvSpPr/>
          <p:nvPr/>
        </p:nvSpPr>
        <p:spPr>
          <a:xfrm>
            <a:off x="228600" y="457200"/>
            <a:ext cx="8305800" cy="461665"/>
          </a:xfrm>
          <a:prstGeom prst="rect">
            <a:avLst/>
          </a:prstGeom>
        </p:spPr>
        <p:txBody>
          <a:bodyPr wrap="square">
            <a:spAutoFit/>
          </a:bodyPr>
          <a:lstStyle/>
          <a:p>
            <a:r>
              <a:rPr lang="en-US" sz="2400" b="1" spc="295" dirty="0">
                <a:latin typeface="Comic Sans MS"/>
                <a:cs typeface="Comic Sans MS"/>
              </a:rPr>
              <a:t>Fun</a:t>
            </a:r>
            <a:r>
              <a:rPr lang="en-US" sz="2400" b="1" spc="300" dirty="0">
                <a:latin typeface="Comic Sans MS"/>
                <a:cs typeface="Comic Sans MS"/>
              </a:rPr>
              <a:t>c</a:t>
            </a:r>
            <a:r>
              <a:rPr lang="en-US" sz="2400" b="1" spc="295" dirty="0">
                <a:latin typeface="Comic Sans MS"/>
                <a:cs typeface="Comic Sans MS"/>
              </a:rPr>
              <a:t>t</a:t>
            </a:r>
            <a:r>
              <a:rPr lang="en-US" sz="2400" b="1" spc="300" dirty="0">
                <a:latin typeface="Comic Sans MS"/>
                <a:cs typeface="Comic Sans MS"/>
              </a:rPr>
              <a:t>io</a:t>
            </a:r>
            <a:r>
              <a:rPr lang="en-US" sz="2400" b="1" dirty="0">
                <a:latin typeface="Comic Sans MS"/>
                <a:cs typeface="Comic Sans MS"/>
              </a:rPr>
              <a:t>n	</a:t>
            </a:r>
            <a:r>
              <a:rPr lang="en-US" sz="2400" b="1" spc="300" dirty="0">
                <a:latin typeface="Comic Sans MS"/>
                <a:cs typeface="Comic Sans MS"/>
              </a:rPr>
              <a:t>o</a:t>
            </a:r>
            <a:r>
              <a:rPr lang="en-US" sz="2400" b="1" dirty="0">
                <a:latin typeface="Comic Sans MS"/>
                <a:cs typeface="Comic Sans MS"/>
              </a:rPr>
              <a:t>f </a:t>
            </a:r>
            <a:r>
              <a:rPr lang="en-US" sz="2400" b="1" spc="295" dirty="0">
                <a:latin typeface="Comic Sans MS"/>
                <a:cs typeface="Comic Sans MS"/>
              </a:rPr>
              <a:t>f</a:t>
            </a:r>
            <a:r>
              <a:rPr lang="en-US" sz="2400" b="1" spc="300" dirty="0">
                <a:latin typeface="Comic Sans MS"/>
                <a:cs typeface="Comic Sans MS"/>
              </a:rPr>
              <a:t>i</a:t>
            </a:r>
            <a:r>
              <a:rPr lang="en-US" sz="2400" b="1" spc="295" dirty="0">
                <a:latin typeface="Comic Sans MS"/>
                <a:cs typeface="Comic Sans MS"/>
              </a:rPr>
              <a:t>n</a:t>
            </a:r>
            <a:r>
              <a:rPr lang="en-US" sz="2400" b="1" spc="290" dirty="0">
                <a:latin typeface="Comic Sans MS"/>
                <a:cs typeface="Comic Sans MS"/>
              </a:rPr>
              <a:t>a</a:t>
            </a:r>
            <a:r>
              <a:rPr lang="en-US" sz="2400" b="1" spc="295" dirty="0">
                <a:latin typeface="Comic Sans MS"/>
                <a:cs typeface="Comic Sans MS"/>
              </a:rPr>
              <a:t>n</a:t>
            </a:r>
            <a:r>
              <a:rPr lang="en-US" sz="2400" b="1" spc="300" dirty="0">
                <a:latin typeface="Comic Sans MS"/>
                <a:cs typeface="Comic Sans MS"/>
              </a:rPr>
              <a:t>ci</a:t>
            </a:r>
            <a:r>
              <a:rPr lang="en-US" sz="2400" b="1" spc="290" dirty="0">
                <a:latin typeface="Comic Sans MS"/>
                <a:cs typeface="Comic Sans MS"/>
              </a:rPr>
              <a:t>a</a:t>
            </a:r>
            <a:r>
              <a:rPr lang="en-US" sz="2400" b="1" dirty="0">
                <a:latin typeface="Comic Sans MS"/>
                <a:cs typeface="Comic Sans MS"/>
              </a:rPr>
              <a:t>l  </a:t>
            </a:r>
            <a:r>
              <a:rPr lang="en-US" sz="2400" b="1" spc="270" dirty="0">
                <a:latin typeface="Comic Sans MS"/>
                <a:cs typeface="Comic Sans MS"/>
              </a:rPr>
              <a:t>institution</a:t>
            </a:r>
            <a:endParaRPr lang="en-US" sz="2400" b="1" dirty="0"/>
          </a:p>
        </p:txBody>
      </p:sp>
      <p:sp>
        <p:nvSpPr>
          <p:cNvPr id="1048746" name="TextBox 2"/>
          <p:cNvSpPr txBox="1"/>
          <p:nvPr/>
        </p:nvSpPr>
        <p:spPr>
          <a:xfrm>
            <a:off x="228600" y="1447800"/>
            <a:ext cx="8763000" cy="4154984"/>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t>Financial institution  include banks credit unions, asset management firms  buildings societies, and stock brokerages, among others. These institutions are responsible for distributing financial resources in a planned way to the potential users.</a:t>
            </a:r>
          </a:p>
          <a:p>
            <a:pPr marL="285750" indent="-285750" algn="just">
              <a:buFont typeface="Arial" panose="020B0604020202020204" pitchFamily="34" charset="0"/>
              <a:buChar char="•"/>
            </a:pPr>
            <a:r>
              <a:rPr lang="en-US" sz="2400" dirty="0"/>
              <a:t>The functions performed in following ways :-</a:t>
            </a:r>
          </a:p>
          <a:p>
            <a:pPr marL="342900" indent="-342900" algn="just">
              <a:buFont typeface="+mj-lt"/>
              <a:buAutoNum type="arabicPeriod"/>
            </a:pPr>
            <a:r>
              <a:rPr lang="en-US" sz="2400" dirty="0"/>
              <a:t> Accepting Deposits</a:t>
            </a:r>
          </a:p>
          <a:p>
            <a:pPr marL="342900" indent="-342900" algn="just">
              <a:buFont typeface="+mj-lt"/>
              <a:buAutoNum type="arabicPeriod"/>
            </a:pPr>
            <a:r>
              <a:rPr lang="en-US" sz="2400" dirty="0"/>
              <a:t>Providing Agricultural Loans </a:t>
            </a:r>
          </a:p>
          <a:p>
            <a:pPr marL="342900" indent="-342900" algn="just">
              <a:buFont typeface="+mj-lt"/>
              <a:buAutoNum type="arabicPeriod"/>
            </a:pPr>
            <a:r>
              <a:rPr lang="en-US" sz="2400" dirty="0"/>
              <a:t>Providing Commercial  Loans </a:t>
            </a:r>
          </a:p>
          <a:p>
            <a:pPr marL="342900" indent="-342900" algn="just">
              <a:buFont typeface="+mj-lt"/>
              <a:buAutoNum type="arabicPeriod"/>
            </a:pPr>
            <a:r>
              <a:rPr lang="en-US" sz="2400" dirty="0"/>
              <a:t>Providing Real Estate Loans</a:t>
            </a:r>
          </a:p>
          <a:p>
            <a:pPr marL="342900" indent="-342900" algn="just">
              <a:buFont typeface="+mj-lt"/>
              <a:buAutoNum type="arabicPeriod"/>
            </a:pPr>
            <a:r>
              <a:rPr lang="en-US" sz="2400" dirty="0"/>
              <a:t>Providing Mortgage Loans</a:t>
            </a:r>
          </a:p>
          <a:p>
            <a:pPr marL="342900" indent="-342900" algn="just">
              <a:buFont typeface="+mj-lt"/>
              <a:buAutoNum type="arabicPeriod"/>
            </a:pPr>
            <a:r>
              <a:rPr lang="en-US" sz="2400" dirty="0"/>
              <a:t>Issuing Share Certificates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7" name="TextBox 1"/>
          <p:cNvSpPr txBox="1"/>
          <p:nvPr/>
        </p:nvSpPr>
        <p:spPr>
          <a:xfrm>
            <a:off x="609600" y="609600"/>
            <a:ext cx="8305800" cy="4739759"/>
          </a:xfrm>
          <a:prstGeom prst="rect">
            <a:avLst/>
          </a:prstGeom>
          <a:noFill/>
        </p:spPr>
        <p:txBody>
          <a:bodyPr wrap="square" rtlCol="0">
            <a:spAutoFit/>
          </a:bodyPr>
          <a:lstStyle/>
          <a:p>
            <a:r>
              <a:rPr lang="en-US" sz="3200" b="1" dirty="0"/>
              <a:t>Types of Financial Institutions</a:t>
            </a:r>
          </a:p>
          <a:p>
            <a:endParaRPr lang="en-US" dirty="0"/>
          </a:p>
          <a:p>
            <a:r>
              <a:rPr lang="en-US" sz="2800" dirty="0"/>
              <a:t>We can divide financial institutions in two majors parts as following</a:t>
            </a:r>
          </a:p>
          <a:p>
            <a:pPr marL="285750" indent="-285750">
              <a:buFont typeface="Arial" panose="020B0604020202020204" pitchFamily="34" charset="0"/>
              <a:buChar char="•"/>
            </a:pPr>
            <a:r>
              <a:rPr lang="en-US" sz="2800" dirty="0"/>
              <a:t>Banking Financial company (BFCs)</a:t>
            </a:r>
          </a:p>
          <a:p>
            <a:pPr marL="285750" indent="-285750">
              <a:buFont typeface="Arial" panose="020B0604020202020204" pitchFamily="34" charset="0"/>
              <a:buChar char="•"/>
            </a:pPr>
            <a:r>
              <a:rPr lang="en-US" sz="2800" dirty="0"/>
              <a:t>Non Banking Financial Company (NBFCs)</a:t>
            </a:r>
          </a:p>
          <a:p>
            <a:endParaRPr lang="en-US" sz="2800" dirty="0"/>
          </a:p>
          <a:p>
            <a:endParaRPr lang="en-US" sz="2800" dirty="0"/>
          </a:p>
          <a:p>
            <a:r>
              <a:rPr lang="en-US" sz="2800" dirty="0"/>
              <a:t>Banking institutions can use banking instruments like </a:t>
            </a:r>
            <a:r>
              <a:rPr lang="en-US" sz="2800" dirty="0" err="1"/>
              <a:t>cheque</a:t>
            </a:r>
            <a:r>
              <a:rPr lang="en-US" sz="2800" dirty="0"/>
              <a:t>, drafts, pay order but  non banking institutions can not use these instruments.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8" name="TextBox 2"/>
          <p:cNvSpPr txBox="1"/>
          <p:nvPr/>
        </p:nvSpPr>
        <p:spPr>
          <a:xfrm>
            <a:off x="0" y="381000"/>
            <a:ext cx="9144000" cy="5570756"/>
          </a:xfrm>
          <a:prstGeom prst="rect">
            <a:avLst/>
          </a:prstGeom>
          <a:noFill/>
        </p:spPr>
        <p:txBody>
          <a:bodyPr wrap="square" rtlCol="0">
            <a:spAutoFit/>
          </a:bodyPr>
          <a:lstStyle/>
          <a:p>
            <a:r>
              <a:rPr lang="en-US" sz="3200" b="1" dirty="0"/>
              <a:t>Banking Institutions</a:t>
            </a:r>
          </a:p>
          <a:p>
            <a:endParaRPr lang="en-US" dirty="0"/>
          </a:p>
          <a:p>
            <a:pPr marL="285750" indent="-285750">
              <a:buFont typeface="Arial" panose="020B0604020202020204" pitchFamily="34" charset="0"/>
              <a:buChar char="•"/>
            </a:pPr>
            <a:r>
              <a:rPr lang="en-US" sz="2800" dirty="0"/>
              <a:t>Banking institutions are those who provide banking and others financial services to their customers and society such as…</a:t>
            </a:r>
          </a:p>
          <a:p>
            <a:pPr marL="285750" indent="-285750">
              <a:buFont typeface="Arial" panose="020B0604020202020204" pitchFamily="34" charset="0"/>
              <a:buChar char="•"/>
            </a:pPr>
            <a:r>
              <a:rPr lang="en-US" sz="2800" dirty="0"/>
              <a:t>Accept Deposit</a:t>
            </a:r>
          </a:p>
          <a:p>
            <a:pPr marL="285750" indent="-285750">
              <a:buFont typeface="Arial" panose="020B0604020202020204" pitchFamily="34" charset="0"/>
              <a:buChar char="•"/>
            </a:pPr>
            <a:r>
              <a:rPr lang="en-US" sz="2800" dirty="0"/>
              <a:t>Provide Loans</a:t>
            </a:r>
          </a:p>
          <a:p>
            <a:pPr marL="285750" indent="-285750">
              <a:buFont typeface="Arial" panose="020B0604020202020204" pitchFamily="34" charset="0"/>
              <a:buChar char="•"/>
            </a:pPr>
            <a:r>
              <a:rPr lang="en-US" sz="2800" dirty="0"/>
              <a:t>Cash Management Services</a:t>
            </a:r>
          </a:p>
          <a:p>
            <a:pPr marL="285750" indent="-285750">
              <a:buFont typeface="Arial" panose="020B0604020202020204" pitchFamily="34" charset="0"/>
              <a:buChar char="•"/>
            </a:pPr>
            <a:r>
              <a:rPr lang="en-US" sz="2800" dirty="0"/>
              <a:t>Portfolio Management Services</a:t>
            </a:r>
          </a:p>
          <a:p>
            <a:pPr marL="285750" indent="-285750">
              <a:buFont typeface="Arial" panose="020B0604020202020204" pitchFamily="34" charset="0"/>
              <a:buChar char="•"/>
            </a:pPr>
            <a:r>
              <a:rPr lang="en-US" sz="2800" dirty="0"/>
              <a:t>We can divide Indian Banking systems in following ways</a:t>
            </a:r>
          </a:p>
          <a:p>
            <a:pPr marL="285750" indent="-285750">
              <a:buFont typeface="Arial" panose="020B0604020202020204" pitchFamily="34" charset="0"/>
              <a:buChar char="•"/>
            </a:pPr>
            <a:r>
              <a:rPr lang="en-US" sz="2800" dirty="0"/>
              <a:t>Commercial Bank</a:t>
            </a:r>
          </a:p>
          <a:p>
            <a:endParaRPr lang="en-US" dirty="0"/>
          </a:p>
          <a:p>
            <a:endParaRPr lang="en-US" dirty="0"/>
          </a:p>
          <a:p>
            <a:pPr marL="285750" indent="-285750">
              <a:buFont typeface="Arial" panose="020B0604020202020204" pitchFamily="34" charset="0"/>
              <a:buChar cha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TextBox 1"/>
          <p:cNvSpPr txBox="1"/>
          <p:nvPr/>
        </p:nvSpPr>
        <p:spPr>
          <a:xfrm>
            <a:off x="228600" y="533400"/>
            <a:ext cx="8534400" cy="7571303"/>
          </a:xfrm>
          <a:prstGeom prst="rect">
            <a:avLst/>
          </a:prstGeom>
          <a:noFill/>
        </p:spPr>
        <p:txBody>
          <a:bodyPr wrap="square" rtlCol="0">
            <a:spAutoFit/>
          </a:bodyPr>
          <a:lstStyle/>
          <a:p>
            <a:pPr marL="342900" indent="-342900">
              <a:buAutoNum type="alphaUcParenR"/>
            </a:pPr>
            <a:r>
              <a:rPr lang="en-US" sz="2400" b="1" dirty="0"/>
              <a:t>Public Sector Bank</a:t>
            </a:r>
          </a:p>
          <a:p>
            <a:pPr marL="342900" indent="-342900">
              <a:buAutoNum type="arabicPeriod"/>
            </a:pPr>
            <a:r>
              <a:rPr lang="en-US" sz="2400" dirty="0"/>
              <a:t>State Bank </a:t>
            </a:r>
          </a:p>
          <a:p>
            <a:pPr marL="342900" indent="-342900">
              <a:buAutoNum type="arabicPeriod"/>
            </a:pPr>
            <a:r>
              <a:rPr lang="en-US" sz="2400" dirty="0"/>
              <a:t>Nationalized Bank</a:t>
            </a:r>
          </a:p>
          <a:p>
            <a:pPr marL="342900" indent="-342900">
              <a:buAutoNum type="arabicPeriod"/>
            </a:pPr>
            <a:endParaRPr lang="en-US" sz="2400" dirty="0"/>
          </a:p>
          <a:p>
            <a:r>
              <a:rPr lang="en-US" sz="2400" b="1" dirty="0"/>
              <a:t>B) Private Sectors Banks</a:t>
            </a:r>
          </a:p>
          <a:p>
            <a:r>
              <a:rPr lang="en-US" sz="2400" dirty="0"/>
              <a:t>1. Indian Private Bank</a:t>
            </a:r>
          </a:p>
          <a:p>
            <a:r>
              <a:rPr lang="en-US" sz="2400" dirty="0"/>
              <a:t>2. Foreign Private Bank</a:t>
            </a:r>
          </a:p>
          <a:p>
            <a:endParaRPr lang="en-US" sz="2400" dirty="0"/>
          </a:p>
          <a:p>
            <a:r>
              <a:rPr lang="en-US" sz="2400" b="1" dirty="0"/>
              <a:t>C) Foreign Banks</a:t>
            </a:r>
          </a:p>
          <a:p>
            <a:r>
              <a:rPr lang="en-US" sz="2400" b="1" dirty="0"/>
              <a:t>HSBC, Standard chartered, Citi bank</a:t>
            </a:r>
          </a:p>
          <a:p>
            <a:endParaRPr lang="en-US" sz="2400" b="1" dirty="0"/>
          </a:p>
          <a:p>
            <a:r>
              <a:rPr lang="en-US" sz="2400" b="1" dirty="0"/>
              <a:t>D) Co-operative Bank</a:t>
            </a:r>
          </a:p>
          <a:p>
            <a:pPr marL="342900" indent="-342900">
              <a:buAutoNum type="arabicPeriod"/>
            </a:pPr>
            <a:r>
              <a:rPr lang="en-US" sz="2400" dirty="0"/>
              <a:t>Urban Cooperative Bank</a:t>
            </a:r>
          </a:p>
          <a:p>
            <a:pPr marL="342900" indent="-342900">
              <a:buAutoNum type="arabicPeriod"/>
            </a:pPr>
            <a:r>
              <a:rPr lang="en-US" sz="2400" dirty="0"/>
              <a:t>State Cooperative Banks</a:t>
            </a:r>
          </a:p>
          <a:p>
            <a:pPr marL="342900" indent="-342900">
              <a:buAutoNum type="arabicPeriod"/>
            </a:pPr>
            <a:r>
              <a:rPr lang="en-US" sz="2400" dirty="0"/>
              <a:t>Central Cooperative Banks</a:t>
            </a:r>
          </a:p>
          <a:p>
            <a:pPr marL="342900" indent="-342900">
              <a:buAutoNum type="arabicPeriod"/>
            </a:pPr>
            <a:endParaRPr lang="en-US" sz="2400" dirty="0"/>
          </a:p>
          <a:p>
            <a:pPr marL="342900" indent="-342900"/>
            <a:r>
              <a:rPr lang="en-US" sz="2400" b="1" dirty="0"/>
              <a:t>D) Regional Rural Banks </a:t>
            </a:r>
          </a:p>
          <a:p>
            <a:pPr marL="342900" indent="-342900"/>
            <a:endParaRPr lang="en-US" sz="2400" dirty="0"/>
          </a:p>
          <a:p>
            <a:endParaRPr lang="en-US" dirty="0"/>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TextBox 1"/>
          <p:cNvSpPr txBox="1"/>
          <p:nvPr/>
        </p:nvSpPr>
        <p:spPr>
          <a:xfrm>
            <a:off x="304800" y="381000"/>
            <a:ext cx="8458200" cy="4893647"/>
          </a:xfrm>
          <a:prstGeom prst="rect">
            <a:avLst/>
          </a:prstGeom>
          <a:noFill/>
        </p:spPr>
        <p:txBody>
          <a:bodyPr wrap="square" rtlCol="0">
            <a:spAutoFit/>
          </a:bodyPr>
          <a:lstStyle/>
          <a:p>
            <a:r>
              <a:rPr lang="en-US" sz="2400" b="1" dirty="0"/>
              <a:t>A) Public Sector Banks </a:t>
            </a:r>
            <a:r>
              <a:rPr lang="en-US" sz="2400" dirty="0"/>
              <a:t>– Public sector bank is divided into two groups</a:t>
            </a:r>
          </a:p>
          <a:p>
            <a:r>
              <a:rPr lang="en-US" sz="2400" b="1" dirty="0"/>
              <a:t>State Bank of India </a:t>
            </a:r>
            <a:r>
              <a:rPr lang="en-US" sz="2400" dirty="0"/>
              <a:t>– State bank of India was established under SBI act 1955, initially  100% stake of SBI owner was Reserve Bank of India. All SBI associates banks now merged in SBI on 1 July 2017.</a:t>
            </a:r>
          </a:p>
          <a:p>
            <a:endParaRPr lang="en-US" sz="2400" dirty="0"/>
          </a:p>
          <a:p>
            <a:r>
              <a:rPr lang="en-US" sz="2400" b="1" dirty="0"/>
              <a:t>Nationalized Banks </a:t>
            </a:r>
            <a:r>
              <a:rPr lang="en-US" sz="2400" dirty="0"/>
              <a:t>– Nationalized Bank was established under banking company act 1970,1980, initially 100% ownership of 20s nationalized bank was hold by government of India</a:t>
            </a:r>
          </a:p>
          <a:p>
            <a:endParaRPr lang="en-US" sz="2400" dirty="0"/>
          </a:p>
          <a:p>
            <a:r>
              <a:rPr lang="en-US" sz="2400" b="1" dirty="0"/>
              <a:t>B) Private Sector Bank</a:t>
            </a:r>
            <a:r>
              <a:rPr lang="en-US" sz="2400" dirty="0"/>
              <a:t>- Private bank can be divided into parts </a:t>
            </a:r>
          </a:p>
          <a:p>
            <a:r>
              <a:rPr lang="en-US" sz="2400" b="1" dirty="0"/>
              <a:t>1. Indian Private Bank </a:t>
            </a:r>
            <a:r>
              <a:rPr lang="en-US" sz="2400" dirty="0"/>
              <a:t>– This type of bank governed by India financial institutions like ICICI Bank HDFC  Bank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1" name="TextBox 1"/>
          <p:cNvSpPr txBox="1"/>
          <p:nvPr/>
        </p:nvSpPr>
        <p:spPr>
          <a:xfrm>
            <a:off x="304800" y="381000"/>
            <a:ext cx="8458200" cy="6037550"/>
          </a:xfrm>
          <a:prstGeom prst="rect">
            <a:avLst/>
          </a:prstGeom>
          <a:noFill/>
        </p:spPr>
        <p:txBody>
          <a:bodyPr wrap="square" rtlCol="0">
            <a:spAutoFit/>
          </a:bodyPr>
          <a:lstStyle/>
          <a:p>
            <a:pPr algn="just"/>
            <a:r>
              <a:rPr lang="en-US" sz="2400" b="1" dirty="0"/>
              <a:t>Foreign Private Bank </a:t>
            </a:r>
            <a:r>
              <a:rPr lang="en-US" sz="2400" dirty="0"/>
              <a:t>– This Banks Governed by foreign institutions like STANDARD CHARTED (USA) Bank, HSBC</a:t>
            </a:r>
          </a:p>
          <a:p>
            <a:pPr algn="just"/>
            <a:endParaRPr lang="en-US" sz="2400" dirty="0"/>
          </a:p>
          <a:p>
            <a:pPr marL="12700" marR="153670" algn="just">
              <a:lnSpc>
                <a:spcPct val="100000"/>
              </a:lnSpc>
              <a:spcBef>
                <a:spcPts val="95"/>
              </a:spcBef>
            </a:pPr>
            <a:r>
              <a:rPr lang="en-US" sz="2400" b="1" spc="-5" dirty="0">
                <a:latin typeface="Times New Roman"/>
                <a:cs typeface="Times New Roman"/>
              </a:rPr>
              <a:t>C) Co-operative bank- </a:t>
            </a:r>
            <a:r>
              <a:rPr lang="en-US" sz="2400" spc="-5" dirty="0">
                <a:latin typeface="Times New Roman"/>
                <a:cs typeface="Times New Roman"/>
              </a:rPr>
              <a:t>These type bank are governed  by co-operative</a:t>
            </a:r>
            <a:r>
              <a:rPr lang="en-US" sz="2400" spc="-10" dirty="0">
                <a:latin typeface="Times New Roman"/>
                <a:cs typeface="Times New Roman"/>
              </a:rPr>
              <a:t> </a:t>
            </a:r>
            <a:r>
              <a:rPr lang="en-US" sz="2400" spc="-5" dirty="0">
                <a:latin typeface="Times New Roman"/>
                <a:cs typeface="Times New Roman"/>
              </a:rPr>
              <a:t>societies</a:t>
            </a:r>
            <a:endParaRPr lang="en-US" sz="2400" dirty="0">
              <a:latin typeface="Times New Roman"/>
              <a:cs typeface="Times New Roman"/>
            </a:endParaRPr>
          </a:p>
          <a:p>
            <a:pPr marL="12700" marR="198120" algn="just">
              <a:lnSpc>
                <a:spcPct val="100000"/>
              </a:lnSpc>
              <a:spcBef>
                <a:spcPts val="300"/>
              </a:spcBef>
              <a:buSzPct val="96428"/>
              <a:buAutoNum type="arabicParenR"/>
              <a:tabLst>
                <a:tab pos="309880" algn="l"/>
              </a:tabLst>
            </a:pPr>
            <a:r>
              <a:rPr lang="en-US" sz="2400" b="1" spc="-5" dirty="0">
                <a:latin typeface="Times New Roman"/>
                <a:cs typeface="Times New Roman"/>
              </a:rPr>
              <a:t> Urban </a:t>
            </a:r>
            <a:r>
              <a:rPr lang="en-US" sz="2400" b="1" dirty="0">
                <a:latin typeface="Times New Roman"/>
                <a:cs typeface="Times New Roman"/>
              </a:rPr>
              <a:t>co-operative </a:t>
            </a:r>
            <a:r>
              <a:rPr lang="en-US" sz="2400" b="1" spc="-5" dirty="0">
                <a:latin typeface="Times New Roman"/>
                <a:cs typeface="Times New Roman"/>
              </a:rPr>
              <a:t>societies- </a:t>
            </a:r>
            <a:r>
              <a:rPr lang="en-US" sz="2400" spc="-5" dirty="0">
                <a:latin typeface="Times New Roman"/>
                <a:cs typeface="Times New Roman"/>
              </a:rPr>
              <a:t>These type bank are  governed by </a:t>
            </a:r>
            <a:r>
              <a:rPr lang="en-US" sz="2400" dirty="0">
                <a:latin typeface="Times New Roman"/>
                <a:cs typeface="Times New Roman"/>
              </a:rPr>
              <a:t>urban co-operative</a:t>
            </a:r>
            <a:r>
              <a:rPr lang="en-US" sz="2400" spc="-40" dirty="0">
                <a:latin typeface="Times New Roman"/>
                <a:cs typeface="Times New Roman"/>
              </a:rPr>
              <a:t> </a:t>
            </a:r>
            <a:r>
              <a:rPr lang="en-US" sz="2400" spc="-25" dirty="0">
                <a:latin typeface="Times New Roman"/>
                <a:cs typeface="Times New Roman"/>
              </a:rPr>
              <a:t>society.</a:t>
            </a:r>
            <a:endParaRPr lang="en-US" sz="2400" dirty="0">
              <a:latin typeface="Times New Roman"/>
              <a:cs typeface="Times New Roman"/>
            </a:endParaRPr>
          </a:p>
          <a:p>
            <a:pPr marL="12700" marR="5080" algn="just">
              <a:lnSpc>
                <a:spcPct val="100000"/>
              </a:lnSpc>
              <a:spcBef>
                <a:spcPts val="300"/>
              </a:spcBef>
              <a:buSzPct val="96428"/>
              <a:buAutoNum type="arabicParenR"/>
              <a:tabLst>
                <a:tab pos="309880" algn="l"/>
              </a:tabLst>
            </a:pPr>
            <a:r>
              <a:rPr lang="en-US" sz="2400" b="1" dirty="0">
                <a:latin typeface="Times New Roman"/>
                <a:cs typeface="Times New Roman"/>
              </a:rPr>
              <a:t> State </a:t>
            </a:r>
            <a:r>
              <a:rPr lang="en-US" sz="2400" b="1" spc="-5" dirty="0">
                <a:latin typeface="Times New Roman"/>
                <a:cs typeface="Times New Roman"/>
              </a:rPr>
              <a:t>co-operative banks- </a:t>
            </a:r>
            <a:r>
              <a:rPr lang="en-US" sz="2400" spc="-5" dirty="0">
                <a:latin typeface="Times New Roman"/>
                <a:cs typeface="Times New Roman"/>
              </a:rPr>
              <a:t>These </a:t>
            </a:r>
            <a:r>
              <a:rPr lang="en-US" sz="2400" dirty="0">
                <a:latin typeface="Times New Roman"/>
                <a:cs typeface="Times New Roman"/>
              </a:rPr>
              <a:t>type </a:t>
            </a:r>
            <a:r>
              <a:rPr lang="en-US" sz="2400" spc="-5" dirty="0">
                <a:latin typeface="Times New Roman"/>
                <a:cs typeface="Times New Roman"/>
              </a:rPr>
              <a:t>bank work on  state</a:t>
            </a:r>
            <a:r>
              <a:rPr lang="en-US" sz="2400" spc="-30" dirty="0">
                <a:latin typeface="Times New Roman"/>
                <a:cs typeface="Times New Roman"/>
              </a:rPr>
              <a:t> </a:t>
            </a:r>
            <a:r>
              <a:rPr lang="en-US" sz="2400" spc="-5" dirty="0">
                <a:latin typeface="Times New Roman"/>
                <a:cs typeface="Times New Roman"/>
              </a:rPr>
              <a:t>level,</a:t>
            </a:r>
            <a:endParaRPr lang="en-US" sz="2400" dirty="0">
              <a:latin typeface="Times New Roman"/>
              <a:cs typeface="Times New Roman"/>
            </a:endParaRPr>
          </a:p>
          <a:p>
            <a:pPr marL="12700" marR="56515" algn="just">
              <a:lnSpc>
                <a:spcPct val="100000"/>
              </a:lnSpc>
              <a:spcBef>
                <a:spcPts val="305"/>
              </a:spcBef>
              <a:buSzPct val="96428"/>
              <a:buAutoNum type="arabicParenR"/>
              <a:tabLst>
                <a:tab pos="309880" algn="l"/>
              </a:tabLst>
            </a:pPr>
            <a:r>
              <a:rPr lang="en-US" sz="2400" b="1" spc="-5" dirty="0">
                <a:latin typeface="Times New Roman"/>
                <a:cs typeface="Times New Roman"/>
              </a:rPr>
              <a:t> Central co-operative banks- </a:t>
            </a:r>
            <a:r>
              <a:rPr lang="en-US" sz="2400" spc="-5" dirty="0">
                <a:latin typeface="Times New Roman"/>
                <a:cs typeface="Times New Roman"/>
              </a:rPr>
              <a:t>These type bank work  on district</a:t>
            </a:r>
            <a:r>
              <a:rPr lang="en-US" sz="2400" spc="-30" dirty="0">
                <a:latin typeface="Times New Roman"/>
                <a:cs typeface="Times New Roman"/>
              </a:rPr>
              <a:t> </a:t>
            </a:r>
            <a:r>
              <a:rPr lang="en-US" sz="2400" spc="-5" dirty="0">
                <a:latin typeface="Times New Roman"/>
                <a:cs typeface="Times New Roman"/>
              </a:rPr>
              <a:t>level</a:t>
            </a:r>
            <a:endParaRPr lang="en-US" sz="2400" dirty="0">
              <a:latin typeface="Times New Roman"/>
              <a:cs typeface="Times New Roman"/>
            </a:endParaRPr>
          </a:p>
          <a:p>
            <a:pPr algn="just"/>
            <a:endParaRPr lang="en-US" sz="2400" dirty="0"/>
          </a:p>
          <a:p>
            <a:pPr algn="just"/>
            <a:r>
              <a:rPr lang="en-US" sz="2400" b="1" spc="-5" dirty="0">
                <a:latin typeface="Times New Roman"/>
                <a:cs typeface="Times New Roman"/>
              </a:rPr>
              <a:t>D)Regional rural banks- </a:t>
            </a:r>
            <a:r>
              <a:rPr lang="en-US" sz="2400" spc="-10" dirty="0">
                <a:latin typeface="Times New Roman"/>
                <a:cs typeface="Times New Roman"/>
              </a:rPr>
              <a:t>RRB </a:t>
            </a:r>
            <a:r>
              <a:rPr lang="en-US" sz="2400" spc="-5" dirty="0">
                <a:latin typeface="Times New Roman"/>
                <a:cs typeface="Times New Roman"/>
              </a:rPr>
              <a:t>banks were established  under RRB </a:t>
            </a:r>
            <a:r>
              <a:rPr lang="en-US" sz="2400" spc="-10" dirty="0">
                <a:latin typeface="Times New Roman"/>
                <a:cs typeface="Times New Roman"/>
              </a:rPr>
              <a:t>act </a:t>
            </a:r>
            <a:r>
              <a:rPr lang="en-US" sz="2400" spc="-5" dirty="0">
                <a:latin typeface="Times New Roman"/>
                <a:cs typeface="Times New Roman"/>
              </a:rPr>
              <a:t>1976 these bank are closely related with  the </a:t>
            </a:r>
            <a:r>
              <a:rPr lang="en-US" sz="2400" spc="-10" dirty="0">
                <a:latin typeface="Times New Roman"/>
                <a:cs typeface="Times New Roman"/>
              </a:rPr>
              <a:t>commercial </a:t>
            </a:r>
            <a:r>
              <a:rPr lang="en-US" sz="2400" spc="-5" dirty="0">
                <a:latin typeface="Times New Roman"/>
                <a:cs typeface="Times New Roman"/>
              </a:rPr>
              <a:t>bank which are specified by the central  government with </a:t>
            </a:r>
            <a:r>
              <a:rPr lang="en-US" sz="2400" spc="-10" dirty="0">
                <a:latin typeface="Times New Roman"/>
                <a:cs typeface="Times New Roman"/>
              </a:rPr>
              <a:t>lead </a:t>
            </a:r>
            <a:r>
              <a:rPr lang="en-US" sz="2400" spc="-5" dirty="0">
                <a:latin typeface="Times New Roman"/>
                <a:cs typeface="Times New Roman"/>
              </a:rPr>
              <a:t>bank scheme.</a:t>
            </a:r>
            <a:endParaRPr lang="en-US" sz="2400" dirty="0">
              <a:latin typeface="Times New Roman"/>
              <a:cs typeface="Times New Roman"/>
            </a:endParaRPr>
          </a:p>
          <a:p>
            <a:pPr algn="just"/>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2" name="TextBox 1"/>
          <p:cNvSpPr txBox="1"/>
          <p:nvPr/>
        </p:nvSpPr>
        <p:spPr>
          <a:xfrm>
            <a:off x="381000" y="381000"/>
            <a:ext cx="7162800" cy="584775"/>
          </a:xfrm>
          <a:prstGeom prst="rect">
            <a:avLst/>
          </a:prstGeom>
          <a:noFill/>
        </p:spPr>
        <p:txBody>
          <a:bodyPr wrap="square" rtlCol="0">
            <a:spAutoFit/>
          </a:bodyPr>
          <a:lstStyle/>
          <a:p>
            <a:r>
              <a:rPr lang="en-US" sz="2800" b="1" dirty="0"/>
              <a:t>Non </a:t>
            </a:r>
            <a:r>
              <a:rPr lang="en-US" sz="2800" b="1" spc="-5" dirty="0"/>
              <a:t>banking financial</a:t>
            </a:r>
            <a:r>
              <a:rPr lang="en-US" sz="2800" b="1" dirty="0"/>
              <a:t> company(NBFCs</a:t>
            </a:r>
            <a:r>
              <a:rPr lang="en-US" sz="3200" b="1" dirty="0"/>
              <a:t>)</a:t>
            </a:r>
            <a:endParaRPr lang="en-US" sz="2800" b="1" dirty="0"/>
          </a:p>
        </p:txBody>
      </p:sp>
      <p:sp>
        <p:nvSpPr>
          <p:cNvPr id="1048753" name="TextBox 2"/>
          <p:cNvSpPr txBox="1"/>
          <p:nvPr/>
        </p:nvSpPr>
        <p:spPr>
          <a:xfrm>
            <a:off x="381000" y="1511007"/>
            <a:ext cx="8458200" cy="4439677"/>
          </a:xfrm>
          <a:prstGeom prst="rect">
            <a:avLst/>
          </a:prstGeom>
          <a:noFill/>
        </p:spPr>
        <p:txBody>
          <a:bodyPr wrap="square" rtlCol="0">
            <a:spAutoFit/>
          </a:bodyPr>
          <a:lstStyle/>
          <a:p>
            <a:pPr marL="12700" marR="411480" algn="just">
              <a:lnSpc>
                <a:spcPct val="100000"/>
              </a:lnSpc>
              <a:spcBef>
                <a:spcPts val="95"/>
              </a:spcBef>
            </a:pPr>
            <a:r>
              <a:rPr lang="en-US" sz="2800" spc="-5" dirty="0">
                <a:latin typeface="Times New Roman"/>
                <a:cs typeface="Times New Roman"/>
              </a:rPr>
              <a:t>NBFIs at present consist of a heterogeneous </a:t>
            </a:r>
            <a:r>
              <a:rPr lang="en-US" sz="2800" dirty="0">
                <a:latin typeface="Times New Roman"/>
                <a:cs typeface="Times New Roman"/>
              </a:rPr>
              <a:t>group </a:t>
            </a:r>
            <a:r>
              <a:rPr lang="en-US" sz="2800" spc="-5" dirty="0">
                <a:latin typeface="Times New Roman"/>
                <a:cs typeface="Times New Roman"/>
              </a:rPr>
              <a:t>of  institutions that cater to a </a:t>
            </a:r>
            <a:r>
              <a:rPr lang="en-US" sz="2800" dirty="0">
                <a:latin typeface="Times New Roman"/>
                <a:cs typeface="Times New Roman"/>
              </a:rPr>
              <a:t>wide range </a:t>
            </a:r>
            <a:r>
              <a:rPr lang="en-US" sz="2800" spc="-5" dirty="0">
                <a:latin typeface="Times New Roman"/>
                <a:cs typeface="Times New Roman"/>
              </a:rPr>
              <a:t>of financial  requirements. These </a:t>
            </a:r>
            <a:r>
              <a:rPr lang="en-US" sz="2800" dirty="0">
                <a:latin typeface="Times New Roman"/>
                <a:cs typeface="Times New Roman"/>
              </a:rPr>
              <a:t>type </a:t>
            </a:r>
            <a:r>
              <a:rPr lang="en-US" sz="2800" spc="-5" dirty="0">
                <a:latin typeface="Times New Roman"/>
                <a:cs typeface="Times New Roman"/>
              </a:rPr>
              <a:t>company are </a:t>
            </a:r>
            <a:r>
              <a:rPr lang="en-US" sz="2800" dirty="0">
                <a:latin typeface="Times New Roman"/>
                <a:cs typeface="Times New Roman"/>
              </a:rPr>
              <a:t>involved </a:t>
            </a:r>
            <a:r>
              <a:rPr lang="en-US" sz="2800" spc="-5" dirty="0">
                <a:latin typeface="Times New Roman"/>
                <a:cs typeface="Times New Roman"/>
              </a:rPr>
              <a:t>in  promoting new company ,expansion and meeting </a:t>
            </a:r>
            <a:r>
              <a:rPr lang="en-US" sz="2800" dirty="0">
                <a:latin typeface="Times New Roman"/>
                <a:cs typeface="Times New Roman"/>
              </a:rPr>
              <a:t>the  </a:t>
            </a:r>
            <a:r>
              <a:rPr lang="en-US" sz="2800" spc="-5" dirty="0">
                <a:latin typeface="Times New Roman"/>
                <a:cs typeface="Times New Roman"/>
              </a:rPr>
              <a:t>financial requirement of the company </a:t>
            </a:r>
            <a:r>
              <a:rPr lang="en-US" sz="2800" dirty="0">
                <a:latin typeface="Times New Roman"/>
                <a:cs typeface="Times New Roman"/>
              </a:rPr>
              <a:t>for </a:t>
            </a:r>
            <a:r>
              <a:rPr lang="en-US" sz="2800" spc="-5" dirty="0">
                <a:latin typeface="Times New Roman"/>
                <a:cs typeface="Times New Roman"/>
              </a:rPr>
              <a:t>economic  development</a:t>
            </a:r>
            <a:endParaRPr lang="en-US" sz="2800" dirty="0">
              <a:latin typeface="Times New Roman"/>
              <a:cs typeface="Times New Roman"/>
            </a:endParaRPr>
          </a:p>
          <a:p>
            <a:pPr marL="12700" marR="5080" algn="just">
              <a:lnSpc>
                <a:spcPct val="100000"/>
              </a:lnSpc>
              <a:spcBef>
                <a:spcPts val="305"/>
              </a:spcBef>
              <a:tabLst>
                <a:tab pos="1727835" algn="l"/>
                <a:tab pos="6430645" algn="l"/>
              </a:tabLst>
            </a:pPr>
            <a:r>
              <a:rPr lang="en-US" sz="2800" b="1" spc="-10" dirty="0">
                <a:latin typeface="Times New Roman"/>
                <a:cs typeface="Times New Roman"/>
              </a:rPr>
              <a:t>NABARD </a:t>
            </a:r>
            <a:r>
              <a:rPr lang="en-US" sz="2800" b="1" dirty="0">
                <a:latin typeface="Times New Roman"/>
                <a:cs typeface="Times New Roman"/>
              </a:rPr>
              <a:t>(National </a:t>
            </a:r>
            <a:r>
              <a:rPr lang="en-US" sz="2800" b="1" spc="-5" dirty="0">
                <a:latin typeface="Times New Roman"/>
                <a:cs typeface="Times New Roman"/>
              </a:rPr>
              <a:t>bank </a:t>
            </a:r>
            <a:r>
              <a:rPr lang="en-US" sz="2800" b="1" dirty="0">
                <a:latin typeface="Times New Roman"/>
                <a:cs typeface="Times New Roman"/>
              </a:rPr>
              <a:t>for </a:t>
            </a:r>
            <a:r>
              <a:rPr lang="en-US" sz="2800" b="1" spc="-10" dirty="0">
                <a:latin typeface="Times New Roman"/>
                <a:cs typeface="Times New Roman"/>
              </a:rPr>
              <a:t>agriculture </a:t>
            </a:r>
            <a:r>
              <a:rPr lang="en-US" sz="2800" b="1" spc="-5" dirty="0">
                <a:latin typeface="Times New Roman"/>
                <a:cs typeface="Times New Roman"/>
              </a:rPr>
              <a:t>and rural  development) </a:t>
            </a:r>
            <a:r>
              <a:rPr lang="en-US" sz="2800" spc="-5" dirty="0">
                <a:latin typeface="Times New Roman"/>
                <a:cs typeface="Times New Roman"/>
              </a:rPr>
              <a:t>– NABARD is working</a:t>
            </a:r>
            <a:r>
              <a:rPr lang="en-US" sz="2800" spc="114" dirty="0">
                <a:latin typeface="Times New Roman"/>
                <a:cs typeface="Times New Roman"/>
              </a:rPr>
              <a:t> </a:t>
            </a:r>
            <a:r>
              <a:rPr lang="en-US" sz="2800" spc="-5" dirty="0">
                <a:latin typeface="Times New Roman"/>
                <a:cs typeface="Times New Roman"/>
              </a:rPr>
              <a:t>in</a:t>
            </a:r>
            <a:r>
              <a:rPr lang="en-US" sz="2800" spc="20" dirty="0">
                <a:latin typeface="Times New Roman"/>
                <a:cs typeface="Times New Roman"/>
              </a:rPr>
              <a:t> </a:t>
            </a:r>
            <a:r>
              <a:rPr lang="en-US" sz="2800" dirty="0">
                <a:latin typeface="Times New Roman"/>
                <a:cs typeface="Times New Roman"/>
              </a:rPr>
              <a:t>India	</a:t>
            </a:r>
            <a:r>
              <a:rPr lang="en-US" sz="2800" spc="-5" dirty="0">
                <a:latin typeface="Times New Roman"/>
                <a:cs typeface="Times New Roman"/>
              </a:rPr>
              <a:t>to</a:t>
            </a:r>
            <a:r>
              <a:rPr lang="en-US" sz="2800" spc="-80" dirty="0">
                <a:latin typeface="Times New Roman"/>
                <a:cs typeface="Times New Roman"/>
              </a:rPr>
              <a:t> </a:t>
            </a:r>
            <a:r>
              <a:rPr lang="en-US" sz="2800" spc="-5" dirty="0">
                <a:latin typeface="Times New Roman"/>
                <a:cs typeface="Times New Roman"/>
              </a:rPr>
              <a:t>promote  agriculture </a:t>
            </a:r>
            <a:r>
              <a:rPr lang="en-US" sz="2800" spc="-10" dirty="0">
                <a:latin typeface="Times New Roman"/>
                <a:cs typeface="Times New Roman"/>
              </a:rPr>
              <a:t>and </a:t>
            </a:r>
            <a:r>
              <a:rPr lang="en-US" sz="2800" dirty="0">
                <a:latin typeface="Times New Roman"/>
                <a:cs typeface="Times New Roman"/>
              </a:rPr>
              <a:t>rural</a:t>
            </a:r>
            <a:r>
              <a:rPr lang="en-US" sz="2800" spc="5" dirty="0">
                <a:latin typeface="Times New Roman"/>
                <a:cs typeface="Times New Roman"/>
              </a:rPr>
              <a:t> </a:t>
            </a:r>
            <a:r>
              <a:rPr lang="en-US" sz="2800" spc="-5" dirty="0">
                <a:latin typeface="Times New Roman"/>
                <a:cs typeface="Times New Roman"/>
              </a:rPr>
              <a:t>development</a:t>
            </a:r>
            <a:r>
              <a:rPr lang="en-US" sz="2800" spc="-5" dirty="0">
                <a:latin typeface="Georgia"/>
                <a:cs typeface="Georgia"/>
              </a:rPr>
              <a:t>.</a:t>
            </a:r>
            <a:endParaRPr lang="en-US" sz="2800" dirty="0">
              <a:latin typeface="Georgia"/>
              <a:cs typeface="Georgia"/>
            </a:endParaRPr>
          </a:p>
          <a:p>
            <a:pPr algn="just"/>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4" name="object 3"/>
          <p:cNvSpPr txBox="1"/>
          <p:nvPr/>
        </p:nvSpPr>
        <p:spPr>
          <a:xfrm>
            <a:off x="304800" y="1219200"/>
            <a:ext cx="8458200" cy="3967753"/>
          </a:xfrm>
          <a:prstGeom prst="rect">
            <a:avLst/>
          </a:prstGeom>
        </p:spPr>
        <p:txBody>
          <a:bodyPr vert="horz" wrap="square" lIns="0" tIns="12700" rIns="0" bIns="0" rtlCol="0">
            <a:spAutoFit/>
          </a:bodyPr>
          <a:lst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pPr marL="12700" marR="5080" algn="just">
              <a:lnSpc>
                <a:spcPct val="100000"/>
              </a:lnSpc>
              <a:spcBef>
                <a:spcPts val="100"/>
              </a:spcBef>
            </a:pPr>
            <a:r>
              <a:rPr lang="en-US" sz="2800" b="1" spc="-5" dirty="0">
                <a:solidFill>
                  <a:schemeClr val="tx1"/>
                </a:solidFill>
                <a:cs typeface="Times New Roman"/>
              </a:rPr>
              <a:t>Industrial </a:t>
            </a:r>
            <a:r>
              <a:rPr lang="en-US" sz="2800" b="1" dirty="0">
                <a:solidFill>
                  <a:schemeClr val="tx1"/>
                </a:solidFill>
                <a:cs typeface="Times New Roman"/>
              </a:rPr>
              <a:t>development </a:t>
            </a:r>
            <a:r>
              <a:rPr lang="en-US" sz="2800" b="1" spc="-5" dirty="0">
                <a:solidFill>
                  <a:schemeClr val="tx1"/>
                </a:solidFill>
                <a:cs typeface="Times New Roman"/>
              </a:rPr>
              <a:t>bank </a:t>
            </a:r>
            <a:r>
              <a:rPr lang="en-US" sz="2800" b="1" dirty="0">
                <a:solidFill>
                  <a:schemeClr val="tx1"/>
                </a:solidFill>
                <a:cs typeface="Times New Roman"/>
              </a:rPr>
              <a:t>of </a:t>
            </a:r>
            <a:r>
              <a:rPr lang="en-US" sz="2800" b="1" spc="-5" dirty="0">
                <a:solidFill>
                  <a:schemeClr val="tx1"/>
                </a:solidFill>
                <a:cs typeface="Times New Roman"/>
              </a:rPr>
              <a:t>India (IDBI)</a:t>
            </a:r>
            <a:r>
              <a:rPr lang="en-US" sz="2800" spc="-5" dirty="0">
                <a:solidFill>
                  <a:schemeClr val="tx1"/>
                </a:solidFill>
              </a:rPr>
              <a:t>- </a:t>
            </a:r>
            <a:r>
              <a:rPr lang="en-US" sz="2800" dirty="0">
                <a:solidFill>
                  <a:schemeClr val="tx1"/>
                </a:solidFill>
              </a:rPr>
              <a:t>It </a:t>
            </a:r>
            <a:r>
              <a:rPr lang="en-US" sz="2800" spc="-5" dirty="0">
                <a:solidFill>
                  <a:schemeClr val="tx1"/>
                </a:solidFill>
              </a:rPr>
              <a:t>is  </a:t>
            </a:r>
            <a:r>
              <a:rPr lang="en-US" sz="2800" dirty="0">
                <a:solidFill>
                  <a:schemeClr val="tx1"/>
                </a:solidFill>
              </a:rPr>
              <a:t>apex </a:t>
            </a:r>
            <a:r>
              <a:rPr lang="en-US" sz="2800" spc="-5" dirty="0">
                <a:solidFill>
                  <a:schemeClr val="tx1"/>
                </a:solidFill>
              </a:rPr>
              <a:t>institution </a:t>
            </a:r>
            <a:r>
              <a:rPr lang="en-US" sz="2800" dirty="0">
                <a:solidFill>
                  <a:schemeClr val="tx1"/>
                </a:solidFill>
              </a:rPr>
              <a:t>in the </a:t>
            </a:r>
            <a:r>
              <a:rPr lang="en-US" sz="2800" spc="-5" dirty="0">
                <a:solidFill>
                  <a:schemeClr val="tx1"/>
                </a:solidFill>
              </a:rPr>
              <a:t>field </a:t>
            </a:r>
            <a:r>
              <a:rPr lang="en-US" sz="2800" dirty="0">
                <a:solidFill>
                  <a:schemeClr val="tx1"/>
                </a:solidFill>
              </a:rPr>
              <a:t>of long </a:t>
            </a:r>
            <a:r>
              <a:rPr lang="en-US" sz="2800" spc="-5" dirty="0">
                <a:solidFill>
                  <a:schemeClr val="tx1"/>
                </a:solidFill>
              </a:rPr>
              <a:t>term industrial  finance </a:t>
            </a:r>
            <a:r>
              <a:rPr lang="en-US" sz="2800" dirty="0">
                <a:solidFill>
                  <a:schemeClr val="tx1"/>
                </a:solidFill>
              </a:rPr>
              <a:t>it was </a:t>
            </a:r>
            <a:r>
              <a:rPr lang="en-US" sz="2800" spc="-5" dirty="0">
                <a:solidFill>
                  <a:schemeClr val="tx1"/>
                </a:solidFill>
              </a:rPr>
              <a:t>set </a:t>
            </a:r>
            <a:r>
              <a:rPr lang="en-US" sz="2800" dirty="0">
                <a:solidFill>
                  <a:schemeClr val="tx1"/>
                </a:solidFill>
              </a:rPr>
              <a:t>in 1964 as </a:t>
            </a:r>
            <a:r>
              <a:rPr lang="en-US" sz="2800" spc="-5" dirty="0">
                <a:solidFill>
                  <a:schemeClr val="tx1"/>
                </a:solidFill>
              </a:rPr>
              <a:t>wholly subsidiary </a:t>
            </a:r>
            <a:r>
              <a:rPr lang="en-US" sz="2800" dirty="0">
                <a:solidFill>
                  <a:schemeClr val="tx1"/>
                </a:solidFill>
              </a:rPr>
              <a:t>of  RBI</a:t>
            </a:r>
          </a:p>
          <a:p>
            <a:pPr marL="12700" marR="340995" algn="just">
              <a:lnSpc>
                <a:spcPct val="100000"/>
              </a:lnSpc>
              <a:spcBef>
                <a:spcPts val="300"/>
              </a:spcBef>
            </a:pPr>
            <a:r>
              <a:rPr lang="en-US" sz="2800" b="1" spc="-5" dirty="0">
                <a:solidFill>
                  <a:schemeClr val="tx1"/>
                </a:solidFill>
                <a:cs typeface="Times New Roman"/>
              </a:rPr>
              <a:t>Industrial finance corporation </a:t>
            </a:r>
            <a:r>
              <a:rPr lang="en-US" sz="2800" b="1" dirty="0">
                <a:solidFill>
                  <a:schemeClr val="tx1"/>
                </a:solidFill>
                <a:cs typeface="Times New Roman"/>
              </a:rPr>
              <a:t>of </a:t>
            </a:r>
            <a:r>
              <a:rPr lang="en-US" sz="2800" b="1" spc="-5" dirty="0">
                <a:solidFill>
                  <a:schemeClr val="tx1"/>
                </a:solidFill>
                <a:cs typeface="Times New Roman"/>
              </a:rPr>
              <a:t>India </a:t>
            </a:r>
            <a:r>
              <a:rPr lang="en-US" sz="2800" spc="-5" dirty="0">
                <a:solidFill>
                  <a:schemeClr val="tx1"/>
                </a:solidFill>
              </a:rPr>
              <a:t>(IFCI)-It  </a:t>
            </a:r>
            <a:r>
              <a:rPr lang="en-US" sz="2800" dirty="0">
                <a:solidFill>
                  <a:schemeClr val="tx1"/>
                </a:solidFill>
              </a:rPr>
              <a:t>was </a:t>
            </a:r>
            <a:r>
              <a:rPr lang="en-US" sz="2800" spc="-5" dirty="0">
                <a:solidFill>
                  <a:schemeClr val="tx1"/>
                </a:solidFill>
              </a:rPr>
              <a:t>established </a:t>
            </a:r>
            <a:r>
              <a:rPr lang="en-US" sz="2800" dirty="0">
                <a:solidFill>
                  <a:schemeClr val="tx1"/>
                </a:solidFill>
              </a:rPr>
              <a:t>in 1948, </a:t>
            </a:r>
            <a:r>
              <a:rPr lang="en-US" sz="2800" spc="-10" dirty="0">
                <a:solidFill>
                  <a:schemeClr val="tx1"/>
                </a:solidFill>
              </a:rPr>
              <a:t>it </a:t>
            </a:r>
            <a:r>
              <a:rPr lang="en-US" sz="2800" spc="-5" dirty="0">
                <a:solidFill>
                  <a:schemeClr val="tx1"/>
                </a:solidFill>
              </a:rPr>
              <a:t>provides assistance </a:t>
            </a:r>
            <a:r>
              <a:rPr lang="en-US" sz="2800" dirty="0">
                <a:solidFill>
                  <a:schemeClr val="tx1"/>
                </a:solidFill>
              </a:rPr>
              <a:t>in  long term loan, </a:t>
            </a:r>
            <a:r>
              <a:rPr lang="en-US" sz="2800" spc="-5" dirty="0">
                <a:solidFill>
                  <a:schemeClr val="tx1"/>
                </a:solidFill>
              </a:rPr>
              <a:t>underwriting </a:t>
            </a:r>
            <a:r>
              <a:rPr lang="en-US" sz="2800" dirty="0">
                <a:solidFill>
                  <a:schemeClr val="tx1"/>
                </a:solidFill>
              </a:rPr>
              <a:t>of </a:t>
            </a:r>
            <a:r>
              <a:rPr lang="en-US" sz="2800" spc="-5" dirty="0">
                <a:solidFill>
                  <a:schemeClr val="tx1"/>
                </a:solidFill>
              </a:rPr>
              <a:t>equity </a:t>
            </a:r>
            <a:r>
              <a:rPr lang="en-US" sz="2800" dirty="0">
                <a:solidFill>
                  <a:schemeClr val="tx1"/>
                </a:solidFill>
              </a:rPr>
              <a:t>and  </a:t>
            </a:r>
            <a:r>
              <a:rPr lang="en-US" sz="2800" spc="-5" dirty="0">
                <a:solidFill>
                  <a:schemeClr val="tx1"/>
                </a:solidFill>
              </a:rPr>
              <a:t>guarantee </a:t>
            </a:r>
            <a:r>
              <a:rPr lang="en-US" sz="2800" dirty="0">
                <a:solidFill>
                  <a:schemeClr val="tx1"/>
                </a:solidFill>
              </a:rPr>
              <a:t>of loans in </a:t>
            </a:r>
            <a:r>
              <a:rPr lang="en-US" sz="2800" spc="-5" dirty="0">
                <a:solidFill>
                  <a:schemeClr val="tx1"/>
                </a:solidFill>
              </a:rPr>
              <a:t>foreign</a:t>
            </a:r>
            <a:r>
              <a:rPr lang="en-US" sz="2800" spc="45" dirty="0">
                <a:solidFill>
                  <a:schemeClr val="tx1"/>
                </a:solidFill>
              </a:rPr>
              <a:t> </a:t>
            </a:r>
            <a:r>
              <a:rPr lang="en-US" sz="2800" dirty="0">
                <a:solidFill>
                  <a:schemeClr val="tx1"/>
                </a:solidFill>
              </a:rPr>
              <a:t>exchange.</a:t>
            </a:r>
          </a:p>
          <a:p>
            <a:pPr marL="12700" marR="1045210" algn="just">
              <a:lnSpc>
                <a:spcPct val="100000"/>
              </a:lnSpc>
              <a:spcBef>
                <a:spcPts val="310"/>
              </a:spcBef>
            </a:pPr>
            <a:r>
              <a:rPr lang="en-US" sz="2800" b="1" spc="-5" dirty="0">
                <a:solidFill>
                  <a:schemeClr val="tx1"/>
                </a:solidFill>
                <a:cs typeface="Times New Roman"/>
              </a:rPr>
              <a:t>Export </a:t>
            </a:r>
            <a:r>
              <a:rPr lang="en-US" sz="2800" b="1" dirty="0">
                <a:solidFill>
                  <a:schemeClr val="tx1"/>
                </a:solidFill>
                <a:cs typeface="Times New Roman"/>
              </a:rPr>
              <a:t>Import Bank </a:t>
            </a:r>
            <a:r>
              <a:rPr lang="en-US" sz="2800" b="1" spc="-5" dirty="0">
                <a:solidFill>
                  <a:schemeClr val="tx1"/>
                </a:solidFill>
                <a:cs typeface="Times New Roman"/>
              </a:rPr>
              <a:t>of </a:t>
            </a:r>
            <a:r>
              <a:rPr lang="en-US" sz="2800" b="1" dirty="0">
                <a:solidFill>
                  <a:schemeClr val="tx1"/>
                </a:solidFill>
                <a:cs typeface="Times New Roman"/>
              </a:rPr>
              <a:t>India </a:t>
            </a:r>
            <a:r>
              <a:rPr lang="en-US" sz="2800" b="1" spc="-5" dirty="0">
                <a:solidFill>
                  <a:schemeClr val="tx1"/>
                </a:solidFill>
                <a:cs typeface="Times New Roman"/>
              </a:rPr>
              <a:t>(EXIM </a:t>
            </a:r>
            <a:r>
              <a:rPr lang="en-US" sz="2800" b="1" spc="-5">
                <a:solidFill>
                  <a:schemeClr val="tx1"/>
                </a:solidFill>
                <a:cs typeface="Times New Roman"/>
              </a:rPr>
              <a:t>Bank)- I</a:t>
            </a:r>
            <a:r>
              <a:rPr lang="en-US" sz="2800" spc="-5">
                <a:solidFill>
                  <a:schemeClr val="tx1"/>
                </a:solidFill>
              </a:rPr>
              <a:t>t  </a:t>
            </a:r>
            <a:r>
              <a:rPr lang="en-US" sz="2800" spc="-5" dirty="0">
                <a:solidFill>
                  <a:schemeClr val="tx1"/>
                </a:solidFill>
              </a:rPr>
              <a:t>facilitates export and import trading in</a:t>
            </a:r>
            <a:r>
              <a:rPr lang="en-US" sz="2800" spc="-30" dirty="0">
                <a:solidFill>
                  <a:schemeClr val="tx1"/>
                </a:solidFill>
              </a:rPr>
              <a:t> </a:t>
            </a:r>
            <a:r>
              <a:rPr lang="en-US" sz="2800" dirty="0">
                <a:solidFill>
                  <a:schemeClr val="tx1"/>
                </a:solidFill>
              </a:rPr>
              <a:t>India.</a:t>
            </a:r>
            <a:endParaRPr lang="en-US" sz="2800" dirty="0">
              <a:solidFill>
                <a:schemeClr val="tx1"/>
              </a:solidFill>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object 3"/>
          <p:cNvSpPr txBox="1"/>
          <p:nvPr/>
        </p:nvSpPr>
        <p:spPr>
          <a:xfrm>
            <a:off x="609600" y="1066800"/>
            <a:ext cx="8305800" cy="4106252"/>
          </a:xfrm>
          <a:prstGeom prst="rect">
            <a:avLst/>
          </a:prstGeom>
        </p:spPr>
        <p:txBody>
          <a:bodyPr vert="horz" wrap="square" lIns="0" tIns="50800" rIns="0" bIns="0" rtlCol="0">
            <a:spAutoFit/>
          </a:bodyPr>
          <a:lstStyle/>
          <a:p>
            <a:pPr marL="12700" algn="just">
              <a:lnSpc>
                <a:spcPct val="100000"/>
              </a:lnSpc>
              <a:spcBef>
                <a:spcPts val="400"/>
              </a:spcBef>
            </a:pPr>
            <a:r>
              <a:rPr sz="3200" b="1" spc="-5" dirty="0">
                <a:latin typeface="Times New Roman"/>
                <a:cs typeface="Times New Roman"/>
              </a:rPr>
              <a:t>Small Industries Development Bank</a:t>
            </a:r>
            <a:r>
              <a:rPr sz="3200" b="1" spc="30" dirty="0">
                <a:latin typeface="Times New Roman"/>
                <a:cs typeface="Times New Roman"/>
              </a:rPr>
              <a:t> </a:t>
            </a:r>
            <a:r>
              <a:rPr sz="3200" b="1" spc="-5" dirty="0">
                <a:latin typeface="Times New Roman"/>
                <a:cs typeface="Times New Roman"/>
              </a:rPr>
              <a:t>of</a:t>
            </a:r>
            <a:endParaRPr sz="3200" dirty="0">
              <a:latin typeface="Times New Roman"/>
              <a:cs typeface="Times New Roman"/>
            </a:endParaRPr>
          </a:p>
          <a:p>
            <a:pPr marL="12700" marR="598170" algn="just">
              <a:lnSpc>
                <a:spcPct val="100000"/>
              </a:lnSpc>
              <a:spcBef>
                <a:spcPts val="300"/>
              </a:spcBef>
            </a:pPr>
            <a:r>
              <a:rPr sz="3200" b="1" spc="-5" dirty="0">
                <a:latin typeface="Times New Roman"/>
                <a:cs typeface="Times New Roman"/>
              </a:rPr>
              <a:t>India (SIDBI)</a:t>
            </a:r>
            <a:r>
              <a:rPr sz="3200" spc="-5" dirty="0">
                <a:latin typeface="Times New Roman"/>
                <a:cs typeface="Times New Roman"/>
              </a:rPr>
              <a:t>-It </a:t>
            </a:r>
            <a:r>
              <a:rPr sz="3200" dirty="0">
                <a:latin typeface="Times New Roman"/>
                <a:cs typeface="Times New Roman"/>
              </a:rPr>
              <a:t>provide </a:t>
            </a:r>
            <a:r>
              <a:rPr sz="3200" spc="-5" dirty="0">
                <a:latin typeface="Times New Roman"/>
                <a:cs typeface="Times New Roman"/>
              </a:rPr>
              <a:t>assistance in small scale  </a:t>
            </a:r>
            <a:r>
              <a:rPr sz="3200" dirty="0">
                <a:latin typeface="Times New Roman"/>
                <a:cs typeface="Times New Roman"/>
              </a:rPr>
              <a:t>industry</a:t>
            </a:r>
          </a:p>
          <a:p>
            <a:pPr marL="12700" marR="5080" algn="just">
              <a:lnSpc>
                <a:spcPct val="100000"/>
              </a:lnSpc>
              <a:spcBef>
                <a:spcPts val="300"/>
              </a:spcBef>
            </a:pPr>
            <a:r>
              <a:rPr sz="3200" b="1" spc="-5" dirty="0">
                <a:latin typeface="Times New Roman"/>
                <a:cs typeface="Times New Roman"/>
              </a:rPr>
              <a:t>Life insurance corporation of </a:t>
            </a:r>
            <a:r>
              <a:rPr sz="3200" b="1" dirty="0">
                <a:latin typeface="Times New Roman"/>
                <a:cs typeface="Times New Roman"/>
              </a:rPr>
              <a:t>India(LIC)-</a:t>
            </a:r>
            <a:r>
              <a:rPr sz="3200" dirty="0">
                <a:latin typeface="Times New Roman"/>
                <a:cs typeface="Times New Roman"/>
              </a:rPr>
              <a:t>It provide  </a:t>
            </a:r>
            <a:r>
              <a:rPr sz="3200" spc="-5" dirty="0">
                <a:latin typeface="Times New Roman"/>
                <a:cs typeface="Times New Roman"/>
              </a:rPr>
              <a:t>all type</a:t>
            </a:r>
            <a:r>
              <a:rPr sz="3200" spc="-30" dirty="0">
                <a:latin typeface="Times New Roman"/>
                <a:cs typeface="Times New Roman"/>
              </a:rPr>
              <a:t> </a:t>
            </a:r>
            <a:r>
              <a:rPr sz="3200" spc="-5" dirty="0">
                <a:latin typeface="Times New Roman"/>
                <a:cs typeface="Times New Roman"/>
              </a:rPr>
              <a:t>insurance.</a:t>
            </a:r>
            <a:endParaRPr sz="3200" dirty="0">
              <a:latin typeface="Times New Roman"/>
              <a:cs typeface="Times New Roman"/>
            </a:endParaRPr>
          </a:p>
          <a:p>
            <a:pPr marL="12700" marR="492759" algn="just">
              <a:lnSpc>
                <a:spcPct val="100000"/>
              </a:lnSpc>
              <a:spcBef>
                <a:spcPts val="300"/>
              </a:spcBef>
            </a:pPr>
            <a:r>
              <a:rPr sz="3200" b="1" spc="-5" dirty="0">
                <a:latin typeface="Times New Roman"/>
                <a:cs typeface="Times New Roman"/>
              </a:rPr>
              <a:t>Security and exchange </a:t>
            </a:r>
            <a:r>
              <a:rPr sz="3200" b="1" dirty="0">
                <a:latin typeface="Times New Roman"/>
                <a:cs typeface="Times New Roman"/>
              </a:rPr>
              <a:t>board </a:t>
            </a:r>
            <a:r>
              <a:rPr sz="3200" b="1" spc="-5" dirty="0">
                <a:latin typeface="Times New Roman"/>
                <a:cs typeface="Times New Roman"/>
              </a:rPr>
              <a:t>of </a:t>
            </a:r>
            <a:r>
              <a:rPr sz="3200" b="1" dirty="0">
                <a:latin typeface="Times New Roman"/>
                <a:cs typeface="Times New Roman"/>
              </a:rPr>
              <a:t>India</a:t>
            </a:r>
            <a:r>
              <a:rPr lang="en-US" sz="3200" b="1" dirty="0">
                <a:latin typeface="Times New Roman"/>
                <a:cs typeface="Times New Roman"/>
              </a:rPr>
              <a:t> </a:t>
            </a:r>
            <a:r>
              <a:rPr sz="3200" b="1" dirty="0">
                <a:latin typeface="Times New Roman"/>
                <a:cs typeface="Times New Roman"/>
              </a:rPr>
              <a:t>(SEBI)- </a:t>
            </a:r>
            <a:r>
              <a:rPr sz="3200" spc="-5" dirty="0">
                <a:latin typeface="Times New Roman"/>
                <a:cs typeface="Times New Roman"/>
              </a:rPr>
              <a:t>It  regulate all the activity in the Indian capital</a:t>
            </a:r>
            <a:r>
              <a:rPr sz="3200" dirty="0">
                <a:latin typeface="Times New Roman"/>
                <a:cs typeface="Times New Roman"/>
              </a:rPr>
              <a:t> </a:t>
            </a:r>
            <a:r>
              <a:rPr sz="3200" spc="-10" dirty="0">
                <a:latin typeface="Times New Roman"/>
                <a:cs typeface="Times New Roman"/>
              </a:rPr>
              <a:t>market</a:t>
            </a:r>
            <a:endParaRPr sz="3200" dirty="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457201"/>
          </a:xfrm>
        </p:spPr>
        <p:txBody>
          <a:bodyPr>
            <a:normAutofit fontScale="90000"/>
          </a:bodyPr>
          <a:lstStyle/>
          <a:p>
            <a:pPr algn="ctr"/>
            <a:r>
              <a:rPr lang="en-US" b="1" dirty="0"/>
              <a:t>Financial system</a:t>
            </a:r>
          </a:p>
        </p:txBody>
      </p:sp>
      <p:sp>
        <p:nvSpPr>
          <p:cNvPr id="3" name="Content Placeholder 2"/>
          <p:cNvSpPr>
            <a:spLocks noGrp="1"/>
          </p:cNvSpPr>
          <p:nvPr>
            <p:ph idx="1"/>
          </p:nvPr>
        </p:nvSpPr>
        <p:spPr>
          <a:xfrm>
            <a:off x="628650" y="762000"/>
            <a:ext cx="7886700" cy="5414963"/>
          </a:xfrm>
        </p:spPr>
        <p:txBody>
          <a:bodyPr>
            <a:noAutofit/>
          </a:bodyPr>
          <a:lstStyle/>
          <a:p>
            <a:pPr algn="just"/>
            <a:r>
              <a:rPr lang="en-US" sz="2400" dirty="0"/>
              <a:t>A financial system may be defined as a set of institutions, instruments, and markets which promote savings and channels them to their most efficient use. It consists of individuals (savers), intermediaries, markets and users of savings (investors).</a:t>
            </a:r>
          </a:p>
          <a:p>
            <a:pPr algn="just"/>
            <a:r>
              <a:rPr lang="en-US" sz="2400" dirty="0"/>
              <a:t>According to Prasanna Chandra,</a:t>
            </a:r>
          </a:p>
          <a:p>
            <a:pPr algn="just"/>
            <a:r>
              <a:rPr lang="en-US" sz="2400" dirty="0"/>
              <a:t>“financial system consists of a variety of institutions, markets, and instruments related in a systematic manner and provide the principal means by which savings are transformed into</a:t>
            </a:r>
            <a:br>
              <a:rPr lang="en-US" sz="2400" dirty="0"/>
            </a:br>
            <a:r>
              <a:rPr lang="en-US" sz="2400" dirty="0"/>
              <a:t>investments”.</a:t>
            </a:r>
          </a:p>
          <a:p>
            <a:pPr algn="just"/>
            <a:r>
              <a:rPr lang="en-US" sz="2400" dirty="0"/>
              <a:t>According to Van Horne, “financial system allocates savings efficiently in an economy to ultimate users either for investment in real assets or for consumption”.</a:t>
            </a:r>
          </a:p>
          <a:p>
            <a:pPr algn="just"/>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6" name="object 3"/>
          <p:cNvSpPr txBox="1"/>
          <p:nvPr/>
        </p:nvSpPr>
        <p:spPr>
          <a:xfrm>
            <a:off x="609600" y="1143000"/>
            <a:ext cx="7848600" cy="4036490"/>
          </a:xfrm>
          <a:prstGeom prst="rect">
            <a:avLst/>
          </a:prstGeom>
        </p:spPr>
        <p:txBody>
          <a:bodyPr vert="horz" wrap="square" lIns="0" tIns="60960" rIns="0" bIns="0" rtlCol="0">
            <a:spAutoFit/>
          </a:bodyPr>
          <a:lstStyle/>
          <a:p>
            <a:pPr marL="268605" marR="15875" indent="-256540" algn="just">
              <a:lnSpc>
                <a:spcPts val="3020"/>
              </a:lnSpc>
              <a:spcBef>
                <a:spcPts val="480"/>
              </a:spcBef>
              <a:buClr>
                <a:srgbClr val="9F4DA2"/>
              </a:buClr>
              <a:buFont typeface="Georgia"/>
              <a:buChar char="•"/>
              <a:tabLst>
                <a:tab pos="269240" algn="l"/>
              </a:tabLst>
            </a:pPr>
            <a:r>
              <a:rPr sz="2800" spc="-5" dirty="0">
                <a:latin typeface="Times New Roman"/>
                <a:cs typeface="Times New Roman"/>
              </a:rPr>
              <a:t>Financial institution is very essential part </a:t>
            </a:r>
            <a:r>
              <a:rPr sz="2800" dirty="0">
                <a:latin typeface="Times New Roman"/>
                <a:cs typeface="Times New Roman"/>
              </a:rPr>
              <a:t>of </a:t>
            </a:r>
            <a:r>
              <a:rPr sz="2800" spc="-5" dirty="0">
                <a:latin typeface="Times New Roman"/>
                <a:cs typeface="Times New Roman"/>
              </a:rPr>
              <a:t>financial  system.</a:t>
            </a:r>
            <a:endParaRPr sz="2800" dirty="0">
              <a:latin typeface="Times New Roman"/>
              <a:cs typeface="Times New Roman"/>
            </a:endParaRPr>
          </a:p>
          <a:p>
            <a:pPr marL="268605" marR="590550" indent="-256540" algn="just">
              <a:lnSpc>
                <a:spcPts val="3030"/>
              </a:lnSpc>
              <a:spcBef>
                <a:spcPts val="300"/>
              </a:spcBef>
              <a:buClr>
                <a:srgbClr val="9F4DA2"/>
              </a:buClr>
              <a:buFont typeface="Georgia"/>
              <a:buChar char="•"/>
              <a:tabLst>
                <a:tab pos="269240" algn="l"/>
              </a:tabLst>
            </a:pPr>
            <a:r>
              <a:rPr sz="2800" spc="-5" dirty="0">
                <a:latin typeface="Times New Roman"/>
                <a:cs typeface="Times New Roman"/>
              </a:rPr>
              <a:t>Financial </a:t>
            </a:r>
            <a:r>
              <a:rPr sz="2800" dirty="0">
                <a:latin typeface="Times New Roman"/>
                <a:cs typeface="Times New Roman"/>
              </a:rPr>
              <a:t>institution </a:t>
            </a:r>
            <a:r>
              <a:rPr sz="2800" spc="-5" dirty="0">
                <a:latin typeface="Times New Roman"/>
                <a:cs typeface="Times New Roman"/>
              </a:rPr>
              <a:t>play a </a:t>
            </a:r>
            <a:r>
              <a:rPr sz="2800" dirty="0">
                <a:latin typeface="Times New Roman"/>
                <a:cs typeface="Times New Roman"/>
              </a:rPr>
              <a:t>vital role </a:t>
            </a:r>
            <a:r>
              <a:rPr sz="2800" spc="-5" dirty="0">
                <a:latin typeface="Times New Roman"/>
                <a:cs typeface="Times New Roman"/>
              </a:rPr>
              <a:t>in</a:t>
            </a:r>
            <a:r>
              <a:rPr sz="2800" spc="-120" dirty="0">
                <a:latin typeface="Times New Roman"/>
                <a:cs typeface="Times New Roman"/>
              </a:rPr>
              <a:t> </a:t>
            </a:r>
            <a:r>
              <a:rPr sz="2800" spc="-5" dirty="0">
                <a:latin typeface="Times New Roman"/>
                <a:cs typeface="Times New Roman"/>
              </a:rPr>
              <a:t>economic  development</a:t>
            </a:r>
            <a:endParaRPr sz="2800" dirty="0">
              <a:latin typeface="Times New Roman"/>
              <a:cs typeface="Times New Roman"/>
            </a:endParaRPr>
          </a:p>
          <a:p>
            <a:pPr marL="268605" marR="210820" indent="-256540" algn="just">
              <a:lnSpc>
                <a:spcPct val="90000"/>
              </a:lnSpc>
              <a:spcBef>
                <a:spcPts val="250"/>
              </a:spcBef>
              <a:buClr>
                <a:srgbClr val="9F4DA2"/>
              </a:buClr>
              <a:buFont typeface="Georgia"/>
              <a:buChar char="•"/>
              <a:tabLst>
                <a:tab pos="269240" algn="l"/>
              </a:tabLst>
            </a:pPr>
            <a:r>
              <a:rPr sz="2800" spc="-5" dirty="0">
                <a:latin typeface="Times New Roman"/>
                <a:cs typeface="Times New Roman"/>
              </a:rPr>
              <a:t>Indian financial institutions are very strong </a:t>
            </a:r>
            <a:r>
              <a:rPr sz="2800" dirty="0">
                <a:latin typeface="Times New Roman"/>
                <a:cs typeface="Times New Roman"/>
              </a:rPr>
              <a:t>but </a:t>
            </a:r>
            <a:r>
              <a:rPr sz="2800" spc="-5" dirty="0">
                <a:latin typeface="Times New Roman"/>
                <a:cs typeface="Times New Roman"/>
              </a:rPr>
              <a:t>its  operation is very poor quality, Indian </a:t>
            </a:r>
            <a:r>
              <a:rPr sz="2800" spc="-10" dirty="0">
                <a:latin typeface="Times New Roman"/>
                <a:cs typeface="Times New Roman"/>
              </a:rPr>
              <a:t>make </a:t>
            </a:r>
            <a:r>
              <a:rPr sz="2800" spc="-5" dirty="0">
                <a:latin typeface="Times New Roman"/>
                <a:cs typeface="Times New Roman"/>
              </a:rPr>
              <a:t>very  </a:t>
            </a:r>
            <a:r>
              <a:rPr sz="2800" dirty="0">
                <a:latin typeface="Times New Roman"/>
                <a:cs typeface="Times New Roman"/>
              </a:rPr>
              <a:t>good </a:t>
            </a:r>
            <a:r>
              <a:rPr sz="2800" spc="-5" dirty="0">
                <a:latin typeface="Times New Roman"/>
                <a:cs typeface="Times New Roman"/>
              </a:rPr>
              <a:t>plan </a:t>
            </a:r>
            <a:r>
              <a:rPr sz="2800" dirty="0">
                <a:latin typeface="Times New Roman"/>
                <a:cs typeface="Times New Roman"/>
              </a:rPr>
              <a:t>but </a:t>
            </a:r>
            <a:r>
              <a:rPr sz="2800" spc="-5" dirty="0">
                <a:latin typeface="Times New Roman"/>
                <a:cs typeface="Times New Roman"/>
              </a:rPr>
              <a:t>in implication we are lacking in  somewhere.</a:t>
            </a:r>
            <a:endParaRPr sz="2800" dirty="0">
              <a:latin typeface="Times New Roman"/>
              <a:cs typeface="Times New Roman"/>
            </a:endParaRPr>
          </a:p>
          <a:p>
            <a:pPr marL="268605" marR="5080" indent="-256540" algn="just">
              <a:lnSpc>
                <a:spcPts val="3020"/>
              </a:lnSpc>
              <a:spcBef>
                <a:spcPts val="345"/>
              </a:spcBef>
              <a:buClr>
                <a:srgbClr val="9F4DA2"/>
              </a:buClr>
              <a:buFont typeface="Georgia"/>
              <a:buChar char="•"/>
              <a:tabLst>
                <a:tab pos="269240" algn="l"/>
              </a:tabLst>
            </a:pPr>
            <a:r>
              <a:rPr sz="2800" spc="-120" dirty="0">
                <a:latin typeface="Times New Roman"/>
                <a:cs typeface="Times New Roman"/>
              </a:rPr>
              <a:t>We </a:t>
            </a:r>
            <a:r>
              <a:rPr sz="2800" spc="-5" dirty="0">
                <a:latin typeface="Times New Roman"/>
                <a:cs typeface="Times New Roman"/>
              </a:rPr>
              <a:t>have full </a:t>
            </a:r>
            <a:r>
              <a:rPr sz="2800" dirty="0">
                <a:latin typeface="Times New Roman"/>
                <a:cs typeface="Times New Roman"/>
              </a:rPr>
              <a:t>range </a:t>
            </a:r>
            <a:r>
              <a:rPr sz="2800" spc="-5" dirty="0">
                <a:latin typeface="Times New Roman"/>
                <a:cs typeface="Times New Roman"/>
              </a:rPr>
              <a:t>of financial institution bu</a:t>
            </a:r>
            <a:r>
              <a:rPr lang="en-US" sz="2800" spc="-5" dirty="0">
                <a:latin typeface="Times New Roman"/>
                <a:cs typeface="Times New Roman"/>
              </a:rPr>
              <a:t>t</a:t>
            </a:r>
            <a:r>
              <a:rPr sz="2800" spc="-5" dirty="0">
                <a:latin typeface="Times New Roman"/>
                <a:cs typeface="Times New Roman"/>
              </a:rPr>
              <a:t> we can  </a:t>
            </a:r>
            <a:r>
              <a:rPr sz="2800" dirty="0">
                <a:latin typeface="Times New Roman"/>
                <a:cs typeface="Times New Roman"/>
              </a:rPr>
              <a:t>not </a:t>
            </a:r>
            <a:r>
              <a:rPr sz="2800" spc="-5" dirty="0">
                <a:latin typeface="Times New Roman"/>
                <a:cs typeface="Times New Roman"/>
              </a:rPr>
              <a:t>use in </a:t>
            </a:r>
            <a:r>
              <a:rPr sz="2800" spc="-10" dirty="0">
                <a:latin typeface="Times New Roman"/>
                <a:cs typeface="Times New Roman"/>
              </a:rPr>
              <a:t>effective</a:t>
            </a:r>
            <a:r>
              <a:rPr sz="2800" spc="-40" dirty="0">
                <a:latin typeface="Times New Roman"/>
                <a:cs typeface="Times New Roman"/>
              </a:rPr>
              <a:t> </a:t>
            </a:r>
            <a:r>
              <a:rPr sz="2800" spc="-30" dirty="0">
                <a:latin typeface="Times New Roman"/>
                <a:cs typeface="Times New Roman"/>
              </a:rPr>
              <a:t>manner.</a:t>
            </a:r>
            <a:endParaRPr sz="2800" dirty="0">
              <a:latin typeface="Times New Roman"/>
              <a:cs typeface="Times New Roman"/>
            </a:endParaRPr>
          </a:p>
        </p:txBody>
      </p:sp>
      <p:sp>
        <p:nvSpPr>
          <p:cNvPr id="1048757" name="TextBox 2"/>
          <p:cNvSpPr txBox="1"/>
          <p:nvPr/>
        </p:nvSpPr>
        <p:spPr>
          <a:xfrm>
            <a:off x="381000" y="304800"/>
            <a:ext cx="4648200" cy="584775"/>
          </a:xfrm>
          <a:prstGeom prst="rect">
            <a:avLst/>
          </a:prstGeom>
          <a:noFill/>
        </p:spPr>
        <p:txBody>
          <a:bodyPr wrap="square" rtlCol="0">
            <a:spAutoFit/>
          </a:bodyPr>
          <a:lstStyle/>
          <a:p>
            <a:r>
              <a:rPr lang="en-US" sz="3200" b="1" dirty="0"/>
              <a:t>Conclusion:</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8" name="object 2"/>
          <p:cNvSpPr/>
          <p:nvPr/>
        </p:nvSpPr>
        <p:spPr>
          <a:xfrm>
            <a:off x="538302" y="1000252"/>
            <a:ext cx="4286427" cy="357377"/>
          </a:xfrm>
          <a:prstGeom prst="rect">
            <a:avLst/>
          </a:prstGeom>
          <a:blipFill>
            <a:blip r:embed="rId2" cstate="print"/>
            <a:stretch>
              <a:fillRect/>
            </a:stretch>
          </a:blipFill>
        </p:spPr>
        <p:txBody>
          <a:bodyPr wrap="square" lIns="0" tIns="0" rIns="0" bIns="0" rtlCol="0"/>
          <a:lstStyle/>
          <a:p>
            <a:endParaRPr/>
          </a:p>
        </p:txBody>
      </p:sp>
      <p:sp>
        <p:nvSpPr>
          <p:cNvPr id="1048759" name="object 3"/>
          <p:cNvSpPr/>
          <p:nvPr/>
        </p:nvSpPr>
        <p:spPr>
          <a:xfrm>
            <a:off x="3469766" y="1107186"/>
            <a:ext cx="83185" cy="127635"/>
          </a:xfrm>
          <a:custGeom>
            <a:avLst/>
            <a:gdLst/>
            <a:ahLst/>
            <a:cxnLst/>
            <a:rect l="l" t="t" r="r" b="b"/>
            <a:pathLst>
              <a:path w="83185" h="127634">
                <a:moveTo>
                  <a:pt x="41529" y="0"/>
                </a:moveTo>
                <a:lnTo>
                  <a:pt x="0" y="127635"/>
                </a:lnTo>
                <a:lnTo>
                  <a:pt x="83058" y="127635"/>
                </a:lnTo>
                <a:lnTo>
                  <a:pt x="41529" y="0"/>
                </a:lnTo>
                <a:close/>
              </a:path>
            </a:pathLst>
          </a:custGeom>
          <a:ln w="3175">
            <a:solidFill>
              <a:srgbClr val="58134A"/>
            </a:solidFill>
          </a:ln>
        </p:spPr>
        <p:txBody>
          <a:bodyPr wrap="square" lIns="0" tIns="0" rIns="0" bIns="0" rtlCol="0"/>
          <a:lstStyle/>
          <a:p>
            <a:endParaRPr/>
          </a:p>
        </p:txBody>
      </p:sp>
      <p:sp>
        <p:nvSpPr>
          <p:cNvPr id="1048760" name="object 4"/>
          <p:cNvSpPr/>
          <p:nvPr/>
        </p:nvSpPr>
        <p:spPr>
          <a:xfrm>
            <a:off x="2412110" y="1107186"/>
            <a:ext cx="83185" cy="127635"/>
          </a:xfrm>
          <a:custGeom>
            <a:avLst/>
            <a:gdLst/>
            <a:ahLst/>
            <a:cxnLst/>
            <a:rect l="l" t="t" r="r" b="b"/>
            <a:pathLst>
              <a:path w="83185"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1048761" name="object 5"/>
          <p:cNvSpPr/>
          <p:nvPr/>
        </p:nvSpPr>
        <p:spPr>
          <a:xfrm>
            <a:off x="1352930" y="1107186"/>
            <a:ext cx="83185" cy="127635"/>
          </a:xfrm>
          <a:custGeom>
            <a:avLst/>
            <a:gdLst/>
            <a:ahLst/>
            <a:cxnLst/>
            <a:rect l="l" t="t" r="r" b="b"/>
            <a:pathLst>
              <a:path w="83184"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1048762" name="object 6"/>
          <p:cNvSpPr/>
          <p:nvPr/>
        </p:nvSpPr>
        <p:spPr>
          <a:xfrm>
            <a:off x="3763390" y="1057275"/>
            <a:ext cx="101853" cy="100584"/>
          </a:xfrm>
          <a:prstGeom prst="rect">
            <a:avLst/>
          </a:prstGeom>
          <a:blipFill>
            <a:blip r:embed="rId3" cstate="print"/>
            <a:stretch>
              <a:fillRect/>
            </a:stretch>
          </a:blipFill>
        </p:spPr>
        <p:txBody>
          <a:bodyPr wrap="square" lIns="0" tIns="0" rIns="0" bIns="0" rtlCol="0"/>
          <a:lstStyle/>
          <a:p>
            <a:endParaRPr/>
          </a:p>
        </p:txBody>
      </p:sp>
      <p:sp>
        <p:nvSpPr>
          <p:cNvPr id="1048763" name="object 7"/>
          <p:cNvSpPr/>
          <p:nvPr/>
        </p:nvSpPr>
        <p:spPr>
          <a:xfrm>
            <a:off x="4538598" y="1006221"/>
            <a:ext cx="286385" cy="346075"/>
          </a:xfrm>
          <a:custGeom>
            <a:avLst/>
            <a:gdLst/>
            <a:ahLst/>
            <a:cxnLst/>
            <a:rect l="l" t="t" r="r" b="b"/>
            <a:pathLst>
              <a:path w="286385" h="346075">
                <a:moveTo>
                  <a:pt x="0" y="0"/>
                </a:moveTo>
                <a:lnTo>
                  <a:pt x="286130" y="0"/>
                </a:lnTo>
                <a:lnTo>
                  <a:pt x="286130"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048764" name="object 8"/>
          <p:cNvSpPr/>
          <p:nvPr/>
        </p:nvSpPr>
        <p:spPr>
          <a:xfrm>
            <a:off x="4295013" y="1006221"/>
            <a:ext cx="220979" cy="346075"/>
          </a:xfrm>
          <a:custGeom>
            <a:avLst/>
            <a:gdLst/>
            <a:ahLst/>
            <a:cxnLst/>
            <a:rect l="l" t="t" r="r" b="b"/>
            <a:pathLst>
              <a:path w="220979" h="346075">
                <a:moveTo>
                  <a:pt x="0" y="0"/>
                </a:moveTo>
                <a:lnTo>
                  <a:pt x="220472" y="0"/>
                </a:lnTo>
                <a:lnTo>
                  <a:pt x="220472" y="54482"/>
                </a:lnTo>
                <a:lnTo>
                  <a:pt x="61340" y="54482"/>
                </a:lnTo>
                <a:lnTo>
                  <a:pt x="61340" y="135381"/>
                </a:lnTo>
                <a:lnTo>
                  <a:pt x="175513" y="135381"/>
                </a:lnTo>
                <a:lnTo>
                  <a:pt x="175513" y="187578"/>
                </a:lnTo>
                <a:lnTo>
                  <a:pt x="61340" y="187578"/>
                </a:lnTo>
                <a:lnTo>
                  <a:pt x="61340" y="291083"/>
                </a:lnTo>
                <a:lnTo>
                  <a:pt x="217932" y="291083"/>
                </a:lnTo>
                <a:lnTo>
                  <a:pt x="217932"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765" name="object 9"/>
          <p:cNvSpPr/>
          <p:nvPr/>
        </p:nvSpPr>
        <p:spPr>
          <a:xfrm>
            <a:off x="3996309" y="1006221"/>
            <a:ext cx="269875" cy="346075"/>
          </a:xfrm>
          <a:custGeom>
            <a:avLst/>
            <a:gdLst/>
            <a:ahLst/>
            <a:cxnLst/>
            <a:rect l="l" t="t" r="r" b="b"/>
            <a:pathLst>
              <a:path w="269875" h="346075">
                <a:moveTo>
                  <a:pt x="0" y="0"/>
                </a:moveTo>
                <a:lnTo>
                  <a:pt x="61340" y="0"/>
                </a:lnTo>
                <a:lnTo>
                  <a:pt x="61340" y="165353"/>
                </a:lnTo>
                <a:lnTo>
                  <a:pt x="178815" y="0"/>
                </a:lnTo>
                <a:lnTo>
                  <a:pt x="248538" y="0"/>
                </a:lnTo>
                <a:lnTo>
                  <a:pt x="140335" y="151002"/>
                </a:lnTo>
                <a:lnTo>
                  <a:pt x="269366" y="345566"/>
                </a:lnTo>
                <a:lnTo>
                  <a:pt x="195961" y="345566"/>
                </a:lnTo>
                <a:lnTo>
                  <a:pt x="99694" y="198374"/>
                </a:lnTo>
                <a:lnTo>
                  <a:pt x="61340" y="250951"/>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766" name="object 10"/>
          <p:cNvSpPr/>
          <p:nvPr/>
        </p:nvSpPr>
        <p:spPr>
          <a:xfrm>
            <a:off x="3003930" y="1006221"/>
            <a:ext cx="353060" cy="350520"/>
          </a:xfrm>
          <a:custGeom>
            <a:avLst/>
            <a:gdLst/>
            <a:ahLst/>
            <a:cxnLst/>
            <a:rect l="l" t="t" r="r" b="b"/>
            <a:pathLst>
              <a:path w="353060" h="350519">
                <a:moveTo>
                  <a:pt x="69595" y="0"/>
                </a:moveTo>
                <a:lnTo>
                  <a:pt x="102107" y="0"/>
                </a:lnTo>
                <a:lnTo>
                  <a:pt x="176911" y="232790"/>
                </a:lnTo>
                <a:lnTo>
                  <a:pt x="250063" y="0"/>
                </a:lnTo>
                <a:lnTo>
                  <a:pt x="282320" y="0"/>
                </a:lnTo>
                <a:lnTo>
                  <a:pt x="352932" y="345820"/>
                </a:lnTo>
                <a:lnTo>
                  <a:pt x="293496" y="345820"/>
                </a:lnTo>
                <a:lnTo>
                  <a:pt x="257556" y="159384"/>
                </a:lnTo>
                <a:lnTo>
                  <a:pt x="188087" y="350265"/>
                </a:lnTo>
                <a:lnTo>
                  <a:pt x="166116" y="350265"/>
                </a:lnTo>
                <a:lnTo>
                  <a:pt x="96519" y="159384"/>
                </a:lnTo>
                <a:lnTo>
                  <a:pt x="59181" y="345820"/>
                </a:lnTo>
                <a:lnTo>
                  <a:pt x="0" y="345820"/>
                </a:lnTo>
                <a:lnTo>
                  <a:pt x="69595" y="0"/>
                </a:lnTo>
                <a:close/>
              </a:path>
            </a:pathLst>
          </a:custGeom>
          <a:ln w="3175">
            <a:solidFill>
              <a:srgbClr val="58134A"/>
            </a:solidFill>
          </a:ln>
        </p:spPr>
        <p:txBody>
          <a:bodyPr wrap="square" lIns="0" tIns="0" rIns="0" bIns="0" rtlCol="0"/>
          <a:lstStyle/>
          <a:p>
            <a:endParaRPr/>
          </a:p>
        </p:txBody>
      </p:sp>
      <p:sp>
        <p:nvSpPr>
          <p:cNvPr id="1048767" name="object 11"/>
          <p:cNvSpPr/>
          <p:nvPr/>
        </p:nvSpPr>
        <p:spPr>
          <a:xfrm>
            <a:off x="2642997" y="1006221"/>
            <a:ext cx="217804" cy="346075"/>
          </a:xfrm>
          <a:custGeom>
            <a:avLst/>
            <a:gdLst/>
            <a:ahLst/>
            <a:cxnLst/>
            <a:rect l="l" t="t" r="r" b="b"/>
            <a:pathLst>
              <a:path w="217805" h="346075">
                <a:moveTo>
                  <a:pt x="0" y="0"/>
                </a:moveTo>
                <a:lnTo>
                  <a:pt x="61340" y="0"/>
                </a:lnTo>
                <a:lnTo>
                  <a:pt x="61340" y="291083"/>
                </a:lnTo>
                <a:lnTo>
                  <a:pt x="217423" y="291083"/>
                </a:lnTo>
                <a:lnTo>
                  <a:pt x="217423"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768" name="object 12"/>
          <p:cNvSpPr/>
          <p:nvPr/>
        </p:nvSpPr>
        <p:spPr>
          <a:xfrm>
            <a:off x="2203704"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769" name="object 13"/>
          <p:cNvSpPr/>
          <p:nvPr/>
        </p:nvSpPr>
        <p:spPr>
          <a:xfrm>
            <a:off x="1583816" y="1006221"/>
            <a:ext cx="252095" cy="350520"/>
          </a:xfrm>
          <a:custGeom>
            <a:avLst/>
            <a:gdLst/>
            <a:ahLst/>
            <a:cxnLst/>
            <a:rect l="l" t="t" r="r" b="b"/>
            <a:pathLst>
              <a:path w="252094" h="350519">
                <a:moveTo>
                  <a:pt x="0" y="0"/>
                </a:moveTo>
                <a:lnTo>
                  <a:pt x="29464" y="0"/>
                </a:lnTo>
                <a:lnTo>
                  <a:pt x="192659" y="208533"/>
                </a:lnTo>
                <a:lnTo>
                  <a:pt x="192659" y="0"/>
                </a:lnTo>
                <a:lnTo>
                  <a:pt x="251587" y="0"/>
                </a:lnTo>
                <a:lnTo>
                  <a:pt x="251587" y="350265"/>
                </a:lnTo>
                <a:lnTo>
                  <a:pt x="226695" y="350265"/>
                </a:lnTo>
                <a:lnTo>
                  <a:pt x="58928" y="131571"/>
                </a:lnTo>
                <a:lnTo>
                  <a:pt x="58928" y="345820"/>
                </a:lnTo>
                <a:lnTo>
                  <a:pt x="0" y="345820"/>
                </a:lnTo>
                <a:lnTo>
                  <a:pt x="0" y="0"/>
                </a:lnTo>
                <a:close/>
              </a:path>
            </a:pathLst>
          </a:custGeom>
          <a:ln w="3175">
            <a:solidFill>
              <a:srgbClr val="58134A"/>
            </a:solidFill>
          </a:ln>
        </p:spPr>
        <p:txBody>
          <a:bodyPr wrap="square" lIns="0" tIns="0" rIns="0" bIns="0" rtlCol="0"/>
          <a:lstStyle/>
          <a:p>
            <a:endParaRPr/>
          </a:p>
        </p:txBody>
      </p:sp>
      <p:sp>
        <p:nvSpPr>
          <p:cNvPr id="1048770" name="object 14"/>
          <p:cNvSpPr/>
          <p:nvPr/>
        </p:nvSpPr>
        <p:spPr>
          <a:xfrm>
            <a:off x="954354" y="1006221"/>
            <a:ext cx="252095" cy="350520"/>
          </a:xfrm>
          <a:custGeom>
            <a:avLst/>
            <a:gdLst/>
            <a:ahLst/>
            <a:cxnLst/>
            <a:rect l="l" t="t" r="r" b="b"/>
            <a:pathLst>
              <a:path w="252094" h="350519">
                <a:moveTo>
                  <a:pt x="0" y="0"/>
                </a:moveTo>
                <a:lnTo>
                  <a:pt x="29489" y="0"/>
                </a:lnTo>
                <a:lnTo>
                  <a:pt x="192722" y="208533"/>
                </a:lnTo>
                <a:lnTo>
                  <a:pt x="192722" y="0"/>
                </a:lnTo>
                <a:lnTo>
                  <a:pt x="251701" y="0"/>
                </a:lnTo>
                <a:lnTo>
                  <a:pt x="251701" y="350265"/>
                </a:lnTo>
                <a:lnTo>
                  <a:pt x="226694" y="350265"/>
                </a:lnTo>
                <a:lnTo>
                  <a:pt x="58978" y="131571"/>
                </a:lnTo>
                <a:lnTo>
                  <a:pt x="58978" y="345820"/>
                </a:lnTo>
                <a:lnTo>
                  <a:pt x="0" y="345820"/>
                </a:lnTo>
                <a:lnTo>
                  <a:pt x="0" y="0"/>
                </a:lnTo>
                <a:close/>
              </a:path>
            </a:pathLst>
          </a:custGeom>
          <a:ln w="3175">
            <a:solidFill>
              <a:srgbClr val="58134A"/>
            </a:solidFill>
          </a:ln>
        </p:spPr>
        <p:txBody>
          <a:bodyPr wrap="square" lIns="0" tIns="0" rIns="0" bIns="0" rtlCol="0"/>
          <a:lstStyle/>
          <a:p>
            <a:endParaRPr/>
          </a:p>
        </p:txBody>
      </p:sp>
      <p:sp>
        <p:nvSpPr>
          <p:cNvPr id="1048771" name="object 15"/>
          <p:cNvSpPr/>
          <p:nvPr/>
        </p:nvSpPr>
        <p:spPr>
          <a:xfrm>
            <a:off x="821423" y="1006221"/>
            <a:ext cx="61594" cy="346075"/>
          </a:xfrm>
          <a:custGeom>
            <a:avLst/>
            <a:gdLst/>
            <a:ahLst/>
            <a:cxnLst/>
            <a:rect l="l" t="t" r="r" b="b"/>
            <a:pathLst>
              <a:path w="61594" h="346075">
                <a:moveTo>
                  <a:pt x="0" y="0"/>
                </a:moveTo>
                <a:lnTo>
                  <a:pt x="61328" y="0"/>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772" name="object 16"/>
          <p:cNvSpPr/>
          <p:nvPr/>
        </p:nvSpPr>
        <p:spPr>
          <a:xfrm>
            <a:off x="538302" y="1006221"/>
            <a:ext cx="227965" cy="346075"/>
          </a:xfrm>
          <a:custGeom>
            <a:avLst/>
            <a:gdLst/>
            <a:ahLst/>
            <a:cxnLst/>
            <a:rect l="l" t="t" r="r" b="b"/>
            <a:pathLst>
              <a:path w="227965" h="346075">
                <a:moveTo>
                  <a:pt x="0" y="0"/>
                </a:moveTo>
                <a:lnTo>
                  <a:pt x="227634" y="0"/>
                </a:lnTo>
                <a:lnTo>
                  <a:pt x="227634" y="54482"/>
                </a:lnTo>
                <a:lnTo>
                  <a:pt x="61328" y="54482"/>
                </a:lnTo>
                <a:lnTo>
                  <a:pt x="61328" y="135381"/>
                </a:lnTo>
                <a:lnTo>
                  <a:pt x="182816" y="135381"/>
                </a:lnTo>
                <a:lnTo>
                  <a:pt x="182816" y="187578"/>
                </a:lnTo>
                <a:lnTo>
                  <a:pt x="61328" y="187578"/>
                </a:lnTo>
                <a:lnTo>
                  <a:pt x="61328"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773" name="object 17"/>
          <p:cNvSpPr/>
          <p:nvPr/>
        </p:nvSpPr>
        <p:spPr>
          <a:xfrm>
            <a:off x="3700653" y="1002664"/>
            <a:ext cx="266065" cy="349250"/>
          </a:xfrm>
          <a:custGeom>
            <a:avLst/>
            <a:gdLst/>
            <a:ahLst/>
            <a:cxnLst/>
            <a:rect l="l" t="t" r="r" b="b"/>
            <a:pathLst>
              <a:path w="266064"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7" y="349123"/>
                </a:lnTo>
                <a:lnTo>
                  <a:pt x="194818" y="349123"/>
                </a:lnTo>
                <a:lnTo>
                  <a:pt x="102616"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048774" name="object 18"/>
          <p:cNvSpPr/>
          <p:nvPr/>
        </p:nvSpPr>
        <p:spPr>
          <a:xfrm>
            <a:off x="3360039" y="1001522"/>
            <a:ext cx="304165" cy="350520"/>
          </a:xfrm>
          <a:custGeom>
            <a:avLst/>
            <a:gdLst/>
            <a:ahLst/>
            <a:cxnLst/>
            <a:rect l="l" t="t" r="r" b="b"/>
            <a:pathLst>
              <a:path w="304164" h="350519">
                <a:moveTo>
                  <a:pt x="137795" y="0"/>
                </a:moveTo>
                <a:lnTo>
                  <a:pt x="164719" y="0"/>
                </a:lnTo>
                <a:lnTo>
                  <a:pt x="303657" y="350265"/>
                </a:lnTo>
                <a:lnTo>
                  <a:pt x="235965" y="350265"/>
                </a:lnTo>
                <a:lnTo>
                  <a:pt x="210693" y="280162"/>
                </a:lnTo>
                <a:lnTo>
                  <a:pt x="92328" y="280162"/>
                </a:lnTo>
                <a:lnTo>
                  <a:pt x="68199" y="350265"/>
                </a:lnTo>
                <a:lnTo>
                  <a:pt x="0" y="350265"/>
                </a:lnTo>
                <a:lnTo>
                  <a:pt x="137795" y="0"/>
                </a:lnTo>
                <a:close/>
              </a:path>
            </a:pathLst>
          </a:custGeom>
          <a:ln w="3175">
            <a:solidFill>
              <a:srgbClr val="58134A"/>
            </a:solidFill>
          </a:ln>
        </p:spPr>
        <p:txBody>
          <a:bodyPr wrap="square" lIns="0" tIns="0" rIns="0" bIns="0" rtlCol="0"/>
          <a:lstStyle/>
          <a:p>
            <a:endParaRPr/>
          </a:p>
        </p:txBody>
      </p:sp>
      <p:sp>
        <p:nvSpPr>
          <p:cNvPr id="1048775" name="object 19"/>
          <p:cNvSpPr/>
          <p:nvPr/>
        </p:nvSpPr>
        <p:spPr>
          <a:xfrm>
            <a:off x="2302382" y="1001522"/>
            <a:ext cx="304165" cy="350520"/>
          </a:xfrm>
          <a:custGeom>
            <a:avLst/>
            <a:gdLst/>
            <a:ahLst/>
            <a:cxnLst/>
            <a:rect l="l" t="t" r="r" b="b"/>
            <a:pathLst>
              <a:path w="304164" h="350519">
                <a:moveTo>
                  <a:pt x="137794" y="0"/>
                </a:moveTo>
                <a:lnTo>
                  <a:pt x="164719" y="0"/>
                </a:lnTo>
                <a:lnTo>
                  <a:pt x="303656" y="350265"/>
                </a:lnTo>
                <a:lnTo>
                  <a:pt x="235966" y="350265"/>
                </a:lnTo>
                <a:lnTo>
                  <a:pt x="210693" y="280162"/>
                </a:lnTo>
                <a:lnTo>
                  <a:pt x="92329"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048776" name="object 20"/>
          <p:cNvSpPr/>
          <p:nvPr/>
        </p:nvSpPr>
        <p:spPr>
          <a:xfrm>
            <a:off x="1243241" y="1001522"/>
            <a:ext cx="304165" cy="350520"/>
          </a:xfrm>
          <a:custGeom>
            <a:avLst/>
            <a:gdLst/>
            <a:ahLst/>
            <a:cxnLst/>
            <a:rect l="l" t="t" r="r" b="b"/>
            <a:pathLst>
              <a:path w="304165" h="350519">
                <a:moveTo>
                  <a:pt x="137756" y="0"/>
                </a:moveTo>
                <a:lnTo>
                  <a:pt x="164680" y="0"/>
                </a:lnTo>
                <a:lnTo>
                  <a:pt x="303618" y="350265"/>
                </a:lnTo>
                <a:lnTo>
                  <a:pt x="235927" y="350265"/>
                </a:lnTo>
                <a:lnTo>
                  <a:pt x="210654" y="280162"/>
                </a:lnTo>
                <a:lnTo>
                  <a:pt x="92290" y="280162"/>
                </a:lnTo>
                <a:lnTo>
                  <a:pt x="68160"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048777" name="object 21"/>
          <p:cNvSpPr/>
          <p:nvPr/>
        </p:nvSpPr>
        <p:spPr>
          <a:xfrm>
            <a:off x="1890395" y="100025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2" y="54610"/>
                </a:lnTo>
                <a:lnTo>
                  <a:pt x="141406" y="56872"/>
                </a:lnTo>
                <a:lnTo>
                  <a:pt x="105973" y="74969"/>
                </a:lnTo>
                <a:lnTo>
                  <a:pt x="79164" y="110095"/>
                </a:lnTo>
                <a:lnTo>
                  <a:pt x="65361" y="155866"/>
                </a:lnTo>
                <a:lnTo>
                  <a:pt x="63627" y="182372"/>
                </a:lnTo>
                <a:lnTo>
                  <a:pt x="65224" y="208661"/>
                </a:lnTo>
                <a:lnTo>
                  <a:pt x="78039" y="252666"/>
                </a:lnTo>
                <a:lnTo>
                  <a:pt x="103116" y="284624"/>
                </a:lnTo>
                <a:lnTo>
                  <a:pt x="157480" y="302895"/>
                </a:lnTo>
                <a:lnTo>
                  <a:pt x="180605" y="300724"/>
                </a:lnTo>
                <a:lnTo>
                  <a:pt x="201040" y="294195"/>
                </a:lnTo>
                <a:lnTo>
                  <a:pt x="218809" y="283285"/>
                </a:lnTo>
                <a:lnTo>
                  <a:pt x="233934" y="267970"/>
                </a:lnTo>
                <a:lnTo>
                  <a:pt x="262509" y="317626"/>
                </a:lnTo>
                <a:lnTo>
                  <a:pt x="241555" y="335035"/>
                </a:lnTo>
                <a:lnTo>
                  <a:pt x="216233" y="347456"/>
                </a:lnTo>
                <a:lnTo>
                  <a:pt x="186553" y="354899"/>
                </a:lnTo>
                <a:lnTo>
                  <a:pt x="152527"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1048778" name="object 22"/>
          <p:cNvSpPr txBox="1"/>
          <p:nvPr/>
        </p:nvSpPr>
        <p:spPr>
          <a:xfrm>
            <a:off x="459740" y="1676400"/>
            <a:ext cx="8074660" cy="3845283"/>
          </a:xfrm>
          <a:prstGeom prst="rect">
            <a:avLst/>
          </a:prstGeom>
        </p:spPr>
        <p:txBody>
          <a:bodyPr vert="horz" wrap="square" lIns="0" tIns="13335" rIns="0" bIns="0" rtlCol="0">
            <a:spAutoFit/>
          </a:bodyPr>
          <a:lstStyle/>
          <a:p>
            <a:pPr marL="286385" marR="5080" indent="-274320" algn="just">
              <a:lnSpc>
                <a:spcPct val="100000"/>
              </a:lnSpc>
              <a:spcBef>
                <a:spcPts val="105"/>
              </a:spcBef>
              <a:buClr>
                <a:srgbClr val="B03E9A"/>
              </a:buClr>
              <a:buSzPct val="73076"/>
              <a:buFont typeface="Wingdings 2"/>
              <a:buChar char=""/>
              <a:tabLst>
                <a:tab pos="287020" algn="l"/>
              </a:tabLst>
            </a:pPr>
            <a:r>
              <a:rPr sz="2600" spc="-5" dirty="0">
                <a:latin typeface="Trebuchet MS"/>
                <a:cs typeface="Trebuchet MS"/>
              </a:rPr>
              <a:t>It is </a:t>
            </a:r>
            <a:r>
              <a:rPr sz="2600" dirty="0">
                <a:latin typeface="Trebuchet MS"/>
                <a:cs typeface="Trebuchet MS"/>
              </a:rPr>
              <a:t>a </a:t>
            </a:r>
            <a:r>
              <a:rPr sz="2600" spc="-5" dirty="0">
                <a:latin typeface="Trebuchet MS"/>
                <a:cs typeface="Trebuchet MS"/>
              </a:rPr>
              <a:t>place where </a:t>
            </a:r>
            <a:r>
              <a:rPr sz="2600" dirty="0">
                <a:latin typeface="Trebuchet MS"/>
                <a:cs typeface="Trebuchet MS"/>
              </a:rPr>
              <a:t>funds </a:t>
            </a:r>
            <a:r>
              <a:rPr sz="2600" spc="-5" dirty="0">
                <a:latin typeface="Trebuchet MS"/>
                <a:cs typeface="Trebuchet MS"/>
              </a:rPr>
              <a:t>from </a:t>
            </a:r>
            <a:r>
              <a:rPr sz="2600" dirty="0">
                <a:latin typeface="Trebuchet MS"/>
                <a:cs typeface="Trebuchet MS"/>
              </a:rPr>
              <a:t>surplus </a:t>
            </a:r>
            <a:r>
              <a:rPr sz="2600" spc="-5" dirty="0">
                <a:latin typeface="Trebuchet MS"/>
                <a:cs typeface="Trebuchet MS"/>
              </a:rPr>
              <a:t>units  are transferred to deficit</a:t>
            </a:r>
            <a:r>
              <a:rPr sz="2600" spc="-60" dirty="0">
                <a:latin typeface="Trebuchet MS"/>
                <a:cs typeface="Trebuchet MS"/>
              </a:rPr>
              <a:t> </a:t>
            </a:r>
            <a:r>
              <a:rPr sz="2600" spc="-5" dirty="0">
                <a:latin typeface="Trebuchet MS"/>
                <a:cs typeface="Trebuchet MS"/>
              </a:rPr>
              <a:t>units.</a:t>
            </a:r>
            <a:endParaRPr sz="2600">
              <a:latin typeface="Trebuchet MS"/>
              <a:cs typeface="Trebuchet MS"/>
            </a:endParaRPr>
          </a:p>
          <a:p>
            <a:pPr marL="286385" marR="50165" indent="-274320" algn="just">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It is </a:t>
            </a:r>
            <a:r>
              <a:rPr sz="2600" dirty="0">
                <a:latin typeface="Trebuchet MS"/>
                <a:cs typeface="Trebuchet MS"/>
              </a:rPr>
              <a:t>a </a:t>
            </a:r>
            <a:r>
              <a:rPr sz="2600" spc="-5" dirty="0">
                <a:latin typeface="Trebuchet MS"/>
                <a:cs typeface="Trebuchet MS"/>
              </a:rPr>
              <a:t>market for creation and exchange </a:t>
            </a:r>
            <a:r>
              <a:rPr sz="2600" dirty="0">
                <a:latin typeface="Trebuchet MS"/>
                <a:cs typeface="Trebuchet MS"/>
              </a:rPr>
              <a:t>of  financial</a:t>
            </a:r>
            <a:r>
              <a:rPr sz="2600" spc="-50" dirty="0">
                <a:latin typeface="Trebuchet MS"/>
                <a:cs typeface="Trebuchet MS"/>
              </a:rPr>
              <a:t> </a:t>
            </a:r>
            <a:r>
              <a:rPr sz="2600" spc="-5" dirty="0">
                <a:latin typeface="Trebuchet MS"/>
                <a:cs typeface="Trebuchet MS"/>
              </a:rPr>
              <a:t>assets</a:t>
            </a:r>
            <a:endParaRPr sz="2600">
              <a:latin typeface="Trebuchet MS"/>
              <a:cs typeface="Trebuchet MS"/>
            </a:endParaRPr>
          </a:p>
          <a:p>
            <a:pPr marL="286385" marR="31750" indent="-274320" algn="just">
              <a:lnSpc>
                <a:spcPct val="100000"/>
              </a:lnSpc>
              <a:spcBef>
                <a:spcPts val="600"/>
              </a:spcBef>
              <a:buClr>
                <a:srgbClr val="B03E9A"/>
              </a:buClr>
              <a:buSzPct val="73076"/>
              <a:buFont typeface="Wingdings 2"/>
              <a:buChar char=""/>
              <a:tabLst>
                <a:tab pos="287020" algn="l"/>
              </a:tabLst>
            </a:pPr>
            <a:r>
              <a:rPr sz="2600" dirty="0">
                <a:latin typeface="Trebuchet MS"/>
                <a:cs typeface="Trebuchet MS"/>
              </a:rPr>
              <a:t>They </a:t>
            </a:r>
            <a:r>
              <a:rPr sz="2600" spc="-5" dirty="0">
                <a:latin typeface="Trebuchet MS"/>
                <a:cs typeface="Trebuchet MS"/>
              </a:rPr>
              <a:t>are </a:t>
            </a:r>
            <a:r>
              <a:rPr sz="2600" dirty="0">
                <a:latin typeface="Trebuchet MS"/>
                <a:cs typeface="Trebuchet MS"/>
              </a:rPr>
              <a:t>not </a:t>
            </a:r>
            <a:r>
              <a:rPr sz="2600" spc="-5" dirty="0">
                <a:latin typeface="Trebuchet MS"/>
                <a:cs typeface="Trebuchet MS"/>
              </a:rPr>
              <a:t>the source </a:t>
            </a:r>
            <a:r>
              <a:rPr sz="2600" dirty="0">
                <a:latin typeface="Trebuchet MS"/>
                <a:cs typeface="Trebuchet MS"/>
              </a:rPr>
              <a:t>of finance </a:t>
            </a:r>
            <a:r>
              <a:rPr sz="2600" spc="-5" dirty="0">
                <a:latin typeface="Trebuchet MS"/>
                <a:cs typeface="Trebuchet MS"/>
              </a:rPr>
              <a:t>but </a:t>
            </a:r>
            <a:r>
              <a:rPr sz="2600" dirty="0">
                <a:latin typeface="Trebuchet MS"/>
                <a:cs typeface="Trebuchet MS"/>
              </a:rPr>
              <a:t>link  </a:t>
            </a:r>
            <a:r>
              <a:rPr sz="2600" spc="-5" dirty="0">
                <a:latin typeface="Trebuchet MS"/>
                <a:cs typeface="Trebuchet MS"/>
              </a:rPr>
              <a:t>between </a:t>
            </a:r>
            <a:r>
              <a:rPr sz="2600" dirty="0">
                <a:latin typeface="Trebuchet MS"/>
                <a:cs typeface="Trebuchet MS"/>
              </a:rPr>
              <a:t>savers </a:t>
            </a:r>
            <a:r>
              <a:rPr sz="2600" spc="-5" dirty="0">
                <a:latin typeface="Trebuchet MS"/>
                <a:cs typeface="Trebuchet MS"/>
              </a:rPr>
              <a:t>and</a:t>
            </a:r>
            <a:r>
              <a:rPr sz="2600" spc="-50" dirty="0">
                <a:latin typeface="Trebuchet MS"/>
                <a:cs typeface="Trebuchet MS"/>
              </a:rPr>
              <a:t> </a:t>
            </a:r>
            <a:r>
              <a:rPr sz="2600" dirty="0">
                <a:latin typeface="Trebuchet MS"/>
                <a:cs typeface="Trebuchet MS"/>
              </a:rPr>
              <a:t>investors.</a:t>
            </a:r>
            <a:endParaRPr sz="2600">
              <a:latin typeface="Trebuchet MS"/>
              <a:cs typeface="Trebuchet MS"/>
            </a:endParaRPr>
          </a:p>
          <a:p>
            <a:pPr marL="286385" marR="498475" indent="-274320" algn="just">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Corporations, </a:t>
            </a:r>
            <a:r>
              <a:rPr sz="2600" dirty="0">
                <a:latin typeface="Trebuchet MS"/>
                <a:cs typeface="Trebuchet MS"/>
              </a:rPr>
              <a:t>financial </a:t>
            </a:r>
            <a:r>
              <a:rPr sz="2600" spc="-5" dirty="0">
                <a:latin typeface="Trebuchet MS"/>
                <a:cs typeface="Trebuchet MS"/>
              </a:rPr>
              <a:t>institutions,  individuals and governments trade in  </a:t>
            </a:r>
            <a:r>
              <a:rPr sz="2600" dirty="0">
                <a:latin typeface="Trebuchet MS"/>
                <a:cs typeface="Trebuchet MS"/>
              </a:rPr>
              <a:t>financial </a:t>
            </a:r>
            <a:r>
              <a:rPr sz="2600" spc="-5" dirty="0">
                <a:latin typeface="Trebuchet MS"/>
                <a:cs typeface="Trebuchet MS"/>
              </a:rPr>
              <a:t>products </a:t>
            </a:r>
            <a:r>
              <a:rPr sz="2600" dirty="0">
                <a:latin typeface="Trebuchet MS"/>
                <a:cs typeface="Trebuchet MS"/>
              </a:rPr>
              <a:t>on </a:t>
            </a:r>
            <a:r>
              <a:rPr sz="2600" spc="-5" dirty="0">
                <a:latin typeface="Trebuchet MS"/>
                <a:cs typeface="Trebuchet MS"/>
              </a:rPr>
              <a:t>this market either  directly </a:t>
            </a:r>
            <a:r>
              <a:rPr sz="2600" dirty="0">
                <a:latin typeface="Trebuchet MS"/>
                <a:cs typeface="Trebuchet MS"/>
              </a:rPr>
              <a:t>or</a:t>
            </a:r>
            <a:r>
              <a:rPr sz="2600" spc="-25" dirty="0">
                <a:latin typeface="Trebuchet MS"/>
                <a:cs typeface="Trebuchet MS"/>
              </a:rPr>
              <a:t> </a:t>
            </a:r>
            <a:r>
              <a:rPr sz="2600" spc="-35" dirty="0">
                <a:latin typeface="Trebuchet MS"/>
                <a:cs typeface="Trebuchet MS"/>
              </a:rPr>
              <a:t>indirectly.</a:t>
            </a:r>
            <a:endParaRPr sz="2600">
              <a:latin typeface="Trebuchet MS"/>
              <a:cs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9" name="object 2"/>
          <p:cNvSpPr/>
          <p:nvPr/>
        </p:nvSpPr>
        <p:spPr>
          <a:xfrm>
            <a:off x="4224146" y="3906265"/>
            <a:ext cx="195580" cy="897890"/>
          </a:xfrm>
          <a:custGeom>
            <a:avLst/>
            <a:gdLst/>
            <a:ahLst/>
            <a:cxnLst/>
            <a:rect l="l" t="t" r="r" b="b"/>
            <a:pathLst>
              <a:path w="195579" h="897889">
                <a:moveTo>
                  <a:pt x="0" y="0"/>
                </a:moveTo>
                <a:lnTo>
                  <a:pt x="0" y="897762"/>
                </a:lnTo>
                <a:lnTo>
                  <a:pt x="195452" y="897762"/>
                </a:lnTo>
              </a:path>
            </a:pathLst>
          </a:custGeom>
          <a:ln w="39999">
            <a:solidFill>
              <a:srgbClr val="A6365E"/>
            </a:solidFill>
          </a:ln>
        </p:spPr>
        <p:txBody>
          <a:bodyPr wrap="square" lIns="0" tIns="0" rIns="0" bIns="0" rtlCol="0"/>
          <a:lstStyle/>
          <a:p>
            <a:endParaRPr/>
          </a:p>
        </p:txBody>
      </p:sp>
      <p:sp>
        <p:nvSpPr>
          <p:cNvPr id="1048780" name="object 3"/>
          <p:cNvSpPr/>
          <p:nvPr/>
        </p:nvSpPr>
        <p:spPr>
          <a:xfrm>
            <a:off x="4224146" y="3906265"/>
            <a:ext cx="195580" cy="1964689"/>
          </a:xfrm>
          <a:custGeom>
            <a:avLst/>
            <a:gdLst/>
            <a:ahLst/>
            <a:cxnLst/>
            <a:rect l="l" t="t" r="r" b="b"/>
            <a:pathLst>
              <a:path w="195579" h="1964689">
                <a:moveTo>
                  <a:pt x="0" y="0"/>
                </a:moveTo>
                <a:lnTo>
                  <a:pt x="0" y="1964550"/>
                </a:lnTo>
                <a:lnTo>
                  <a:pt x="195452" y="1964550"/>
                </a:lnTo>
              </a:path>
            </a:pathLst>
          </a:custGeom>
          <a:ln w="39999">
            <a:solidFill>
              <a:srgbClr val="A6365E"/>
            </a:solidFill>
          </a:ln>
        </p:spPr>
        <p:txBody>
          <a:bodyPr wrap="square" lIns="0" tIns="0" rIns="0" bIns="0" rtlCol="0"/>
          <a:lstStyle/>
          <a:p>
            <a:endParaRPr/>
          </a:p>
        </p:txBody>
      </p:sp>
      <p:sp>
        <p:nvSpPr>
          <p:cNvPr id="1048781" name="object 4"/>
          <p:cNvSpPr/>
          <p:nvPr/>
        </p:nvSpPr>
        <p:spPr>
          <a:xfrm>
            <a:off x="3846448" y="2598166"/>
            <a:ext cx="1115060" cy="387350"/>
          </a:xfrm>
          <a:custGeom>
            <a:avLst/>
            <a:gdLst/>
            <a:ahLst/>
            <a:cxnLst/>
            <a:rect l="l" t="t" r="r" b="b"/>
            <a:pathLst>
              <a:path w="1115060" h="387350">
                <a:moveTo>
                  <a:pt x="0" y="0"/>
                </a:moveTo>
                <a:lnTo>
                  <a:pt x="0" y="193421"/>
                </a:lnTo>
                <a:lnTo>
                  <a:pt x="1114678" y="193421"/>
                </a:lnTo>
                <a:lnTo>
                  <a:pt x="1114678" y="386842"/>
                </a:lnTo>
              </a:path>
            </a:pathLst>
          </a:custGeom>
          <a:ln w="39999">
            <a:solidFill>
              <a:srgbClr val="922E51"/>
            </a:solidFill>
          </a:ln>
        </p:spPr>
        <p:txBody>
          <a:bodyPr wrap="square" lIns="0" tIns="0" rIns="0" bIns="0" rtlCol="0"/>
          <a:lstStyle/>
          <a:p>
            <a:endParaRPr/>
          </a:p>
        </p:txBody>
      </p:sp>
      <p:sp>
        <p:nvSpPr>
          <p:cNvPr id="1048782" name="object 5"/>
          <p:cNvSpPr/>
          <p:nvPr/>
        </p:nvSpPr>
        <p:spPr>
          <a:xfrm>
            <a:off x="2673857" y="2598166"/>
            <a:ext cx="1172845" cy="440690"/>
          </a:xfrm>
          <a:custGeom>
            <a:avLst/>
            <a:gdLst/>
            <a:ahLst/>
            <a:cxnLst/>
            <a:rect l="l" t="t" r="r" b="b"/>
            <a:pathLst>
              <a:path w="1172845" h="440689">
                <a:moveTo>
                  <a:pt x="1172591" y="0"/>
                </a:moveTo>
                <a:lnTo>
                  <a:pt x="1172591" y="246887"/>
                </a:lnTo>
                <a:lnTo>
                  <a:pt x="0" y="246887"/>
                </a:lnTo>
                <a:lnTo>
                  <a:pt x="0" y="440309"/>
                </a:lnTo>
              </a:path>
            </a:pathLst>
          </a:custGeom>
          <a:ln w="39999">
            <a:solidFill>
              <a:srgbClr val="922E51"/>
            </a:solidFill>
          </a:ln>
        </p:spPr>
        <p:txBody>
          <a:bodyPr wrap="square" lIns="0" tIns="0" rIns="0" bIns="0" rtlCol="0"/>
          <a:lstStyle/>
          <a:p>
            <a:endParaRPr/>
          </a:p>
        </p:txBody>
      </p:sp>
      <p:sp>
        <p:nvSpPr>
          <p:cNvPr id="1048783" name="object 6"/>
          <p:cNvSpPr/>
          <p:nvPr/>
        </p:nvSpPr>
        <p:spPr>
          <a:xfrm>
            <a:off x="2925191" y="1676946"/>
            <a:ext cx="1842770" cy="921385"/>
          </a:xfrm>
          <a:custGeom>
            <a:avLst/>
            <a:gdLst/>
            <a:ahLst/>
            <a:cxnLst/>
            <a:rect l="l" t="t" r="r" b="b"/>
            <a:pathLst>
              <a:path w="1842770" h="921385">
                <a:moveTo>
                  <a:pt x="0" y="921219"/>
                </a:moveTo>
                <a:lnTo>
                  <a:pt x="1842388" y="921219"/>
                </a:lnTo>
                <a:lnTo>
                  <a:pt x="1842388" y="0"/>
                </a:lnTo>
                <a:lnTo>
                  <a:pt x="0" y="0"/>
                </a:lnTo>
                <a:lnTo>
                  <a:pt x="0" y="921219"/>
                </a:lnTo>
                <a:close/>
              </a:path>
            </a:pathLst>
          </a:custGeom>
          <a:solidFill>
            <a:srgbClr val="B83C68"/>
          </a:solidFill>
        </p:spPr>
        <p:txBody>
          <a:bodyPr wrap="square" lIns="0" tIns="0" rIns="0" bIns="0" rtlCol="0"/>
          <a:lstStyle/>
          <a:p>
            <a:endParaRPr/>
          </a:p>
        </p:txBody>
      </p:sp>
      <p:sp>
        <p:nvSpPr>
          <p:cNvPr id="1048784" name="object 7"/>
          <p:cNvSpPr/>
          <p:nvPr/>
        </p:nvSpPr>
        <p:spPr>
          <a:xfrm>
            <a:off x="2925191" y="1676946"/>
            <a:ext cx="1842770" cy="921385"/>
          </a:xfrm>
          <a:custGeom>
            <a:avLst/>
            <a:gdLst/>
            <a:ahLst/>
            <a:cxnLst/>
            <a:rect l="l" t="t" r="r" b="b"/>
            <a:pathLst>
              <a:path w="1842770" h="921385">
                <a:moveTo>
                  <a:pt x="0" y="921219"/>
                </a:moveTo>
                <a:lnTo>
                  <a:pt x="1842388" y="921219"/>
                </a:lnTo>
                <a:lnTo>
                  <a:pt x="1842388" y="0"/>
                </a:lnTo>
                <a:lnTo>
                  <a:pt x="0" y="0"/>
                </a:lnTo>
                <a:lnTo>
                  <a:pt x="0" y="921219"/>
                </a:lnTo>
                <a:close/>
              </a:path>
            </a:pathLst>
          </a:custGeom>
          <a:ln w="39999">
            <a:solidFill>
              <a:srgbClr val="FFFFFF"/>
            </a:solidFill>
          </a:ln>
        </p:spPr>
        <p:txBody>
          <a:bodyPr wrap="square" lIns="0" tIns="0" rIns="0" bIns="0" rtlCol="0"/>
          <a:lstStyle/>
          <a:p>
            <a:endParaRPr/>
          </a:p>
        </p:txBody>
      </p:sp>
      <p:sp>
        <p:nvSpPr>
          <p:cNvPr id="1048785" name="object 8"/>
          <p:cNvSpPr txBox="1">
            <a:spLocks noGrp="1"/>
          </p:cNvSpPr>
          <p:nvPr>
            <p:ph type="title"/>
          </p:nvPr>
        </p:nvSpPr>
        <p:spPr>
          <a:xfrm>
            <a:off x="2925191" y="1777110"/>
            <a:ext cx="1842770" cy="671830"/>
          </a:xfrm>
          <a:prstGeom prst="rect">
            <a:avLst/>
          </a:prstGeom>
        </p:spPr>
        <p:txBody>
          <a:bodyPr vert="horz" wrap="square" lIns="0" tIns="12700" rIns="0" bIns="0" rtlCol="0">
            <a:spAutoFit/>
          </a:bodyPr>
          <a:lstStyle/>
          <a:p>
            <a:pPr marL="480695" marR="339090" indent="-134620">
              <a:lnSpc>
                <a:spcPct val="117800"/>
              </a:lnSpc>
              <a:spcBef>
                <a:spcPts val="100"/>
              </a:spcBef>
            </a:pPr>
            <a:r>
              <a:rPr sz="1800" spc="5" dirty="0"/>
              <a:t>F</a:t>
            </a:r>
            <a:r>
              <a:rPr sz="1800" spc="10" dirty="0"/>
              <a:t>i</a:t>
            </a:r>
            <a:r>
              <a:rPr sz="1800" spc="5" dirty="0"/>
              <a:t>n</a:t>
            </a:r>
            <a:r>
              <a:rPr sz="1800" dirty="0"/>
              <a:t>a</a:t>
            </a:r>
            <a:r>
              <a:rPr sz="1800" spc="5" dirty="0"/>
              <a:t>n</a:t>
            </a:r>
            <a:r>
              <a:rPr sz="1800" dirty="0"/>
              <a:t>cial  Market</a:t>
            </a:r>
            <a:endParaRPr sz="1800"/>
          </a:p>
        </p:txBody>
      </p:sp>
      <p:sp>
        <p:nvSpPr>
          <p:cNvPr id="1048786" name="object 9"/>
          <p:cNvSpPr/>
          <p:nvPr/>
        </p:nvSpPr>
        <p:spPr>
          <a:xfrm>
            <a:off x="1752600" y="3038513"/>
            <a:ext cx="1842770" cy="921385"/>
          </a:xfrm>
          <a:custGeom>
            <a:avLst/>
            <a:gdLst/>
            <a:ahLst/>
            <a:cxnLst/>
            <a:rect l="l" t="t" r="r" b="b"/>
            <a:pathLst>
              <a:path w="1842770" h="921385">
                <a:moveTo>
                  <a:pt x="0" y="921219"/>
                </a:moveTo>
                <a:lnTo>
                  <a:pt x="1842389" y="921219"/>
                </a:lnTo>
                <a:lnTo>
                  <a:pt x="1842389" y="0"/>
                </a:lnTo>
                <a:lnTo>
                  <a:pt x="0" y="0"/>
                </a:lnTo>
                <a:lnTo>
                  <a:pt x="0" y="921219"/>
                </a:lnTo>
                <a:close/>
              </a:path>
            </a:pathLst>
          </a:custGeom>
          <a:solidFill>
            <a:srgbClr val="B83C68"/>
          </a:solidFill>
        </p:spPr>
        <p:txBody>
          <a:bodyPr wrap="square" lIns="0" tIns="0" rIns="0" bIns="0" rtlCol="0"/>
          <a:lstStyle/>
          <a:p>
            <a:endParaRPr/>
          </a:p>
        </p:txBody>
      </p:sp>
      <p:sp>
        <p:nvSpPr>
          <p:cNvPr id="1048787" name="object 10"/>
          <p:cNvSpPr/>
          <p:nvPr/>
        </p:nvSpPr>
        <p:spPr>
          <a:xfrm>
            <a:off x="1752600" y="3038513"/>
            <a:ext cx="1842770" cy="921385"/>
          </a:xfrm>
          <a:custGeom>
            <a:avLst/>
            <a:gdLst/>
            <a:ahLst/>
            <a:cxnLst/>
            <a:rect l="l" t="t" r="r" b="b"/>
            <a:pathLst>
              <a:path w="1842770" h="921385">
                <a:moveTo>
                  <a:pt x="0" y="921219"/>
                </a:moveTo>
                <a:lnTo>
                  <a:pt x="1842389" y="921219"/>
                </a:lnTo>
                <a:lnTo>
                  <a:pt x="1842389" y="0"/>
                </a:lnTo>
                <a:lnTo>
                  <a:pt x="0" y="0"/>
                </a:lnTo>
                <a:lnTo>
                  <a:pt x="0" y="921219"/>
                </a:lnTo>
                <a:close/>
              </a:path>
            </a:pathLst>
          </a:custGeom>
          <a:ln w="39999">
            <a:solidFill>
              <a:srgbClr val="FFFFFF"/>
            </a:solidFill>
          </a:ln>
        </p:spPr>
        <p:txBody>
          <a:bodyPr wrap="square" lIns="0" tIns="0" rIns="0" bIns="0" rtlCol="0"/>
          <a:lstStyle/>
          <a:p>
            <a:endParaRPr/>
          </a:p>
        </p:txBody>
      </p:sp>
      <p:sp>
        <p:nvSpPr>
          <p:cNvPr id="1048788" name="object 11"/>
          <p:cNvSpPr txBox="1"/>
          <p:nvPr/>
        </p:nvSpPr>
        <p:spPr>
          <a:xfrm>
            <a:off x="1752600" y="3138932"/>
            <a:ext cx="1842770" cy="671830"/>
          </a:xfrm>
          <a:prstGeom prst="rect">
            <a:avLst/>
          </a:prstGeom>
        </p:spPr>
        <p:txBody>
          <a:bodyPr vert="horz" wrap="square" lIns="0" tIns="12700" rIns="0" bIns="0" rtlCol="0">
            <a:spAutoFit/>
          </a:bodyPr>
          <a:lstStyle/>
          <a:p>
            <a:pPr marL="480695" marR="474345" indent="30480">
              <a:lnSpc>
                <a:spcPct val="117800"/>
              </a:lnSpc>
              <a:spcBef>
                <a:spcPts val="100"/>
              </a:spcBef>
            </a:pPr>
            <a:r>
              <a:rPr sz="1800" dirty="0">
                <a:solidFill>
                  <a:srgbClr val="FFFFFF"/>
                </a:solidFill>
                <a:latin typeface="Arial Black"/>
                <a:cs typeface="Arial Black"/>
              </a:rPr>
              <a:t>Money  </a:t>
            </a:r>
            <a:r>
              <a:rPr sz="1800" spc="10" dirty="0">
                <a:solidFill>
                  <a:srgbClr val="FFFFFF"/>
                </a:solidFill>
                <a:latin typeface="Arial Black"/>
                <a:cs typeface="Arial Black"/>
              </a:rPr>
              <a:t>M</a:t>
            </a:r>
            <a:r>
              <a:rPr sz="1800" spc="5" dirty="0">
                <a:solidFill>
                  <a:srgbClr val="FFFFFF"/>
                </a:solidFill>
                <a:latin typeface="Arial Black"/>
                <a:cs typeface="Arial Black"/>
              </a:rPr>
              <a:t>a</a:t>
            </a:r>
            <a:r>
              <a:rPr sz="1800" spc="60" dirty="0">
                <a:solidFill>
                  <a:srgbClr val="FFFFFF"/>
                </a:solidFill>
                <a:latin typeface="Arial Black"/>
                <a:cs typeface="Arial Black"/>
              </a:rPr>
              <a:t>r</a:t>
            </a:r>
            <a:r>
              <a:rPr sz="1800" spc="-65" dirty="0">
                <a:solidFill>
                  <a:srgbClr val="FFFFFF"/>
                </a:solidFill>
                <a:latin typeface="Arial Black"/>
                <a:cs typeface="Arial Black"/>
              </a:rPr>
              <a:t>k</a:t>
            </a:r>
            <a:r>
              <a:rPr sz="1800" dirty="0">
                <a:solidFill>
                  <a:srgbClr val="FFFFFF"/>
                </a:solidFill>
                <a:latin typeface="Arial Black"/>
                <a:cs typeface="Arial Black"/>
              </a:rPr>
              <a:t>et</a:t>
            </a:r>
            <a:endParaRPr sz="1800">
              <a:latin typeface="Arial Black"/>
              <a:cs typeface="Arial Black"/>
            </a:endParaRPr>
          </a:p>
        </p:txBody>
      </p:sp>
      <p:sp>
        <p:nvSpPr>
          <p:cNvPr id="1048789" name="object 12"/>
          <p:cNvSpPr/>
          <p:nvPr/>
        </p:nvSpPr>
        <p:spPr>
          <a:xfrm>
            <a:off x="4039870" y="2985046"/>
            <a:ext cx="1842770" cy="921385"/>
          </a:xfrm>
          <a:custGeom>
            <a:avLst/>
            <a:gdLst/>
            <a:ahLst/>
            <a:cxnLst/>
            <a:rect l="l" t="t" r="r" b="b"/>
            <a:pathLst>
              <a:path w="1842770" h="921385">
                <a:moveTo>
                  <a:pt x="0" y="921219"/>
                </a:moveTo>
                <a:lnTo>
                  <a:pt x="1842389" y="921219"/>
                </a:lnTo>
                <a:lnTo>
                  <a:pt x="1842389" y="0"/>
                </a:lnTo>
                <a:lnTo>
                  <a:pt x="0" y="0"/>
                </a:lnTo>
                <a:lnTo>
                  <a:pt x="0" y="921219"/>
                </a:lnTo>
                <a:close/>
              </a:path>
            </a:pathLst>
          </a:custGeom>
          <a:solidFill>
            <a:srgbClr val="B83C68"/>
          </a:solidFill>
        </p:spPr>
        <p:txBody>
          <a:bodyPr wrap="square" lIns="0" tIns="0" rIns="0" bIns="0" rtlCol="0"/>
          <a:lstStyle/>
          <a:p>
            <a:endParaRPr/>
          </a:p>
        </p:txBody>
      </p:sp>
      <p:sp>
        <p:nvSpPr>
          <p:cNvPr id="1048790" name="object 13"/>
          <p:cNvSpPr/>
          <p:nvPr/>
        </p:nvSpPr>
        <p:spPr>
          <a:xfrm>
            <a:off x="4039870" y="2985046"/>
            <a:ext cx="1842770" cy="921385"/>
          </a:xfrm>
          <a:custGeom>
            <a:avLst/>
            <a:gdLst/>
            <a:ahLst/>
            <a:cxnLst/>
            <a:rect l="l" t="t" r="r" b="b"/>
            <a:pathLst>
              <a:path w="1842770" h="921385">
                <a:moveTo>
                  <a:pt x="0" y="921219"/>
                </a:moveTo>
                <a:lnTo>
                  <a:pt x="1842389" y="921219"/>
                </a:lnTo>
                <a:lnTo>
                  <a:pt x="1842389" y="0"/>
                </a:lnTo>
                <a:lnTo>
                  <a:pt x="0" y="0"/>
                </a:lnTo>
                <a:lnTo>
                  <a:pt x="0" y="921219"/>
                </a:lnTo>
                <a:close/>
              </a:path>
            </a:pathLst>
          </a:custGeom>
          <a:ln w="39999">
            <a:solidFill>
              <a:srgbClr val="FFFFFF"/>
            </a:solidFill>
          </a:ln>
        </p:spPr>
        <p:txBody>
          <a:bodyPr wrap="square" lIns="0" tIns="0" rIns="0" bIns="0" rtlCol="0"/>
          <a:lstStyle/>
          <a:p>
            <a:endParaRPr/>
          </a:p>
        </p:txBody>
      </p:sp>
      <p:sp>
        <p:nvSpPr>
          <p:cNvPr id="1048791" name="object 14"/>
          <p:cNvSpPr txBox="1"/>
          <p:nvPr/>
        </p:nvSpPr>
        <p:spPr>
          <a:xfrm>
            <a:off x="4039870" y="2974086"/>
            <a:ext cx="1842770" cy="895985"/>
          </a:xfrm>
          <a:prstGeom prst="rect">
            <a:avLst/>
          </a:prstGeom>
        </p:spPr>
        <p:txBody>
          <a:bodyPr vert="horz" wrap="square" lIns="0" tIns="11430" rIns="0" bIns="0" rtlCol="0">
            <a:spAutoFit/>
          </a:bodyPr>
          <a:lstStyle/>
          <a:p>
            <a:pPr marL="282575" marR="277495" indent="1270" algn="ctr">
              <a:lnSpc>
                <a:spcPct val="105900"/>
              </a:lnSpc>
              <a:spcBef>
                <a:spcPts val="90"/>
              </a:spcBef>
            </a:pPr>
            <a:r>
              <a:rPr sz="1800" dirty="0">
                <a:solidFill>
                  <a:srgbClr val="FFFFFF"/>
                </a:solidFill>
                <a:latin typeface="Arial Black"/>
                <a:cs typeface="Arial Black"/>
              </a:rPr>
              <a:t>Capital/  </a:t>
            </a:r>
            <a:r>
              <a:rPr sz="1800" spc="5" dirty="0">
                <a:solidFill>
                  <a:srgbClr val="FFFFFF"/>
                </a:solidFill>
                <a:latin typeface="Arial Black"/>
                <a:cs typeface="Arial Black"/>
              </a:rPr>
              <a:t>Sec</a:t>
            </a:r>
            <a:r>
              <a:rPr sz="1800" dirty="0">
                <a:solidFill>
                  <a:srgbClr val="FFFFFF"/>
                </a:solidFill>
                <a:latin typeface="Arial Black"/>
                <a:cs typeface="Arial Black"/>
              </a:rPr>
              <a:t>uri</a:t>
            </a:r>
            <a:r>
              <a:rPr sz="1800" spc="5" dirty="0">
                <a:solidFill>
                  <a:srgbClr val="FFFFFF"/>
                </a:solidFill>
                <a:latin typeface="Arial Black"/>
                <a:cs typeface="Arial Black"/>
              </a:rPr>
              <a:t>t</a:t>
            </a:r>
            <a:r>
              <a:rPr sz="1800" dirty="0">
                <a:solidFill>
                  <a:srgbClr val="FFFFFF"/>
                </a:solidFill>
                <a:latin typeface="Arial Black"/>
                <a:cs typeface="Arial Black"/>
              </a:rPr>
              <a:t>ies  Market</a:t>
            </a:r>
            <a:endParaRPr sz="1800">
              <a:latin typeface="Arial Black"/>
              <a:cs typeface="Arial Black"/>
            </a:endParaRPr>
          </a:p>
        </p:txBody>
      </p:sp>
      <p:sp>
        <p:nvSpPr>
          <p:cNvPr id="1048792" name="object 15"/>
          <p:cNvSpPr/>
          <p:nvPr/>
        </p:nvSpPr>
        <p:spPr>
          <a:xfrm>
            <a:off x="4419600" y="5410200"/>
            <a:ext cx="1842770" cy="921385"/>
          </a:xfrm>
          <a:custGeom>
            <a:avLst/>
            <a:gdLst/>
            <a:ahLst/>
            <a:cxnLst/>
            <a:rect l="l" t="t" r="r" b="b"/>
            <a:pathLst>
              <a:path w="1842770" h="921385">
                <a:moveTo>
                  <a:pt x="0" y="921219"/>
                </a:moveTo>
                <a:lnTo>
                  <a:pt x="1842389" y="921219"/>
                </a:lnTo>
                <a:lnTo>
                  <a:pt x="1842389" y="0"/>
                </a:lnTo>
                <a:lnTo>
                  <a:pt x="0" y="0"/>
                </a:lnTo>
                <a:lnTo>
                  <a:pt x="0" y="921219"/>
                </a:lnTo>
                <a:close/>
              </a:path>
            </a:pathLst>
          </a:custGeom>
          <a:solidFill>
            <a:srgbClr val="B83C68"/>
          </a:solidFill>
        </p:spPr>
        <p:txBody>
          <a:bodyPr wrap="square" lIns="0" tIns="0" rIns="0" bIns="0" rtlCol="0"/>
          <a:lstStyle/>
          <a:p>
            <a:endParaRPr/>
          </a:p>
        </p:txBody>
      </p:sp>
      <p:sp>
        <p:nvSpPr>
          <p:cNvPr id="1048793" name="object 16"/>
          <p:cNvSpPr/>
          <p:nvPr/>
        </p:nvSpPr>
        <p:spPr>
          <a:xfrm>
            <a:off x="4419600" y="5410200"/>
            <a:ext cx="1842770" cy="921385"/>
          </a:xfrm>
          <a:custGeom>
            <a:avLst/>
            <a:gdLst/>
            <a:ahLst/>
            <a:cxnLst/>
            <a:rect l="l" t="t" r="r" b="b"/>
            <a:pathLst>
              <a:path w="1842770" h="921385">
                <a:moveTo>
                  <a:pt x="0" y="921219"/>
                </a:moveTo>
                <a:lnTo>
                  <a:pt x="1842389" y="921219"/>
                </a:lnTo>
                <a:lnTo>
                  <a:pt x="1842389" y="0"/>
                </a:lnTo>
                <a:lnTo>
                  <a:pt x="0" y="0"/>
                </a:lnTo>
                <a:lnTo>
                  <a:pt x="0" y="921219"/>
                </a:lnTo>
                <a:close/>
              </a:path>
            </a:pathLst>
          </a:custGeom>
          <a:ln w="39999">
            <a:solidFill>
              <a:srgbClr val="FFFFFF"/>
            </a:solidFill>
          </a:ln>
        </p:spPr>
        <p:txBody>
          <a:bodyPr wrap="square" lIns="0" tIns="0" rIns="0" bIns="0" rtlCol="0"/>
          <a:lstStyle/>
          <a:p>
            <a:endParaRPr/>
          </a:p>
        </p:txBody>
      </p:sp>
      <p:sp>
        <p:nvSpPr>
          <p:cNvPr id="1048794" name="object 17"/>
          <p:cNvSpPr/>
          <p:nvPr/>
        </p:nvSpPr>
        <p:spPr>
          <a:xfrm>
            <a:off x="4419600" y="4343437"/>
            <a:ext cx="1842770" cy="921385"/>
          </a:xfrm>
          <a:custGeom>
            <a:avLst/>
            <a:gdLst/>
            <a:ahLst/>
            <a:cxnLst/>
            <a:rect l="l" t="t" r="r" b="b"/>
            <a:pathLst>
              <a:path w="1842770" h="921385">
                <a:moveTo>
                  <a:pt x="0" y="921219"/>
                </a:moveTo>
                <a:lnTo>
                  <a:pt x="1842389" y="921219"/>
                </a:lnTo>
                <a:lnTo>
                  <a:pt x="1842389" y="0"/>
                </a:lnTo>
                <a:lnTo>
                  <a:pt x="0" y="0"/>
                </a:lnTo>
                <a:lnTo>
                  <a:pt x="0" y="921219"/>
                </a:lnTo>
                <a:close/>
              </a:path>
            </a:pathLst>
          </a:custGeom>
          <a:solidFill>
            <a:srgbClr val="B83C68"/>
          </a:solidFill>
        </p:spPr>
        <p:txBody>
          <a:bodyPr wrap="square" lIns="0" tIns="0" rIns="0" bIns="0" rtlCol="0"/>
          <a:lstStyle/>
          <a:p>
            <a:endParaRPr/>
          </a:p>
        </p:txBody>
      </p:sp>
      <p:sp>
        <p:nvSpPr>
          <p:cNvPr id="1048795" name="object 18"/>
          <p:cNvSpPr/>
          <p:nvPr/>
        </p:nvSpPr>
        <p:spPr>
          <a:xfrm>
            <a:off x="4419600" y="4343437"/>
            <a:ext cx="1842770" cy="921385"/>
          </a:xfrm>
          <a:custGeom>
            <a:avLst/>
            <a:gdLst/>
            <a:ahLst/>
            <a:cxnLst/>
            <a:rect l="l" t="t" r="r" b="b"/>
            <a:pathLst>
              <a:path w="1842770" h="921385">
                <a:moveTo>
                  <a:pt x="0" y="921219"/>
                </a:moveTo>
                <a:lnTo>
                  <a:pt x="1842389" y="921219"/>
                </a:lnTo>
                <a:lnTo>
                  <a:pt x="1842389" y="0"/>
                </a:lnTo>
                <a:lnTo>
                  <a:pt x="0" y="0"/>
                </a:lnTo>
                <a:lnTo>
                  <a:pt x="0" y="921219"/>
                </a:lnTo>
                <a:close/>
              </a:path>
            </a:pathLst>
          </a:custGeom>
          <a:ln w="39999">
            <a:solidFill>
              <a:srgbClr val="FFFFFF"/>
            </a:solidFill>
          </a:ln>
        </p:spPr>
        <p:txBody>
          <a:bodyPr wrap="square" lIns="0" tIns="0" rIns="0" bIns="0" rtlCol="0"/>
          <a:lstStyle/>
          <a:p>
            <a:endParaRPr/>
          </a:p>
        </p:txBody>
      </p:sp>
      <p:sp>
        <p:nvSpPr>
          <p:cNvPr id="1048796" name="object 19"/>
          <p:cNvSpPr txBox="1"/>
          <p:nvPr/>
        </p:nvSpPr>
        <p:spPr>
          <a:xfrm>
            <a:off x="4419600" y="4477628"/>
            <a:ext cx="1842770" cy="1671955"/>
          </a:xfrm>
          <a:prstGeom prst="rect">
            <a:avLst/>
          </a:prstGeom>
        </p:spPr>
        <p:txBody>
          <a:bodyPr vert="horz" wrap="square" lIns="0" tIns="27940" rIns="0" bIns="0" rtlCol="0">
            <a:spAutoFit/>
          </a:bodyPr>
          <a:lstStyle/>
          <a:p>
            <a:pPr algn="ctr">
              <a:lnSpc>
                <a:spcPct val="100000"/>
              </a:lnSpc>
              <a:spcBef>
                <a:spcPts val="220"/>
              </a:spcBef>
            </a:pPr>
            <a:r>
              <a:rPr sz="1800" spc="15" dirty="0">
                <a:solidFill>
                  <a:srgbClr val="FFFFFF"/>
                </a:solidFill>
                <a:latin typeface="Arial Black"/>
                <a:cs typeface="Arial Black"/>
              </a:rPr>
              <a:t>Primary</a:t>
            </a:r>
            <a:endParaRPr sz="1800">
              <a:latin typeface="Arial Black"/>
              <a:cs typeface="Arial Black"/>
            </a:endParaRPr>
          </a:p>
          <a:p>
            <a:pPr algn="ctr">
              <a:lnSpc>
                <a:spcPct val="100000"/>
              </a:lnSpc>
              <a:spcBef>
                <a:spcPts val="120"/>
              </a:spcBef>
            </a:pPr>
            <a:r>
              <a:rPr sz="1800" dirty="0">
                <a:solidFill>
                  <a:srgbClr val="FFFFFF"/>
                </a:solidFill>
                <a:latin typeface="Arial Black"/>
                <a:cs typeface="Arial Black"/>
              </a:rPr>
              <a:t>Market</a:t>
            </a:r>
            <a:endParaRPr sz="1800">
              <a:latin typeface="Arial Black"/>
              <a:cs typeface="Arial Black"/>
            </a:endParaRPr>
          </a:p>
          <a:p>
            <a:pPr>
              <a:lnSpc>
                <a:spcPct val="100000"/>
              </a:lnSpc>
              <a:spcBef>
                <a:spcPts val="45"/>
              </a:spcBef>
            </a:pPr>
            <a:endParaRPr sz="3300">
              <a:latin typeface="Times New Roman"/>
              <a:cs typeface="Times New Roman"/>
            </a:endParaRPr>
          </a:p>
          <a:p>
            <a:pPr marL="81915" marR="76835" indent="635" algn="ctr">
              <a:lnSpc>
                <a:spcPct val="105600"/>
              </a:lnSpc>
            </a:pPr>
            <a:r>
              <a:rPr sz="1800" spc="10" dirty="0">
                <a:solidFill>
                  <a:srgbClr val="FFFFFF"/>
                </a:solidFill>
                <a:latin typeface="Arial Black"/>
                <a:cs typeface="Arial Black"/>
              </a:rPr>
              <a:t>Secondary/  </a:t>
            </a:r>
            <a:r>
              <a:rPr sz="1800" spc="-5" dirty="0">
                <a:solidFill>
                  <a:srgbClr val="FFFFFF"/>
                </a:solidFill>
                <a:latin typeface="Arial Black"/>
                <a:cs typeface="Arial Black"/>
              </a:rPr>
              <a:t>Stock</a:t>
            </a:r>
            <a:r>
              <a:rPr sz="1800" spc="-110" dirty="0">
                <a:solidFill>
                  <a:srgbClr val="FFFFFF"/>
                </a:solidFill>
                <a:latin typeface="Arial Black"/>
                <a:cs typeface="Arial Black"/>
              </a:rPr>
              <a:t> </a:t>
            </a:r>
            <a:r>
              <a:rPr sz="1800" dirty="0">
                <a:solidFill>
                  <a:srgbClr val="FFFFFF"/>
                </a:solidFill>
                <a:latin typeface="Arial Black"/>
                <a:cs typeface="Arial Black"/>
              </a:rPr>
              <a:t>Market</a:t>
            </a:r>
            <a:endParaRPr sz="1800">
              <a:latin typeface="Arial Black"/>
              <a:cs typeface="Arial Black"/>
            </a:endParaRPr>
          </a:p>
        </p:txBody>
      </p:sp>
      <p:sp>
        <p:nvSpPr>
          <p:cNvPr id="1048797" name="object 20"/>
          <p:cNvSpPr/>
          <p:nvPr/>
        </p:nvSpPr>
        <p:spPr>
          <a:xfrm>
            <a:off x="674192" y="631316"/>
            <a:ext cx="3043859" cy="357505"/>
          </a:xfrm>
          <a:prstGeom prst="rect">
            <a:avLst/>
          </a:prstGeom>
          <a:blipFill>
            <a:blip r:embed="rId2" cstate="print"/>
            <a:stretch>
              <a:fillRect/>
            </a:stretch>
          </a:blipFill>
        </p:spPr>
        <p:txBody>
          <a:bodyPr wrap="square" lIns="0" tIns="0" rIns="0" bIns="0" rtlCol="0"/>
          <a:lstStyle/>
          <a:p>
            <a:endParaRPr/>
          </a:p>
        </p:txBody>
      </p:sp>
      <p:sp>
        <p:nvSpPr>
          <p:cNvPr id="1048798" name="object 21"/>
          <p:cNvSpPr/>
          <p:nvPr/>
        </p:nvSpPr>
        <p:spPr>
          <a:xfrm>
            <a:off x="1746376" y="688594"/>
            <a:ext cx="106933" cy="115315"/>
          </a:xfrm>
          <a:prstGeom prst="rect">
            <a:avLst/>
          </a:prstGeom>
          <a:blipFill>
            <a:blip r:embed="rId3" cstate="print"/>
            <a:stretch>
              <a:fillRect/>
            </a:stretch>
          </a:blipFill>
        </p:spPr>
        <p:txBody>
          <a:bodyPr wrap="square" lIns="0" tIns="0" rIns="0" bIns="0" rtlCol="0"/>
          <a:lstStyle/>
          <a:p>
            <a:endParaRPr/>
          </a:p>
        </p:txBody>
      </p:sp>
      <p:sp>
        <p:nvSpPr>
          <p:cNvPr id="1048799" name="object 22"/>
          <p:cNvSpPr/>
          <p:nvPr/>
        </p:nvSpPr>
        <p:spPr>
          <a:xfrm>
            <a:off x="2015617" y="684911"/>
            <a:ext cx="176402" cy="250316"/>
          </a:xfrm>
          <a:prstGeom prst="rect">
            <a:avLst/>
          </a:prstGeom>
          <a:blipFill>
            <a:blip r:embed="rId4" cstate="print"/>
            <a:stretch>
              <a:fillRect/>
            </a:stretch>
          </a:blipFill>
        </p:spPr>
        <p:txBody>
          <a:bodyPr wrap="square" lIns="0" tIns="0" rIns="0" bIns="0" rtlCol="0"/>
          <a:lstStyle/>
          <a:p>
            <a:endParaRPr/>
          </a:p>
        </p:txBody>
      </p:sp>
      <p:sp>
        <p:nvSpPr>
          <p:cNvPr id="1048800" name="object 23"/>
          <p:cNvSpPr/>
          <p:nvPr/>
        </p:nvSpPr>
        <p:spPr>
          <a:xfrm>
            <a:off x="1032649" y="684911"/>
            <a:ext cx="176339" cy="250316"/>
          </a:xfrm>
          <a:prstGeom prst="rect">
            <a:avLst/>
          </a:prstGeom>
          <a:blipFill>
            <a:blip r:embed="rId5" cstate="print"/>
            <a:stretch>
              <a:fillRect/>
            </a:stretch>
          </a:blipFill>
        </p:spPr>
        <p:txBody>
          <a:bodyPr wrap="square" lIns="0" tIns="0" rIns="0" bIns="0" rtlCol="0"/>
          <a:lstStyle/>
          <a:p>
            <a:endParaRPr/>
          </a:p>
        </p:txBody>
      </p:sp>
      <p:sp>
        <p:nvSpPr>
          <p:cNvPr id="1048801" name="object 24"/>
          <p:cNvSpPr/>
          <p:nvPr/>
        </p:nvSpPr>
        <p:spPr>
          <a:xfrm>
            <a:off x="3199002" y="637412"/>
            <a:ext cx="286385" cy="346075"/>
          </a:xfrm>
          <a:custGeom>
            <a:avLst/>
            <a:gdLst/>
            <a:ahLst/>
            <a:cxnLst/>
            <a:rect l="l" t="t" r="r" b="b"/>
            <a:pathLst>
              <a:path w="286385" h="346075">
                <a:moveTo>
                  <a:pt x="0" y="0"/>
                </a:moveTo>
                <a:lnTo>
                  <a:pt x="286131" y="0"/>
                </a:lnTo>
                <a:lnTo>
                  <a:pt x="286131" y="54483"/>
                </a:lnTo>
                <a:lnTo>
                  <a:pt x="171323" y="54483"/>
                </a:lnTo>
                <a:lnTo>
                  <a:pt x="171323" y="345566"/>
                </a:lnTo>
                <a:lnTo>
                  <a:pt x="109982" y="345566"/>
                </a:lnTo>
                <a:lnTo>
                  <a:pt x="109982" y="54483"/>
                </a:lnTo>
                <a:lnTo>
                  <a:pt x="0" y="54483"/>
                </a:lnTo>
                <a:lnTo>
                  <a:pt x="0" y="0"/>
                </a:lnTo>
                <a:close/>
              </a:path>
            </a:pathLst>
          </a:custGeom>
          <a:ln w="3175">
            <a:solidFill>
              <a:srgbClr val="58134A"/>
            </a:solidFill>
          </a:ln>
        </p:spPr>
        <p:txBody>
          <a:bodyPr wrap="square" lIns="0" tIns="0" rIns="0" bIns="0" rtlCol="0"/>
          <a:lstStyle/>
          <a:p>
            <a:endParaRPr/>
          </a:p>
        </p:txBody>
      </p:sp>
      <p:sp>
        <p:nvSpPr>
          <p:cNvPr id="1048802" name="object 25"/>
          <p:cNvSpPr/>
          <p:nvPr/>
        </p:nvSpPr>
        <p:spPr>
          <a:xfrm>
            <a:off x="2906648" y="637412"/>
            <a:ext cx="252095" cy="350520"/>
          </a:xfrm>
          <a:custGeom>
            <a:avLst/>
            <a:gdLst/>
            <a:ahLst/>
            <a:cxnLst/>
            <a:rect l="l" t="t" r="r" b="b"/>
            <a:pathLst>
              <a:path w="252094" h="350519">
                <a:moveTo>
                  <a:pt x="0" y="0"/>
                </a:moveTo>
                <a:lnTo>
                  <a:pt x="29463" y="0"/>
                </a:lnTo>
                <a:lnTo>
                  <a:pt x="192658" y="208534"/>
                </a:lnTo>
                <a:lnTo>
                  <a:pt x="192658" y="0"/>
                </a:lnTo>
                <a:lnTo>
                  <a:pt x="251587" y="0"/>
                </a:lnTo>
                <a:lnTo>
                  <a:pt x="251587" y="350265"/>
                </a:lnTo>
                <a:lnTo>
                  <a:pt x="226694" y="350265"/>
                </a:lnTo>
                <a:lnTo>
                  <a:pt x="58927" y="131572"/>
                </a:lnTo>
                <a:lnTo>
                  <a:pt x="58927" y="345821"/>
                </a:lnTo>
                <a:lnTo>
                  <a:pt x="0" y="345821"/>
                </a:lnTo>
                <a:lnTo>
                  <a:pt x="0" y="0"/>
                </a:lnTo>
                <a:close/>
              </a:path>
            </a:pathLst>
          </a:custGeom>
          <a:ln w="3175">
            <a:solidFill>
              <a:srgbClr val="58134A"/>
            </a:solidFill>
          </a:ln>
        </p:spPr>
        <p:txBody>
          <a:bodyPr wrap="square" lIns="0" tIns="0" rIns="0" bIns="0" rtlCol="0"/>
          <a:lstStyle/>
          <a:p>
            <a:endParaRPr/>
          </a:p>
        </p:txBody>
      </p:sp>
      <p:sp>
        <p:nvSpPr>
          <p:cNvPr id="1048803" name="object 26"/>
          <p:cNvSpPr/>
          <p:nvPr/>
        </p:nvSpPr>
        <p:spPr>
          <a:xfrm>
            <a:off x="2632329" y="637412"/>
            <a:ext cx="220979" cy="346075"/>
          </a:xfrm>
          <a:custGeom>
            <a:avLst/>
            <a:gdLst/>
            <a:ahLst/>
            <a:cxnLst/>
            <a:rect l="l" t="t" r="r" b="b"/>
            <a:pathLst>
              <a:path w="220980" h="346075">
                <a:moveTo>
                  <a:pt x="0" y="0"/>
                </a:moveTo>
                <a:lnTo>
                  <a:pt x="220471" y="0"/>
                </a:lnTo>
                <a:lnTo>
                  <a:pt x="220471" y="54483"/>
                </a:lnTo>
                <a:lnTo>
                  <a:pt x="61340" y="54483"/>
                </a:lnTo>
                <a:lnTo>
                  <a:pt x="61340" y="135382"/>
                </a:lnTo>
                <a:lnTo>
                  <a:pt x="175513" y="135382"/>
                </a:lnTo>
                <a:lnTo>
                  <a:pt x="175513" y="187578"/>
                </a:lnTo>
                <a:lnTo>
                  <a:pt x="61340" y="187578"/>
                </a:lnTo>
                <a:lnTo>
                  <a:pt x="61340" y="291084"/>
                </a:lnTo>
                <a:lnTo>
                  <a:pt x="217931" y="291084"/>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804" name="object 27"/>
          <p:cNvSpPr/>
          <p:nvPr/>
        </p:nvSpPr>
        <p:spPr>
          <a:xfrm>
            <a:off x="2309241" y="637412"/>
            <a:ext cx="252095" cy="350520"/>
          </a:xfrm>
          <a:custGeom>
            <a:avLst/>
            <a:gdLst/>
            <a:ahLst/>
            <a:cxnLst/>
            <a:rect l="l" t="t" r="r" b="b"/>
            <a:pathLst>
              <a:path w="252094" h="350519">
                <a:moveTo>
                  <a:pt x="0" y="0"/>
                </a:moveTo>
                <a:lnTo>
                  <a:pt x="29463" y="0"/>
                </a:lnTo>
                <a:lnTo>
                  <a:pt x="192658" y="208534"/>
                </a:lnTo>
                <a:lnTo>
                  <a:pt x="192658" y="0"/>
                </a:lnTo>
                <a:lnTo>
                  <a:pt x="251586" y="0"/>
                </a:lnTo>
                <a:lnTo>
                  <a:pt x="251586" y="350265"/>
                </a:lnTo>
                <a:lnTo>
                  <a:pt x="226694" y="350265"/>
                </a:lnTo>
                <a:lnTo>
                  <a:pt x="58927" y="131572"/>
                </a:lnTo>
                <a:lnTo>
                  <a:pt x="58927" y="345821"/>
                </a:lnTo>
                <a:lnTo>
                  <a:pt x="0" y="345821"/>
                </a:lnTo>
                <a:lnTo>
                  <a:pt x="0" y="0"/>
                </a:lnTo>
                <a:close/>
              </a:path>
            </a:pathLst>
          </a:custGeom>
          <a:ln w="3175">
            <a:solidFill>
              <a:srgbClr val="58134A"/>
            </a:solidFill>
          </a:ln>
        </p:spPr>
        <p:txBody>
          <a:bodyPr wrap="square" lIns="0" tIns="0" rIns="0" bIns="0" rtlCol="0"/>
          <a:lstStyle/>
          <a:p>
            <a:endParaRPr/>
          </a:p>
        </p:txBody>
      </p:sp>
      <p:sp>
        <p:nvSpPr>
          <p:cNvPr id="1048805" name="object 28"/>
          <p:cNvSpPr/>
          <p:nvPr/>
        </p:nvSpPr>
        <p:spPr>
          <a:xfrm>
            <a:off x="1295527" y="637412"/>
            <a:ext cx="353060" cy="350520"/>
          </a:xfrm>
          <a:custGeom>
            <a:avLst/>
            <a:gdLst/>
            <a:ahLst/>
            <a:cxnLst/>
            <a:rect l="l" t="t" r="r" b="b"/>
            <a:pathLst>
              <a:path w="353060" h="350519">
                <a:moveTo>
                  <a:pt x="69595" y="0"/>
                </a:moveTo>
                <a:lnTo>
                  <a:pt x="102107" y="0"/>
                </a:lnTo>
                <a:lnTo>
                  <a:pt x="176910" y="232790"/>
                </a:lnTo>
                <a:lnTo>
                  <a:pt x="250062" y="0"/>
                </a:lnTo>
                <a:lnTo>
                  <a:pt x="282320" y="0"/>
                </a:lnTo>
                <a:lnTo>
                  <a:pt x="352933" y="345821"/>
                </a:lnTo>
                <a:lnTo>
                  <a:pt x="293497" y="345821"/>
                </a:lnTo>
                <a:lnTo>
                  <a:pt x="257556" y="159385"/>
                </a:lnTo>
                <a:lnTo>
                  <a:pt x="188086" y="350265"/>
                </a:lnTo>
                <a:lnTo>
                  <a:pt x="166115" y="350265"/>
                </a:lnTo>
                <a:lnTo>
                  <a:pt x="96519" y="159385"/>
                </a:lnTo>
                <a:lnTo>
                  <a:pt x="59181" y="345821"/>
                </a:lnTo>
                <a:lnTo>
                  <a:pt x="0" y="345821"/>
                </a:lnTo>
                <a:lnTo>
                  <a:pt x="69595" y="0"/>
                </a:lnTo>
                <a:close/>
              </a:path>
            </a:pathLst>
          </a:custGeom>
          <a:ln w="3175">
            <a:solidFill>
              <a:srgbClr val="58134A"/>
            </a:solidFill>
          </a:ln>
        </p:spPr>
        <p:txBody>
          <a:bodyPr wrap="square" lIns="0" tIns="0" rIns="0" bIns="0" rtlCol="0"/>
          <a:lstStyle/>
          <a:p>
            <a:endParaRPr/>
          </a:p>
        </p:txBody>
      </p:sp>
      <p:sp>
        <p:nvSpPr>
          <p:cNvPr id="1048806" name="object 29"/>
          <p:cNvSpPr/>
          <p:nvPr/>
        </p:nvSpPr>
        <p:spPr>
          <a:xfrm>
            <a:off x="1685925" y="635000"/>
            <a:ext cx="229235" cy="347980"/>
          </a:xfrm>
          <a:custGeom>
            <a:avLst/>
            <a:gdLst/>
            <a:ahLst/>
            <a:cxnLst/>
            <a:rect l="l" t="t" r="r" b="b"/>
            <a:pathLst>
              <a:path w="229235" h="347980">
                <a:moveTo>
                  <a:pt x="71627" y="0"/>
                </a:moveTo>
                <a:lnTo>
                  <a:pt x="109825" y="1571"/>
                </a:lnTo>
                <a:lnTo>
                  <a:pt x="169693" y="14144"/>
                </a:lnTo>
                <a:lnTo>
                  <a:pt x="207964" y="39481"/>
                </a:lnTo>
                <a:lnTo>
                  <a:pt x="226875" y="78724"/>
                </a:lnTo>
                <a:lnTo>
                  <a:pt x="229235" y="103632"/>
                </a:lnTo>
                <a:lnTo>
                  <a:pt x="223627" y="146425"/>
                </a:lnTo>
                <a:lnTo>
                  <a:pt x="206809" y="179710"/>
                </a:lnTo>
                <a:lnTo>
                  <a:pt x="178787" y="203484"/>
                </a:lnTo>
                <a:lnTo>
                  <a:pt x="139566" y="217749"/>
                </a:lnTo>
                <a:lnTo>
                  <a:pt x="89154" y="222503"/>
                </a:lnTo>
                <a:lnTo>
                  <a:pt x="83486" y="222406"/>
                </a:lnTo>
                <a:lnTo>
                  <a:pt x="76962" y="222107"/>
                </a:lnTo>
                <a:lnTo>
                  <a:pt x="69580" y="221593"/>
                </a:lnTo>
                <a:lnTo>
                  <a:pt x="61341" y="220852"/>
                </a:lnTo>
                <a:lnTo>
                  <a:pt x="61341" y="347979"/>
                </a:lnTo>
                <a:lnTo>
                  <a:pt x="0" y="347979"/>
                </a:lnTo>
                <a:lnTo>
                  <a:pt x="0" y="2666"/>
                </a:lnTo>
                <a:lnTo>
                  <a:pt x="27479" y="1500"/>
                </a:lnTo>
                <a:lnTo>
                  <a:pt x="48577" y="666"/>
                </a:lnTo>
                <a:lnTo>
                  <a:pt x="63293" y="166"/>
                </a:lnTo>
                <a:lnTo>
                  <a:pt x="71627" y="0"/>
                </a:lnTo>
                <a:close/>
              </a:path>
            </a:pathLst>
          </a:custGeom>
          <a:ln w="3175">
            <a:solidFill>
              <a:srgbClr val="58134A"/>
            </a:solidFill>
          </a:ln>
        </p:spPr>
        <p:txBody>
          <a:bodyPr wrap="square" lIns="0" tIns="0" rIns="0" bIns="0" rtlCol="0"/>
          <a:lstStyle/>
          <a:p>
            <a:endParaRPr/>
          </a:p>
        </p:txBody>
      </p:sp>
      <p:sp>
        <p:nvSpPr>
          <p:cNvPr id="1048807" name="object 30"/>
          <p:cNvSpPr/>
          <p:nvPr/>
        </p:nvSpPr>
        <p:spPr>
          <a:xfrm>
            <a:off x="3508883" y="631444"/>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1" y="75310"/>
                </a:lnTo>
                <a:lnTo>
                  <a:pt x="158345" y="65216"/>
                </a:lnTo>
                <a:lnTo>
                  <a:pt x="141509" y="57991"/>
                </a:lnTo>
                <a:lnTo>
                  <a:pt x="124245" y="53647"/>
                </a:lnTo>
                <a:lnTo>
                  <a:pt x="106552" y="52196"/>
                </a:lnTo>
                <a:lnTo>
                  <a:pt x="96555" y="52889"/>
                </a:lnTo>
                <a:lnTo>
                  <a:pt x="64912" y="76263"/>
                </a:lnTo>
                <a:lnTo>
                  <a:pt x="61975" y="92582"/>
                </a:lnTo>
                <a:lnTo>
                  <a:pt x="66093" y="107584"/>
                </a:lnTo>
                <a:lnTo>
                  <a:pt x="78438" y="122872"/>
                </a:lnTo>
                <a:lnTo>
                  <a:pt x="98998" y="138445"/>
                </a:lnTo>
                <a:lnTo>
                  <a:pt x="127762" y="154304"/>
                </a:lnTo>
                <a:lnTo>
                  <a:pt x="143902" y="162615"/>
                </a:lnTo>
                <a:lnTo>
                  <a:pt x="157638" y="170592"/>
                </a:lnTo>
                <a:lnTo>
                  <a:pt x="191341" y="201040"/>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5"/>
                </a:lnTo>
                <a:lnTo>
                  <a:pt x="22605" y="277494"/>
                </a:lnTo>
                <a:lnTo>
                  <a:pt x="40707" y="288643"/>
                </a:lnTo>
                <a:lnTo>
                  <a:pt x="58642" y="296576"/>
                </a:lnTo>
                <a:lnTo>
                  <a:pt x="76434" y="301319"/>
                </a:lnTo>
                <a:lnTo>
                  <a:pt x="94106" y="302894"/>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endParaRPr/>
          </a:p>
        </p:txBody>
      </p:sp>
      <p:sp>
        <p:nvSpPr>
          <p:cNvPr id="1048808" name="object 31"/>
          <p:cNvSpPr/>
          <p:nvPr/>
        </p:nvSpPr>
        <p:spPr>
          <a:xfrm>
            <a:off x="674192" y="631444"/>
            <a:ext cx="262890" cy="357505"/>
          </a:xfrm>
          <a:custGeom>
            <a:avLst/>
            <a:gdLst/>
            <a:ahLst/>
            <a:cxnLst/>
            <a:rect l="l" t="t" r="r" b="b"/>
            <a:pathLst>
              <a:path w="262890" h="357505">
                <a:moveTo>
                  <a:pt x="158280" y="0"/>
                </a:moveTo>
                <a:lnTo>
                  <a:pt x="186517" y="1524"/>
                </a:lnTo>
                <a:lnTo>
                  <a:pt x="211774" y="6096"/>
                </a:lnTo>
                <a:lnTo>
                  <a:pt x="234052" y="13715"/>
                </a:lnTo>
                <a:lnTo>
                  <a:pt x="253352" y="24383"/>
                </a:lnTo>
                <a:lnTo>
                  <a:pt x="228104" y="75056"/>
                </a:lnTo>
                <a:lnTo>
                  <a:pt x="216281" y="66075"/>
                </a:lnTo>
                <a:lnTo>
                  <a:pt x="201331" y="59689"/>
                </a:lnTo>
                <a:lnTo>
                  <a:pt x="183254" y="55876"/>
                </a:lnTo>
                <a:lnTo>
                  <a:pt x="162052" y="54609"/>
                </a:lnTo>
                <a:lnTo>
                  <a:pt x="141442" y="56872"/>
                </a:lnTo>
                <a:lnTo>
                  <a:pt x="106061" y="74969"/>
                </a:lnTo>
                <a:lnTo>
                  <a:pt x="79212" y="110095"/>
                </a:lnTo>
                <a:lnTo>
                  <a:pt x="65414" y="155866"/>
                </a:lnTo>
                <a:lnTo>
                  <a:pt x="63690" y="182371"/>
                </a:lnTo>
                <a:lnTo>
                  <a:pt x="65290" y="208660"/>
                </a:lnTo>
                <a:lnTo>
                  <a:pt x="78086" y="252666"/>
                </a:lnTo>
                <a:lnTo>
                  <a:pt x="103149" y="284624"/>
                </a:lnTo>
                <a:lnTo>
                  <a:pt x="157581" y="302894"/>
                </a:lnTo>
                <a:lnTo>
                  <a:pt x="180667" y="300724"/>
                </a:lnTo>
                <a:lnTo>
                  <a:pt x="201101" y="294195"/>
                </a:lnTo>
                <a:lnTo>
                  <a:pt x="218882" y="283285"/>
                </a:lnTo>
                <a:lnTo>
                  <a:pt x="234010" y="267969"/>
                </a:lnTo>
                <a:lnTo>
                  <a:pt x="262547" y="317626"/>
                </a:lnTo>
                <a:lnTo>
                  <a:pt x="241610" y="335035"/>
                </a:lnTo>
                <a:lnTo>
                  <a:pt x="216311" y="347456"/>
                </a:lnTo>
                <a:lnTo>
                  <a:pt x="186646" y="354899"/>
                </a:lnTo>
                <a:lnTo>
                  <a:pt x="152615" y="357377"/>
                </a:lnTo>
                <a:lnTo>
                  <a:pt x="118430" y="354401"/>
                </a:lnTo>
                <a:lnTo>
                  <a:pt x="62176" y="330588"/>
                </a:lnTo>
                <a:lnTo>
                  <a:pt x="22556" y="283773"/>
                </a:lnTo>
                <a:lnTo>
                  <a:pt x="2505" y="218813"/>
                </a:lnTo>
                <a:lnTo>
                  <a:pt x="0" y="179831"/>
                </a:lnTo>
                <a:lnTo>
                  <a:pt x="2778" y="143037"/>
                </a:lnTo>
                <a:lnTo>
                  <a:pt x="25010" y="78926"/>
                </a:lnTo>
                <a:lnTo>
                  <a:pt x="68250" y="29039"/>
                </a:lnTo>
                <a:lnTo>
                  <a:pt x="125162" y="3234"/>
                </a:lnTo>
                <a:lnTo>
                  <a:pt x="158280" y="0"/>
                </a:lnTo>
                <a:close/>
              </a:path>
            </a:pathLst>
          </a:custGeom>
          <a:ln w="3175">
            <a:solidFill>
              <a:srgbClr val="58134A"/>
            </a:solidFill>
          </a:ln>
        </p:spPr>
        <p:txBody>
          <a:bodyPr wrap="square" lIns="0" tIns="0" rIns="0" bIns="0" rtlCol="0"/>
          <a:lstStyle/>
          <a:p>
            <a:endParaRPr/>
          </a:p>
        </p:txBody>
      </p:sp>
      <p:sp>
        <p:nvSpPr>
          <p:cNvPr id="1048809" name="object 32"/>
          <p:cNvSpPr/>
          <p:nvPr/>
        </p:nvSpPr>
        <p:spPr>
          <a:xfrm>
            <a:off x="1952879" y="631316"/>
            <a:ext cx="302260" cy="357505"/>
          </a:xfrm>
          <a:custGeom>
            <a:avLst/>
            <a:gdLst/>
            <a:ahLst/>
            <a:cxnLst/>
            <a:rect l="l" t="t" r="r" b="b"/>
            <a:pathLst>
              <a:path w="302260" h="357505">
                <a:moveTo>
                  <a:pt x="148589" y="0"/>
                </a:moveTo>
                <a:lnTo>
                  <a:pt x="214312" y="11541"/>
                </a:lnTo>
                <a:lnTo>
                  <a:pt x="262508" y="46228"/>
                </a:lnTo>
                <a:lnTo>
                  <a:pt x="292052" y="101727"/>
                </a:lnTo>
                <a:lnTo>
                  <a:pt x="301878" y="175895"/>
                </a:lnTo>
                <a:lnTo>
                  <a:pt x="299307" y="215542"/>
                </a:lnTo>
                <a:lnTo>
                  <a:pt x="278733" y="281836"/>
                </a:lnTo>
                <a:lnTo>
                  <a:pt x="237992" y="329965"/>
                </a:lnTo>
                <a:lnTo>
                  <a:pt x="179560" y="354453"/>
                </a:lnTo>
                <a:lnTo>
                  <a:pt x="143890" y="357505"/>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048810" name="object 33"/>
          <p:cNvSpPr/>
          <p:nvPr/>
        </p:nvSpPr>
        <p:spPr>
          <a:xfrm>
            <a:off x="969848" y="631316"/>
            <a:ext cx="302260" cy="357505"/>
          </a:xfrm>
          <a:custGeom>
            <a:avLst/>
            <a:gdLst/>
            <a:ahLst/>
            <a:cxnLst/>
            <a:rect l="l" t="t" r="r" b="b"/>
            <a:pathLst>
              <a:path w="302259" h="357505">
                <a:moveTo>
                  <a:pt x="148615" y="0"/>
                </a:moveTo>
                <a:lnTo>
                  <a:pt x="214368" y="11541"/>
                </a:lnTo>
                <a:lnTo>
                  <a:pt x="262547" y="46228"/>
                </a:lnTo>
                <a:lnTo>
                  <a:pt x="292087" y="101727"/>
                </a:lnTo>
                <a:lnTo>
                  <a:pt x="301929" y="175895"/>
                </a:lnTo>
                <a:lnTo>
                  <a:pt x="299359" y="215542"/>
                </a:lnTo>
                <a:lnTo>
                  <a:pt x="278789" y="281836"/>
                </a:lnTo>
                <a:lnTo>
                  <a:pt x="238038" y="329965"/>
                </a:lnTo>
                <a:lnTo>
                  <a:pt x="179593" y="354453"/>
                </a:lnTo>
                <a:lnTo>
                  <a:pt x="143890" y="357505"/>
                </a:lnTo>
                <a:lnTo>
                  <a:pt x="111124" y="354478"/>
                </a:lnTo>
                <a:lnTo>
                  <a:pt x="57755" y="330233"/>
                </a:lnTo>
                <a:lnTo>
                  <a:pt x="20895" y="282461"/>
                </a:lnTo>
                <a:lnTo>
                  <a:pt x="2321" y="215925"/>
                </a:lnTo>
                <a:lnTo>
                  <a:pt x="0" y="175895"/>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048811" name="object 34"/>
          <p:cNvSpPr/>
          <p:nvPr/>
        </p:nvSpPr>
        <p:spPr>
          <a:xfrm>
            <a:off x="3897503" y="631316"/>
            <a:ext cx="583946" cy="357505"/>
          </a:xfrm>
          <a:prstGeom prst="rect">
            <a:avLst/>
          </a:prstGeom>
          <a:blipFill>
            <a:blip r:embed="rId6" cstate="print"/>
            <a:stretch>
              <a:fillRect/>
            </a:stretch>
          </a:blipFill>
        </p:spPr>
        <p:txBody>
          <a:bodyPr wrap="square" lIns="0" tIns="0" rIns="0" bIns="0" rtlCol="0"/>
          <a:lstStyle/>
          <a:p>
            <a:endParaRPr/>
          </a:p>
        </p:txBody>
      </p:sp>
      <p:sp>
        <p:nvSpPr>
          <p:cNvPr id="1048812" name="object 35"/>
          <p:cNvSpPr/>
          <p:nvPr/>
        </p:nvSpPr>
        <p:spPr>
          <a:xfrm>
            <a:off x="3960240" y="684911"/>
            <a:ext cx="176402" cy="250316"/>
          </a:xfrm>
          <a:prstGeom prst="rect">
            <a:avLst/>
          </a:prstGeom>
          <a:blipFill>
            <a:blip r:embed="rId4" cstate="print"/>
            <a:stretch>
              <a:fillRect/>
            </a:stretch>
          </a:blipFill>
        </p:spPr>
        <p:txBody>
          <a:bodyPr wrap="square" lIns="0" tIns="0" rIns="0" bIns="0" rtlCol="0"/>
          <a:lstStyle/>
          <a:p>
            <a:endParaRPr/>
          </a:p>
        </p:txBody>
      </p:sp>
      <p:sp>
        <p:nvSpPr>
          <p:cNvPr id="1048813" name="object 36"/>
          <p:cNvSpPr/>
          <p:nvPr/>
        </p:nvSpPr>
        <p:spPr>
          <a:xfrm>
            <a:off x="4253865" y="637412"/>
            <a:ext cx="227965" cy="346075"/>
          </a:xfrm>
          <a:custGeom>
            <a:avLst/>
            <a:gdLst/>
            <a:ahLst/>
            <a:cxnLst/>
            <a:rect l="l" t="t" r="r" b="b"/>
            <a:pathLst>
              <a:path w="227964" h="346075">
                <a:moveTo>
                  <a:pt x="0" y="0"/>
                </a:moveTo>
                <a:lnTo>
                  <a:pt x="227584" y="0"/>
                </a:lnTo>
                <a:lnTo>
                  <a:pt x="227584" y="54483"/>
                </a:lnTo>
                <a:lnTo>
                  <a:pt x="61340" y="54483"/>
                </a:lnTo>
                <a:lnTo>
                  <a:pt x="61340" y="135382"/>
                </a:lnTo>
                <a:lnTo>
                  <a:pt x="182752" y="135382"/>
                </a:lnTo>
                <a:lnTo>
                  <a:pt x="182752" y="187578"/>
                </a:lnTo>
                <a:lnTo>
                  <a:pt x="61340" y="187578"/>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814" name="object 37"/>
          <p:cNvSpPr/>
          <p:nvPr/>
        </p:nvSpPr>
        <p:spPr>
          <a:xfrm>
            <a:off x="3897503" y="631316"/>
            <a:ext cx="302260" cy="357505"/>
          </a:xfrm>
          <a:custGeom>
            <a:avLst/>
            <a:gdLst/>
            <a:ahLst/>
            <a:cxnLst/>
            <a:rect l="l" t="t" r="r" b="b"/>
            <a:pathLst>
              <a:path w="302260" h="357505">
                <a:moveTo>
                  <a:pt x="148589" y="0"/>
                </a:moveTo>
                <a:lnTo>
                  <a:pt x="214312" y="11541"/>
                </a:lnTo>
                <a:lnTo>
                  <a:pt x="262509" y="46228"/>
                </a:lnTo>
                <a:lnTo>
                  <a:pt x="292052" y="101727"/>
                </a:lnTo>
                <a:lnTo>
                  <a:pt x="301879" y="175895"/>
                </a:lnTo>
                <a:lnTo>
                  <a:pt x="299307" y="215542"/>
                </a:lnTo>
                <a:lnTo>
                  <a:pt x="278733" y="281836"/>
                </a:lnTo>
                <a:lnTo>
                  <a:pt x="237992" y="329965"/>
                </a:lnTo>
                <a:lnTo>
                  <a:pt x="179560" y="354453"/>
                </a:lnTo>
                <a:lnTo>
                  <a:pt x="143891" y="357505"/>
                </a:lnTo>
                <a:lnTo>
                  <a:pt x="111075" y="354478"/>
                </a:lnTo>
                <a:lnTo>
                  <a:pt x="57683" y="330233"/>
                </a:lnTo>
                <a:lnTo>
                  <a:pt x="20841" y="282461"/>
                </a:lnTo>
                <a:lnTo>
                  <a:pt x="2311" y="215925"/>
                </a:lnTo>
                <a:lnTo>
                  <a:pt x="0" y="175895"/>
                </a:lnTo>
                <a:lnTo>
                  <a:pt x="2524" y="140440"/>
                </a:lnTo>
                <a:lnTo>
                  <a:pt x="22717" y="78007"/>
                </a:lnTo>
                <a:lnTo>
                  <a:pt x="62347" y="28717"/>
                </a:lnTo>
                <a:lnTo>
                  <a:pt x="116413" y="3190"/>
                </a:lnTo>
                <a:lnTo>
                  <a:pt x="148589" y="0"/>
                </a:lnTo>
                <a:close/>
              </a:path>
            </a:pathLst>
          </a:custGeom>
          <a:ln w="3175">
            <a:solidFill>
              <a:srgbClr val="58134A"/>
            </a:solidFill>
          </a:ln>
        </p:spPr>
        <p:txBody>
          <a:bodyPr wrap="square" lIns="0" tIns="0" rIns="0" bIns="0" rtlCol="0"/>
          <a:lstStyle/>
          <a:p>
            <a:endParaRPr/>
          </a:p>
        </p:txBody>
      </p:sp>
      <p:sp>
        <p:nvSpPr>
          <p:cNvPr id="1048815" name="object 38"/>
          <p:cNvSpPr/>
          <p:nvPr/>
        </p:nvSpPr>
        <p:spPr>
          <a:xfrm>
            <a:off x="4680584" y="631444"/>
            <a:ext cx="2322067" cy="357377"/>
          </a:xfrm>
          <a:prstGeom prst="rect">
            <a:avLst/>
          </a:prstGeom>
          <a:blipFill>
            <a:blip r:embed="rId7" cstate="print"/>
            <a:stretch>
              <a:fillRect/>
            </a:stretch>
          </a:blipFill>
        </p:spPr>
        <p:txBody>
          <a:bodyPr wrap="square" lIns="0" tIns="0" rIns="0" bIns="0" rtlCol="0"/>
          <a:lstStyle/>
          <a:p>
            <a:endParaRPr/>
          </a:p>
        </p:txBody>
      </p:sp>
      <p:sp>
        <p:nvSpPr>
          <p:cNvPr id="1048816" name="object 39"/>
          <p:cNvSpPr/>
          <p:nvPr/>
        </p:nvSpPr>
        <p:spPr>
          <a:xfrm>
            <a:off x="6554343" y="738377"/>
            <a:ext cx="83185" cy="127635"/>
          </a:xfrm>
          <a:custGeom>
            <a:avLst/>
            <a:gdLst/>
            <a:ahLst/>
            <a:cxnLst/>
            <a:rect l="l" t="t" r="r" b="b"/>
            <a:pathLst>
              <a:path w="83184" h="127634">
                <a:moveTo>
                  <a:pt x="41528" y="0"/>
                </a:moveTo>
                <a:lnTo>
                  <a:pt x="0" y="127635"/>
                </a:lnTo>
                <a:lnTo>
                  <a:pt x="83057" y="127635"/>
                </a:lnTo>
                <a:lnTo>
                  <a:pt x="41528" y="0"/>
                </a:lnTo>
                <a:close/>
              </a:path>
            </a:pathLst>
          </a:custGeom>
          <a:ln w="3175">
            <a:solidFill>
              <a:srgbClr val="58134A"/>
            </a:solidFill>
          </a:ln>
        </p:spPr>
        <p:txBody>
          <a:bodyPr wrap="square" lIns="0" tIns="0" rIns="0" bIns="0" rtlCol="0"/>
          <a:lstStyle/>
          <a:p>
            <a:endParaRPr/>
          </a:p>
        </p:txBody>
      </p:sp>
      <p:sp>
        <p:nvSpPr>
          <p:cNvPr id="1048817" name="object 40"/>
          <p:cNvSpPr/>
          <p:nvPr/>
        </p:nvSpPr>
        <p:spPr>
          <a:xfrm>
            <a:off x="5495163" y="738377"/>
            <a:ext cx="83185" cy="127635"/>
          </a:xfrm>
          <a:custGeom>
            <a:avLst/>
            <a:gdLst/>
            <a:ahLst/>
            <a:cxnLst/>
            <a:rect l="l" t="t" r="r" b="b"/>
            <a:pathLst>
              <a:path w="83185" h="127634">
                <a:moveTo>
                  <a:pt x="41528" y="0"/>
                </a:moveTo>
                <a:lnTo>
                  <a:pt x="0" y="127635"/>
                </a:lnTo>
                <a:lnTo>
                  <a:pt x="83058" y="127635"/>
                </a:lnTo>
                <a:lnTo>
                  <a:pt x="41528" y="0"/>
                </a:lnTo>
                <a:close/>
              </a:path>
            </a:pathLst>
          </a:custGeom>
          <a:ln w="3175">
            <a:solidFill>
              <a:srgbClr val="58134A"/>
            </a:solidFill>
          </a:ln>
        </p:spPr>
        <p:txBody>
          <a:bodyPr wrap="square" lIns="0" tIns="0" rIns="0" bIns="0" rtlCol="0"/>
          <a:lstStyle/>
          <a:p>
            <a:endParaRPr/>
          </a:p>
        </p:txBody>
      </p:sp>
      <p:sp>
        <p:nvSpPr>
          <p:cNvPr id="1048818" name="object 41"/>
          <p:cNvSpPr/>
          <p:nvPr/>
        </p:nvSpPr>
        <p:spPr>
          <a:xfrm>
            <a:off x="6785229" y="637412"/>
            <a:ext cx="217804" cy="346075"/>
          </a:xfrm>
          <a:custGeom>
            <a:avLst/>
            <a:gdLst/>
            <a:ahLst/>
            <a:cxnLst/>
            <a:rect l="l" t="t" r="r" b="b"/>
            <a:pathLst>
              <a:path w="217804" h="346075">
                <a:moveTo>
                  <a:pt x="0" y="0"/>
                </a:moveTo>
                <a:lnTo>
                  <a:pt x="61341" y="0"/>
                </a:lnTo>
                <a:lnTo>
                  <a:pt x="61341" y="291084"/>
                </a:lnTo>
                <a:lnTo>
                  <a:pt x="217424" y="291084"/>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819" name="object 42"/>
          <p:cNvSpPr/>
          <p:nvPr/>
        </p:nvSpPr>
        <p:spPr>
          <a:xfrm>
            <a:off x="6345935" y="637412"/>
            <a:ext cx="61594" cy="346075"/>
          </a:xfrm>
          <a:custGeom>
            <a:avLst/>
            <a:gdLst/>
            <a:ahLst/>
            <a:cxnLst/>
            <a:rect l="l" t="t" r="r" b="b"/>
            <a:pathLst>
              <a:path w="61595"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820" name="object 43"/>
          <p:cNvSpPr/>
          <p:nvPr/>
        </p:nvSpPr>
        <p:spPr>
          <a:xfrm>
            <a:off x="5726048" y="637412"/>
            <a:ext cx="252095" cy="350520"/>
          </a:xfrm>
          <a:custGeom>
            <a:avLst/>
            <a:gdLst/>
            <a:ahLst/>
            <a:cxnLst/>
            <a:rect l="l" t="t" r="r" b="b"/>
            <a:pathLst>
              <a:path w="252095" h="350519">
                <a:moveTo>
                  <a:pt x="0" y="0"/>
                </a:moveTo>
                <a:lnTo>
                  <a:pt x="29463" y="0"/>
                </a:lnTo>
                <a:lnTo>
                  <a:pt x="192659" y="208534"/>
                </a:lnTo>
                <a:lnTo>
                  <a:pt x="192659" y="0"/>
                </a:lnTo>
                <a:lnTo>
                  <a:pt x="251587" y="0"/>
                </a:lnTo>
                <a:lnTo>
                  <a:pt x="251587" y="350265"/>
                </a:lnTo>
                <a:lnTo>
                  <a:pt x="226695" y="350265"/>
                </a:lnTo>
                <a:lnTo>
                  <a:pt x="58927" y="131572"/>
                </a:lnTo>
                <a:lnTo>
                  <a:pt x="58927" y="345821"/>
                </a:lnTo>
                <a:lnTo>
                  <a:pt x="0" y="345821"/>
                </a:lnTo>
                <a:lnTo>
                  <a:pt x="0" y="0"/>
                </a:lnTo>
                <a:close/>
              </a:path>
            </a:pathLst>
          </a:custGeom>
          <a:ln w="3175">
            <a:solidFill>
              <a:srgbClr val="58134A"/>
            </a:solidFill>
          </a:ln>
        </p:spPr>
        <p:txBody>
          <a:bodyPr wrap="square" lIns="0" tIns="0" rIns="0" bIns="0" rtlCol="0"/>
          <a:lstStyle/>
          <a:p>
            <a:endParaRPr/>
          </a:p>
        </p:txBody>
      </p:sp>
      <p:sp>
        <p:nvSpPr>
          <p:cNvPr id="1048821" name="object 44"/>
          <p:cNvSpPr/>
          <p:nvPr/>
        </p:nvSpPr>
        <p:spPr>
          <a:xfrm>
            <a:off x="5096636" y="637412"/>
            <a:ext cx="252095" cy="350520"/>
          </a:xfrm>
          <a:custGeom>
            <a:avLst/>
            <a:gdLst/>
            <a:ahLst/>
            <a:cxnLst/>
            <a:rect l="l" t="t" r="r" b="b"/>
            <a:pathLst>
              <a:path w="252095" h="350519">
                <a:moveTo>
                  <a:pt x="0" y="0"/>
                </a:moveTo>
                <a:lnTo>
                  <a:pt x="29463" y="0"/>
                </a:lnTo>
                <a:lnTo>
                  <a:pt x="192659" y="208534"/>
                </a:lnTo>
                <a:lnTo>
                  <a:pt x="192659" y="0"/>
                </a:lnTo>
                <a:lnTo>
                  <a:pt x="251587" y="0"/>
                </a:lnTo>
                <a:lnTo>
                  <a:pt x="251587" y="350265"/>
                </a:lnTo>
                <a:lnTo>
                  <a:pt x="226695" y="350265"/>
                </a:lnTo>
                <a:lnTo>
                  <a:pt x="58927" y="131572"/>
                </a:lnTo>
                <a:lnTo>
                  <a:pt x="58927" y="345821"/>
                </a:lnTo>
                <a:lnTo>
                  <a:pt x="0" y="345821"/>
                </a:lnTo>
                <a:lnTo>
                  <a:pt x="0" y="0"/>
                </a:lnTo>
                <a:close/>
              </a:path>
            </a:pathLst>
          </a:custGeom>
          <a:ln w="3175">
            <a:solidFill>
              <a:srgbClr val="58134A"/>
            </a:solidFill>
          </a:ln>
        </p:spPr>
        <p:txBody>
          <a:bodyPr wrap="square" lIns="0" tIns="0" rIns="0" bIns="0" rtlCol="0"/>
          <a:lstStyle/>
          <a:p>
            <a:endParaRPr/>
          </a:p>
        </p:txBody>
      </p:sp>
      <p:sp>
        <p:nvSpPr>
          <p:cNvPr id="1048822" name="object 45"/>
          <p:cNvSpPr/>
          <p:nvPr/>
        </p:nvSpPr>
        <p:spPr>
          <a:xfrm>
            <a:off x="4963667" y="637412"/>
            <a:ext cx="61594" cy="346075"/>
          </a:xfrm>
          <a:custGeom>
            <a:avLst/>
            <a:gdLst/>
            <a:ahLst/>
            <a:cxnLst/>
            <a:rect l="l" t="t" r="r" b="b"/>
            <a:pathLst>
              <a:path w="61595" h="346075">
                <a:moveTo>
                  <a:pt x="0" y="0"/>
                </a:moveTo>
                <a:lnTo>
                  <a:pt x="61341" y="0"/>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823" name="object 46"/>
          <p:cNvSpPr/>
          <p:nvPr/>
        </p:nvSpPr>
        <p:spPr>
          <a:xfrm>
            <a:off x="4680584" y="637412"/>
            <a:ext cx="227965" cy="346075"/>
          </a:xfrm>
          <a:custGeom>
            <a:avLst/>
            <a:gdLst/>
            <a:ahLst/>
            <a:cxnLst/>
            <a:rect l="l" t="t" r="r" b="b"/>
            <a:pathLst>
              <a:path w="227964" h="346075">
                <a:moveTo>
                  <a:pt x="0" y="0"/>
                </a:moveTo>
                <a:lnTo>
                  <a:pt x="227584" y="0"/>
                </a:lnTo>
                <a:lnTo>
                  <a:pt x="227584" y="54483"/>
                </a:lnTo>
                <a:lnTo>
                  <a:pt x="61340" y="54483"/>
                </a:lnTo>
                <a:lnTo>
                  <a:pt x="61340" y="135382"/>
                </a:lnTo>
                <a:lnTo>
                  <a:pt x="182752" y="135382"/>
                </a:lnTo>
                <a:lnTo>
                  <a:pt x="182752" y="187578"/>
                </a:lnTo>
                <a:lnTo>
                  <a:pt x="61340" y="187578"/>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824" name="object 47"/>
          <p:cNvSpPr/>
          <p:nvPr/>
        </p:nvSpPr>
        <p:spPr>
          <a:xfrm>
            <a:off x="6444615" y="632713"/>
            <a:ext cx="304165" cy="350520"/>
          </a:xfrm>
          <a:custGeom>
            <a:avLst/>
            <a:gdLst/>
            <a:ahLst/>
            <a:cxnLst/>
            <a:rect l="l" t="t" r="r" b="b"/>
            <a:pathLst>
              <a:path w="304165" h="350519">
                <a:moveTo>
                  <a:pt x="137794" y="0"/>
                </a:moveTo>
                <a:lnTo>
                  <a:pt x="164718" y="0"/>
                </a:lnTo>
                <a:lnTo>
                  <a:pt x="303657" y="350265"/>
                </a:lnTo>
                <a:lnTo>
                  <a:pt x="235965" y="350265"/>
                </a:lnTo>
                <a:lnTo>
                  <a:pt x="210692" y="280162"/>
                </a:lnTo>
                <a:lnTo>
                  <a:pt x="92329"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048825" name="object 48"/>
          <p:cNvSpPr/>
          <p:nvPr/>
        </p:nvSpPr>
        <p:spPr>
          <a:xfrm>
            <a:off x="5385434" y="632713"/>
            <a:ext cx="304165" cy="350520"/>
          </a:xfrm>
          <a:custGeom>
            <a:avLst/>
            <a:gdLst/>
            <a:ahLst/>
            <a:cxnLst/>
            <a:rect l="l" t="t" r="r" b="b"/>
            <a:pathLst>
              <a:path w="304164" h="350519">
                <a:moveTo>
                  <a:pt x="137794" y="0"/>
                </a:moveTo>
                <a:lnTo>
                  <a:pt x="164718" y="0"/>
                </a:lnTo>
                <a:lnTo>
                  <a:pt x="303656" y="350265"/>
                </a:lnTo>
                <a:lnTo>
                  <a:pt x="235965" y="350265"/>
                </a:lnTo>
                <a:lnTo>
                  <a:pt x="210692" y="280162"/>
                </a:lnTo>
                <a:lnTo>
                  <a:pt x="92328"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048826" name="object 49"/>
          <p:cNvSpPr/>
          <p:nvPr/>
        </p:nvSpPr>
        <p:spPr>
          <a:xfrm>
            <a:off x="6032627" y="631444"/>
            <a:ext cx="262890" cy="357505"/>
          </a:xfrm>
          <a:custGeom>
            <a:avLst/>
            <a:gdLst/>
            <a:ahLst/>
            <a:cxnLst/>
            <a:rect l="l" t="t" r="r" b="b"/>
            <a:pathLst>
              <a:path w="262889" h="357505">
                <a:moveTo>
                  <a:pt x="158242" y="0"/>
                </a:moveTo>
                <a:lnTo>
                  <a:pt x="186461" y="1524"/>
                </a:lnTo>
                <a:lnTo>
                  <a:pt x="211693" y="6096"/>
                </a:lnTo>
                <a:lnTo>
                  <a:pt x="233947" y="13715"/>
                </a:lnTo>
                <a:lnTo>
                  <a:pt x="253237" y="24383"/>
                </a:lnTo>
                <a:lnTo>
                  <a:pt x="228092" y="75056"/>
                </a:lnTo>
                <a:lnTo>
                  <a:pt x="216255" y="66075"/>
                </a:lnTo>
                <a:lnTo>
                  <a:pt x="201310" y="59689"/>
                </a:lnTo>
                <a:lnTo>
                  <a:pt x="183247" y="55876"/>
                </a:lnTo>
                <a:lnTo>
                  <a:pt x="162051" y="54609"/>
                </a:lnTo>
                <a:lnTo>
                  <a:pt x="141406" y="56872"/>
                </a:lnTo>
                <a:lnTo>
                  <a:pt x="105973" y="74969"/>
                </a:lnTo>
                <a:lnTo>
                  <a:pt x="79164" y="110095"/>
                </a:lnTo>
                <a:lnTo>
                  <a:pt x="65361" y="155866"/>
                </a:lnTo>
                <a:lnTo>
                  <a:pt x="63626" y="182371"/>
                </a:lnTo>
                <a:lnTo>
                  <a:pt x="65224" y="208660"/>
                </a:lnTo>
                <a:lnTo>
                  <a:pt x="78039" y="252666"/>
                </a:lnTo>
                <a:lnTo>
                  <a:pt x="103116" y="284624"/>
                </a:lnTo>
                <a:lnTo>
                  <a:pt x="157480" y="302894"/>
                </a:lnTo>
                <a:lnTo>
                  <a:pt x="180605" y="300724"/>
                </a:lnTo>
                <a:lnTo>
                  <a:pt x="201041" y="294195"/>
                </a:lnTo>
                <a:lnTo>
                  <a:pt x="218809" y="283285"/>
                </a:lnTo>
                <a:lnTo>
                  <a:pt x="233934" y="267969"/>
                </a:lnTo>
                <a:lnTo>
                  <a:pt x="262509" y="317626"/>
                </a:lnTo>
                <a:lnTo>
                  <a:pt x="241555" y="335035"/>
                </a:lnTo>
                <a:lnTo>
                  <a:pt x="216233" y="347456"/>
                </a:lnTo>
                <a:lnTo>
                  <a:pt x="186553" y="354899"/>
                </a:lnTo>
                <a:lnTo>
                  <a:pt x="152526" y="357377"/>
                </a:lnTo>
                <a:lnTo>
                  <a:pt x="118354" y="354401"/>
                </a:lnTo>
                <a:lnTo>
                  <a:pt x="62104" y="330588"/>
                </a:lnTo>
                <a:lnTo>
                  <a:pt x="22502" y="283773"/>
                </a:lnTo>
                <a:lnTo>
                  <a:pt x="2500" y="218813"/>
                </a:lnTo>
                <a:lnTo>
                  <a:pt x="0" y="179831"/>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endParaRPr/>
          </a:p>
        </p:txBody>
      </p:sp>
      <p:sp>
        <p:nvSpPr>
          <p:cNvPr id="1048827" name="object 50"/>
          <p:cNvSpPr/>
          <p:nvPr/>
        </p:nvSpPr>
        <p:spPr>
          <a:xfrm>
            <a:off x="660031" y="1153922"/>
            <a:ext cx="1820786" cy="354964"/>
          </a:xfrm>
          <a:prstGeom prst="rect">
            <a:avLst/>
          </a:prstGeom>
          <a:blipFill>
            <a:blip r:embed="rId8" cstate="print"/>
            <a:stretch>
              <a:fillRect/>
            </a:stretch>
          </a:blipFill>
        </p:spPr>
        <p:txBody>
          <a:bodyPr wrap="square" lIns="0" tIns="0" rIns="0" bIns="0" rtlCol="0"/>
          <a:lstStyle/>
          <a:p>
            <a:endParaRPr/>
          </a:p>
        </p:txBody>
      </p:sp>
      <p:sp>
        <p:nvSpPr>
          <p:cNvPr id="1048828" name="object 51"/>
          <p:cNvSpPr/>
          <p:nvPr/>
        </p:nvSpPr>
        <p:spPr>
          <a:xfrm>
            <a:off x="1125855" y="12595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1048829" name="object 52"/>
          <p:cNvSpPr/>
          <p:nvPr/>
        </p:nvSpPr>
        <p:spPr>
          <a:xfrm>
            <a:off x="1419478" y="1209675"/>
            <a:ext cx="101853" cy="100584"/>
          </a:xfrm>
          <a:prstGeom prst="rect">
            <a:avLst/>
          </a:prstGeom>
          <a:blipFill>
            <a:blip r:embed="rId9" cstate="print"/>
            <a:stretch>
              <a:fillRect/>
            </a:stretch>
          </a:blipFill>
        </p:spPr>
        <p:txBody>
          <a:bodyPr wrap="square" lIns="0" tIns="0" rIns="0" bIns="0" rtlCol="0"/>
          <a:lstStyle/>
          <a:p>
            <a:endParaRPr/>
          </a:p>
        </p:txBody>
      </p:sp>
      <p:sp>
        <p:nvSpPr>
          <p:cNvPr id="1048830" name="object 53"/>
          <p:cNvSpPr/>
          <p:nvPr/>
        </p:nvSpPr>
        <p:spPr>
          <a:xfrm>
            <a:off x="2194686" y="11586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048831" name="object 54"/>
          <p:cNvSpPr/>
          <p:nvPr/>
        </p:nvSpPr>
        <p:spPr>
          <a:xfrm>
            <a:off x="1951101" y="1158621"/>
            <a:ext cx="220979" cy="346075"/>
          </a:xfrm>
          <a:custGeom>
            <a:avLst/>
            <a:gdLst/>
            <a:ahLst/>
            <a:cxnLst/>
            <a:rect l="l" t="t" r="r" b="b"/>
            <a:pathLst>
              <a:path w="220980" h="346075">
                <a:moveTo>
                  <a:pt x="0" y="0"/>
                </a:moveTo>
                <a:lnTo>
                  <a:pt x="220472" y="0"/>
                </a:lnTo>
                <a:lnTo>
                  <a:pt x="220472" y="54482"/>
                </a:lnTo>
                <a:lnTo>
                  <a:pt x="61341" y="54482"/>
                </a:lnTo>
                <a:lnTo>
                  <a:pt x="61341" y="135381"/>
                </a:lnTo>
                <a:lnTo>
                  <a:pt x="175513" y="135381"/>
                </a:lnTo>
                <a:lnTo>
                  <a:pt x="175513" y="187578"/>
                </a:lnTo>
                <a:lnTo>
                  <a:pt x="61341" y="187578"/>
                </a:lnTo>
                <a:lnTo>
                  <a:pt x="61341"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832" name="object 55"/>
          <p:cNvSpPr/>
          <p:nvPr/>
        </p:nvSpPr>
        <p:spPr>
          <a:xfrm>
            <a:off x="1652397" y="1158621"/>
            <a:ext cx="269875" cy="346075"/>
          </a:xfrm>
          <a:custGeom>
            <a:avLst/>
            <a:gdLst/>
            <a:ahLst/>
            <a:cxnLst/>
            <a:rect l="l" t="t" r="r" b="b"/>
            <a:pathLst>
              <a:path w="269875" h="346075">
                <a:moveTo>
                  <a:pt x="0" y="0"/>
                </a:moveTo>
                <a:lnTo>
                  <a:pt x="61340" y="0"/>
                </a:lnTo>
                <a:lnTo>
                  <a:pt x="61340" y="165353"/>
                </a:lnTo>
                <a:lnTo>
                  <a:pt x="178815" y="0"/>
                </a:lnTo>
                <a:lnTo>
                  <a:pt x="248538" y="0"/>
                </a:lnTo>
                <a:lnTo>
                  <a:pt x="140334" y="151002"/>
                </a:lnTo>
                <a:lnTo>
                  <a:pt x="269366" y="345566"/>
                </a:lnTo>
                <a:lnTo>
                  <a:pt x="195960" y="345566"/>
                </a:lnTo>
                <a:lnTo>
                  <a:pt x="99694" y="198374"/>
                </a:lnTo>
                <a:lnTo>
                  <a:pt x="61340" y="250951"/>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833" name="object 56"/>
          <p:cNvSpPr/>
          <p:nvPr/>
        </p:nvSpPr>
        <p:spPr>
          <a:xfrm>
            <a:off x="660031" y="1158621"/>
            <a:ext cx="353060" cy="350520"/>
          </a:xfrm>
          <a:custGeom>
            <a:avLst/>
            <a:gdLst/>
            <a:ahLst/>
            <a:cxnLst/>
            <a:rect l="l" t="t" r="r" b="b"/>
            <a:pathLst>
              <a:path w="353059" h="350519">
                <a:moveTo>
                  <a:pt x="69596" y="0"/>
                </a:moveTo>
                <a:lnTo>
                  <a:pt x="102146" y="0"/>
                </a:lnTo>
                <a:lnTo>
                  <a:pt x="176923" y="232790"/>
                </a:lnTo>
                <a:lnTo>
                  <a:pt x="250050" y="0"/>
                </a:lnTo>
                <a:lnTo>
                  <a:pt x="282371" y="0"/>
                </a:lnTo>
                <a:lnTo>
                  <a:pt x="352907" y="345820"/>
                </a:lnTo>
                <a:lnTo>
                  <a:pt x="293458" y="345820"/>
                </a:lnTo>
                <a:lnTo>
                  <a:pt x="257606" y="159384"/>
                </a:lnTo>
                <a:lnTo>
                  <a:pt x="188010" y="350265"/>
                </a:lnTo>
                <a:lnTo>
                  <a:pt x="166077" y="350265"/>
                </a:lnTo>
                <a:lnTo>
                  <a:pt x="96481" y="159384"/>
                </a:lnTo>
                <a:lnTo>
                  <a:pt x="59220"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048834" name="object 57"/>
          <p:cNvSpPr/>
          <p:nvPr/>
        </p:nvSpPr>
        <p:spPr>
          <a:xfrm>
            <a:off x="1356741" y="1155064"/>
            <a:ext cx="266065" cy="349250"/>
          </a:xfrm>
          <a:custGeom>
            <a:avLst/>
            <a:gdLst/>
            <a:ahLst/>
            <a:cxnLst/>
            <a:rect l="l" t="t" r="r" b="b"/>
            <a:pathLst>
              <a:path w="266065" h="349250">
                <a:moveTo>
                  <a:pt x="95758" y="0"/>
                </a:moveTo>
                <a:lnTo>
                  <a:pt x="153338" y="6359"/>
                </a:lnTo>
                <a:lnTo>
                  <a:pt x="194452" y="25447"/>
                </a:lnTo>
                <a:lnTo>
                  <a:pt x="219112" y="57275"/>
                </a:lnTo>
                <a:lnTo>
                  <a:pt x="227330" y="101854"/>
                </a:lnTo>
                <a:lnTo>
                  <a:pt x="226188" y="116855"/>
                </a:lnTo>
                <a:lnTo>
                  <a:pt x="209169" y="157861"/>
                </a:lnTo>
                <a:lnTo>
                  <a:pt x="176664" y="187328"/>
                </a:lnTo>
                <a:lnTo>
                  <a:pt x="163449" y="193421"/>
                </a:lnTo>
                <a:lnTo>
                  <a:pt x="265556" y="349123"/>
                </a:lnTo>
                <a:lnTo>
                  <a:pt x="194818" y="349123"/>
                </a:lnTo>
                <a:lnTo>
                  <a:pt x="102615" y="206375"/>
                </a:lnTo>
                <a:lnTo>
                  <a:pt x="94952" y="206206"/>
                </a:lnTo>
                <a:lnTo>
                  <a:pt x="85883" y="205882"/>
                </a:lnTo>
                <a:lnTo>
                  <a:pt x="75434" y="205392"/>
                </a:lnTo>
                <a:lnTo>
                  <a:pt x="63627" y="204724"/>
                </a:lnTo>
                <a:lnTo>
                  <a:pt x="63627" y="349123"/>
                </a:lnTo>
                <a:lnTo>
                  <a:pt x="0" y="349123"/>
                </a:lnTo>
                <a:lnTo>
                  <a:pt x="0" y="3556"/>
                </a:lnTo>
                <a:lnTo>
                  <a:pt x="4409" y="3438"/>
                </a:lnTo>
                <a:lnTo>
                  <a:pt x="12509" y="3095"/>
                </a:lnTo>
                <a:lnTo>
                  <a:pt x="24324" y="2538"/>
                </a:lnTo>
                <a:lnTo>
                  <a:pt x="39878"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048835" name="object 58"/>
          <p:cNvSpPr/>
          <p:nvPr/>
        </p:nvSpPr>
        <p:spPr>
          <a:xfrm>
            <a:off x="1016165" y="1153922"/>
            <a:ext cx="304165" cy="350520"/>
          </a:xfrm>
          <a:custGeom>
            <a:avLst/>
            <a:gdLst/>
            <a:ahLst/>
            <a:cxnLst/>
            <a:rect l="l" t="t" r="r" b="b"/>
            <a:pathLst>
              <a:path w="304165" h="350519">
                <a:moveTo>
                  <a:pt x="137756" y="0"/>
                </a:moveTo>
                <a:lnTo>
                  <a:pt x="164655" y="0"/>
                </a:lnTo>
                <a:lnTo>
                  <a:pt x="303618" y="350265"/>
                </a:lnTo>
                <a:lnTo>
                  <a:pt x="235889"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6" name="object 2"/>
          <p:cNvSpPr/>
          <p:nvPr/>
        </p:nvSpPr>
        <p:spPr>
          <a:xfrm>
            <a:off x="507631" y="680084"/>
            <a:ext cx="3549002" cy="357504"/>
          </a:xfrm>
          <a:prstGeom prst="rect">
            <a:avLst/>
          </a:prstGeom>
          <a:blipFill>
            <a:blip r:embed="rId2" cstate="print"/>
            <a:stretch>
              <a:fillRect/>
            </a:stretch>
          </a:blipFill>
        </p:spPr>
        <p:txBody>
          <a:bodyPr wrap="square" lIns="0" tIns="0" rIns="0" bIns="0" rtlCol="0"/>
          <a:lstStyle/>
          <a:p>
            <a:endParaRPr/>
          </a:p>
        </p:txBody>
      </p:sp>
      <p:sp>
        <p:nvSpPr>
          <p:cNvPr id="1048837" name="object 3"/>
          <p:cNvSpPr/>
          <p:nvPr/>
        </p:nvSpPr>
        <p:spPr>
          <a:xfrm>
            <a:off x="2701670" y="787145"/>
            <a:ext cx="83185" cy="127635"/>
          </a:xfrm>
          <a:custGeom>
            <a:avLst/>
            <a:gdLst/>
            <a:ahLst/>
            <a:cxnLst/>
            <a:rect l="l" t="t" r="r" b="b"/>
            <a:pathLst>
              <a:path w="83185" h="127634">
                <a:moveTo>
                  <a:pt x="41529" y="0"/>
                </a:moveTo>
                <a:lnTo>
                  <a:pt x="0" y="127634"/>
                </a:lnTo>
                <a:lnTo>
                  <a:pt x="83058" y="127634"/>
                </a:lnTo>
                <a:lnTo>
                  <a:pt x="41529" y="0"/>
                </a:lnTo>
                <a:close/>
              </a:path>
            </a:pathLst>
          </a:custGeom>
          <a:ln w="3175">
            <a:solidFill>
              <a:srgbClr val="58134A"/>
            </a:solidFill>
          </a:ln>
        </p:spPr>
        <p:txBody>
          <a:bodyPr wrap="square" lIns="0" tIns="0" rIns="0" bIns="0" rtlCol="0"/>
          <a:lstStyle/>
          <a:p>
            <a:endParaRPr/>
          </a:p>
        </p:txBody>
      </p:sp>
      <p:sp>
        <p:nvSpPr>
          <p:cNvPr id="1048838" name="object 4"/>
          <p:cNvSpPr/>
          <p:nvPr/>
        </p:nvSpPr>
        <p:spPr>
          <a:xfrm>
            <a:off x="2995295" y="737234"/>
            <a:ext cx="101854" cy="100583"/>
          </a:xfrm>
          <a:prstGeom prst="rect">
            <a:avLst/>
          </a:prstGeom>
          <a:blipFill>
            <a:blip r:embed="rId3" cstate="print"/>
            <a:stretch>
              <a:fillRect/>
            </a:stretch>
          </a:blipFill>
        </p:spPr>
        <p:txBody>
          <a:bodyPr wrap="square" lIns="0" tIns="0" rIns="0" bIns="0" rtlCol="0"/>
          <a:lstStyle/>
          <a:p>
            <a:endParaRPr/>
          </a:p>
        </p:txBody>
      </p:sp>
      <p:sp>
        <p:nvSpPr>
          <p:cNvPr id="1048839" name="object 5"/>
          <p:cNvSpPr/>
          <p:nvPr/>
        </p:nvSpPr>
        <p:spPr>
          <a:xfrm>
            <a:off x="944257" y="733679"/>
            <a:ext cx="176339" cy="250317"/>
          </a:xfrm>
          <a:prstGeom prst="rect">
            <a:avLst/>
          </a:prstGeom>
          <a:blipFill>
            <a:blip r:embed="rId4" cstate="print"/>
            <a:stretch>
              <a:fillRect/>
            </a:stretch>
          </a:blipFill>
        </p:spPr>
        <p:txBody>
          <a:bodyPr wrap="square" lIns="0" tIns="0" rIns="0" bIns="0" rtlCol="0"/>
          <a:lstStyle/>
          <a:p>
            <a:endParaRPr/>
          </a:p>
        </p:txBody>
      </p:sp>
      <p:sp>
        <p:nvSpPr>
          <p:cNvPr id="1048840" name="object 6"/>
          <p:cNvSpPr/>
          <p:nvPr/>
        </p:nvSpPr>
        <p:spPr>
          <a:xfrm>
            <a:off x="3770503" y="686180"/>
            <a:ext cx="286385" cy="346075"/>
          </a:xfrm>
          <a:custGeom>
            <a:avLst/>
            <a:gdLst/>
            <a:ahLst/>
            <a:cxnLst/>
            <a:rect l="l" t="t" r="r" b="b"/>
            <a:pathLst>
              <a:path w="286385" h="346075">
                <a:moveTo>
                  <a:pt x="0" y="0"/>
                </a:moveTo>
                <a:lnTo>
                  <a:pt x="286131" y="0"/>
                </a:lnTo>
                <a:lnTo>
                  <a:pt x="286131" y="54483"/>
                </a:lnTo>
                <a:lnTo>
                  <a:pt x="171323" y="54483"/>
                </a:lnTo>
                <a:lnTo>
                  <a:pt x="171323" y="345567"/>
                </a:lnTo>
                <a:lnTo>
                  <a:pt x="109982" y="345567"/>
                </a:lnTo>
                <a:lnTo>
                  <a:pt x="109982" y="54483"/>
                </a:lnTo>
                <a:lnTo>
                  <a:pt x="0" y="54483"/>
                </a:lnTo>
                <a:lnTo>
                  <a:pt x="0" y="0"/>
                </a:lnTo>
                <a:close/>
              </a:path>
            </a:pathLst>
          </a:custGeom>
          <a:ln w="3175">
            <a:solidFill>
              <a:srgbClr val="58134A"/>
            </a:solidFill>
          </a:ln>
        </p:spPr>
        <p:txBody>
          <a:bodyPr wrap="square" lIns="0" tIns="0" rIns="0" bIns="0" rtlCol="0"/>
          <a:lstStyle/>
          <a:p>
            <a:endParaRPr/>
          </a:p>
        </p:txBody>
      </p:sp>
      <p:sp>
        <p:nvSpPr>
          <p:cNvPr id="1048841" name="object 7"/>
          <p:cNvSpPr/>
          <p:nvPr/>
        </p:nvSpPr>
        <p:spPr>
          <a:xfrm>
            <a:off x="3526916" y="686180"/>
            <a:ext cx="220979" cy="346075"/>
          </a:xfrm>
          <a:custGeom>
            <a:avLst/>
            <a:gdLst/>
            <a:ahLst/>
            <a:cxnLst/>
            <a:rect l="l" t="t" r="r" b="b"/>
            <a:pathLst>
              <a:path w="220979" h="346075">
                <a:moveTo>
                  <a:pt x="0" y="0"/>
                </a:moveTo>
                <a:lnTo>
                  <a:pt x="220472" y="0"/>
                </a:lnTo>
                <a:lnTo>
                  <a:pt x="220472" y="54483"/>
                </a:lnTo>
                <a:lnTo>
                  <a:pt x="61341" y="54483"/>
                </a:lnTo>
                <a:lnTo>
                  <a:pt x="61341" y="135382"/>
                </a:lnTo>
                <a:lnTo>
                  <a:pt x="175513" y="135382"/>
                </a:lnTo>
                <a:lnTo>
                  <a:pt x="175513" y="187579"/>
                </a:lnTo>
                <a:lnTo>
                  <a:pt x="61341" y="187579"/>
                </a:lnTo>
                <a:lnTo>
                  <a:pt x="61341" y="291084"/>
                </a:lnTo>
                <a:lnTo>
                  <a:pt x="217932" y="291084"/>
                </a:lnTo>
                <a:lnTo>
                  <a:pt x="217932" y="345567"/>
                </a:lnTo>
                <a:lnTo>
                  <a:pt x="0" y="345567"/>
                </a:lnTo>
                <a:lnTo>
                  <a:pt x="0" y="0"/>
                </a:lnTo>
                <a:close/>
              </a:path>
            </a:pathLst>
          </a:custGeom>
          <a:ln w="3175">
            <a:solidFill>
              <a:srgbClr val="58134A"/>
            </a:solidFill>
          </a:ln>
        </p:spPr>
        <p:txBody>
          <a:bodyPr wrap="square" lIns="0" tIns="0" rIns="0" bIns="0" rtlCol="0"/>
          <a:lstStyle/>
          <a:p>
            <a:endParaRPr/>
          </a:p>
        </p:txBody>
      </p:sp>
      <p:sp>
        <p:nvSpPr>
          <p:cNvPr id="1048842" name="object 8"/>
          <p:cNvSpPr/>
          <p:nvPr/>
        </p:nvSpPr>
        <p:spPr>
          <a:xfrm>
            <a:off x="3228213" y="686180"/>
            <a:ext cx="269875" cy="346075"/>
          </a:xfrm>
          <a:custGeom>
            <a:avLst/>
            <a:gdLst/>
            <a:ahLst/>
            <a:cxnLst/>
            <a:rect l="l" t="t" r="r" b="b"/>
            <a:pathLst>
              <a:path w="269875" h="346075">
                <a:moveTo>
                  <a:pt x="0" y="0"/>
                </a:moveTo>
                <a:lnTo>
                  <a:pt x="61340" y="0"/>
                </a:lnTo>
                <a:lnTo>
                  <a:pt x="61340" y="165354"/>
                </a:lnTo>
                <a:lnTo>
                  <a:pt x="178815" y="0"/>
                </a:lnTo>
                <a:lnTo>
                  <a:pt x="248538" y="0"/>
                </a:lnTo>
                <a:lnTo>
                  <a:pt x="140335" y="151003"/>
                </a:lnTo>
                <a:lnTo>
                  <a:pt x="269366" y="345567"/>
                </a:lnTo>
                <a:lnTo>
                  <a:pt x="195961" y="345567"/>
                </a:lnTo>
                <a:lnTo>
                  <a:pt x="99695" y="198374"/>
                </a:lnTo>
                <a:lnTo>
                  <a:pt x="61340" y="250952"/>
                </a:lnTo>
                <a:lnTo>
                  <a:pt x="61340" y="345567"/>
                </a:lnTo>
                <a:lnTo>
                  <a:pt x="0" y="345567"/>
                </a:lnTo>
                <a:lnTo>
                  <a:pt x="0" y="0"/>
                </a:lnTo>
                <a:close/>
              </a:path>
            </a:pathLst>
          </a:custGeom>
          <a:ln w="3175">
            <a:solidFill>
              <a:srgbClr val="58134A"/>
            </a:solidFill>
          </a:ln>
        </p:spPr>
        <p:txBody>
          <a:bodyPr wrap="square" lIns="0" tIns="0" rIns="0" bIns="0" rtlCol="0"/>
          <a:lstStyle/>
          <a:p>
            <a:endParaRPr/>
          </a:p>
        </p:txBody>
      </p:sp>
      <p:sp>
        <p:nvSpPr>
          <p:cNvPr id="1048843" name="object 9"/>
          <p:cNvSpPr/>
          <p:nvPr/>
        </p:nvSpPr>
        <p:spPr>
          <a:xfrm>
            <a:off x="2235835" y="686180"/>
            <a:ext cx="353060" cy="350520"/>
          </a:xfrm>
          <a:custGeom>
            <a:avLst/>
            <a:gdLst/>
            <a:ahLst/>
            <a:cxnLst/>
            <a:rect l="l" t="t" r="r" b="b"/>
            <a:pathLst>
              <a:path w="353060" h="350519">
                <a:moveTo>
                  <a:pt x="69595" y="0"/>
                </a:moveTo>
                <a:lnTo>
                  <a:pt x="102107" y="0"/>
                </a:lnTo>
                <a:lnTo>
                  <a:pt x="176910" y="232791"/>
                </a:lnTo>
                <a:lnTo>
                  <a:pt x="250062" y="0"/>
                </a:lnTo>
                <a:lnTo>
                  <a:pt x="282320" y="0"/>
                </a:lnTo>
                <a:lnTo>
                  <a:pt x="352932" y="345821"/>
                </a:lnTo>
                <a:lnTo>
                  <a:pt x="293496" y="345821"/>
                </a:lnTo>
                <a:lnTo>
                  <a:pt x="257556" y="159385"/>
                </a:lnTo>
                <a:lnTo>
                  <a:pt x="188087" y="350266"/>
                </a:lnTo>
                <a:lnTo>
                  <a:pt x="166115" y="350266"/>
                </a:lnTo>
                <a:lnTo>
                  <a:pt x="96519" y="159385"/>
                </a:lnTo>
                <a:lnTo>
                  <a:pt x="59181" y="345821"/>
                </a:lnTo>
                <a:lnTo>
                  <a:pt x="0" y="345821"/>
                </a:lnTo>
                <a:lnTo>
                  <a:pt x="69595" y="0"/>
                </a:lnTo>
                <a:close/>
              </a:path>
            </a:pathLst>
          </a:custGeom>
          <a:ln w="3175">
            <a:solidFill>
              <a:srgbClr val="58134A"/>
            </a:solidFill>
          </a:ln>
        </p:spPr>
        <p:txBody>
          <a:bodyPr wrap="square" lIns="0" tIns="0" rIns="0" bIns="0" rtlCol="0"/>
          <a:lstStyle/>
          <a:p>
            <a:endParaRPr/>
          </a:p>
        </p:txBody>
      </p:sp>
      <p:sp>
        <p:nvSpPr>
          <p:cNvPr id="1048844" name="object 10"/>
          <p:cNvSpPr/>
          <p:nvPr/>
        </p:nvSpPr>
        <p:spPr>
          <a:xfrm>
            <a:off x="1800986" y="686180"/>
            <a:ext cx="294005" cy="346075"/>
          </a:xfrm>
          <a:custGeom>
            <a:avLst/>
            <a:gdLst/>
            <a:ahLst/>
            <a:cxnLst/>
            <a:rect l="l" t="t" r="r" b="b"/>
            <a:pathLst>
              <a:path w="294005" h="346075">
                <a:moveTo>
                  <a:pt x="0" y="0"/>
                </a:moveTo>
                <a:lnTo>
                  <a:pt x="65150" y="0"/>
                </a:lnTo>
                <a:lnTo>
                  <a:pt x="146938" y="147447"/>
                </a:lnTo>
                <a:lnTo>
                  <a:pt x="229107" y="0"/>
                </a:lnTo>
                <a:lnTo>
                  <a:pt x="294005" y="0"/>
                </a:lnTo>
                <a:lnTo>
                  <a:pt x="177926" y="203835"/>
                </a:lnTo>
                <a:lnTo>
                  <a:pt x="177926" y="345567"/>
                </a:lnTo>
                <a:lnTo>
                  <a:pt x="116586" y="345567"/>
                </a:lnTo>
                <a:lnTo>
                  <a:pt x="116586" y="203835"/>
                </a:lnTo>
                <a:lnTo>
                  <a:pt x="0" y="0"/>
                </a:lnTo>
                <a:close/>
              </a:path>
            </a:pathLst>
          </a:custGeom>
          <a:ln w="3175">
            <a:solidFill>
              <a:srgbClr val="58134A"/>
            </a:solidFill>
          </a:ln>
        </p:spPr>
        <p:txBody>
          <a:bodyPr wrap="square" lIns="0" tIns="0" rIns="0" bIns="0" rtlCol="0"/>
          <a:lstStyle/>
          <a:p>
            <a:endParaRPr/>
          </a:p>
        </p:txBody>
      </p:sp>
      <p:sp>
        <p:nvSpPr>
          <p:cNvPr id="1048845" name="object 11"/>
          <p:cNvSpPr/>
          <p:nvPr/>
        </p:nvSpPr>
        <p:spPr>
          <a:xfrm>
            <a:off x="1560957" y="686180"/>
            <a:ext cx="220979" cy="346075"/>
          </a:xfrm>
          <a:custGeom>
            <a:avLst/>
            <a:gdLst/>
            <a:ahLst/>
            <a:cxnLst/>
            <a:rect l="l" t="t" r="r" b="b"/>
            <a:pathLst>
              <a:path w="220980" h="346075">
                <a:moveTo>
                  <a:pt x="0" y="0"/>
                </a:moveTo>
                <a:lnTo>
                  <a:pt x="220472" y="0"/>
                </a:lnTo>
                <a:lnTo>
                  <a:pt x="220472" y="54483"/>
                </a:lnTo>
                <a:lnTo>
                  <a:pt x="61340" y="54483"/>
                </a:lnTo>
                <a:lnTo>
                  <a:pt x="61340" y="135382"/>
                </a:lnTo>
                <a:lnTo>
                  <a:pt x="175513" y="135382"/>
                </a:lnTo>
                <a:lnTo>
                  <a:pt x="175513" y="187579"/>
                </a:lnTo>
                <a:lnTo>
                  <a:pt x="61340" y="187579"/>
                </a:lnTo>
                <a:lnTo>
                  <a:pt x="61340" y="291084"/>
                </a:lnTo>
                <a:lnTo>
                  <a:pt x="217931" y="291084"/>
                </a:lnTo>
                <a:lnTo>
                  <a:pt x="217931" y="345567"/>
                </a:lnTo>
                <a:lnTo>
                  <a:pt x="0" y="345567"/>
                </a:lnTo>
                <a:lnTo>
                  <a:pt x="0" y="0"/>
                </a:lnTo>
                <a:close/>
              </a:path>
            </a:pathLst>
          </a:custGeom>
          <a:ln w="3175">
            <a:solidFill>
              <a:srgbClr val="58134A"/>
            </a:solidFill>
          </a:ln>
        </p:spPr>
        <p:txBody>
          <a:bodyPr wrap="square" lIns="0" tIns="0" rIns="0" bIns="0" rtlCol="0"/>
          <a:lstStyle/>
          <a:p>
            <a:endParaRPr/>
          </a:p>
        </p:txBody>
      </p:sp>
      <p:sp>
        <p:nvSpPr>
          <p:cNvPr id="1048846" name="object 12"/>
          <p:cNvSpPr/>
          <p:nvPr/>
        </p:nvSpPr>
        <p:spPr>
          <a:xfrm>
            <a:off x="1237818" y="686180"/>
            <a:ext cx="252095" cy="350520"/>
          </a:xfrm>
          <a:custGeom>
            <a:avLst/>
            <a:gdLst/>
            <a:ahLst/>
            <a:cxnLst/>
            <a:rect l="l" t="t" r="r" b="b"/>
            <a:pathLst>
              <a:path w="252094" h="350519">
                <a:moveTo>
                  <a:pt x="0" y="0"/>
                </a:moveTo>
                <a:lnTo>
                  <a:pt x="29489" y="0"/>
                </a:lnTo>
                <a:lnTo>
                  <a:pt x="192709" y="208534"/>
                </a:lnTo>
                <a:lnTo>
                  <a:pt x="192709" y="0"/>
                </a:lnTo>
                <a:lnTo>
                  <a:pt x="251637" y="0"/>
                </a:lnTo>
                <a:lnTo>
                  <a:pt x="251637" y="350266"/>
                </a:lnTo>
                <a:lnTo>
                  <a:pt x="226745" y="350266"/>
                </a:lnTo>
                <a:lnTo>
                  <a:pt x="58978" y="131572"/>
                </a:lnTo>
                <a:lnTo>
                  <a:pt x="58978" y="345821"/>
                </a:lnTo>
                <a:lnTo>
                  <a:pt x="0" y="345821"/>
                </a:lnTo>
                <a:lnTo>
                  <a:pt x="0" y="0"/>
                </a:lnTo>
                <a:close/>
              </a:path>
            </a:pathLst>
          </a:custGeom>
          <a:ln w="3175">
            <a:solidFill>
              <a:srgbClr val="58134A"/>
            </a:solidFill>
          </a:ln>
        </p:spPr>
        <p:txBody>
          <a:bodyPr wrap="square" lIns="0" tIns="0" rIns="0" bIns="0" rtlCol="0"/>
          <a:lstStyle/>
          <a:p>
            <a:endParaRPr/>
          </a:p>
        </p:txBody>
      </p:sp>
      <p:sp>
        <p:nvSpPr>
          <p:cNvPr id="1048847" name="object 13"/>
          <p:cNvSpPr/>
          <p:nvPr/>
        </p:nvSpPr>
        <p:spPr>
          <a:xfrm>
            <a:off x="507631" y="686180"/>
            <a:ext cx="353060" cy="350520"/>
          </a:xfrm>
          <a:custGeom>
            <a:avLst/>
            <a:gdLst/>
            <a:ahLst/>
            <a:cxnLst/>
            <a:rect l="l" t="t" r="r" b="b"/>
            <a:pathLst>
              <a:path w="353059" h="350519">
                <a:moveTo>
                  <a:pt x="69596" y="0"/>
                </a:moveTo>
                <a:lnTo>
                  <a:pt x="102146" y="0"/>
                </a:lnTo>
                <a:lnTo>
                  <a:pt x="176923" y="232791"/>
                </a:lnTo>
                <a:lnTo>
                  <a:pt x="250050" y="0"/>
                </a:lnTo>
                <a:lnTo>
                  <a:pt x="282371" y="0"/>
                </a:lnTo>
                <a:lnTo>
                  <a:pt x="352907" y="345821"/>
                </a:lnTo>
                <a:lnTo>
                  <a:pt x="293458" y="345821"/>
                </a:lnTo>
                <a:lnTo>
                  <a:pt x="257606" y="159385"/>
                </a:lnTo>
                <a:lnTo>
                  <a:pt x="188010" y="350266"/>
                </a:lnTo>
                <a:lnTo>
                  <a:pt x="166077" y="350266"/>
                </a:lnTo>
                <a:lnTo>
                  <a:pt x="96481" y="159385"/>
                </a:lnTo>
                <a:lnTo>
                  <a:pt x="59220" y="345821"/>
                </a:lnTo>
                <a:lnTo>
                  <a:pt x="0" y="345821"/>
                </a:lnTo>
                <a:lnTo>
                  <a:pt x="69596" y="0"/>
                </a:lnTo>
                <a:close/>
              </a:path>
            </a:pathLst>
          </a:custGeom>
          <a:ln w="3175">
            <a:solidFill>
              <a:srgbClr val="58134A"/>
            </a:solidFill>
          </a:ln>
        </p:spPr>
        <p:txBody>
          <a:bodyPr wrap="square" lIns="0" tIns="0" rIns="0" bIns="0" rtlCol="0"/>
          <a:lstStyle/>
          <a:p>
            <a:endParaRPr/>
          </a:p>
        </p:txBody>
      </p:sp>
      <p:sp>
        <p:nvSpPr>
          <p:cNvPr id="1048848" name="object 14"/>
          <p:cNvSpPr/>
          <p:nvPr/>
        </p:nvSpPr>
        <p:spPr>
          <a:xfrm>
            <a:off x="2932557" y="682625"/>
            <a:ext cx="266065" cy="349250"/>
          </a:xfrm>
          <a:custGeom>
            <a:avLst/>
            <a:gdLst/>
            <a:ahLst/>
            <a:cxnLst/>
            <a:rect l="l" t="t" r="r" b="b"/>
            <a:pathLst>
              <a:path w="266064" h="349250">
                <a:moveTo>
                  <a:pt x="95757" y="0"/>
                </a:moveTo>
                <a:lnTo>
                  <a:pt x="153338" y="6359"/>
                </a:lnTo>
                <a:lnTo>
                  <a:pt x="194452" y="25447"/>
                </a:lnTo>
                <a:lnTo>
                  <a:pt x="219112" y="57275"/>
                </a:lnTo>
                <a:lnTo>
                  <a:pt x="227330" y="101853"/>
                </a:lnTo>
                <a:lnTo>
                  <a:pt x="226188" y="116855"/>
                </a:lnTo>
                <a:lnTo>
                  <a:pt x="209169" y="157861"/>
                </a:lnTo>
                <a:lnTo>
                  <a:pt x="176664" y="187328"/>
                </a:lnTo>
                <a:lnTo>
                  <a:pt x="163449" y="193421"/>
                </a:lnTo>
                <a:lnTo>
                  <a:pt x="265556" y="349123"/>
                </a:lnTo>
                <a:lnTo>
                  <a:pt x="194818" y="349123"/>
                </a:lnTo>
                <a:lnTo>
                  <a:pt x="102616" y="206375"/>
                </a:lnTo>
                <a:lnTo>
                  <a:pt x="94952" y="206206"/>
                </a:lnTo>
                <a:lnTo>
                  <a:pt x="85883" y="205882"/>
                </a:lnTo>
                <a:lnTo>
                  <a:pt x="75434" y="205392"/>
                </a:lnTo>
                <a:lnTo>
                  <a:pt x="63626" y="204724"/>
                </a:lnTo>
                <a:lnTo>
                  <a:pt x="63626" y="349123"/>
                </a:lnTo>
                <a:lnTo>
                  <a:pt x="0" y="349123"/>
                </a:lnTo>
                <a:lnTo>
                  <a:pt x="0" y="3555"/>
                </a:lnTo>
                <a:lnTo>
                  <a:pt x="4409" y="3438"/>
                </a:lnTo>
                <a:lnTo>
                  <a:pt x="12509" y="3095"/>
                </a:lnTo>
                <a:lnTo>
                  <a:pt x="24324" y="2538"/>
                </a:lnTo>
                <a:lnTo>
                  <a:pt x="39878"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1048849" name="object 15"/>
          <p:cNvSpPr/>
          <p:nvPr/>
        </p:nvSpPr>
        <p:spPr>
          <a:xfrm>
            <a:off x="2591942" y="681481"/>
            <a:ext cx="304165" cy="350520"/>
          </a:xfrm>
          <a:custGeom>
            <a:avLst/>
            <a:gdLst/>
            <a:ahLst/>
            <a:cxnLst/>
            <a:rect l="l" t="t" r="r" b="b"/>
            <a:pathLst>
              <a:path w="304164" h="350519">
                <a:moveTo>
                  <a:pt x="137794" y="0"/>
                </a:moveTo>
                <a:lnTo>
                  <a:pt x="164719" y="0"/>
                </a:lnTo>
                <a:lnTo>
                  <a:pt x="303656" y="350265"/>
                </a:lnTo>
                <a:lnTo>
                  <a:pt x="235965" y="350265"/>
                </a:lnTo>
                <a:lnTo>
                  <a:pt x="210693" y="280162"/>
                </a:lnTo>
                <a:lnTo>
                  <a:pt x="92329"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048850" name="object 16"/>
          <p:cNvSpPr/>
          <p:nvPr/>
        </p:nvSpPr>
        <p:spPr>
          <a:xfrm>
            <a:off x="881456" y="680084"/>
            <a:ext cx="302260" cy="357505"/>
          </a:xfrm>
          <a:custGeom>
            <a:avLst/>
            <a:gdLst/>
            <a:ahLst/>
            <a:cxnLst/>
            <a:rect l="l" t="t" r="r" b="b"/>
            <a:pathLst>
              <a:path w="302259" h="357505">
                <a:moveTo>
                  <a:pt x="148615" y="0"/>
                </a:moveTo>
                <a:lnTo>
                  <a:pt x="214368" y="11541"/>
                </a:lnTo>
                <a:lnTo>
                  <a:pt x="262547" y="46227"/>
                </a:lnTo>
                <a:lnTo>
                  <a:pt x="292093" y="101726"/>
                </a:lnTo>
                <a:lnTo>
                  <a:pt x="301942" y="175894"/>
                </a:lnTo>
                <a:lnTo>
                  <a:pt x="299370" y="215542"/>
                </a:lnTo>
                <a:lnTo>
                  <a:pt x="278791" y="281836"/>
                </a:lnTo>
                <a:lnTo>
                  <a:pt x="238038" y="329965"/>
                </a:lnTo>
                <a:lnTo>
                  <a:pt x="179593" y="354453"/>
                </a:lnTo>
                <a:lnTo>
                  <a:pt x="143890" y="357504"/>
                </a:lnTo>
                <a:lnTo>
                  <a:pt x="111124" y="354478"/>
                </a:lnTo>
                <a:lnTo>
                  <a:pt x="57755" y="330233"/>
                </a:lnTo>
                <a:lnTo>
                  <a:pt x="20895" y="282461"/>
                </a:lnTo>
                <a:lnTo>
                  <a:pt x="2321" y="215925"/>
                </a:lnTo>
                <a:lnTo>
                  <a:pt x="0" y="175894"/>
                </a:lnTo>
                <a:lnTo>
                  <a:pt x="2528" y="140440"/>
                </a:lnTo>
                <a:lnTo>
                  <a:pt x="22754" y="78007"/>
                </a:lnTo>
                <a:lnTo>
                  <a:pt x="62383" y="28717"/>
                </a:lnTo>
                <a:lnTo>
                  <a:pt x="116466" y="3190"/>
                </a:lnTo>
                <a:lnTo>
                  <a:pt x="148615" y="0"/>
                </a:lnTo>
                <a:close/>
              </a:path>
            </a:pathLst>
          </a:custGeom>
          <a:ln w="3175">
            <a:solidFill>
              <a:srgbClr val="58134A"/>
            </a:solidFill>
          </a:ln>
        </p:spPr>
        <p:txBody>
          <a:bodyPr wrap="square" lIns="0" tIns="0" rIns="0" bIns="0" rtlCol="0"/>
          <a:lstStyle/>
          <a:p>
            <a:endParaRPr/>
          </a:p>
        </p:txBody>
      </p:sp>
      <p:sp>
        <p:nvSpPr>
          <p:cNvPr id="1048851" name="object 17"/>
          <p:cNvSpPr txBox="1"/>
          <p:nvPr/>
        </p:nvSpPr>
        <p:spPr>
          <a:xfrm>
            <a:off x="535940" y="1282953"/>
            <a:ext cx="8379460" cy="4496744"/>
          </a:xfrm>
          <a:prstGeom prst="rect">
            <a:avLst/>
          </a:prstGeom>
        </p:spPr>
        <p:txBody>
          <a:bodyPr vert="horz" wrap="square" lIns="0" tIns="53975" rIns="0" bIns="0" rtlCol="0">
            <a:spAutoFit/>
          </a:bodyPr>
          <a:lstStyle/>
          <a:p>
            <a:pPr marL="286385" marR="130810" indent="-274320" algn="just">
              <a:lnSpc>
                <a:spcPts val="2590"/>
              </a:lnSpc>
              <a:spcBef>
                <a:spcPts val="425"/>
              </a:spcBef>
              <a:buClr>
                <a:srgbClr val="B03E9A"/>
              </a:buClr>
              <a:buSzPct val="72916"/>
              <a:buFont typeface="Wingdings 2"/>
              <a:buChar char=""/>
              <a:tabLst>
                <a:tab pos="287020" algn="l"/>
              </a:tabLst>
            </a:pPr>
            <a:r>
              <a:rPr sz="2400" dirty="0">
                <a:latin typeface="Trebuchet MS"/>
                <a:cs typeface="Trebuchet MS"/>
              </a:rPr>
              <a:t>A </a:t>
            </a:r>
            <a:r>
              <a:rPr sz="2400" spc="-5" dirty="0">
                <a:latin typeface="Trebuchet MS"/>
                <a:cs typeface="Trebuchet MS"/>
              </a:rPr>
              <a:t>market </a:t>
            </a:r>
            <a:r>
              <a:rPr sz="2400" dirty="0">
                <a:latin typeface="Trebuchet MS"/>
                <a:cs typeface="Trebuchet MS"/>
              </a:rPr>
              <a:t>for </a:t>
            </a:r>
            <a:r>
              <a:rPr sz="2400" spc="-5" dirty="0">
                <a:latin typeface="Trebuchet MS"/>
                <a:cs typeface="Trebuchet MS"/>
              </a:rPr>
              <a:t>dealing in monetary assets </a:t>
            </a:r>
            <a:r>
              <a:rPr sz="2400" dirty="0">
                <a:latin typeface="Trebuchet MS"/>
                <a:cs typeface="Trebuchet MS"/>
              </a:rPr>
              <a:t>of</a:t>
            </a:r>
            <a:r>
              <a:rPr sz="2400" spc="-160" dirty="0">
                <a:latin typeface="Trebuchet MS"/>
                <a:cs typeface="Trebuchet MS"/>
              </a:rPr>
              <a:t> </a:t>
            </a:r>
            <a:r>
              <a:rPr sz="2400" dirty="0">
                <a:latin typeface="Trebuchet MS"/>
                <a:cs typeface="Trebuchet MS"/>
              </a:rPr>
              <a:t>short  </a:t>
            </a:r>
            <a:r>
              <a:rPr sz="2400" spc="-5" dirty="0">
                <a:latin typeface="Trebuchet MS"/>
                <a:cs typeface="Trebuchet MS"/>
              </a:rPr>
              <a:t>term nature, </a:t>
            </a:r>
            <a:r>
              <a:rPr sz="2400" dirty="0">
                <a:latin typeface="Trebuchet MS"/>
                <a:cs typeface="Trebuchet MS"/>
              </a:rPr>
              <a:t>less </a:t>
            </a:r>
            <a:r>
              <a:rPr sz="2400" spc="-5" dirty="0">
                <a:latin typeface="Trebuchet MS"/>
                <a:cs typeface="Trebuchet MS"/>
              </a:rPr>
              <a:t>than </a:t>
            </a:r>
            <a:r>
              <a:rPr sz="2400" dirty="0">
                <a:latin typeface="Trebuchet MS"/>
                <a:cs typeface="Trebuchet MS"/>
              </a:rPr>
              <a:t>one</a:t>
            </a:r>
            <a:r>
              <a:rPr sz="2400" spc="30" dirty="0">
                <a:latin typeface="Trebuchet MS"/>
                <a:cs typeface="Trebuchet MS"/>
              </a:rPr>
              <a:t> </a:t>
            </a:r>
            <a:r>
              <a:rPr sz="2400" spc="-70" dirty="0">
                <a:latin typeface="Trebuchet MS"/>
                <a:cs typeface="Trebuchet MS"/>
              </a:rPr>
              <a:t>year.</a:t>
            </a:r>
            <a:endParaRPr sz="2400">
              <a:latin typeface="Trebuchet MS"/>
              <a:cs typeface="Trebuchet MS"/>
            </a:endParaRPr>
          </a:p>
          <a:p>
            <a:pPr marL="286385" marR="90170" indent="-274320" algn="just">
              <a:lnSpc>
                <a:spcPts val="2590"/>
              </a:lnSpc>
              <a:spcBef>
                <a:spcPts val="610"/>
              </a:spcBef>
              <a:buClr>
                <a:srgbClr val="B03E9A"/>
              </a:buClr>
              <a:buSzPct val="72916"/>
              <a:buFont typeface="Wingdings 2"/>
              <a:buChar char=""/>
              <a:tabLst>
                <a:tab pos="287020" algn="l"/>
              </a:tabLst>
            </a:pPr>
            <a:r>
              <a:rPr sz="2400" spc="-5" dirty="0">
                <a:latin typeface="Trebuchet MS"/>
                <a:cs typeface="Trebuchet MS"/>
              </a:rPr>
              <a:t>enables </a:t>
            </a:r>
            <a:r>
              <a:rPr sz="2400" dirty="0">
                <a:latin typeface="Trebuchet MS"/>
                <a:cs typeface="Trebuchet MS"/>
              </a:rPr>
              <a:t>raising </a:t>
            </a:r>
            <a:r>
              <a:rPr sz="2400" spc="-5" dirty="0">
                <a:latin typeface="Trebuchet MS"/>
                <a:cs typeface="Trebuchet MS"/>
              </a:rPr>
              <a:t>up </a:t>
            </a:r>
            <a:r>
              <a:rPr sz="2400" dirty="0">
                <a:latin typeface="Trebuchet MS"/>
                <a:cs typeface="Trebuchet MS"/>
              </a:rPr>
              <a:t>of </a:t>
            </a:r>
            <a:r>
              <a:rPr sz="2400" spc="-5" dirty="0">
                <a:latin typeface="Trebuchet MS"/>
                <a:cs typeface="Trebuchet MS"/>
              </a:rPr>
              <a:t>short term funds </a:t>
            </a:r>
            <a:r>
              <a:rPr sz="2400" dirty="0">
                <a:latin typeface="Trebuchet MS"/>
                <a:cs typeface="Trebuchet MS"/>
              </a:rPr>
              <a:t>for  </a:t>
            </a:r>
            <a:r>
              <a:rPr sz="2400" spc="-5" dirty="0">
                <a:latin typeface="Trebuchet MS"/>
                <a:cs typeface="Trebuchet MS"/>
              </a:rPr>
              <a:t>meeting temporary shortage </a:t>
            </a:r>
            <a:r>
              <a:rPr sz="2400" dirty="0">
                <a:latin typeface="Trebuchet MS"/>
                <a:cs typeface="Trebuchet MS"/>
              </a:rPr>
              <a:t>of </a:t>
            </a:r>
            <a:r>
              <a:rPr sz="2400" spc="-5" dirty="0">
                <a:latin typeface="Trebuchet MS"/>
                <a:cs typeface="Trebuchet MS"/>
              </a:rPr>
              <a:t>fund and  obligations and temporary deployment </a:t>
            </a:r>
            <a:r>
              <a:rPr sz="2400" dirty="0">
                <a:latin typeface="Trebuchet MS"/>
                <a:cs typeface="Trebuchet MS"/>
              </a:rPr>
              <a:t>of </a:t>
            </a:r>
            <a:r>
              <a:rPr sz="2400" spc="-5" dirty="0">
                <a:latin typeface="Trebuchet MS"/>
                <a:cs typeface="Trebuchet MS"/>
              </a:rPr>
              <a:t>excess  fund.</a:t>
            </a:r>
            <a:endParaRPr sz="2400">
              <a:latin typeface="Trebuchet MS"/>
              <a:cs typeface="Trebuchet MS"/>
            </a:endParaRPr>
          </a:p>
          <a:p>
            <a:pPr marL="287020" indent="-274320" algn="just">
              <a:lnSpc>
                <a:spcPct val="100000"/>
              </a:lnSpc>
              <a:spcBef>
                <a:spcPts val="280"/>
              </a:spcBef>
              <a:buClr>
                <a:srgbClr val="B03E9A"/>
              </a:buClr>
              <a:buSzPct val="72916"/>
              <a:buFont typeface="Wingdings 2"/>
              <a:buChar char=""/>
              <a:tabLst>
                <a:tab pos="287020" algn="l"/>
              </a:tabLst>
            </a:pPr>
            <a:r>
              <a:rPr sz="2400" spc="-5" dirty="0">
                <a:latin typeface="Trebuchet MS"/>
                <a:cs typeface="Trebuchet MS"/>
              </a:rPr>
              <a:t>Major participant are: RBI and Commercial</a:t>
            </a:r>
            <a:r>
              <a:rPr sz="2400" spc="-25" dirty="0">
                <a:latin typeface="Trebuchet MS"/>
                <a:cs typeface="Trebuchet MS"/>
              </a:rPr>
              <a:t> </a:t>
            </a:r>
            <a:r>
              <a:rPr sz="2400" dirty="0">
                <a:latin typeface="Trebuchet MS"/>
                <a:cs typeface="Trebuchet MS"/>
              </a:rPr>
              <a:t>Banks</a:t>
            </a:r>
            <a:endParaRPr sz="2400">
              <a:latin typeface="Trebuchet MS"/>
              <a:cs typeface="Trebuchet MS"/>
            </a:endParaRPr>
          </a:p>
          <a:p>
            <a:pPr marL="287020" indent="-274320" algn="just">
              <a:lnSpc>
                <a:spcPct val="100000"/>
              </a:lnSpc>
              <a:spcBef>
                <a:spcPts val="315"/>
              </a:spcBef>
              <a:buClr>
                <a:srgbClr val="B03E9A"/>
              </a:buClr>
              <a:buSzPct val="72916"/>
              <a:buFont typeface="Wingdings 2"/>
              <a:buChar char=""/>
              <a:tabLst>
                <a:tab pos="287020" algn="l"/>
              </a:tabLst>
            </a:pPr>
            <a:r>
              <a:rPr sz="2400" spc="-5" dirty="0">
                <a:latin typeface="Trebuchet MS"/>
                <a:cs typeface="Trebuchet MS"/>
              </a:rPr>
              <a:t>Major </a:t>
            </a:r>
            <a:r>
              <a:rPr sz="2400" spc="-10" dirty="0">
                <a:latin typeface="Trebuchet MS"/>
                <a:cs typeface="Trebuchet MS"/>
              </a:rPr>
              <a:t>objectives:</a:t>
            </a:r>
            <a:endParaRPr sz="2400">
              <a:latin typeface="Trebuchet MS"/>
              <a:cs typeface="Trebuchet MS"/>
            </a:endParaRPr>
          </a:p>
          <a:p>
            <a:pPr marL="286385" marR="587375" indent="-274320" algn="just">
              <a:lnSpc>
                <a:spcPts val="2590"/>
              </a:lnSpc>
              <a:spcBef>
                <a:spcPts val="640"/>
              </a:spcBef>
              <a:buClr>
                <a:srgbClr val="B03E9A"/>
              </a:buClr>
              <a:buSzPct val="72916"/>
              <a:buFont typeface="Wingdings"/>
              <a:buChar char=""/>
              <a:tabLst>
                <a:tab pos="287020" algn="l"/>
              </a:tabLst>
            </a:pPr>
            <a:r>
              <a:rPr sz="2400" spc="-5" dirty="0">
                <a:latin typeface="Trebuchet MS"/>
                <a:cs typeface="Trebuchet MS"/>
              </a:rPr>
              <a:t>equilibrium mechanism </a:t>
            </a:r>
            <a:r>
              <a:rPr sz="2400" dirty="0">
                <a:latin typeface="Trebuchet MS"/>
                <a:cs typeface="Trebuchet MS"/>
              </a:rPr>
              <a:t>for </a:t>
            </a:r>
            <a:r>
              <a:rPr sz="2400" spc="-5" dirty="0">
                <a:latin typeface="Trebuchet MS"/>
                <a:cs typeface="Trebuchet MS"/>
              </a:rPr>
              <a:t>evening </a:t>
            </a:r>
            <a:r>
              <a:rPr sz="2400" dirty="0">
                <a:latin typeface="Trebuchet MS"/>
                <a:cs typeface="Trebuchet MS"/>
              </a:rPr>
              <a:t>out short  </a:t>
            </a:r>
            <a:r>
              <a:rPr sz="2400" spc="-5" dirty="0">
                <a:latin typeface="Trebuchet MS"/>
                <a:cs typeface="Trebuchet MS"/>
              </a:rPr>
              <a:t>term surpluses and</a:t>
            </a:r>
            <a:r>
              <a:rPr sz="2400" spc="15" dirty="0">
                <a:latin typeface="Trebuchet MS"/>
                <a:cs typeface="Trebuchet MS"/>
              </a:rPr>
              <a:t> </a:t>
            </a:r>
            <a:r>
              <a:rPr sz="2400" spc="-5" dirty="0">
                <a:latin typeface="Trebuchet MS"/>
                <a:cs typeface="Trebuchet MS"/>
              </a:rPr>
              <a:t>deficits</a:t>
            </a:r>
            <a:endParaRPr sz="2400">
              <a:latin typeface="Trebuchet MS"/>
              <a:cs typeface="Trebuchet MS"/>
            </a:endParaRPr>
          </a:p>
          <a:p>
            <a:pPr marL="287020" indent="-274320" algn="just">
              <a:lnSpc>
                <a:spcPct val="100000"/>
              </a:lnSpc>
              <a:spcBef>
                <a:spcPts val="275"/>
              </a:spcBef>
              <a:buClr>
                <a:srgbClr val="B03E9A"/>
              </a:buClr>
              <a:buSzPct val="72916"/>
              <a:buFont typeface="Wingdings"/>
              <a:buChar char=""/>
              <a:tabLst>
                <a:tab pos="287020" algn="l"/>
                <a:tab pos="5264785" algn="l"/>
              </a:tabLst>
            </a:pPr>
            <a:r>
              <a:rPr sz="2400" dirty="0">
                <a:latin typeface="Trebuchet MS"/>
                <a:cs typeface="Trebuchet MS"/>
              </a:rPr>
              <a:t>focal </a:t>
            </a:r>
            <a:r>
              <a:rPr sz="2400" spc="-5" dirty="0">
                <a:latin typeface="Trebuchet MS"/>
                <a:cs typeface="Trebuchet MS"/>
              </a:rPr>
              <a:t>point </a:t>
            </a:r>
            <a:r>
              <a:rPr sz="2400" dirty="0">
                <a:latin typeface="Trebuchet MS"/>
                <a:cs typeface="Trebuchet MS"/>
              </a:rPr>
              <a:t>for</a:t>
            </a:r>
            <a:r>
              <a:rPr sz="2400" spc="25" dirty="0">
                <a:latin typeface="Trebuchet MS"/>
                <a:cs typeface="Trebuchet MS"/>
              </a:rPr>
              <a:t> </a:t>
            </a:r>
            <a:r>
              <a:rPr sz="2400" spc="-5" dirty="0">
                <a:latin typeface="Trebuchet MS"/>
                <a:cs typeface="Trebuchet MS"/>
              </a:rPr>
              <a:t>influencing</a:t>
            </a:r>
            <a:r>
              <a:rPr sz="2400" spc="25" dirty="0">
                <a:latin typeface="Trebuchet MS"/>
                <a:cs typeface="Trebuchet MS"/>
              </a:rPr>
              <a:t> </a:t>
            </a:r>
            <a:r>
              <a:rPr sz="2400" spc="-5" dirty="0">
                <a:latin typeface="Trebuchet MS"/>
                <a:cs typeface="Trebuchet MS"/>
              </a:rPr>
              <a:t>liquidity	in</a:t>
            </a:r>
            <a:r>
              <a:rPr sz="2400" spc="-25" dirty="0">
                <a:latin typeface="Trebuchet MS"/>
                <a:cs typeface="Trebuchet MS"/>
              </a:rPr>
              <a:t> </a:t>
            </a:r>
            <a:r>
              <a:rPr sz="2400" spc="-5" dirty="0">
                <a:latin typeface="Trebuchet MS"/>
                <a:cs typeface="Trebuchet MS"/>
              </a:rPr>
              <a:t>economy</a:t>
            </a:r>
            <a:endParaRPr sz="2400">
              <a:latin typeface="Trebuchet MS"/>
              <a:cs typeface="Trebuchet MS"/>
            </a:endParaRPr>
          </a:p>
          <a:p>
            <a:pPr marL="287020" indent="-274320" algn="just">
              <a:lnSpc>
                <a:spcPts val="2735"/>
              </a:lnSpc>
              <a:spcBef>
                <a:spcPts val="315"/>
              </a:spcBef>
              <a:buClr>
                <a:srgbClr val="B03E9A"/>
              </a:buClr>
              <a:buSzPct val="72916"/>
              <a:buFont typeface="Wingdings"/>
              <a:buChar char=""/>
              <a:tabLst>
                <a:tab pos="287020" algn="l"/>
              </a:tabLst>
            </a:pPr>
            <a:r>
              <a:rPr sz="2400" spc="-5" dirty="0">
                <a:latin typeface="Trebuchet MS"/>
                <a:cs typeface="Trebuchet MS"/>
              </a:rPr>
              <a:t>access to users </a:t>
            </a:r>
            <a:r>
              <a:rPr sz="2400" dirty="0">
                <a:latin typeface="Trebuchet MS"/>
                <a:cs typeface="Trebuchet MS"/>
              </a:rPr>
              <a:t>of </a:t>
            </a:r>
            <a:r>
              <a:rPr sz="2400" spc="-5" dirty="0">
                <a:latin typeface="Trebuchet MS"/>
                <a:cs typeface="Trebuchet MS"/>
              </a:rPr>
              <a:t>short term funds at</a:t>
            </a:r>
            <a:r>
              <a:rPr sz="2400" spc="50" dirty="0">
                <a:latin typeface="Trebuchet MS"/>
                <a:cs typeface="Trebuchet MS"/>
              </a:rPr>
              <a:t> </a:t>
            </a:r>
            <a:r>
              <a:rPr sz="2400" spc="-5" dirty="0">
                <a:latin typeface="Trebuchet MS"/>
                <a:cs typeface="Trebuchet MS"/>
              </a:rPr>
              <a:t>reasonable</a:t>
            </a:r>
            <a:endParaRPr sz="2400">
              <a:latin typeface="Trebuchet MS"/>
              <a:cs typeface="Trebuchet MS"/>
            </a:endParaRPr>
          </a:p>
          <a:p>
            <a:pPr marL="286385" algn="just">
              <a:lnSpc>
                <a:spcPts val="2735"/>
              </a:lnSpc>
            </a:pPr>
            <a:r>
              <a:rPr sz="2400" spc="-5" dirty="0">
                <a:latin typeface="Trebuchet MS"/>
                <a:cs typeface="Trebuchet MS"/>
              </a:rPr>
              <a:t>cost</a:t>
            </a:r>
            <a:endParaRPr sz="2400">
              <a:latin typeface="Trebuchet MS"/>
              <a:cs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2" name="object 2"/>
          <p:cNvSpPr/>
          <p:nvPr/>
        </p:nvSpPr>
        <p:spPr>
          <a:xfrm>
            <a:off x="519772" y="1050036"/>
            <a:ext cx="6729006" cy="319150"/>
          </a:xfrm>
          <a:prstGeom prst="rect">
            <a:avLst/>
          </a:prstGeom>
          <a:blipFill>
            <a:blip r:embed="rId2" cstate="print"/>
            <a:stretch>
              <a:fillRect/>
            </a:stretch>
          </a:blipFill>
        </p:spPr>
        <p:txBody>
          <a:bodyPr wrap="square" lIns="0" tIns="0" rIns="0" bIns="0" rtlCol="0"/>
          <a:lstStyle/>
          <a:p>
            <a:endParaRPr/>
          </a:p>
        </p:txBody>
      </p:sp>
      <p:sp>
        <p:nvSpPr>
          <p:cNvPr id="1048853" name="object 3"/>
          <p:cNvSpPr/>
          <p:nvPr/>
        </p:nvSpPr>
        <p:spPr>
          <a:xfrm>
            <a:off x="6039484" y="1145539"/>
            <a:ext cx="74295" cy="114300"/>
          </a:xfrm>
          <a:custGeom>
            <a:avLst/>
            <a:gdLst/>
            <a:ahLst/>
            <a:cxnLst/>
            <a:rect l="l" t="t" r="r" b="b"/>
            <a:pathLst>
              <a:path w="74295" h="114300">
                <a:moveTo>
                  <a:pt x="37084" y="0"/>
                </a:moveTo>
                <a:lnTo>
                  <a:pt x="0" y="114046"/>
                </a:lnTo>
                <a:lnTo>
                  <a:pt x="74167" y="114046"/>
                </a:lnTo>
                <a:lnTo>
                  <a:pt x="37084" y="0"/>
                </a:lnTo>
                <a:close/>
              </a:path>
            </a:pathLst>
          </a:custGeom>
          <a:ln w="3175">
            <a:solidFill>
              <a:srgbClr val="58134A"/>
            </a:solidFill>
          </a:ln>
        </p:spPr>
        <p:txBody>
          <a:bodyPr wrap="square" lIns="0" tIns="0" rIns="0" bIns="0" rtlCol="0"/>
          <a:lstStyle/>
          <a:p>
            <a:endParaRPr/>
          </a:p>
        </p:txBody>
      </p:sp>
      <p:sp>
        <p:nvSpPr>
          <p:cNvPr id="1048854" name="object 4"/>
          <p:cNvSpPr/>
          <p:nvPr/>
        </p:nvSpPr>
        <p:spPr>
          <a:xfrm>
            <a:off x="1476883" y="1101089"/>
            <a:ext cx="95630" cy="103124"/>
          </a:xfrm>
          <a:prstGeom prst="rect">
            <a:avLst/>
          </a:prstGeom>
          <a:blipFill>
            <a:blip r:embed="rId3" cstate="print"/>
            <a:stretch>
              <a:fillRect/>
            </a:stretch>
          </a:blipFill>
        </p:spPr>
        <p:txBody>
          <a:bodyPr wrap="square" lIns="0" tIns="0" rIns="0" bIns="0" rtlCol="0"/>
          <a:lstStyle/>
          <a:p>
            <a:endParaRPr/>
          </a:p>
        </p:txBody>
      </p:sp>
      <p:sp>
        <p:nvSpPr>
          <p:cNvPr id="1048855" name="object 5"/>
          <p:cNvSpPr/>
          <p:nvPr/>
        </p:nvSpPr>
        <p:spPr>
          <a:xfrm>
            <a:off x="6300851" y="1100963"/>
            <a:ext cx="91186" cy="89915"/>
          </a:xfrm>
          <a:prstGeom prst="rect">
            <a:avLst/>
          </a:prstGeom>
          <a:blipFill>
            <a:blip r:embed="rId4" cstate="print"/>
            <a:stretch>
              <a:fillRect/>
            </a:stretch>
          </a:blipFill>
        </p:spPr>
        <p:txBody>
          <a:bodyPr wrap="square" lIns="0" tIns="0" rIns="0" bIns="0" rtlCol="0"/>
          <a:lstStyle/>
          <a:p>
            <a:endParaRPr/>
          </a:p>
        </p:txBody>
      </p:sp>
      <p:sp>
        <p:nvSpPr>
          <p:cNvPr id="1048856" name="object 6"/>
          <p:cNvSpPr/>
          <p:nvPr/>
        </p:nvSpPr>
        <p:spPr>
          <a:xfrm>
            <a:off x="4466463" y="1097788"/>
            <a:ext cx="157606" cy="223647"/>
          </a:xfrm>
          <a:prstGeom prst="rect">
            <a:avLst/>
          </a:prstGeom>
          <a:blipFill>
            <a:blip r:embed="rId5" cstate="print"/>
            <a:stretch>
              <a:fillRect/>
            </a:stretch>
          </a:blipFill>
        </p:spPr>
        <p:txBody>
          <a:bodyPr wrap="square" lIns="0" tIns="0" rIns="0" bIns="0" rtlCol="0"/>
          <a:lstStyle/>
          <a:p>
            <a:endParaRPr/>
          </a:p>
        </p:txBody>
      </p:sp>
      <p:sp>
        <p:nvSpPr>
          <p:cNvPr id="1048857" name="object 7"/>
          <p:cNvSpPr/>
          <p:nvPr/>
        </p:nvSpPr>
        <p:spPr>
          <a:xfrm>
            <a:off x="3459098" y="1097788"/>
            <a:ext cx="157606" cy="223647"/>
          </a:xfrm>
          <a:prstGeom prst="rect">
            <a:avLst/>
          </a:prstGeom>
          <a:blipFill>
            <a:blip r:embed="rId5" cstate="print"/>
            <a:stretch>
              <a:fillRect/>
            </a:stretch>
          </a:blipFill>
        </p:spPr>
        <p:txBody>
          <a:bodyPr wrap="square" lIns="0" tIns="0" rIns="0" bIns="0" rtlCol="0"/>
          <a:lstStyle/>
          <a:p>
            <a:endParaRPr/>
          </a:p>
        </p:txBody>
      </p:sp>
      <p:sp>
        <p:nvSpPr>
          <p:cNvPr id="1048858" name="object 8"/>
          <p:cNvSpPr/>
          <p:nvPr/>
        </p:nvSpPr>
        <p:spPr>
          <a:xfrm>
            <a:off x="1717167" y="1097788"/>
            <a:ext cx="157606" cy="223647"/>
          </a:xfrm>
          <a:prstGeom prst="rect">
            <a:avLst/>
          </a:prstGeom>
          <a:blipFill>
            <a:blip r:embed="rId5" cstate="print"/>
            <a:stretch>
              <a:fillRect/>
            </a:stretch>
          </a:blipFill>
        </p:spPr>
        <p:txBody>
          <a:bodyPr wrap="square" lIns="0" tIns="0" rIns="0" bIns="0" rtlCol="0"/>
          <a:lstStyle/>
          <a:p>
            <a:endParaRPr/>
          </a:p>
        </p:txBody>
      </p:sp>
      <p:sp>
        <p:nvSpPr>
          <p:cNvPr id="1048859" name="object 9"/>
          <p:cNvSpPr/>
          <p:nvPr/>
        </p:nvSpPr>
        <p:spPr>
          <a:xfrm>
            <a:off x="839393" y="1097788"/>
            <a:ext cx="157606" cy="223647"/>
          </a:xfrm>
          <a:prstGeom prst="rect">
            <a:avLst/>
          </a:prstGeom>
          <a:blipFill>
            <a:blip r:embed="rId6" cstate="print"/>
            <a:stretch>
              <a:fillRect/>
            </a:stretch>
          </a:blipFill>
        </p:spPr>
        <p:txBody>
          <a:bodyPr wrap="square" lIns="0" tIns="0" rIns="0" bIns="0" rtlCol="0"/>
          <a:lstStyle/>
          <a:p>
            <a:endParaRPr/>
          </a:p>
        </p:txBody>
      </p:sp>
      <p:sp>
        <p:nvSpPr>
          <p:cNvPr id="1048860" name="object 10"/>
          <p:cNvSpPr/>
          <p:nvPr/>
        </p:nvSpPr>
        <p:spPr>
          <a:xfrm>
            <a:off x="6993255" y="1055497"/>
            <a:ext cx="255904" cy="308610"/>
          </a:xfrm>
          <a:custGeom>
            <a:avLst/>
            <a:gdLst/>
            <a:ahLst/>
            <a:cxnLst/>
            <a:rect l="l" t="t" r="r" b="b"/>
            <a:pathLst>
              <a:path w="255904" h="308609">
                <a:moveTo>
                  <a:pt x="0" y="0"/>
                </a:moveTo>
                <a:lnTo>
                  <a:pt x="255524" y="0"/>
                </a:lnTo>
                <a:lnTo>
                  <a:pt x="255524" y="48640"/>
                </a:lnTo>
                <a:lnTo>
                  <a:pt x="152908" y="48640"/>
                </a:lnTo>
                <a:lnTo>
                  <a:pt x="152908" y="308482"/>
                </a:lnTo>
                <a:lnTo>
                  <a:pt x="98171" y="308482"/>
                </a:lnTo>
                <a:lnTo>
                  <a:pt x="98171" y="48640"/>
                </a:lnTo>
                <a:lnTo>
                  <a:pt x="0" y="48640"/>
                </a:lnTo>
                <a:lnTo>
                  <a:pt x="0" y="0"/>
                </a:lnTo>
                <a:close/>
              </a:path>
            </a:pathLst>
          </a:custGeom>
          <a:ln w="3175">
            <a:solidFill>
              <a:srgbClr val="58134A"/>
            </a:solidFill>
          </a:ln>
        </p:spPr>
        <p:txBody>
          <a:bodyPr wrap="square" lIns="0" tIns="0" rIns="0" bIns="0" rtlCol="0"/>
          <a:lstStyle/>
          <a:p>
            <a:endParaRPr/>
          </a:p>
        </p:txBody>
      </p:sp>
      <p:sp>
        <p:nvSpPr>
          <p:cNvPr id="1048861" name="object 11"/>
          <p:cNvSpPr/>
          <p:nvPr/>
        </p:nvSpPr>
        <p:spPr>
          <a:xfrm>
            <a:off x="6775322" y="1055497"/>
            <a:ext cx="196850" cy="308610"/>
          </a:xfrm>
          <a:custGeom>
            <a:avLst/>
            <a:gdLst/>
            <a:ahLst/>
            <a:cxnLst/>
            <a:rect l="l" t="t" r="r" b="b"/>
            <a:pathLst>
              <a:path w="196850" h="308609">
                <a:moveTo>
                  <a:pt x="0" y="0"/>
                </a:moveTo>
                <a:lnTo>
                  <a:pt x="196850" y="0"/>
                </a:lnTo>
                <a:lnTo>
                  <a:pt x="196850" y="48640"/>
                </a:lnTo>
                <a:lnTo>
                  <a:pt x="54736" y="48640"/>
                </a:lnTo>
                <a:lnTo>
                  <a:pt x="54736" y="120903"/>
                </a:lnTo>
                <a:lnTo>
                  <a:pt x="156591" y="120903"/>
                </a:lnTo>
                <a:lnTo>
                  <a:pt x="156591" y="167386"/>
                </a:lnTo>
                <a:lnTo>
                  <a:pt x="54736" y="167386"/>
                </a:lnTo>
                <a:lnTo>
                  <a:pt x="54736"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8862" name="object 12"/>
          <p:cNvSpPr/>
          <p:nvPr/>
        </p:nvSpPr>
        <p:spPr>
          <a:xfrm>
            <a:off x="6508622" y="1055497"/>
            <a:ext cx="240665" cy="308610"/>
          </a:xfrm>
          <a:custGeom>
            <a:avLst/>
            <a:gdLst/>
            <a:ahLst/>
            <a:cxnLst/>
            <a:rect l="l" t="t" r="r" b="b"/>
            <a:pathLst>
              <a:path w="240665" h="308609">
                <a:moveTo>
                  <a:pt x="0" y="0"/>
                </a:moveTo>
                <a:lnTo>
                  <a:pt x="54736" y="0"/>
                </a:lnTo>
                <a:lnTo>
                  <a:pt x="54736" y="147574"/>
                </a:lnTo>
                <a:lnTo>
                  <a:pt x="159638" y="0"/>
                </a:lnTo>
                <a:lnTo>
                  <a:pt x="221869" y="0"/>
                </a:lnTo>
                <a:lnTo>
                  <a:pt x="125222" y="134747"/>
                </a:lnTo>
                <a:lnTo>
                  <a:pt x="240410" y="308482"/>
                </a:lnTo>
                <a:lnTo>
                  <a:pt x="175005" y="308482"/>
                </a:lnTo>
                <a:lnTo>
                  <a:pt x="89026" y="177037"/>
                </a:lnTo>
                <a:lnTo>
                  <a:pt x="54736" y="224027"/>
                </a:lnTo>
                <a:lnTo>
                  <a:pt x="54736"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8863" name="object 13"/>
          <p:cNvSpPr/>
          <p:nvPr/>
        </p:nvSpPr>
        <p:spPr>
          <a:xfrm>
            <a:off x="5623178" y="1055497"/>
            <a:ext cx="315595" cy="313055"/>
          </a:xfrm>
          <a:custGeom>
            <a:avLst/>
            <a:gdLst/>
            <a:ahLst/>
            <a:cxnLst/>
            <a:rect l="l" t="t" r="r" b="b"/>
            <a:pathLst>
              <a:path w="315595" h="313055">
                <a:moveTo>
                  <a:pt x="62103" y="0"/>
                </a:moveTo>
                <a:lnTo>
                  <a:pt x="91186" y="0"/>
                </a:lnTo>
                <a:lnTo>
                  <a:pt x="157987" y="207772"/>
                </a:lnTo>
                <a:lnTo>
                  <a:pt x="223266" y="0"/>
                </a:lnTo>
                <a:lnTo>
                  <a:pt x="252095" y="0"/>
                </a:lnTo>
                <a:lnTo>
                  <a:pt x="315087" y="308737"/>
                </a:lnTo>
                <a:lnTo>
                  <a:pt x="262000" y="308737"/>
                </a:lnTo>
                <a:lnTo>
                  <a:pt x="229997" y="142366"/>
                </a:lnTo>
                <a:lnTo>
                  <a:pt x="167894" y="312674"/>
                </a:lnTo>
                <a:lnTo>
                  <a:pt x="148336" y="312674"/>
                </a:lnTo>
                <a:lnTo>
                  <a:pt x="86106" y="142366"/>
                </a:lnTo>
                <a:lnTo>
                  <a:pt x="52832" y="308737"/>
                </a:lnTo>
                <a:lnTo>
                  <a:pt x="0" y="308737"/>
                </a:lnTo>
                <a:lnTo>
                  <a:pt x="62103" y="0"/>
                </a:lnTo>
                <a:close/>
              </a:path>
            </a:pathLst>
          </a:custGeom>
          <a:ln w="3175">
            <a:solidFill>
              <a:srgbClr val="58134A"/>
            </a:solidFill>
          </a:ln>
        </p:spPr>
        <p:txBody>
          <a:bodyPr wrap="square" lIns="0" tIns="0" rIns="0" bIns="0" rtlCol="0"/>
          <a:lstStyle/>
          <a:p>
            <a:endParaRPr/>
          </a:p>
        </p:txBody>
      </p:sp>
      <p:sp>
        <p:nvSpPr>
          <p:cNvPr id="1048864" name="object 14"/>
          <p:cNvSpPr/>
          <p:nvPr/>
        </p:nvSpPr>
        <p:spPr>
          <a:xfrm>
            <a:off x="5231384" y="1055497"/>
            <a:ext cx="262890" cy="308610"/>
          </a:xfrm>
          <a:custGeom>
            <a:avLst/>
            <a:gdLst/>
            <a:ahLst/>
            <a:cxnLst/>
            <a:rect l="l" t="t" r="r" b="b"/>
            <a:pathLst>
              <a:path w="262889" h="308609">
                <a:moveTo>
                  <a:pt x="0" y="0"/>
                </a:moveTo>
                <a:lnTo>
                  <a:pt x="58165" y="0"/>
                </a:lnTo>
                <a:lnTo>
                  <a:pt x="131190" y="131572"/>
                </a:lnTo>
                <a:lnTo>
                  <a:pt x="204469" y="0"/>
                </a:lnTo>
                <a:lnTo>
                  <a:pt x="262381" y="0"/>
                </a:lnTo>
                <a:lnTo>
                  <a:pt x="158876" y="181863"/>
                </a:lnTo>
                <a:lnTo>
                  <a:pt x="158876" y="308482"/>
                </a:lnTo>
                <a:lnTo>
                  <a:pt x="104012" y="308482"/>
                </a:lnTo>
                <a:lnTo>
                  <a:pt x="104012" y="181863"/>
                </a:lnTo>
                <a:lnTo>
                  <a:pt x="0" y="0"/>
                </a:lnTo>
                <a:close/>
              </a:path>
            </a:pathLst>
          </a:custGeom>
          <a:ln w="3175">
            <a:solidFill>
              <a:srgbClr val="58134A"/>
            </a:solidFill>
          </a:ln>
        </p:spPr>
        <p:txBody>
          <a:bodyPr wrap="square" lIns="0" tIns="0" rIns="0" bIns="0" rtlCol="0"/>
          <a:lstStyle/>
          <a:p>
            <a:endParaRPr/>
          </a:p>
        </p:txBody>
      </p:sp>
      <p:sp>
        <p:nvSpPr>
          <p:cNvPr id="1048865" name="object 15"/>
          <p:cNvSpPr/>
          <p:nvPr/>
        </p:nvSpPr>
        <p:spPr>
          <a:xfrm>
            <a:off x="5016627" y="105549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8866" name="object 16"/>
          <p:cNvSpPr/>
          <p:nvPr/>
        </p:nvSpPr>
        <p:spPr>
          <a:xfrm>
            <a:off x="4728590" y="1055497"/>
            <a:ext cx="224790" cy="313055"/>
          </a:xfrm>
          <a:custGeom>
            <a:avLst/>
            <a:gdLst/>
            <a:ahLst/>
            <a:cxnLst/>
            <a:rect l="l" t="t" r="r" b="b"/>
            <a:pathLst>
              <a:path w="224789" h="313055">
                <a:moveTo>
                  <a:pt x="0" y="0"/>
                </a:moveTo>
                <a:lnTo>
                  <a:pt x="26288" y="0"/>
                </a:lnTo>
                <a:lnTo>
                  <a:pt x="171958" y="186181"/>
                </a:lnTo>
                <a:lnTo>
                  <a:pt x="171958" y="0"/>
                </a:lnTo>
                <a:lnTo>
                  <a:pt x="224662" y="0"/>
                </a:lnTo>
                <a:lnTo>
                  <a:pt x="224662" y="312674"/>
                </a:lnTo>
                <a:lnTo>
                  <a:pt x="202311" y="312674"/>
                </a:lnTo>
                <a:lnTo>
                  <a:pt x="52578" y="117475"/>
                </a:lnTo>
                <a:lnTo>
                  <a:pt x="52578" y="308737"/>
                </a:lnTo>
                <a:lnTo>
                  <a:pt x="0" y="308737"/>
                </a:lnTo>
                <a:lnTo>
                  <a:pt x="0" y="0"/>
                </a:lnTo>
                <a:close/>
              </a:path>
            </a:pathLst>
          </a:custGeom>
          <a:ln w="3175">
            <a:solidFill>
              <a:srgbClr val="58134A"/>
            </a:solidFill>
          </a:ln>
        </p:spPr>
        <p:txBody>
          <a:bodyPr wrap="square" lIns="0" tIns="0" rIns="0" bIns="0" rtlCol="0"/>
          <a:lstStyle/>
          <a:p>
            <a:endParaRPr/>
          </a:p>
        </p:txBody>
      </p:sp>
      <p:sp>
        <p:nvSpPr>
          <p:cNvPr id="1048867" name="object 17"/>
          <p:cNvSpPr/>
          <p:nvPr/>
        </p:nvSpPr>
        <p:spPr>
          <a:xfrm>
            <a:off x="4076319" y="1055497"/>
            <a:ext cx="315595" cy="313055"/>
          </a:xfrm>
          <a:custGeom>
            <a:avLst/>
            <a:gdLst/>
            <a:ahLst/>
            <a:cxnLst/>
            <a:rect l="l" t="t" r="r" b="b"/>
            <a:pathLst>
              <a:path w="315595" h="313055">
                <a:moveTo>
                  <a:pt x="62102" y="0"/>
                </a:moveTo>
                <a:lnTo>
                  <a:pt x="91185" y="0"/>
                </a:lnTo>
                <a:lnTo>
                  <a:pt x="157987" y="207772"/>
                </a:lnTo>
                <a:lnTo>
                  <a:pt x="223265" y="0"/>
                </a:lnTo>
                <a:lnTo>
                  <a:pt x="252094" y="0"/>
                </a:lnTo>
                <a:lnTo>
                  <a:pt x="315086" y="308737"/>
                </a:lnTo>
                <a:lnTo>
                  <a:pt x="262000" y="308737"/>
                </a:lnTo>
                <a:lnTo>
                  <a:pt x="229996" y="142366"/>
                </a:lnTo>
                <a:lnTo>
                  <a:pt x="167893" y="312674"/>
                </a:lnTo>
                <a:lnTo>
                  <a:pt x="148335" y="312674"/>
                </a:lnTo>
                <a:lnTo>
                  <a:pt x="86105" y="142366"/>
                </a:lnTo>
                <a:lnTo>
                  <a:pt x="52831" y="308737"/>
                </a:lnTo>
                <a:lnTo>
                  <a:pt x="0" y="308737"/>
                </a:lnTo>
                <a:lnTo>
                  <a:pt x="62102" y="0"/>
                </a:lnTo>
                <a:close/>
              </a:path>
            </a:pathLst>
          </a:custGeom>
          <a:ln w="3175">
            <a:solidFill>
              <a:srgbClr val="58134A"/>
            </a:solidFill>
          </a:ln>
        </p:spPr>
        <p:txBody>
          <a:bodyPr wrap="square" lIns="0" tIns="0" rIns="0" bIns="0" rtlCol="0"/>
          <a:lstStyle/>
          <a:p>
            <a:endParaRPr/>
          </a:p>
        </p:txBody>
      </p:sp>
      <p:sp>
        <p:nvSpPr>
          <p:cNvPr id="1048868" name="object 18"/>
          <p:cNvSpPr/>
          <p:nvPr/>
        </p:nvSpPr>
        <p:spPr>
          <a:xfrm>
            <a:off x="3721227" y="1055497"/>
            <a:ext cx="203200" cy="308610"/>
          </a:xfrm>
          <a:custGeom>
            <a:avLst/>
            <a:gdLst/>
            <a:ahLst/>
            <a:cxnLst/>
            <a:rect l="l" t="t" r="r" b="b"/>
            <a:pathLst>
              <a:path w="203200" h="308609">
                <a:moveTo>
                  <a:pt x="0" y="0"/>
                </a:moveTo>
                <a:lnTo>
                  <a:pt x="203200" y="0"/>
                </a:lnTo>
                <a:lnTo>
                  <a:pt x="203200" y="48640"/>
                </a:lnTo>
                <a:lnTo>
                  <a:pt x="54737" y="48640"/>
                </a:lnTo>
                <a:lnTo>
                  <a:pt x="54737" y="120903"/>
                </a:lnTo>
                <a:lnTo>
                  <a:pt x="163195" y="120903"/>
                </a:lnTo>
                <a:lnTo>
                  <a:pt x="163195" y="167386"/>
                </a:lnTo>
                <a:lnTo>
                  <a:pt x="54737" y="167386"/>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8869" name="object 19"/>
          <p:cNvSpPr/>
          <p:nvPr/>
        </p:nvSpPr>
        <p:spPr>
          <a:xfrm>
            <a:off x="2773298" y="1055497"/>
            <a:ext cx="255904" cy="308610"/>
          </a:xfrm>
          <a:custGeom>
            <a:avLst/>
            <a:gdLst/>
            <a:ahLst/>
            <a:cxnLst/>
            <a:rect l="l" t="t" r="r" b="b"/>
            <a:pathLst>
              <a:path w="255905" h="308609">
                <a:moveTo>
                  <a:pt x="0" y="0"/>
                </a:moveTo>
                <a:lnTo>
                  <a:pt x="255524" y="0"/>
                </a:lnTo>
                <a:lnTo>
                  <a:pt x="255524" y="48640"/>
                </a:lnTo>
                <a:lnTo>
                  <a:pt x="152907" y="48640"/>
                </a:lnTo>
                <a:lnTo>
                  <a:pt x="152907" y="308482"/>
                </a:lnTo>
                <a:lnTo>
                  <a:pt x="98170" y="308482"/>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1048870" name="object 20"/>
          <p:cNvSpPr/>
          <p:nvPr/>
        </p:nvSpPr>
        <p:spPr>
          <a:xfrm>
            <a:off x="2512695" y="1055497"/>
            <a:ext cx="224790" cy="313055"/>
          </a:xfrm>
          <a:custGeom>
            <a:avLst/>
            <a:gdLst/>
            <a:ahLst/>
            <a:cxnLst/>
            <a:rect l="l" t="t" r="r" b="b"/>
            <a:pathLst>
              <a:path w="224789" h="313055">
                <a:moveTo>
                  <a:pt x="0" y="0"/>
                </a:moveTo>
                <a:lnTo>
                  <a:pt x="26288" y="0"/>
                </a:lnTo>
                <a:lnTo>
                  <a:pt x="171957" y="186181"/>
                </a:lnTo>
                <a:lnTo>
                  <a:pt x="171957" y="0"/>
                </a:lnTo>
                <a:lnTo>
                  <a:pt x="224662" y="0"/>
                </a:lnTo>
                <a:lnTo>
                  <a:pt x="224662" y="312674"/>
                </a:lnTo>
                <a:lnTo>
                  <a:pt x="202311" y="312674"/>
                </a:lnTo>
                <a:lnTo>
                  <a:pt x="52578" y="117475"/>
                </a:lnTo>
                <a:lnTo>
                  <a:pt x="52578" y="308737"/>
                </a:lnTo>
                <a:lnTo>
                  <a:pt x="0" y="308737"/>
                </a:lnTo>
                <a:lnTo>
                  <a:pt x="0" y="0"/>
                </a:lnTo>
                <a:close/>
              </a:path>
            </a:pathLst>
          </a:custGeom>
          <a:ln w="3175">
            <a:solidFill>
              <a:srgbClr val="58134A"/>
            </a:solidFill>
          </a:ln>
        </p:spPr>
        <p:txBody>
          <a:bodyPr wrap="square" lIns="0" tIns="0" rIns="0" bIns="0" rtlCol="0"/>
          <a:lstStyle/>
          <a:p>
            <a:endParaRPr/>
          </a:p>
        </p:txBody>
      </p:sp>
      <p:sp>
        <p:nvSpPr>
          <p:cNvPr id="1048871" name="object 21"/>
          <p:cNvSpPr/>
          <p:nvPr/>
        </p:nvSpPr>
        <p:spPr>
          <a:xfrm>
            <a:off x="2267330" y="105549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1" y="120903"/>
                </a:lnTo>
                <a:lnTo>
                  <a:pt x="156591" y="167386"/>
                </a:lnTo>
                <a:lnTo>
                  <a:pt x="54737" y="167386"/>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8872" name="object 22"/>
          <p:cNvSpPr/>
          <p:nvPr/>
        </p:nvSpPr>
        <p:spPr>
          <a:xfrm>
            <a:off x="1979295" y="1055497"/>
            <a:ext cx="224790" cy="313055"/>
          </a:xfrm>
          <a:custGeom>
            <a:avLst/>
            <a:gdLst/>
            <a:ahLst/>
            <a:cxnLst/>
            <a:rect l="l" t="t" r="r" b="b"/>
            <a:pathLst>
              <a:path w="224789" h="313055">
                <a:moveTo>
                  <a:pt x="0" y="0"/>
                </a:moveTo>
                <a:lnTo>
                  <a:pt x="26288" y="0"/>
                </a:lnTo>
                <a:lnTo>
                  <a:pt x="171957" y="186181"/>
                </a:lnTo>
                <a:lnTo>
                  <a:pt x="171957" y="0"/>
                </a:lnTo>
                <a:lnTo>
                  <a:pt x="224662" y="0"/>
                </a:lnTo>
                <a:lnTo>
                  <a:pt x="224662" y="312674"/>
                </a:lnTo>
                <a:lnTo>
                  <a:pt x="202311" y="312674"/>
                </a:lnTo>
                <a:lnTo>
                  <a:pt x="52578" y="117475"/>
                </a:lnTo>
                <a:lnTo>
                  <a:pt x="52578" y="308737"/>
                </a:lnTo>
                <a:lnTo>
                  <a:pt x="0" y="308737"/>
                </a:lnTo>
                <a:lnTo>
                  <a:pt x="0" y="0"/>
                </a:lnTo>
                <a:close/>
              </a:path>
            </a:pathLst>
          </a:custGeom>
          <a:ln w="3175">
            <a:solidFill>
              <a:srgbClr val="58134A"/>
            </a:solidFill>
          </a:ln>
        </p:spPr>
        <p:txBody>
          <a:bodyPr wrap="square" lIns="0" tIns="0" rIns="0" bIns="0" rtlCol="0"/>
          <a:lstStyle/>
          <a:p>
            <a:endParaRPr/>
          </a:p>
        </p:txBody>
      </p:sp>
      <p:sp>
        <p:nvSpPr>
          <p:cNvPr id="1048873" name="object 23"/>
          <p:cNvSpPr/>
          <p:nvPr/>
        </p:nvSpPr>
        <p:spPr>
          <a:xfrm>
            <a:off x="1074064" y="1055497"/>
            <a:ext cx="315595" cy="313055"/>
          </a:xfrm>
          <a:custGeom>
            <a:avLst/>
            <a:gdLst/>
            <a:ahLst/>
            <a:cxnLst/>
            <a:rect l="l" t="t" r="r" b="b"/>
            <a:pathLst>
              <a:path w="315594" h="313055">
                <a:moveTo>
                  <a:pt x="62115" y="0"/>
                </a:moveTo>
                <a:lnTo>
                  <a:pt x="91185" y="0"/>
                </a:lnTo>
                <a:lnTo>
                  <a:pt x="157937" y="207772"/>
                </a:lnTo>
                <a:lnTo>
                  <a:pt x="223240" y="0"/>
                </a:lnTo>
                <a:lnTo>
                  <a:pt x="252069" y="0"/>
                </a:lnTo>
                <a:lnTo>
                  <a:pt x="315061" y="308737"/>
                </a:lnTo>
                <a:lnTo>
                  <a:pt x="261975" y="308737"/>
                </a:lnTo>
                <a:lnTo>
                  <a:pt x="229971" y="142366"/>
                </a:lnTo>
                <a:lnTo>
                  <a:pt x="167843" y="312674"/>
                </a:lnTo>
                <a:lnTo>
                  <a:pt x="148247" y="312674"/>
                </a:lnTo>
                <a:lnTo>
                  <a:pt x="86131" y="142366"/>
                </a:lnTo>
                <a:lnTo>
                  <a:pt x="52857" y="308737"/>
                </a:lnTo>
                <a:lnTo>
                  <a:pt x="0" y="308737"/>
                </a:lnTo>
                <a:lnTo>
                  <a:pt x="62115" y="0"/>
                </a:lnTo>
                <a:close/>
              </a:path>
            </a:pathLst>
          </a:custGeom>
          <a:ln w="3175">
            <a:solidFill>
              <a:srgbClr val="58134A"/>
            </a:solidFill>
          </a:ln>
        </p:spPr>
        <p:txBody>
          <a:bodyPr wrap="square" lIns="0" tIns="0" rIns="0" bIns="0" rtlCol="0"/>
          <a:lstStyle/>
          <a:p>
            <a:endParaRPr/>
          </a:p>
        </p:txBody>
      </p:sp>
      <p:sp>
        <p:nvSpPr>
          <p:cNvPr id="1048874" name="object 24"/>
          <p:cNvSpPr/>
          <p:nvPr/>
        </p:nvSpPr>
        <p:spPr>
          <a:xfrm>
            <a:off x="1423035" y="1053338"/>
            <a:ext cx="205104" cy="311150"/>
          </a:xfrm>
          <a:custGeom>
            <a:avLst/>
            <a:gdLst/>
            <a:ahLst/>
            <a:cxnLst/>
            <a:rect l="l" t="t" r="r" b="b"/>
            <a:pathLst>
              <a:path w="205105" h="311150">
                <a:moveTo>
                  <a:pt x="64008" y="0"/>
                </a:moveTo>
                <a:lnTo>
                  <a:pt x="127222" y="5619"/>
                </a:lnTo>
                <a:lnTo>
                  <a:pt x="170815" y="22478"/>
                </a:lnTo>
                <a:lnTo>
                  <a:pt x="196246" y="51133"/>
                </a:lnTo>
                <a:lnTo>
                  <a:pt x="204723" y="92456"/>
                </a:lnTo>
                <a:lnTo>
                  <a:pt x="196893" y="138888"/>
                </a:lnTo>
                <a:lnTo>
                  <a:pt x="173418" y="172069"/>
                </a:lnTo>
                <a:lnTo>
                  <a:pt x="134322" y="191986"/>
                </a:lnTo>
                <a:lnTo>
                  <a:pt x="79628" y="198627"/>
                </a:lnTo>
                <a:lnTo>
                  <a:pt x="73406" y="198627"/>
                </a:lnTo>
                <a:lnTo>
                  <a:pt x="65151" y="198120"/>
                </a:lnTo>
                <a:lnTo>
                  <a:pt x="54737" y="197103"/>
                </a:lnTo>
                <a:lnTo>
                  <a:pt x="54737" y="310641"/>
                </a:lnTo>
                <a:lnTo>
                  <a:pt x="0" y="310641"/>
                </a:lnTo>
                <a:lnTo>
                  <a:pt x="0" y="2286"/>
                </a:lnTo>
                <a:lnTo>
                  <a:pt x="24503" y="1285"/>
                </a:lnTo>
                <a:lnTo>
                  <a:pt x="43338" y="571"/>
                </a:lnTo>
                <a:lnTo>
                  <a:pt x="56507" y="142"/>
                </a:lnTo>
                <a:lnTo>
                  <a:pt x="64008" y="0"/>
                </a:lnTo>
                <a:close/>
              </a:path>
            </a:pathLst>
          </a:custGeom>
          <a:ln w="3175">
            <a:solidFill>
              <a:srgbClr val="58134A"/>
            </a:solidFill>
          </a:ln>
        </p:spPr>
        <p:txBody>
          <a:bodyPr wrap="square" lIns="0" tIns="0" rIns="0" bIns="0" rtlCol="0"/>
          <a:lstStyle/>
          <a:p>
            <a:endParaRPr/>
          </a:p>
        </p:txBody>
      </p:sp>
      <p:sp>
        <p:nvSpPr>
          <p:cNvPr id="1048875" name="object 25"/>
          <p:cNvSpPr/>
          <p:nvPr/>
        </p:nvSpPr>
        <p:spPr>
          <a:xfrm>
            <a:off x="6244971" y="1052322"/>
            <a:ext cx="237490" cy="311785"/>
          </a:xfrm>
          <a:custGeom>
            <a:avLst/>
            <a:gdLst/>
            <a:ahLst/>
            <a:cxnLst/>
            <a:rect l="l" t="t" r="r" b="b"/>
            <a:pathLst>
              <a:path w="237489" h="311784">
                <a:moveTo>
                  <a:pt x="85470" y="0"/>
                </a:moveTo>
                <a:lnTo>
                  <a:pt x="136884" y="5689"/>
                </a:lnTo>
                <a:lnTo>
                  <a:pt x="173593" y="22748"/>
                </a:lnTo>
                <a:lnTo>
                  <a:pt x="195609" y="51167"/>
                </a:lnTo>
                <a:lnTo>
                  <a:pt x="202945" y="90931"/>
                </a:lnTo>
                <a:lnTo>
                  <a:pt x="201943" y="104338"/>
                </a:lnTo>
                <a:lnTo>
                  <a:pt x="186816" y="140842"/>
                </a:lnTo>
                <a:lnTo>
                  <a:pt x="157688" y="167221"/>
                </a:lnTo>
                <a:lnTo>
                  <a:pt x="145923" y="172719"/>
                </a:lnTo>
                <a:lnTo>
                  <a:pt x="237108" y="311657"/>
                </a:lnTo>
                <a:lnTo>
                  <a:pt x="173862" y="311657"/>
                </a:lnTo>
                <a:lnTo>
                  <a:pt x="91566" y="184276"/>
                </a:lnTo>
                <a:lnTo>
                  <a:pt x="84754" y="184110"/>
                </a:lnTo>
                <a:lnTo>
                  <a:pt x="76692" y="183800"/>
                </a:lnTo>
                <a:lnTo>
                  <a:pt x="67367" y="183348"/>
                </a:lnTo>
                <a:lnTo>
                  <a:pt x="56768" y="182752"/>
                </a:lnTo>
                <a:lnTo>
                  <a:pt x="56768" y="311657"/>
                </a:lnTo>
                <a:lnTo>
                  <a:pt x="0" y="311657"/>
                </a:lnTo>
                <a:lnTo>
                  <a:pt x="0" y="3175"/>
                </a:lnTo>
                <a:lnTo>
                  <a:pt x="3931" y="3077"/>
                </a:lnTo>
                <a:lnTo>
                  <a:pt x="11160" y="2778"/>
                </a:lnTo>
                <a:lnTo>
                  <a:pt x="21699" y="2264"/>
                </a:lnTo>
                <a:lnTo>
                  <a:pt x="35559" y="1524"/>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1048876" name="object 26"/>
          <p:cNvSpPr/>
          <p:nvPr/>
        </p:nvSpPr>
        <p:spPr>
          <a:xfrm>
            <a:off x="5941567" y="1051305"/>
            <a:ext cx="271145" cy="313055"/>
          </a:xfrm>
          <a:custGeom>
            <a:avLst/>
            <a:gdLst/>
            <a:ahLst/>
            <a:cxnLst/>
            <a:rect l="l" t="t" r="r" b="b"/>
            <a:pathLst>
              <a:path w="271145" h="313055">
                <a:moveTo>
                  <a:pt x="123062" y="0"/>
                </a:moveTo>
                <a:lnTo>
                  <a:pt x="147066" y="0"/>
                </a:lnTo>
                <a:lnTo>
                  <a:pt x="271018" y="312674"/>
                </a:lnTo>
                <a:lnTo>
                  <a:pt x="210566" y="312674"/>
                </a:lnTo>
                <a:lnTo>
                  <a:pt x="188087" y="250190"/>
                </a:lnTo>
                <a:lnTo>
                  <a:pt x="82423" y="250190"/>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1048877" name="object 27"/>
          <p:cNvSpPr/>
          <p:nvPr/>
        </p:nvSpPr>
        <p:spPr>
          <a:xfrm>
            <a:off x="3049651" y="1050163"/>
            <a:ext cx="186690" cy="319405"/>
          </a:xfrm>
          <a:custGeom>
            <a:avLst/>
            <a:gdLst/>
            <a:ahLst/>
            <a:cxnLst/>
            <a:rect l="l" t="t" r="r" b="b"/>
            <a:pathLst>
              <a:path w="186689" h="319405">
                <a:moveTo>
                  <a:pt x="94106" y="0"/>
                </a:moveTo>
                <a:lnTo>
                  <a:pt x="119086" y="1260"/>
                </a:lnTo>
                <a:lnTo>
                  <a:pt x="140493" y="5032"/>
                </a:lnTo>
                <a:lnTo>
                  <a:pt x="158329" y="11304"/>
                </a:lnTo>
                <a:lnTo>
                  <a:pt x="172593" y="20065"/>
                </a:lnTo>
                <a:lnTo>
                  <a:pt x="155956" y="67183"/>
                </a:lnTo>
                <a:lnTo>
                  <a:pt x="141360" y="58181"/>
                </a:lnTo>
                <a:lnTo>
                  <a:pt x="126349" y="51752"/>
                </a:lnTo>
                <a:lnTo>
                  <a:pt x="110932" y="47894"/>
                </a:lnTo>
                <a:lnTo>
                  <a:pt x="95123" y="46609"/>
                </a:lnTo>
                <a:lnTo>
                  <a:pt x="86217" y="47230"/>
                </a:lnTo>
                <a:lnTo>
                  <a:pt x="56016" y="74930"/>
                </a:lnTo>
                <a:lnTo>
                  <a:pt x="55372" y="82550"/>
                </a:lnTo>
                <a:lnTo>
                  <a:pt x="59039" y="95986"/>
                </a:lnTo>
                <a:lnTo>
                  <a:pt x="70040" y="109648"/>
                </a:lnTo>
                <a:lnTo>
                  <a:pt x="88376" y="123572"/>
                </a:lnTo>
                <a:lnTo>
                  <a:pt x="114046" y="137795"/>
                </a:lnTo>
                <a:lnTo>
                  <a:pt x="128478" y="145194"/>
                </a:lnTo>
                <a:lnTo>
                  <a:pt x="140731" y="152320"/>
                </a:lnTo>
                <a:lnTo>
                  <a:pt x="170830" y="179419"/>
                </a:lnTo>
                <a:lnTo>
                  <a:pt x="186257" y="222954"/>
                </a:lnTo>
                <a:lnTo>
                  <a:pt x="186690" y="233172"/>
                </a:lnTo>
                <a:lnTo>
                  <a:pt x="184854" y="251102"/>
                </a:lnTo>
                <a:lnTo>
                  <a:pt x="157225" y="294894"/>
                </a:lnTo>
                <a:lnTo>
                  <a:pt x="122539" y="313007"/>
                </a:lnTo>
                <a:lnTo>
                  <a:pt x="77850" y="319024"/>
                </a:lnTo>
                <a:lnTo>
                  <a:pt x="56828" y="317640"/>
                </a:lnTo>
                <a:lnTo>
                  <a:pt x="36829" y="313483"/>
                </a:lnTo>
                <a:lnTo>
                  <a:pt x="17879" y="306540"/>
                </a:lnTo>
                <a:lnTo>
                  <a:pt x="0" y="296799"/>
                </a:lnTo>
                <a:lnTo>
                  <a:pt x="20193" y="247650"/>
                </a:lnTo>
                <a:lnTo>
                  <a:pt x="36333" y="257631"/>
                </a:lnTo>
                <a:lnTo>
                  <a:pt x="52355" y="264731"/>
                </a:lnTo>
                <a:lnTo>
                  <a:pt x="68234" y="268974"/>
                </a:lnTo>
                <a:lnTo>
                  <a:pt x="83947" y="270383"/>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5" y="83058"/>
                </a:lnTo>
                <a:lnTo>
                  <a:pt x="2258" y="65912"/>
                </a:lnTo>
                <a:lnTo>
                  <a:pt x="26797"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1048878" name="object 28"/>
          <p:cNvSpPr/>
          <p:nvPr/>
        </p:nvSpPr>
        <p:spPr>
          <a:xfrm>
            <a:off x="519772" y="1050163"/>
            <a:ext cx="234950" cy="319405"/>
          </a:xfrm>
          <a:custGeom>
            <a:avLst/>
            <a:gdLst/>
            <a:ahLst/>
            <a:cxnLst/>
            <a:rect l="l" t="t" r="r" b="b"/>
            <a:pathLst>
              <a:path w="234950" h="319405">
                <a:moveTo>
                  <a:pt x="141300" y="0"/>
                </a:moveTo>
                <a:lnTo>
                  <a:pt x="166506" y="1357"/>
                </a:lnTo>
                <a:lnTo>
                  <a:pt x="189052" y="5429"/>
                </a:lnTo>
                <a:lnTo>
                  <a:pt x="208940" y="12215"/>
                </a:lnTo>
                <a:lnTo>
                  <a:pt x="226174" y="21716"/>
                </a:lnTo>
                <a:lnTo>
                  <a:pt x="203631" y="67056"/>
                </a:lnTo>
                <a:lnTo>
                  <a:pt x="193080" y="58981"/>
                </a:lnTo>
                <a:lnTo>
                  <a:pt x="179735" y="53228"/>
                </a:lnTo>
                <a:lnTo>
                  <a:pt x="163596" y="49785"/>
                </a:lnTo>
                <a:lnTo>
                  <a:pt x="144665" y="48640"/>
                </a:lnTo>
                <a:lnTo>
                  <a:pt x="126265" y="50665"/>
                </a:lnTo>
                <a:lnTo>
                  <a:pt x="81495" y="81025"/>
                </a:lnTo>
                <a:lnTo>
                  <a:pt x="63014" y="117633"/>
                </a:lnTo>
                <a:lnTo>
                  <a:pt x="56857" y="162813"/>
                </a:lnTo>
                <a:lnTo>
                  <a:pt x="58284" y="186295"/>
                </a:lnTo>
                <a:lnTo>
                  <a:pt x="69705" y="225589"/>
                </a:lnTo>
                <a:lnTo>
                  <a:pt x="106365" y="263144"/>
                </a:lnTo>
                <a:lnTo>
                  <a:pt x="140665" y="270383"/>
                </a:lnTo>
                <a:lnTo>
                  <a:pt x="161282" y="268450"/>
                </a:lnTo>
                <a:lnTo>
                  <a:pt x="179527" y="262636"/>
                </a:lnTo>
                <a:lnTo>
                  <a:pt x="195400" y="252916"/>
                </a:lnTo>
                <a:lnTo>
                  <a:pt x="208902" y="239267"/>
                </a:lnTo>
                <a:lnTo>
                  <a:pt x="234378" y="283463"/>
                </a:lnTo>
                <a:lnTo>
                  <a:pt x="215693" y="299039"/>
                </a:lnTo>
                <a:lnTo>
                  <a:pt x="193108" y="310149"/>
                </a:lnTo>
                <a:lnTo>
                  <a:pt x="166625" y="316807"/>
                </a:lnTo>
                <a:lnTo>
                  <a:pt x="136245" y="319024"/>
                </a:lnTo>
                <a:lnTo>
                  <a:pt x="105722" y="316376"/>
                </a:lnTo>
                <a:lnTo>
                  <a:pt x="55501" y="295128"/>
                </a:lnTo>
                <a:lnTo>
                  <a:pt x="20134" y="253307"/>
                </a:lnTo>
                <a:lnTo>
                  <a:pt x="2236" y="195343"/>
                </a:lnTo>
                <a:lnTo>
                  <a:pt x="0" y="160527"/>
                </a:lnTo>
                <a:lnTo>
                  <a:pt x="2479" y="127718"/>
                </a:lnTo>
                <a:lnTo>
                  <a:pt x="22320" y="70481"/>
                </a:lnTo>
                <a:lnTo>
                  <a:pt x="60925" y="25931"/>
                </a:lnTo>
                <a:lnTo>
                  <a:pt x="111732" y="2881"/>
                </a:lnTo>
                <a:lnTo>
                  <a:pt x="141300" y="0"/>
                </a:lnTo>
                <a:close/>
              </a:path>
            </a:pathLst>
          </a:custGeom>
          <a:ln w="3175">
            <a:solidFill>
              <a:srgbClr val="58134A"/>
            </a:solidFill>
          </a:ln>
        </p:spPr>
        <p:txBody>
          <a:bodyPr wrap="square" lIns="0" tIns="0" rIns="0" bIns="0" rtlCol="0"/>
          <a:lstStyle/>
          <a:p>
            <a:endParaRPr/>
          </a:p>
        </p:txBody>
      </p:sp>
      <p:sp>
        <p:nvSpPr>
          <p:cNvPr id="1048879" name="object 29"/>
          <p:cNvSpPr/>
          <p:nvPr/>
        </p:nvSpPr>
        <p:spPr>
          <a:xfrm>
            <a:off x="4410583" y="1050036"/>
            <a:ext cx="269875" cy="319405"/>
          </a:xfrm>
          <a:custGeom>
            <a:avLst/>
            <a:gdLst/>
            <a:ahLst/>
            <a:cxnLst/>
            <a:rect l="l" t="t" r="r" b="b"/>
            <a:pathLst>
              <a:path w="269875" h="319405">
                <a:moveTo>
                  <a:pt x="132587" y="0"/>
                </a:moveTo>
                <a:lnTo>
                  <a:pt x="191357" y="10302"/>
                </a:lnTo>
                <a:lnTo>
                  <a:pt x="234314" y="41275"/>
                </a:lnTo>
                <a:lnTo>
                  <a:pt x="260715" y="90804"/>
                </a:lnTo>
                <a:lnTo>
                  <a:pt x="269493" y="157099"/>
                </a:lnTo>
                <a:lnTo>
                  <a:pt x="267206" y="192434"/>
                </a:lnTo>
                <a:lnTo>
                  <a:pt x="248866" y="251628"/>
                </a:lnTo>
                <a:lnTo>
                  <a:pt x="212478" y="294558"/>
                </a:lnTo>
                <a:lnTo>
                  <a:pt x="160281" y="316414"/>
                </a:lnTo>
                <a:lnTo>
                  <a:pt x="128396"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1048880" name="object 30"/>
          <p:cNvSpPr/>
          <p:nvPr/>
        </p:nvSpPr>
        <p:spPr>
          <a:xfrm>
            <a:off x="3403219" y="1050036"/>
            <a:ext cx="269875" cy="319405"/>
          </a:xfrm>
          <a:custGeom>
            <a:avLst/>
            <a:gdLst/>
            <a:ahLst/>
            <a:cxnLst/>
            <a:rect l="l" t="t" r="r" b="b"/>
            <a:pathLst>
              <a:path w="269875" h="319405">
                <a:moveTo>
                  <a:pt x="132587" y="0"/>
                </a:moveTo>
                <a:lnTo>
                  <a:pt x="191357" y="10302"/>
                </a:lnTo>
                <a:lnTo>
                  <a:pt x="234314" y="41275"/>
                </a:lnTo>
                <a:lnTo>
                  <a:pt x="260715" y="90804"/>
                </a:lnTo>
                <a:lnTo>
                  <a:pt x="269493" y="157099"/>
                </a:lnTo>
                <a:lnTo>
                  <a:pt x="267206" y="192434"/>
                </a:lnTo>
                <a:lnTo>
                  <a:pt x="248866" y="251628"/>
                </a:lnTo>
                <a:lnTo>
                  <a:pt x="212478" y="294558"/>
                </a:lnTo>
                <a:lnTo>
                  <a:pt x="160281" y="316414"/>
                </a:lnTo>
                <a:lnTo>
                  <a:pt x="128396"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1048881" name="object 31"/>
          <p:cNvSpPr/>
          <p:nvPr/>
        </p:nvSpPr>
        <p:spPr>
          <a:xfrm>
            <a:off x="1661286" y="1050036"/>
            <a:ext cx="269875" cy="319405"/>
          </a:xfrm>
          <a:custGeom>
            <a:avLst/>
            <a:gdLst/>
            <a:ahLst/>
            <a:cxnLst/>
            <a:rect l="l" t="t" r="r" b="b"/>
            <a:pathLst>
              <a:path w="269875" h="319405">
                <a:moveTo>
                  <a:pt x="132587" y="0"/>
                </a:moveTo>
                <a:lnTo>
                  <a:pt x="191357" y="10302"/>
                </a:lnTo>
                <a:lnTo>
                  <a:pt x="234314" y="41275"/>
                </a:lnTo>
                <a:lnTo>
                  <a:pt x="260715" y="90804"/>
                </a:lnTo>
                <a:lnTo>
                  <a:pt x="269494" y="157099"/>
                </a:lnTo>
                <a:lnTo>
                  <a:pt x="267206" y="192434"/>
                </a:lnTo>
                <a:lnTo>
                  <a:pt x="248866" y="251628"/>
                </a:lnTo>
                <a:lnTo>
                  <a:pt x="212478" y="294558"/>
                </a:lnTo>
                <a:lnTo>
                  <a:pt x="160281" y="316414"/>
                </a:lnTo>
                <a:lnTo>
                  <a:pt x="128396"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1048882" name="object 32"/>
          <p:cNvSpPr/>
          <p:nvPr/>
        </p:nvSpPr>
        <p:spPr>
          <a:xfrm>
            <a:off x="783424" y="1050036"/>
            <a:ext cx="269875" cy="319405"/>
          </a:xfrm>
          <a:custGeom>
            <a:avLst/>
            <a:gdLst/>
            <a:ahLst/>
            <a:cxnLst/>
            <a:rect l="l" t="t" r="r" b="b"/>
            <a:pathLst>
              <a:path w="269875" h="319405">
                <a:moveTo>
                  <a:pt x="132664" y="0"/>
                </a:moveTo>
                <a:lnTo>
                  <a:pt x="191369" y="10302"/>
                </a:lnTo>
                <a:lnTo>
                  <a:pt x="234378" y="41275"/>
                </a:lnTo>
                <a:lnTo>
                  <a:pt x="260759" y="90804"/>
                </a:lnTo>
                <a:lnTo>
                  <a:pt x="269557" y="157099"/>
                </a:lnTo>
                <a:lnTo>
                  <a:pt x="267259" y="192434"/>
                </a:lnTo>
                <a:lnTo>
                  <a:pt x="248881" y="251628"/>
                </a:lnTo>
                <a:lnTo>
                  <a:pt x="212501" y="294558"/>
                </a:lnTo>
                <a:lnTo>
                  <a:pt x="160328" y="316414"/>
                </a:lnTo>
                <a:lnTo>
                  <a:pt x="128460" y="319150"/>
                </a:lnTo>
                <a:lnTo>
                  <a:pt x="99201" y="316456"/>
                </a:lnTo>
                <a:lnTo>
                  <a:pt x="51552" y="294826"/>
                </a:lnTo>
                <a:lnTo>
                  <a:pt x="18650" y="252128"/>
                </a:lnTo>
                <a:lnTo>
                  <a:pt x="2071" y="192744"/>
                </a:lnTo>
                <a:lnTo>
                  <a:pt x="0" y="157099"/>
                </a:lnTo>
                <a:lnTo>
                  <a:pt x="2255" y="125406"/>
                </a:lnTo>
                <a:lnTo>
                  <a:pt x="20306" y="69641"/>
                </a:lnTo>
                <a:lnTo>
                  <a:pt x="55686" y="25610"/>
                </a:lnTo>
                <a:lnTo>
                  <a:pt x="103968" y="2837"/>
                </a:lnTo>
                <a:lnTo>
                  <a:pt x="132664" y="0"/>
                </a:lnTo>
                <a:close/>
              </a:path>
            </a:pathLst>
          </a:custGeom>
          <a:ln w="3175">
            <a:solidFill>
              <a:srgbClr val="58134A"/>
            </a:solidFill>
          </a:ln>
        </p:spPr>
        <p:txBody>
          <a:bodyPr wrap="square" lIns="0" tIns="0" rIns="0" bIns="0" rtlCol="0"/>
          <a:lstStyle/>
          <a:p>
            <a:endParaRPr/>
          </a:p>
        </p:txBody>
      </p:sp>
      <p:sp>
        <p:nvSpPr>
          <p:cNvPr id="1048883" name="object 33"/>
          <p:cNvSpPr/>
          <p:nvPr/>
        </p:nvSpPr>
        <p:spPr>
          <a:xfrm>
            <a:off x="4343146" y="4176903"/>
            <a:ext cx="3129915" cy="309880"/>
          </a:xfrm>
          <a:custGeom>
            <a:avLst/>
            <a:gdLst/>
            <a:ahLst/>
            <a:cxnLst/>
            <a:rect l="l" t="t" r="r" b="b"/>
            <a:pathLst>
              <a:path w="3129915" h="309879">
                <a:moveTo>
                  <a:pt x="0" y="0"/>
                </a:moveTo>
                <a:lnTo>
                  <a:pt x="0" y="199263"/>
                </a:lnTo>
                <a:lnTo>
                  <a:pt x="3129787" y="199263"/>
                </a:lnTo>
                <a:lnTo>
                  <a:pt x="3129787" y="309626"/>
                </a:lnTo>
              </a:path>
            </a:pathLst>
          </a:custGeom>
          <a:ln w="39999">
            <a:solidFill>
              <a:srgbClr val="922E51"/>
            </a:solidFill>
          </a:ln>
        </p:spPr>
        <p:txBody>
          <a:bodyPr wrap="square" lIns="0" tIns="0" rIns="0" bIns="0" rtlCol="0"/>
          <a:lstStyle/>
          <a:p>
            <a:endParaRPr/>
          </a:p>
        </p:txBody>
      </p:sp>
      <p:sp>
        <p:nvSpPr>
          <p:cNvPr id="1048884" name="object 34"/>
          <p:cNvSpPr/>
          <p:nvPr/>
        </p:nvSpPr>
        <p:spPr>
          <a:xfrm>
            <a:off x="4343146" y="4176903"/>
            <a:ext cx="1892300" cy="309880"/>
          </a:xfrm>
          <a:custGeom>
            <a:avLst/>
            <a:gdLst/>
            <a:ahLst/>
            <a:cxnLst/>
            <a:rect l="l" t="t" r="r" b="b"/>
            <a:pathLst>
              <a:path w="1892300" h="309879">
                <a:moveTo>
                  <a:pt x="0" y="0"/>
                </a:moveTo>
                <a:lnTo>
                  <a:pt x="0" y="199263"/>
                </a:lnTo>
                <a:lnTo>
                  <a:pt x="1892173" y="199263"/>
                </a:lnTo>
                <a:lnTo>
                  <a:pt x="1892173" y="309626"/>
                </a:lnTo>
              </a:path>
            </a:pathLst>
          </a:custGeom>
          <a:ln w="39999">
            <a:solidFill>
              <a:srgbClr val="922E51"/>
            </a:solidFill>
          </a:ln>
        </p:spPr>
        <p:txBody>
          <a:bodyPr wrap="square" lIns="0" tIns="0" rIns="0" bIns="0" rtlCol="0"/>
          <a:lstStyle/>
          <a:p>
            <a:endParaRPr/>
          </a:p>
        </p:txBody>
      </p:sp>
      <p:sp>
        <p:nvSpPr>
          <p:cNvPr id="1048885" name="object 35"/>
          <p:cNvSpPr/>
          <p:nvPr/>
        </p:nvSpPr>
        <p:spPr>
          <a:xfrm>
            <a:off x="4343146" y="4176903"/>
            <a:ext cx="706120" cy="309880"/>
          </a:xfrm>
          <a:custGeom>
            <a:avLst/>
            <a:gdLst/>
            <a:ahLst/>
            <a:cxnLst/>
            <a:rect l="l" t="t" r="r" b="b"/>
            <a:pathLst>
              <a:path w="706120" h="309879">
                <a:moveTo>
                  <a:pt x="0" y="0"/>
                </a:moveTo>
                <a:lnTo>
                  <a:pt x="0" y="199263"/>
                </a:lnTo>
                <a:lnTo>
                  <a:pt x="705738" y="199263"/>
                </a:lnTo>
                <a:lnTo>
                  <a:pt x="705738" y="309626"/>
                </a:lnTo>
              </a:path>
            </a:pathLst>
          </a:custGeom>
          <a:ln w="39999">
            <a:solidFill>
              <a:srgbClr val="922E51"/>
            </a:solidFill>
          </a:ln>
        </p:spPr>
        <p:txBody>
          <a:bodyPr wrap="square" lIns="0" tIns="0" rIns="0" bIns="0" rtlCol="0"/>
          <a:lstStyle/>
          <a:p>
            <a:endParaRPr/>
          </a:p>
        </p:txBody>
      </p:sp>
      <p:sp>
        <p:nvSpPr>
          <p:cNvPr id="1048886" name="object 36"/>
          <p:cNvSpPr/>
          <p:nvPr/>
        </p:nvSpPr>
        <p:spPr>
          <a:xfrm>
            <a:off x="3749166" y="4176903"/>
            <a:ext cx="594360" cy="309880"/>
          </a:xfrm>
          <a:custGeom>
            <a:avLst/>
            <a:gdLst/>
            <a:ahLst/>
            <a:cxnLst/>
            <a:rect l="l" t="t" r="r" b="b"/>
            <a:pathLst>
              <a:path w="594360" h="309879">
                <a:moveTo>
                  <a:pt x="593979" y="0"/>
                </a:moveTo>
                <a:lnTo>
                  <a:pt x="593979" y="199263"/>
                </a:lnTo>
                <a:lnTo>
                  <a:pt x="0" y="199263"/>
                </a:lnTo>
                <a:lnTo>
                  <a:pt x="0" y="309626"/>
                </a:lnTo>
              </a:path>
            </a:pathLst>
          </a:custGeom>
          <a:ln w="39999">
            <a:solidFill>
              <a:srgbClr val="922E51"/>
            </a:solidFill>
          </a:ln>
        </p:spPr>
        <p:txBody>
          <a:bodyPr wrap="square" lIns="0" tIns="0" rIns="0" bIns="0" rtlCol="0"/>
          <a:lstStyle/>
          <a:p>
            <a:endParaRPr/>
          </a:p>
        </p:txBody>
      </p:sp>
      <p:sp>
        <p:nvSpPr>
          <p:cNvPr id="1048887" name="object 37"/>
          <p:cNvSpPr/>
          <p:nvPr/>
        </p:nvSpPr>
        <p:spPr>
          <a:xfrm>
            <a:off x="2428367" y="4176903"/>
            <a:ext cx="1915160" cy="292100"/>
          </a:xfrm>
          <a:custGeom>
            <a:avLst/>
            <a:gdLst/>
            <a:ahLst/>
            <a:cxnLst/>
            <a:rect l="l" t="t" r="r" b="b"/>
            <a:pathLst>
              <a:path w="1915160" h="292100">
                <a:moveTo>
                  <a:pt x="1914779" y="0"/>
                </a:moveTo>
                <a:lnTo>
                  <a:pt x="1914779" y="181229"/>
                </a:lnTo>
                <a:lnTo>
                  <a:pt x="0" y="181229"/>
                </a:lnTo>
                <a:lnTo>
                  <a:pt x="0" y="291592"/>
                </a:lnTo>
              </a:path>
            </a:pathLst>
          </a:custGeom>
          <a:ln w="39999">
            <a:solidFill>
              <a:srgbClr val="922E51"/>
            </a:solidFill>
          </a:ln>
        </p:spPr>
        <p:txBody>
          <a:bodyPr wrap="square" lIns="0" tIns="0" rIns="0" bIns="0" rtlCol="0"/>
          <a:lstStyle/>
          <a:p>
            <a:endParaRPr/>
          </a:p>
        </p:txBody>
      </p:sp>
      <p:sp>
        <p:nvSpPr>
          <p:cNvPr id="1048888" name="object 38"/>
          <p:cNvSpPr/>
          <p:nvPr/>
        </p:nvSpPr>
        <p:spPr>
          <a:xfrm>
            <a:off x="1059840" y="4176903"/>
            <a:ext cx="3283585" cy="309880"/>
          </a:xfrm>
          <a:custGeom>
            <a:avLst/>
            <a:gdLst/>
            <a:ahLst/>
            <a:cxnLst/>
            <a:rect l="l" t="t" r="r" b="b"/>
            <a:pathLst>
              <a:path w="3283585" h="309879">
                <a:moveTo>
                  <a:pt x="3283305" y="0"/>
                </a:moveTo>
                <a:lnTo>
                  <a:pt x="3283305" y="199263"/>
                </a:lnTo>
                <a:lnTo>
                  <a:pt x="0" y="199263"/>
                </a:lnTo>
                <a:lnTo>
                  <a:pt x="0" y="309626"/>
                </a:lnTo>
              </a:path>
            </a:pathLst>
          </a:custGeom>
          <a:ln w="39999">
            <a:solidFill>
              <a:srgbClr val="922E51"/>
            </a:solidFill>
          </a:ln>
        </p:spPr>
        <p:txBody>
          <a:bodyPr wrap="square" lIns="0" tIns="0" rIns="0" bIns="0" rtlCol="0"/>
          <a:lstStyle/>
          <a:p>
            <a:endParaRPr/>
          </a:p>
        </p:txBody>
      </p:sp>
      <p:sp>
        <p:nvSpPr>
          <p:cNvPr id="1048889" name="object 39"/>
          <p:cNvSpPr/>
          <p:nvPr/>
        </p:nvSpPr>
        <p:spPr>
          <a:xfrm>
            <a:off x="3614673" y="2438019"/>
            <a:ext cx="1457325" cy="1739264"/>
          </a:xfrm>
          <a:custGeom>
            <a:avLst/>
            <a:gdLst/>
            <a:ahLst/>
            <a:cxnLst/>
            <a:rect l="l" t="t" r="r" b="b"/>
            <a:pathLst>
              <a:path w="1457325" h="1739264">
                <a:moveTo>
                  <a:pt x="0" y="1738883"/>
                </a:moveTo>
                <a:lnTo>
                  <a:pt x="1456944" y="1738883"/>
                </a:lnTo>
                <a:lnTo>
                  <a:pt x="1456944" y="0"/>
                </a:lnTo>
                <a:lnTo>
                  <a:pt x="0" y="0"/>
                </a:lnTo>
                <a:lnTo>
                  <a:pt x="0" y="1738883"/>
                </a:lnTo>
                <a:close/>
              </a:path>
            </a:pathLst>
          </a:custGeom>
          <a:solidFill>
            <a:srgbClr val="B83C68"/>
          </a:solidFill>
        </p:spPr>
        <p:txBody>
          <a:bodyPr wrap="square" lIns="0" tIns="0" rIns="0" bIns="0" rtlCol="0"/>
          <a:lstStyle/>
          <a:p>
            <a:endParaRPr/>
          </a:p>
        </p:txBody>
      </p:sp>
      <p:sp>
        <p:nvSpPr>
          <p:cNvPr id="1048890" name="object 40"/>
          <p:cNvSpPr/>
          <p:nvPr/>
        </p:nvSpPr>
        <p:spPr>
          <a:xfrm>
            <a:off x="3614673" y="2438019"/>
            <a:ext cx="1457325" cy="1739264"/>
          </a:xfrm>
          <a:custGeom>
            <a:avLst/>
            <a:gdLst/>
            <a:ahLst/>
            <a:cxnLst/>
            <a:rect l="l" t="t" r="r" b="b"/>
            <a:pathLst>
              <a:path w="1457325" h="1739264">
                <a:moveTo>
                  <a:pt x="0" y="1738883"/>
                </a:moveTo>
                <a:lnTo>
                  <a:pt x="1456944" y="1738883"/>
                </a:lnTo>
                <a:lnTo>
                  <a:pt x="1456944" y="0"/>
                </a:lnTo>
                <a:lnTo>
                  <a:pt x="0" y="0"/>
                </a:lnTo>
                <a:lnTo>
                  <a:pt x="0" y="1738883"/>
                </a:lnTo>
                <a:close/>
              </a:path>
            </a:pathLst>
          </a:custGeom>
          <a:ln w="39999">
            <a:solidFill>
              <a:srgbClr val="FFFFFF"/>
            </a:solidFill>
          </a:ln>
        </p:spPr>
        <p:txBody>
          <a:bodyPr wrap="square" lIns="0" tIns="0" rIns="0" bIns="0" rtlCol="0"/>
          <a:lstStyle/>
          <a:p>
            <a:endParaRPr/>
          </a:p>
        </p:txBody>
      </p:sp>
      <p:sp>
        <p:nvSpPr>
          <p:cNvPr id="1048891" name="object 41"/>
          <p:cNvSpPr txBox="1">
            <a:spLocks noGrp="1"/>
          </p:cNvSpPr>
          <p:nvPr>
            <p:ph type="title"/>
          </p:nvPr>
        </p:nvSpPr>
        <p:spPr>
          <a:xfrm>
            <a:off x="3614673" y="2923768"/>
            <a:ext cx="1445895" cy="695960"/>
          </a:xfrm>
          <a:prstGeom prst="rect">
            <a:avLst/>
          </a:prstGeom>
        </p:spPr>
        <p:txBody>
          <a:bodyPr vert="horz" wrap="square" lIns="0" tIns="12700" rIns="0" bIns="0" rtlCol="0">
            <a:spAutoFit/>
          </a:bodyPr>
          <a:lstStyle/>
          <a:p>
            <a:pPr marL="318770" marR="299085" indent="25400">
              <a:lnSpc>
                <a:spcPct val="110000"/>
              </a:lnSpc>
              <a:spcBef>
                <a:spcPts val="100"/>
              </a:spcBef>
            </a:pPr>
            <a:r>
              <a:rPr sz="2000" b="1" dirty="0">
                <a:latin typeface="Trebuchet MS"/>
                <a:cs typeface="Trebuchet MS"/>
              </a:rPr>
              <a:t>Money  </a:t>
            </a:r>
            <a:r>
              <a:rPr sz="2000" b="1" spc="-5" dirty="0">
                <a:latin typeface="Trebuchet MS"/>
                <a:cs typeface="Trebuchet MS"/>
              </a:rPr>
              <a:t>Ma</a:t>
            </a:r>
            <a:r>
              <a:rPr sz="2000" b="1" spc="-10" dirty="0">
                <a:latin typeface="Trebuchet MS"/>
                <a:cs typeface="Trebuchet MS"/>
              </a:rPr>
              <a:t>rk</a:t>
            </a:r>
            <a:r>
              <a:rPr sz="2000" b="1" dirty="0">
                <a:latin typeface="Trebuchet MS"/>
                <a:cs typeface="Trebuchet MS"/>
              </a:rPr>
              <a:t>et</a:t>
            </a:r>
            <a:endParaRPr sz="2000">
              <a:latin typeface="Trebuchet MS"/>
              <a:cs typeface="Trebuchet MS"/>
            </a:endParaRPr>
          </a:p>
        </p:txBody>
      </p:sp>
      <p:sp>
        <p:nvSpPr>
          <p:cNvPr id="1048892" name="object 42"/>
          <p:cNvSpPr/>
          <p:nvPr/>
        </p:nvSpPr>
        <p:spPr>
          <a:xfrm>
            <a:off x="459778" y="4486567"/>
            <a:ext cx="1200150" cy="1040130"/>
          </a:xfrm>
          <a:custGeom>
            <a:avLst/>
            <a:gdLst/>
            <a:ahLst/>
            <a:cxnLst/>
            <a:rect l="l" t="t" r="r" b="b"/>
            <a:pathLst>
              <a:path w="1200150" h="1040129">
                <a:moveTo>
                  <a:pt x="0" y="1039964"/>
                </a:moveTo>
                <a:lnTo>
                  <a:pt x="1200111" y="1039964"/>
                </a:lnTo>
                <a:lnTo>
                  <a:pt x="1200111" y="0"/>
                </a:lnTo>
                <a:lnTo>
                  <a:pt x="0" y="0"/>
                </a:lnTo>
                <a:lnTo>
                  <a:pt x="0" y="1039964"/>
                </a:lnTo>
                <a:close/>
              </a:path>
            </a:pathLst>
          </a:custGeom>
          <a:solidFill>
            <a:srgbClr val="B83C68"/>
          </a:solidFill>
        </p:spPr>
        <p:txBody>
          <a:bodyPr wrap="square" lIns="0" tIns="0" rIns="0" bIns="0" rtlCol="0"/>
          <a:lstStyle/>
          <a:p>
            <a:endParaRPr/>
          </a:p>
        </p:txBody>
      </p:sp>
      <p:sp>
        <p:nvSpPr>
          <p:cNvPr id="1048893" name="object 43"/>
          <p:cNvSpPr/>
          <p:nvPr/>
        </p:nvSpPr>
        <p:spPr>
          <a:xfrm>
            <a:off x="459778" y="4486567"/>
            <a:ext cx="1200150" cy="1040130"/>
          </a:xfrm>
          <a:custGeom>
            <a:avLst/>
            <a:gdLst/>
            <a:ahLst/>
            <a:cxnLst/>
            <a:rect l="l" t="t" r="r" b="b"/>
            <a:pathLst>
              <a:path w="1200150" h="1040129">
                <a:moveTo>
                  <a:pt x="0" y="1039964"/>
                </a:moveTo>
                <a:lnTo>
                  <a:pt x="1200111" y="1039964"/>
                </a:lnTo>
                <a:lnTo>
                  <a:pt x="1200111" y="0"/>
                </a:lnTo>
                <a:lnTo>
                  <a:pt x="0" y="0"/>
                </a:lnTo>
                <a:lnTo>
                  <a:pt x="0" y="1039964"/>
                </a:lnTo>
                <a:close/>
              </a:path>
            </a:pathLst>
          </a:custGeom>
          <a:ln w="39999">
            <a:solidFill>
              <a:srgbClr val="FFFFFF"/>
            </a:solidFill>
          </a:ln>
        </p:spPr>
        <p:txBody>
          <a:bodyPr wrap="square" lIns="0" tIns="0" rIns="0" bIns="0" rtlCol="0"/>
          <a:lstStyle/>
          <a:p>
            <a:endParaRPr/>
          </a:p>
        </p:txBody>
      </p:sp>
      <p:sp>
        <p:nvSpPr>
          <p:cNvPr id="1048894" name="object 44"/>
          <p:cNvSpPr txBox="1"/>
          <p:nvPr/>
        </p:nvSpPr>
        <p:spPr>
          <a:xfrm>
            <a:off x="459778" y="4568418"/>
            <a:ext cx="1200150" cy="763270"/>
          </a:xfrm>
          <a:prstGeom prst="rect">
            <a:avLst/>
          </a:prstGeom>
        </p:spPr>
        <p:txBody>
          <a:bodyPr vert="horz" wrap="square" lIns="0" tIns="12700" rIns="0" bIns="0" rtlCol="0">
            <a:spAutoFit/>
          </a:bodyPr>
          <a:lstStyle/>
          <a:p>
            <a:pPr marL="227329" marR="144780" indent="152400">
              <a:lnSpc>
                <a:spcPct val="121000"/>
              </a:lnSpc>
              <a:spcBef>
                <a:spcPts val="100"/>
              </a:spcBef>
            </a:pPr>
            <a:r>
              <a:rPr sz="2000" b="1" dirty="0">
                <a:solidFill>
                  <a:srgbClr val="FFFFFF"/>
                </a:solidFill>
                <a:latin typeface="Trebuchet MS"/>
                <a:cs typeface="Trebuchet MS"/>
              </a:rPr>
              <a:t>Call  </a:t>
            </a:r>
            <a:r>
              <a:rPr sz="2000" b="1" spc="-5" dirty="0">
                <a:solidFill>
                  <a:srgbClr val="FFFFFF"/>
                </a:solidFill>
                <a:latin typeface="Trebuchet MS"/>
                <a:cs typeface="Trebuchet MS"/>
              </a:rPr>
              <a:t>Mar</a:t>
            </a:r>
            <a:r>
              <a:rPr sz="2000" b="1" spc="-10" dirty="0">
                <a:solidFill>
                  <a:srgbClr val="FFFFFF"/>
                </a:solidFill>
                <a:latin typeface="Trebuchet MS"/>
                <a:cs typeface="Trebuchet MS"/>
              </a:rPr>
              <a:t>k</a:t>
            </a:r>
            <a:r>
              <a:rPr sz="2000" b="1" dirty="0">
                <a:solidFill>
                  <a:srgbClr val="FFFFFF"/>
                </a:solidFill>
                <a:latin typeface="Trebuchet MS"/>
                <a:cs typeface="Trebuchet MS"/>
              </a:rPr>
              <a:t>et</a:t>
            </a:r>
            <a:endParaRPr sz="2000">
              <a:latin typeface="Trebuchet MS"/>
              <a:cs typeface="Trebuchet MS"/>
            </a:endParaRPr>
          </a:p>
        </p:txBody>
      </p:sp>
      <p:sp>
        <p:nvSpPr>
          <p:cNvPr id="1048895" name="object 45"/>
          <p:cNvSpPr/>
          <p:nvPr/>
        </p:nvSpPr>
        <p:spPr>
          <a:xfrm>
            <a:off x="1906904" y="4468533"/>
            <a:ext cx="1043305" cy="1052830"/>
          </a:xfrm>
          <a:custGeom>
            <a:avLst/>
            <a:gdLst/>
            <a:ahLst/>
            <a:cxnLst/>
            <a:rect l="l" t="t" r="r" b="b"/>
            <a:pathLst>
              <a:path w="1043305" h="1052829">
                <a:moveTo>
                  <a:pt x="0" y="1052664"/>
                </a:moveTo>
                <a:lnTo>
                  <a:pt x="1043152" y="1052664"/>
                </a:lnTo>
                <a:lnTo>
                  <a:pt x="1043152" y="0"/>
                </a:lnTo>
                <a:lnTo>
                  <a:pt x="0" y="0"/>
                </a:lnTo>
                <a:lnTo>
                  <a:pt x="0" y="1052664"/>
                </a:lnTo>
                <a:close/>
              </a:path>
            </a:pathLst>
          </a:custGeom>
          <a:ln w="39999">
            <a:solidFill>
              <a:srgbClr val="FFFFFF"/>
            </a:solidFill>
          </a:ln>
        </p:spPr>
        <p:txBody>
          <a:bodyPr wrap="square" lIns="0" tIns="0" rIns="0" bIns="0" rtlCol="0"/>
          <a:lstStyle/>
          <a:p>
            <a:endParaRPr/>
          </a:p>
        </p:txBody>
      </p:sp>
      <p:sp>
        <p:nvSpPr>
          <p:cNvPr id="1048896" name="object 46"/>
          <p:cNvSpPr txBox="1"/>
          <p:nvPr/>
        </p:nvSpPr>
        <p:spPr>
          <a:xfrm>
            <a:off x="1906904" y="4485959"/>
            <a:ext cx="1043305" cy="1039494"/>
          </a:xfrm>
          <a:prstGeom prst="rect">
            <a:avLst/>
          </a:prstGeom>
          <a:solidFill>
            <a:srgbClr val="B83C68"/>
          </a:solidFill>
        </p:spPr>
        <p:txBody>
          <a:bodyPr vert="horz" wrap="square" lIns="0" tIns="198755" rIns="0" bIns="0" rtlCol="0">
            <a:spAutoFit/>
          </a:bodyPr>
          <a:lstStyle/>
          <a:p>
            <a:pPr marL="156210">
              <a:lnSpc>
                <a:spcPts val="2245"/>
              </a:lnSpc>
              <a:spcBef>
                <a:spcPts val="1565"/>
              </a:spcBef>
            </a:pPr>
            <a:r>
              <a:rPr sz="2000" b="1" dirty="0">
                <a:solidFill>
                  <a:srgbClr val="FFFFFF"/>
                </a:solidFill>
                <a:latin typeface="Trebuchet MS"/>
                <a:cs typeface="Trebuchet MS"/>
              </a:rPr>
              <a:t>T-bills</a:t>
            </a:r>
            <a:endParaRPr sz="2000">
              <a:latin typeface="Trebuchet MS"/>
              <a:cs typeface="Trebuchet MS"/>
            </a:endParaRPr>
          </a:p>
          <a:p>
            <a:pPr marL="111125">
              <a:lnSpc>
                <a:spcPts val="2245"/>
              </a:lnSpc>
            </a:pPr>
            <a:r>
              <a:rPr sz="2000" b="1" dirty="0">
                <a:solidFill>
                  <a:srgbClr val="FFFFFF"/>
                </a:solidFill>
                <a:latin typeface="Trebuchet MS"/>
                <a:cs typeface="Trebuchet MS"/>
              </a:rPr>
              <a:t>Market</a:t>
            </a:r>
            <a:endParaRPr sz="2000">
              <a:latin typeface="Trebuchet MS"/>
              <a:cs typeface="Trebuchet MS"/>
            </a:endParaRPr>
          </a:p>
        </p:txBody>
      </p:sp>
      <p:sp>
        <p:nvSpPr>
          <p:cNvPr id="1048897" name="object 47"/>
          <p:cNvSpPr/>
          <p:nvPr/>
        </p:nvSpPr>
        <p:spPr>
          <a:xfrm>
            <a:off x="3144392" y="4486567"/>
            <a:ext cx="1209675" cy="1040130"/>
          </a:xfrm>
          <a:custGeom>
            <a:avLst/>
            <a:gdLst/>
            <a:ahLst/>
            <a:cxnLst/>
            <a:rect l="l" t="t" r="r" b="b"/>
            <a:pathLst>
              <a:path w="1209675" h="1040129">
                <a:moveTo>
                  <a:pt x="0" y="1039964"/>
                </a:moveTo>
                <a:lnTo>
                  <a:pt x="1209408" y="1039964"/>
                </a:lnTo>
                <a:lnTo>
                  <a:pt x="1209408" y="0"/>
                </a:lnTo>
                <a:lnTo>
                  <a:pt x="0" y="0"/>
                </a:lnTo>
                <a:lnTo>
                  <a:pt x="0" y="1039964"/>
                </a:lnTo>
                <a:close/>
              </a:path>
            </a:pathLst>
          </a:custGeom>
          <a:solidFill>
            <a:srgbClr val="B83C68"/>
          </a:solidFill>
        </p:spPr>
        <p:txBody>
          <a:bodyPr wrap="square" lIns="0" tIns="0" rIns="0" bIns="0" rtlCol="0"/>
          <a:lstStyle/>
          <a:p>
            <a:endParaRPr/>
          </a:p>
        </p:txBody>
      </p:sp>
      <p:sp>
        <p:nvSpPr>
          <p:cNvPr id="1048898" name="object 48"/>
          <p:cNvSpPr/>
          <p:nvPr/>
        </p:nvSpPr>
        <p:spPr>
          <a:xfrm>
            <a:off x="3144392" y="4486567"/>
            <a:ext cx="1209675" cy="1040130"/>
          </a:xfrm>
          <a:custGeom>
            <a:avLst/>
            <a:gdLst/>
            <a:ahLst/>
            <a:cxnLst/>
            <a:rect l="l" t="t" r="r" b="b"/>
            <a:pathLst>
              <a:path w="1209675" h="1040129">
                <a:moveTo>
                  <a:pt x="0" y="1039964"/>
                </a:moveTo>
                <a:lnTo>
                  <a:pt x="1209408" y="1039964"/>
                </a:lnTo>
                <a:lnTo>
                  <a:pt x="1209408" y="0"/>
                </a:lnTo>
                <a:lnTo>
                  <a:pt x="0" y="0"/>
                </a:lnTo>
                <a:lnTo>
                  <a:pt x="0" y="1039964"/>
                </a:lnTo>
                <a:close/>
              </a:path>
            </a:pathLst>
          </a:custGeom>
          <a:ln w="39999">
            <a:solidFill>
              <a:srgbClr val="FFFFFF"/>
            </a:solidFill>
          </a:ln>
        </p:spPr>
        <p:txBody>
          <a:bodyPr wrap="square" lIns="0" tIns="0" rIns="0" bIns="0" rtlCol="0"/>
          <a:lstStyle/>
          <a:p>
            <a:endParaRPr/>
          </a:p>
        </p:txBody>
      </p:sp>
      <p:sp>
        <p:nvSpPr>
          <p:cNvPr id="1048899" name="object 49"/>
          <p:cNvSpPr txBox="1"/>
          <p:nvPr/>
        </p:nvSpPr>
        <p:spPr>
          <a:xfrm>
            <a:off x="3144392" y="4568418"/>
            <a:ext cx="1204595" cy="763270"/>
          </a:xfrm>
          <a:prstGeom prst="rect">
            <a:avLst/>
          </a:prstGeom>
        </p:spPr>
        <p:txBody>
          <a:bodyPr vert="horz" wrap="square" lIns="0" tIns="12700" rIns="0" bIns="0" rtlCol="0">
            <a:spAutoFit/>
          </a:bodyPr>
          <a:lstStyle/>
          <a:p>
            <a:pPr marL="195580" marR="181610" indent="165735">
              <a:lnSpc>
                <a:spcPct val="121000"/>
              </a:lnSpc>
              <a:spcBef>
                <a:spcPts val="100"/>
              </a:spcBef>
            </a:pPr>
            <a:r>
              <a:rPr sz="2000" b="1" spc="-5" dirty="0">
                <a:solidFill>
                  <a:srgbClr val="FFFFFF"/>
                </a:solidFill>
                <a:latin typeface="Trebuchet MS"/>
                <a:cs typeface="Trebuchet MS"/>
              </a:rPr>
              <a:t>Bills  Ma</a:t>
            </a:r>
            <a:r>
              <a:rPr sz="2000" b="1" spc="-10" dirty="0">
                <a:solidFill>
                  <a:srgbClr val="FFFFFF"/>
                </a:solidFill>
                <a:latin typeface="Trebuchet MS"/>
                <a:cs typeface="Trebuchet MS"/>
              </a:rPr>
              <a:t>rk</a:t>
            </a:r>
            <a:r>
              <a:rPr sz="2000" b="1" dirty="0">
                <a:solidFill>
                  <a:srgbClr val="FFFFFF"/>
                </a:solidFill>
                <a:latin typeface="Trebuchet MS"/>
                <a:cs typeface="Trebuchet MS"/>
              </a:rPr>
              <a:t>et</a:t>
            </a:r>
            <a:endParaRPr sz="2000">
              <a:latin typeface="Trebuchet MS"/>
              <a:cs typeface="Trebuchet MS"/>
            </a:endParaRPr>
          </a:p>
        </p:txBody>
      </p:sp>
      <p:sp>
        <p:nvSpPr>
          <p:cNvPr id="1048900" name="object 50"/>
          <p:cNvSpPr/>
          <p:nvPr/>
        </p:nvSpPr>
        <p:spPr>
          <a:xfrm>
            <a:off x="4574540" y="4486567"/>
            <a:ext cx="949325" cy="1052830"/>
          </a:xfrm>
          <a:custGeom>
            <a:avLst/>
            <a:gdLst/>
            <a:ahLst/>
            <a:cxnLst/>
            <a:rect l="l" t="t" r="r" b="b"/>
            <a:pathLst>
              <a:path w="949325" h="1052829">
                <a:moveTo>
                  <a:pt x="0" y="1052664"/>
                </a:moveTo>
                <a:lnTo>
                  <a:pt x="948702" y="1052664"/>
                </a:lnTo>
                <a:lnTo>
                  <a:pt x="948702" y="0"/>
                </a:lnTo>
                <a:lnTo>
                  <a:pt x="0" y="0"/>
                </a:lnTo>
                <a:lnTo>
                  <a:pt x="0" y="1052664"/>
                </a:lnTo>
                <a:close/>
              </a:path>
            </a:pathLst>
          </a:custGeom>
          <a:solidFill>
            <a:srgbClr val="B83C68"/>
          </a:solidFill>
        </p:spPr>
        <p:txBody>
          <a:bodyPr wrap="square" lIns="0" tIns="0" rIns="0" bIns="0" rtlCol="0"/>
          <a:lstStyle/>
          <a:p>
            <a:endParaRPr/>
          </a:p>
        </p:txBody>
      </p:sp>
      <p:sp>
        <p:nvSpPr>
          <p:cNvPr id="1048901" name="object 51"/>
          <p:cNvSpPr/>
          <p:nvPr/>
        </p:nvSpPr>
        <p:spPr>
          <a:xfrm>
            <a:off x="4574540" y="4486567"/>
            <a:ext cx="949325" cy="1052830"/>
          </a:xfrm>
          <a:custGeom>
            <a:avLst/>
            <a:gdLst/>
            <a:ahLst/>
            <a:cxnLst/>
            <a:rect l="l" t="t" r="r" b="b"/>
            <a:pathLst>
              <a:path w="949325" h="1052829">
                <a:moveTo>
                  <a:pt x="0" y="1052664"/>
                </a:moveTo>
                <a:lnTo>
                  <a:pt x="948702" y="1052664"/>
                </a:lnTo>
                <a:lnTo>
                  <a:pt x="948702" y="0"/>
                </a:lnTo>
                <a:lnTo>
                  <a:pt x="0" y="0"/>
                </a:lnTo>
                <a:lnTo>
                  <a:pt x="0" y="1052664"/>
                </a:lnTo>
                <a:close/>
              </a:path>
            </a:pathLst>
          </a:custGeom>
          <a:ln w="39999">
            <a:solidFill>
              <a:srgbClr val="FFFFFF"/>
            </a:solidFill>
          </a:ln>
        </p:spPr>
        <p:txBody>
          <a:bodyPr wrap="square" lIns="0" tIns="0" rIns="0" bIns="0" rtlCol="0"/>
          <a:lstStyle/>
          <a:p>
            <a:endParaRPr/>
          </a:p>
        </p:txBody>
      </p:sp>
      <p:sp>
        <p:nvSpPr>
          <p:cNvPr id="1048902" name="object 52"/>
          <p:cNvSpPr txBox="1"/>
          <p:nvPr/>
        </p:nvSpPr>
        <p:spPr>
          <a:xfrm>
            <a:off x="4574540" y="4574895"/>
            <a:ext cx="949325" cy="763270"/>
          </a:xfrm>
          <a:prstGeom prst="rect">
            <a:avLst/>
          </a:prstGeom>
        </p:spPr>
        <p:txBody>
          <a:bodyPr vert="horz" wrap="square" lIns="0" tIns="76200" rIns="0" bIns="0" rtlCol="0">
            <a:spAutoFit/>
          </a:bodyPr>
          <a:lstStyle/>
          <a:p>
            <a:pPr marL="4445" algn="ctr">
              <a:lnSpc>
                <a:spcPct val="100000"/>
              </a:lnSpc>
              <a:spcBef>
                <a:spcPts val="600"/>
              </a:spcBef>
            </a:pPr>
            <a:r>
              <a:rPr sz="2000" b="1" dirty="0">
                <a:solidFill>
                  <a:srgbClr val="FFFFFF"/>
                </a:solidFill>
                <a:latin typeface="Trebuchet MS"/>
                <a:cs typeface="Trebuchet MS"/>
              </a:rPr>
              <a:t>CP</a:t>
            </a:r>
            <a:endParaRPr sz="2000">
              <a:latin typeface="Trebuchet MS"/>
              <a:cs typeface="Trebuchet MS"/>
            </a:endParaRPr>
          </a:p>
          <a:p>
            <a:pPr algn="ctr">
              <a:lnSpc>
                <a:spcPct val="100000"/>
              </a:lnSpc>
              <a:spcBef>
                <a:spcPts val="505"/>
              </a:spcBef>
            </a:pPr>
            <a:r>
              <a:rPr sz="2000" b="1" spc="-5" dirty="0">
                <a:solidFill>
                  <a:srgbClr val="FFFFFF"/>
                </a:solidFill>
                <a:latin typeface="Trebuchet MS"/>
                <a:cs typeface="Trebuchet MS"/>
              </a:rPr>
              <a:t>Market</a:t>
            </a:r>
            <a:endParaRPr sz="2000">
              <a:latin typeface="Trebuchet MS"/>
              <a:cs typeface="Trebuchet MS"/>
            </a:endParaRPr>
          </a:p>
        </p:txBody>
      </p:sp>
      <p:sp>
        <p:nvSpPr>
          <p:cNvPr id="1048903" name="object 53"/>
          <p:cNvSpPr/>
          <p:nvPr/>
        </p:nvSpPr>
        <p:spPr>
          <a:xfrm>
            <a:off x="5743955" y="4486567"/>
            <a:ext cx="982980" cy="1052830"/>
          </a:xfrm>
          <a:custGeom>
            <a:avLst/>
            <a:gdLst/>
            <a:ahLst/>
            <a:cxnLst/>
            <a:rect l="l" t="t" r="r" b="b"/>
            <a:pathLst>
              <a:path w="982979" h="1052829">
                <a:moveTo>
                  <a:pt x="0" y="1052664"/>
                </a:moveTo>
                <a:lnTo>
                  <a:pt x="982814" y="1052664"/>
                </a:lnTo>
                <a:lnTo>
                  <a:pt x="982814" y="0"/>
                </a:lnTo>
                <a:lnTo>
                  <a:pt x="0" y="0"/>
                </a:lnTo>
                <a:lnTo>
                  <a:pt x="0" y="1052664"/>
                </a:lnTo>
                <a:close/>
              </a:path>
            </a:pathLst>
          </a:custGeom>
          <a:solidFill>
            <a:srgbClr val="B83C68"/>
          </a:solidFill>
        </p:spPr>
        <p:txBody>
          <a:bodyPr wrap="square" lIns="0" tIns="0" rIns="0" bIns="0" rtlCol="0"/>
          <a:lstStyle/>
          <a:p>
            <a:endParaRPr/>
          </a:p>
        </p:txBody>
      </p:sp>
      <p:sp>
        <p:nvSpPr>
          <p:cNvPr id="1048904" name="object 54"/>
          <p:cNvSpPr/>
          <p:nvPr/>
        </p:nvSpPr>
        <p:spPr>
          <a:xfrm>
            <a:off x="5743955" y="4486567"/>
            <a:ext cx="982980" cy="1052830"/>
          </a:xfrm>
          <a:custGeom>
            <a:avLst/>
            <a:gdLst/>
            <a:ahLst/>
            <a:cxnLst/>
            <a:rect l="l" t="t" r="r" b="b"/>
            <a:pathLst>
              <a:path w="982979" h="1052829">
                <a:moveTo>
                  <a:pt x="0" y="1052664"/>
                </a:moveTo>
                <a:lnTo>
                  <a:pt x="982814" y="1052664"/>
                </a:lnTo>
                <a:lnTo>
                  <a:pt x="982814" y="0"/>
                </a:lnTo>
                <a:lnTo>
                  <a:pt x="0" y="0"/>
                </a:lnTo>
                <a:lnTo>
                  <a:pt x="0" y="1052664"/>
                </a:lnTo>
                <a:close/>
              </a:path>
            </a:pathLst>
          </a:custGeom>
          <a:ln w="39999">
            <a:solidFill>
              <a:srgbClr val="FFFFFF"/>
            </a:solidFill>
          </a:ln>
        </p:spPr>
        <p:txBody>
          <a:bodyPr wrap="square" lIns="0" tIns="0" rIns="0" bIns="0" rtlCol="0"/>
          <a:lstStyle/>
          <a:p>
            <a:endParaRPr/>
          </a:p>
        </p:txBody>
      </p:sp>
      <p:sp>
        <p:nvSpPr>
          <p:cNvPr id="1048905" name="object 55"/>
          <p:cNvSpPr txBox="1"/>
          <p:nvPr/>
        </p:nvSpPr>
        <p:spPr>
          <a:xfrm>
            <a:off x="5743955" y="4689805"/>
            <a:ext cx="982980" cy="596900"/>
          </a:xfrm>
          <a:prstGeom prst="rect">
            <a:avLst/>
          </a:prstGeom>
        </p:spPr>
        <p:txBody>
          <a:bodyPr vert="horz" wrap="square" lIns="0" tIns="13335" rIns="0" bIns="0" rtlCol="0">
            <a:spAutoFit/>
          </a:bodyPr>
          <a:lstStyle/>
          <a:p>
            <a:pPr marL="635" algn="ctr">
              <a:lnSpc>
                <a:spcPts val="2245"/>
              </a:lnSpc>
              <a:spcBef>
                <a:spcPts val="105"/>
              </a:spcBef>
            </a:pPr>
            <a:r>
              <a:rPr sz="2000" b="1" dirty="0">
                <a:solidFill>
                  <a:srgbClr val="FFFFFF"/>
                </a:solidFill>
                <a:latin typeface="Trebuchet MS"/>
                <a:cs typeface="Trebuchet MS"/>
              </a:rPr>
              <a:t>CD</a:t>
            </a:r>
            <a:endParaRPr sz="2000">
              <a:latin typeface="Trebuchet MS"/>
              <a:cs typeface="Trebuchet MS"/>
            </a:endParaRPr>
          </a:p>
          <a:p>
            <a:pPr algn="ctr">
              <a:lnSpc>
                <a:spcPts val="2245"/>
              </a:lnSpc>
            </a:pPr>
            <a:r>
              <a:rPr sz="2000" b="1" spc="-5" dirty="0">
                <a:solidFill>
                  <a:srgbClr val="FFFFFF"/>
                </a:solidFill>
                <a:latin typeface="Trebuchet MS"/>
                <a:cs typeface="Trebuchet MS"/>
              </a:rPr>
              <a:t>Market</a:t>
            </a:r>
            <a:endParaRPr sz="2000">
              <a:latin typeface="Trebuchet MS"/>
              <a:cs typeface="Trebuchet MS"/>
            </a:endParaRPr>
          </a:p>
        </p:txBody>
      </p:sp>
      <p:sp>
        <p:nvSpPr>
          <p:cNvPr id="1048906" name="object 56"/>
          <p:cNvSpPr/>
          <p:nvPr/>
        </p:nvSpPr>
        <p:spPr>
          <a:xfrm>
            <a:off x="6947407" y="4486478"/>
            <a:ext cx="1051560" cy="1032510"/>
          </a:xfrm>
          <a:custGeom>
            <a:avLst/>
            <a:gdLst/>
            <a:ahLst/>
            <a:cxnLst/>
            <a:rect l="l" t="t" r="r" b="b"/>
            <a:pathLst>
              <a:path w="1051559" h="1032510">
                <a:moveTo>
                  <a:pt x="0" y="1032306"/>
                </a:moveTo>
                <a:lnTo>
                  <a:pt x="1050950" y="1032306"/>
                </a:lnTo>
                <a:lnTo>
                  <a:pt x="1050950" y="0"/>
                </a:lnTo>
                <a:lnTo>
                  <a:pt x="0" y="0"/>
                </a:lnTo>
                <a:lnTo>
                  <a:pt x="0" y="1032306"/>
                </a:lnTo>
                <a:close/>
              </a:path>
            </a:pathLst>
          </a:custGeom>
          <a:solidFill>
            <a:srgbClr val="B83C68"/>
          </a:solidFill>
        </p:spPr>
        <p:txBody>
          <a:bodyPr wrap="square" lIns="0" tIns="0" rIns="0" bIns="0" rtlCol="0"/>
          <a:lstStyle/>
          <a:p>
            <a:endParaRPr/>
          </a:p>
        </p:txBody>
      </p:sp>
      <p:sp>
        <p:nvSpPr>
          <p:cNvPr id="1048907" name="object 57"/>
          <p:cNvSpPr/>
          <p:nvPr/>
        </p:nvSpPr>
        <p:spPr>
          <a:xfrm>
            <a:off x="6947407" y="4486478"/>
            <a:ext cx="1051560" cy="1032510"/>
          </a:xfrm>
          <a:custGeom>
            <a:avLst/>
            <a:gdLst/>
            <a:ahLst/>
            <a:cxnLst/>
            <a:rect l="l" t="t" r="r" b="b"/>
            <a:pathLst>
              <a:path w="1051559" h="1032510">
                <a:moveTo>
                  <a:pt x="0" y="1032306"/>
                </a:moveTo>
                <a:lnTo>
                  <a:pt x="1050950" y="1032306"/>
                </a:lnTo>
                <a:lnTo>
                  <a:pt x="1050950" y="0"/>
                </a:lnTo>
                <a:lnTo>
                  <a:pt x="0" y="0"/>
                </a:lnTo>
                <a:lnTo>
                  <a:pt x="0" y="1032306"/>
                </a:lnTo>
                <a:close/>
              </a:path>
            </a:pathLst>
          </a:custGeom>
          <a:ln w="39999">
            <a:solidFill>
              <a:srgbClr val="FFFFFF"/>
            </a:solidFill>
          </a:ln>
        </p:spPr>
        <p:txBody>
          <a:bodyPr wrap="square" lIns="0" tIns="0" rIns="0" bIns="0" rtlCol="0"/>
          <a:lstStyle/>
          <a:p>
            <a:endParaRPr/>
          </a:p>
        </p:txBody>
      </p:sp>
      <p:sp>
        <p:nvSpPr>
          <p:cNvPr id="1048908" name="object 58"/>
          <p:cNvSpPr txBox="1"/>
          <p:nvPr/>
        </p:nvSpPr>
        <p:spPr>
          <a:xfrm>
            <a:off x="6947407" y="4679696"/>
            <a:ext cx="1051560" cy="596265"/>
          </a:xfrm>
          <a:prstGeom prst="rect">
            <a:avLst/>
          </a:prstGeom>
        </p:spPr>
        <p:txBody>
          <a:bodyPr vert="horz" wrap="square" lIns="0" tIns="54610" rIns="0" bIns="0" rtlCol="0">
            <a:spAutoFit/>
          </a:bodyPr>
          <a:lstStyle/>
          <a:p>
            <a:pPr marL="117475" marR="106680" indent="111125">
              <a:lnSpc>
                <a:spcPts val="2090"/>
              </a:lnSpc>
              <a:spcBef>
                <a:spcPts val="430"/>
              </a:spcBef>
            </a:pPr>
            <a:r>
              <a:rPr sz="2000" b="1" dirty="0">
                <a:solidFill>
                  <a:srgbClr val="FFFFFF"/>
                </a:solidFill>
                <a:latin typeface="Trebuchet MS"/>
                <a:cs typeface="Trebuchet MS"/>
              </a:rPr>
              <a:t>Repo  </a:t>
            </a:r>
            <a:r>
              <a:rPr sz="2000" b="1" spc="-5" dirty="0">
                <a:solidFill>
                  <a:srgbClr val="FFFFFF"/>
                </a:solidFill>
                <a:latin typeface="Trebuchet MS"/>
                <a:cs typeface="Trebuchet MS"/>
              </a:rPr>
              <a:t>Ma</a:t>
            </a:r>
            <a:r>
              <a:rPr sz="2000" b="1" spc="-10" dirty="0">
                <a:solidFill>
                  <a:srgbClr val="FFFFFF"/>
                </a:solidFill>
                <a:latin typeface="Trebuchet MS"/>
                <a:cs typeface="Trebuchet MS"/>
              </a:rPr>
              <a:t>rk</a:t>
            </a:r>
            <a:r>
              <a:rPr sz="2000" b="1" dirty="0">
                <a:solidFill>
                  <a:srgbClr val="FFFFFF"/>
                </a:solidFill>
                <a:latin typeface="Trebuchet MS"/>
                <a:cs typeface="Trebuchet MS"/>
              </a:rPr>
              <a:t>et</a:t>
            </a:r>
            <a:endParaRPr sz="2000">
              <a:latin typeface="Trebuchet MS"/>
              <a:cs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9" name="object 2"/>
          <p:cNvSpPr/>
          <p:nvPr/>
        </p:nvSpPr>
        <p:spPr>
          <a:xfrm>
            <a:off x="521792" y="1000252"/>
            <a:ext cx="3775633" cy="357377"/>
          </a:xfrm>
          <a:prstGeom prst="rect">
            <a:avLst/>
          </a:prstGeom>
          <a:blipFill>
            <a:blip r:embed="rId2" cstate="print"/>
            <a:stretch>
              <a:fillRect/>
            </a:stretch>
          </a:blipFill>
        </p:spPr>
        <p:txBody>
          <a:bodyPr wrap="square" lIns="0" tIns="0" rIns="0" bIns="0" rtlCol="0"/>
          <a:lstStyle/>
          <a:p>
            <a:endParaRPr/>
          </a:p>
        </p:txBody>
      </p:sp>
      <p:sp>
        <p:nvSpPr>
          <p:cNvPr id="1048910" name="object 3"/>
          <p:cNvSpPr/>
          <p:nvPr/>
        </p:nvSpPr>
        <p:spPr>
          <a:xfrm>
            <a:off x="2942463" y="1107186"/>
            <a:ext cx="83185" cy="127635"/>
          </a:xfrm>
          <a:custGeom>
            <a:avLst/>
            <a:gdLst/>
            <a:ahLst/>
            <a:cxnLst/>
            <a:rect l="l" t="t" r="r" b="b"/>
            <a:pathLst>
              <a:path w="83185" h="127634">
                <a:moveTo>
                  <a:pt x="41529" y="0"/>
                </a:moveTo>
                <a:lnTo>
                  <a:pt x="0" y="127635"/>
                </a:lnTo>
                <a:lnTo>
                  <a:pt x="83057" y="127635"/>
                </a:lnTo>
                <a:lnTo>
                  <a:pt x="41529" y="0"/>
                </a:lnTo>
                <a:close/>
              </a:path>
            </a:pathLst>
          </a:custGeom>
          <a:ln w="3175">
            <a:solidFill>
              <a:srgbClr val="58134A"/>
            </a:solidFill>
          </a:ln>
        </p:spPr>
        <p:txBody>
          <a:bodyPr wrap="square" lIns="0" tIns="0" rIns="0" bIns="0" rtlCol="0"/>
          <a:lstStyle/>
          <a:p>
            <a:endParaRPr/>
          </a:p>
        </p:txBody>
      </p:sp>
      <p:sp>
        <p:nvSpPr>
          <p:cNvPr id="1048911" name="object 4"/>
          <p:cNvSpPr/>
          <p:nvPr/>
        </p:nvSpPr>
        <p:spPr>
          <a:xfrm>
            <a:off x="1883282" y="1107186"/>
            <a:ext cx="83185" cy="127635"/>
          </a:xfrm>
          <a:custGeom>
            <a:avLst/>
            <a:gdLst/>
            <a:ahLst/>
            <a:cxnLst/>
            <a:rect l="l" t="t" r="r" b="b"/>
            <a:pathLst>
              <a:path w="83185" h="127634">
                <a:moveTo>
                  <a:pt x="41529" y="0"/>
                </a:moveTo>
                <a:lnTo>
                  <a:pt x="0" y="127635"/>
                </a:lnTo>
                <a:lnTo>
                  <a:pt x="83058" y="127635"/>
                </a:lnTo>
                <a:lnTo>
                  <a:pt x="41529" y="0"/>
                </a:lnTo>
                <a:close/>
              </a:path>
            </a:pathLst>
          </a:custGeom>
          <a:ln w="3175">
            <a:solidFill>
              <a:srgbClr val="58134A"/>
            </a:solidFill>
          </a:ln>
        </p:spPr>
        <p:txBody>
          <a:bodyPr wrap="square" lIns="0" tIns="0" rIns="0" bIns="0" rtlCol="0"/>
          <a:lstStyle/>
          <a:p>
            <a:endParaRPr/>
          </a:p>
        </p:txBody>
      </p:sp>
      <p:sp>
        <p:nvSpPr>
          <p:cNvPr id="1048912" name="object 5"/>
          <p:cNvSpPr/>
          <p:nvPr/>
        </p:nvSpPr>
        <p:spPr>
          <a:xfrm>
            <a:off x="909447" y="1107186"/>
            <a:ext cx="83185" cy="127635"/>
          </a:xfrm>
          <a:custGeom>
            <a:avLst/>
            <a:gdLst/>
            <a:ahLst/>
            <a:cxnLst/>
            <a:rect l="l" t="t" r="r" b="b"/>
            <a:pathLst>
              <a:path w="83184" h="127634">
                <a:moveTo>
                  <a:pt x="41516" y="0"/>
                </a:moveTo>
                <a:lnTo>
                  <a:pt x="0" y="127635"/>
                </a:lnTo>
                <a:lnTo>
                  <a:pt x="83032" y="127635"/>
                </a:lnTo>
                <a:lnTo>
                  <a:pt x="41516" y="0"/>
                </a:lnTo>
                <a:close/>
              </a:path>
            </a:pathLst>
          </a:custGeom>
          <a:ln w="3175">
            <a:solidFill>
              <a:srgbClr val="58134A"/>
            </a:solidFill>
          </a:ln>
        </p:spPr>
        <p:txBody>
          <a:bodyPr wrap="square" lIns="0" tIns="0" rIns="0" bIns="0" rtlCol="0"/>
          <a:lstStyle/>
          <a:p>
            <a:endParaRPr/>
          </a:p>
        </p:txBody>
      </p:sp>
      <p:sp>
        <p:nvSpPr>
          <p:cNvPr id="1048913" name="object 6"/>
          <p:cNvSpPr/>
          <p:nvPr/>
        </p:nvSpPr>
        <p:spPr>
          <a:xfrm>
            <a:off x="1200721" y="1057402"/>
            <a:ext cx="106997" cy="115315"/>
          </a:xfrm>
          <a:prstGeom prst="rect">
            <a:avLst/>
          </a:prstGeom>
          <a:blipFill>
            <a:blip r:embed="rId3" cstate="print"/>
            <a:stretch>
              <a:fillRect/>
            </a:stretch>
          </a:blipFill>
        </p:spPr>
        <p:txBody>
          <a:bodyPr wrap="square" lIns="0" tIns="0" rIns="0" bIns="0" rtlCol="0"/>
          <a:lstStyle/>
          <a:p>
            <a:endParaRPr/>
          </a:p>
        </p:txBody>
      </p:sp>
      <p:sp>
        <p:nvSpPr>
          <p:cNvPr id="1048914" name="object 7"/>
          <p:cNvSpPr/>
          <p:nvPr/>
        </p:nvSpPr>
        <p:spPr>
          <a:xfrm>
            <a:off x="3236086" y="1057275"/>
            <a:ext cx="101853" cy="100584"/>
          </a:xfrm>
          <a:prstGeom prst="rect">
            <a:avLst/>
          </a:prstGeom>
          <a:blipFill>
            <a:blip r:embed="rId4" cstate="print"/>
            <a:stretch>
              <a:fillRect/>
            </a:stretch>
          </a:blipFill>
        </p:spPr>
        <p:txBody>
          <a:bodyPr wrap="square" lIns="0" tIns="0" rIns="0" bIns="0" rtlCol="0"/>
          <a:lstStyle/>
          <a:p>
            <a:endParaRPr/>
          </a:p>
        </p:txBody>
      </p:sp>
      <p:sp>
        <p:nvSpPr>
          <p:cNvPr id="1048915" name="object 8"/>
          <p:cNvSpPr/>
          <p:nvPr/>
        </p:nvSpPr>
        <p:spPr>
          <a:xfrm>
            <a:off x="4011295" y="1006221"/>
            <a:ext cx="286385" cy="346075"/>
          </a:xfrm>
          <a:custGeom>
            <a:avLst/>
            <a:gdLst/>
            <a:ahLst/>
            <a:cxnLst/>
            <a:rect l="l" t="t" r="r" b="b"/>
            <a:pathLst>
              <a:path w="286385" h="346075">
                <a:moveTo>
                  <a:pt x="0" y="0"/>
                </a:moveTo>
                <a:lnTo>
                  <a:pt x="286130" y="0"/>
                </a:lnTo>
                <a:lnTo>
                  <a:pt x="286130" y="54482"/>
                </a:lnTo>
                <a:lnTo>
                  <a:pt x="171322" y="54482"/>
                </a:lnTo>
                <a:lnTo>
                  <a:pt x="171322"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048916" name="object 9"/>
          <p:cNvSpPr/>
          <p:nvPr/>
        </p:nvSpPr>
        <p:spPr>
          <a:xfrm>
            <a:off x="3767709" y="1006221"/>
            <a:ext cx="220979" cy="346075"/>
          </a:xfrm>
          <a:custGeom>
            <a:avLst/>
            <a:gdLst/>
            <a:ahLst/>
            <a:cxnLst/>
            <a:rect l="l" t="t" r="r" b="b"/>
            <a:pathLst>
              <a:path w="220979" h="346075">
                <a:moveTo>
                  <a:pt x="0" y="0"/>
                </a:moveTo>
                <a:lnTo>
                  <a:pt x="220471" y="0"/>
                </a:lnTo>
                <a:lnTo>
                  <a:pt x="220471" y="54482"/>
                </a:lnTo>
                <a:lnTo>
                  <a:pt x="61340" y="54482"/>
                </a:lnTo>
                <a:lnTo>
                  <a:pt x="61340" y="135381"/>
                </a:lnTo>
                <a:lnTo>
                  <a:pt x="175513" y="135381"/>
                </a:lnTo>
                <a:lnTo>
                  <a:pt x="175513" y="187578"/>
                </a:lnTo>
                <a:lnTo>
                  <a:pt x="61340" y="187578"/>
                </a:lnTo>
                <a:lnTo>
                  <a:pt x="61340" y="291083"/>
                </a:lnTo>
                <a:lnTo>
                  <a:pt x="217931" y="291083"/>
                </a:lnTo>
                <a:lnTo>
                  <a:pt x="217931"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917" name="object 10"/>
          <p:cNvSpPr/>
          <p:nvPr/>
        </p:nvSpPr>
        <p:spPr>
          <a:xfrm>
            <a:off x="3469004" y="1006221"/>
            <a:ext cx="269875" cy="346075"/>
          </a:xfrm>
          <a:custGeom>
            <a:avLst/>
            <a:gdLst/>
            <a:ahLst/>
            <a:cxnLst/>
            <a:rect l="l" t="t" r="r" b="b"/>
            <a:pathLst>
              <a:path w="269875" h="346075">
                <a:moveTo>
                  <a:pt x="0" y="0"/>
                </a:moveTo>
                <a:lnTo>
                  <a:pt x="61341" y="0"/>
                </a:lnTo>
                <a:lnTo>
                  <a:pt x="61341" y="165353"/>
                </a:lnTo>
                <a:lnTo>
                  <a:pt x="178816" y="0"/>
                </a:lnTo>
                <a:lnTo>
                  <a:pt x="248539" y="0"/>
                </a:lnTo>
                <a:lnTo>
                  <a:pt x="140335" y="151002"/>
                </a:lnTo>
                <a:lnTo>
                  <a:pt x="269367" y="345566"/>
                </a:lnTo>
                <a:lnTo>
                  <a:pt x="195961" y="345566"/>
                </a:lnTo>
                <a:lnTo>
                  <a:pt x="99695" y="198374"/>
                </a:lnTo>
                <a:lnTo>
                  <a:pt x="61341" y="250951"/>
                </a:lnTo>
                <a:lnTo>
                  <a:pt x="61341"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918" name="object 11"/>
          <p:cNvSpPr/>
          <p:nvPr/>
        </p:nvSpPr>
        <p:spPr>
          <a:xfrm>
            <a:off x="2476626" y="1006221"/>
            <a:ext cx="353060" cy="350520"/>
          </a:xfrm>
          <a:custGeom>
            <a:avLst/>
            <a:gdLst/>
            <a:ahLst/>
            <a:cxnLst/>
            <a:rect l="l" t="t" r="r" b="b"/>
            <a:pathLst>
              <a:path w="353060" h="350519">
                <a:moveTo>
                  <a:pt x="69596" y="0"/>
                </a:moveTo>
                <a:lnTo>
                  <a:pt x="102108" y="0"/>
                </a:lnTo>
                <a:lnTo>
                  <a:pt x="176911" y="232790"/>
                </a:lnTo>
                <a:lnTo>
                  <a:pt x="250062" y="0"/>
                </a:lnTo>
                <a:lnTo>
                  <a:pt x="282321" y="0"/>
                </a:lnTo>
                <a:lnTo>
                  <a:pt x="352933" y="345820"/>
                </a:lnTo>
                <a:lnTo>
                  <a:pt x="293497" y="345820"/>
                </a:lnTo>
                <a:lnTo>
                  <a:pt x="257556" y="159384"/>
                </a:lnTo>
                <a:lnTo>
                  <a:pt x="188087" y="350265"/>
                </a:lnTo>
                <a:lnTo>
                  <a:pt x="166116" y="350265"/>
                </a:lnTo>
                <a:lnTo>
                  <a:pt x="96520" y="159384"/>
                </a:lnTo>
                <a:lnTo>
                  <a:pt x="59181" y="345820"/>
                </a:lnTo>
                <a:lnTo>
                  <a:pt x="0" y="345820"/>
                </a:lnTo>
                <a:lnTo>
                  <a:pt x="69596" y="0"/>
                </a:lnTo>
                <a:close/>
              </a:path>
            </a:pathLst>
          </a:custGeom>
          <a:ln w="3175">
            <a:solidFill>
              <a:srgbClr val="58134A"/>
            </a:solidFill>
          </a:ln>
        </p:spPr>
        <p:txBody>
          <a:bodyPr wrap="square" lIns="0" tIns="0" rIns="0" bIns="0" rtlCol="0"/>
          <a:lstStyle/>
          <a:p>
            <a:endParaRPr/>
          </a:p>
        </p:txBody>
      </p:sp>
      <p:sp>
        <p:nvSpPr>
          <p:cNvPr id="1048919" name="object 12"/>
          <p:cNvSpPr/>
          <p:nvPr/>
        </p:nvSpPr>
        <p:spPr>
          <a:xfrm>
            <a:off x="2114169" y="1006221"/>
            <a:ext cx="217804" cy="346075"/>
          </a:xfrm>
          <a:custGeom>
            <a:avLst/>
            <a:gdLst/>
            <a:ahLst/>
            <a:cxnLst/>
            <a:rect l="l" t="t" r="r" b="b"/>
            <a:pathLst>
              <a:path w="217805" h="346075">
                <a:moveTo>
                  <a:pt x="0" y="0"/>
                </a:moveTo>
                <a:lnTo>
                  <a:pt x="61341" y="0"/>
                </a:lnTo>
                <a:lnTo>
                  <a:pt x="61341" y="291083"/>
                </a:lnTo>
                <a:lnTo>
                  <a:pt x="217424" y="291083"/>
                </a:lnTo>
                <a:lnTo>
                  <a:pt x="217424"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920" name="object 13"/>
          <p:cNvSpPr/>
          <p:nvPr/>
        </p:nvSpPr>
        <p:spPr>
          <a:xfrm>
            <a:off x="1527175" y="1006221"/>
            <a:ext cx="286385" cy="346075"/>
          </a:xfrm>
          <a:custGeom>
            <a:avLst/>
            <a:gdLst/>
            <a:ahLst/>
            <a:cxnLst/>
            <a:rect l="l" t="t" r="r" b="b"/>
            <a:pathLst>
              <a:path w="286385" h="346075">
                <a:moveTo>
                  <a:pt x="0" y="0"/>
                </a:moveTo>
                <a:lnTo>
                  <a:pt x="286131" y="0"/>
                </a:lnTo>
                <a:lnTo>
                  <a:pt x="286131" y="54482"/>
                </a:lnTo>
                <a:lnTo>
                  <a:pt x="171323" y="54482"/>
                </a:lnTo>
                <a:lnTo>
                  <a:pt x="171323" y="345566"/>
                </a:lnTo>
                <a:lnTo>
                  <a:pt x="109981" y="345566"/>
                </a:lnTo>
                <a:lnTo>
                  <a:pt x="109981" y="54482"/>
                </a:lnTo>
                <a:lnTo>
                  <a:pt x="0" y="54482"/>
                </a:lnTo>
                <a:lnTo>
                  <a:pt x="0" y="0"/>
                </a:lnTo>
                <a:close/>
              </a:path>
            </a:pathLst>
          </a:custGeom>
          <a:ln w="3175">
            <a:solidFill>
              <a:srgbClr val="58134A"/>
            </a:solidFill>
          </a:ln>
        </p:spPr>
        <p:txBody>
          <a:bodyPr wrap="square" lIns="0" tIns="0" rIns="0" bIns="0" rtlCol="0"/>
          <a:lstStyle/>
          <a:p>
            <a:endParaRPr/>
          </a:p>
        </p:txBody>
      </p:sp>
      <p:sp>
        <p:nvSpPr>
          <p:cNvPr id="1048921" name="object 14"/>
          <p:cNvSpPr/>
          <p:nvPr/>
        </p:nvSpPr>
        <p:spPr>
          <a:xfrm>
            <a:off x="1424939" y="1006221"/>
            <a:ext cx="61594" cy="346075"/>
          </a:xfrm>
          <a:custGeom>
            <a:avLst/>
            <a:gdLst/>
            <a:ahLst/>
            <a:cxnLst/>
            <a:rect l="l" t="t" r="r" b="b"/>
            <a:pathLst>
              <a:path w="61594" h="346075">
                <a:moveTo>
                  <a:pt x="0" y="0"/>
                </a:moveTo>
                <a:lnTo>
                  <a:pt x="61340" y="0"/>
                </a:lnTo>
                <a:lnTo>
                  <a:pt x="61340" y="345566"/>
                </a:lnTo>
                <a:lnTo>
                  <a:pt x="0" y="345566"/>
                </a:lnTo>
                <a:lnTo>
                  <a:pt x="0" y="0"/>
                </a:lnTo>
                <a:close/>
              </a:path>
            </a:pathLst>
          </a:custGeom>
          <a:ln w="3175">
            <a:solidFill>
              <a:srgbClr val="58134A"/>
            </a:solidFill>
          </a:ln>
        </p:spPr>
        <p:txBody>
          <a:bodyPr wrap="square" lIns="0" tIns="0" rIns="0" bIns="0" rtlCol="0"/>
          <a:lstStyle/>
          <a:p>
            <a:endParaRPr/>
          </a:p>
        </p:txBody>
      </p:sp>
      <p:sp>
        <p:nvSpPr>
          <p:cNvPr id="1048922" name="object 15"/>
          <p:cNvSpPr/>
          <p:nvPr/>
        </p:nvSpPr>
        <p:spPr>
          <a:xfrm>
            <a:off x="1140282" y="1003808"/>
            <a:ext cx="229870" cy="347980"/>
          </a:xfrm>
          <a:custGeom>
            <a:avLst/>
            <a:gdLst/>
            <a:ahLst/>
            <a:cxnLst/>
            <a:rect l="l" t="t" r="r" b="b"/>
            <a:pathLst>
              <a:path w="229869" h="347980">
                <a:moveTo>
                  <a:pt x="71716" y="0"/>
                </a:moveTo>
                <a:lnTo>
                  <a:pt x="109892" y="1571"/>
                </a:lnTo>
                <a:lnTo>
                  <a:pt x="169745" y="14144"/>
                </a:lnTo>
                <a:lnTo>
                  <a:pt x="208015" y="39481"/>
                </a:lnTo>
                <a:lnTo>
                  <a:pt x="226926" y="78724"/>
                </a:lnTo>
                <a:lnTo>
                  <a:pt x="229285" y="103631"/>
                </a:lnTo>
                <a:lnTo>
                  <a:pt x="223678" y="146425"/>
                </a:lnTo>
                <a:lnTo>
                  <a:pt x="206858" y="179710"/>
                </a:lnTo>
                <a:lnTo>
                  <a:pt x="178830" y="203484"/>
                </a:lnTo>
                <a:lnTo>
                  <a:pt x="139598" y="217749"/>
                </a:lnTo>
                <a:lnTo>
                  <a:pt x="89166" y="222503"/>
                </a:lnTo>
                <a:lnTo>
                  <a:pt x="83534" y="222406"/>
                </a:lnTo>
                <a:lnTo>
                  <a:pt x="77019" y="222107"/>
                </a:lnTo>
                <a:lnTo>
                  <a:pt x="69617" y="221593"/>
                </a:lnTo>
                <a:lnTo>
                  <a:pt x="61328" y="220852"/>
                </a:lnTo>
                <a:lnTo>
                  <a:pt x="61328" y="347979"/>
                </a:lnTo>
                <a:lnTo>
                  <a:pt x="0" y="347979"/>
                </a:lnTo>
                <a:lnTo>
                  <a:pt x="0" y="2666"/>
                </a:lnTo>
                <a:lnTo>
                  <a:pt x="27484" y="1500"/>
                </a:lnTo>
                <a:lnTo>
                  <a:pt x="48598" y="666"/>
                </a:lnTo>
                <a:lnTo>
                  <a:pt x="63341" y="166"/>
                </a:lnTo>
                <a:lnTo>
                  <a:pt x="71716" y="0"/>
                </a:lnTo>
                <a:close/>
              </a:path>
            </a:pathLst>
          </a:custGeom>
          <a:ln w="3175">
            <a:solidFill>
              <a:srgbClr val="58134A"/>
            </a:solidFill>
          </a:ln>
        </p:spPr>
        <p:txBody>
          <a:bodyPr wrap="square" lIns="0" tIns="0" rIns="0" bIns="0" rtlCol="0"/>
          <a:lstStyle/>
          <a:p>
            <a:endParaRPr/>
          </a:p>
        </p:txBody>
      </p:sp>
      <p:sp>
        <p:nvSpPr>
          <p:cNvPr id="1048923" name="object 16"/>
          <p:cNvSpPr/>
          <p:nvPr/>
        </p:nvSpPr>
        <p:spPr>
          <a:xfrm>
            <a:off x="3173348" y="1002664"/>
            <a:ext cx="266065" cy="349250"/>
          </a:xfrm>
          <a:custGeom>
            <a:avLst/>
            <a:gdLst/>
            <a:ahLst/>
            <a:cxnLst/>
            <a:rect l="l" t="t" r="r" b="b"/>
            <a:pathLst>
              <a:path w="266064" h="349250">
                <a:moveTo>
                  <a:pt x="95758" y="0"/>
                </a:moveTo>
                <a:lnTo>
                  <a:pt x="153338" y="6359"/>
                </a:lnTo>
                <a:lnTo>
                  <a:pt x="194452" y="25447"/>
                </a:lnTo>
                <a:lnTo>
                  <a:pt x="219112" y="57275"/>
                </a:lnTo>
                <a:lnTo>
                  <a:pt x="227329" y="101854"/>
                </a:lnTo>
                <a:lnTo>
                  <a:pt x="226188" y="116855"/>
                </a:lnTo>
                <a:lnTo>
                  <a:pt x="209168" y="157861"/>
                </a:lnTo>
                <a:lnTo>
                  <a:pt x="176664" y="187328"/>
                </a:lnTo>
                <a:lnTo>
                  <a:pt x="163449" y="193421"/>
                </a:lnTo>
                <a:lnTo>
                  <a:pt x="265556" y="349123"/>
                </a:lnTo>
                <a:lnTo>
                  <a:pt x="194817" y="349123"/>
                </a:lnTo>
                <a:lnTo>
                  <a:pt x="102615" y="206375"/>
                </a:lnTo>
                <a:lnTo>
                  <a:pt x="94952" y="206206"/>
                </a:lnTo>
                <a:lnTo>
                  <a:pt x="85883" y="205882"/>
                </a:lnTo>
                <a:lnTo>
                  <a:pt x="75434" y="205392"/>
                </a:lnTo>
                <a:lnTo>
                  <a:pt x="63626" y="204724"/>
                </a:lnTo>
                <a:lnTo>
                  <a:pt x="63626" y="349123"/>
                </a:lnTo>
                <a:lnTo>
                  <a:pt x="0" y="349123"/>
                </a:lnTo>
                <a:lnTo>
                  <a:pt x="0" y="3556"/>
                </a:lnTo>
                <a:lnTo>
                  <a:pt x="4409" y="3438"/>
                </a:lnTo>
                <a:lnTo>
                  <a:pt x="12509" y="3095"/>
                </a:lnTo>
                <a:lnTo>
                  <a:pt x="24324" y="2538"/>
                </a:lnTo>
                <a:lnTo>
                  <a:pt x="39877"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048924" name="object 17"/>
          <p:cNvSpPr/>
          <p:nvPr/>
        </p:nvSpPr>
        <p:spPr>
          <a:xfrm>
            <a:off x="2832735" y="1001522"/>
            <a:ext cx="304165" cy="350520"/>
          </a:xfrm>
          <a:custGeom>
            <a:avLst/>
            <a:gdLst/>
            <a:ahLst/>
            <a:cxnLst/>
            <a:rect l="l" t="t" r="r" b="b"/>
            <a:pathLst>
              <a:path w="304164" h="350519">
                <a:moveTo>
                  <a:pt x="137794" y="0"/>
                </a:moveTo>
                <a:lnTo>
                  <a:pt x="164719" y="0"/>
                </a:lnTo>
                <a:lnTo>
                  <a:pt x="303656" y="350265"/>
                </a:lnTo>
                <a:lnTo>
                  <a:pt x="235965" y="350265"/>
                </a:lnTo>
                <a:lnTo>
                  <a:pt x="210692" y="280162"/>
                </a:lnTo>
                <a:lnTo>
                  <a:pt x="92328" y="280162"/>
                </a:lnTo>
                <a:lnTo>
                  <a:pt x="68198"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048925" name="object 18"/>
          <p:cNvSpPr/>
          <p:nvPr/>
        </p:nvSpPr>
        <p:spPr>
          <a:xfrm>
            <a:off x="1773554" y="1001522"/>
            <a:ext cx="304165" cy="350520"/>
          </a:xfrm>
          <a:custGeom>
            <a:avLst/>
            <a:gdLst/>
            <a:ahLst/>
            <a:cxnLst/>
            <a:rect l="l" t="t" r="r" b="b"/>
            <a:pathLst>
              <a:path w="304164" h="350519">
                <a:moveTo>
                  <a:pt x="137794" y="0"/>
                </a:moveTo>
                <a:lnTo>
                  <a:pt x="164719" y="0"/>
                </a:lnTo>
                <a:lnTo>
                  <a:pt x="303656" y="350265"/>
                </a:lnTo>
                <a:lnTo>
                  <a:pt x="235965" y="350265"/>
                </a:lnTo>
                <a:lnTo>
                  <a:pt x="210693" y="280162"/>
                </a:lnTo>
                <a:lnTo>
                  <a:pt x="92328"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048926" name="object 19"/>
          <p:cNvSpPr/>
          <p:nvPr/>
        </p:nvSpPr>
        <p:spPr>
          <a:xfrm>
            <a:off x="799757" y="1001522"/>
            <a:ext cx="304165" cy="350520"/>
          </a:xfrm>
          <a:custGeom>
            <a:avLst/>
            <a:gdLst/>
            <a:ahLst/>
            <a:cxnLst/>
            <a:rect l="l" t="t" r="r" b="b"/>
            <a:pathLst>
              <a:path w="304165" h="350519">
                <a:moveTo>
                  <a:pt x="137756" y="0"/>
                </a:moveTo>
                <a:lnTo>
                  <a:pt x="164655" y="0"/>
                </a:lnTo>
                <a:lnTo>
                  <a:pt x="303593" y="350265"/>
                </a:lnTo>
                <a:lnTo>
                  <a:pt x="235889" y="350265"/>
                </a:lnTo>
                <a:lnTo>
                  <a:pt x="210654" y="280162"/>
                </a:lnTo>
                <a:lnTo>
                  <a:pt x="92227" y="280162"/>
                </a:lnTo>
                <a:lnTo>
                  <a:pt x="68173" y="350265"/>
                </a:lnTo>
                <a:lnTo>
                  <a:pt x="0" y="350265"/>
                </a:lnTo>
                <a:lnTo>
                  <a:pt x="137756" y="0"/>
                </a:lnTo>
                <a:close/>
              </a:path>
            </a:pathLst>
          </a:custGeom>
          <a:ln w="3175">
            <a:solidFill>
              <a:srgbClr val="58134A"/>
            </a:solidFill>
          </a:ln>
        </p:spPr>
        <p:txBody>
          <a:bodyPr wrap="square" lIns="0" tIns="0" rIns="0" bIns="0" rtlCol="0"/>
          <a:lstStyle/>
          <a:p>
            <a:endParaRPr/>
          </a:p>
        </p:txBody>
      </p:sp>
      <p:sp>
        <p:nvSpPr>
          <p:cNvPr id="1048927" name="object 20"/>
          <p:cNvSpPr/>
          <p:nvPr/>
        </p:nvSpPr>
        <p:spPr>
          <a:xfrm>
            <a:off x="521792" y="1000252"/>
            <a:ext cx="262890" cy="357505"/>
          </a:xfrm>
          <a:custGeom>
            <a:avLst/>
            <a:gdLst/>
            <a:ahLst/>
            <a:cxnLst/>
            <a:rect l="l" t="t" r="r" b="b"/>
            <a:pathLst>
              <a:path w="262890" h="357505">
                <a:moveTo>
                  <a:pt x="158280" y="0"/>
                </a:moveTo>
                <a:lnTo>
                  <a:pt x="186517" y="1524"/>
                </a:lnTo>
                <a:lnTo>
                  <a:pt x="211774" y="6096"/>
                </a:lnTo>
                <a:lnTo>
                  <a:pt x="234052" y="13716"/>
                </a:lnTo>
                <a:lnTo>
                  <a:pt x="253352" y="24384"/>
                </a:lnTo>
                <a:lnTo>
                  <a:pt x="228104" y="75057"/>
                </a:lnTo>
                <a:lnTo>
                  <a:pt x="216281" y="66075"/>
                </a:lnTo>
                <a:lnTo>
                  <a:pt x="201331" y="59689"/>
                </a:lnTo>
                <a:lnTo>
                  <a:pt x="183254" y="55876"/>
                </a:lnTo>
                <a:lnTo>
                  <a:pt x="162051" y="54610"/>
                </a:lnTo>
                <a:lnTo>
                  <a:pt x="141442" y="56872"/>
                </a:lnTo>
                <a:lnTo>
                  <a:pt x="106061" y="74969"/>
                </a:lnTo>
                <a:lnTo>
                  <a:pt x="79212" y="110095"/>
                </a:lnTo>
                <a:lnTo>
                  <a:pt x="65414" y="155866"/>
                </a:lnTo>
                <a:lnTo>
                  <a:pt x="63690" y="182372"/>
                </a:lnTo>
                <a:lnTo>
                  <a:pt x="65290" y="208661"/>
                </a:lnTo>
                <a:lnTo>
                  <a:pt x="78086" y="252666"/>
                </a:lnTo>
                <a:lnTo>
                  <a:pt x="103149" y="284624"/>
                </a:lnTo>
                <a:lnTo>
                  <a:pt x="157581" y="302895"/>
                </a:lnTo>
                <a:lnTo>
                  <a:pt x="180667" y="300724"/>
                </a:lnTo>
                <a:lnTo>
                  <a:pt x="201101" y="294195"/>
                </a:lnTo>
                <a:lnTo>
                  <a:pt x="218882" y="283285"/>
                </a:lnTo>
                <a:lnTo>
                  <a:pt x="234010" y="267970"/>
                </a:lnTo>
                <a:lnTo>
                  <a:pt x="262547" y="317626"/>
                </a:lnTo>
                <a:lnTo>
                  <a:pt x="241610" y="335035"/>
                </a:lnTo>
                <a:lnTo>
                  <a:pt x="216311" y="347456"/>
                </a:lnTo>
                <a:lnTo>
                  <a:pt x="186646" y="354899"/>
                </a:lnTo>
                <a:lnTo>
                  <a:pt x="152615" y="357377"/>
                </a:lnTo>
                <a:lnTo>
                  <a:pt x="118430" y="354401"/>
                </a:lnTo>
                <a:lnTo>
                  <a:pt x="62176" y="330588"/>
                </a:lnTo>
                <a:lnTo>
                  <a:pt x="22556" y="283773"/>
                </a:lnTo>
                <a:lnTo>
                  <a:pt x="2505" y="218813"/>
                </a:lnTo>
                <a:lnTo>
                  <a:pt x="0" y="179832"/>
                </a:lnTo>
                <a:lnTo>
                  <a:pt x="2778" y="143037"/>
                </a:lnTo>
                <a:lnTo>
                  <a:pt x="25010" y="78926"/>
                </a:lnTo>
                <a:lnTo>
                  <a:pt x="68250" y="29039"/>
                </a:lnTo>
                <a:lnTo>
                  <a:pt x="125162" y="3234"/>
                </a:lnTo>
                <a:lnTo>
                  <a:pt x="158280" y="0"/>
                </a:lnTo>
                <a:close/>
              </a:path>
            </a:pathLst>
          </a:custGeom>
          <a:ln w="3175">
            <a:solidFill>
              <a:srgbClr val="58134A"/>
            </a:solidFill>
          </a:ln>
        </p:spPr>
        <p:txBody>
          <a:bodyPr wrap="square" lIns="0" tIns="0" rIns="0" bIns="0" rtlCol="0"/>
          <a:lstStyle/>
          <a:p>
            <a:endParaRPr/>
          </a:p>
        </p:txBody>
      </p:sp>
      <p:sp>
        <p:nvSpPr>
          <p:cNvPr id="1048928" name="object 21"/>
          <p:cNvSpPr txBox="1"/>
          <p:nvPr/>
        </p:nvSpPr>
        <p:spPr>
          <a:xfrm>
            <a:off x="459740" y="1958762"/>
            <a:ext cx="8150860" cy="3121367"/>
          </a:xfrm>
          <a:prstGeom prst="rect">
            <a:avLst/>
          </a:prstGeom>
        </p:spPr>
        <p:txBody>
          <a:bodyPr vert="horz" wrap="square" lIns="0" tIns="88900" rIns="0" bIns="0" rtlCol="0">
            <a:spAutoFit/>
          </a:bodyPr>
          <a:lstStyle/>
          <a:p>
            <a:pPr marL="287020" indent="-274320" algn="just">
              <a:lnSpc>
                <a:spcPct val="100000"/>
              </a:lnSpc>
              <a:spcBef>
                <a:spcPts val="700"/>
              </a:spcBef>
              <a:buClr>
                <a:srgbClr val="B03E9A"/>
              </a:buClr>
              <a:buSzPct val="73076"/>
              <a:buFont typeface="Wingdings 2"/>
              <a:buChar char=""/>
              <a:tabLst>
                <a:tab pos="287020" algn="l"/>
              </a:tabLst>
            </a:pPr>
            <a:r>
              <a:rPr sz="2600" dirty="0">
                <a:latin typeface="Trebuchet MS"/>
                <a:cs typeface="Trebuchet MS"/>
              </a:rPr>
              <a:t>A </a:t>
            </a:r>
            <a:r>
              <a:rPr sz="2600" spc="-5" dirty="0">
                <a:latin typeface="Trebuchet MS"/>
                <a:cs typeface="Trebuchet MS"/>
              </a:rPr>
              <a:t>market for long term</a:t>
            </a:r>
            <a:r>
              <a:rPr sz="2600" spc="-160" dirty="0">
                <a:latin typeface="Trebuchet MS"/>
                <a:cs typeface="Trebuchet MS"/>
              </a:rPr>
              <a:t> </a:t>
            </a:r>
            <a:r>
              <a:rPr sz="2600" dirty="0">
                <a:latin typeface="Trebuchet MS"/>
                <a:cs typeface="Trebuchet MS"/>
              </a:rPr>
              <a:t>funds</a:t>
            </a:r>
            <a:endParaRPr sz="2600">
              <a:latin typeface="Trebuchet MS"/>
              <a:cs typeface="Trebuchet MS"/>
            </a:endParaRPr>
          </a:p>
          <a:p>
            <a:pPr marL="287020" indent="-274320" algn="just">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focus </a:t>
            </a:r>
            <a:r>
              <a:rPr sz="2600" dirty="0">
                <a:latin typeface="Trebuchet MS"/>
                <a:cs typeface="Trebuchet MS"/>
              </a:rPr>
              <a:t>on financing of fixed</a:t>
            </a:r>
            <a:r>
              <a:rPr sz="2600" spc="-45" dirty="0">
                <a:latin typeface="Trebuchet MS"/>
                <a:cs typeface="Trebuchet MS"/>
              </a:rPr>
              <a:t> </a:t>
            </a:r>
            <a:r>
              <a:rPr sz="2600" spc="-5" dirty="0">
                <a:latin typeface="Trebuchet MS"/>
                <a:cs typeface="Trebuchet MS"/>
              </a:rPr>
              <a:t>investments</a:t>
            </a:r>
            <a:endParaRPr sz="2600">
              <a:latin typeface="Trebuchet MS"/>
              <a:cs typeface="Trebuchet MS"/>
            </a:endParaRPr>
          </a:p>
          <a:p>
            <a:pPr marL="286385" marR="5080" indent="-274320" algn="just">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main participants are </a:t>
            </a:r>
            <a:r>
              <a:rPr sz="2600" dirty="0">
                <a:latin typeface="Trebuchet MS"/>
                <a:cs typeface="Trebuchet MS"/>
              </a:rPr>
              <a:t>mutual funds, insurance  </a:t>
            </a:r>
            <a:r>
              <a:rPr sz="2600" spc="-5" dirty="0">
                <a:latin typeface="Trebuchet MS"/>
                <a:cs typeface="Trebuchet MS"/>
              </a:rPr>
              <a:t>organizations, foreign </a:t>
            </a:r>
            <a:r>
              <a:rPr sz="2600" dirty="0">
                <a:latin typeface="Trebuchet MS"/>
                <a:cs typeface="Trebuchet MS"/>
              </a:rPr>
              <a:t>institutional investors,  </a:t>
            </a:r>
            <a:r>
              <a:rPr sz="2600" spc="-5" dirty="0">
                <a:latin typeface="Trebuchet MS"/>
                <a:cs typeface="Trebuchet MS"/>
              </a:rPr>
              <a:t>corporate </a:t>
            </a:r>
            <a:r>
              <a:rPr sz="2600" dirty="0">
                <a:latin typeface="Trebuchet MS"/>
                <a:cs typeface="Trebuchet MS"/>
              </a:rPr>
              <a:t>and</a:t>
            </a:r>
            <a:r>
              <a:rPr sz="2600" spc="-15" dirty="0">
                <a:latin typeface="Trebuchet MS"/>
                <a:cs typeface="Trebuchet MS"/>
              </a:rPr>
              <a:t> </a:t>
            </a:r>
            <a:r>
              <a:rPr sz="2600" spc="-5" dirty="0">
                <a:latin typeface="Trebuchet MS"/>
                <a:cs typeface="Trebuchet MS"/>
              </a:rPr>
              <a:t>individuals.</a:t>
            </a:r>
            <a:endParaRPr sz="2600">
              <a:latin typeface="Trebuchet MS"/>
              <a:cs typeface="Trebuchet MS"/>
            </a:endParaRPr>
          </a:p>
          <a:p>
            <a:pPr marL="286385" marR="95250" indent="-274320" algn="just">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two segments: </a:t>
            </a:r>
            <a:r>
              <a:rPr sz="2600" spc="-20" dirty="0">
                <a:latin typeface="Trebuchet MS"/>
                <a:cs typeface="Trebuchet MS"/>
              </a:rPr>
              <a:t>Primary </a:t>
            </a:r>
            <a:r>
              <a:rPr sz="2600" spc="-5" dirty="0">
                <a:latin typeface="Trebuchet MS"/>
                <a:cs typeface="Trebuchet MS"/>
              </a:rPr>
              <a:t>market and </a:t>
            </a:r>
            <a:r>
              <a:rPr sz="2600" dirty="0">
                <a:latin typeface="Trebuchet MS"/>
                <a:cs typeface="Trebuchet MS"/>
              </a:rPr>
              <a:t>secondary  </a:t>
            </a:r>
            <a:r>
              <a:rPr sz="2600" spc="-5" dirty="0">
                <a:latin typeface="Trebuchet MS"/>
                <a:cs typeface="Trebuchet MS"/>
              </a:rPr>
              <a:t>market</a:t>
            </a:r>
            <a:endParaRPr sz="2600">
              <a:latin typeface="Trebuchet MS"/>
              <a:cs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Table 10"/>
          <p:cNvGraphicFramePr>
            <a:graphicFrameLocks noGrp="1"/>
          </p:cNvGraphicFramePr>
          <p:nvPr/>
        </p:nvGraphicFramePr>
        <p:xfrm>
          <a:off x="0" y="0"/>
          <a:ext cx="9144000" cy="6858000"/>
        </p:xfrm>
        <a:graphic>
          <a:graphicData uri="http://schemas.openxmlformats.org/drawingml/2006/table">
            <a:tbl>
              <a:tblPr/>
              <a:tblGrid>
                <a:gridCol w="9144000">
                  <a:extLst>
                    <a:ext uri="{9D8B030D-6E8A-4147-A177-3AD203B41FA5}">
                      <a16:colId xmlns:a16="http://schemas.microsoft.com/office/drawing/2014/main" val="20000"/>
                    </a:ext>
                  </a:extLst>
                </a:gridCol>
              </a:tblGrid>
              <a:tr h="6858000">
                <a:tc>
                  <a:txBody>
                    <a:bodyPr/>
                    <a:lstStyle/>
                    <a:p>
                      <a:endParaRPr lang="en-US" sz="1800"/>
                    </a:p>
                  </a:txBody>
                  <a:tcPr>
                    <a:lnL w="38100" cmpd="sng">
                      <a:solidFill>
                        <a:schemeClr val="bg1">
                          <a:lumMod val="75000"/>
                        </a:schemeClr>
                      </a:solidFill>
                      <a:prstDash val="solid"/>
                    </a:lnL>
                    <a:lnR w="38100" cmpd="sng">
                      <a:solidFill>
                        <a:schemeClr val="bg1">
                          <a:lumMod val="75000"/>
                        </a:schemeClr>
                      </a:solidFill>
                      <a:prstDash val="solid"/>
                    </a:lnR>
                    <a:lnT w="38100" cmpd="sng">
                      <a:solidFill>
                        <a:schemeClr val="bg1">
                          <a:lumMod val="75000"/>
                        </a:schemeClr>
                      </a:solidFill>
                      <a:prstDash val="solid"/>
                    </a:lnT>
                    <a:lnB w="38100" cmpd="sng">
                      <a:solidFill>
                        <a:schemeClr val="bg1">
                          <a:lumMod val="75000"/>
                        </a:schemeClr>
                      </a:solidFill>
                      <a:prstDash val="solid"/>
                    </a:lnB>
                  </a:tcPr>
                </a:tc>
                <a:extLst>
                  <a:ext uri="{0D108BD9-81ED-4DB2-BD59-A6C34878D82A}">
                    <a16:rowId xmlns:a16="http://schemas.microsoft.com/office/drawing/2014/main" val="10000"/>
                  </a:ext>
                </a:extLst>
              </a:tr>
            </a:tbl>
          </a:graphicData>
        </a:graphic>
      </p:graphicFrame>
      <p:sp>
        <p:nvSpPr>
          <p:cNvPr id="1048972" name="Title 6"/>
          <p:cNvSpPr>
            <a:spLocks noGrp="1"/>
          </p:cNvSpPr>
          <p:nvPr>
            <p:ph type="title"/>
          </p:nvPr>
        </p:nvSpPr>
        <p:spPr>
          <a:xfrm>
            <a:off x="484188" y="331788"/>
            <a:ext cx="8229600" cy="1143000"/>
          </a:xfrm>
        </p:spPr>
        <p:txBody>
          <a:bodyPr>
            <a:normAutofit/>
          </a:bodyPr>
          <a:lstStyle/>
          <a:p>
            <a:pPr algn="ctr" eaLnBrk="1" hangingPunct="1"/>
            <a:r>
              <a:rPr lang="en-US" altLang="en-US" sz="4800" dirty="0"/>
              <a:t>Introduction</a:t>
            </a:r>
          </a:p>
        </p:txBody>
      </p:sp>
      <p:sp>
        <p:nvSpPr>
          <p:cNvPr id="1048973" name="Content Placeholder 7"/>
          <p:cNvSpPr>
            <a:spLocks noGrp="1"/>
          </p:cNvSpPr>
          <p:nvPr>
            <p:ph idx="1"/>
          </p:nvPr>
        </p:nvSpPr>
        <p:spPr>
          <a:xfrm>
            <a:off x="484188" y="1963738"/>
            <a:ext cx="8229600" cy="4387850"/>
          </a:xfrm>
        </p:spPr>
        <p:txBody>
          <a:bodyPr>
            <a:normAutofit/>
          </a:bodyPr>
          <a:lstStyle/>
          <a:p>
            <a:pPr algn="just" eaLnBrk="1" hangingPunct="1">
              <a:buFont typeface="Wingdings 2" panose="05020102010507070707" pitchFamily="18" charset="2"/>
              <a:buNone/>
            </a:pPr>
            <a:r>
              <a:rPr lang="en-US" altLang="en-US" sz="2800" dirty="0">
                <a:solidFill>
                  <a:srgbClr val="003300"/>
                </a:solidFill>
              </a:rPr>
              <a:t>	Secondary Market is a market in which existing securities are resold or traded. This market is also known as Stock Market.</a:t>
            </a:r>
          </a:p>
          <a:p>
            <a:pPr algn="just" eaLnBrk="1" hangingPunct="1">
              <a:buFont typeface="Wingdings 2" panose="05020102010507070707" pitchFamily="18" charset="2"/>
              <a:buNone/>
            </a:pPr>
            <a:endParaRPr lang="en-US" altLang="en-US" sz="2800" dirty="0">
              <a:solidFill>
                <a:srgbClr val="003300"/>
              </a:solidFill>
            </a:endParaRPr>
          </a:p>
          <a:p>
            <a:pPr algn="just" eaLnBrk="1" hangingPunct="1">
              <a:buFont typeface="Wingdings 2" panose="05020102010507070707" pitchFamily="18" charset="2"/>
              <a:buNone/>
            </a:pPr>
            <a:r>
              <a:rPr lang="en-US" altLang="en-US" sz="2800" dirty="0">
                <a:solidFill>
                  <a:srgbClr val="003300"/>
                </a:solidFill>
              </a:rPr>
              <a:t>	In India the secondary market consists of recognized stock exchanges operating under rules, by –laws and regulations duly approved by the government.</a:t>
            </a:r>
          </a:p>
          <a:p>
            <a:pPr algn="just" eaLnBrk="1" hangingPunct="1">
              <a:buFont typeface="Wingdings 2" panose="05020102010507070707" pitchFamily="18" charset="2"/>
              <a:buNone/>
            </a:pPr>
            <a:r>
              <a:rPr lang="en-US" altLang="en-US" sz="2800" dirty="0">
                <a:solidFill>
                  <a:srgbClr val="003300"/>
                </a:solidFill>
              </a:rPr>
              <a:t>	</a:t>
            </a:r>
          </a:p>
          <a:p>
            <a:pPr algn="just" eaLnBrk="1" hangingPunct="1">
              <a:buFont typeface="Wingdings 2" panose="05020102010507070707" pitchFamily="18" charset="2"/>
              <a:buNone/>
            </a:pPr>
            <a:endParaRPr lang="en-US" altLang="en-US" sz="2800" dirty="0"/>
          </a:p>
        </p:txBody>
      </p:sp>
    </p:spTree>
  </p:cSld>
  <p:clrMapOvr>
    <a:masterClrMapping/>
  </p:clrMapOvr>
  <p:transition>
    <p:sndAc>
      <p:stSnd>
        <p:snd r:embed="rId2"/>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5" name="Table 10"/>
          <p:cNvGraphicFramePr>
            <a:graphicFrameLocks noGrp="1"/>
          </p:cNvGraphicFramePr>
          <p:nvPr/>
        </p:nvGraphicFramePr>
        <p:xfrm>
          <a:off x="0" y="0"/>
          <a:ext cx="9144000" cy="6858000"/>
        </p:xfrm>
        <a:graphic>
          <a:graphicData uri="http://schemas.openxmlformats.org/drawingml/2006/table">
            <a:tbl>
              <a:tblPr/>
              <a:tblGrid>
                <a:gridCol w="9144000">
                  <a:extLst>
                    <a:ext uri="{9D8B030D-6E8A-4147-A177-3AD203B41FA5}">
                      <a16:colId xmlns:a16="http://schemas.microsoft.com/office/drawing/2014/main" val="20000"/>
                    </a:ext>
                  </a:extLst>
                </a:gridCol>
              </a:tblGrid>
              <a:tr h="6858000">
                <a:tc>
                  <a:txBody>
                    <a:bodyPr/>
                    <a:lstStyle/>
                    <a:p>
                      <a:endParaRPr lang="en-US" sz="1800"/>
                    </a:p>
                  </a:txBody>
                  <a:tcPr>
                    <a:lnL w="38100" cmpd="sng">
                      <a:solidFill>
                        <a:schemeClr val="bg1">
                          <a:lumMod val="75000"/>
                        </a:schemeClr>
                      </a:solidFill>
                      <a:prstDash val="solid"/>
                    </a:lnL>
                    <a:lnR w="38100" cmpd="sng">
                      <a:solidFill>
                        <a:schemeClr val="bg1">
                          <a:lumMod val="75000"/>
                        </a:schemeClr>
                      </a:solidFill>
                      <a:prstDash val="solid"/>
                    </a:lnR>
                    <a:lnT w="38100" cmpd="sng">
                      <a:solidFill>
                        <a:schemeClr val="bg1">
                          <a:lumMod val="75000"/>
                        </a:schemeClr>
                      </a:solidFill>
                      <a:prstDash val="solid"/>
                    </a:lnT>
                    <a:lnB w="38100" cmpd="sng">
                      <a:solidFill>
                        <a:schemeClr val="bg1">
                          <a:lumMod val="75000"/>
                        </a:schemeClr>
                      </a:solidFill>
                      <a:prstDash val="solid"/>
                    </a:lnB>
                  </a:tcPr>
                </a:tc>
                <a:extLst>
                  <a:ext uri="{0D108BD9-81ED-4DB2-BD59-A6C34878D82A}">
                    <a16:rowId xmlns:a16="http://schemas.microsoft.com/office/drawing/2014/main" val="10000"/>
                  </a:ext>
                </a:extLst>
              </a:tr>
            </a:tbl>
          </a:graphicData>
        </a:graphic>
      </p:graphicFrame>
      <p:sp>
        <p:nvSpPr>
          <p:cNvPr id="1048974" name="Title 6"/>
          <p:cNvSpPr>
            <a:spLocks noGrp="1"/>
          </p:cNvSpPr>
          <p:nvPr>
            <p:ph type="title"/>
          </p:nvPr>
        </p:nvSpPr>
        <p:spPr>
          <a:xfrm>
            <a:off x="484188" y="331788"/>
            <a:ext cx="8229600" cy="1143000"/>
          </a:xfrm>
        </p:spPr>
        <p:txBody>
          <a:bodyPr>
            <a:normAutofit/>
          </a:bodyPr>
          <a:lstStyle/>
          <a:p>
            <a:pPr algn="ctr" eaLnBrk="1" hangingPunct="1"/>
            <a:r>
              <a:rPr lang="en-US" altLang="en-US" sz="6000" b="1" dirty="0"/>
              <a:t>Definition </a:t>
            </a:r>
          </a:p>
        </p:txBody>
      </p:sp>
      <p:sp>
        <p:nvSpPr>
          <p:cNvPr id="1048975" name="Content Placeholder 7"/>
          <p:cNvSpPr>
            <a:spLocks noGrp="1"/>
          </p:cNvSpPr>
          <p:nvPr>
            <p:ph idx="1"/>
          </p:nvPr>
        </p:nvSpPr>
        <p:spPr>
          <a:xfrm>
            <a:off x="484188" y="1963738"/>
            <a:ext cx="8229600" cy="4387850"/>
          </a:xfrm>
        </p:spPr>
        <p:txBody>
          <a:bodyPr>
            <a:normAutofit/>
          </a:bodyPr>
          <a:lstStyle/>
          <a:p>
            <a:pPr algn="just" eaLnBrk="1" hangingPunct="1">
              <a:buFont typeface="Wingdings 2" panose="05020102010507070707" pitchFamily="18" charset="2"/>
              <a:buNone/>
            </a:pPr>
            <a:r>
              <a:rPr lang="en-US" altLang="en-US" sz="2800" dirty="0">
                <a:solidFill>
                  <a:srgbClr val="003300"/>
                </a:solidFill>
              </a:rPr>
              <a:t>	Stock Exchange could be defined under Section 2(3) of the Securities Contract ( Regulation ) Act, 1956</a:t>
            </a:r>
          </a:p>
          <a:p>
            <a:pPr algn="just" eaLnBrk="1" hangingPunct="1">
              <a:buFont typeface="Wingdings 2" panose="05020102010507070707" pitchFamily="18" charset="2"/>
              <a:buNone/>
            </a:pPr>
            <a:endParaRPr lang="en-US" altLang="en-US" sz="2800" dirty="0">
              <a:solidFill>
                <a:srgbClr val="003300"/>
              </a:solidFill>
            </a:endParaRPr>
          </a:p>
          <a:p>
            <a:pPr algn="just" eaLnBrk="1" hangingPunct="1">
              <a:buFont typeface="Wingdings 2" panose="05020102010507070707" pitchFamily="18" charset="2"/>
              <a:buNone/>
            </a:pPr>
            <a:r>
              <a:rPr lang="en-US" altLang="en-US" sz="2800" dirty="0">
                <a:solidFill>
                  <a:srgbClr val="003300"/>
                </a:solidFill>
              </a:rPr>
              <a:t>	‘ As any body of individuals whether incorporated or not, constituted for the purpose of assisting, regulating or controlling the business of buying, selling or dealing in securities.’</a:t>
            </a:r>
          </a:p>
          <a:p>
            <a:pPr algn="just" eaLnBrk="1" hangingPunct="1">
              <a:buFont typeface="Wingdings 2" panose="05020102010507070707" pitchFamily="18" charset="2"/>
              <a:buNone/>
            </a:pPr>
            <a:r>
              <a:rPr lang="en-US" altLang="en-US" sz="2800" dirty="0">
                <a:solidFill>
                  <a:srgbClr val="003300"/>
                </a:solidFill>
              </a:rPr>
              <a:t>	</a:t>
            </a:r>
          </a:p>
          <a:p>
            <a:pPr algn="just" eaLnBrk="1" hangingPunct="1">
              <a:buFont typeface="Wingdings 2" panose="05020102010507070707" pitchFamily="18" charset="2"/>
              <a:buNone/>
            </a:pPr>
            <a:endParaRPr lang="en-US" altLang="en-US" sz="2800" dirty="0"/>
          </a:p>
        </p:txBody>
      </p:sp>
    </p:spTree>
  </p:cSld>
  <p:clrMapOvr>
    <a:masterClrMapping/>
  </p:clrMapOvr>
  <p:transition>
    <p:sndAc>
      <p:stSnd>
        <p:snd r:embed="rId2"/>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6" name="Table 10"/>
          <p:cNvGraphicFramePr>
            <a:graphicFrameLocks noGrp="1"/>
          </p:cNvGraphicFramePr>
          <p:nvPr/>
        </p:nvGraphicFramePr>
        <p:xfrm>
          <a:off x="0" y="0"/>
          <a:ext cx="9144000" cy="6858000"/>
        </p:xfrm>
        <a:graphic>
          <a:graphicData uri="http://schemas.openxmlformats.org/drawingml/2006/table">
            <a:tbl>
              <a:tblPr/>
              <a:tblGrid>
                <a:gridCol w="9144000">
                  <a:extLst>
                    <a:ext uri="{9D8B030D-6E8A-4147-A177-3AD203B41FA5}">
                      <a16:colId xmlns:a16="http://schemas.microsoft.com/office/drawing/2014/main" val="20000"/>
                    </a:ext>
                  </a:extLst>
                </a:gridCol>
              </a:tblGrid>
              <a:tr h="6858000">
                <a:tc>
                  <a:txBody>
                    <a:bodyPr/>
                    <a:lstStyle/>
                    <a:p>
                      <a:endParaRPr lang="en-US" sz="1800"/>
                    </a:p>
                  </a:txBody>
                  <a:tcPr>
                    <a:lnL w="38100" cmpd="sng">
                      <a:solidFill>
                        <a:schemeClr val="bg1">
                          <a:lumMod val="75000"/>
                        </a:schemeClr>
                      </a:solidFill>
                      <a:prstDash val="solid"/>
                    </a:lnL>
                    <a:lnR w="38100" cmpd="sng">
                      <a:solidFill>
                        <a:schemeClr val="bg1">
                          <a:lumMod val="75000"/>
                        </a:schemeClr>
                      </a:solidFill>
                      <a:prstDash val="solid"/>
                    </a:lnR>
                    <a:lnT w="38100" cmpd="sng">
                      <a:solidFill>
                        <a:schemeClr val="bg1">
                          <a:lumMod val="75000"/>
                        </a:schemeClr>
                      </a:solidFill>
                      <a:prstDash val="solid"/>
                    </a:lnT>
                    <a:lnB w="38100" cmpd="sng">
                      <a:solidFill>
                        <a:schemeClr val="bg1">
                          <a:lumMod val="75000"/>
                        </a:schemeClr>
                      </a:solidFill>
                      <a:prstDash val="solid"/>
                    </a:lnB>
                  </a:tcPr>
                </a:tc>
                <a:extLst>
                  <a:ext uri="{0D108BD9-81ED-4DB2-BD59-A6C34878D82A}">
                    <a16:rowId xmlns:a16="http://schemas.microsoft.com/office/drawing/2014/main" val="10000"/>
                  </a:ext>
                </a:extLst>
              </a:tr>
            </a:tbl>
          </a:graphicData>
        </a:graphic>
      </p:graphicFrame>
      <p:sp>
        <p:nvSpPr>
          <p:cNvPr id="1048976" name="Title 6"/>
          <p:cNvSpPr>
            <a:spLocks noGrp="1"/>
          </p:cNvSpPr>
          <p:nvPr>
            <p:ph type="title"/>
          </p:nvPr>
        </p:nvSpPr>
        <p:spPr>
          <a:xfrm>
            <a:off x="484188" y="331788"/>
            <a:ext cx="8229600" cy="1143000"/>
          </a:xfrm>
        </p:spPr>
        <p:txBody>
          <a:bodyPr>
            <a:normAutofit/>
          </a:bodyPr>
          <a:lstStyle/>
          <a:p>
            <a:pPr algn="ctr" eaLnBrk="1" hangingPunct="1"/>
            <a:r>
              <a:rPr lang="tr-TR" altLang="en-US" sz="4800"/>
              <a:t>Functions of Secondary Markets</a:t>
            </a:r>
            <a:endParaRPr lang="en-US" altLang="en-US" sz="4800" u="sng"/>
          </a:p>
        </p:txBody>
      </p:sp>
      <p:sp>
        <p:nvSpPr>
          <p:cNvPr id="1048977" name="Content Placeholder 7"/>
          <p:cNvSpPr>
            <a:spLocks noGrp="1"/>
          </p:cNvSpPr>
          <p:nvPr>
            <p:ph idx="1"/>
          </p:nvPr>
        </p:nvSpPr>
        <p:spPr>
          <a:xfrm>
            <a:off x="484188" y="1963738"/>
            <a:ext cx="8229600" cy="4387850"/>
          </a:xfrm>
        </p:spPr>
        <p:txBody>
          <a:bodyPr>
            <a:normAutofit/>
          </a:bodyPr>
          <a:lstStyle/>
          <a:p>
            <a:pPr algn="just" eaLnBrk="1" hangingPunct="1"/>
            <a:r>
              <a:rPr lang="en-US" altLang="en-US" sz="2800" dirty="0"/>
              <a:t>To facilitate liquidity and marketability of the outstanding equity and debt instruments.</a:t>
            </a:r>
          </a:p>
          <a:p>
            <a:pPr algn="just" eaLnBrk="1" hangingPunct="1"/>
            <a:r>
              <a:rPr lang="en-US" altLang="en-US" sz="2800" dirty="0"/>
              <a:t>To contribute to economic growth through allocation of funds to the most efficient channel through the process of disinvestment to reinvestment.</a:t>
            </a:r>
          </a:p>
          <a:p>
            <a:pPr algn="just" eaLnBrk="1" hangingPunct="1"/>
            <a:r>
              <a:rPr lang="en-US" altLang="en-US" sz="2800" dirty="0"/>
              <a:t>To provide instant valuation of securities caused by changes in the internal environment. Such valuation facilitates the measurement of the cost of capital and the rate of return of the economic entities at the micro level.</a:t>
            </a:r>
          </a:p>
          <a:p>
            <a:pPr algn="just" eaLnBrk="1" hangingPunct="1"/>
            <a:endParaRPr lang="tr-TR" altLang="en-US" sz="2800" dirty="0"/>
          </a:p>
          <a:p>
            <a:pPr algn="just" eaLnBrk="1" hangingPunct="1">
              <a:buFont typeface="Wingdings 2" panose="05020102010507070707" pitchFamily="18" charset="2"/>
              <a:buNone/>
            </a:pPr>
            <a:endParaRPr lang="en-US" altLang="en-US" sz="2800" dirty="0"/>
          </a:p>
        </p:txBody>
      </p:sp>
    </p:spTree>
  </p:cSld>
  <p:clrMapOvr>
    <a:masterClrMapping/>
  </p:clrMapOvr>
  <p:transition>
    <p:sndAc>
      <p:stSnd>
        <p:snd r:embed="rId2"/>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7" name="Table 10"/>
          <p:cNvGraphicFramePr>
            <a:graphicFrameLocks noGrp="1"/>
          </p:cNvGraphicFramePr>
          <p:nvPr/>
        </p:nvGraphicFramePr>
        <p:xfrm>
          <a:off x="0" y="0"/>
          <a:ext cx="9144000" cy="6858000"/>
        </p:xfrm>
        <a:graphic>
          <a:graphicData uri="http://schemas.openxmlformats.org/drawingml/2006/table">
            <a:tbl>
              <a:tblPr/>
              <a:tblGrid>
                <a:gridCol w="9144000">
                  <a:extLst>
                    <a:ext uri="{9D8B030D-6E8A-4147-A177-3AD203B41FA5}">
                      <a16:colId xmlns:a16="http://schemas.microsoft.com/office/drawing/2014/main" val="20000"/>
                    </a:ext>
                  </a:extLst>
                </a:gridCol>
              </a:tblGrid>
              <a:tr h="6858000">
                <a:tc>
                  <a:txBody>
                    <a:bodyPr/>
                    <a:lstStyle/>
                    <a:p>
                      <a:endParaRPr lang="en-US" sz="1800" dirty="0"/>
                    </a:p>
                  </a:txBody>
                  <a:tcPr>
                    <a:lnL w="38100" cmpd="sng">
                      <a:solidFill>
                        <a:schemeClr val="bg1">
                          <a:lumMod val="75000"/>
                        </a:schemeClr>
                      </a:solidFill>
                      <a:prstDash val="solid"/>
                    </a:lnL>
                    <a:lnR w="38100" cmpd="sng">
                      <a:solidFill>
                        <a:schemeClr val="bg1">
                          <a:lumMod val="75000"/>
                        </a:schemeClr>
                      </a:solidFill>
                      <a:prstDash val="solid"/>
                    </a:lnR>
                    <a:lnT w="38100" cmpd="sng">
                      <a:solidFill>
                        <a:schemeClr val="bg1">
                          <a:lumMod val="75000"/>
                        </a:schemeClr>
                      </a:solidFill>
                      <a:prstDash val="solid"/>
                    </a:lnT>
                    <a:lnB w="38100" cmpd="sng">
                      <a:solidFill>
                        <a:schemeClr val="bg1">
                          <a:lumMod val="75000"/>
                        </a:schemeClr>
                      </a:solidFill>
                      <a:prstDash val="solid"/>
                    </a:lnB>
                  </a:tcPr>
                </a:tc>
                <a:extLst>
                  <a:ext uri="{0D108BD9-81ED-4DB2-BD59-A6C34878D82A}">
                    <a16:rowId xmlns:a16="http://schemas.microsoft.com/office/drawing/2014/main" val="10000"/>
                  </a:ext>
                </a:extLst>
              </a:tr>
            </a:tbl>
          </a:graphicData>
        </a:graphic>
      </p:graphicFrame>
      <p:sp>
        <p:nvSpPr>
          <p:cNvPr id="1048978" name="Title 6"/>
          <p:cNvSpPr>
            <a:spLocks noGrp="1"/>
          </p:cNvSpPr>
          <p:nvPr>
            <p:ph type="title"/>
          </p:nvPr>
        </p:nvSpPr>
        <p:spPr>
          <a:xfrm>
            <a:off x="484188" y="331788"/>
            <a:ext cx="8229600" cy="1143000"/>
          </a:xfrm>
        </p:spPr>
        <p:txBody>
          <a:bodyPr>
            <a:normAutofit/>
          </a:bodyPr>
          <a:lstStyle/>
          <a:p>
            <a:pPr algn="ctr" eaLnBrk="1" hangingPunct="1"/>
            <a:r>
              <a:rPr lang="tr-TR" altLang="en-US" sz="4800"/>
              <a:t>Functions of Secondary Markets</a:t>
            </a:r>
            <a:endParaRPr lang="en-US" altLang="en-US" sz="4800" u="sng"/>
          </a:p>
        </p:txBody>
      </p:sp>
      <p:sp>
        <p:nvSpPr>
          <p:cNvPr id="1048979" name="Content Placeholder 7"/>
          <p:cNvSpPr>
            <a:spLocks noGrp="1"/>
          </p:cNvSpPr>
          <p:nvPr>
            <p:ph idx="1"/>
          </p:nvPr>
        </p:nvSpPr>
        <p:spPr>
          <a:xfrm>
            <a:off x="484188" y="1963738"/>
            <a:ext cx="8229600" cy="4387850"/>
          </a:xfrm>
        </p:spPr>
        <p:txBody>
          <a:bodyPr>
            <a:normAutofit/>
          </a:bodyPr>
          <a:lstStyle/>
          <a:p>
            <a:pPr algn="just" eaLnBrk="1" hangingPunct="1"/>
            <a:r>
              <a:rPr lang="en-US" altLang="en-US" sz="2800" dirty="0"/>
              <a:t>To ensure a measure of safety and fair dealing to protect investors interests.</a:t>
            </a:r>
          </a:p>
          <a:p>
            <a:pPr algn="just" eaLnBrk="1" hangingPunct="1"/>
            <a:r>
              <a:rPr lang="en-US" altLang="en-US" sz="2800" dirty="0"/>
              <a:t>To include companies to improve performance since the market price at the stock exchanges reflects the performance and this market price is readily available to investors.</a:t>
            </a:r>
            <a:endParaRPr lang="tr-TR" altLang="en-US" sz="2800" dirty="0"/>
          </a:p>
          <a:p>
            <a:pPr algn="just" eaLnBrk="1" hangingPunct="1">
              <a:buFont typeface="Wingdings 2" panose="05020102010507070707" pitchFamily="18" charset="2"/>
              <a:buNone/>
            </a:pPr>
            <a:endParaRPr lang="en-US" altLang="en-US" sz="2800" dirty="0"/>
          </a:p>
        </p:txBody>
      </p:sp>
    </p:spTree>
  </p:cSld>
  <p:clrMapOvr>
    <a:masterClrMapping/>
  </p:clrMapOvr>
  <p:transition>
    <p:sndAc>
      <p:stSnd>
        <p:snd r:embed="rId2"/>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object 2"/>
          <p:cNvSpPr/>
          <p:nvPr/>
        </p:nvSpPr>
        <p:spPr>
          <a:xfrm>
            <a:off x="614502" y="451612"/>
            <a:ext cx="4177969" cy="357377"/>
          </a:xfrm>
          <a:prstGeom prst="rect">
            <a:avLst/>
          </a:prstGeom>
          <a:blipFill>
            <a:blip r:embed="rId2" cstate="print"/>
            <a:stretch>
              <a:fillRect/>
            </a:stretch>
          </a:blipFill>
        </p:spPr>
        <p:txBody>
          <a:bodyPr wrap="square" lIns="0" tIns="0" rIns="0" bIns="0" rtlCol="0"/>
          <a:lstStyle/>
          <a:p>
            <a:pPr algn="just"/>
            <a:endParaRPr/>
          </a:p>
        </p:txBody>
      </p:sp>
      <p:sp>
        <p:nvSpPr>
          <p:cNvPr id="1048595" name="object 3"/>
          <p:cNvSpPr/>
          <p:nvPr/>
        </p:nvSpPr>
        <p:spPr>
          <a:xfrm>
            <a:off x="2488310" y="558545"/>
            <a:ext cx="83185" cy="127635"/>
          </a:xfrm>
          <a:custGeom>
            <a:avLst/>
            <a:gdLst/>
            <a:ahLst/>
            <a:cxnLst/>
            <a:rect l="l" t="t" r="r" b="b"/>
            <a:pathLst>
              <a:path w="83185" h="127634">
                <a:moveTo>
                  <a:pt x="41528" y="0"/>
                </a:moveTo>
                <a:lnTo>
                  <a:pt x="0" y="127634"/>
                </a:lnTo>
                <a:lnTo>
                  <a:pt x="83057" y="127634"/>
                </a:lnTo>
                <a:lnTo>
                  <a:pt x="41528" y="0"/>
                </a:lnTo>
                <a:close/>
              </a:path>
            </a:pathLst>
          </a:custGeom>
          <a:ln w="3175">
            <a:solidFill>
              <a:srgbClr val="58134A"/>
            </a:solidFill>
          </a:ln>
        </p:spPr>
        <p:txBody>
          <a:bodyPr wrap="square" lIns="0" tIns="0" rIns="0" bIns="0" rtlCol="0"/>
          <a:lstStyle/>
          <a:p>
            <a:pPr algn="just"/>
            <a:endParaRPr/>
          </a:p>
        </p:txBody>
      </p:sp>
      <p:sp>
        <p:nvSpPr>
          <p:cNvPr id="1048596" name="object 4"/>
          <p:cNvSpPr/>
          <p:nvPr/>
        </p:nvSpPr>
        <p:spPr>
          <a:xfrm>
            <a:off x="1429130" y="558545"/>
            <a:ext cx="83185" cy="127635"/>
          </a:xfrm>
          <a:custGeom>
            <a:avLst/>
            <a:gdLst/>
            <a:ahLst/>
            <a:cxnLst/>
            <a:rect l="l" t="t" r="r" b="b"/>
            <a:pathLst>
              <a:path w="83184" h="127634">
                <a:moveTo>
                  <a:pt x="41528" y="0"/>
                </a:moveTo>
                <a:lnTo>
                  <a:pt x="0" y="127634"/>
                </a:lnTo>
                <a:lnTo>
                  <a:pt x="83057" y="127634"/>
                </a:lnTo>
                <a:lnTo>
                  <a:pt x="41528" y="0"/>
                </a:lnTo>
                <a:close/>
              </a:path>
            </a:pathLst>
          </a:custGeom>
          <a:ln w="3175">
            <a:solidFill>
              <a:srgbClr val="58134A"/>
            </a:solidFill>
          </a:ln>
        </p:spPr>
        <p:txBody>
          <a:bodyPr wrap="square" lIns="0" tIns="0" rIns="0" bIns="0" rtlCol="0"/>
          <a:lstStyle/>
          <a:p>
            <a:pPr algn="just"/>
            <a:endParaRPr/>
          </a:p>
        </p:txBody>
      </p:sp>
      <p:sp>
        <p:nvSpPr>
          <p:cNvPr id="1048597" name="object 5"/>
          <p:cNvSpPr/>
          <p:nvPr/>
        </p:nvSpPr>
        <p:spPr>
          <a:xfrm>
            <a:off x="4439539" y="457580"/>
            <a:ext cx="353060" cy="350520"/>
          </a:xfrm>
          <a:custGeom>
            <a:avLst/>
            <a:gdLst/>
            <a:ahLst/>
            <a:cxnLst/>
            <a:rect l="l" t="t" r="r" b="b"/>
            <a:pathLst>
              <a:path w="353060" h="350520">
                <a:moveTo>
                  <a:pt x="69596" y="0"/>
                </a:moveTo>
                <a:lnTo>
                  <a:pt x="102108" y="0"/>
                </a:lnTo>
                <a:lnTo>
                  <a:pt x="176911" y="232791"/>
                </a:lnTo>
                <a:lnTo>
                  <a:pt x="250062" y="0"/>
                </a:lnTo>
                <a:lnTo>
                  <a:pt x="282321" y="0"/>
                </a:lnTo>
                <a:lnTo>
                  <a:pt x="352933" y="345821"/>
                </a:lnTo>
                <a:lnTo>
                  <a:pt x="293497" y="345821"/>
                </a:lnTo>
                <a:lnTo>
                  <a:pt x="257556" y="159385"/>
                </a:lnTo>
                <a:lnTo>
                  <a:pt x="188087" y="350266"/>
                </a:lnTo>
                <a:lnTo>
                  <a:pt x="166115" y="350266"/>
                </a:lnTo>
                <a:lnTo>
                  <a:pt x="96520" y="159385"/>
                </a:lnTo>
                <a:lnTo>
                  <a:pt x="59182" y="345821"/>
                </a:lnTo>
                <a:lnTo>
                  <a:pt x="0" y="345821"/>
                </a:lnTo>
                <a:lnTo>
                  <a:pt x="69596" y="0"/>
                </a:lnTo>
                <a:close/>
              </a:path>
            </a:pathLst>
          </a:custGeom>
          <a:ln w="3175">
            <a:solidFill>
              <a:srgbClr val="58134A"/>
            </a:solidFill>
          </a:ln>
        </p:spPr>
        <p:txBody>
          <a:bodyPr wrap="square" lIns="0" tIns="0" rIns="0" bIns="0" rtlCol="0"/>
          <a:lstStyle/>
          <a:p>
            <a:pPr algn="just"/>
            <a:endParaRPr/>
          </a:p>
        </p:txBody>
      </p:sp>
      <p:sp>
        <p:nvSpPr>
          <p:cNvPr id="1048598" name="object 6"/>
          <p:cNvSpPr/>
          <p:nvPr/>
        </p:nvSpPr>
        <p:spPr>
          <a:xfrm>
            <a:off x="4195953" y="457580"/>
            <a:ext cx="220979" cy="346075"/>
          </a:xfrm>
          <a:custGeom>
            <a:avLst/>
            <a:gdLst/>
            <a:ahLst/>
            <a:cxnLst/>
            <a:rect l="l" t="t" r="r" b="b"/>
            <a:pathLst>
              <a:path w="220979" h="346075">
                <a:moveTo>
                  <a:pt x="0" y="0"/>
                </a:moveTo>
                <a:lnTo>
                  <a:pt x="220472" y="0"/>
                </a:lnTo>
                <a:lnTo>
                  <a:pt x="220472" y="54483"/>
                </a:lnTo>
                <a:lnTo>
                  <a:pt x="61341" y="54483"/>
                </a:lnTo>
                <a:lnTo>
                  <a:pt x="61341" y="135382"/>
                </a:lnTo>
                <a:lnTo>
                  <a:pt x="175513" y="135382"/>
                </a:lnTo>
                <a:lnTo>
                  <a:pt x="175513" y="187579"/>
                </a:lnTo>
                <a:lnTo>
                  <a:pt x="61341" y="187579"/>
                </a:lnTo>
                <a:lnTo>
                  <a:pt x="61341" y="291084"/>
                </a:lnTo>
                <a:lnTo>
                  <a:pt x="217932" y="291084"/>
                </a:lnTo>
                <a:lnTo>
                  <a:pt x="217932" y="345567"/>
                </a:lnTo>
                <a:lnTo>
                  <a:pt x="0" y="345567"/>
                </a:lnTo>
                <a:lnTo>
                  <a:pt x="0" y="0"/>
                </a:lnTo>
                <a:close/>
              </a:path>
            </a:pathLst>
          </a:custGeom>
          <a:ln w="3175">
            <a:solidFill>
              <a:srgbClr val="58134A"/>
            </a:solidFill>
          </a:ln>
        </p:spPr>
        <p:txBody>
          <a:bodyPr wrap="square" lIns="0" tIns="0" rIns="0" bIns="0" rtlCol="0"/>
          <a:lstStyle/>
          <a:p>
            <a:pPr algn="just"/>
            <a:endParaRPr/>
          </a:p>
        </p:txBody>
      </p:sp>
      <p:sp>
        <p:nvSpPr>
          <p:cNvPr id="1048599" name="object 7"/>
          <p:cNvSpPr/>
          <p:nvPr/>
        </p:nvSpPr>
        <p:spPr>
          <a:xfrm>
            <a:off x="3869563" y="457580"/>
            <a:ext cx="286385" cy="346075"/>
          </a:xfrm>
          <a:custGeom>
            <a:avLst/>
            <a:gdLst/>
            <a:ahLst/>
            <a:cxnLst/>
            <a:rect l="l" t="t" r="r" b="b"/>
            <a:pathLst>
              <a:path w="286385" h="346075">
                <a:moveTo>
                  <a:pt x="0" y="0"/>
                </a:moveTo>
                <a:lnTo>
                  <a:pt x="286131" y="0"/>
                </a:lnTo>
                <a:lnTo>
                  <a:pt x="286131" y="54483"/>
                </a:lnTo>
                <a:lnTo>
                  <a:pt x="171323" y="54483"/>
                </a:lnTo>
                <a:lnTo>
                  <a:pt x="171323" y="345567"/>
                </a:lnTo>
                <a:lnTo>
                  <a:pt x="109982" y="345567"/>
                </a:lnTo>
                <a:lnTo>
                  <a:pt x="109982" y="54483"/>
                </a:lnTo>
                <a:lnTo>
                  <a:pt x="0" y="54483"/>
                </a:lnTo>
                <a:lnTo>
                  <a:pt x="0" y="0"/>
                </a:lnTo>
                <a:close/>
              </a:path>
            </a:pathLst>
          </a:custGeom>
          <a:ln w="3175">
            <a:solidFill>
              <a:srgbClr val="58134A"/>
            </a:solidFill>
          </a:ln>
        </p:spPr>
        <p:txBody>
          <a:bodyPr wrap="square" lIns="0" tIns="0" rIns="0" bIns="0" rtlCol="0"/>
          <a:lstStyle/>
          <a:p>
            <a:pPr algn="just"/>
            <a:endParaRPr/>
          </a:p>
        </p:txBody>
      </p:sp>
      <p:sp>
        <p:nvSpPr>
          <p:cNvPr id="1048600" name="object 8"/>
          <p:cNvSpPr/>
          <p:nvPr/>
        </p:nvSpPr>
        <p:spPr>
          <a:xfrm>
            <a:off x="3323463" y="457580"/>
            <a:ext cx="294005" cy="346075"/>
          </a:xfrm>
          <a:custGeom>
            <a:avLst/>
            <a:gdLst/>
            <a:ahLst/>
            <a:cxnLst/>
            <a:rect l="l" t="t" r="r" b="b"/>
            <a:pathLst>
              <a:path w="294004" h="346075">
                <a:moveTo>
                  <a:pt x="0" y="0"/>
                </a:moveTo>
                <a:lnTo>
                  <a:pt x="65150" y="0"/>
                </a:lnTo>
                <a:lnTo>
                  <a:pt x="146938" y="147447"/>
                </a:lnTo>
                <a:lnTo>
                  <a:pt x="229108" y="0"/>
                </a:lnTo>
                <a:lnTo>
                  <a:pt x="294004" y="0"/>
                </a:lnTo>
                <a:lnTo>
                  <a:pt x="177926" y="203835"/>
                </a:lnTo>
                <a:lnTo>
                  <a:pt x="177926" y="345567"/>
                </a:lnTo>
                <a:lnTo>
                  <a:pt x="116586" y="345567"/>
                </a:lnTo>
                <a:lnTo>
                  <a:pt x="116586" y="203835"/>
                </a:lnTo>
                <a:lnTo>
                  <a:pt x="0" y="0"/>
                </a:lnTo>
                <a:close/>
              </a:path>
            </a:pathLst>
          </a:custGeom>
          <a:ln w="3175">
            <a:solidFill>
              <a:srgbClr val="58134A"/>
            </a:solidFill>
          </a:ln>
        </p:spPr>
        <p:txBody>
          <a:bodyPr wrap="square" lIns="0" tIns="0" rIns="0" bIns="0" rtlCol="0"/>
          <a:lstStyle/>
          <a:p>
            <a:pPr algn="just"/>
            <a:endParaRPr/>
          </a:p>
        </p:txBody>
      </p:sp>
      <p:sp>
        <p:nvSpPr>
          <p:cNvPr id="1048601" name="object 9"/>
          <p:cNvSpPr/>
          <p:nvPr/>
        </p:nvSpPr>
        <p:spPr>
          <a:xfrm>
            <a:off x="2719197" y="457580"/>
            <a:ext cx="217804" cy="346075"/>
          </a:xfrm>
          <a:custGeom>
            <a:avLst/>
            <a:gdLst/>
            <a:ahLst/>
            <a:cxnLst/>
            <a:rect l="l" t="t" r="r" b="b"/>
            <a:pathLst>
              <a:path w="217805" h="346075">
                <a:moveTo>
                  <a:pt x="0" y="0"/>
                </a:moveTo>
                <a:lnTo>
                  <a:pt x="61340" y="0"/>
                </a:lnTo>
                <a:lnTo>
                  <a:pt x="61340" y="291084"/>
                </a:lnTo>
                <a:lnTo>
                  <a:pt x="217423" y="291084"/>
                </a:lnTo>
                <a:lnTo>
                  <a:pt x="217423" y="345567"/>
                </a:lnTo>
                <a:lnTo>
                  <a:pt x="0" y="345567"/>
                </a:lnTo>
                <a:lnTo>
                  <a:pt x="0" y="0"/>
                </a:lnTo>
                <a:close/>
              </a:path>
            </a:pathLst>
          </a:custGeom>
          <a:ln w="3175">
            <a:solidFill>
              <a:srgbClr val="58134A"/>
            </a:solidFill>
          </a:ln>
        </p:spPr>
        <p:txBody>
          <a:bodyPr wrap="square" lIns="0" tIns="0" rIns="0" bIns="0" rtlCol="0"/>
          <a:lstStyle/>
          <a:p>
            <a:pPr algn="just"/>
            <a:endParaRPr/>
          </a:p>
        </p:txBody>
      </p:sp>
      <p:sp>
        <p:nvSpPr>
          <p:cNvPr id="1048602" name="object 10"/>
          <p:cNvSpPr/>
          <p:nvPr/>
        </p:nvSpPr>
        <p:spPr>
          <a:xfrm>
            <a:off x="2279904" y="457580"/>
            <a:ext cx="61594" cy="346075"/>
          </a:xfrm>
          <a:custGeom>
            <a:avLst/>
            <a:gdLst/>
            <a:ahLst/>
            <a:cxnLst/>
            <a:rect l="l" t="t" r="r" b="b"/>
            <a:pathLst>
              <a:path w="61594" h="346075">
                <a:moveTo>
                  <a:pt x="0" y="0"/>
                </a:moveTo>
                <a:lnTo>
                  <a:pt x="61340" y="0"/>
                </a:lnTo>
                <a:lnTo>
                  <a:pt x="61340" y="345567"/>
                </a:lnTo>
                <a:lnTo>
                  <a:pt x="0" y="345567"/>
                </a:lnTo>
                <a:lnTo>
                  <a:pt x="0" y="0"/>
                </a:lnTo>
                <a:close/>
              </a:path>
            </a:pathLst>
          </a:custGeom>
          <a:ln w="3175">
            <a:solidFill>
              <a:srgbClr val="58134A"/>
            </a:solidFill>
          </a:ln>
        </p:spPr>
        <p:txBody>
          <a:bodyPr wrap="square" lIns="0" tIns="0" rIns="0" bIns="0" rtlCol="0"/>
          <a:lstStyle/>
          <a:p>
            <a:pPr algn="just"/>
            <a:endParaRPr/>
          </a:p>
        </p:txBody>
      </p:sp>
      <p:sp>
        <p:nvSpPr>
          <p:cNvPr id="1048603" name="object 11"/>
          <p:cNvSpPr/>
          <p:nvPr/>
        </p:nvSpPr>
        <p:spPr>
          <a:xfrm>
            <a:off x="1660017" y="457580"/>
            <a:ext cx="252095" cy="350520"/>
          </a:xfrm>
          <a:custGeom>
            <a:avLst/>
            <a:gdLst/>
            <a:ahLst/>
            <a:cxnLst/>
            <a:rect l="l" t="t" r="r" b="b"/>
            <a:pathLst>
              <a:path w="252094" h="350520">
                <a:moveTo>
                  <a:pt x="0" y="0"/>
                </a:moveTo>
                <a:lnTo>
                  <a:pt x="29463" y="0"/>
                </a:lnTo>
                <a:lnTo>
                  <a:pt x="192658" y="208534"/>
                </a:lnTo>
                <a:lnTo>
                  <a:pt x="192658" y="0"/>
                </a:lnTo>
                <a:lnTo>
                  <a:pt x="251587" y="0"/>
                </a:lnTo>
                <a:lnTo>
                  <a:pt x="251587" y="350266"/>
                </a:lnTo>
                <a:lnTo>
                  <a:pt x="226694" y="350266"/>
                </a:lnTo>
                <a:lnTo>
                  <a:pt x="58927" y="131572"/>
                </a:lnTo>
                <a:lnTo>
                  <a:pt x="58927" y="345821"/>
                </a:lnTo>
                <a:lnTo>
                  <a:pt x="0" y="345821"/>
                </a:lnTo>
                <a:lnTo>
                  <a:pt x="0" y="0"/>
                </a:lnTo>
                <a:close/>
              </a:path>
            </a:pathLst>
          </a:custGeom>
          <a:ln w="3175">
            <a:solidFill>
              <a:srgbClr val="58134A"/>
            </a:solidFill>
          </a:ln>
        </p:spPr>
        <p:txBody>
          <a:bodyPr wrap="square" lIns="0" tIns="0" rIns="0" bIns="0" rtlCol="0"/>
          <a:lstStyle/>
          <a:p>
            <a:pPr algn="just"/>
            <a:endParaRPr/>
          </a:p>
        </p:txBody>
      </p:sp>
      <p:sp>
        <p:nvSpPr>
          <p:cNvPr id="1048604" name="object 12"/>
          <p:cNvSpPr/>
          <p:nvPr/>
        </p:nvSpPr>
        <p:spPr>
          <a:xfrm>
            <a:off x="1030554" y="457580"/>
            <a:ext cx="252095" cy="350520"/>
          </a:xfrm>
          <a:custGeom>
            <a:avLst/>
            <a:gdLst/>
            <a:ahLst/>
            <a:cxnLst/>
            <a:rect l="l" t="t" r="r" b="b"/>
            <a:pathLst>
              <a:path w="252094" h="350520">
                <a:moveTo>
                  <a:pt x="0" y="0"/>
                </a:moveTo>
                <a:lnTo>
                  <a:pt x="29489" y="0"/>
                </a:lnTo>
                <a:lnTo>
                  <a:pt x="192722" y="208534"/>
                </a:lnTo>
                <a:lnTo>
                  <a:pt x="192722" y="0"/>
                </a:lnTo>
                <a:lnTo>
                  <a:pt x="251637" y="0"/>
                </a:lnTo>
                <a:lnTo>
                  <a:pt x="251637" y="350266"/>
                </a:lnTo>
                <a:lnTo>
                  <a:pt x="226694" y="350266"/>
                </a:lnTo>
                <a:lnTo>
                  <a:pt x="58978" y="131572"/>
                </a:lnTo>
                <a:lnTo>
                  <a:pt x="58978" y="345821"/>
                </a:lnTo>
                <a:lnTo>
                  <a:pt x="0" y="345821"/>
                </a:lnTo>
                <a:lnTo>
                  <a:pt x="0" y="0"/>
                </a:lnTo>
                <a:close/>
              </a:path>
            </a:pathLst>
          </a:custGeom>
          <a:ln w="3175">
            <a:solidFill>
              <a:srgbClr val="58134A"/>
            </a:solidFill>
          </a:ln>
        </p:spPr>
        <p:txBody>
          <a:bodyPr wrap="square" lIns="0" tIns="0" rIns="0" bIns="0" rtlCol="0"/>
          <a:lstStyle/>
          <a:p>
            <a:pPr algn="just"/>
            <a:endParaRPr/>
          </a:p>
        </p:txBody>
      </p:sp>
      <p:sp>
        <p:nvSpPr>
          <p:cNvPr id="1048605" name="object 13"/>
          <p:cNvSpPr/>
          <p:nvPr/>
        </p:nvSpPr>
        <p:spPr>
          <a:xfrm>
            <a:off x="897623" y="457580"/>
            <a:ext cx="61594" cy="346075"/>
          </a:xfrm>
          <a:custGeom>
            <a:avLst/>
            <a:gdLst/>
            <a:ahLst/>
            <a:cxnLst/>
            <a:rect l="l" t="t" r="r" b="b"/>
            <a:pathLst>
              <a:path w="61594" h="346075">
                <a:moveTo>
                  <a:pt x="0" y="0"/>
                </a:moveTo>
                <a:lnTo>
                  <a:pt x="61328" y="0"/>
                </a:lnTo>
                <a:lnTo>
                  <a:pt x="61328" y="345567"/>
                </a:lnTo>
                <a:lnTo>
                  <a:pt x="0" y="345567"/>
                </a:lnTo>
                <a:lnTo>
                  <a:pt x="0" y="0"/>
                </a:lnTo>
                <a:close/>
              </a:path>
            </a:pathLst>
          </a:custGeom>
          <a:ln w="3175">
            <a:solidFill>
              <a:srgbClr val="58134A"/>
            </a:solidFill>
          </a:ln>
        </p:spPr>
        <p:txBody>
          <a:bodyPr wrap="square" lIns="0" tIns="0" rIns="0" bIns="0" rtlCol="0"/>
          <a:lstStyle/>
          <a:p>
            <a:pPr algn="just"/>
            <a:endParaRPr/>
          </a:p>
        </p:txBody>
      </p:sp>
      <p:sp>
        <p:nvSpPr>
          <p:cNvPr id="1048606" name="object 14"/>
          <p:cNvSpPr/>
          <p:nvPr/>
        </p:nvSpPr>
        <p:spPr>
          <a:xfrm>
            <a:off x="614502" y="457580"/>
            <a:ext cx="227965" cy="346075"/>
          </a:xfrm>
          <a:custGeom>
            <a:avLst/>
            <a:gdLst/>
            <a:ahLst/>
            <a:cxnLst/>
            <a:rect l="l" t="t" r="r" b="b"/>
            <a:pathLst>
              <a:path w="227965" h="346075">
                <a:moveTo>
                  <a:pt x="0" y="0"/>
                </a:moveTo>
                <a:lnTo>
                  <a:pt x="227634" y="0"/>
                </a:lnTo>
                <a:lnTo>
                  <a:pt x="227634" y="54483"/>
                </a:lnTo>
                <a:lnTo>
                  <a:pt x="61328" y="54483"/>
                </a:lnTo>
                <a:lnTo>
                  <a:pt x="61328" y="135382"/>
                </a:lnTo>
                <a:lnTo>
                  <a:pt x="182816" y="135382"/>
                </a:lnTo>
                <a:lnTo>
                  <a:pt x="182816" y="187579"/>
                </a:lnTo>
                <a:lnTo>
                  <a:pt x="61328" y="187579"/>
                </a:lnTo>
                <a:lnTo>
                  <a:pt x="61328" y="345567"/>
                </a:lnTo>
                <a:lnTo>
                  <a:pt x="0" y="345567"/>
                </a:lnTo>
                <a:lnTo>
                  <a:pt x="0" y="0"/>
                </a:lnTo>
                <a:close/>
              </a:path>
            </a:pathLst>
          </a:custGeom>
          <a:ln w="3175">
            <a:solidFill>
              <a:srgbClr val="58134A"/>
            </a:solidFill>
          </a:ln>
        </p:spPr>
        <p:txBody>
          <a:bodyPr wrap="square" lIns="0" tIns="0" rIns="0" bIns="0" rtlCol="0"/>
          <a:lstStyle/>
          <a:p>
            <a:pPr algn="just"/>
            <a:endParaRPr/>
          </a:p>
        </p:txBody>
      </p:sp>
      <p:sp>
        <p:nvSpPr>
          <p:cNvPr id="1048607" name="object 15"/>
          <p:cNvSpPr/>
          <p:nvPr/>
        </p:nvSpPr>
        <p:spPr>
          <a:xfrm>
            <a:off x="2378582" y="452881"/>
            <a:ext cx="304165" cy="350520"/>
          </a:xfrm>
          <a:custGeom>
            <a:avLst/>
            <a:gdLst/>
            <a:ahLst/>
            <a:cxnLst/>
            <a:rect l="l" t="t" r="r" b="b"/>
            <a:pathLst>
              <a:path w="304164" h="350520">
                <a:moveTo>
                  <a:pt x="137794" y="0"/>
                </a:moveTo>
                <a:lnTo>
                  <a:pt x="164719" y="0"/>
                </a:lnTo>
                <a:lnTo>
                  <a:pt x="303656" y="350265"/>
                </a:lnTo>
                <a:lnTo>
                  <a:pt x="235966" y="350265"/>
                </a:lnTo>
                <a:lnTo>
                  <a:pt x="210693" y="280162"/>
                </a:lnTo>
                <a:lnTo>
                  <a:pt x="92329" y="280162"/>
                </a:lnTo>
                <a:lnTo>
                  <a:pt x="68199" y="350265"/>
                </a:lnTo>
                <a:lnTo>
                  <a:pt x="0" y="350265"/>
                </a:lnTo>
                <a:lnTo>
                  <a:pt x="137794" y="0"/>
                </a:lnTo>
                <a:close/>
              </a:path>
            </a:pathLst>
          </a:custGeom>
          <a:ln w="3175">
            <a:solidFill>
              <a:srgbClr val="58134A"/>
            </a:solidFill>
          </a:ln>
        </p:spPr>
        <p:txBody>
          <a:bodyPr wrap="square" lIns="0" tIns="0" rIns="0" bIns="0" rtlCol="0"/>
          <a:lstStyle/>
          <a:p>
            <a:pPr algn="just"/>
            <a:endParaRPr/>
          </a:p>
        </p:txBody>
      </p:sp>
      <p:sp>
        <p:nvSpPr>
          <p:cNvPr id="1048608" name="object 16"/>
          <p:cNvSpPr/>
          <p:nvPr/>
        </p:nvSpPr>
        <p:spPr>
          <a:xfrm>
            <a:off x="1319402" y="452881"/>
            <a:ext cx="304165" cy="350520"/>
          </a:xfrm>
          <a:custGeom>
            <a:avLst/>
            <a:gdLst/>
            <a:ahLst/>
            <a:cxnLst/>
            <a:rect l="l" t="t" r="r" b="b"/>
            <a:pathLst>
              <a:path w="304165" h="350520">
                <a:moveTo>
                  <a:pt x="137794" y="0"/>
                </a:moveTo>
                <a:lnTo>
                  <a:pt x="164719" y="0"/>
                </a:lnTo>
                <a:lnTo>
                  <a:pt x="303656" y="350265"/>
                </a:lnTo>
                <a:lnTo>
                  <a:pt x="235965" y="350265"/>
                </a:lnTo>
                <a:lnTo>
                  <a:pt x="210693" y="280162"/>
                </a:lnTo>
                <a:lnTo>
                  <a:pt x="92328" y="280162"/>
                </a:lnTo>
                <a:lnTo>
                  <a:pt x="68199" y="350265"/>
                </a:lnTo>
                <a:lnTo>
                  <a:pt x="0" y="350265"/>
                </a:lnTo>
                <a:lnTo>
                  <a:pt x="137794" y="0"/>
                </a:lnTo>
                <a:close/>
              </a:path>
            </a:pathLst>
          </a:custGeom>
          <a:ln w="3175">
            <a:solidFill>
              <a:srgbClr val="58134A"/>
            </a:solidFill>
          </a:ln>
        </p:spPr>
        <p:txBody>
          <a:bodyPr wrap="square" lIns="0" tIns="0" rIns="0" bIns="0" rtlCol="0"/>
          <a:lstStyle/>
          <a:p>
            <a:pPr algn="just"/>
            <a:endParaRPr/>
          </a:p>
        </p:txBody>
      </p:sp>
      <p:sp>
        <p:nvSpPr>
          <p:cNvPr id="1048609" name="object 17"/>
          <p:cNvSpPr/>
          <p:nvPr/>
        </p:nvSpPr>
        <p:spPr>
          <a:xfrm>
            <a:off x="3636898" y="45161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1"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4"/>
                </a:lnTo>
                <a:lnTo>
                  <a:pt x="143902" y="162615"/>
                </a:lnTo>
                <a:lnTo>
                  <a:pt x="157638" y="170592"/>
                </a:lnTo>
                <a:lnTo>
                  <a:pt x="191341" y="201041"/>
                </a:lnTo>
                <a:lnTo>
                  <a:pt x="207168" y="238934"/>
                </a:lnTo>
                <a:lnTo>
                  <a:pt x="209168"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5"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pPr algn="just"/>
            <a:endParaRPr/>
          </a:p>
        </p:txBody>
      </p:sp>
      <p:sp>
        <p:nvSpPr>
          <p:cNvPr id="1048610" name="object 18"/>
          <p:cNvSpPr/>
          <p:nvPr/>
        </p:nvSpPr>
        <p:spPr>
          <a:xfrm>
            <a:off x="3094354" y="451612"/>
            <a:ext cx="209550" cy="357505"/>
          </a:xfrm>
          <a:custGeom>
            <a:avLst/>
            <a:gdLst/>
            <a:ahLst/>
            <a:cxnLst/>
            <a:rect l="l" t="t" r="r" b="b"/>
            <a:pathLst>
              <a:path w="209550" h="357505">
                <a:moveTo>
                  <a:pt x="105409" y="0"/>
                </a:moveTo>
                <a:lnTo>
                  <a:pt x="133342" y="1404"/>
                </a:lnTo>
                <a:lnTo>
                  <a:pt x="157321" y="5619"/>
                </a:lnTo>
                <a:lnTo>
                  <a:pt x="177347" y="12644"/>
                </a:lnTo>
                <a:lnTo>
                  <a:pt x="193420" y="22478"/>
                </a:lnTo>
                <a:lnTo>
                  <a:pt x="174752" y="75311"/>
                </a:lnTo>
                <a:lnTo>
                  <a:pt x="158345" y="65216"/>
                </a:lnTo>
                <a:lnTo>
                  <a:pt x="141509" y="57991"/>
                </a:lnTo>
                <a:lnTo>
                  <a:pt x="124245" y="53647"/>
                </a:lnTo>
                <a:lnTo>
                  <a:pt x="106552" y="52197"/>
                </a:lnTo>
                <a:lnTo>
                  <a:pt x="96555" y="52889"/>
                </a:lnTo>
                <a:lnTo>
                  <a:pt x="64912" y="76263"/>
                </a:lnTo>
                <a:lnTo>
                  <a:pt x="61975" y="92583"/>
                </a:lnTo>
                <a:lnTo>
                  <a:pt x="66093" y="107584"/>
                </a:lnTo>
                <a:lnTo>
                  <a:pt x="78438" y="122872"/>
                </a:lnTo>
                <a:lnTo>
                  <a:pt x="98998" y="138445"/>
                </a:lnTo>
                <a:lnTo>
                  <a:pt x="127762" y="154304"/>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6" y="302895"/>
                </a:lnTo>
                <a:lnTo>
                  <a:pt x="117703" y="300537"/>
                </a:lnTo>
                <a:lnTo>
                  <a:pt x="134572" y="293465"/>
                </a:lnTo>
                <a:lnTo>
                  <a:pt x="144702" y="281678"/>
                </a:lnTo>
                <a:lnTo>
                  <a:pt x="148081" y="265175"/>
                </a:lnTo>
                <a:lnTo>
                  <a:pt x="147294" y="256434"/>
                </a:lnTo>
                <a:lnTo>
                  <a:pt x="127309" y="223206"/>
                </a:lnTo>
                <a:lnTo>
                  <a:pt x="82803" y="195452"/>
                </a:lnTo>
                <a:lnTo>
                  <a:pt x="64591" y="185975"/>
                </a:lnTo>
                <a:lnTo>
                  <a:pt x="49593" y="177355"/>
                </a:lnTo>
                <a:lnTo>
                  <a:pt x="17113" y="148637"/>
                </a:lnTo>
                <a:lnTo>
                  <a:pt x="1109" y="103489"/>
                </a:lnTo>
                <a:lnTo>
                  <a:pt x="634" y="92963"/>
                </a:lnTo>
                <a:lnTo>
                  <a:pt x="2468" y="73796"/>
                </a:lnTo>
                <a:lnTo>
                  <a:pt x="29971" y="26415"/>
                </a:lnTo>
                <a:lnTo>
                  <a:pt x="63547" y="6635"/>
                </a:lnTo>
                <a:lnTo>
                  <a:pt x="83425" y="1662"/>
                </a:lnTo>
                <a:lnTo>
                  <a:pt x="105409" y="0"/>
                </a:lnTo>
                <a:close/>
              </a:path>
            </a:pathLst>
          </a:custGeom>
          <a:ln w="3175">
            <a:solidFill>
              <a:srgbClr val="58134A"/>
            </a:solidFill>
          </a:ln>
        </p:spPr>
        <p:txBody>
          <a:bodyPr wrap="square" lIns="0" tIns="0" rIns="0" bIns="0" rtlCol="0"/>
          <a:lstStyle/>
          <a:p>
            <a:pPr algn="just"/>
            <a:endParaRPr/>
          </a:p>
        </p:txBody>
      </p:sp>
      <p:sp>
        <p:nvSpPr>
          <p:cNvPr id="1048611" name="object 19"/>
          <p:cNvSpPr/>
          <p:nvPr/>
        </p:nvSpPr>
        <p:spPr>
          <a:xfrm>
            <a:off x="1966595" y="451612"/>
            <a:ext cx="262890" cy="357505"/>
          </a:xfrm>
          <a:custGeom>
            <a:avLst/>
            <a:gdLst/>
            <a:ahLst/>
            <a:cxnLst/>
            <a:rect l="l" t="t" r="r" b="b"/>
            <a:pathLst>
              <a:path w="262889" h="357505">
                <a:moveTo>
                  <a:pt x="158242" y="0"/>
                </a:moveTo>
                <a:lnTo>
                  <a:pt x="186461" y="1524"/>
                </a:lnTo>
                <a:lnTo>
                  <a:pt x="211693" y="6096"/>
                </a:lnTo>
                <a:lnTo>
                  <a:pt x="233947" y="13716"/>
                </a:lnTo>
                <a:lnTo>
                  <a:pt x="253237" y="24384"/>
                </a:lnTo>
                <a:lnTo>
                  <a:pt x="228092" y="75057"/>
                </a:lnTo>
                <a:lnTo>
                  <a:pt x="216255" y="66075"/>
                </a:lnTo>
                <a:lnTo>
                  <a:pt x="201310" y="59689"/>
                </a:lnTo>
                <a:lnTo>
                  <a:pt x="183247" y="55876"/>
                </a:lnTo>
                <a:lnTo>
                  <a:pt x="162052" y="54610"/>
                </a:lnTo>
                <a:lnTo>
                  <a:pt x="141406" y="56872"/>
                </a:lnTo>
                <a:lnTo>
                  <a:pt x="105973" y="74969"/>
                </a:lnTo>
                <a:lnTo>
                  <a:pt x="79164" y="110095"/>
                </a:lnTo>
                <a:lnTo>
                  <a:pt x="65361" y="155866"/>
                </a:lnTo>
                <a:lnTo>
                  <a:pt x="63627" y="182372"/>
                </a:lnTo>
                <a:lnTo>
                  <a:pt x="65224" y="208661"/>
                </a:lnTo>
                <a:lnTo>
                  <a:pt x="78039" y="252666"/>
                </a:lnTo>
                <a:lnTo>
                  <a:pt x="103116" y="284624"/>
                </a:lnTo>
                <a:lnTo>
                  <a:pt x="157480" y="302895"/>
                </a:lnTo>
                <a:lnTo>
                  <a:pt x="180605" y="300724"/>
                </a:lnTo>
                <a:lnTo>
                  <a:pt x="201040" y="294195"/>
                </a:lnTo>
                <a:lnTo>
                  <a:pt x="218809" y="283285"/>
                </a:lnTo>
                <a:lnTo>
                  <a:pt x="233934" y="267970"/>
                </a:lnTo>
                <a:lnTo>
                  <a:pt x="262509" y="317626"/>
                </a:lnTo>
                <a:lnTo>
                  <a:pt x="241555" y="335035"/>
                </a:lnTo>
                <a:lnTo>
                  <a:pt x="216233" y="347456"/>
                </a:lnTo>
                <a:lnTo>
                  <a:pt x="186553" y="354899"/>
                </a:lnTo>
                <a:lnTo>
                  <a:pt x="152527" y="357377"/>
                </a:lnTo>
                <a:lnTo>
                  <a:pt x="118354" y="354401"/>
                </a:lnTo>
                <a:lnTo>
                  <a:pt x="62104" y="330588"/>
                </a:lnTo>
                <a:lnTo>
                  <a:pt x="22502" y="283773"/>
                </a:lnTo>
                <a:lnTo>
                  <a:pt x="2500" y="218813"/>
                </a:lnTo>
                <a:lnTo>
                  <a:pt x="0" y="179832"/>
                </a:lnTo>
                <a:lnTo>
                  <a:pt x="2766" y="143037"/>
                </a:lnTo>
                <a:lnTo>
                  <a:pt x="24967" y="78926"/>
                </a:lnTo>
                <a:lnTo>
                  <a:pt x="68212" y="29039"/>
                </a:lnTo>
                <a:lnTo>
                  <a:pt x="125120" y="3234"/>
                </a:lnTo>
                <a:lnTo>
                  <a:pt x="158242" y="0"/>
                </a:lnTo>
                <a:close/>
              </a:path>
            </a:pathLst>
          </a:custGeom>
          <a:ln w="3175">
            <a:solidFill>
              <a:srgbClr val="58134A"/>
            </a:solidFill>
          </a:ln>
        </p:spPr>
        <p:txBody>
          <a:bodyPr wrap="square" lIns="0" tIns="0" rIns="0" bIns="0" rtlCol="0"/>
          <a:lstStyle/>
          <a:p>
            <a:pPr algn="just"/>
            <a:endParaRPr/>
          </a:p>
        </p:txBody>
      </p:sp>
      <p:sp>
        <p:nvSpPr>
          <p:cNvPr id="1048612" name="object 20"/>
          <p:cNvSpPr txBox="1"/>
          <p:nvPr/>
        </p:nvSpPr>
        <p:spPr>
          <a:xfrm>
            <a:off x="535940" y="1130553"/>
            <a:ext cx="8227060" cy="4761945"/>
          </a:xfrm>
          <a:prstGeom prst="rect">
            <a:avLst/>
          </a:prstGeom>
        </p:spPr>
        <p:txBody>
          <a:bodyPr vert="horz" wrap="square" lIns="0" tIns="48895" rIns="0" bIns="0" rtlCol="0">
            <a:spAutoFit/>
          </a:bodyPr>
          <a:lstStyle/>
          <a:p>
            <a:pPr marL="286385" marR="142875" indent="-274320" algn="just">
              <a:lnSpc>
                <a:spcPct val="90000"/>
              </a:lnSpc>
              <a:spcBef>
                <a:spcPts val="385"/>
              </a:spcBef>
              <a:buClr>
                <a:srgbClr val="B03E9A"/>
              </a:buClr>
              <a:buSzPct val="72916"/>
              <a:buFont typeface="Wingdings 2"/>
              <a:buChar char=""/>
              <a:tabLst>
                <a:tab pos="287020" algn="l"/>
              </a:tabLst>
            </a:pPr>
            <a:r>
              <a:rPr sz="2400" spc="-5" dirty="0">
                <a:latin typeface="Trebuchet MS"/>
                <a:cs typeface="Trebuchet MS"/>
              </a:rPr>
              <a:t>“Financial </a:t>
            </a:r>
            <a:r>
              <a:rPr sz="2400" dirty="0">
                <a:latin typeface="Trebuchet MS"/>
                <a:cs typeface="Trebuchet MS"/>
              </a:rPr>
              <a:t>system", </a:t>
            </a:r>
            <a:r>
              <a:rPr sz="2400" spc="-5" dirty="0">
                <a:latin typeface="Trebuchet MS"/>
                <a:cs typeface="Trebuchet MS"/>
              </a:rPr>
              <a:t>implies </a:t>
            </a:r>
            <a:r>
              <a:rPr sz="2400" dirty="0">
                <a:latin typeface="Trebuchet MS"/>
                <a:cs typeface="Trebuchet MS"/>
              </a:rPr>
              <a:t>a set of </a:t>
            </a:r>
            <a:r>
              <a:rPr sz="2400" spc="-5" dirty="0">
                <a:latin typeface="Trebuchet MS"/>
                <a:cs typeface="Trebuchet MS"/>
              </a:rPr>
              <a:t>complex and  closely connected </a:t>
            </a:r>
            <a:r>
              <a:rPr sz="2400" dirty="0">
                <a:latin typeface="Trebuchet MS"/>
                <a:cs typeface="Trebuchet MS"/>
              </a:rPr>
              <a:t>or </a:t>
            </a:r>
            <a:r>
              <a:rPr sz="2400" spc="-5" dirty="0">
                <a:latin typeface="Trebuchet MS"/>
                <a:cs typeface="Trebuchet MS"/>
              </a:rPr>
              <a:t>interlined </a:t>
            </a:r>
            <a:r>
              <a:rPr sz="2400" spc="-10" dirty="0">
                <a:latin typeface="Trebuchet MS"/>
                <a:cs typeface="Trebuchet MS"/>
              </a:rPr>
              <a:t>institutions,  </a:t>
            </a:r>
            <a:r>
              <a:rPr sz="2400" spc="-5" dirty="0">
                <a:latin typeface="Trebuchet MS"/>
                <a:cs typeface="Trebuchet MS"/>
              </a:rPr>
              <a:t>agents, practices, markets, </a:t>
            </a:r>
            <a:r>
              <a:rPr sz="2400" spc="-10" dirty="0">
                <a:latin typeface="Trebuchet MS"/>
                <a:cs typeface="Trebuchet MS"/>
              </a:rPr>
              <a:t>transactions, </a:t>
            </a:r>
            <a:r>
              <a:rPr sz="2400" spc="-5" dirty="0">
                <a:latin typeface="Trebuchet MS"/>
                <a:cs typeface="Trebuchet MS"/>
              </a:rPr>
              <a:t>claims,  and liabilities in the</a:t>
            </a:r>
            <a:r>
              <a:rPr sz="2400" spc="40" dirty="0">
                <a:latin typeface="Trebuchet MS"/>
                <a:cs typeface="Trebuchet MS"/>
              </a:rPr>
              <a:t> </a:t>
            </a:r>
            <a:r>
              <a:rPr sz="2400" spc="-10" dirty="0">
                <a:latin typeface="Trebuchet MS"/>
                <a:cs typeface="Trebuchet MS"/>
              </a:rPr>
              <a:t>economy”.</a:t>
            </a:r>
            <a:endParaRPr sz="2400">
              <a:latin typeface="Trebuchet MS"/>
              <a:cs typeface="Trebuchet MS"/>
            </a:endParaRPr>
          </a:p>
          <a:p>
            <a:pPr marL="286385" marR="356870" indent="-274320" algn="just">
              <a:lnSpc>
                <a:spcPts val="2590"/>
              </a:lnSpc>
              <a:spcBef>
                <a:spcPts val="640"/>
              </a:spcBef>
              <a:buClr>
                <a:srgbClr val="B03E9A"/>
              </a:buClr>
              <a:buSzPct val="72916"/>
              <a:buFont typeface="Wingdings 2"/>
              <a:buChar char=""/>
              <a:tabLst>
                <a:tab pos="287020" algn="l"/>
              </a:tabLst>
            </a:pPr>
            <a:r>
              <a:rPr lang="en-US" sz="2400" spc="-5" dirty="0">
                <a:latin typeface="Trebuchet MS"/>
                <a:cs typeface="Trebuchet MS"/>
              </a:rPr>
              <a:t>It </a:t>
            </a:r>
            <a:r>
              <a:rPr sz="2400" spc="-5">
                <a:latin typeface="Trebuchet MS"/>
                <a:cs typeface="Trebuchet MS"/>
              </a:rPr>
              <a:t>is </a:t>
            </a:r>
            <a:r>
              <a:rPr sz="2400" spc="-5" dirty="0">
                <a:latin typeface="Trebuchet MS"/>
                <a:cs typeface="Trebuchet MS"/>
              </a:rPr>
              <a:t>the </a:t>
            </a:r>
            <a:r>
              <a:rPr sz="2400" dirty="0">
                <a:latin typeface="Trebuchet MS"/>
                <a:cs typeface="Trebuchet MS"/>
              </a:rPr>
              <a:t>system </a:t>
            </a:r>
            <a:r>
              <a:rPr sz="2400" spc="-5" dirty="0">
                <a:latin typeface="Trebuchet MS"/>
                <a:cs typeface="Trebuchet MS"/>
              </a:rPr>
              <a:t>that allows the transfer </a:t>
            </a:r>
            <a:r>
              <a:rPr sz="2400" dirty="0">
                <a:latin typeface="Trebuchet MS"/>
                <a:cs typeface="Trebuchet MS"/>
              </a:rPr>
              <a:t>of </a:t>
            </a:r>
            <a:r>
              <a:rPr sz="2400" spc="-5" dirty="0">
                <a:latin typeface="Trebuchet MS"/>
                <a:cs typeface="Trebuchet MS"/>
              </a:rPr>
              <a:t>money  between </a:t>
            </a:r>
            <a:r>
              <a:rPr sz="2400" dirty="0">
                <a:latin typeface="Trebuchet MS"/>
                <a:cs typeface="Trebuchet MS"/>
              </a:rPr>
              <a:t>savers </a:t>
            </a:r>
            <a:r>
              <a:rPr sz="2400" spc="-5" dirty="0">
                <a:latin typeface="Trebuchet MS"/>
                <a:cs typeface="Trebuchet MS"/>
              </a:rPr>
              <a:t>(and investors) and</a:t>
            </a:r>
            <a:r>
              <a:rPr sz="2400" spc="40" dirty="0">
                <a:latin typeface="Trebuchet MS"/>
                <a:cs typeface="Trebuchet MS"/>
              </a:rPr>
              <a:t> </a:t>
            </a:r>
            <a:r>
              <a:rPr sz="2400" spc="-5" dirty="0">
                <a:latin typeface="Trebuchet MS"/>
                <a:cs typeface="Trebuchet MS"/>
              </a:rPr>
              <a:t>borrowers.</a:t>
            </a:r>
            <a:endParaRPr sz="2400">
              <a:latin typeface="Trebuchet MS"/>
              <a:cs typeface="Trebuchet MS"/>
            </a:endParaRPr>
          </a:p>
          <a:p>
            <a:pPr marL="286385" marR="368935" indent="-274320" algn="just">
              <a:lnSpc>
                <a:spcPts val="2590"/>
              </a:lnSpc>
              <a:spcBef>
                <a:spcPts val="605"/>
              </a:spcBef>
              <a:buClr>
                <a:srgbClr val="B03E9A"/>
              </a:buClr>
              <a:buSzPct val="72916"/>
              <a:buFont typeface="Wingdings 2"/>
              <a:buChar char=""/>
              <a:tabLst>
                <a:tab pos="287020" algn="l"/>
              </a:tabLst>
            </a:pPr>
            <a:r>
              <a:rPr lang="en-US" sz="2400" spc="-5" dirty="0">
                <a:latin typeface="Trebuchet MS"/>
                <a:cs typeface="Trebuchet MS"/>
              </a:rPr>
              <a:t>It </a:t>
            </a:r>
            <a:r>
              <a:rPr sz="2400" spc="-5">
                <a:latin typeface="Trebuchet MS"/>
                <a:cs typeface="Trebuchet MS"/>
              </a:rPr>
              <a:t>is </a:t>
            </a:r>
            <a:r>
              <a:rPr sz="2400" spc="-5" dirty="0">
                <a:latin typeface="Trebuchet MS"/>
                <a:cs typeface="Trebuchet MS"/>
              </a:rPr>
              <a:t>the </a:t>
            </a:r>
            <a:r>
              <a:rPr sz="2400" dirty="0">
                <a:latin typeface="Trebuchet MS"/>
                <a:cs typeface="Trebuchet MS"/>
              </a:rPr>
              <a:t>set of Financial </a:t>
            </a:r>
            <a:r>
              <a:rPr sz="2400" spc="-5" dirty="0">
                <a:latin typeface="Trebuchet MS"/>
                <a:cs typeface="Trebuchet MS"/>
              </a:rPr>
              <a:t>Intermediaries, </a:t>
            </a:r>
            <a:r>
              <a:rPr sz="2400" dirty="0">
                <a:latin typeface="Trebuchet MS"/>
                <a:cs typeface="Trebuchet MS"/>
              </a:rPr>
              <a:t>Financial  </a:t>
            </a:r>
            <a:r>
              <a:rPr sz="2400" spc="-5" dirty="0">
                <a:latin typeface="Trebuchet MS"/>
                <a:cs typeface="Trebuchet MS"/>
              </a:rPr>
              <a:t>Markets and Financial</a:t>
            </a:r>
            <a:r>
              <a:rPr sz="2400" spc="-100" dirty="0">
                <a:latin typeface="Trebuchet MS"/>
                <a:cs typeface="Trebuchet MS"/>
              </a:rPr>
              <a:t> </a:t>
            </a:r>
            <a:r>
              <a:rPr sz="2400" spc="-5" dirty="0">
                <a:latin typeface="Trebuchet MS"/>
                <a:cs typeface="Trebuchet MS"/>
              </a:rPr>
              <a:t>Assets.</a:t>
            </a:r>
            <a:endParaRPr sz="2400">
              <a:latin typeface="Trebuchet MS"/>
              <a:cs typeface="Trebuchet MS"/>
            </a:endParaRPr>
          </a:p>
          <a:p>
            <a:pPr marL="287020" indent="-274320" algn="just">
              <a:lnSpc>
                <a:spcPct val="100000"/>
              </a:lnSpc>
              <a:spcBef>
                <a:spcPts val="280"/>
              </a:spcBef>
              <a:buClr>
                <a:srgbClr val="B03E9A"/>
              </a:buClr>
              <a:buSzPct val="72916"/>
              <a:buFont typeface="Wingdings 2"/>
              <a:buChar char=""/>
              <a:tabLst>
                <a:tab pos="287020" algn="l"/>
              </a:tabLst>
            </a:pPr>
            <a:r>
              <a:rPr lang="en-US" sz="2400" spc="-5" dirty="0">
                <a:latin typeface="Trebuchet MS"/>
                <a:cs typeface="Trebuchet MS"/>
              </a:rPr>
              <a:t>It </a:t>
            </a:r>
            <a:r>
              <a:rPr sz="2400" spc="-5">
                <a:latin typeface="Trebuchet MS"/>
                <a:cs typeface="Trebuchet MS"/>
              </a:rPr>
              <a:t>helps </a:t>
            </a:r>
            <a:r>
              <a:rPr sz="2400" spc="-5" dirty="0">
                <a:latin typeface="Trebuchet MS"/>
                <a:cs typeface="Trebuchet MS"/>
              </a:rPr>
              <a:t>in the formation </a:t>
            </a:r>
            <a:r>
              <a:rPr sz="2400">
                <a:latin typeface="Trebuchet MS"/>
                <a:cs typeface="Trebuchet MS"/>
              </a:rPr>
              <a:t>of</a:t>
            </a:r>
            <a:r>
              <a:rPr sz="2400" spc="25">
                <a:latin typeface="Trebuchet MS"/>
                <a:cs typeface="Trebuchet MS"/>
              </a:rPr>
              <a:t> </a:t>
            </a:r>
            <a:r>
              <a:rPr sz="2400" spc="-5">
                <a:latin typeface="Trebuchet MS"/>
                <a:cs typeface="Trebuchet MS"/>
              </a:rPr>
              <a:t>capital</a:t>
            </a:r>
            <a:r>
              <a:rPr lang="en-US" sz="2400" spc="-5" dirty="0">
                <a:latin typeface="Trebuchet MS"/>
                <a:cs typeface="Trebuchet MS"/>
              </a:rPr>
              <a:t> and </a:t>
            </a:r>
            <a:r>
              <a:rPr sz="2400" spc="-5">
                <a:latin typeface="Trebuchet MS"/>
                <a:cs typeface="Trebuchet MS"/>
              </a:rPr>
              <a:t>meets </a:t>
            </a:r>
            <a:r>
              <a:rPr sz="2400" spc="-10" dirty="0">
                <a:latin typeface="Trebuchet MS"/>
                <a:cs typeface="Trebuchet MS"/>
              </a:rPr>
              <a:t>the </a:t>
            </a:r>
            <a:r>
              <a:rPr sz="2400" dirty="0">
                <a:latin typeface="Trebuchet MS"/>
                <a:cs typeface="Trebuchet MS"/>
              </a:rPr>
              <a:t>short </a:t>
            </a:r>
            <a:r>
              <a:rPr sz="2400" spc="-5" dirty="0">
                <a:latin typeface="Trebuchet MS"/>
                <a:cs typeface="Trebuchet MS"/>
              </a:rPr>
              <a:t>term and long term capital needs  </a:t>
            </a:r>
            <a:r>
              <a:rPr sz="2400" dirty="0">
                <a:latin typeface="Trebuchet MS"/>
                <a:cs typeface="Trebuchet MS"/>
              </a:rPr>
              <a:t>of </a:t>
            </a:r>
            <a:r>
              <a:rPr sz="2400" spc="-5" dirty="0">
                <a:latin typeface="Trebuchet MS"/>
                <a:cs typeface="Trebuchet MS"/>
              </a:rPr>
              <a:t>households, corporate houses, Govt. and  foreigners.</a:t>
            </a:r>
            <a:endParaRPr sz="2400">
              <a:latin typeface="Trebuchet MS"/>
              <a:cs typeface="Trebuchet MS"/>
            </a:endParaRPr>
          </a:p>
          <a:p>
            <a:pPr marL="286385" marR="90805" indent="-274320" algn="just">
              <a:lnSpc>
                <a:spcPts val="2590"/>
              </a:lnSpc>
              <a:spcBef>
                <a:spcPts val="605"/>
              </a:spcBef>
              <a:buClr>
                <a:srgbClr val="B03E9A"/>
              </a:buClr>
              <a:buSzPct val="72916"/>
              <a:buFont typeface="Wingdings 2"/>
              <a:buChar char=""/>
              <a:tabLst>
                <a:tab pos="287020" algn="l"/>
              </a:tabLst>
            </a:pPr>
            <a:r>
              <a:rPr lang="en-US" sz="2400" spc="-5" dirty="0">
                <a:latin typeface="Trebuchet MS"/>
                <a:cs typeface="Trebuchet MS"/>
              </a:rPr>
              <a:t>R</a:t>
            </a:r>
            <a:r>
              <a:rPr sz="2400" spc="-5">
                <a:latin typeface="Trebuchet MS"/>
                <a:cs typeface="Trebuchet MS"/>
              </a:rPr>
              <a:t>esponsibility </a:t>
            </a:r>
            <a:r>
              <a:rPr sz="2400" spc="-5" dirty="0">
                <a:latin typeface="Trebuchet MS"/>
                <a:cs typeface="Trebuchet MS"/>
              </a:rPr>
              <a:t>is to mobilize the </a:t>
            </a:r>
            <a:r>
              <a:rPr sz="2400" dirty="0">
                <a:latin typeface="Trebuchet MS"/>
                <a:cs typeface="Trebuchet MS"/>
              </a:rPr>
              <a:t>savings </a:t>
            </a:r>
            <a:r>
              <a:rPr sz="2400" spc="-5" dirty="0">
                <a:latin typeface="Trebuchet MS"/>
                <a:cs typeface="Trebuchet MS"/>
              </a:rPr>
              <a:t>in the  </a:t>
            </a:r>
            <a:r>
              <a:rPr sz="2400" dirty="0">
                <a:latin typeface="Trebuchet MS"/>
                <a:cs typeface="Trebuchet MS"/>
              </a:rPr>
              <a:t>form of </a:t>
            </a:r>
            <a:r>
              <a:rPr sz="2400" spc="-5" dirty="0">
                <a:latin typeface="Trebuchet MS"/>
                <a:cs typeface="Trebuchet MS"/>
              </a:rPr>
              <a:t>money and invest them in the </a:t>
            </a:r>
            <a:r>
              <a:rPr sz="2400" spc="-10" dirty="0">
                <a:latin typeface="Trebuchet MS"/>
                <a:cs typeface="Trebuchet MS"/>
              </a:rPr>
              <a:t>productive  </a:t>
            </a:r>
            <a:r>
              <a:rPr sz="2400" spc="-55" dirty="0">
                <a:latin typeface="Trebuchet MS"/>
                <a:cs typeface="Trebuchet MS"/>
              </a:rPr>
              <a:t>manner.</a:t>
            </a:r>
            <a:endParaRPr sz="2400">
              <a:latin typeface="Trebuchet MS"/>
              <a:cs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8" name="Table 10"/>
          <p:cNvGraphicFramePr>
            <a:graphicFrameLocks noGrp="1"/>
          </p:cNvGraphicFramePr>
          <p:nvPr/>
        </p:nvGraphicFramePr>
        <p:xfrm>
          <a:off x="0" y="0"/>
          <a:ext cx="9144000" cy="6858000"/>
        </p:xfrm>
        <a:graphic>
          <a:graphicData uri="http://schemas.openxmlformats.org/drawingml/2006/table">
            <a:tbl>
              <a:tblPr/>
              <a:tblGrid>
                <a:gridCol w="9144000">
                  <a:extLst>
                    <a:ext uri="{9D8B030D-6E8A-4147-A177-3AD203B41FA5}">
                      <a16:colId xmlns:a16="http://schemas.microsoft.com/office/drawing/2014/main" val="20000"/>
                    </a:ext>
                  </a:extLst>
                </a:gridCol>
              </a:tblGrid>
              <a:tr h="6858000">
                <a:tc>
                  <a:txBody>
                    <a:bodyPr/>
                    <a:lstStyle/>
                    <a:p>
                      <a:endParaRPr lang="en-US" sz="1800" dirty="0"/>
                    </a:p>
                  </a:txBody>
                  <a:tcPr>
                    <a:lnL w="38100" cmpd="sng">
                      <a:solidFill>
                        <a:schemeClr val="bg1">
                          <a:lumMod val="75000"/>
                        </a:schemeClr>
                      </a:solidFill>
                      <a:prstDash val="solid"/>
                    </a:lnL>
                    <a:lnR w="38100" cmpd="sng">
                      <a:solidFill>
                        <a:schemeClr val="bg1">
                          <a:lumMod val="75000"/>
                        </a:schemeClr>
                      </a:solidFill>
                      <a:prstDash val="solid"/>
                    </a:lnR>
                    <a:lnT w="38100" cmpd="sng">
                      <a:solidFill>
                        <a:schemeClr val="bg1">
                          <a:lumMod val="75000"/>
                        </a:schemeClr>
                      </a:solidFill>
                      <a:prstDash val="solid"/>
                    </a:lnT>
                    <a:lnB w="38100" cmpd="sng">
                      <a:solidFill>
                        <a:schemeClr val="bg1">
                          <a:lumMod val="75000"/>
                        </a:schemeClr>
                      </a:solidFill>
                      <a:prstDash val="solid"/>
                    </a:lnB>
                  </a:tcPr>
                </a:tc>
                <a:extLst>
                  <a:ext uri="{0D108BD9-81ED-4DB2-BD59-A6C34878D82A}">
                    <a16:rowId xmlns:a16="http://schemas.microsoft.com/office/drawing/2014/main" val="10000"/>
                  </a:ext>
                </a:extLst>
              </a:tr>
            </a:tbl>
          </a:graphicData>
        </a:graphic>
      </p:graphicFrame>
      <p:sp>
        <p:nvSpPr>
          <p:cNvPr id="1048980" name="Title 6"/>
          <p:cNvSpPr>
            <a:spLocks noGrp="1"/>
          </p:cNvSpPr>
          <p:nvPr>
            <p:ph type="title"/>
          </p:nvPr>
        </p:nvSpPr>
        <p:spPr>
          <a:xfrm>
            <a:off x="484188" y="331788"/>
            <a:ext cx="8229600" cy="1143000"/>
          </a:xfrm>
        </p:spPr>
        <p:txBody>
          <a:bodyPr/>
          <a:lstStyle/>
          <a:p>
            <a:pPr algn="ctr" eaLnBrk="1" hangingPunct="1"/>
            <a:r>
              <a:rPr lang="en-US" altLang="en-US" sz="4800"/>
              <a:t>Stock Market in India</a:t>
            </a:r>
            <a:endParaRPr lang="en-US" altLang="en-US" sz="4800" u="sng"/>
          </a:p>
        </p:txBody>
      </p:sp>
      <p:sp>
        <p:nvSpPr>
          <p:cNvPr id="1048981" name="Content Placeholder 7"/>
          <p:cNvSpPr>
            <a:spLocks noGrp="1"/>
          </p:cNvSpPr>
          <p:nvPr>
            <p:ph idx="1"/>
          </p:nvPr>
        </p:nvSpPr>
        <p:spPr>
          <a:xfrm>
            <a:off x="484188" y="1963738"/>
            <a:ext cx="8229600" cy="4387850"/>
          </a:xfrm>
        </p:spPr>
        <p:txBody>
          <a:bodyPr>
            <a:noAutofit/>
          </a:bodyPr>
          <a:lstStyle/>
          <a:p>
            <a:pPr algn="just" eaLnBrk="1" hangingPunct="1">
              <a:buFont typeface="Wingdings 2" panose="05020102010507070707" pitchFamily="18" charset="2"/>
              <a:buNone/>
            </a:pPr>
            <a:r>
              <a:rPr lang="en-US" altLang="en-US" sz="2800" dirty="0"/>
              <a:t>The origin of Stock Market in India was when in </a:t>
            </a:r>
          </a:p>
          <a:p>
            <a:pPr algn="just" eaLnBrk="1" hangingPunct="1">
              <a:buFont typeface="Wingdings 2" panose="05020102010507070707" pitchFamily="18" charset="2"/>
              <a:buNone/>
            </a:pPr>
            <a:r>
              <a:rPr lang="en-US" altLang="en-US" sz="2800" dirty="0"/>
              <a:t>eighteenth century long-term negotiable securities were first issued.</a:t>
            </a:r>
          </a:p>
          <a:p>
            <a:pPr algn="just" eaLnBrk="1" hangingPunct="1">
              <a:buFont typeface="Wingdings 2" panose="05020102010507070707" pitchFamily="18" charset="2"/>
              <a:buNone/>
            </a:pPr>
            <a:endParaRPr lang="en-US" altLang="en-US" sz="2800" dirty="0"/>
          </a:p>
          <a:p>
            <a:pPr algn="just" eaLnBrk="1" hangingPunct="1">
              <a:buFont typeface="Wingdings 2" panose="05020102010507070707" pitchFamily="18" charset="2"/>
              <a:buNone/>
            </a:pPr>
            <a:r>
              <a:rPr lang="en-US" altLang="en-US" sz="2800" dirty="0"/>
              <a:t>Real beginning occurred in the middle of nineteenth </a:t>
            </a:r>
          </a:p>
          <a:p>
            <a:pPr algn="just" eaLnBrk="1" hangingPunct="1">
              <a:buFont typeface="Wingdings 2" panose="05020102010507070707" pitchFamily="18" charset="2"/>
              <a:buNone/>
            </a:pPr>
            <a:r>
              <a:rPr lang="en-US" altLang="en-US" sz="2800" dirty="0"/>
              <a:t>Century when the enactment of the Companies Act  1850 introduced the feature of limited liability, and generated  investor interest in corporate securities.</a:t>
            </a:r>
          </a:p>
        </p:txBody>
      </p:sp>
    </p:spTree>
  </p:cSld>
  <p:clrMapOvr>
    <a:masterClrMapping/>
  </p:clrMapOvr>
  <p:transition>
    <p:sndAc>
      <p:stSnd>
        <p:snd r:embed="rId2"/>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9" name="Table 10"/>
          <p:cNvGraphicFramePr>
            <a:graphicFrameLocks noGrp="1"/>
          </p:cNvGraphicFramePr>
          <p:nvPr/>
        </p:nvGraphicFramePr>
        <p:xfrm>
          <a:off x="0" y="0"/>
          <a:ext cx="9144000" cy="6858000"/>
        </p:xfrm>
        <a:graphic>
          <a:graphicData uri="http://schemas.openxmlformats.org/drawingml/2006/table">
            <a:tbl>
              <a:tblPr/>
              <a:tblGrid>
                <a:gridCol w="9144000">
                  <a:extLst>
                    <a:ext uri="{9D8B030D-6E8A-4147-A177-3AD203B41FA5}">
                      <a16:colId xmlns:a16="http://schemas.microsoft.com/office/drawing/2014/main" val="20000"/>
                    </a:ext>
                  </a:extLst>
                </a:gridCol>
              </a:tblGrid>
              <a:tr h="6858000">
                <a:tc>
                  <a:txBody>
                    <a:bodyPr/>
                    <a:lstStyle/>
                    <a:p>
                      <a:endParaRPr lang="en-US" sz="1800" dirty="0"/>
                    </a:p>
                  </a:txBody>
                  <a:tcPr>
                    <a:lnL w="38100" cmpd="sng">
                      <a:solidFill>
                        <a:schemeClr val="bg1">
                          <a:lumMod val="75000"/>
                        </a:schemeClr>
                      </a:solidFill>
                      <a:prstDash val="solid"/>
                    </a:lnL>
                    <a:lnR w="38100" cmpd="sng">
                      <a:solidFill>
                        <a:schemeClr val="bg1">
                          <a:lumMod val="75000"/>
                        </a:schemeClr>
                      </a:solidFill>
                      <a:prstDash val="solid"/>
                    </a:lnR>
                    <a:lnT w="38100" cmpd="sng">
                      <a:solidFill>
                        <a:schemeClr val="bg1">
                          <a:lumMod val="75000"/>
                        </a:schemeClr>
                      </a:solidFill>
                      <a:prstDash val="solid"/>
                    </a:lnT>
                    <a:lnB w="38100" cmpd="sng">
                      <a:solidFill>
                        <a:schemeClr val="bg1">
                          <a:lumMod val="75000"/>
                        </a:schemeClr>
                      </a:solidFill>
                      <a:prstDash val="solid"/>
                    </a:lnB>
                  </a:tcPr>
                </a:tc>
                <a:extLst>
                  <a:ext uri="{0D108BD9-81ED-4DB2-BD59-A6C34878D82A}">
                    <a16:rowId xmlns:a16="http://schemas.microsoft.com/office/drawing/2014/main" val="10000"/>
                  </a:ext>
                </a:extLst>
              </a:tr>
            </a:tbl>
          </a:graphicData>
        </a:graphic>
      </p:graphicFrame>
      <p:sp>
        <p:nvSpPr>
          <p:cNvPr id="1048982" name="Title 6"/>
          <p:cNvSpPr>
            <a:spLocks noGrp="1"/>
          </p:cNvSpPr>
          <p:nvPr>
            <p:ph type="title"/>
          </p:nvPr>
        </p:nvSpPr>
        <p:spPr>
          <a:xfrm>
            <a:off x="484188" y="331788"/>
            <a:ext cx="8229600" cy="1143000"/>
          </a:xfrm>
        </p:spPr>
        <p:txBody>
          <a:bodyPr/>
          <a:lstStyle/>
          <a:p>
            <a:pPr algn="ctr" eaLnBrk="1" hangingPunct="1"/>
            <a:r>
              <a:rPr lang="en-US" altLang="en-US" sz="4800"/>
              <a:t>Stock Market in India</a:t>
            </a:r>
            <a:endParaRPr lang="en-US" altLang="en-US" sz="4800" u="sng"/>
          </a:p>
        </p:txBody>
      </p:sp>
      <p:sp>
        <p:nvSpPr>
          <p:cNvPr id="1048983" name="Content Placeholder 7"/>
          <p:cNvSpPr>
            <a:spLocks noGrp="1"/>
          </p:cNvSpPr>
          <p:nvPr>
            <p:ph idx="1"/>
          </p:nvPr>
        </p:nvSpPr>
        <p:spPr>
          <a:xfrm>
            <a:off x="484188" y="1963738"/>
            <a:ext cx="8229600" cy="4387850"/>
          </a:xfrm>
        </p:spPr>
        <p:txBody>
          <a:bodyPr>
            <a:normAutofit/>
          </a:bodyPr>
          <a:lstStyle/>
          <a:p>
            <a:pPr algn="just" eaLnBrk="1" hangingPunct="1">
              <a:buFont typeface="Wingdings 2" panose="05020102010507070707" pitchFamily="18" charset="2"/>
              <a:buNone/>
            </a:pPr>
            <a:r>
              <a:rPr lang="en-US" altLang="en-US" sz="2800" dirty="0"/>
              <a:t>Post Reforms Market Scenario:</a:t>
            </a:r>
          </a:p>
          <a:p>
            <a:pPr algn="just" eaLnBrk="1" hangingPunct="1">
              <a:buFont typeface="Wingdings 2" panose="05020102010507070707" pitchFamily="18" charset="2"/>
              <a:buNone/>
            </a:pPr>
            <a:r>
              <a:rPr lang="en-US" altLang="en-US" sz="2800" dirty="0"/>
              <a:t>After the initiation of reforms  in 1991, the secondary </a:t>
            </a:r>
          </a:p>
          <a:p>
            <a:pPr algn="just" eaLnBrk="1" hangingPunct="1">
              <a:buFont typeface="Wingdings 2" panose="05020102010507070707" pitchFamily="18" charset="2"/>
              <a:buNone/>
            </a:pPr>
            <a:r>
              <a:rPr lang="en-US" altLang="en-US" sz="2800" dirty="0"/>
              <a:t>market now has four-tier form as follows:</a:t>
            </a:r>
          </a:p>
          <a:p>
            <a:pPr algn="just" eaLnBrk="1" hangingPunct="1">
              <a:buClr>
                <a:srgbClr val="7030A0"/>
              </a:buClr>
              <a:buFont typeface="Arial" panose="020B0604020202020204" pitchFamily="34" charset="0"/>
              <a:buChar char="•"/>
            </a:pPr>
            <a:r>
              <a:rPr lang="en-US" altLang="en-US" sz="2800" dirty="0"/>
              <a:t>Regional Stock Exchanges</a:t>
            </a:r>
          </a:p>
          <a:p>
            <a:pPr algn="just" eaLnBrk="1" hangingPunct="1">
              <a:buClr>
                <a:srgbClr val="7030A0"/>
              </a:buClr>
              <a:buFont typeface="Arial" panose="020B0604020202020204" pitchFamily="34" charset="0"/>
              <a:buChar char="•"/>
            </a:pPr>
            <a:r>
              <a:rPr lang="en-US" altLang="en-US" sz="2800" dirty="0"/>
              <a:t> The National Stock Exchanges ( BSE and NSE )</a:t>
            </a:r>
          </a:p>
          <a:p>
            <a:pPr algn="just" eaLnBrk="1" hangingPunct="1">
              <a:buClr>
                <a:srgbClr val="7030A0"/>
              </a:buClr>
              <a:buFont typeface="Arial" panose="020B0604020202020204" pitchFamily="34" charset="0"/>
              <a:buChar char="•"/>
            </a:pPr>
            <a:r>
              <a:rPr lang="en-US" altLang="en-US" sz="2800" dirty="0"/>
              <a:t>The Over the Counter Exchange of India  ( OTCEI )</a:t>
            </a:r>
          </a:p>
          <a:p>
            <a:pPr algn="just" eaLnBrk="1" hangingPunct="1">
              <a:buClr>
                <a:srgbClr val="7030A0"/>
              </a:buClr>
              <a:buFont typeface="Arial" panose="020B0604020202020204" pitchFamily="34" charset="0"/>
              <a:buChar char="•"/>
            </a:pPr>
            <a:r>
              <a:rPr lang="en-US" altLang="en-US" sz="2800" dirty="0"/>
              <a:t>The Inter-Connected Stock Exchange of India (ISE)</a:t>
            </a:r>
          </a:p>
          <a:p>
            <a:pPr algn="just" eaLnBrk="1" hangingPunct="1">
              <a:buClr>
                <a:srgbClr val="FF0000"/>
              </a:buClr>
              <a:buFont typeface="Arial" panose="020B0604020202020204" pitchFamily="34" charset="0"/>
              <a:buChar char="•"/>
            </a:pPr>
            <a:endParaRPr lang="en-US" altLang="en-US" sz="2800" dirty="0"/>
          </a:p>
          <a:p>
            <a:pPr algn="just" eaLnBrk="1" hangingPunct="1">
              <a:buClr>
                <a:srgbClr val="FF0000"/>
              </a:buClr>
              <a:buFont typeface="Arial" panose="020B0604020202020204" pitchFamily="34" charset="0"/>
              <a:buChar char="•"/>
            </a:pPr>
            <a:endParaRPr lang="en-US" altLang="en-US" sz="2800" dirty="0"/>
          </a:p>
          <a:p>
            <a:pPr algn="just" eaLnBrk="1" hangingPunct="1">
              <a:buClr>
                <a:srgbClr val="FF0000"/>
              </a:buClr>
              <a:buFont typeface="Arial" panose="020B0604020202020204" pitchFamily="34" charset="0"/>
              <a:buChar char="•"/>
            </a:pPr>
            <a:endParaRPr lang="en-US" altLang="en-US" sz="2800" dirty="0"/>
          </a:p>
          <a:p>
            <a:pPr algn="just" eaLnBrk="1" hangingPunct="1">
              <a:buFont typeface="Wingdings 2" panose="05020102010507070707" pitchFamily="18" charset="2"/>
              <a:buNone/>
            </a:pPr>
            <a:endParaRPr lang="en-US" altLang="en-US" sz="2800" dirty="0"/>
          </a:p>
        </p:txBody>
      </p:sp>
    </p:spTree>
  </p:cSld>
  <p:clrMapOvr>
    <a:masterClrMapping/>
  </p:clrMapOvr>
  <p:transition>
    <p:sndAc>
      <p:stSnd>
        <p:snd r:embed="rId2"/>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4" name="Title 5"/>
          <p:cNvSpPr>
            <a:spLocks noGrp="1"/>
          </p:cNvSpPr>
          <p:nvPr>
            <p:ph type="title"/>
          </p:nvPr>
        </p:nvSpPr>
        <p:spPr>
          <a:xfrm>
            <a:off x="457200" y="0"/>
            <a:ext cx="8229600" cy="1524000"/>
          </a:xfrm>
        </p:spPr>
        <p:txBody>
          <a:bodyPr/>
          <a:lstStyle/>
          <a:p>
            <a:pPr eaLnBrk="1" hangingPunct="1"/>
            <a:r>
              <a:rPr lang="en-US" altLang="en-US" sz="2800" u="sng"/>
              <a:t>Other than NSE &amp; BSE there are 17 more regional stock exchanges India. The names of them are stated below-</a:t>
            </a:r>
          </a:p>
        </p:txBody>
      </p:sp>
      <p:sp>
        <p:nvSpPr>
          <p:cNvPr id="1048985" name="Content Placeholder 6"/>
          <p:cNvSpPr>
            <a:spLocks noGrp="1"/>
          </p:cNvSpPr>
          <p:nvPr>
            <p:ph idx="1"/>
          </p:nvPr>
        </p:nvSpPr>
        <p:spPr>
          <a:xfrm>
            <a:off x="457200" y="1981200"/>
            <a:ext cx="4267200" cy="4525963"/>
          </a:xfrm>
        </p:spPr>
        <p:txBody>
          <a:bodyPr>
            <a:normAutofit/>
          </a:bodyPr>
          <a:lstStyle/>
          <a:p>
            <a:pPr eaLnBrk="1" hangingPunct="1"/>
            <a:r>
              <a:rPr lang="en-US" sz="2000" u="sng" dirty="0" err="1">
                <a:solidFill>
                  <a:schemeClr val="accent2">
                    <a:lumMod val="75000"/>
                  </a:schemeClr>
                </a:solidFill>
                <a:hlinkClick r:id="rId3" tooltip="Ahmedabad Stock Exchange"/>
              </a:rPr>
              <a:t>Ahmedabad</a:t>
            </a:r>
            <a:r>
              <a:rPr lang="en-US" sz="2000" u="sng" dirty="0">
                <a:solidFill>
                  <a:schemeClr val="accent2">
                    <a:lumMod val="75000"/>
                  </a:schemeClr>
                </a:solidFill>
                <a:hlinkClick r:id="rId3" tooltip="Ahmedabad Stock Exchange"/>
              </a:rPr>
              <a:t> Stock Exchange</a:t>
            </a:r>
            <a:endParaRPr lang="en-US" sz="2000" dirty="0">
              <a:solidFill>
                <a:schemeClr val="accent2">
                  <a:lumMod val="75000"/>
                </a:schemeClr>
              </a:solidFill>
            </a:endParaRPr>
          </a:p>
          <a:p>
            <a:pPr eaLnBrk="1" hangingPunct="1"/>
            <a:r>
              <a:rPr lang="en-US" sz="2000" u="sng" dirty="0">
                <a:solidFill>
                  <a:schemeClr val="accent2">
                    <a:lumMod val="75000"/>
                  </a:schemeClr>
                </a:solidFill>
                <a:hlinkClick r:id="rId4" tooltip="Bangalore Stock Exchange"/>
              </a:rPr>
              <a:t>Bangalore Stock Exchange</a:t>
            </a:r>
            <a:endParaRPr lang="en-US" sz="2000" dirty="0">
              <a:solidFill>
                <a:schemeClr val="accent2">
                  <a:lumMod val="75000"/>
                </a:schemeClr>
              </a:solidFill>
            </a:endParaRPr>
          </a:p>
          <a:p>
            <a:pPr eaLnBrk="1" hangingPunct="1"/>
            <a:r>
              <a:rPr lang="en-US" sz="2000" u="sng" dirty="0" err="1">
                <a:solidFill>
                  <a:schemeClr val="accent2">
                    <a:lumMod val="75000"/>
                  </a:schemeClr>
                </a:solidFill>
                <a:hlinkClick r:id="rId5" tooltip="Bhubaneshwar Stock Exchange"/>
              </a:rPr>
              <a:t>Bhubaneshwar</a:t>
            </a:r>
            <a:r>
              <a:rPr lang="en-US" sz="2000" u="sng" dirty="0">
                <a:solidFill>
                  <a:schemeClr val="accent2">
                    <a:lumMod val="75000"/>
                  </a:schemeClr>
                </a:solidFill>
                <a:hlinkClick r:id="rId5" tooltip="Bhubaneshwar Stock Exchange"/>
              </a:rPr>
              <a:t> Stock Exchange</a:t>
            </a:r>
            <a:endParaRPr lang="en-US" sz="2000" dirty="0">
              <a:solidFill>
                <a:schemeClr val="accent2">
                  <a:lumMod val="75000"/>
                </a:schemeClr>
              </a:solidFill>
            </a:endParaRPr>
          </a:p>
          <a:p>
            <a:pPr eaLnBrk="1" hangingPunct="1"/>
            <a:r>
              <a:rPr lang="en-US" sz="2000" u="sng" dirty="0">
                <a:solidFill>
                  <a:schemeClr val="accent2">
                    <a:lumMod val="75000"/>
                  </a:schemeClr>
                </a:solidFill>
                <a:hlinkClick r:id="rId6" tooltip="Bombay Stock Exchange"/>
              </a:rPr>
              <a:t>Bombay Stock Exchange</a:t>
            </a:r>
            <a:endParaRPr lang="en-US" sz="2000" dirty="0">
              <a:solidFill>
                <a:schemeClr val="accent2">
                  <a:lumMod val="75000"/>
                </a:schemeClr>
              </a:solidFill>
            </a:endParaRPr>
          </a:p>
          <a:p>
            <a:pPr eaLnBrk="1" hangingPunct="1"/>
            <a:r>
              <a:rPr lang="en-US" sz="2000" u="sng" dirty="0">
                <a:solidFill>
                  <a:schemeClr val="accent2">
                    <a:lumMod val="75000"/>
                  </a:schemeClr>
                </a:solidFill>
                <a:hlinkClick r:id="rId7" tooltip="Cochin Stock Exchange"/>
              </a:rPr>
              <a:t>Cochin Stock Exchange</a:t>
            </a:r>
            <a:endParaRPr lang="en-US" sz="2000" dirty="0">
              <a:solidFill>
                <a:schemeClr val="accent2">
                  <a:lumMod val="75000"/>
                </a:schemeClr>
              </a:solidFill>
            </a:endParaRPr>
          </a:p>
          <a:p>
            <a:pPr eaLnBrk="1" hangingPunct="1"/>
            <a:r>
              <a:rPr lang="en-US" sz="2000" u="sng" dirty="0">
                <a:solidFill>
                  <a:schemeClr val="accent2">
                    <a:lumMod val="75000"/>
                  </a:schemeClr>
                </a:solidFill>
                <a:hlinkClick r:id="rId8" tooltip="Coimbatore Stock Exchange"/>
              </a:rPr>
              <a:t>Coimbatore Stock Exchange</a:t>
            </a:r>
            <a:endParaRPr lang="en-US" sz="2000" dirty="0">
              <a:solidFill>
                <a:schemeClr val="accent2">
                  <a:lumMod val="75000"/>
                </a:schemeClr>
              </a:solidFill>
            </a:endParaRPr>
          </a:p>
          <a:p>
            <a:pPr eaLnBrk="1" hangingPunct="1"/>
            <a:r>
              <a:rPr lang="en-US" sz="2000" u="sng" dirty="0">
                <a:solidFill>
                  <a:schemeClr val="accent2">
                    <a:lumMod val="75000"/>
                  </a:schemeClr>
                </a:solidFill>
                <a:hlinkClick r:id="rId9" tooltip="Delhi Stock Exchange Association"/>
              </a:rPr>
              <a:t>Delhi Stock Exchange Association</a:t>
            </a:r>
            <a:endParaRPr lang="en-US" sz="2000" dirty="0">
              <a:solidFill>
                <a:schemeClr val="accent2">
                  <a:lumMod val="75000"/>
                </a:schemeClr>
              </a:solidFill>
            </a:endParaRPr>
          </a:p>
          <a:p>
            <a:pPr eaLnBrk="1" hangingPunct="1"/>
            <a:r>
              <a:rPr lang="en-US" sz="2000" u="sng" dirty="0" err="1">
                <a:solidFill>
                  <a:schemeClr val="accent2">
                    <a:lumMod val="75000"/>
                  </a:schemeClr>
                </a:solidFill>
                <a:hlinkClick r:id="rId10" tooltip="Guwahati Stock Exchange"/>
              </a:rPr>
              <a:t>Guwahati</a:t>
            </a:r>
            <a:r>
              <a:rPr lang="en-US" sz="2000" u="sng" dirty="0">
                <a:solidFill>
                  <a:schemeClr val="accent2">
                    <a:lumMod val="75000"/>
                  </a:schemeClr>
                </a:solidFill>
                <a:hlinkClick r:id="rId10" tooltip="Guwahati Stock Exchange"/>
              </a:rPr>
              <a:t> Stock Exchange</a:t>
            </a:r>
            <a:endParaRPr lang="en-US" sz="2000" dirty="0">
              <a:solidFill>
                <a:schemeClr val="accent2">
                  <a:lumMod val="75000"/>
                </a:schemeClr>
              </a:solidFill>
            </a:endParaRPr>
          </a:p>
          <a:p>
            <a:pPr eaLnBrk="1" hangingPunct="1"/>
            <a:r>
              <a:rPr lang="en-US" sz="2000" u="sng" dirty="0">
                <a:solidFill>
                  <a:schemeClr val="accent2">
                    <a:lumMod val="75000"/>
                  </a:schemeClr>
                </a:solidFill>
                <a:hlinkClick r:id="rId11" tooltip="Hyderabad Stock Exchange"/>
              </a:rPr>
              <a:t>Hyderabad Stock Exchange</a:t>
            </a:r>
            <a:endParaRPr lang="en-US" sz="2000" dirty="0">
              <a:solidFill>
                <a:schemeClr val="accent2">
                  <a:lumMod val="75000"/>
                </a:schemeClr>
              </a:solidFill>
            </a:endParaRPr>
          </a:p>
          <a:p>
            <a:pPr eaLnBrk="1" hangingPunct="1"/>
            <a:r>
              <a:rPr lang="en-US" sz="2000" u="sng" dirty="0">
                <a:solidFill>
                  <a:schemeClr val="accent2">
                    <a:lumMod val="75000"/>
                  </a:schemeClr>
                </a:solidFill>
                <a:hlinkClick r:id="rId12" tooltip="Inter-connected Stock Exchange of India"/>
              </a:rPr>
              <a:t>Inter-connected Stock Exchange of India</a:t>
            </a:r>
            <a:endParaRPr lang="en-US" sz="2000" dirty="0">
              <a:solidFill>
                <a:schemeClr val="accent2">
                  <a:lumMod val="75000"/>
                </a:schemeClr>
              </a:solidFill>
            </a:endParaRPr>
          </a:p>
          <a:p>
            <a:pPr eaLnBrk="1" hangingPunct="1"/>
            <a:endParaRPr lang="en-US" dirty="0"/>
          </a:p>
        </p:txBody>
      </p:sp>
      <p:pic>
        <p:nvPicPr>
          <p:cNvPr id="2097152" name="Picture 2" descr="C:\Documents and Settings\admin\My Documents\B.st project\images for bst\images f\dse.jpg"/>
          <p:cNvPicPr>
            <a:picLocks noChangeAspect="1" noChangeArrowheads="1"/>
          </p:cNvPicPr>
          <p:nvPr/>
        </p:nvPicPr>
        <p:blipFill>
          <a:blip r:embed="rId13"/>
          <a:srcRect/>
          <a:stretch>
            <a:fillRect/>
          </a:stretch>
        </p:blipFill>
        <p:spPr bwMode="auto">
          <a:xfrm>
            <a:off x="4648200" y="2133600"/>
            <a:ext cx="4216400" cy="3733800"/>
          </a:xfrm>
          <a:prstGeom prst="rect">
            <a:avLst/>
          </a:prstGeom>
          <a:noFill/>
          <a:ln>
            <a:noFill/>
          </a:ln>
        </p:spPr>
      </p:pic>
    </p:spTree>
  </p:cSld>
  <p:clrMapOvr>
    <a:masterClrMapping/>
  </p:clrMapOvr>
  <p:transition>
    <p:sndAc>
      <p:stSnd>
        <p:snd r:embed="rId2"/>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6" name="Title 3"/>
          <p:cNvSpPr>
            <a:spLocks noGrp="1"/>
          </p:cNvSpPr>
          <p:nvPr>
            <p:ph type="title"/>
          </p:nvPr>
        </p:nvSpPr>
        <p:spPr>
          <a:xfrm>
            <a:off x="457200" y="274638"/>
            <a:ext cx="8229600" cy="46037"/>
          </a:xfrm>
        </p:spPr>
        <p:txBody>
          <a:bodyPr>
            <a:normAutofit fontScale="90000"/>
          </a:bodyPr>
          <a:lstStyle/>
          <a:p>
            <a:pPr eaLnBrk="1" fontAlgn="auto" hangingPunct="1">
              <a:spcAft>
                <a:spcPts val="0"/>
              </a:spcAft>
            </a:pPr>
            <a:r>
              <a:rPr lang="en-US"/>
              <a:t>          </a:t>
            </a:r>
          </a:p>
        </p:txBody>
      </p:sp>
      <p:sp>
        <p:nvSpPr>
          <p:cNvPr id="1048987" name="Content Placeholder 4"/>
          <p:cNvSpPr>
            <a:spLocks noGrp="1"/>
          </p:cNvSpPr>
          <p:nvPr>
            <p:ph idx="1"/>
          </p:nvPr>
        </p:nvSpPr>
        <p:spPr>
          <a:xfrm>
            <a:off x="457200" y="381000"/>
            <a:ext cx="4419600" cy="5745163"/>
          </a:xfrm>
        </p:spPr>
        <p:txBody>
          <a:bodyPr>
            <a:normAutofit/>
          </a:bodyPr>
          <a:lstStyle/>
          <a:p>
            <a:pPr eaLnBrk="1" hangingPunct="1"/>
            <a:r>
              <a:rPr lang="en-US" sz="2000" u="sng" dirty="0" err="1">
                <a:hlinkClick r:id="rId3" tooltip="Jaipur Stock Exchange (page does not exist)"/>
              </a:rPr>
              <a:t>Jaipur</a:t>
            </a:r>
            <a:r>
              <a:rPr lang="en-US" sz="2000" u="sng" dirty="0">
                <a:hlinkClick r:id="rId3" tooltip="Jaipur Stock Exchange (page does not exist)"/>
              </a:rPr>
              <a:t> Stock Exchange</a:t>
            </a:r>
            <a:endParaRPr lang="en-US" sz="2000" dirty="0"/>
          </a:p>
          <a:p>
            <a:pPr eaLnBrk="1" hangingPunct="1"/>
            <a:r>
              <a:rPr lang="en-US" sz="2000" u="sng" dirty="0">
                <a:hlinkClick r:id="rId4" tooltip="Ludhiana Stock Exchange Association"/>
              </a:rPr>
              <a:t>Ludhiana Stock Exchange Association</a:t>
            </a:r>
            <a:endParaRPr lang="en-US" sz="2000" dirty="0"/>
          </a:p>
          <a:p>
            <a:pPr eaLnBrk="1" hangingPunct="1"/>
            <a:r>
              <a:rPr lang="en-US" sz="2000" u="sng" dirty="0">
                <a:hlinkClick r:id="rId5" tooltip="Madhya Pradesh Stock Exchange"/>
              </a:rPr>
              <a:t>Madhya Pradesh Stock Exchange</a:t>
            </a:r>
            <a:endParaRPr lang="en-US" sz="2000" dirty="0"/>
          </a:p>
          <a:p>
            <a:pPr eaLnBrk="1" hangingPunct="1"/>
            <a:r>
              <a:rPr lang="en-US" sz="2000" u="sng" dirty="0">
                <a:hlinkClick r:id="rId6" tooltip="Madras Stock Exchange"/>
              </a:rPr>
              <a:t>Madras Stock Exchange</a:t>
            </a:r>
            <a:endParaRPr lang="en-US" sz="2000" dirty="0"/>
          </a:p>
          <a:p>
            <a:pPr eaLnBrk="1" hangingPunct="1"/>
            <a:r>
              <a:rPr lang="en-US" sz="2000" u="sng" dirty="0">
                <a:hlinkClick r:id="rId7" tooltip="National Stock Exchange of India"/>
              </a:rPr>
              <a:t>National Stock Exchange of India</a:t>
            </a:r>
            <a:endParaRPr lang="en-US" sz="2000" dirty="0"/>
          </a:p>
          <a:p>
            <a:pPr eaLnBrk="1" hangingPunct="1"/>
            <a:r>
              <a:rPr lang="en-US" sz="2000" u="sng" dirty="0">
                <a:hlinkClick r:id="rId8" tooltip="OTC Exchange of India (page does not exist)"/>
              </a:rPr>
              <a:t>OTC Exchange of India</a:t>
            </a:r>
            <a:endParaRPr lang="en-US" sz="2000" dirty="0"/>
          </a:p>
          <a:p>
            <a:pPr eaLnBrk="1" hangingPunct="1"/>
            <a:r>
              <a:rPr lang="en-US" sz="2000" u="sng" dirty="0">
                <a:hlinkClick r:id="rId9" tooltip="Pune Stock Exchange (page does not exist)"/>
              </a:rPr>
              <a:t>Pune Stock Exchange</a:t>
            </a:r>
            <a:endParaRPr lang="en-US" sz="2000" dirty="0"/>
          </a:p>
          <a:p>
            <a:pPr eaLnBrk="1" hangingPunct="1"/>
            <a:r>
              <a:rPr lang="en-US" sz="2000" u="sng" dirty="0">
                <a:hlinkClick r:id="rId10" tooltip="UP Stock Exchange"/>
              </a:rPr>
              <a:t>UP Stock Exchange</a:t>
            </a:r>
            <a:endParaRPr lang="en-US" sz="2000" dirty="0"/>
          </a:p>
          <a:p>
            <a:pPr eaLnBrk="1" hangingPunct="1"/>
            <a:r>
              <a:rPr lang="en-US" sz="2000" u="sng" dirty="0">
                <a:hlinkClick r:id="rId11" tooltip="Vadodara Stock Exchange"/>
              </a:rPr>
              <a:t>Vadodara Stock </a:t>
            </a:r>
            <a:r>
              <a:rPr lang="en-US" sz="2000" u="sng" dirty="0">
                <a:solidFill>
                  <a:schemeClr val="accent2">
                    <a:lumMod val="60000"/>
                    <a:lumOff val="40000"/>
                  </a:schemeClr>
                </a:solidFill>
                <a:hlinkClick r:id="rId11" tooltip="Vadodara Stock Exchange"/>
              </a:rPr>
              <a:t>Exchange</a:t>
            </a:r>
            <a:endParaRPr lang="en-US" sz="2000" dirty="0">
              <a:solidFill>
                <a:schemeClr val="accent2">
                  <a:lumMod val="60000"/>
                  <a:lumOff val="40000"/>
                </a:schemeClr>
              </a:solidFill>
            </a:endParaRPr>
          </a:p>
          <a:p>
            <a:pPr eaLnBrk="1" hangingPunct="1"/>
            <a:r>
              <a:rPr lang="en-US" sz="2000" u="sng" dirty="0">
                <a:hlinkClick r:id="rId12" tooltip="Calcutta Stock Exchange"/>
              </a:rPr>
              <a:t>Calcutta Stock Exchange</a:t>
            </a:r>
            <a:endParaRPr lang="en-US" sz="2000" dirty="0"/>
          </a:p>
          <a:p>
            <a:pPr eaLnBrk="1" hangingPunct="1"/>
            <a:r>
              <a:rPr lang="en-US" sz="2000" u="sng" dirty="0">
                <a:solidFill>
                  <a:srgbClr val="FFFF99"/>
                </a:solidFill>
              </a:rPr>
              <a:t>Unites Stock Exchange of India Ltd</a:t>
            </a:r>
            <a:r>
              <a:rPr lang="en-US" sz="2000" u="sng" dirty="0">
                <a:solidFill>
                  <a:schemeClr val="accent2">
                    <a:lumMod val="75000"/>
                  </a:schemeClr>
                </a:solidFill>
              </a:rPr>
              <a:t>.</a:t>
            </a:r>
          </a:p>
          <a:p>
            <a:pPr eaLnBrk="1" hangingPunct="1"/>
            <a:endParaRPr lang="en-US" u="sng" dirty="0"/>
          </a:p>
        </p:txBody>
      </p:sp>
      <p:pic>
        <p:nvPicPr>
          <p:cNvPr id="2097153" name="Picture 2" descr="C:\Documents and Settings\admin\My Documents\B.st project\images for bst\images f\cse.jpg"/>
          <p:cNvPicPr>
            <a:picLocks noChangeAspect="1" noChangeArrowheads="1"/>
          </p:cNvPicPr>
          <p:nvPr/>
        </p:nvPicPr>
        <p:blipFill>
          <a:blip r:embed="rId13"/>
          <a:srcRect/>
          <a:stretch>
            <a:fillRect/>
          </a:stretch>
        </p:blipFill>
        <p:spPr bwMode="auto">
          <a:xfrm>
            <a:off x="5105400" y="1676400"/>
            <a:ext cx="3733800" cy="2743200"/>
          </a:xfrm>
          <a:prstGeom prst="rect">
            <a:avLst/>
          </a:prstGeom>
          <a:noFill/>
          <a:ln>
            <a:noFill/>
          </a:ln>
        </p:spPr>
      </p:pic>
    </p:spTree>
  </p:cSld>
  <p:clrMapOvr>
    <a:masterClrMapping/>
  </p:clrMapOvr>
  <p:transition>
    <p:sndAc>
      <p:stSnd>
        <p:snd r:embed="rId2"/>
      </p:stSnd>
    </p:sndAc>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988" name="Rectangle 2"/>
          <p:cNvSpPr>
            <a:spLocks noGrp="1" noChangeArrowheads="1"/>
          </p:cNvSpPr>
          <p:nvPr>
            <p:ph type="title"/>
          </p:nvPr>
        </p:nvSpPr>
        <p:spPr/>
        <p:txBody>
          <a:bodyPr/>
          <a:lstStyle/>
          <a:p>
            <a:pPr eaLnBrk="1" hangingPunct="1"/>
            <a:r>
              <a:rPr lang="en-US" altLang="en-US" b="1" dirty="0">
                <a:solidFill>
                  <a:schemeClr val="tx1"/>
                </a:solidFill>
              </a:rPr>
              <a:t>Bombay Stock Exchange</a:t>
            </a:r>
          </a:p>
        </p:txBody>
      </p:sp>
      <p:sp>
        <p:nvSpPr>
          <p:cNvPr id="1048989" name="Rectangle 3"/>
          <p:cNvSpPr>
            <a:spLocks noGrp="1" noChangeArrowheads="1"/>
          </p:cNvSpPr>
          <p:nvPr>
            <p:ph idx="1"/>
          </p:nvPr>
        </p:nvSpPr>
        <p:spPr/>
        <p:txBody>
          <a:bodyPr>
            <a:noAutofit/>
          </a:bodyPr>
          <a:lstStyle/>
          <a:p>
            <a:pPr algn="just" eaLnBrk="1" hangingPunct="1">
              <a:lnSpc>
                <a:spcPct val="90000"/>
              </a:lnSpc>
              <a:buFontTx/>
              <a:buNone/>
            </a:pPr>
            <a:r>
              <a:rPr lang="en-US" sz="2400" b="1" dirty="0"/>
              <a:t>   </a:t>
            </a:r>
            <a:r>
              <a:rPr lang="en-US" sz="2800" b="1" dirty="0"/>
              <a:t>‘’The Native Share Stock Brokers’ Association, now know as the Bombay Stock Exchange (BSE) was formed in Bombay in 1875.The Bombay Stock Exchange Limited is the oldest stock exchange in Asia and has the greatest number of listed companies in the world, with over 5000 listed companies. </a:t>
            </a:r>
          </a:p>
          <a:p>
            <a:pPr algn="just" eaLnBrk="1" hangingPunct="1">
              <a:lnSpc>
                <a:spcPct val="90000"/>
              </a:lnSpc>
              <a:buFontTx/>
              <a:buNone/>
            </a:pPr>
            <a:r>
              <a:rPr lang="en-US" sz="3200" b="1" dirty="0"/>
              <a:t>    </a:t>
            </a:r>
            <a:r>
              <a:rPr lang="en-US" sz="2800" b="1" dirty="0"/>
              <a:t>It is located at </a:t>
            </a:r>
            <a:r>
              <a:rPr lang="en-US" sz="2800" b="1" dirty="0" err="1"/>
              <a:t>Dalal</a:t>
            </a:r>
            <a:r>
              <a:rPr lang="en-US" sz="2800" b="1" dirty="0"/>
              <a:t> Street, Mumbai, India. The equity market capitalization of the companies listed on the BSE was US$ 1.32 trillion, making it the largest stock exchange in  Asia and the 3rd largest in the world</a:t>
            </a:r>
            <a:r>
              <a:rPr lang="en-US" sz="2400" b="1" dirty="0"/>
              <a:t>.</a:t>
            </a:r>
          </a:p>
        </p:txBody>
      </p:sp>
    </p:spTree>
  </p:cSld>
  <p:clrMapOvr>
    <a:masterClrMapping/>
  </p:clrMapOvr>
  <p:transition>
    <p:wedge/>
    <p:sndAc>
      <p:stSnd>
        <p:snd r:embed="rId2"/>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48988"/>
                                        </p:tgtEl>
                                        <p:attrNameLst>
                                          <p:attrName>style.visibility</p:attrName>
                                        </p:attrNameLst>
                                      </p:cBhvr>
                                      <p:to>
                                        <p:strVal val="visible"/>
                                      </p:to>
                                    </p:set>
                                    <p:animEffect transition="in" filter="fade">
                                      <p:cBhvr>
                                        <p:cTn id="7" dur="768" decel="100000"/>
                                        <p:tgtEl>
                                          <p:spTgt spid="1048988"/>
                                        </p:tgtEl>
                                      </p:cBhvr>
                                    </p:animEffect>
                                    <p:animScale>
                                      <p:cBhvr>
                                        <p:cTn id="8" dur="768" decel="100000"/>
                                        <p:tgtEl>
                                          <p:spTgt spid="1048988"/>
                                        </p:tgtEl>
                                      </p:cBhvr>
                                      <p:from x="10000" y="10000"/>
                                      <p:to x="200000" y="450000"/>
                                    </p:animScale>
                                    <p:animScale>
                                      <p:cBhvr>
                                        <p:cTn id="9" dur="1230" accel="100000" fill="hold">
                                          <p:stCondLst>
                                            <p:cond delay="768"/>
                                          </p:stCondLst>
                                        </p:cTn>
                                        <p:tgtEl>
                                          <p:spTgt spid="1048988"/>
                                        </p:tgtEl>
                                      </p:cBhvr>
                                      <p:from x="200000" y="450000"/>
                                      <p:to x="100000" y="100000"/>
                                    </p:animScale>
                                    <p:set>
                                      <p:cBhvr>
                                        <p:cTn id="10" dur="768" fill="hold"/>
                                        <p:tgtEl>
                                          <p:spTgt spid="1048988"/>
                                        </p:tgtEl>
                                        <p:attrNameLst>
                                          <p:attrName>ppt_x</p:attrName>
                                        </p:attrNameLst>
                                      </p:cBhvr>
                                      <p:to>
                                        <p:strVal val="(0.5)"/>
                                      </p:to>
                                    </p:set>
                                    <p:anim from="(0.5)" to="(#ppt_x)" calcmode="lin" valueType="num">
                                      <p:cBhvr>
                                        <p:cTn id="11" dur="1230" accel="100000" fill="hold">
                                          <p:stCondLst>
                                            <p:cond delay="768"/>
                                          </p:stCondLst>
                                        </p:cTn>
                                        <p:tgtEl>
                                          <p:spTgt spid="1048988"/>
                                        </p:tgtEl>
                                        <p:attrNameLst>
                                          <p:attrName>ppt_x</p:attrName>
                                        </p:attrNameLst>
                                      </p:cBhvr>
                                    </p:anim>
                                    <p:set>
                                      <p:cBhvr>
                                        <p:cTn id="12" dur="768" fill="hold"/>
                                        <p:tgtEl>
                                          <p:spTgt spid="1048988"/>
                                        </p:tgtEl>
                                        <p:attrNameLst>
                                          <p:attrName>ppt_y</p:attrName>
                                        </p:attrNameLst>
                                      </p:cBhvr>
                                      <p:to>
                                        <p:strVal val="(#ppt_y+0.4)"/>
                                      </p:to>
                                    </p:set>
                                    <p:anim from="(#ppt_y+0.4)" to="(#ppt_y)" calcmode="lin" valueType="num">
                                      <p:cBhvr>
                                        <p:cTn id="13" dur="1230" accel="100000" fill="hold">
                                          <p:stCondLst>
                                            <p:cond delay="768"/>
                                          </p:stCondLst>
                                        </p:cTn>
                                        <p:tgtEl>
                                          <p:spTgt spid="104898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48989">
                                            <p:txEl>
                                              <p:pRg st="0" end="0"/>
                                            </p:txEl>
                                          </p:spTgt>
                                        </p:tgtEl>
                                        <p:attrNameLst>
                                          <p:attrName>style.visibility</p:attrName>
                                        </p:attrNameLst>
                                      </p:cBhvr>
                                      <p:to>
                                        <p:strVal val="visible"/>
                                      </p:to>
                                    </p:set>
                                    <p:anim calcmode="lin" valueType="num">
                                      <p:cBhvr>
                                        <p:cTn id="18" dur="500" fill="hold"/>
                                        <p:tgtEl>
                                          <p:spTgt spid="104898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4898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4898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048989">
                                            <p:txEl>
                                              <p:pRg st="1" end="1"/>
                                            </p:txEl>
                                          </p:spTgt>
                                        </p:tgtEl>
                                        <p:attrNameLst>
                                          <p:attrName>style.visibility</p:attrName>
                                        </p:attrNameLst>
                                      </p:cBhvr>
                                      <p:to>
                                        <p:strVal val="visible"/>
                                      </p:to>
                                    </p:set>
                                    <p:anim calcmode="lin" valueType="num">
                                      <p:cBhvr>
                                        <p:cTn id="25" dur="500" fill="hold"/>
                                        <p:tgtEl>
                                          <p:spTgt spid="104898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048989">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0489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88" grpId="0"/>
      <p:bldP spid="104898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997" name="Rectangle 2"/>
          <p:cNvSpPr>
            <a:spLocks noGrp="1" noChangeArrowheads="1"/>
          </p:cNvSpPr>
          <p:nvPr>
            <p:ph type="title"/>
          </p:nvPr>
        </p:nvSpPr>
        <p:spPr/>
        <p:txBody>
          <a:bodyPr/>
          <a:lstStyle/>
          <a:p>
            <a:pPr eaLnBrk="1" hangingPunct="1"/>
            <a:r>
              <a:rPr lang="en-US" altLang="en-US"/>
              <a:t>  </a:t>
            </a:r>
          </a:p>
        </p:txBody>
      </p:sp>
      <p:sp>
        <p:nvSpPr>
          <p:cNvPr id="1048998" name="Rectangle 3"/>
          <p:cNvSpPr>
            <a:spLocks noGrp="1" noChangeArrowheads="1"/>
          </p:cNvSpPr>
          <p:nvPr>
            <p:ph type="body" sz="half" idx="1"/>
          </p:nvPr>
        </p:nvSpPr>
        <p:spPr>
          <a:xfrm>
            <a:off x="457200" y="304800"/>
            <a:ext cx="4038600" cy="5821363"/>
          </a:xfrm>
        </p:spPr>
        <p:txBody>
          <a:bodyPr>
            <a:normAutofit/>
          </a:bodyPr>
          <a:lstStyle/>
          <a:p>
            <a:pPr algn="just" eaLnBrk="1" hangingPunct="1">
              <a:buFontTx/>
              <a:buNone/>
            </a:pPr>
            <a:r>
              <a:rPr lang="en-US" altLang="en-US" sz="2800" dirty="0"/>
              <a:t> </a:t>
            </a:r>
            <a:r>
              <a:rPr lang="en-US" altLang="en-US" sz="3600" u="sng" dirty="0">
                <a:latin typeface="MS Mincho" pitchFamily="49" charset="-128"/>
              </a:rPr>
              <a:t>SENSEX</a:t>
            </a:r>
          </a:p>
          <a:p>
            <a:pPr algn="just" eaLnBrk="1" hangingPunct="1">
              <a:buFontTx/>
              <a:buNone/>
            </a:pPr>
            <a:r>
              <a:rPr lang="en-US" altLang="en-US" sz="2400" dirty="0"/>
              <a:t>     </a:t>
            </a:r>
            <a:r>
              <a:rPr lang="en-US" altLang="en-US" sz="2400" b="1" dirty="0">
                <a:latin typeface="Batang" pitchFamily="18" charset="-127"/>
              </a:rPr>
              <a:t>The Bombay Stock Exchange Sensitive Index is a value-weighted index, calculated out of 30 stocks taking April 1979 as its base. The BSE authorities assess and revise composition of the </a:t>
            </a:r>
            <a:r>
              <a:rPr lang="en-US" altLang="en-US" sz="2400" b="1" dirty="0" err="1">
                <a:latin typeface="Batang" pitchFamily="18" charset="-127"/>
              </a:rPr>
              <a:t>Sensex</a:t>
            </a:r>
            <a:r>
              <a:rPr lang="en-US" altLang="en-US" sz="2400" b="1" dirty="0">
                <a:latin typeface="Batang" pitchFamily="18" charset="-127"/>
              </a:rPr>
              <a:t> at intervals, to ensure that it reveals the existing market conditions.</a:t>
            </a:r>
          </a:p>
        </p:txBody>
      </p:sp>
      <p:pic>
        <p:nvPicPr>
          <p:cNvPr id="2097154" name="Picture 4" descr="bse_bear_image_20070903"/>
          <p:cNvPicPr>
            <a:picLocks noGrp="1" noChangeAspect="1" noChangeArrowheads="1"/>
          </p:cNvPicPr>
          <p:nvPr>
            <p:ph sz="quarter" idx="2"/>
          </p:nvPr>
        </p:nvPicPr>
        <p:blipFill>
          <a:blip r:embed="rId3"/>
          <a:stretch>
            <a:fillRect/>
          </a:stretch>
        </p:blipFill>
        <p:spPr>
          <a:xfrm>
            <a:off x="5145665" y="1600200"/>
            <a:ext cx="3043670" cy="2171700"/>
          </a:xfrm>
          <a:noFill/>
        </p:spPr>
      </p:pic>
      <p:pic>
        <p:nvPicPr>
          <p:cNvPr id="2097155" name="Picture 6" descr="wall_bull1"/>
          <p:cNvPicPr>
            <a:picLocks noGrp="1" noChangeAspect="1" noChangeArrowheads="1"/>
          </p:cNvPicPr>
          <p:nvPr>
            <p:ph sz="quarter" idx="3"/>
          </p:nvPr>
        </p:nvPicPr>
        <p:blipFill>
          <a:blip r:embed="rId4"/>
          <a:srcRect/>
          <a:stretch>
            <a:fillRect/>
          </a:stretch>
        </p:blipFill>
        <p:spPr>
          <a:xfrm>
            <a:off x="5029200" y="152400"/>
            <a:ext cx="3886200" cy="2286000"/>
          </a:xfrm>
          <a:noFill/>
        </p:spPr>
      </p:pic>
      <p:pic>
        <p:nvPicPr>
          <p:cNvPr id="2097156" name="Picture 8" descr="stock-market-graph2-300x226"/>
          <p:cNvPicPr>
            <a:picLocks noChangeAspect="1" noChangeArrowheads="1"/>
          </p:cNvPicPr>
          <p:nvPr/>
        </p:nvPicPr>
        <p:blipFill>
          <a:blip r:embed="rId5"/>
          <a:srcRect/>
          <a:stretch>
            <a:fillRect/>
          </a:stretch>
        </p:blipFill>
        <p:spPr bwMode="auto">
          <a:xfrm>
            <a:off x="304800" y="5029200"/>
            <a:ext cx="8610600" cy="1676400"/>
          </a:xfrm>
          <a:prstGeom prst="rect">
            <a:avLst/>
          </a:prstGeom>
          <a:noFill/>
          <a:ln>
            <a:noFill/>
          </a:ln>
        </p:spPr>
      </p:pic>
    </p:spTree>
  </p:cSld>
  <p:clrMapOvr>
    <a:masterClrMapping/>
  </p:clrMapOvr>
  <p:transition>
    <p:fade/>
    <p:sndAc>
      <p:stSnd>
        <p:snd r:embed="rId2"/>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48997"/>
                                        </p:tgtEl>
                                        <p:attrNameLst>
                                          <p:attrName>style.visibility</p:attrName>
                                        </p:attrNameLst>
                                      </p:cBhvr>
                                      <p:to>
                                        <p:strVal val="visible"/>
                                      </p:to>
                                    </p:set>
                                    <p:anim calcmode="lin" valueType="num">
                                      <p:cBhvr>
                                        <p:cTn id="7" dur="1000" fill="hold"/>
                                        <p:tgtEl>
                                          <p:spTgt spid="1048997"/>
                                        </p:tgtEl>
                                        <p:attrNameLst>
                                          <p:attrName>ppt_x</p:attrName>
                                        </p:attrNameLst>
                                      </p:cBhvr>
                                      <p:tavLst>
                                        <p:tav tm="0">
                                          <p:val>
                                            <p:strVal val="#ppt_x-.2"/>
                                          </p:val>
                                        </p:tav>
                                        <p:tav tm="100000">
                                          <p:val>
                                            <p:strVal val="#ppt_x"/>
                                          </p:val>
                                        </p:tav>
                                      </p:tavLst>
                                    </p:anim>
                                    <p:anim calcmode="lin" valueType="num">
                                      <p:cBhvr>
                                        <p:cTn id="8" dur="1000" fill="hold"/>
                                        <p:tgtEl>
                                          <p:spTgt spid="104899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4899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48998">
                                            <p:txEl>
                                              <p:pRg st="0" end="0"/>
                                            </p:txEl>
                                          </p:spTgt>
                                        </p:tgtEl>
                                        <p:attrNameLst>
                                          <p:attrName>style.visibility</p:attrName>
                                        </p:attrNameLst>
                                      </p:cBhvr>
                                      <p:to>
                                        <p:strVal val="visible"/>
                                      </p:to>
                                    </p:set>
                                    <p:animEffect transition="in" filter="fade">
                                      <p:cBhvr>
                                        <p:cTn id="14" dur="500"/>
                                        <p:tgtEl>
                                          <p:spTgt spid="1048998">
                                            <p:txEl>
                                              <p:pRg st="0" end="0"/>
                                            </p:txEl>
                                          </p:spTgt>
                                        </p:tgtEl>
                                      </p:cBhvr>
                                    </p:animEffect>
                                    <p:anim calcmode="lin" valueType="num">
                                      <p:cBhvr>
                                        <p:cTn id="15" dur="500" fill="hold"/>
                                        <p:tgtEl>
                                          <p:spTgt spid="104899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48998">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048998">
                                            <p:txEl>
                                              <p:pRg st="1" end="1"/>
                                            </p:txEl>
                                          </p:spTgt>
                                        </p:tgtEl>
                                        <p:attrNameLst>
                                          <p:attrName>style.visibility</p:attrName>
                                        </p:attrNameLst>
                                      </p:cBhvr>
                                      <p:to>
                                        <p:strVal val="visible"/>
                                      </p:to>
                                    </p:set>
                                    <p:animEffect transition="in" filter="fade">
                                      <p:cBhvr>
                                        <p:cTn id="21" dur="500"/>
                                        <p:tgtEl>
                                          <p:spTgt spid="1048998">
                                            <p:txEl>
                                              <p:pRg st="1" end="1"/>
                                            </p:txEl>
                                          </p:spTgt>
                                        </p:tgtEl>
                                      </p:cBhvr>
                                    </p:animEffect>
                                    <p:anim calcmode="lin" valueType="num">
                                      <p:cBhvr>
                                        <p:cTn id="22" dur="500" fill="hold"/>
                                        <p:tgtEl>
                                          <p:spTgt spid="1048998">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048998">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97" grpId="0"/>
      <p:bldP spid="1048998"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999" name="Rectangle 2"/>
          <p:cNvSpPr>
            <a:spLocks noGrp="1" noChangeArrowheads="1"/>
          </p:cNvSpPr>
          <p:nvPr>
            <p:ph type="title"/>
          </p:nvPr>
        </p:nvSpPr>
        <p:spPr/>
        <p:txBody>
          <a:bodyPr/>
          <a:lstStyle/>
          <a:p>
            <a:pPr eaLnBrk="1" hangingPunct="1"/>
            <a:r>
              <a:rPr lang="en-US" altLang="en-US"/>
              <a:t>     </a:t>
            </a:r>
          </a:p>
        </p:txBody>
      </p:sp>
      <p:sp>
        <p:nvSpPr>
          <p:cNvPr id="1049000" name="Rectangle 3"/>
          <p:cNvSpPr>
            <a:spLocks noGrp="1" noChangeArrowheads="1"/>
          </p:cNvSpPr>
          <p:nvPr>
            <p:ph type="body" sz="half" idx="1"/>
          </p:nvPr>
        </p:nvSpPr>
        <p:spPr>
          <a:xfrm>
            <a:off x="457200" y="152400"/>
            <a:ext cx="8382000" cy="5973763"/>
          </a:xfrm>
        </p:spPr>
        <p:txBody>
          <a:bodyPr>
            <a:normAutofit/>
          </a:bodyPr>
          <a:lstStyle/>
          <a:p>
            <a:pPr eaLnBrk="1" hangingPunct="1"/>
            <a:r>
              <a:rPr lang="en-US" altLang="en-US" sz="2400" dirty="0"/>
              <a:t>It is the third largest stock market in the world. </a:t>
            </a:r>
          </a:p>
          <a:p>
            <a:pPr eaLnBrk="1" hangingPunct="1"/>
            <a:r>
              <a:rPr lang="en-US" altLang="en-US" sz="2400" dirty="0"/>
              <a:t>It is the first stock exchange that introduced Equity derivatives in India. </a:t>
            </a:r>
          </a:p>
          <a:p>
            <a:pPr eaLnBrk="1" hangingPunct="1"/>
            <a:r>
              <a:rPr lang="en-US" altLang="en-US" sz="2400" dirty="0"/>
              <a:t>It is the first amongst all stock exchanges in the country to collect ISO certification for Surveillance, Clearing &amp; Settlement. </a:t>
            </a:r>
          </a:p>
          <a:p>
            <a:pPr eaLnBrk="1" hangingPunct="1">
              <a:buFontTx/>
              <a:buNone/>
            </a:pPr>
            <a:endParaRPr lang="en-US" altLang="en-US" sz="2400" dirty="0"/>
          </a:p>
        </p:txBody>
      </p:sp>
      <p:pic>
        <p:nvPicPr>
          <p:cNvPr id="2097157" name="Picture 4" descr="untitled"/>
          <p:cNvPicPr>
            <a:picLocks noGrp="1" noChangeAspect="1" noChangeArrowheads="1"/>
          </p:cNvPicPr>
          <p:nvPr>
            <p:ph sz="quarter" idx="2"/>
          </p:nvPr>
        </p:nvPicPr>
        <p:blipFill>
          <a:blip r:embed="rId4"/>
          <a:srcRect/>
          <a:stretch>
            <a:fillRect/>
          </a:stretch>
        </p:blipFill>
        <p:spPr>
          <a:xfrm>
            <a:off x="838200" y="2362200"/>
            <a:ext cx="3556000" cy="3810000"/>
          </a:xfrm>
          <a:noFill/>
        </p:spPr>
      </p:pic>
      <p:pic>
        <p:nvPicPr>
          <p:cNvPr id="2097158" name="Picture 6" descr="sensex_bse_nse_nifty"/>
          <p:cNvPicPr>
            <a:picLocks noGrp="1" noChangeAspect="1" noChangeArrowheads="1"/>
          </p:cNvPicPr>
          <p:nvPr>
            <p:ph sz="quarter" idx="3"/>
          </p:nvPr>
        </p:nvPicPr>
        <p:blipFill>
          <a:blip r:embed="rId5"/>
          <a:srcRect/>
          <a:stretch>
            <a:fillRect/>
          </a:stretch>
        </p:blipFill>
        <p:spPr>
          <a:xfrm>
            <a:off x="4953000" y="2362200"/>
            <a:ext cx="3657600" cy="3733800"/>
          </a:xfrm>
          <a:noFill/>
        </p:spPr>
      </p:pic>
    </p:spTree>
  </p:cSld>
  <p:clrMapOvr>
    <a:masterClrMapping/>
  </p:clrMapOvr>
  <p:transition>
    <p:sndAc>
      <p:stSnd>
        <p:snd r:embed="rId3"/>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48999"/>
                                        </p:tgtEl>
                                        <p:attrNameLst>
                                          <p:attrName>style.visibility</p:attrName>
                                        </p:attrNameLst>
                                      </p:cBhvr>
                                      <p:to>
                                        <p:strVal val="visible"/>
                                      </p:to>
                                    </p:set>
                                    <p:animEffect transition="in" filter="dissolve">
                                      <p:cBhvr>
                                        <p:cTn id="7" dur="500"/>
                                        <p:tgtEl>
                                          <p:spTgt spid="10489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49000">
                                            <p:txEl>
                                              <p:pRg st="0" end="0"/>
                                            </p:txEl>
                                          </p:spTgt>
                                        </p:tgtEl>
                                        <p:attrNameLst>
                                          <p:attrName>style.visibility</p:attrName>
                                        </p:attrNameLst>
                                      </p:cBhvr>
                                      <p:to>
                                        <p:strVal val="visible"/>
                                      </p:to>
                                    </p:set>
                                    <p:animEffect transition="in" filter="dissolve">
                                      <p:cBhvr>
                                        <p:cTn id="12" dur="500"/>
                                        <p:tgtEl>
                                          <p:spTgt spid="104900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49000">
                                            <p:txEl>
                                              <p:pRg st="1" end="1"/>
                                            </p:txEl>
                                          </p:spTgt>
                                        </p:tgtEl>
                                        <p:attrNameLst>
                                          <p:attrName>style.visibility</p:attrName>
                                        </p:attrNameLst>
                                      </p:cBhvr>
                                      <p:to>
                                        <p:strVal val="visible"/>
                                      </p:to>
                                    </p:set>
                                    <p:animEffect transition="in" filter="dissolve">
                                      <p:cBhvr>
                                        <p:cTn id="17" dur="500"/>
                                        <p:tgtEl>
                                          <p:spTgt spid="104900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49000">
                                            <p:txEl>
                                              <p:pRg st="2" end="2"/>
                                            </p:txEl>
                                          </p:spTgt>
                                        </p:tgtEl>
                                        <p:attrNameLst>
                                          <p:attrName>style.visibility</p:attrName>
                                        </p:attrNameLst>
                                      </p:cBhvr>
                                      <p:to>
                                        <p:strVal val="visible"/>
                                      </p:to>
                                    </p:set>
                                    <p:animEffect transition="in" filter="dissolve">
                                      <p:cBhvr>
                                        <p:cTn id="22" dur="500"/>
                                        <p:tgtEl>
                                          <p:spTgt spid="10490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99" grpId="0"/>
      <p:bldP spid="1049000"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9011" name="Rectangle 2"/>
          <p:cNvSpPr>
            <a:spLocks noGrp="1" noChangeArrowheads="1"/>
          </p:cNvSpPr>
          <p:nvPr>
            <p:ph type="title"/>
          </p:nvPr>
        </p:nvSpPr>
        <p:spPr/>
        <p:txBody>
          <a:bodyPr/>
          <a:lstStyle/>
          <a:p>
            <a:pPr eaLnBrk="1" hangingPunct="1"/>
            <a:r>
              <a:rPr lang="en-US" altLang="en-US"/>
              <a:t>  </a:t>
            </a:r>
          </a:p>
        </p:txBody>
      </p:sp>
      <p:sp>
        <p:nvSpPr>
          <p:cNvPr id="1049012" name="Rectangle 6"/>
          <p:cNvSpPr>
            <a:spLocks noGrp="1" noChangeArrowheads="1"/>
          </p:cNvSpPr>
          <p:nvPr>
            <p:ph sz="half" idx="1"/>
          </p:nvPr>
        </p:nvSpPr>
        <p:spPr>
          <a:xfrm>
            <a:off x="0" y="228600"/>
            <a:ext cx="8839200" cy="6553200"/>
          </a:xfrm>
        </p:spPr>
        <p:txBody>
          <a:bodyPr/>
          <a:lstStyle/>
          <a:p>
            <a:pPr eaLnBrk="1" hangingPunct="1"/>
            <a:r>
              <a:rPr lang="en-US" altLang="en-US" sz="2800" dirty="0"/>
              <a:t> </a:t>
            </a:r>
            <a:r>
              <a:rPr lang="en-US" altLang="en-US" sz="2400" dirty="0"/>
              <a:t>It is the earliest to have the special facility for financial training. </a:t>
            </a:r>
          </a:p>
          <a:p>
            <a:pPr eaLnBrk="1" hangingPunct="1"/>
            <a:r>
              <a:rPr lang="en-US" altLang="en-US" sz="2400" dirty="0"/>
              <a:t>BSE Online Trading System (BOLT) used by BSE is one of the few stock trading systems in the world that manages hybrid/mixed mode of trading. </a:t>
            </a:r>
          </a:p>
          <a:p>
            <a:pPr eaLnBrk="1" hangingPunct="1"/>
            <a:endParaRPr lang="en-US" altLang="en-US" sz="2000" dirty="0"/>
          </a:p>
          <a:p>
            <a:pPr eaLnBrk="1" hangingPunct="1"/>
            <a:endParaRPr lang="en-US" altLang="en-US" sz="2000" dirty="0"/>
          </a:p>
          <a:p>
            <a:pPr marL="0" indent="0" eaLnBrk="1" hangingPunct="1">
              <a:buNone/>
            </a:pPr>
            <a:r>
              <a:rPr lang="en-US" altLang="en-US" sz="2000" dirty="0"/>
              <a:t>                                       </a:t>
            </a:r>
          </a:p>
        </p:txBody>
      </p:sp>
      <p:sp>
        <p:nvSpPr>
          <p:cNvPr id="1049013" name="Rectangle 7"/>
          <p:cNvSpPr>
            <a:spLocks noChangeArrowheads="1"/>
          </p:cNvSpPr>
          <p:nvPr/>
        </p:nvSpPr>
        <p:spPr bwMode="auto">
          <a:xfrm>
            <a:off x="4479925" y="3108325"/>
            <a:ext cx="184150" cy="641350"/>
          </a:xfrm>
          <a:prstGeom prst="rect">
            <a:avLst/>
          </a:prstGeom>
          <a:noFill/>
          <a:ln>
            <a:noFill/>
          </a:ln>
        </p:spPr>
        <p:txBody>
          <a:bodyPr wrap="none" anchor="ct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endParaRPr lang="en-US" altLang="en-US"/>
          </a:p>
          <a:p>
            <a:pPr algn="ctr"/>
            <a:endParaRPr lang="en-US" altLang="en-US"/>
          </a:p>
        </p:txBody>
      </p:sp>
      <p:sp>
        <p:nvSpPr>
          <p:cNvPr id="1049014" name="Rectangle 15"/>
          <p:cNvSpPr>
            <a:spLocks noChangeArrowheads="1"/>
          </p:cNvSpPr>
          <p:nvPr/>
        </p:nvSpPr>
        <p:spPr bwMode="auto">
          <a:xfrm>
            <a:off x="685800" y="1905000"/>
            <a:ext cx="4527550" cy="4586288"/>
          </a:xfrm>
          <a:prstGeom prst="rect">
            <a:avLst/>
          </a:prstGeom>
          <a:noFill/>
          <a:ln>
            <a:noFill/>
          </a:ln>
        </p:spPr>
        <p:txBody>
          <a:bodyPr anchor="ct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r>
              <a:rPr lang="en-US" altLang="en-US" sz="2800" b="1" u="sng" dirty="0"/>
              <a:t>HOURS OF OPERATION</a:t>
            </a:r>
            <a:endParaRPr lang="en-US" altLang="en-US" b="1" u="sng" dirty="0"/>
          </a:p>
          <a:p>
            <a:pPr eaLnBrk="1" hangingPunct="1"/>
            <a:r>
              <a:rPr lang="en-US" altLang="en-US" dirty="0"/>
              <a:t>Beginning of the Day Session....8:00 - 9:00</a:t>
            </a:r>
            <a:br>
              <a:rPr lang="en-US" altLang="en-US" dirty="0"/>
            </a:br>
            <a:r>
              <a:rPr lang="en-US" altLang="en-US" dirty="0"/>
              <a:t>Trading Session....9:00 - 15:30</a:t>
            </a:r>
            <a:br>
              <a:rPr lang="en-US" altLang="en-US" dirty="0"/>
            </a:br>
            <a:r>
              <a:rPr lang="en-US" altLang="en-US" dirty="0"/>
              <a:t>Position Transfer Session....15:30 - 15:50</a:t>
            </a:r>
            <a:br>
              <a:rPr lang="en-US" altLang="en-US" dirty="0"/>
            </a:br>
            <a:r>
              <a:rPr lang="en-US" altLang="en-US" dirty="0"/>
              <a:t>Closing Session....15:50 - 16:05</a:t>
            </a:r>
            <a:br>
              <a:rPr lang="en-US" altLang="en-US" dirty="0"/>
            </a:br>
            <a:r>
              <a:rPr lang="en-US" altLang="en-US" dirty="0"/>
              <a:t>Option Exercise Session....16:05 - 16:35</a:t>
            </a:r>
            <a:br>
              <a:rPr lang="en-US" altLang="en-US" dirty="0"/>
            </a:br>
            <a:r>
              <a:rPr lang="en-US" altLang="en-US" dirty="0"/>
              <a:t>Margin Session....16:35 - 16:50</a:t>
            </a:r>
            <a:br>
              <a:rPr lang="en-US" altLang="en-US" dirty="0"/>
            </a:br>
            <a:r>
              <a:rPr lang="en-US" altLang="en-US" dirty="0"/>
              <a:t>Query Session....16:50 - 17:35</a:t>
            </a:r>
            <a:br>
              <a:rPr lang="en-US" altLang="en-US" dirty="0"/>
            </a:br>
            <a:r>
              <a:rPr lang="en-US" altLang="en-US" dirty="0"/>
              <a:t>End of Day Session....17:35</a:t>
            </a:r>
          </a:p>
        </p:txBody>
      </p:sp>
    </p:spTree>
  </p:cSld>
  <p:clrMapOvr>
    <a:masterClrMapping/>
  </p:clrMapOvr>
  <p:transition>
    <p:cover dir="d"/>
    <p:sndAc>
      <p:stSnd>
        <p:snd r:embed="rId2"/>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049011"/>
                                        </p:tgtEl>
                                        <p:attrNameLst>
                                          <p:attrName>style.visibility</p:attrName>
                                        </p:attrNameLst>
                                      </p:cBhvr>
                                      <p:to>
                                        <p:strVal val="visible"/>
                                      </p:to>
                                    </p:set>
                                    <p:anim calcmode="lin" valueType="num">
                                      <p:cBhvr>
                                        <p:cTn id="7" dur="2000" fill="hold"/>
                                        <p:tgtEl>
                                          <p:spTgt spid="1049011"/>
                                        </p:tgtEl>
                                        <p:attrNameLst>
                                          <p:attrName>ppt_w</p:attrName>
                                        </p:attrNameLst>
                                      </p:cBhvr>
                                      <p:tavLst>
                                        <p:tav tm="0">
                                          <p:val>
                                            <p:strVal val="#ppt_w*2.5"/>
                                          </p:val>
                                        </p:tav>
                                        <p:tav tm="100000">
                                          <p:val>
                                            <p:strVal val="#ppt_w"/>
                                          </p:val>
                                        </p:tav>
                                      </p:tavLst>
                                    </p:anim>
                                    <p:anim calcmode="lin" valueType="num">
                                      <p:cBhvr>
                                        <p:cTn id="8" dur="2000" fill="hold"/>
                                        <p:tgtEl>
                                          <p:spTgt spid="1049011"/>
                                        </p:tgtEl>
                                        <p:attrNameLst>
                                          <p:attrName>ppt_h</p:attrName>
                                        </p:attrNameLst>
                                      </p:cBhvr>
                                      <p:tavLst>
                                        <p:tav tm="0">
                                          <p:val>
                                            <p:strVal val="#ppt_h"/>
                                          </p:val>
                                        </p:tav>
                                        <p:tav tm="100000">
                                          <p:val>
                                            <p:strVal val="#ppt_h"/>
                                          </p:val>
                                        </p:tav>
                                      </p:tavLst>
                                    </p:anim>
                                    <p:anim calcmode="lin" valueType="num">
                                      <p:cBhvr>
                                        <p:cTn id="9" dur="2000" fill="hold"/>
                                        <p:tgtEl>
                                          <p:spTgt spid="1049011"/>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049011"/>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04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0" name="Table 10"/>
          <p:cNvGraphicFramePr>
            <a:graphicFrameLocks noGrp="1"/>
          </p:cNvGraphicFramePr>
          <p:nvPr/>
        </p:nvGraphicFramePr>
        <p:xfrm>
          <a:off x="0" y="0"/>
          <a:ext cx="9144000" cy="6858000"/>
        </p:xfrm>
        <a:graphic>
          <a:graphicData uri="http://schemas.openxmlformats.org/drawingml/2006/table">
            <a:tbl>
              <a:tblPr/>
              <a:tblGrid>
                <a:gridCol w="9144000">
                  <a:extLst>
                    <a:ext uri="{9D8B030D-6E8A-4147-A177-3AD203B41FA5}">
                      <a16:colId xmlns:a16="http://schemas.microsoft.com/office/drawing/2014/main" val="20000"/>
                    </a:ext>
                  </a:extLst>
                </a:gridCol>
              </a:tblGrid>
              <a:tr h="6858000">
                <a:tc>
                  <a:txBody>
                    <a:bodyPr/>
                    <a:lstStyle/>
                    <a:p>
                      <a:endParaRPr lang="en-US" sz="1800" dirty="0"/>
                    </a:p>
                  </a:txBody>
                  <a:tcPr>
                    <a:lnL w="38100" cmpd="sng">
                      <a:solidFill>
                        <a:schemeClr val="bg1">
                          <a:lumMod val="75000"/>
                        </a:schemeClr>
                      </a:solidFill>
                      <a:prstDash val="solid"/>
                    </a:lnL>
                    <a:lnR w="38100" cmpd="sng">
                      <a:solidFill>
                        <a:schemeClr val="bg1">
                          <a:lumMod val="75000"/>
                        </a:schemeClr>
                      </a:solidFill>
                      <a:prstDash val="solid"/>
                    </a:lnR>
                    <a:lnT w="38100" cmpd="sng">
                      <a:solidFill>
                        <a:schemeClr val="bg1">
                          <a:lumMod val="75000"/>
                        </a:schemeClr>
                      </a:solidFill>
                      <a:prstDash val="solid"/>
                    </a:lnT>
                    <a:lnB w="38100" cmpd="sng">
                      <a:solidFill>
                        <a:schemeClr val="bg1">
                          <a:lumMod val="75000"/>
                        </a:schemeClr>
                      </a:solidFill>
                      <a:prstDash val="solid"/>
                    </a:lnB>
                  </a:tcPr>
                </a:tc>
                <a:extLst>
                  <a:ext uri="{0D108BD9-81ED-4DB2-BD59-A6C34878D82A}">
                    <a16:rowId xmlns:a16="http://schemas.microsoft.com/office/drawing/2014/main" val="10000"/>
                  </a:ext>
                </a:extLst>
              </a:tr>
            </a:tbl>
          </a:graphicData>
        </a:graphic>
      </p:graphicFrame>
      <p:sp>
        <p:nvSpPr>
          <p:cNvPr id="1049015" name="Title 6"/>
          <p:cNvSpPr>
            <a:spLocks noGrp="1"/>
          </p:cNvSpPr>
          <p:nvPr>
            <p:ph type="title"/>
          </p:nvPr>
        </p:nvSpPr>
        <p:spPr>
          <a:xfrm>
            <a:off x="457200" y="228600"/>
            <a:ext cx="8229600" cy="582613"/>
          </a:xfrm>
        </p:spPr>
        <p:txBody>
          <a:bodyPr>
            <a:normAutofit fontScale="90000"/>
          </a:bodyPr>
          <a:lstStyle/>
          <a:p>
            <a:pPr algn="ctr" eaLnBrk="1" hangingPunct="1"/>
            <a:r>
              <a:rPr lang="en-US" altLang="en-US" sz="4800" u="sng"/>
              <a:t>Major Indices in India</a:t>
            </a:r>
          </a:p>
        </p:txBody>
      </p:sp>
      <p:sp>
        <p:nvSpPr>
          <p:cNvPr id="1049016" name="Content Placeholder 7"/>
          <p:cNvSpPr>
            <a:spLocks noGrp="1"/>
          </p:cNvSpPr>
          <p:nvPr>
            <p:ph idx="1"/>
          </p:nvPr>
        </p:nvSpPr>
        <p:spPr>
          <a:xfrm>
            <a:off x="457200" y="1116013"/>
            <a:ext cx="8229600" cy="4827587"/>
          </a:xfrm>
        </p:spPr>
        <p:txBody>
          <a:bodyPr>
            <a:normAutofit/>
          </a:bodyPr>
          <a:lstStyle/>
          <a:p>
            <a:pPr>
              <a:lnSpc>
                <a:spcPct val="80000"/>
              </a:lnSpc>
              <a:buClr>
                <a:schemeClr val="tx1"/>
              </a:buClr>
            </a:pPr>
            <a:r>
              <a:rPr lang="en-US" altLang="en-US" sz="4000" dirty="0">
                <a:solidFill>
                  <a:schemeClr val="tx1"/>
                </a:solidFill>
              </a:rPr>
              <a:t> BSE Sensex</a:t>
            </a:r>
          </a:p>
          <a:p>
            <a:pPr algn="just" eaLnBrk="1" hangingPunct="1">
              <a:lnSpc>
                <a:spcPct val="80000"/>
              </a:lnSpc>
              <a:buClr>
                <a:schemeClr val="tx1"/>
              </a:buClr>
            </a:pPr>
            <a:r>
              <a:rPr lang="en-US" altLang="en-US" sz="4000" dirty="0">
                <a:solidFill>
                  <a:schemeClr val="tx1"/>
                </a:solidFill>
              </a:rPr>
              <a:t> NSE Nifty</a:t>
            </a:r>
          </a:p>
        </p:txBody>
      </p:sp>
    </p:spTree>
  </p:cSld>
  <p:clrMapOvr>
    <a:masterClrMapping/>
  </p:clrMapOvr>
  <p:transition>
    <p:sndAc>
      <p:stSnd>
        <p:snd r:embed="rId2"/>
      </p:stSnd>
    </p:sndAc>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9023" name="Rectangle 2"/>
          <p:cNvSpPr>
            <a:spLocks noGrp="1" noChangeArrowheads="1"/>
          </p:cNvSpPr>
          <p:nvPr>
            <p:ph type="title"/>
          </p:nvPr>
        </p:nvSpPr>
        <p:spPr/>
        <p:txBody>
          <a:bodyPr/>
          <a:lstStyle/>
          <a:p>
            <a:pPr eaLnBrk="1" hangingPunct="1"/>
            <a:r>
              <a:rPr lang="en-US" altLang="en-US" sz="4000"/>
              <a:t>NATIONAL STOCK EXCHANGE</a:t>
            </a:r>
          </a:p>
        </p:txBody>
      </p:sp>
      <p:sp>
        <p:nvSpPr>
          <p:cNvPr id="1049024" name="Rectangle 3"/>
          <p:cNvSpPr>
            <a:spLocks noGrp="1" noChangeArrowheads="1"/>
          </p:cNvSpPr>
          <p:nvPr>
            <p:ph type="body" sz="half" idx="1"/>
          </p:nvPr>
        </p:nvSpPr>
        <p:spPr/>
        <p:txBody>
          <a:bodyPr>
            <a:normAutofit/>
          </a:bodyPr>
          <a:lstStyle/>
          <a:p>
            <a:pPr marL="274320" indent="-274320" algn="just" eaLnBrk="1" fontAlgn="auto" hangingPunct="1">
              <a:lnSpc>
                <a:spcPct val="90000"/>
              </a:lnSpc>
              <a:spcAft>
                <a:spcPts val="0"/>
              </a:spcAft>
              <a:buClr>
                <a:schemeClr val="accent3"/>
              </a:buClr>
              <a:buFont typeface="Wingdings 2"/>
              <a:buChar char=""/>
            </a:pPr>
            <a:r>
              <a:rPr lang="en-US" sz="2400" dirty="0"/>
              <a:t>NSE and the Bombay Stock Exchange are the two most significant stock exchanges in India.</a:t>
            </a:r>
          </a:p>
          <a:p>
            <a:pPr marL="274320" indent="-274320" algn="just" eaLnBrk="1" fontAlgn="auto" hangingPunct="1">
              <a:lnSpc>
                <a:spcPct val="90000"/>
              </a:lnSpc>
              <a:spcAft>
                <a:spcPts val="0"/>
              </a:spcAft>
              <a:buClr>
                <a:schemeClr val="accent3"/>
              </a:buClr>
              <a:buFont typeface="Wingdings 2"/>
              <a:buChar char=""/>
            </a:pPr>
            <a:r>
              <a:rPr lang="en-US" sz="2400" dirty="0"/>
              <a:t>It is the largest stock exchange in India in terms of daily turnover and number of trades, for both equities and derivative trading .</a:t>
            </a:r>
          </a:p>
          <a:p>
            <a:pPr marL="274320" indent="-274320" algn="just" eaLnBrk="1" fontAlgn="auto" hangingPunct="1">
              <a:lnSpc>
                <a:spcPct val="90000"/>
              </a:lnSpc>
              <a:spcAft>
                <a:spcPts val="0"/>
              </a:spcAft>
              <a:buClr>
                <a:schemeClr val="accent3"/>
              </a:buClr>
              <a:buFont typeface="Wingdings 2"/>
              <a:buChar char=""/>
            </a:pPr>
            <a:r>
              <a:rPr lang="en-US" sz="2400" dirty="0"/>
              <a:t>The NSE's key index is the S&amp;P CNX Nifty, known as the Nifty, </a:t>
            </a:r>
          </a:p>
        </p:txBody>
      </p:sp>
      <p:pic>
        <p:nvPicPr>
          <p:cNvPr id="2097159" name="Picture 4" descr="250px-National_Stock_Exchange_of_India_2">
            <a:hlinkClick r:id="rId3"/>
          </p:cNvPr>
          <p:cNvPicPr>
            <a:picLocks noGrp="1" noChangeAspect="1" noChangeArrowheads="1"/>
          </p:cNvPicPr>
          <p:nvPr>
            <p:ph sz="half" idx="2"/>
          </p:nvPr>
        </p:nvPicPr>
        <p:blipFill>
          <a:blip r:embed="rId4"/>
          <a:srcRect/>
          <a:stretch>
            <a:fillRect/>
          </a:stretch>
        </p:blipFill>
        <p:spPr>
          <a:xfrm>
            <a:off x="5105400" y="1600200"/>
            <a:ext cx="3759200" cy="4114800"/>
          </a:xfrm>
        </p:spPr>
      </p:pic>
    </p:spTree>
  </p:cSld>
  <p:clrMapOvr>
    <a:masterClrMapping/>
  </p:clrMapOvr>
  <p:transition>
    <p:sndAc>
      <p:stSnd>
        <p:snd r:embed="rId2"/>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49023"/>
                                        </p:tgtEl>
                                        <p:attrNameLst>
                                          <p:attrName>style.visibility</p:attrName>
                                        </p:attrNameLst>
                                      </p:cBhvr>
                                      <p:to>
                                        <p:strVal val="visible"/>
                                      </p:to>
                                    </p:set>
                                    <p:animEffect transition="in" filter="randombar(horizontal)">
                                      <p:cBhvr>
                                        <p:cTn id="7" dur="600">
                                          <p:stCondLst>
                                            <p:cond delay="0"/>
                                          </p:stCondLst>
                                        </p:cTn>
                                        <p:tgtEl>
                                          <p:spTgt spid="10490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49024">
                                            <p:txEl>
                                              <p:pRg st="0" end="0"/>
                                            </p:txEl>
                                          </p:spTgt>
                                        </p:tgtEl>
                                        <p:attrNameLst>
                                          <p:attrName>style.visibility</p:attrName>
                                        </p:attrNameLst>
                                      </p:cBhvr>
                                      <p:to>
                                        <p:strVal val="visible"/>
                                      </p:to>
                                    </p:set>
                                    <p:animEffect transition="in" filter="randombar(horizontal)">
                                      <p:cBhvr>
                                        <p:cTn id="12" dur="500"/>
                                        <p:tgtEl>
                                          <p:spTgt spid="104902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49024">
                                            <p:txEl>
                                              <p:pRg st="1" end="1"/>
                                            </p:txEl>
                                          </p:spTgt>
                                        </p:tgtEl>
                                        <p:attrNameLst>
                                          <p:attrName>style.visibility</p:attrName>
                                        </p:attrNameLst>
                                      </p:cBhvr>
                                      <p:to>
                                        <p:strVal val="visible"/>
                                      </p:to>
                                    </p:set>
                                    <p:animEffect transition="in" filter="randombar(horizontal)">
                                      <p:cBhvr>
                                        <p:cTn id="17" dur="500"/>
                                        <p:tgtEl>
                                          <p:spTgt spid="104902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49024">
                                            <p:txEl>
                                              <p:pRg st="2" end="2"/>
                                            </p:txEl>
                                          </p:spTgt>
                                        </p:tgtEl>
                                        <p:attrNameLst>
                                          <p:attrName>style.visibility</p:attrName>
                                        </p:attrNameLst>
                                      </p:cBhvr>
                                      <p:to>
                                        <p:strVal val="visible"/>
                                      </p:to>
                                    </p:set>
                                    <p:animEffect transition="in" filter="randombar(horizontal)">
                                      <p:cBhvr>
                                        <p:cTn id="22" dur="500"/>
                                        <p:tgtEl>
                                          <p:spTgt spid="10490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3" grpId="0"/>
      <p:bldP spid="104902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3">
            <a:extLst>
              <a:ext uri="{FF2B5EF4-FFF2-40B4-BE49-F238E27FC236}">
                <a16:creationId xmlns:a16="http://schemas.microsoft.com/office/drawing/2014/main" id="{5D3C06AE-F829-6DDF-5CF0-F721F49EC6E8}"/>
              </a:ext>
            </a:extLst>
          </p:cNvPr>
          <p:cNvSpPr/>
          <p:nvPr/>
        </p:nvSpPr>
        <p:spPr>
          <a:xfrm>
            <a:off x="525297" y="942030"/>
            <a:ext cx="8195492" cy="5534970"/>
          </a:xfrm>
          <a:prstGeom prst="rect">
            <a:avLst/>
          </a:prstGeom>
          <a:blipFill>
            <a:blip r:embed="rId2" cstate="print"/>
            <a:stretch>
              <a:fillRect/>
            </a:stretch>
          </a:blipFill>
        </p:spPr>
        <p:txBody>
          <a:bodyPr wrap="square" lIns="0" tIns="0" rIns="0" bIns="0" rtlCol="0"/>
          <a:lstStyle/>
          <a:p>
            <a:endParaRPr/>
          </a:p>
        </p:txBody>
      </p:sp>
      <p:graphicFrame>
        <p:nvGraphicFramePr>
          <p:cNvPr id="3" name="Table 3">
            <a:extLst>
              <a:ext uri="{FF2B5EF4-FFF2-40B4-BE49-F238E27FC236}">
                <a16:creationId xmlns:a16="http://schemas.microsoft.com/office/drawing/2014/main" id="{C208E8C6-09AF-05A2-63CA-7450BF2460EC}"/>
              </a:ext>
            </a:extLst>
          </p:cNvPr>
          <p:cNvGraphicFramePr>
            <a:graphicFrameLocks noGrp="1"/>
          </p:cNvGraphicFramePr>
          <p:nvPr>
            <p:extLst>
              <p:ext uri="{D42A27DB-BD31-4B8C-83A1-F6EECF244321}">
                <p14:modId xmlns:p14="http://schemas.microsoft.com/office/powerpoint/2010/main" val="661074100"/>
              </p:ext>
            </p:extLst>
          </p:nvPr>
        </p:nvGraphicFramePr>
        <p:xfrm>
          <a:off x="1219200" y="484829"/>
          <a:ext cx="6096000" cy="4572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12681536"/>
                    </a:ext>
                  </a:extLst>
                </a:gridCol>
              </a:tblGrid>
              <a:tr h="370840">
                <a:tc>
                  <a:txBody>
                    <a:bodyPr/>
                    <a:lstStyle/>
                    <a:p>
                      <a:r>
                        <a:rPr lang="en-US" sz="2400" dirty="0"/>
                        <a:t>Flow of Funds in Financial System</a:t>
                      </a:r>
                    </a:p>
                  </a:txBody>
                  <a:tcPr/>
                </a:tc>
                <a:extLst>
                  <a:ext uri="{0D108BD9-81ED-4DB2-BD59-A6C34878D82A}">
                    <a16:rowId xmlns:a16="http://schemas.microsoft.com/office/drawing/2014/main" val="966444159"/>
                  </a:ext>
                </a:extLst>
              </a:tr>
            </a:tbl>
          </a:graphicData>
        </a:graphic>
      </p:graphicFrame>
    </p:spTree>
    <p:extLst>
      <p:ext uri="{BB962C8B-B14F-4D97-AF65-F5344CB8AC3E}">
        <p14:creationId xmlns:p14="http://schemas.microsoft.com/office/powerpoint/2010/main" val="923291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194311" name="Group 27"/>
          <p:cNvGraphicFramePr>
            <a:graphicFrameLocks noGrp="1"/>
          </p:cNvGraphicFramePr>
          <p:nvPr/>
        </p:nvGraphicFramePr>
        <p:xfrm>
          <a:off x="0" y="0"/>
          <a:ext cx="9144000" cy="6858000"/>
        </p:xfrm>
        <a:graphic>
          <a:graphicData uri="http://schemas.openxmlformats.org/drawingml/2006/table">
            <a:tbl>
              <a:tblPr/>
              <a:tblGrid>
                <a:gridCol w="9144000">
                  <a:extLst>
                    <a:ext uri="{9D8B030D-6E8A-4147-A177-3AD203B41FA5}">
                      <a16:colId xmlns:a16="http://schemas.microsoft.com/office/drawing/2014/main" val="20000"/>
                    </a:ext>
                  </a:extLst>
                </a:gridCol>
              </a:tblGrid>
              <a:tr h="68580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charset="0"/>
                      </a:endParaRPr>
                    </a:p>
                  </a:txBody>
                  <a:tcPr horzOverflow="overflow">
                    <a:lnL w="571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0"/>
                  </a:ext>
                </a:extLst>
              </a:tr>
            </a:tbl>
          </a:graphicData>
        </a:graphic>
      </p:graphicFrame>
      <p:sp>
        <p:nvSpPr>
          <p:cNvPr id="1049025" name="Rectangle 2"/>
          <p:cNvSpPr>
            <a:spLocks noGrp="1" noChangeArrowheads="1"/>
          </p:cNvSpPr>
          <p:nvPr>
            <p:ph type="title"/>
          </p:nvPr>
        </p:nvSpPr>
        <p:spPr>
          <a:xfrm>
            <a:off x="381000" y="304800"/>
            <a:ext cx="8229600" cy="1143000"/>
          </a:xfrm>
        </p:spPr>
        <p:txBody>
          <a:bodyPr/>
          <a:lstStyle/>
          <a:p>
            <a:pPr eaLnBrk="1" hangingPunct="1"/>
            <a:r>
              <a:rPr lang="en-US" altLang="en-US"/>
              <a:t>   </a:t>
            </a:r>
          </a:p>
        </p:txBody>
      </p:sp>
      <p:sp>
        <p:nvSpPr>
          <p:cNvPr id="1049026" name="Rectangle 3"/>
          <p:cNvSpPr>
            <a:spLocks noGrp="1" noChangeArrowheads="1"/>
          </p:cNvSpPr>
          <p:nvPr>
            <p:ph idx="1"/>
          </p:nvPr>
        </p:nvSpPr>
        <p:spPr>
          <a:xfrm>
            <a:off x="457200" y="457200"/>
            <a:ext cx="8229600" cy="5668963"/>
          </a:xfrm>
        </p:spPr>
        <p:txBody>
          <a:bodyPr/>
          <a:lstStyle/>
          <a:p>
            <a:pPr algn="just" eaLnBrk="1" hangingPunct="1"/>
            <a:r>
              <a:rPr lang="en-US" sz="2800" dirty="0"/>
              <a:t>The equity market capitalization of the companies listed on the NSE was US$ 1.46 trillion.</a:t>
            </a:r>
          </a:p>
          <a:p>
            <a:pPr algn="just" eaLnBrk="1" hangingPunct="1"/>
            <a:r>
              <a:rPr lang="en-US" sz="2800" dirty="0"/>
              <a:t>It the second largest stock exchange in South Asia.</a:t>
            </a:r>
          </a:p>
          <a:p>
            <a:pPr algn="just" eaLnBrk="1" hangingPunct="1"/>
            <a:r>
              <a:rPr lang="en-US" sz="2800" dirty="0"/>
              <a:t>Incorporated in November 1992 as a tax-paying company. In April 1993, it was recognized as a stock exchange under the Securities Contracts (Regulation) Act, 1956. </a:t>
            </a:r>
          </a:p>
          <a:p>
            <a:pPr algn="just">
              <a:buClr>
                <a:schemeClr val="tx1"/>
              </a:buClr>
              <a:buFont typeface="Calibri" panose="020F0502020204030204" pitchFamily="34" charset="0"/>
              <a:buChar char="•"/>
            </a:pPr>
            <a:r>
              <a:rPr lang="en-US" sz="2800" dirty="0">
                <a:solidFill>
                  <a:schemeClr val="bg1">
                    <a:lumMod val="95000"/>
                  </a:schemeClr>
                </a:solidFill>
              </a:rPr>
              <a:t> </a:t>
            </a:r>
            <a:r>
              <a:rPr lang="en-US" sz="2800" dirty="0"/>
              <a:t>Being the first and the only exchange to trade GOLD ETFs (exchange traded funds) in India. </a:t>
            </a:r>
          </a:p>
          <a:p>
            <a:pPr algn="just" eaLnBrk="1" hangingPunct="1">
              <a:buFontTx/>
              <a:buNone/>
            </a:pPr>
            <a:endParaRPr lang="en-US" sz="2800" dirty="0"/>
          </a:p>
          <a:p>
            <a:pPr algn="just" eaLnBrk="1" hangingPunct="1"/>
            <a:endParaRPr lang="en-US" dirty="0"/>
          </a:p>
          <a:p>
            <a:pPr algn="just" eaLnBrk="1" hangingPunct="1"/>
            <a:endParaRPr lang="en-US" sz="1800" dirty="0"/>
          </a:p>
          <a:p>
            <a:pPr algn="just" eaLnBrk="1" hangingPunct="1"/>
            <a:endParaRPr lang="en-US" dirty="0"/>
          </a:p>
          <a:p>
            <a:pPr algn="just" eaLnBrk="1" hangingPunct="1"/>
            <a:endParaRPr lang="en-US" sz="1800" dirty="0"/>
          </a:p>
        </p:txBody>
      </p:sp>
    </p:spTree>
  </p:cSld>
  <p:clrMapOvr>
    <a:masterClrMapping/>
  </p:clrMapOvr>
  <p:transition>
    <p:sndAc>
      <p:stSnd>
        <p:snd r:embed="rId2"/>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49025"/>
                                        </p:tgtEl>
                                        <p:attrNameLst>
                                          <p:attrName>style.visibility</p:attrName>
                                        </p:attrNameLst>
                                      </p:cBhvr>
                                      <p:to>
                                        <p:strVal val="visible"/>
                                      </p:to>
                                    </p:set>
                                    <p:animEffect transition="in" filter="randombar(horizontal)">
                                      <p:cBhvr>
                                        <p:cTn id="7" dur="600">
                                          <p:stCondLst>
                                            <p:cond delay="0"/>
                                          </p:stCondLst>
                                        </p:cTn>
                                        <p:tgtEl>
                                          <p:spTgt spid="10490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49026">
                                            <p:txEl>
                                              <p:pRg st="0" end="0"/>
                                            </p:txEl>
                                          </p:spTgt>
                                        </p:tgtEl>
                                        <p:attrNameLst>
                                          <p:attrName>style.visibility</p:attrName>
                                        </p:attrNameLst>
                                      </p:cBhvr>
                                      <p:to>
                                        <p:strVal val="visible"/>
                                      </p:to>
                                    </p:set>
                                    <p:animEffect transition="in" filter="randombar(horizontal)">
                                      <p:cBhvr>
                                        <p:cTn id="12" dur="500"/>
                                        <p:tgtEl>
                                          <p:spTgt spid="10490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49026">
                                            <p:txEl>
                                              <p:pRg st="1" end="1"/>
                                            </p:txEl>
                                          </p:spTgt>
                                        </p:tgtEl>
                                        <p:attrNameLst>
                                          <p:attrName>style.visibility</p:attrName>
                                        </p:attrNameLst>
                                      </p:cBhvr>
                                      <p:to>
                                        <p:strVal val="visible"/>
                                      </p:to>
                                    </p:set>
                                    <p:animEffect transition="in" filter="randombar(horizontal)">
                                      <p:cBhvr>
                                        <p:cTn id="17" dur="500"/>
                                        <p:tgtEl>
                                          <p:spTgt spid="10490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49026">
                                            <p:txEl>
                                              <p:pRg st="2" end="2"/>
                                            </p:txEl>
                                          </p:spTgt>
                                        </p:tgtEl>
                                        <p:attrNameLst>
                                          <p:attrName>style.visibility</p:attrName>
                                        </p:attrNameLst>
                                      </p:cBhvr>
                                      <p:to>
                                        <p:strVal val="visible"/>
                                      </p:to>
                                    </p:set>
                                    <p:animEffect transition="in" filter="randombar(horizontal)">
                                      <p:cBhvr>
                                        <p:cTn id="22" dur="500"/>
                                        <p:tgtEl>
                                          <p:spTgt spid="10490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49026">
                                            <p:txEl>
                                              <p:pRg st="3" end="3"/>
                                            </p:txEl>
                                          </p:spTgt>
                                        </p:tgtEl>
                                        <p:attrNameLst>
                                          <p:attrName>style.visibility</p:attrName>
                                        </p:attrNameLst>
                                      </p:cBhvr>
                                      <p:to>
                                        <p:strVal val="visible"/>
                                      </p:to>
                                    </p:set>
                                    <p:animEffect transition="in" filter="randombar(horizontal)">
                                      <p:cBhvr>
                                        <p:cTn id="27" dur="500"/>
                                        <p:tgtEl>
                                          <p:spTgt spid="10490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5" grpId="0"/>
      <p:bldP spid="104902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27" name="Rectangle 2"/>
          <p:cNvSpPr>
            <a:spLocks noGrp="1" noChangeArrowheads="1"/>
          </p:cNvSpPr>
          <p:nvPr>
            <p:ph type="title"/>
          </p:nvPr>
        </p:nvSpPr>
        <p:spPr/>
        <p:txBody>
          <a:bodyPr/>
          <a:lstStyle/>
          <a:p>
            <a:pPr eaLnBrk="1" hangingPunct="1"/>
            <a:r>
              <a:rPr lang="en-US" altLang="en-US"/>
              <a:t> </a:t>
            </a:r>
          </a:p>
        </p:txBody>
      </p:sp>
      <p:sp>
        <p:nvSpPr>
          <p:cNvPr id="1049028" name="Rectangle 3"/>
          <p:cNvSpPr>
            <a:spLocks noGrp="1" noChangeArrowheads="1"/>
          </p:cNvSpPr>
          <p:nvPr>
            <p:ph type="body" sz="half" idx="1"/>
          </p:nvPr>
        </p:nvSpPr>
        <p:spPr>
          <a:xfrm>
            <a:off x="457200" y="838200"/>
            <a:ext cx="4038600" cy="5292725"/>
          </a:xfrm>
        </p:spPr>
        <p:txBody>
          <a:bodyPr>
            <a:normAutofit/>
          </a:bodyPr>
          <a:lstStyle/>
          <a:p>
            <a:pPr algn="just" eaLnBrk="1" hangingPunct="1">
              <a:buSzTx/>
              <a:buFont typeface="Symbol" panose="05050102010706020507" pitchFamily="18" charset="2"/>
              <a:buChar char=""/>
            </a:pPr>
            <a:r>
              <a:rPr lang="en-US" altLang="en-US" sz="2800" dirty="0"/>
              <a:t>NSE has also launched the NSE-CNBC-TV18 media centre in association with CNBC-TV18.</a:t>
            </a:r>
          </a:p>
          <a:p>
            <a:pPr algn="just" eaLnBrk="1" hangingPunct="1">
              <a:buSzTx/>
              <a:buFont typeface="Symbol" panose="05050102010706020507" pitchFamily="18" charset="2"/>
              <a:buChar char=""/>
            </a:pPr>
            <a:r>
              <a:rPr lang="en-US" altLang="en-US" sz="2800" dirty="0"/>
              <a:t>NSE is mutually-owned by a set of leading financial institutions, banks, insurance companies and other financial intermediaries in India </a:t>
            </a:r>
          </a:p>
          <a:p>
            <a:pPr algn="just" eaLnBrk="1" hangingPunct="1"/>
            <a:endParaRPr lang="en-US" altLang="en-US" sz="2800" dirty="0"/>
          </a:p>
        </p:txBody>
      </p:sp>
      <p:pic>
        <p:nvPicPr>
          <p:cNvPr id="2097160" name="Picture 4" descr="nse"/>
          <p:cNvPicPr>
            <a:picLocks noGrp="1" noChangeAspect="1" noChangeArrowheads="1"/>
          </p:cNvPicPr>
          <p:nvPr>
            <p:ph sz="half" idx="2"/>
          </p:nvPr>
        </p:nvPicPr>
        <p:blipFill>
          <a:blip r:embed="rId3"/>
          <a:srcRect/>
          <a:stretch>
            <a:fillRect/>
          </a:stretch>
        </p:blipFill>
        <p:spPr>
          <a:xfrm>
            <a:off x="4648200" y="1143000"/>
            <a:ext cx="4038600" cy="4237038"/>
          </a:xfrm>
          <a:noFill/>
        </p:spPr>
      </p:pic>
    </p:spTree>
  </p:cSld>
  <p:clrMapOvr>
    <a:masterClrMapping/>
  </p:clrMapOvr>
  <p:transition>
    <p:sndAc>
      <p:stSnd>
        <p:snd r:embed="rId2"/>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3" name="Rectangle 2"/>
          <p:cNvSpPr>
            <a:spLocks noGrp="1" noChangeArrowheads="1"/>
          </p:cNvSpPr>
          <p:nvPr>
            <p:ph idx="1"/>
          </p:nvPr>
        </p:nvSpPr>
        <p:spPr>
          <a:xfrm>
            <a:off x="457200" y="381000"/>
            <a:ext cx="8229600" cy="6019800"/>
          </a:xfrm>
        </p:spPr>
        <p:txBody>
          <a:bodyPr>
            <a:normAutofit/>
          </a:bodyPr>
          <a:lstStyle/>
          <a:p>
            <a:pPr marL="571500" indent="-571500" eaLnBrk="1" hangingPunct="1">
              <a:buFont typeface="Wingdings" panose="05000000000000000000" pitchFamily="2" charset="2"/>
              <a:buNone/>
            </a:pPr>
            <a:r>
              <a:rPr lang="en-US" altLang="en-US" sz="3600" b="1" dirty="0">
                <a:latin typeface="Comic Sans MS" panose="030F0702030302020204" pitchFamily="66" charset="0"/>
              </a:rPr>
              <a:t>3) Financial Instruments-</a:t>
            </a:r>
          </a:p>
          <a:p>
            <a:pPr marL="571500" indent="-571500" eaLnBrk="1" hangingPunct="1">
              <a:buFont typeface="Wingdings" panose="05000000000000000000" pitchFamily="2" charset="2"/>
              <a:buNone/>
            </a:pPr>
            <a:endParaRPr lang="en-US" altLang="en-US" sz="3600" b="1" dirty="0">
              <a:latin typeface="Comic Sans MS" panose="030F0702030302020204" pitchFamily="66" charset="0"/>
            </a:endParaRPr>
          </a:p>
          <a:p>
            <a:pPr marL="571500" indent="-571500" eaLnBrk="1" hangingPunct="1">
              <a:buFont typeface="Wingdings" panose="05000000000000000000" pitchFamily="2" charset="2"/>
              <a:buNone/>
            </a:pPr>
            <a:r>
              <a:rPr lang="en-US" altLang="en-US" sz="2800" dirty="0">
                <a:latin typeface="Comic Sans MS" panose="030F0702030302020204" pitchFamily="66" charset="0"/>
              </a:rPr>
              <a:t>These are the securities in which the investors invest. They fall in</a:t>
            </a:r>
          </a:p>
          <a:p>
            <a:pPr marL="571500" indent="-571500" eaLnBrk="1" hangingPunct="1">
              <a:buFont typeface="Wingdings" panose="05000000000000000000" pitchFamily="2" charset="2"/>
              <a:buNone/>
            </a:pPr>
            <a:r>
              <a:rPr lang="en-US" altLang="en-US" sz="2800" dirty="0">
                <a:latin typeface="Comic Sans MS" panose="030F0702030302020204" pitchFamily="66" charset="0"/>
              </a:rPr>
              <a:t> to two broad categories:</a:t>
            </a:r>
          </a:p>
          <a:p>
            <a:pPr marL="571500" indent="-571500" eaLnBrk="1" hangingPunct="1">
              <a:buFont typeface="Wingdings" panose="05000000000000000000" pitchFamily="2" charset="2"/>
              <a:buNone/>
            </a:pPr>
            <a:endParaRPr lang="en-US" altLang="en-US" sz="2800" dirty="0">
              <a:latin typeface="Comic Sans MS" panose="030F0702030302020204" pitchFamily="66" charset="0"/>
            </a:endParaRPr>
          </a:p>
          <a:p>
            <a:pPr marL="571500" indent="-571500" eaLnBrk="1" hangingPunct="1">
              <a:buFont typeface="Wingdings" panose="05000000000000000000" pitchFamily="2" charset="2"/>
              <a:buNone/>
            </a:pPr>
            <a:r>
              <a:rPr lang="en-US" altLang="en-US" sz="2800" dirty="0">
                <a:latin typeface="Comic Sans MS" panose="030F0702030302020204" pitchFamily="66" charset="0"/>
              </a:rPr>
              <a:t>Types:</a:t>
            </a:r>
          </a:p>
          <a:p>
            <a:pPr marL="571500" indent="-571500" eaLnBrk="1" hangingPunct="1">
              <a:buFont typeface="Wingdings" panose="05000000000000000000" pitchFamily="2" charset="2"/>
              <a:buNone/>
            </a:pPr>
            <a:endParaRPr lang="en-US" altLang="en-US" sz="2800" dirty="0">
              <a:latin typeface="Comic Sans MS" panose="030F0702030302020204" pitchFamily="66" charset="0"/>
            </a:endParaRPr>
          </a:p>
          <a:p>
            <a:pPr marL="571500" indent="-571500" eaLnBrk="1" hangingPunct="1">
              <a:buFont typeface="Wingdings" panose="05000000000000000000" pitchFamily="2" charset="2"/>
              <a:buAutoNum type="arabicParenR"/>
            </a:pPr>
            <a:r>
              <a:rPr lang="en-US" altLang="en-US" sz="2800" dirty="0">
                <a:latin typeface="Comic Sans MS" panose="030F0702030302020204" pitchFamily="66" charset="0"/>
              </a:rPr>
              <a:t>Primary Securities</a:t>
            </a:r>
          </a:p>
          <a:p>
            <a:pPr marL="571500" indent="-571500" eaLnBrk="1" hangingPunct="1">
              <a:buFont typeface="Wingdings" panose="05000000000000000000" pitchFamily="2" charset="2"/>
              <a:buAutoNum type="arabicParenR"/>
            </a:pPr>
            <a:r>
              <a:rPr lang="en-US" altLang="en-US" sz="2800" dirty="0">
                <a:latin typeface="Comic Sans MS" panose="030F0702030302020204" pitchFamily="66" charset="0"/>
              </a:rPr>
              <a:t>Secondary Securities</a:t>
            </a:r>
          </a:p>
          <a:p>
            <a:pPr marL="571500" indent="-571500" eaLnBrk="1" hangingPunct="1">
              <a:buFont typeface="Wingdings" panose="05000000000000000000" pitchFamily="2" charset="2"/>
              <a:buNone/>
            </a:pPr>
            <a:endParaRPr lang="en-US" altLang="en-US" sz="2800" dirty="0">
              <a:latin typeface="Comic Sans MS" panose="030F0702030302020204" pitchFamily="66" charset="0"/>
            </a:endParaRPr>
          </a:p>
          <a:p>
            <a:pPr marL="571500" indent="-571500" eaLnBrk="1" hangingPunct="1">
              <a:buFont typeface="Wingdings" panose="05000000000000000000" pitchFamily="2" charset="2"/>
              <a:buNone/>
            </a:pPr>
            <a:endParaRPr lang="en-US" altLang="en-US" sz="2800" dirty="0">
              <a:latin typeface="Comic Sans MS" panose="030F0702030302020204" pitchFamily="66"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4" name="Rectangle 2"/>
          <p:cNvSpPr>
            <a:spLocks noGrp="1" noChangeArrowheads="1"/>
          </p:cNvSpPr>
          <p:nvPr>
            <p:ph idx="1"/>
          </p:nvPr>
        </p:nvSpPr>
        <p:spPr>
          <a:xfrm>
            <a:off x="457200" y="381000"/>
            <a:ext cx="8229600" cy="6019800"/>
          </a:xfrm>
        </p:spPr>
        <p:txBody>
          <a:bodyPr>
            <a:normAutofit/>
          </a:bodyPr>
          <a:lstStyle/>
          <a:p>
            <a:pPr marL="571500" indent="-571500" eaLnBrk="1" hangingPunct="1">
              <a:buFont typeface="Wingdings" panose="05000000000000000000" pitchFamily="2" charset="2"/>
              <a:buAutoNum type="arabicParenR"/>
            </a:pPr>
            <a:r>
              <a:rPr lang="en-US" altLang="en-US" sz="2000" b="1">
                <a:latin typeface="Comic Sans MS" panose="030F0702030302020204" pitchFamily="66" charset="0"/>
              </a:rPr>
              <a:t>Primary Securities</a:t>
            </a:r>
          </a:p>
          <a:p>
            <a:pPr marL="571500" indent="-571500" eaLnBrk="1" hangingPunct="1">
              <a:buFont typeface="Wingdings" panose="05000000000000000000" pitchFamily="2" charset="2"/>
              <a:buNone/>
            </a:pPr>
            <a:r>
              <a:rPr lang="en-US" altLang="en-US" sz="2000">
                <a:latin typeface="Comic Sans MS" panose="030F0702030302020204" pitchFamily="66" charset="0"/>
              </a:rPr>
              <a:t>	a) Preference Shares</a:t>
            </a:r>
          </a:p>
          <a:p>
            <a:pPr marL="571500" indent="-571500" eaLnBrk="1" hangingPunct="1">
              <a:buFont typeface="Wingdings" panose="05000000000000000000" pitchFamily="2" charset="2"/>
              <a:buNone/>
            </a:pPr>
            <a:r>
              <a:rPr lang="en-US" altLang="en-US" sz="2000">
                <a:latin typeface="Comic Sans MS" panose="030F0702030302020204" pitchFamily="66" charset="0"/>
              </a:rPr>
              <a:t>	b) Equity Ordinary Shares</a:t>
            </a:r>
          </a:p>
          <a:p>
            <a:pPr marL="571500" indent="-571500" eaLnBrk="1" hangingPunct="1">
              <a:buFont typeface="Wingdings" panose="05000000000000000000" pitchFamily="2" charset="2"/>
              <a:buNone/>
            </a:pPr>
            <a:r>
              <a:rPr lang="en-US" altLang="en-US" sz="2000">
                <a:latin typeface="Comic Sans MS" panose="030F0702030302020204" pitchFamily="66" charset="0"/>
              </a:rPr>
              <a:t>	c) Non – voting Shares</a:t>
            </a:r>
          </a:p>
          <a:p>
            <a:pPr marL="571500" indent="-571500" eaLnBrk="1" hangingPunct="1">
              <a:buFont typeface="Wingdings" panose="05000000000000000000" pitchFamily="2" charset="2"/>
              <a:buNone/>
            </a:pPr>
            <a:r>
              <a:rPr lang="en-US" altLang="en-US" sz="2000">
                <a:latin typeface="Comic Sans MS" panose="030F0702030302020204" pitchFamily="66" charset="0"/>
              </a:rPr>
              <a:t>	d) Convertible Cumulative Debentures</a:t>
            </a:r>
          </a:p>
          <a:p>
            <a:pPr marL="571500" indent="-571500" eaLnBrk="1" hangingPunct="1">
              <a:buFont typeface="Wingdings" panose="05000000000000000000" pitchFamily="2" charset="2"/>
              <a:buNone/>
            </a:pPr>
            <a:r>
              <a:rPr lang="en-US" altLang="en-US" sz="2000">
                <a:latin typeface="Comic Sans MS" panose="030F0702030302020204" pitchFamily="66" charset="0"/>
              </a:rPr>
              <a:t>	e) Fixed Deposits</a:t>
            </a:r>
          </a:p>
          <a:p>
            <a:pPr marL="571500" indent="-571500" eaLnBrk="1" hangingPunct="1">
              <a:buFont typeface="Wingdings" panose="05000000000000000000" pitchFamily="2" charset="2"/>
              <a:buNone/>
            </a:pPr>
            <a:r>
              <a:rPr lang="en-US" altLang="en-US" sz="2000">
                <a:latin typeface="Comic Sans MS" panose="030F0702030302020204" pitchFamily="66" charset="0"/>
              </a:rPr>
              <a:t>	f) Warrants</a:t>
            </a:r>
          </a:p>
          <a:p>
            <a:pPr marL="571500" indent="-571500" eaLnBrk="1" hangingPunct="1">
              <a:buFont typeface="Wingdings" panose="05000000000000000000" pitchFamily="2" charset="2"/>
              <a:buNone/>
            </a:pPr>
            <a:r>
              <a:rPr lang="en-US" altLang="en-US" sz="2000">
                <a:latin typeface="Comic Sans MS" panose="030F0702030302020204" pitchFamily="66" charset="0"/>
              </a:rPr>
              <a:t>	g) Debentures and Bonds</a:t>
            </a:r>
          </a:p>
          <a:p>
            <a:pPr marL="571500" indent="-571500" eaLnBrk="1" hangingPunct="1">
              <a:buFont typeface="Wingdings" panose="05000000000000000000" pitchFamily="2" charset="2"/>
              <a:buNone/>
            </a:pPr>
            <a:r>
              <a:rPr lang="en-US" altLang="en-US" sz="2000">
                <a:latin typeface="Comic Sans MS" panose="030F0702030302020204" pitchFamily="66" charset="0"/>
              </a:rPr>
              <a:t>	h) GDR</a:t>
            </a:r>
          </a:p>
          <a:p>
            <a:pPr marL="571500" indent="-571500" eaLnBrk="1" hangingPunct="1">
              <a:buFont typeface="Wingdings" panose="05000000000000000000" pitchFamily="2" charset="2"/>
              <a:buNone/>
            </a:pPr>
            <a:r>
              <a:rPr lang="en-US" altLang="en-US" sz="2000">
                <a:latin typeface="Comic Sans MS" panose="030F0702030302020204" pitchFamily="66" charset="0"/>
              </a:rPr>
              <a:t>	i) ADR</a:t>
            </a:r>
          </a:p>
          <a:p>
            <a:pPr marL="571500" indent="-571500" eaLnBrk="1" hangingPunct="1">
              <a:buFont typeface="Wingdings" panose="05000000000000000000" pitchFamily="2" charset="2"/>
              <a:buNone/>
            </a:pPr>
            <a:r>
              <a:rPr lang="en-US" altLang="en-US" sz="2000">
                <a:latin typeface="Comic Sans MS" panose="030F0702030302020204" pitchFamily="66" charset="0"/>
              </a:rPr>
              <a:t>	j) Global Deposit Receipts</a:t>
            </a:r>
          </a:p>
          <a:p>
            <a:pPr marL="571500" indent="-571500" eaLnBrk="1" hangingPunct="1">
              <a:buFont typeface="Wingdings" panose="05000000000000000000" pitchFamily="2" charset="2"/>
              <a:buNone/>
            </a:pPr>
            <a:r>
              <a:rPr lang="en-US" altLang="en-US" sz="2000">
                <a:latin typeface="Comic Sans MS" panose="030F0702030302020204" pitchFamily="66" charset="0"/>
              </a:rPr>
              <a:t>2)	</a:t>
            </a:r>
            <a:r>
              <a:rPr lang="en-US" altLang="en-US" sz="2000" b="1">
                <a:latin typeface="Comic Sans MS" panose="030F0702030302020204" pitchFamily="66" charset="0"/>
              </a:rPr>
              <a:t>Secondary Securities</a:t>
            </a:r>
          </a:p>
          <a:p>
            <a:pPr marL="571500" indent="-571500" eaLnBrk="1" hangingPunct="1">
              <a:buFont typeface="Wingdings" panose="05000000000000000000" pitchFamily="2" charset="2"/>
              <a:buNone/>
            </a:pPr>
            <a:r>
              <a:rPr lang="en-US" altLang="en-US" sz="2000">
                <a:latin typeface="Comic Sans MS" panose="030F0702030302020204" pitchFamily="66" charset="0"/>
              </a:rPr>
              <a:t>	a) Mutual Funds</a:t>
            </a:r>
          </a:p>
          <a:p>
            <a:pPr marL="571500" indent="-571500" eaLnBrk="1" hangingPunct="1">
              <a:buFont typeface="Wingdings" panose="05000000000000000000" pitchFamily="2" charset="2"/>
              <a:buNone/>
            </a:pPr>
            <a:r>
              <a:rPr lang="en-US" altLang="en-US" sz="2000">
                <a:latin typeface="Comic Sans MS" panose="030F0702030302020204" pitchFamily="66" charset="0"/>
              </a:rPr>
              <a:t>	b) Security Receipts</a:t>
            </a:r>
          </a:p>
          <a:p>
            <a:pPr marL="571500" indent="-571500" eaLnBrk="1" hangingPunct="1">
              <a:buFont typeface="Wingdings" panose="05000000000000000000" pitchFamily="2" charset="2"/>
              <a:buNone/>
            </a:pPr>
            <a:r>
              <a:rPr lang="en-US" altLang="en-US" sz="2000">
                <a:latin typeface="Comic Sans MS" panose="030F0702030302020204" pitchFamily="66" charset="0"/>
              </a:rPr>
              <a:t>	c) Securitized Debt Instruments</a:t>
            </a:r>
          </a:p>
          <a:p>
            <a:pPr marL="571500" indent="-571500" eaLnBrk="1" hangingPunct="1">
              <a:buFont typeface="Wingdings" panose="05000000000000000000" pitchFamily="2" charset="2"/>
              <a:buNone/>
            </a:pPr>
            <a:endParaRPr lang="en-US" altLang="en-US" sz="2000" b="1">
              <a:latin typeface="Comic Sans MS" panose="030F0702030302020204" pitchFamily="66" charset="0"/>
            </a:endParaRPr>
          </a:p>
          <a:p>
            <a:pPr marL="571500" indent="-571500" eaLnBrk="1" hangingPunct="1"/>
            <a:endParaRPr lang="en-US" altLang="en-US" sz="2000">
              <a:latin typeface="Comic Sans MS" panose="030F0702030302020204" pitchFamily="66" charset="0"/>
            </a:endParaRPr>
          </a:p>
          <a:p>
            <a:pPr marL="571500" indent="-571500" eaLnBrk="1" hangingPunct="1">
              <a:buFont typeface="Wingdings" panose="05000000000000000000" pitchFamily="2" charset="2"/>
              <a:buNone/>
            </a:pPr>
            <a:endParaRPr lang="en-US" altLang="en-US" sz="2000">
              <a:latin typeface="Comic Sans MS" panose="030F0702030302020204" pitchFamily="66" charset="0"/>
            </a:endParaRPr>
          </a:p>
          <a:p>
            <a:pPr marL="571500" indent="-571500" eaLnBrk="1" hangingPunct="1">
              <a:buFont typeface="Wingdings" panose="05000000000000000000" pitchFamily="2" charset="2"/>
              <a:buNone/>
            </a:pPr>
            <a:endParaRPr lang="en-US" altLang="en-US" sz="2000">
              <a:latin typeface="Comic Sans MS" panose="030F0702030302020204" pitchFamily="66" charset="0"/>
            </a:endParaRPr>
          </a:p>
          <a:p>
            <a:pPr marL="571500" indent="-571500" eaLnBrk="1" hangingPunct="1">
              <a:buFont typeface="Wingdings" panose="05000000000000000000" pitchFamily="2" charset="2"/>
              <a:buNone/>
            </a:pPr>
            <a:endParaRPr lang="en-US" altLang="en-US" sz="2000">
              <a:latin typeface="Comic Sans MS" panose="030F0702030302020204" pitchFamily="66" charset="0"/>
            </a:endParaRPr>
          </a:p>
          <a:p>
            <a:pPr marL="571500" indent="-571500" eaLnBrk="1" hangingPunct="1">
              <a:buFont typeface="Wingdings" panose="05000000000000000000" pitchFamily="2" charset="2"/>
              <a:buNone/>
            </a:pPr>
            <a:endParaRPr lang="en-US" altLang="en-US" sz="2000">
              <a:latin typeface="Comic Sans MS" panose="030F0702030302020204" pitchFamily="66" charset="0"/>
            </a:endParaRPr>
          </a:p>
          <a:p>
            <a:pPr marL="571500" indent="-571500" eaLnBrk="1" hangingPunct="1">
              <a:buFont typeface="Wingdings" panose="05000000000000000000" pitchFamily="2" charset="2"/>
              <a:buNone/>
            </a:pPr>
            <a:endParaRPr lang="en-US" altLang="en-US" sz="2000">
              <a:latin typeface="Comic Sans MS" panose="030F0702030302020204" pitchFamily="66" charset="0"/>
            </a:endParaRPr>
          </a:p>
          <a:p>
            <a:pPr marL="571500" indent="-571500" eaLnBrk="1" hangingPunct="1">
              <a:buFont typeface="Wingdings" panose="05000000000000000000" pitchFamily="2" charset="2"/>
              <a:buNone/>
            </a:pPr>
            <a:endParaRPr lang="en-US" altLang="en-US" sz="2000">
              <a:latin typeface="Comic Sans MS" panose="030F0702030302020204" pitchFamily="66" charset="0"/>
            </a:endParaRPr>
          </a:p>
          <a:p>
            <a:pPr marL="571500" indent="-571500" eaLnBrk="1" hangingPunct="1">
              <a:buFont typeface="Wingdings" panose="05000000000000000000" pitchFamily="2" charset="2"/>
              <a:buNone/>
            </a:pPr>
            <a:endParaRPr lang="en-US" altLang="en-US" sz="2000">
              <a:latin typeface="Comic Sans MS" panose="030F0702030302020204" pitchFamily="66" charset="0"/>
            </a:endParaRPr>
          </a:p>
          <a:p>
            <a:pPr marL="571500" indent="-571500" eaLnBrk="1" hangingPunct="1">
              <a:buFont typeface="Wingdings" panose="05000000000000000000" pitchFamily="2" charset="2"/>
              <a:buNone/>
            </a:pPr>
            <a:endParaRPr lang="en-US" altLang="en-US" sz="2000">
              <a:latin typeface="Comic Sans MS" panose="030F0702030302020204" pitchFamily="66" charset="0"/>
            </a:endParaRPr>
          </a:p>
          <a:p>
            <a:pPr marL="571500" indent="-571500" eaLnBrk="1" hangingPunct="1">
              <a:buFont typeface="Wingdings" panose="05000000000000000000" pitchFamily="2" charset="2"/>
              <a:buNone/>
            </a:pPr>
            <a:endParaRPr lang="en-US" altLang="en-US" sz="2000">
              <a:latin typeface="Comic Sans MS" panose="030F0702030302020204" pitchFamily="66" charset="0"/>
            </a:endParaRPr>
          </a:p>
          <a:p>
            <a:pPr marL="571500" indent="-571500" eaLnBrk="1" hangingPunct="1">
              <a:buFont typeface="Wingdings" panose="05000000000000000000" pitchFamily="2" charset="2"/>
              <a:buNone/>
            </a:pPr>
            <a:endParaRPr lang="en-US" altLang="en-US" sz="2000">
              <a:latin typeface="Comic Sans MS" panose="030F0702030302020204" pitchFamily="66" charset="0"/>
            </a:endParaRPr>
          </a:p>
          <a:p>
            <a:pPr marL="571500" indent="-571500" eaLnBrk="1" hangingPunct="1">
              <a:buFont typeface="Wingdings" panose="05000000000000000000" pitchFamily="2" charset="2"/>
              <a:buNone/>
            </a:pPr>
            <a:endParaRPr lang="en-US" altLang="en-US" sz="2000">
              <a:latin typeface="Comic Sans MS" panose="030F0702030302020204" pitchFamily="66" charset="0"/>
            </a:endParaRPr>
          </a:p>
          <a:p>
            <a:pPr marL="571500" indent="-571500" eaLnBrk="1" hangingPunct="1">
              <a:buFont typeface="Wingdings" panose="05000000000000000000" pitchFamily="2" charset="2"/>
              <a:buNone/>
            </a:pPr>
            <a:endParaRPr lang="en-US" altLang="en-US" sz="2000">
              <a:latin typeface="Comic Sans MS" panose="030F0702030302020204" pitchFamily="66"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5" name="object 2"/>
          <p:cNvSpPr/>
          <p:nvPr/>
        </p:nvSpPr>
        <p:spPr>
          <a:xfrm>
            <a:off x="614502" y="680212"/>
            <a:ext cx="6462699" cy="357377"/>
          </a:xfrm>
          <a:prstGeom prst="rect">
            <a:avLst/>
          </a:prstGeom>
          <a:blipFill>
            <a:blip r:embed="rId2" cstate="print"/>
            <a:stretch>
              <a:fillRect/>
            </a:stretch>
          </a:blipFill>
        </p:spPr>
        <p:txBody>
          <a:bodyPr wrap="square" lIns="0" tIns="0" rIns="0" bIns="0" rtlCol="0"/>
          <a:lstStyle/>
          <a:p>
            <a:endParaRPr/>
          </a:p>
        </p:txBody>
      </p:sp>
      <p:sp>
        <p:nvSpPr>
          <p:cNvPr id="1049036" name="object 3"/>
          <p:cNvSpPr/>
          <p:nvPr/>
        </p:nvSpPr>
        <p:spPr>
          <a:xfrm>
            <a:off x="5722239" y="787145"/>
            <a:ext cx="83185" cy="127635"/>
          </a:xfrm>
          <a:custGeom>
            <a:avLst/>
            <a:gdLst/>
            <a:ahLst/>
            <a:cxnLst/>
            <a:rect l="l" t="t" r="r" b="b"/>
            <a:pathLst>
              <a:path w="83185" h="127634">
                <a:moveTo>
                  <a:pt x="41528" y="0"/>
                </a:moveTo>
                <a:lnTo>
                  <a:pt x="0" y="127634"/>
                </a:lnTo>
                <a:lnTo>
                  <a:pt x="83058" y="127634"/>
                </a:lnTo>
                <a:lnTo>
                  <a:pt x="41528" y="0"/>
                </a:lnTo>
                <a:close/>
              </a:path>
            </a:pathLst>
          </a:custGeom>
          <a:ln w="3175">
            <a:solidFill>
              <a:srgbClr val="58134A"/>
            </a:solidFill>
          </a:ln>
        </p:spPr>
        <p:txBody>
          <a:bodyPr wrap="square" lIns="0" tIns="0" rIns="0" bIns="0" rtlCol="0"/>
          <a:lstStyle/>
          <a:p>
            <a:endParaRPr/>
          </a:p>
        </p:txBody>
      </p:sp>
      <p:sp>
        <p:nvSpPr>
          <p:cNvPr id="1049037" name="object 4"/>
          <p:cNvSpPr/>
          <p:nvPr/>
        </p:nvSpPr>
        <p:spPr>
          <a:xfrm>
            <a:off x="1762886" y="787145"/>
            <a:ext cx="83185" cy="127635"/>
          </a:xfrm>
          <a:custGeom>
            <a:avLst/>
            <a:gdLst/>
            <a:ahLst/>
            <a:cxnLst/>
            <a:rect l="l" t="t" r="r" b="b"/>
            <a:pathLst>
              <a:path w="83185" h="127634">
                <a:moveTo>
                  <a:pt x="41529" y="0"/>
                </a:moveTo>
                <a:lnTo>
                  <a:pt x="0" y="127634"/>
                </a:lnTo>
                <a:lnTo>
                  <a:pt x="83057" y="127634"/>
                </a:lnTo>
                <a:lnTo>
                  <a:pt x="41529" y="0"/>
                </a:lnTo>
                <a:close/>
              </a:path>
            </a:pathLst>
          </a:custGeom>
          <a:ln w="3175">
            <a:solidFill>
              <a:srgbClr val="58134A"/>
            </a:solidFill>
          </a:ln>
        </p:spPr>
        <p:txBody>
          <a:bodyPr wrap="square" lIns="0" tIns="0" rIns="0" bIns="0" rtlCol="0"/>
          <a:lstStyle/>
          <a:p>
            <a:endParaRPr/>
          </a:p>
        </p:txBody>
      </p:sp>
      <p:sp>
        <p:nvSpPr>
          <p:cNvPr id="1049038" name="object 5"/>
          <p:cNvSpPr/>
          <p:nvPr/>
        </p:nvSpPr>
        <p:spPr>
          <a:xfrm>
            <a:off x="674941" y="737362"/>
            <a:ext cx="106997" cy="115315"/>
          </a:xfrm>
          <a:prstGeom prst="rect">
            <a:avLst/>
          </a:prstGeom>
          <a:blipFill>
            <a:blip r:embed="rId3" cstate="print"/>
            <a:stretch>
              <a:fillRect/>
            </a:stretch>
          </a:blipFill>
        </p:spPr>
        <p:txBody>
          <a:bodyPr wrap="square" lIns="0" tIns="0" rIns="0" bIns="0" rtlCol="0"/>
          <a:lstStyle/>
          <a:p>
            <a:endParaRPr/>
          </a:p>
        </p:txBody>
      </p:sp>
      <p:sp>
        <p:nvSpPr>
          <p:cNvPr id="1049039" name="object 6"/>
          <p:cNvSpPr/>
          <p:nvPr/>
        </p:nvSpPr>
        <p:spPr>
          <a:xfrm>
            <a:off x="6015863" y="737234"/>
            <a:ext cx="101853" cy="100583"/>
          </a:xfrm>
          <a:prstGeom prst="rect">
            <a:avLst/>
          </a:prstGeom>
          <a:blipFill>
            <a:blip r:embed="rId4" cstate="print"/>
            <a:stretch>
              <a:fillRect/>
            </a:stretch>
          </a:blipFill>
        </p:spPr>
        <p:txBody>
          <a:bodyPr wrap="square" lIns="0" tIns="0" rIns="0" bIns="0" rtlCol="0"/>
          <a:lstStyle/>
          <a:p>
            <a:endParaRPr/>
          </a:p>
        </p:txBody>
      </p:sp>
      <p:sp>
        <p:nvSpPr>
          <p:cNvPr id="1049040" name="object 7"/>
          <p:cNvSpPr/>
          <p:nvPr/>
        </p:nvSpPr>
        <p:spPr>
          <a:xfrm>
            <a:off x="2056510" y="737234"/>
            <a:ext cx="101853" cy="100583"/>
          </a:xfrm>
          <a:prstGeom prst="rect">
            <a:avLst/>
          </a:prstGeom>
          <a:blipFill>
            <a:blip r:embed="rId5" cstate="print"/>
            <a:stretch>
              <a:fillRect/>
            </a:stretch>
          </a:blipFill>
        </p:spPr>
        <p:txBody>
          <a:bodyPr wrap="square" lIns="0" tIns="0" rIns="0" bIns="0" rtlCol="0"/>
          <a:lstStyle/>
          <a:p>
            <a:endParaRPr/>
          </a:p>
        </p:txBody>
      </p:sp>
      <p:sp>
        <p:nvSpPr>
          <p:cNvPr id="1049041" name="object 8"/>
          <p:cNvSpPr/>
          <p:nvPr/>
        </p:nvSpPr>
        <p:spPr>
          <a:xfrm>
            <a:off x="960767" y="737234"/>
            <a:ext cx="101803" cy="100583"/>
          </a:xfrm>
          <a:prstGeom prst="rect">
            <a:avLst/>
          </a:prstGeom>
          <a:blipFill>
            <a:blip r:embed="rId6" cstate="print"/>
            <a:stretch>
              <a:fillRect/>
            </a:stretch>
          </a:blipFill>
        </p:spPr>
        <p:txBody>
          <a:bodyPr wrap="square" lIns="0" tIns="0" rIns="0" bIns="0" rtlCol="0"/>
          <a:lstStyle/>
          <a:p>
            <a:endParaRPr/>
          </a:p>
        </p:txBody>
      </p:sp>
      <p:sp>
        <p:nvSpPr>
          <p:cNvPr id="1049042" name="object 9"/>
          <p:cNvSpPr/>
          <p:nvPr/>
        </p:nvSpPr>
        <p:spPr>
          <a:xfrm>
            <a:off x="6791070" y="686180"/>
            <a:ext cx="286385" cy="346075"/>
          </a:xfrm>
          <a:custGeom>
            <a:avLst/>
            <a:gdLst/>
            <a:ahLst/>
            <a:cxnLst/>
            <a:rect l="l" t="t" r="r" b="b"/>
            <a:pathLst>
              <a:path w="286384" h="346075">
                <a:moveTo>
                  <a:pt x="0" y="0"/>
                </a:moveTo>
                <a:lnTo>
                  <a:pt x="286130" y="0"/>
                </a:lnTo>
                <a:lnTo>
                  <a:pt x="286130" y="54483"/>
                </a:lnTo>
                <a:lnTo>
                  <a:pt x="171323" y="54483"/>
                </a:lnTo>
                <a:lnTo>
                  <a:pt x="171323" y="345567"/>
                </a:lnTo>
                <a:lnTo>
                  <a:pt x="109981" y="345567"/>
                </a:lnTo>
                <a:lnTo>
                  <a:pt x="109981" y="54483"/>
                </a:lnTo>
                <a:lnTo>
                  <a:pt x="0" y="54483"/>
                </a:lnTo>
                <a:lnTo>
                  <a:pt x="0" y="0"/>
                </a:lnTo>
                <a:close/>
              </a:path>
            </a:pathLst>
          </a:custGeom>
          <a:ln w="3175">
            <a:solidFill>
              <a:srgbClr val="58134A"/>
            </a:solidFill>
          </a:ln>
        </p:spPr>
        <p:txBody>
          <a:bodyPr wrap="square" lIns="0" tIns="0" rIns="0" bIns="0" rtlCol="0"/>
          <a:lstStyle/>
          <a:p>
            <a:endParaRPr/>
          </a:p>
        </p:txBody>
      </p:sp>
      <p:sp>
        <p:nvSpPr>
          <p:cNvPr id="1049043" name="object 10"/>
          <p:cNvSpPr/>
          <p:nvPr/>
        </p:nvSpPr>
        <p:spPr>
          <a:xfrm>
            <a:off x="6547484" y="686180"/>
            <a:ext cx="220979" cy="346075"/>
          </a:xfrm>
          <a:custGeom>
            <a:avLst/>
            <a:gdLst/>
            <a:ahLst/>
            <a:cxnLst/>
            <a:rect l="l" t="t" r="r" b="b"/>
            <a:pathLst>
              <a:path w="220979" h="346075">
                <a:moveTo>
                  <a:pt x="0" y="0"/>
                </a:moveTo>
                <a:lnTo>
                  <a:pt x="220472" y="0"/>
                </a:lnTo>
                <a:lnTo>
                  <a:pt x="220472" y="54483"/>
                </a:lnTo>
                <a:lnTo>
                  <a:pt x="61341" y="54483"/>
                </a:lnTo>
                <a:lnTo>
                  <a:pt x="61341" y="135382"/>
                </a:lnTo>
                <a:lnTo>
                  <a:pt x="175514" y="135382"/>
                </a:lnTo>
                <a:lnTo>
                  <a:pt x="175514" y="187579"/>
                </a:lnTo>
                <a:lnTo>
                  <a:pt x="61341" y="187579"/>
                </a:lnTo>
                <a:lnTo>
                  <a:pt x="61341" y="291084"/>
                </a:lnTo>
                <a:lnTo>
                  <a:pt x="217932" y="291084"/>
                </a:lnTo>
                <a:lnTo>
                  <a:pt x="217932" y="345567"/>
                </a:lnTo>
                <a:lnTo>
                  <a:pt x="0" y="345567"/>
                </a:lnTo>
                <a:lnTo>
                  <a:pt x="0" y="0"/>
                </a:lnTo>
                <a:close/>
              </a:path>
            </a:pathLst>
          </a:custGeom>
          <a:ln w="3175">
            <a:solidFill>
              <a:srgbClr val="58134A"/>
            </a:solidFill>
          </a:ln>
        </p:spPr>
        <p:txBody>
          <a:bodyPr wrap="square" lIns="0" tIns="0" rIns="0" bIns="0" rtlCol="0"/>
          <a:lstStyle/>
          <a:p>
            <a:endParaRPr/>
          </a:p>
        </p:txBody>
      </p:sp>
      <p:sp>
        <p:nvSpPr>
          <p:cNvPr id="1049044" name="object 11"/>
          <p:cNvSpPr/>
          <p:nvPr/>
        </p:nvSpPr>
        <p:spPr>
          <a:xfrm>
            <a:off x="6248780" y="686180"/>
            <a:ext cx="269875" cy="346075"/>
          </a:xfrm>
          <a:custGeom>
            <a:avLst/>
            <a:gdLst/>
            <a:ahLst/>
            <a:cxnLst/>
            <a:rect l="l" t="t" r="r" b="b"/>
            <a:pathLst>
              <a:path w="269875" h="346075">
                <a:moveTo>
                  <a:pt x="0" y="0"/>
                </a:moveTo>
                <a:lnTo>
                  <a:pt x="61341" y="0"/>
                </a:lnTo>
                <a:lnTo>
                  <a:pt x="61341" y="165354"/>
                </a:lnTo>
                <a:lnTo>
                  <a:pt x="178816" y="0"/>
                </a:lnTo>
                <a:lnTo>
                  <a:pt x="248539" y="0"/>
                </a:lnTo>
                <a:lnTo>
                  <a:pt x="140335" y="151003"/>
                </a:lnTo>
                <a:lnTo>
                  <a:pt x="269367" y="345567"/>
                </a:lnTo>
                <a:lnTo>
                  <a:pt x="195961" y="345567"/>
                </a:lnTo>
                <a:lnTo>
                  <a:pt x="99695" y="198374"/>
                </a:lnTo>
                <a:lnTo>
                  <a:pt x="61341" y="250952"/>
                </a:lnTo>
                <a:lnTo>
                  <a:pt x="61341" y="345567"/>
                </a:lnTo>
                <a:lnTo>
                  <a:pt x="0" y="345567"/>
                </a:lnTo>
                <a:lnTo>
                  <a:pt x="0" y="0"/>
                </a:lnTo>
                <a:close/>
              </a:path>
            </a:pathLst>
          </a:custGeom>
          <a:ln w="3175">
            <a:solidFill>
              <a:srgbClr val="58134A"/>
            </a:solidFill>
          </a:ln>
        </p:spPr>
        <p:txBody>
          <a:bodyPr wrap="square" lIns="0" tIns="0" rIns="0" bIns="0" rtlCol="0"/>
          <a:lstStyle/>
          <a:p>
            <a:endParaRPr/>
          </a:p>
        </p:txBody>
      </p:sp>
      <p:sp>
        <p:nvSpPr>
          <p:cNvPr id="1049045" name="object 12"/>
          <p:cNvSpPr/>
          <p:nvPr/>
        </p:nvSpPr>
        <p:spPr>
          <a:xfrm>
            <a:off x="5256403" y="686180"/>
            <a:ext cx="353060" cy="350520"/>
          </a:xfrm>
          <a:custGeom>
            <a:avLst/>
            <a:gdLst/>
            <a:ahLst/>
            <a:cxnLst/>
            <a:rect l="l" t="t" r="r" b="b"/>
            <a:pathLst>
              <a:path w="353060" h="350519">
                <a:moveTo>
                  <a:pt x="69596" y="0"/>
                </a:moveTo>
                <a:lnTo>
                  <a:pt x="102108" y="0"/>
                </a:lnTo>
                <a:lnTo>
                  <a:pt x="176911" y="232791"/>
                </a:lnTo>
                <a:lnTo>
                  <a:pt x="250062" y="0"/>
                </a:lnTo>
                <a:lnTo>
                  <a:pt x="282321" y="0"/>
                </a:lnTo>
                <a:lnTo>
                  <a:pt x="352933" y="345821"/>
                </a:lnTo>
                <a:lnTo>
                  <a:pt x="293497" y="345821"/>
                </a:lnTo>
                <a:lnTo>
                  <a:pt x="257556" y="159385"/>
                </a:lnTo>
                <a:lnTo>
                  <a:pt x="188087" y="350266"/>
                </a:lnTo>
                <a:lnTo>
                  <a:pt x="166116" y="350266"/>
                </a:lnTo>
                <a:lnTo>
                  <a:pt x="96520" y="159385"/>
                </a:lnTo>
                <a:lnTo>
                  <a:pt x="59182" y="345821"/>
                </a:lnTo>
                <a:lnTo>
                  <a:pt x="0" y="345821"/>
                </a:lnTo>
                <a:lnTo>
                  <a:pt x="69596" y="0"/>
                </a:lnTo>
                <a:close/>
              </a:path>
            </a:pathLst>
          </a:custGeom>
          <a:ln w="3175">
            <a:solidFill>
              <a:srgbClr val="58134A"/>
            </a:solidFill>
          </a:ln>
        </p:spPr>
        <p:txBody>
          <a:bodyPr wrap="square" lIns="0" tIns="0" rIns="0" bIns="0" rtlCol="0"/>
          <a:lstStyle/>
          <a:p>
            <a:endParaRPr/>
          </a:p>
        </p:txBody>
      </p:sp>
      <p:sp>
        <p:nvSpPr>
          <p:cNvPr id="1049046" name="object 13"/>
          <p:cNvSpPr/>
          <p:nvPr/>
        </p:nvSpPr>
        <p:spPr>
          <a:xfrm>
            <a:off x="4866513" y="686180"/>
            <a:ext cx="220979" cy="346075"/>
          </a:xfrm>
          <a:custGeom>
            <a:avLst/>
            <a:gdLst/>
            <a:ahLst/>
            <a:cxnLst/>
            <a:rect l="l" t="t" r="r" b="b"/>
            <a:pathLst>
              <a:path w="220979" h="346075">
                <a:moveTo>
                  <a:pt x="0" y="0"/>
                </a:moveTo>
                <a:lnTo>
                  <a:pt x="220472" y="0"/>
                </a:lnTo>
                <a:lnTo>
                  <a:pt x="220472" y="54483"/>
                </a:lnTo>
                <a:lnTo>
                  <a:pt x="61340" y="54483"/>
                </a:lnTo>
                <a:lnTo>
                  <a:pt x="61340" y="135382"/>
                </a:lnTo>
                <a:lnTo>
                  <a:pt x="175513" y="135382"/>
                </a:lnTo>
                <a:lnTo>
                  <a:pt x="175513" y="187579"/>
                </a:lnTo>
                <a:lnTo>
                  <a:pt x="61340" y="187579"/>
                </a:lnTo>
                <a:lnTo>
                  <a:pt x="61340" y="291084"/>
                </a:lnTo>
                <a:lnTo>
                  <a:pt x="217932" y="291084"/>
                </a:lnTo>
                <a:lnTo>
                  <a:pt x="217932" y="345567"/>
                </a:lnTo>
                <a:lnTo>
                  <a:pt x="0" y="345567"/>
                </a:lnTo>
                <a:lnTo>
                  <a:pt x="0" y="0"/>
                </a:lnTo>
                <a:close/>
              </a:path>
            </a:pathLst>
          </a:custGeom>
          <a:ln w="3175">
            <a:solidFill>
              <a:srgbClr val="58134A"/>
            </a:solidFill>
          </a:ln>
        </p:spPr>
        <p:txBody>
          <a:bodyPr wrap="square" lIns="0" tIns="0" rIns="0" bIns="0" rtlCol="0"/>
          <a:lstStyle/>
          <a:p>
            <a:endParaRPr/>
          </a:p>
        </p:txBody>
      </p:sp>
      <p:sp>
        <p:nvSpPr>
          <p:cNvPr id="1049047" name="object 14"/>
          <p:cNvSpPr/>
          <p:nvPr/>
        </p:nvSpPr>
        <p:spPr>
          <a:xfrm>
            <a:off x="4538853" y="686180"/>
            <a:ext cx="256540" cy="351790"/>
          </a:xfrm>
          <a:custGeom>
            <a:avLst/>
            <a:gdLst/>
            <a:ahLst/>
            <a:cxnLst/>
            <a:rect l="l" t="t" r="r" b="b"/>
            <a:pathLst>
              <a:path w="256539" h="351790">
                <a:moveTo>
                  <a:pt x="0" y="0"/>
                </a:moveTo>
                <a:lnTo>
                  <a:pt x="61341" y="0"/>
                </a:lnTo>
                <a:lnTo>
                  <a:pt x="61341" y="234188"/>
                </a:lnTo>
                <a:lnTo>
                  <a:pt x="62390" y="247451"/>
                </a:lnTo>
                <a:lnTo>
                  <a:pt x="87516" y="287174"/>
                </a:lnTo>
                <a:lnTo>
                  <a:pt x="124968" y="296926"/>
                </a:lnTo>
                <a:lnTo>
                  <a:pt x="140708" y="295856"/>
                </a:lnTo>
                <a:lnTo>
                  <a:pt x="176784" y="279908"/>
                </a:lnTo>
                <a:lnTo>
                  <a:pt x="195325" y="233045"/>
                </a:lnTo>
                <a:lnTo>
                  <a:pt x="195325" y="0"/>
                </a:lnTo>
                <a:lnTo>
                  <a:pt x="256539" y="0"/>
                </a:lnTo>
                <a:lnTo>
                  <a:pt x="256539" y="237744"/>
                </a:lnTo>
                <a:lnTo>
                  <a:pt x="254321" y="262963"/>
                </a:lnTo>
                <a:lnTo>
                  <a:pt x="236501" y="304734"/>
                </a:lnTo>
                <a:lnTo>
                  <a:pt x="201467" y="334478"/>
                </a:lnTo>
                <a:lnTo>
                  <a:pt x="153791" y="349527"/>
                </a:lnTo>
                <a:lnTo>
                  <a:pt x="125475" y="351409"/>
                </a:lnTo>
                <a:lnTo>
                  <a:pt x="97093" y="349573"/>
                </a:lnTo>
                <a:lnTo>
                  <a:pt x="50663" y="334853"/>
                </a:lnTo>
                <a:lnTo>
                  <a:pt x="18323" y="305605"/>
                </a:lnTo>
                <a:lnTo>
                  <a:pt x="2028" y="263401"/>
                </a:lnTo>
                <a:lnTo>
                  <a:pt x="0" y="237490"/>
                </a:lnTo>
                <a:lnTo>
                  <a:pt x="0" y="0"/>
                </a:lnTo>
                <a:close/>
              </a:path>
            </a:pathLst>
          </a:custGeom>
          <a:ln w="3175">
            <a:solidFill>
              <a:srgbClr val="58134A"/>
            </a:solidFill>
          </a:ln>
        </p:spPr>
        <p:txBody>
          <a:bodyPr wrap="square" lIns="0" tIns="0" rIns="0" bIns="0" rtlCol="0"/>
          <a:lstStyle/>
          <a:p>
            <a:endParaRPr/>
          </a:p>
        </p:txBody>
      </p:sp>
      <p:sp>
        <p:nvSpPr>
          <p:cNvPr id="1049048" name="object 15"/>
          <p:cNvSpPr/>
          <p:nvPr/>
        </p:nvSpPr>
        <p:spPr>
          <a:xfrm>
            <a:off x="3912108" y="686180"/>
            <a:ext cx="61594" cy="346075"/>
          </a:xfrm>
          <a:custGeom>
            <a:avLst/>
            <a:gdLst/>
            <a:ahLst/>
            <a:cxnLst/>
            <a:rect l="l" t="t" r="r" b="b"/>
            <a:pathLst>
              <a:path w="61595" h="346075">
                <a:moveTo>
                  <a:pt x="0" y="0"/>
                </a:moveTo>
                <a:lnTo>
                  <a:pt x="61340" y="0"/>
                </a:lnTo>
                <a:lnTo>
                  <a:pt x="61340" y="345567"/>
                </a:lnTo>
                <a:lnTo>
                  <a:pt x="0" y="345567"/>
                </a:lnTo>
                <a:lnTo>
                  <a:pt x="0" y="0"/>
                </a:lnTo>
                <a:close/>
              </a:path>
            </a:pathLst>
          </a:custGeom>
          <a:ln w="3175">
            <a:solidFill>
              <a:srgbClr val="58134A"/>
            </a:solidFill>
          </a:ln>
        </p:spPr>
        <p:txBody>
          <a:bodyPr wrap="square" lIns="0" tIns="0" rIns="0" bIns="0" rtlCol="0"/>
          <a:lstStyle/>
          <a:p>
            <a:endParaRPr/>
          </a:p>
        </p:txBody>
      </p:sp>
      <p:sp>
        <p:nvSpPr>
          <p:cNvPr id="1049049" name="object 16"/>
          <p:cNvSpPr/>
          <p:nvPr/>
        </p:nvSpPr>
        <p:spPr>
          <a:xfrm>
            <a:off x="3306698" y="686180"/>
            <a:ext cx="424815" cy="350520"/>
          </a:xfrm>
          <a:custGeom>
            <a:avLst/>
            <a:gdLst/>
            <a:ahLst/>
            <a:cxnLst/>
            <a:rect l="l" t="t" r="r" b="b"/>
            <a:pathLst>
              <a:path w="424814" h="350519">
                <a:moveTo>
                  <a:pt x="0" y="0"/>
                </a:moveTo>
                <a:lnTo>
                  <a:pt x="64008" y="0"/>
                </a:lnTo>
                <a:lnTo>
                  <a:pt x="128777" y="208534"/>
                </a:lnTo>
                <a:lnTo>
                  <a:pt x="198881" y="0"/>
                </a:lnTo>
                <a:lnTo>
                  <a:pt x="225805" y="0"/>
                </a:lnTo>
                <a:lnTo>
                  <a:pt x="296037" y="208534"/>
                </a:lnTo>
                <a:lnTo>
                  <a:pt x="360679" y="0"/>
                </a:lnTo>
                <a:lnTo>
                  <a:pt x="424688" y="0"/>
                </a:lnTo>
                <a:lnTo>
                  <a:pt x="312800" y="350266"/>
                </a:lnTo>
                <a:lnTo>
                  <a:pt x="287527" y="350266"/>
                </a:lnTo>
                <a:lnTo>
                  <a:pt x="212089" y="132334"/>
                </a:lnTo>
                <a:lnTo>
                  <a:pt x="138684" y="350266"/>
                </a:lnTo>
                <a:lnTo>
                  <a:pt x="113537" y="350266"/>
                </a:lnTo>
                <a:lnTo>
                  <a:pt x="0" y="0"/>
                </a:lnTo>
                <a:close/>
              </a:path>
            </a:pathLst>
          </a:custGeom>
          <a:ln w="3175">
            <a:solidFill>
              <a:srgbClr val="58134A"/>
            </a:solidFill>
          </a:ln>
        </p:spPr>
        <p:txBody>
          <a:bodyPr wrap="square" lIns="0" tIns="0" rIns="0" bIns="0" rtlCol="0"/>
          <a:lstStyle/>
          <a:p>
            <a:endParaRPr/>
          </a:p>
        </p:txBody>
      </p:sp>
      <p:sp>
        <p:nvSpPr>
          <p:cNvPr id="1049050" name="object 17"/>
          <p:cNvSpPr/>
          <p:nvPr/>
        </p:nvSpPr>
        <p:spPr>
          <a:xfrm>
            <a:off x="3066669" y="686180"/>
            <a:ext cx="220979" cy="346075"/>
          </a:xfrm>
          <a:custGeom>
            <a:avLst/>
            <a:gdLst/>
            <a:ahLst/>
            <a:cxnLst/>
            <a:rect l="l" t="t" r="r" b="b"/>
            <a:pathLst>
              <a:path w="220979" h="346075">
                <a:moveTo>
                  <a:pt x="0" y="0"/>
                </a:moveTo>
                <a:lnTo>
                  <a:pt x="220471" y="0"/>
                </a:lnTo>
                <a:lnTo>
                  <a:pt x="220471" y="54483"/>
                </a:lnTo>
                <a:lnTo>
                  <a:pt x="61341" y="54483"/>
                </a:lnTo>
                <a:lnTo>
                  <a:pt x="61341" y="135382"/>
                </a:lnTo>
                <a:lnTo>
                  <a:pt x="175513" y="135382"/>
                </a:lnTo>
                <a:lnTo>
                  <a:pt x="175513" y="187579"/>
                </a:lnTo>
                <a:lnTo>
                  <a:pt x="61341" y="187579"/>
                </a:lnTo>
                <a:lnTo>
                  <a:pt x="61341" y="291084"/>
                </a:lnTo>
                <a:lnTo>
                  <a:pt x="217931" y="291084"/>
                </a:lnTo>
                <a:lnTo>
                  <a:pt x="217931" y="345567"/>
                </a:lnTo>
                <a:lnTo>
                  <a:pt x="0" y="345567"/>
                </a:lnTo>
                <a:lnTo>
                  <a:pt x="0" y="0"/>
                </a:lnTo>
                <a:close/>
              </a:path>
            </a:pathLst>
          </a:custGeom>
          <a:ln w="3175">
            <a:solidFill>
              <a:srgbClr val="58134A"/>
            </a:solidFill>
          </a:ln>
        </p:spPr>
        <p:txBody>
          <a:bodyPr wrap="square" lIns="0" tIns="0" rIns="0" bIns="0" rtlCol="0"/>
          <a:lstStyle/>
          <a:p>
            <a:endParaRPr/>
          </a:p>
        </p:txBody>
      </p:sp>
      <p:sp>
        <p:nvSpPr>
          <p:cNvPr id="1049051" name="object 18"/>
          <p:cNvSpPr/>
          <p:nvPr/>
        </p:nvSpPr>
        <p:spPr>
          <a:xfrm>
            <a:off x="2743580" y="686180"/>
            <a:ext cx="252095" cy="350520"/>
          </a:xfrm>
          <a:custGeom>
            <a:avLst/>
            <a:gdLst/>
            <a:ahLst/>
            <a:cxnLst/>
            <a:rect l="l" t="t" r="r" b="b"/>
            <a:pathLst>
              <a:path w="252094" h="350519">
                <a:moveTo>
                  <a:pt x="0" y="0"/>
                </a:moveTo>
                <a:lnTo>
                  <a:pt x="29463" y="0"/>
                </a:lnTo>
                <a:lnTo>
                  <a:pt x="192658" y="208534"/>
                </a:lnTo>
                <a:lnTo>
                  <a:pt x="192658" y="0"/>
                </a:lnTo>
                <a:lnTo>
                  <a:pt x="251587" y="0"/>
                </a:lnTo>
                <a:lnTo>
                  <a:pt x="251587" y="350266"/>
                </a:lnTo>
                <a:lnTo>
                  <a:pt x="226694" y="350266"/>
                </a:lnTo>
                <a:lnTo>
                  <a:pt x="58927" y="131572"/>
                </a:lnTo>
                <a:lnTo>
                  <a:pt x="58927" y="345821"/>
                </a:lnTo>
                <a:lnTo>
                  <a:pt x="0" y="345821"/>
                </a:lnTo>
                <a:lnTo>
                  <a:pt x="0" y="0"/>
                </a:lnTo>
                <a:close/>
              </a:path>
            </a:pathLst>
          </a:custGeom>
          <a:ln w="3175">
            <a:solidFill>
              <a:srgbClr val="58134A"/>
            </a:solidFill>
          </a:ln>
        </p:spPr>
        <p:txBody>
          <a:bodyPr wrap="square" lIns="0" tIns="0" rIns="0" bIns="0" rtlCol="0"/>
          <a:lstStyle/>
          <a:p>
            <a:endParaRPr/>
          </a:p>
        </p:txBody>
      </p:sp>
      <p:sp>
        <p:nvSpPr>
          <p:cNvPr id="1049052" name="object 19"/>
          <p:cNvSpPr/>
          <p:nvPr/>
        </p:nvSpPr>
        <p:spPr>
          <a:xfrm>
            <a:off x="2224658" y="686180"/>
            <a:ext cx="294005" cy="346075"/>
          </a:xfrm>
          <a:custGeom>
            <a:avLst/>
            <a:gdLst/>
            <a:ahLst/>
            <a:cxnLst/>
            <a:rect l="l" t="t" r="r" b="b"/>
            <a:pathLst>
              <a:path w="294005" h="346075">
                <a:moveTo>
                  <a:pt x="0" y="0"/>
                </a:moveTo>
                <a:lnTo>
                  <a:pt x="65151" y="0"/>
                </a:lnTo>
                <a:lnTo>
                  <a:pt x="146939" y="147447"/>
                </a:lnTo>
                <a:lnTo>
                  <a:pt x="229108" y="0"/>
                </a:lnTo>
                <a:lnTo>
                  <a:pt x="294005" y="0"/>
                </a:lnTo>
                <a:lnTo>
                  <a:pt x="177927" y="203835"/>
                </a:lnTo>
                <a:lnTo>
                  <a:pt x="177927" y="345567"/>
                </a:lnTo>
                <a:lnTo>
                  <a:pt x="116586" y="345567"/>
                </a:lnTo>
                <a:lnTo>
                  <a:pt x="116586" y="203835"/>
                </a:lnTo>
                <a:lnTo>
                  <a:pt x="0" y="0"/>
                </a:lnTo>
                <a:close/>
              </a:path>
            </a:pathLst>
          </a:custGeom>
          <a:ln w="3175">
            <a:solidFill>
              <a:srgbClr val="58134A"/>
            </a:solidFill>
          </a:ln>
        </p:spPr>
        <p:txBody>
          <a:bodyPr wrap="square" lIns="0" tIns="0" rIns="0" bIns="0" rtlCol="0"/>
          <a:lstStyle/>
          <a:p>
            <a:endParaRPr/>
          </a:p>
        </p:txBody>
      </p:sp>
      <p:sp>
        <p:nvSpPr>
          <p:cNvPr id="1049053" name="object 20"/>
          <p:cNvSpPr/>
          <p:nvPr/>
        </p:nvSpPr>
        <p:spPr>
          <a:xfrm>
            <a:off x="1297050" y="686180"/>
            <a:ext cx="353060" cy="350520"/>
          </a:xfrm>
          <a:custGeom>
            <a:avLst/>
            <a:gdLst/>
            <a:ahLst/>
            <a:cxnLst/>
            <a:rect l="l" t="t" r="r" b="b"/>
            <a:pathLst>
              <a:path w="353060" h="350519">
                <a:moveTo>
                  <a:pt x="69596" y="0"/>
                </a:moveTo>
                <a:lnTo>
                  <a:pt x="102108" y="0"/>
                </a:lnTo>
                <a:lnTo>
                  <a:pt x="176911" y="232791"/>
                </a:lnTo>
                <a:lnTo>
                  <a:pt x="250062" y="0"/>
                </a:lnTo>
                <a:lnTo>
                  <a:pt x="282321" y="0"/>
                </a:lnTo>
                <a:lnTo>
                  <a:pt x="352932" y="345821"/>
                </a:lnTo>
                <a:lnTo>
                  <a:pt x="293497" y="345821"/>
                </a:lnTo>
                <a:lnTo>
                  <a:pt x="257556" y="159385"/>
                </a:lnTo>
                <a:lnTo>
                  <a:pt x="188087" y="350266"/>
                </a:lnTo>
                <a:lnTo>
                  <a:pt x="166115" y="350266"/>
                </a:lnTo>
                <a:lnTo>
                  <a:pt x="96520" y="159385"/>
                </a:lnTo>
                <a:lnTo>
                  <a:pt x="59182" y="345821"/>
                </a:lnTo>
                <a:lnTo>
                  <a:pt x="0" y="345821"/>
                </a:lnTo>
                <a:lnTo>
                  <a:pt x="69596" y="0"/>
                </a:lnTo>
                <a:close/>
              </a:path>
            </a:pathLst>
          </a:custGeom>
          <a:ln w="3175">
            <a:solidFill>
              <a:srgbClr val="58134A"/>
            </a:solidFill>
          </a:ln>
        </p:spPr>
        <p:txBody>
          <a:bodyPr wrap="square" lIns="0" tIns="0" rIns="0" bIns="0" rtlCol="0"/>
          <a:lstStyle/>
          <a:p>
            <a:endParaRPr/>
          </a:p>
        </p:txBody>
      </p:sp>
      <p:sp>
        <p:nvSpPr>
          <p:cNvPr id="1049054" name="object 21"/>
          <p:cNvSpPr/>
          <p:nvPr/>
        </p:nvSpPr>
        <p:spPr>
          <a:xfrm>
            <a:off x="1194803" y="686180"/>
            <a:ext cx="61594" cy="346075"/>
          </a:xfrm>
          <a:custGeom>
            <a:avLst/>
            <a:gdLst/>
            <a:ahLst/>
            <a:cxnLst/>
            <a:rect l="l" t="t" r="r" b="b"/>
            <a:pathLst>
              <a:path w="61594" h="346075">
                <a:moveTo>
                  <a:pt x="0" y="0"/>
                </a:moveTo>
                <a:lnTo>
                  <a:pt x="61328" y="0"/>
                </a:lnTo>
                <a:lnTo>
                  <a:pt x="61328" y="345567"/>
                </a:lnTo>
                <a:lnTo>
                  <a:pt x="0" y="345567"/>
                </a:lnTo>
                <a:lnTo>
                  <a:pt x="0" y="0"/>
                </a:lnTo>
                <a:close/>
              </a:path>
            </a:pathLst>
          </a:custGeom>
          <a:ln w="3175">
            <a:solidFill>
              <a:srgbClr val="58134A"/>
            </a:solidFill>
          </a:ln>
        </p:spPr>
        <p:txBody>
          <a:bodyPr wrap="square" lIns="0" tIns="0" rIns="0" bIns="0" rtlCol="0"/>
          <a:lstStyle/>
          <a:p>
            <a:endParaRPr/>
          </a:p>
        </p:txBody>
      </p:sp>
      <p:sp>
        <p:nvSpPr>
          <p:cNvPr id="1049055" name="object 22"/>
          <p:cNvSpPr/>
          <p:nvPr/>
        </p:nvSpPr>
        <p:spPr>
          <a:xfrm>
            <a:off x="2522982" y="684783"/>
            <a:ext cx="183515" cy="347345"/>
          </a:xfrm>
          <a:custGeom>
            <a:avLst/>
            <a:gdLst/>
            <a:ahLst/>
            <a:cxnLst/>
            <a:rect l="l" t="t" r="r" b="b"/>
            <a:pathLst>
              <a:path w="183514" h="347344">
                <a:moveTo>
                  <a:pt x="130429" y="0"/>
                </a:moveTo>
                <a:lnTo>
                  <a:pt x="183006" y="0"/>
                </a:lnTo>
                <a:lnTo>
                  <a:pt x="53086" y="346963"/>
                </a:lnTo>
                <a:lnTo>
                  <a:pt x="0" y="346963"/>
                </a:lnTo>
                <a:lnTo>
                  <a:pt x="130429" y="0"/>
                </a:lnTo>
                <a:close/>
              </a:path>
            </a:pathLst>
          </a:custGeom>
          <a:ln w="3175">
            <a:solidFill>
              <a:srgbClr val="58134A"/>
            </a:solidFill>
          </a:ln>
        </p:spPr>
        <p:txBody>
          <a:bodyPr wrap="square" lIns="0" tIns="0" rIns="0" bIns="0" rtlCol="0"/>
          <a:lstStyle/>
          <a:p>
            <a:endParaRPr/>
          </a:p>
        </p:txBody>
      </p:sp>
      <p:sp>
        <p:nvSpPr>
          <p:cNvPr id="1049056" name="object 23"/>
          <p:cNvSpPr/>
          <p:nvPr/>
        </p:nvSpPr>
        <p:spPr>
          <a:xfrm>
            <a:off x="614502" y="683768"/>
            <a:ext cx="229870" cy="347980"/>
          </a:xfrm>
          <a:custGeom>
            <a:avLst/>
            <a:gdLst/>
            <a:ahLst/>
            <a:cxnLst/>
            <a:rect l="l" t="t" r="r" b="b"/>
            <a:pathLst>
              <a:path w="229869" h="347980">
                <a:moveTo>
                  <a:pt x="71716" y="0"/>
                </a:moveTo>
                <a:lnTo>
                  <a:pt x="109895" y="1571"/>
                </a:lnTo>
                <a:lnTo>
                  <a:pt x="169750" y="14144"/>
                </a:lnTo>
                <a:lnTo>
                  <a:pt x="207993" y="39481"/>
                </a:lnTo>
                <a:lnTo>
                  <a:pt x="226920" y="78724"/>
                </a:lnTo>
                <a:lnTo>
                  <a:pt x="229285" y="103632"/>
                </a:lnTo>
                <a:lnTo>
                  <a:pt x="223681" y="146425"/>
                </a:lnTo>
                <a:lnTo>
                  <a:pt x="206869" y="179710"/>
                </a:lnTo>
                <a:lnTo>
                  <a:pt x="178846" y="203484"/>
                </a:lnTo>
                <a:lnTo>
                  <a:pt x="139612" y="217749"/>
                </a:lnTo>
                <a:lnTo>
                  <a:pt x="89166" y="222504"/>
                </a:lnTo>
                <a:lnTo>
                  <a:pt x="83534" y="222406"/>
                </a:lnTo>
                <a:lnTo>
                  <a:pt x="77019" y="222107"/>
                </a:lnTo>
                <a:lnTo>
                  <a:pt x="69617" y="221593"/>
                </a:lnTo>
                <a:lnTo>
                  <a:pt x="61328" y="220853"/>
                </a:lnTo>
                <a:lnTo>
                  <a:pt x="61328" y="347980"/>
                </a:lnTo>
                <a:lnTo>
                  <a:pt x="0" y="347980"/>
                </a:lnTo>
                <a:lnTo>
                  <a:pt x="0" y="2667"/>
                </a:lnTo>
                <a:lnTo>
                  <a:pt x="27484" y="1500"/>
                </a:lnTo>
                <a:lnTo>
                  <a:pt x="48598" y="666"/>
                </a:lnTo>
                <a:lnTo>
                  <a:pt x="63341" y="166"/>
                </a:lnTo>
                <a:lnTo>
                  <a:pt x="71716" y="0"/>
                </a:lnTo>
                <a:close/>
              </a:path>
            </a:pathLst>
          </a:custGeom>
          <a:ln w="3175">
            <a:solidFill>
              <a:srgbClr val="58134A"/>
            </a:solidFill>
          </a:ln>
        </p:spPr>
        <p:txBody>
          <a:bodyPr wrap="square" lIns="0" tIns="0" rIns="0" bIns="0" rtlCol="0"/>
          <a:lstStyle/>
          <a:p>
            <a:endParaRPr/>
          </a:p>
        </p:txBody>
      </p:sp>
      <p:sp>
        <p:nvSpPr>
          <p:cNvPr id="1049057" name="object 24"/>
          <p:cNvSpPr/>
          <p:nvPr/>
        </p:nvSpPr>
        <p:spPr>
          <a:xfrm>
            <a:off x="5953125" y="682625"/>
            <a:ext cx="266065" cy="349250"/>
          </a:xfrm>
          <a:custGeom>
            <a:avLst/>
            <a:gdLst/>
            <a:ahLst/>
            <a:cxnLst/>
            <a:rect l="l" t="t" r="r" b="b"/>
            <a:pathLst>
              <a:path w="266064" h="349250">
                <a:moveTo>
                  <a:pt x="95758" y="0"/>
                </a:moveTo>
                <a:lnTo>
                  <a:pt x="153338" y="6359"/>
                </a:lnTo>
                <a:lnTo>
                  <a:pt x="194452" y="25447"/>
                </a:lnTo>
                <a:lnTo>
                  <a:pt x="219112" y="57275"/>
                </a:lnTo>
                <a:lnTo>
                  <a:pt x="227329" y="101853"/>
                </a:lnTo>
                <a:lnTo>
                  <a:pt x="226188" y="116855"/>
                </a:lnTo>
                <a:lnTo>
                  <a:pt x="209169" y="157861"/>
                </a:lnTo>
                <a:lnTo>
                  <a:pt x="176664" y="187328"/>
                </a:lnTo>
                <a:lnTo>
                  <a:pt x="163449" y="193421"/>
                </a:lnTo>
                <a:lnTo>
                  <a:pt x="265557" y="349123"/>
                </a:lnTo>
                <a:lnTo>
                  <a:pt x="194817" y="349123"/>
                </a:lnTo>
                <a:lnTo>
                  <a:pt x="102615" y="206375"/>
                </a:lnTo>
                <a:lnTo>
                  <a:pt x="94952" y="206206"/>
                </a:lnTo>
                <a:lnTo>
                  <a:pt x="85883" y="205882"/>
                </a:lnTo>
                <a:lnTo>
                  <a:pt x="75434" y="205392"/>
                </a:lnTo>
                <a:lnTo>
                  <a:pt x="63626" y="204724"/>
                </a:lnTo>
                <a:lnTo>
                  <a:pt x="63626" y="349123"/>
                </a:lnTo>
                <a:lnTo>
                  <a:pt x="0" y="349123"/>
                </a:lnTo>
                <a:lnTo>
                  <a:pt x="0" y="3555"/>
                </a:lnTo>
                <a:lnTo>
                  <a:pt x="4409" y="3438"/>
                </a:lnTo>
                <a:lnTo>
                  <a:pt x="12509" y="3095"/>
                </a:lnTo>
                <a:lnTo>
                  <a:pt x="24324" y="2538"/>
                </a:lnTo>
                <a:lnTo>
                  <a:pt x="39877" y="1777"/>
                </a:lnTo>
                <a:lnTo>
                  <a:pt x="56360" y="1017"/>
                </a:lnTo>
                <a:lnTo>
                  <a:pt x="71151" y="460"/>
                </a:lnTo>
                <a:lnTo>
                  <a:pt x="84276" y="117"/>
                </a:lnTo>
                <a:lnTo>
                  <a:pt x="95758" y="0"/>
                </a:lnTo>
                <a:close/>
              </a:path>
            </a:pathLst>
          </a:custGeom>
          <a:ln w="3175">
            <a:solidFill>
              <a:srgbClr val="58134A"/>
            </a:solidFill>
          </a:ln>
        </p:spPr>
        <p:txBody>
          <a:bodyPr wrap="square" lIns="0" tIns="0" rIns="0" bIns="0" rtlCol="0"/>
          <a:lstStyle/>
          <a:p>
            <a:endParaRPr/>
          </a:p>
        </p:txBody>
      </p:sp>
      <p:sp>
        <p:nvSpPr>
          <p:cNvPr id="1049058" name="object 25"/>
          <p:cNvSpPr/>
          <p:nvPr/>
        </p:nvSpPr>
        <p:spPr>
          <a:xfrm>
            <a:off x="1993773" y="682625"/>
            <a:ext cx="266065" cy="349250"/>
          </a:xfrm>
          <a:custGeom>
            <a:avLst/>
            <a:gdLst/>
            <a:ahLst/>
            <a:cxnLst/>
            <a:rect l="l" t="t" r="r" b="b"/>
            <a:pathLst>
              <a:path w="266064" h="349250">
                <a:moveTo>
                  <a:pt x="95757" y="0"/>
                </a:moveTo>
                <a:lnTo>
                  <a:pt x="153338" y="6359"/>
                </a:lnTo>
                <a:lnTo>
                  <a:pt x="194452" y="25447"/>
                </a:lnTo>
                <a:lnTo>
                  <a:pt x="219112" y="57275"/>
                </a:lnTo>
                <a:lnTo>
                  <a:pt x="227329" y="101853"/>
                </a:lnTo>
                <a:lnTo>
                  <a:pt x="226188" y="116855"/>
                </a:lnTo>
                <a:lnTo>
                  <a:pt x="209169" y="157861"/>
                </a:lnTo>
                <a:lnTo>
                  <a:pt x="176664" y="187328"/>
                </a:lnTo>
                <a:lnTo>
                  <a:pt x="163449" y="193421"/>
                </a:lnTo>
                <a:lnTo>
                  <a:pt x="265556" y="349123"/>
                </a:lnTo>
                <a:lnTo>
                  <a:pt x="194818" y="349123"/>
                </a:lnTo>
                <a:lnTo>
                  <a:pt x="102615" y="206375"/>
                </a:lnTo>
                <a:lnTo>
                  <a:pt x="94952" y="206206"/>
                </a:lnTo>
                <a:lnTo>
                  <a:pt x="85883" y="205882"/>
                </a:lnTo>
                <a:lnTo>
                  <a:pt x="75434" y="205392"/>
                </a:lnTo>
                <a:lnTo>
                  <a:pt x="63626" y="204724"/>
                </a:lnTo>
                <a:lnTo>
                  <a:pt x="63626" y="349123"/>
                </a:lnTo>
                <a:lnTo>
                  <a:pt x="0" y="349123"/>
                </a:lnTo>
                <a:lnTo>
                  <a:pt x="0" y="3555"/>
                </a:lnTo>
                <a:lnTo>
                  <a:pt x="4409" y="3438"/>
                </a:lnTo>
                <a:lnTo>
                  <a:pt x="12509" y="3095"/>
                </a:lnTo>
                <a:lnTo>
                  <a:pt x="24324" y="2538"/>
                </a:lnTo>
                <a:lnTo>
                  <a:pt x="39877" y="1777"/>
                </a:lnTo>
                <a:lnTo>
                  <a:pt x="56360" y="1017"/>
                </a:lnTo>
                <a:lnTo>
                  <a:pt x="71151" y="460"/>
                </a:lnTo>
                <a:lnTo>
                  <a:pt x="84276" y="117"/>
                </a:lnTo>
                <a:lnTo>
                  <a:pt x="95757" y="0"/>
                </a:lnTo>
                <a:close/>
              </a:path>
            </a:pathLst>
          </a:custGeom>
          <a:ln w="3175">
            <a:solidFill>
              <a:srgbClr val="58134A"/>
            </a:solidFill>
          </a:ln>
        </p:spPr>
        <p:txBody>
          <a:bodyPr wrap="square" lIns="0" tIns="0" rIns="0" bIns="0" rtlCol="0"/>
          <a:lstStyle/>
          <a:p>
            <a:endParaRPr/>
          </a:p>
        </p:txBody>
      </p:sp>
      <p:sp>
        <p:nvSpPr>
          <p:cNvPr id="1049059" name="object 26"/>
          <p:cNvSpPr/>
          <p:nvPr/>
        </p:nvSpPr>
        <p:spPr>
          <a:xfrm>
            <a:off x="897966" y="682625"/>
            <a:ext cx="266065" cy="349250"/>
          </a:xfrm>
          <a:custGeom>
            <a:avLst/>
            <a:gdLst/>
            <a:ahLst/>
            <a:cxnLst/>
            <a:rect l="l" t="t" r="r" b="b"/>
            <a:pathLst>
              <a:path w="266065" h="349250">
                <a:moveTo>
                  <a:pt x="95770" y="0"/>
                </a:moveTo>
                <a:lnTo>
                  <a:pt x="153361" y="6359"/>
                </a:lnTo>
                <a:lnTo>
                  <a:pt x="194497" y="25447"/>
                </a:lnTo>
                <a:lnTo>
                  <a:pt x="219178" y="57275"/>
                </a:lnTo>
                <a:lnTo>
                  <a:pt x="227406" y="101853"/>
                </a:lnTo>
                <a:lnTo>
                  <a:pt x="226270" y="116855"/>
                </a:lnTo>
                <a:lnTo>
                  <a:pt x="209232" y="157861"/>
                </a:lnTo>
                <a:lnTo>
                  <a:pt x="176685" y="187328"/>
                </a:lnTo>
                <a:lnTo>
                  <a:pt x="163474" y="193421"/>
                </a:lnTo>
                <a:lnTo>
                  <a:pt x="265620" y="349123"/>
                </a:lnTo>
                <a:lnTo>
                  <a:pt x="194843" y="349123"/>
                </a:lnTo>
                <a:lnTo>
                  <a:pt x="102615" y="206375"/>
                </a:lnTo>
                <a:lnTo>
                  <a:pt x="94962" y="206206"/>
                </a:lnTo>
                <a:lnTo>
                  <a:pt x="85925" y="205882"/>
                </a:lnTo>
                <a:lnTo>
                  <a:pt x="75501" y="205392"/>
                </a:lnTo>
                <a:lnTo>
                  <a:pt x="63690" y="204724"/>
                </a:lnTo>
                <a:lnTo>
                  <a:pt x="63690" y="349123"/>
                </a:lnTo>
                <a:lnTo>
                  <a:pt x="0" y="349123"/>
                </a:lnTo>
                <a:lnTo>
                  <a:pt x="0" y="3555"/>
                </a:lnTo>
                <a:lnTo>
                  <a:pt x="4441" y="3438"/>
                </a:lnTo>
                <a:lnTo>
                  <a:pt x="12565" y="3095"/>
                </a:lnTo>
                <a:lnTo>
                  <a:pt x="24372" y="2538"/>
                </a:lnTo>
                <a:lnTo>
                  <a:pt x="39865" y="1777"/>
                </a:lnTo>
                <a:lnTo>
                  <a:pt x="56362" y="1017"/>
                </a:lnTo>
                <a:lnTo>
                  <a:pt x="71180" y="460"/>
                </a:lnTo>
                <a:lnTo>
                  <a:pt x="84317" y="117"/>
                </a:lnTo>
                <a:lnTo>
                  <a:pt x="95770" y="0"/>
                </a:lnTo>
                <a:close/>
              </a:path>
            </a:pathLst>
          </a:custGeom>
          <a:ln w="3175">
            <a:solidFill>
              <a:srgbClr val="58134A"/>
            </a:solidFill>
          </a:ln>
        </p:spPr>
        <p:txBody>
          <a:bodyPr wrap="square" lIns="0" tIns="0" rIns="0" bIns="0" rtlCol="0"/>
          <a:lstStyle/>
          <a:p>
            <a:endParaRPr/>
          </a:p>
        </p:txBody>
      </p:sp>
      <p:sp>
        <p:nvSpPr>
          <p:cNvPr id="1049060" name="object 27"/>
          <p:cNvSpPr/>
          <p:nvPr/>
        </p:nvSpPr>
        <p:spPr>
          <a:xfrm>
            <a:off x="5612510" y="681481"/>
            <a:ext cx="304165" cy="350520"/>
          </a:xfrm>
          <a:custGeom>
            <a:avLst/>
            <a:gdLst/>
            <a:ahLst/>
            <a:cxnLst/>
            <a:rect l="l" t="t" r="r" b="b"/>
            <a:pathLst>
              <a:path w="304164" h="350519">
                <a:moveTo>
                  <a:pt x="137794" y="0"/>
                </a:moveTo>
                <a:lnTo>
                  <a:pt x="164718" y="0"/>
                </a:lnTo>
                <a:lnTo>
                  <a:pt x="303656" y="350265"/>
                </a:lnTo>
                <a:lnTo>
                  <a:pt x="235965" y="350265"/>
                </a:lnTo>
                <a:lnTo>
                  <a:pt x="210692" y="280162"/>
                </a:lnTo>
                <a:lnTo>
                  <a:pt x="92328" y="280162"/>
                </a:lnTo>
                <a:lnTo>
                  <a:pt x="68199" y="350265"/>
                </a:lnTo>
                <a:lnTo>
                  <a:pt x="0" y="350265"/>
                </a:lnTo>
                <a:lnTo>
                  <a:pt x="137794" y="0"/>
                </a:lnTo>
                <a:close/>
              </a:path>
            </a:pathLst>
          </a:custGeom>
          <a:ln w="3175">
            <a:solidFill>
              <a:srgbClr val="58134A"/>
            </a:solidFill>
          </a:ln>
        </p:spPr>
        <p:txBody>
          <a:bodyPr wrap="square" lIns="0" tIns="0" rIns="0" bIns="0" rtlCol="0"/>
          <a:lstStyle/>
          <a:p>
            <a:endParaRPr/>
          </a:p>
        </p:txBody>
      </p:sp>
      <p:sp>
        <p:nvSpPr>
          <p:cNvPr id="1049061" name="object 28"/>
          <p:cNvSpPr/>
          <p:nvPr/>
        </p:nvSpPr>
        <p:spPr>
          <a:xfrm>
            <a:off x="1653158" y="681481"/>
            <a:ext cx="304165" cy="350520"/>
          </a:xfrm>
          <a:custGeom>
            <a:avLst/>
            <a:gdLst/>
            <a:ahLst/>
            <a:cxnLst/>
            <a:rect l="l" t="t" r="r" b="b"/>
            <a:pathLst>
              <a:path w="304164" h="350519">
                <a:moveTo>
                  <a:pt x="137795" y="0"/>
                </a:moveTo>
                <a:lnTo>
                  <a:pt x="164719" y="0"/>
                </a:lnTo>
                <a:lnTo>
                  <a:pt x="303657" y="350265"/>
                </a:lnTo>
                <a:lnTo>
                  <a:pt x="235966" y="350265"/>
                </a:lnTo>
                <a:lnTo>
                  <a:pt x="210693" y="280162"/>
                </a:lnTo>
                <a:lnTo>
                  <a:pt x="92329" y="280162"/>
                </a:lnTo>
                <a:lnTo>
                  <a:pt x="68199" y="350265"/>
                </a:lnTo>
                <a:lnTo>
                  <a:pt x="0" y="350265"/>
                </a:lnTo>
                <a:lnTo>
                  <a:pt x="137795" y="0"/>
                </a:lnTo>
                <a:close/>
              </a:path>
            </a:pathLst>
          </a:custGeom>
          <a:ln w="3175">
            <a:solidFill>
              <a:srgbClr val="58134A"/>
            </a:solidFill>
          </a:ln>
        </p:spPr>
        <p:txBody>
          <a:bodyPr wrap="square" lIns="0" tIns="0" rIns="0" bIns="0" rtlCol="0"/>
          <a:lstStyle/>
          <a:p>
            <a:endParaRPr/>
          </a:p>
        </p:txBody>
      </p:sp>
      <p:sp>
        <p:nvSpPr>
          <p:cNvPr id="1049062" name="object 29"/>
          <p:cNvSpPr/>
          <p:nvPr/>
        </p:nvSpPr>
        <p:spPr>
          <a:xfrm>
            <a:off x="4275454" y="68021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4"/>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049063" name="object 30"/>
          <p:cNvSpPr/>
          <p:nvPr/>
        </p:nvSpPr>
        <p:spPr>
          <a:xfrm>
            <a:off x="4028566" y="680212"/>
            <a:ext cx="209550" cy="357505"/>
          </a:xfrm>
          <a:custGeom>
            <a:avLst/>
            <a:gdLst/>
            <a:ahLst/>
            <a:cxnLst/>
            <a:rect l="l" t="t" r="r" b="b"/>
            <a:pathLst>
              <a:path w="209550" h="357505">
                <a:moveTo>
                  <a:pt x="105410" y="0"/>
                </a:moveTo>
                <a:lnTo>
                  <a:pt x="133342" y="1404"/>
                </a:lnTo>
                <a:lnTo>
                  <a:pt x="157321" y="5619"/>
                </a:lnTo>
                <a:lnTo>
                  <a:pt x="177347" y="12644"/>
                </a:lnTo>
                <a:lnTo>
                  <a:pt x="193421" y="22478"/>
                </a:lnTo>
                <a:lnTo>
                  <a:pt x="174752" y="75311"/>
                </a:lnTo>
                <a:lnTo>
                  <a:pt x="158345" y="65216"/>
                </a:lnTo>
                <a:lnTo>
                  <a:pt x="141509" y="57991"/>
                </a:lnTo>
                <a:lnTo>
                  <a:pt x="124245" y="53647"/>
                </a:lnTo>
                <a:lnTo>
                  <a:pt x="106553" y="52197"/>
                </a:lnTo>
                <a:lnTo>
                  <a:pt x="96555" y="52889"/>
                </a:lnTo>
                <a:lnTo>
                  <a:pt x="64912" y="76263"/>
                </a:lnTo>
                <a:lnTo>
                  <a:pt x="61975" y="92583"/>
                </a:lnTo>
                <a:lnTo>
                  <a:pt x="66093" y="107584"/>
                </a:lnTo>
                <a:lnTo>
                  <a:pt x="78438" y="122872"/>
                </a:lnTo>
                <a:lnTo>
                  <a:pt x="98998" y="138445"/>
                </a:lnTo>
                <a:lnTo>
                  <a:pt x="127762" y="154304"/>
                </a:lnTo>
                <a:lnTo>
                  <a:pt x="143902" y="162615"/>
                </a:lnTo>
                <a:lnTo>
                  <a:pt x="157638" y="170592"/>
                </a:lnTo>
                <a:lnTo>
                  <a:pt x="191341" y="201041"/>
                </a:lnTo>
                <a:lnTo>
                  <a:pt x="207168" y="238934"/>
                </a:lnTo>
                <a:lnTo>
                  <a:pt x="209169" y="261238"/>
                </a:lnTo>
                <a:lnTo>
                  <a:pt x="207097" y="281267"/>
                </a:lnTo>
                <a:lnTo>
                  <a:pt x="190523" y="315799"/>
                </a:lnTo>
                <a:lnTo>
                  <a:pt x="158043" y="342161"/>
                </a:lnTo>
                <a:lnTo>
                  <a:pt x="113657" y="355687"/>
                </a:lnTo>
                <a:lnTo>
                  <a:pt x="87249" y="357377"/>
                </a:lnTo>
                <a:lnTo>
                  <a:pt x="63650" y="355828"/>
                </a:lnTo>
                <a:lnTo>
                  <a:pt x="41243" y="351170"/>
                </a:lnTo>
                <a:lnTo>
                  <a:pt x="20026" y="343394"/>
                </a:lnTo>
                <a:lnTo>
                  <a:pt x="0" y="332486"/>
                </a:lnTo>
                <a:lnTo>
                  <a:pt x="22606" y="277495"/>
                </a:lnTo>
                <a:lnTo>
                  <a:pt x="40707" y="288643"/>
                </a:lnTo>
                <a:lnTo>
                  <a:pt x="58642" y="296576"/>
                </a:lnTo>
                <a:lnTo>
                  <a:pt x="76434" y="301319"/>
                </a:lnTo>
                <a:lnTo>
                  <a:pt x="94107" y="302895"/>
                </a:lnTo>
                <a:lnTo>
                  <a:pt x="117703" y="300537"/>
                </a:lnTo>
                <a:lnTo>
                  <a:pt x="134572" y="293465"/>
                </a:lnTo>
                <a:lnTo>
                  <a:pt x="144702" y="281678"/>
                </a:lnTo>
                <a:lnTo>
                  <a:pt x="148082" y="265175"/>
                </a:lnTo>
                <a:lnTo>
                  <a:pt x="147294" y="256434"/>
                </a:lnTo>
                <a:lnTo>
                  <a:pt x="127309" y="223206"/>
                </a:lnTo>
                <a:lnTo>
                  <a:pt x="82804" y="195452"/>
                </a:lnTo>
                <a:lnTo>
                  <a:pt x="64591" y="185975"/>
                </a:lnTo>
                <a:lnTo>
                  <a:pt x="49593" y="177355"/>
                </a:lnTo>
                <a:lnTo>
                  <a:pt x="17113" y="148637"/>
                </a:lnTo>
                <a:lnTo>
                  <a:pt x="1109" y="103489"/>
                </a:lnTo>
                <a:lnTo>
                  <a:pt x="635" y="92963"/>
                </a:lnTo>
                <a:lnTo>
                  <a:pt x="2468" y="73796"/>
                </a:lnTo>
                <a:lnTo>
                  <a:pt x="29972" y="26415"/>
                </a:lnTo>
                <a:lnTo>
                  <a:pt x="63547" y="6635"/>
                </a:lnTo>
                <a:lnTo>
                  <a:pt x="83425" y="1662"/>
                </a:lnTo>
                <a:lnTo>
                  <a:pt x="105410" y="0"/>
                </a:lnTo>
                <a:close/>
              </a:path>
            </a:pathLst>
          </a:custGeom>
          <a:ln w="3175">
            <a:solidFill>
              <a:srgbClr val="58134A"/>
            </a:solidFill>
          </a:ln>
        </p:spPr>
        <p:txBody>
          <a:bodyPr wrap="square" lIns="0" tIns="0" rIns="0" bIns="0" rtlCol="0"/>
          <a:lstStyle/>
          <a:p>
            <a:endParaRPr/>
          </a:p>
        </p:txBody>
      </p:sp>
      <p:sp>
        <p:nvSpPr>
          <p:cNvPr id="1049064" name="object 31"/>
          <p:cNvSpPr txBox="1"/>
          <p:nvPr/>
        </p:nvSpPr>
        <p:spPr>
          <a:xfrm>
            <a:off x="612140" y="1371600"/>
            <a:ext cx="7922260" cy="4382610"/>
          </a:xfrm>
          <a:prstGeom prst="rect">
            <a:avLst/>
          </a:prstGeom>
        </p:spPr>
        <p:txBody>
          <a:bodyPr vert="horz" wrap="square" lIns="0" tIns="57785" rIns="0" bIns="0" rtlCol="0">
            <a:spAutoFit/>
          </a:bodyPr>
          <a:lstStyle/>
          <a:p>
            <a:pPr marL="286385" marR="701040" indent="-274320" algn="just">
              <a:lnSpc>
                <a:spcPts val="2810"/>
              </a:lnSpc>
              <a:spcBef>
                <a:spcPts val="455"/>
              </a:spcBef>
              <a:buClr>
                <a:srgbClr val="B03E9A"/>
              </a:buClr>
              <a:buSzPct val="73076"/>
              <a:buFont typeface="Wingdings 2"/>
              <a:buChar char=""/>
              <a:tabLst>
                <a:tab pos="287020" algn="l"/>
              </a:tabLst>
            </a:pPr>
            <a:r>
              <a:rPr sz="2600" dirty="0">
                <a:latin typeface="Trebuchet MS"/>
                <a:cs typeface="Trebuchet MS"/>
              </a:rPr>
              <a:t>A </a:t>
            </a:r>
            <a:r>
              <a:rPr sz="2600" spc="-5" dirty="0">
                <a:latin typeface="Trebuchet MS"/>
                <a:cs typeface="Trebuchet MS"/>
              </a:rPr>
              <a:t>market for new issues i.e. </a:t>
            </a:r>
            <a:r>
              <a:rPr sz="2600" dirty="0">
                <a:latin typeface="Trebuchet MS"/>
                <a:cs typeface="Trebuchet MS"/>
              </a:rPr>
              <a:t>a </a:t>
            </a:r>
            <a:r>
              <a:rPr sz="2600" spc="-5" dirty="0">
                <a:latin typeface="Trebuchet MS"/>
                <a:cs typeface="Trebuchet MS"/>
              </a:rPr>
              <a:t>market</a:t>
            </a:r>
            <a:r>
              <a:rPr sz="2600" spc="-204" dirty="0">
                <a:latin typeface="Trebuchet MS"/>
                <a:cs typeface="Trebuchet MS"/>
              </a:rPr>
              <a:t> </a:t>
            </a:r>
            <a:r>
              <a:rPr sz="2600" spc="-5" dirty="0">
                <a:latin typeface="Trebuchet MS"/>
                <a:cs typeface="Trebuchet MS"/>
              </a:rPr>
              <a:t>for  fresh</a:t>
            </a:r>
            <a:r>
              <a:rPr sz="2600" spc="-20" dirty="0">
                <a:latin typeface="Trebuchet MS"/>
                <a:cs typeface="Trebuchet MS"/>
              </a:rPr>
              <a:t> </a:t>
            </a:r>
            <a:r>
              <a:rPr sz="2600" spc="-5" dirty="0">
                <a:latin typeface="Trebuchet MS"/>
                <a:cs typeface="Trebuchet MS"/>
              </a:rPr>
              <a:t>capital.</a:t>
            </a:r>
            <a:endParaRPr sz="2600">
              <a:latin typeface="Trebuchet MS"/>
              <a:cs typeface="Trebuchet MS"/>
            </a:endParaRPr>
          </a:p>
          <a:p>
            <a:pPr marL="286385" marR="1377315" indent="-274320" algn="just">
              <a:lnSpc>
                <a:spcPts val="2810"/>
              </a:lnSpc>
              <a:spcBef>
                <a:spcPts val="600"/>
              </a:spcBef>
              <a:buClr>
                <a:srgbClr val="B03E9A"/>
              </a:buClr>
              <a:buSzPct val="73076"/>
              <a:buFont typeface="Wingdings 2"/>
              <a:buChar char=""/>
              <a:tabLst>
                <a:tab pos="287020" algn="l"/>
              </a:tabLst>
            </a:pPr>
            <a:r>
              <a:rPr lang="en-US" sz="2600" spc="-5" dirty="0">
                <a:latin typeface="Trebuchet MS"/>
                <a:cs typeface="Trebuchet MS"/>
              </a:rPr>
              <a:t>It </a:t>
            </a:r>
            <a:r>
              <a:rPr sz="2600" spc="-5">
                <a:latin typeface="Trebuchet MS"/>
                <a:cs typeface="Trebuchet MS"/>
              </a:rPr>
              <a:t>provides </a:t>
            </a:r>
            <a:r>
              <a:rPr sz="2600" spc="-5" dirty="0">
                <a:latin typeface="Trebuchet MS"/>
                <a:cs typeface="Trebuchet MS"/>
              </a:rPr>
              <a:t>the channel for </a:t>
            </a:r>
            <a:r>
              <a:rPr sz="2600" dirty="0">
                <a:latin typeface="Trebuchet MS"/>
                <a:cs typeface="Trebuchet MS"/>
              </a:rPr>
              <a:t>sale of new  securities, </a:t>
            </a:r>
            <a:r>
              <a:rPr sz="2600" spc="-5" dirty="0">
                <a:latin typeface="Trebuchet MS"/>
                <a:cs typeface="Trebuchet MS"/>
              </a:rPr>
              <a:t>not previously</a:t>
            </a:r>
            <a:r>
              <a:rPr sz="2600" spc="-85" dirty="0">
                <a:latin typeface="Trebuchet MS"/>
                <a:cs typeface="Trebuchet MS"/>
              </a:rPr>
              <a:t> </a:t>
            </a:r>
            <a:r>
              <a:rPr sz="2600" spc="-5" dirty="0">
                <a:latin typeface="Trebuchet MS"/>
                <a:cs typeface="Trebuchet MS"/>
              </a:rPr>
              <a:t>available.</a:t>
            </a:r>
            <a:endParaRPr sz="2600">
              <a:latin typeface="Trebuchet MS"/>
              <a:cs typeface="Trebuchet MS"/>
            </a:endParaRPr>
          </a:p>
          <a:p>
            <a:pPr marL="286385" marR="175260" indent="-274320" algn="just">
              <a:lnSpc>
                <a:spcPts val="2810"/>
              </a:lnSpc>
              <a:spcBef>
                <a:spcPts val="595"/>
              </a:spcBef>
              <a:buClr>
                <a:srgbClr val="B03E9A"/>
              </a:buClr>
              <a:buSzPct val="73076"/>
              <a:buFont typeface="Wingdings 2"/>
              <a:buChar char=""/>
              <a:tabLst>
                <a:tab pos="287020" algn="l"/>
              </a:tabLst>
            </a:pPr>
            <a:r>
              <a:rPr lang="en-US" sz="2600" spc="-5" dirty="0">
                <a:latin typeface="Trebuchet MS"/>
                <a:cs typeface="Trebuchet MS"/>
              </a:rPr>
              <a:t>It also </a:t>
            </a:r>
            <a:r>
              <a:rPr sz="2600" spc="-5">
                <a:latin typeface="Trebuchet MS"/>
                <a:cs typeface="Trebuchet MS"/>
              </a:rPr>
              <a:t>provides </a:t>
            </a:r>
            <a:r>
              <a:rPr sz="2600" dirty="0">
                <a:latin typeface="Trebuchet MS"/>
                <a:cs typeface="Trebuchet MS"/>
              </a:rPr>
              <a:t>opportunity </a:t>
            </a:r>
            <a:r>
              <a:rPr sz="2600" spc="-5" dirty="0">
                <a:latin typeface="Trebuchet MS"/>
                <a:cs typeface="Trebuchet MS"/>
              </a:rPr>
              <a:t>to issuers </a:t>
            </a:r>
            <a:r>
              <a:rPr sz="2600" dirty="0">
                <a:latin typeface="Trebuchet MS"/>
                <a:cs typeface="Trebuchet MS"/>
              </a:rPr>
              <a:t>of securities;  </a:t>
            </a:r>
            <a:r>
              <a:rPr sz="2600" spc="-5" dirty="0">
                <a:latin typeface="Trebuchet MS"/>
                <a:cs typeface="Trebuchet MS"/>
              </a:rPr>
              <a:t>government as well as</a:t>
            </a:r>
            <a:r>
              <a:rPr sz="2600" spc="-15" dirty="0">
                <a:latin typeface="Trebuchet MS"/>
                <a:cs typeface="Trebuchet MS"/>
              </a:rPr>
              <a:t> </a:t>
            </a:r>
            <a:r>
              <a:rPr sz="2600" spc="-5" dirty="0">
                <a:latin typeface="Trebuchet MS"/>
                <a:cs typeface="Trebuchet MS"/>
              </a:rPr>
              <a:t>corporates.</a:t>
            </a:r>
            <a:endParaRPr sz="2600">
              <a:latin typeface="Trebuchet MS"/>
              <a:cs typeface="Trebuchet MS"/>
            </a:endParaRPr>
          </a:p>
          <a:p>
            <a:pPr marL="286385" marR="5080" indent="-274320" algn="just">
              <a:lnSpc>
                <a:spcPts val="2810"/>
              </a:lnSpc>
              <a:spcBef>
                <a:spcPts val="595"/>
              </a:spcBef>
              <a:buClr>
                <a:srgbClr val="B03E9A"/>
              </a:buClr>
              <a:buSzPct val="73076"/>
              <a:buFont typeface="Wingdings 2"/>
              <a:buChar char=""/>
              <a:tabLst>
                <a:tab pos="287020" algn="l"/>
              </a:tabLst>
            </a:pPr>
            <a:r>
              <a:rPr sz="2600" dirty="0">
                <a:latin typeface="Trebuchet MS"/>
                <a:cs typeface="Trebuchet MS"/>
              </a:rPr>
              <a:t>to raise </a:t>
            </a:r>
            <a:r>
              <a:rPr sz="2600" spc="-5" dirty="0">
                <a:latin typeface="Trebuchet MS"/>
                <a:cs typeface="Trebuchet MS"/>
              </a:rPr>
              <a:t>resources </a:t>
            </a:r>
            <a:r>
              <a:rPr sz="2600" dirty="0">
                <a:latin typeface="Trebuchet MS"/>
                <a:cs typeface="Trebuchet MS"/>
              </a:rPr>
              <a:t>to meet </a:t>
            </a:r>
            <a:r>
              <a:rPr sz="2600" spc="-5" dirty="0">
                <a:latin typeface="Trebuchet MS"/>
                <a:cs typeface="Trebuchet MS"/>
              </a:rPr>
              <a:t>their requirements  </a:t>
            </a:r>
            <a:r>
              <a:rPr sz="2600" dirty="0">
                <a:latin typeface="Trebuchet MS"/>
                <a:cs typeface="Trebuchet MS"/>
              </a:rPr>
              <a:t>of </a:t>
            </a:r>
            <a:r>
              <a:rPr sz="2600" spc="-5" dirty="0">
                <a:latin typeface="Trebuchet MS"/>
                <a:cs typeface="Trebuchet MS"/>
              </a:rPr>
              <a:t>investment and/or discharge </a:t>
            </a:r>
            <a:r>
              <a:rPr sz="2600" dirty="0">
                <a:latin typeface="Trebuchet MS"/>
                <a:cs typeface="Trebuchet MS"/>
              </a:rPr>
              <a:t>some  obligation.</a:t>
            </a:r>
            <a:endParaRPr sz="2600">
              <a:latin typeface="Trebuchet MS"/>
              <a:cs typeface="Trebuchet MS"/>
            </a:endParaRPr>
          </a:p>
          <a:p>
            <a:pPr marL="287020" indent="-274320" algn="just">
              <a:lnSpc>
                <a:spcPct val="100000"/>
              </a:lnSpc>
              <a:spcBef>
                <a:spcPts val="245"/>
              </a:spcBef>
              <a:buClr>
                <a:srgbClr val="B03E9A"/>
              </a:buClr>
              <a:buSzPct val="73076"/>
              <a:buFont typeface="Wingdings 2"/>
              <a:buChar char=""/>
              <a:tabLst>
                <a:tab pos="287020" algn="l"/>
              </a:tabLst>
            </a:pPr>
            <a:r>
              <a:rPr sz="2600" spc="-5" dirty="0">
                <a:latin typeface="Trebuchet MS"/>
                <a:cs typeface="Trebuchet MS"/>
              </a:rPr>
              <a:t>does not have any organizational</a:t>
            </a:r>
            <a:r>
              <a:rPr sz="2600" spc="-30" dirty="0">
                <a:latin typeface="Trebuchet MS"/>
                <a:cs typeface="Trebuchet MS"/>
              </a:rPr>
              <a:t> </a:t>
            </a:r>
            <a:r>
              <a:rPr sz="2600" dirty="0">
                <a:latin typeface="Trebuchet MS"/>
                <a:cs typeface="Trebuchet MS"/>
              </a:rPr>
              <a:t>setup</a:t>
            </a:r>
            <a:endParaRPr sz="2600">
              <a:latin typeface="Trebuchet MS"/>
              <a:cs typeface="Trebuchet MS"/>
            </a:endParaRPr>
          </a:p>
          <a:p>
            <a:pPr marL="286385" marR="108585" indent="-274320" algn="just">
              <a:lnSpc>
                <a:spcPts val="2810"/>
              </a:lnSpc>
              <a:spcBef>
                <a:spcPts val="640"/>
              </a:spcBef>
              <a:buClr>
                <a:srgbClr val="B03E9A"/>
              </a:buClr>
              <a:buSzPct val="73076"/>
              <a:buFont typeface="Wingdings 2"/>
              <a:buChar char=""/>
              <a:tabLst>
                <a:tab pos="287020" algn="l"/>
              </a:tabLst>
            </a:pPr>
            <a:r>
              <a:rPr lang="en-US" sz="2600" spc="-5" dirty="0">
                <a:latin typeface="Trebuchet MS"/>
                <a:cs typeface="Trebuchet MS"/>
              </a:rPr>
              <a:t>Performs </a:t>
            </a:r>
            <a:r>
              <a:rPr sz="2600" spc="-5">
                <a:latin typeface="Trebuchet MS"/>
                <a:cs typeface="Trebuchet MS"/>
              </a:rPr>
              <a:t>triple-service </a:t>
            </a:r>
            <a:r>
              <a:rPr sz="2600" dirty="0">
                <a:latin typeface="Trebuchet MS"/>
                <a:cs typeface="Trebuchet MS"/>
              </a:rPr>
              <a:t>function: </a:t>
            </a:r>
            <a:r>
              <a:rPr sz="2600" spc="-5" dirty="0">
                <a:latin typeface="Trebuchet MS"/>
                <a:cs typeface="Trebuchet MS"/>
              </a:rPr>
              <a:t>origination,  underwriting and</a:t>
            </a:r>
            <a:r>
              <a:rPr sz="2600" spc="-30" dirty="0">
                <a:latin typeface="Trebuchet MS"/>
                <a:cs typeface="Trebuchet MS"/>
              </a:rPr>
              <a:t> </a:t>
            </a:r>
            <a:r>
              <a:rPr sz="2600" spc="-5" dirty="0">
                <a:latin typeface="Trebuchet MS"/>
                <a:cs typeface="Trebuchet MS"/>
              </a:rPr>
              <a:t>distribution.</a:t>
            </a:r>
            <a:endParaRPr sz="2600">
              <a:latin typeface="Trebuchet MS"/>
              <a:cs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65" name="object 2"/>
          <p:cNvSpPr/>
          <p:nvPr/>
        </p:nvSpPr>
        <p:spPr>
          <a:xfrm>
            <a:off x="214972" y="531876"/>
            <a:ext cx="4279938" cy="319150"/>
          </a:xfrm>
          <a:prstGeom prst="rect">
            <a:avLst/>
          </a:prstGeom>
          <a:blipFill>
            <a:blip r:embed="rId2" cstate="print"/>
            <a:stretch>
              <a:fillRect/>
            </a:stretch>
          </a:blipFill>
        </p:spPr>
        <p:txBody>
          <a:bodyPr wrap="square" lIns="0" tIns="0" rIns="0" bIns="0" rtlCol="0"/>
          <a:lstStyle/>
          <a:p>
            <a:endParaRPr/>
          </a:p>
        </p:txBody>
      </p:sp>
      <p:sp>
        <p:nvSpPr>
          <p:cNvPr id="1049066" name="object 3"/>
          <p:cNvSpPr/>
          <p:nvPr/>
        </p:nvSpPr>
        <p:spPr>
          <a:xfrm>
            <a:off x="3114929" y="627380"/>
            <a:ext cx="74295" cy="114300"/>
          </a:xfrm>
          <a:custGeom>
            <a:avLst/>
            <a:gdLst/>
            <a:ahLst/>
            <a:cxnLst/>
            <a:rect l="l" t="t" r="r" b="b"/>
            <a:pathLst>
              <a:path w="74294" h="114300">
                <a:moveTo>
                  <a:pt x="37083" y="0"/>
                </a:moveTo>
                <a:lnTo>
                  <a:pt x="0" y="114046"/>
                </a:lnTo>
                <a:lnTo>
                  <a:pt x="74168" y="114046"/>
                </a:lnTo>
                <a:lnTo>
                  <a:pt x="37083" y="0"/>
                </a:lnTo>
                <a:close/>
              </a:path>
            </a:pathLst>
          </a:custGeom>
          <a:ln w="3175">
            <a:solidFill>
              <a:srgbClr val="58134A"/>
            </a:solidFill>
          </a:ln>
        </p:spPr>
        <p:txBody>
          <a:bodyPr wrap="square" lIns="0" tIns="0" rIns="0" bIns="0" rtlCol="0"/>
          <a:lstStyle/>
          <a:p>
            <a:endParaRPr/>
          </a:p>
        </p:txBody>
      </p:sp>
      <p:sp>
        <p:nvSpPr>
          <p:cNvPr id="1049067" name="object 4"/>
          <p:cNvSpPr/>
          <p:nvPr/>
        </p:nvSpPr>
        <p:spPr>
          <a:xfrm>
            <a:off x="1895729" y="627380"/>
            <a:ext cx="74295" cy="114300"/>
          </a:xfrm>
          <a:custGeom>
            <a:avLst/>
            <a:gdLst/>
            <a:ahLst/>
            <a:cxnLst/>
            <a:rect l="l" t="t" r="r" b="b"/>
            <a:pathLst>
              <a:path w="74294" h="114300">
                <a:moveTo>
                  <a:pt x="37083" y="0"/>
                </a:moveTo>
                <a:lnTo>
                  <a:pt x="0" y="114046"/>
                </a:lnTo>
                <a:lnTo>
                  <a:pt x="74168" y="114046"/>
                </a:lnTo>
                <a:lnTo>
                  <a:pt x="37083" y="0"/>
                </a:lnTo>
                <a:close/>
              </a:path>
            </a:pathLst>
          </a:custGeom>
          <a:ln w="3175">
            <a:solidFill>
              <a:srgbClr val="58134A"/>
            </a:solidFill>
          </a:ln>
        </p:spPr>
        <p:txBody>
          <a:bodyPr wrap="square" lIns="0" tIns="0" rIns="0" bIns="0" rtlCol="0"/>
          <a:lstStyle/>
          <a:p>
            <a:endParaRPr/>
          </a:p>
        </p:txBody>
      </p:sp>
      <p:sp>
        <p:nvSpPr>
          <p:cNvPr id="1049068" name="object 5"/>
          <p:cNvSpPr/>
          <p:nvPr/>
        </p:nvSpPr>
        <p:spPr>
          <a:xfrm>
            <a:off x="1604899" y="582930"/>
            <a:ext cx="118871" cy="215137"/>
          </a:xfrm>
          <a:prstGeom prst="rect">
            <a:avLst/>
          </a:prstGeom>
          <a:blipFill>
            <a:blip r:embed="rId3" cstate="print"/>
            <a:stretch>
              <a:fillRect/>
            </a:stretch>
          </a:blipFill>
        </p:spPr>
        <p:txBody>
          <a:bodyPr wrap="square" lIns="0" tIns="0" rIns="0" bIns="0" rtlCol="0"/>
          <a:lstStyle/>
          <a:p>
            <a:endParaRPr/>
          </a:p>
        </p:txBody>
      </p:sp>
      <p:sp>
        <p:nvSpPr>
          <p:cNvPr id="1049069" name="object 6"/>
          <p:cNvSpPr/>
          <p:nvPr/>
        </p:nvSpPr>
        <p:spPr>
          <a:xfrm>
            <a:off x="2157095" y="582802"/>
            <a:ext cx="91186" cy="89915"/>
          </a:xfrm>
          <a:prstGeom prst="rect">
            <a:avLst/>
          </a:prstGeom>
          <a:blipFill>
            <a:blip r:embed="rId4" cstate="print"/>
            <a:stretch>
              <a:fillRect/>
            </a:stretch>
          </a:blipFill>
        </p:spPr>
        <p:txBody>
          <a:bodyPr wrap="square" lIns="0" tIns="0" rIns="0" bIns="0" rtlCol="0"/>
          <a:lstStyle/>
          <a:p>
            <a:endParaRPr/>
          </a:p>
        </p:txBody>
      </p:sp>
      <p:sp>
        <p:nvSpPr>
          <p:cNvPr id="1049070" name="object 7"/>
          <p:cNvSpPr/>
          <p:nvPr/>
        </p:nvSpPr>
        <p:spPr>
          <a:xfrm>
            <a:off x="3376295" y="582802"/>
            <a:ext cx="91185" cy="89915"/>
          </a:xfrm>
          <a:prstGeom prst="rect">
            <a:avLst/>
          </a:prstGeom>
          <a:blipFill>
            <a:blip r:embed="rId4" cstate="print"/>
            <a:stretch>
              <a:fillRect/>
            </a:stretch>
          </a:blipFill>
        </p:spPr>
        <p:txBody>
          <a:bodyPr wrap="square" lIns="0" tIns="0" rIns="0" bIns="0" rtlCol="0"/>
          <a:lstStyle/>
          <a:p>
            <a:endParaRPr/>
          </a:p>
        </p:txBody>
      </p:sp>
      <p:sp>
        <p:nvSpPr>
          <p:cNvPr id="1049071" name="object 8"/>
          <p:cNvSpPr/>
          <p:nvPr/>
        </p:nvSpPr>
        <p:spPr>
          <a:xfrm>
            <a:off x="1000937" y="579627"/>
            <a:ext cx="157606" cy="223647"/>
          </a:xfrm>
          <a:prstGeom prst="rect">
            <a:avLst/>
          </a:prstGeom>
          <a:blipFill>
            <a:blip r:embed="rId5" cstate="print"/>
            <a:stretch>
              <a:fillRect/>
            </a:stretch>
          </a:blipFill>
        </p:spPr>
        <p:txBody>
          <a:bodyPr wrap="square" lIns="0" tIns="0" rIns="0" bIns="0" rtlCol="0"/>
          <a:lstStyle/>
          <a:p>
            <a:endParaRPr/>
          </a:p>
        </p:txBody>
      </p:sp>
      <p:sp>
        <p:nvSpPr>
          <p:cNvPr id="1049072" name="object 9"/>
          <p:cNvSpPr/>
          <p:nvPr/>
        </p:nvSpPr>
        <p:spPr>
          <a:xfrm>
            <a:off x="4068698" y="537337"/>
            <a:ext cx="255904" cy="308610"/>
          </a:xfrm>
          <a:custGeom>
            <a:avLst/>
            <a:gdLst/>
            <a:ahLst/>
            <a:cxnLst/>
            <a:rect l="l" t="t" r="r" b="b"/>
            <a:pathLst>
              <a:path w="255904" h="308609">
                <a:moveTo>
                  <a:pt x="0" y="0"/>
                </a:moveTo>
                <a:lnTo>
                  <a:pt x="255524" y="0"/>
                </a:lnTo>
                <a:lnTo>
                  <a:pt x="255524" y="48640"/>
                </a:lnTo>
                <a:lnTo>
                  <a:pt x="152908" y="48640"/>
                </a:lnTo>
                <a:lnTo>
                  <a:pt x="152908" y="308483"/>
                </a:lnTo>
                <a:lnTo>
                  <a:pt x="98171" y="308483"/>
                </a:lnTo>
                <a:lnTo>
                  <a:pt x="98171" y="48640"/>
                </a:lnTo>
                <a:lnTo>
                  <a:pt x="0" y="48640"/>
                </a:lnTo>
                <a:lnTo>
                  <a:pt x="0" y="0"/>
                </a:lnTo>
                <a:close/>
              </a:path>
            </a:pathLst>
          </a:custGeom>
          <a:ln w="3175">
            <a:solidFill>
              <a:srgbClr val="58134A"/>
            </a:solidFill>
          </a:ln>
        </p:spPr>
        <p:txBody>
          <a:bodyPr wrap="square" lIns="0" tIns="0" rIns="0" bIns="0" rtlCol="0"/>
          <a:lstStyle/>
          <a:p>
            <a:endParaRPr/>
          </a:p>
        </p:txBody>
      </p:sp>
      <p:sp>
        <p:nvSpPr>
          <p:cNvPr id="1049073" name="object 10"/>
          <p:cNvSpPr/>
          <p:nvPr/>
        </p:nvSpPr>
        <p:spPr>
          <a:xfrm>
            <a:off x="3850766"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1" y="120903"/>
                </a:lnTo>
                <a:lnTo>
                  <a:pt x="156591" y="167386"/>
                </a:lnTo>
                <a:lnTo>
                  <a:pt x="54737" y="167386"/>
                </a:lnTo>
                <a:lnTo>
                  <a:pt x="54737" y="259841"/>
                </a:lnTo>
                <a:lnTo>
                  <a:pt x="194563" y="259841"/>
                </a:lnTo>
                <a:lnTo>
                  <a:pt x="194563" y="308483"/>
                </a:lnTo>
                <a:lnTo>
                  <a:pt x="0" y="308483"/>
                </a:lnTo>
                <a:lnTo>
                  <a:pt x="0" y="0"/>
                </a:lnTo>
                <a:close/>
              </a:path>
            </a:pathLst>
          </a:custGeom>
          <a:ln w="3175">
            <a:solidFill>
              <a:srgbClr val="58134A"/>
            </a:solidFill>
          </a:ln>
        </p:spPr>
        <p:txBody>
          <a:bodyPr wrap="square" lIns="0" tIns="0" rIns="0" bIns="0" rtlCol="0"/>
          <a:lstStyle/>
          <a:p>
            <a:endParaRPr/>
          </a:p>
        </p:txBody>
      </p:sp>
      <p:sp>
        <p:nvSpPr>
          <p:cNvPr id="1049074" name="object 11"/>
          <p:cNvSpPr/>
          <p:nvPr/>
        </p:nvSpPr>
        <p:spPr>
          <a:xfrm>
            <a:off x="3584066" y="537337"/>
            <a:ext cx="240665" cy="308610"/>
          </a:xfrm>
          <a:custGeom>
            <a:avLst/>
            <a:gdLst/>
            <a:ahLst/>
            <a:cxnLst/>
            <a:rect l="l" t="t" r="r" b="b"/>
            <a:pathLst>
              <a:path w="240664" h="308609">
                <a:moveTo>
                  <a:pt x="0" y="0"/>
                </a:moveTo>
                <a:lnTo>
                  <a:pt x="54737" y="0"/>
                </a:lnTo>
                <a:lnTo>
                  <a:pt x="54737" y="147574"/>
                </a:lnTo>
                <a:lnTo>
                  <a:pt x="159638" y="0"/>
                </a:lnTo>
                <a:lnTo>
                  <a:pt x="221869" y="0"/>
                </a:lnTo>
                <a:lnTo>
                  <a:pt x="125222" y="134747"/>
                </a:lnTo>
                <a:lnTo>
                  <a:pt x="240411" y="308483"/>
                </a:lnTo>
                <a:lnTo>
                  <a:pt x="175006" y="308483"/>
                </a:lnTo>
                <a:lnTo>
                  <a:pt x="89027" y="177037"/>
                </a:lnTo>
                <a:lnTo>
                  <a:pt x="54737" y="224027"/>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049075" name="object 12"/>
          <p:cNvSpPr/>
          <p:nvPr/>
        </p:nvSpPr>
        <p:spPr>
          <a:xfrm>
            <a:off x="2698623" y="537337"/>
            <a:ext cx="315595" cy="313055"/>
          </a:xfrm>
          <a:custGeom>
            <a:avLst/>
            <a:gdLst/>
            <a:ahLst/>
            <a:cxnLst/>
            <a:rect l="l" t="t" r="r" b="b"/>
            <a:pathLst>
              <a:path w="315594" h="313055">
                <a:moveTo>
                  <a:pt x="62102" y="0"/>
                </a:moveTo>
                <a:lnTo>
                  <a:pt x="91185" y="0"/>
                </a:lnTo>
                <a:lnTo>
                  <a:pt x="157987" y="207772"/>
                </a:lnTo>
                <a:lnTo>
                  <a:pt x="223265" y="0"/>
                </a:lnTo>
                <a:lnTo>
                  <a:pt x="252094" y="0"/>
                </a:lnTo>
                <a:lnTo>
                  <a:pt x="315087" y="308737"/>
                </a:lnTo>
                <a:lnTo>
                  <a:pt x="262000" y="308737"/>
                </a:lnTo>
                <a:lnTo>
                  <a:pt x="229996" y="142366"/>
                </a:lnTo>
                <a:lnTo>
                  <a:pt x="167894" y="312674"/>
                </a:lnTo>
                <a:lnTo>
                  <a:pt x="148335" y="312674"/>
                </a:lnTo>
                <a:lnTo>
                  <a:pt x="86106" y="142366"/>
                </a:lnTo>
                <a:lnTo>
                  <a:pt x="52831" y="308737"/>
                </a:lnTo>
                <a:lnTo>
                  <a:pt x="0" y="308737"/>
                </a:lnTo>
                <a:lnTo>
                  <a:pt x="62102" y="0"/>
                </a:lnTo>
                <a:close/>
              </a:path>
            </a:pathLst>
          </a:custGeom>
          <a:ln w="3175">
            <a:solidFill>
              <a:srgbClr val="58134A"/>
            </a:solidFill>
          </a:ln>
        </p:spPr>
        <p:txBody>
          <a:bodyPr wrap="square" lIns="0" tIns="0" rIns="0" bIns="0" rtlCol="0"/>
          <a:lstStyle/>
          <a:p>
            <a:endParaRPr/>
          </a:p>
        </p:txBody>
      </p:sp>
      <p:sp>
        <p:nvSpPr>
          <p:cNvPr id="1049076" name="object 13"/>
          <p:cNvSpPr/>
          <p:nvPr/>
        </p:nvSpPr>
        <p:spPr>
          <a:xfrm>
            <a:off x="2306827" y="537337"/>
            <a:ext cx="262890" cy="308610"/>
          </a:xfrm>
          <a:custGeom>
            <a:avLst/>
            <a:gdLst/>
            <a:ahLst/>
            <a:cxnLst/>
            <a:rect l="l" t="t" r="r" b="b"/>
            <a:pathLst>
              <a:path w="262889" h="308609">
                <a:moveTo>
                  <a:pt x="0" y="0"/>
                </a:moveTo>
                <a:lnTo>
                  <a:pt x="58166" y="0"/>
                </a:lnTo>
                <a:lnTo>
                  <a:pt x="131191" y="131572"/>
                </a:lnTo>
                <a:lnTo>
                  <a:pt x="204470" y="0"/>
                </a:lnTo>
                <a:lnTo>
                  <a:pt x="262382" y="0"/>
                </a:lnTo>
                <a:lnTo>
                  <a:pt x="158877" y="181863"/>
                </a:lnTo>
                <a:lnTo>
                  <a:pt x="158877" y="308483"/>
                </a:lnTo>
                <a:lnTo>
                  <a:pt x="104013" y="308483"/>
                </a:lnTo>
                <a:lnTo>
                  <a:pt x="104013" y="181863"/>
                </a:lnTo>
                <a:lnTo>
                  <a:pt x="0" y="0"/>
                </a:lnTo>
                <a:close/>
              </a:path>
            </a:pathLst>
          </a:custGeom>
          <a:ln w="3175">
            <a:solidFill>
              <a:srgbClr val="58134A"/>
            </a:solidFill>
          </a:ln>
        </p:spPr>
        <p:txBody>
          <a:bodyPr wrap="square" lIns="0" tIns="0" rIns="0" bIns="0" rtlCol="0"/>
          <a:lstStyle/>
          <a:p>
            <a:endParaRPr/>
          </a:p>
        </p:txBody>
      </p:sp>
      <p:sp>
        <p:nvSpPr>
          <p:cNvPr id="1049077" name="object 14"/>
          <p:cNvSpPr/>
          <p:nvPr/>
        </p:nvSpPr>
        <p:spPr>
          <a:xfrm>
            <a:off x="1262976" y="537337"/>
            <a:ext cx="224790" cy="313055"/>
          </a:xfrm>
          <a:custGeom>
            <a:avLst/>
            <a:gdLst/>
            <a:ahLst/>
            <a:cxnLst/>
            <a:rect l="l" t="t" r="r" b="b"/>
            <a:pathLst>
              <a:path w="224790" h="313055">
                <a:moveTo>
                  <a:pt x="0" y="0"/>
                </a:moveTo>
                <a:lnTo>
                  <a:pt x="26327" y="0"/>
                </a:lnTo>
                <a:lnTo>
                  <a:pt x="171996" y="186182"/>
                </a:lnTo>
                <a:lnTo>
                  <a:pt x="171996" y="0"/>
                </a:lnTo>
                <a:lnTo>
                  <a:pt x="224701" y="0"/>
                </a:lnTo>
                <a:lnTo>
                  <a:pt x="224701" y="312674"/>
                </a:lnTo>
                <a:lnTo>
                  <a:pt x="202349" y="312674"/>
                </a:lnTo>
                <a:lnTo>
                  <a:pt x="52616" y="117475"/>
                </a:lnTo>
                <a:lnTo>
                  <a:pt x="52616" y="308737"/>
                </a:lnTo>
                <a:lnTo>
                  <a:pt x="0" y="308737"/>
                </a:lnTo>
                <a:lnTo>
                  <a:pt x="0" y="0"/>
                </a:lnTo>
                <a:close/>
              </a:path>
            </a:pathLst>
          </a:custGeom>
          <a:ln w="3175">
            <a:solidFill>
              <a:srgbClr val="58134A"/>
            </a:solidFill>
          </a:ln>
        </p:spPr>
        <p:txBody>
          <a:bodyPr wrap="square" lIns="0" tIns="0" rIns="0" bIns="0" rtlCol="0"/>
          <a:lstStyle/>
          <a:p>
            <a:endParaRPr/>
          </a:p>
        </p:txBody>
      </p:sp>
      <p:sp>
        <p:nvSpPr>
          <p:cNvPr id="1049078" name="object 15"/>
          <p:cNvSpPr/>
          <p:nvPr/>
        </p:nvSpPr>
        <p:spPr>
          <a:xfrm>
            <a:off x="450684" y="537337"/>
            <a:ext cx="197485" cy="308610"/>
          </a:xfrm>
          <a:custGeom>
            <a:avLst/>
            <a:gdLst/>
            <a:ahLst/>
            <a:cxnLst/>
            <a:rect l="l" t="t" r="r" b="b"/>
            <a:pathLst>
              <a:path w="197484" h="308609">
                <a:moveTo>
                  <a:pt x="0" y="0"/>
                </a:moveTo>
                <a:lnTo>
                  <a:pt x="196900" y="0"/>
                </a:lnTo>
                <a:lnTo>
                  <a:pt x="196900" y="48640"/>
                </a:lnTo>
                <a:lnTo>
                  <a:pt x="54762" y="48640"/>
                </a:lnTo>
                <a:lnTo>
                  <a:pt x="54762" y="120903"/>
                </a:lnTo>
                <a:lnTo>
                  <a:pt x="156679" y="120903"/>
                </a:lnTo>
                <a:lnTo>
                  <a:pt x="156679" y="167386"/>
                </a:lnTo>
                <a:lnTo>
                  <a:pt x="54762" y="167386"/>
                </a:lnTo>
                <a:lnTo>
                  <a:pt x="54762" y="259841"/>
                </a:lnTo>
                <a:lnTo>
                  <a:pt x="194589" y="259841"/>
                </a:lnTo>
                <a:lnTo>
                  <a:pt x="194589" y="308483"/>
                </a:lnTo>
                <a:lnTo>
                  <a:pt x="0" y="308483"/>
                </a:lnTo>
                <a:lnTo>
                  <a:pt x="0" y="0"/>
                </a:lnTo>
                <a:close/>
              </a:path>
            </a:pathLst>
          </a:custGeom>
          <a:ln w="3175">
            <a:solidFill>
              <a:srgbClr val="58134A"/>
            </a:solidFill>
          </a:ln>
        </p:spPr>
        <p:txBody>
          <a:bodyPr wrap="square" lIns="0" tIns="0" rIns="0" bIns="0" rtlCol="0"/>
          <a:lstStyle/>
          <a:p>
            <a:endParaRPr/>
          </a:p>
        </p:txBody>
      </p:sp>
      <p:sp>
        <p:nvSpPr>
          <p:cNvPr id="1049079" name="object 16"/>
          <p:cNvSpPr/>
          <p:nvPr/>
        </p:nvSpPr>
        <p:spPr>
          <a:xfrm>
            <a:off x="4331589" y="536066"/>
            <a:ext cx="163830" cy="309880"/>
          </a:xfrm>
          <a:custGeom>
            <a:avLst/>
            <a:gdLst/>
            <a:ahLst/>
            <a:cxnLst/>
            <a:rect l="l" t="t" r="r" b="b"/>
            <a:pathLst>
              <a:path w="163829" h="309880">
                <a:moveTo>
                  <a:pt x="116459" y="0"/>
                </a:moveTo>
                <a:lnTo>
                  <a:pt x="163322" y="0"/>
                </a:lnTo>
                <a:lnTo>
                  <a:pt x="47371" y="309753"/>
                </a:lnTo>
                <a:lnTo>
                  <a:pt x="0" y="309753"/>
                </a:lnTo>
                <a:lnTo>
                  <a:pt x="116459" y="0"/>
                </a:lnTo>
                <a:close/>
              </a:path>
            </a:pathLst>
          </a:custGeom>
          <a:ln w="3175">
            <a:solidFill>
              <a:srgbClr val="58134A"/>
            </a:solidFill>
          </a:ln>
        </p:spPr>
        <p:txBody>
          <a:bodyPr wrap="square" lIns="0" tIns="0" rIns="0" bIns="0" rtlCol="0"/>
          <a:lstStyle/>
          <a:p>
            <a:endParaRPr/>
          </a:p>
        </p:txBody>
      </p:sp>
      <p:sp>
        <p:nvSpPr>
          <p:cNvPr id="1049080" name="object 17"/>
          <p:cNvSpPr/>
          <p:nvPr/>
        </p:nvSpPr>
        <p:spPr>
          <a:xfrm>
            <a:off x="1551050" y="535177"/>
            <a:ext cx="229235" cy="311150"/>
          </a:xfrm>
          <a:custGeom>
            <a:avLst/>
            <a:gdLst/>
            <a:ahLst/>
            <a:cxnLst/>
            <a:rect l="l" t="t" r="r" b="b"/>
            <a:pathLst>
              <a:path w="229235" h="311150">
                <a:moveTo>
                  <a:pt x="82296" y="0"/>
                </a:moveTo>
                <a:lnTo>
                  <a:pt x="142716" y="9890"/>
                </a:lnTo>
                <a:lnTo>
                  <a:pt x="189230" y="39497"/>
                </a:lnTo>
                <a:lnTo>
                  <a:pt x="218836" y="85407"/>
                </a:lnTo>
                <a:lnTo>
                  <a:pt x="228726" y="144272"/>
                </a:lnTo>
                <a:lnTo>
                  <a:pt x="224272" y="195092"/>
                </a:lnTo>
                <a:lnTo>
                  <a:pt x="210909" y="236680"/>
                </a:lnTo>
                <a:lnTo>
                  <a:pt x="188642" y="269033"/>
                </a:lnTo>
                <a:lnTo>
                  <a:pt x="157475" y="292147"/>
                </a:lnTo>
                <a:lnTo>
                  <a:pt x="117410" y="306017"/>
                </a:lnTo>
                <a:lnTo>
                  <a:pt x="68453" y="310642"/>
                </a:lnTo>
                <a:lnTo>
                  <a:pt x="0" y="310642"/>
                </a:lnTo>
                <a:lnTo>
                  <a:pt x="0" y="2286"/>
                </a:lnTo>
                <a:lnTo>
                  <a:pt x="29718" y="1285"/>
                </a:lnTo>
                <a:lnTo>
                  <a:pt x="53340" y="571"/>
                </a:lnTo>
                <a:lnTo>
                  <a:pt x="70866" y="142"/>
                </a:lnTo>
                <a:lnTo>
                  <a:pt x="82296" y="0"/>
                </a:lnTo>
                <a:close/>
              </a:path>
            </a:pathLst>
          </a:custGeom>
          <a:ln w="3175">
            <a:solidFill>
              <a:srgbClr val="58134A"/>
            </a:solidFill>
          </a:ln>
        </p:spPr>
        <p:txBody>
          <a:bodyPr wrap="square" lIns="0" tIns="0" rIns="0" bIns="0" rtlCol="0"/>
          <a:lstStyle/>
          <a:p>
            <a:endParaRPr/>
          </a:p>
        </p:txBody>
      </p:sp>
      <p:sp>
        <p:nvSpPr>
          <p:cNvPr id="1049081" name="object 18"/>
          <p:cNvSpPr/>
          <p:nvPr/>
        </p:nvSpPr>
        <p:spPr>
          <a:xfrm>
            <a:off x="3320415" y="534162"/>
            <a:ext cx="237490" cy="311785"/>
          </a:xfrm>
          <a:custGeom>
            <a:avLst/>
            <a:gdLst/>
            <a:ahLst/>
            <a:cxnLst/>
            <a:rect l="l" t="t" r="r" b="b"/>
            <a:pathLst>
              <a:path w="237489" h="311784">
                <a:moveTo>
                  <a:pt x="85471" y="0"/>
                </a:moveTo>
                <a:lnTo>
                  <a:pt x="136884" y="5689"/>
                </a:lnTo>
                <a:lnTo>
                  <a:pt x="173593" y="22748"/>
                </a:lnTo>
                <a:lnTo>
                  <a:pt x="195609" y="51167"/>
                </a:lnTo>
                <a:lnTo>
                  <a:pt x="202946" y="90932"/>
                </a:lnTo>
                <a:lnTo>
                  <a:pt x="201943" y="104338"/>
                </a:lnTo>
                <a:lnTo>
                  <a:pt x="186817" y="140842"/>
                </a:lnTo>
                <a:lnTo>
                  <a:pt x="157688" y="167221"/>
                </a:lnTo>
                <a:lnTo>
                  <a:pt x="145923" y="172720"/>
                </a:lnTo>
                <a:lnTo>
                  <a:pt x="237109" y="311658"/>
                </a:lnTo>
                <a:lnTo>
                  <a:pt x="173862" y="311658"/>
                </a:lnTo>
                <a:lnTo>
                  <a:pt x="91567" y="184276"/>
                </a:lnTo>
                <a:lnTo>
                  <a:pt x="84754" y="184110"/>
                </a:lnTo>
                <a:lnTo>
                  <a:pt x="76692" y="183800"/>
                </a:lnTo>
                <a:lnTo>
                  <a:pt x="67367" y="183348"/>
                </a:lnTo>
                <a:lnTo>
                  <a:pt x="56769" y="182752"/>
                </a:lnTo>
                <a:lnTo>
                  <a:pt x="56769" y="311658"/>
                </a:lnTo>
                <a:lnTo>
                  <a:pt x="0" y="311658"/>
                </a:lnTo>
                <a:lnTo>
                  <a:pt x="0" y="3175"/>
                </a:lnTo>
                <a:lnTo>
                  <a:pt x="3931" y="3077"/>
                </a:lnTo>
                <a:lnTo>
                  <a:pt x="11160" y="2778"/>
                </a:lnTo>
                <a:lnTo>
                  <a:pt x="21699" y="2264"/>
                </a:lnTo>
                <a:lnTo>
                  <a:pt x="35560" y="1524"/>
                </a:lnTo>
                <a:lnTo>
                  <a:pt x="50252" y="857"/>
                </a:lnTo>
                <a:lnTo>
                  <a:pt x="63468" y="380"/>
                </a:lnTo>
                <a:lnTo>
                  <a:pt x="75207" y="95"/>
                </a:lnTo>
                <a:lnTo>
                  <a:pt x="85471" y="0"/>
                </a:lnTo>
                <a:close/>
              </a:path>
            </a:pathLst>
          </a:custGeom>
          <a:ln w="3175">
            <a:solidFill>
              <a:srgbClr val="58134A"/>
            </a:solidFill>
          </a:ln>
        </p:spPr>
        <p:txBody>
          <a:bodyPr wrap="square" lIns="0" tIns="0" rIns="0" bIns="0" rtlCol="0"/>
          <a:lstStyle/>
          <a:p>
            <a:endParaRPr/>
          </a:p>
        </p:txBody>
      </p:sp>
      <p:sp>
        <p:nvSpPr>
          <p:cNvPr id="1049082" name="object 19"/>
          <p:cNvSpPr/>
          <p:nvPr/>
        </p:nvSpPr>
        <p:spPr>
          <a:xfrm>
            <a:off x="2101214" y="534162"/>
            <a:ext cx="237490" cy="311785"/>
          </a:xfrm>
          <a:custGeom>
            <a:avLst/>
            <a:gdLst/>
            <a:ahLst/>
            <a:cxnLst/>
            <a:rect l="l" t="t" r="r" b="b"/>
            <a:pathLst>
              <a:path w="237489" h="311784">
                <a:moveTo>
                  <a:pt x="85471" y="0"/>
                </a:moveTo>
                <a:lnTo>
                  <a:pt x="136884" y="5689"/>
                </a:lnTo>
                <a:lnTo>
                  <a:pt x="173593" y="22748"/>
                </a:lnTo>
                <a:lnTo>
                  <a:pt x="195609" y="51167"/>
                </a:lnTo>
                <a:lnTo>
                  <a:pt x="202946" y="90932"/>
                </a:lnTo>
                <a:lnTo>
                  <a:pt x="201943" y="104338"/>
                </a:lnTo>
                <a:lnTo>
                  <a:pt x="186817" y="140842"/>
                </a:lnTo>
                <a:lnTo>
                  <a:pt x="157688" y="167221"/>
                </a:lnTo>
                <a:lnTo>
                  <a:pt x="145923" y="172720"/>
                </a:lnTo>
                <a:lnTo>
                  <a:pt x="237109" y="311658"/>
                </a:lnTo>
                <a:lnTo>
                  <a:pt x="173862" y="311658"/>
                </a:lnTo>
                <a:lnTo>
                  <a:pt x="91567" y="184276"/>
                </a:lnTo>
                <a:lnTo>
                  <a:pt x="84754" y="184110"/>
                </a:lnTo>
                <a:lnTo>
                  <a:pt x="76692" y="183800"/>
                </a:lnTo>
                <a:lnTo>
                  <a:pt x="67367" y="183348"/>
                </a:lnTo>
                <a:lnTo>
                  <a:pt x="56768" y="182752"/>
                </a:lnTo>
                <a:lnTo>
                  <a:pt x="56768" y="311658"/>
                </a:lnTo>
                <a:lnTo>
                  <a:pt x="0" y="311658"/>
                </a:lnTo>
                <a:lnTo>
                  <a:pt x="0" y="3175"/>
                </a:lnTo>
                <a:lnTo>
                  <a:pt x="3931" y="3077"/>
                </a:lnTo>
                <a:lnTo>
                  <a:pt x="11160" y="2778"/>
                </a:lnTo>
                <a:lnTo>
                  <a:pt x="21699" y="2264"/>
                </a:lnTo>
                <a:lnTo>
                  <a:pt x="35560" y="1524"/>
                </a:lnTo>
                <a:lnTo>
                  <a:pt x="50252" y="857"/>
                </a:lnTo>
                <a:lnTo>
                  <a:pt x="63468" y="380"/>
                </a:lnTo>
                <a:lnTo>
                  <a:pt x="75207" y="95"/>
                </a:lnTo>
                <a:lnTo>
                  <a:pt x="85471" y="0"/>
                </a:lnTo>
                <a:close/>
              </a:path>
            </a:pathLst>
          </a:custGeom>
          <a:ln w="3175">
            <a:solidFill>
              <a:srgbClr val="58134A"/>
            </a:solidFill>
          </a:ln>
        </p:spPr>
        <p:txBody>
          <a:bodyPr wrap="square" lIns="0" tIns="0" rIns="0" bIns="0" rtlCol="0"/>
          <a:lstStyle/>
          <a:p>
            <a:endParaRPr/>
          </a:p>
        </p:txBody>
      </p:sp>
      <p:sp>
        <p:nvSpPr>
          <p:cNvPr id="1049083" name="object 20"/>
          <p:cNvSpPr/>
          <p:nvPr/>
        </p:nvSpPr>
        <p:spPr>
          <a:xfrm>
            <a:off x="3017011" y="533145"/>
            <a:ext cx="271145" cy="313055"/>
          </a:xfrm>
          <a:custGeom>
            <a:avLst/>
            <a:gdLst/>
            <a:ahLst/>
            <a:cxnLst/>
            <a:rect l="l" t="t" r="r" b="b"/>
            <a:pathLst>
              <a:path w="271145" h="313055">
                <a:moveTo>
                  <a:pt x="123062" y="0"/>
                </a:moveTo>
                <a:lnTo>
                  <a:pt x="147065" y="0"/>
                </a:lnTo>
                <a:lnTo>
                  <a:pt x="271017" y="312674"/>
                </a:lnTo>
                <a:lnTo>
                  <a:pt x="210565" y="312674"/>
                </a:lnTo>
                <a:lnTo>
                  <a:pt x="188087" y="250189"/>
                </a:lnTo>
                <a:lnTo>
                  <a:pt x="82423" y="250189"/>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1049084" name="object 21"/>
          <p:cNvSpPr/>
          <p:nvPr/>
        </p:nvSpPr>
        <p:spPr>
          <a:xfrm>
            <a:off x="1797811" y="533145"/>
            <a:ext cx="271145" cy="313055"/>
          </a:xfrm>
          <a:custGeom>
            <a:avLst/>
            <a:gdLst/>
            <a:ahLst/>
            <a:cxnLst/>
            <a:rect l="l" t="t" r="r" b="b"/>
            <a:pathLst>
              <a:path w="271144" h="313055">
                <a:moveTo>
                  <a:pt x="123062" y="0"/>
                </a:moveTo>
                <a:lnTo>
                  <a:pt x="147065" y="0"/>
                </a:lnTo>
                <a:lnTo>
                  <a:pt x="271018" y="312674"/>
                </a:lnTo>
                <a:lnTo>
                  <a:pt x="210565" y="312674"/>
                </a:lnTo>
                <a:lnTo>
                  <a:pt x="188087" y="250189"/>
                </a:lnTo>
                <a:lnTo>
                  <a:pt x="82423" y="250189"/>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1049085" name="object 22"/>
          <p:cNvSpPr/>
          <p:nvPr/>
        </p:nvSpPr>
        <p:spPr>
          <a:xfrm>
            <a:off x="681316" y="532002"/>
            <a:ext cx="234950" cy="319405"/>
          </a:xfrm>
          <a:custGeom>
            <a:avLst/>
            <a:gdLst/>
            <a:ahLst/>
            <a:cxnLst/>
            <a:rect l="l" t="t" r="r" b="b"/>
            <a:pathLst>
              <a:path w="234950" h="319405">
                <a:moveTo>
                  <a:pt x="141300" y="0"/>
                </a:moveTo>
                <a:lnTo>
                  <a:pt x="166506" y="1357"/>
                </a:lnTo>
                <a:lnTo>
                  <a:pt x="189052" y="5429"/>
                </a:lnTo>
                <a:lnTo>
                  <a:pt x="208940" y="12215"/>
                </a:lnTo>
                <a:lnTo>
                  <a:pt x="226174" y="21717"/>
                </a:lnTo>
                <a:lnTo>
                  <a:pt x="203631" y="67056"/>
                </a:lnTo>
                <a:lnTo>
                  <a:pt x="193080" y="58981"/>
                </a:lnTo>
                <a:lnTo>
                  <a:pt x="179735" y="53228"/>
                </a:lnTo>
                <a:lnTo>
                  <a:pt x="163596" y="49785"/>
                </a:lnTo>
                <a:lnTo>
                  <a:pt x="144665" y="48641"/>
                </a:lnTo>
                <a:lnTo>
                  <a:pt x="126265" y="50665"/>
                </a:lnTo>
                <a:lnTo>
                  <a:pt x="81495" y="81025"/>
                </a:lnTo>
                <a:lnTo>
                  <a:pt x="63014" y="117633"/>
                </a:lnTo>
                <a:lnTo>
                  <a:pt x="56857" y="162813"/>
                </a:lnTo>
                <a:lnTo>
                  <a:pt x="58284" y="186295"/>
                </a:lnTo>
                <a:lnTo>
                  <a:pt x="69705" y="225589"/>
                </a:lnTo>
                <a:lnTo>
                  <a:pt x="106365" y="263144"/>
                </a:lnTo>
                <a:lnTo>
                  <a:pt x="140665" y="270383"/>
                </a:lnTo>
                <a:lnTo>
                  <a:pt x="161282" y="268450"/>
                </a:lnTo>
                <a:lnTo>
                  <a:pt x="179527" y="262636"/>
                </a:lnTo>
                <a:lnTo>
                  <a:pt x="195400" y="252916"/>
                </a:lnTo>
                <a:lnTo>
                  <a:pt x="208902" y="239268"/>
                </a:lnTo>
                <a:lnTo>
                  <a:pt x="234378" y="283463"/>
                </a:lnTo>
                <a:lnTo>
                  <a:pt x="215693" y="299039"/>
                </a:lnTo>
                <a:lnTo>
                  <a:pt x="193108" y="310149"/>
                </a:lnTo>
                <a:lnTo>
                  <a:pt x="166625" y="316807"/>
                </a:lnTo>
                <a:lnTo>
                  <a:pt x="136245" y="319024"/>
                </a:lnTo>
                <a:lnTo>
                  <a:pt x="105722" y="316376"/>
                </a:lnTo>
                <a:lnTo>
                  <a:pt x="55501" y="295128"/>
                </a:lnTo>
                <a:lnTo>
                  <a:pt x="20134" y="253307"/>
                </a:lnTo>
                <a:lnTo>
                  <a:pt x="2236" y="195343"/>
                </a:lnTo>
                <a:lnTo>
                  <a:pt x="0" y="160527"/>
                </a:lnTo>
                <a:lnTo>
                  <a:pt x="2479" y="127718"/>
                </a:lnTo>
                <a:lnTo>
                  <a:pt x="22320" y="70481"/>
                </a:lnTo>
                <a:lnTo>
                  <a:pt x="60925" y="25931"/>
                </a:lnTo>
                <a:lnTo>
                  <a:pt x="111732" y="2881"/>
                </a:lnTo>
                <a:lnTo>
                  <a:pt x="141300" y="0"/>
                </a:lnTo>
                <a:close/>
              </a:path>
            </a:pathLst>
          </a:custGeom>
          <a:ln w="3175">
            <a:solidFill>
              <a:srgbClr val="58134A"/>
            </a:solidFill>
          </a:ln>
        </p:spPr>
        <p:txBody>
          <a:bodyPr wrap="square" lIns="0" tIns="0" rIns="0" bIns="0" rtlCol="0"/>
          <a:lstStyle/>
          <a:p>
            <a:endParaRPr/>
          </a:p>
        </p:txBody>
      </p:sp>
      <p:sp>
        <p:nvSpPr>
          <p:cNvPr id="1049086" name="object 23"/>
          <p:cNvSpPr/>
          <p:nvPr/>
        </p:nvSpPr>
        <p:spPr>
          <a:xfrm>
            <a:off x="214972" y="532002"/>
            <a:ext cx="187325" cy="319405"/>
          </a:xfrm>
          <a:custGeom>
            <a:avLst/>
            <a:gdLst/>
            <a:ahLst/>
            <a:cxnLst/>
            <a:rect l="l" t="t" r="r" b="b"/>
            <a:pathLst>
              <a:path w="187325" h="319405">
                <a:moveTo>
                  <a:pt x="94132" y="0"/>
                </a:moveTo>
                <a:lnTo>
                  <a:pt x="119100" y="1260"/>
                </a:lnTo>
                <a:lnTo>
                  <a:pt x="140512" y="5032"/>
                </a:lnTo>
                <a:lnTo>
                  <a:pt x="158372" y="11304"/>
                </a:lnTo>
                <a:lnTo>
                  <a:pt x="172681" y="20066"/>
                </a:lnTo>
                <a:lnTo>
                  <a:pt x="156044" y="67183"/>
                </a:lnTo>
                <a:lnTo>
                  <a:pt x="141419" y="58181"/>
                </a:lnTo>
                <a:lnTo>
                  <a:pt x="126401" y="51752"/>
                </a:lnTo>
                <a:lnTo>
                  <a:pt x="110991" y="47894"/>
                </a:lnTo>
                <a:lnTo>
                  <a:pt x="95186" y="46609"/>
                </a:lnTo>
                <a:lnTo>
                  <a:pt x="86242" y="47230"/>
                </a:lnTo>
                <a:lnTo>
                  <a:pt x="56034" y="74930"/>
                </a:lnTo>
                <a:lnTo>
                  <a:pt x="55384" y="82550"/>
                </a:lnTo>
                <a:lnTo>
                  <a:pt x="59056" y="95986"/>
                </a:lnTo>
                <a:lnTo>
                  <a:pt x="70072" y="109648"/>
                </a:lnTo>
                <a:lnTo>
                  <a:pt x="88431" y="123572"/>
                </a:lnTo>
                <a:lnTo>
                  <a:pt x="114134" y="137795"/>
                </a:lnTo>
                <a:lnTo>
                  <a:pt x="128534" y="145194"/>
                </a:lnTo>
                <a:lnTo>
                  <a:pt x="140774" y="152320"/>
                </a:lnTo>
                <a:lnTo>
                  <a:pt x="170835" y="179419"/>
                </a:lnTo>
                <a:lnTo>
                  <a:pt x="186343" y="222954"/>
                </a:lnTo>
                <a:lnTo>
                  <a:pt x="186791" y="233172"/>
                </a:lnTo>
                <a:lnTo>
                  <a:pt x="184941" y="251102"/>
                </a:lnTo>
                <a:lnTo>
                  <a:pt x="157200" y="294894"/>
                </a:lnTo>
                <a:lnTo>
                  <a:pt x="122586" y="313007"/>
                </a:lnTo>
                <a:lnTo>
                  <a:pt x="77914" y="319024"/>
                </a:lnTo>
                <a:lnTo>
                  <a:pt x="56857" y="317640"/>
                </a:lnTo>
                <a:lnTo>
                  <a:pt x="36852" y="313483"/>
                </a:lnTo>
                <a:lnTo>
                  <a:pt x="17899" y="306540"/>
                </a:lnTo>
                <a:lnTo>
                  <a:pt x="0" y="296799"/>
                </a:lnTo>
                <a:lnTo>
                  <a:pt x="20205" y="247650"/>
                </a:lnTo>
                <a:lnTo>
                  <a:pt x="36360" y="257631"/>
                </a:lnTo>
                <a:lnTo>
                  <a:pt x="52381" y="264731"/>
                </a:lnTo>
                <a:lnTo>
                  <a:pt x="68268" y="268974"/>
                </a:lnTo>
                <a:lnTo>
                  <a:pt x="84023" y="270383"/>
                </a:lnTo>
                <a:lnTo>
                  <a:pt x="105118" y="268285"/>
                </a:lnTo>
                <a:lnTo>
                  <a:pt x="120188" y="261985"/>
                </a:lnTo>
                <a:lnTo>
                  <a:pt x="129230" y="251469"/>
                </a:lnTo>
                <a:lnTo>
                  <a:pt x="132245" y="236727"/>
                </a:lnTo>
                <a:lnTo>
                  <a:pt x="131535" y="228917"/>
                </a:lnTo>
                <a:lnTo>
                  <a:pt x="103476" y="191468"/>
                </a:lnTo>
                <a:lnTo>
                  <a:pt x="57720" y="166022"/>
                </a:lnTo>
                <a:lnTo>
                  <a:pt x="44323" y="158321"/>
                </a:lnTo>
                <a:lnTo>
                  <a:pt x="15314" y="132683"/>
                </a:lnTo>
                <a:lnTo>
                  <a:pt x="1036" y="92390"/>
                </a:lnTo>
                <a:lnTo>
                  <a:pt x="622" y="83058"/>
                </a:lnTo>
                <a:lnTo>
                  <a:pt x="2260" y="65912"/>
                </a:lnTo>
                <a:lnTo>
                  <a:pt x="26847" y="23622"/>
                </a:lnTo>
                <a:lnTo>
                  <a:pt x="74525" y="1476"/>
                </a:lnTo>
                <a:lnTo>
                  <a:pt x="94132" y="0"/>
                </a:lnTo>
                <a:close/>
              </a:path>
            </a:pathLst>
          </a:custGeom>
          <a:ln w="3175">
            <a:solidFill>
              <a:srgbClr val="58134A"/>
            </a:solidFill>
          </a:ln>
        </p:spPr>
        <p:txBody>
          <a:bodyPr wrap="square" lIns="0" tIns="0" rIns="0" bIns="0" rtlCol="0"/>
          <a:lstStyle/>
          <a:p>
            <a:endParaRPr/>
          </a:p>
        </p:txBody>
      </p:sp>
      <p:sp>
        <p:nvSpPr>
          <p:cNvPr id="1049087" name="object 24"/>
          <p:cNvSpPr/>
          <p:nvPr/>
        </p:nvSpPr>
        <p:spPr>
          <a:xfrm>
            <a:off x="944968" y="531876"/>
            <a:ext cx="269875" cy="319405"/>
          </a:xfrm>
          <a:custGeom>
            <a:avLst/>
            <a:gdLst/>
            <a:ahLst/>
            <a:cxnLst/>
            <a:rect l="l" t="t" r="r" b="b"/>
            <a:pathLst>
              <a:path w="269875" h="319405">
                <a:moveTo>
                  <a:pt x="132664" y="0"/>
                </a:moveTo>
                <a:lnTo>
                  <a:pt x="191369" y="10302"/>
                </a:lnTo>
                <a:lnTo>
                  <a:pt x="234378" y="41275"/>
                </a:lnTo>
                <a:lnTo>
                  <a:pt x="260759" y="90805"/>
                </a:lnTo>
                <a:lnTo>
                  <a:pt x="269557" y="157099"/>
                </a:lnTo>
                <a:lnTo>
                  <a:pt x="267259" y="192434"/>
                </a:lnTo>
                <a:lnTo>
                  <a:pt x="248881" y="251628"/>
                </a:lnTo>
                <a:lnTo>
                  <a:pt x="212501" y="294558"/>
                </a:lnTo>
                <a:lnTo>
                  <a:pt x="160328" y="316414"/>
                </a:lnTo>
                <a:lnTo>
                  <a:pt x="128460" y="319150"/>
                </a:lnTo>
                <a:lnTo>
                  <a:pt x="99201" y="316456"/>
                </a:lnTo>
                <a:lnTo>
                  <a:pt x="51552" y="294826"/>
                </a:lnTo>
                <a:lnTo>
                  <a:pt x="18650" y="252128"/>
                </a:lnTo>
                <a:lnTo>
                  <a:pt x="2071" y="192744"/>
                </a:lnTo>
                <a:lnTo>
                  <a:pt x="0" y="157099"/>
                </a:lnTo>
                <a:lnTo>
                  <a:pt x="2257" y="125406"/>
                </a:lnTo>
                <a:lnTo>
                  <a:pt x="20311" y="69641"/>
                </a:lnTo>
                <a:lnTo>
                  <a:pt x="55686" y="25610"/>
                </a:lnTo>
                <a:lnTo>
                  <a:pt x="103968" y="2837"/>
                </a:lnTo>
                <a:lnTo>
                  <a:pt x="132664" y="0"/>
                </a:lnTo>
                <a:close/>
              </a:path>
            </a:pathLst>
          </a:custGeom>
          <a:ln w="3175">
            <a:solidFill>
              <a:srgbClr val="58134A"/>
            </a:solidFill>
          </a:ln>
        </p:spPr>
        <p:txBody>
          <a:bodyPr wrap="square" lIns="0" tIns="0" rIns="0" bIns="0" rtlCol="0"/>
          <a:lstStyle/>
          <a:p>
            <a:endParaRPr/>
          </a:p>
        </p:txBody>
      </p:sp>
      <p:sp>
        <p:nvSpPr>
          <p:cNvPr id="1049088" name="object 25"/>
          <p:cNvSpPr/>
          <p:nvPr/>
        </p:nvSpPr>
        <p:spPr>
          <a:xfrm>
            <a:off x="214972" y="1050036"/>
            <a:ext cx="3033306" cy="319150"/>
          </a:xfrm>
          <a:prstGeom prst="rect">
            <a:avLst/>
          </a:prstGeom>
          <a:blipFill>
            <a:blip r:embed="rId6" cstate="print"/>
            <a:stretch>
              <a:fillRect/>
            </a:stretch>
          </a:blipFill>
        </p:spPr>
        <p:txBody>
          <a:bodyPr wrap="square" lIns="0" tIns="0" rIns="0" bIns="0" rtlCol="0"/>
          <a:lstStyle/>
          <a:p>
            <a:endParaRPr/>
          </a:p>
        </p:txBody>
      </p:sp>
      <p:sp>
        <p:nvSpPr>
          <p:cNvPr id="1049089" name="object 26"/>
          <p:cNvSpPr/>
          <p:nvPr/>
        </p:nvSpPr>
        <p:spPr>
          <a:xfrm>
            <a:off x="2038985" y="1145539"/>
            <a:ext cx="74295" cy="114300"/>
          </a:xfrm>
          <a:custGeom>
            <a:avLst/>
            <a:gdLst/>
            <a:ahLst/>
            <a:cxnLst/>
            <a:rect l="l" t="t" r="r" b="b"/>
            <a:pathLst>
              <a:path w="74294" h="114300">
                <a:moveTo>
                  <a:pt x="37083" y="0"/>
                </a:moveTo>
                <a:lnTo>
                  <a:pt x="0" y="114046"/>
                </a:lnTo>
                <a:lnTo>
                  <a:pt x="74167" y="114046"/>
                </a:lnTo>
                <a:lnTo>
                  <a:pt x="37083" y="0"/>
                </a:lnTo>
                <a:close/>
              </a:path>
            </a:pathLst>
          </a:custGeom>
          <a:ln w="3175">
            <a:solidFill>
              <a:srgbClr val="58134A"/>
            </a:solidFill>
          </a:ln>
        </p:spPr>
        <p:txBody>
          <a:bodyPr wrap="square" lIns="0" tIns="0" rIns="0" bIns="0" rtlCol="0"/>
          <a:lstStyle/>
          <a:p>
            <a:endParaRPr/>
          </a:p>
        </p:txBody>
      </p:sp>
      <p:sp>
        <p:nvSpPr>
          <p:cNvPr id="1049090" name="object 27"/>
          <p:cNvSpPr/>
          <p:nvPr/>
        </p:nvSpPr>
        <p:spPr>
          <a:xfrm>
            <a:off x="2300351" y="1100963"/>
            <a:ext cx="91186" cy="89915"/>
          </a:xfrm>
          <a:prstGeom prst="rect">
            <a:avLst/>
          </a:prstGeom>
          <a:blipFill>
            <a:blip r:embed="rId4" cstate="print"/>
            <a:stretch>
              <a:fillRect/>
            </a:stretch>
          </a:blipFill>
        </p:spPr>
        <p:txBody>
          <a:bodyPr wrap="square" lIns="0" tIns="0" rIns="0" bIns="0" rtlCol="0"/>
          <a:lstStyle/>
          <a:p>
            <a:endParaRPr/>
          </a:p>
        </p:txBody>
      </p:sp>
      <p:sp>
        <p:nvSpPr>
          <p:cNvPr id="1049091" name="object 28"/>
          <p:cNvSpPr/>
          <p:nvPr/>
        </p:nvSpPr>
        <p:spPr>
          <a:xfrm>
            <a:off x="729665" y="1097788"/>
            <a:ext cx="157606" cy="223647"/>
          </a:xfrm>
          <a:prstGeom prst="rect">
            <a:avLst/>
          </a:prstGeom>
          <a:blipFill>
            <a:blip r:embed="rId7" cstate="print"/>
            <a:stretch>
              <a:fillRect/>
            </a:stretch>
          </a:blipFill>
        </p:spPr>
        <p:txBody>
          <a:bodyPr wrap="square" lIns="0" tIns="0" rIns="0" bIns="0" rtlCol="0"/>
          <a:lstStyle/>
          <a:p>
            <a:endParaRPr/>
          </a:p>
        </p:txBody>
      </p:sp>
      <p:sp>
        <p:nvSpPr>
          <p:cNvPr id="1049092" name="object 29"/>
          <p:cNvSpPr/>
          <p:nvPr/>
        </p:nvSpPr>
        <p:spPr>
          <a:xfrm>
            <a:off x="2992754" y="1055497"/>
            <a:ext cx="255904" cy="308610"/>
          </a:xfrm>
          <a:custGeom>
            <a:avLst/>
            <a:gdLst/>
            <a:ahLst/>
            <a:cxnLst/>
            <a:rect l="l" t="t" r="r" b="b"/>
            <a:pathLst>
              <a:path w="255905" h="308609">
                <a:moveTo>
                  <a:pt x="0" y="0"/>
                </a:moveTo>
                <a:lnTo>
                  <a:pt x="255524" y="0"/>
                </a:lnTo>
                <a:lnTo>
                  <a:pt x="255524" y="48640"/>
                </a:lnTo>
                <a:lnTo>
                  <a:pt x="152907" y="48640"/>
                </a:lnTo>
                <a:lnTo>
                  <a:pt x="152907" y="308482"/>
                </a:lnTo>
                <a:lnTo>
                  <a:pt x="98170" y="308482"/>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1049093" name="object 30"/>
          <p:cNvSpPr/>
          <p:nvPr/>
        </p:nvSpPr>
        <p:spPr>
          <a:xfrm>
            <a:off x="2774823" y="105549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9094" name="object 31"/>
          <p:cNvSpPr/>
          <p:nvPr/>
        </p:nvSpPr>
        <p:spPr>
          <a:xfrm>
            <a:off x="2508123" y="1055497"/>
            <a:ext cx="240665" cy="308610"/>
          </a:xfrm>
          <a:custGeom>
            <a:avLst/>
            <a:gdLst/>
            <a:ahLst/>
            <a:cxnLst/>
            <a:rect l="l" t="t" r="r" b="b"/>
            <a:pathLst>
              <a:path w="240664" h="308609">
                <a:moveTo>
                  <a:pt x="0" y="0"/>
                </a:moveTo>
                <a:lnTo>
                  <a:pt x="54737" y="0"/>
                </a:lnTo>
                <a:lnTo>
                  <a:pt x="54737" y="147574"/>
                </a:lnTo>
                <a:lnTo>
                  <a:pt x="159638" y="0"/>
                </a:lnTo>
                <a:lnTo>
                  <a:pt x="221869" y="0"/>
                </a:lnTo>
                <a:lnTo>
                  <a:pt x="125221" y="134747"/>
                </a:lnTo>
                <a:lnTo>
                  <a:pt x="240410" y="308482"/>
                </a:lnTo>
                <a:lnTo>
                  <a:pt x="175006" y="308482"/>
                </a:lnTo>
                <a:lnTo>
                  <a:pt x="89026" y="177037"/>
                </a:lnTo>
                <a:lnTo>
                  <a:pt x="54737" y="224027"/>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9095" name="object 32"/>
          <p:cNvSpPr/>
          <p:nvPr/>
        </p:nvSpPr>
        <p:spPr>
          <a:xfrm>
            <a:off x="1622678" y="1055497"/>
            <a:ext cx="315595" cy="313055"/>
          </a:xfrm>
          <a:custGeom>
            <a:avLst/>
            <a:gdLst/>
            <a:ahLst/>
            <a:cxnLst/>
            <a:rect l="l" t="t" r="r" b="b"/>
            <a:pathLst>
              <a:path w="315594" h="313055">
                <a:moveTo>
                  <a:pt x="62103" y="0"/>
                </a:moveTo>
                <a:lnTo>
                  <a:pt x="91185" y="0"/>
                </a:lnTo>
                <a:lnTo>
                  <a:pt x="157988" y="207772"/>
                </a:lnTo>
                <a:lnTo>
                  <a:pt x="223265" y="0"/>
                </a:lnTo>
                <a:lnTo>
                  <a:pt x="252095" y="0"/>
                </a:lnTo>
                <a:lnTo>
                  <a:pt x="315087" y="308737"/>
                </a:lnTo>
                <a:lnTo>
                  <a:pt x="262001" y="308737"/>
                </a:lnTo>
                <a:lnTo>
                  <a:pt x="229997" y="142366"/>
                </a:lnTo>
                <a:lnTo>
                  <a:pt x="167894" y="312674"/>
                </a:lnTo>
                <a:lnTo>
                  <a:pt x="148335" y="312674"/>
                </a:lnTo>
                <a:lnTo>
                  <a:pt x="86106" y="142366"/>
                </a:lnTo>
                <a:lnTo>
                  <a:pt x="52832" y="308737"/>
                </a:lnTo>
                <a:lnTo>
                  <a:pt x="0" y="308737"/>
                </a:lnTo>
                <a:lnTo>
                  <a:pt x="62103" y="0"/>
                </a:lnTo>
                <a:close/>
              </a:path>
            </a:pathLst>
          </a:custGeom>
          <a:ln w="3175">
            <a:solidFill>
              <a:srgbClr val="58134A"/>
            </a:solidFill>
          </a:ln>
        </p:spPr>
        <p:txBody>
          <a:bodyPr wrap="square" lIns="0" tIns="0" rIns="0" bIns="0" rtlCol="0"/>
          <a:lstStyle/>
          <a:p>
            <a:endParaRPr/>
          </a:p>
        </p:txBody>
      </p:sp>
      <p:sp>
        <p:nvSpPr>
          <p:cNvPr id="1049096" name="object 33"/>
          <p:cNvSpPr/>
          <p:nvPr/>
        </p:nvSpPr>
        <p:spPr>
          <a:xfrm>
            <a:off x="1255356" y="1055497"/>
            <a:ext cx="240665" cy="308610"/>
          </a:xfrm>
          <a:custGeom>
            <a:avLst/>
            <a:gdLst/>
            <a:ahLst/>
            <a:cxnLst/>
            <a:rect l="l" t="t" r="r" b="b"/>
            <a:pathLst>
              <a:path w="240665" h="308609">
                <a:moveTo>
                  <a:pt x="0" y="0"/>
                </a:moveTo>
                <a:lnTo>
                  <a:pt x="54775" y="0"/>
                </a:lnTo>
                <a:lnTo>
                  <a:pt x="54775" y="147574"/>
                </a:lnTo>
                <a:lnTo>
                  <a:pt x="159677" y="0"/>
                </a:lnTo>
                <a:lnTo>
                  <a:pt x="221907" y="0"/>
                </a:lnTo>
                <a:lnTo>
                  <a:pt x="125260" y="134747"/>
                </a:lnTo>
                <a:lnTo>
                  <a:pt x="240449" y="308482"/>
                </a:lnTo>
                <a:lnTo>
                  <a:pt x="175044" y="308482"/>
                </a:lnTo>
                <a:lnTo>
                  <a:pt x="89065" y="177037"/>
                </a:lnTo>
                <a:lnTo>
                  <a:pt x="54775" y="224027"/>
                </a:lnTo>
                <a:lnTo>
                  <a:pt x="54775"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9097" name="object 34"/>
          <p:cNvSpPr/>
          <p:nvPr/>
        </p:nvSpPr>
        <p:spPr>
          <a:xfrm>
            <a:off x="423316" y="1055497"/>
            <a:ext cx="255904" cy="308610"/>
          </a:xfrm>
          <a:custGeom>
            <a:avLst/>
            <a:gdLst/>
            <a:ahLst/>
            <a:cxnLst/>
            <a:rect l="l" t="t" r="r" b="b"/>
            <a:pathLst>
              <a:path w="255904" h="308609">
                <a:moveTo>
                  <a:pt x="0" y="0"/>
                </a:moveTo>
                <a:lnTo>
                  <a:pt x="255447" y="0"/>
                </a:lnTo>
                <a:lnTo>
                  <a:pt x="255447" y="48640"/>
                </a:lnTo>
                <a:lnTo>
                  <a:pt x="152882" y="48640"/>
                </a:lnTo>
                <a:lnTo>
                  <a:pt x="152882" y="308482"/>
                </a:lnTo>
                <a:lnTo>
                  <a:pt x="98132" y="308482"/>
                </a:lnTo>
                <a:lnTo>
                  <a:pt x="98132" y="48640"/>
                </a:lnTo>
                <a:lnTo>
                  <a:pt x="0" y="48640"/>
                </a:lnTo>
                <a:lnTo>
                  <a:pt x="0" y="0"/>
                </a:lnTo>
                <a:close/>
              </a:path>
            </a:pathLst>
          </a:custGeom>
          <a:ln w="3175">
            <a:solidFill>
              <a:srgbClr val="58134A"/>
            </a:solidFill>
          </a:ln>
        </p:spPr>
        <p:txBody>
          <a:bodyPr wrap="square" lIns="0" tIns="0" rIns="0" bIns="0" rtlCol="0"/>
          <a:lstStyle/>
          <a:p>
            <a:endParaRPr/>
          </a:p>
        </p:txBody>
      </p:sp>
      <p:sp>
        <p:nvSpPr>
          <p:cNvPr id="1049098" name="object 35"/>
          <p:cNvSpPr/>
          <p:nvPr/>
        </p:nvSpPr>
        <p:spPr>
          <a:xfrm>
            <a:off x="2244470" y="1052322"/>
            <a:ext cx="237490" cy="311785"/>
          </a:xfrm>
          <a:custGeom>
            <a:avLst/>
            <a:gdLst/>
            <a:ahLst/>
            <a:cxnLst/>
            <a:rect l="l" t="t" r="r" b="b"/>
            <a:pathLst>
              <a:path w="237489" h="311784">
                <a:moveTo>
                  <a:pt x="85471" y="0"/>
                </a:moveTo>
                <a:lnTo>
                  <a:pt x="136884" y="5689"/>
                </a:lnTo>
                <a:lnTo>
                  <a:pt x="173593" y="22748"/>
                </a:lnTo>
                <a:lnTo>
                  <a:pt x="195609" y="51167"/>
                </a:lnTo>
                <a:lnTo>
                  <a:pt x="202946" y="90931"/>
                </a:lnTo>
                <a:lnTo>
                  <a:pt x="201943" y="104338"/>
                </a:lnTo>
                <a:lnTo>
                  <a:pt x="186817" y="140842"/>
                </a:lnTo>
                <a:lnTo>
                  <a:pt x="157688" y="167221"/>
                </a:lnTo>
                <a:lnTo>
                  <a:pt x="145923" y="172719"/>
                </a:lnTo>
                <a:lnTo>
                  <a:pt x="237109" y="311657"/>
                </a:lnTo>
                <a:lnTo>
                  <a:pt x="173862" y="311657"/>
                </a:lnTo>
                <a:lnTo>
                  <a:pt x="91567" y="184276"/>
                </a:lnTo>
                <a:lnTo>
                  <a:pt x="84754" y="184110"/>
                </a:lnTo>
                <a:lnTo>
                  <a:pt x="76692" y="183800"/>
                </a:lnTo>
                <a:lnTo>
                  <a:pt x="67367" y="183348"/>
                </a:lnTo>
                <a:lnTo>
                  <a:pt x="56768" y="182752"/>
                </a:lnTo>
                <a:lnTo>
                  <a:pt x="56768" y="311657"/>
                </a:lnTo>
                <a:lnTo>
                  <a:pt x="0" y="311657"/>
                </a:lnTo>
                <a:lnTo>
                  <a:pt x="0" y="3175"/>
                </a:lnTo>
                <a:lnTo>
                  <a:pt x="3931" y="3077"/>
                </a:lnTo>
                <a:lnTo>
                  <a:pt x="11160" y="2778"/>
                </a:lnTo>
                <a:lnTo>
                  <a:pt x="21699" y="2264"/>
                </a:lnTo>
                <a:lnTo>
                  <a:pt x="35560" y="1524"/>
                </a:lnTo>
                <a:lnTo>
                  <a:pt x="50252" y="857"/>
                </a:lnTo>
                <a:lnTo>
                  <a:pt x="63468" y="380"/>
                </a:lnTo>
                <a:lnTo>
                  <a:pt x="75207" y="95"/>
                </a:lnTo>
                <a:lnTo>
                  <a:pt x="85471" y="0"/>
                </a:lnTo>
                <a:close/>
              </a:path>
            </a:pathLst>
          </a:custGeom>
          <a:ln w="3175">
            <a:solidFill>
              <a:srgbClr val="58134A"/>
            </a:solidFill>
          </a:ln>
        </p:spPr>
        <p:txBody>
          <a:bodyPr wrap="square" lIns="0" tIns="0" rIns="0" bIns="0" rtlCol="0"/>
          <a:lstStyle/>
          <a:p>
            <a:endParaRPr/>
          </a:p>
        </p:txBody>
      </p:sp>
      <p:sp>
        <p:nvSpPr>
          <p:cNvPr id="1049099" name="object 36"/>
          <p:cNvSpPr/>
          <p:nvPr/>
        </p:nvSpPr>
        <p:spPr>
          <a:xfrm>
            <a:off x="1941067" y="1051305"/>
            <a:ext cx="271145" cy="313055"/>
          </a:xfrm>
          <a:custGeom>
            <a:avLst/>
            <a:gdLst/>
            <a:ahLst/>
            <a:cxnLst/>
            <a:rect l="l" t="t" r="r" b="b"/>
            <a:pathLst>
              <a:path w="271144" h="313055">
                <a:moveTo>
                  <a:pt x="123062" y="0"/>
                </a:moveTo>
                <a:lnTo>
                  <a:pt x="147065" y="0"/>
                </a:lnTo>
                <a:lnTo>
                  <a:pt x="271018" y="312674"/>
                </a:lnTo>
                <a:lnTo>
                  <a:pt x="210565" y="312674"/>
                </a:lnTo>
                <a:lnTo>
                  <a:pt x="188087" y="250190"/>
                </a:lnTo>
                <a:lnTo>
                  <a:pt x="82423" y="250190"/>
                </a:lnTo>
                <a:lnTo>
                  <a:pt x="60959"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1049100" name="object 37"/>
          <p:cNvSpPr/>
          <p:nvPr/>
        </p:nvSpPr>
        <p:spPr>
          <a:xfrm>
            <a:off x="976972" y="1050163"/>
            <a:ext cx="234950" cy="319405"/>
          </a:xfrm>
          <a:custGeom>
            <a:avLst/>
            <a:gdLst/>
            <a:ahLst/>
            <a:cxnLst/>
            <a:rect l="l" t="t" r="r" b="b"/>
            <a:pathLst>
              <a:path w="234950" h="319405">
                <a:moveTo>
                  <a:pt x="141300" y="0"/>
                </a:moveTo>
                <a:lnTo>
                  <a:pt x="166506" y="1357"/>
                </a:lnTo>
                <a:lnTo>
                  <a:pt x="189052" y="5429"/>
                </a:lnTo>
                <a:lnTo>
                  <a:pt x="208940" y="12215"/>
                </a:lnTo>
                <a:lnTo>
                  <a:pt x="226174" y="21716"/>
                </a:lnTo>
                <a:lnTo>
                  <a:pt x="203631" y="67056"/>
                </a:lnTo>
                <a:lnTo>
                  <a:pt x="193080" y="58981"/>
                </a:lnTo>
                <a:lnTo>
                  <a:pt x="179735" y="53228"/>
                </a:lnTo>
                <a:lnTo>
                  <a:pt x="163596" y="49785"/>
                </a:lnTo>
                <a:lnTo>
                  <a:pt x="144665" y="48640"/>
                </a:lnTo>
                <a:lnTo>
                  <a:pt x="126265" y="50665"/>
                </a:lnTo>
                <a:lnTo>
                  <a:pt x="81495" y="81025"/>
                </a:lnTo>
                <a:lnTo>
                  <a:pt x="63014" y="117633"/>
                </a:lnTo>
                <a:lnTo>
                  <a:pt x="56857" y="162813"/>
                </a:lnTo>
                <a:lnTo>
                  <a:pt x="58284" y="186295"/>
                </a:lnTo>
                <a:lnTo>
                  <a:pt x="69705" y="225589"/>
                </a:lnTo>
                <a:lnTo>
                  <a:pt x="106365" y="263144"/>
                </a:lnTo>
                <a:lnTo>
                  <a:pt x="140665" y="270383"/>
                </a:lnTo>
                <a:lnTo>
                  <a:pt x="161282" y="268450"/>
                </a:lnTo>
                <a:lnTo>
                  <a:pt x="179527" y="262636"/>
                </a:lnTo>
                <a:lnTo>
                  <a:pt x="195400" y="252916"/>
                </a:lnTo>
                <a:lnTo>
                  <a:pt x="208902" y="239267"/>
                </a:lnTo>
                <a:lnTo>
                  <a:pt x="234378" y="283463"/>
                </a:lnTo>
                <a:lnTo>
                  <a:pt x="215693" y="299039"/>
                </a:lnTo>
                <a:lnTo>
                  <a:pt x="193108" y="310149"/>
                </a:lnTo>
                <a:lnTo>
                  <a:pt x="166625" y="316807"/>
                </a:lnTo>
                <a:lnTo>
                  <a:pt x="136245" y="319024"/>
                </a:lnTo>
                <a:lnTo>
                  <a:pt x="105722" y="316376"/>
                </a:lnTo>
                <a:lnTo>
                  <a:pt x="55501" y="295128"/>
                </a:lnTo>
                <a:lnTo>
                  <a:pt x="20134" y="253307"/>
                </a:lnTo>
                <a:lnTo>
                  <a:pt x="2236" y="195343"/>
                </a:lnTo>
                <a:lnTo>
                  <a:pt x="0" y="160527"/>
                </a:lnTo>
                <a:lnTo>
                  <a:pt x="2479" y="127718"/>
                </a:lnTo>
                <a:lnTo>
                  <a:pt x="22320" y="70481"/>
                </a:lnTo>
                <a:lnTo>
                  <a:pt x="60925" y="25931"/>
                </a:lnTo>
                <a:lnTo>
                  <a:pt x="111732" y="2881"/>
                </a:lnTo>
                <a:lnTo>
                  <a:pt x="141300" y="0"/>
                </a:lnTo>
                <a:close/>
              </a:path>
            </a:pathLst>
          </a:custGeom>
          <a:ln w="3175">
            <a:solidFill>
              <a:srgbClr val="58134A"/>
            </a:solidFill>
          </a:ln>
        </p:spPr>
        <p:txBody>
          <a:bodyPr wrap="square" lIns="0" tIns="0" rIns="0" bIns="0" rtlCol="0"/>
          <a:lstStyle/>
          <a:p>
            <a:endParaRPr/>
          </a:p>
        </p:txBody>
      </p:sp>
      <p:sp>
        <p:nvSpPr>
          <p:cNvPr id="1049101" name="object 38"/>
          <p:cNvSpPr/>
          <p:nvPr/>
        </p:nvSpPr>
        <p:spPr>
          <a:xfrm>
            <a:off x="214972" y="1050163"/>
            <a:ext cx="187325" cy="319405"/>
          </a:xfrm>
          <a:custGeom>
            <a:avLst/>
            <a:gdLst/>
            <a:ahLst/>
            <a:cxnLst/>
            <a:rect l="l" t="t" r="r" b="b"/>
            <a:pathLst>
              <a:path w="187325" h="319405">
                <a:moveTo>
                  <a:pt x="94132" y="0"/>
                </a:moveTo>
                <a:lnTo>
                  <a:pt x="119100" y="1260"/>
                </a:lnTo>
                <a:lnTo>
                  <a:pt x="140512" y="5032"/>
                </a:lnTo>
                <a:lnTo>
                  <a:pt x="158372" y="11304"/>
                </a:lnTo>
                <a:lnTo>
                  <a:pt x="172681" y="20065"/>
                </a:lnTo>
                <a:lnTo>
                  <a:pt x="156044" y="67183"/>
                </a:lnTo>
                <a:lnTo>
                  <a:pt x="141419" y="58181"/>
                </a:lnTo>
                <a:lnTo>
                  <a:pt x="126401" y="51752"/>
                </a:lnTo>
                <a:lnTo>
                  <a:pt x="110991" y="47894"/>
                </a:lnTo>
                <a:lnTo>
                  <a:pt x="95186" y="46609"/>
                </a:lnTo>
                <a:lnTo>
                  <a:pt x="86242" y="47230"/>
                </a:lnTo>
                <a:lnTo>
                  <a:pt x="56034" y="74930"/>
                </a:lnTo>
                <a:lnTo>
                  <a:pt x="55384" y="82550"/>
                </a:lnTo>
                <a:lnTo>
                  <a:pt x="59056" y="95986"/>
                </a:lnTo>
                <a:lnTo>
                  <a:pt x="70072" y="109648"/>
                </a:lnTo>
                <a:lnTo>
                  <a:pt x="88431" y="123572"/>
                </a:lnTo>
                <a:lnTo>
                  <a:pt x="114134" y="137795"/>
                </a:lnTo>
                <a:lnTo>
                  <a:pt x="128534" y="145194"/>
                </a:lnTo>
                <a:lnTo>
                  <a:pt x="140774" y="152320"/>
                </a:lnTo>
                <a:lnTo>
                  <a:pt x="170835" y="179419"/>
                </a:lnTo>
                <a:lnTo>
                  <a:pt x="186343" y="222954"/>
                </a:lnTo>
                <a:lnTo>
                  <a:pt x="186791" y="233172"/>
                </a:lnTo>
                <a:lnTo>
                  <a:pt x="184941" y="251102"/>
                </a:lnTo>
                <a:lnTo>
                  <a:pt x="157200" y="294894"/>
                </a:lnTo>
                <a:lnTo>
                  <a:pt x="122586" y="313007"/>
                </a:lnTo>
                <a:lnTo>
                  <a:pt x="77914" y="319024"/>
                </a:lnTo>
                <a:lnTo>
                  <a:pt x="56857" y="317640"/>
                </a:lnTo>
                <a:lnTo>
                  <a:pt x="36852" y="313483"/>
                </a:lnTo>
                <a:lnTo>
                  <a:pt x="17899" y="306540"/>
                </a:lnTo>
                <a:lnTo>
                  <a:pt x="0" y="296799"/>
                </a:lnTo>
                <a:lnTo>
                  <a:pt x="20205" y="247650"/>
                </a:lnTo>
                <a:lnTo>
                  <a:pt x="36360" y="257631"/>
                </a:lnTo>
                <a:lnTo>
                  <a:pt x="52381" y="264731"/>
                </a:lnTo>
                <a:lnTo>
                  <a:pt x="68268" y="268974"/>
                </a:lnTo>
                <a:lnTo>
                  <a:pt x="84023" y="270383"/>
                </a:lnTo>
                <a:lnTo>
                  <a:pt x="105118" y="268285"/>
                </a:lnTo>
                <a:lnTo>
                  <a:pt x="120188" y="261985"/>
                </a:lnTo>
                <a:lnTo>
                  <a:pt x="129230" y="251469"/>
                </a:lnTo>
                <a:lnTo>
                  <a:pt x="132245" y="236727"/>
                </a:lnTo>
                <a:lnTo>
                  <a:pt x="131535" y="228917"/>
                </a:lnTo>
                <a:lnTo>
                  <a:pt x="103476" y="191468"/>
                </a:lnTo>
                <a:lnTo>
                  <a:pt x="57720" y="166022"/>
                </a:lnTo>
                <a:lnTo>
                  <a:pt x="44323" y="158321"/>
                </a:lnTo>
                <a:lnTo>
                  <a:pt x="15314" y="132683"/>
                </a:lnTo>
                <a:lnTo>
                  <a:pt x="1036" y="92390"/>
                </a:lnTo>
                <a:lnTo>
                  <a:pt x="622" y="83058"/>
                </a:lnTo>
                <a:lnTo>
                  <a:pt x="2260" y="65912"/>
                </a:lnTo>
                <a:lnTo>
                  <a:pt x="26847" y="23622"/>
                </a:lnTo>
                <a:lnTo>
                  <a:pt x="74525" y="1476"/>
                </a:lnTo>
                <a:lnTo>
                  <a:pt x="94132" y="0"/>
                </a:lnTo>
                <a:close/>
              </a:path>
            </a:pathLst>
          </a:custGeom>
          <a:ln w="3175">
            <a:solidFill>
              <a:srgbClr val="58134A"/>
            </a:solidFill>
          </a:ln>
        </p:spPr>
        <p:txBody>
          <a:bodyPr wrap="square" lIns="0" tIns="0" rIns="0" bIns="0" rtlCol="0"/>
          <a:lstStyle/>
          <a:p>
            <a:endParaRPr/>
          </a:p>
        </p:txBody>
      </p:sp>
      <p:sp>
        <p:nvSpPr>
          <p:cNvPr id="1049102" name="object 39"/>
          <p:cNvSpPr/>
          <p:nvPr/>
        </p:nvSpPr>
        <p:spPr>
          <a:xfrm>
            <a:off x="673696" y="1050036"/>
            <a:ext cx="269875" cy="319405"/>
          </a:xfrm>
          <a:custGeom>
            <a:avLst/>
            <a:gdLst/>
            <a:ahLst/>
            <a:cxnLst/>
            <a:rect l="l" t="t" r="r" b="b"/>
            <a:pathLst>
              <a:path w="269875" h="319405">
                <a:moveTo>
                  <a:pt x="132664" y="0"/>
                </a:moveTo>
                <a:lnTo>
                  <a:pt x="191369" y="10302"/>
                </a:lnTo>
                <a:lnTo>
                  <a:pt x="234378" y="41275"/>
                </a:lnTo>
                <a:lnTo>
                  <a:pt x="260759" y="90804"/>
                </a:lnTo>
                <a:lnTo>
                  <a:pt x="269557" y="157099"/>
                </a:lnTo>
                <a:lnTo>
                  <a:pt x="267259" y="192434"/>
                </a:lnTo>
                <a:lnTo>
                  <a:pt x="248881" y="251628"/>
                </a:lnTo>
                <a:lnTo>
                  <a:pt x="212501" y="294558"/>
                </a:lnTo>
                <a:lnTo>
                  <a:pt x="160328" y="316414"/>
                </a:lnTo>
                <a:lnTo>
                  <a:pt x="128460" y="319150"/>
                </a:lnTo>
                <a:lnTo>
                  <a:pt x="99201" y="316456"/>
                </a:lnTo>
                <a:lnTo>
                  <a:pt x="51552" y="294826"/>
                </a:lnTo>
                <a:lnTo>
                  <a:pt x="18650" y="252128"/>
                </a:lnTo>
                <a:lnTo>
                  <a:pt x="2071" y="192744"/>
                </a:lnTo>
                <a:lnTo>
                  <a:pt x="0" y="157099"/>
                </a:lnTo>
                <a:lnTo>
                  <a:pt x="2257" y="125406"/>
                </a:lnTo>
                <a:lnTo>
                  <a:pt x="20311" y="69641"/>
                </a:lnTo>
                <a:lnTo>
                  <a:pt x="55686" y="25610"/>
                </a:lnTo>
                <a:lnTo>
                  <a:pt x="103968" y="2837"/>
                </a:lnTo>
                <a:lnTo>
                  <a:pt x="132664" y="0"/>
                </a:lnTo>
                <a:close/>
              </a:path>
            </a:pathLst>
          </a:custGeom>
          <a:ln w="3175">
            <a:solidFill>
              <a:srgbClr val="58134A"/>
            </a:solidFill>
          </a:ln>
        </p:spPr>
        <p:txBody>
          <a:bodyPr wrap="square" lIns="0" tIns="0" rIns="0" bIns="0" rtlCol="0"/>
          <a:lstStyle/>
          <a:p>
            <a:endParaRPr/>
          </a:p>
        </p:txBody>
      </p:sp>
      <p:sp>
        <p:nvSpPr>
          <p:cNvPr id="1049103" name="object 40"/>
          <p:cNvSpPr txBox="1"/>
          <p:nvPr/>
        </p:nvSpPr>
        <p:spPr>
          <a:xfrm>
            <a:off x="78738" y="1548129"/>
            <a:ext cx="8531861" cy="4624071"/>
          </a:xfrm>
          <a:prstGeom prst="rect">
            <a:avLst/>
          </a:prstGeom>
        </p:spPr>
        <p:txBody>
          <a:bodyPr vert="horz" wrap="square" lIns="0" tIns="52069" rIns="0" bIns="0" rtlCol="0">
            <a:spAutoFit/>
          </a:bodyPr>
          <a:lstStyle/>
          <a:p>
            <a:pPr marL="287020" indent="-274320" algn="just">
              <a:lnSpc>
                <a:spcPct val="100000"/>
              </a:lnSpc>
              <a:spcBef>
                <a:spcPts val="409"/>
              </a:spcBef>
              <a:buClr>
                <a:srgbClr val="B03E9A"/>
              </a:buClr>
              <a:buSzPct val="72916"/>
              <a:buFont typeface="Wingdings 2"/>
              <a:buChar char=""/>
              <a:tabLst>
                <a:tab pos="287020" algn="l"/>
              </a:tabLst>
            </a:pPr>
            <a:r>
              <a:rPr sz="2400" dirty="0">
                <a:latin typeface="Trebuchet MS"/>
                <a:cs typeface="Trebuchet MS"/>
              </a:rPr>
              <a:t>A </a:t>
            </a:r>
            <a:r>
              <a:rPr sz="2400" spc="-5" dirty="0">
                <a:latin typeface="Trebuchet MS"/>
                <a:cs typeface="Trebuchet MS"/>
              </a:rPr>
              <a:t>market </a:t>
            </a:r>
            <a:r>
              <a:rPr sz="2400" dirty="0">
                <a:latin typeface="Trebuchet MS"/>
                <a:cs typeface="Trebuchet MS"/>
              </a:rPr>
              <a:t>for </a:t>
            </a:r>
            <a:r>
              <a:rPr sz="2400" spc="-5" dirty="0">
                <a:latin typeface="Trebuchet MS"/>
                <a:cs typeface="Trebuchet MS"/>
              </a:rPr>
              <a:t>old/existing</a:t>
            </a:r>
            <a:r>
              <a:rPr sz="2400" spc="-135" dirty="0">
                <a:latin typeface="Trebuchet MS"/>
                <a:cs typeface="Trebuchet MS"/>
              </a:rPr>
              <a:t> </a:t>
            </a:r>
            <a:r>
              <a:rPr sz="2400" dirty="0">
                <a:latin typeface="Trebuchet MS"/>
                <a:cs typeface="Trebuchet MS"/>
              </a:rPr>
              <a:t>securities.</a:t>
            </a:r>
            <a:endParaRPr sz="2400">
              <a:latin typeface="Trebuchet MS"/>
              <a:cs typeface="Trebuchet MS"/>
            </a:endParaRPr>
          </a:p>
          <a:p>
            <a:pPr marL="287020" marR="5080" indent="-274320" algn="just">
              <a:lnSpc>
                <a:spcPct val="90100"/>
              </a:lnSpc>
              <a:spcBef>
                <a:spcPts val="600"/>
              </a:spcBef>
              <a:buClr>
                <a:srgbClr val="B03E9A"/>
              </a:buClr>
              <a:buSzPct val="72916"/>
              <a:buFont typeface="Wingdings 2"/>
              <a:buChar char=""/>
              <a:tabLst>
                <a:tab pos="287020" algn="l"/>
              </a:tabLst>
            </a:pPr>
            <a:r>
              <a:rPr sz="2400" dirty="0">
                <a:latin typeface="Trebuchet MS"/>
                <a:cs typeface="Trebuchet MS"/>
              </a:rPr>
              <a:t>a </a:t>
            </a:r>
            <a:r>
              <a:rPr sz="2400" spc="-5" dirty="0">
                <a:latin typeface="Trebuchet MS"/>
                <a:cs typeface="Trebuchet MS"/>
              </a:rPr>
              <a:t>place where buyers and </a:t>
            </a:r>
            <a:r>
              <a:rPr sz="2400" dirty="0">
                <a:latin typeface="Trebuchet MS"/>
                <a:cs typeface="Trebuchet MS"/>
              </a:rPr>
              <a:t>sellers of securities  </a:t>
            </a:r>
            <a:r>
              <a:rPr sz="2400" spc="-5" dirty="0">
                <a:latin typeface="Trebuchet MS"/>
                <a:cs typeface="Trebuchet MS"/>
              </a:rPr>
              <a:t>can enter into </a:t>
            </a:r>
            <a:r>
              <a:rPr sz="2400" spc="-10" dirty="0">
                <a:latin typeface="Trebuchet MS"/>
                <a:cs typeface="Trebuchet MS"/>
              </a:rPr>
              <a:t>transactions </a:t>
            </a:r>
            <a:r>
              <a:rPr sz="2400" spc="-5" dirty="0">
                <a:latin typeface="Trebuchet MS"/>
                <a:cs typeface="Trebuchet MS"/>
              </a:rPr>
              <a:t>to purchase and </a:t>
            </a:r>
            <a:r>
              <a:rPr sz="2400" dirty="0">
                <a:latin typeface="Trebuchet MS"/>
                <a:cs typeface="Trebuchet MS"/>
              </a:rPr>
              <a:t>sell  shares, </a:t>
            </a:r>
            <a:r>
              <a:rPr sz="2400" spc="-5" dirty="0">
                <a:latin typeface="Trebuchet MS"/>
                <a:cs typeface="Trebuchet MS"/>
              </a:rPr>
              <a:t>bonds, debentures</a:t>
            </a:r>
            <a:r>
              <a:rPr sz="2400" spc="60" dirty="0">
                <a:latin typeface="Trebuchet MS"/>
                <a:cs typeface="Trebuchet MS"/>
              </a:rPr>
              <a:t> </a:t>
            </a:r>
            <a:r>
              <a:rPr sz="2400" spc="-5" dirty="0">
                <a:latin typeface="Trebuchet MS"/>
                <a:cs typeface="Trebuchet MS"/>
              </a:rPr>
              <a:t>etc.</a:t>
            </a:r>
            <a:endParaRPr sz="2400">
              <a:latin typeface="Trebuchet MS"/>
              <a:cs typeface="Trebuchet MS"/>
            </a:endParaRPr>
          </a:p>
          <a:p>
            <a:pPr marL="287020" marR="661035" indent="-274320" algn="just">
              <a:lnSpc>
                <a:spcPct val="90000"/>
              </a:lnSpc>
              <a:spcBef>
                <a:spcPts val="600"/>
              </a:spcBef>
              <a:buClr>
                <a:srgbClr val="B03E9A"/>
              </a:buClr>
              <a:buSzPct val="72916"/>
              <a:buFont typeface="Wingdings 2"/>
              <a:buChar char=""/>
              <a:tabLst>
                <a:tab pos="287020" algn="l"/>
              </a:tabLst>
            </a:pPr>
            <a:r>
              <a:rPr sz="2400" spc="-5" dirty="0">
                <a:latin typeface="Trebuchet MS"/>
                <a:cs typeface="Trebuchet MS"/>
              </a:rPr>
              <a:t>enables corporates, entrepreneurs to </a:t>
            </a:r>
            <a:r>
              <a:rPr sz="2400" dirty="0">
                <a:latin typeface="Trebuchet MS"/>
                <a:cs typeface="Trebuchet MS"/>
              </a:rPr>
              <a:t>raise  resources for </a:t>
            </a:r>
            <a:r>
              <a:rPr sz="2400" spc="-5" dirty="0">
                <a:latin typeface="Trebuchet MS"/>
                <a:cs typeface="Trebuchet MS"/>
              </a:rPr>
              <a:t>their companies and </a:t>
            </a:r>
            <a:r>
              <a:rPr sz="2400" spc="-10" dirty="0">
                <a:latin typeface="Trebuchet MS"/>
                <a:cs typeface="Trebuchet MS"/>
              </a:rPr>
              <a:t>business  </a:t>
            </a:r>
            <a:r>
              <a:rPr sz="2400" spc="-5" dirty="0">
                <a:latin typeface="Trebuchet MS"/>
                <a:cs typeface="Trebuchet MS"/>
              </a:rPr>
              <a:t>ventures </a:t>
            </a:r>
            <a:r>
              <a:rPr sz="2400" spc="-10" dirty="0">
                <a:latin typeface="Trebuchet MS"/>
                <a:cs typeface="Trebuchet MS"/>
              </a:rPr>
              <a:t>through </a:t>
            </a:r>
            <a:r>
              <a:rPr sz="2400" spc="-5" dirty="0">
                <a:latin typeface="Trebuchet MS"/>
                <a:cs typeface="Trebuchet MS"/>
              </a:rPr>
              <a:t>public</a:t>
            </a:r>
            <a:r>
              <a:rPr sz="2400" spc="40" dirty="0">
                <a:latin typeface="Trebuchet MS"/>
                <a:cs typeface="Trebuchet MS"/>
              </a:rPr>
              <a:t> </a:t>
            </a:r>
            <a:r>
              <a:rPr sz="2400" spc="-5" dirty="0">
                <a:latin typeface="Trebuchet MS"/>
                <a:cs typeface="Trebuchet MS"/>
              </a:rPr>
              <a:t>issues.</a:t>
            </a:r>
            <a:endParaRPr sz="2400">
              <a:latin typeface="Trebuchet MS"/>
              <a:cs typeface="Trebuchet MS"/>
            </a:endParaRPr>
          </a:p>
          <a:p>
            <a:pPr marL="287020" indent="-274320" algn="just">
              <a:lnSpc>
                <a:spcPct val="100000"/>
              </a:lnSpc>
              <a:spcBef>
                <a:spcPts val="310"/>
              </a:spcBef>
              <a:buClr>
                <a:srgbClr val="B03E9A"/>
              </a:buClr>
              <a:buSzPct val="72916"/>
              <a:buFont typeface="Wingdings 2"/>
              <a:buChar char=""/>
              <a:tabLst>
                <a:tab pos="287020" algn="l"/>
              </a:tabLst>
            </a:pPr>
            <a:r>
              <a:rPr sz="2400" spc="-5" dirty="0">
                <a:latin typeface="Trebuchet MS"/>
                <a:cs typeface="Trebuchet MS"/>
              </a:rPr>
              <a:t>has physical</a:t>
            </a:r>
            <a:r>
              <a:rPr sz="2400" spc="25" dirty="0">
                <a:latin typeface="Trebuchet MS"/>
                <a:cs typeface="Trebuchet MS"/>
              </a:rPr>
              <a:t> </a:t>
            </a:r>
            <a:r>
              <a:rPr sz="2400" spc="-5" dirty="0">
                <a:latin typeface="Trebuchet MS"/>
                <a:cs typeface="Trebuchet MS"/>
              </a:rPr>
              <a:t>existence</a:t>
            </a:r>
            <a:endParaRPr sz="2400">
              <a:latin typeface="Trebuchet MS"/>
              <a:cs typeface="Trebuchet MS"/>
            </a:endParaRPr>
          </a:p>
          <a:p>
            <a:pPr marL="287020" indent="-274320" algn="just">
              <a:lnSpc>
                <a:spcPct val="100000"/>
              </a:lnSpc>
              <a:spcBef>
                <a:spcPts val="310"/>
              </a:spcBef>
              <a:buClr>
                <a:srgbClr val="B03E9A"/>
              </a:buClr>
              <a:buSzPct val="72916"/>
              <a:buFont typeface="Wingdings 2"/>
              <a:buChar char=""/>
              <a:tabLst>
                <a:tab pos="287020" algn="l"/>
              </a:tabLst>
            </a:pPr>
            <a:r>
              <a:rPr sz="2400" dirty="0">
                <a:latin typeface="Trebuchet MS"/>
                <a:cs typeface="Trebuchet MS"/>
              </a:rPr>
              <a:t>vital </a:t>
            </a:r>
            <a:r>
              <a:rPr sz="2400" spc="-5" dirty="0">
                <a:latin typeface="Trebuchet MS"/>
                <a:cs typeface="Trebuchet MS"/>
              </a:rPr>
              <a:t>functions</a:t>
            </a:r>
            <a:r>
              <a:rPr sz="2400" spc="20" dirty="0">
                <a:latin typeface="Trebuchet MS"/>
                <a:cs typeface="Trebuchet MS"/>
              </a:rPr>
              <a:t> </a:t>
            </a:r>
            <a:r>
              <a:rPr sz="2400" spc="-5" dirty="0">
                <a:latin typeface="Trebuchet MS"/>
                <a:cs typeface="Trebuchet MS"/>
              </a:rPr>
              <a:t>are:</a:t>
            </a:r>
            <a:endParaRPr sz="2400">
              <a:latin typeface="Trebuchet MS"/>
              <a:cs typeface="Trebuchet MS"/>
            </a:endParaRPr>
          </a:p>
          <a:p>
            <a:pPr marL="287020" indent="-274320" algn="just">
              <a:lnSpc>
                <a:spcPct val="100000"/>
              </a:lnSpc>
              <a:spcBef>
                <a:spcPts val="315"/>
              </a:spcBef>
              <a:buClr>
                <a:srgbClr val="B03E9A"/>
              </a:buClr>
              <a:buSzPct val="72916"/>
              <a:buFont typeface="Wingdings"/>
              <a:buChar char=""/>
              <a:tabLst>
                <a:tab pos="287020" algn="l"/>
              </a:tabLst>
            </a:pPr>
            <a:r>
              <a:rPr sz="2400" spc="-5" dirty="0">
                <a:latin typeface="Trebuchet MS"/>
                <a:cs typeface="Trebuchet MS"/>
              </a:rPr>
              <a:t>nexus between </a:t>
            </a:r>
            <a:r>
              <a:rPr sz="2400" dirty="0">
                <a:latin typeface="Trebuchet MS"/>
                <a:cs typeface="Trebuchet MS"/>
              </a:rPr>
              <a:t>savings </a:t>
            </a:r>
            <a:r>
              <a:rPr sz="2400" spc="-5" dirty="0">
                <a:latin typeface="Trebuchet MS"/>
                <a:cs typeface="Trebuchet MS"/>
              </a:rPr>
              <a:t>and</a:t>
            </a:r>
            <a:r>
              <a:rPr sz="2400" spc="10" dirty="0">
                <a:latin typeface="Trebuchet MS"/>
                <a:cs typeface="Trebuchet MS"/>
              </a:rPr>
              <a:t> </a:t>
            </a:r>
            <a:r>
              <a:rPr sz="2400" spc="-5" dirty="0">
                <a:latin typeface="Trebuchet MS"/>
                <a:cs typeface="Trebuchet MS"/>
              </a:rPr>
              <a:t>investments</a:t>
            </a:r>
            <a:endParaRPr sz="2400">
              <a:latin typeface="Trebuchet MS"/>
              <a:cs typeface="Trebuchet MS"/>
            </a:endParaRPr>
          </a:p>
          <a:p>
            <a:pPr marL="287020" indent="-274320" algn="just">
              <a:lnSpc>
                <a:spcPct val="100000"/>
              </a:lnSpc>
              <a:spcBef>
                <a:spcPts val="315"/>
              </a:spcBef>
              <a:buClr>
                <a:srgbClr val="B03E9A"/>
              </a:buClr>
              <a:buSzPct val="72916"/>
              <a:buFont typeface="Wingdings"/>
              <a:buChar char=""/>
              <a:tabLst>
                <a:tab pos="287020" algn="l"/>
              </a:tabLst>
            </a:pPr>
            <a:r>
              <a:rPr sz="2400" spc="-5" dirty="0">
                <a:latin typeface="Trebuchet MS"/>
                <a:cs typeface="Trebuchet MS"/>
              </a:rPr>
              <a:t>liquidity to</a:t>
            </a:r>
            <a:r>
              <a:rPr sz="2400" spc="10" dirty="0">
                <a:latin typeface="Trebuchet MS"/>
                <a:cs typeface="Trebuchet MS"/>
              </a:rPr>
              <a:t> </a:t>
            </a:r>
            <a:r>
              <a:rPr sz="2400" spc="-5" dirty="0">
                <a:latin typeface="Trebuchet MS"/>
                <a:cs typeface="Trebuchet MS"/>
              </a:rPr>
              <a:t>investors</a:t>
            </a:r>
            <a:endParaRPr sz="2400">
              <a:latin typeface="Trebuchet MS"/>
              <a:cs typeface="Trebuchet MS"/>
            </a:endParaRPr>
          </a:p>
          <a:p>
            <a:pPr marL="287020" indent="-274320" algn="just">
              <a:lnSpc>
                <a:spcPct val="100000"/>
              </a:lnSpc>
              <a:spcBef>
                <a:spcPts val="310"/>
              </a:spcBef>
              <a:buClr>
                <a:srgbClr val="B03E9A"/>
              </a:buClr>
              <a:buSzPct val="72916"/>
              <a:buFont typeface="Wingdings"/>
              <a:buChar char=""/>
              <a:tabLst>
                <a:tab pos="287020" algn="l"/>
              </a:tabLst>
            </a:pPr>
            <a:r>
              <a:rPr sz="2400" spc="-5" dirty="0">
                <a:latin typeface="Trebuchet MS"/>
                <a:cs typeface="Trebuchet MS"/>
              </a:rPr>
              <a:t>continuous price</a:t>
            </a:r>
            <a:r>
              <a:rPr sz="2400" spc="25" dirty="0">
                <a:latin typeface="Trebuchet MS"/>
                <a:cs typeface="Trebuchet MS"/>
              </a:rPr>
              <a:t> </a:t>
            </a:r>
            <a:r>
              <a:rPr sz="2400" spc="-5" dirty="0">
                <a:latin typeface="Trebuchet MS"/>
                <a:cs typeface="Trebuchet MS"/>
              </a:rPr>
              <a:t>formation</a:t>
            </a:r>
            <a:endParaRPr sz="2400">
              <a:latin typeface="Trebuchet MS"/>
              <a:cs typeface="Trebuchet MS"/>
            </a:endParaRPr>
          </a:p>
        </p:txBody>
      </p:sp>
      <p:sp>
        <p:nvSpPr>
          <p:cNvPr id="1049104" name="object 41"/>
          <p:cNvSpPr/>
          <p:nvPr/>
        </p:nvSpPr>
        <p:spPr>
          <a:xfrm>
            <a:off x="5867400" y="0"/>
            <a:ext cx="1981200" cy="160020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5" name="object 2"/>
          <p:cNvSpPr/>
          <p:nvPr/>
        </p:nvSpPr>
        <p:spPr>
          <a:xfrm>
            <a:off x="511263" y="800608"/>
            <a:ext cx="3716820" cy="250570"/>
          </a:xfrm>
          <a:prstGeom prst="rect">
            <a:avLst/>
          </a:prstGeom>
          <a:blipFill>
            <a:blip r:embed="rId2" cstate="print"/>
            <a:stretch>
              <a:fillRect/>
            </a:stretch>
          </a:blipFill>
        </p:spPr>
        <p:txBody>
          <a:bodyPr wrap="square" lIns="0" tIns="0" rIns="0" bIns="0" rtlCol="0"/>
          <a:lstStyle/>
          <a:p>
            <a:endParaRPr/>
          </a:p>
        </p:txBody>
      </p:sp>
      <p:sp>
        <p:nvSpPr>
          <p:cNvPr id="1049106" name="object 3"/>
          <p:cNvSpPr/>
          <p:nvPr/>
        </p:nvSpPr>
        <p:spPr>
          <a:xfrm>
            <a:off x="2198116" y="799719"/>
            <a:ext cx="2030857" cy="252348"/>
          </a:xfrm>
          <a:prstGeom prst="rect">
            <a:avLst/>
          </a:prstGeom>
          <a:blipFill>
            <a:blip r:embed="rId3" cstate="print"/>
            <a:stretch>
              <a:fillRect/>
            </a:stretch>
          </a:blipFill>
        </p:spPr>
        <p:txBody>
          <a:bodyPr wrap="square" lIns="0" tIns="0" rIns="0" bIns="0" rtlCol="0"/>
          <a:lstStyle/>
          <a:p>
            <a:endParaRPr/>
          </a:p>
        </p:txBody>
      </p:sp>
      <p:sp>
        <p:nvSpPr>
          <p:cNvPr id="1049107" name="object 4"/>
          <p:cNvSpPr/>
          <p:nvPr/>
        </p:nvSpPr>
        <p:spPr>
          <a:xfrm>
            <a:off x="510374" y="805687"/>
            <a:ext cx="1598968" cy="240664"/>
          </a:xfrm>
          <a:prstGeom prst="rect">
            <a:avLst/>
          </a:prstGeom>
          <a:blipFill>
            <a:blip r:embed="rId4" cstate="print"/>
            <a:stretch>
              <a:fillRect/>
            </a:stretch>
          </a:blipFill>
        </p:spPr>
        <p:txBody>
          <a:bodyPr wrap="square" lIns="0" tIns="0" rIns="0" bIns="0" rtlCol="0"/>
          <a:lstStyle/>
          <a:p>
            <a:endParaRPr/>
          </a:p>
        </p:txBody>
      </p:sp>
      <p:sp>
        <p:nvSpPr>
          <p:cNvPr id="1049108" name="object 5"/>
          <p:cNvSpPr txBox="1">
            <a:spLocks noGrp="1"/>
          </p:cNvSpPr>
          <p:nvPr>
            <p:ph type="title"/>
          </p:nvPr>
        </p:nvSpPr>
        <p:spPr>
          <a:xfrm>
            <a:off x="535940" y="1602952"/>
            <a:ext cx="7769860" cy="401392"/>
          </a:xfrm>
          <a:prstGeom prst="rect">
            <a:avLst/>
          </a:prstGeom>
        </p:spPr>
        <p:txBody>
          <a:bodyPr vert="horz" wrap="square" lIns="0" tIns="16510" rIns="0" bIns="0" rtlCol="0">
            <a:spAutoFit/>
          </a:bodyPr>
          <a:lstStyle/>
          <a:p>
            <a:pPr marL="12700" algn="l">
              <a:lnSpc>
                <a:spcPct val="100000"/>
              </a:lnSpc>
              <a:spcBef>
                <a:spcPts val="130"/>
              </a:spcBef>
            </a:pPr>
            <a:r>
              <a:rPr sz="2500" b="1" i="1" spc="-40" dirty="0">
                <a:solidFill>
                  <a:srgbClr val="000000"/>
                </a:solidFill>
                <a:latin typeface="Arial Narrow" panose="020B0606020202030204" pitchFamily="34" charset="0"/>
                <a:cs typeface="Baskerville Old Face"/>
              </a:rPr>
              <a:t>Securities issued </a:t>
            </a:r>
            <a:r>
              <a:rPr sz="2500" b="1" i="1" spc="-50" dirty="0">
                <a:solidFill>
                  <a:srgbClr val="000000"/>
                </a:solidFill>
                <a:latin typeface="Arial Narrow" panose="020B0606020202030204" pitchFamily="34" charset="0"/>
                <a:cs typeface="Baskerville Old Face"/>
              </a:rPr>
              <a:t>by </a:t>
            </a:r>
            <a:r>
              <a:rPr sz="2500" b="1" i="1" spc="-40" dirty="0">
                <a:solidFill>
                  <a:srgbClr val="000000"/>
                </a:solidFill>
                <a:latin typeface="Arial Narrow" panose="020B0606020202030204" pitchFamily="34" charset="0"/>
                <a:cs typeface="Baskerville Old Face"/>
              </a:rPr>
              <a:t>the </a:t>
            </a:r>
            <a:r>
              <a:rPr sz="2500" b="1" i="1" spc="-35" dirty="0">
                <a:solidFill>
                  <a:srgbClr val="000000"/>
                </a:solidFill>
                <a:latin typeface="Arial Narrow" panose="020B0606020202030204" pitchFamily="34" charset="0"/>
                <a:cs typeface="Baskerville Old Face"/>
              </a:rPr>
              <a:t>non-financial </a:t>
            </a:r>
            <a:r>
              <a:rPr sz="2500" b="1" i="1" spc="-45" dirty="0">
                <a:solidFill>
                  <a:srgbClr val="000000"/>
                </a:solidFill>
                <a:latin typeface="Arial Narrow" panose="020B0606020202030204" pitchFamily="34" charset="0"/>
                <a:cs typeface="Baskerville Old Face"/>
              </a:rPr>
              <a:t>economic</a:t>
            </a:r>
            <a:r>
              <a:rPr sz="2500" b="1" i="1" spc="-195" dirty="0">
                <a:solidFill>
                  <a:srgbClr val="000000"/>
                </a:solidFill>
                <a:latin typeface="Arial Narrow" panose="020B0606020202030204" pitchFamily="34" charset="0"/>
                <a:cs typeface="Baskerville Old Face"/>
              </a:rPr>
              <a:t> </a:t>
            </a:r>
            <a:r>
              <a:rPr sz="2500" b="1" i="1" spc="-35" dirty="0">
                <a:solidFill>
                  <a:srgbClr val="000000"/>
                </a:solidFill>
                <a:latin typeface="Arial Narrow" panose="020B0606020202030204" pitchFamily="34" charset="0"/>
                <a:cs typeface="Baskerville Old Face"/>
              </a:rPr>
              <a:t>units</a:t>
            </a:r>
            <a:endParaRPr sz="2500" dirty="0">
              <a:latin typeface="Arial Narrow" panose="020B0606020202030204" pitchFamily="34" charset="0"/>
              <a:cs typeface="Baskerville Old Face"/>
            </a:endParaRPr>
          </a:p>
        </p:txBody>
      </p:sp>
      <p:sp>
        <p:nvSpPr>
          <p:cNvPr id="1049109" name="object 6"/>
          <p:cNvSpPr txBox="1"/>
          <p:nvPr/>
        </p:nvSpPr>
        <p:spPr>
          <a:xfrm>
            <a:off x="535940" y="2133601"/>
            <a:ext cx="8150860" cy="4314643"/>
          </a:xfrm>
          <a:prstGeom prst="rect">
            <a:avLst/>
          </a:prstGeom>
        </p:spPr>
        <p:txBody>
          <a:bodyPr vert="horz" wrap="square" lIns="0" tIns="41275" rIns="0" bIns="0" rtlCol="0">
            <a:spAutoFit/>
          </a:bodyPr>
          <a:lstStyle/>
          <a:p>
            <a:pPr marL="287020" marR="204470" indent="-274320" algn="just">
              <a:lnSpc>
                <a:spcPts val="2880"/>
              </a:lnSpc>
              <a:spcBef>
                <a:spcPts val="325"/>
              </a:spcBef>
              <a:buClr>
                <a:srgbClr val="B03E9A"/>
              </a:buClr>
              <a:buSzPct val="70000"/>
              <a:buFont typeface="Wingdings 2"/>
              <a:buChar char=""/>
              <a:tabLst>
                <a:tab pos="287020" algn="l"/>
              </a:tabLst>
            </a:pPr>
            <a:r>
              <a:rPr sz="2800" b="1" i="1" spc="-45" dirty="0">
                <a:latin typeface="Arial Narrow" panose="020B0606020202030204" pitchFamily="34" charset="0"/>
                <a:cs typeface="Baskerville Old Face"/>
              </a:rPr>
              <a:t>Equity </a:t>
            </a:r>
            <a:r>
              <a:rPr sz="2800" b="1" i="1" spc="-40" dirty="0">
                <a:latin typeface="Arial Narrow" panose="020B0606020202030204" pitchFamily="34" charset="0"/>
                <a:cs typeface="Baskerville Old Face"/>
              </a:rPr>
              <a:t>Shares: </a:t>
            </a:r>
            <a:r>
              <a:rPr sz="2800" i="1" spc="-65" dirty="0">
                <a:latin typeface="Arial Narrow" panose="020B0606020202030204" pitchFamily="34" charset="0"/>
                <a:cs typeface="Baskerville Old Face"/>
              </a:rPr>
              <a:t>An </a:t>
            </a:r>
            <a:r>
              <a:rPr sz="2800" i="1" spc="-45" dirty="0">
                <a:latin typeface="Arial Narrow" panose="020B0606020202030204" pitchFamily="34" charset="0"/>
                <a:cs typeface="Baskerville Old Face"/>
              </a:rPr>
              <a:t>equity share are the ownership  </a:t>
            </a:r>
            <a:r>
              <a:rPr sz="2800" i="1" spc="-40" dirty="0">
                <a:latin typeface="Arial Narrow" panose="020B0606020202030204" pitchFamily="34" charset="0"/>
                <a:cs typeface="Baskerville Old Face"/>
              </a:rPr>
              <a:t>securities. </a:t>
            </a:r>
            <a:r>
              <a:rPr sz="2800" i="1" spc="-55" dirty="0">
                <a:latin typeface="Arial Narrow" panose="020B0606020202030204" pitchFamily="34" charset="0"/>
                <a:cs typeface="Baskerville Old Face"/>
              </a:rPr>
              <a:t>They </a:t>
            </a:r>
            <a:r>
              <a:rPr sz="2800" i="1" spc="-50" dirty="0">
                <a:latin typeface="Arial Narrow" panose="020B0606020202030204" pitchFamily="34" charset="0"/>
                <a:cs typeface="Baskerville Old Face"/>
              </a:rPr>
              <a:t>bear </a:t>
            </a:r>
            <a:r>
              <a:rPr sz="2800" i="1" spc="-45" dirty="0">
                <a:latin typeface="Arial Narrow" panose="020B0606020202030204" pitchFamily="34" charset="0"/>
                <a:cs typeface="Baskerville Old Face"/>
              </a:rPr>
              <a:t>the </a:t>
            </a:r>
            <a:r>
              <a:rPr sz="2800" i="1" spc="-40" dirty="0">
                <a:latin typeface="Arial Narrow" panose="020B0606020202030204" pitchFamily="34" charset="0"/>
                <a:cs typeface="Baskerville Old Face"/>
              </a:rPr>
              <a:t>risk </a:t>
            </a:r>
            <a:r>
              <a:rPr sz="2800" i="1" spc="-50" dirty="0">
                <a:latin typeface="Arial Narrow" panose="020B0606020202030204" pitchFamily="34" charset="0"/>
                <a:cs typeface="Baskerville Old Face"/>
              </a:rPr>
              <a:t>and </a:t>
            </a:r>
            <a:r>
              <a:rPr sz="2800" i="1" spc="-45" dirty="0">
                <a:latin typeface="Arial Narrow" panose="020B0606020202030204" pitchFamily="34" charset="0"/>
                <a:cs typeface="Baskerville Old Face"/>
              </a:rPr>
              <a:t>enjoy the rewards </a:t>
            </a:r>
            <a:r>
              <a:rPr sz="2800" i="1" spc="-40" dirty="0">
                <a:latin typeface="Arial Narrow" panose="020B0606020202030204" pitchFamily="34" charset="0"/>
                <a:cs typeface="Baskerville Old Face"/>
              </a:rPr>
              <a:t>of  </a:t>
            </a:r>
            <a:r>
              <a:rPr sz="2800" i="1" spc="-45" dirty="0">
                <a:latin typeface="Arial Narrow" panose="020B0606020202030204" pitchFamily="34" charset="0"/>
                <a:cs typeface="Baskerville Old Face"/>
              </a:rPr>
              <a:t>ownership.</a:t>
            </a:r>
            <a:endParaRPr sz="2800" dirty="0">
              <a:latin typeface="Arial Narrow" panose="020B0606020202030204" pitchFamily="34" charset="0"/>
              <a:cs typeface="Baskerville Old Face"/>
            </a:endParaRPr>
          </a:p>
          <a:p>
            <a:pPr marL="286385" marR="5080" indent="-274320" algn="just">
              <a:lnSpc>
                <a:spcPct val="100000"/>
              </a:lnSpc>
              <a:spcBef>
                <a:spcPts val="505"/>
              </a:spcBef>
              <a:buClr>
                <a:srgbClr val="B03E9A"/>
              </a:buClr>
              <a:buSzPct val="72916"/>
              <a:buFont typeface="Wingdings 2"/>
              <a:buChar char=""/>
              <a:tabLst>
                <a:tab pos="287020" algn="l"/>
                <a:tab pos="2702560" algn="l"/>
              </a:tabLst>
            </a:pPr>
            <a:r>
              <a:rPr sz="2800" b="1" dirty="0">
                <a:latin typeface="Arial Narrow" panose="020B0606020202030204" pitchFamily="34" charset="0"/>
                <a:cs typeface="Baskerville Old Face"/>
              </a:rPr>
              <a:t>Preference</a:t>
            </a:r>
            <a:r>
              <a:rPr sz="2800" b="1" spc="-40" dirty="0">
                <a:latin typeface="Arial Narrow" panose="020B0606020202030204" pitchFamily="34" charset="0"/>
                <a:cs typeface="Baskerville Old Face"/>
              </a:rPr>
              <a:t> </a:t>
            </a:r>
            <a:r>
              <a:rPr sz="2800" b="1" dirty="0">
                <a:latin typeface="Arial Narrow" panose="020B0606020202030204" pitchFamily="34" charset="0"/>
                <a:cs typeface="Baskerville Old Face"/>
              </a:rPr>
              <a:t>Shares:	</a:t>
            </a:r>
            <a:r>
              <a:rPr sz="2800" spc="-5" dirty="0">
                <a:latin typeface="Arial Narrow" panose="020B0606020202030204" pitchFamily="34" charset="0"/>
                <a:cs typeface="Baskerville Old Face"/>
              </a:rPr>
              <a:t>Holders </a:t>
            </a:r>
            <a:r>
              <a:rPr sz="2800" dirty="0">
                <a:latin typeface="Arial Narrow" panose="020B0606020202030204" pitchFamily="34" charset="0"/>
                <a:cs typeface="Baskerville Old Face"/>
              </a:rPr>
              <a:t>enjoy </a:t>
            </a:r>
            <a:r>
              <a:rPr sz="2800" spc="-5" dirty="0">
                <a:latin typeface="Arial Narrow" panose="020B0606020202030204" pitchFamily="34" charset="0"/>
                <a:cs typeface="Baskerville Old Face"/>
              </a:rPr>
              <a:t>preferential </a:t>
            </a:r>
            <a:r>
              <a:rPr sz="2800" dirty="0">
                <a:latin typeface="Arial Narrow" panose="020B0606020202030204" pitchFamily="34" charset="0"/>
                <a:cs typeface="Baskerville Old Face"/>
              </a:rPr>
              <a:t>right as  </a:t>
            </a:r>
            <a:r>
              <a:rPr sz="2800" spc="-5" dirty="0">
                <a:latin typeface="Arial Narrow" panose="020B0606020202030204" pitchFamily="34" charset="0"/>
                <a:cs typeface="Baskerville Old Face"/>
              </a:rPr>
              <a:t>to: (a) </a:t>
            </a:r>
            <a:r>
              <a:rPr sz="2800" dirty="0">
                <a:latin typeface="Arial Narrow" panose="020B0606020202030204" pitchFamily="34" charset="0"/>
                <a:cs typeface="Baskerville Old Face"/>
              </a:rPr>
              <a:t>payment of dividend at a </a:t>
            </a:r>
            <a:r>
              <a:rPr sz="2800" spc="-5" dirty="0">
                <a:latin typeface="Arial Narrow" panose="020B0606020202030204" pitchFamily="34" charset="0"/>
                <a:cs typeface="Baskerville Old Face"/>
              </a:rPr>
              <a:t>fixed </a:t>
            </a:r>
            <a:r>
              <a:rPr sz="2800" dirty="0">
                <a:latin typeface="Arial Narrow" panose="020B0606020202030204" pitchFamily="34" charset="0"/>
                <a:cs typeface="Baskerville Old Face"/>
              </a:rPr>
              <a:t>rate during </a:t>
            </a:r>
            <a:r>
              <a:rPr sz="2800" spc="-5" dirty="0">
                <a:latin typeface="Arial Narrow" panose="020B0606020202030204" pitchFamily="34" charset="0"/>
                <a:cs typeface="Baskerville Old Face"/>
              </a:rPr>
              <a:t>the life  time </a:t>
            </a:r>
            <a:r>
              <a:rPr sz="2800" dirty="0">
                <a:latin typeface="Arial Narrow" panose="020B0606020202030204" pitchFamily="34" charset="0"/>
                <a:cs typeface="Baskerville Old Face"/>
              </a:rPr>
              <a:t>of </a:t>
            </a:r>
            <a:r>
              <a:rPr sz="2800" spc="-5" dirty="0">
                <a:latin typeface="Arial Narrow" panose="020B0606020202030204" pitchFamily="34" charset="0"/>
                <a:cs typeface="Baskerville Old Face"/>
              </a:rPr>
              <a:t>the Company; </a:t>
            </a:r>
            <a:r>
              <a:rPr sz="2800" dirty="0">
                <a:latin typeface="Arial Narrow" panose="020B0606020202030204" pitchFamily="34" charset="0"/>
                <a:cs typeface="Baskerville Old Face"/>
              </a:rPr>
              <a:t>and </a:t>
            </a:r>
            <a:r>
              <a:rPr sz="2800" spc="-5" dirty="0">
                <a:latin typeface="Arial Narrow" panose="020B0606020202030204" pitchFamily="34" charset="0"/>
                <a:cs typeface="Baskerville Old Face"/>
              </a:rPr>
              <a:t>(b) the </a:t>
            </a:r>
            <a:r>
              <a:rPr sz="2800" dirty="0">
                <a:latin typeface="Arial Narrow" panose="020B0606020202030204" pitchFamily="34" charset="0"/>
                <a:cs typeface="Baskerville Old Face"/>
              </a:rPr>
              <a:t>return of capital on  </a:t>
            </a:r>
            <a:r>
              <a:rPr sz="2800" spc="-5" dirty="0">
                <a:latin typeface="Arial Narrow" panose="020B0606020202030204" pitchFamily="34" charset="0"/>
                <a:cs typeface="Baskerville Old Face"/>
              </a:rPr>
              <a:t>winding </a:t>
            </a:r>
            <a:r>
              <a:rPr sz="2800" dirty="0">
                <a:latin typeface="Arial Narrow" panose="020B0606020202030204" pitchFamily="34" charset="0"/>
                <a:cs typeface="Baskerville Old Face"/>
              </a:rPr>
              <a:t>up of </a:t>
            </a:r>
            <a:r>
              <a:rPr sz="2800" spc="-5" dirty="0">
                <a:latin typeface="Arial Narrow" panose="020B0606020202030204" pitchFamily="34" charset="0"/>
                <a:cs typeface="Baskerville Old Face"/>
              </a:rPr>
              <a:t>the</a:t>
            </a:r>
            <a:r>
              <a:rPr sz="2800" spc="5" dirty="0">
                <a:latin typeface="Arial Narrow" panose="020B0606020202030204" pitchFamily="34" charset="0"/>
                <a:cs typeface="Baskerville Old Face"/>
              </a:rPr>
              <a:t> </a:t>
            </a:r>
            <a:r>
              <a:rPr sz="2800" spc="-5" dirty="0">
                <a:latin typeface="Arial Narrow" panose="020B0606020202030204" pitchFamily="34" charset="0"/>
                <a:cs typeface="Baskerville Old Face"/>
              </a:rPr>
              <a:t>Company</a:t>
            </a:r>
            <a:endParaRPr sz="2800" dirty="0">
              <a:latin typeface="Arial Narrow" panose="020B0606020202030204" pitchFamily="34" charset="0"/>
              <a:cs typeface="Baskerville Old Face"/>
            </a:endParaRPr>
          </a:p>
          <a:p>
            <a:pPr marL="286385" marR="561975" indent="-274320" algn="just">
              <a:lnSpc>
                <a:spcPct val="100000"/>
              </a:lnSpc>
              <a:spcBef>
                <a:spcPts val="605"/>
              </a:spcBef>
              <a:buClr>
                <a:srgbClr val="B03E9A"/>
              </a:buClr>
              <a:buSzPct val="72916"/>
              <a:buFont typeface="Wingdings 2"/>
              <a:buChar char=""/>
              <a:tabLst>
                <a:tab pos="287020" algn="l"/>
              </a:tabLst>
            </a:pPr>
            <a:r>
              <a:rPr sz="2800" b="1" spc="-5" dirty="0">
                <a:latin typeface="Arial Narrow" panose="020B0606020202030204" pitchFamily="34" charset="0"/>
                <a:cs typeface="Baskerville Old Face"/>
              </a:rPr>
              <a:t>Debentures: </a:t>
            </a:r>
            <a:r>
              <a:rPr sz="2800" spc="-5" dirty="0">
                <a:latin typeface="Arial Narrow" panose="020B0606020202030204" pitchFamily="34" charset="0"/>
                <a:cs typeface="Baskerville Old Face"/>
              </a:rPr>
              <a:t>An </a:t>
            </a:r>
            <a:r>
              <a:rPr sz="2800" dirty="0">
                <a:latin typeface="Arial Narrow" panose="020B0606020202030204" pitchFamily="34" charset="0"/>
                <a:cs typeface="Baskerville Old Face"/>
              </a:rPr>
              <a:t>creditorship </a:t>
            </a:r>
            <a:r>
              <a:rPr sz="2800" spc="-5" dirty="0">
                <a:latin typeface="Arial Narrow" panose="020B0606020202030204" pitchFamily="34" charset="0"/>
                <a:cs typeface="Baskerville Old Face"/>
              </a:rPr>
              <a:t>security. Holders </a:t>
            </a:r>
            <a:r>
              <a:rPr sz="2800" dirty="0">
                <a:latin typeface="Arial Narrow" panose="020B0606020202030204" pitchFamily="34" charset="0"/>
                <a:cs typeface="Baskerville Old Face"/>
              </a:rPr>
              <a:t>are  </a:t>
            </a:r>
            <a:r>
              <a:rPr sz="2800" spc="-5" dirty="0">
                <a:latin typeface="Arial Narrow" panose="020B0606020202030204" pitchFamily="34" charset="0"/>
                <a:cs typeface="Baskerville Old Face"/>
              </a:rPr>
              <a:t>entitled to </a:t>
            </a:r>
            <a:r>
              <a:rPr sz="2800" dirty="0">
                <a:latin typeface="Arial Narrow" panose="020B0606020202030204" pitchFamily="34" charset="0"/>
                <a:cs typeface="Baskerville Old Face"/>
              </a:rPr>
              <a:t>predetermined </a:t>
            </a:r>
            <a:r>
              <a:rPr sz="2800" spc="-5" dirty="0">
                <a:latin typeface="Arial Narrow" panose="020B0606020202030204" pitchFamily="34" charset="0"/>
                <a:cs typeface="Baskerville Old Face"/>
              </a:rPr>
              <a:t>interest and claim </a:t>
            </a:r>
            <a:r>
              <a:rPr sz="2800" dirty="0">
                <a:latin typeface="Arial Narrow" panose="020B0606020202030204" pitchFamily="34" charset="0"/>
                <a:cs typeface="Baskerville Old Face"/>
              </a:rPr>
              <a:t>on </a:t>
            </a:r>
            <a:r>
              <a:rPr sz="2800" spc="-5" dirty="0">
                <a:latin typeface="Arial Narrow" panose="020B0606020202030204" pitchFamily="34" charset="0"/>
                <a:cs typeface="Baskerville Old Face"/>
              </a:rPr>
              <a:t>the  </a:t>
            </a:r>
            <a:r>
              <a:rPr sz="2800" dirty="0">
                <a:latin typeface="Arial Narrow" panose="020B0606020202030204" pitchFamily="34" charset="0"/>
                <a:cs typeface="Baskerville Old Face"/>
              </a:rPr>
              <a:t>assets of </a:t>
            </a:r>
            <a:r>
              <a:rPr sz="2800" spc="-5" dirty="0">
                <a:latin typeface="Arial Narrow" panose="020B0606020202030204" pitchFamily="34" charset="0"/>
                <a:cs typeface="Baskerville Old Face"/>
              </a:rPr>
              <a:t>the</a:t>
            </a:r>
            <a:r>
              <a:rPr sz="2800" spc="-15" dirty="0">
                <a:latin typeface="Arial Narrow" panose="020B0606020202030204" pitchFamily="34" charset="0"/>
                <a:cs typeface="Baskerville Old Face"/>
              </a:rPr>
              <a:t> </a:t>
            </a:r>
            <a:r>
              <a:rPr sz="2800" dirty="0">
                <a:latin typeface="Arial Narrow" panose="020B0606020202030204" pitchFamily="34" charset="0"/>
                <a:cs typeface="Baskerville Old Face"/>
              </a:rPr>
              <a:t>company.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0" name="object 2"/>
          <p:cNvSpPr txBox="1"/>
          <p:nvPr/>
        </p:nvSpPr>
        <p:spPr>
          <a:xfrm>
            <a:off x="609600" y="381000"/>
            <a:ext cx="8077200" cy="5943600"/>
          </a:xfrm>
          <a:prstGeom prst="rect">
            <a:avLst/>
          </a:prstGeom>
        </p:spPr>
        <p:txBody>
          <a:bodyPr vert="horz" wrap="square" lIns="0" tIns="12700" rIns="0" bIns="0" rtlCol="0">
            <a:spAutoFit/>
          </a:bodyPr>
          <a:lstStyle/>
          <a:p>
            <a:pPr marL="286385" marR="723265" indent="-274320" algn="just">
              <a:lnSpc>
                <a:spcPct val="100000"/>
              </a:lnSpc>
              <a:spcBef>
                <a:spcPts val="100"/>
              </a:spcBef>
              <a:buClr>
                <a:srgbClr val="B03E9A"/>
              </a:buClr>
              <a:buSzPct val="72916"/>
              <a:buFont typeface="Wingdings 2"/>
              <a:buChar char=""/>
              <a:tabLst>
                <a:tab pos="287020" algn="l"/>
              </a:tabLst>
            </a:pPr>
            <a:r>
              <a:rPr sz="2000" b="1" dirty="0">
                <a:latin typeface="Arial" panose="020B0604020202020204" pitchFamily="34" charset="0"/>
                <a:cs typeface="Arial" panose="020B0604020202020204" pitchFamily="34" charset="0"/>
              </a:rPr>
              <a:t>Innovative Debt instruments</a:t>
            </a:r>
            <a:r>
              <a:rPr sz="2000" dirty="0">
                <a:latin typeface="Arial" panose="020B0604020202020204" pitchFamily="34" charset="0"/>
                <a:cs typeface="Arial" panose="020B0604020202020204" pitchFamily="34" charset="0"/>
              </a:rPr>
              <a:t>: A </a:t>
            </a:r>
            <a:r>
              <a:rPr sz="2000" spc="-5" dirty="0">
                <a:latin typeface="Arial" panose="020B0604020202020204" pitchFamily="34" charset="0"/>
                <a:cs typeface="Arial" panose="020B0604020202020204" pitchFamily="34" charset="0"/>
              </a:rPr>
              <a:t>variety </a:t>
            </a:r>
            <a:r>
              <a:rPr sz="2000" dirty="0">
                <a:latin typeface="Arial" panose="020B0604020202020204" pitchFamily="34" charset="0"/>
                <a:cs typeface="Arial" panose="020B0604020202020204" pitchFamily="34" charset="0"/>
              </a:rPr>
              <a:t>of debt  </a:t>
            </a:r>
            <a:r>
              <a:rPr sz="2000" spc="-5" dirty="0">
                <a:latin typeface="Arial" panose="020B0604020202020204" pitchFamily="34" charset="0"/>
                <a:cs typeface="Arial" panose="020B0604020202020204" pitchFamily="34" charset="0"/>
              </a:rPr>
              <a:t>innovative instruments </a:t>
            </a:r>
            <a:r>
              <a:rPr sz="2000" dirty="0">
                <a:latin typeface="Arial" panose="020B0604020202020204" pitchFamily="34" charset="0"/>
                <a:cs typeface="Arial" panose="020B0604020202020204" pitchFamily="34" charset="0"/>
              </a:rPr>
              <a:t>emerges with </a:t>
            </a:r>
            <a:r>
              <a:rPr sz="2000" spc="-5" dirty="0">
                <a:latin typeface="Arial" panose="020B0604020202020204" pitchFamily="34" charset="0"/>
                <a:cs typeface="Arial" panose="020B0604020202020204" pitchFamily="34" charset="0"/>
              </a:rPr>
              <a:t>the </a:t>
            </a:r>
            <a:r>
              <a:rPr sz="2000" dirty="0">
                <a:latin typeface="Arial" panose="020B0604020202020204" pitchFamily="34" charset="0"/>
                <a:cs typeface="Arial" panose="020B0604020202020204" pitchFamily="34" charset="0"/>
              </a:rPr>
              <a:t>growth of  </a:t>
            </a:r>
            <a:r>
              <a:rPr sz="2000" spc="-5" dirty="0">
                <a:latin typeface="Arial" panose="020B0604020202020204" pitchFamily="34" charset="0"/>
                <a:cs typeface="Arial" panose="020B0604020202020204" pitchFamily="34" charset="0"/>
              </a:rPr>
              <a:t>financial </a:t>
            </a:r>
            <a:r>
              <a:rPr sz="2000" dirty="0">
                <a:latin typeface="Arial" panose="020B0604020202020204" pitchFamily="34" charset="0"/>
                <a:cs typeface="Arial" panose="020B0604020202020204" pitchFamily="34" charset="0"/>
              </a:rPr>
              <a:t>system </a:t>
            </a:r>
            <a:r>
              <a:rPr sz="2000" spc="-5" dirty="0">
                <a:latin typeface="Arial" panose="020B0604020202020204" pitchFamily="34" charset="0"/>
                <a:cs typeface="Arial" panose="020B0604020202020204" pitchFamily="34" charset="0"/>
              </a:rPr>
              <a:t>to </a:t>
            </a:r>
            <a:r>
              <a:rPr sz="2000" dirty="0">
                <a:latin typeface="Arial" panose="020B0604020202020204" pitchFamily="34" charset="0"/>
                <a:cs typeface="Arial" panose="020B0604020202020204" pitchFamily="34" charset="0"/>
              </a:rPr>
              <a:t>make </a:t>
            </a:r>
            <a:r>
              <a:rPr sz="2000" spc="-5" dirty="0">
                <a:latin typeface="Arial" panose="020B0604020202020204" pitchFamily="34" charset="0"/>
                <a:cs typeface="Arial" panose="020B0604020202020204" pitchFamily="34" charset="0"/>
              </a:rPr>
              <a:t>them </a:t>
            </a:r>
            <a:r>
              <a:rPr sz="2000" dirty="0">
                <a:latin typeface="Arial" panose="020B0604020202020204" pitchFamily="34" charset="0"/>
                <a:cs typeface="Arial" panose="020B0604020202020204" pitchFamily="34" charset="0"/>
              </a:rPr>
              <a:t>more</a:t>
            </a:r>
            <a:r>
              <a:rPr sz="2000" spc="25" dirty="0">
                <a:latin typeface="Arial" panose="020B0604020202020204" pitchFamily="34" charset="0"/>
                <a:cs typeface="Arial" panose="020B0604020202020204" pitchFamily="34" charset="0"/>
              </a:rPr>
              <a:t> </a:t>
            </a:r>
            <a:r>
              <a:rPr sz="2000" spc="-5" dirty="0">
                <a:latin typeface="Arial" panose="020B0604020202020204" pitchFamily="34" charset="0"/>
                <a:cs typeface="Arial" panose="020B0604020202020204" pitchFamily="34" charset="0"/>
              </a:rPr>
              <a:t>attractive.</a:t>
            </a:r>
            <a:endParaRPr sz="2000" dirty="0">
              <a:latin typeface="Arial" panose="020B0604020202020204" pitchFamily="34" charset="0"/>
              <a:cs typeface="Arial" panose="020B0604020202020204" pitchFamily="34" charset="0"/>
            </a:endParaRPr>
          </a:p>
          <a:p>
            <a:pPr marL="287020" marR="328295" indent="-274320" algn="just">
              <a:lnSpc>
                <a:spcPts val="2880"/>
              </a:lnSpc>
              <a:spcBef>
                <a:spcPts val="695"/>
              </a:spcBef>
              <a:buClr>
                <a:srgbClr val="B03E9A"/>
              </a:buClr>
              <a:buSzPct val="70000"/>
              <a:buFont typeface="Wingdings"/>
              <a:buChar char=""/>
              <a:tabLst>
                <a:tab pos="287020" algn="l"/>
                <a:tab pos="3481704" algn="l"/>
                <a:tab pos="5654675" algn="l"/>
              </a:tabLst>
            </a:pPr>
            <a:r>
              <a:rPr sz="2400" b="1" spc="-40" dirty="0">
                <a:latin typeface="Arial" panose="020B0604020202020204" pitchFamily="34" charset="0"/>
                <a:cs typeface="Arial" panose="020B0604020202020204" pitchFamily="34" charset="0"/>
              </a:rPr>
              <a:t>Participative</a:t>
            </a:r>
            <a:r>
              <a:rPr sz="2400" b="1" spc="-50" dirty="0">
                <a:latin typeface="Arial" panose="020B0604020202020204" pitchFamily="34" charset="0"/>
                <a:cs typeface="Arial" panose="020B0604020202020204" pitchFamily="34" charset="0"/>
              </a:rPr>
              <a:t> </a:t>
            </a:r>
            <a:r>
              <a:rPr sz="2400" b="1" spc="-45" dirty="0">
                <a:latin typeface="Arial" panose="020B0604020202020204" pitchFamily="34" charset="0"/>
                <a:cs typeface="Arial" panose="020B0604020202020204" pitchFamily="34" charset="0"/>
              </a:rPr>
              <a:t>Debentures:</a:t>
            </a:r>
            <a:r>
              <a:rPr lang="en-US" sz="2400" b="1" spc="-45" dirty="0">
                <a:latin typeface="Arial" panose="020B0604020202020204" pitchFamily="34" charset="0"/>
                <a:cs typeface="Arial" panose="020B0604020202020204" pitchFamily="34" charset="0"/>
              </a:rPr>
              <a:t> </a:t>
            </a:r>
            <a:r>
              <a:rPr sz="2400" spc="-40" dirty="0">
                <a:latin typeface="Arial" panose="020B0604020202020204" pitchFamily="34" charset="0"/>
                <a:cs typeface="Arial" panose="020B0604020202020204" pitchFamily="34" charset="0"/>
              </a:rPr>
              <a:t>participate</a:t>
            </a:r>
            <a:r>
              <a:rPr sz="2400" spc="15" dirty="0">
                <a:latin typeface="Arial" panose="020B0604020202020204" pitchFamily="34" charset="0"/>
                <a:cs typeface="Arial" panose="020B0604020202020204" pitchFamily="34" charset="0"/>
              </a:rPr>
              <a:t> </a:t>
            </a:r>
            <a:r>
              <a:rPr sz="2400" spc="-45" dirty="0">
                <a:latin typeface="Arial" panose="020B0604020202020204" pitchFamily="34" charset="0"/>
                <a:cs typeface="Arial" panose="020B0604020202020204" pitchFamily="34" charset="0"/>
              </a:rPr>
              <a:t>in</a:t>
            </a:r>
            <a:r>
              <a:rPr sz="2400" spc="-20" dirty="0">
                <a:latin typeface="Arial" panose="020B0604020202020204" pitchFamily="34" charset="0"/>
                <a:cs typeface="Arial" panose="020B0604020202020204" pitchFamily="34" charset="0"/>
              </a:rPr>
              <a:t> </a:t>
            </a:r>
            <a:r>
              <a:rPr sz="2400" spc="-45" dirty="0">
                <a:latin typeface="Arial" panose="020B0604020202020204" pitchFamily="34" charset="0"/>
                <a:cs typeface="Arial" panose="020B0604020202020204" pitchFamily="34" charset="0"/>
              </a:rPr>
              <a:t>the</a:t>
            </a:r>
            <a:r>
              <a:rPr lang="en-US" sz="2400" spc="-45" dirty="0">
                <a:latin typeface="Arial" panose="020B0604020202020204" pitchFamily="34" charset="0"/>
                <a:cs typeface="Arial" panose="020B0604020202020204" pitchFamily="34" charset="0"/>
              </a:rPr>
              <a:t> </a:t>
            </a:r>
            <a:r>
              <a:rPr sz="2400" spc="-45" dirty="0">
                <a:latin typeface="Arial" panose="020B0604020202020204" pitchFamily="34" charset="0"/>
                <a:cs typeface="Arial" panose="020B0604020202020204" pitchFamily="34" charset="0"/>
              </a:rPr>
              <a:t>excess  </a:t>
            </a:r>
            <a:r>
              <a:rPr sz="2400" spc="-35" dirty="0">
                <a:latin typeface="Arial" panose="020B0604020202020204" pitchFamily="34" charset="0"/>
                <a:cs typeface="Arial" panose="020B0604020202020204" pitchFamily="34" charset="0"/>
              </a:rPr>
              <a:t>profits </a:t>
            </a:r>
            <a:r>
              <a:rPr sz="2400" spc="-40" dirty="0">
                <a:latin typeface="Arial" panose="020B0604020202020204" pitchFamily="34" charset="0"/>
                <a:cs typeface="Arial" panose="020B0604020202020204" pitchFamily="34" charset="0"/>
              </a:rPr>
              <a:t>of </a:t>
            </a:r>
            <a:r>
              <a:rPr sz="2400" spc="-45" dirty="0">
                <a:latin typeface="Arial" panose="020B0604020202020204" pitchFamily="34" charset="0"/>
                <a:cs typeface="Arial" panose="020B0604020202020204" pitchFamily="34" charset="0"/>
              </a:rPr>
              <a:t>the </a:t>
            </a:r>
            <a:r>
              <a:rPr sz="2400" spc="-55" dirty="0">
                <a:latin typeface="Arial" panose="020B0604020202020204" pitchFamily="34" charset="0"/>
                <a:cs typeface="Arial" panose="020B0604020202020204" pitchFamily="34" charset="0"/>
              </a:rPr>
              <a:t>company </a:t>
            </a:r>
            <a:r>
              <a:rPr sz="2400" spc="-35" dirty="0">
                <a:latin typeface="Arial" panose="020B0604020202020204" pitchFamily="34" charset="0"/>
                <a:cs typeface="Arial" panose="020B0604020202020204" pitchFamily="34" charset="0"/>
              </a:rPr>
              <a:t>after </a:t>
            </a:r>
            <a:r>
              <a:rPr sz="2400" spc="-45" dirty="0">
                <a:latin typeface="Arial" panose="020B0604020202020204" pitchFamily="34" charset="0"/>
                <a:cs typeface="Arial" panose="020B0604020202020204" pitchFamily="34" charset="0"/>
              </a:rPr>
              <a:t>the </a:t>
            </a:r>
            <a:r>
              <a:rPr sz="2400" spc="-50" dirty="0">
                <a:latin typeface="Arial" panose="020B0604020202020204" pitchFamily="34" charset="0"/>
                <a:cs typeface="Arial" panose="020B0604020202020204" pitchFamily="34" charset="0"/>
              </a:rPr>
              <a:t>payment </a:t>
            </a:r>
            <a:r>
              <a:rPr sz="2400" spc="-40" dirty="0">
                <a:latin typeface="Arial" panose="020B0604020202020204" pitchFamily="34" charset="0"/>
                <a:cs typeface="Arial" panose="020B0604020202020204" pitchFamily="34" charset="0"/>
              </a:rPr>
              <a:t>of</a:t>
            </a:r>
            <a:r>
              <a:rPr sz="2400" spc="85" dirty="0">
                <a:latin typeface="Arial" panose="020B0604020202020204" pitchFamily="34" charset="0"/>
                <a:cs typeface="Arial" panose="020B0604020202020204" pitchFamily="34" charset="0"/>
              </a:rPr>
              <a:t> </a:t>
            </a:r>
            <a:r>
              <a:rPr sz="2400" spc="-45" dirty="0">
                <a:latin typeface="Arial" panose="020B0604020202020204" pitchFamily="34" charset="0"/>
                <a:cs typeface="Arial" panose="020B0604020202020204" pitchFamily="34" charset="0"/>
              </a:rPr>
              <a:t>dividend.</a:t>
            </a:r>
            <a:endParaRPr lang="en-US" sz="2400" spc="-45" dirty="0">
              <a:latin typeface="Arial" panose="020B0604020202020204" pitchFamily="34" charset="0"/>
              <a:cs typeface="Arial" panose="020B0604020202020204" pitchFamily="34" charset="0"/>
            </a:endParaRPr>
          </a:p>
          <a:p>
            <a:pPr marL="287020" marR="328295" indent="-274320" algn="just">
              <a:lnSpc>
                <a:spcPts val="2880"/>
              </a:lnSpc>
              <a:spcBef>
                <a:spcPts val="695"/>
              </a:spcBef>
              <a:buClr>
                <a:srgbClr val="B03E9A"/>
              </a:buClr>
              <a:buSzPct val="70000"/>
              <a:buFont typeface="Wingdings"/>
              <a:buChar char=""/>
              <a:tabLst>
                <a:tab pos="287020" algn="l"/>
                <a:tab pos="3481704" algn="l"/>
                <a:tab pos="5654675" algn="l"/>
              </a:tabLst>
            </a:pPr>
            <a:endParaRPr sz="2400" dirty="0">
              <a:latin typeface="Arial" panose="020B0604020202020204" pitchFamily="34" charset="0"/>
              <a:cs typeface="Arial" panose="020B0604020202020204" pitchFamily="34" charset="0"/>
            </a:endParaRPr>
          </a:p>
          <a:p>
            <a:pPr marL="287020" indent="-274320" algn="just">
              <a:lnSpc>
                <a:spcPct val="100000"/>
              </a:lnSpc>
              <a:spcBef>
                <a:spcPts val="409"/>
              </a:spcBef>
              <a:buClr>
                <a:srgbClr val="B03E9A"/>
              </a:buClr>
              <a:buSzPct val="70000"/>
              <a:buFont typeface="Wingdings"/>
              <a:buChar char=""/>
              <a:tabLst>
                <a:tab pos="287020" algn="l"/>
              </a:tabLst>
            </a:pPr>
            <a:r>
              <a:rPr sz="2400" b="1" spc="-45" dirty="0">
                <a:latin typeface="Arial" panose="020B0604020202020204" pitchFamily="34" charset="0"/>
                <a:cs typeface="Arial" panose="020B0604020202020204" pitchFamily="34" charset="0"/>
              </a:rPr>
              <a:t>Convertible debentures </a:t>
            </a:r>
            <a:r>
              <a:rPr sz="2400" b="1" spc="-40" dirty="0">
                <a:latin typeface="Arial" panose="020B0604020202020204" pitchFamily="34" charset="0"/>
                <a:cs typeface="Arial" panose="020B0604020202020204" pitchFamily="34" charset="0"/>
              </a:rPr>
              <a:t>with</a:t>
            </a:r>
            <a:r>
              <a:rPr sz="2400" b="1" spc="-105" dirty="0">
                <a:latin typeface="Arial" panose="020B0604020202020204" pitchFamily="34" charset="0"/>
                <a:cs typeface="Arial" panose="020B0604020202020204" pitchFamily="34" charset="0"/>
              </a:rPr>
              <a:t> </a:t>
            </a:r>
            <a:r>
              <a:rPr sz="2400" b="1" spc="-40" dirty="0">
                <a:latin typeface="Arial" panose="020B0604020202020204" pitchFamily="34" charset="0"/>
                <a:cs typeface="Arial" panose="020B0604020202020204" pitchFamily="34" charset="0"/>
              </a:rPr>
              <a:t>options:</a:t>
            </a:r>
            <a:endParaRPr sz="2400" dirty="0">
              <a:latin typeface="Arial" panose="020B0604020202020204" pitchFamily="34" charset="0"/>
              <a:cs typeface="Arial" panose="020B0604020202020204" pitchFamily="34" charset="0"/>
            </a:endParaRPr>
          </a:p>
          <a:p>
            <a:pPr marL="287020" marR="5080" indent="-274320" algn="just">
              <a:lnSpc>
                <a:spcPct val="96000"/>
              </a:lnSpc>
              <a:spcBef>
                <a:spcPts val="600"/>
              </a:spcBef>
              <a:buClr>
                <a:srgbClr val="B03E9A"/>
              </a:buClr>
              <a:buSzPct val="70000"/>
              <a:buFont typeface="Wingdings"/>
              <a:buChar char=""/>
              <a:tabLst>
                <a:tab pos="287020" algn="l"/>
              </a:tabLst>
            </a:pPr>
            <a:r>
              <a:rPr sz="2400" b="1" spc="-45" dirty="0">
                <a:latin typeface="Arial" panose="020B0604020202020204" pitchFamily="34" charset="0"/>
                <a:cs typeface="Arial" panose="020B0604020202020204" pitchFamily="34" charset="0"/>
              </a:rPr>
              <a:t>Third </a:t>
            </a:r>
            <a:r>
              <a:rPr sz="2400" b="1" spc="-40" dirty="0">
                <a:latin typeface="Arial" panose="020B0604020202020204" pitchFamily="34" charset="0"/>
                <a:cs typeface="Arial" panose="020B0604020202020204" pitchFamily="34" charset="0"/>
              </a:rPr>
              <a:t>party convertible debentures</a:t>
            </a:r>
            <a:r>
              <a:rPr sz="2400" spc="-40" dirty="0">
                <a:latin typeface="Arial" panose="020B0604020202020204" pitchFamily="34" charset="0"/>
                <a:cs typeface="Arial" panose="020B0604020202020204" pitchFamily="34" charset="0"/>
              </a:rPr>
              <a:t>: entitle </a:t>
            </a:r>
            <a:r>
              <a:rPr sz="2400" spc="-45" dirty="0">
                <a:latin typeface="Arial" panose="020B0604020202020204" pitchFamily="34" charset="0"/>
                <a:cs typeface="Arial" panose="020B0604020202020204" pitchFamily="34" charset="0"/>
              </a:rPr>
              <a:t>the </a:t>
            </a:r>
            <a:r>
              <a:rPr sz="2400" spc="-50" dirty="0">
                <a:latin typeface="Arial" panose="020B0604020202020204" pitchFamily="34" charset="0"/>
                <a:cs typeface="Arial" panose="020B0604020202020204" pitchFamily="34" charset="0"/>
              </a:rPr>
              <a:t>holder </a:t>
            </a:r>
            <a:r>
              <a:rPr sz="2400" spc="-45" dirty="0">
                <a:latin typeface="Arial" panose="020B0604020202020204" pitchFamily="34" charset="0"/>
                <a:cs typeface="Arial" panose="020B0604020202020204" pitchFamily="34" charset="0"/>
              </a:rPr>
              <a:t>to  subscribe to the equity </a:t>
            </a:r>
            <a:r>
              <a:rPr sz="2400" spc="-40" dirty="0">
                <a:latin typeface="Arial" panose="020B0604020202020204" pitchFamily="34" charset="0"/>
                <a:cs typeface="Arial" panose="020B0604020202020204" pitchFamily="34" charset="0"/>
              </a:rPr>
              <a:t>of </a:t>
            </a:r>
            <a:r>
              <a:rPr sz="2400" spc="-45" dirty="0">
                <a:latin typeface="Arial" panose="020B0604020202020204" pitchFamily="34" charset="0"/>
                <a:cs typeface="Arial" panose="020B0604020202020204" pitchFamily="34" charset="0"/>
              </a:rPr>
              <a:t>another firm </a:t>
            </a:r>
            <a:r>
              <a:rPr sz="2400" spc="-35" dirty="0">
                <a:latin typeface="Arial" panose="020B0604020202020204" pitchFamily="34" charset="0"/>
                <a:cs typeface="Arial" panose="020B0604020202020204" pitchFamily="34" charset="0"/>
              </a:rPr>
              <a:t>at </a:t>
            </a:r>
            <a:r>
              <a:rPr sz="2400" spc="-45" dirty="0">
                <a:latin typeface="Arial" panose="020B0604020202020204" pitchFamily="34" charset="0"/>
                <a:cs typeface="Arial" panose="020B0604020202020204" pitchFamily="34" charset="0"/>
              </a:rPr>
              <a:t>a </a:t>
            </a:r>
            <a:r>
              <a:rPr sz="2400" spc="-40" dirty="0">
                <a:latin typeface="Arial" panose="020B0604020202020204" pitchFamily="34" charset="0"/>
                <a:cs typeface="Arial" panose="020B0604020202020204" pitchFamily="34" charset="0"/>
              </a:rPr>
              <a:t>preferential  price.</a:t>
            </a:r>
            <a:endParaRPr sz="2400" dirty="0">
              <a:latin typeface="Arial" panose="020B0604020202020204" pitchFamily="34" charset="0"/>
              <a:cs typeface="Arial" panose="020B0604020202020204" pitchFamily="34" charset="0"/>
            </a:endParaRPr>
          </a:p>
          <a:p>
            <a:pPr marL="287020" marR="154940" indent="-274320" algn="just">
              <a:lnSpc>
                <a:spcPts val="2880"/>
              </a:lnSpc>
              <a:spcBef>
                <a:spcPts val="675"/>
              </a:spcBef>
              <a:buClr>
                <a:srgbClr val="B03E9A"/>
              </a:buClr>
              <a:buSzPct val="70000"/>
              <a:buFont typeface="Wingdings"/>
              <a:buChar char=""/>
              <a:tabLst>
                <a:tab pos="287020" algn="l"/>
              </a:tabLst>
            </a:pPr>
            <a:r>
              <a:rPr sz="2400" b="1" spc="-45" dirty="0">
                <a:latin typeface="Arial" panose="020B0604020202020204" pitchFamily="34" charset="0"/>
                <a:cs typeface="Arial" panose="020B0604020202020204" pitchFamily="34" charset="0"/>
              </a:rPr>
              <a:t>Convertible debenture redeemable </a:t>
            </a:r>
            <a:r>
              <a:rPr sz="2400" b="1" spc="-40" dirty="0">
                <a:latin typeface="Arial" panose="020B0604020202020204" pitchFamily="34" charset="0"/>
                <a:cs typeface="Arial" panose="020B0604020202020204" pitchFamily="34" charset="0"/>
              </a:rPr>
              <a:t>at premium</a:t>
            </a:r>
            <a:r>
              <a:rPr sz="2400" spc="-40" dirty="0">
                <a:latin typeface="Arial" panose="020B0604020202020204" pitchFamily="34" charset="0"/>
                <a:cs typeface="Arial" panose="020B0604020202020204" pitchFamily="34" charset="0"/>
              </a:rPr>
              <a:t>: </a:t>
            </a:r>
            <a:r>
              <a:rPr sz="2400" spc="-50" dirty="0">
                <a:latin typeface="Arial" panose="020B0604020202020204" pitchFamily="34" charset="0"/>
                <a:cs typeface="Arial" panose="020B0604020202020204" pitchFamily="34" charset="0"/>
              </a:rPr>
              <a:t>issued  </a:t>
            </a:r>
            <a:r>
              <a:rPr sz="2400" spc="-35" dirty="0">
                <a:latin typeface="Arial" panose="020B0604020202020204" pitchFamily="34" charset="0"/>
                <a:cs typeface="Arial" panose="020B0604020202020204" pitchFamily="34" charset="0"/>
              </a:rPr>
              <a:t>at </a:t>
            </a:r>
            <a:r>
              <a:rPr sz="2400" spc="-45" dirty="0">
                <a:latin typeface="Arial" panose="020B0604020202020204" pitchFamily="34" charset="0"/>
                <a:cs typeface="Arial" panose="020B0604020202020204" pitchFamily="34" charset="0"/>
              </a:rPr>
              <a:t>face value with option to </a:t>
            </a:r>
            <a:r>
              <a:rPr sz="2400" spc="-35" dirty="0">
                <a:latin typeface="Arial" panose="020B0604020202020204" pitchFamily="34" charset="0"/>
                <a:cs typeface="Arial" panose="020B0604020202020204" pitchFamily="34" charset="0"/>
              </a:rPr>
              <a:t>sell at</a:t>
            </a:r>
            <a:r>
              <a:rPr sz="2400" spc="120" dirty="0">
                <a:latin typeface="Arial" panose="020B0604020202020204" pitchFamily="34" charset="0"/>
                <a:cs typeface="Arial" panose="020B0604020202020204" pitchFamily="34" charset="0"/>
              </a:rPr>
              <a:t> </a:t>
            </a:r>
            <a:r>
              <a:rPr sz="2400" spc="-55" dirty="0">
                <a:latin typeface="Arial" panose="020B0604020202020204" pitchFamily="34" charset="0"/>
                <a:cs typeface="Arial" panose="020B0604020202020204" pitchFamily="34" charset="0"/>
              </a:rPr>
              <a:t>premium.</a:t>
            </a:r>
            <a:endParaRPr sz="2400" dirty="0">
              <a:latin typeface="Arial" panose="020B0604020202020204" pitchFamily="34" charset="0"/>
              <a:cs typeface="Arial" panose="020B0604020202020204" pitchFamily="34" charset="0"/>
            </a:endParaRPr>
          </a:p>
          <a:p>
            <a:pPr marL="287020" indent="-274320" algn="just">
              <a:lnSpc>
                <a:spcPct val="100000"/>
              </a:lnSpc>
              <a:spcBef>
                <a:spcPts val="405"/>
              </a:spcBef>
              <a:buClr>
                <a:srgbClr val="B03E9A"/>
              </a:buClr>
              <a:buSzPct val="70000"/>
              <a:buFont typeface="Wingdings"/>
              <a:buChar char=""/>
              <a:tabLst>
                <a:tab pos="287020" algn="l"/>
              </a:tabLst>
            </a:pPr>
            <a:r>
              <a:rPr sz="2400" b="1" spc="-55" dirty="0">
                <a:latin typeface="Arial" panose="020B0604020202020204" pitchFamily="34" charset="0"/>
                <a:cs typeface="Arial" panose="020B0604020202020204" pitchFamily="34" charset="0"/>
              </a:rPr>
              <a:t>Debt </a:t>
            </a:r>
            <a:r>
              <a:rPr sz="2400" b="1" spc="-40" dirty="0">
                <a:latin typeface="Arial" panose="020B0604020202020204" pitchFamily="34" charset="0"/>
                <a:cs typeface="Arial" panose="020B0604020202020204" pitchFamily="34" charset="0"/>
              </a:rPr>
              <a:t>equity </a:t>
            </a:r>
            <a:r>
              <a:rPr sz="2400" b="1" spc="-35" dirty="0">
                <a:latin typeface="Arial" panose="020B0604020202020204" pitchFamily="34" charset="0"/>
                <a:cs typeface="Arial" panose="020B0604020202020204" pitchFamily="34" charset="0"/>
              </a:rPr>
              <a:t>swap</a:t>
            </a:r>
            <a:r>
              <a:rPr sz="2400" spc="-35" dirty="0">
                <a:latin typeface="Arial" panose="020B0604020202020204" pitchFamily="34" charset="0"/>
                <a:cs typeface="Arial" panose="020B0604020202020204" pitchFamily="34" charset="0"/>
              </a:rPr>
              <a:t>: </a:t>
            </a:r>
            <a:r>
              <a:rPr sz="2400" spc="-40" dirty="0">
                <a:latin typeface="Arial" panose="020B0604020202020204" pitchFamily="34" charset="0"/>
                <a:cs typeface="Arial" panose="020B0604020202020204" pitchFamily="34" charset="0"/>
              </a:rPr>
              <a:t>offers </a:t>
            </a:r>
            <a:r>
              <a:rPr sz="2400" spc="-45" dirty="0">
                <a:latin typeface="Arial" panose="020B0604020202020204" pitchFamily="34" charset="0"/>
                <a:cs typeface="Arial" panose="020B0604020202020204" pitchFamily="34" charset="0"/>
              </a:rPr>
              <a:t>to </a:t>
            </a:r>
            <a:r>
              <a:rPr sz="2400" spc="-50" dirty="0">
                <a:latin typeface="Arial" panose="020B0604020202020204" pitchFamily="34" charset="0"/>
                <a:cs typeface="Arial" panose="020B0604020202020204" pitchFamily="34" charset="0"/>
              </a:rPr>
              <a:t>swap </a:t>
            </a:r>
            <a:r>
              <a:rPr sz="2400" spc="-45" dirty="0">
                <a:latin typeface="Arial" panose="020B0604020202020204" pitchFamily="34" charset="0"/>
                <a:cs typeface="Arial" panose="020B0604020202020204" pitchFamily="34" charset="0"/>
              </a:rPr>
              <a:t>debentures </a:t>
            </a:r>
            <a:r>
              <a:rPr sz="2400" spc="-40" dirty="0">
                <a:latin typeface="Arial" panose="020B0604020202020204" pitchFamily="34" charset="0"/>
                <a:cs typeface="Arial" panose="020B0604020202020204" pitchFamily="34" charset="0"/>
              </a:rPr>
              <a:t>for</a:t>
            </a:r>
            <a:r>
              <a:rPr sz="2400" spc="20" dirty="0">
                <a:latin typeface="Arial" panose="020B0604020202020204" pitchFamily="34" charset="0"/>
                <a:cs typeface="Arial" panose="020B0604020202020204" pitchFamily="34" charset="0"/>
              </a:rPr>
              <a:t> </a:t>
            </a:r>
            <a:r>
              <a:rPr sz="2400" spc="-45" dirty="0">
                <a:latin typeface="Arial" panose="020B0604020202020204" pitchFamily="34" charset="0"/>
                <a:cs typeface="Arial" panose="020B0604020202020204" pitchFamily="34" charset="0"/>
              </a:rPr>
              <a:t>equity.</a:t>
            </a:r>
            <a:endParaRPr sz="2400" dirty="0">
              <a:latin typeface="Arial" panose="020B0604020202020204" pitchFamily="34" charset="0"/>
              <a:cs typeface="Arial" panose="020B0604020202020204" pitchFamily="34" charset="0"/>
            </a:endParaRPr>
          </a:p>
          <a:p>
            <a:pPr marL="287020" indent="-274320" algn="just">
              <a:lnSpc>
                <a:spcPts val="2940"/>
              </a:lnSpc>
              <a:spcBef>
                <a:spcPts val="480"/>
              </a:spcBef>
              <a:buClr>
                <a:srgbClr val="B03E9A"/>
              </a:buClr>
              <a:buSzPct val="70000"/>
              <a:buFont typeface="Wingdings"/>
              <a:buChar char=""/>
              <a:tabLst>
                <a:tab pos="287020" algn="l"/>
              </a:tabLst>
            </a:pPr>
            <a:r>
              <a:rPr sz="2400" b="1" spc="-45" dirty="0">
                <a:latin typeface="Arial" panose="020B0604020202020204" pitchFamily="34" charset="0"/>
                <a:cs typeface="Arial" panose="020B0604020202020204" pitchFamily="34" charset="0"/>
              </a:rPr>
              <a:t>Zero </a:t>
            </a:r>
            <a:r>
              <a:rPr sz="2400" b="1" spc="-50" dirty="0">
                <a:latin typeface="Arial" panose="020B0604020202020204" pitchFamily="34" charset="0"/>
                <a:cs typeface="Arial" panose="020B0604020202020204" pitchFamily="34" charset="0"/>
              </a:rPr>
              <a:t>coupon </a:t>
            </a:r>
            <a:r>
              <a:rPr sz="2400" b="1" spc="-40" dirty="0">
                <a:latin typeface="Arial" panose="020B0604020202020204" pitchFamily="34" charset="0"/>
                <a:cs typeface="Arial" panose="020B0604020202020204" pitchFamily="34" charset="0"/>
              </a:rPr>
              <a:t>convertible notes </a:t>
            </a:r>
            <a:r>
              <a:rPr sz="2400" b="1" spc="-30" dirty="0">
                <a:latin typeface="Arial" panose="020B0604020202020204" pitchFamily="34" charset="0"/>
                <a:cs typeface="Arial" panose="020B0604020202020204" pitchFamily="34" charset="0"/>
              </a:rPr>
              <a:t>: </a:t>
            </a:r>
            <a:r>
              <a:rPr sz="2400" spc="-45" dirty="0">
                <a:latin typeface="Arial" panose="020B0604020202020204" pitchFamily="34" charset="0"/>
                <a:cs typeface="Arial" panose="020B0604020202020204" pitchFamily="34" charset="0"/>
              </a:rPr>
              <a:t>convertible </a:t>
            </a:r>
            <a:r>
              <a:rPr sz="2400" spc="-40" dirty="0">
                <a:latin typeface="Arial" panose="020B0604020202020204" pitchFamily="34" charset="0"/>
                <a:cs typeface="Arial" panose="020B0604020202020204" pitchFamily="34" charset="0"/>
              </a:rPr>
              <a:t>in </a:t>
            </a:r>
            <a:r>
              <a:rPr sz="2400" spc="-45" dirty="0">
                <a:latin typeface="Arial" panose="020B0604020202020204" pitchFamily="34" charset="0"/>
                <a:cs typeface="Arial" panose="020B0604020202020204" pitchFamily="34" charset="0"/>
              </a:rPr>
              <a:t>to</a:t>
            </a:r>
            <a:r>
              <a:rPr sz="2400" spc="-15" dirty="0">
                <a:latin typeface="Arial" panose="020B0604020202020204" pitchFamily="34" charset="0"/>
                <a:cs typeface="Arial" panose="020B0604020202020204" pitchFamily="34" charset="0"/>
              </a:rPr>
              <a:t> </a:t>
            </a:r>
            <a:r>
              <a:rPr sz="2400" spc="-40" dirty="0">
                <a:latin typeface="Arial" panose="020B0604020202020204" pitchFamily="34" charset="0"/>
                <a:cs typeface="Arial" panose="020B0604020202020204" pitchFamily="34" charset="0"/>
              </a:rPr>
              <a:t>shares</a:t>
            </a:r>
            <a:endParaRPr sz="2400" dirty="0">
              <a:latin typeface="Arial" panose="020B0604020202020204" pitchFamily="34" charset="0"/>
              <a:cs typeface="Arial" panose="020B0604020202020204" pitchFamily="34" charset="0"/>
            </a:endParaRPr>
          </a:p>
          <a:p>
            <a:pPr marL="287020" algn="just">
              <a:lnSpc>
                <a:spcPts val="2940"/>
              </a:lnSpc>
            </a:pPr>
            <a:r>
              <a:rPr sz="2400" spc="-55" dirty="0">
                <a:latin typeface="Arial" panose="020B0604020202020204" pitchFamily="34" charset="0"/>
                <a:cs typeface="Arial" panose="020B0604020202020204" pitchFamily="34" charset="0"/>
              </a:rPr>
              <a:t>and </a:t>
            </a:r>
            <a:r>
              <a:rPr sz="2400" spc="-35" dirty="0">
                <a:latin typeface="Arial" panose="020B0604020202020204" pitchFamily="34" charset="0"/>
                <a:cs typeface="Arial" panose="020B0604020202020204" pitchFamily="34" charset="0"/>
              </a:rPr>
              <a:t>all </a:t>
            </a:r>
            <a:r>
              <a:rPr sz="2400" spc="-45" dirty="0">
                <a:latin typeface="Arial" panose="020B0604020202020204" pitchFamily="34" charset="0"/>
                <a:cs typeface="Arial" panose="020B0604020202020204" pitchFamily="34" charset="0"/>
              </a:rPr>
              <a:t>the </a:t>
            </a:r>
            <a:r>
              <a:rPr sz="2400" spc="-50" dirty="0">
                <a:latin typeface="Arial" panose="020B0604020202020204" pitchFamily="34" charset="0"/>
                <a:cs typeface="Arial" panose="020B0604020202020204" pitchFamily="34" charset="0"/>
              </a:rPr>
              <a:t>accrued /unpaid </a:t>
            </a:r>
            <a:r>
              <a:rPr sz="2400" spc="-45" dirty="0">
                <a:latin typeface="Arial" panose="020B0604020202020204" pitchFamily="34" charset="0"/>
                <a:cs typeface="Arial" panose="020B0604020202020204" pitchFamily="34" charset="0"/>
              </a:rPr>
              <a:t>interest </a:t>
            </a:r>
            <a:r>
              <a:rPr sz="2400" spc="-35" dirty="0">
                <a:latin typeface="Arial" panose="020B0604020202020204" pitchFamily="34" charset="0"/>
                <a:cs typeface="Arial" panose="020B0604020202020204" pitchFamily="34" charset="0"/>
              </a:rPr>
              <a:t>is</a:t>
            </a:r>
            <a:r>
              <a:rPr sz="2400" spc="180" dirty="0">
                <a:latin typeface="Arial" panose="020B0604020202020204" pitchFamily="34" charset="0"/>
                <a:cs typeface="Arial" panose="020B0604020202020204" pitchFamily="34" charset="0"/>
              </a:rPr>
              <a:t> </a:t>
            </a:r>
            <a:r>
              <a:rPr sz="2400" spc="-45" dirty="0">
                <a:latin typeface="Arial" panose="020B0604020202020204" pitchFamily="34" charset="0"/>
                <a:cs typeface="Arial" panose="020B0604020202020204" pitchFamily="34" charset="0"/>
              </a:rPr>
              <a:t>forgone.</a:t>
            </a:r>
            <a:endParaRPr sz="2400" dirty="0">
              <a:latin typeface="Arial" panose="020B0604020202020204" pitchFamily="34" charset="0"/>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1" name="object 2"/>
          <p:cNvSpPr txBox="1"/>
          <p:nvPr/>
        </p:nvSpPr>
        <p:spPr>
          <a:xfrm>
            <a:off x="535940" y="644677"/>
            <a:ext cx="8227060" cy="5377754"/>
          </a:xfrm>
          <a:prstGeom prst="rect">
            <a:avLst/>
          </a:prstGeom>
        </p:spPr>
        <p:txBody>
          <a:bodyPr vert="horz" wrap="square" lIns="0" tIns="70485" rIns="0" bIns="0" rtlCol="0">
            <a:spAutoFit/>
          </a:bodyPr>
          <a:lstStyle/>
          <a:p>
            <a:pPr marL="287020" marR="205104" indent="-274320" algn="just">
              <a:lnSpc>
                <a:spcPts val="2590"/>
              </a:lnSpc>
              <a:spcBef>
                <a:spcPts val="555"/>
              </a:spcBef>
              <a:buClr>
                <a:srgbClr val="B03E9A"/>
              </a:buClr>
              <a:buSzPct val="70000"/>
              <a:buFont typeface="Wingdings"/>
              <a:buChar char=""/>
              <a:tabLst>
                <a:tab pos="287020" algn="l"/>
              </a:tabLst>
            </a:pPr>
            <a:r>
              <a:rPr sz="2800" b="1" i="1" spc="-45" dirty="0">
                <a:latin typeface="Arial Narrow" panose="020B0606020202030204" pitchFamily="34" charset="0"/>
                <a:cs typeface="Baskerville Old Face"/>
              </a:rPr>
              <a:t>Warrants: </a:t>
            </a:r>
            <a:r>
              <a:rPr sz="2800" i="1" spc="-40" dirty="0">
                <a:latin typeface="Arial Narrow" panose="020B0606020202030204" pitchFamily="34" charset="0"/>
                <a:cs typeface="Baskerville Old Face"/>
              </a:rPr>
              <a:t>entitles </a:t>
            </a:r>
            <a:r>
              <a:rPr sz="2800" i="1" spc="-45" dirty="0">
                <a:latin typeface="Arial Narrow" panose="020B0606020202030204" pitchFamily="34" charset="0"/>
                <a:cs typeface="Baskerville Old Face"/>
              </a:rPr>
              <a:t>the </a:t>
            </a:r>
            <a:r>
              <a:rPr sz="2800" i="1" spc="-50" dirty="0">
                <a:latin typeface="Arial Narrow" panose="020B0606020202030204" pitchFamily="34" charset="0"/>
                <a:cs typeface="Baskerville Old Face"/>
              </a:rPr>
              <a:t>holder </a:t>
            </a:r>
            <a:r>
              <a:rPr sz="2800" i="1" spc="-45" dirty="0">
                <a:latin typeface="Arial Narrow" panose="020B0606020202030204" pitchFamily="34" charset="0"/>
                <a:cs typeface="Baskerville Old Face"/>
              </a:rPr>
              <a:t>to </a:t>
            </a:r>
            <a:r>
              <a:rPr sz="2800" i="1" spc="-50" dirty="0">
                <a:latin typeface="Arial Narrow" panose="020B0606020202030204" pitchFamily="34" charset="0"/>
                <a:cs typeface="Baskerville Old Face"/>
              </a:rPr>
              <a:t>purchase </a:t>
            </a:r>
            <a:r>
              <a:rPr sz="2800" i="1" spc="-40" dirty="0">
                <a:latin typeface="Arial Narrow" panose="020B0606020202030204" pitchFamily="34" charset="0"/>
                <a:cs typeface="Baskerville Old Face"/>
              </a:rPr>
              <a:t>specified  </a:t>
            </a:r>
            <a:r>
              <a:rPr sz="2800" i="1" spc="-60" dirty="0">
                <a:latin typeface="Arial Narrow" panose="020B0606020202030204" pitchFamily="34" charset="0"/>
                <a:cs typeface="Baskerville Old Face"/>
              </a:rPr>
              <a:t>number </a:t>
            </a:r>
            <a:r>
              <a:rPr sz="2800" i="1" spc="-40" dirty="0">
                <a:latin typeface="Arial Narrow" panose="020B0606020202030204" pitchFamily="34" charset="0"/>
                <a:cs typeface="Baskerville Old Face"/>
              </a:rPr>
              <a:t>of </a:t>
            </a:r>
            <a:r>
              <a:rPr sz="2800" i="1" spc="-45" dirty="0">
                <a:latin typeface="Arial Narrow" panose="020B0606020202030204" pitchFamily="34" charset="0"/>
                <a:cs typeface="Baskerville Old Face"/>
              </a:rPr>
              <a:t>shares </a:t>
            </a:r>
            <a:r>
              <a:rPr sz="2800" i="1" spc="-35" dirty="0">
                <a:latin typeface="Arial Narrow" panose="020B0606020202030204" pitchFamily="34" charset="0"/>
                <a:cs typeface="Baskerville Old Face"/>
              </a:rPr>
              <a:t>at </a:t>
            </a:r>
            <a:r>
              <a:rPr sz="2800" i="1" spc="-45" dirty="0">
                <a:latin typeface="Arial Narrow" panose="020B0606020202030204" pitchFamily="34" charset="0"/>
                <a:cs typeface="Baskerville Old Face"/>
              </a:rPr>
              <a:t>a </a:t>
            </a:r>
            <a:r>
              <a:rPr sz="2800" i="1" spc="-40" dirty="0">
                <a:latin typeface="Arial Narrow" panose="020B0606020202030204" pitchFamily="34" charset="0"/>
                <a:cs typeface="Baskerville Old Face"/>
              </a:rPr>
              <a:t>stated </a:t>
            </a:r>
            <a:r>
              <a:rPr sz="2800" i="1" spc="-45" dirty="0">
                <a:latin typeface="Arial Narrow" panose="020B0606020202030204" pitchFamily="34" charset="0"/>
                <a:cs typeface="Baskerville Old Face"/>
              </a:rPr>
              <a:t>price before a </a:t>
            </a:r>
            <a:r>
              <a:rPr sz="2800" i="1" spc="-40" dirty="0">
                <a:latin typeface="Arial Narrow" panose="020B0606020202030204" pitchFamily="34" charset="0"/>
                <a:cs typeface="Baskerville Old Face"/>
              </a:rPr>
              <a:t>stated date.  </a:t>
            </a:r>
            <a:r>
              <a:rPr sz="2800" i="1" spc="-45" dirty="0">
                <a:latin typeface="Arial Narrow" panose="020B0606020202030204" pitchFamily="34" charset="0"/>
                <a:cs typeface="Baskerville Old Face"/>
              </a:rPr>
              <a:t>Issued with shares or</a:t>
            </a:r>
            <a:r>
              <a:rPr sz="2800" i="1" spc="40" dirty="0">
                <a:latin typeface="Arial Narrow" panose="020B0606020202030204" pitchFamily="34" charset="0"/>
                <a:cs typeface="Baskerville Old Face"/>
              </a:rPr>
              <a:t> </a:t>
            </a:r>
            <a:r>
              <a:rPr sz="2800" i="1" spc="-45" dirty="0">
                <a:latin typeface="Arial Narrow" panose="020B0606020202030204" pitchFamily="34" charset="0"/>
                <a:cs typeface="Baskerville Old Face"/>
              </a:rPr>
              <a:t>debentures.</a:t>
            </a:r>
            <a:endParaRPr sz="2800" dirty="0">
              <a:latin typeface="Arial Narrow" panose="020B0606020202030204" pitchFamily="34" charset="0"/>
              <a:cs typeface="Baskerville Old Face"/>
            </a:endParaRPr>
          </a:p>
          <a:p>
            <a:pPr marL="287020" indent="-274320" algn="just">
              <a:lnSpc>
                <a:spcPct val="100000"/>
              </a:lnSpc>
              <a:spcBef>
                <a:spcPts val="180"/>
              </a:spcBef>
              <a:buClr>
                <a:srgbClr val="B03E9A"/>
              </a:buClr>
              <a:buSzPct val="70000"/>
              <a:buFont typeface="Wingdings"/>
              <a:buChar char=""/>
              <a:tabLst>
                <a:tab pos="287020" algn="l"/>
              </a:tabLst>
            </a:pPr>
            <a:r>
              <a:rPr sz="2800" b="1" i="1" spc="-10" dirty="0">
                <a:latin typeface="Arial Narrow" panose="020B0606020202030204" pitchFamily="34" charset="0"/>
                <a:cs typeface="Baskerville Old Face"/>
              </a:rPr>
              <a:t>Se</a:t>
            </a:r>
            <a:r>
              <a:rPr sz="2400" b="1" spc="-10" dirty="0">
                <a:latin typeface="Arial Narrow" panose="020B0606020202030204" pitchFamily="34" charset="0"/>
                <a:cs typeface="Baskerville Old Face"/>
              </a:rPr>
              <a:t>cured </a:t>
            </a:r>
            <a:r>
              <a:rPr sz="2400" b="1" dirty="0">
                <a:latin typeface="Arial Narrow" panose="020B0606020202030204" pitchFamily="34" charset="0"/>
                <a:cs typeface="Baskerville Old Face"/>
              </a:rPr>
              <a:t>premium </a:t>
            </a:r>
            <a:r>
              <a:rPr sz="2400" b="1" spc="5" dirty="0">
                <a:latin typeface="Arial Narrow" panose="020B0606020202030204" pitchFamily="34" charset="0"/>
                <a:cs typeface="Baskerville Old Face"/>
              </a:rPr>
              <a:t>notes </a:t>
            </a:r>
            <a:r>
              <a:rPr sz="2400" b="1" dirty="0">
                <a:latin typeface="Arial Narrow" panose="020B0606020202030204" pitchFamily="34" charset="0"/>
                <a:cs typeface="Baskerville Old Face"/>
              </a:rPr>
              <a:t>with detachable</a:t>
            </a:r>
            <a:r>
              <a:rPr sz="2400" b="1" spc="-215" dirty="0">
                <a:latin typeface="Arial Narrow" panose="020B0606020202030204" pitchFamily="34" charset="0"/>
                <a:cs typeface="Baskerville Old Face"/>
              </a:rPr>
              <a:t> </a:t>
            </a:r>
            <a:r>
              <a:rPr sz="2400" b="1" spc="10" dirty="0">
                <a:latin typeface="Arial Narrow" panose="020B0606020202030204" pitchFamily="34" charset="0"/>
                <a:cs typeface="Baskerville Old Face"/>
              </a:rPr>
              <a:t>warrants</a:t>
            </a:r>
            <a:r>
              <a:rPr sz="2400" spc="10" dirty="0">
                <a:latin typeface="Arial Narrow" panose="020B0606020202030204" pitchFamily="34" charset="0"/>
                <a:cs typeface="Baskerville Old Face"/>
              </a:rPr>
              <a:t>:</a:t>
            </a:r>
            <a:endParaRPr sz="2400" dirty="0">
              <a:latin typeface="Arial Narrow" panose="020B0606020202030204" pitchFamily="34" charset="0"/>
              <a:cs typeface="Baskerville Old Face"/>
            </a:endParaRPr>
          </a:p>
          <a:p>
            <a:pPr marL="287020" indent="-274320" algn="just">
              <a:lnSpc>
                <a:spcPct val="100000"/>
              </a:lnSpc>
              <a:spcBef>
                <a:spcPts val="295"/>
              </a:spcBef>
              <a:buClr>
                <a:srgbClr val="B03E9A"/>
              </a:buClr>
              <a:buSzPct val="72916"/>
              <a:buFont typeface="Wingdings"/>
              <a:buChar char=""/>
              <a:tabLst>
                <a:tab pos="286385" algn="l"/>
                <a:tab pos="287020" algn="l"/>
              </a:tabLst>
            </a:pPr>
            <a:r>
              <a:rPr sz="2400" spc="-5" dirty="0">
                <a:latin typeface="Arial Narrow" panose="020B0606020202030204" pitchFamily="34" charset="0"/>
                <a:cs typeface="Baskerville Old Face"/>
              </a:rPr>
              <a:t>redeemable after lock-in</a:t>
            </a:r>
            <a:r>
              <a:rPr sz="2400" spc="50" dirty="0">
                <a:latin typeface="Arial Narrow" panose="020B0606020202030204" pitchFamily="34" charset="0"/>
                <a:cs typeface="Baskerville Old Face"/>
              </a:rPr>
              <a:t> </a:t>
            </a:r>
            <a:r>
              <a:rPr sz="2400" dirty="0">
                <a:latin typeface="Arial Narrow" panose="020B0606020202030204" pitchFamily="34" charset="0"/>
                <a:cs typeface="Baskerville Old Face"/>
              </a:rPr>
              <a:t>period</a:t>
            </a:r>
          </a:p>
          <a:p>
            <a:pPr marL="286385" marR="468630" indent="-274320" algn="just">
              <a:lnSpc>
                <a:spcPts val="2590"/>
              </a:lnSpc>
              <a:spcBef>
                <a:spcPts val="640"/>
              </a:spcBef>
              <a:buClr>
                <a:srgbClr val="B03E9A"/>
              </a:buClr>
              <a:buSzPct val="72916"/>
              <a:buFont typeface="Wingdings"/>
              <a:buChar char=""/>
              <a:tabLst>
                <a:tab pos="286385" algn="l"/>
                <a:tab pos="287020" algn="l"/>
              </a:tabLst>
            </a:pPr>
            <a:r>
              <a:rPr sz="2400" spc="-5" dirty="0">
                <a:latin typeface="Arial Narrow" panose="020B0606020202030204" pitchFamily="34" charset="0"/>
                <a:cs typeface="Baskerville Old Face"/>
              </a:rPr>
              <a:t>warrants entitle the holder to receive </a:t>
            </a:r>
            <a:r>
              <a:rPr sz="2400" dirty="0">
                <a:latin typeface="Arial Narrow" panose="020B0606020202030204" pitchFamily="34" charset="0"/>
                <a:cs typeface="Baskerville Old Face"/>
              </a:rPr>
              <a:t>shares after </a:t>
            </a:r>
            <a:r>
              <a:rPr sz="2400" spc="-5" dirty="0">
                <a:latin typeface="Arial Narrow" panose="020B0606020202030204" pitchFamily="34" charset="0"/>
                <a:cs typeface="Baskerville Old Face"/>
              </a:rPr>
              <a:t>the  SPN is fully</a:t>
            </a:r>
            <a:r>
              <a:rPr sz="2400" dirty="0">
                <a:latin typeface="Arial Narrow" panose="020B0606020202030204" pitchFamily="34" charset="0"/>
                <a:cs typeface="Baskerville Old Face"/>
              </a:rPr>
              <a:t> paid</a:t>
            </a:r>
          </a:p>
          <a:p>
            <a:pPr marL="287020" indent="-274320" algn="just">
              <a:lnSpc>
                <a:spcPct val="100000"/>
              </a:lnSpc>
              <a:spcBef>
                <a:spcPts val="275"/>
              </a:spcBef>
              <a:buClr>
                <a:srgbClr val="B03E9A"/>
              </a:buClr>
              <a:buSzPct val="72916"/>
              <a:buFont typeface="Wingdings"/>
              <a:buChar char=""/>
              <a:tabLst>
                <a:tab pos="286385" algn="l"/>
                <a:tab pos="287020" algn="l"/>
              </a:tabLst>
            </a:pPr>
            <a:r>
              <a:rPr sz="2400" dirty="0">
                <a:latin typeface="Arial Narrow" panose="020B0606020202030204" pitchFamily="34" charset="0"/>
                <a:cs typeface="Baskerville Old Face"/>
              </a:rPr>
              <a:t>no </a:t>
            </a:r>
            <a:r>
              <a:rPr sz="2400" spc="-5" dirty="0">
                <a:latin typeface="Arial Narrow" panose="020B0606020202030204" pitchFamily="34" charset="0"/>
                <a:cs typeface="Baskerville Old Face"/>
              </a:rPr>
              <a:t>interest </a:t>
            </a:r>
            <a:r>
              <a:rPr sz="2400" dirty="0">
                <a:latin typeface="Arial Narrow" panose="020B0606020202030204" pitchFamily="34" charset="0"/>
                <a:cs typeface="Baskerville Old Face"/>
              </a:rPr>
              <a:t>during </a:t>
            </a:r>
            <a:r>
              <a:rPr sz="2400" spc="-5" dirty="0">
                <a:latin typeface="Arial Narrow" panose="020B0606020202030204" pitchFamily="34" charset="0"/>
                <a:cs typeface="Baskerville Old Face"/>
              </a:rPr>
              <a:t>lock-in</a:t>
            </a:r>
            <a:r>
              <a:rPr sz="2400" spc="20" dirty="0">
                <a:latin typeface="Arial Narrow" panose="020B0606020202030204" pitchFamily="34" charset="0"/>
                <a:cs typeface="Baskerville Old Face"/>
              </a:rPr>
              <a:t> </a:t>
            </a:r>
            <a:r>
              <a:rPr sz="2400" dirty="0">
                <a:latin typeface="Arial Narrow" panose="020B0606020202030204" pitchFamily="34" charset="0"/>
                <a:cs typeface="Baskerville Old Face"/>
              </a:rPr>
              <a:t>period</a:t>
            </a:r>
          </a:p>
          <a:p>
            <a:pPr marL="287020" indent="-274320" algn="just">
              <a:lnSpc>
                <a:spcPct val="100000"/>
              </a:lnSpc>
              <a:spcBef>
                <a:spcPts val="315"/>
              </a:spcBef>
              <a:buClr>
                <a:srgbClr val="B03E9A"/>
              </a:buClr>
              <a:buSzPct val="72916"/>
              <a:buFont typeface="Wingdings"/>
              <a:buChar char=""/>
              <a:tabLst>
                <a:tab pos="286385" algn="l"/>
                <a:tab pos="287020" algn="l"/>
              </a:tabLst>
            </a:pPr>
            <a:r>
              <a:rPr sz="2400" dirty="0">
                <a:latin typeface="Arial Narrow" panose="020B0606020202030204" pitchFamily="34" charset="0"/>
                <a:cs typeface="Baskerville Old Face"/>
              </a:rPr>
              <a:t>option </a:t>
            </a:r>
            <a:r>
              <a:rPr sz="2400" spc="-5" dirty="0">
                <a:latin typeface="Arial Narrow" panose="020B0606020202030204" pitchFamily="34" charset="0"/>
                <a:cs typeface="Baskerville Old Face"/>
              </a:rPr>
              <a:t>to sell </a:t>
            </a:r>
            <a:r>
              <a:rPr sz="2400" spc="-10" dirty="0">
                <a:latin typeface="Arial Narrow" panose="020B0606020202030204" pitchFamily="34" charset="0"/>
                <a:cs typeface="Baskerville Old Face"/>
              </a:rPr>
              <a:t>back </a:t>
            </a:r>
            <a:r>
              <a:rPr sz="2400" spc="-5" dirty="0">
                <a:latin typeface="Arial Narrow" panose="020B0606020202030204" pitchFamily="34" charset="0"/>
                <a:cs typeface="Baskerville Old Face"/>
              </a:rPr>
              <a:t>SPN to company at </a:t>
            </a:r>
            <a:r>
              <a:rPr sz="2400" dirty="0">
                <a:latin typeface="Arial Narrow" panose="020B0606020202030204" pitchFamily="34" charset="0"/>
                <a:cs typeface="Baskerville Old Face"/>
              </a:rPr>
              <a:t>par </a:t>
            </a:r>
            <a:r>
              <a:rPr sz="2400" spc="-5" dirty="0">
                <a:latin typeface="Arial Narrow" panose="020B0606020202030204" pitchFamily="34" charset="0"/>
                <a:cs typeface="Baskerville Old Face"/>
              </a:rPr>
              <a:t>after</a:t>
            </a:r>
            <a:r>
              <a:rPr sz="2400" spc="60" dirty="0">
                <a:latin typeface="Arial Narrow" panose="020B0606020202030204" pitchFamily="34" charset="0"/>
                <a:cs typeface="Baskerville Old Face"/>
              </a:rPr>
              <a:t> </a:t>
            </a:r>
            <a:r>
              <a:rPr sz="2400" spc="-5" dirty="0">
                <a:latin typeface="Arial Narrow" panose="020B0606020202030204" pitchFamily="34" charset="0"/>
                <a:cs typeface="Baskerville Old Face"/>
              </a:rPr>
              <a:t>lock-in.</a:t>
            </a:r>
            <a:endParaRPr sz="2400" dirty="0">
              <a:latin typeface="Arial Narrow" panose="020B0606020202030204" pitchFamily="34" charset="0"/>
              <a:cs typeface="Baskerville Old Face"/>
            </a:endParaRPr>
          </a:p>
          <a:p>
            <a:pPr marL="287020" indent="-274320" algn="just">
              <a:lnSpc>
                <a:spcPct val="100000"/>
              </a:lnSpc>
              <a:spcBef>
                <a:spcPts val="310"/>
              </a:spcBef>
              <a:buClr>
                <a:srgbClr val="B03E9A"/>
              </a:buClr>
              <a:buSzPct val="72916"/>
              <a:buFont typeface="Wingdings"/>
              <a:buChar char=""/>
              <a:tabLst>
                <a:tab pos="286385" algn="l"/>
                <a:tab pos="287020" algn="l"/>
              </a:tabLst>
            </a:pPr>
            <a:r>
              <a:rPr sz="2400" dirty="0">
                <a:latin typeface="Arial Narrow" panose="020B0606020202030204" pitchFamily="34" charset="0"/>
                <a:cs typeface="Baskerville Old Face"/>
              </a:rPr>
              <a:t>no </a:t>
            </a:r>
            <a:r>
              <a:rPr sz="2400" spc="-5" dirty="0">
                <a:latin typeface="Arial Narrow" panose="020B0606020202030204" pitchFamily="34" charset="0"/>
                <a:cs typeface="Baskerville Old Face"/>
              </a:rPr>
              <a:t>interest/ premium </a:t>
            </a:r>
            <a:r>
              <a:rPr sz="2400" dirty="0">
                <a:latin typeface="Arial Narrow" panose="020B0606020202030204" pitchFamily="34" charset="0"/>
                <a:cs typeface="Baskerville Old Face"/>
              </a:rPr>
              <a:t>on redemption </a:t>
            </a:r>
            <a:r>
              <a:rPr sz="2400" spc="-5" dirty="0">
                <a:latin typeface="Arial Narrow" panose="020B0606020202030204" pitchFamily="34" charset="0"/>
                <a:cs typeface="Baskerville Old Face"/>
              </a:rPr>
              <a:t>if </a:t>
            </a:r>
            <a:r>
              <a:rPr sz="2400" dirty="0">
                <a:latin typeface="Arial Narrow" panose="020B0606020202030204" pitchFamily="34" charset="0"/>
                <a:cs typeface="Baskerville Old Face"/>
              </a:rPr>
              <a:t>option</a:t>
            </a:r>
            <a:r>
              <a:rPr sz="2400" spc="35" dirty="0">
                <a:latin typeface="Arial Narrow" panose="020B0606020202030204" pitchFamily="34" charset="0"/>
                <a:cs typeface="Baskerville Old Face"/>
              </a:rPr>
              <a:t> </a:t>
            </a:r>
            <a:r>
              <a:rPr sz="2400" spc="-5" dirty="0">
                <a:latin typeface="Arial Narrow" panose="020B0606020202030204" pitchFamily="34" charset="0"/>
                <a:cs typeface="Baskerville Old Face"/>
              </a:rPr>
              <a:t>exercised</a:t>
            </a:r>
            <a:endParaRPr sz="2400" dirty="0">
              <a:latin typeface="Arial Narrow" panose="020B0606020202030204" pitchFamily="34" charset="0"/>
              <a:cs typeface="Baskerville Old Face"/>
            </a:endParaRPr>
          </a:p>
          <a:p>
            <a:pPr marL="286385" marR="91440" indent="-274320" algn="just">
              <a:lnSpc>
                <a:spcPts val="2590"/>
              </a:lnSpc>
              <a:spcBef>
                <a:spcPts val="640"/>
              </a:spcBef>
              <a:buClr>
                <a:srgbClr val="B03E9A"/>
              </a:buClr>
              <a:buSzPct val="72916"/>
              <a:buFont typeface="Wingdings"/>
              <a:buChar char=""/>
              <a:tabLst>
                <a:tab pos="286385" algn="l"/>
                <a:tab pos="287020" algn="l"/>
              </a:tabLst>
            </a:pPr>
            <a:r>
              <a:rPr sz="2400" dirty="0">
                <a:latin typeface="Arial Narrow" panose="020B0606020202030204" pitchFamily="34" charset="0"/>
                <a:cs typeface="Baskerville Old Face"/>
              </a:rPr>
              <a:t>right </a:t>
            </a:r>
            <a:r>
              <a:rPr sz="2400" spc="-5" dirty="0">
                <a:latin typeface="Arial Narrow" panose="020B0606020202030204" pitchFamily="34" charset="0"/>
                <a:cs typeface="Baskerville Old Face"/>
              </a:rPr>
              <a:t>to receive principal+interest in instalments, in case  </a:t>
            </a:r>
            <a:r>
              <a:rPr sz="2400" dirty="0">
                <a:latin typeface="Arial Narrow" panose="020B0606020202030204" pitchFamily="34" charset="0"/>
                <a:cs typeface="Baskerville Old Face"/>
              </a:rPr>
              <a:t>of </a:t>
            </a:r>
            <a:r>
              <a:rPr sz="2400" spc="-5" dirty="0">
                <a:latin typeface="Arial Narrow" panose="020B0606020202030204" pitchFamily="34" charset="0"/>
                <a:cs typeface="Baskerville Old Face"/>
              </a:rPr>
              <a:t>redemption </a:t>
            </a:r>
            <a:r>
              <a:rPr sz="2400" dirty="0">
                <a:latin typeface="Arial Narrow" panose="020B0606020202030204" pitchFamily="34" charset="0"/>
                <a:cs typeface="Baskerville Old Face"/>
              </a:rPr>
              <a:t>after expiry of the</a:t>
            </a:r>
            <a:r>
              <a:rPr sz="2400" spc="35" dirty="0">
                <a:latin typeface="Arial Narrow" panose="020B0606020202030204" pitchFamily="34" charset="0"/>
                <a:cs typeface="Baskerville Old Face"/>
              </a:rPr>
              <a:t> </a:t>
            </a:r>
            <a:r>
              <a:rPr sz="2400" spc="-5" dirty="0">
                <a:latin typeface="Arial Narrow" panose="020B0606020202030204" pitchFamily="34" charset="0"/>
                <a:cs typeface="Baskerville Old Face"/>
              </a:rPr>
              <a:t>term</a:t>
            </a:r>
            <a:endParaRPr sz="2400" dirty="0">
              <a:latin typeface="Arial Narrow" panose="020B0606020202030204" pitchFamily="34" charset="0"/>
              <a:cs typeface="Baskerville Old Face"/>
            </a:endParaRPr>
          </a:p>
          <a:p>
            <a:pPr marL="287020" indent="-274320" algn="just">
              <a:lnSpc>
                <a:spcPts val="2735"/>
              </a:lnSpc>
              <a:spcBef>
                <a:spcPts val="280"/>
              </a:spcBef>
              <a:buClr>
                <a:srgbClr val="B03E9A"/>
              </a:buClr>
              <a:buSzPct val="72916"/>
              <a:buFont typeface="Wingdings"/>
              <a:buChar char=""/>
              <a:tabLst>
                <a:tab pos="286385" algn="l"/>
                <a:tab pos="287020" algn="l"/>
              </a:tabLst>
            </a:pPr>
            <a:r>
              <a:rPr sz="2400" spc="-5" dirty="0">
                <a:latin typeface="Arial Narrow" panose="020B0606020202030204" pitchFamily="34" charset="0"/>
                <a:cs typeface="Baskerville Old Face"/>
              </a:rPr>
              <a:t>detachables required to be converted in to </a:t>
            </a:r>
            <a:r>
              <a:rPr sz="2400" dirty="0">
                <a:latin typeface="Arial Narrow" panose="020B0606020202030204" pitchFamily="34" charset="0"/>
                <a:cs typeface="Baskerville Old Face"/>
              </a:rPr>
              <a:t>shares</a:t>
            </a:r>
            <a:r>
              <a:rPr sz="2400" spc="85" dirty="0">
                <a:latin typeface="Arial Narrow" panose="020B0606020202030204" pitchFamily="34" charset="0"/>
                <a:cs typeface="Baskerville Old Face"/>
              </a:rPr>
              <a:t> </a:t>
            </a:r>
            <a:r>
              <a:rPr sz="2400" dirty="0">
                <a:latin typeface="Arial Narrow" panose="020B0606020202030204" pitchFamily="34" charset="0"/>
                <a:cs typeface="Baskerville Old Face"/>
              </a:rPr>
              <a:t>within</a:t>
            </a:r>
          </a:p>
          <a:p>
            <a:pPr marL="286385" algn="just">
              <a:lnSpc>
                <a:spcPts val="2735"/>
              </a:lnSpc>
            </a:pPr>
            <a:r>
              <a:rPr sz="2400" spc="-5" dirty="0">
                <a:latin typeface="Arial Narrow" panose="020B0606020202030204" pitchFamily="34" charset="0"/>
                <a:cs typeface="Baskerville Old Face"/>
              </a:rPr>
              <a:t>specified</a:t>
            </a:r>
            <a:r>
              <a:rPr sz="2400" spc="30" dirty="0">
                <a:latin typeface="Arial Narrow" panose="020B0606020202030204" pitchFamily="34" charset="0"/>
                <a:cs typeface="Baskerville Old Face"/>
              </a:rPr>
              <a:t> </a:t>
            </a:r>
            <a:r>
              <a:rPr sz="2400" dirty="0">
                <a:latin typeface="Arial Narrow" panose="020B0606020202030204" pitchFamily="34" charset="0"/>
                <a:cs typeface="Baskerville Old Face"/>
              </a:rPr>
              <a:t>period.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2" name="object 2"/>
          <p:cNvSpPr txBox="1"/>
          <p:nvPr/>
        </p:nvSpPr>
        <p:spPr>
          <a:xfrm>
            <a:off x="535940" y="638704"/>
            <a:ext cx="8303260" cy="5295680"/>
          </a:xfrm>
          <a:prstGeom prst="rect">
            <a:avLst/>
          </a:prstGeom>
        </p:spPr>
        <p:txBody>
          <a:bodyPr vert="horz" wrap="square" lIns="0" tIns="75565" rIns="0" bIns="0" rtlCol="0">
            <a:spAutoFit/>
          </a:bodyPr>
          <a:lstStyle/>
          <a:p>
            <a:pPr marL="287020" marR="55244" indent="-274320" algn="just">
              <a:lnSpc>
                <a:spcPts val="2810"/>
              </a:lnSpc>
              <a:spcBef>
                <a:spcPts val="595"/>
              </a:spcBef>
              <a:buClr>
                <a:srgbClr val="B03E9A"/>
              </a:buClr>
              <a:buSzPct val="69090"/>
              <a:buFont typeface="Wingdings"/>
              <a:buChar char=""/>
              <a:tabLst>
                <a:tab pos="287020" algn="l"/>
              </a:tabLst>
            </a:pPr>
            <a:r>
              <a:rPr sz="2800" b="1" spc="-90" dirty="0">
                <a:latin typeface="Arial Narrow" panose="020B0606020202030204" pitchFamily="34" charset="0"/>
                <a:cs typeface="Baskerville Old Face"/>
              </a:rPr>
              <a:t>Non </a:t>
            </a:r>
            <a:r>
              <a:rPr sz="2800" b="1" spc="-65" dirty="0">
                <a:latin typeface="Arial Narrow" panose="020B0606020202030204" pitchFamily="34" charset="0"/>
                <a:cs typeface="Baskerville Old Face"/>
              </a:rPr>
              <a:t>-Convertible debenture </a:t>
            </a:r>
            <a:r>
              <a:rPr sz="2800" b="1" spc="-55" dirty="0">
                <a:latin typeface="Arial Narrow" panose="020B0606020202030204" pitchFamily="34" charset="0"/>
                <a:cs typeface="Baskerville Old Face"/>
              </a:rPr>
              <a:t>with </a:t>
            </a:r>
            <a:r>
              <a:rPr sz="2800" b="1" spc="-65" dirty="0">
                <a:latin typeface="Arial Narrow" panose="020B0606020202030204" pitchFamily="34" charset="0"/>
                <a:cs typeface="Baskerville Old Face"/>
              </a:rPr>
              <a:t>detachable </a:t>
            </a:r>
            <a:r>
              <a:rPr sz="2800" b="1" spc="-60" dirty="0">
                <a:latin typeface="Arial Narrow" panose="020B0606020202030204" pitchFamily="34" charset="0"/>
                <a:cs typeface="Baskerville Old Face"/>
              </a:rPr>
              <a:t>equity  warrants: </a:t>
            </a:r>
            <a:r>
              <a:rPr sz="2800" spc="-65" dirty="0">
                <a:latin typeface="Arial Narrow" panose="020B0606020202030204" pitchFamily="34" charset="0"/>
                <a:cs typeface="Baskerville Old Face"/>
              </a:rPr>
              <a:t>option </a:t>
            </a:r>
            <a:r>
              <a:rPr sz="2800" spc="-60" dirty="0">
                <a:latin typeface="Arial Narrow" panose="020B0606020202030204" pitchFamily="34" charset="0"/>
                <a:cs typeface="Baskerville Old Face"/>
              </a:rPr>
              <a:t>to </a:t>
            </a:r>
            <a:r>
              <a:rPr sz="2800" spc="-75" dirty="0">
                <a:latin typeface="Arial Narrow" panose="020B0606020202030204" pitchFamily="34" charset="0"/>
                <a:cs typeface="Baskerville Old Face"/>
              </a:rPr>
              <a:t>buy </a:t>
            </a:r>
            <a:r>
              <a:rPr sz="2800" spc="-65" dirty="0">
                <a:latin typeface="Arial Narrow" panose="020B0606020202030204" pitchFamily="34" charset="0"/>
                <a:cs typeface="Baskerville Old Face"/>
              </a:rPr>
              <a:t>a </a:t>
            </a:r>
            <a:r>
              <a:rPr sz="2800" spc="-60" dirty="0">
                <a:latin typeface="Arial Narrow" panose="020B0606020202030204" pitchFamily="34" charset="0"/>
                <a:cs typeface="Baskerville Old Face"/>
              </a:rPr>
              <a:t>specified </a:t>
            </a:r>
            <a:r>
              <a:rPr sz="2800" spc="-65" dirty="0">
                <a:latin typeface="Arial Narrow" panose="020B0606020202030204" pitchFamily="34" charset="0"/>
                <a:cs typeface="Baskerville Old Face"/>
              </a:rPr>
              <a:t>no. </a:t>
            </a:r>
            <a:r>
              <a:rPr sz="2800" spc="-60" dirty="0">
                <a:latin typeface="Arial Narrow" panose="020B0606020202030204" pitchFamily="34" charset="0"/>
                <a:cs typeface="Baskerville Old Face"/>
              </a:rPr>
              <a:t>of </a:t>
            </a:r>
            <a:r>
              <a:rPr sz="2800" spc="-65" dirty="0">
                <a:latin typeface="Arial Narrow" panose="020B0606020202030204" pitchFamily="34" charset="0"/>
                <a:cs typeface="Baskerville Old Face"/>
              </a:rPr>
              <a:t>share </a:t>
            </a:r>
            <a:r>
              <a:rPr sz="2800" spc="-55" dirty="0">
                <a:latin typeface="Arial Narrow" panose="020B0606020202030204" pitchFamily="34" charset="0"/>
                <a:cs typeface="Baskerville Old Face"/>
              </a:rPr>
              <a:t>at </a:t>
            </a:r>
            <a:r>
              <a:rPr sz="2800" spc="-65" dirty="0">
                <a:latin typeface="Arial Narrow" panose="020B0606020202030204" pitchFamily="34" charset="0"/>
                <a:cs typeface="Baskerville Old Face"/>
              </a:rPr>
              <a:t>a  </a:t>
            </a:r>
            <a:r>
              <a:rPr sz="2800" spc="-60" dirty="0">
                <a:latin typeface="Arial Narrow" panose="020B0606020202030204" pitchFamily="34" charset="0"/>
                <a:cs typeface="Baskerville Old Face"/>
              </a:rPr>
              <a:t>specified price </a:t>
            </a:r>
            <a:r>
              <a:rPr sz="2800" spc="-75" dirty="0">
                <a:latin typeface="Arial Narrow" panose="020B0606020202030204" pitchFamily="34" charset="0"/>
                <a:cs typeface="Baskerville Old Face"/>
              </a:rPr>
              <a:t>and</a:t>
            </a:r>
            <a:r>
              <a:rPr sz="2800" spc="-60" dirty="0">
                <a:latin typeface="Arial Narrow" panose="020B0606020202030204" pitchFamily="34" charset="0"/>
                <a:cs typeface="Baskerville Old Face"/>
              </a:rPr>
              <a:t> </a:t>
            </a:r>
            <a:r>
              <a:rPr sz="2800" spc="-65" dirty="0">
                <a:latin typeface="Arial Narrow" panose="020B0606020202030204" pitchFamily="34" charset="0"/>
                <a:cs typeface="Baskerville Old Face"/>
              </a:rPr>
              <a:t>time.</a:t>
            </a:r>
            <a:endParaRPr sz="2800" dirty="0">
              <a:latin typeface="Arial Narrow" panose="020B0606020202030204" pitchFamily="34" charset="0"/>
              <a:cs typeface="Baskerville Old Face"/>
            </a:endParaRPr>
          </a:p>
          <a:p>
            <a:pPr marL="287020" marR="5080" indent="-274320" algn="just">
              <a:lnSpc>
                <a:spcPts val="2640"/>
              </a:lnSpc>
              <a:spcBef>
                <a:spcPts val="730"/>
              </a:spcBef>
              <a:buClr>
                <a:srgbClr val="B03E9A"/>
              </a:buClr>
              <a:buSzPct val="69090"/>
              <a:buFont typeface="Wingdings"/>
              <a:buChar char=""/>
              <a:tabLst>
                <a:tab pos="287020" algn="l"/>
              </a:tabLst>
            </a:pPr>
            <a:r>
              <a:rPr sz="2800" b="1" spc="-70" dirty="0">
                <a:latin typeface="Arial Narrow" panose="020B0606020202030204" pitchFamily="34" charset="0"/>
                <a:cs typeface="Baskerville Old Face"/>
              </a:rPr>
              <a:t>Zero </a:t>
            </a:r>
            <a:r>
              <a:rPr sz="2800" b="1" spc="-55" dirty="0">
                <a:latin typeface="Arial Narrow" panose="020B0606020202030204" pitchFamily="34" charset="0"/>
                <a:cs typeface="Baskerville Old Face"/>
              </a:rPr>
              <a:t>interest </a:t>
            </a:r>
            <a:r>
              <a:rPr sz="2800" b="1" spc="-60" dirty="0">
                <a:latin typeface="Arial Narrow" panose="020B0606020202030204" pitchFamily="34" charset="0"/>
                <a:cs typeface="Baskerville Old Face"/>
              </a:rPr>
              <a:t>Fully </a:t>
            </a:r>
            <a:r>
              <a:rPr sz="2800" b="1" spc="-40" dirty="0">
                <a:latin typeface="Arial Narrow" panose="020B0606020202030204" pitchFamily="34" charset="0"/>
                <a:cs typeface="Baskerville Old Face"/>
              </a:rPr>
              <a:t>Convertible </a:t>
            </a:r>
            <a:r>
              <a:rPr sz="2800" b="1" spc="-45" dirty="0">
                <a:latin typeface="Arial Narrow" panose="020B0606020202030204" pitchFamily="34" charset="0"/>
                <a:cs typeface="Baskerville Old Face"/>
              </a:rPr>
              <a:t>debentures: </a:t>
            </a:r>
            <a:r>
              <a:rPr sz="2800" spc="-40" dirty="0">
                <a:latin typeface="Arial Narrow" panose="020B0606020202030204" pitchFamily="34" charset="0"/>
                <a:cs typeface="Baskerville Old Face"/>
              </a:rPr>
              <a:t>carries </a:t>
            </a:r>
            <a:r>
              <a:rPr sz="2800" spc="-55" dirty="0">
                <a:latin typeface="Arial Narrow" panose="020B0606020202030204" pitchFamily="34" charset="0"/>
                <a:cs typeface="Baskerville Old Face"/>
              </a:rPr>
              <a:t>no  </a:t>
            </a:r>
            <a:r>
              <a:rPr sz="2800" spc="-45" dirty="0">
                <a:latin typeface="Arial Narrow" panose="020B0606020202030204" pitchFamily="34" charset="0"/>
                <a:cs typeface="Baskerville Old Face"/>
              </a:rPr>
              <a:t>interest </a:t>
            </a:r>
            <a:r>
              <a:rPr sz="2800" spc="-55" dirty="0">
                <a:latin typeface="Arial Narrow" panose="020B0606020202030204" pitchFamily="34" charset="0"/>
                <a:cs typeface="Baskerville Old Face"/>
              </a:rPr>
              <a:t>and </a:t>
            </a:r>
            <a:r>
              <a:rPr sz="2800" spc="-45" dirty="0">
                <a:latin typeface="Arial Narrow" panose="020B0606020202030204" pitchFamily="34" charset="0"/>
                <a:cs typeface="Baskerville Old Face"/>
              </a:rPr>
              <a:t>convertible </a:t>
            </a:r>
            <a:r>
              <a:rPr sz="2800" spc="-40" dirty="0">
                <a:latin typeface="Arial Narrow" panose="020B0606020202030204" pitchFamily="34" charset="0"/>
                <a:cs typeface="Baskerville Old Face"/>
              </a:rPr>
              <a:t>in </a:t>
            </a:r>
            <a:r>
              <a:rPr sz="2800" spc="-45" dirty="0">
                <a:latin typeface="Arial Narrow" panose="020B0606020202030204" pitchFamily="34" charset="0"/>
                <a:cs typeface="Baskerville Old Face"/>
              </a:rPr>
              <a:t>to </a:t>
            </a:r>
            <a:r>
              <a:rPr sz="2800" spc="-40" dirty="0">
                <a:latin typeface="Arial Narrow" panose="020B0606020202030204" pitchFamily="34" charset="0"/>
                <a:cs typeface="Baskerville Old Face"/>
              </a:rPr>
              <a:t>shares after lock-in</a:t>
            </a:r>
            <a:r>
              <a:rPr sz="2800" spc="204" dirty="0">
                <a:latin typeface="Arial Narrow" panose="020B0606020202030204" pitchFamily="34" charset="0"/>
                <a:cs typeface="Baskerville Old Face"/>
              </a:rPr>
              <a:t> </a:t>
            </a:r>
            <a:r>
              <a:rPr sz="2800" spc="-40" dirty="0">
                <a:latin typeface="Arial Narrow" panose="020B0606020202030204" pitchFamily="34" charset="0"/>
                <a:cs typeface="Baskerville Old Face"/>
              </a:rPr>
              <a:t>period.</a:t>
            </a:r>
            <a:endParaRPr sz="2800" dirty="0">
              <a:latin typeface="Arial Narrow" panose="020B0606020202030204" pitchFamily="34" charset="0"/>
              <a:cs typeface="Baskerville Old Face"/>
            </a:endParaRPr>
          </a:p>
          <a:p>
            <a:pPr marL="287020" marR="41275" indent="-274320" algn="just">
              <a:lnSpc>
                <a:spcPts val="2590"/>
              </a:lnSpc>
              <a:spcBef>
                <a:spcPts val="595"/>
              </a:spcBef>
              <a:buClr>
                <a:srgbClr val="B03E9A"/>
              </a:buClr>
              <a:buSzPct val="70000"/>
              <a:buFont typeface="Wingdings"/>
              <a:buChar char=""/>
              <a:tabLst>
                <a:tab pos="287020" algn="l"/>
              </a:tabLst>
            </a:pPr>
            <a:r>
              <a:rPr sz="2800" b="1" spc="-45" dirty="0">
                <a:latin typeface="Arial Narrow" panose="020B0606020202030204" pitchFamily="34" charset="0"/>
                <a:cs typeface="Baskerville Old Face"/>
              </a:rPr>
              <a:t>Secured </a:t>
            </a:r>
            <a:r>
              <a:rPr sz="2800" b="1" spc="-40" dirty="0">
                <a:latin typeface="Arial Narrow" panose="020B0606020202030204" pitchFamily="34" charset="0"/>
                <a:cs typeface="Baskerville Old Face"/>
              </a:rPr>
              <a:t>zero </a:t>
            </a:r>
            <a:r>
              <a:rPr sz="2800" b="1" spc="-35" dirty="0">
                <a:latin typeface="Arial Narrow" panose="020B0606020202030204" pitchFamily="34" charset="0"/>
                <a:cs typeface="Baskerville Old Face"/>
              </a:rPr>
              <a:t>interest partly </a:t>
            </a:r>
            <a:r>
              <a:rPr sz="2800" b="1" spc="-40" dirty="0">
                <a:latin typeface="Arial Narrow" panose="020B0606020202030204" pitchFamily="34" charset="0"/>
                <a:cs typeface="Baskerville Old Face"/>
              </a:rPr>
              <a:t>convertible </a:t>
            </a:r>
            <a:r>
              <a:rPr sz="2800" b="1" spc="-45" dirty="0">
                <a:latin typeface="Arial Narrow" panose="020B0606020202030204" pitchFamily="34" charset="0"/>
                <a:cs typeface="Baskerville Old Face"/>
              </a:rPr>
              <a:t>debentures</a:t>
            </a:r>
            <a:r>
              <a:rPr sz="2800" b="1" spc="-225" dirty="0">
                <a:latin typeface="Arial Narrow" panose="020B0606020202030204" pitchFamily="34" charset="0"/>
                <a:cs typeface="Baskerville Old Face"/>
              </a:rPr>
              <a:t> </a:t>
            </a:r>
            <a:r>
              <a:rPr sz="2800" b="1" spc="-40" dirty="0">
                <a:latin typeface="Arial Narrow" panose="020B0606020202030204" pitchFamily="34" charset="0"/>
                <a:cs typeface="Baskerville Old Face"/>
              </a:rPr>
              <a:t>with  </a:t>
            </a:r>
            <a:r>
              <a:rPr sz="2800" b="1" spc="-45" dirty="0">
                <a:latin typeface="Arial Narrow" panose="020B0606020202030204" pitchFamily="34" charset="0"/>
                <a:cs typeface="Baskerville Old Face"/>
              </a:rPr>
              <a:t>detachable </a:t>
            </a:r>
            <a:r>
              <a:rPr sz="2800" b="1" spc="-50" dirty="0">
                <a:latin typeface="Arial Narrow" panose="020B0606020202030204" pitchFamily="34" charset="0"/>
                <a:cs typeface="Baskerville Old Face"/>
              </a:rPr>
              <a:t>and </a:t>
            </a:r>
            <a:r>
              <a:rPr sz="2800" b="1" spc="-40" dirty="0">
                <a:latin typeface="Arial Narrow" panose="020B0606020202030204" pitchFamily="34" charset="0"/>
                <a:cs typeface="Baskerville Old Face"/>
              </a:rPr>
              <a:t>separately tradable</a:t>
            </a:r>
            <a:r>
              <a:rPr sz="2800" b="1" spc="-120" dirty="0">
                <a:latin typeface="Arial Narrow" panose="020B0606020202030204" pitchFamily="34" charset="0"/>
                <a:cs typeface="Baskerville Old Face"/>
              </a:rPr>
              <a:t> </a:t>
            </a:r>
            <a:r>
              <a:rPr sz="2800" b="1" spc="-40" dirty="0">
                <a:latin typeface="Arial Narrow" panose="020B0606020202030204" pitchFamily="34" charset="0"/>
                <a:cs typeface="Baskerville Old Face"/>
              </a:rPr>
              <a:t>warrants:</a:t>
            </a:r>
            <a:endParaRPr sz="2800" dirty="0">
              <a:latin typeface="Arial Narrow" panose="020B0606020202030204" pitchFamily="34" charset="0"/>
              <a:cs typeface="Baskerville Old Face"/>
            </a:endParaRPr>
          </a:p>
          <a:p>
            <a:pPr marL="287020" indent="-274320" algn="just">
              <a:lnSpc>
                <a:spcPct val="100000"/>
              </a:lnSpc>
              <a:spcBef>
                <a:spcPts val="175"/>
              </a:spcBef>
              <a:buClr>
                <a:srgbClr val="B03E9A"/>
              </a:buClr>
              <a:buSzPct val="70000"/>
              <a:buFont typeface="Wingdings"/>
              <a:buChar char=""/>
              <a:tabLst>
                <a:tab pos="287020" algn="l"/>
              </a:tabLst>
            </a:pPr>
            <a:r>
              <a:rPr sz="2800" spc="-55" dirty="0">
                <a:latin typeface="Arial Narrow" panose="020B0606020202030204" pitchFamily="34" charset="0"/>
                <a:cs typeface="Baskerville Old Face"/>
              </a:rPr>
              <a:t>Having </a:t>
            </a:r>
            <a:r>
              <a:rPr sz="2800" spc="-50" dirty="0">
                <a:latin typeface="Arial Narrow" panose="020B0606020202030204" pitchFamily="34" charset="0"/>
                <a:cs typeface="Baskerville Old Face"/>
              </a:rPr>
              <a:t>two</a:t>
            </a:r>
            <a:r>
              <a:rPr sz="2800" spc="-15" dirty="0">
                <a:latin typeface="Arial Narrow" panose="020B0606020202030204" pitchFamily="34" charset="0"/>
                <a:cs typeface="Baskerville Old Face"/>
              </a:rPr>
              <a:t> </a:t>
            </a:r>
            <a:r>
              <a:rPr sz="2800" spc="-40" dirty="0">
                <a:latin typeface="Arial Narrow" panose="020B0606020202030204" pitchFamily="34" charset="0"/>
                <a:cs typeface="Baskerville Old Face"/>
              </a:rPr>
              <a:t>parts</a:t>
            </a:r>
            <a:endParaRPr sz="2800" dirty="0">
              <a:latin typeface="Arial Narrow" panose="020B0606020202030204" pitchFamily="34" charset="0"/>
              <a:cs typeface="Baskerville Old Face"/>
            </a:endParaRPr>
          </a:p>
          <a:p>
            <a:pPr marL="287020" indent="-274320" algn="just">
              <a:lnSpc>
                <a:spcPts val="2795"/>
              </a:lnSpc>
              <a:spcBef>
                <a:spcPts val="195"/>
              </a:spcBef>
              <a:buClr>
                <a:srgbClr val="B03E9A"/>
              </a:buClr>
              <a:buSzPct val="70000"/>
              <a:buFont typeface="Wingdings"/>
              <a:buChar char=""/>
              <a:tabLst>
                <a:tab pos="287020" algn="l"/>
              </a:tabLst>
            </a:pPr>
            <a:r>
              <a:rPr sz="2800" spc="-45" dirty="0">
                <a:latin typeface="Arial Narrow" panose="020B0606020202030204" pitchFamily="34" charset="0"/>
                <a:cs typeface="Baskerville Old Face"/>
              </a:rPr>
              <a:t>Part </a:t>
            </a:r>
            <a:r>
              <a:rPr sz="2800" spc="-70" dirty="0">
                <a:latin typeface="Arial Narrow" panose="020B0606020202030204" pitchFamily="34" charset="0"/>
                <a:cs typeface="Baskerville Old Face"/>
              </a:rPr>
              <a:t>A </a:t>
            </a:r>
            <a:r>
              <a:rPr sz="2800" spc="-45" dirty="0">
                <a:latin typeface="Arial Narrow" panose="020B0606020202030204" pitchFamily="34" charset="0"/>
                <a:cs typeface="Baskerville Old Face"/>
              </a:rPr>
              <a:t>convertible </a:t>
            </a:r>
            <a:r>
              <a:rPr sz="2800" spc="-35" dirty="0">
                <a:latin typeface="Arial Narrow" panose="020B0606020202030204" pitchFamily="34" charset="0"/>
                <a:cs typeface="Baskerville Old Face"/>
              </a:rPr>
              <a:t>at </a:t>
            </a:r>
            <a:r>
              <a:rPr sz="2800" spc="-45" dirty="0">
                <a:latin typeface="Arial Narrow" panose="020B0606020202030204" pitchFamily="34" charset="0"/>
                <a:cs typeface="Baskerville Old Face"/>
              </a:rPr>
              <a:t>a </a:t>
            </a:r>
            <a:r>
              <a:rPr sz="2800" spc="-40" dirty="0">
                <a:latin typeface="Arial Narrow" panose="020B0606020202030204" pitchFamily="34" charset="0"/>
                <a:cs typeface="Baskerville Old Face"/>
              </a:rPr>
              <a:t>fixed </a:t>
            </a:r>
            <a:r>
              <a:rPr sz="2800" spc="-55" dirty="0">
                <a:latin typeface="Arial Narrow" panose="020B0606020202030204" pitchFamily="34" charset="0"/>
                <a:cs typeface="Baskerville Old Face"/>
              </a:rPr>
              <a:t>amount on </a:t>
            </a:r>
            <a:r>
              <a:rPr sz="2800" spc="-45" dirty="0">
                <a:latin typeface="Arial Narrow" panose="020B0606020202030204" pitchFamily="34" charset="0"/>
                <a:cs typeface="Baskerville Old Face"/>
              </a:rPr>
              <a:t>the date</a:t>
            </a:r>
            <a:r>
              <a:rPr sz="2800" spc="225" dirty="0">
                <a:latin typeface="Arial Narrow" panose="020B0606020202030204" pitchFamily="34" charset="0"/>
                <a:cs typeface="Baskerville Old Face"/>
              </a:rPr>
              <a:t> </a:t>
            </a:r>
            <a:r>
              <a:rPr sz="2800" spc="-40" dirty="0">
                <a:latin typeface="Arial Narrow" panose="020B0606020202030204" pitchFamily="34" charset="0"/>
                <a:cs typeface="Baskerville Old Face"/>
              </a:rPr>
              <a:t>of</a:t>
            </a:r>
            <a:endParaRPr sz="2800" dirty="0">
              <a:latin typeface="Arial Narrow" panose="020B0606020202030204" pitchFamily="34" charset="0"/>
              <a:cs typeface="Baskerville Old Face"/>
            </a:endParaRPr>
          </a:p>
          <a:p>
            <a:pPr marL="287020" algn="just">
              <a:lnSpc>
                <a:spcPts val="2795"/>
              </a:lnSpc>
            </a:pPr>
            <a:r>
              <a:rPr sz="2800" spc="-50" dirty="0">
                <a:latin typeface="Arial Narrow" panose="020B0606020202030204" pitchFamily="34" charset="0"/>
                <a:cs typeface="Baskerville Old Face"/>
              </a:rPr>
              <a:t>allotment</a:t>
            </a:r>
            <a:endParaRPr sz="2800" dirty="0">
              <a:latin typeface="Arial Narrow" panose="020B0606020202030204" pitchFamily="34" charset="0"/>
              <a:cs typeface="Baskerville Old Face"/>
            </a:endParaRPr>
          </a:p>
          <a:p>
            <a:pPr marL="287020" marR="324485" indent="-274320" algn="just">
              <a:lnSpc>
                <a:spcPts val="2590"/>
              </a:lnSpc>
              <a:spcBef>
                <a:spcPts val="620"/>
              </a:spcBef>
              <a:buClr>
                <a:srgbClr val="B03E9A"/>
              </a:buClr>
              <a:buSzPct val="70000"/>
              <a:buFont typeface="Wingdings"/>
              <a:buChar char=""/>
              <a:tabLst>
                <a:tab pos="286385" algn="l"/>
                <a:tab pos="287020" algn="l"/>
                <a:tab pos="1210945" algn="l"/>
              </a:tabLst>
            </a:pPr>
            <a:r>
              <a:rPr sz="2800" spc="-45" dirty="0">
                <a:latin typeface="Arial Narrow" panose="020B0606020202030204" pitchFamily="34" charset="0"/>
                <a:cs typeface="Baskerville Old Face"/>
              </a:rPr>
              <a:t>Part</a:t>
            </a:r>
            <a:r>
              <a:rPr sz="2800" spc="-35" dirty="0">
                <a:latin typeface="Arial Narrow" panose="020B0606020202030204" pitchFamily="34" charset="0"/>
                <a:cs typeface="Baskerville Old Face"/>
              </a:rPr>
              <a:t> </a:t>
            </a:r>
            <a:r>
              <a:rPr sz="2800" spc="-70" dirty="0">
                <a:latin typeface="Arial Narrow" panose="020B0606020202030204" pitchFamily="34" charset="0"/>
                <a:cs typeface="Baskerville Old Face"/>
              </a:rPr>
              <a:t>B	</a:t>
            </a:r>
            <a:r>
              <a:rPr sz="2800" spc="-50" dirty="0">
                <a:latin typeface="Arial Narrow" panose="020B0606020202030204" pitchFamily="34" charset="0"/>
                <a:cs typeface="Baskerville Old Face"/>
              </a:rPr>
              <a:t>redeemable </a:t>
            </a:r>
            <a:r>
              <a:rPr sz="2800" spc="-35" dirty="0">
                <a:latin typeface="Arial Narrow" panose="020B0606020202030204" pitchFamily="34" charset="0"/>
                <a:cs typeface="Baskerville Old Face"/>
              </a:rPr>
              <a:t>at </a:t>
            </a:r>
            <a:r>
              <a:rPr sz="2800" spc="-45" dirty="0">
                <a:latin typeface="Arial Narrow" panose="020B0606020202030204" pitchFamily="34" charset="0"/>
                <a:cs typeface="Baskerville Old Face"/>
              </a:rPr>
              <a:t>par </a:t>
            </a:r>
            <a:r>
              <a:rPr sz="2800" spc="-40" dirty="0">
                <a:latin typeface="Arial Narrow" panose="020B0606020202030204" pitchFamily="34" charset="0"/>
                <a:cs typeface="Baskerville Old Face"/>
              </a:rPr>
              <a:t>after specified </a:t>
            </a:r>
            <a:r>
              <a:rPr sz="2800" spc="-45" dirty="0">
                <a:latin typeface="Arial Narrow" panose="020B0606020202030204" pitchFamily="34" charset="0"/>
                <a:cs typeface="Baskerville Old Face"/>
              </a:rPr>
              <a:t>period </a:t>
            </a:r>
            <a:r>
              <a:rPr sz="2800" spc="-50" dirty="0">
                <a:latin typeface="Arial Narrow" panose="020B0606020202030204" pitchFamily="34" charset="0"/>
                <a:cs typeface="Baskerville Old Face"/>
              </a:rPr>
              <a:t>from  </a:t>
            </a:r>
            <a:r>
              <a:rPr sz="2800" spc="-45" dirty="0">
                <a:latin typeface="Arial Narrow" panose="020B0606020202030204" pitchFamily="34" charset="0"/>
                <a:cs typeface="Baskerville Old Face"/>
              </a:rPr>
              <a:t>date </a:t>
            </a:r>
            <a:r>
              <a:rPr sz="2800" spc="-40" dirty="0">
                <a:latin typeface="Arial Narrow" panose="020B0606020202030204" pitchFamily="34" charset="0"/>
                <a:cs typeface="Baskerville Old Face"/>
              </a:rPr>
              <a:t>of</a:t>
            </a:r>
            <a:r>
              <a:rPr sz="2800" spc="-10" dirty="0">
                <a:latin typeface="Arial Narrow" panose="020B0606020202030204" pitchFamily="34" charset="0"/>
                <a:cs typeface="Baskerville Old Face"/>
              </a:rPr>
              <a:t> </a:t>
            </a:r>
            <a:r>
              <a:rPr sz="2800" spc="-45" dirty="0">
                <a:latin typeface="Arial Narrow" panose="020B0606020202030204" pitchFamily="34" charset="0"/>
                <a:cs typeface="Baskerville Old Face"/>
              </a:rPr>
              <a:t>allotment.</a:t>
            </a:r>
            <a:endParaRPr sz="2800" dirty="0">
              <a:latin typeface="Arial Narrow" panose="020B0606020202030204" pitchFamily="34" charset="0"/>
              <a:cs typeface="Baskerville Old Face"/>
            </a:endParaRPr>
          </a:p>
          <a:p>
            <a:pPr marL="287020" marR="978535" indent="-274320" algn="just">
              <a:lnSpc>
                <a:spcPts val="2590"/>
              </a:lnSpc>
              <a:spcBef>
                <a:spcPts val="605"/>
              </a:spcBef>
              <a:buClr>
                <a:srgbClr val="B03E9A"/>
              </a:buClr>
              <a:buSzPct val="70000"/>
              <a:buFont typeface="Wingdings"/>
              <a:buChar char=""/>
              <a:tabLst>
                <a:tab pos="286385" algn="l"/>
                <a:tab pos="287020" algn="l"/>
              </a:tabLst>
            </a:pPr>
            <a:r>
              <a:rPr sz="2800" spc="-45" dirty="0">
                <a:latin typeface="Arial Narrow" panose="020B0606020202030204" pitchFamily="34" charset="0"/>
                <a:cs typeface="Baskerville Old Face"/>
              </a:rPr>
              <a:t>Carries warrants </a:t>
            </a:r>
            <a:r>
              <a:rPr sz="2800" spc="-40" dirty="0">
                <a:latin typeface="Arial Narrow" panose="020B0606020202030204" pitchFamily="34" charset="0"/>
                <a:cs typeface="Baskerville Old Face"/>
              </a:rPr>
              <a:t>of </a:t>
            </a:r>
            <a:r>
              <a:rPr sz="2800" spc="-45" dirty="0">
                <a:latin typeface="Arial Narrow" panose="020B0606020202030204" pitchFamily="34" charset="0"/>
                <a:cs typeface="Baskerville Old Face"/>
              </a:rPr>
              <a:t>equity </a:t>
            </a:r>
            <a:r>
              <a:rPr sz="2800" spc="-40" dirty="0">
                <a:latin typeface="Arial Narrow" panose="020B0606020202030204" pitchFamily="34" charset="0"/>
                <a:cs typeface="Baskerville Old Face"/>
              </a:rPr>
              <a:t>shares at </a:t>
            </a:r>
            <a:r>
              <a:rPr sz="2800" spc="-45" dirty="0">
                <a:latin typeface="Arial Narrow" panose="020B0606020202030204" pitchFamily="34" charset="0"/>
                <a:cs typeface="Baskerville Old Face"/>
              </a:rPr>
              <a:t>a price to </a:t>
            </a:r>
            <a:r>
              <a:rPr sz="2800" spc="-55" dirty="0">
                <a:latin typeface="Arial Narrow" panose="020B0606020202030204" pitchFamily="34" charset="0"/>
                <a:cs typeface="Baskerville Old Face"/>
              </a:rPr>
              <a:t>be  </a:t>
            </a:r>
            <a:r>
              <a:rPr sz="2800" spc="-50" dirty="0">
                <a:latin typeface="Arial Narrow" panose="020B0606020202030204" pitchFamily="34" charset="0"/>
                <a:cs typeface="Baskerville Old Face"/>
              </a:rPr>
              <a:t>determined by</a:t>
            </a:r>
            <a:r>
              <a:rPr sz="2800" spc="10" dirty="0">
                <a:latin typeface="Arial Narrow" panose="020B0606020202030204" pitchFamily="34" charset="0"/>
                <a:cs typeface="Baskerville Old Face"/>
              </a:rPr>
              <a:t> </a:t>
            </a:r>
            <a:r>
              <a:rPr sz="2800" spc="-55" dirty="0">
                <a:latin typeface="Arial Narrow" panose="020B0606020202030204" pitchFamily="34" charset="0"/>
                <a:cs typeface="Baskerville Old Face"/>
              </a:rPr>
              <a:t>company</a:t>
            </a:r>
            <a:endParaRPr sz="2800" dirty="0">
              <a:latin typeface="Arial Narrow" panose="020B0606020202030204" pitchFamily="34" charset="0"/>
              <a:cs typeface="Baskerville Old Fa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object 2"/>
          <p:cNvSpPr/>
          <p:nvPr/>
        </p:nvSpPr>
        <p:spPr>
          <a:xfrm>
            <a:off x="534504" y="531876"/>
            <a:ext cx="6107341" cy="319150"/>
          </a:xfrm>
          <a:prstGeom prst="rect">
            <a:avLst/>
          </a:prstGeom>
          <a:blipFill>
            <a:blip r:embed="rId2" cstate="print"/>
            <a:stretch>
              <a:fillRect/>
            </a:stretch>
          </a:blipFill>
        </p:spPr>
        <p:txBody>
          <a:bodyPr wrap="square" lIns="0" tIns="0" rIns="0" bIns="0" rtlCol="0"/>
          <a:lstStyle/>
          <a:p>
            <a:endParaRPr/>
          </a:p>
        </p:txBody>
      </p:sp>
      <p:sp>
        <p:nvSpPr>
          <p:cNvPr id="1048636" name="object 3"/>
          <p:cNvSpPr/>
          <p:nvPr/>
        </p:nvSpPr>
        <p:spPr>
          <a:xfrm>
            <a:off x="6242177" y="627380"/>
            <a:ext cx="74295" cy="114300"/>
          </a:xfrm>
          <a:custGeom>
            <a:avLst/>
            <a:gdLst/>
            <a:ahLst/>
            <a:cxnLst/>
            <a:rect l="l" t="t" r="r" b="b"/>
            <a:pathLst>
              <a:path w="74295"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1048637" name="object 4"/>
          <p:cNvSpPr/>
          <p:nvPr/>
        </p:nvSpPr>
        <p:spPr>
          <a:xfrm>
            <a:off x="5297296" y="627380"/>
            <a:ext cx="74295" cy="114300"/>
          </a:xfrm>
          <a:custGeom>
            <a:avLst/>
            <a:gdLst/>
            <a:ahLst/>
            <a:cxnLst/>
            <a:rect l="l" t="t" r="r" b="b"/>
            <a:pathLst>
              <a:path w="74295" h="114300">
                <a:moveTo>
                  <a:pt x="37083" y="0"/>
                </a:moveTo>
                <a:lnTo>
                  <a:pt x="0" y="114046"/>
                </a:lnTo>
                <a:lnTo>
                  <a:pt x="74167" y="114046"/>
                </a:lnTo>
                <a:lnTo>
                  <a:pt x="37083" y="0"/>
                </a:lnTo>
                <a:close/>
              </a:path>
            </a:pathLst>
          </a:custGeom>
          <a:ln w="3175">
            <a:solidFill>
              <a:srgbClr val="58134A"/>
            </a:solidFill>
          </a:ln>
        </p:spPr>
        <p:txBody>
          <a:bodyPr wrap="square" lIns="0" tIns="0" rIns="0" bIns="0" rtlCol="0"/>
          <a:lstStyle/>
          <a:p>
            <a:endParaRPr/>
          </a:p>
        </p:txBody>
      </p:sp>
      <p:sp>
        <p:nvSpPr>
          <p:cNvPr id="1048638" name="object 5"/>
          <p:cNvSpPr/>
          <p:nvPr/>
        </p:nvSpPr>
        <p:spPr>
          <a:xfrm>
            <a:off x="2055495" y="579627"/>
            <a:ext cx="157606" cy="223647"/>
          </a:xfrm>
          <a:prstGeom prst="rect">
            <a:avLst/>
          </a:prstGeom>
          <a:blipFill>
            <a:blip r:embed="rId3" cstate="print"/>
            <a:stretch>
              <a:fillRect/>
            </a:stretch>
          </a:blipFill>
        </p:spPr>
        <p:txBody>
          <a:bodyPr wrap="square" lIns="0" tIns="0" rIns="0" bIns="0" rtlCol="0"/>
          <a:lstStyle/>
          <a:p>
            <a:endParaRPr/>
          </a:p>
        </p:txBody>
      </p:sp>
      <p:sp>
        <p:nvSpPr>
          <p:cNvPr id="1048639" name="object 6"/>
          <p:cNvSpPr/>
          <p:nvPr/>
        </p:nvSpPr>
        <p:spPr>
          <a:xfrm>
            <a:off x="2998851" y="579627"/>
            <a:ext cx="157606" cy="223647"/>
          </a:xfrm>
          <a:prstGeom prst="rect">
            <a:avLst/>
          </a:prstGeom>
          <a:blipFill>
            <a:blip r:embed="rId3" cstate="print"/>
            <a:stretch>
              <a:fillRect/>
            </a:stretch>
          </a:blipFill>
        </p:spPr>
        <p:txBody>
          <a:bodyPr wrap="square" lIns="0" tIns="0" rIns="0" bIns="0" rtlCol="0"/>
          <a:lstStyle/>
          <a:p>
            <a:endParaRPr/>
          </a:p>
        </p:txBody>
      </p:sp>
      <p:sp>
        <p:nvSpPr>
          <p:cNvPr id="1048640" name="object 7"/>
          <p:cNvSpPr/>
          <p:nvPr/>
        </p:nvSpPr>
        <p:spPr>
          <a:xfrm>
            <a:off x="6447663" y="537337"/>
            <a:ext cx="194310" cy="308610"/>
          </a:xfrm>
          <a:custGeom>
            <a:avLst/>
            <a:gdLst/>
            <a:ahLst/>
            <a:cxnLst/>
            <a:rect l="l" t="t" r="r" b="b"/>
            <a:pathLst>
              <a:path w="194309" h="308609">
                <a:moveTo>
                  <a:pt x="0" y="0"/>
                </a:moveTo>
                <a:lnTo>
                  <a:pt x="54737" y="0"/>
                </a:lnTo>
                <a:lnTo>
                  <a:pt x="54737" y="259841"/>
                </a:lnTo>
                <a:lnTo>
                  <a:pt x="194183" y="259841"/>
                </a:lnTo>
                <a:lnTo>
                  <a:pt x="194183" y="308483"/>
                </a:lnTo>
                <a:lnTo>
                  <a:pt x="0" y="308483"/>
                </a:lnTo>
                <a:lnTo>
                  <a:pt x="0" y="0"/>
                </a:lnTo>
                <a:close/>
              </a:path>
            </a:pathLst>
          </a:custGeom>
          <a:ln w="3175">
            <a:solidFill>
              <a:srgbClr val="58134A"/>
            </a:solidFill>
          </a:ln>
        </p:spPr>
        <p:txBody>
          <a:bodyPr wrap="square" lIns="0" tIns="0" rIns="0" bIns="0" rtlCol="0"/>
          <a:lstStyle/>
          <a:p>
            <a:endParaRPr/>
          </a:p>
        </p:txBody>
      </p:sp>
      <p:sp>
        <p:nvSpPr>
          <p:cNvPr id="1048641" name="object 8"/>
          <p:cNvSpPr/>
          <p:nvPr/>
        </p:nvSpPr>
        <p:spPr>
          <a:xfrm>
            <a:off x="6055486" y="537337"/>
            <a:ext cx="55244" cy="308610"/>
          </a:xfrm>
          <a:custGeom>
            <a:avLst/>
            <a:gdLst/>
            <a:ahLst/>
            <a:cxnLst/>
            <a:rect l="l" t="t" r="r" b="b"/>
            <a:pathLst>
              <a:path w="55245"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048642" name="object 9"/>
          <p:cNvSpPr/>
          <p:nvPr/>
        </p:nvSpPr>
        <p:spPr>
          <a:xfrm>
            <a:off x="5502783" y="537337"/>
            <a:ext cx="224790" cy="313055"/>
          </a:xfrm>
          <a:custGeom>
            <a:avLst/>
            <a:gdLst/>
            <a:ahLst/>
            <a:cxnLst/>
            <a:rect l="l" t="t" r="r" b="b"/>
            <a:pathLst>
              <a:path w="224789" h="313055">
                <a:moveTo>
                  <a:pt x="0" y="0"/>
                </a:moveTo>
                <a:lnTo>
                  <a:pt x="26288" y="0"/>
                </a:lnTo>
                <a:lnTo>
                  <a:pt x="171957" y="186182"/>
                </a:lnTo>
                <a:lnTo>
                  <a:pt x="171957" y="0"/>
                </a:lnTo>
                <a:lnTo>
                  <a:pt x="224662" y="0"/>
                </a:lnTo>
                <a:lnTo>
                  <a:pt x="224662" y="312674"/>
                </a:lnTo>
                <a:lnTo>
                  <a:pt x="202311"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1048643" name="object 10"/>
          <p:cNvSpPr/>
          <p:nvPr/>
        </p:nvSpPr>
        <p:spPr>
          <a:xfrm>
            <a:off x="4941951" y="537337"/>
            <a:ext cx="224790" cy="313055"/>
          </a:xfrm>
          <a:custGeom>
            <a:avLst/>
            <a:gdLst/>
            <a:ahLst/>
            <a:cxnLst/>
            <a:rect l="l" t="t" r="r" b="b"/>
            <a:pathLst>
              <a:path w="224789" h="313055">
                <a:moveTo>
                  <a:pt x="0" y="0"/>
                </a:moveTo>
                <a:lnTo>
                  <a:pt x="26288" y="0"/>
                </a:lnTo>
                <a:lnTo>
                  <a:pt x="171958" y="186182"/>
                </a:lnTo>
                <a:lnTo>
                  <a:pt x="171958" y="0"/>
                </a:lnTo>
                <a:lnTo>
                  <a:pt x="224662" y="0"/>
                </a:lnTo>
                <a:lnTo>
                  <a:pt x="224662" y="312674"/>
                </a:lnTo>
                <a:lnTo>
                  <a:pt x="202311"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1048644" name="object 11"/>
          <p:cNvSpPr/>
          <p:nvPr/>
        </p:nvSpPr>
        <p:spPr>
          <a:xfrm>
            <a:off x="4822571" y="537337"/>
            <a:ext cx="55244" cy="308610"/>
          </a:xfrm>
          <a:custGeom>
            <a:avLst/>
            <a:gdLst/>
            <a:ahLst/>
            <a:cxnLst/>
            <a:rect l="l" t="t" r="r" b="b"/>
            <a:pathLst>
              <a:path w="55245"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048645" name="object 12"/>
          <p:cNvSpPr/>
          <p:nvPr/>
        </p:nvSpPr>
        <p:spPr>
          <a:xfrm>
            <a:off x="4570095" y="537337"/>
            <a:ext cx="203200" cy="308610"/>
          </a:xfrm>
          <a:custGeom>
            <a:avLst/>
            <a:gdLst/>
            <a:ahLst/>
            <a:cxnLst/>
            <a:rect l="l" t="t" r="r" b="b"/>
            <a:pathLst>
              <a:path w="203200" h="308609">
                <a:moveTo>
                  <a:pt x="0" y="0"/>
                </a:moveTo>
                <a:lnTo>
                  <a:pt x="203200" y="0"/>
                </a:lnTo>
                <a:lnTo>
                  <a:pt x="203200" y="48640"/>
                </a:lnTo>
                <a:lnTo>
                  <a:pt x="54737" y="48640"/>
                </a:lnTo>
                <a:lnTo>
                  <a:pt x="54737" y="120903"/>
                </a:lnTo>
                <a:lnTo>
                  <a:pt x="163194" y="120903"/>
                </a:lnTo>
                <a:lnTo>
                  <a:pt x="163194" y="167386"/>
                </a:lnTo>
                <a:lnTo>
                  <a:pt x="54737" y="167386"/>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048646" name="object 13"/>
          <p:cNvSpPr/>
          <p:nvPr/>
        </p:nvSpPr>
        <p:spPr>
          <a:xfrm>
            <a:off x="4193666" y="53733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1" y="120903"/>
                </a:lnTo>
                <a:lnTo>
                  <a:pt x="156591" y="167386"/>
                </a:lnTo>
                <a:lnTo>
                  <a:pt x="54737" y="167386"/>
                </a:lnTo>
                <a:lnTo>
                  <a:pt x="54737" y="259841"/>
                </a:lnTo>
                <a:lnTo>
                  <a:pt x="194563" y="259841"/>
                </a:lnTo>
                <a:lnTo>
                  <a:pt x="194563" y="308483"/>
                </a:lnTo>
                <a:lnTo>
                  <a:pt x="0" y="308483"/>
                </a:lnTo>
                <a:lnTo>
                  <a:pt x="0" y="0"/>
                </a:lnTo>
                <a:close/>
              </a:path>
            </a:pathLst>
          </a:custGeom>
          <a:ln w="3175">
            <a:solidFill>
              <a:srgbClr val="58134A"/>
            </a:solidFill>
          </a:ln>
        </p:spPr>
        <p:txBody>
          <a:bodyPr wrap="square" lIns="0" tIns="0" rIns="0" bIns="0" rtlCol="0"/>
          <a:lstStyle/>
          <a:p>
            <a:endParaRPr/>
          </a:p>
        </p:txBody>
      </p:sp>
      <p:sp>
        <p:nvSpPr>
          <p:cNvPr id="1048647" name="object 14"/>
          <p:cNvSpPr/>
          <p:nvPr/>
        </p:nvSpPr>
        <p:spPr>
          <a:xfrm>
            <a:off x="3899534" y="537337"/>
            <a:ext cx="231775" cy="308610"/>
          </a:xfrm>
          <a:custGeom>
            <a:avLst/>
            <a:gdLst/>
            <a:ahLst/>
            <a:cxnLst/>
            <a:rect l="l" t="t" r="r" b="b"/>
            <a:pathLst>
              <a:path w="231775" h="308609">
                <a:moveTo>
                  <a:pt x="0" y="0"/>
                </a:moveTo>
                <a:lnTo>
                  <a:pt x="54737" y="0"/>
                </a:lnTo>
                <a:lnTo>
                  <a:pt x="54737" y="120903"/>
                </a:lnTo>
                <a:lnTo>
                  <a:pt x="177545" y="120903"/>
                </a:lnTo>
                <a:lnTo>
                  <a:pt x="177545" y="0"/>
                </a:lnTo>
                <a:lnTo>
                  <a:pt x="231648" y="0"/>
                </a:lnTo>
                <a:lnTo>
                  <a:pt x="231648" y="308483"/>
                </a:lnTo>
                <a:lnTo>
                  <a:pt x="177545" y="308483"/>
                </a:lnTo>
                <a:lnTo>
                  <a:pt x="177545" y="169545"/>
                </a:lnTo>
                <a:lnTo>
                  <a:pt x="54737" y="169545"/>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048648" name="object 15"/>
          <p:cNvSpPr/>
          <p:nvPr/>
        </p:nvSpPr>
        <p:spPr>
          <a:xfrm>
            <a:off x="3608451" y="537337"/>
            <a:ext cx="255904" cy="308610"/>
          </a:xfrm>
          <a:custGeom>
            <a:avLst/>
            <a:gdLst/>
            <a:ahLst/>
            <a:cxnLst/>
            <a:rect l="l" t="t" r="r" b="b"/>
            <a:pathLst>
              <a:path w="255904" h="308609">
                <a:moveTo>
                  <a:pt x="0" y="0"/>
                </a:moveTo>
                <a:lnTo>
                  <a:pt x="255524" y="0"/>
                </a:lnTo>
                <a:lnTo>
                  <a:pt x="255524" y="48640"/>
                </a:lnTo>
                <a:lnTo>
                  <a:pt x="152908" y="48640"/>
                </a:lnTo>
                <a:lnTo>
                  <a:pt x="152908" y="308483"/>
                </a:lnTo>
                <a:lnTo>
                  <a:pt x="98171" y="308483"/>
                </a:lnTo>
                <a:lnTo>
                  <a:pt x="98171" y="48640"/>
                </a:lnTo>
                <a:lnTo>
                  <a:pt x="0" y="48640"/>
                </a:lnTo>
                <a:lnTo>
                  <a:pt x="0" y="0"/>
                </a:lnTo>
                <a:close/>
              </a:path>
            </a:pathLst>
          </a:custGeom>
          <a:ln w="3175">
            <a:solidFill>
              <a:srgbClr val="58134A"/>
            </a:solidFill>
          </a:ln>
        </p:spPr>
        <p:txBody>
          <a:bodyPr wrap="square" lIns="0" tIns="0" rIns="0" bIns="0" rtlCol="0"/>
          <a:lstStyle/>
          <a:p>
            <a:endParaRPr/>
          </a:p>
        </p:txBody>
      </p:sp>
      <p:sp>
        <p:nvSpPr>
          <p:cNvPr id="1048649" name="object 16"/>
          <p:cNvSpPr/>
          <p:nvPr/>
        </p:nvSpPr>
        <p:spPr>
          <a:xfrm>
            <a:off x="3260978" y="537337"/>
            <a:ext cx="203200" cy="308610"/>
          </a:xfrm>
          <a:custGeom>
            <a:avLst/>
            <a:gdLst/>
            <a:ahLst/>
            <a:cxnLst/>
            <a:rect l="l" t="t" r="r" b="b"/>
            <a:pathLst>
              <a:path w="203200" h="308609">
                <a:moveTo>
                  <a:pt x="0" y="0"/>
                </a:moveTo>
                <a:lnTo>
                  <a:pt x="203200" y="0"/>
                </a:lnTo>
                <a:lnTo>
                  <a:pt x="203200" y="48640"/>
                </a:lnTo>
                <a:lnTo>
                  <a:pt x="54737" y="48640"/>
                </a:lnTo>
                <a:lnTo>
                  <a:pt x="54737" y="120903"/>
                </a:lnTo>
                <a:lnTo>
                  <a:pt x="163195" y="120903"/>
                </a:lnTo>
                <a:lnTo>
                  <a:pt x="163195" y="167386"/>
                </a:lnTo>
                <a:lnTo>
                  <a:pt x="54737" y="167386"/>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048650" name="object 17"/>
          <p:cNvSpPr/>
          <p:nvPr/>
        </p:nvSpPr>
        <p:spPr>
          <a:xfrm>
            <a:off x="2317623" y="537337"/>
            <a:ext cx="224790" cy="313055"/>
          </a:xfrm>
          <a:custGeom>
            <a:avLst/>
            <a:gdLst/>
            <a:ahLst/>
            <a:cxnLst/>
            <a:rect l="l" t="t" r="r" b="b"/>
            <a:pathLst>
              <a:path w="224789" h="313055">
                <a:moveTo>
                  <a:pt x="0" y="0"/>
                </a:moveTo>
                <a:lnTo>
                  <a:pt x="26288" y="0"/>
                </a:lnTo>
                <a:lnTo>
                  <a:pt x="171957" y="186182"/>
                </a:lnTo>
                <a:lnTo>
                  <a:pt x="171957" y="0"/>
                </a:lnTo>
                <a:lnTo>
                  <a:pt x="224662" y="0"/>
                </a:lnTo>
                <a:lnTo>
                  <a:pt x="224662" y="312674"/>
                </a:lnTo>
                <a:lnTo>
                  <a:pt x="202310"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1048651" name="object 18"/>
          <p:cNvSpPr/>
          <p:nvPr/>
        </p:nvSpPr>
        <p:spPr>
          <a:xfrm>
            <a:off x="1894967" y="537337"/>
            <a:ext cx="55244" cy="308610"/>
          </a:xfrm>
          <a:custGeom>
            <a:avLst/>
            <a:gdLst/>
            <a:ahLst/>
            <a:cxnLst/>
            <a:rect l="l" t="t" r="r" b="b"/>
            <a:pathLst>
              <a:path w="55244" h="308609">
                <a:moveTo>
                  <a:pt x="0" y="0"/>
                </a:moveTo>
                <a:lnTo>
                  <a:pt x="54737" y="0"/>
                </a:lnTo>
                <a:lnTo>
                  <a:pt x="54737" y="308483"/>
                </a:lnTo>
                <a:lnTo>
                  <a:pt x="0" y="308483"/>
                </a:lnTo>
                <a:lnTo>
                  <a:pt x="0" y="0"/>
                </a:lnTo>
                <a:close/>
              </a:path>
            </a:pathLst>
          </a:custGeom>
          <a:ln w="3175">
            <a:solidFill>
              <a:srgbClr val="58134A"/>
            </a:solidFill>
          </a:ln>
        </p:spPr>
        <p:txBody>
          <a:bodyPr wrap="square" lIns="0" tIns="0" rIns="0" bIns="0" rtlCol="0"/>
          <a:lstStyle/>
          <a:p>
            <a:endParaRPr/>
          </a:p>
        </p:txBody>
      </p:sp>
      <p:sp>
        <p:nvSpPr>
          <p:cNvPr id="1048652" name="object 19"/>
          <p:cNvSpPr/>
          <p:nvPr/>
        </p:nvSpPr>
        <p:spPr>
          <a:xfrm>
            <a:off x="1602866" y="537337"/>
            <a:ext cx="255904" cy="308610"/>
          </a:xfrm>
          <a:custGeom>
            <a:avLst/>
            <a:gdLst/>
            <a:ahLst/>
            <a:cxnLst/>
            <a:rect l="l" t="t" r="r" b="b"/>
            <a:pathLst>
              <a:path w="255905" h="308609">
                <a:moveTo>
                  <a:pt x="0" y="0"/>
                </a:moveTo>
                <a:lnTo>
                  <a:pt x="255524" y="0"/>
                </a:lnTo>
                <a:lnTo>
                  <a:pt x="255524" y="48640"/>
                </a:lnTo>
                <a:lnTo>
                  <a:pt x="152908" y="48640"/>
                </a:lnTo>
                <a:lnTo>
                  <a:pt x="152908" y="308483"/>
                </a:lnTo>
                <a:lnTo>
                  <a:pt x="98171" y="308483"/>
                </a:lnTo>
                <a:lnTo>
                  <a:pt x="98171" y="48640"/>
                </a:lnTo>
                <a:lnTo>
                  <a:pt x="0" y="48640"/>
                </a:lnTo>
                <a:lnTo>
                  <a:pt x="0" y="0"/>
                </a:lnTo>
                <a:close/>
              </a:path>
            </a:pathLst>
          </a:custGeom>
          <a:ln w="3175">
            <a:solidFill>
              <a:srgbClr val="58134A"/>
            </a:solidFill>
          </a:ln>
        </p:spPr>
        <p:txBody>
          <a:bodyPr wrap="square" lIns="0" tIns="0" rIns="0" bIns="0" rtlCol="0"/>
          <a:lstStyle/>
          <a:p>
            <a:endParaRPr/>
          </a:p>
        </p:txBody>
      </p:sp>
      <p:sp>
        <p:nvSpPr>
          <p:cNvPr id="1048653" name="object 20"/>
          <p:cNvSpPr/>
          <p:nvPr/>
        </p:nvSpPr>
        <p:spPr>
          <a:xfrm>
            <a:off x="1078572" y="537337"/>
            <a:ext cx="224790" cy="313055"/>
          </a:xfrm>
          <a:custGeom>
            <a:avLst/>
            <a:gdLst/>
            <a:ahLst/>
            <a:cxnLst/>
            <a:rect l="l" t="t" r="r" b="b"/>
            <a:pathLst>
              <a:path w="224790" h="313055">
                <a:moveTo>
                  <a:pt x="0" y="0"/>
                </a:moveTo>
                <a:lnTo>
                  <a:pt x="26327" y="0"/>
                </a:lnTo>
                <a:lnTo>
                  <a:pt x="172059" y="186182"/>
                </a:lnTo>
                <a:lnTo>
                  <a:pt x="172059" y="0"/>
                </a:lnTo>
                <a:lnTo>
                  <a:pt x="224701" y="0"/>
                </a:lnTo>
                <a:lnTo>
                  <a:pt x="224701" y="312674"/>
                </a:lnTo>
                <a:lnTo>
                  <a:pt x="202349" y="312674"/>
                </a:lnTo>
                <a:lnTo>
                  <a:pt x="52654" y="117475"/>
                </a:lnTo>
                <a:lnTo>
                  <a:pt x="52654" y="308737"/>
                </a:lnTo>
                <a:lnTo>
                  <a:pt x="0" y="308737"/>
                </a:lnTo>
                <a:lnTo>
                  <a:pt x="0" y="0"/>
                </a:lnTo>
                <a:close/>
              </a:path>
            </a:pathLst>
          </a:custGeom>
          <a:ln w="3175">
            <a:solidFill>
              <a:srgbClr val="58134A"/>
            </a:solidFill>
          </a:ln>
        </p:spPr>
        <p:txBody>
          <a:bodyPr wrap="square" lIns="0" tIns="0" rIns="0" bIns="0" rtlCol="0"/>
          <a:lstStyle/>
          <a:p>
            <a:endParaRPr/>
          </a:p>
        </p:txBody>
      </p:sp>
      <p:sp>
        <p:nvSpPr>
          <p:cNvPr id="1048654" name="object 21"/>
          <p:cNvSpPr/>
          <p:nvPr/>
        </p:nvSpPr>
        <p:spPr>
          <a:xfrm>
            <a:off x="785964" y="537337"/>
            <a:ext cx="229235" cy="313690"/>
          </a:xfrm>
          <a:custGeom>
            <a:avLst/>
            <a:gdLst/>
            <a:ahLst/>
            <a:cxnLst/>
            <a:rect l="l" t="t" r="r" b="b"/>
            <a:pathLst>
              <a:path w="229234" h="313690">
                <a:moveTo>
                  <a:pt x="0" y="0"/>
                </a:moveTo>
                <a:lnTo>
                  <a:pt x="54762" y="0"/>
                </a:lnTo>
                <a:lnTo>
                  <a:pt x="54762" y="209041"/>
                </a:lnTo>
                <a:lnTo>
                  <a:pt x="55710" y="220926"/>
                </a:lnTo>
                <a:lnTo>
                  <a:pt x="78212" y="256369"/>
                </a:lnTo>
                <a:lnTo>
                  <a:pt x="111620" y="265049"/>
                </a:lnTo>
                <a:lnTo>
                  <a:pt x="125640" y="264096"/>
                </a:lnTo>
                <a:lnTo>
                  <a:pt x="165075" y="241476"/>
                </a:lnTo>
                <a:lnTo>
                  <a:pt x="174371" y="208025"/>
                </a:lnTo>
                <a:lnTo>
                  <a:pt x="174371" y="0"/>
                </a:lnTo>
                <a:lnTo>
                  <a:pt x="229133" y="0"/>
                </a:lnTo>
                <a:lnTo>
                  <a:pt x="229133" y="212216"/>
                </a:lnTo>
                <a:lnTo>
                  <a:pt x="227138" y="234741"/>
                </a:lnTo>
                <a:lnTo>
                  <a:pt x="211179" y="272028"/>
                </a:lnTo>
                <a:lnTo>
                  <a:pt x="179935" y="298580"/>
                </a:lnTo>
                <a:lnTo>
                  <a:pt x="137344" y="312019"/>
                </a:lnTo>
                <a:lnTo>
                  <a:pt x="112039" y="313689"/>
                </a:lnTo>
                <a:lnTo>
                  <a:pt x="86721" y="312046"/>
                </a:lnTo>
                <a:lnTo>
                  <a:pt x="45288" y="298902"/>
                </a:lnTo>
                <a:lnTo>
                  <a:pt x="16410" y="272829"/>
                </a:lnTo>
                <a:lnTo>
                  <a:pt x="1823" y="235162"/>
                </a:lnTo>
                <a:lnTo>
                  <a:pt x="0" y="212089"/>
                </a:lnTo>
                <a:lnTo>
                  <a:pt x="0" y="0"/>
                </a:lnTo>
                <a:close/>
              </a:path>
            </a:pathLst>
          </a:custGeom>
          <a:ln w="3175">
            <a:solidFill>
              <a:srgbClr val="58134A"/>
            </a:solidFill>
          </a:ln>
        </p:spPr>
        <p:txBody>
          <a:bodyPr wrap="square" lIns="0" tIns="0" rIns="0" bIns="0" rtlCol="0"/>
          <a:lstStyle/>
          <a:p>
            <a:endParaRPr/>
          </a:p>
        </p:txBody>
      </p:sp>
      <p:sp>
        <p:nvSpPr>
          <p:cNvPr id="1048655" name="object 22"/>
          <p:cNvSpPr/>
          <p:nvPr/>
        </p:nvSpPr>
        <p:spPr>
          <a:xfrm>
            <a:off x="534504" y="537337"/>
            <a:ext cx="203835" cy="308610"/>
          </a:xfrm>
          <a:custGeom>
            <a:avLst/>
            <a:gdLst/>
            <a:ahLst/>
            <a:cxnLst/>
            <a:rect l="l" t="t" r="r" b="b"/>
            <a:pathLst>
              <a:path w="203834" h="308609">
                <a:moveTo>
                  <a:pt x="0" y="0"/>
                </a:moveTo>
                <a:lnTo>
                  <a:pt x="203225" y="0"/>
                </a:lnTo>
                <a:lnTo>
                  <a:pt x="203225" y="48640"/>
                </a:lnTo>
                <a:lnTo>
                  <a:pt x="54762" y="48640"/>
                </a:lnTo>
                <a:lnTo>
                  <a:pt x="54762" y="120903"/>
                </a:lnTo>
                <a:lnTo>
                  <a:pt x="163207" y="120903"/>
                </a:lnTo>
                <a:lnTo>
                  <a:pt x="163207" y="167386"/>
                </a:lnTo>
                <a:lnTo>
                  <a:pt x="54762" y="167386"/>
                </a:lnTo>
                <a:lnTo>
                  <a:pt x="54762" y="308483"/>
                </a:lnTo>
                <a:lnTo>
                  <a:pt x="0" y="308483"/>
                </a:lnTo>
                <a:lnTo>
                  <a:pt x="0" y="0"/>
                </a:lnTo>
                <a:close/>
              </a:path>
            </a:pathLst>
          </a:custGeom>
          <a:ln w="3175">
            <a:solidFill>
              <a:srgbClr val="58134A"/>
            </a:solidFill>
          </a:ln>
        </p:spPr>
        <p:txBody>
          <a:bodyPr wrap="square" lIns="0" tIns="0" rIns="0" bIns="0" rtlCol="0"/>
          <a:lstStyle/>
          <a:p>
            <a:endParaRPr/>
          </a:p>
        </p:txBody>
      </p:sp>
      <p:sp>
        <p:nvSpPr>
          <p:cNvPr id="1048656" name="object 23"/>
          <p:cNvSpPr/>
          <p:nvPr/>
        </p:nvSpPr>
        <p:spPr>
          <a:xfrm>
            <a:off x="6144259" y="533145"/>
            <a:ext cx="271145" cy="313055"/>
          </a:xfrm>
          <a:custGeom>
            <a:avLst/>
            <a:gdLst/>
            <a:ahLst/>
            <a:cxnLst/>
            <a:rect l="l" t="t" r="r" b="b"/>
            <a:pathLst>
              <a:path w="271145" h="313055">
                <a:moveTo>
                  <a:pt x="123062" y="0"/>
                </a:moveTo>
                <a:lnTo>
                  <a:pt x="147065" y="0"/>
                </a:lnTo>
                <a:lnTo>
                  <a:pt x="271017" y="312674"/>
                </a:lnTo>
                <a:lnTo>
                  <a:pt x="210565" y="312674"/>
                </a:lnTo>
                <a:lnTo>
                  <a:pt x="188087" y="250189"/>
                </a:lnTo>
                <a:lnTo>
                  <a:pt x="82423" y="250189"/>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1048657" name="object 24"/>
          <p:cNvSpPr/>
          <p:nvPr/>
        </p:nvSpPr>
        <p:spPr>
          <a:xfrm>
            <a:off x="5199379" y="533145"/>
            <a:ext cx="271145" cy="313055"/>
          </a:xfrm>
          <a:custGeom>
            <a:avLst/>
            <a:gdLst/>
            <a:ahLst/>
            <a:cxnLst/>
            <a:rect l="l" t="t" r="r" b="b"/>
            <a:pathLst>
              <a:path w="271145" h="313055">
                <a:moveTo>
                  <a:pt x="123062" y="0"/>
                </a:moveTo>
                <a:lnTo>
                  <a:pt x="147066" y="0"/>
                </a:lnTo>
                <a:lnTo>
                  <a:pt x="271018" y="312674"/>
                </a:lnTo>
                <a:lnTo>
                  <a:pt x="210566" y="312674"/>
                </a:lnTo>
                <a:lnTo>
                  <a:pt x="188087" y="250189"/>
                </a:lnTo>
                <a:lnTo>
                  <a:pt x="82423" y="250189"/>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1048658" name="object 25"/>
          <p:cNvSpPr/>
          <p:nvPr/>
        </p:nvSpPr>
        <p:spPr>
          <a:xfrm>
            <a:off x="5776086" y="532002"/>
            <a:ext cx="234315" cy="319405"/>
          </a:xfrm>
          <a:custGeom>
            <a:avLst/>
            <a:gdLst/>
            <a:ahLst/>
            <a:cxnLst/>
            <a:rect l="l" t="t" r="r" b="b"/>
            <a:pathLst>
              <a:path w="234314" h="319405">
                <a:moveTo>
                  <a:pt x="141224" y="0"/>
                </a:moveTo>
                <a:lnTo>
                  <a:pt x="166465" y="1357"/>
                </a:lnTo>
                <a:lnTo>
                  <a:pt x="189039" y="5429"/>
                </a:lnTo>
                <a:lnTo>
                  <a:pt x="208946" y="12215"/>
                </a:lnTo>
                <a:lnTo>
                  <a:pt x="226187" y="21717"/>
                </a:lnTo>
                <a:lnTo>
                  <a:pt x="203580" y="67056"/>
                </a:lnTo>
                <a:lnTo>
                  <a:pt x="193034" y="58981"/>
                </a:lnTo>
                <a:lnTo>
                  <a:pt x="179689" y="53228"/>
                </a:lnTo>
                <a:lnTo>
                  <a:pt x="163558" y="49785"/>
                </a:lnTo>
                <a:lnTo>
                  <a:pt x="144652" y="48641"/>
                </a:lnTo>
                <a:lnTo>
                  <a:pt x="126269" y="50665"/>
                </a:lnTo>
                <a:lnTo>
                  <a:pt x="81407" y="81025"/>
                </a:lnTo>
                <a:lnTo>
                  <a:pt x="62944" y="117633"/>
                </a:lnTo>
                <a:lnTo>
                  <a:pt x="56768" y="162813"/>
                </a:lnTo>
                <a:lnTo>
                  <a:pt x="58197" y="186295"/>
                </a:lnTo>
                <a:lnTo>
                  <a:pt x="69627" y="225589"/>
                </a:lnTo>
                <a:lnTo>
                  <a:pt x="106299" y="263144"/>
                </a:lnTo>
                <a:lnTo>
                  <a:pt x="140588" y="270383"/>
                </a:lnTo>
                <a:lnTo>
                  <a:pt x="161212" y="268450"/>
                </a:lnTo>
                <a:lnTo>
                  <a:pt x="179466" y="262636"/>
                </a:lnTo>
                <a:lnTo>
                  <a:pt x="195363" y="252916"/>
                </a:lnTo>
                <a:lnTo>
                  <a:pt x="208914" y="239268"/>
                </a:lnTo>
                <a:lnTo>
                  <a:pt x="234314" y="283463"/>
                </a:lnTo>
                <a:lnTo>
                  <a:pt x="215620" y="299039"/>
                </a:lnTo>
                <a:lnTo>
                  <a:pt x="193055" y="310149"/>
                </a:lnTo>
                <a:lnTo>
                  <a:pt x="166610" y="316807"/>
                </a:lnTo>
                <a:lnTo>
                  <a:pt x="136271"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4" y="0"/>
                </a:lnTo>
                <a:close/>
              </a:path>
            </a:pathLst>
          </a:custGeom>
          <a:ln w="3175">
            <a:solidFill>
              <a:srgbClr val="58134A"/>
            </a:solidFill>
          </a:ln>
        </p:spPr>
        <p:txBody>
          <a:bodyPr wrap="square" lIns="0" tIns="0" rIns="0" bIns="0" rtlCol="0"/>
          <a:lstStyle/>
          <a:p>
            <a:endParaRPr/>
          </a:p>
        </p:txBody>
      </p:sp>
      <p:sp>
        <p:nvSpPr>
          <p:cNvPr id="1048659" name="object 26"/>
          <p:cNvSpPr/>
          <p:nvPr/>
        </p:nvSpPr>
        <p:spPr>
          <a:xfrm>
            <a:off x="2590926" y="532002"/>
            <a:ext cx="186690" cy="319405"/>
          </a:xfrm>
          <a:custGeom>
            <a:avLst/>
            <a:gdLst/>
            <a:ahLst/>
            <a:cxnLst/>
            <a:rect l="l" t="t" r="r" b="b"/>
            <a:pathLst>
              <a:path w="186689" h="319405">
                <a:moveTo>
                  <a:pt x="94106" y="0"/>
                </a:moveTo>
                <a:lnTo>
                  <a:pt x="119086" y="1260"/>
                </a:lnTo>
                <a:lnTo>
                  <a:pt x="140493" y="5032"/>
                </a:lnTo>
                <a:lnTo>
                  <a:pt x="158329" y="11304"/>
                </a:lnTo>
                <a:lnTo>
                  <a:pt x="172593" y="20066"/>
                </a:lnTo>
                <a:lnTo>
                  <a:pt x="155956" y="67183"/>
                </a:lnTo>
                <a:lnTo>
                  <a:pt x="141360" y="58181"/>
                </a:lnTo>
                <a:lnTo>
                  <a:pt x="126349" y="51752"/>
                </a:lnTo>
                <a:lnTo>
                  <a:pt x="110932" y="47894"/>
                </a:lnTo>
                <a:lnTo>
                  <a:pt x="95123" y="46609"/>
                </a:lnTo>
                <a:lnTo>
                  <a:pt x="86217" y="47230"/>
                </a:lnTo>
                <a:lnTo>
                  <a:pt x="56016" y="74930"/>
                </a:lnTo>
                <a:lnTo>
                  <a:pt x="55372" y="82550"/>
                </a:lnTo>
                <a:lnTo>
                  <a:pt x="59039" y="95986"/>
                </a:lnTo>
                <a:lnTo>
                  <a:pt x="70040" y="109648"/>
                </a:lnTo>
                <a:lnTo>
                  <a:pt x="88376" y="123572"/>
                </a:lnTo>
                <a:lnTo>
                  <a:pt x="114046" y="137795"/>
                </a:lnTo>
                <a:lnTo>
                  <a:pt x="128478" y="145194"/>
                </a:lnTo>
                <a:lnTo>
                  <a:pt x="140731" y="152320"/>
                </a:lnTo>
                <a:lnTo>
                  <a:pt x="170830" y="179419"/>
                </a:lnTo>
                <a:lnTo>
                  <a:pt x="186257" y="222954"/>
                </a:lnTo>
                <a:lnTo>
                  <a:pt x="186690" y="233172"/>
                </a:lnTo>
                <a:lnTo>
                  <a:pt x="184854" y="251102"/>
                </a:lnTo>
                <a:lnTo>
                  <a:pt x="157225" y="294894"/>
                </a:lnTo>
                <a:lnTo>
                  <a:pt x="122539" y="313007"/>
                </a:lnTo>
                <a:lnTo>
                  <a:pt x="77850" y="319024"/>
                </a:lnTo>
                <a:lnTo>
                  <a:pt x="56828" y="317640"/>
                </a:lnTo>
                <a:lnTo>
                  <a:pt x="36830" y="313483"/>
                </a:lnTo>
                <a:lnTo>
                  <a:pt x="17879" y="306540"/>
                </a:lnTo>
                <a:lnTo>
                  <a:pt x="0" y="296799"/>
                </a:lnTo>
                <a:lnTo>
                  <a:pt x="20193" y="247650"/>
                </a:lnTo>
                <a:lnTo>
                  <a:pt x="36333" y="257631"/>
                </a:lnTo>
                <a:lnTo>
                  <a:pt x="52355" y="264731"/>
                </a:lnTo>
                <a:lnTo>
                  <a:pt x="68234" y="268974"/>
                </a:lnTo>
                <a:lnTo>
                  <a:pt x="83947" y="270383"/>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5" y="83058"/>
                </a:lnTo>
                <a:lnTo>
                  <a:pt x="2258" y="65912"/>
                </a:lnTo>
                <a:lnTo>
                  <a:pt x="26797"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1048660" name="object 27"/>
          <p:cNvSpPr/>
          <p:nvPr/>
        </p:nvSpPr>
        <p:spPr>
          <a:xfrm>
            <a:off x="1351914" y="532002"/>
            <a:ext cx="234315" cy="319405"/>
          </a:xfrm>
          <a:custGeom>
            <a:avLst/>
            <a:gdLst/>
            <a:ahLst/>
            <a:cxnLst/>
            <a:rect l="l" t="t" r="r" b="b"/>
            <a:pathLst>
              <a:path w="234315" h="319405">
                <a:moveTo>
                  <a:pt x="141223" y="0"/>
                </a:moveTo>
                <a:lnTo>
                  <a:pt x="166465" y="1357"/>
                </a:lnTo>
                <a:lnTo>
                  <a:pt x="189039" y="5429"/>
                </a:lnTo>
                <a:lnTo>
                  <a:pt x="208946" y="12215"/>
                </a:lnTo>
                <a:lnTo>
                  <a:pt x="226187" y="21717"/>
                </a:lnTo>
                <a:lnTo>
                  <a:pt x="203581" y="67056"/>
                </a:lnTo>
                <a:lnTo>
                  <a:pt x="193034" y="58981"/>
                </a:lnTo>
                <a:lnTo>
                  <a:pt x="179689" y="53228"/>
                </a:lnTo>
                <a:lnTo>
                  <a:pt x="163558" y="49785"/>
                </a:lnTo>
                <a:lnTo>
                  <a:pt x="144653" y="48641"/>
                </a:lnTo>
                <a:lnTo>
                  <a:pt x="126269" y="50665"/>
                </a:lnTo>
                <a:lnTo>
                  <a:pt x="81406" y="81025"/>
                </a:lnTo>
                <a:lnTo>
                  <a:pt x="62944" y="117633"/>
                </a:lnTo>
                <a:lnTo>
                  <a:pt x="56768" y="162813"/>
                </a:lnTo>
                <a:lnTo>
                  <a:pt x="58197" y="186295"/>
                </a:lnTo>
                <a:lnTo>
                  <a:pt x="69627" y="225589"/>
                </a:lnTo>
                <a:lnTo>
                  <a:pt x="106298" y="263144"/>
                </a:lnTo>
                <a:lnTo>
                  <a:pt x="140588" y="270383"/>
                </a:lnTo>
                <a:lnTo>
                  <a:pt x="161212" y="268450"/>
                </a:lnTo>
                <a:lnTo>
                  <a:pt x="179466" y="262636"/>
                </a:lnTo>
                <a:lnTo>
                  <a:pt x="195363" y="252916"/>
                </a:lnTo>
                <a:lnTo>
                  <a:pt x="208915" y="239268"/>
                </a:lnTo>
                <a:lnTo>
                  <a:pt x="234315" y="283463"/>
                </a:lnTo>
                <a:lnTo>
                  <a:pt x="215620" y="299039"/>
                </a:lnTo>
                <a:lnTo>
                  <a:pt x="193055" y="310149"/>
                </a:lnTo>
                <a:lnTo>
                  <a:pt x="166610" y="316807"/>
                </a:lnTo>
                <a:lnTo>
                  <a:pt x="136271"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3" y="0"/>
                </a:lnTo>
                <a:close/>
              </a:path>
            </a:pathLst>
          </a:custGeom>
          <a:ln w="3175">
            <a:solidFill>
              <a:srgbClr val="58134A"/>
            </a:solidFill>
          </a:ln>
        </p:spPr>
        <p:txBody>
          <a:bodyPr wrap="square" lIns="0" tIns="0" rIns="0" bIns="0" rtlCol="0"/>
          <a:lstStyle/>
          <a:p>
            <a:endParaRPr/>
          </a:p>
        </p:txBody>
      </p:sp>
      <p:sp>
        <p:nvSpPr>
          <p:cNvPr id="1048661" name="object 28"/>
          <p:cNvSpPr/>
          <p:nvPr/>
        </p:nvSpPr>
        <p:spPr>
          <a:xfrm>
            <a:off x="2942970" y="531876"/>
            <a:ext cx="269875" cy="319405"/>
          </a:xfrm>
          <a:custGeom>
            <a:avLst/>
            <a:gdLst/>
            <a:ahLst/>
            <a:cxnLst/>
            <a:rect l="l" t="t" r="r" b="b"/>
            <a:pathLst>
              <a:path w="269875" h="319405">
                <a:moveTo>
                  <a:pt x="132587" y="0"/>
                </a:moveTo>
                <a:lnTo>
                  <a:pt x="191357" y="10302"/>
                </a:lnTo>
                <a:lnTo>
                  <a:pt x="234315" y="41275"/>
                </a:lnTo>
                <a:lnTo>
                  <a:pt x="260715" y="90805"/>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1048662" name="object 29"/>
          <p:cNvSpPr/>
          <p:nvPr/>
        </p:nvSpPr>
        <p:spPr>
          <a:xfrm>
            <a:off x="1999614" y="531876"/>
            <a:ext cx="269875" cy="319405"/>
          </a:xfrm>
          <a:custGeom>
            <a:avLst/>
            <a:gdLst/>
            <a:ahLst/>
            <a:cxnLst/>
            <a:rect l="l" t="t" r="r" b="b"/>
            <a:pathLst>
              <a:path w="269875" h="319405">
                <a:moveTo>
                  <a:pt x="132587" y="0"/>
                </a:moveTo>
                <a:lnTo>
                  <a:pt x="191357" y="10302"/>
                </a:lnTo>
                <a:lnTo>
                  <a:pt x="234315" y="41275"/>
                </a:lnTo>
                <a:lnTo>
                  <a:pt x="260715" y="90805"/>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1048663" name="object 30"/>
          <p:cNvSpPr/>
          <p:nvPr/>
        </p:nvSpPr>
        <p:spPr>
          <a:xfrm>
            <a:off x="519772" y="1050163"/>
            <a:ext cx="1518577" cy="319024"/>
          </a:xfrm>
          <a:prstGeom prst="rect">
            <a:avLst/>
          </a:prstGeom>
          <a:blipFill>
            <a:blip r:embed="rId4" cstate="print"/>
            <a:stretch>
              <a:fillRect/>
            </a:stretch>
          </a:blipFill>
        </p:spPr>
        <p:txBody>
          <a:bodyPr wrap="square" lIns="0" tIns="0" rIns="0" bIns="0" rtlCol="0"/>
          <a:lstStyle/>
          <a:p>
            <a:endParaRPr/>
          </a:p>
        </p:txBody>
      </p:sp>
      <p:sp>
        <p:nvSpPr>
          <p:cNvPr id="1048664" name="object 31"/>
          <p:cNvSpPr/>
          <p:nvPr/>
        </p:nvSpPr>
        <p:spPr>
          <a:xfrm>
            <a:off x="1723263" y="1055497"/>
            <a:ext cx="315595" cy="313055"/>
          </a:xfrm>
          <a:custGeom>
            <a:avLst/>
            <a:gdLst/>
            <a:ahLst/>
            <a:cxnLst/>
            <a:rect l="l" t="t" r="r" b="b"/>
            <a:pathLst>
              <a:path w="315594" h="313055">
                <a:moveTo>
                  <a:pt x="62103" y="0"/>
                </a:moveTo>
                <a:lnTo>
                  <a:pt x="91186" y="0"/>
                </a:lnTo>
                <a:lnTo>
                  <a:pt x="157987" y="207772"/>
                </a:lnTo>
                <a:lnTo>
                  <a:pt x="223266" y="0"/>
                </a:lnTo>
                <a:lnTo>
                  <a:pt x="252094" y="0"/>
                </a:lnTo>
                <a:lnTo>
                  <a:pt x="315087" y="308737"/>
                </a:lnTo>
                <a:lnTo>
                  <a:pt x="262000" y="308737"/>
                </a:lnTo>
                <a:lnTo>
                  <a:pt x="229997" y="142366"/>
                </a:lnTo>
                <a:lnTo>
                  <a:pt x="167894" y="312674"/>
                </a:lnTo>
                <a:lnTo>
                  <a:pt x="148336" y="312674"/>
                </a:lnTo>
                <a:lnTo>
                  <a:pt x="86106" y="142366"/>
                </a:lnTo>
                <a:lnTo>
                  <a:pt x="52831" y="308737"/>
                </a:lnTo>
                <a:lnTo>
                  <a:pt x="0" y="308737"/>
                </a:lnTo>
                <a:lnTo>
                  <a:pt x="62103" y="0"/>
                </a:lnTo>
                <a:close/>
              </a:path>
            </a:pathLst>
          </a:custGeom>
          <a:ln w="3175">
            <a:solidFill>
              <a:srgbClr val="58134A"/>
            </a:solidFill>
          </a:ln>
        </p:spPr>
        <p:txBody>
          <a:bodyPr wrap="square" lIns="0" tIns="0" rIns="0" bIns="0" rtlCol="0"/>
          <a:lstStyle/>
          <a:p>
            <a:endParaRPr/>
          </a:p>
        </p:txBody>
      </p:sp>
      <p:sp>
        <p:nvSpPr>
          <p:cNvPr id="1048665" name="object 32"/>
          <p:cNvSpPr/>
          <p:nvPr/>
        </p:nvSpPr>
        <p:spPr>
          <a:xfrm>
            <a:off x="1505330" y="105549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1" y="120903"/>
                </a:lnTo>
                <a:lnTo>
                  <a:pt x="156591" y="167386"/>
                </a:lnTo>
                <a:lnTo>
                  <a:pt x="54737" y="167386"/>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8666" name="object 33"/>
          <p:cNvSpPr/>
          <p:nvPr/>
        </p:nvSpPr>
        <p:spPr>
          <a:xfrm>
            <a:off x="1214272" y="1055497"/>
            <a:ext cx="255904" cy="308610"/>
          </a:xfrm>
          <a:custGeom>
            <a:avLst/>
            <a:gdLst/>
            <a:ahLst/>
            <a:cxnLst/>
            <a:rect l="l" t="t" r="r" b="b"/>
            <a:pathLst>
              <a:path w="255905" h="308609">
                <a:moveTo>
                  <a:pt x="0" y="0"/>
                </a:moveTo>
                <a:lnTo>
                  <a:pt x="255498" y="0"/>
                </a:lnTo>
                <a:lnTo>
                  <a:pt x="255498" y="48640"/>
                </a:lnTo>
                <a:lnTo>
                  <a:pt x="152882" y="48640"/>
                </a:lnTo>
                <a:lnTo>
                  <a:pt x="152882" y="308482"/>
                </a:lnTo>
                <a:lnTo>
                  <a:pt x="98145" y="308482"/>
                </a:lnTo>
                <a:lnTo>
                  <a:pt x="98145" y="48640"/>
                </a:lnTo>
                <a:lnTo>
                  <a:pt x="0" y="48640"/>
                </a:lnTo>
                <a:lnTo>
                  <a:pt x="0" y="0"/>
                </a:lnTo>
                <a:close/>
              </a:path>
            </a:pathLst>
          </a:custGeom>
          <a:ln w="3175">
            <a:solidFill>
              <a:srgbClr val="58134A"/>
            </a:solidFill>
          </a:ln>
        </p:spPr>
        <p:txBody>
          <a:bodyPr wrap="square" lIns="0" tIns="0" rIns="0" bIns="0" rtlCol="0"/>
          <a:lstStyle/>
          <a:p>
            <a:endParaRPr/>
          </a:p>
        </p:txBody>
      </p:sp>
      <p:sp>
        <p:nvSpPr>
          <p:cNvPr id="1048667" name="object 34"/>
          <p:cNvSpPr/>
          <p:nvPr/>
        </p:nvSpPr>
        <p:spPr>
          <a:xfrm>
            <a:off x="724954" y="1055497"/>
            <a:ext cx="262890" cy="308610"/>
          </a:xfrm>
          <a:custGeom>
            <a:avLst/>
            <a:gdLst/>
            <a:ahLst/>
            <a:cxnLst/>
            <a:rect l="l" t="t" r="r" b="b"/>
            <a:pathLst>
              <a:path w="262890" h="308609">
                <a:moveTo>
                  <a:pt x="0" y="0"/>
                </a:moveTo>
                <a:lnTo>
                  <a:pt x="58127" y="0"/>
                </a:lnTo>
                <a:lnTo>
                  <a:pt x="131203" y="131572"/>
                </a:lnTo>
                <a:lnTo>
                  <a:pt x="204482" y="0"/>
                </a:lnTo>
                <a:lnTo>
                  <a:pt x="262394" y="0"/>
                </a:lnTo>
                <a:lnTo>
                  <a:pt x="158788" y="181863"/>
                </a:lnTo>
                <a:lnTo>
                  <a:pt x="158788" y="308482"/>
                </a:lnTo>
                <a:lnTo>
                  <a:pt x="104025" y="308482"/>
                </a:lnTo>
                <a:lnTo>
                  <a:pt x="104025" y="181863"/>
                </a:lnTo>
                <a:lnTo>
                  <a:pt x="0" y="0"/>
                </a:lnTo>
                <a:close/>
              </a:path>
            </a:pathLst>
          </a:custGeom>
          <a:ln w="3175">
            <a:solidFill>
              <a:srgbClr val="58134A"/>
            </a:solidFill>
          </a:ln>
        </p:spPr>
        <p:txBody>
          <a:bodyPr wrap="square" lIns="0" tIns="0" rIns="0" bIns="0" rtlCol="0"/>
          <a:lstStyle/>
          <a:p>
            <a:endParaRPr/>
          </a:p>
        </p:txBody>
      </p:sp>
      <p:sp>
        <p:nvSpPr>
          <p:cNvPr id="1048668" name="object 35"/>
          <p:cNvSpPr/>
          <p:nvPr/>
        </p:nvSpPr>
        <p:spPr>
          <a:xfrm>
            <a:off x="1005928" y="1050163"/>
            <a:ext cx="187325" cy="319405"/>
          </a:xfrm>
          <a:custGeom>
            <a:avLst/>
            <a:gdLst/>
            <a:ahLst/>
            <a:cxnLst/>
            <a:rect l="l" t="t" r="r" b="b"/>
            <a:pathLst>
              <a:path w="187325" h="319405">
                <a:moveTo>
                  <a:pt x="94132" y="0"/>
                </a:moveTo>
                <a:lnTo>
                  <a:pt x="119100" y="1260"/>
                </a:lnTo>
                <a:lnTo>
                  <a:pt x="140512" y="5032"/>
                </a:lnTo>
                <a:lnTo>
                  <a:pt x="158372" y="11304"/>
                </a:lnTo>
                <a:lnTo>
                  <a:pt x="172681" y="20065"/>
                </a:lnTo>
                <a:lnTo>
                  <a:pt x="156044" y="67183"/>
                </a:lnTo>
                <a:lnTo>
                  <a:pt x="141419" y="58181"/>
                </a:lnTo>
                <a:lnTo>
                  <a:pt x="126401" y="51752"/>
                </a:lnTo>
                <a:lnTo>
                  <a:pt x="110991" y="47894"/>
                </a:lnTo>
                <a:lnTo>
                  <a:pt x="95186" y="46609"/>
                </a:lnTo>
                <a:lnTo>
                  <a:pt x="86242" y="47230"/>
                </a:lnTo>
                <a:lnTo>
                  <a:pt x="56034" y="74930"/>
                </a:lnTo>
                <a:lnTo>
                  <a:pt x="55384" y="82550"/>
                </a:lnTo>
                <a:lnTo>
                  <a:pt x="59056" y="95986"/>
                </a:lnTo>
                <a:lnTo>
                  <a:pt x="70072" y="109648"/>
                </a:lnTo>
                <a:lnTo>
                  <a:pt x="88431" y="123572"/>
                </a:lnTo>
                <a:lnTo>
                  <a:pt x="114134" y="137795"/>
                </a:lnTo>
                <a:lnTo>
                  <a:pt x="128534" y="145194"/>
                </a:lnTo>
                <a:lnTo>
                  <a:pt x="140774" y="152320"/>
                </a:lnTo>
                <a:lnTo>
                  <a:pt x="170835" y="179419"/>
                </a:lnTo>
                <a:lnTo>
                  <a:pt x="186343" y="222954"/>
                </a:lnTo>
                <a:lnTo>
                  <a:pt x="186791" y="233172"/>
                </a:lnTo>
                <a:lnTo>
                  <a:pt x="184941" y="251102"/>
                </a:lnTo>
                <a:lnTo>
                  <a:pt x="157200" y="294894"/>
                </a:lnTo>
                <a:lnTo>
                  <a:pt x="122586" y="313007"/>
                </a:lnTo>
                <a:lnTo>
                  <a:pt x="77914" y="319024"/>
                </a:lnTo>
                <a:lnTo>
                  <a:pt x="56857" y="317640"/>
                </a:lnTo>
                <a:lnTo>
                  <a:pt x="36852" y="313483"/>
                </a:lnTo>
                <a:lnTo>
                  <a:pt x="17899" y="306540"/>
                </a:lnTo>
                <a:lnTo>
                  <a:pt x="0" y="296799"/>
                </a:lnTo>
                <a:lnTo>
                  <a:pt x="20205" y="247650"/>
                </a:lnTo>
                <a:lnTo>
                  <a:pt x="36360" y="257631"/>
                </a:lnTo>
                <a:lnTo>
                  <a:pt x="52381" y="264731"/>
                </a:lnTo>
                <a:lnTo>
                  <a:pt x="68268" y="268974"/>
                </a:lnTo>
                <a:lnTo>
                  <a:pt x="84023" y="270383"/>
                </a:lnTo>
                <a:lnTo>
                  <a:pt x="105118" y="268285"/>
                </a:lnTo>
                <a:lnTo>
                  <a:pt x="120188" y="261985"/>
                </a:lnTo>
                <a:lnTo>
                  <a:pt x="129230" y="251469"/>
                </a:lnTo>
                <a:lnTo>
                  <a:pt x="132245" y="236727"/>
                </a:lnTo>
                <a:lnTo>
                  <a:pt x="131535" y="228917"/>
                </a:lnTo>
                <a:lnTo>
                  <a:pt x="103476" y="191468"/>
                </a:lnTo>
                <a:lnTo>
                  <a:pt x="57720" y="166022"/>
                </a:lnTo>
                <a:lnTo>
                  <a:pt x="44323" y="158321"/>
                </a:lnTo>
                <a:lnTo>
                  <a:pt x="15314" y="132683"/>
                </a:lnTo>
                <a:lnTo>
                  <a:pt x="1036" y="92390"/>
                </a:lnTo>
                <a:lnTo>
                  <a:pt x="622" y="83058"/>
                </a:lnTo>
                <a:lnTo>
                  <a:pt x="2260" y="65912"/>
                </a:lnTo>
                <a:lnTo>
                  <a:pt x="26847" y="23622"/>
                </a:lnTo>
                <a:lnTo>
                  <a:pt x="74525" y="1476"/>
                </a:lnTo>
                <a:lnTo>
                  <a:pt x="94132" y="0"/>
                </a:lnTo>
                <a:close/>
              </a:path>
            </a:pathLst>
          </a:custGeom>
          <a:ln w="3175">
            <a:solidFill>
              <a:srgbClr val="58134A"/>
            </a:solidFill>
          </a:ln>
        </p:spPr>
        <p:txBody>
          <a:bodyPr wrap="square" lIns="0" tIns="0" rIns="0" bIns="0" rtlCol="0"/>
          <a:lstStyle/>
          <a:p>
            <a:endParaRPr/>
          </a:p>
        </p:txBody>
      </p:sp>
      <p:sp>
        <p:nvSpPr>
          <p:cNvPr id="1048669" name="object 36"/>
          <p:cNvSpPr/>
          <p:nvPr/>
        </p:nvSpPr>
        <p:spPr>
          <a:xfrm>
            <a:off x="519772" y="1050163"/>
            <a:ext cx="187325" cy="319405"/>
          </a:xfrm>
          <a:custGeom>
            <a:avLst/>
            <a:gdLst/>
            <a:ahLst/>
            <a:cxnLst/>
            <a:rect l="l" t="t" r="r" b="b"/>
            <a:pathLst>
              <a:path w="187325" h="319405">
                <a:moveTo>
                  <a:pt x="94132" y="0"/>
                </a:moveTo>
                <a:lnTo>
                  <a:pt x="119100" y="1260"/>
                </a:lnTo>
                <a:lnTo>
                  <a:pt x="140512" y="5032"/>
                </a:lnTo>
                <a:lnTo>
                  <a:pt x="158372" y="11304"/>
                </a:lnTo>
                <a:lnTo>
                  <a:pt x="172681" y="20065"/>
                </a:lnTo>
                <a:lnTo>
                  <a:pt x="156044" y="67183"/>
                </a:lnTo>
                <a:lnTo>
                  <a:pt x="141419" y="58181"/>
                </a:lnTo>
                <a:lnTo>
                  <a:pt x="126401" y="51752"/>
                </a:lnTo>
                <a:lnTo>
                  <a:pt x="110991" y="47894"/>
                </a:lnTo>
                <a:lnTo>
                  <a:pt x="95186" y="46609"/>
                </a:lnTo>
                <a:lnTo>
                  <a:pt x="86242" y="47230"/>
                </a:lnTo>
                <a:lnTo>
                  <a:pt x="56034" y="74930"/>
                </a:lnTo>
                <a:lnTo>
                  <a:pt x="55384" y="82550"/>
                </a:lnTo>
                <a:lnTo>
                  <a:pt x="59056" y="95986"/>
                </a:lnTo>
                <a:lnTo>
                  <a:pt x="70072" y="109648"/>
                </a:lnTo>
                <a:lnTo>
                  <a:pt x="88431" y="123572"/>
                </a:lnTo>
                <a:lnTo>
                  <a:pt x="114134" y="137795"/>
                </a:lnTo>
                <a:lnTo>
                  <a:pt x="128534" y="145194"/>
                </a:lnTo>
                <a:lnTo>
                  <a:pt x="140774" y="152320"/>
                </a:lnTo>
                <a:lnTo>
                  <a:pt x="170835" y="179419"/>
                </a:lnTo>
                <a:lnTo>
                  <a:pt x="186343" y="222954"/>
                </a:lnTo>
                <a:lnTo>
                  <a:pt x="186791" y="233172"/>
                </a:lnTo>
                <a:lnTo>
                  <a:pt x="184941" y="251102"/>
                </a:lnTo>
                <a:lnTo>
                  <a:pt x="157200" y="294894"/>
                </a:lnTo>
                <a:lnTo>
                  <a:pt x="122586" y="313007"/>
                </a:lnTo>
                <a:lnTo>
                  <a:pt x="77914" y="319024"/>
                </a:lnTo>
                <a:lnTo>
                  <a:pt x="56857" y="317640"/>
                </a:lnTo>
                <a:lnTo>
                  <a:pt x="36852" y="313483"/>
                </a:lnTo>
                <a:lnTo>
                  <a:pt x="17899" y="306540"/>
                </a:lnTo>
                <a:lnTo>
                  <a:pt x="0" y="296799"/>
                </a:lnTo>
                <a:lnTo>
                  <a:pt x="20205" y="247650"/>
                </a:lnTo>
                <a:lnTo>
                  <a:pt x="36360" y="257631"/>
                </a:lnTo>
                <a:lnTo>
                  <a:pt x="52381" y="264731"/>
                </a:lnTo>
                <a:lnTo>
                  <a:pt x="68268" y="268974"/>
                </a:lnTo>
                <a:lnTo>
                  <a:pt x="84023" y="270383"/>
                </a:lnTo>
                <a:lnTo>
                  <a:pt x="105118" y="268285"/>
                </a:lnTo>
                <a:lnTo>
                  <a:pt x="120188" y="261985"/>
                </a:lnTo>
                <a:lnTo>
                  <a:pt x="129230" y="251469"/>
                </a:lnTo>
                <a:lnTo>
                  <a:pt x="132245" y="236727"/>
                </a:lnTo>
                <a:lnTo>
                  <a:pt x="131535" y="228917"/>
                </a:lnTo>
                <a:lnTo>
                  <a:pt x="103476" y="191468"/>
                </a:lnTo>
                <a:lnTo>
                  <a:pt x="57720" y="166022"/>
                </a:lnTo>
                <a:lnTo>
                  <a:pt x="44323" y="158321"/>
                </a:lnTo>
                <a:lnTo>
                  <a:pt x="15314" y="132683"/>
                </a:lnTo>
                <a:lnTo>
                  <a:pt x="1036" y="92390"/>
                </a:lnTo>
                <a:lnTo>
                  <a:pt x="622" y="83058"/>
                </a:lnTo>
                <a:lnTo>
                  <a:pt x="2260" y="65912"/>
                </a:lnTo>
                <a:lnTo>
                  <a:pt x="26847" y="23622"/>
                </a:lnTo>
                <a:lnTo>
                  <a:pt x="74525" y="1476"/>
                </a:lnTo>
                <a:lnTo>
                  <a:pt x="94132" y="0"/>
                </a:lnTo>
                <a:close/>
              </a:path>
            </a:pathLst>
          </a:custGeom>
          <a:ln w="3175">
            <a:solidFill>
              <a:srgbClr val="58134A"/>
            </a:solidFill>
          </a:ln>
        </p:spPr>
        <p:txBody>
          <a:bodyPr wrap="square" lIns="0" tIns="0" rIns="0" bIns="0" rtlCol="0"/>
          <a:lstStyle/>
          <a:p>
            <a:endParaRPr/>
          </a:p>
        </p:txBody>
      </p:sp>
      <p:sp>
        <p:nvSpPr>
          <p:cNvPr id="1048670" name="object 37"/>
          <p:cNvSpPr txBox="1"/>
          <p:nvPr/>
        </p:nvSpPr>
        <p:spPr>
          <a:xfrm>
            <a:off x="535940" y="1556427"/>
            <a:ext cx="8227060" cy="3998531"/>
          </a:xfrm>
          <a:prstGeom prst="rect">
            <a:avLst/>
          </a:prstGeom>
        </p:spPr>
        <p:txBody>
          <a:bodyPr vert="horz" wrap="square" lIns="0" tIns="88900" rIns="0" bIns="0" rtlCol="0">
            <a:spAutoFit/>
          </a:bodyPr>
          <a:lstStyle/>
          <a:p>
            <a:pPr marL="287020" indent="-274320" algn="just">
              <a:lnSpc>
                <a:spcPct val="100000"/>
              </a:lnSpc>
              <a:spcBef>
                <a:spcPts val="700"/>
              </a:spcBef>
              <a:buClr>
                <a:srgbClr val="B03E9A"/>
              </a:buClr>
              <a:buSzPct val="73076"/>
              <a:buFont typeface="Wingdings 2"/>
              <a:buChar char=""/>
              <a:tabLst>
                <a:tab pos="287020" algn="l"/>
              </a:tabLst>
            </a:pPr>
            <a:r>
              <a:rPr sz="2600" spc="-160" dirty="0">
                <a:latin typeface="Trebuchet MS"/>
                <a:cs typeface="Trebuchet MS"/>
              </a:rPr>
              <a:t>To </a:t>
            </a:r>
            <a:r>
              <a:rPr sz="2600" dirty="0">
                <a:latin typeface="Trebuchet MS"/>
                <a:cs typeface="Trebuchet MS"/>
              </a:rPr>
              <a:t>link </a:t>
            </a:r>
            <a:r>
              <a:rPr sz="2600" spc="-5" dirty="0">
                <a:latin typeface="Trebuchet MS"/>
                <a:cs typeface="Trebuchet MS"/>
              </a:rPr>
              <a:t>the </a:t>
            </a:r>
            <a:r>
              <a:rPr sz="2600" dirty="0">
                <a:latin typeface="Trebuchet MS"/>
                <a:cs typeface="Trebuchet MS"/>
              </a:rPr>
              <a:t>savers &amp;</a:t>
            </a:r>
            <a:r>
              <a:rPr sz="2600" spc="105" dirty="0">
                <a:latin typeface="Trebuchet MS"/>
                <a:cs typeface="Trebuchet MS"/>
              </a:rPr>
              <a:t> </a:t>
            </a:r>
            <a:r>
              <a:rPr sz="2600" dirty="0">
                <a:latin typeface="Trebuchet MS"/>
                <a:cs typeface="Trebuchet MS"/>
              </a:rPr>
              <a:t>investors.</a:t>
            </a:r>
            <a:endParaRPr sz="2600">
              <a:latin typeface="Trebuchet MS"/>
              <a:cs typeface="Trebuchet MS"/>
            </a:endParaRPr>
          </a:p>
          <a:p>
            <a:pPr marL="286385" marR="869950" indent="-274320" algn="just">
              <a:lnSpc>
                <a:spcPct val="100000"/>
              </a:lnSpc>
              <a:spcBef>
                <a:spcPts val="600"/>
              </a:spcBef>
              <a:buClr>
                <a:srgbClr val="B03E9A"/>
              </a:buClr>
              <a:buSzPct val="73076"/>
              <a:buFont typeface="Wingdings 2"/>
              <a:buChar char=""/>
              <a:tabLst>
                <a:tab pos="287020" algn="l"/>
              </a:tabLst>
            </a:pPr>
            <a:r>
              <a:rPr sz="2600" spc="-165" dirty="0">
                <a:latin typeface="Trebuchet MS"/>
                <a:cs typeface="Trebuchet MS"/>
              </a:rPr>
              <a:t>To </a:t>
            </a:r>
            <a:r>
              <a:rPr sz="2600" dirty="0">
                <a:latin typeface="Trebuchet MS"/>
                <a:cs typeface="Trebuchet MS"/>
              </a:rPr>
              <a:t>inspire </a:t>
            </a:r>
            <a:r>
              <a:rPr sz="2600" spc="-5" dirty="0">
                <a:latin typeface="Trebuchet MS"/>
                <a:cs typeface="Trebuchet MS"/>
              </a:rPr>
              <a:t>the operators to monitor the  performance </a:t>
            </a:r>
            <a:r>
              <a:rPr sz="2600" spc="-10" dirty="0">
                <a:latin typeface="Trebuchet MS"/>
                <a:cs typeface="Trebuchet MS"/>
              </a:rPr>
              <a:t>of </a:t>
            </a:r>
            <a:r>
              <a:rPr sz="2600" spc="-5" dirty="0">
                <a:latin typeface="Trebuchet MS"/>
                <a:cs typeface="Trebuchet MS"/>
              </a:rPr>
              <a:t>the</a:t>
            </a:r>
            <a:r>
              <a:rPr sz="2600" spc="10" dirty="0">
                <a:latin typeface="Trebuchet MS"/>
                <a:cs typeface="Trebuchet MS"/>
              </a:rPr>
              <a:t> </a:t>
            </a:r>
            <a:r>
              <a:rPr sz="2600" spc="-5" dirty="0">
                <a:latin typeface="Trebuchet MS"/>
                <a:cs typeface="Trebuchet MS"/>
              </a:rPr>
              <a:t>investment.</a:t>
            </a:r>
            <a:endParaRPr sz="2600">
              <a:latin typeface="Trebuchet MS"/>
              <a:cs typeface="Trebuchet MS"/>
            </a:endParaRPr>
          </a:p>
          <a:p>
            <a:pPr marL="286385" marR="1094740" indent="-274320" algn="just">
              <a:lnSpc>
                <a:spcPct val="100000"/>
              </a:lnSpc>
              <a:spcBef>
                <a:spcPts val="600"/>
              </a:spcBef>
              <a:buClr>
                <a:srgbClr val="B03E9A"/>
              </a:buClr>
              <a:buSzPct val="73076"/>
              <a:buFont typeface="Wingdings 2"/>
              <a:buChar char=""/>
              <a:tabLst>
                <a:tab pos="287020" algn="l"/>
              </a:tabLst>
            </a:pPr>
            <a:r>
              <a:rPr sz="2600" spc="-165" dirty="0">
                <a:latin typeface="Trebuchet MS"/>
                <a:cs typeface="Trebuchet MS"/>
              </a:rPr>
              <a:t>To </a:t>
            </a:r>
            <a:r>
              <a:rPr sz="2600" spc="-5" dirty="0">
                <a:latin typeface="Trebuchet MS"/>
                <a:cs typeface="Trebuchet MS"/>
              </a:rPr>
              <a:t>achieve </a:t>
            </a:r>
            <a:r>
              <a:rPr sz="2600" dirty="0">
                <a:latin typeface="Trebuchet MS"/>
                <a:cs typeface="Trebuchet MS"/>
              </a:rPr>
              <a:t>optimum </a:t>
            </a:r>
            <a:r>
              <a:rPr sz="2600" spc="-5" dirty="0">
                <a:latin typeface="Trebuchet MS"/>
                <a:cs typeface="Trebuchet MS"/>
              </a:rPr>
              <a:t>allocation </a:t>
            </a:r>
            <a:r>
              <a:rPr sz="2600" dirty="0">
                <a:latin typeface="Trebuchet MS"/>
                <a:cs typeface="Trebuchet MS"/>
              </a:rPr>
              <a:t>of risk  </a:t>
            </a:r>
            <a:r>
              <a:rPr sz="2600" spc="-5" dirty="0">
                <a:latin typeface="Trebuchet MS"/>
                <a:cs typeface="Trebuchet MS"/>
              </a:rPr>
              <a:t>bearing.</a:t>
            </a:r>
            <a:endParaRPr sz="2600">
              <a:latin typeface="Trebuchet MS"/>
              <a:cs typeface="Trebuchet MS"/>
            </a:endParaRPr>
          </a:p>
          <a:p>
            <a:pPr marL="286385" marR="1731010" indent="-274320" algn="just">
              <a:lnSpc>
                <a:spcPct val="100000"/>
              </a:lnSpc>
              <a:spcBef>
                <a:spcPts val="600"/>
              </a:spcBef>
              <a:buClr>
                <a:srgbClr val="B03E9A"/>
              </a:buClr>
              <a:buSzPct val="73076"/>
              <a:buFont typeface="Wingdings 2"/>
              <a:buChar char=""/>
              <a:tabLst>
                <a:tab pos="287020" algn="l"/>
              </a:tabLst>
            </a:pPr>
            <a:r>
              <a:rPr sz="2600" spc="-5" dirty="0">
                <a:latin typeface="Trebuchet MS"/>
                <a:cs typeface="Trebuchet MS"/>
              </a:rPr>
              <a:t>It makes available price </a:t>
            </a:r>
            <a:r>
              <a:rPr sz="2600" dirty="0">
                <a:latin typeface="Trebuchet MS"/>
                <a:cs typeface="Trebuchet MS"/>
              </a:rPr>
              <a:t>- related  </a:t>
            </a:r>
            <a:r>
              <a:rPr sz="2600" spc="-5" dirty="0">
                <a:latin typeface="Trebuchet MS"/>
                <a:cs typeface="Trebuchet MS"/>
              </a:rPr>
              <a:t>information.</a:t>
            </a:r>
            <a:endParaRPr sz="2600">
              <a:latin typeface="Trebuchet MS"/>
              <a:cs typeface="Trebuchet MS"/>
            </a:endParaRPr>
          </a:p>
          <a:p>
            <a:pPr marL="286385" marR="5080" indent="-274320" algn="just">
              <a:lnSpc>
                <a:spcPct val="100000"/>
              </a:lnSpc>
              <a:spcBef>
                <a:spcPts val="605"/>
              </a:spcBef>
              <a:buClr>
                <a:srgbClr val="B03E9A"/>
              </a:buClr>
              <a:buSzPct val="73076"/>
              <a:buFont typeface="Wingdings 2"/>
              <a:buChar char=""/>
              <a:tabLst>
                <a:tab pos="287020" algn="l"/>
              </a:tabLst>
            </a:pPr>
            <a:r>
              <a:rPr sz="2600" spc="-5" dirty="0">
                <a:latin typeface="Trebuchet MS"/>
                <a:cs typeface="Trebuchet MS"/>
              </a:rPr>
              <a:t>It helps in promoting the process </a:t>
            </a:r>
            <a:r>
              <a:rPr sz="2600" dirty="0">
                <a:latin typeface="Trebuchet MS"/>
                <a:cs typeface="Trebuchet MS"/>
              </a:rPr>
              <a:t>of financial  </a:t>
            </a:r>
            <a:r>
              <a:rPr sz="2600" spc="-5" dirty="0">
                <a:latin typeface="Trebuchet MS"/>
                <a:cs typeface="Trebuchet MS"/>
              </a:rPr>
              <a:t>deepening and</a:t>
            </a:r>
            <a:r>
              <a:rPr sz="2600" spc="-55" dirty="0">
                <a:latin typeface="Trebuchet MS"/>
                <a:cs typeface="Trebuchet MS"/>
              </a:rPr>
              <a:t> </a:t>
            </a:r>
            <a:r>
              <a:rPr sz="2600" spc="-5" dirty="0">
                <a:latin typeface="Trebuchet MS"/>
                <a:cs typeface="Trebuchet MS"/>
              </a:rPr>
              <a:t>broadening</a:t>
            </a:r>
            <a:endParaRPr sz="2600">
              <a:latin typeface="Trebuchet MS"/>
              <a:cs typeface="Trebuchet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3" name="object 2"/>
          <p:cNvSpPr txBox="1"/>
          <p:nvPr/>
        </p:nvSpPr>
        <p:spPr>
          <a:xfrm>
            <a:off x="535940" y="1542710"/>
            <a:ext cx="7998460" cy="2905924"/>
          </a:xfrm>
          <a:prstGeom prst="rect">
            <a:avLst/>
          </a:prstGeom>
        </p:spPr>
        <p:txBody>
          <a:bodyPr vert="horz" wrap="square" lIns="0" tIns="88900" rIns="0" bIns="0" rtlCol="0">
            <a:spAutoFit/>
          </a:bodyPr>
          <a:lstStyle/>
          <a:p>
            <a:pPr marL="287020" indent="-274320" algn="just">
              <a:lnSpc>
                <a:spcPct val="100000"/>
              </a:lnSpc>
              <a:spcBef>
                <a:spcPts val="700"/>
              </a:spcBef>
              <a:buClr>
                <a:srgbClr val="B03E9A"/>
              </a:buClr>
              <a:buSzPct val="73076"/>
              <a:buFont typeface="Wingdings"/>
              <a:buChar char=""/>
              <a:tabLst>
                <a:tab pos="287020" algn="l"/>
              </a:tabLst>
            </a:pPr>
            <a:r>
              <a:rPr sz="2800" b="1" dirty="0">
                <a:latin typeface="Baskerville Old Face"/>
                <a:cs typeface="Baskerville Old Face"/>
              </a:rPr>
              <a:t>Fully convertible debentures </a:t>
            </a:r>
            <a:r>
              <a:rPr sz="2800" b="1" spc="5" dirty="0">
                <a:latin typeface="Baskerville Old Face"/>
                <a:cs typeface="Baskerville Old Face"/>
              </a:rPr>
              <a:t>with</a:t>
            </a:r>
            <a:r>
              <a:rPr sz="2800" b="1" spc="-185" dirty="0">
                <a:latin typeface="Baskerville Old Face"/>
                <a:cs typeface="Baskerville Old Face"/>
              </a:rPr>
              <a:t> </a:t>
            </a:r>
            <a:r>
              <a:rPr sz="2800" b="1" spc="-5" dirty="0">
                <a:latin typeface="Baskerville Old Face"/>
                <a:cs typeface="Baskerville Old Face"/>
              </a:rPr>
              <a:t>interest(optional):</a:t>
            </a:r>
            <a:endParaRPr sz="2800">
              <a:latin typeface="Baskerville Old Face"/>
              <a:cs typeface="Baskerville Old Face"/>
            </a:endParaRPr>
          </a:p>
          <a:p>
            <a:pPr marL="287020" indent="-274320" algn="just">
              <a:lnSpc>
                <a:spcPct val="100000"/>
              </a:lnSpc>
              <a:spcBef>
                <a:spcPts val="600"/>
              </a:spcBef>
              <a:buClr>
                <a:srgbClr val="B03E9A"/>
              </a:buClr>
              <a:buSzPct val="73076"/>
              <a:buFont typeface="Wingdings"/>
              <a:buChar char=""/>
              <a:tabLst>
                <a:tab pos="286385" algn="l"/>
                <a:tab pos="287020" algn="l"/>
              </a:tabLst>
            </a:pPr>
            <a:r>
              <a:rPr sz="2800" dirty="0">
                <a:latin typeface="Baskerville Old Face"/>
                <a:cs typeface="Baskerville Old Face"/>
              </a:rPr>
              <a:t>No </a:t>
            </a:r>
            <a:r>
              <a:rPr sz="2800" spc="-5" dirty="0">
                <a:latin typeface="Baskerville Old Face"/>
                <a:cs typeface="Baskerville Old Face"/>
              </a:rPr>
              <a:t>interest </a:t>
            </a:r>
            <a:r>
              <a:rPr sz="2800" dirty="0">
                <a:latin typeface="Baskerville Old Face"/>
                <a:cs typeface="Baskerville Old Face"/>
              </a:rPr>
              <a:t>for </a:t>
            </a:r>
            <a:r>
              <a:rPr sz="2800" spc="-5" dirty="0">
                <a:latin typeface="Baskerville Old Face"/>
                <a:cs typeface="Baskerville Old Face"/>
              </a:rPr>
              <a:t>short</a:t>
            </a:r>
            <a:r>
              <a:rPr sz="2800" spc="-55" dirty="0">
                <a:latin typeface="Baskerville Old Face"/>
                <a:cs typeface="Baskerville Old Face"/>
              </a:rPr>
              <a:t> </a:t>
            </a:r>
            <a:r>
              <a:rPr sz="2800" dirty="0">
                <a:latin typeface="Baskerville Old Face"/>
                <a:cs typeface="Baskerville Old Face"/>
              </a:rPr>
              <a:t>period</a:t>
            </a:r>
            <a:endParaRPr sz="2800">
              <a:latin typeface="Baskerville Old Face"/>
              <a:cs typeface="Baskerville Old Face"/>
            </a:endParaRPr>
          </a:p>
          <a:p>
            <a:pPr marL="286385" marR="271145" indent="-274320" algn="just">
              <a:lnSpc>
                <a:spcPct val="100000"/>
              </a:lnSpc>
              <a:spcBef>
                <a:spcPts val="600"/>
              </a:spcBef>
              <a:buClr>
                <a:srgbClr val="B03E9A"/>
              </a:buClr>
              <a:buSzPct val="73076"/>
              <a:buFont typeface="Wingdings"/>
              <a:buChar char=""/>
              <a:tabLst>
                <a:tab pos="286385" algn="l"/>
                <a:tab pos="287020" algn="l"/>
              </a:tabLst>
            </a:pPr>
            <a:r>
              <a:rPr sz="2800" spc="-5" dirty="0">
                <a:latin typeface="Baskerville Old Face"/>
                <a:cs typeface="Baskerville Old Face"/>
              </a:rPr>
              <a:t>After that </a:t>
            </a:r>
            <a:r>
              <a:rPr sz="2800" dirty="0">
                <a:latin typeface="Baskerville Old Face"/>
                <a:cs typeface="Baskerville Old Face"/>
              </a:rPr>
              <a:t>option </a:t>
            </a:r>
            <a:r>
              <a:rPr sz="2800" spc="-5" dirty="0">
                <a:latin typeface="Baskerville Old Face"/>
                <a:cs typeface="Baskerville Old Face"/>
              </a:rPr>
              <a:t>to </a:t>
            </a:r>
            <a:r>
              <a:rPr sz="2800" dirty="0">
                <a:latin typeface="Baskerville Old Face"/>
                <a:cs typeface="Baskerville Old Face"/>
              </a:rPr>
              <a:t>apply for equities at</a:t>
            </a:r>
            <a:r>
              <a:rPr sz="2800" spc="-100" dirty="0">
                <a:latin typeface="Baskerville Old Face"/>
                <a:cs typeface="Baskerville Old Face"/>
              </a:rPr>
              <a:t> </a:t>
            </a:r>
            <a:r>
              <a:rPr sz="2800" dirty="0">
                <a:latin typeface="Baskerville Old Face"/>
                <a:cs typeface="Baskerville Old Face"/>
              </a:rPr>
              <a:t>premium  without paying for</a:t>
            </a:r>
            <a:r>
              <a:rPr sz="2800" spc="-65" dirty="0">
                <a:latin typeface="Baskerville Old Face"/>
                <a:cs typeface="Baskerville Old Face"/>
              </a:rPr>
              <a:t> </a:t>
            </a:r>
            <a:r>
              <a:rPr sz="2800" dirty="0">
                <a:latin typeface="Baskerville Old Face"/>
                <a:cs typeface="Baskerville Old Face"/>
              </a:rPr>
              <a:t>premium.</a:t>
            </a:r>
            <a:endParaRPr sz="2800">
              <a:latin typeface="Baskerville Old Face"/>
              <a:cs typeface="Baskerville Old Face"/>
            </a:endParaRPr>
          </a:p>
          <a:p>
            <a:pPr marL="286385" marR="375920" indent="-274320" algn="just">
              <a:lnSpc>
                <a:spcPct val="100000"/>
              </a:lnSpc>
              <a:spcBef>
                <a:spcPts val="600"/>
              </a:spcBef>
              <a:buClr>
                <a:srgbClr val="B03E9A"/>
              </a:buClr>
              <a:buSzPct val="73076"/>
              <a:buFont typeface="Wingdings"/>
              <a:buChar char=""/>
              <a:tabLst>
                <a:tab pos="286385" algn="l"/>
                <a:tab pos="287020" algn="l"/>
              </a:tabLst>
            </a:pPr>
            <a:r>
              <a:rPr sz="2800" dirty="0">
                <a:latin typeface="Baskerville Old Face"/>
                <a:cs typeface="Baskerville Old Face"/>
              </a:rPr>
              <a:t>Interest </a:t>
            </a:r>
            <a:r>
              <a:rPr sz="2800" spc="-5" dirty="0">
                <a:latin typeface="Baskerville Old Face"/>
                <a:cs typeface="Baskerville Old Face"/>
              </a:rPr>
              <a:t>is </a:t>
            </a:r>
            <a:r>
              <a:rPr sz="2800" dirty="0">
                <a:latin typeface="Baskerville Old Face"/>
                <a:cs typeface="Baskerville Old Face"/>
              </a:rPr>
              <a:t>made from first conversion date to</a:t>
            </a:r>
            <a:r>
              <a:rPr sz="2800" spc="-120" dirty="0">
                <a:latin typeface="Baskerville Old Face"/>
                <a:cs typeface="Baskerville Old Face"/>
              </a:rPr>
              <a:t> </a:t>
            </a:r>
            <a:r>
              <a:rPr sz="2800" spc="-5" dirty="0">
                <a:latin typeface="Baskerville Old Face"/>
                <a:cs typeface="Baskerville Old Face"/>
              </a:rPr>
              <a:t>the  </a:t>
            </a:r>
            <a:r>
              <a:rPr sz="2800" dirty="0">
                <a:latin typeface="Baskerville Old Face"/>
                <a:cs typeface="Baskerville Old Face"/>
              </a:rPr>
              <a:t>second/final conversion</a:t>
            </a:r>
            <a:r>
              <a:rPr sz="2800" spc="-65" dirty="0">
                <a:latin typeface="Baskerville Old Face"/>
                <a:cs typeface="Baskerville Old Face"/>
              </a:rPr>
              <a:t> </a:t>
            </a:r>
            <a:r>
              <a:rPr sz="2800" dirty="0">
                <a:latin typeface="Baskerville Old Face"/>
                <a:cs typeface="Baskerville Old Face"/>
              </a:rPr>
              <a:t>date</a:t>
            </a:r>
            <a:endParaRPr sz="2800">
              <a:latin typeface="Baskerville Old Face"/>
              <a:cs typeface="Baskerville Old Face"/>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5" name="TextBox 1"/>
          <p:cNvSpPr txBox="1"/>
          <p:nvPr/>
        </p:nvSpPr>
        <p:spPr>
          <a:xfrm>
            <a:off x="381000" y="381000"/>
            <a:ext cx="6705600" cy="523220"/>
          </a:xfrm>
          <a:prstGeom prst="rect">
            <a:avLst/>
          </a:prstGeom>
          <a:noFill/>
        </p:spPr>
        <p:txBody>
          <a:bodyPr wrap="square" rtlCol="0">
            <a:spAutoFit/>
          </a:bodyPr>
          <a:lstStyle/>
          <a:p>
            <a:r>
              <a:rPr lang="en-US" sz="2800" b="1" dirty="0"/>
              <a:t>Foreign Exchange Markets:</a:t>
            </a:r>
          </a:p>
        </p:txBody>
      </p:sp>
      <p:sp>
        <p:nvSpPr>
          <p:cNvPr id="1049216" name="TextBox 2"/>
          <p:cNvSpPr txBox="1"/>
          <p:nvPr/>
        </p:nvSpPr>
        <p:spPr>
          <a:xfrm>
            <a:off x="762000" y="1524000"/>
            <a:ext cx="8153400" cy="4401205"/>
          </a:xfrm>
          <a:prstGeom prst="rect">
            <a:avLst/>
          </a:prstGeom>
          <a:noFill/>
        </p:spPr>
        <p:txBody>
          <a:bodyPr wrap="square" rtlCol="0">
            <a:spAutoFit/>
          </a:bodyPr>
          <a:lstStyle/>
          <a:p>
            <a:pPr algn="just"/>
            <a:r>
              <a:rPr lang="en-US" sz="2800" dirty="0"/>
              <a:t>The foreign exchange market assists international trade and investments by enabling currency conversion. </a:t>
            </a:r>
          </a:p>
          <a:p>
            <a:pPr algn="just"/>
            <a:r>
              <a:rPr lang="en-US" sz="2800" dirty="0"/>
              <a:t>For example, it permits a business in the United States to import goods from European Union member states, especially Eurozone members, and pay Euros, even though its income is in United States dollars. It also supports direct speculation and evaluation relative to the value of currencies and the carry trade speculation, based on the differential interest rate between two currencies.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Indian Financial Market</a:t>
            </a:r>
            <a:endParaRPr lang="en-US" dirty="0"/>
          </a:p>
        </p:txBody>
      </p:sp>
      <p:sp>
        <p:nvSpPr>
          <p:cNvPr id="3" name="Content Placeholder 2"/>
          <p:cNvSpPr>
            <a:spLocks noGrp="1"/>
          </p:cNvSpPr>
          <p:nvPr>
            <p:ph idx="1"/>
          </p:nvPr>
        </p:nvSpPr>
        <p:spPr>
          <a:xfrm>
            <a:off x="628650" y="1524000"/>
            <a:ext cx="7886700" cy="4652963"/>
          </a:xfrm>
        </p:spPr>
        <p:txBody>
          <a:bodyPr>
            <a:noAutofit/>
          </a:bodyPr>
          <a:lstStyle/>
          <a:p>
            <a:pPr algn="just"/>
            <a:r>
              <a:rPr lang="en-US" sz="2800" dirty="0"/>
              <a:t>The financial market in India at present is more advanced than many other sectors as it became organized as early as the 19th century with the securities exchanges in Mumbai, </a:t>
            </a:r>
            <a:r>
              <a:rPr lang="en-US" sz="2800" dirty="0" err="1"/>
              <a:t>Ahmedabad</a:t>
            </a:r>
            <a:r>
              <a:rPr lang="en-US" sz="2800" dirty="0"/>
              <a:t> and Kolkata. In the early 1960s, the number of securities exchanges in India became eight - including Mumbai, </a:t>
            </a:r>
            <a:r>
              <a:rPr lang="en-US" sz="2800" dirty="0" err="1"/>
              <a:t>Ahmedabad</a:t>
            </a:r>
            <a:r>
              <a:rPr lang="en-US" sz="2800" dirty="0"/>
              <a:t> and Kolkata.</a:t>
            </a:r>
          </a:p>
          <a:p>
            <a:pPr algn="just"/>
            <a:r>
              <a:rPr lang="en-US" sz="2800" dirty="0"/>
              <a:t>Apart from these three exchanges, there was the Madras, Kanpur, Delhi, Bangalore and </a:t>
            </a:r>
            <a:r>
              <a:rPr lang="en-US" sz="2800" dirty="0" err="1"/>
              <a:t>Pune</a:t>
            </a:r>
            <a:r>
              <a:rPr lang="en-US" sz="2800" dirty="0"/>
              <a:t> exchanges as well. Today there are 23 regional securities exchanges in India.</a:t>
            </a:r>
          </a:p>
          <a:p>
            <a:pPr algn="just"/>
            <a:endParaRPr 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Recent update in Indian Financial market</a:t>
            </a:r>
          </a:p>
        </p:txBody>
      </p:sp>
      <p:sp>
        <p:nvSpPr>
          <p:cNvPr id="3" name="Content Placeholder 2"/>
          <p:cNvSpPr>
            <a:spLocks noGrp="1"/>
          </p:cNvSpPr>
          <p:nvPr>
            <p:ph idx="1"/>
          </p:nvPr>
        </p:nvSpPr>
        <p:spPr/>
        <p:txBody>
          <a:bodyPr>
            <a:noAutofit/>
          </a:bodyPr>
          <a:lstStyle/>
          <a:p>
            <a:pPr algn="just"/>
            <a:r>
              <a:rPr lang="en-US" sz="2400" dirty="0"/>
              <a:t> </a:t>
            </a:r>
            <a:r>
              <a:rPr lang="en-US" sz="2400" b="1" dirty="0"/>
              <a:t>Stock News </a:t>
            </a:r>
            <a:r>
              <a:rPr lang="en-US" sz="2400" dirty="0"/>
              <a:t>- Bombay Stock Exchange, NSE, BSE </a:t>
            </a:r>
            <a:r>
              <a:rPr lang="en-US" sz="2400" dirty="0" err="1"/>
              <a:t>Sensex</a:t>
            </a:r>
            <a:r>
              <a:rPr lang="en-US" sz="2400" dirty="0"/>
              <a:t> (Sensitive Index) 30 index, S&amp;P CNX-Nifty, company information, issues on market capitalization, corporate earnings statements, CNBC news channel etc.</a:t>
            </a:r>
            <a:br>
              <a:rPr lang="en-US" sz="2400" dirty="0"/>
            </a:br>
            <a:r>
              <a:rPr lang="en-US" sz="2400" b="1" dirty="0"/>
              <a:t>Fixed Income</a:t>
            </a:r>
            <a:r>
              <a:rPr lang="en-US" sz="2400" dirty="0"/>
              <a:t> - Corporate Bond Prices, Corporate Debt details, and Debt trading activities, Interest Rates, Money Market, Government Securities, Public Sector Debt, and External Debt Service. (Safest Investing Instruments with low returns)</a:t>
            </a:r>
          </a:p>
          <a:p>
            <a:pPr algn="just"/>
            <a:r>
              <a:rPr lang="en-US" sz="2400" b="1" dirty="0"/>
              <a:t>Foreign Investment</a:t>
            </a:r>
            <a:r>
              <a:rPr lang="en-US" sz="2400" dirty="0"/>
              <a:t> - Foreign Debt Database composed by BIS, IMF, OECD,&amp; World Bank, Investments in India &amp; Abroad</a:t>
            </a:r>
          </a:p>
          <a:p>
            <a:pPr algn="just"/>
            <a:endParaRPr 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7" name="TextBox 1"/>
          <p:cNvSpPr txBox="1"/>
          <p:nvPr/>
        </p:nvSpPr>
        <p:spPr>
          <a:xfrm>
            <a:off x="200891" y="1066800"/>
            <a:ext cx="8839200" cy="544764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commodity market</a:t>
            </a:r>
            <a:r>
              <a:rPr lang="en-US" sz="2400" dirty="0">
                <a:latin typeface="Arial" panose="020B0604020202020204" pitchFamily="34" charset="0"/>
                <a:cs typeface="Arial" panose="020B0604020202020204" pitchFamily="34" charset="0"/>
              </a:rPr>
              <a:t> is a market that trades in the primary economic sector rather than manufactured products, such as cocoa, fruit and sugar. Hard commodities are mined, such as gold and oil. Investors access about 50 major commodity markets worldwide with purely financial transactions increasingly outnumbering physical trades in which goods are delivered. </a:t>
            </a:r>
          </a:p>
          <a:p>
            <a:pPr algn="just"/>
            <a:r>
              <a:rPr lang="en-US" sz="2400" dirty="0">
                <a:latin typeface="Arial" panose="020B0604020202020204" pitchFamily="34" charset="0"/>
                <a:cs typeface="Arial" panose="020B0604020202020204" pitchFamily="34" charset="0"/>
              </a:rPr>
              <a:t>Futures contracts are the oldest way of investing in commodities. Futures are secured by physical assets. Commodity markets can include physical trading and derivatives trading using spot prices, forwards, futures, and options on futures. Farmers have used a simple form of derivative trading in the commodity market for centuries for price risk management.</a:t>
            </a:r>
            <a:endParaRPr lang="en-US" sz="2400" baseline="30000" dirty="0">
              <a:latin typeface="Arial" panose="020B0604020202020204" pitchFamily="34" charset="0"/>
              <a:cs typeface="Arial" panose="020B0604020202020204" pitchFamily="34" charset="0"/>
            </a:endParaRPr>
          </a:p>
          <a:p>
            <a:pPr algn="just"/>
            <a:endParaRPr lang="en-US" baseline="30000" dirty="0"/>
          </a:p>
        </p:txBody>
      </p:sp>
      <p:sp>
        <p:nvSpPr>
          <p:cNvPr id="1049218" name="TextBox 2"/>
          <p:cNvSpPr txBox="1"/>
          <p:nvPr/>
        </p:nvSpPr>
        <p:spPr>
          <a:xfrm>
            <a:off x="228600" y="152400"/>
            <a:ext cx="4724400" cy="584775"/>
          </a:xfrm>
          <a:prstGeom prst="rect">
            <a:avLst/>
          </a:prstGeom>
          <a:noFill/>
        </p:spPr>
        <p:txBody>
          <a:bodyPr wrap="square" rtlCol="0">
            <a:spAutoFit/>
          </a:bodyPr>
          <a:lstStyle/>
          <a:p>
            <a:r>
              <a:rPr lang="en-US" sz="3200" b="1" dirty="0"/>
              <a:t>Commodity Markets:</a:t>
            </a:r>
            <a:endParaRPr lang="en-US"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9" name="TextBox 1"/>
          <p:cNvSpPr txBox="1"/>
          <p:nvPr/>
        </p:nvSpPr>
        <p:spPr>
          <a:xfrm>
            <a:off x="152400" y="914400"/>
            <a:ext cx="8991600" cy="5262979"/>
          </a:xfrm>
          <a:prstGeom prst="rect">
            <a:avLst/>
          </a:prstGeom>
          <a:noFill/>
        </p:spPr>
        <p:txBody>
          <a:bodyPr wrap="square" rtlCol="0">
            <a:spAutoFit/>
          </a:bodyPr>
          <a:lstStyle/>
          <a:p>
            <a:pPr algn="just"/>
            <a:r>
              <a:rPr lang="en-US" sz="2400" dirty="0"/>
              <a:t>The </a:t>
            </a:r>
            <a:r>
              <a:rPr lang="en-US" sz="2400" b="1" dirty="0"/>
              <a:t>bond market</a:t>
            </a:r>
            <a:r>
              <a:rPr lang="en-US" sz="2400" dirty="0"/>
              <a:t> (also </a:t>
            </a:r>
            <a:r>
              <a:rPr lang="en-US" sz="2400" b="1" dirty="0"/>
              <a:t>debt market</a:t>
            </a:r>
            <a:r>
              <a:rPr lang="en-US" sz="2400" dirty="0"/>
              <a:t> or </a:t>
            </a:r>
            <a:r>
              <a:rPr lang="en-US" sz="2400" b="1" dirty="0"/>
              <a:t>credit market</a:t>
            </a:r>
            <a:r>
              <a:rPr lang="en-US" sz="2400" dirty="0"/>
              <a:t>) is a financial market where participants can issue new debt, known as the primary market, or buy and sell debt securities, known as the secondary market. This is usually in the form of bonds, but it may include notes, bills, and so on.</a:t>
            </a:r>
          </a:p>
          <a:p>
            <a:pPr algn="just"/>
            <a:r>
              <a:rPr lang="en-US" sz="2400" dirty="0"/>
              <a:t>The bond is a debt security, under which the issuer owes the holders a debt and (depending on the terms of the bond) is obliged to pay them interest (the coupon) or to repay the principal at a later date, termed the maturity date. Interest is usually payable at fixed intervals (semiannual, annual, sometimes monthly). Very often the bond is negotiable, that is, the ownership of the instrument can be transferred in the secondary market. This means that once the transfer agents at the bank medallion stamp the bond, it is highly liquid on the secondary market.</a:t>
            </a:r>
          </a:p>
        </p:txBody>
      </p:sp>
      <p:sp>
        <p:nvSpPr>
          <p:cNvPr id="1049220" name="TextBox 2"/>
          <p:cNvSpPr txBox="1"/>
          <p:nvPr/>
        </p:nvSpPr>
        <p:spPr>
          <a:xfrm>
            <a:off x="304800" y="228600"/>
            <a:ext cx="4114800" cy="461665"/>
          </a:xfrm>
          <a:prstGeom prst="rect">
            <a:avLst/>
          </a:prstGeom>
          <a:noFill/>
        </p:spPr>
        <p:txBody>
          <a:bodyPr wrap="square" rtlCol="0">
            <a:spAutoFit/>
          </a:bodyPr>
          <a:lstStyle/>
          <a:p>
            <a:r>
              <a:rPr lang="en-US" sz="2400" b="1" dirty="0"/>
              <a:t>Bond Markets:</a:t>
            </a:r>
            <a:endParaRPr lang="en-US"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1" name="TextBox 1"/>
          <p:cNvSpPr txBox="1"/>
          <p:nvPr/>
        </p:nvSpPr>
        <p:spPr>
          <a:xfrm>
            <a:off x="214745" y="1184970"/>
            <a:ext cx="8700655" cy="3539430"/>
          </a:xfrm>
          <a:prstGeom prst="rect">
            <a:avLst/>
          </a:prstGeom>
          <a:noFill/>
        </p:spPr>
        <p:txBody>
          <a:bodyPr wrap="square" rtlCol="0">
            <a:spAutoFit/>
          </a:bodyPr>
          <a:lstStyle/>
          <a:p>
            <a:pPr algn="just"/>
            <a:r>
              <a:rPr lang="en-US" sz="3200" dirty="0"/>
              <a:t>A </a:t>
            </a:r>
            <a:r>
              <a:rPr lang="en-US" sz="3200" b="1" dirty="0"/>
              <a:t>cryptocurrency</a:t>
            </a:r>
            <a:r>
              <a:rPr lang="en-US" sz="3200" dirty="0"/>
              <a:t> is a digital or virtual currency that uses cryptography for security. A </a:t>
            </a:r>
            <a:r>
              <a:rPr lang="en-US" sz="3200" b="1" dirty="0"/>
              <a:t>cryptocurrency</a:t>
            </a:r>
            <a:r>
              <a:rPr lang="en-US" sz="3200" dirty="0"/>
              <a:t> is difficult to counterfeit because of this security feature. Many </a:t>
            </a:r>
            <a:r>
              <a:rPr lang="en-US" sz="3200" b="1" dirty="0"/>
              <a:t>cryptocurrencies</a:t>
            </a:r>
            <a:r>
              <a:rPr lang="en-US" sz="3200" dirty="0"/>
              <a:t> are decentralized systems based on </a:t>
            </a:r>
            <a:r>
              <a:rPr lang="en-US" sz="3200" dirty="0" err="1"/>
              <a:t>blockchain</a:t>
            </a:r>
            <a:r>
              <a:rPr lang="en-US" sz="3200" dirty="0"/>
              <a:t> technology, a distributed ledger enforced by a disparate network of computers.</a:t>
            </a:r>
          </a:p>
        </p:txBody>
      </p:sp>
      <p:sp>
        <p:nvSpPr>
          <p:cNvPr id="1049222" name="TextBox 2"/>
          <p:cNvSpPr txBox="1"/>
          <p:nvPr/>
        </p:nvSpPr>
        <p:spPr>
          <a:xfrm>
            <a:off x="304800" y="228600"/>
            <a:ext cx="4191000" cy="584775"/>
          </a:xfrm>
          <a:prstGeom prst="rect">
            <a:avLst/>
          </a:prstGeom>
          <a:noFill/>
        </p:spPr>
        <p:txBody>
          <a:bodyPr wrap="square" rtlCol="0">
            <a:spAutoFit/>
          </a:bodyPr>
          <a:lstStyle/>
          <a:p>
            <a:r>
              <a:rPr lang="en-US" sz="3200" b="1" dirty="0" err="1"/>
              <a:t>Crpyto</a:t>
            </a:r>
            <a:r>
              <a:rPr lang="en-US" sz="3200" b="1" dirty="0"/>
              <a:t> Currency:</a:t>
            </a:r>
            <a:endParaRPr lang="en-US"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3"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object 2"/>
          <p:cNvSpPr/>
          <p:nvPr/>
        </p:nvSpPr>
        <p:spPr>
          <a:xfrm>
            <a:off x="519772" y="516636"/>
            <a:ext cx="6437414" cy="319150"/>
          </a:xfrm>
          <a:prstGeom prst="rect">
            <a:avLst/>
          </a:prstGeom>
          <a:blipFill>
            <a:blip r:embed="rId2" cstate="print"/>
            <a:stretch>
              <a:fillRect/>
            </a:stretch>
          </a:blipFill>
        </p:spPr>
        <p:txBody>
          <a:bodyPr wrap="square" lIns="0" tIns="0" rIns="0" bIns="0" rtlCol="0"/>
          <a:lstStyle/>
          <a:p>
            <a:endParaRPr/>
          </a:p>
        </p:txBody>
      </p:sp>
      <p:sp>
        <p:nvSpPr>
          <p:cNvPr id="1048672" name="object 3"/>
          <p:cNvSpPr/>
          <p:nvPr/>
        </p:nvSpPr>
        <p:spPr>
          <a:xfrm>
            <a:off x="2380360" y="612140"/>
            <a:ext cx="74295" cy="114300"/>
          </a:xfrm>
          <a:custGeom>
            <a:avLst/>
            <a:gdLst/>
            <a:ahLst/>
            <a:cxnLst/>
            <a:rect l="l" t="t" r="r" b="b"/>
            <a:pathLst>
              <a:path w="74294" h="114300">
                <a:moveTo>
                  <a:pt x="37083" y="0"/>
                </a:moveTo>
                <a:lnTo>
                  <a:pt x="0" y="114046"/>
                </a:lnTo>
                <a:lnTo>
                  <a:pt x="74168" y="114046"/>
                </a:lnTo>
                <a:lnTo>
                  <a:pt x="37083" y="0"/>
                </a:lnTo>
                <a:close/>
              </a:path>
            </a:pathLst>
          </a:custGeom>
          <a:ln w="3175">
            <a:solidFill>
              <a:srgbClr val="58134A"/>
            </a:solidFill>
          </a:ln>
        </p:spPr>
        <p:txBody>
          <a:bodyPr wrap="square" lIns="0" tIns="0" rIns="0" bIns="0" rtlCol="0"/>
          <a:lstStyle/>
          <a:p>
            <a:endParaRPr/>
          </a:p>
        </p:txBody>
      </p:sp>
      <p:sp>
        <p:nvSpPr>
          <p:cNvPr id="1048673" name="object 4"/>
          <p:cNvSpPr/>
          <p:nvPr/>
        </p:nvSpPr>
        <p:spPr>
          <a:xfrm>
            <a:off x="1458341" y="612140"/>
            <a:ext cx="74295" cy="114300"/>
          </a:xfrm>
          <a:custGeom>
            <a:avLst/>
            <a:gdLst/>
            <a:ahLst/>
            <a:cxnLst/>
            <a:rect l="l" t="t" r="r" b="b"/>
            <a:pathLst>
              <a:path w="74294" h="114300">
                <a:moveTo>
                  <a:pt x="37084" y="0"/>
                </a:moveTo>
                <a:lnTo>
                  <a:pt x="0" y="114046"/>
                </a:lnTo>
                <a:lnTo>
                  <a:pt x="74168" y="114046"/>
                </a:lnTo>
                <a:lnTo>
                  <a:pt x="37084" y="0"/>
                </a:lnTo>
                <a:close/>
              </a:path>
            </a:pathLst>
          </a:custGeom>
          <a:ln w="3175">
            <a:solidFill>
              <a:srgbClr val="58134A"/>
            </a:solidFill>
          </a:ln>
        </p:spPr>
        <p:txBody>
          <a:bodyPr wrap="square" lIns="0" tIns="0" rIns="0" bIns="0" rtlCol="0"/>
          <a:lstStyle/>
          <a:p>
            <a:endParaRPr/>
          </a:p>
        </p:txBody>
      </p:sp>
      <p:sp>
        <p:nvSpPr>
          <p:cNvPr id="1048674" name="object 5"/>
          <p:cNvSpPr/>
          <p:nvPr/>
        </p:nvSpPr>
        <p:spPr>
          <a:xfrm>
            <a:off x="5868034" y="567562"/>
            <a:ext cx="91186" cy="89915"/>
          </a:xfrm>
          <a:prstGeom prst="rect">
            <a:avLst/>
          </a:prstGeom>
          <a:blipFill>
            <a:blip r:embed="rId3" cstate="print"/>
            <a:stretch>
              <a:fillRect/>
            </a:stretch>
          </a:blipFill>
        </p:spPr>
        <p:txBody>
          <a:bodyPr wrap="square" lIns="0" tIns="0" rIns="0" bIns="0" rtlCol="0"/>
          <a:lstStyle/>
          <a:p>
            <a:endParaRPr/>
          </a:p>
        </p:txBody>
      </p:sp>
      <p:sp>
        <p:nvSpPr>
          <p:cNvPr id="1048675" name="object 6"/>
          <p:cNvSpPr/>
          <p:nvPr/>
        </p:nvSpPr>
        <p:spPr>
          <a:xfrm>
            <a:off x="4491863" y="567562"/>
            <a:ext cx="91186" cy="89915"/>
          </a:xfrm>
          <a:prstGeom prst="rect">
            <a:avLst/>
          </a:prstGeom>
          <a:blipFill>
            <a:blip r:embed="rId3" cstate="print"/>
            <a:stretch>
              <a:fillRect/>
            </a:stretch>
          </a:blipFill>
        </p:spPr>
        <p:txBody>
          <a:bodyPr wrap="square" lIns="0" tIns="0" rIns="0" bIns="0" rtlCol="0"/>
          <a:lstStyle/>
          <a:p>
            <a:endParaRPr/>
          </a:p>
        </p:txBody>
      </p:sp>
      <p:sp>
        <p:nvSpPr>
          <p:cNvPr id="1048676" name="object 7"/>
          <p:cNvSpPr/>
          <p:nvPr/>
        </p:nvSpPr>
        <p:spPr>
          <a:xfrm>
            <a:off x="893749" y="567562"/>
            <a:ext cx="91071" cy="89915"/>
          </a:xfrm>
          <a:prstGeom prst="rect">
            <a:avLst/>
          </a:prstGeom>
          <a:blipFill>
            <a:blip r:embed="rId4" cstate="print"/>
            <a:stretch>
              <a:fillRect/>
            </a:stretch>
          </a:blipFill>
        </p:spPr>
        <p:txBody>
          <a:bodyPr wrap="square" lIns="0" tIns="0" rIns="0" bIns="0" rtlCol="0"/>
          <a:lstStyle/>
          <a:p>
            <a:endParaRPr/>
          </a:p>
        </p:txBody>
      </p:sp>
      <p:sp>
        <p:nvSpPr>
          <p:cNvPr id="1048677" name="object 8"/>
          <p:cNvSpPr/>
          <p:nvPr/>
        </p:nvSpPr>
        <p:spPr>
          <a:xfrm>
            <a:off x="6491859" y="564387"/>
            <a:ext cx="157607" cy="223647"/>
          </a:xfrm>
          <a:prstGeom prst="rect">
            <a:avLst/>
          </a:prstGeom>
          <a:blipFill>
            <a:blip r:embed="rId5" cstate="print"/>
            <a:stretch>
              <a:fillRect/>
            </a:stretch>
          </a:blipFill>
        </p:spPr>
        <p:txBody>
          <a:bodyPr wrap="square" lIns="0" tIns="0" rIns="0" bIns="0" rtlCol="0"/>
          <a:lstStyle/>
          <a:p>
            <a:endParaRPr/>
          </a:p>
        </p:txBody>
      </p:sp>
      <p:sp>
        <p:nvSpPr>
          <p:cNvPr id="1048678" name="object 9"/>
          <p:cNvSpPr/>
          <p:nvPr/>
        </p:nvSpPr>
        <p:spPr>
          <a:xfrm>
            <a:off x="2969895" y="564387"/>
            <a:ext cx="157606" cy="223647"/>
          </a:xfrm>
          <a:prstGeom prst="rect">
            <a:avLst/>
          </a:prstGeom>
          <a:blipFill>
            <a:blip r:embed="rId5" cstate="print"/>
            <a:stretch>
              <a:fillRect/>
            </a:stretch>
          </a:blipFill>
        </p:spPr>
        <p:txBody>
          <a:bodyPr wrap="square" lIns="0" tIns="0" rIns="0" bIns="0" rtlCol="0"/>
          <a:lstStyle/>
          <a:p>
            <a:endParaRPr/>
          </a:p>
        </p:txBody>
      </p:sp>
      <p:sp>
        <p:nvSpPr>
          <p:cNvPr id="1048679" name="object 10"/>
          <p:cNvSpPr/>
          <p:nvPr/>
        </p:nvSpPr>
        <p:spPr>
          <a:xfrm>
            <a:off x="575741" y="564387"/>
            <a:ext cx="157606" cy="223647"/>
          </a:xfrm>
          <a:prstGeom prst="rect">
            <a:avLst/>
          </a:prstGeom>
          <a:blipFill>
            <a:blip r:embed="rId6" cstate="print"/>
            <a:stretch>
              <a:fillRect/>
            </a:stretch>
          </a:blipFill>
        </p:spPr>
        <p:txBody>
          <a:bodyPr wrap="square" lIns="0" tIns="0" rIns="0" bIns="0" rtlCol="0"/>
          <a:lstStyle/>
          <a:p>
            <a:endParaRPr/>
          </a:p>
        </p:txBody>
      </p:sp>
      <p:sp>
        <p:nvSpPr>
          <p:cNvPr id="1048680" name="object 11"/>
          <p:cNvSpPr/>
          <p:nvPr/>
        </p:nvSpPr>
        <p:spPr>
          <a:xfrm>
            <a:off x="6753986" y="522097"/>
            <a:ext cx="203200" cy="308610"/>
          </a:xfrm>
          <a:custGeom>
            <a:avLst/>
            <a:gdLst/>
            <a:ahLst/>
            <a:cxnLst/>
            <a:rect l="l" t="t" r="r" b="b"/>
            <a:pathLst>
              <a:path w="203200" h="308609">
                <a:moveTo>
                  <a:pt x="0" y="0"/>
                </a:moveTo>
                <a:lnTo>
                  <a:pt x="203200" y="0"/>
                </a:lnTo>
                <a:lnTo>
                  <a:pt x="203200" y="48640"/>
                </a:lnTo>
                <a:lnTo>
                  <a:pt x="54737" y="48640"/>
                </a:lnTo>
                <a:lnTo>
                  <a:pt x="54737" y="120903"/>
                </a:lnTo>
                <a:lnTo>
                  <a:pt x="163195" y="120903"/>
                </a:lnTo>
                <a:lnTo>
                  <a:pt x="163195" y="167386"/>
                </a:lnTo>
                <a:lnTo>
                  <a:pt x="54737" y="167386"/>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8681" name="object 12"/>
          <p:cNvSpPr/>
          <p:nvPr/>
        </p:nvSpPr>
        <p:spPr>
          <a:xfrm>
            <a:off x="6075807" y="52209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0" y="120903"/>
                </a:lnTo>
                <a:lnTo>
                  <a:pt x="156590" y="167386"/>
                </a:lnTo>
                <a:lnTo>
                  <a:pt x="54737" y="167386"/>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8682" name="object 13"/>
          <p:cNvSpPr/>
          <p:nvPr/>
        </p:nvSpPr>
        <p:spPr>
          <a:xfrm>
            <a:off x="5519546" y="522097"/>
            <a:ext cx="229235" cy="313690"/>
          </a:xfrm>
          <a:custGeom>
            <a:avLst/>
            <a:gdLst/>
            <a:ahLst/>
            <a:cxnLst/>
            <a:rect l="l" t="t" r="r" b="b"/>
            <a:pathLst>
              <a:path w="229235" h="313690">
                <a:moveTo>
                  <a:pt x="0" y="0"/>
                </a:moveTo>
                <a:lnTo>
                  <a:pt x="54737" y="0"/>
                </a:lnTo>
                <a:lnTo>
                  <a:pt x="54737" y="209041"/>
                </a:lnTo>
                <a:lnTo>
                  <a:pt x="55687" y="220926"/>
                </a:lnTo>
                <a:lnTo>
                  <a:pt x="78164" y="256369"/>
                </a:lnTo>
                <a:lnTo>
                  <a:pt x="111632" y="265049"/>
                </a:lnTo>
                <a:lnTo>
                  <a:pt x="125606" y="264096"/>
                </a:lnTo>
                <a:lnTo>
                  <a:pt x="165048" y="241476"/>
                </a:lnTo>
                <a:lnTo>
                  <a:pt x="174370" y="208025"/>
                </a:lnTo>
                <a:lnTo>
                  <a:pt x="174370" y="0"/>
                </a:lnTo>
                <a:lnTo>
                  <a:pt x="229107" y="0"/>
                </a:lnTo>
                <a:lnTo>
                  <a:pt x="229107" y="212216"/>
                </a:lnTo>
                <a:lnTo>
                  <a:pt x="227109" y="234741"/>
                </a:lnTo>
                <a:lnTo>
                  <a:pt x="211159" y="272028"/>
                </a:lnTo>
                <a:lnTo>
                  <a:pt x="179915" y="298580"/>
                </a:lnTo>
                <a:lnTo>
                  <a:pt x="137330" y="312019"/>
                </a:lnTo>
                <a:lnTo>
                  <a:pt x="112013" y="313689"/>
                </a:lnTo>
                <a:lnTo>
                  <a:pt x="86697" y="312046"/>
                </a:lnTo>
                <a:lnTo>
                  <a:pt x="45255" y="298902"/>
                </a:lnTo>
                <a:lnTo>
                  <a:pt x="16341" y="272829"/>
                </a:lnTo>
                <a:lnTo>
                  <a:pt x="1811" y="235162"/>
                </a:lnTo>
                <a:lnTo>
                  <a:pt x="0" y="212089"/>
                </a:lnTo>
                <a:lnTo>
                  <a:pt x="0" y="0"/>
                </a:lnTo>
                <a:close/>
              </a:path>
            </a:pathLst>
          </a:custGeom>
          <a:ln w="3175">
            <a:solidFill>
              <a:srgbClr val="58134A"/>
            </a:solidFill>
          </a:ln>
        </p:spPr>
        <p:txBody>
          <a:bodyPr wrap="square" lIns="0" tIns="0" rIns="0" bIns="0" rtlCol="0"/>
          <a:lstStyle/>
          <a:p>
            <a:endParaRPr/>
          </a:p>
        </p:txBody>
      </p:sp>
      <p:sp>
        <p:nvSpPr>
          <p:cNvPr id="1048683" name="object 14"/>
          <p:cNvSpPr/>
          <p:nvPr/>
        </p:nvSpPr>
        <p:spPr>
          <a:xfrm>
            <a:off x="5228463" y="522097"/>
            <a:ext cx="255904" cy="308610"/>
          </a:xfrm>
          <a:custGeom>
            <a:avLst/>
            <a:gdLst/>
            <a:ahLst/>
            <a:cxnLst/>
            <a:rect l="l" t="t" r="r" b="b"/>
            <a:pathLst>
              <a:path w="255904" h="308609">
                <a:moveTo>
                  <a:pt x="0" y="0"/>
                </a:moveTo>
                <a:lnTo>
                  <a:pt x="255524" y="0"/>
                </a:lnTo>
                <a:lnTo>
                  <a:pt x="255524" y="48640"/>
                </a:lnTo>
                <a:lnTo>
                  <a:pt x="152908" y="48640"/>
                </a:lnTo>
                <a:lnTo>
                  <a:pt x="152908" y="308482"/>
                </a:lnTo>
                <a:lnTo>
                  <a:pt x="98171" y="308482"/>
                </a:lnTo>
                <a:lnTo>
                  <a:pt x="98171" y="48640"/>
                </a:lnTo>
                <a:lnTo>
                  <a:pt x="0" y="48640"/>
                </a:lnTo>
                <a:lnTo>
                  <a:pt x="0" y="0"/>
                </a:lnTo>
                <a:close/>
              </a:path>
            </a:pathLst>
          </a:custGeom>
          <a:ln w="3175">
            <a:solidFill>
              <a:srgbClr val="58134A"/>
            </a:solidFill>
          </a:ln>
        </p:spPr>
        <p:txBody>
          <a:bodyPr wrap="square" lIns="0" tIns="0" rIns="0" bIns="0" rtlCol="0"/>
          <a:lstStyle/>
          <a:p>
            <a:endParaRPr/>
          </a:p>
        </p:txBody>
      </p:sp>
      <p:sp>
        <p:nvSpPr>
          <p:cNvPr id="1048684" name="object 15"/>
          <p:cNvSpPr/>
          <p:nvPr/>
        </p:nvSpPr>
        <p:spPr>
          <a:xfrm>
            <a:off x="4699634" y="522097"/>
            <a:ext cx="229235" cy="313690"/>
          </a:xfrm>
          <a:custGeom>
            <a:avLst/>
            <a:gdLst/>
            <a:ahLst/>
            <a:cxnLst/>
            <a:rect l="l" t="t" r="r" b="b"/>
            <a:pathLst>
              <a:path w="229235" h="313690">
                <a:moveTo>
                  <a:pt x="0" y="0"/>
                </a:moveTo>
                <a:lnTo>
                  <a:pt x="54737" y="0"/>
                </a:lnTo>
                <a:lnTo>
                  <a:pt x="54737" y="209041"/>
                </a:lnTo>
                <a:lnTo>
                  <a:pt x="55687" y="220926"/>
                </a:lnTo>
                <a:lnTo>
                  <a:pt x="78164" y="256369"/>
                </a:lnTo>
                <a:lnTo>
                  <a:pt x="111632" y="265049"/>
                </a:lnTo>
                <a:lnTo>
                  <a:pt x="125606" y="264096"/>
                </a:lnTo>
                <a:lnTo>
                  <a:pt x="165048" y="241476"/>
                </a:lnTo>
                <a:lnTo>
                  <a:pt x="174370" y="208025"/>
                </a:lnTo>
                <a:lnTo>
                  <a:pt x="174370" y="0"/>
                </a:lnTo>
                <a:lnTo>
                  <a:pt x="229107" y="0"/>
                </a:lnTo>
                <a:lnTo>
                  <a:pt x="229107" y="212216"/>
                </a:lnTo>
                <a:lnTo>
                  <a:pt x="227109" y="234741"/>
                </a:lnTo>
                <a:lnTo>
                  <a:pt x="211159" y="272028"/>
                </a:lnTo>
                <a:lnTo>
                  <a:pt x="179915" y="298580"/>
                </a:lnTo>
                <a:lnTo>
                  <a:pt x="137330" y="312019"/>
                </a:lnTo>
                <a:lnTo>
                  <a:pt x="112013" y="313689"/>
                </a:lnTo>
                <a:lnTo>
                  <a:pt x="86697" y="312046"/>
                </a:lnTo>
                <a:lnTo>
                  <a:pt x="45255" y="298902"/>
                </a:lnTo>
                <a:lnTo>
                  <a:pt x="16341" y="272829"/>
                </a:lnTo>
                <a:lnTo>
                  <a:pt x="1811" y="235162"/>
                </a:lnTo>
                <a:lnTo>
                  <a:pt x="0" y="212089"/>
                </a:lnTo>
                <a:lnTo>
                  <a:pt x="0" y="0"/>
                </a:lnTo>
                <a:close/>
              </a:path>
            </a:pathLst>
          </a:custGeom>
          <a:ln w="3175">
            <a:solidFill>
              <a:srgbClr val="58134A"/>
            </a:solidFill>
          </a:ln>
        </p:spPr>
        <p:txBody>
          <a:bodyPr wrap="square" lIns="0" tIns="0" rIns="0" bIns="0" rtlCol="0"/>
          <a:lstStyle/>
          <a:p>
            <a:endParaRPr/>
          </a:p>
        </p:txBody>
      </p:sp>
      <p:sp>
        <p:nvSpPr>
          <p:cNvPr id="1048685" name="object 16"/>
          <p:cNvSpPr/>
          <p:nvPr/>
        </p:nvSpPr>
        <p:spPr>
          <a:xfrm>
            <a:off x="4144898" y="522097"/>
            <a:ext cx="255904" cy="308610"/>
          </a:xfrm>
          <a:custGeom>
            <a:avLst/>
            <a:gdLst/>
            <a:ahLst/>
            <a:cxnLst/>
            <a:rect l="l" t="t" r="r" b="b"/>
            <a:pathLst>
              <a:path w="255904" h="308609">
                <a:moveTo>
                  <a:pt x="0" y="0"/>
                </a:moveTo>
                <a:lnTo>
                  <a:pt x="255524" y="0"/>
                </a:lnTo>
                <a:lnTo>
                  <a:pt x="255524" y="48640"/>
                </a:lnTo>
                <a:lnTo>
                  <a:pt x="152908" y="48640"/>
                </a:lnTo>
                <a:lnTo>
                  <a:pt x="152908" y="308482"/>
                </a:lnTo>
                <a:lnTo>
                  <a:pt x="98171" y="308482"/>
                </a:lnTo>
                <a:lnTo>
                  <a:pt x="98171" y="48640"/>
                </a:lnTo>
                <a:lnTo>
                  <a:pt x="0" y="48640"/>
                </a:lnTo>
                <a:lnTo>
                  <a:pt x="0" y="0"/>
                </a:lnTo>
                <a:close/>
              </a:path>
            </a:pathLst>
          </a:custGeom>
          <a:ln w="3175">
            <a:solidFill>
              <a:srgbClr val="58134A"/>
            </a:solidFill>
          </a:ln>
        </p:spPr>
        <p:txBody>
          <a:bodyPr wrap="square" lIns="0" tIns="0" rIns="0" bIns="0" rtlCol="0"/>
          <a:lstStyle/>
          <a:p>
            <a:endParaRPr/>
          </a:p>
        </p:txBody>
      </p:sp>
      <p:sp>
        <p:nvSpPr>
          <p:cNvPr id="1048686" name="object 17"/>
          <p:cNvSpPr/>
          <p:nvPr/>
        </p:nvSpPr>
        <p:spPr>
          <a:xfrm>
            <a:off x="3232023" y="522097"/>
            <a:ext cx="224790" cy="313055"/>
          </a:xfrm>
          <a:custGeom>
            <a:avLst/>
            <a:gdLst/>
            <a:ahLst/>
            <a:cxnLst/>
            <a:rect l="l" t="t" r="r" b="b"/>
            <a:pathLst>
              <a:path w="224789" h="313055">
                <a:moveTo>
                  <a:pt x="0" y="0"/>
                </a:moveTo>
                <a:lnTo>
                  <a:pt x="26288" y="0"/>
                </a:lnTo>
                <a:lnTo>
                  <a:pt x="171957" y="186181"/>
                </a:lnTo>
                <a:lnTo>
                  <a:pt x="171957" y="0"/>
                </a:lnTo>
                <a:lnTo>
                  <a:pt x="224662" y="0"/>
                </a:lnTo>
                <a:lnTo>
                  <a:pt x="224662" y="312674"/>
                </a:lnTo>
                <a:lnTo>
                  <a:pt x="202311" y="312674"/>
                </a:lnTo>
                <a:lnTo>
                  <a:pt x="52577" y="117475"/>
                </a:lnTo>
                <a:lnTo>
                  <a:pt x="52577" y="308737"/>
                </a:lnTo>
                <a:lnTo>
                  <a:pt x="0" y="308737"/>
                </a:lnTo>
                <a:lnTo>
                  <a:pt x="0" y="0"/>
                </a:lnTo>
                <a:close/>
              </a:path>
            </a:pathLst>
          </a:custGeom>
          <a:ln w="3175">
            <a:solidFill>
              <a:srgbClr val="58134A"/>
            </a:solidFill>
          </a:ln>
        </p:spPr>
        <p:txBody>
          <a:bodyPr wrap="square" lIns="0" tIns="0" rIns="0" bIns="0" rtlCol="0"/>
          <a:lstStyle/>
          <a:p>
            <a:endParaRPr/>
          </a:p>
        </p:txBody>
      </p:sp>
      <p:sp>
        <p:nvSpPr>
          <p:cNvPr id="1048687" name="object 18"/>
          <p:cNvSpPr/>
          <p:nvPr/>
        </p:nvSpPr>
        <p:spPr>
          <a:xfrm>
            <a:off x="2809367" y="522097"/>
            <a:ext cx="55244" cy="308610"/>
          </a:xfrm>
          <a:custGeom>
            <a:avLst/>
            <a:gdLst/>
            <a:ahLst/>
            <a:cxnLst/>
            <a:rect l="l" t="t" r="r" b="b"/>
            <a:pathLst>
              <a:path w="55244" h="308609">
                <a:moveTo>
                  <a:pt x="0" y="0"/>
                </a:moveTo>
                <a:lnTo>
                  <a:pt x="54737" y="0"/>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8688" name="object 19"/>
          <p:cNvSpPr/>
          <p:nvPr/>
        </p:nvSpPr>
        <p:spPr>
          <a:xfrm>
            <a:off x="2517267" y="522097"/>
            <a:ext cx="255904" cy="308610"/>
          </a:xfrm>
          <a:custGeom>
            <a:avLst/>
            <a:gdLst/>
            <a:ahLst/>
            <a:cxnLst/>
            <a:rect l="l" t="t" r="r" b="b"/>
            <a:pathLst>
              <a:path w="255905" h="308609">
                <a:moveTo>
                  <a:pt x="0" y="0"/>
                </a:moveTo>
                <a:lnTo>
                  <a:pt x="255524" y="0"/>
                </a:lnTo>
                <a:lnTo>
                  <a:pt x="255524" y="48640"/>
                </a:lnTo>
                <a:lnTo>
                  <a:pt x="152907" y="48640"/>
                </a:lnTo>
                <a:lnTo>
                  <a:pt x="152907" y="308482"/>
                </a:lnTo>
                <a:lnTo>
                  <a:pt x="98170" y="308482"/>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1048689" name="object 20"/>
          <p:cNvSpPr/>
          <p:nvPr/>
        </p:nvSpPr>
        <p:spPr>
          <a:xfrm>
            <a:off x="2057526" y="522097"/>
            <a:ext cx="208279" cy="308610"/>
          </a:xfrm>
          <a:custGeom>
            <a:avLst/>
            <a:gdLst/>
            <a:ahLst/>
            <a:cxnLst/>
            <a:rect l="l" t="t" r="r" b="b"/>
            <a:pathLst>
              <a:path w="208280" h="308609">
                <a:moveTo>
                  <a:pt x="2031" y="0"/>
                </a:moveTo>
                <a:lnTo>
                  <a:pt x="203200" y="0"/>
                </a:lnTo>
                <a:lnTo>
                  <a:pt x="203200" y="17652"/>
                </a:lnTo>
                <a:lnTo>
                  <a:pt x="74041" y="259841"/>
                </a:lnTo>
                <a:lnTo>
                  <a:pt x="207772" y="259841"/>
                </a:lnTo>
                <a:lnTo>
                  <a:pt x="207772" y="308482"/>
                </a:lnTo>
                <a:lnTo>
                  <a:pt x="0" y="308482"/>
                </a:lnTo>
                <a:lnTo>
                  <a:pt x="0" y="290829"/>
                </a:lnTo>
                <a:lnTo>
                  <a:pt x="128650" y="48640"/>
                </a:lnTo>
                <a:lnTo>
                  <a:pt x="2031" y="48640"/>
                </a:lnTo>
                <a:lnTo>
                  <a:pt x="2031" y="0"/>
                </a:lnTo>
                <a:close/>
              </a:path>
            </a:pathLst>
          </a:custGeom>
          <a:ln w="3175">
            <a:solidFill>
              <a:srgbClr val="58134A"/>
            </a:solidFill>
          </a:ln>
        </p:spPr>
        <p:txBody>
          <a:bodyPr wrap="square" lIns="0" tIns="0" rIns="0" bIns="0" rtlCol="0"/>
          <a:lstStyle/>
          <a:p>
            <a:endParaRPr/>
          </a:p>
        </p:txBody>
      </p:sp>
      <p:sp>
        <p:nvSpPr>
          <p:cNvPr id="1048690" name="object 21"/>
          <p:cNvSpPr/>
          <p:nvPr/>
        </p:nvSpPr>
        <p:spPr>
          <a:xfrm>
            <a:off x="1952879" y="522097"/>
            <a:ext cx="55244" cy="308610"/>
          </a:xfrm>
          <a:custGeom>
            <a:avLst/>
            <a:gdLst/>
            <a:ahLst/>
            <a:cxnLst/>
            <a:rect l="l" t="t" r="r" b="b"/>
            <a:pathLst>
              <a:path w="55244" h="308609">
                <a:moveTo>
                  <a:pt x="0" y="0"/>
                </a:moveTo>
                <a:lnTo>
                  <a:pt x="54737" y="0"/>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8691" name="object 22"/>
          <p:cNvSpPr/>
          <p:nvPr/>
        </p:nvSpPr>
        <p:spPr>
          <a:xfrm>
            <a:off x="1663826" y="522097"/>
            <a:ext cx="224790" cy="313055"/>
          </a:xfrm>
          <a:custGeom>
            <a:avLst/>
            <a:gdLst/>
            <a:ahLst/>
            <a:cxnLst/>
            <a:rect l="l" t="t" r="r" b="b"/>
            <a:pathLst>
              <a:path w="224789" h="313055">
                <a:moveTo>
                  <a:pt x="0" y="0"/>
                </a:moveTo>
                <a:lnTo>
                  <a:pt x="26289" y="0"/>
                </a:lnTo>
                <a:lnTo>
                  <a:pt x="171958" y="186181"/>
                </a:lnTo>
                <a:lnTo>
                  <a:pt x="171958" y="0"/>
                </a:lnTo>
                <a:lnTo>
                  <a:pt x="224662" y="0"/>
                </a:lnTo>
                <a:lnTo>
                  <a:pt x="224662" y="312674"/>
                </a:lnTo>
                <a:lnTo>
                  <a:pt x="202311" y="312674"/>
                </a:lnTo>
                <a:lnTo>
                  <a:pt x="52578" y="117475"/>
                </a:lnTo>
                <a:lnTo>
                  <a:pt x="52578" y="308737"/>
                </a:lnTo>
                <a:lnTo>
                  <a:pt x="0" y="308737"/>
                </a:lnTo>
                <a:lnTo>
                  <a:pt x="0" y="0"/>
                </a:lnTo>
                <a:close/>
              </a:path>
            </a:pathLst>
          </a:custGeom>
          <a:ln w="3175">
            <a:solidFill>
              <a:srgbClr val="58134A"/>
            </a:solidFill>
          </a:ln>
        </p:spPr>
        <p:txBody>
          <a:bodyPr wrap="square" lIns="0" tIns="0" rIns="0" bIns="0" rtlCol="0"/>
          <a:lstStyle/>
          <a:p>
            <a:endParaRPr/>
          </a:p>
        </p:txBody>
      </p:sp>
      <p:sp>
        <p:nvSpPr>
          <p:cNvPr id="1048692" name="object 23"/>
          <p:cNvSpPr/>
          <p:nvPr/>
        </p:nvSpPr>
        <p:spPr>
          <a:xfrm>
            <a:off x="3624453" y="520826"/>
            <a:ext cx="163830" cy="309880"/>
          </a:xfrm>
          <a:custGeom>
            <a:avLst/>
            <a:gdLst/>
            <a:ahLst/>
            <a:cxnLst/>
            <a:rect l="l" t="t" r="r" b="b"/>
            <a:pathLst>
              <a:path w="163829" h="309880">
                <a:moveTo>
                  <a:pt x="116459" y="0"/>
                </a:moveTo>
                <a:lnTo>
                  <a:pt x="163322" y="0"/>
                </a:lnTo>
                <a:lnTo>
                  <a:pt x="47371" y="309752"/>
                </a:lnTo>
                <a:lnTo>
                  <a:pt x="0" y="309752"/>
                </a:lnTo>
                <a:lnTo>
                  <a:pt x="116459" y="0"/>
                </a:lnTo>
                <a:close/>
              </a:path>
            </a:pathLst>
          </a:custGeom>
          <a:ln w="3175">
            <a:solidFill>
              <a:srgbClr val="58134A"/>
            </a:solidFill>
          </a:ln>
        </p:spPr>
        <p:txBody>
          <a:bodyPr wrap="square" lIns="0" tIns="0" rIns="0" bIns="0" rtlCol="0"/>
          <a:lstStyle/>
          <a:p>
            <a:endParaRPr/>
          </a:p>
        </p:txBody>
      </p:sp>
      <p:sp>
        <p:nvSpPr>
          <p:cNvPr id="1048693" name="object 24"/>
          <p:cNvSpPr/>
          <p:nvPr/>
        </p:nvSpPr>
        <p:spPr>
          <a:xfrm>
            <a:off x="5812154" y="518922"/>
            <a:ext cx="237490" cy="311785"/>
          </a:xfrm>
          <a:custGeom>
            <a:avLst/>
            <a:gdLst/>
            <a:ahLst/>
            <a:cxnLst/>
            <a:rect l="l" t="t" r="r" b="b"/>
            <a:pathLst>
              <a:path w="237489" h="311784">
                <a:moveTo>
                  <a:pt x="85471" y="0"/>
                </a:moveTo>
                <a:lnTo>
                  <a:pt x="136884" y="5689"/>
                </a:lnTo>
                <a:lnTo>
                  <a:pt x="173593" y="22748"/>
                </a:lnTo>
                <a:lnTo>
                  <a:pt x="195609" y="51167"/>
                </a:lnTo>
                <a:lnTo>
                  <a:pt x="202946" y="90931"/>
                </a:lnTo>
                <a:lnTo>
                  <a:pt x="201943" y="104338"/>
                </a:lnTo>
                <a:lnTo>
                  <a:pt x="186817" y="140842"/>
                </a:lnTo>
                <a:lnTo>
                  <a:pt x="157688" y="167221"/>
                </a:lnTo>
                <a:lnTo>
                  <a:pt x="145923" y="172719"/>
                </a:lnTo>
                <a:lnTo>
                  <a:pt x="237109" y="311657"/>
                </a:lnTo>
                <a:lnTo>
                  <a:pt x="173862" y="311657"/>
                </a:lnTo>
                <a:lnTo>
                  <a:pt x="91567" y="184276"/>
                </a:lnTo>
                <a:lnTo>
                  <a:pt x="84754" y="184110"/>
                </a:lnTo>
                <a:lnTo>
                  <a:pt x="76692" y="183800"/>
                </a:lnTo>
                <a:lnTo>
                  <a:pt x="67367" y="183348"/>
                </a:lnTo>
                <a:lnTo>
                  <a:pt x="56769" y="182752"/>
                </a:lnTo>
                <a:lnTo>
                  <a:pt x="56769" y="311657"/>
                </a:lnTo>
                <a:lnTo>
                  <a:pt x="0" y="311657"/>
                </a:lnTo>
                <a:lnTo>
                  <a:pt x="0" y="3175"/>
                </a:lnTo>
                <a:lnTo>
                  <a:pt x="3931" y="3077"/>
                </a:lnTo>
                <a:lnTo>
                  <a:pt x="11160" y="2778"/>
                </a:lnTo>
                <a:lnTo>
                  <a:pt x="21699" y="2264"/>
                </a:lnTo>
                <a:lnTo>
                  <a:pt x="35560" y="1524"/>
                </a:lnTo>
                <a:lnTo>
                  <a:pt x="50252" y="857"/>
                </a:lnTo>
                <a:lnTo>
                  <a:pt x="63468" y="380"/>
                </a:lnTo>
                <a:lnTo>
                  <a:pt x="75207" y="95"/>
                </a:lnTo>
                <a:lnTo>
                  <a:pt x="85471" y="0"/>
                </a:lnTo>
                <a:close/>
              </a:path>
            </a:pathLst>
          </a:custGeom>
          <a:ln w="3175">
            <a:solidFill>
              <a:srgbClr val="58134A"/>
            </a:solidFill>
          </a:ln>
        </p:spPr>
        <p:txBody>
          <a:bodyPr wrap="square" lIns="0" tIns="0" rIns="0" bIns="0" rtlCol="0"/>
          <a:lstStyle/>
          <a:p>
            <a:endParaRPr/>
          </a:p>
        </p:txBody>
      </p:sp>
      <p:sp>
        <p:nvSpPr>
          <p:cNvPr id="1048694" name="object 25"/>
          <p:cNvSpPr/>
          <p:nvPr/>
        </p:nvSpPr>
        <p:spPr>
          <a:xfrm>
            <a:off x="4435983" y="518922"/>
            <a:ext cx="237490" cy="311785"/>
          </a:xfrm>
          <a:custGeom>
            <a:avLst/>
            <a:gdLst/>
            <a:ahLst/>
            <a:cxnLst/>
            <a:rect l="l" t="t" r="r" b="b"/>
            <a:pathLst>
              <a:path w="237489" h="311784">
                <a:moveTo>
                  <a:pt x="85470" y="0"/>
                </a:moveTo>
                <a:lnTo>
                  <a:pt x="136884" y="5689"/>
                </a:lnTo>
                <a:lnTo>
                  <a:pt x="173593" y="22748"/>
                </a:lnTo>
                <a:lnTo>
                  <a:pt x="195609" y="51167"/>
                </a:lnTo>
                <a:lnTo>
                  <a:pt x="202945" y="90931"/>
                </a:lnTo>
                <a:lnTo>
                  <a:pt x="201943" y="104338"/>
                </a:lnTo>
                <a:lnTo>
                  <a:pt x="186816" y="140842"/>
                </a:lnTo>
                <a:lnTo>
                  <a:pt x="157688" y="167221"/>
                </a:lnTo>
                <a:lnTo>
                  <a:pt x="145922" y="172719"/>
                </a:lnTo>
                <a:lnTo>
                  <a:pt x="237108" y="311657"/>
                </a:lnTo>
                <a:lnTo>
                  <a:pt x="173862" y="311657"/>
                </a:lnTo>
                <a:lnTo>
                  <a:pt x="91566" y="184276"/>
                </a:lnTo>
                <a:lnTo>
                  <a:pt x="84754" y="184110"/>
                </a:lnTo>
                <a:lnTo>
                  <a:pt x="76692" y="183800"/>
                </a:lnTo>
                <a:lnTo>
                  <a:pt x="67367" y="183348"/>
                </a:lnTo>
                <a:lnTo>
                  <a:pt x="56768" y="182752"/>
                </a:lnTo>
                <a:lnTo>
                  <a:pt x="56768" y="311657"/>
                </a:lnTo>
                <a:lnTo>
                  <a:pt x="0" y="311657"/>
                </a:lnTo>
                <a:lnTo>
                  <a:pt x="0" y="3175"/>
                </a:lnTo>
                <a:lnTo>
                  <a:pt x="3931" y="3077"/>
                </a:lnTo>
                <a:lnTo>
                  <a:pt x="11160" y="2778"/>
                </a:lnTo>
                <a:lnTo>
                  <a:pt x="21699" y="2264"/>
                </a:lnTo>
                <a:lnTo>
                  <a:pt x="35559" y="1524"/>
                </a:lnTo>
                <a:lnTo>
                  <a:pt x="50252" y="857"/>
                </a:lnTo>
                <a:lnTo>
                  <a:pt x="63468" y="380"/>
                </a:lnTo>
                <a:lnTo>
                  <a:pt x="75207" y="95"/>
                </a:lnTo>
                <a:lnTo>
                  <a:pt x="85470" y="0"/>
                </a:lnTo>
                <a:close/>
              </a:path>
            </a:pathLst>
          </a:custGeom>
          <a:ln w="3175">
            <a:solidFill>
              <a:srgbClr val="58134A"/>
            </a:solidFill>
          </a:ln>
        </p:spPr>
        <p:txBody>
          <a:bodyPr wrap="square" lIns="0" tIns="0" rIns="0" bIns="0" rtlCol="0"/>
          <a:lstStyle/>
          <a:p>
            <a:endParaRPr/>
          </a:p>
        </p:txBody>
      </p:sp>
      <p:sp>
        <p:nvSpPr>
          <p:cNvPr id="1048695" name="object 26"/>
          <p:cNvSpPr/>
          <p:nvPr/>
        </p:nvSpPr>
        <p:spPr>
          <a:xfrm>
            <a:off x="837780" y="518922"/>
            <a:ext cx="237490" cy="311785"/>
          </a:xfrm>
          <a:custGeom>
            <a:avLst/>
            <a:gdLst/>
            <a:ahLst/>
            <a:cxnLst/>
            <a:rect l="l" t="t" r="r" b="b"/>
            <a:pathLst>
              <a:path w="237490" h="311784">
                <a:moveTo>
                  <a:pt x="85509" y="0"/>
                </a:moveTo>
                <a:lnTo>
                  <a:pt x="136915" y="5689"/>
                </a:lnTo>
                <a:lnTo>
                  <a:pt x="173634" y="22748"/>
                </a:lnTo>
                <a:lnTo>
                  <a:pt x="195665" y="51167"/>
                </a:lnTo>
                <a:lnTo>
                  <a:pt x="203009" y="90931"/>
                </a:lnTo>
                <a:lnTo>
                  <a:pt x="201997" y="104338"/>
                </a:lnTo>
                <a:lnTo>
                  <a:pt x="186804" y="140842"/>
                </a:lnTo>
                <a:lnTo>
                  <a:pt x="157738" y="167221"/>
                </a:lnTo>
                <a:lnTo>
                  <a:pt x="145948" y="172719"/>
                </a:lnTo>
                <a:lnTo>
                  <a:pt x="237134" y="311657"/>
                </a:lnTo>
                <a:lnTo>
                  <a:pt x="173951" y="311657"/>
                </a:lnTo>
                <a:lnTo>
                  <a:pt x="91605" y="184276"/>
                </a:lnTo>
                <a:lnTo>
                  <a:pt x="84775" y="184110"/>
                </a:lnTo>
                <a:lnTo>
                  <a:pt x="76708" y="183800"/>
                </a:lnTo>
                <a:lnTo>
                  <a:pt x="67402" y="183348"/>
                </a:lnTo>
                <a:lnTo>
                  <a:pt x="56857" y="182752"/>
                </a:lnTo>
                <a:lnTo>
                  <a:pt x="56857" y="311657"/>
                </a:lnTo>
                <a:lnTo>
                  <a:pt x="0" y="311657"/>
                </a:lnTo>
                <a:lnTo>
                  <a:pt x="0" y="3175"/>
                </a:lnTo>
                <a:lnTo>
                  <a:pt x="3967" y="3077"/>
                </a:lnTo>
                <a:lnTo>
                  <a:pt x="11222" y="2778"/>
                </a:lnTo>
                <a:lnTo>
                  <a:pt x="21765" y="2264"/>
                </a:lnTo>
                <a:lnTo>
                  <a:pt x="35598" y="1524"/>
                </a:lnTo>
                <a:lnTo>
                  <a:pt x="50326" y="857"/>
                </a:lnTo>
                <a:lnTo>
                  <a:pt x="63553" y="380"/>
                </a:lnTo>
                <a:lnTo>
                  <a:pt x="75281" y="95"/>
                </a:lnTo>
                <a:lnTo>
                  <a:pt x="85509" y="0"/>
                </a:lnTo>
                <a:close/>
              </a:path>
            </a:pathLst>
          </a:custGeom>
          <a:ln w="3175">
            <a:solidFill>
              <a:srgbClr val="58134A"/>
            </a:solidFill>
          </a:ln>
        </p:spPr>
        <p:txBody>
          <a:bodyPr wrap="square" lIns="0" tIns="0" rIns="0" bIns="0" rtlCol="0"/>
          <a:lstStyle/>
          <a:p>
            <a:endParaRPr/>
          </a:p>
        </p:txBody>
      </p:sp>
      <p:sp>
        <p:nvSpPr>
          <p:cNvPr id="1048696" name="object 27"/>
          <p:cNvSpPr/>
          <p:nvPr/>
        </p:nvSpPr>
        <p:spPr>
          <a:xfrm>
            <a:off x="2282444" y="517905"/>
            <a:ext cx="271145" cy="313055"/>
          </a:xfrm>
          <a:custGeom>
            <a:avLst/>
            <a:gdLst/>
            <a:ahLst/>
            <a:cxnLst/>
            <a:rect l="l" t="t" r="r" b="b"/>
            <a:pathLst>
              <a:path w="271144" h="313055">
                <a:moveTo>
                  <a:pt x="123062" y="0"/>
                </a:moveTo>
                <a:lnTo>
                  <a:pt x="147066" y="0"/>
                </a:lnTo>
                <a:lnTo>
                  <a:pt x="271018" y="312674"/>
                </a:lnTo>
                <a:lnTo>
                  <a:pt x="210566" y="312674"/>
                </a:lnTo>
                <a:lnTo>
                  <a:pt x="188087" y="250190"/>
                </a:lnTo>
                <a:lnTo>
                  <a:pt x="82423" y="250190"/>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1048697" name="object 28"/>
          <p:cNvSpPr/>
          <p:nvPr/>
        </p:nvSpPr>
        <p:spPr>
          <a:xfrm>
            <a:off x="1360424" y="517905"/>
            <a:ext cx="271145" cy="313055"/>
          </a:xfrm>
          <a:custGeom>
            <a:avLst/>
            <a:gdLst/>
            <a:ahLst/>
            <a:cxnLst/>
            <a:rect l="l" t="t" r="r" b="b"/>
            <a:pathLst>
              <a:path w="271144" h="313055">
                <a:moveTo>
                  <a:pt x="123062" y="0"/>
                </a:moveTo>
                <a:lnTo>
                  <a:pt x="147065" y="0"/>
                </a:lnTo>
                <a:lnTo>
                  <a:pt x="271018" y="312674"/>
                </a:lnTo>
                <a:lnTo>
                  <a:pt x="210565" y="312674"/>
                </a:lnTo>
                <a:lnTo>
                  <a:pt x="188087" y="250190"/>
                </a:lnTo>
                <a:lnTo>
                  <a:pt x="82422" y="250190"/>
                </a:lnTo>
                <a:lnTo>
                  <a:pt x="60959"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1048698" name="object 29"/>
          <p:cNvSpPr/>
          <p:nvPr/>
        </p:nvSpPr>
        <p:spPr>
          <a:xfrm>
            <a:off x="4977510" y="516762"/>
            <a:ext cx="234315" cy="319405"/>
          </a:xfrm>
          <a:custGeom>
            <a:avLst/>
            <a:gdLst/>
            <a:ahLst/>
            <a:cxnLst/>
            <a:rect l="l" t="t" r="r" b="b"/>
            <a:pathLst>
              <a:path w="234314" h="319405">
                <a:moveTo>
                  <a:pt x="141224" y="0"/>
                </a:moveTo>
                <a:lnTo>
                  <a:pt x="166465" y="1357"/>
                </a:lnTo>
                <a:lnTo>
                  <a:pt x="189039" y="5429"/>
                </a:lnTo>
                <a:lnTo>
                  <a:pt x="208946" y="12215"/>
                </a:lnTo>
                <a:lnTo>
                  <a:pt x="226187" y="21716"/>
                </a:lnTo>
                <a:lnTo>
                  <a:pt x="203580" y="67056"/>
                </a:lnTo>
                <a:lnTo>
                  <a:pt x="193034" y="58981"/>
                </a:lnTo>
                <a:lnTo>
                  <a:pt x="179689" y="53228"/>
                </a:lnTo>
                <a:lnTo>
                  <a:pt x="163558" y="49785"/>
                </a:lnTo>
                <a:lnTo>
                  <a:pt x="144652" y="48640"/>
                </a:lnTo>
                <a:lnTo>
                  <a:pt x="126269" y="50665"/>
                </a:lnTo>
                <a:lnTo>
                  <a:pt x="81406" y="81025"/>
                </a:lnTo>
                <a:lnTo>
                  <a:pt x="62944" y="117633"/>
                </a:lnTo>
                <a:lnTo>
                  <a:pt x="56768" y="162813"/>
                </a:lnTo>
                <a:lnTo>
                  <a:pt x="58197" y="186295"/>
                </a:lnTo>
                <a:lnTo>
                  <a:pt x="69627" y="225589"/>
                </a:lnTo>
                <a:lnTo>
                  <a:pt x="106299" y="263144"/>
                </a:lnTo>
                <a:lnTo>
                  <a:pt x="140588" y="270383"/>
                </a:lnTo>
                <a:lnTo>
                  <a:pt x="161212" y="268450"/>
                </a:lnTo>
                <a:lnTo>
                  <a:pt x="179466" y="262636"/>
                </a:lnTo>
                <a:lnTo>
                  <a:pt x="195363" y="252916"/>
                </a:lnTo>
                <a:lnTo>
                  <a:pt x="208914" y="239267"/>
                </a:lnTo>
                <a:lnTo>
                  <a:pt x="234314" y="283463"/>
                </a:lnTo>
                <a:lnTo>
                  <a:pt x="215620" y="299039"/>
                </a:lnTo>
                <a:lnTo>
                  <a:pt x="193055" y="310149"/>
                </a:lnTo>
                <a:lnTo>
                  <a:pt x="166610" y="316807"/>
                </a:lnTo>
                <a:lnTo>
                  <a:pt x="136271"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4" y="0"/>
                </a:lnTo>
                <a:close/>
              </a:path>
            </a:pathLst>
          </a:custGeom>
          <a:ln w="3175">
            <a:solidFill>
              <a:srgbClr val="58134A"/>
            </a:solidFill>
          </a:ln>
        </p:spPr>
        <p:txBody>
          <a:bodyPr wrap="square" lIns="0" tIns="0" rIns="0" bIns="0" rtlCol="0"/>
          <a:lstStyle/>
          <a:p>
            <a:endParaRPr/>
          </a:p>
        </p:txBody>
      </p:sp>
      <p:sp>
        <p:nvSpPr>
          <p:cNvPr id="1048699" name="object 30"/>
          <p:cNvSpPr/>
          <p:nvPr/>
        </p:nvSpPr>
        <p:spPr>
          <a:xfrm>
            <a:off x="3936619" y="516762"/>
            <a:ext cx="186690" cy="319405"/>
          </a:xfrm>
          <a:custGeom>
            <a:avLst/>
            <a:gdLst/>
            <a:ahLst/>
            <a:cxnLst/>
            <a:rect l="l" t="t" r="r" b="b"/>
            <a:pathLst>
              <a:path w="186689" h="319405">
                <a:moveTo>
                  <a:pt x="94106" y="0"/>
                </a:moveTo>
                <a:lnTo>
                  <a:pt x="119086" y="1260"/>
                </a:lnTo>
                <a:lnTo>
                  <a:pt x="140493" y="5032"/>
                </a:lnTo>
                <a:lnTo>
                  <a:pt x="158329" y="11304"/>
                </a:lnTo>
                <a:lnTo>
                  <a:pt x="172592" y="20065"/>
                </a:lnTo>
                <a:lnTo>
                  <a:pt x="155955" y="67183"/>
                </a:lnTo>
                <a:lnTo>
                  <a:pt x="141360" y="58181"/>
                </a:lnTo>
                <a:lnTo>
                  <a:pt x="126349" y="51752"/>
                </a:lnTo>
                <a:lnTo>
                  <a:pt x="110932" y="47894"/>
                </a:lnTo>
                <a:lnTo>
                  <a:pt x="95122" y="46609"/>
                </a:lnTo>
                <a:lnTo>
                  <a:pt x="86217" y="47230"/>
                </a:lnTo>
                <a:lnTo>
                  <a:pt x="56016" y="74930"/>
                </a:lnTo>
                <a:lnTo>
                  <a:pt x="55371" y="82550"/>
                </a:lnTo>
                <a:lnTo>
                  <a:pt x="59039" y="95986"/>
                </a:lnTo>
                <a:lnTo>
                  <a:pt x="70040" y="109648"/>
                </a:lnTo>
                <a:lnTo>
                  <a:pt x="88376" y="123572"/>
                </a:lnTo>
                <a:lnTo>
                  <a:pt x="114045" y="137795"/>
                </a:lnTo>
                <a:lnTo>
                  <a:pt x="128478" y="145194"/>
                </a:lnTo>
                <a:lnTo>
                  <a:pt x="140731" y="152320"/>
                </a:lnTo>
                <a:lnTo>
                  <a:pt x="170830" y="179419"/>
                </a:lnTo>
                <a:lnTo>
                  <a:pt x="186257" y="222954"/>
                </a:lnTo>
                <a:lnTo>
                  <a:pt x="186689" y="233172"/>
                </a:lnTo>
                <a:lnTo>
                  <a:pt x="184854" y="251102"/>
                </a:lnTo>
                <a:lnTo>
                  <a:pt x="157225" y="294894"/>
                </a:lnTo>
                <a:lnTo>
                  <a:pt x="122539" y="313007"/>
                </a:lnTo>
                <a:lnTo>
                  <a:pt x="77850" y="319024"/>
                </a:lnTo>
                <a:lnTo>
                  <a:pt x="56828" y="317640"/>
                </a:lnTo>
                <a:lnTo>
                  <a:pt x="36829" y="313483"/>
                </a:lnTo>
                <a:lnTo>
                  <a:pt x="17879" y="306540"/>
                </a:lnTo>
                <a:lnTo>
                  <a:pt x="0" y="296799"/>
                </a:lnTo>
                <a:lnTo>
                  <a:pt x="20192" y="247650"/>
                </a:lnTo>
                <a:lnTo>
                  <a:pt x="36333" y="257631"/>
                </a:lnTo>
                <a:lnTo>
                  <a:pt x="52355" y="264731"/>
                </a:lnTo>
                <a:lnTo>
                  <a:pt x="68234" y="268974"/>
                </a:lnTo>
                <a:lnTo>
                  <a:pt x="83946" y="270383"/>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4" y="83058"/>
                </a:lnTo>
                <a:lnTo>
                  <a:pt x="2258" y="65912"/>
                </a:lnTo>
                <a:lnTo>
                  <a:pt x="26796"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1048700" name="object 31"/>
          <p:cNvSpPr/>
          <p:nvPr/>
        </p:nvSpPr>
        <p:spPr>
          <a:xfrm>
            <a:off x="1086700" y="516762"/>
            <a:ext cx="255904" cy="319405"/>
          </a:xfrm>
          <a:custGeom>
            <a:avLst/>
            <a:gdLst/>
            <a:ahLst/>
            <a:cxnLst/>
            <a:rect l="l" t="t" r="r" b="b"/>
            <a:pathLst>
              <a:path w="255905" h="319405">
                <a:moveTo>
                  <a:pt x="156248" y="0"/>
                </a:moveTo>
                <a:lnTo>
                  <a:pt x="180653" y="1903"/>
                </a:lnTo>
                <a:lnTo>
                  <a:pt x="203190" y="7604"/>
                </a:lnTo>
                <a:lnTo>
                  <a:pt x="223845" y="17091"/>
                </a:lnTo>
                <a:lnTo>
                  <a:pt x="242608" y="30352"/>
                </a:lnTo>
                <a:lnTo>
                  <a:pt x="219621" y="74422"/>
                </a:lnTo>
                <a:lnTo>
                  <a:pt x="214118" y="70062"/>
                </a:lnTo>
                <a:lnTo>
                  <a:pt x="207317" y="65738"/>
                </a:lnTo>
                <a:lnTo>
                  <a:pt x="170949" y="50799"/>
                </a:lnTo>
                <a:lnTo>
                  <a:pt x="154990" y="48640"/>
                </a:lnTo>
                <a:lnTo>
                  <a:pt x="133442" y="50569"/>
                </a:lnTo>
                <a:lnTo>
                  <a:pt x="97533" y="66000"/>
                </a:lnTo>
                <a:lnTo>
                  <a:pt x="71661" y="96242"/>
                </a:lnTo>
                <a:lnTo>
                  <a:pt x="58503" y="137580"/>
                </a:lnTo>
                <a:lnTo>
                  <a:pt x="56857" y="162178"/>
                </a:lnTo>
                <a:lnTo>
                  <a:pt x="58470" y="185590"/>
                </a:lnTo>
                <a:lnTo>
                  <a:pt x="71366" y="224936"/>
                </a:lnTo>
                <a:lnTo>
                  <a:pt x="96714" y="253827"/>
                </a:lnTo>
                <a:lnTo>
                  <a:pt x="152882" y="270383"/>
                </a:lnTo>
                <a:lnTo>
                  <a:pt x="166880" y="269382"/>
                </a:lnTo>
                <a:lnTo>
                  <a:pt x="201079" y="193801"/>
                </a:lnTo>
                <a:lnTo>
                  <a:pt x="158356" y="193801"/>
                </a:lnTo>
                <a:lnTo>
                  <a:pt x="158356" y="147065"/>
                </a:lnTo>
                <a:lnTo>
                  <a:pt x="255816" y="147065"/>
                </a:lnTo>
                <a:lnTo>
                  <a:pt x="255816" y="285114"/>
                </a:lnTo>
                <a:lnTo>
                  <a:pt x="220133" y="305206"/>
                </a:lnTo>
                <a:lnTo>
                  <a:pt x="174639" y="316817"/>
                </a:lnTo>
                <a:lnTo>
                  <a:pt x="144043" y="319024"/>
                </a:lnTo>
                <a:lnTo>
                  <a:pt x="112588" y="316309"/>
                </a:lnTo>
                <a:lnTo>
                  <a:pt x="59995" y="294592"/>
                </a:lnTo>
                <a:lnTo>
                  <a:pt x="21849" y="252112"/>
                </a:lnTo>
                <a:lnTo>
                  <a:pt x="2426" y="194633"/>
                </a:lnTo>
                <a:lnTo>
                  <a:pt x="0" y="160654"/>
                </a:lnTo>
                <a:lnTo>
                  <a:pt x="2645" y="126678"/>
                </a:lnTo>
                <a:lnTo>
                  <a:pt x="23810" y="68679"/>
                </a:lnTo>
                <a:lnTo>
                  <a:pt x="65322" y="25128"/>
                </a:lnTo>
                <a:lnTo>
                  <a:pt x="122281" y="2788"/>
                </a:lnTo>
                <a:lnTo>
                  <a:pt x="156248" y="0"/>
                </a:lnTo>
                <a:close/>
              </a:path>
            </a:pathLst>
          </a:custGeom>
          <a:ln w="3175">
            <a:solidFill>
              <a:srgbClr val="58134A"/>
            </a:solidFill>
          </a:ln>
        </p:spPr>
        <p:txBody>
          <a:bodyPr wrap="square" lIns="0" tIns="0" rIns="0" bIns="0" rtlCol="0"/>
          <a:lstStyle/>
          <a:p>
            <a:endParaRPr/>
          </a:p>
        </p:txBody>
      </p:sp>
      <p:sp>
        <p:nvSpPr>
          <p:cNvPr id="1048701" name="object 32"/>
          <p:cNvSpPr/>
          <p:nvPr/>
        </p:nvSpPr>
        <p:spPr>
          <a:xfrm>
            <a:off x="6435978" y="516636"/>
            <a:ext cx="269875" cy="319405"/>
          </a:xfrm>
          <a:custGeom>
            <a:avLst/>
            <a:gdLst/>
            <a:ahLst/>
            <a:cxnLst/>
            <a:rect l="l" t="t" r="r" b="b"/>
            <a:pathLst>
              <a:path w="269875" h="319405">
                <a:moveTo>
                  <a:pt x="132588" y="0"/>
                </a:moveTo>
                <a:lnTo>
                  <a:pt x="191357" y="10302"/>
                </a:lnTo>
                <a:lnTo>
                  <a:pt x="234315" y="41275"/>
                </a:lnTo>
                <a:lnTo>
                  <a:pt x="260715" y="90804"/>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8" y="0"/>
                </a:lnTo>
                <a:close/>
              </a:path>
            </a:pathLst>
          </a:custGeom>
          <a:ln w="3175">
            <a:solidFill>
              <a:srgbClr val="58134A"/>
            </a:solidFill>
          </a:ln>
        </p:spPr>
        <p:txBody>
          <a:bodyPr wrap="square" lIns="0" tIns="0" rIns="0" bIns="0" rtlCol="0"/>
          <a:lstStyle/>
          <a:p>
            <a:endParaRPr/>
          </a:p>
        </p:txBody>
      </p:sp>
      <p:sp>
        <p:nvSpPr>
          <p:cNvPr id="1048702" name="object 33"/>
          <p:cNvSpPr/>
          <p:nvPr/>
        </p:nvSpPr>
        <p:spPr>
          <a:xfrm>
            <a:off x="2914014" y="516636"/>
            <a:ext cx="269875" cy="319405"/>
          </a:xfrm>
          <a:custGeom>
            <a:avLst/>
            <a:gdLst/>
            <a:ahLst/>
            <a:cxnLst/>
            <a:rect l="l" t="t" r="r" b="b"/>
            <a:pathLst>
              <a:path w="269875" h="319405">
                <a:moveTo>
                  <a:pt x="132587" y="0"/>
                </a:moveTo>
                <a:lnTo>
                  <a:pt x="191357" y="10302"/>
                </a:lnTo>
                <a:lnTo>
                  <a:pt x="234315" y="41275"/>
                </a:lnTo>
                <a:lnTo>
                  <a:pt x="260715" y="90804"/>
                </a:lnTo>
                <a:lnTo>
                  <a:pt x="269494" y="157099"/>
                </a:lnTo>
                <a:lnTo>
                  <a:pt x="267206" y="192434"/>
                </a:lnTo>
                <a:lnTo>
                  <a:pt x="248866" y="251628"/>
                </a:lnTo>
                <a:lnTo>
                  <a:pt x="212478" y="294558"/>
                </a:lnTo>
                <a:lnTo>
                  <a:pt x="160281" y="316414"/>
                </a:lnTo>
                <a:lnTo>
                  <a:pt x="128397" y="319150"/>
                </a:lnTo>
                <a:lnTo>
                  <a:pt x="99155" y="316456"/>
                </a:lnTo>
                <a:lnTo>
                  <a:pt x="51530" y="294826"/>
                </a:lnTo>
                <a:lnTo>
                  <a:pt x="18645" y="252128"/>
                </a:lnTo>
                <a:lnTo>
                  <a:pt x="2071" y="192744"/>
                </a:lnTo>
                <a:lnTo>
                  <a:pt x="0" y="157099"/>
                </a:lnTo>
                <a:lnTo>
                  <a:pt x="2242" y="125406"/>
                </a:lnTo>
                <a:lnTo>
                  <a:pt x="20252" y="69641"/>
                </a:lnTo>
                <a:lnTo>
                  <a:pt x="55667" y="25610"/>
                </a:lnTo>
                <a:lnTo>
                  <a:pt x="103915" y="2837"/>
                </a:lnTo>
                <a:lnTo>
                  <a:pt x="132587" y="0"/>
                </a:lnTo>
                <a:close/>
              </a:path>
            </a:pathLst>
          </a:custGeom>
          <a:ln w="3175">
            <a:solidFill>
              <a:srgbClr val="58134A"/>
            </a:solidFill>
          </a:ln>
        </p:spPr>
        <p:txBody>
          <a:bodyPr wrap="square" lIns="0" tIns="0" rIns="0" bIns="0" rtlCol="0"/>
          <a:lstStyle/>
          <a:p>
            <a:endParaRPr/>
          </a:p>
        </p:txBody>
      </p:sp>
      <p:sp>
        <p:nvSpPr>
          <p:cNvPr id="1048703" name="object 34"/>
          <p:cNvSpPr/>
          <p:nvPr/>
        </p:nvSpPr>
        <p:spPr>
          <a:xfrm>
            <a:off x="519772" y="516636"/>
            <a:ext cx="269875" cy="319405"/>
          </a:xfrm>
          <a:custGeom>
            <a:avLst/>
            <a:gdLst/>
            <a:ahLst/>
            <a:cxnLst/>
            <a:rect l="l" t="t" r="r" b="b"/>
            <a:pathLst>
              <a:path w="269875" h="319405">
                <a:moveTo>
                  <a:pt x="132664" y="0"/>
                </a:moveTo>
                <a:lnTo>
                  <a:pt x="191369" y="10302"/>
                </a:lnTo>
                <a:lnTo>
                  <a:pt x="234378" y="41275"/>
                </a:lnTo>
                <a:lnTo>
                  <a:pt x="260759" y="90804"/>
                </a:lnTo>
                <a:lnTo>
                  <a:pt x="269557" y="157099"/>
                </a:lnTo>
                <a:lnTo>
                  <a:pt x="267259" y="192434"/>
                </a:lnTo>
                <a:lnTo>
                  <a:pt x="248881" y="251628"/>
                </a:lnTo>
                <a:lnTo>
                  <a:pt x="212501" y="294558"/>
                </a:lnTo>
                <a:lnTo>
                  <a:pt x="160328" y="316414"/>
                </a:lnTo>
                <a:lnTo>
                  <a:pt x="128460" y="319150"/>
                </a:lnTo>
                <a:lnTo>
                  <a:pt x="99201" y="316456"/>
                </a:lnTo>
                <a:lnTo>
                  <a:pt x="51552" y="294826"/>
                </a:lnTo>
                <a:lnTo>
                  <a:pt x="18650" y="252128"/>
                </a:lnTo>
                <a:lnTo>
                  <a:pt x="2071" y="192744"/>
                </a:lnTo>
                <a:lnTo>
                  <a:pt x="0" y="157099"/>
                </a:lnTo>
                <a:lnTo>
                  <a:pt x="2257" y="125406"/>
                </a:lnTo>
                <a:lnTo>
                  <a:pt x="20311" y="69641"/>
                </a:lnTo>
                <a:lnTo>
                  <a:pt x="55686" y="25610"/>
                </a:lnTo>
                <a:lnTo>
                  <a:pt x="103968" y="2837"/>
                </a:lnTo>
                <a:lnTo>
                  <a:pt x="132664" y="0"/>
                </a:lnTo>
                <a:close/>
              </a:path>
            </a:pathLst>
          </a:custGeom>
          <a:ln w="3175">
            <a:solidFill>
              <a:srgbClr val="58134A"/>
            </a:solidFill>
          </a:ln>
        </p:spPr>
        <p:txBody>
          <a:bodyPr wrap="square" lIns="0" tIns="0" rIns="0" bIns="0" rtlCol="0"/>
          <a:lstStyle/>
          <a:p>
            <a:endParaRPr/>
          </a:p>
        </p:txBody>
      </p:sp>
      <p:sp>
        <p:nvSpPr>
          <p:cNvPr id="1048704" name="object 35"/>
          <p:cNvSpPr/>
          <p:nvPr/>
        </p:nvSpPr>
        <p:spPr>
          <a:xfrm>
            <a:off x="534504" y="1034922"/>
            <a:ext cx="3736505" cy="319024"/>
          </a:xfrm>
          <a:prstGeom prst="rect">
            <a:avLst/>
          </a:prstGeom>
          <a:blipFill>
            <a:blip r:embed="rId7" cstate="print"/>
            <a:stretch>
              <a:fillRect/>
            </a:stretch>
          </a:blipFill>
        </p:spPr>
        <p:txBody>
          <a:bodyPr wrap="square" lIns="0" tIns="0" rIns="0" bIns="0" rtlCol="0"/>
          <a:lstStyle/>
          <a:p>
            <a:endParaRPr/>
          </a:p>
        </p:txBody>
      </p:sp>
      <p:sp>
        <p:nvSpPr>
          <p:cNvPr id="1048705" name="object 36"/>
          <p:cNvSpPr/>
          <p:nvPr/>
        </p:nvSpPr>
        <p:spPr>
          <a:xfrm>
            <a:off x="2206625" y="1130300"/>
            <a:ext cx="74295" cy="114300"/>
          </a:xfrm>
          <a:custGeom>
            <a:avLst/>
            <a:gdLst/>
            <a:ahLst/>
            <a:cxnLst/>
            <a:rect l="l" t="t" r="r" b="b"/>
            <a:pathLst>
              <a:path w="74294" h="114300">
                <a:moveTo>
                  <a:pt x="37083" y="0"/>
                </a:moveTo>
                <a:lnTo>
                  <a:pt x="0" y="114046"/>
                </a:lnTo>
                <a:lnTo>
                  <a:pt x="74168" y="114046"/>
                </a:lnTo>
                <a:lnTo>
                  <a:pt x="37083" y="0"/>
                </a:lnTo>
                <a:close/>
              </a:path>
            </a:pathLst>
          </a:custGeom>
          <a:ln w="3175">
            <a:solidFill>
              <a:srgbClr val="58134A"/>
            </a:solidFill>
          </a:ln>
        </p:spPr>
        <p:txBody>
          <a:bodyPr wrap="square" lIns="0" tIns="0" rIns="0" bIns="0" rtlCol="0"/>
          <a:lstStyle/>
          <a:p>
            <a:endParaRPr/>
          </a:p>
        </p:txBody>
      </p:sp>
      <p:sp>
        <p:nvSpPr>
          <p:cNvPr id="1048706" name="object 37"/>
          <p:cNvSpPr/>
          <p:nvPr/>
        </p:nvSpPr>
        <p:spPr>
          <a:xfrm>
            <a:off x="1261795" y="1130300"/>
            <a:ext cx="74295" cy="114300"/>
          </a:xfrm>
          <a:custGeom>
            <a:avLst/>
            <a:gdLst/>
            <a:ahLst/>
            <a:cxnLst/>
            <a:rect l="l" t="t" r="r" b="b"/>
            <a:pathLst>
              <a:path w="74294" h="114300">
                <a:moveTo>
                  <a:pt x="37033" y="0"/>
                </a:moveTo>
                <a:lnTo>
                  <a:pt x="0" y="114046"/>
                </a:lnTo>
                <a:lnTo>
                  <a:pt x="74117" y="114046"/>
                </a:lnTo>
                <a:lnTo>
                  <a:pt x="37033" y="0"/>
                </a:lnTo>
                <a:close/>
              </a:path>
            </a:pathLst>
          </a:custGeom>
          <a:ln w="3175">
            <a:solidFill>
              <a:srgbClr val="58134A"/>
            </a:solidFill>
          </a:ln>
        </p:spPr>
        <p:txBody>
          <a:bodyPr wrap="square" lIns="0" tIns="0" rIns="0" bIns="0" rtlCol="0"/>
          <a:lstStyle/>
          <a:p>
            <a:endParaRPr/>
          </a:p>
        </p:txBody>
      </p:sp>
      <p:sp>
        <p:nvSpPr>
          <p:cNvPr id="1048707" name="object 38"/>
          <p:cNvSpPr/>
          <p:nvPr/>
        </p:nvSpPr>
        <p:spPr>
          <a:xfrm>
            <a:off x="3955922" y="1040257"/>
            <a:ext cx="315595" cy="313055"/>
          </a:xfrm>
          <a:custGeom>
            <a:avLst/>
            <a:gdLst/>
            <a:ahLst/>
            <a:cxnLst/>
            <a:rect l="l" t="t" r="r" b="b"/>
            <a:pathLst>
              <a:path w="315595" h="313055">
                <a:moveTo>
                  <a:pt x="62102" y="0"/>
                </a:moveTo>
                <a:lnTo>
                  <a:pt x="91186" y="0"/>
                </a:lnTo>
                <a:lnTo>
                  <a:pt x="157987" y="207771"/>
                </a:lnTo>
                <a:lnTo>
                  <a:pt x="223265" y="0"/>
                </a:lnTo>
                <a:lnTo>
                  <a:pt x="252094" y="0"/>
                </a:lnTo>
                <a:lnTo>
                  <a:pt x="315087" y="308737"/>
                </a:lnTo>
                <a:lnTo>
                  <a:pt x="262000" y="308737"/>
                </a:lnTo>
                <a:lnTo>
                  <a:pt x="229997" y="142366"/>
                </a:lnTo>
                <a:lnTo>
                  <a:pt x="167893" y="312673"/>
                </a:lnTo>
                <a:lnTo>
                  <a:pt x="148336" y="312673"/>
                </a:lnTo>
                <a:lnTo>
                  <a:pt x="86105" y="142366"/>
                </a:lnTo>
                <a:lnTo>
                  <a:pt x="52831" y="308737"/>
                </a:lnTo>
                <a:lnTo>
                  <a:pt x="0" y="308737"/>
                </a:lnTo>
                <a:lnTo>
                  <a:pt x="62102" y="0"/>
                </a:lnTo>
                <a:close/>
              </a:path>
            </a:pathLst>
          </a:custGeom>
          <a:ln w="3175">
            <a:solidFill>
              <a:srgbClr val="58134A"/>
            </a:solidFill>
          </a:ln>
        </p:spPr>
        <p:txBody>
          <a:bodyPr wrap="square" lIns="0" tIns="0" rIns="0" bIns="0" rtlCol="0"/>
          <a:lstStyle/>
          <a:p>
            <a:endParaRPr/>
          </a:p>
        </p:txBody>
      </p:sp>
      <p:sp>
        <p:nvSpPr>
          <p:cNvPr id="1048708" name="object 39"/>
          <p:cNvSpPr/>
          <p:nvPr/>
        </p:nvSpPr>
        <p:spPr>
          <a:xfrm>
            <a:off x="3737990" y="1040257"/>
            <a:ext cx="196850" cy="308610"/>
          </a:xfrm>
          <a:custGeom>
            <a:avLst/>
            <a:gdLst/>
            <a:ahLst/>
            <a:cxnLst/>
            <a:rect l="l" t="t" r="r" b="b"/>
            <a:pathLst>
              <a:path w="196850" h="308609">
                <a:moveTo>
                  <a:pt x="0" y="0"/>
                </a:moveTo>
                <a:lnTo>
                  <a:pt x="196850" y="0"/>
                </a:lnTo>
                <a:lnTo>
                  <a:pt x="196850" y="48640"/>
                </a:lnTo>
                <a:lnTo>
                  <a:pt x="54737" y="48640"/>
                </a:lnTo>
                <a:lnTo>
                  <a:pt x="54737" y="120903"/>
                </a:lnTo>
                <a:lnTo>
                  <a:pt x="156591" y="120903"/>
                </a:lnTo>
                <a:lnTo>
                  <a:pt x="156591" y="167385"/>
                </a:lnTo>
                <a:lnTo>
                  <a:pt x="54737" y="167385"/>
                </a:lnTo>
                <a:lnTo>
                  <a:pt x="54737" y="259841"/>
                </a:lnTo>
                <a:lnTo>
                  <a:pt x="194563" y="259841"/>
                </a:lnTo>
                <a:lnTo>
                  <a:pt x="194563"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8709" name="object 40"/>
          <p:cNvSpPr/>
          <p:nvPr/>
        </p:nvSpPr>
        <p:spPr>
          <a:xfrm>
            <a:off x="3446907" y="1040257"/>
            <a:ext cx="255904" cy="308610"/>
          </a:xfrm>
          <a:custGeom>
            <a:avLst/>
            <a:gdLst/>
            <a:ahLst/>
            <a:cxnLst/>
            <a:rect l="l" t="t" r="r" b="b"/>
            <a:pathLst>
              <a:path w="255904" h="308609">
                <a:moveTo>
                  <a:pt x="0" y="0"/>
                </a:moveTo>
                <a:lnTo>
                  <a:pt x="255523" y="0"/>
                </a:lnTo>
                <a:lnTo>
                  <a:pt x="255523" y="48640"/>
                </a:lnTo>
                <a:lnTo>
                  <a:pt x="152907" y="48640"/>
                </a:lnTo>
                <a:lnTo>
                  <a:pt x="152907" y="308482"/>
                </a:lnTo>
                <a:lnTo>
                  <a:pt x="98170" y="308482"/>
                </a:lnTo>
                <a:lnTo>
                  <a:pt x="98170" y="48640"/>
                </a:lnTo>
                <a:lnTo>
                  <a:pt x="0" y="48640"/>
                </a:lnTo>
                <a:lnTo>
                  <a:pt x="0" y="0"/>
                </a:lnTo>
                <a:close/>
              </a:path>
            </a:pathLst>
          </a:custGeom>
          <a:ln w="3175">
            <a:solidFill>
              <a:srgbClr val="58134A"/>
            </a:solidFill>
          </a:ln>
        </p:spPr>
        <p:txBody>
          <a:bodyPr wrap="square" lIns="0" tIns="0" rIns="0" bIns="0" rtlCol="0"/>
          <a:lstStyle/>
          <a:p>
            <a:endParaRPr/>
          </a:p>
        </p:txBody>
      </p:sp>
      <p:sp>
        <p:nvSpPr>
          <p:cNvPr id="1048710" name="object 41"/>
          <p:cNvSpPr/>
          <p:nvPr/>
        </p:nvSpPr>
        <p:spPr>
          <a:xfrm>
            <a:off x="2957576" y="1040257"/>
            <a:ext cx="262890" cy="308610"/>
          </a:xfrm>
          <a:custGeom>
            <a:avLst/>
            <a:gdLst/>
            <a:ahLst/>
            <a:cxnLst/>
            <a:rect l="l" t="t" r="r" b="b"/>
            <a:pathLst>
              <a:path w="262889" h="308609">
                <a:moveTo>
                  <a:pt x="0" y="0"/>
                </a:moveTo>
                <a:lnTo>
                  <a:pt x="58166" y="0"/>
                </a:lnTo>
                <a:lnTo>
                  <a:pt x="131191" y="131571"/>
                </a:lnTo>
                <a:lnTo>
                  <a:pt x="204469" y="0"/>
                </a:lnTo>
                <a:lnTo>
                  <a:pt x="262381" y="0"/>
                </a:lnTo>
                <a:lnTo>
                  <a:pt x="158876" y="181863"/>
                </a:lnTo>
                <a:lnTo>
                  <a:pt x="158876" y="308482"/>
                </a:lnTo>
                <a:lnTo>
                  <a:pt x="104012" y="308482"/>
                </a:lnTo>
                <a:lnTo>
                  <a:pt x="104012" y="181863"/>
                </a:lnTo>
                <a:lnTo>
                  <a:pt x="0" y="0"/>
                </a:lnTo>
                <a:close/>
              </a:path>
            </a:pathLst>
          </a:custGeom>
          <a:ln w="3175">
            <a:solidFill>
              <a:srgbClr val="58134A"/>
            </a:solidFill>
          </a:ln>
        </p:spPr>
        <p:txBody>
          <a:bodyPr wrap="square" lIns="0" tIns="0" rIns="0" bIns="0" rtlCol="0"/>
          <a:lstStyle/>
          <a:p>
            <a:endParaRPr/>
          </a:p>
        </p:txBody>
      </p:sp>
      <p:sp>
        <p:nvSpPr>
          <p:cNvPr id="1048711" name="object 42"/>
          <p:cNvSpPr/>
          <p:nvPr/>
        </p:nvSpPr>
        <p:spPr>
          <a:xfrm>
            <a:off x="2412110" y="1040257"/>
            <a:ext cx="194310" cy="308610"/>
          </a:xfrm>
          <a:custGeom>
            <a:avLst/>
            <a:gdLst/>
            <a:ahLst/>
            <a:cxnLst/>
            <a:rect l="l" t="t" r="r" b="b"/>
            <a:pathLst>
              <a:path w="194310" h="308609">
                <a:moveTo>
                  <a:pt x="0" y="0"/>
                </a:moveTo>
                <a:lnTo>
                  <a:pt x="54737" y="0"/>
                </a:lnTo>
                <a:lnTo>
                  <a:pt x="54737" y="259841"/>
                </a:lnTo>
                <a:lnTo>
                  <a:pt x="194182" y="259841"/>
                </a:lnTo>
                <a:lnTo>
                  <a:pt x="194182"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8712" name="object 43"/>
          <p:cNvSpPr/>
          <p:nvPr/>
        </p:nvSpPr>
        <p:spPr>
          <a:xfrm>
            <a:off x="2019935" y="1040257"/>
            <a:ext cx="55244" cy="308610"/>
          </a:xfrm>
          <a:custGeom>
            <a:avLst/>
            <a:gdLst/>
            <a:ahLst/>
            <a:cxnLst/>
            <a:rect l="l" t="t" r="r" b="b"/>
            <a:pathLst>
              <a:path w="55244" h="308609">
                <a:moveTo>
                  <a:pt x="0" y="0"/>
                </a:moveTo>
                <a:lnTo>
                  <a:pt x="54737" y="0"/>
                </a:lnTo>
                <a:lnTo>
                  <a:pt x="54737"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8713" name="object 44"/>
          <p:cNvSpPr/>
          <p:nvPr/>
        </p:nvSpPr>
        <p:spPr>
          <a:xfrm>
            <a:off x="1467230" y="1040257"/>
            <a:ext cx="224790" cy="313055"/>
          </a:xfrm>
          <a:custGeom>
            <a:avLst/>
            <a:gdLst/>
            <a:ahLst/>
            <a:cxnLst/>
            <a:rect l="l" t="t" r="r" b="b"/>
            <a:pathLst>
              <a:path w="224789" h="313055">
                <a:moveTo>
                  <a:pt x="0" y="0"/>
                </a:moveTo>
                <a:lnTo>
                  <a:pt x="26288" y="0"/>
                </a:lnTo>
                <a:lnTo>
                  <a:pt x="171957" y="186181"/>
                </a:lnTo>
                <a:lnTo>
                  <a:pt x="171957" y="0"/>
                </a:lnTo>
                <a:lnTo>
                  <a:pt x="224662" y="0"/>
                </a:lnTo>
                <a:lnTo>
                  <a:pt x="224662" y="312673"/>
                </a:lnTo>
                <a:lnTo>
                  <a:pt x="202311" y="312673"/>
                </a:lnTo>
                <a:lnTo>
                  <a:pt x="52578" y="117475"/>
                </a:lnTo>
                <a:lnTo>
                  <a:pt x="52578" y="308737"/>
                </a:lnTo>
                <a:lnTo>
                  <a:pt x="0" y="308737"/>
                </a:lnTo>
                <a:lnTo>
                  <a:pt x="0" y="0"/>
                </a:lnTo>
                <a:close/>
              </a:path>
            </a:pathLst>
          </a:custGeom>
          <a:ln w="3175">
            <a:solidFill>
              <a:srgbClr val="58134A"/>
            </a:solidFill>
          </a:ln>
        </p:spPr>
        <p:txBody>
          <a:bodyPr wrap="square" lIns="0" tIns="0" rIns="0" bIns="0" rtlCol="0"/>
          <a:lstStyle/>
          <a:p>
            <a:endParaRPr/>
          </a:p>
        </p:txBody>
      </p:sp>
      <p:sp>
        <p:nvSpPr>
          <p:cNvPr id="1048714" name="object 45"/>
          <p:cNvSpPr/>
          <p:nvPr/>
        </p:nvSpPr>
        <p:spPr>
          <a:xfrm>
            <a:off x="906360" y="1040257"/>
            <a:ext cx="224790" cy="313055"/>
          </a:xfrm>
          <a:custGeom>
            <a:avLst/>
            <a:gdLst/>
            <a:ahLst/>
            <a:cxnLst/>
            <a:rect l="l" t="t" r="r" b="b"/>
            <a:pathLst>
              <a:path w="224790" h="313055">
                <a:moveTo>
                  <a:pt x="0" y="0"/>
                </a:moveTo>
                <a:lnTo>
                  <a:pt x="26327" y="0"/>
                </a:lnTo>
                <a:lnTo>
                  <a:pt x="172059" y="186181"/>
                </a:lnTo>
                <a:lnTo>
                  <a:pt x="172059" y="0"/>
                </a:lnTo>
                <a:lnTo>
                  <a:pt x="224701" y="0"/>
                </a:lnTo>
                <a:lnTo>
                  <a:pt x="224701" y="312673"/>
                </a:lnTo>
                <a:lnTo>
                  <a:pt x="202387" y="312673"/>
                </a:lnTo>
                <a:lnTo>
                  <a:pt x="52654" y="117475"/>
                </a:lnTo>
                <a:lnTo>
                  <a:pt x="52654" y="308737"/>
                </a:lnTo>
                <a:lnTo>
                  <a:pt x="0" y="308737"/>
                </a:lnTo>
                <a:lnTo>
                  <a:pt x="0" y="0"/>
                </a:lnTo>
                <a:close/>
              </a:path>
            </a:pathLst>
          </a:custGeom>
          <a:ln w="3175">
            <a:solidFill>
              <a:srgbClr val="58134A"/>
            </a:solidFill>
          </a:ln>
        </p:spPr>
        <p:txBody>
          <a:bodyPr wrap="square" lIns="0" tIns="0" rIns="0" bIns="0" rtlCol="0"/>
          <a:lstStyle/>
          <a:p>
            <a:endParaRPr/>
          </a:p>
        </p:txBody>
      </p:sp>
      <p:sp>
        <p:nvSpPr>
          <p:cNvPr id="1048715" name="object 46"/>
          <p:cNvSpPr/>
          <p:nvPr/>
        </p:nvSpPr>
        <p:spPr>
          <a:xfrm>
            <a:off x="787019" y="1040257"/>
            <a:ext cx="55244" cy="308610"/>
          </a:xfrm>
          <a:custGeom>
            <a:avLst/>
            <a:gdLst/>
            <a:ahLst/>
            <a:cxnLst/>
            <a:rect l="l" t="t" r="r" b="b"/>
            <a:pathLst>
              <a:path w="55244" h="308609">
                <a:moveTo>
                  <a:pt x="0" y="0"/>
                </a:moveTo>
                <a:lnTo>
                  <a:pt x="54762" y="0"/>
                </a:lnTo>
                <a:lnTo>
                  <a:pt x="54762"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8716" name="object 47"/>
          <p:cNvSpPr/>
          <p:nvPr/>
        </p:nvSpPr>
        <p:spPr>
          <a:xfrm>
            <a:off x="534504" y="1040257"/>
            <a:ext cx="203835" cy="308610"/>
          </a:xfrm>
          <a:custGeom>
            <a:avLst/>
            <a:gdLst/>
            <a:ahLst/>
            <a:cxnLst/>
            <a:rect l="l" t="t" r="r" b="b"/>
            <a:pathLst>
              <a:path w="203834" h="308609">
                <a:moveTo>
                  <a:pt x="0" y="0"/>
                </a:moveTo>
                <a:lnTo>
                  <a:pt x="203225" y="0"/>
                </a:lnTo>
                <a:lnTo>
                  <a:pt x="203225" y="48640"/>
                </a:lnTo>
                <a:lnTo>
                  <a:pt x="54762" y="48640"/>
                </a:lnTo>
                <a:lnTo>
                  <a:pt x="54762" y="120903"/>
                </a:lnTo>
                <a:lnTo>
                  <a:pt x="163207" y="120903"/>
                </a:lnTo>
                <a:lnTo>
                  <a:pt x="163207" y="167385"/>
                </a:lnTo>
                <a:lnTo>
                  <a:pt x="54762" y="167385"/>
                </a:lnTo>
                <a:lnTo>
                  <a:pt x="54762" y="308482"/>
                </a:lnTo>
                <a:lnTo>
                  <a:pt x="0" y="308482"/>
                </a:lnTo>
                <a:lnTo>
                  <a:pt x="0" y="0"/>
                </a:lnTo>
                <a:close/>
              </a:path>
            </a:pathLst>
          </a:custGeom>
          <a:ln w="3175">
            <a:solidFill>
              <a:srgbClr val="58134A"/>
            </a:solidFill>
          </a:ln>
        </p:spPr>
        <p:txBody>
          <a:bodyPr wrap="square" lIns="0" tIns="0" rIns="0" bIns="0" rtlCol="0"/>
          <a:lstStyle/>
          <a:p>
            <a:endParaRPr/>
          </a:p>
        </p:txBody>
      </p:sp>
      <p:sp>
        <p:nvSpPr>
          <p:cNvPr id="1048717" name="object 48"/>
          <p:cNvSpPr/>
          <p:nvPr/>
        </p:nvSpPr>
        <p:spPr>
          <a:xfrm>
            <a:off x="2108707" y="1036066"/>
            <a:ext cx="271145" cy="313055"/>
          </a:xfrm>
          <a:custGeom>
            <a:avLst/>
            <a:gdLst/>
            <a:ahLst/>
            <a:cxnLst/>
            <a:rect l="l" t="t" r="r" b="b"/>
            <a:pathLst>
              <a:path w="271144" h="313055">
                <a:moveTo>
                  <a:pt x="123062" y="0"/>
                </a:moveTo>
                <a:lnTo>
                  <a:pt x="147066" y="0"/>
                </a:lnTo>
                <a:lnTo>
                  <a:pt x="271018" y="312674"/>
                </a:lnTo>
                <a:lnTo>
                  <a:pt x="210566" y="312674"/>
                </a:lnTo>
                <a:lnTo>
                  <a:pt x="188087" y="250189"/>
                </a:lnTo>
                <a:lnTo>
                  <a:pt x="82423" y="250189"/>
                </a:lnTo>
                <a:lnTo>
                  <a:pt x="60960" y="312674"/>
                </a:lnTo>
                <a:lnTo>
                  <a:pt x="0" y="312674"/>
                </a:lnTo>
                <a:lnTo>
                  <a:pt x="123062" y="0"/>
                </a:lnTo>
                <a:close/>
              </a:path>
            </a:pathLst>
          </a:custGeom>
          <a:ln w="3175">
            <a:solidFill>
              <a:srgbClr val="58134A"/>
            </a:solidFill>
          </a:ln>
        </p:spPr>
        <p:txBody>
          <a:bodyPr wrap="square" lIns="0" tIns="0" rIns="0" bIns="0" rtlCol="0"/>
          <a:lstStyle/>
          <a:p>
            <a:endParaRPr/>
          </a:p>
        </p:txBody>
      </p:sp>
      <p:sp>
        <p:nvSpPr>
          <p:cNvPr id="1048718" name="object 49"/>
          <p:cNvSpPr/>
          <p:nvPr/>
        </p:nvSpPr>
        <p:spPr>
          <a:xfrm>
            <a:off x="1163866" y="1036066"/>
            <a:ext cx="271145" cy="313055"/>
          </a:xfrm>
          <a:custGeom>
            <a:avLst/>
            <a:gdLst/>
            <a:ahLst/>
            <a:cxnLst/>
            <a:rect l="l" t="t" r="r" b="b"/>
            <a:pathLst>
              <a:path w="271144" h="313055">
                <a:moveTo>
                  <a:pt x="123024" y="0"/>
                </a:moveTo>
                <a:lnTo>
                  <a:pt x="147027" y="0"/>
                </a:lnTo>
                <a:lnTo>
                  <a:pt x="270979" y="312674"/>
                </a:lnTo>
                <a:lnTo>
                  <a:pt x="210527" y="312674"/>
                </a:lnTo>
                <a:lnTo>
                  <a:pt x="188048" y="250189"/>
                </a:lnTo>
                <a:lnTo>
                  <a:pt x="82334" y="250189"/>
                </a:lnTo>
                <a:lnTo>
                  <a:pt x="60858" y="312674"/>
                </a:lnTo>
                <a:lnTo>
                  <a:pt x="0" y="312674"/>
                </a:lnTo>
                <a:lnTo>
                  <a:pt x="123024" y="0"/>
                </a:lnTo>
                <a:close/>
              </a:path>
            </a:pathLst>
          </a:custGeom>
          <a:ln w="3175">
            <a:solidFill>
              <a:srgbClr val="58134A"/>
            </a:solidFill>
          </a:ln>
        </p:spPr>
        <p:txBody>
          <a:bodyPr wrap="square" lIns="0" tIns="0" rIns="0" bIns="0" rtlCol="0"/>
          <a:lstStyle/>
          <a:p>
            <a:endParaRPr/>
          </a:p>
        </p:txBody>
      </p:sp>
      <p:sp>
        <p:nvSpPr>
          <p:cNvPr id="1048719" name="object 50"/>
          <p:cNvSpPr/>
          <p:nvPr/>
        </p:nvSpPr>
        <p:spPr>
          <a:xfrm>
            <a:off x="3238626" y="1034922"/>
            <a:ext cx="186690" cy="319405"/>
          </a:xfrm>
          <a:custGeom>
            <a:avLst/>
            <a:gdLst/>
            <a:ahLst/>
            <a:cxnLst/>
            <a:rect l="l" t="t" r="r" b="b"/>
            <a:pathLst>
              <a:path w="186689" h="319405">
                <a:moveTo>
                  <a:pt x="94107" y="0"/>
                </a:moveTo>
                <a:lnTo>
                  <a:pt x="119086" y="1260"/>
                </a:lnTo>
                <a:lnTo>
                  <a:pt x="140493" y="5032"/>
                </a:lnTo>
                <a:lnTo>
                  <a:pt x="158329" y="11304"/>
                </a:lnTo>
                <a:lnTo>
                  <a:pt x="172593" y="20065"/>
                </a:lnTo>
                <a:lnTo>
                  <a:pt x="155956" y="67182"/>
                </a:lnTo>
                <a:lnTo>
                  <a:pt x="141360" y="58181"/>
                </a:lnTo>
                <a:lnTo>
                  <a:pt x="126349" y="51752"/>
                </a:lnTo>
                <a:lnTo>
                  <a:pt x="110932" y="47894"/>
                </a:lnTo>
                <a:lnTo>
                  <a:pt x="95123" y="46609"/>
                </a:lnTo>
                <a:lnTo>
                  <a:pt x="86217" y="47230"/>
                </a:lnTo>
                <a:lnTo>
                  <a:pt x="56016" y="74930"/>
                </a:lnTo>
                <a:lnTo>
                  <a:pt x="55372" y="82550"/>
                </a:lnTo>
                <a:lnTo>
                  <a:pt x="59039" y="95986"/>
                </a:lnTo>
                <a:lnTo>
                  <a:pt x="70040" y="109648"/>
                </a:lnTo>
                <a:lnTo>
                  <a:pt x="88376" y="123572"/>
                </a:lnTo>
                <a:lnTo>
                  <a:pt x="114046" y="137794"/>
                </a:lnTo>
                <a:lnTo>
                  <a:pt x="128478" y="145194"/>
                </a:lnTo>
                <a:lnTo>
                  <a:pt x="140731" y="152320"/>
                </a:lnTo>
                <a:lnTo>
                  <a:pt x="170830" y="179419"/>
                </a:lnTo>
                <a:lnTo>
                  <a:pt x="186257" y="222954"/>
                </a:lnTo>
                <a:lnTo>
                  <a:pt x="186689" y="233172"/>
                </a:lnTo>
                <a:lnTo>
                  <a:pt x="184854" y="251102"/>
                </a:lnTo>
                <a:lnTo>
                  <a:pt x="157225" y="294893"/>
                </a:lnTo>
                <a:lnTo>
                  <a:pt x="122539" y="313007"/>
                </a:lnTo>
                <a:lnTo>
                  <a:pt x="77850" y="319024"/>
                </a:lnTo>
                <a:lnTo>
                  <a:pt x="56828" y="317640"/>
                </a:lnTo>
                <a:lnTo>
                  <a:pt x="36830" y="313483"/>
                </a:lnTo>
                <a:lnTo>
                  <a:pt x="17879" y="306540"/>
                </a:lnTo>
                <a:lnTo>
                  <a:pt x="0" y="296799"/>
                </a:lnTo>
                <a:lnTo>
                  <a:pt x="20193" y="247650"/>
                </a:lnTo>
                <a:lnTo>
                  <a:pt x="36333" y="257631"/>
                </a:lnTo>
                <a:lnTo>
                  <a:pt x="52355" y="264731"/>
                </a:lnTo>
                <a:lnTo>
                  <a:pt x="68234" y="268974"/>
                </a:lnTo>
                <a:lnTo>
                  <a:pt x="83947" y="270382"/>
                </a:lnTo>
                <a:lnTo>
                  <a:pt x="105042" y="268285"/>
                </a:lnTo>
                <a:lnTo>
                  <a:pt x="120126" y="261985"/>
                </a:lnTo>
                <a:lnTo>
                  <a:pt x="129184" y="251469"/>
                </a:lnTo>
                <a:lnTo>
                  <a:pt x="132207" y="236727"/>
                </a:lnTo>
                <a:lnTo>
                  <a:pt x="131492" y="228917"/>
                </a:lnTo>
                <a:lnTo>
                  <a:pt x="103457" y="191468"/>
                </a:lnTo>
                <a:lnTo>
                  <a:pt x="57701" y="166022"/>
                </a:lnTo>
                <a:lnTo>
                  <a:pt x="44291" y="158321"/>
                </a:lnTo>
                <a:lnTo>
                  <a:pt x="15271" y="132683"/>
                </a:lnTo>
                <a:lnTo>
                  <a:pt x="1041" y="92390"/>
                </a:lnTo>
                <a:lnTo>
                  <a:pt x="635" y="83057"/>
                </a:lnTo>
                <a:lnTo>
                  <a:pt x="2258" y="65912"/>
                </a:lnTo>
                <a:lnTo>
                  <a:pt x="26797" y="23622"/>
                </a:lnTo>
                <a:lnTo>
                  <a:pt x="74481" y="1476"/>
                </a:lnTo>
                <a:lnTo>
                  <a:pt x="94107" y="0"/>
                </a:lnTo>
                <a:close/>
              </a:path>
            </a:pathLst>
          </a:custGeom>
          <a:ln w="3175">
            <a:solidFill>
              <a:srgbClr val="58134A"/>
            </a:solidFill>
          </a:ln>
        </p:spPr>
        <p:txBody>
          <a:bodyPr wrap="square" lIns="0" tIns="0" rIns="0" bIns="0" rtlCol="0"/>
          <a:lstStyle/>
          <a:p>
            <a:endParaRPr/>
          </a:p>
        </p:txBody>
      </p:sp>
      <p:sp>
        <p:nvSpPr>
          <p:cNvPr id="1048720" name="object 51"/>
          <p:cNvSpPr/>
          <p:nvPr/>
        </p:nvSpPr>
        <p:spPr>
          <a:xfrm>
            <a:off x="2752470" y="1034922"/>
            <a:ext cx="186690" cy="319405"/>
          </a:xfrm>
          <a:custGeom>
            <a:avLst/>
            <a:gdLst/>
            <a:ahLst/>
            <a:cxnLst/>
            <a:rect l="l" t="t" r="r" b="b"/>
            <a:pathLst>
              <a:path w="186689" h="319405">
                <a:moveTo>
                  <a:pt x="94106" y="0"/>
                </a:moveTo>
                <a:lnTo>
                  <a:pt x="119086" y="1260"/>
                </a:lnTo>
                <a:lnTo>
                  <a:pt x="140493" y="5032"/>
                </a:lnTo>
                <a:lnTo>
                  <a:pt x="158329" y="11304"/>
                </a:lnTo>
                <a:lnTo>
                  <a:pt x="172593" y="20065"/>
                </a:lnTo>
                <a:lnTo>
                  <a:pt x="155956" y="67182"/>
                </a:lnTo>
                <a:lnTo>
                  <a:pt x="141360" y="58181"/>
                </a:lnTo>
                <a:lnTo>
                  <a:pt x="126349" y="51752"/>
                </a:lnTo>
                <a:lnTo>
                  <a:pt x="110932" y="47894"/>
                </a:lnTo>
                <a:lnTo>
                  <a:pt x="95123" y="46609"/>
                </a:lnTo>
                <a:lnTo>
                  <a:pt x="86217" y="47230"/>
                </a:lnTo>
                <a:lnTo>
                  <a:pt x="56016" y="74930"/>
                </a:lnTo>
                <a:lnTo>
                  <a:pt x="55372" y="82550"/>
                </a:lnTo>
                <a:lnTo>
                  <a:pt x="59039" y="95986"/>
                </a:lnTo>
                <a:lnTo>
                  <a:pt x="70040" y="109648"/>
                </a:lnTo>
                <a:lnTo>
                  <a:pt x="88376" y="123572"/>
                </a:lnTo>
                <a:lnTo>
                  <a:pt x="114046" y="137794"/>
                </a:lnTo>
                <a:lnTo>
                  <a:pt x="128478" y="145194"/>
                </a:lnTo>
                <a:lnTo>
                  <a:pt x="140731" y="152320"/>
                </a:lnTo>
                <a:lnTo>
                  <a:pt x="170830" y="179419"/>
                </a:lnTo>
                <a:lnTo>
                  <a:pt x="186257" y="222954"/>
                </a:lnTo>
                <a:lnTo>
                  <a:pt x="186690" y="233172"/>
                </a:lnTo>
                <a:lnTo>
                  <a:pt x="184854" y="251102"/>
                </a:lnTo>
                <a:lnTo>
                  <a:pt x="157226" y="294893"/>
                </a:lnTo>
                <a:lnTo>
                  <a:pt x="122539" y="313007"/>
                </a:lnTo>
                <a:lnTo>
                  <a:pt x="77851" y="319024"/>
                </a:lnTo>
                <a:lnTo>
                  <a:pt x="56828" y="317640"/>
                </a:lnTo>
                <a:lnTo>
                  <a:pt x="36830" y="313483"/>
                </a:lnTo>
                <a:lnTo>
                  <a:pt x="17879" y="306540"/>
                </a:lnTo>
                <a:lnTo>
                  <a:pt x="0" y="296799"/>
                </a:lnTo>
                <a:lnTo>
                  <a:pt x="20193" y="247650"/>
                </a:lnTo>
                <a:lnTo>
                  <a:pt x="36333" y="257631"/>
                </a:lnTo>
                <a:lnTo>
                  <a:pt x="52355" y="264731"/>
                </a:lnTo>
                <a:lnTo>
                  <a:pt x="68234" y="268974"/>
                </a:lnTo>
                <a:lnTo>
                  <a:pt x="83947" y="270382"/>
                </a:lnTo>
                <a:lnTo>
                  <a:pt x="105042" y="268285"/>
                </a:lnTo>
                <a:lnTo>
                  <a:pt x="120126" y="261985"/>
                </a:lnTo>
                <a:lnTo>
                  <a:pt x="129184" y="251469"/>
                </a:lnTo>
                <a:lnTo>
                  <a:pt x="132206" y="236727"/>
                </a:lnTo>
                <a:lnTo>
                  <a:pt x="131492" y="228917"/>
                </a:lnTo>
                <a:lnTo>
                  <a:pt x="103457" y="191468"/>
                </a:lnTo>
                <a:lnTo>
                  <a:pt x="57701" y="166022"/>
                </a:lnTo>
                <a:lnTo>
                  <a:pt x="44291" y="158321"/>
                </a:lnTo>
                <a:lnTo>
                  <a:pt x="15271" y="132683"/>
                </a:lnTo>
                <a:lnTo>
                  <a:pt x="1041" y="92390"/>
                </a:lnTo>
                <a:lnTo>
                  <a:pt x="635" y="83057"/>
                </a:lnTo>
                <a:lnTo>
                  <a:pt x="2258" y="65912"/>
                </a:lnTo>
                <a:lnTo>
                  <a:pt x="26797" y="23622"/>
                </a:lnTo>
                <a:lnTo>
                  <a:pt x="74481" y="1476"/>
                </a:lnTo>
                <a:lnTo>
                  <a:pt x="94106" y="0"/>
                </a:lnTo>
                <a:close/>
              </a:path>
            </a:pathLst>
          </a:custGeom>
          <a:ln w="3175">
            <a:solidFill>
              <a:srgbClr val="58134A"/>
            </a:solidFill>
          </a:ln>
        </p:spPr>
        <p:txBody>
          <a:bodyPr wrap="square" lIns="0" tIns="0" rIns="0" bIns="0" rtlCol="0"/>
          <a:lstStyle/>
          <a:p>
            <a:endParaRPr/>
          </a:p>
        </p:txBody>
      </p:sp>
      <p:sp>
        <p:nvSpPr>
          <p:cNvPr id="1048721" name="object 52"/>
          <p:cNvSpPr/>
          <p:nvPr/>
        </p:nvSpPr>
        <p:spPr>
          <a:xfrm>
            <a:off x="1740535" y="1034922"/>
            <a:ext cx="234315" cy="319405"/>
          </a:xfrm>
          <a:custGeom>
            <a:avLst/>
            <a:gdLst/>
            <a:ahLst/>
            <a:cxnLst/>
            <a:rect l="l" t="t" r="r" b="b"/>
            <a:pathLst>
              <a:path w="234314" h="319405">
                <a:moveTo>
                  <a:pt x="141223" y="0"/>
                </a:moveTo>
                <a:lnTo>
                  <a:pt x="166465" y="1357"/>
                </a:lnTo>
                <a:lnTo>
                  <a:pt x="189039" y="5429"/>
                </a:lnTo>
                <a:lnTo>
                  <a:pt x="208946" y="12215"/>
                </a:lnTo>
                <a:lnTo>
                  <a:pt x="226187" y="21716"/>
                </a:lnTo>
                <a:lnTo>
                  <a:pt x="203581" y="67055"/>
                </a:lnTo>
                <a:lnTo>
                  <a:pt x="193034" y="58981"/>
                </a:lnTo>
                <a:lnTo>
                  <a:pt x="179689" y="53228"/>
                </a:lnTo>
                <a:lnTo>
                  <a:pt x="163558" y="49785"/>
                </a:lnTo>
                <a:lnTo>
                  <a:pt x="144652" y="48640"/>
                </a:lnTo>
                <a:lnTo>
                  <a:pt x="126269" y="50665"/>
                </a:lnTo>
                <a:lnTo>
                  <a:pt x="81406" y="81025"/>
                </a:lnTo>
                <a:lnTo>
                  <a:pt x="62944" y="117633"/>
                </a:lnTo>
                <a:lnTo>
                  <a:pt x="56768" y="162813"/>
                </a:lnTo>
                <a:lnTo>
                  <a:pt x="58197" y="186295"/>
                </a:lnTo>
                <a:lnTo>
                  <a:pt x="69627" y="225589"/>
                </a:lnTo>
                <a:lnTo>
                  <a:pt x="106299" y="263143"/>
                </a:lnTo>
                <a:lnTo>
                  <a:pt x="140588" y="270382"/>
                </a:lnTo>
                <a:lnTo>
                  <a:pt x="161212" y="268450"/>
                </a:lnTo>
                <a:lnTo>
                  <a:pt x="179466" y="262636"/>
                </a:lnTo>
                <a:lnTo>
                  <a:pt x="195363" y="252916"/>
                </a:lnTo>
                <a:lnTo>
                  <a:pt x="208914" y="239267"/>
                </a:lnTo>
                <a:lnTo>
                  <a:pt x="234314" y="283463"/>
                </a:lnTo>
                <a:lnTo>
                  <a:pt x="215620" y="299039"/>
                </a:lnTo>
                <a:lnTo>
                  <a:pt x="193055" y="310149"/>
                </a:lnTo>
                <a:lnTo>
                  <a:pt x="166610" y="316807"/>
                </a:lnTo>
                <a:lnTo>
                  <a:pt x="136270" y="319024"/>
                </a:lnTo>
                <a:lnTo>
                  <a:pt x="105697" y="316376"/>
                </a:lnTo>
                <a:lnTo>
                  <a:pt x="55457" y="295128"/>
                </a:lnTo>
                <a:lnTo>
                  <a:pt x="20145" y="253307"/>
                </a:lnTo>
                <a:lnTo>
                  <a:pt x="2238" y="195343"/>
                </a:lnTo>
                <a:lnTo>
                  <a:pt x="0" y="160527"/>
                </a:lnTo>
                <a:lnTo>
                  <a:pt x="2476" y="127718"/>
                </a:lnTo>
                <a:lnTo>
                  <a:pt x="22288" y="70481"/>
                </a:lnTo>
                <a:lnTo>
                  <a:pt x="60892" y="25931"/>
                </a:lnTo>
                <a:lnTo>
                  <a:pt x="111668" y="2881"/>
                </a:lnTo>
                <a:lnTo>
                  <a:pt x="141223" y="0"/>
                </a:lnTo>
                <a:close/>
              </a:path>
            </a:pathLst>
          </a:custGeom>
          <a:ln w="3175">
            <a:solidFill>
              <a:srgbClr val="58134A"/>
            </a:solidFill>
          </a:ln>
        </p:spPr>
        <p:txBody>
          <a:bodyPr wrap="square" lIns="0" tIns="0" rIns="0" bIns="0" rtlCol="0"/>
          <a:lstStyle/>
          <a:p>
            <a:endParaRPr/>
          </a:p>
        </p:txBody>
      </p:sp>
      <p:sp>
        <p:nvSpPr>
          <p:cNvPr id="1048722" name="object 53"/>
          <p:cNvSpPr/>
          <p:nvPr/>
        </p:nvSpPr>
        <p:spPr>
          <a:xfrm>
            <a:off x="4076700" y="3810761"/>
            <a:ext cx="2561590" cy="456565"/>
          </a:xfrm>
          <a:custGeom>
            <a:avLst/>
            <a:gdLst/>
            <a:ahLst/>
            <a:cxnLst/>
            <a:rect l="l" t="t" r="r" b="b"/>
            <a:pathLst>
              <a:path w="2561590" h="456564">
                <a:moveTo>
                  <a:pt x="0" y="0"/>
                </a:moveTo>
                <a:lnTo>
                  <a:pt x="0" y="234187"/>
                </a:lnTo>
                <a:lnTo>
                  <a:pt x="2561335" y="234187"/>
                </a:lnTo>
                <a:lnTo>
                  <a:pt x="2561335" y="456438"/>
                </a:lnTo>
              </a:path>
            </a:pathLst>
          </a:custGeom>
          <a:ln w="39999">
            <a:solidFill>
              <a:srgbClr val="922E51"/>
            </a:solidFill>
          </a:ln>
        </p:spPr>
        <p:txBody>
          <a:bodyPr wrap="square" lIns="0" tIns="0" rIns="0" bIns="0" rtlCol="0"/>
          <a:lstStyle/>
          <a:p>
            <a:endParaRPr/>
          </a:p>
        </p:txBody>
      </p:sp>
      <p:sp>
        <p:nvSpPr>
          <p:cNvPr id="1048723" name="object 54"/>
          <p:cNvSpPr/>
          <p:nvPr/>
        </p:nvSpPr>
        <p:spPr>
          <a:xfrm>
            <a:off x="4076700" y="3810761"/>
            <a:ext cx="0" cy="444500"/>
          </a:xfrm>
          <a:custGeom>
            <a:avLst/>
            <a:gdLst/>
            <a:ahLst/>
            <a:cxnLst/>
            <a:rect l="l" t="t" r="r" b="b"/>
            <a:pathLst>
              <a:path h="444500">
                <a:moveTo>
                  <a:pt x="0" y="0"/>
                </a:moveTo>
                <a:lnTo>
                  <a:pt x="0" y="444500"/>
                </a:lnTo>
              </a:path>
            </a:pathLst>
          </a:custGeom>
          <a:ln w="39999">
            <a:solidFill>
              <a:srgbClr val="922E51"/>
            </a:solidFill>
          </a:ln>
        </p:spPr>
        <p:txBody>
          <a:bodyPr wrap="square" lIns="0" tIns="0" rIns="0" bIns="0" rtlCol="0"/>
          <a:lstStyle/>
          <a:p>
            <a:endParaRPr/>
          </a:p>
        </p:txBody>
      </p:sp>
      <p:sp>
        <p:nvSpPr>
          <p:cNvPr id="1048724" name="object 55"/>
          <p:cNvSpPr/>
          <p:nvPr/>
        </p:nvSpPr>
        <p:spPr>
          <a:xfrm>
            <a:off x="1515363" y="3810761"/>
            <a:ext cx="2561590" cy="506095"/>
          </a:xfrm>
          <a:custGeom>
            <a:avLst/>
            <a:gdLst/>
            <a:ahLst/>
            <a:cxnLst/>
            <a:rect l="l" t="t" r="r" b="b"/>
            <a:pathLst>
              <a:path w="2561590" h="506095">
                <a:moveTo>
                  <a:pt x="2561336" y="0"/>
                </a:moveTo>
                <a:lnTo>
                  <a:pt x="2561336" y="283718"/>
                </a:lnTo>
                <a:lnTo>
                  <a:pt x="0" y="283718"/>
                </a:lnTo>
                <a:lnTo>
                  <a:pt x="0" y="505840"/>
                </a:lnTo>
              </a:path>
            </a:pathLst>
          </a:custGeom>
          <a:ln w="39999">
            <a:solidFill>
              <a:srgbClr val="922E51"/>
            </a:solidFill>
          </a:ln>
        </p:spPr>
        <p:txBody>
          <a:bodyPr wrap="square" lIns="0" tIns="0" rIns="0" bIns="0" rtlCol="0"/>
          <a:lstStyle/>
          <a:p>
            <a:endParaRPr/>
          </a:p>
        </p:txBody>
      </p:sp>
      <p:sp>
        <p:nvSpPr>
          <p:cNvPr id="1048725" name="object 56"/>
          <p:cNvSpPr/>
          <p:nvPr/>
        </p:nvSpPr>
        <p:spPr>
          <a:xfrm>
            <a:off x="3018535" y="2752572"/>
            <a:ext cx="2116455" cy="1058545"/>
          </a:xfrm>
          <a:custGeom>
            <a:avLst/>
            <a:gdLst/>
            <a:ahLst/>
            <a:cxnLst/>
            <a:rect l="l" t="t" r="r" b="b"/>
            <a:pathLst>
              <a:path w="2116454" h="1058545">
                <a:moveTo>
                  <a:pt x="0" y="1058189"/>
                </a:moveTo>
                <a:lnTo>
                  <a:pt x="2116328" y="1058189"/>
                </a:lnTo>
                <a:lnTo>
                  <a:pt x="2116328" y="0"/>
                </a:lnTo>
                <a:lnTo>
                  <a:pt x="0" y="0"/>
                </a:lnTo>
                <a:lnTo>
                  <a:pt x="0" y="1058189"/>
                </a:lnTo>
                <a:close/>
              </a:path>
            </a:pathLst>
          </a:custGeom>
          <a:solidFill>
            <a:srgbClr val="B83C68"/>
          </a:solidFill>
        </p:spPr>
        <p:txBody>
          <a:bodyPr wrap="square" lIns="0" tIns="0" rIns="0" bIns="0" rtlCol="0"/>
          <a:lstStyle/>
          <a:p>
            <a:endParaRPr/>
          </a:p>
        </p:txBody>
      </p:sp>
      <p:sp>
        <p:nvSpPr>
          <p:cNvPr id="1048726" name="object 57"/>
          <p:cNvSpPr/>
          <p:nvPr/>
        </p:nvSpPr>
        <p:spPr>
          <a:xfrm>
            <a:off x="3018535" y="2752572"/>
            <a:ext cx="2116455" cy="1058545"/>
          </a:xfrm>
          <a:custGeom>
            <a:avLst/>
            <a:gdLst/>
            <a:ahLst/>
            <a:cxnLst/>
            <a:rect l="l" t="t" r="r" b="b"/>
            <a:pathLst>
              <a:path w="2116454" h="1058545">
                <a:moveTo>
                  <a:pt x="0" y="1058189"/>
                </a:moveTo>
                <a:lnTo>
                  <a:pt x="2116328" y="1058189"/>
                </a:lnTo>
                <a:lnTo>
                  <a:pt x="2116328" y="0"/>
                </a:lnTo>
                <a:lnTo>
                  <a:pt x="0" y="0"/>
                </a:lnTo>
                <a:lnTo>
                  <a:pt x="0" y="1058189"/>
                </a:lnTo>
                <a:close/>
              </a:path>
            </a:pathLst>
          </a:custGeom>
          <a:ln w="39999">
            <a:solidFill>
              <a:srgbClr val="FFFFFF"/>
            </a:solidFill>
          </a:ln>
        </p:spPr>
        <p:txBody>
          <a:bodyPr wrap="square" lIns="0" tIns="0" rIns="0" bIns="0" rtlCol="0"/>
          <a:lstStyle/>
          <a:p>
            <a:endParaRPr/>
          </a:p>
        </p:txBody>
      </p:sp>
      <p:sp>
        <p:nvSpPr>
          <p:cNvPr id="1048727" name="object 58"/>
          <p:cNvSpPr txBox="1">
            <a:spLocks noGrp="1"/>
          </p:cNvSpPr>
          <p:nvPr>
            <p:ph type="title"/>
          </p:nvPr>
        </p:nvSpPr>
        <p:spPr>
          <a:xfrm>
            <a:off x="3018535" y="2755369"/>
            <a:ext cx="2116455" cy="997453"/>
          </a:xfrm>
          <a:prstGeom prst="rect">
            <a:avLst/>
          </a:prstGeom>
        </p:spPr>
        <p:txBody>
          <a:bodyPr vert="horz" wrap="square" lIns="0" tIns="12700" rIns="0" bIns="0" rtlCol="0">
            <a:spAutoFit/>
          </a:bodyPr>
          <a:lstStyle/>
          <a:p>
            <a:pPr marL="553720" marR="413384" indent="-134620">
              <a:lnSpc>
                <a:spcPct val="117500"/>
              </a:lnSpc>
              <a:spcBef>
                <a:spcPts val="100"/>
              </a:spcBef>
            </a:pPr>
            <a:r>
              <a:rPr sz="2800" spc="5" dirty="0"/>
              <a:t>F</a:t>
            </a:r>
            <a:r>
              <a:rPr sz="2800" spc="10" dirty="0"/>
              <a:t>i</a:t>
            </a:r>
            <a:r>
              <a:rPr sz="2800" spc="5" dirty="0"/>
              <a:t>n</a:t>
            </a:r>
            <a:r>
              <a:rPr sz="2800" dirty="0"/>
              <a:t>anc</a:t>
            </a:r>
            <a:r>
              <a:rPr sz="2800" spc="-10" dirty="0"/>
              <a:t>i</a:t>
            </a:r>
            <a:r>
              <a:rPr sz="2800" dirty="0"/>
              <a:t>al  </a:t>
            </a:r>
            <a:r>
              <a:rPr sz="2800" spc="5" dirty="0"/>
              <a:t>system</a:t>
            </a:r>
            <a:endParaRPr sz="2800" dirty="0"/>
          </a:p>
        </p:txBody>
      </p:sp>
      <p:sp>
        <p:nvSpPr>
          <p:cNvPr id="1048728" name="object 59"/>
          <p:cNvSpPr/>
          <p:nvPr/>
        </p:nvSpPr>
        <p:spPr>
          <a:xfrm>
            <a:off x="457200" y="4316704"/>
            <a:ext cx="2116455" cy="1058545"/>
          </a:xfrm>
          <a:custGeom>
            <a:avLst/>
            <a:gdLst/>
            <a:ahLst/>
            <a:cxnLst/>
            <a:rect l="l" t="t" r="r" b="b"/>
            <a:pathLst>
              <a:path w="2116455" h="1058545">
                <a:moveTo>
                  <a:pt x="0" y="1058189"/>
                </a:moveTo>
                <a:lnTo>
                  <a:pt x="2116328" y="1058189"/>
                </a:lnTo>
                <a:lnTo>
                  <a:pt x="2116328" y="0"/>
                </a:lnTo>
                <a:lnTo>
                  <a:pt x="0" y="0"/>
                </a:lnTo>
                <a:lnTo>
                  <a:pt x="0" y="1058189"/>
                </a:lnTo>
                <a:close/>
              </a:path>
            </a:pathLst>
          </a:custGeom>
          <a:solidFill>
            <a:srgbClr val="B83C68"/>
          </a:solidFill>
        </p:spPr>
        <p:txBody>
          <a:bodyPr wrap="square" lIns="0" tIns="0" rIns="0" bIns="0" rtlCol="0"/>
          <a:lstStyle/>
          <a:p>
            <a:endParaRPr/>
          </a:p>
        </p:txBody>
      </p:sp>
      <p:sp>
        <p:nvSpPr>
          <p:cNvPr id="1048729" name="object 60"/>
          <p:cNvSpPr/>
          <p:nvPr/>
        </p:nvSpPr>
        <p:spPr>
          <a:xfrm>
            <a:off x="457200" y="4316704"/>
            <a:ext cx="2116455" cy="1058545"/>
          </a:xfrm>
          <a:custGeom>
            <a:avLst/>
            <a:gdLst/>
            <a:ahLst/>
            <a:cxnLst/>
            <a:rect l="l" t="t" r="r" b="b"/>
            <a:pathLst>
              <a:path w="2116455" h="1058545">
                <a:moveTo>
                  <a:pt x="0" y="1058189"/>
                </a:moveTo>
                <a:lnTo>
                  <a:pt x="2116328" y="1058189"/>
                </a:lnTo>
                <a:lnTo>
                  <a:pt x="2116328" y="0"/>
                </a:lnTo>
                <a:lnTo>
                  <a:pt x="0" y="0"/>
                </a:lnTo>
                <a:lnTo>
                  <a:pt x="0" y="1058189"/>
                </a:lnTo>
                <a:close/>
              </a:path>
            </a:pathLst>
          </a:custGeom>
          <a:ln w="39999">
            <a:solidFill>
              <a:srgbClr val="FFFFFF"/>
            </a:solidFill>
          </a:ln>
        </p:spPr>
        <p:txBody>
          <a:bodyPr wrap="square" lIns="0" tIns="0" rIns="0" bIns="0" rtlCol="0"/>
          <a:lstStyle/>
          <a:p>
            <a:endParaRPr/>
          </a:p>
        </p:txBody>
      </p:sp>
      <p:sp>
        <p:nvSpPr>
          <p:cNvPr id="1048730" name="object 61"/>
          <p:cNvSpPr txBox="1"/>
          <p:nvPr/>
        </p:nvSpPr>
        <p:spPr>
          <a:xfrm>
            <a:off x="457200" y="4447387"/>
            <a:ext cx="2407411" cy="741680"/>
          </a:xfrm>
          <a:prstGeom prst="rect">
            <a:avLst/>
          </a:prstGeom>
        </p:spPr>
        <p:txBody>
          <a:bodyPr vert="horz" wrap="square" lIns="0" tIns="12700" rIns="0" bIns="0" rtlCol="0">
            <a:spAutoFit/>
          </a:bodyPr>
          <a:lstStyle/>
          <a:p>
            <a:pPr marL="32384" marR="25400" indent="386715">
              <a:lnSpc>
                <a:spcPct val="117500"/>
              </a:lnSpc>
              <a:spcBef>
                <a:spcPts val="100"/>
              </a:spcBef>
            </a:pPr>
            <a:r>
              <a:rPr sz="2000" dirty="0">
                <a:solidFill>
                  <a:srgbClr val="FFFFFF"/>
                </a:solidFill>
                <a:latin typeface="Arial Black"/>
                <a:cs typeface="Arial Black"/>
              </a:rPr>
              <a:t>Financial  </a:t>
            </a:r>
            <a:r>
              <a:rPr sz="2000" spc="5" dirty="0">
                <a:solidFill>
                  <a:srgbClr val="FFFFFF"/>
                </a:solidFill>
                <a:latin typeface="Arial Black"/>
                <a:cs typeface="Arial Black"/>
              </a:rPr>
              <a:t>Int</a:t>
            </a:r>
            <a:r>
              <a:rPr sz="2000" dirty="0">
                <a:solidFill>
                  <a:srgbClr val="FFFFFF"/>
                </a:solidFill>
                <a:latin typeface="Arial Black"/>
                <a:cs typeface="Arial Black"/>
              </a:rPr>
              <a:t>e</a:t>
            </a:r>
            <a:r>
              <a:rPr sz="2000" spc="100" dirty="0">
                <a:solidFill>
                  <a:srgbClr val="FFFFFF"/>
                </a:solidFill>
                <a:latin typeface="Arial Black"/>
                <a:cs typeface="Arial Black"/>
              </a:rPr>
              <a:t>r</a:t>
            </a:r>
            <a:r>
              <a:rPr sz="2000" dirty="0">
                <a:solidFill>
                  <a:srgbClr val="FFFFFF"/>
                </a:solidFill>
                <a:latin typeface="Arial Black"/>
                <a:cs typeface="Arial Black"/>
              </a:rPr>
              <a:t>me</a:t>
            </a:r>
            <a:r>
              <a:rPr sz="2000" spc="-10" dirty="0">
                <a:solidFill>
                  <a:srgbClr val="FFFFFF"/>
                </a:solidFill>
                <a:latin typeface="Arial Black"/>
                <a:cs typeface="Arial Black"/>
              </a:rPr>
              <a:t>d</a:t>
            </a:r>
            <a:r>
              <a:rPr sz="2000" dirty="0">
                <a:solidFill>
                  <a:srgbClr val="FFFFFF"/>
                </a:solidFill>
                <a:latin typeface="Arial Black"/>
                <a:cs typeface="Arial Black"/>
              </a:rPr>
              <a:t>iaries</a:t>
            </a:r>
            <a:endParaRPr sz="2000" dirty="0">
              <a:latin typeface="Arial Black"/>
              <a:cs typeface="Arial Black"/>
            </a:endParaRPr>
          </a:p>
        </p:txBody>
      </p:sp>
      <p:sp>
        <p:nvSpPr>
          <p:cNvPr id="1048731" name="object 62"/>
          <p:cNvSpPr/>
          <p:nvPr/>
        </p:nvSpPr>
        <p:spPr>
          <a:xfrm>
            <a:off x="3018535" y="4255236"/>
            <a:ext cx="2116455" cy="1058545"/>
          </a:xfrm>
          <a:custGeom>
            <a:avLst/>
            <a:gdLst/>
            <a:ahLst/>
            <a:cxnLst/>
            <a:rect l="l" t="t" r="r" b="b"/>
            <a:pathLst>
              <a:path w="2116454" h="1058545">
                <a:moveTo>
                  <a:pt x="0" y="1058189"/>
                </a:moveTo>
                <a:lnTo>
                  <a:pt x="2116328" y="1058189"/>
                </a:lnTo>
                <a:lnTo>
                  <a:pt x="2116328" y="0"/>
                </a:lnTo>
                <a:lnTo>
                  <a:pt x="0" y="0"/>
                </a:lnTo>
                <a:lnTo>
                  <a:pt x="0" y="1058189"/>
                </a:lnTo>
                <a:close/>
              </a:path>
            </a:pathLst>
          </a:custGeom>
          <a:solidFill>
            <a:srgbClr val="B83C68"/>
          </a:solidFill>
        </p:spPr>
        <p:txBody>
          <a:bodyPr wrap="square" lIns="0" tIns="0" rIns="0" bIns="0" rtlCol="0"/>
          <a:lstStyle/>
          <a:p>
            <a:endParaRPr/>
          </a:p>
        </p:txBody>
      </p:sp>
      <p:sp>
        <p:nvSpPr>
          <p:cNvPr id="1048732" name="object 63"/>
          <p:cNvSpPr/>
          <p:nvPr/>
        </p:nvSpPr>
        <p:spPr>
          <a:xfrm>
            <a:off x="3018535" y="4255236"/>
            <a:ext cx="2116455" cy="1058545"/>
          </a:xfrm>
          <a:custGeom>
            <a:avLst/>
            <a:gdLst/>
            <a:ahLst/>
            <a:cxnLst/>
            <a:rect l="l" t="t" r="r" b="b"/>
            <a:pathLst>
              <a:path w="2116454" h="1058545">
                <a:moveTo>
                  <a:pt x="0" y="1058189"/>
                </a:moveTo>
                <a:lnTo>
                  <a:pt x="2116328" y="1058189"/>
                </a:lnTo>
                <a:lnTo>
                  <a:pt x="2116328" y="0"/>
                </a:lnTo>
                <a:lnTo>
                  <a:pt x="0" y="0"/>
                </a:lnTo>
                <a:lnTo>
                  <a:pt x="0" y="1058189"/>
                </a:lnTo>
                <a:close/>
              </a:path>
            </a:pathLst>
          </a:custGeom>
          <a:ln w="39999">
            <a:solidFill>
              <a:srgbClr val="FFFFFF"/>
            </a:solidFill>
          </a:ln>
        </p:spPr>
        <p:txBody>
          <a:bodyPr wrap="square" lIns="0" tIns="0" rIns="0" bIns="0" rtlCol="0"/>
          <a:lstStyle/>
          <a:p>
            <a:endParaRPr/>
          </a:p>
        </p:txBody>
      </p:sp>
      <p:sp>
        <p:nvSpPr>
          <p:cNvPr id="1048733" name="object 64"/>
          <p:cNvSpPr txBox="1"/>
          <p:nvPr/>
        </p:nvSpPr>
        <p:spPr>
          <a:xfrm>
            <a:off x="3018535" y="4423384"/>
            <a:ext cx="2116455" cy="668655"/>
          </a:xfrm>
          <a:prstGeom prst="rect">
            <a:avLst/>
          </a:prstGeom>
        </p:spPr>
        <p:txBody>
          <a:bodyPr vert="horz" wrap="square" lIns="0" tIns="12700" rIns="0" bIns="0" rtlCol="0">
            <a:spAutoFit/>
          </a:bodyPr>
          <a:lstStyle/>
          <a:p>
            <a:pPr marL="490855" marR="413384" indent="-71755">
              <a:lnSpc>
                <a:spcPct val="105500"/>
              </a:lnSpc>
              <a:spcBef>
                <a:spcPts val="100"/>
              </a:spcBef>
            </a:pPr>
            <a:r>
              <a:rPr sz="2000" spc="5" dirty="0">
                <a:solidFill>
                  <a:srgbClr val="FFFFFF"/>
                </a:solidFill>
                <a:latin typeface="Arial Black"/>
                <a:cs typeface="Arial Black"/>
              </a:rPr>
              <a:t>F</a:t>
            </a:r>
            <a:r>
              <a:rPr sz="2000" spc="10" dirty="0">
                <a:solidFill>
                  <a:srgbClr val="FFFFFF"/>
                </a:solidFill>
                <a:latin typeface="Arial Black"/>
                <a:cs typeface="Arial Black"/>
              </a:rPr>
              <a:t>i</a:t>
            </a:r>
            <a:r>
              <a:rPr sz="2000" spc="5" dirty="0">
                <a:solidFill>
                  <a:srgbClr val="FFFFFF"/>
                </a:solidFill>
                <a:latin typeface="Arial Black"/>
                <a:cs typeface="Arial Black"/>
              </a:rPr>
              <a:t>n</a:t>
            </a:r>
            <a:r>
              <a:rPr sz="2000" dirty="0">
                <a:solidFill>
                  <a:srgbClr val="FFFFFF"/>
                </a:solidFill>
                <a:latin typeface="Arial Black"/>
                <a:cs typeface="Arial Black"/>
              </a:rPr>
              <a:t>anc</a:t>
            </a:r>
            <a:r>
              <a:rPr sz="2000" spc="-10" dirty="0">
                <a:solidFill>
                  <a:srgbClr val="FFFFFF"/>
                </a:solidFill>
                <a:latin typeface="Arial Black"/>
                <a:cs typeface="Arial Black"/>
              </a:rPr>
              <a:t>i</a:t>
            </a:r>
            <a:r>
              <a:rPr sz="2000" dirty="0">
                <a:solidFill>
                  <a:srgbClr val="FFFFFF"/>
                </a:solidFill>
                <a:latin typeface="Arial Black"/>
                <a:cs typeface="Arial Black"/>
              </a:rPr>
              <a:t>al  Markets</a:t>
            </a:r>
            <a:endParaRPr sz="2000">
              <a:latin typeface="Arial Black"/>
              <a:cs typeface="Arial Black"/>
            </a:endParaRPr>
          </a:p>
        </p:txBody>
      </p:sp>
      <p:sp>
        <p:nvSpPr>
          <p:cNvPr id="1048734" name="object 65"/>
          <p:cNvSpPr/>
          <p:nvPr/>
        </p:nvSpPr>
        <p:spPr>
          <a:xfrm>
            <a:off x="5579871" y="4267174"/>
            <a:ext cx="2116455" cy="1058545"/>
          </a:xfrm>
          <a:custGeom>
            <a:avLst/>
            <a:gdLst/>
            <a:ahLst/>
            <a:cxnLst/>
            <a:rect l="l" t="t" r="r" b="b"/>
            <a:pathLst>
              <a:path w="2116454" h="1058545">
                <a:moveTo>
                  <a:pt x="0" y="1058189"/>
                </a:moveTo>
                <a:lnTo>
                  <a:pt x="2116328" y="1058189"/>
                </a:lnTo>
                <a:lnTo>
                  <a:pt x="2116328" y="0"/>
                </a:lnTo>
                <a:lnTo>
                  <a:pt x="0" y="0"/>
                </a:lnTo>
                <a:lnTo>
                  <a:pt x="0" y="1058189"/>
                </a:lnTo>
                <a:close/>
              </a:path>
            </a:pathLst>
          </a:custGeom>
          <a:solidFill>
            <a:srgbClr val="B83C68"/>
          </a:solidFill>
        </p:spPr>
        <p:txBody>
          <a:bodyPr wrap="square" lIns="0" tIns="0" rIns="0" bIns="0" rtlCol="0"/>
          <a:lstStyle/>
          <a:p>
            <a:endParaRPr/>
          </a:p>
        </p:txBody>
      </p:sp>
      <p:sp>
        <p:nvSpPr>
          <p:cNvPr id="1048735" name="object 66"/>
          <p:cNvSpPr/>
          <p:nvPr/>
        </p:nvSpPr>
        <p:spPr>
          <a:xfrm>
            <a:off x="5579871" y="4267174"/>
            <a:ext cx="2116455" cy="1058545"/>
          </a:xfrm>
          <a:custGeom>
            <a:avLst/>
            <a:gdLst/>
            <a:ahLst/>
            <a:cxnLst/>
            <a:rect l="l" t="t" r="r" b="b"/>
            <a:pathLst>
              <a:path w="2116454" h="1058545">
                <a:moveTo>
                  <a:pt x="0" y="1058189"/>
                </a:moveTo>
                <a:lnTo>
                  <a:pt x="2116328" y="1058189"/>
                </a:lnTo>
                <a:lnTo>
                  <a:pt x="2116328" y="0"/>
                </a:lnTo>
                <a:lnTo>
                  <a:pt x="0" y="0"/>
                </a:lnTo>
                <a:lnTo>
                  <a:pt x="0" y="1058189"/>
                </a:lnTo>
                <a:close/>
              </a:path>
            </a:pathLst>
          </a:custGeom>
          <a:ln w="39999">
            <a:solidFill>
              <a:srgbClr val="FFFFFF"/>
            </a:solidFill>
          </a:ln>
        </p:spPr>
        <p:txBody>
          <a:bodyPr wrap="square" lIns="0" tIns="0" rIns="0" bIns="0" rtlCol="0"/>
          <a:lstStyle/>
          <a:p>
            <a:endParaRPr/>
          </a:p>
        </p:txBody>
      </p:sp>
      <p:sp>
        <p:nvSpPr>
          <p:cNvPr id="1048736" name="object 67"/>
          <p:cNvSpPr txBox="1"/>
          <p:nvPr/>
        </p:nvSpPr>
        <p:spPr>
          <a:xfrm>
            <a:off x="5579871" y="4435138"/>
            <a:ext cx="2116455" cy="669290"/>
          </a:xfrm>
          <a:prstGeom prst="rect">
            <a:avLst/>
          </a:prstGeom>
        </p:spPr>
        <p:txBody>
          <a:bodyPr vert="horz" wrap="square" lIns="0" tIns="29209" rIns="0" bIns="0" rtlCol="0">
            <a:spAutoFit/>
          </a:bodyPr>
          <a:lstStyle/>
          <a:p>
            <a:pPr marL="419734">
              <a:lnSpc>
                <a:spcPct val="100000"/>
              </a:lnSpc>
              <a:spcBef>
                <a:spcPts val="229"/>
              </a:spcBef>
            </a:pPr>
            <a:r>
              <a:rPr sz="2000" dirty="0">
                <a:solidFill>
                  <a:srgbClr val="FFFFFF"/>
                </a:solidFill>
                <a:latin typeface="Arial Black"/>
                <a:cs typeface="Arial Black"/>
              </a:rPr>
              <a:t>Financial</a:t>
            </a:r>
            <a:endParaRPr sz="2000">
              <a:latin typeface="Arial Black"/>
              <a:cs typeface="Arial Black"/>
            </a:endParaRPr>
          </a:p>
          <a:p>
            <a:pPr marL="582930">
              <a:lnSpc>
                <a:spcPct val="100000"/>
              </a:lnSpc>
              <a:spcBef>
                <a:spcPts val="135"/>
              </a:spcBef>
            </a:pPr>
            <a:r>
              <a:rPr sz="2000" spc="5" dirty="0">
                <a:solidFill>
                  <a:srgbClr val="FFFFFF"/>
                </a:solidFill>
                <a:latin typeface="Arial Black"/>
                <a:cs typeface="Arial Black"/>
              </a:rPr>
              <a:t>Assets</a:t>
            </a:r>
            <a:endParaRPr sz="2000">
              <a:latin typeface="Arial Black"/>
              <a:cs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37"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048738" name="object 3"/>
          <p:cNvSpPr/>
          <p:nvPr/>
        </p:nvSpPr>
        <p:spPr>
          <a:xfrm>
            <a:off x="2665476" y="0"/>
            <a:ext cx="6478524" cy="6857999"/>
          </a:xfrm>
          <a:prstGeom prst="rect">
            <a:avLst/>
          </a:prstGeom>
          <a:blipFill>
            <a:blip r:embed="rId3" cstate="print"/>
            <a:stretch>
              <a:fillRect/>
            </a:stretch>
          </a:blipFill>
        </p:spPr>
        <p:txBody>
          <a:bodyPr wrap="square" lIns="0" tIns="0" rIns="0" bIns="0" rtlCol="0"/>
          <a:lstStyle/>
          <a:p>
            <a:endParaRPr/>
          </a:p>
        </p:txBody>
      </p:sp>
      <p:sp>
        <p:nvSpPr>
          <p:cNvPr id="1048739" name="object 4"/>
          <p:cNvSpPr/>
          <p:nvPr/>
        </p:nvSpPr>
        <p:spPr>
          <a:xfrm>
            <a:off x="76200" y="-457200"/>
            <a:ext cx="8762999" cy="70104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40"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741"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3512</Words>
  <Application>Microsoft Office PowerPoint</Application>
  <PresentationFormat>On-screen Show (4:3)</PresentationFormat>
  <Paragraphs>329</Paragraphs>
  <Slides>57</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57</vt:i4>
      </vt:variant>
    </vt:vector>
  </HeadingPairs>
  <TitlesOfParts>
    <vt:vector size="73" baseType="lpstr">
      <vt:lpstr>Batang</vt:lpstr>
      <vt:lpstr>MS Mincho</vt:lpstr>
      <vt:lpstr>Arial</vt:lpstr>
      <vt:lpstr>Arial Black</vt:lpstr>
      <vt:lpstr>Arial Narrow</vt:lpstr>
      <vt:lpstr>Baskerville Old Face</vt:lpstr>
      <vt:lpstr>Calibri</vt:lpstr>
      <vt:lpstr>Calibri Light</vt:lpstr>
      <vt:lpstr>Comic Sans MS</vt:lpstr>
      <vt:lpstr>Georgia</vt:lpstr>
      <vt:lpstr>Symbol</vt:lpstr>
      <vt:lpstr>Times New Roman</vt:lpstr>
      <vt:lpstr>Trebuchet MS</vt:lpstr>
      <vt:lpstr>Wingdings</vt:lpstr>
      <vt:lpstr>Wingdings 2</vt:lpstr>
      <vt:lpstr>Office Theme</vt:lpstr>
      <vt:lpstr>PowerPoint Presentation</vt:lpstr>
      <vt:lpstr>Financial system</vt:lpstr>
      <vt:lpstr>PowerPoint Presentation</vt:lpstr>
      <vt:lpstr>PowerPoint Presentation</vt:lpstr>
      <vt:lpstr>PowerPoint Presentation</vt:lpstr>
      <vt:lpstr>Financial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Market</vt:lpstr>
      <vt:lpstr>PowerPoint Presentation</vt:lpstr>
      <vt:lpstr>Money  Market</vt:lpstr>
      <vt:lpstr>PowerPoint Presentation</vt:lpstr>
      <vt:lpstr>Introduction</vt:lpstr>
      <vt:lpstr>Definition </vt:lpstr>
      <vt:lpstr>Functions of Secondary Markets</vt:lpstr>
      <vt:lpstr>Functions of Secondary Markets</vt:lpstr>
      <vt:lpstr>Stock Market in India</vt:lpstr>
      <vt:lpstr>Stock Market in India</vt:lpstr>
      <vt:lpstr>Other than NSE &amp; BSE there are 17 more regional stock exchanges India. The names of them are stated below-</vt:lpstr>
      <vt:lpstr>          </vt:lpstr>
      <vt:lpstr>Bombay Stock Exchange</vt:lpstr>
      <vt:lpstr>  </vt:lpstr>
      <vt:lpstr>     </vt:lpstr>
      <vt:lpstr>  </vt:lpstr>
      <vt:lpstr>Major Indices in India</vt:lpstr>
      <vt:lpstr>NATIONAL STOCK EXCHANGE</vt:lpstr>
      <vt:lpstr>   </vt:lpstr>
      <vt:lpstr> </vt:lpstr>
      <vt:lpstr>PowerPoint Presentation</vt:lpstr>
      <vt:lpstr>PowerPoint Presentation</vt:lpstr>
      <vt:lpstr>PowerPoint Presentation</vt:lpstr>
      <vt:lpstr>PowerPoint Presentation</vt:lpstr>
      <vt:lpstr>Securities issued by the non-financial economic units</vt:lpstr>
      <vt:lpstr>PowerPoint Presentation</vt:lpstr>
      <vt:lpstr>PowerPoint Presentation</vt:lpstr>
      <vt:lpstr>PowerPoint Presentation</vt:lpstr>
      <vt:lpstr>PowerPoint Presentation</vt:lpstr>
      <vt:lpstr>PowerPoint Presentation</vt:lpstr>
      <vt:lpstr>Indian Financial Market</vt:lpstr>
      <vt:lpstr>Recent update in Indian Financial market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FINANCIAL SYSTEM</dc:title>
  <dc:creator>Sunny</dc:creator>
  <cp:lastModifiedBy>Manish Dadhich</cp:lastModifiedBy>
  <cp:revision>13</cp:revision>
  <dcterms:created xsi:type="dcterms:W3CDTF">2020-01-20T16:22:54Z</dcterms:created>
  <dcterms:modified xsi:type="dcterms:W3CDTF">2023-01-17T06:10:58Z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2013-07-30T00:00:00Z</vt:filetime>
  </property>
  <property fmtid="{D5CDD505-2E9C-101B-9397-08002B2CF9AE}" pid="3" name="Creator">
    <vt:lpwstr>Microsoft® Office PowerPoint® 2007</vt:lpwstr>
  </property>
  <property fmtid="{D5CDD505-2E9C-101B-9397-08002B2CF9AE}" pid="4" name="LastSaved">
    <vt:filetime>2020-01-21T00:00:00Z</vt:filetime>
  </property>
</Properties>
</file>