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93" r:id="rId2"/>
    <p:sldId id="303" r:id="rId3"/>
    <p:sldId id="256" r:id="rId4"/>
    <p:sldId id="299" r:id="rId5"/>
    <p:sldId id="297" r:id="rId6"/>
    <p:sldId id="298" r:id="rId7"/>
    <p:sldId id="258" r:id="rId8"/>
    <p:sldId id="300" r:id="rId9"/>
    <p:sldId id="301" r:id="rId10"/>
    <p:sldId id="260" r:id="rId11"/>
    <p:sldId id="261" r:id="rId12"/>
    <p:sldId id="262" r:id="rId13"/>
    <p:sldId id="263" r:id="rId14"/>
    <p:sldId id="264" r:id="rId15"/>
    <p:sldId id="265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304" r:id="rId29"/>
    <p:sldId id="279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302" r:id="rId38"/>
    <p:sldId id="288" r:id="rId39"/>
    <p:sldId id="289" r:id="rId40"/>
    <p:sldId id="294" r:id="rId41"/>
  </p:sldIdLst>
  <p:sldSz cx="12192000" cy="6858000"/>
  <p:notesSz cx="9144000" cy="6858000"/>
  <p:defaultTextStyle>
    <a:defPPr>
      <a:defRPr lang="en-US"/>
    </a:defPPr>
    <a:lvl1pPr marL="0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8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7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5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5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3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4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7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5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3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3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0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8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444298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2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1" y="5355102"/>
            <a:ext cx="5299455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1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8" y="6407948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2" y="4865122"/>
            <a:ext cx="10767241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955248" y="5001997"/>
            <a:ext cx="5069339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71415" y="5785023"/>
            <a:ext cx="5069339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5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4" y="5787742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955248" y="5001997"/>
            <a:ext cx="5069339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71415" y="5785023"/>
            <a:ext cx="5069339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5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4" y="5787742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32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8" y="6407948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8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990609"/>
            <a:ext cx="5593587" cy="830997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Cost of Capital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819400" y="3505200"/>
            <a:ext cx="7010400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sz="3200" b="1" kern="0" dirty="0">
                <a:latin typeface="Arial" pitchFamily="34" charset="0"/>
                <a:ea typeface="+mj-ea"/>
                <a:cs typeface="Arial" pitchFamily="34" charset="0"/>
              </a:rPr>
              <a:t>Dr. Manish </a:t>
            </a:r>
            <a:r>
              <a:rPr lang="en-US" sz="3200" b="1" kern="0" dirty="0" err="1">
                <a:latin typeface="Arial" pitchFamily="34" charset="0"/>
                <a:ea typeface="+mj-ea"/>
                <a:cs typeface="Arial" pitchFamily="34" charset="0"/>
              </a:rPr>
              <a:t>Dadhich</a:t>
            </a:r>
            <a:endParaRPr lang="en-US" sz="3200" b="1" kern="0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defRPr/>
            </a:pPr>
            <a:r>
              <a:rPr lang="en-US" sz="2400" b="1" kern="0">
                <a:latin typeface="Arial" pitchFamily="34" charset="0"/>
                <a:ea typeface="+mj-ea"/>
                <a:cs typeface="Arial" pitchFamily="34" charset="0"/>
              </a:rPr>
              <a:t>Associate </a:t>
            </a:r>
            <a:r>
              <a:rPr lang="en-US" sz="2400" b="1" kern="0" dirty="0">
                <a:latin typeface="Arial" pitchFamily="34" charset="0"/>
                <a:ea typeface="+mj-ea"/>
                <a:cs typeface="Arial" pitchFamily="34" charset="0"/>
              </a:rPr>
              <a:t>Professor</a:t>
            </a:r>
          </a:p>
          <a:p>
            <a:pPr algn="ctr">
              <a:defRPr/>
            </a:pPr>
            <a:r>
              <a:rPr lang="en-US" sz="2400" b="1" kern="0" dirty="0">
                <a:latin typeface="Arial" pitchFamily="34" charset="0"/>
                <a:ea typeface="+mj-ea"/>
                <a:cs typeface="Arial" pitchFamily="34" charset="0"/>
              </a:rPr>
              <a:t>Sir </a:t>
            </a:r>
            <a:r>
              <a:rPr lang="en-US" sz="2400" b="1" kern="0" dirty="0" err="1">
                <a:latin typeface="Arial" pitchFamily="34" charset="0"/>
                <a:ea typeface="+mj-ea"/>
                <a:cs typeface="Arial" pitchFamily="34" charset="0"/>
              </a:rPr>
              <a:t>Padampa</a:t>
            </a:r>
            <a:r>
              <a:rPr lang="en-US" sz="2400" b="1" kern="0" dirty="0">
                <a:latin typeface="Arial" pitchFamily="34" charset="0"/>
                <a:ea typeface="+mj-ea"/>
                <a:cs typeface="Arial" pitchFamily="34" charset="0"/>
              </a:rPr>
              <a:t>t </a:t>
            </a:r>
            <a:r>
              <a:rPr lang="en-US" sz="2400" b="1" kern="0" dirty="0" err="1">
                <a:latin typeface="Arial" pitchFamily="34" charset="0"/>
                <a:ea typeface="+mj-ea"/>
                <a:cs typeface="Arial" pitchFamily="34" charset="0"/>
              </a:rPr>
              <a:t>Singhania</a:t>
            </a:r>
            <a:r>
              <a:rPr lang="en-US" sz="2400" b="1" kern="0" dirty="0">
                <a:latin typeface="Arial" pitchFamily="34" charset="0"/>
                <a:ea typeface="+mj-ea"/>
                <a:cs typeface="Arial" pitchFamily="34" charset="0"/>
              </a:rPr>
              <a:t> University, Udaipur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1401" y="444248"/>
            <a:ext cx="4343400" cy="5046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3200" spc="-204">
                <a:effectLst/>
                <a:latin typeface="Georgia" pitchFamily="18" charset="0"/>
              </a:rPr>
              <a:t>Cost </a:t>
            </a:r>
            <a:r>
              <a:rPr lang="en-US" sz="3200" spc="-130" dirty="0">
                <a:effectLst/>
                <a:latin typeface="Georgia" pitchFamily="18" charset="0"/>
              </a:rPr>
              <a:t>of</a:t>
            </a:r>
            <a:r>
              <a:rPr lang="en-US" sz="3200" spc="-165" dirty="0">
                <a:effectLst/>
                <a:latin typeface="Georgia" pitchFamily="18" charset="0"/>
              </a:rPr>
              <a:t> </a:t>
            </a:r>
            <a:r>
              <a:rPr sz="3200" spc="-110">
                <a:effectLst/>
                <a:latin typeface="Georgia" pitchFamily="18" charset="0"/>
              </a:rPr>
              <a:t>Debt</a:t>
            </a:r>
            <a:r>
              <a:rPr lang="en-US" sz="3200" spc="-110" dirty="0">
                <a:effectLst/>
                <a:latin typeface="Georgia" pitchFamily="18" charset="0"/>
              </a:rPr>
              <a:t> (Cont’d)</a:t>
            </a:r>
            <a:endParaRPr sz="3200" spc="-110" dirty="0">
              <a:effectLst/>
              <a:latin typeface="Georgia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3594" y="1138889"/>
            <a:ext cx="7861907" cy="997708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355569" indent="-342870">
              <a:spcBef>
                <a:spcPts val="100"/>
              </a:spcBef>
              <a:buChar char="•"/>
              <a:tabLst>
                <a:tab pos="354934" algn="l"/>
                <a:tab pos="355569" algn="l"/>
              </a:tabLst>
            </a:pPr>
            <a:r>
              <a:rPr sz="3200" spc="-175" dirty="0">
                <a:latin typeface="Arial" pitchFamily="34" charset="0"/>
                <a:cs typeface="Arial" pitchFamily="34" charset="0"/>
              </a:rPr>
              <a:t>Cost </a:t>
            </a:r>
            <a:r>
              <a:rPr sz="3200" spc="-5" dirty="0">
                <a:latin typeface="Arial" pitchFamily="34" charset="0"/>
                <a:cs typeface="Arial" pitchFamily="34" charset="0"/>
              </a:rPr>
              <a:t>of </a:t>
            </a:r>
            <a:r>
              <a:rPr sz="3200" spc="-85">
                <a:latin typeface="Arial" pitchFamily="34" charset="0"/>
                <a:cs typeface="Arial" pitchFamily="34" charset="0"/>
              </a:rPr>
              <a:t>Irredeemable Debt</a:t>
            </a:r>
            <a:r>
              <a:rPr lang="en-US" sz="32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3200" spc="-85">
                <a:latin typeface="Arial" pitchFamily="34" charset="0"/>
                <a:cs typeface="Arial" pitchFamily="34" charset="0"/>
              </a:rPr>
              <a:t>( </a:t>
            </a:r>
            <a:r>
              <a:rPr sz="3200" spc="-135" dirty="0">
                <a:latin typeface="Arial" pitchFamily="34" charset="0"/>
                <a:cs typeface="Arial" pitchFamily="34" charset="0"/>
              </a:rPr>
              <a:t>issued </a:t>
            </a:r>
            <a:r>
              <a:rPr sz="3200" spc="-40" dirty="0">
                <a:latin typeface="Arial" pitchFamily="34" charset="0"/>
                <a:cs typeface="Arial" pitchFamily="34" charset="0"/>
              </a:rPr>
              <a:t>at </a:t>
            </a:r>
            <a:r>
              <a:rPr sz="3200" spc="-105" dirty="0">
                <a:latin typeface="Arial" pitchFamily="34" charset="0"/>
                <a:cs typeface="Arial" pitchFamily="34" charset="0"/>
              </a:rPr>
              <a:t>Premium </a:t>
            </a:r>
            <a:r>
              <a:rPr sz="3200" spc="-20" dirty="0">
                <a:latin typeface="Arial" pitchFamily="34" charset="0"/>
                <a:cs typeface="Arial" pitchFamily="34" charset="0"/>
              </a:rPr>
              <a:t>or</a:t>
            </a:r>
            <a:r>
              <a:rPr sz="3200" spc="-425" dirty="0">
                <a:latin typeface="Arial" pitchFamily="34" charset="0"/>
                <a:cs typeface="Arial" pitchFamily="34" charset="0"/>
              </a:rPr>
              <a:t> </a:t>
            </a:r>
            <a:r>
              <a:rPr sz="3200" spc="-105" dirty="0">
                <a:latin typeface="Arial" pitchFamily="34" charset="0"/>
                <a:cs typeface="Arial" pitchFamily="34" charset="0"/>
              </a:rPr>
              <a:t>Discount)</a:t>
            </a:r>
            <a:endParaRPr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40000" y="2209805"/>
            <a:ext cx="5905500" cy="333425"/>
          </a:xfrm>
          <a:prstGeom prst="rect">
            <a:avLst/>
          </a:prstGeom>
          <a:ln w="25400">
            <a:solidFill>
              <a:schemeClr val="bg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64450">
              <a:lnSpc>
                <a:spcPts val="2579"/>
              </a:lnSpc>
              <a:tabLst>
                <a:tab pos="1030514" algn="l"/>
                <a:tab pos="1975943" algn="l"/>
              </a:tabLst>
            </a:pPr>
            <a:r>
              <a:rPr lang="en-US" sz="2800" spc="-145" dirty="0">
                <a:latin typeface="Arial"/>
                <a:cs typeface="Arial"/>
              </a:rPr>
              <a:t>K</a:t>
            </a:r>
            <a:r>
              <a:rPr sz="2800" spc="-217" baseline="-20833">
                <a:latin typeface="Arial"/>
                <a:cs typeface="Arial"/>
              </a:rPr>
              <a:t>d</a:t>
            </a:r>
            <a:r>
              <a:rPr lang="en-US" sz="2800" spc="-217" baseline="-20833" dirty="0">
                <a:latin typeface="Arial"/>
                <a:cs typeface="Arial"/>
              </a:rPr>
              <a:t>       </a:t>
            </a:r>
            <a:r>
              <a:rPr sz="2800" spc="-145">
                <a:latin typeface="Arial"/>
                <a:cs typeface="Arial"/>
              </a:rPr>
              <a:t>=</a:t>
            </a:r>
            <a:r>
              <a:rPr lang="en-US" sz="2800" spc="-145" dirty="0">
                <a:latin typeface="Arial"/>
                <a:cs typeface="Arial"/>
              </a:rPr>
              <a:t>  </a:t>
            </a:r>
            <a:r>
              <a:rPr lang="en-US" sz="2800" spc="-360" dirty="0">
                <a:latin typeface="Arial"/>
                <a:cs typeface="Arial"/>
              </a:rPr>
              <a:t>   </a:t>
            </a:r>
            <a:r>
              <a:rPr sz="2800" spc="-65">
                <a:latin typeface="Arial"/>
                <a:cs typeface="Arial"/>
              </a:rPr>
              <a:t>I</a:t>
            </a:r>
            <a:r>
              <a:rPr lang="en-US" sz="2800" spc="-65" dirty="0">
                <a:latin typeface="Arial"/>
                <a:cs typeface="Arial"/>
              </a:rPr>
              <a:t> x (1-T) /  </a:t>
            </a:r>
            <a:r>
              <a:rPr sz="2800" spc="-70">
                <a:latin typeface="Arial"/>
                <a:cs typeface="Arial"/>
              </a:rPr>
              <a:t>Net</a:t>
            </a:r>
            <a:r>
              <a:rPr sz="2800" spc="-135">
                <a:latin typeface="Arial"/>
                <a:cs typeface="Arial"/>
              </a:rPr>
              <a:t> </a:t>
            </a:r>
            <a:r>
              <a:rPr sz="2800" spc="-160">
                <a:latin typeface="Arial"/>
                <a:cs typeface="Arial"/>
              </a:rPr>
              <a:t>Proceeds</a:t>
            </a:r>
            <a:r>
              <a:rPr lang="en-US" sz="2800" spc="-160" dirty="0">
                <a:latin typeface="Arial"/>
                <a:cs typeface="Arial"/>
              </a:rPr>
              <a:t> (NP)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0796" y="3276605"/>
            <a:ext cx="7800975" cy="2828979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299059" marR="5079" indent="-286995">
              <a:spcBef>
                <a:spcPts val="575"/>
              </a:spcBef>
              <a:tabLst>
                <a:tab pos="1795620" algn="l"/>
              </a:tabLst>
            </a:pPr>
            <a:r>
              <a:rPr sz="2800" spc="-70">
                <a:latin typeface="Arial" pitchFamily="34" charset="0"/>
                <a:cs typeface="Arial" pitchFamily="34" charset="0"/>
              </a:rPr>
              <a:t>Net</a:t>
            </a:r>
            <a:r>
              <a:rPr sz="2800" spc="-130">
                <a:latin typeface="Arial" pitchFamily="34" charset="0"/>
                <a:cs typeface="Arial" pitchFamily="34" charset="0"/>
              </a:rPr>
              <a:t> </a:t>
            </a:r>
            <a:r>
              <a:rPr sz="2800" spc="-160">
                <a:latin typeface="Arial" pitchFamily="34" charset="0"/>
                <a:cs typeface="Arial" pitchFamily="34" charset="0"/>
              </a:rPr>
              <a:t>Proceeds</a:t>
            </a:r>
            <a:r>
              <a:rPr lang="en-US" sz="2800" spc="-160" dirty="0">
                <a:latin typeface="Arial" pitchFamily="34" charset="0"/>
                <a:cs typeface="Arial" pitchFamily="34" charset="0"/>
              </a:rPr>
              <a:t> (NP) </a:t>
            </a:r>
            <a:r>
              <a:rPr sz="2800" spc="-210">
                <a:latin typeface="Arial" pitchFamily="34" charset="0"/>
                <a:cs typeface="Arial" pitchFamily="34" charset="0"/>
              </a:rPr>
              <a:t>= 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Total </a:t>
            </a:r>
            <a:r>
              <a:rPr sz="2800" spc="-65" dirty="0">
                <a:latin typeface="Arial" pitchFamily="34" charset="0"/>
                <a:cs typeface="Arial" pitchFamily="34" charset="0"/>
              </a:rPr>
              <a:t>amount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raised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by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company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by</a:t>
            </a:r>
            <a:r>
              <a:rPr sz="2800" spc="-2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issuing  </a:t>
            </a:r>
            <a:r>
              <a:rPr sz="2800" spc="-25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debentures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( </a:t>
            </a:r>
            <a:r>
              <a:rPr sz="2800" spc="-30">
                <a:latin typeface="Arial" pitchFamily="34" charset="0"/>
                <a:cs typeface="Arial" pitchFamily="34" charset="0"/>
              </a:rPr>
              <a:t>in</a:t>
            </a:r>
            <a:r>
              <a:rPr sz="2800" spc="-350">
                <a:latin typeface="Arial" pitchFamily="34" charset="0"/>
                <a:cs typeface="Arial" pitchFamily="34" charset="0"/>
              </a:rPr>
              <a:t> </a:t>
            </a:r>
            <a:r>
              <a:rPr sz="2800" spc="-254">
                <a:latin typeface="Arial" pitchFamily="34" charset="0"/>
                <a:cs typeface="Arial" pitchFamily="34" charset="0"/>
              </a:rPr>
              <a:t>Rs)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365728" indent="-353029">
              <a:spcBef>
                <a:spcPts val="580"/>
              </a:spcBef>
              <a:buChar char="–"/>
              <a:tabLst>
                <a:tab pos="365728" algn="l"/>
                <a:tab pos="366362" algn="l"/>
              </a:tabLst>
            </a:pPr>
            <a:r>
              <a:rPr sz="2800" spc="-160">
                <a:latin typeface="Arial" pitchFamily="34" charset="0"/>
                <a:cs typeface="Arial" pitchFamily="34" charset="0"/>
              </a:rPr>
              <a:t>In</a:t>
            </a:r>
            <a:r>
              <a:rPr lang="en-US"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60">
                <a:latin typeface="Arial" pitchFamily="34" charset="0"/>
                <a:cs typeface="Arial" pitchFamily="34" charset="0"/>
              </a:rPr>
              <a:t>case</a:t>
            </a:r>
            <a:r>
              <a:rPr sz="2800" spc="-135">
                <a:latin typeface="Arial" pitchFamily="34" charset="0"/>
                <a:cs typeface="Arial" pitchFamily="34" charset="0"/>
              </a:rPr>
              <a:t> </a:t>
            </a:r>
            <a:r>
              <a:rPr sz="2800" spc="-5">
                <a:latin typeface="Arial" pitchFamily="34" charset="0"/>
                <a:cs typeface="Arial" pitchFamily="34" charset="0"/>
              </a:rPr>
              <a:t>of</a:t>
            </a:r>
            <a:r>
              <a:rPr sz="2800" spc="-130">
                <a:latin typeface="Arial" pitchFamily="34" charset="0"/>
                <a:cs typeface="Arial" pitchFamily="34" charset="0"/>
              </a:rPr>
              <a:t> </a:t>
            </a:r>
            <a:r>
              <a:rPr sz="2800" spc="-80">
                <a:latin typeface="Arial" pitchFamily="34" charset="0"/>
                <a:cs typeface="Arial" pitchFamily="34" charset="0"/>
              </a:rPr>
              <a:t>par</a:t>
            </a:r>
            <a:r>
              <a:rPr lang="en-US" sz="2800" spc="-80" dirty="0">
                <a:latin typeface="Arial" pitchFamily="34" charset="0"/>
                <a:cs typeface="Arial" pitchFamily="34" charset="0"/>
              </a:rPr>
              <a:t>          </a:t>
            </a:r>
            <a:r>
              <a:rPr sz="2800" spc="-12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70">
                <a:latin typeface="Arial" pitchFamily="34" charset="0"/>
                <a:cs typeface="Arial" pitchFamily="34" charset="0"/>
              </a:rPr>
              <a:t>---</a:t>
            </a:r>
            <a:r>
              <a:rPr sz="2800" spc="-12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2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35" dirty="0" err="1">
                <a:latin typeface="Arial" pitchFamily="34" charset="0"/>
                <a:cs typeface="Arial" pitchFamily="34" charset="0"/>
              </a:rPr>
              <a:t>i</a:t>
            </a:r>
            <a:r>
              <a:rPr sz="2800" spc="35">
                <a:latin typeface="Arial" pitchFamily="34" charset="0"/>
                <a:cs typeface="Arial" pitchFamily="34" charset="0"/>
              </a:rPr>
              <a:t>t</a:t>
            </a:r>
            <a:r>
              <a:rPr sz="2800" spc="-145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is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equal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20" dirty="0">
                <a:latin typeface="Arial" pitchFamily="34" charset="0"/>
                <a:cs typeface="Arial" pitchFamily="34" charset="0"/>
              </a:rPr>
              <a:t>to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35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par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value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299059" indent="-286360">
              <a:spcBef>
                <a:spcPts val="575"/>
              </a:spcBef>
              <a:buChar char="–"/>
              <a:tabLst>
                <a:tab pos="299693" algn="l"/>
              </a:tabLst>
            </a:pPr>
            <a:r>
              <a:rPr sz="2800" spc="-70">
                <a:latin typeface="Arial" pitchFamily="34" charset="0"/>
                <a:cs typeface="Arial" pitchFamily="34" charset="0"/>
              </a:rPr>
              <a:t>In </a:t>
            </a:r>
            <a:r>
              <a:rPr sz="2800" spc="-200" dirty="0">
                <a:latin typeface="Arial" pitchFamily="34" charset="0"/>
                <a:cs typeface="Arial" pitchFamily="34" charset="0"/>
              </a:rPr>
              <a:t>case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85">
                <a:latin typeface="Arial" pitchFamily="34" charset="0"/>
                <a:cs typeface="Arial" pitchFamily="34" charset="0"/>
              </a:rPr>
              <a:t>discount </a:t>
            </a:r>
            <a:r>
              <a:rPr lang="en-US" sz="2800" spc="-85" dirty="0">
                <a:latin typeface="Arial" pitchFamily="34" charset="0"/>
                <a:cs typeface="Arial" pitchFamily="34" charset="0"/>
              </a:rPr>
              <a:t>   </a:t>
            </a:r>
            <a:r>
              <a:rPr sz="2800" spc="-70">
                <a:latin typeface="Arial" pitchFamily="34" charset="0"/>
                <a:cs typeface="Arial" pitchFamily="34" charset="0"/>
              </a:rPr>
              <a:t>--- </a:t>
            </a:r>
            <a:r>
              <a:rPr lang="en-US" sz="2800" spc="-7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75">
                <a:latin typeface="Arial" pitchFamily="34" charset="0"/>
                <a:cs typeface="Arial" pitchFamily="34" charset="0"/>
              </a:rPr>
              <a:t>it</a:t>
            </a:r>
            <a:r>
              <a:rPr sz="2800" spc="-465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is 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less </a:t>
            </a:r>
            <a:r>
              <a:rPr sz="2800" spc="-50" dirty="0">
                <a:latin typeface="Arial" pitchFamily="34" charset="0"/>
                <a:cs typeface="Arial" pitchFamily="34" charset="0"/>
              </a:rPr>
              <a:t>than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par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value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299059" indent="-286360">
              <a:spcBef>
                <a:spcPts val="575"/>
              </a:spcBef>
              <a:buChar char="–"/>
              <a:tabLst>
                <a:tab pos="299693" algn="l"/>
              </a:tabLst>
            </a:pPr>
            <a:r>
              <a:rPr sz="2800" spc="-70" dirty="0">
                <a:latin typeface="Arial" pitchFamily="34" charset="0"/>
                <a:cs typeface="Arial" pitchFamily="34" charset="0"/>
              </a:rPr>
              <a:t>In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200" dirty="0">
                <a:latin typeface="Arial" pitchFamily="34" charset="0"/>
                <a:cs typeface="Arial" pitchFamily="34" charset="0"/>
              </a:rPr>
              <a:t>case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">
                <a:latin typeface="Arial" pitchFamily="34" charset="0"/>
                <a:cs typeface="Arial" pitchFamily="34" charset="0"/>
              </a:rPr>
              <a:t>of</a:t>
            </a:r>
            <a:r>
              <a:rPr sz="2800" spc="-130">
                <a:latin typeface="Arial" pitchFamily="34" charset="0"/>
                <a:cs typeface="Arial" pitchFamily="34" charset="0"/>
              </a:rPr>
              <a:t> </a:t>
            </a:r>
            <a:r>
              <a:rPr sz="2800" spc="-65">
                <a:latin typeface="Arial" pitchFamily="34" charset="0"/>
                <a:cs typeface="Arial" pitchFamily="34" charset="0"/>
              </a:rPr>
              <a:t>premium</a:t>
            </a:r>
            <a:r>
              <a:rPr lang="en-US" sz="2800" spc="-65" dirty="0">
                <a:latin typeface="Arial" pitchFamily="34" charset="0"/>
                <a:cs typeface="Arial" pitchFamily="34" charset="0"/>
              </a:rPr>
              <a:t>   </a:t>
            </a:r>
            <a:r>
              <a:rPr sz="2800" spc="-65">
                <a:latin typeface="Arial" pitchFamily="34" charset="0"/>
                <a:cs typeface="Arial" pitchFamily="34" charset="0"/>
              </a:rPr>
              <a:t>---</a:t>
            </a:r>
            <a:r>
              <a:rPr sz="2800" spc="-13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75">
                <a:latin typeface="Arial" pitchFamily="34" charset="0"/>
                <a:cs typeface="Arial" pitchFamily="34" charset="0"/>
              </a:rPr>
              <a:t>it</a:t>
            </a:r>
            <a:r>
              <a:rPr sz="2800" spc="-125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is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more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0" dirty="0">
                <a:latin typeface="Arial" pitchFamily="34" charset="0"/>
                <a:cs typeface="Arial" pitchFamily="34" charset="0"/>
              </a:rPr>
              <a:t>than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par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value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9000" y="381006"/>
            <a:ext cx="7289802" cy="627735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lang="en-US" sz="4000" spc="-140" dirty="0">
                <a:effectLst/>
                <a:latin typeface="Arial"/>
                <a:cs typeface="Arial"/>
              </a:rPr>
              <a:t>Example:</a:t>
            </a:r>
            <a:endParaRPr sz="4000" spc="-110" dirty="0"/>
          </a:p>
        </p:txBody>
      </p:sp>
      <p:sp>
        <p:nvSpPr>
          <p:cNvPr id="3" name="object 3"/>
          <p:cNvSpPr txBox="1"/>
          <p:nvPr/>
        </p:nvSpPr>
        <p:spPr>
          <a:xfrm>
            <a:off x="1853592" y="914400"/>
            <a:ext cx="8160384" cy="2292286"/>
          </a:xfrm>
          <a:prstGeom prst="rect">
            <a:avLst/>
          </a:prstGeom>
        </p:spPr>
        <p:txBody>
          <a:bodyPr vert="horz" wrap="square" lIns="0" tIns="85717" rIns="0" bIns="0" rtlCol="0">
            <a:spAutoFit/>
          </a:bodyPr>
          <a:lstStyle/>
          <a:p>
            <a:pPr marL="355569" marR="5079" indent="-342870" algn="just">
              <a:spcBef>
                <a:spcPts val="580"/>
              </a:spcBef>
              <a:buChar char="•"/>
              <a:tabLst>
                <a:tab pos="354934" algn="l"/>
                <a:tab pos="355569" algn="l"/>
                <a:tab pos="1930863" algn="l"/>
              </a:tabLst>
            </a:pPr>
            <a:r>
              <a:rPr sz="2800" spc="-215">
                <a:latin typeface="Arial" pitchFamily="34" charset="0"/>
                <a:cs typeface="Arial" pitchFamily="34" charset="0"/>
              </a:rPr>
              <a:t>A</a:t>
            </a:r>
            <a:r>
              <a:rPr lang="en-US" sz="2800" spc="-21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30">
                <a:latin typeface="Arial" pitchFamily="34" charset="0"/>
                <a:cs typeface="Arial" pitchFamily="34" charset="0"/>
              </a:rPr>
              <a:t>company 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issues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debentures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worth </a:t>
            </a:r>
            <a:r>
              <a:rPr sz="2800" spc="-350">
                <a:latin typeface="Arial" pitchFamily="34" charset="0"/>
                <a:cs typeface="Arial" pitchFamily="34" charset="0"/>
              </a:rPr>
              <a:t>Rs </a:t>
            </a:r>
            <a:r>
              <a:rPr lang="en-US" sz="2800" spc="-350" dirty="0">
                <a:latin typeface="Arial" pitchFamily="34" charset="0"/>
                <a:cs typeface="Arial" pitchFamily="34" charset="0"/>
              </a:rPr>
              <a:t>. </a:t>
            </a:r>
            <a:r>
              <a:rPr sz="2800" spc="-110">
                <a:latin typeface="Arial" pitchFamily="34" charset="0"/>
                <a:cs typeface="Arial" pitchFamily="34" charset="0"/>
              </a:rPr>
              <a:t>1,00,000  </a:t>
            </a:r>
            <a:r>
              <a:rPr sz="2800" spc="-40" dirty="0">
                <a:latin typeface="Arial" pitchFamily="34" charset="0"/>
                <a:cs typeface="Arial" pitchFamily="34" charset="0"/>
              </a:rPr>
              <a:t>at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coupon </a:t>
            </a:r>
            <a:r>
              <a:rPr sz="2800" spc="-65" dirty="0">
                <a:latin typeface="Arial" pitchFamily="34" charset="0"/>
                <a:cs typeface="Arial" pitchFamily="34" charset="0"/>
              </a:rPr>
              <a:t>rate </a:t>
            </a:r>
            <a:r>
              <a:rPr sz="2800" spc="-204" dirty="0">
                <a:latin typeface="Arial" pitchFamily="34" charset="0"/>
                <a:cs typeface="Arial" pitchFamily="34" charset="0"/>
              </a:rPr>
              <a:t>10%.The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company is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in the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tax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bracket </a:t>
            </a:r>
            <a:r>
              <a:rPr sz="2800" spc="-10">
                <a:latin typeface="Arial" pitchFamily="34" charset="0"/>
                <a:cs typeface="Arial" pitchFamily="34" charset="0"/>
              </a:rPr>
              <a:t>of </a:t>
            </a:r>
            <a:r>
              <a:rPr sz="2800" spc="-145">
                <a:latin typeface="Arial" pitchFamily="34" charset="0"/>
                <a:cs typeface="Arial" pitchFamily="34" charset="0"/>
              </a:rPr>
              <a:t>55</a:t>
            </a:r>
            <a:r>
              <a:rPr lang="en-US"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45">
                <a:latin typeface="Arial" pitchFamily="34" charset="0"/>
                <a:cs typeface="Arial" pitchFamily="34" charset="0"/>
              </a:rPr>
              <a:t>%.</a:t>
            </a:r>
            <a:r>
              <a:rPr lang="en-US"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45">
                <a:latin typeface="Arial" pitchFamily="34" charset="0"/>
                <a:cs typeface="Arial" pitchFamily="34" charset="0"/>
              </a:rPr>
              <a:t>Calculate</a:t>
            </a:r>
            <a:r>
              <a:rPr sz="2800" spc="-165">
                <a:latin typeface="Arial" pitchFamily="34" charset="0"/>
                <a:cs typeface="Arial" pitchFamily="34" charset="0"/>
              </a:rPr>
              <a:t>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debt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40">
                <a:latin typeface="Arial" pitchFamily="34" charset="0"/>
                <a:cs typeface="Arial" pitchFamily="34" charset="0"/>
              </a:rPr>
              <a:t>if</a:t>
            </a:r>
            <a:r>
              <a:rPr sz="2800" spc="-125">
                <a:latin typeface="Arial" pitchFamily="34" charset="0"/>
                <a:cs typeface="Arial" pitchFamily="34" charset="0"/>
              </a:rPr>
              <a:t> </a:t>
            </a:r>
            <a:r>
              <a:rPr sz="2800" spc="-30">
                <a:latin typeface="Arial" pitchFamily="34" charset="0"/>
                <a:cs typeface="Arial" pitchFamily="34" charset="0"/>
              </a:rPr>
              <a:t>the</a:t>
            </a:r>
            <a:r>
              <a:rPr sz="2800" spc="-130">
                <a:latin typeface="Arial" pitchFamily="34" charset="0"/>
                <a:cs typeface="Arial" pitchFamily="34" charset="0"/>
              </a:rPr>
              <a:t> </a:t>
            </a:r>
            <a:r>
              <a:rPr sz="2800" spc="-90">
                <a:latin typeface="Arial" pitchFamily="34" charset="0"/>
                <a:cs typeface="Arial" pitchFamily="34" charset="0"/>
              </a:rPr>
              <a:t>debentures</a:t>
            </a:r>
            <a:r>
              <a:rPr sz="2800" spc="-114">
                <a:latin typeface="Arial" pitchFamily="34" charset="0"/>
                <a:cs typeface="Arial" pitchFamily="34" charset="0"/>
              </a:rPr>
              <a:t> </a:t>
            </a:r>
            <a:r>
              <a:rPr sz="2800" spc="-110">
                <a:latin typeface="Arial" pitchFamily="34" charset="0"/>
                <a:cs typeface="Arial" pitchFamily="34" charset="0"/>
              </a:rPr>
              <a:t>are</a:t>
            </a:r>
            <a:r>
              <a:rPr sz="2800" spc="-135">
                <a:latin typeface="Arial" pitchFamily="34" charset="0"/>
                <a:cs typeface="Arial" pitchFamily="34" charset="0"/>
              </a:rPr>
              <a:t> issued</a:t>
            </a:r>
            <a:r>
              <a:rPr lang="en-US" sz="2800" spc="-135" dirty="0">
                <a:latin typeface="Arial" pitchFamily="34" charset="0"/>
                <a:cs typeface="Arial" pitchFamily="34" charset="0"/>
              </a:rPr>
              <a:t>: </a:t>
            </a:r>
            <a:r>
              <a:rPr sz="2800" spc="-55">
                <a:latin typeface="Arial" pitchFamily="34" charset="0"/>
                <a:cs typeface="Arial" pitchFamily="34" charset="0"/>
              </a:rPr>
              <a:t>At</a:t>
            </a:r>
            <a:r>
              <a:rPr sz="2800" spc="295">
                <a:latin typeface="Arial" pitchFamily="34" charset="0"/>
                <a:cs typeface="Arial" pitchFamily="34" charset="0"/>
              </a:rPr>
              <a:t> </a:t>
            </a:r>
            <a:r>
              <a:rPr sz="2800" spc="-300">
                <a:latin typeface="Arial" pitchFamily="34" charset="0"/>
                <a:cs typeface="Arial" pitchFamily="34" charset="0"/>
              </a:rPr>
              <a:t>P</a:t>
            </a:r>
            <a:r>
              <a:rPr lang="en-US" sz="2800" spc="-300" dirty="0">
                <a:latin typeface="Arial" pitchFamily="34" charset="0"/>
                <a:cs typeface="Arial" pitchFamily="34" charset="0"/>
              </a:rPr>
              <a:t> a r,  a</a:t>
            </a:r>
            <a:r>
              <a:rPr sz="2800" spc="-55">
                <a:latin typeface="Arial" pitchFamily="34" charset="0"/>
                <a:cs typeface="Arial" pitchFamily="34" charset="0"/>
              </a:rPr>
              <a:t>t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a </a:t>
            </a:r>
            <a:r>
              <a:rPr sz="2800" spc="-65" dirty="0">
                <a:latin typeface="Arial" pitchFamily="34" charset="0"/>
                <a:cs typeface="Arial" pitchFamily="34" charset="0"/>
              </a:rPr>
              <a:t>discount </a:t>
            </a:r>
            <a:r>
              <a:rPr sz="2800" spc="-5">
                <a:latin typeface="Arial" pitchFamily="34" charset="0"/>
                <a:cs typeface="Arial" pitchFamily="34" charset="0"/>
              </a:rPr>
              <a:t>of</a:t>
            </a:r>
            <a:r>
              <a:rPr sz="2800" spc="-13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65">
                <a:latin typeface="Arial" pitchFamily="34" charset="0"/>
                <a:cs typeface="Arial" pitchFamily="34" charset="0"/>
              </a:rPr>
              <a:t>10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%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756218" lvl="1" indent="-286360" algn="just">
              <a:spcBef>
                <a:spcPts val="430"/>
              </a:spcBef>
              <a:tabLst>
                <a:tab pos="756852" algn="l"/>
              </a:tabLst>
            </a:pPr>
            <a:r>
              <a:rPr lang="en-US" sz="2800" spc="-55" dirty="0">
                <a:latin typeface="Arial" pitchFamily="34" charset="0"/>
                <a:cs typeface="Arial" pitchFamily="34" charset="0"/>
              </a:rPr>
              <a:t>a</a:t>
            </a:r>
            <a:r>
              <a:rPr sz="2800" spc="-55">
                <a:latin typeface="Arial" pitchFamily="34" charset="0"/>
                <a:cs typeface="Arial" pitchFamily="34" charset="0"/>
              </a:rPr>
              <a:t>t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a </a:t>
            </a:r>
            <a:r>
              <a:rPr sz="2800" spc="-50" dirty="0">
                <a:latin typeface="Arial" pitchFamily="34" charset="0"/>
                <a:cs typeface="Arial" pitchFamily="34" charset="0"/>
              </a:rPr>
              <a:t>premium </a:t>
            </a:r>
            <a:r>
              <a:rPr sz="2800" spc="-5">
                <a:latin typeface="Arial" pitchFamily="34" charset="0"/>
                <a:cs typeface="Arial" pitchFamily="34" charset="0"/>
              </a:rPr>
              <a:t>of</a:t>
            </a:r>
            <a:r>
              <a:rPr sz="2800" spc="-14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65">
                <a:latin typeface="Arial" pitchFamily="34" charset="0"/>
                <a:cs typeface="Arial" pitchFamily="34" charset="0"/>
              </a:rPr>
              <a:t>10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%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00" y="3581400"/>
            <a:ext cx="3201006" cy="443710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>
              <a:spcBef>
                <a:spcPts val="100"/>
              </a:spcBef>
              <a:tabLst>
                <a:tab pos="697803" algn="l"/>
              </a:tabLst>
            </a:pPr>
            <a:r>
              <a:rPr lang="en-US" sz="2800" b="1" spc="-90" dirty="0">
                <a:latin typeface="Arial"/>
                <a:cs typeface="Arial"/>
              </a:rPr>
              <a:t>K</a:t>
            </a:r>
            <a:r>
              <a:rPr sz="2800" b="1" spc="-135" baseline="-20833">
                <a:latin typeface="Arial"/>
                <a:cs typeface="Arial"/>
              </a:rPr>
              <a:t>d</a:t>
            </a:r>
            <a:r>
              <a:rPr lang="en-US" sz="2800" b="1" spc="-135" baseline="-20833" dirty="0">
                <a:latin typeface="Arial"/>
                <a:cs typeface="Arial"/>
              </a:rPr>
              <a:t> </a:t>
            </a:r>
            <a:r>
              <a:rPr lang="en-US" sz="2800" b="1" spc="-100" dirty="0">
                <a:latin typeface="Arial"/>
                <a:cs typeface="Arial"/>
              </a:rPr>
              <a:t>  = I x (</a:t>
            </a:r>
            <a:r>
              <a:rPr sz="2800" b="1" spc="-100">
                <a:latin typeface="Arial"/>
                <a:cs typeface="Arial"/>
              </a:rPr>
              <a:t>1-T) </a:t>
            </a:r>
            <a:r>
              <a:rPr lang="en-US" sz="2800" b="1" spc="-50" dirty="0">
                <a:latin typeface="Arial"/>
                <a:cs typeface="Arial"/>
              </a:rPr>
              <a:t> / N P</a:t>
            </a:r>
            <a:endParaRPr sz="2800" b="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68500" y="4191006"/>
            <a:ext cx="8064500" cy="2540433"/>
          </a:xfrm>
          <a:prstGeom prst="rect">
            <a:avLst/>
          </a:prstGeom>
        </p:spPr>
        <p:txBody>
          <a:bodyPr vert="horz" wrap="square" lIns="0" tIns="67304" rIns="0" bIns="0" rtlCol="0">
            <a:spAutoFit/>
          </a:bodyPr>
          <a:lstStyle/>
          <a:p>
            <a:pPr marL="12699">
              <a:spcBef>
                <a:spcPts val="530"/>
              </a:spcBef>
              <a:tabLst>
                <a:tab pos="299059" algn="l"/>
              </a:tabLst>
            </a:pPr>
            <a:r>
              <a:rPr sz="2400" dirty="0">
                <a:latin typeface="Georgia" pitchFamily="18" charset="0"/>
                <a:cs typeface="Arial"/>
              </a:rPr>
              <a:t>–	</a:t>
            </a:r>
            <a:r>
              <a:rPr sz="2400" b="1" spc="-25" dirty="0">
                <a:latin typeface="Georgia" pitchFamily="18" charset="0"/>
                <a:cs typeface="Trebuchet MS"/>
              </a:rPr>
              <a:t>I </a:t>
            </a:r>
            <a:r>
              <a:rPr sz="2400" b="1" spc="-160" dirty="0">
                <a:latin typeface="Georgia" pitchFamily="18" charset="0"/>
                <a:cs typeface="Trebuchet MS"/>
              </a:rPr>
              <a:t>= </a:t>
            </a:r>
            <a:r>
              <a:rPr sz="2400" b="1" spc="-75" dirty="0">
                <a:latin typeface="Georgia" pitchFamily="18" charset="0"/>
                <a:cs typeface="Trebuchet MS"/>
              </a:rPr>
              <a:t>Rs</a:t>
            </a:r>
            <a:r>
              <a:rPr lang="en-US" sz="2400" b="1" spc="-75" dirty="0">
                <a:latin typeface="Georgia" pitchFamily="18" charset="0"/>
                <a:cs typeface="Trebuchet MS"/>
              </a:rPr>
              <a:t>. </a:t>
            </a:r>
            <a:r>
              <a:rPr sz="2400" b="1" spc="-245" dirty="0">
                <a:latin typeface="Georgia" pitchFamily="18" charset="0"/>
                <a:cs typeface="Trebuchet MS"/>
              </a:rPr>
              <a:t> </a:t>
            </a:r>
            <a:r>
              <a:rPr sz="2400" b="1" spc="-155" dirty="0">
                <a:latin typeface="Georgia" pitchFamily="18" charset="0"/>
                <a:cs typeface="Trebuchet MS"/>
              </a:rPr>
              <a:t>10,000</a:t>
            </a:r>
            <a:endParaRPr sz="2400" dirty="0">
              <a:latin typeface="Georgia" pitchFamily="18" charset="0"/>
              <a:cs typeface="Trebuchet MS"/>
            </a:endParaRPr>
          </a:p>
          <a:p>
            <a:pPr marL="12699">
              <a:spcBef>
                <a:spcPts val="430"/>
              </a:spcBef>
              <a:tabLst>
                <a:tab pos="299059" algn="l"/>
              </a:tabLst>
            </a:pPr>
            <a:r>
              <a:rPr sz="2400" dirty="0">
                <a:latin typeface="Georgia" pitchFamily="18" charset="0"/>
                <a:cs typeface="Arial"/>
              </a:rPr>
              <a:t>–	</a:t>
            </a:r>
            <a:r>
              <a:rPr sz="2400" b="1" spc="-190" dirty="0">
                <a:latin typeface="Georgia" pitchFamily="18" charset="0"/>
                <a:cs typeface="Trebuchet MS"/>
              </a:rPr>
              <a:t>T=</a:t>
            </a:r>
            <a:r>
              <a:rPr sz="2400" b="1" spc="-155" dirty="0">
                <a:latin typeface="Georgia" pitchFamily="18" charset="0"/>
                <a:cs typeface="Trebuchet MS"/>
              </a:rPr>
              <a:t> </a:t>
            </a:r>
            <a:r>
              <a:rPr lang="en-US" sz="2400" b="1" spc="-155" dirty="0">
                <a:latin typeface="Georgia" pitchFamily="18" charset="0"/>
                <a:cs typeface="Trebuchet MS"/>
              </a:rPr>
              <a:t> 0</a:t>
            </a:r>
            <a:r>
              <a:rPr sz="2400" b="1" spc="-160" dirty="0">
                <a:latin typeface="Georgia" pitchFamily="18" charset="0"/>
                <a:cs typeface="Trebuchet MS"/>
              </a:rPr>
              <a:t>.</a:t>
            </a:r>
            <a:r>
              <a:rPr lang="en-US" sz="2400" b="1" spc="-160" dirty="0">
                <a:latin typeface="Georgia" pitchFamily="18" charset="0"/>
                <a:cs typeface="Trebuchet MS"/>
              </a:rPr>
              <a:t> </a:t>
            </a:r>
            <a:r>
              <a:rPr sz="2400" b="1" spc="-160" dirty="0">
                <a:latin typeface="Georgia" pitchFamily="18" charset="0"/>
                <a:cs typeface="Trebuchet MS"/>
              </a:rPr>
              <a:t>55</a:t>
            </a:r>
            <a:endParaRPr sz="2400" dirty="0">
              <a:latin typeface="Georgia" pitchFamily="18" charset="0"/>
              <a:cs typeface="Trebuchet MS"/>
            </a:endParaRPr>
          </a:p>
          <a:p>
            <a:pPr marL="299059" indent="-286360">
              <a:spcBef>
                <a:spcPts val="434"/>
              </a:spcBef>
              <a:buFont typeface="Arial"/>
              <a:buChar char="–"/>
              <a:tabLst>
                <a:tab pos="299059" algn="l"/>
                <a:tab pos="299693" algn="l"/>
              </a:tabLst>
            </a:pPr>
            <a:r>
              <a:rPr sz="2400" b="1" spc="-60" dirty="0">
                <a:latin typeface="Georgia" pitchFamily="18" charset="0"/>
                <a:cs typeface="Trebuchet MS"/>
              </a:rPr>
              <a:t>In </a:t>
            </a:r>
            <a:r>
              <a:rPr sz="2400" b="1" spc="-110" dirty="0">
                <a:latin typeface="Georgia" pitchFamily="18" charset="0"/>
                <a:cs typeface="Trebuchet MS"/>
              </a:rPr>
              <a:t>case </a:t>
            </a:r>
            <a:r>
              <a:rPr sz="2400" b="1" spc="-75" dirty="0">
                <a:latin typeface="Georgia" pitchFamily="18" charset="0"/>
                <a:cs typeface="Trebuchet MS"/>
              </a:rPr>
              <a:t>of </a:t>
            </a:r>
            <a:r>
              <a:rPr sz="2400" b="1" spc="-114" dirty="0">
                <a:latin typeface="Georgia" pitchFamily="18" charset="0"/>
                <a:cs typeface="Trebuchet MS"/>
              </a:rPr>
              <a:t>Par </a:t>
            </a:r>
            <a:r>
              <a:rPr sz="2400" b="1" spc="-80" dirty="0">
                <a:latin typeface="Georgia" pitchFamily="18" charset="0"/>
                <a:cs typeface="Trebuchet MS"/>
              </a:rPr>
              <a:t>N</a:t>
            </a:r>
            <a:r>
              <a:rPr lang="en-US" sz="2400" b="1" spc="-80" dirty="0">
                <a:latin typeface="Georgia" pitchFamily="18" charset="0"/>
                <a:cs typeface="Trebuchet MS"/>
              </a:rPr>
              <a:t> P</a:t>
            </a:r>
            <a:r>
              <a:rPr sz="2400" b="1" spc="-110" dirty="0">
                <a:latin typeface="Georgia" pitchFamily="18" charset="0"/>
                <a:cs typeface="Trebuchet MS"/>
              </a:rPr>
              <a:t> </a:t>
            </a:r>
            <a:r>
              <a:rPr sz="2400" b="1" spc="-160" dirty="0">
                <a:latin typeface="Georgia" pitchFamily="18" charset="0"/>
                <a:cs typeface="Trebuchet MS"/>
              </a:rPr>
              <a:t>= </a:t>
            </a:r>
            <a:r>
              <a:rPr sz="2400" b="1" spc="-140" dirty="0">
                <a:latin typeface="Georgia" pitchFamily="18" charset="0"/>
                <a:cs typeface="Trebuchet MS"/>
              </a:rPr>
              <a:t>Rs</a:t>
            </a:r>
            <a:r>
              <a:rPr lang="en-US" sz="2400" b="1" spc="-140" dirty="0">
                <a:latin typeface="Georgia" pitchFamily="18" charset="0"/>
                <a:cs typeface="Trebuchet MS"/>
              </a:rPr>
              <a:t> </a:t>
            </a:r>
            <a:r>
              <a:rPr sz="2400" b="1" spc="-140" dirty="0">
                <a:latin typeface="Georgia" pitchFamily="18" charset="0"/>
                <a:cs typeface="Trebuchet MS"/>
              </a:rPr>
              <a:t>1,00,000</a:t>
            </a:r>
            <a:r>
              <a:rPr lang="en-US" sz="2400" b="1" spc="-140" dirty="0">
                <a:latin typeface="Georgia" pitchFamily="18" charset="0"/>
                <a:cs typeface="Trebuchet MS"/>
              </a:rPr>
              <a:t>                        </a:t>
            </a:r>
            <a:r>
              <a:rPr lang="en-US" sz="2400" b="1" spc="-95" dirty="0" err="1">
                <a:latin typeface="Georgia" pitchFamily="18" charset="0"/>
                <a:cs typeface="Trebuchet MS"/>
              </a:rPr>
              <a:t>Kd</a:t>
            </a:r>
            <a:r>
              <a:rPr lang="en-US" sz="2400" b="1" spc="-95" dirty="0">
                <a:latin typeface="Georgia" pitchFamily="18" charset="0"/>
                <a:cs typeface="Trebuchet MS"/>
              </a:rPr>
              <a:t> </a:t>
            </a:r>
            <a:r>
              <a:rPr lang="en-US" sz="2400" b="1" spc="-125" dirty="0">
                <a:latin typeface="Georgia" pitchFamily="18" charset="0"/>
                <a:cs typeface="Trebuchet MS"/>
              </a:rPr>
              <a:t>=</a:t>
            </a:r>
            <a:r>
              <a:rPr lang="en-US" sz="2400" b="1" spc="-160" dirty="0">
                <a:latin typeface="Georgia" pitchFamily="18" charset="0"/>
                <a:cs typeface="Trebuchet MS"/>
              </a:rPr>
              <a:t> 4. </a:t>
            </a:r>
            <a:r>
              <a:rPr lang="en-US" sz="2400" b="1" spc="-25" dirty="0">
                <a:latin typeface="Georgia" pitchFamily="18" charset="0"/>
                <a:cs typeface="Trebuchet MS"/>
              </a:rPr>
              <a:t>5%</a:t>
            </a:r>
            <a:r>
              <a:rPr lang="en-US" sz="2400" b="1" spc="-140" dirty="0">
                <a:latin typeface="Georgia" pitchFamily="18" charset="0"/>
                <a:cs typeface="Trebuchet MS"/>
              </a:rPr>
              <a:t>  </a:t>
            </a:r>
            <a:endParaRPr sz="2400" dirty="0">
              <a:latin typeface="Georgia" pitchFamily="18" charset="0"/>
              <a:cs typeface="Trebuchet MS"/>
            </a:endParaRPr>
          </a:p>
          <a:p>
            <a:pPr marL="299059" indent="-286360">
              <a:spcBef>
                <a:spcPts val="430"/>
              </a:spcBef>
              <a:buFont typeface="Arial"/>
              <a:buChar char="–"/>
              <a:tabLst>
                <a:tab pos="299059" algn="l"/>
                <a:tab pos="299693" algn="l"/>
              </a:tabLst>
            </a:pPr>
            <a:r>
              <a:rPr sz="2400" b="1" spc="-60" dirty="0">
                <a:latin typeface="Georgia" pitchFamily="18" charset="0"/>
                <a:cs typeface="Trebuchet MS"/>
              </a:rPr>
              <a:t>In</a:t>
            </a:r>
            <a:r>
              <a:rPr sz="2400" b="1" spc="-160" dirty="0">
                <a:latin typeface="Georgia" pitchFamily="18" charset="0"/>
                <a:cs typeface="Trebuchet MS"/>
              </a:rPr>
              <a:t> </a:t>
            </a:r>
            <a:r>
              <a:rPr sz="2400" b="1" spc="-110" dirty="0">
                <a:latin typeface="Georgia" pitchFamily="18" charset="0"/>
                <a:cs typeface="Trebuchet MS"/>
              </a:rPr>
              <a:t>case</a:t>
            </a:r>
            <a:r>
              <a:rPr sz="2400" b="1" spc="-155" dirty="0">
                <a:latin typeface="Georgia" pitchFamily="18" charset="0"/>
                <a:cs typeface="Trebuchet MS"/>
              </a:rPr>
              <a:t> </a:t>
            </a:r>
            <a:r>
              <a:rPr sz="2400" b="1" spc="-75" dirty="0">
                <a:latin typeface="Georgia" pitchFamily="18" charset="0"/>
                <a:cs typeface="Trebuchet MS"/>
              </a:rPr>
              <a:t>of</a:t>
            </a:r>
            <a:r>
              <a:rPr sz="2400" b="1" spc="-125" dirty="0">
                <a:latin typeface="Georgia" pitchFamily="18" charset="0"/>
                <a:cs typeface="Trebuchet MS"/>
              </a:rPr>
              <a:t> </a:t>
            </a:r>
            <a:r>
              <a:rPr sz="2400" b="1" spc="-90" dirty="0">
                <a:latin typeface="Georgia" pitchFamily="18" charset="0"/>
                <a:cs typeface="Trebuchet MS"/>
              </a:rPr>
              <a:t>Discount</a:t>
            </a:r>
            <a:r>
              <a:rPr sz="2400" b="1" spc="-185" dirty="0">
                <a:latin typeface="Georgia" pitchFamily="18" charset="0"/>
                <a:cs typeface="Trebuchet MS"/>
              </a:rPr>
              <a:t> </a:t>
            </a:r>
            <a:r>
              <a:rPr sz="2400" b="1" spc="-80" dirty="0">
                <a:latin typeface="Georgia" pitchFamily="18" charset="0"/>
                <a:cs typeface="Trebuchet MS"/>
              </a:rPr>
              <a:t>N</a:t>
            </a:r>
            <a:r>
              <a:rPr lang="en-US" sz="2400" b="1" spc="-80" dirty="0">
                <a:latin typeface="Georgia" pitchFamily="18" charset="0"/>
                <a:cs typeface="Trebuchet MS"/>
              </a:rPr>
              <a:t> P</a:t>
            </a:r>
            <a:r>
              <a:rPr sz="2400" b="1" spc="-175" dirty="0">
                <a:latin typeface="Georgia" pitchFamily="18" charset="0"/>
                <a:cs typeface="Trebuchet MS"/>
              </a:rPr>
              <a:t> </a:t>
            </a:r>
            <a:r>
              <a:rPr sz="2400" b="1" spc="-160" dirty="0">
                <a:latin typeface="Georgia" pitchFamily="18" charset="0"/>
                <a:cs typeface="Trebuchet MS"/>
              </a:rPr>
              <a:t>=</a:t>
            </a:r>
            <a:r>
              <a:rPr sz="2400" b="1" spc="-140" dirty="0">
                <a:latin typeface="Georgia" pitchFamily="18" charset="0"/>
                <a:cs typeface="Trebuchet MS"/>
              </a:rPr>
              <a:t> </a:t>
            </a:r>
            <a:r>
              <a:rPr sz="2400" b="1" spc="-75" dirty="0">
                <a:latin typeface="Georgia" pitchFamily="18" charset="0"/>
                <a:cs typeface="Trebuchet MS"/>
              </a:rPr>
              <a:t>Rs</a:t>
            </a:r>
            <a:r>
              <a:rPr sz="2400" b="1" spc="-140" dirty="0">
                <a:latin typeface="Georgia" pitchFamily="18" charset="0"/>
                <a:cs typeface="Trebuchet MS"/>
              </a:rPr>
              <a:t> </a:t>
            </a:r>
            <a:r>
              <a:rPr sz="2400" b="1" spc="-155" dirty="0">
                <a:latin typeface="Georgia" pitchFamily="18" charset="0"/>
                <a:cs typeface="Trebuchet MS"/>
              </a:rPr>
              <a:t>90,000</a:t>
            </a:r>
            <a:r>
              <a:rPr lang="en-US" sz="2400" b="1" spc="-155" dirty="0">
                <a:latin typeface="Georgia" pitchFamily="18" charset="0"/>
                <a:cs typeface="Trebuchet MS"/>
              </a:rPr>
              <a:t>               </a:t>
            </a:r>
            <a:r>
              <a:rPr sz="2400" b="1" spc="-95" dirty="0" err="1">
                <a:latin typeface="Georgia" pitchFamily="18" charset="0"/>
                <a:cs typeface="Trebuchet MS"/>
              </a:rPr>
              <a:t>Kd</a:t>
            </a:r>
            <a:r>
              <a:rPr sz="2400" b="1" spc="-95" dirty="0">
                <a:latin typeface="Georgia" pitchFamily="18" charset="0"/>
                <a:cs typeface="Trebuchet MS"/>
              </a:rPr>
              <a:t> </a:t>
            </a:r>
            <a:r>
              <a:rPr sz="2400" b="1" spc="-125" dirty="0">
                <a:latin typeface="Georgia" pitchFamily="18" charset="0"/>
                <a:cs typeface="Trebuchet MS"/>
              </a:rPr>
              <a:t>=</a:t>
            </a:r>
            <a:r>
              <a:rPr sz="2400" b="1" spc="-160" dirty="0">
                <a:latin typeface="Georgia" pitchFamily="18" charset="0"/>
                <a:cs typeface="Trebuchet MS"/>
              </a:rPr>
              <a:t> </a:t>
            </a:r>
            <a:r>
              <a:rPr lang="en-US" sz="2400" b="1" spc="-160" dirty="0">
                <a:latin typeface="Georgia" pitchFamily="18" charset="0"/>
                <a:cs typeface="Trebuchet MS"/>
              </a:rPr>
              <a:t> </a:t>
            </a:r>
            <a:r>
              <a:rPr sz="2400" b="1" spc="-25" dirty="0">
                <a:latin typeface="Georgia" pitchFamily="18" charset="0"/>
                <a:cs typeface="Trebuchet MS"/>
              </a:rPr>
              <a:t>5%</a:t>
            </a:r>
            <a:endParaRPr lang="en-US" sz="2400" b="1" spc="-25" dirty="0">
              <a:latin typeface="Georgia" pitchFamily="18" charset="0"/>
              <a:cs typeface="Trebuchet MS"/>
            </a:endParaRPr>
          </a:p>
          <a:p>
            <a:pPr marL="299059" indent="-286360">
              <a:spcBef>
                <a:spcPts val="430"/>
              </a:spcBef>
              <a:buFont typeface="Arial"/>
              <a:buChar char="–"/>
              <a:tabLst>
                <a:tab pos="299059" algn="l"/>
                <a:tab pos="299693" algn="l"/>
              </a:tabLst>
            </a:pPr>
            <a:r>
              <a:rPr lang="en-US" sz="2400" b="1" spc="-25" dirty="0">
                <a:latin typeface="Georgia" pitchFamily="18" charset="0"/>
                <a:cs typeface="Trebuchet MS"/>
              </a:rPr>
              <a:t>In case of premium NP = 1,10,000          </a:t>
            </a:r>
            <a:r>
              <a:rPr lang="en-US" sz="2400" b="1" spc="-25" dirty="0" err="1">
                <a:latin typeface="Georgia" pitchFamily="18" charset="0"/>
                <a:cs typeface="Trebuchet MS"/>
              </a:rPr>
              <a:t>Kd</a:t>
            </a:r>
            <a:r>
              <a:rPr lang="en-US" sz="2400" b="1" spc="-25" dirty="0">
                <a:latin typeface="Georgia" pitchFamily="18" charset="0"/>
                <a:cs typeface="Trebuchet MS"/>
              </a:rPr>
              <a:t> = 4.09%</a:t>
            </a:r>
          </a:p>
          <a:p>
            <a:pPr marL="698437" lvl="1" indent="-228580">
              <a:spcBef>
                <a:spcPts val="370"/>
              </a:spcBef>
              <a:buFont typeface="Arial"/>
              <a:buChar char="•"/>
              <a:tabLst>
                <a:tab pos="698437" algn="l"/>
                <a:tab pos="699073" algn="l"/>
              </a:tabLst>
            </a:pPr>
            <a:endParaRPr sz="2400" dirty="0">
              <a:latin typeface="Georgia" pitchFamily="18" charset="0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778000" y="990603"/>
            <a:ext cx="8333740" cy="1796635"/>
          </a:xfrm>
          <a:prstGeom prst="rect">
            <a:avLst/>
          </a:prstGeom>
        </p:spPr>
        <p:txBody>
          <a:bodyPr vert="horz" wrap="square" lIns="0" tIns="118099" rIns="0" bIns="0" rtlCol="0">
            <a:spAutoFit/>
          </a:bodyPr>
          <a:lstStyle/>
          <a:p>
            <a:pPr marL="756218" marR="5079" lvl="1" indent="-286360" algn="just">
              <a:spcBef>
                <a:spcPts val="620"/>
              </a:spcBef>
              <a:buChar char="–"/>
              <a:tabLst>
                <a:tab pos="756852" algn="l"/>
              </a:tabLst>
            </a:pPr>
            <a:r>
              <a:rPr sz="2600" spc="-70">
                <a:latin typeface="Arial" pitchFamily="34" charset="0"/>
                <a:cs typeface="Arial" pitchFamily="34" charset="0"/>
              </a:rPr>
              <a:t>In </a:t>
            </a:r>
            <a:r>
              <a:rPr sz="2600" spc="-30">
                <a:latin typeface="Arial" pitchFamily="34" charset="0"/>
                <a:cs typeface="Arial" pitchFamily="34" charset="0"/>
              </a:rPr>
              <a:t>the </a:t>
            </a:r>
            <a:r>
              <a:rPr sz="2600" spc="-95">
                <a:latin typeface="Arial" pitchFamily="34" charset="0"/>
                <a:cs typeface="Arial" pitchFamily="34" charset="0"/>
              </a:rPr>
              <a:t>previous </a:t>
            </a:r>
            <a:r>
              <a:rPr sz="2600" spc="-200">
                <a:latin typeface="Arial" pitchFamily="34" charset="0"/>
                <a:cs typeface="Arial" pitchFamily="34" charset="0"/>
              </a:rPr>
              <a:t>case </a:t>
            </a:r>
            <a:r>
              <a:rPr sz="2600" spc="-95">
                <a:latin typeface="Arial" pitchFamily="34" charset="0"/>
                <a:cs typeface="Arial" pitchFamily="34" charset="0"/>
              </a:rPr>
              <a:t>we </a:t>
            </a:r>
            <a:r>
              <a:rPr sz="2600" spc="-150">
                <a:latin typeface="Arial" pitchFamily="34" charset="0"/>
                <a:cs typeface="Arial" pitchFamily="34" charset="0"/>
              </a:rPr>
              <a:t>have </a:t>
            </a:r>
            <a:r>
              <a:rPr sz="2600" spc="-155">
                <a:latin typeface="Arial" pitchFamily="34" charset="0"/>
                <a:cs typeface="Arial" pitchFamily="34" charset="0"/>
              </a:rPr>
              <a:t>assumed </a:t>
            </a:r>
            <a:r>
              <a:rPr sz="2600" spc="-5">
                <a:latin typeface="Arial" pitchFamily="34" charset="0"/>
                <a:cs typeface="Arial" pitchFamily="34" charset="0"/>
              </a:rPr>
              <a:t>that </a:t>
            </a:r>
            <a:r>
              <a:rPr sz="2600" spc="-30">
                <a:latin typeface="Arial" pitchFamily="34" charset="0"/>
                <a:cs typeface="Arial" pitchFamily="34" charset="0"/>
              </a:rPr>
              <a:t>the </a:t>
            </a:r>
            <a:r>
              <a:rPr sz="2600" spc="-114">
                <a:latin typeface="Arial" pitchFamily="34" charset="0"/>
                <a:cs typeface="Arial" pitchFamily="34" charset="0"/>
              </a:rPr>
              <a:t>bonds </a:t>
            </a:r>
            <a:r>
              <a:rPr sz="2600" spc="-110">
                <a:latin typeface="Arial" pitchFamily="34" charset="0"/>
                <a:cs typeface="Arial" pitchFamily="34" charset="0"/>
              </a:rPr>
              <a:t>are</a:t>
            </a:r>
            <a:r>
              <a:rPr sz="2600" spc="-480">
                <a:latin typeface="Arial" pitchFamily="34" charset="0"/>
                <a:cs typeface="Arial" pitchFamily="34" charset="0"/>
              </a:rPr>
              <a:t> </a:t>
            </a:r>
            <a:r>
              <a:rPr sz="2600" spc="-10">
                <a:latin typeface="Arial" pitchFamily="34" charset="0"/>
                <a:cs typeface="Arial" pitchFamily="34" charset="0"/>
              </a:rPr>
              <a:t>not  </a:t>
            </a:r>
            <a:r>
              <a:rPr sz="2600" spc="-60">
                <a:latin typeface="Arial" pitchFamily="34" charset="0"/>
                <a:cs typeface="Arial" pitchFamily="34" charset="0"/>
              </a:rPr>
              <a:t>maturing </a:t>
            </a:r>
            <a:r>
              <a:rPr sz="2600" spc="-114">
                <a:latin typeface="Arial" pitchFamily="34" charset="0"/>
                <a:cs typeface="Arial" pitchFamily="34" charset="0"/>
              </a:rPr>
              <a:t>and </a:t>
            </a:r>
            <a:r>
              <a:rPr sz="2600" spc="-70">
                <a:latin typeface="Arial" pitchFamily="34" charset="0"/>
                <a:cs typeface="Arial" pitchFamily="34" charset="0"/>
              </a:rPr>
              <a:t>thus </a:t>
            </a:r>
            <a:r>
              <a:rPr sz="2600" spc="-110">
                <a:latin typeface="Arial" pitchFamily="34" charset="0"/>
                <a:cs typeface="Arial" pitchFamily="34" charset="0"/>
              </a:rPr>
              <a:t>are </a:t>
            </a:r>
            <a:r>
              <a:rPr sz="2600" spc="-75">
                <a:latin typeface="Arial" pitchFamily="34" charset="0"/>
                <a:cs typeface="Arial" pitchFamily="34" charset="0"/>
              </a:rPr>
              <a:t>continuously </a:t>
            </a:r>
            <a:r>
              <a:rPr sz="2600" spc="-114">
                <a:latin typeface="Arial" pitchFamily="34" charset="0"/>
                <a:cs typeface="Arial" pitchFamily="34" charset="0"/>
              </a:rPr>
              <a:t>going</a:t>
            </a:r>
            <a:r>
              <a:rPr sz="2600" spc="-380">
                <a:latin typeface="Arial" pitchFamily="34" charset="0"/>
                <a:cs typeface="Arial" pitchFamily="34" charset="0"/>
              </a:rPr>
              <a:t> </a:t>
            </a:r>
            <a:r>
              <a:rPr sz="2600" spc="-80">
                <a:latin typeface="Arial" pitchFamily="34" charset="0"/>
                <a:cs typeface="Arial" pitchFamily="34" charset="0"/>
              </a:rPr>
              <a:t>on</a:t>
            </a:r>
            <a:r>
              <a:rPr lang="en-US" sz="2600" spc="-80" dirty="0">
                <a:latin typeface="Arial" pitchFamily="34" charset="0"/>
                <a:cs typeface="Arial" pitchFamily="34" charset="0"/>
              </a:rPr>
              <a:t>.</a:t>
            </a:r>
            <a:endParaRPr sz="2600">
              <a:latin typeface="Arial" pitchFamily="34" charset="0"/>
              <a:cs typeface="Arial" pitchFamily="34" charset="0"/>
            </a:endParaRPr>
          </a:p>
          <a:p>
            <a:pPr marL="756218" lvl="1" indent="-286360" algn="just">
              <a:spcBef>
                <a:spcPts val="580"/>
              </a:spcBef>
              <a:buChar char="–"/>
              <a:tabLst>
                <a:tab pos="756852" algn="l"/>
              </a:tabLst>
            </a:pPr>
            <a:r>
              <a:rPr lang="en-US" sz="2600" spc="-70" dirty="0">
                <a:latin typeface="Arial" pitchFamily="34" charset="0"/>
                <a:cs typeface="Arial" pitchFamily="34" charset="0"/>
              </a:rPr>
              <a:t>When b</a:t>
            </a:r>
            <a:r>
              <a:rPr sz="2600" spc="-80">
                <a:latin typeface="Arial" pitchFamily="34" charset="0"/>
                <a:cs typeface="Arial" pitchFamily="34" charset="0"/>
              </a:rPr>
              <a:t>ond</a:t>
            </a:r>
            <a:r>
              <a:rPr lang="en-US" sz="2600" spc="-80" dirty="0">
                <a:latin typeface="Arial" pitchFamily="34" charset="0"/>
                <a:cs typeface="Arial" pitchFamily="34" charset="0"/>
              </a:rPr>
              <a:t>s</a:t>
            </a:r>
            <a:r>
              <a:rPr sz="2600" spc="-130">
                <a:latin typeface="Arial" pitchFamily="34" charset="0"/>
                <a:cs typeface="Arial" pitchFamily="34" charset="0"/>
              </a:rPr>
              <a:t> </a:t>
            </a:r>
            <a:r>
              <a:rPr sz="2600" spc="-90">
                <a:latin typeface="Arial" pitchFamily="34" charset="0"/>
                <a:cs typeface="Arial" pitchFamily="34" charset="0"/>
              </a:rPr>
              <a:t>matures</a:t>
            </a:r>
            <a:r>
              <a:rPr sz="2600" spc="-140">
                <a:latin typeface="Arial" pitchFamily="34" charset="0"/>
                <a:cs typeface="Arial" pitchFamily="34" charset="0"/>
              </a:rPr>
              <a:t> </a:t>
            </a:r>
            <a:r>
              <a:rPr sz="2600" spc="-30">
                <a:latin typeface="Arial" pitchFamily="34" charset="0"/>
                <a:cs typeface="Arial" pitchFamily="34" charset="0"/>
              </a:rPr>
              <a:t>after</a:t>
            </a:r>
            <a:r>
              <a:rPr sz="2600" spc="-135">
                <a:latin typeface="Arial" pitchFamily="34" charset="0"/>
                <a:cs typeface="Arial" pitchFamily="34" charset="0"/>
              </a:rPr>
              <a:t> </a:t>
            </a:r>
            <a:r>
              <a:rPr sz="2600" spc="-25">
                <a:latin typeface="Arial" pitchFamily="34" charset="0"/>
                <a:cs typeface="Arial" pitchFamily="34" charset="0"/>
              </a:rPr>
              <a:t>the</a:t>
            </a:r>
            <a:r>
              <a:rPr sz="2600" spc="-125">
                <a:latin typeface="Arial" pitchFamily="34" charset="0"/>
                <a:cs typeface="Arial" pitchFamily="34" charset="0"/>
              </a:rPr>
              <a:t> </a:t>
            </a:r>
            <a:r>
              <a:rPr sz="2600" spc="-60">
                <a:latin typeface="Arial" pitchFamily="34" charset="0"/>
                <a:cs typeface="Arial" pitchFamily="34" charset="0"/>
              </a:rPr>
              <a:t>certain</a:t>
            </a:r>
            <a:r>
              <a:rPr sz="2600" spc="-155">
                <a:latin typeface="Arial" pitchFamily="34" charset="0"/>
                <a:cs typeface="Arial" pitchFamily="34" charset="0"/>
              </a:rPr>
              <a:t> </a:t>
            </a:r>
            <a:r>
              <a:rPr sz="2600" spc="-55">
                <a:latin typeface="Arial" pitchFamily="34" charset="0"/>
                <a:cs typeface="Arial" pitchFamily="34" charset="0"/>
              </a:rPr>
              <a:t>period</a:t>
            </a:r>
            <a:r>
              <a:rPr sz="2600" spc="-130">
                <a:latin typeface="Arial" pitchFamily="34" charset="0"/>
                <a:cs typeface="Arial" pitchFamily="34" charset="0"/>
              </a:rPr>
              <a:t> </a:t>
            </a:r>
            <a:r>
              <a:rPr sz="2600" spc="-10">
                <a:latin typeface="Arial" pitchFamily="34" charset="0"/>
                <a:cs typeface="Arial" pitchFamily="34" charset="0"/>
              </a:rPr>
              <a:t>of</a:t>
            </a:r>
            <a:r>
              <a:rPr sz="2600" spc="-125">
                <a:latin typeface="Arial" pitchFamily="34" charset="0"/>
                <a:cs typeface="Arial" pitchFamily="34" charset="0"/>
              </a:rPr>
              <a:t> </a:t>
            </a:r>
            <a:r>
              <a:rPr sz="2600" spc="-20">
                <a:latin typeface="Arial" pitchFamily="34" charset="0"/>
                <a:cs typeface="Arial" pitchFamily="34" charset="0"/>
              </a:rPr>
              <a:t>time</a:t>
            </a:r>
            <a:r>
              <a:rPr lang="en-US" sz="2600" spc="-20" dirty="0">
                <a:latin typeface="Arial" pitchFamily="34" charset="0"/>
                <a:cs typeface="Arial" pitchFamily="34" charset="0"/>
              </a:rPr>
              <a:t>, </a:t>
            </a:r>
            <a:r>
              <a:rPr sz="2600" spc="-95">
                <a:latin typeface="Arial" pitchFamily="34" charset="0"/>
                <a:cs typeface="Arial" pitchFamily="34" charset="0"/>
              </a:rPr>
              <a:t>redeemable</a:t>
            </a:r>
            <a:r>
              <a:rPr sz="2600" spc="-480">
                <a:latin typeface="Arial" pitchFamily="34" charset="0"/>
                <a:cs typeface="Arial" pitchFamily="34" charset="0"/>
              </a:rPr>
              <a:t> </a:t>
            </a:r>
            <a:r>
              <a:rPr lang="en-US" sz="2600" spc="-480" dirty="0">
                <a:latin typeface="Arial" pitchFamily="34" charset="0"/>
                <a:cs typeface="Arial" pitchFamily="34" charset="0"/>
              </a:rPr>
              <a:t> </a:t>
            </a:r>
            <a:r>
              <a:rPr sz="2600" spc="-45">
                <a:latin typeface="Arial" pitchFamily="34" charset="0"/>
                <a:cs typeface="Arial" pitchFamily="34" charset="0"/>
              </a:rPr>
              <a:t>debt</a:t>
            </a:r>
            <a:r>
              <a:rPr lang="en-US" sz="2600" spc="-45" dirty="0">
                <a:latin typeface="Arial" pitchFamily="34" charset="0"/>
                <a:cs typeface="Arial" pitchFamily="34" charset="0"/>
              </a:rPr>
              <a:t>.</a:t>
            </a:r>
            <a:endParaRPr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94000" y="3276603"/>
            <a:ext cx="2246630" cy="382155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>
              <a:spcBef>
                <a:spcPts val="100"/>
              </a:spcBef>
              <a:tabLst>
                <a:tab pos="2081344" algn="l"/>
              </a:tabLst>
            </a:pPr>
            <a:r>
              <a:rPr lang="en-US" sz="2400" spc="-170" dirty="0">
                <a:latin typeface="Arial"/>
                <a:cs typeface="Arial"/>
              </a:rPr>
              <a:t>   </a:t>
            </a:r>
            <a:r>
              <a:rPr sz="2400" b="1" spc="-170">
                <a:latin typeface="Arial"/>
                <a:cs typeface="Arial"/>
              </a:rPr>
              <a:t>k</a:t>
            </a:r>
            <a:r>
              <a:rPr sz="2400" b="1" spc="-82" baseline="-20833">
                <a:latin typeface="Arial"/>
                <a:cs typeface="Arial"/>
              </a:rPr>
              <a:t>d</a:t>
            </a:r>
            <a:r>
              <a:rPr sz="2400" b="1" spc="104" baseline="-20833">
                <a:latin typeface="Arial"/>
                <a:cs typeface="Arial"/>
              </a:rPr>
              <a:t> </a:t>
            </a:r>
            <a:r>
              <a:rPr sz="2400" b="1" spc="-95" dirty="0">
                <a:latin typeface="Arial"/>
                <a:cs typeface="Arial"/>
              </a:rPr>
              <a:t>(b</a:t>
            </a:r>
            <a:r>
              <a:rPr sz="2400" b="1" spc="-125" dirty="0">
                <a:latin typeface="Arial"/>
                <a:cs typeface="Arial"/>
              </a:rPr>
              <a:t>e</a:t>
            </a:r>
            <a:r>
              <a:rPr sz="2400" b="1" spc="15" dirty="0">
                <a:latin typeface="Arial"/>
                <a:cs typeface="Arial"/>
              </a:rPr>
              <a:t>f</a:t>
            </a:r>
            <a:r>
              <a:rPr sz="2400" b="1" spc="-25" dirty="0">
                <a:latin typeface="Arial"/>
                <a:cs typeface="Arial"/>
              </a:rPr>
              <a:t>o</a:t>
            </a:r>
            <a:r>
              <a:rPr sz="2400" b="1" spc="-55" dirty="0">
                <a:latin typeface="Arial"/>
                <a:cs typeface="Arial"/>
              </a:rPr>
              <a:t>r</a:t>
            </a:r>
            <a:r>
              <a:rPr sz="2400" b="1" spc="-145" dirty="0">
                <a:latin typeface="Arial"/>
                <a:cs typeface="Arial"/>
              </a:rPr>
              <a:t>e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spc="110">
                <a:latin typeface="Arial"/>
                <a:cs typeface="Arial"/>
              </a:rPr>
              <a:t>t</a:t>
            </a:r>
            <a:r>
              <a:rPr sz="2400" b="1" spc="-215">
                <a:latin typeface="Arial"/>
                <a:cs typeface="Arial"/>
              </a:rPr>
              <a:t>a</a:t>
            </a:r>
            <a:r>
              <a:rPr sz="2400" b="1" spc="-145">
                <a:latin typeface="Arial"/>
                <a:cs typeface="Arial"/>
              </a:rPr>
              <a:t>x</a:t>
            </a:r>
            <a:r>
              <a:rPr sz="2400" b="1" spc="-95">
                <a:latin typeface="Arial"/>
                <a:cs typeface="Arial"/>
              </a:rPr>
              <a:t>)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1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80000" y="3048000"/>
            <a:ext cx="3454400" cy="870622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7143" marR="5079" indent="-17778">
              <a:lnSpc>
                <a:spcPct val="120100"/>
              </a:lnSpc>
              <a:spcBef>
                <a:spcPts val="95"/>
              </a:spcBef>
            </a:pPr>
            <a:r>
              <a:rPr sz="2400" b="1" spc="-65" dirty="0">
                <a:latin typeface="Arial"/>
                <a:cs typeface="Arial"/>
              </a:rPr>
              <a:t>I </a:t>
            </a:r>
            <a:r>
              <a:rPr sz="2400" b="1" spc="-210" dirty="0">
                <a:latin typeface="Arial"/>
                <a:cs typeface="Arial"/>
              </a:rPr>
              <a:t>+ </a:t>
            </a:r>
            <a:r>
              <a:rPr sz="2400" b="1" spc="-120">
                <a:latin typeface="Arial"/>
                <a:cs typeface="Arial"/>
              </a:rPr>
              <a:t>(P</a:t>
            </a:r>
            <a:r>
              <a:rPr lang="en-US" sz="2400" b="1" spc="-120" dirty="0">
                <a:latin typeface="Arial"/>
                <a:cs typeface="Arial"/>
              </a:rPr>
              <a:t> </a:t>
            </a:r>
            <a:r>
              <a:rPr sz="2400" b="1" spc="-120">
                <a:latin typeface="Arial"/>
                <a:cs typeface="Arial"/>
              </a:rPr>
              <a:t>-</a:t>
            </a:r>
            <a:r>
              <a:rPr lang="en-US" sz="2400" b="1" spc="-120" dirty="0">
                <a:latin typeface="Arial"/>
                <a:cs typeface="Arial"/>
              </a:rPr>
              <a:t> </a:t>
            </a:r>
            <a:r>
              <a:rPr sz="2400" b="1" spc="-120">
                <a:latin typeface="Arial"/>
                <a:cs typeface="Arial"/>
              </a:rPr>
              <a:t>Net</a:t>
            </a:r>
            <a:r>
              <a:rPr sz="2400" b="1" spc="-190">
                <a:latin typeface="Arial"/>
                <a:cs typeface="Arial"/>
              </a:rPr>
              <a:t> </a:t>
            </a:r>
            <a:r>
              <a:rPr sz="2400" b="1" spc="-105">
                <a:latin typeface="Arial"/>
                <a:cs typeface="Arial"/>
              </a:rPr>
              <a:t>Proceeds)</a:t>
            </a:r>
            <a:r>
              <a:rPr lang="en-US" sz="2400" b="1" spc="-105" dirty="0">
                <a:latin typeface="Arial"/>
                <a:cs typeface="Arial"/>
              </a:rPr>
              <a:t> </a:t>
            </a:r>
            <a:r>
              <a:rPr sz="2400" b="1" spc="-105">
                <a:latin typeface="Arial"/>
                <a:cs typeface="Arial"/>
              </a:rPr>
              <a:t>/</a:t>
            </a:r>
            <a:r>
              <a:rPr lang="en-US" sz="2400" b="1" spc="-105" dirty="0">
                <a:latin typeface="Arial"/>
                <a:cs typeface="Arial"/>
              </a:rPr>
              <a:t> </a:t>
            </a:r>
            <a:r>
              <a:rPr sz="2400" b="1" spc="-105">
                <a:latin typeface="Arial"/>
                <a:cs typeface="Arial"/>
              </a:rPr>
              <a:t>n</a:t>
            </a:r>
            <a:endParaRPr lang="en-US" sz="2400" b="1" spc="-105" dirty="0">
              <a:latin typeface="Arial"/>
              <a:cs typeface="Arial"/>
            </a:endParaRPr>
          </a:p>
          <a:p>
            <a:pPr marL="17143" marR="5079" indent="-17778">
              <a:lnSpc>
                <a:spcPct val="120100"/>
              </a:lnSpc>
              <a:spcBef>
                <a:spcPts val="95"/>
              </a:spcBef>
            </a:pPr>
            <a:r>
              <a:rPr sz="2400" b="1" spc="-220">
                <a:latin typeface="Arial"/>
                <a:cs typeface="Arial"/>
              </a:rPr>
              <a:t>(P </a:t>
            </a:r>
            <a:r>
              <a:rPr lang="en-US" sz="2400" b="1" spc="-220" dirty="0">
                <a:latin typeface="Arial"/>
                <a:cs typeface="Arial"/>
              </a:rPr>
              <a:t> </a:t>
            </a:r>
            <a:r>
              <a:rPr sz="2400" b="1" spc="-204">
                <a:latin typeface="Arial"/>
                <a:cs typeface="Arial"/>
              </a:rPr>
              <a:t>+ </a:t>
            </a:r>
            <a:r>
              <a:rPr lang="en-US" sz="2400" b="1" spc="-204" dirty="0">
                <a:latin typeface="Arial"/>
                <a:cs typeface="Arial"/>
              </a:rPr>
              <a:t> </a:t>
            </a:r>
            <a:r>
              <a:rPr sz="2400" b="1" spc="-70">
                <a:latin typeface="Arial"/>
                <a:cs typeface="Arial"/>
              </a:rPr>
              <a:t>Net</a:t>
            </a:r>
            <a:r>
              <a:rPr sz="2400" b="1" spc="-15">
                <a:latin typeface="Arial"/>
                <a:cs typeface="Arial"/>
              </a:rPr>
              <a:t> </a:t>
            </a:r>
            <a:r>
              <a:rPr sz="2400" b="1" spc="-110">
                <a:latin typeface="Arial"/>
                <a:cs typeface="Arial"/>
              </a:rPr>
              <a:t>Proceeds)</a:t>
            </a:r>
            <a:r>
              <a:rPr lang="en-US" sz="2400" b="1" spc="-110" dirty="0">
                <a:latin typeface="Arial"/>
                <a:cs typeface="Arial"/>
              </a:rPr>
              <a:t> </a:t>
            </a:r>
            <a:r>
              <a:rPr sz="2400" b="1" spc="-110">
                <a:latin typeface="Arial"/>
                <a:cs typeface="Arial"/>
              </a:rPr>
              <a:t>/</a:t>
            </a:r>
            <a:r>
              <a:rPr lang="en-US" sz="2400" b="1" spc="-110" dirty="0">
                <a:latin typeface="Arial"/>
                <a:cs typeface="Arial"/>
              </a:rPr>
              <a:t>  </a:t>
            </a:r>
            <a:r>
              <a:rPr sz="2400" b="1" spc="-110">
                <a:latin typeface="Arial"/>
                <a:cs typeface="Arial"/>
              </a:rPr>
              <a:t>2</a:t>
            </a:r>
            <a:endParaRPr sz="2400" b="1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95502" y="4038600"/>
            <a:ext cx="8254999" cy="2495548"/>
          </a:xfrm>
          <a:prstGeom prst="rect">
            <a:avLst/>
          </a:prstGeom>
        </p:spPr>
        <p:txBody>
          <a:bodyPr vert="horz" wrap="square" lIns="0" tIns="73653" rIns="0" bIns="0" rtlCol="0">
            <a:spAutoFit/>
          </a:bodyPr>
          <a:lstStyle/>
          <a:p>
            <a:pPr marL="299059" indent="-286360" algn="just">
              <a:spcBef>
                <a:spcPts val="580"/>
              </a:spcBef>
              <a:buChar char="–"/>
              <a:tabLst>
                <a:tab pos="299059" algn="l"/>
                <a:tab pos="299693" algn="l"/>
              </a:tabLst>
            </a:pPr>
            <a:r>
              <a:rPr sz="2400" spc="-55">
                <a:latin typeface="Arial" pitchFamily="34" charset="0"/>
                <a:cs typeface="Arial" pitchFamily="34" charset="0"/>
              </a:rPr>
              <a:t>I </a:t>
            </a:r>
            <a:r>
              <a:rPr sz="2400" spc="-170">
                <a:latin typeface="Arial" pitchFamily="34" charset="0"/>
                <a:cs typeface="Arial" pitchFamily="34" charset="0"/>
              </a:rPr>
              <a:t>=</a:t>
            </a:r>
            <a:r>
              <a:rPr lang="en-US" sz="24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70">
                <a:latin typeface="Arial" pitchFamily="34" charset="0"/>
                <a:cs typeface="Arial" pitchFamily="34" charset="0"/>
              </a:rPr>
              <a:t> </a:t>
            </a:r>
            <a:r>
              <a:rPr sz="2400" spc="-80" dirty="0">
                <a:latin typeface="Arial" pitchFamily="34" charset="0"/>
                <a:cs typeface="Arial" pitchFamily="34" charset="0"/>
              </a:rPr>
              <a:t>annual </a:t>
            </a:r>
            <a:r>
              <a:rPr sz="2400" spc="-45">
                <a:latin typeface="Arial" pitchFamily="34" charset="0"/>
                <a:cs typeface="Arial" pitchFamily="34" charset="0"/>
              </a:rPr>
              <a:t>interest </a:t>
            </a:r>
            <a:r>
              <a:rPr sz="2400" spc="-75">
                <a:latin typeface="Arial" pitchFamily="34" charset="0"/>
                <a:cs typeface="Arial" pitchFamily="34" charset="0"/>
              </a:rPr>
              <a:t>payment</a:t>
            </a:r>
            <a:r>
              <a:rPr lang="en-US" sz="2400" spc="-75" dirty="0">
                <a:latin typeface="Arial" pitchFamily="34" charset="0"/>
                <a:cs typeface="Arial" pitchFamily="34" charset="0"/>
              </a:rPr>
              <a:t>.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99059" marR="459699" indent="-286360" algn="just">
              <a:spcBef>
                <a:spcPts val="480"/>
              </a:spcBef>
              <a:buChar char="–"/>
              <a:tabLst>
                <a:tab pos="299059" algn="l"/>
                <a:tab pos="299693" algn="l"/>
              </a:tabLst>
            </a:pPr>
            <a:r>
              <a:rPr sz="2400" spc="-60" dirty="0">
                <a:latin typeface="Arial" pitchFamily="34" charset="0"/>
                <a:cs typeface="Arial" pitchFamily="34" charset="0"/>
              </a:rPr>
              <a:t>Net </a:t>
            </a:r>
            <a:r>
              <a:rPr sz="2400" spc="-135" dirty="0">
                <a:latin typeface="Arial" pitchFamily="34" charset="0"/>
                <a:cs typeface="Arial" pitchFamily="34" charset="0"/>
              </a:rPr>
              <a:t>Proceeds </a:t>
            </a:r>
            <a:r>
              <a:rPr sz="2400" spc="-170" dirty="0">
                <a:latin typeface="Arial" pitchFamily="34" charset="0"/>
                <a:cs typeface="Arial" pitchFamily="34" charset="0"/>
              </a:rPr>
              <a:t>= </a:t>
            </a:r>
            <a:r>
              <a:rPr sz="2400" spc="-110" dirty="0">
                <a:latin typeface="Arial" pitchFamily="34" charset="0"/>
                <a:cs typeface="Arial" pitchFamily="34" charset="0"/>
              </a:rPr>
              <a:t>Total </a:t>
            </a:r>
            <a:r>
              <a:rPr sz="2400" spc="-55" dirty="0">
                <a:latin typeface="Arial" pitchFamily="34" charset="0"/>
                <a:cs typeface="Arial" pitchFamily="34" charset="0"/>
              </a:rPr>
              <a:t>amount </a:t>
            </a:r>
            <a:r>
              <a:rPr sz="2400" spc="-95" dirty="0">
                <a:latin typeface="Arial" pitchFamily="34" charset="0"/>
                <a:cs typeface="Arial" pitchFamily="34" charset="0"/>
              </a:rPr>
              <a:t>raised </a:t>
            </a:r>
            <a:r>
              <a:rPr sz="2400" spc="-85" dirty="0">
                <a:latin typeface="Arial" pitchFamily="34" charset="0"/>
                <a:cs typeface="Arial" pitchFamily="34" charset="0"/>
              </a:rPr>
              <a:t>by 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the </a:t>
            </a:r>
            <a:r>
              <a:rPr sz="2400" spc="-100" dirty="0">
                <a:latin typeface="Arial" pitchFamily="34" charset="0"/>
                <a:cs typeface="Arial" pitchFamily="34" charset="0"/>
              </a:rPr>
              <a:t>company </a:t>
            </a:r>
            <a:r>
              <a:rPr sz="2400" spc="-85" dirty="0">
                <a:latin typeface="Arial" pitchFamily="34" charset="0"/>
                <a:cs typeface="Arial" pitchFamily="34" charset="0"/>
              </a:rPr>
              <a:t>by </a:t>
            </a:r>
            <a:r>
              <a:rPr sz="2400" spc="-105" dirty="0">
                <a:latin typeface="Arial" pitchFamily="34" charset="0"/>
                <a:cs typeface="Arial" pitchFamily="34" charset="0"/>
              </a:rPr>
              <a:t>issuing </a:t>
            </a:r>
            <a:r>
              <a:rPr sz="2400" spc="-20">
                <a:latin typeface="Arial" pitchFamily="34" charset="0"/>
                <a:cs typeface="Arial" pitchFamily="34" charset="0"/>
              </a:rPr>
              <a:t>the  </a:t>
            </a:r>
            <a:r>
              <a:rPr sz="2400" spc="-75">
                <a:latin typeface="Arial" pitchFamily="34" charset="0"/>
                <a:cs typeface="Arial" pitchFamily="34" charset="0"/>
              </a:rPr>
              <a:t>debentures</a:t>
            </a:r>
            <a:r>
              <a:rPr lang="en-US" sz="2400" spc="-75" dirty="0">
                <a:latin typeface="Arial" pitchFamily="34" charset="0"/>
                <a:cs typeface="Arial" pitchFamily="34" charset="0"/>
              </a:rPr>
              <a:t>.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99059" marR="5079" indent="-286360" algn="just">
              <a:spcBef>
                <a:spcPts val="480"/>
              </a:spcBef>
              <a:buChar char="–"/>
              <a:tabLst>
                <a:tab pos="299059" algn="l"/>
                <a:tab pos="299693" algn="l"/>
              </a:tabLst>
            </a:pPr>
            <a:r>
              <a:rPr sz="2400" spc="-300">
                <a:latin typeface="Arial" pitchFamily="34" charset="0"/>
                <a:cs typeface="Arial" pitchFamily="34" charset="0"/>
              </a:rPr>
              <a:t>P</a:t>
            </a:r>
            <a:r>
              <a:rPr lang="en-US" sz="2400" spc="-30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300">
                <a:latin typeface="Arial" pitchFamily="34" charset="0"/>
                <a:cs typeface="Arial" pitchFamily="34" charset="0"/>
              </a:rPr>
              <a:t> </a:t>
            </a:r>
            <a:r>
              <a:rPr sz="2400" spc="-170" dirty="0">
                <a:latin typeface="Arial" pitchFamily="34" charset="0"/>
                <a:cs typeface="Arial" pitchFamily="34" charset="0"/>
              </a:rPr>
              <a:t>= </a:t>
            </a:r>
            <a:r>
              <a:rPr sz="2400" spc="-160" dirty="0">
                <a:latin typeface="Arial" pitchFamily="34" charset="0"/>
                <a:cs typeface="Arial" pitchFamily="34" charset="0"/>
              </a:rPr>
              <a:t>Par </a:t>
            </a:r>
            <a:r>
              <a:rPr sz="2400" spc="-90" dirty="0">
                <a:latin typeface="Arial" pitchFamily="34" charset="0"/>
                <a:cs typeface="Arial" pitchFamily="34" charset="0"/>
              </a:rPr>
              <a:t>value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of </a:t>
            </a:r>
            <a:r>
              <a:rPr sz="2400" spc="-60" dirty="0">
                <a:latin typeface="Arial" pitchFamily="34" charset="0"/>
                <a:cs typeface="Arial" pitchFamily="34" charset="0"/>
              </a:rPr>
              <a:t>debenture </a:t>
            </a:r>
            <a:r>
              <a:rPr sz="2400" spc="-35" dirty="0">
                <a:latin typeface="Arial" pitchFamily="34" charset="0"/>
                <a:cs typeface="Arial" pitchFamily="34" charset="0"/>
              </a:rPr>
              <a:t>(the </a:t>
            </a:r>
            <a:r>
              <a:rPr sz="2400" spc="-90" dirty="0">
                <a:latin typeface="Arial" pitchFamily="34" charset="0"/>
                <a:cs typeface="Arial" pitchFamily="34" charset="0"/>
              </a:rPr>
              <a:t>value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that 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the </a:t>
            </a:r>
            <a:r>
              <a:rPr sz="2400" spc="-35" dirty="0">
                <a:latin typeface="Arial" pitchFamily="34" charset="0"/>
                <a:cs typeface="Arial" pitchFamily="34" charset="0"/>
              </a:rPr>
              <a:t>creditor </a:t>
            </a:r>
            <a:r>
              <a:rPr sz="2400" spc="-105" dirty="0">
                <a:latin typeface="Arial" pitchFamily="34" charset="0"/>
                <a:cs typeface="Arial" pitchFamily="34" charset="0"/>
              </a:rPr>
              <a:t>gets </a:t>
            </a:r>
            <a:r>
              <a:rPr sz="2400" spc="-35" dirty="0">
                <a:latin typeface="Arial" pitchFamily="34" charset="0"/>
                <a:cs typeface="Arial" pitchFamily="34" charset="0"/>
              </a:rPr>
              <a:t>at</a:t>
            </a:r>
            <a:r>
              <a:rPr sz="2400" spc="-24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20">
                <a:latin typeface="Arial" pitchFamily="34" charset="0"/>
                <a:cs typeface="Arial" pitchFamily="34" charset="0"/>
              </a:rPr>
              <a:t>maturity)</a:t>
            </a:r>
            <a:r>
              <a:rPr lang="en-US" sz="2400" spc="-20" dirty="0">
                <a:latin typeface="Arial" pitchFamily="34" charset="0"/>
                <a:cs typeface="Arial" pitchFamily="34" charset="0"/>
              </a:rPr>
              <a:t>.</a:t>
            </a:r>
            <a:r>
              <a:rPr sz="2400" spc="-20">
                <a:latin typeface="Arial" pitchFamily="34" charset="0"/>
                <a:cs typeface="Arial" pitchFamily="34" charset="0"/>
              </a:rPr>
              <a:t> 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99059" indent="-286360" algn="just">
              <a:spcBef>
                <a:spcPts val="550"/>
              </a:spcBef>
              <a:buChar char="–"/>
              <a:tabLst>
                <a:tab pos="299693" algn="l"/>
              </a:tabLst>
            </a:pPr>
            <a:r>
              <a:rPr sz="2400" spc="-75" dirty="0">
                <a:latin typeface="Arial" pitchFamily="34" charset="0"/>
                <a:cs typeface="Arial" pitchFamily="34" charset="0"/>
              </a:rPr>
              <a:t>n </a:t>
            </a:r>
            <a:r>
              <a:rPr sz="2400" spc="-210" dirty="0">
                <a:latin typeface="Arial" pitchFamily="34" charset="0"/>
                <a:cs typeface="Arial" pitchFamily="34" charset="0"/>
              </a:rPr>
              <a:t>=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Maturity </a:t>
            </a:r>
            <a:r>
              <a:rPr sz="2400" spc="-55" dirty="0">
                <a:latin typeface="Arial" pitchFamily="34" charset="0"/>
                <a:cs typeface="Arial" pitchFamily="34" charset="0"/>
              </a:rPr>
              <a:t>period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of </a:t>
            </a:r>
            <a:r>
              <a:rPr sz="2400" spc="-30">
                <a:latin typeface="Arial" pitchFamily="34" charset="0"/>
                <a:cs typeface="Arial" pitchFamily="34" charset="0"/>
              </a:rPr>
              <a:t>the</a:t>
            </a:r>
            <a:r>
              <a:rPr sz="2400" spc="-470">
                <a:latin typeface="Arial" pitchFamily="34" charset="0"/>
                <a:cs typeface="Arial" pitchFamily="34" charset="0"/>
              </a:rPr>
              <a:t> </a:t>
            </a:r>
            <a:r>
              <a:rPr sz="2400" spc="-80">
                <a:latin typeface="Arial" pitchFamily="34" charset="0"/>
                <a:cs typeface="Arial" pitchFamily="34" charset="0"/>
              </a:rPr>
              <a:t>bond</a:t>
            </a:r>
            <a:r>
              <a:rPr lang="en-US" sz="2400" spc="-80" dirty="0">
                <a:latin typeface="Arial" pitchFamily="34" charset="0"/>
                <a:cs typeface="Arial" pitchFamily="34" charset="0"/>
              </a:rPr>
              <a:t>.</a:t>
            </a:r>
            <a:endParaRPr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762500" y="3505200"/>
            <a:ext cx="3168650" cy="0"/>
          </a:xfrm>
          <a:custGeom>
            <a:avLst/>
            <a:gdLst/>
            <a:ahLst/>
            <a:cxnLst/>
            <a:rect l="l" t="t" r="r" b="b"/>
            <a:pathLst>
              <a:path w="3168650">
                <a:moveTo>
                  <a:pt x="0" y="0"/>
                </a:moveTo>
                <a:lnTo>
                  <a:pt x="3168650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30500" y="2895600"/>
            <a:ext cx="6540500" cy="990600"/>
          </a:xfrm>
          <a:custGeom>
            <a:avLst/>
            <a:gdLst/>
            <a:ahLst/>
            <a:cxnLst/>
            <a:rect l="l" t="t" r="r" b="b"/>
            <a:pathLst>
              <a:path w="5545455" h="792479">
                <a:moveTo>
                  <a:pt x="0" y="792162"/>
                </a:moveTo>
                <a:lnTo>
                  <a:pt x="5545201" y="792162"/>
                </a:lnTo>
                <a:lnTo>
                  <a:pt x="5545201" y="0"/>
                </a:lnTo>
                <a:lnTo>
                  <a:pt x="0" y="0"/>
                </a:lnTo>
                <a:lnTo>
                  <a:pt x="0" y="79216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533400"/>
          </a:xfrm>
        </p:spPr>
        <p:txBody>
          <a:bodyPr>
            <a:noAutofit/>
          </a:bodyPr>
          <a:lstStyle/>
          <a:p>
            <a:r>
              <a:rPr lang="en-US" sz="3600" spc="-229" dirty="0">
                <a:effectLst/>
                <a:latin typeface="Arial"/>
                <a:cs typeface="Arial"/>
              </a:rPr>
              <a:t>II. Cost</a:t>
            </a:r>
            <a:r>
              <a:rPr lang="en-US" sz="3600" spc="-175" dirty="0">
                <a:effectLst/>
                <a:latin typeface="Arial"/>
                <a:cs typeface="Arial"/>
              </a:rPr>
              <a:t> </a:t>
            </a:r>
            <a:r>
              <a:rPr lang="en-US" sz="3600" spc="-5" dirty="0">
                <a:effectLst/>
                <a:latin typeface="Arial"/>
                <a:cs typeface="Arial"/>
              </a:rPr>
              <a:t>of </a:t>
            </a:r>
            <a:r>
              <a:rPr lang="en-US" sz="3600" spc="-195" dirty="0">
                <a:effectLst/>
                <a:latin typeface="Arial"/>
                <a:cs typeface="Arial"/>
              </a:rPr>
              <a:t>Redeemable</a:t>
            </a:r>
            <a:r>
              <a:rPr lang="en-US" sz="3600" spc="-180" dirty="0">
                <a:effectLst/>
                <a:latin typeface="Arial"/>
                <a:cs typeface="Arial"/>
              </a:rPr>
              <a:t> </a:t>
            </a:r>
            <a:r>
              <a:rPr lang="en-US" sz="3600" spc="-120" dirty="0">
                <a:effectLst/>
                <a:latin typeface="Arial"/>
                <a:cs typeface="Arial"/>
              </a:rPr>
              <a:t>Debt</a:t>
            </a:r>
            <a:br>
              <a:rPr lang="en-US" sz="3600" dirty="0">
                <a:effectLst/>
                <a:latin typeface="Arial"/>
                <a:cs typeface="Arial"/>
              </a:rPr>
            </a:br>
            <a:endParaRPr lang="en-US" sz="3600" dirty="0">
              <a:effectLst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53591" y="609606"/>
            <a:ext cx="8261984" cy="4092135"/>
          </a:xfrm>
          <a:prstGeom prst="rect">
            <a:avLst/>
          </a:prstGeom>
        </p:spPr>
        <p:txBody>
          <a:bodyPr vert="horz" wrap="square" lIns="0" tIns="118099" rIns="0" bIns="0" rtlCol="0">
            <a:spAutoFit/>
          </a:bodyPr>
          <a:lstStyle/>
          <a:p>
            <a:pPr marL="355569" marR="5079" indent="-342870" algn="just">
              <a:spcBef>
                <a:spcPts val="620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b="1" spc="-215">
                <a:latin typeface="Arial"/>
                <a:cs typeface="Arial"/>
              </a:rPr>
              <a:t>A </a:t>
            </a:r>
            <a:r>
              <a:rPr sz="2800" b="1" spc="5" dirty="0">
                <a:latin typeface="Arial"/>
                <a:cs typeface="Arial"/>
              </a:rPr>
              <a:t>firm </a:t>
            </a:r>
            <a:r>
              <a:rPr sz="2800" b="1" spc="-165" dirty="0">
                <a:latin typeface="Arial"/>
                <a:cs typeface="Arial"/>
              </a:rPr>
              <a:t>issues </a:t>
            </a:r>
            <a:r>
              <a:rPr sz="2800" b="1" spc="-70" dirty="0">
                <a:latin typeface="Arial"/>
                <a:cs typeface="Arial"/>
              </a:rPr>
              <a:t>debenture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350" dirty="0">
                <a:latin typeface="Arial"/>
                <a:cs typeface="Arial"/>
              </a:rPr>
              <a:t>Rs </a:t>
            </a:r>
            <a:r>
              <a:rPr sz="2800" b="1" spc="-110" dirty="0">
                <a:latin typeface="Arial"/>
                <a:cs typeface="Arial"/>
              </a:rPr>
              <a:t>1,00,000 </a:t>
            </a:r>
            <a:r>
              <a:rPr sz="2800" b="1" spc="-10" dirty="0">
                <a:latin typeface="Arial"/>
                <a:cs typeface="Arial"/>
              </a:rPr>
              <a:t>but </a:t>
            </a:r>
            <a:r>
              <a:rPr sz="2800" b="1" spc="-125" dirty="0">
                <a:latin typeface="Arial"/>
                <a:cs typeface="Arial"/>
              </a:rPr>
              <a:t>is </a:t>
            </a:r>
            <a:r>
              <a:rPr sz="2800" b="1" spc="-100" dirty="0">
                <a:latin typeface="Arial"/>
                <a:cs typeface="Arial"/>
              </a:rPr>
              <a:t>able </a:t>
            </a:r>
            <a:r>
              <a:rPr sz="2800" b="1" spc="20" dirty="0">
                <a:latin typeface="Arial"/>
                <a:cs typeface="Arial"/>
              </a:rPr>
              <a:t>to </a:t>
            </a:r>
            <a:r>
              <a:rPr sz="2800" b="1" spc="-105" dirty="0">
                <a:latin typeface="Arial"/>
                <a:cs typeface="Arial"/>
              </a:rPr>
              <a:t>realize</a:t>
            </a:r>
            <a:r>
              <a:rPr sz="2800" b="1" spc="-484" dirty="0">
                <a:latin typeface="Arial"/>
                <a:cs typeface="Arial"/>
              </a:rPr>
              <a:t> </a:t>
            </a:r>
            <a:r>
              <a:rPr sz="2800" b="1" spc="-65" dirty="0">
                <a:latin typeface="Arial"/>
                <a:cs typeface="Arial"/>
              </a:rPr>
              <a:t>only  </a:t>
            </a:r>
            <a:r>
              <a:rPr sz="2800" b="1" spc="-114" dirty="0">
                <a:latin typeface="Arial"/>
                <a:cs typeface="Arial"/>
              </a:rPr>
              <a:t>98,000 </a:t>
            </a:r>
            <a:r>
              <a:rPr sz="2800" b="1" spc="-100" dirty="0">
                <a:latin typeface="Arial"/>
                <a:cs typeface="Arial"/>
              </a:rPr>
              <a:t>due </a:t>
            </a:r>
            <a:r>
              <a:rPr sz="2800" b="1" spc="20">
                <a:latin typeface="Arial"/>
                <a:cs typeface="Arial"/>
              </a:rPr>
              <a:t>to </a:t>
            </a:r>
            <a:r>
              <a:rPr sz="2800" b="1" spc="-280">
                <a:latin typeface="Arial"/>
                <a:cs typeface="Arial"/>
              </a:rPr>
              <a:t>2</a:t>
            </a:r>
            <a:r>
              <a:rPr lang="en-US" sz="2800" b="1" spc="-280" dirty="0">
                <a:latin typeface="Arial"/>
                <a:cs typeface="Arial"/>
              </a:rPr>
              <a:t> </a:t>
            </a:r>
            <a:r>
              <a:rPr sz="2800" b="1" spc="-280">
                <a:latin typeface="Arial"/>
                <a:cs typeface="Arial"/>
              </a:rPr>
              <a:t>% </a:t>
            </a:r>
            <a:r>
              <a:rPr sz="2800" b="1" spc="-114" dirty="0">
                <a:latin typeface="Arial"/>
                <a:cs typeface="Arial"/>
              </a:rPr>
              <a:t>commission </a:t>
            </a:r>
            <a:r>
              <a:rPr sz="2800" b="1" spc="20" dirty="0">
                <a:latin typeface="Arial"/>
                <a:cs typeface="Arial"/>
              </a:rPr>
              <a:t>to </a:t>
            </a:r>
            <a:r>
              <a:rPr sz="2800" b="1" spc="-35" dirty="0">
                <a:latin typeface="Arial"/>
                <a:cs typeface="Arial"/>
              </a:rPr>
              <a:t>the </a:t>
            </a:r>
            <a:r>
              <a:rPr sz="2800" b="1" spc="-110" dirty="0">
                <a:latin typeface="Arial"/>
                <a:cs typeface="Arial"/>
              </a:rPr>
              <a:t>broker. </a:t>
            </a:r>
            <a:r>
              <a:rPr sz="2800" b="1" spc="-175" dirty="0">
                <a:latin typeface="Arial"/>
                <a:cs typeface="Arial"/>
              </a:rPr>
              <a:t>The </a:t>
            </a:r>
            <a:r>
              <a:rPr sz="2800" b="1" spc="-90" dirty="0">
                <a:latin typeface="Arial"/>
                <a:cs typeface="Arial"/>
              </a:rPr>
              <a:t>debentures  </a:t>
            </a:r>
            <a:r>
              <a:rPr sz="2800" b="1" spc="-85" dirty="0">
                <a:latin typeface="Arial"/>
                <a:cs typeface="Arial"/>
              </a:rPr>
              <a:t>carry </a:t>
            </a:r>
            <a:r>
              <a:rPr sz="2800" b="1" spc="-130" dirty="0">
                <a:latin typeface="Arial"/>
                <a:cs typeface="Arial"/>
              </a:rPr>
              <a:t>an </a:t>
            </a:r>
            <a:r>
              <a:rPr sz="2800" b="1" spc="-50" dirty="0">
                <a:latin typeface="Arial"/>
                <a:cs typeface="Arial"/>
              </a:rPr>
              <a:t>interest </a:t>
            </a:r>
            <a:r>
              <a:rPr sz="2800" b="1" spc="-65" dirty="0">
                <a:latin typeface="Arial"/>
                <a:cs typeface="Arial"/>
              </a:rPr>
              <a:t>rate </a:t>
            </a:r>
            <a:r>
              <a:rPr sz="2800" b="1" spc="-5">
                <a:latin typeface="Arial"/>
                <a:cs typeface="Arial"/>
              </a:rPr>
              <a:t>of </a:t>
            </a:r>
            <a:r>
              <a:rPr sz="2800" b="1" spc="-200">
                <a:latin typeface="Arial"/>
                <a:cs typeface="Arial"/>
              </a:rPr>
              <a:t>10</a:t>
            </a:r>
            <a:r>
              <a:rPr lang="en-US" sz="2800" b="1" spc="-200" dirty="0">
                <a:latin typeface="Arial"/>
                <a:cs typeface="Arial"/>
              </a:rPr>
              <a:t> </a:t>
            </a:r>
            <a:r>
              <a:rPr sz="2800" b="1" spc="-200">
                <a:latin typeface="Arial"/>
                <a:cs typeface="Arial"/>
              </a:rPr>
              <a:t>%</a:t>
            </a:r>
            <a:r>
              <a:rPr lang="en-US" sz="2800" b="1" spc="-200" dirty="0">
                <a:latin typeface="Arial"/>
                <a:cs typeface="Arial"/>
              </a:rPr>
              <a:t>, </a:t>
            </a:r>
            <a:r>
              <a:rPr sz="2800" b="1" spc="-20">
                <a:latin typeface="Arial"/>
                <a:cs typeface="Arial"/>
              </a:rPr>
              <a:t>maturity</a:t>
            </a:r>
            <a:r>
              <a:rPr sz="2800" b="1" spc="-160">
                <a:latin typeface="Arial"/>
                <a:cs typeface="Arial"/>
              </a:rPr>
              <a:t> </a:t>
            </a:r>
            <a:r>
              <a:rPr sz="2800" b="1" spc="-30" dirty="0">
                <a:latin typeface="Arial"/>
                <a:cs typeface="Arial"/>
              </a:rPr>
              <a:t>after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spc="-120" dirty="0">
                <a:latin typeface="Arial"/>
                <a:cs typeface="Arial"/>
              </a:rPr>
              <a:t>10</a:t>
            </a:r>
            <a:r>
              <a:rPr sz="2800" b="1" spc="-135" dirty="0">
                <a:latin typeface="Arial"/>
                <a:cs typeface="Arial"/>
              </a:rPr>
              <a:t> years.</a:t>
            </a:r>
            <a:r>
              <a:rPr sz="2800" b="1" spc="-160" dirty="0">
                <a:latin typeface="Arial"/>
                <a:cs typeface="Arial"/>
              </a:rPr>
              <a:t> </a:t>
            </a:r>
            <a:r>
              <a:rPr sz="2800" b="1" spc="-125" dirty="0">
                <a:latin typeface="Arial"/>
                <a:cs typeface="Arial"/>
              </a:rPr>
              <a:t>Calculate</a:t>
            </a:r>
            <a:r>
              <a:rPr sz="2800" b="1" spc="-145" dirty="0">
                <a:latin typeface="Arial"/>
                <a:cs typeface="Arial"/>
              </a:rPr>
              <a:t> </a:t>
            </a:r>
            <a:r>
              <a:rPr sz="2800" b="1" spc="-30" dirty="0">
                <a:latin typeface="Arial"/>
                <a:cs typeface="Arial"/>
              </a:rPr>
              <a:t>the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spc="-110" dirty="0">
                <a:latin typeface="Arial"/>
                <a:cs typeface="Arial"/>
              </a:rPr>
              <a:t>cost</a:t>
            </a:r>
            <a:r>
              <a:rPr sz="2800" b="1" spc="-140" dirty="0">
                <a:latin typeface="Arial"/>
                <a:cs typeface="Arial"/>
              </a:rPr>
              <a:t> </a:t>
            </a:r>
            <a:r>
              <a:rPr sz="2800" b="1" spc="-5">
                <a:latin typeface="Arial"/>
                <a:cs typeface="Arial"/>
              </a:rPr>
              <a:t>of</a:t>
            </a:r>
            <a:r>
              <a:rPr sz="2800" b="1" spc="-125">
                <a:latin typeface="Arial"/>
                <a:cs typeface="Arial"/>
              </a:rPr>
              <a:t> </a:t>
            </a:r>
            <a:r>
              <a:rPr lang="en-US" sz="2800" b="1" spc="-75" dirty="0">
                <a:latin typeface="Arial"/>
                <a:cs typeface="Arial"/>
              </a:rPr>
              <a:t>debt</a:t>
            </a:r>
            <a:endParaRPr sz="3600" b="1">
              <a:latin typeface="Times New Roman"/>
              <a:cs typeface="Times New Roman"/>
            </a:endParaRPr>
          </a:p>
          <a:p>
            <a:pPr marL="469858" algn="just">
              <a:tabLst>
                <a:tab pos="2551203" algn="l"/>
                <a:tab pos="2975980" algn="l"/>
              </a:tabLst>
            </a:pPr>
            <a:r>
              <a:rPr lang="en-US" sz="2800" spc="-210" dirty="0">
                <a:latin typeface="Arial"/>
                <a:cs typeface="Arial"/>
              </a:rPr>
              <a:t> </a:t>
            </a:r>
            <a:r>
              <a:rPr lang="en-US" sz="2800" b="1" spc="-135" dirty="0" err="1">
                <a:latin typeface="Trebuchet MS"/>
                <a:cs typeface="Trebuchet MS"/>
              </a:rPr>
              <a:t>Kd</a:t>
            </a:r>
            <a:r>
              <a:rPr lang="en-US" sz="2800" b="1" spc="-135" dirty="0">
                <a:latin typeface="Trebuchet MS"/>
                <a:cs typeface="Trebuchet MS"/>
              </a:rPr>
              <a:t>  =</a:t>
            </a:r>
            <a:r>
              <a:rPr sz="2800" spc="-210">
                <a:latin typeface="Arial"/>
                <a:cs typeface="Arial"/>
              </a:rPr>
              <a:t>	</a:t>
            </a:r>
            <a:r>
              <a:rPr lang="en-US" sz="2800" spc="-210" dirty="0">
                <a:latin typeface="Arial"/>
                <a:cs typeface="Arial"/>
              </a:rPr>
              <a:t>      </a:t>
            </a:r>
            <a:r>
              <a:rPr sz="2800" spc="-65">
                <a:latin typeface="Arial"/>
                <a:cs typeface="Arial"/>
              </a:rPr>
              <a:t>I </a:t>
            </a:r>
            <a:r>
              <a:rPr sz="2800" spc="-210" dirty="0">
                <a:latin typeface="Arial"/>
                <a:cs typeface="Arial"/>
              </a:rPr>
              <a:t>+ </a:t>
            </a:r>
            <a:r>
              <a:rPr sz="2800" spc="-120" dirty="0">
                <a:latin typeface="Arial"/>
                <a:cs typeface="Arial"/>
              </a:rPr>
              <a:t>(P-Net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spc="-105" dirty="0">
                <a:latin typeface="Arial"/>
                <a:cs typeface="Arial"/>
              </a:rPr>
              <a:t>Proceeds)/n</a:t>
            </a:r>
            <a:endParaRPr sz="2800">
              <a:latin typeface="Arial"/>
              <a:cs typeface="Arial"/>
            </a:endParaRPr>
          </a:p>
          <a:p>
            <a:pPr marL="2993758" algn="just">
              <a:spcBef>
                <a:spcPts val="580"/>
              </a:spcBef>
            </a:pPr>
            <a:r>
              <a:rPr sz="2800" spc="-220" dirty="0">
                <a:latin typeface="Arial"/>
                <a:cs typeface="Arial"/>
              </a:rPr>
              <a:t>(P </a:t>
            </a:r>
            <a:r>
              <a:rPr sz="2800" spc="-204" dirty="0">
                <a:latin typeface="Arial"/>
                <a:cs typeface="Arial"/>
              </a:rPr>
              <a:t>+ </a:t>
            </a:r>
            <a:r>
              <a:rPr sz="2800" spc="-70" dirty="0">
                <a:latin typeface="Arial"/>
                <a:cs typeface="Arial"/>
              </a:rPr>
              <a:t>Net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Proceeds)/2</a:t>
            </a:r>
            <a:endParaRPr sz="2800">
              <a:latin typeface="Arial"/>
              <a:cs typeface="Arial"/>
            </a:endParaRPr>
          </a:p>
          <a:p>
            <a:pPr marL="469858" algn="just">
              <a:spcBef>
                <a:spcPts val="575"/>
              </a:spcBef>
              <a:tabLst>
                <a:tab pos="822887" algn="l"/>
              </a:tabLst>
            </a:pPr>
            <a:r>
              <a:rPr sz="2400" spc="-55">
                <a:latin typeface="Arial"/>
                <a:cs typeface="Arial"/>
              </a:rPr>
              <a:t>I </a:t>
            </a:r>
            <a:r>
              <a:rPr sz="2400" spc="-170" dirty="0">
                <a:latin typeface="Arial"/>
                <a:cs typeface="Arial"/>
              </a:rPr>
              <a:t>= </a:t>
            </a:r>
            <a:r>
              <a:rPr sz="2400" spc="-85" dirty="0">
                <a:latin typeface="Arial"/>
                <a:cs typeface="Arial"/>
              </a:rPr>
              <a:t>10,000</a:t>
            </a:r>
            <a:r>
              <a:rPr sz="2400" spc="-85">
                <a:latin typeface="Arial"/>
                <a:cs typeface="Arial"/>
              </a:rPr>
              <a:t>, </a:t>
            </a:r>
            <a:r>
              <a:rPr sz="2400" spc="-235">
                <a:latin typeface="Arial"/>
                <a:cs typeface="Arial"/>
              </a:rPr>
              <a:t>P</a:t>
            </a:r>
            <a:r>
              <a:rPr lang="en-US" sz="2400" spc="-235" dirty="0">
                <a:latin typeface="Arial"/>
                <a:cs typeface="Arial"/>
              </a:rPr>
              <a:t>  </a:t>
            </a:r>
            <a:r>
              <a:rPr sz="2400" spc="-235">
                <a:latin typeface="Arial"/>
                <a:cs typeface="Arial"/>
              </a:rPr>
              <a:t>= </a:t>
            </a:r>
            <a:r>
              <a:rPr sz="2400" spc="-85" dirty="0">
                <a:latin typeface="Arial"/>
                <a:cs typeface="Arial"/>
              </a:rPr>
              <a:t>1,00,000</a:t>
            </a:r>
            <a:r>
              <a:rPr sz="2400" spc="-85">
                <a:latin typeface="Arial"/>
                <a:cs typeface="Arial"/>
              </a:rPr>
              <a:t>, </a:t>
            </a:r>
            <a:r>
              <a:rPr sz="2400" spc="-225">
                <a:latin typeface="Arial"/>
                <a:cs typeface="Arial"/>
              </a:rPr>
              <a:t>N</a:t>
            </a:r>
            <a:r>
              <a:rPr lang="en-US" sz="2400" spc="-225" dirty="0">
                <a:latin typeface="Arial"/>
                <a:cs typeface="Arial"/>
              </a:rPr>
              <a:t> </a:t>
            </a:r>
            <a:r>
              <a:rPr sz="2400" spc="-225">
                <a:latin typeface="Arial"/>
                <a:cs typeface="Arial"/>
              </a:rPr>
              <a:t>P </a:t>
            </a:r>
            <a:r>
              <a:rPr sz="2400" spc="-105">
                <a:latin typeface="Arial"/>
                <a:cs typeface="Arial"/>
              </a:rPr>
              <a:t>=</a:t>
            </a:r>
            <a:r>
              <a:rPr lang="en-US" sz="2400" spc="-105" dirty="0">
                <a:latin typeface="Arial"/>
                <a:cs typeface="Arial"/>
              </a:rPr>
              <a:t> </a:t>
            </a:r>
            <a:r>
              <a:rPr sz="2400" spc="-105">
                <a:latin typeface="Arial"/>
                <a:cs typeface="Arial"/>
              </a:rPr>
              <a:t>98</a:t>
            </a:r>
            <a:r>
              <a:rPr lang="en-US" sz="2400" spc="-105" dirty="0">
                <a:latin typeface="Arial"/>
                <a:cs typeface="Arial"/>
              </a:rPr>
              <a:t>,</a:t>
            </a:r>
            <a:r>
              <a:rPr sz="2400" spc="-105">
                <a:latin typeface="Arial"/>
                <a:cs typeface="Arial"/>
              </a:rPr>
              <a:t>000, </a:t>
            </a:r>
            <a:r>
              <a:rPr lang="en-US" sz="2400" spc="-105" dirty="0">
                <a:latin typeface="Arial"/>
                <a:cs typeface="Arial"/>
              </a:rPr>
              <a:t>  </a:t>
            </a:r>
            <a:r>
              <a:rPr sz="2400" spc="-120">
                <a:latin typeface="Arial"/>
                <a:cs typeface="Arial"/>
              </a:rPr>
              <a:t>n</a:t>
            </a:r>
            <a:r>
              <a:rPr lang="en-US" sz="2400" spc="-120" dirty="0">
                <a:latin typeface="Arial"/>
                <a:cs typeface="Arial"/>
              </a:rPr>
              <a:t> </a:t>
            </a:r>
            <a:r>
              <a:rPr sz="2400" spc="-120">
                <a:latin typeface="Arial"/>
                <a:cs typeface="Arial"/>
              </a:rPr>
              <a:t>=</a:t>
            </a:r>
            <a:r>
              <a:rPr sz="2400" spc="-35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10</a:t>
            </a:r>
            <a:endParaRPr sz="2400">
              <a:latin typeface="Arial"/>
              <a:cs typeface="Arial"/>
            </a:endParaRPr>
          </a:p>
          <a:p>
            <a:pPr marL="469858" algn="just">
              <a:spcBef>
                <a:spcPts val="509"/>
              </a:spcBef>
            </a:pPr>
            <a:r>
              <a:rPr sz="2400" b="1" spc="-135" dirty="0">
                <a:latin typeface="Trebuchet MS"/>
                <a:cs typeface="Trebuchet MS"/>
              </a:rPr>
              <a:t>Kd </a:t>
            </a:r>
            <a:r>
              <a:rPr sz="2400" b="1" spc="-114" dirty="0">
                <a:latin typeface="Trebuchet MS"/>
                <a:cs typeface="Trebuchet MS"/>
              </a:rPr>
              <a:t>( </a:t>
            </a:r>
            <a:r>
              <a:rPr sz="2400" b="1" spc="-125" dirty="0">
                <a:latin typeface="Trebuchet MS"/>
                <a:cs typeface="Trebuchet MS"/>
              </a:rPr>
              <a:t>before </a:t>
            </a:r>
            <a:r>
              <a:rPr sz="2400" b="1" spc="-200" dirty="0">
                <a:latin typeface="Trebuchet MS"/>
                <a:cs typeface="Trebuchet MS"/>
              </a:rPr>
              <a:t>Tax) </a:t>
            </a:r>
            <a:r>
              <a:rPr sz="2400" b="1" spc="-175" dirty="0">
                <a:latin typeface="Trebuchet MS"/>
                <a:cs typeface="Trebuchet MS"/>
              </a:rPr>
              <a:t>=</a:t>
            </a:r>
            <a:r>
              <a:rPr sz="2400" b="1" spc="-185" dirty="0">
                <a:latin typeface="Trebuchet MS"/>
                <a:cs typeface="Trebuchet MS"/>
              </a:rPr>
              <a:t> </a:t>
            </a:r>
            <a:r>
              <a:rPr sz="2400" b="1" spc="-125" dirty="0">
                <a:latin typeface="Trebuchet MS"/>
                <a:cs typeface="Trebuchet MS"/>
              </a:rPr>
              <a:t>10.30%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08215" y="4876804"/>
            <a:ext cx="4319905" cy="589905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4925">
              <a:lnSpc>
                <a:spcPts val="2310"/>
              </a:lnSpc>
            </a:pPr>
            <a:r>
              <a:rPr sz="2400" b="1" spc="-114" dirty="0">
                <a:latin typeface="Trebuchet MS"/>
                <a:cs typeface="Trebuchet MS"/>
              </a:rPr>
              <a:t>k</a:t>
            </a:r>
            <a:r>
              <a:rPr sz="2400" b="1" spc="-172" baseline="-21367" dirty="0">
                <a:latin typeface="Trebuchet MS"/>
                <a:cs typeface="Trebuchet MS"/>
              </a:rPr>
              <a:t>d </a:t>
            </a:r>
            <a:r>
              <a:rPr sz="2400" b="1" spc="-125" dirty="0">
                <a:latin typeface="Trebuchet MS"/>
                <a:cs typeface="Trebuchet MS"/>
              </a:rPr>
              <a:t>(after </a:t>
            </a:r>
            <a:r>
              <a:rPr sz="2400" b="1" spc="-135" dirty="0">
                <a:latin typeface="Trebuchet MS"/>
                <a:cs typeface="Trebuchet MS"/>
              </a:rPr>
              <a:t>tax) </a:t>
            </a:r>
            <a:r>
              <a:rPr sz="2400" b="1" spc="-145" dirty="0">
                <a:latin typeface="Trebuchet MS"/>
                <a:cs typeface="Trebuchet MS"/>
              </a:rPr>
              <a:t>=( </a:t>
            </a:r>
            <a:r>
              <a:rPr sz="2400" b="1" spc="-155" dirty="0">
                <a:latin typeface="Trebuchet MS"/>
                <a:cs typeface="Trebuchet MS"/>
              </a:rPr>
              <a:t>1-T) </a:t>
            </a:r>
            <a:r>
              <a:rPr sz="2400" b="1" spc="-100" dirty="0">
                <a:latin typeface="Trebuchet MS"/>
                <a:cs typeface="Trebuchet MS"/>
              </a:rPr>
              <a:t>X </a:t>
            </a:r>
            <a:r>
              <a:rPr sz="2400" b="1" spc="-114" dirty="0">
                <a:latin typeface="Trebuchet MS"/>
                <a:cs typeface="Trebuchet MS"/>
              </a:rPr>
              <a:t>k</a:t>
            </a:r>
            <a:r>
              <a:rPr sz="2400" b="1" spc="-172" baseline="-21367" dirty="0">
                <a:latin typeface="Trebuchet MS"/>
                <a:cs typeface="Trebuchet MS"/>
              </a:rPr>
              <a:t>d </a:t>
            </a:r>
            <a:r>
              <a:rPr sz="2400" b="1" spc="-125" dirty="0">
                <a:latin typeface="Trebuchet MS"/>
                <a:cs typeface="Trebuchet MS"/>
              </a:rPr>
              <a:t>(before</a:t>
            </a:r>
            <a:r>
              <a:rPr sz="2400" b="1" spc="-260" dirty="0">
                <a:latin typeface="Trebuchet MS"/>
                <a:cs typeface="Trebuchet MS"/>
              </a:rPr>
              <a:t> </a:t>
            </a:r>
            <a:r>
              <a:rPr sz="2400" b="1" spc="-135" dirty="0">
                <a:latin typeface="Trebuchet MS"/>
                <a:cs typeface="Trebuchet MS"/>
              </a:rPr>
              <a:t>tax)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59000" y="5486403"/>
            <a:ext cx="7874000" cy="751487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>
              <a:spcBef>
                <a:spcPts val="100"/>
              </a:spcBef>
            </a:pPr>
            <a:r>
              <a:rPr sz="2400" b="1" spc="-125" dirty="0">
                <a:latin typeface="Arial" pitchFamily="34" charset="0"/>
                <a:cs typeface="Arial" pitchFamily="34" charset="0"/>
              </a:rPr>
              <a:t>Calculate</a:t>
            </a:r>
            <a:r>
              <a:rPr sz="24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25" dirty="0">
                <a:latin typeface="Arial" pitchFamily="34" charset="0"/>
                <a:cs typeface="Arial" pitchFamily="34" charset="0"/>
              </a:rPr>
              <a:t>after</a:t>
            </a:r>
            <a:r>
              <a:rPr sz="24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40" dirty="0">
                <a:latin typeface="Arial" pitchFamily="34" charset="0"/>
                <a:cs typeface="Arial" pitchFamily="34" charset="0"/>
              </a:rPr>
              <a:t>tax</a:t>
            </a:r>
            <a:r>
              <a:rPr sz="2400" b="1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400" b="1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80" dirty="0">
                <a:latin typeface="Arial" pitchFamily="34" charset="0"/>
                <a:cs typeface="Arial" pitchFamily="34" charset="0"/>
              </a:rPr>
              <a:t>of</a:t>
            </a:r>
            <a:r>
              <a:rPr sz="2400" b="1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14" dirty="0">
                <a:latin typeface="Arial" pitchFamily="34" charset="0"/>
                <a:cs typeface="Arial" pitchFamily="34" charset="0"/>
              </a:rPr>
              <a:t>capital</a:t>
            </a:r>
            <a:r>
              <a:rPr sz="24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5" dirty="0">
                <a:latin typeface="Arial" pitchFamily="34" charset="0"/>
                <a:cs typeface="Arial" pitchFamily="34" charset="0"/>
              </a:rPr>
              <a:t>if</a:t>
            </a:r>
            <a:r>
              <a:rPr sz="24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400" b="1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20" dirty="0">
                <a:latin typeface="Arial" pitchFamily="34" charset="0"/>
                <a:cs typeface="Arial" pitchFamily="34" charset="0"/>
              </a:rPr>
              <a:t>firm</a:t>
            </a:r>
            <a:r>
              <a:rPr sz="24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85" dirty="0">
                <a:latin typeface="Arial" pitchFamily="34" charset="0"/>
                <a:cs typeface="Arial" pitchFamily="34" charset="0"/>
              </a:rPr>
              <a:t>is</a:t>
            </a:r>
            <a:r>
              <a:rPr sz="2400" b="1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10" dirty="0">
                <a:latin typeface="Arial" pitchFamily="34" charset="0"/>
                <a:cs typeface="Arial" pitchFamily="34" charset="0"/>
              </a:rPr>
              <a:t>in</a:t>
            </a:r>
            <a:r>
              <a:rPr sz="2400" b="1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4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40" dirty="0">
                <a:latin typeface="Arial" pitchFamily="34" charset="0"/>
                <a:cs typeface="Arial" pitchFamily="34" charset="0"/>
              </a:rPr>
              <a:t>tax</a:t>
            </a:r>
            <a:r>
              <a:rPr sz="2400" b="1" spc="-145" dirty="0">
                <a:latin typeface="Arial" pitchFamily="34" charset="0"/>
                <a:cs typeface="Arial" pitchFamily="34" charset="0"/>
              </a:rPr>
              <a:t> bracket</a:t>
            </a:r>
            <a:r>
              <a:rPr sz="2400" b="1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80">
                <a:latin typeface="Arial" pitchFamily="34" charset="0"/>
                <a:cs typeface="Arial" pitchFamily="34" charset="0"/>
              </a:rPr>
              <a:t>of</a:t>
            </a:r>
            <a:r>
              <a:rPr sz="2400" b="1" spc="-145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75">
                <a:latin typeface="Arial" pitchFamily="34" charset="0"/>
                <a:cs typeface="Arial" pitchFamily="34" charset="0"/>
              </a:rPr>
              <a:t>55</a:t>
            </a:r>
            <a:r>
              <a:rPr sz="2400" b="1" spc="-75" dirty="0">
                <a:latin typeface="Arial" pitchFamily="34" charset="0"/>
                <a:cs typeface="Arial" pitchFamily="34" charset="0"/>
              </a:rPr>
              <a:t>%</a:t>
            </a:r>
            <a:endParaRPr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00601" y="3352800"/>
            <a:ext cx="2808605" cy="0"/>
          </a:xfrm>
          <a:custGeom>
            <a:avLst/>
            <a:gdLst/>
            <a:ahLst/>
            <a:cxnLst/>
            <a:rect l="l" t="t" r="r" b="b"/>
            <a:pathLst>
              <a:path w="2808604">
                <a:moveTo>
                  <a:pt x="0" y="0"/>
                </a:moveTo>
                <a:lnTo>
                  <a:pt x="2808351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6500" y="444246"/>
            <a:ext cx="6591300" cy="6431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lang="en-US" spc="-204" dirty="0">
                <a:effectLst/>
                <a:latin typeface="Arial" pitchFamily="34" charset="0"/>
                <a:cs typeface="Arial" pitchFamily="34" charset="0"/>
              </a:rPr>
              <a:t>2. </a:t>
            </a:r>
            <a:r>
              <a:rPr spc="-204">
                <a:effectLst/>
                <a:latin typeface="Arial" pitchFamily="34" charset="0"/>
                <a:cs typeface="Arial" pitchFamily="34" charset="0"/>
              </a:rPr>
              <a:t>Cost </a:t>
            </a:r>
            <a:r>
              <a:rPr spc="-10" dirty="0">
                <a:effectLst/>
                <a:latin typeface="Arial" pitchFamily="34" charset="0"/>
                <a:cs typeface="Arial" pitchFamily="34" charset="0"/>
              </a:rPr>
              <a:t>of </a:t>
            </a:r>
            <a:r>
              <a:rPr spc="-145">
                <a:effectLst/>
                <a:latin typeface="Arial" pitchFamily="34" charset="0"/>
                <a:cs typeface="Arial" pitchFamily="34" charset="0"/>
              </a:rPr>
              <a:t>Preference</a:t>
            </a:r>
            <a:r>
              <a:rPr spc="-24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spc="-135">
                <a:effectLst/>
                <a:latin typeface="Arial" pitchFamily="34" charset="0"/>
                <a:cs typeface="Arial" pitchFamily="34" charset="0"/>
              </a:rPr>
              <a:t>Capital</a:t>
            </a:r>
            <a:r>
              <a:rPr lang="en-US" spc="-135" dirty="0">
                <a:effectLst/>
                <a:latin typeface="Arial" pitchFamily="34" charset="0"/>
                <a:cs typeface="Arial" pitchFamily="34" charset="0"/>
              </a:rPr>
              <a:t> </a:t>
            </a:r>
            <a:endParaRPr spc="-135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05001" y="2895600"/>
            <a:ext cx="8534400" cy="3221394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299059" marR="5079" indent="-286995" algn="just"/>
            <a:r>
              <a:rPr sz="2800" b="1" spc="-135">
                <a:latin typeface="Arial" pitchFamily="34" charset="0"/>
                <a:cs typeface="Arial" pitchFamily="34" charset="0"/>
              </a:rPr>
              <a:t>Example</a:t>
            </a:r>
            <a:r>
              <a:rPr sz="2800" b="1" spc="-135" dirty="0">
                <a:latin typeface="Arial" pitchFamily="34" charset="0"/>
                <a:cs typeface="Arial" pitchFamily="34" charset="0"/>
              </a:rPr>
              <a:t>: </a:t>
            </a:r>
            <a:r>
              <a:rPr sz="2800" b="1" spc="-55" dirty="0">
                <a:latin typeface="Arial" pitchFamily="34" charset="0"/>
                <a:cs typeface="Arial" pitchFamily="34" charset="0"/>
              </a:rPr>
              <a:t>A </a:t>
            </a:r>
            <a:r>
              <a:rPr sz="2800" b="1" spc="-110" dirty="0">
                <a:latin typeface="Arial" pitchFamily="34" charset="0"/>
                <a:cs typeface="Arial" pitchFamily="34" charset="0"/>
              </a:rPr>
              <a:t>company raises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the capital </a:t>
            </a:r>
            <a:r>
              <a:rPr sz="2800" b="1" spc="-80" dirty="0">
                <a:latin typeface="Arial" pitchFamily="34" charset="0"/>
                <a:cs typeface="Arial" pitchFamily="34" charset="0"/>
              </a:rPr>
              <a:t>of Rs 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1,00,000 </a:t>
            </a:r>
            <a:r>
              <a:rPr sz="2800" b="1" spc="-110" dirty="0">
                <a:latin typeface="Arial" pitchFamily="34" charset="0"/>
                <a:cs typeface="Arial" pitchFamily="34" charset="0"/>
              </a:rPr>
              <a:t>by </a:t>
            </a:r>
            <a:r>
              <a:rPr sz="2800" b="1" spc="-85">
                <a:latin typeface="Arial" pitchFamily="34" charset="0"/>
                <a:cs typeface="Arial" pitchFamily="34" charset="0"/>
              </a:rPr>
              <a:t>issuing</a:t>
            </a:r>
            <a:r>
              <a:rPr sz="2800" b="1" spc="-275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,</a:t>
            </a:r>
            <a:r>
              <a:rPr sz="2800" b="1" spc="-155">
                <a:latin typeface="Arial" pitchFamily="34" charset="0"/>
                <a:cs typeface="Arial" pitchFamily="34" charset="0"/>
              </a:rPr>
              <a:t>000 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preference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share </a:t>
            </a:r>
            <a:r>
              <a:rPr sz="2800" b="1" spc="-80" dirty="0">
                <a:latin typeface="Arial" pitchFamily="34" charset="0"/>
                <a:cs typeface="Arial" pitchFamily="34" charset="0"/>
              </a:rPr>
              <a:t>of Rs </a:t>
            </a:r>
            <a:r>
              <a:rPr sz="2800" b="1" spc="-160" dirty="0">
                <a:latin typeface="Arial" pitchFamily="34" charset="0"/>
                <a:cs typeface="Arial" pitchFamily="34" charset="0"/>
              </a:rPr>
              <a:t>10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each. </a:t>
            </a:r>
            <a:r>
              <a:rPr sz="2800" b="1" spc="-165" dirty="0">
                <a:latin typeface="Arial" pitchFamily="34" charset="0"/>
                <a:cs typeface="Arial" pitchFamily="34" charset="0"/>
              </a:rPr>
              <a:t>The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dividend </a:t>
            </a:r>
            <a:r>
              <a:rPr sz="2800" b="1" spc="-145" dirty="0">
                <a:latin typeface="Arial" pitchFamily="34" charset="0"/>
                <a:cs typeface="Arial" pitchFamily="34" charset="0"/>
              </a:rPr>
              <a:t>rate </a:t>
            </a:r>
            <a:r>
              <a:rPr sz="2800" b="1" spc="-80" dirty="0">
                <a:latin typeface="Arial" pitchFamily="34" charset="0"/>
                <a:cs typeface="Arial" pitchFamily="34" charset="0"/>
              </a:rPr>
              <a:t>on </a:t>
            </a:r>
            <a:r>
              <a:rPr sz="2800" b="1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b="1" spc="-40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preference 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share</a:t>
            </a:r>
            <a:r>
              <a:rPr sz="2800" b="1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85" dirty="0">
                <a:latin typeface="Arial" pitchFamily="34" charset="0"/>
                <a:cs typeface="Arial" pitchFamily="34" charset="0"/>
              </a:rPr>
              <a:t>is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10%.</a:t>
            </a:r>
            <a:r>
              <a:rPr sz="2800" b="1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25" dirty="0">
                <a:latin typeface="Arial" pitchFamily="34" charset="0"/>
                <a:cs typeface="Arial" pitchFamily="34" charset="0"/>
              </a:rPr>
              <a:t>Calculate</a:t>
            </a:r>
            <a:r>
              <a:rPr sz="2800" b="1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800" b="1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80" dirty="0">
                <a:latin typeface="Arial" pitchFamily="34" charset="0"/>
                <a:cs typeface="Arial" pitchFamily="34" charset="0"/>
              </a:rPr>
              <a:t>of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 preference</a:t>
            </a:r>
            <a:r>
              <a:rPr sz="2800" b="1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share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when</a:t>
            </a:r>
            <a:endParaRPr sz="2800" b="1">
              <a:latin typeface="Arial" pitchFamily="34" charset="0"/>
              <a:cs typeface="Arial" pitchFamily="34" charset="0"/>
            </a:endParaRPr>
          </a:p>
          <a:p>
            <a:pPr marL="469858" indent="-457159" algn="just">
              <a:spcBef>
                <a:spcPts val="480"/>
              </a:spcBef>
              <a:tabLst>
                <a:tab pos="469858" algn="l"/>
                <a:tab pos="470492" algn="l"/>
              </a:tabLst>
            </a:pPr>
            <a:r>
              <a:rPr lang="en-US" sz="2800" b="1" spc="-150" dirty="0">
                <a:latin typeface="Arial" pitchFamily="34" charset="0"/>
                <a:cs typeface="Arial" pitchFamily="34" charset="0"/>
              </a:rPr>
              <a:t>a.  </a:t>
            </a:r>
            <a:r>
              <a:rPr sz="2800" b="1" spc="-150">
                <a:latin typeface="Arial" pitchFamily="34" charset="0"/>
                <a:cs typeface="Arial" pitchFamily="34" charset="0"/>
              </a:rPr>
              <a:t>Preference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share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are </a:t>
            </a:r>
            <a:r>
              <a:rPr sz="2800" b="1" spc="-95" dirty="0">
                <a:latin typeface="Arial" pitchFamily="34" charset="0"/>
                <a:cs typeface="Arial" pitchFamily="34" charset="0"/>
              </a:rPr>
              <a:t>issued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at</a:t>
            </a:r>
            <a:r>
              <a:rPr sz="2800" b="1" spc="-29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par</a:t>
            </a:r>
            <a:endParaRPr sz="2800" b="1">
              <a:latin typeface="Arial" pitchFamily="34" charset="0"/>
              <a:cs typeface="Arial" pitchFamily="34" charset="0"/>
            </a:endParaRPr>
          </a:p>
          <a:p>
            <a:pPr marL="469858" indent="-457159" algn="just">
              <a:spcBef>
                <a:spcPts val="484"/>
              </a:spcBef>
              <a:tabLst>
                <a:tab pos="469858" algn="l"/>
                <a:tab pos="470492" algn="l"/>
              </a:tabLst>
            </a:pPr>
            <a:r>
              <a:rPr lang="en-US" sz="2800" b="1" spc="-150" dirty="0">
                <a:latin typeface="Arial" pitchFamily="34" charset="0"/>
                <a:cs typeface="Arial" pitchFamily="34" charset="0"/>
              </a:rPr>
              <a:t>b.  </a:t>
            </a:r>
            <a:r>
              <a:rPr sz="2800" b="1" spc="-150">
                <a:latin typeface="Arial" pitchFamily="34" charset="0"/>
                <a:cs typeface="Arial" pitchFamily="34" charset="0"/>
              </a:rPr>
              <a:t>Preference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shares </a:t>
            </a:r>
            <a:r>
              <a:rPr sz="2800" b="1" spc="-135" dirty="0">
                <a:latin typeface="Arial" pitchFamily="34" charset="0"/>
                <a:cs typeface="Arial" pitchFamily="34" charset="0"/>
              </a:rPr>
              <a:t>are </a:t>
            </a:r>
            <a:r>
              <a:rPr sz="2800" b="1" spc="-95" dirty="0">
                <a:latin typeface="Arial" pitchFamily="34" charset="0"/>
                <a:cs typeface="Arial" pitchFamily="34" charset="0"/>
              </a:rPr>
              <a:t>issued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at </a:t>
            </a:r>
            <a:r>
              <a:rPr sz="2800" b="1" spc="-75" dirty="0">
                <a:latin typeface="Arial" pitchFamily="34" charset="0"/>
                <a:cs typeface="Arial" pitchFamily="34" charset="0"/>
              </a:rPr>
              <a:t>10%</a:t>
            </a:r>
            <a:r>
              <a:rPr sz="2800" b="1" spc="-36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20" dirty="0">
                <a:latin typeface="Arial" pitchFamily="34" charset="0"/>
                <a:cs typeface="Arial" pitchFamily="34" charset="0"/>
              </a:rPr>
              <a:t>premium</a:t>
            </a:r>
            <a:endParaRPr sz="2800" b="1">
              <a:latin typeface="Arial" pitchFamily="34" charset="0"/>
              <a:cs typeface="Arial" pitchFamily="34" charset="0"/>
            </a:endParaRPr>
          </a:p>
          <a:p>
            <a:pPr marL="469858" indent="-457159" algn="just">
              <a:spcBef>
                <a:spcPts val="480"/>
              </a:spcBef>
              <a:tabLst>
                <a:tab pos="469858" algn="l"/>
                <a:tab pos="470492" algn="l"/>
              </a:tabLst>
            </a:pPr>
            <a:r>
              <a:rPr lang="en-US" sz="2800" b="1" spc="-150" dirty="0">
                <a:latin typeface="Arial" pitchFamily="34" charset="0"/>
                <a:cs typeface="Arial" pitchFamily="34" charset="0"/>
              </a:rPr>
              <a:t>c.  </a:t>
            </a:r>
            <a:r>
              <a:rPr sz="2800" b="1" spc="-150">
                <a:latin typeface="Arial" pitchFamily="34" charset="0"/>
                <a:cs typeface="Arial" pitchFamily="34" charset="0"/>
              </a:rPr>
              <a:t>Preference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share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are </a:t>
            </a:r>
            <a:r>
              <a:rPr sz="2800" b="1" spc="-95" dirty="0">
                <a:latin typeface="Arial" pitchFamily="34" charset="0"/>
                <a:cs typeface="Arial" pitchFamily="34" charset="0"/>
              </a:rPr>
              <a:t>issued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at </a:t>
            </a:r>
            <a:r>
              <a:rPr sz="2800" b="1" spc="-75" dirty="0">
                <a:latin typeface="Arial" pitchFamily="34" charset="0"/>
                <a:cs typeface="Arial" pitchFamily="34" charset="0"/>
              </a:rPr>
              <a:t>10%</a:t>
            </a:r>
            <a:r>
              <a:rPr sz="2800" b="1" spc="-3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discount</a:t>
            </a:r>
            <a:endParaRPr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0" y="1066800"/>
            <a:ext cx="40005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	    </a:t>
            </a:r>
            <a:r>
              <a:rPr lang="en-US" sz="2800" b="1" dirty="0">
                <a:solidFill>
                  <a:schemeClr val="tx1"/>
                </a:solidFill>
              </a:rPr>
              <a:t>  D </a:t>
            </a:r>
          </a:p>
          <a:p>
            <a:r>
              <a:rPr lang="en-US" sz="2800" b="1" dirty="0" err="1">
                <a:solidFill>
                  <a:schemeClr val="tx1"/>
                </a:solidFill>
              </a:rPr>
              <a:t>K</a:t>
            </a:r>
            <a:r>
              <a:rPr lang="en-US" sz="2400" b="1" dirty="0" err="1">
                <a:solidFill>
                  <a:schemeClr val="tx1"/>
                </a:solidFill>
              </a:rPr>
              <a:t>p</a:t>
            </a:r>
            <a:r>
              <a:rPr lang="en-US" sz="2800" b="1" dirty="0">
                <a:solidFill>
                  <a:schemeClr val="tx1"/>
                </a:solidFill>
              </a:rPr>
              <a:t>  =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             N P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953000" y="1676400"/>
            <a:ext cx="825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1" y="457200"/>
            <a:ext cx="7292975" cy="444350"/>
          </a:xfrm>
          <a:prstGeom prst="rect">
            <a:avLst/>
          </a:prstGeom>
        </p:spPr>
        <p:txBody>
          <a:bodyPr vert="horz" wrap="square" lIns="0" tIns="13333" rIns="0" bIns="0" rtlCol="0">
            <a:spAutoFit/>
          </a:bodyPr>
          <a:lstStyle/>
          <a:p>
            <a:pPr marL="355569" indent="-342870">
              <a:spcBef>
                <a:spcPts val="105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b="1" spc="-229" dirty="0">
                <a:latin typeface="Arial" pitchFamily="34" charset="0"/>
                <a:cs typeface="Arial" pitchFamily="34" charset="0"/>
              </a:rPr>
              <a:t>Cost </a:t>
            </a:r>
            <a:r>
              <a:rPr sz="2800" b="1" spc="-5" dirty="0">
                <a:latin typeface="Arial" pitchFamily="34" charset="0"/>
                <a:cs typeface="Arial" pitchFamily="34" charset="0"/>
              </a:rPr>
              <a:t>of </a:t>
            </a:r>
            <a:r>
              <a:rPr sz="2800" b="1" spc="-160" dirty="0">
                <a:latin typeface="Arial" pitchFamily="34" charset="0"/>
                <a:cs typeface="Arial" pitchFamily="34" charset="0"/>
              </a:rPr>
              <a:t>Preference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Capital </a:t>
            </a:r>
            <a:r>
              <a:rPr sz="2800" b="1" spc="-95" dirty="0">
                <a:latin typeface="Arial" pitchFamily="34" charset="0"/>
                <a:cs typeface="Arial" pitchFamily="34" charset="0"/>
              </a:rPr>
              <a:t>(</a:t>
            </a:r>
            <a:r>
              <a:rPr sz="2800" b="1" spc="-29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10" dirty="0">
                <a:latin typeface="Arial" pitchFamily="34" charset="0"/>
                <a:cs typeface="Arial" pitchFamily="34" charset="0"/>
              </a:rPr>
              <a:t>Irredeemable)</a:t>
            </a:r>
            <a:endParaRPr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95801" y="1447801"/>
            <a:ext cx="1729105" cy="856637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83812" rIns="0" bIns="0" rtlCol="0">
            <a:spAutoFit/>
          </a:bodyPr>
          <a:lstStyle/>
          <a:p>
            <a:pPr marL="43811">
              <a:spcBef>
                <a:spcPts val="660"/>
              </a:spcBef>
              <a:tabLst>
                <a:tab pos="1045116" algn="l"/>
              </a:tabLst>
            </a:pPr>
            <a:r>
              <a:rPr sz="2400" b="1" spc="-135">
                <a:latin typeface="Trebuchet MS"/>
                <a:cs typeface="Trebuchet MS"/>
              </a:rPr>
              <a:t>K</a:t>
            </a:r>
            <a:r>
              <a:rPr sz="2000" b="1" spc="-135">
                <a:latin typeface="Trebuchet MS"/>
                <a:cs typeface="Trebuchet MS"/>
              </a:rPr>
              <a:t>p</a:t>
            </a:r>
            <a:r>
              <a:rPr sz="2000" b="1" spc="-170">
                <a:latin typeface="Trebuchet MS"/>
                <a:cs typeface="Trebuchet MS"/>
              </a:rPr>
              <a:t> </a:t>
            </a:r>
            <a:r>
              <a:rPr sz="2000" b="1" spc="-175" dirty="0">
                <a:latin typeface="Trebuchet MS"/>
                <a:cs typeface="Trebuchet MS"/>
              </a:rPr>
              <a:t>=	</a:t>
            </a:r>
            <a:r>
              <a:rPr sz="2400" b="1" spc="-40" dirty="0">
                <a:latin typeface="Trebuchet MS"/>
                <a:cs typeface="Trebuchet MS"/>
              </a:rPr>
              <a:t>D</a:t>
            </a:r>
            <a:r>
              <a:rPr sz="2000" b="1" spc="-60" baseline="-21367" dirty="0">
                <a:latin typeface="Trebuchet MS"/>
                <a:cs typeface="Trebuchet MS"/>
              </a:rPr>
              <a:t>p</a:t>
            </a:r>
            <a:endParaRPr sz="2000" baseline="-21367">
              <a:latin typeface="Trebuchet MS"/>
              <a:cs typeface="Trebuchet MS"/>
            </a:endParaRPr>
          </a:p>
          <a:p>
            <a:pPr marL="956859">
              <a:spcBef>
                <a:spcPts val="505"/>
              </a:spcBef>
            </a:pPr>
            <a:r>
              <a:rPr sz="2000" b="1" spc="-55" dirty="0">
                <a:latin typeface="Trebuchet MS"/>
                <a:cs typeface="Trebuchet MS"/>
              </a:rPr>
              <a:t>Np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0790" y="2590803"/>
            <a:ext cx="6985610" cy="4022248"/>
          </a:xfrm>
          <a:prstGeom prst="rect">
            <a:avLst/>
          </a:prstGeom>
        </p:spPr>
        <p:txBody>
          <a:bodyPr vert="horz" wrap="square" lIns="0" tIns="79368" rIns="0" bIns="0" rtlCol="0">
            <a:spAutoFit/>
          </a:bodyPr>
          <a:lstStyle/>
          <a:p>
            <a:pPr marL="469858" indent="-457159">
              <a:spcBef>
                <a:spcPts val="625"/>
              </a:spcBef>
              <a:tabLst>
                <a:tab pos="469858" algn="l"/>
                <a:tab pos="470492" algn="l"/>
              </a:tabLst>
            </a:pPr>
            <a:r>
              <a:rPr lang="en-US" sz="2800" b="1" spc="-150" dirty="0">
                <a:latin typeface="Trebuchet MS"/>
                <a:cs typeface="Trebuchet MS"/>
              </a:rPr>
              <a:t>b. </a:t>
            </a:r>
            <a:r>
              <a:rPr sz="2800" b="1" spc="-150">
                <a:latin typeface="Trebuchet MS"/>
                <a:cs typeface="Trebuchet MS"/>
              </a:rPr>
              <a:t>Preference </a:t>
            </a:r>
            <a:r>
              <a:rPr sz="2800" b="1" spc="-105" dirty="0">
                <a:latin typeface="Trebuchet MS"/>
                <a:cs typeface="Trebuchet MS"/>
              </a:rPr>
              <a:t>shares </a:t>
            </a:r>
            <a:r>
              <a:rPr sz="2800" b="1" spc="-135" dirty="0">
                <a:latin typeface="Trebuchet MS"/>
                <a:cs typeface="Trebuchet MS"/>
              </a:rPr>
              <a:t>are </a:t>
            </a:r>
            <a:r>
              <a:rPr sz="2800" b="1" spc="-95" dirty="0">
                <a:latin typeface="Trebuchet MS"/>
                <a:cs typeface="Trebuchet MS"/>
              </a:rPr>
              <a:t>issued </a:t>
            </a:r>
            <a:r>
              <a:rPr sz="2800" b="1" spc="-105" dirty="0">
                <a:latin typeface="Trebuchet MS"/>
                <a:cs typeface="Trebuchet MS"/>
              </a:rPr>
              <a:t>at </a:t>
            </a:r>
            <a:r>
              <a:rPr sz="2800" b="1" spc="-75" dirty="0">
                <a:latin typeface="Trebuchet MS"/>
                <a:cs typeface="Trebuchet MS"/>
              </a:rPr>
              <a:t>10%</a:t>
            </a:r>
            <a:r>
              <a:rPr sz="2800" b="1" spc="-365" dirty="0">
                <a:latin typeface="Trebuchet MS"/>
                <a:cs typeface="Trebuchet MS"/>
              </a:rPr>
              <a:t> </a:t>
            </a:r>
            <a:r>
              <a:rPr sz="2800" b="1" spc="-120" dirty="0">
                <a:latin typeface="Trebuchet MS"/>
                <a:cs typeface="Trebuchet MS"/>
              </a:rPr>
              <a:t>premium</a:t>
            </a:r>
            <a:endParaRPr sz="2800">
              <a:latin typeface="Trebuchet MS"/>
              <a:cs typeface="Trebuchet MS"/>
            </a:endParaRPr>
          </a:p>
          <a:p>
            <a:pPr marL="413347">
              <a:spcBef>
                <a:spcPts val="409"/>
              </a:spcBef>
              <a:tabLst>
                <a:tab pos="870507" algn="l"/>
              </a:tabLst>
            </a:pPr>
            <a:r>
              <a:rPr sz="2000" b="1" spc="-150" dirty="0">
                <a:latin typeface="Trebuchet MS"/>
                <a:cs typeface="Trebuchet MS"/>
              </a:rPr>
              <a:t>1.	</a:t>
            </a:r>
            <a:r>
              <a:rPr sz="2000" b="1" spc="-55" dirty="0">
                <a:latin typeface="Trebuchet MS"/>
                <a:cs typeface="Trebuchet MS"/>
              </a:rPr>
              <a:t>Dp </a:t>
            </a:r>
            <a:r>
              <a:rPr sz="2000" b="1" spc="-145" dirty="0">
                <a:latin typeface="Trebuchet MS"/>
                <a:cs typeface="Trebuchet MS"/>
              </a:rPr>
              <a:t>= </a:t>
            </a:r>
            <a:r>
              <a:rPr sz="2000" b="1" spc="-70" dirty="0">
                <a:latin typeface="Trebuchet MS"/>
                <a:cs typeface="Trebuchet MS"/>
              </a:rPr>
              <a:t>Rs</a:t>
            </a:r>
            <a:r>
              <a:rPr sz="2000" b="1" spc="-165" dirty="0">
                <a:latin typeface="Trebuchet MS"/>
                <a:cs typeface="Trebuchet MS"/>
              </a:rPr>
              <a:t> </a:t>
            </a:r>
            <a:r>
              <a:rPr sz="2000" b="1" spc="-145" dirty="0">
                <a:latin typeface="Trebuchet MS"/>
                <a:cs typeface="Trebuchet MS"/>
              </a:rPr>
              <a:t>10,000</a:t>
            </a:r>
            <a:endParaRPr sz="2000">
              <a:latin typeface="Trebuchet MS"/>
              <a:cs typeface="Trebuchet MS"/>
            </a:endParaRPr>
          </a:p>
          <a:p>
            <a:pPr marL="413347">
              <a:spcBef>
                <a:spcPts val="385"/>
              </a:spcBef>
              <a:tabLst>
                <a:tab pos="870507" algn="l"/>
              </a:tabLst>
            </a:pPr>
            <a:r>
              <a:rPr sz="2000" b="1" spc="-150" dirty="0">
                <a:latin typeface="Trebuchet MS"/>
                <a:cs typeface="Trebuchet MS"/>
              </a:rPr>
              <a:t>2.</a:t>
            </a:r>
            <a:r>
              <a:rPr sz="2000" b="1" spc="-150">
                <a:latin typeface="Trebuchet MS"/>
                <a:cs typeface="Trebuchet MS"/>
              </a:rPr>
              <a:t>	</a:t>
            </a:r>
            <a:r>
              <a:rPr sz="2000" b="1" spc="-50">
                <a:latin typeface="Trebuchet MS"/>
                <a:cs typeface="Trebuchet MS"/>
              </a:rPr>
              <a:t>N</a:t>
            </a:r>
            <a:r>
              <a:rPr lang="en-US" sz="2000" b="1" spc="-50" dirty="0">
                <a:latin typeface="Trebuchet MS"/>
                <a:cs typeface="Trebuchet MS"/>
              </a:rPr>
              <a:t>P</a:t>
            </a:r>
            <a:r>
              <a:rPr sz="2000" b="1" spc="-50">
                <a:latin typeface="Trebuchet MS"/>
                <a:cs typeface="Trebuchet MS"/>
              </a:rPr>
              <a:t> </a:t>
            </a:r>
            <a:r>
              <a:rPr sz="2000" b="1" spc="-145" dirty="0">
                <a:latin typeface="Trebuchet MS"/>
                <a:cs typeface="Trebuchet MS"/>
              </a:rPr>
              <a:t>=</a:t>
            </a:r>
            <a:r>
              <a:rPr sz="2000" b="1" spc="-210" dirty="0">
                <a:latin typeface="Trebuchet MS"/>
                <a:cs typeface="Trebuchet MS"/>
              </a:rPr>
              <a:t> </a:t>
            </a:r>
            <a:r>
              <a:rPr sz="2000" b="1" spc="-145" dirty="0">
                <a:latin typeface="Trebuchet MS"/>
                <a:cs typeface="Trebuchet MS"/>
              </a:rPr>
              <a:t>1,10,000</a:t>
            </a:r>
            <a:endParaRPr sz="2000">
              <a:latin typeface="Trebuchet MS"/>
              <a:cs typeface="Trebuchet MS"/>
            </a:endParaRPr>
          </a:p>
          <a:p>
            <a:pPr marL="413347">
              <a:spcBef>
                <a:spcPts val="385"/>
              </a:spcBef>
              <a:tabLst>
                <a:tab pos="870507" algn="l"/>
              </a:tabLst>
            </a:pPr>
            <a:r>
              <a:rPr sz="2000" b="1" spc="-150" dirty="0">
                <a:latin typeface="Trebuchet MS"/>
                <a:cs typeface="Trebuchet MS"/>
              </a:rPr>
              <a:t>3.	</a:t>
            </a:r>
            <a:r>
              <a:rPr sz="2000" b="1" spc="-105" dirty="0">
                <a:latin typeface="Trebuchet MS"/>
                <a:cs typeface="Trebuchet MS"/>
              </a:rPr>
              <a:t>Kp </a:t>
            </a:r>
            <a:r>
              <a:rPr sz="2000" b="1" spc="-145">
                <a:latin typeface="Trebuchet MS"/>
                <a:cs typeface="Trebuchet MS"/>
              </a:rPr>
              <a:t>=</a:t>
            </a:r>
            <a:r>
              <a:rPr sz="2000" b="1" spc="-155">
                <a:latin typeface="Trebuchet MS"/>
                <a:cs typeface="Trebuchet MS"/>
              </a:rPr>
              <a:t> </a:t>
            </a:r>
            <a:r>
              <a:rPr sz="2000" b="1" spc="-100">
                <a:latin typeface="Trebuchet MS"/>
                <a:cs typeface="Trebuchet MS"/>
              </a:rPr>
              <a:t>9.09%</a:t>
            </a:r>
            <a:endParaRPr sz="2000">
              <a:latin typeface="Trebuchet MS"/>
              <a:cs typeface="Trebuchet MS"/>
            </a:endParaRPr>
          </a:p>
          <a:p>
            <a:pPr marL="469858" indent="-457159">
              <a:spcBef>
                <a:spcPts val="455"/>
              </a:spcBef>
              <a:tabLst>
                <a:tab pos="469858" algn="l"/>
                <a:tab pos="470492" algn="l"/>
              </a:tabLst>
            </a:pPr>
            <a:r>
              <a:rPr lang="en-US" sz="2800" b="1" spc="-150" dirty="0">
                <a:latin typeface="Trebuchet MS"/>
                <a:cs typeface="Trebuchet MS"/>
              </a:rPr>
              <a:t>c. </a:t>
            </a:r>
            <a:r>
              <a:rPr sz="2800" b="1" spc="-150">
                <a:latin typeface="Trebuchet MS"/>
                <a:cs typeface="Trebuchet MS"/>
              </a:rPr>
              <a:t>Preference </a:t>
            </a:r>
            <a:r>
              <a:rPr sz="2800" b="1" spc="-114">
                <a:latin typeface="Trebuchet MS"/>
                <a:cs typeface="Trebuchet MS"/>
              </a:rPr>
              <a:t>share </a:t>
            </a:r>
            <a:r>
              <a:rPr sz="2800" b="1" spc="-130">
                <a:latin typeface="Trebuchet MS"/>
                <a:cs typeface="Trebuchet MS"/>
              </a:rPr>
              <a:t>are </a:t>
            </a:r>
            <a:r>
              <a:rPr sz="2800" b="1" spc="-95">
                <a:latin typeface="Trebuchet MS"/>
                <a:cs typeface="Trebuchet MS"/>
              </a:rPr>
              <a:t>issued </a:t>
            </a:r>
            <a:r>
              <a:rPr sz="2800" b="1" spc="-105">
                <a:latin typeface="Trebuchet MS"/>
                <a:cs typeface="Trebuchet MS"/>
              </a:rPr>
              <a:t>at </a:t>
            </a:r>
            <a:r>
              <a:rPr sz="2800" b="1" spc="-75">
                <a:latin typeface="Trebuchet MS"/>
                <a:cs typeface="Trebuchet MS"/>
              </a:rPr>
              <a:t>10%</a:t>
            </a:r>
            <a:r>
              <a:rPr sz="2800" b="1" spc="-360">
                <a:latin typeface="Trebuchet MS"/>
                <a:cs typeface="Trebuchet MS"/>
              </a:rPr>
              <a:t> </a:t>
            </a:r>
            <a:r>
              <a:rPr sz="2800" b="1" spc="-105">
                <a:latin typeface="Trebuchet MS"/>
                <a:cs typeface="Trebuchet MS"/>
              </a:rPr>
              <a:t>discount</a:t>
            </a:r>
            <a:endParaRPr sz="2800">
              <a:latin typeface="Trebuchet MS"/>
              <a:cs typeface="Trebuchet MS"/>
            </a:endParaRPr>
          </a:p>
          <a:p>
            <a:pPr marL="413347">
              <a:spcBef>
                <a:spcPts val="409"/>
              </a:spcBef>
              <a:tabLst>
                <a:tab pos="870507" algn="l"/>
              </a:tabLst>
            </a:pPr>
            <a:r>
              <a:rPr sz="2000" b="1" spc="-150">
                <a:latin typeface="Trebuchet MS"/>
                <a:cs typeface="Trebuchet MS"/>
              </a:rPr>
              <a:t>1</a:t>
            </a:r>
            <a:r>
              <a:rPr sz="2000" b="1" spc="-150" dirty="0">
                <a:latin typeface="Trebuchet MS"/>
                <a:cs typeface="Trebuchet MS"/>
              </a:rPr>
              <a:t>.	</a:t>
            </a:r>
            <a:r>
              <a:rPr sz="2000" b="1" spc="-55" dirty="0">
                <a:latin typeface="Trebuchet MS"/>
                <a:cs typeface="Trebuchet MS"/>
              </a:rPr>
              <a:t>Dp </a:t>
            </a:r>
            <a:r>
              <a:rPr sz="2000" b="1" spc="-145" dirty="0">
                <a:latin typeface="Trebuchet MS"/>
                <a:cs typeface="Trebuchet MS"/>
              </a:rPr>
              <a:t>= </a:t>
            </a:r>
            <a:r>
              <a:rPr sz="2000" b="1" spc="-70" dirty="0">
                <a:latin typeface="Trebuchet MS"/>
                <a:cs typeface="Trebuchet MS"/>
              </a:rPr>
              <a:t>Rs</a:t>
            </a:r>
            <a:r>
              <a:rPr sz="2000" b="1" spc="-165" dirty="0">
                <a:latin typeface="Trebuchet MS"/>
                <a:cs typeface="Trebuchet MS"/>
              </a:rPr>
              <a:t> </a:t>
            </a:r>
            <a:r>
              <a:rPr sz="2000" b="1" spc="-145" dirty="0">
                <a:latin typeface="Trebuchet MS"/>
                <a:cs typeface="Trebuchet MS"/>
              </a:rPr>
              <a:t>10,000</a:t>
            </a:r>
            <a:endParaRPr sz="2000">
              <a:latin typeface="Trebuchet MS"/>
              <a:cs typeface="Trebuchet MS"/>
            </a:endParaRPr>
          </a:p>
          <a:p>
            <a:pPr marL="413347">
              <a:spcBef>
                <a:spcPts val="385"/>
              </a:spcBef>
              <a:tabLst>
                <a:tab pos="870507" algn="l"/>
              </a:tabLst>
            </a:pPr>
            <a:r>
              <a:rPr sz="2000" b="1" spc="-150" dirty="0">
                <a:latin typeface="Trebuchet MS"/>
                <a:cs typeface="Trebuchet MS"/>
              </a:rPr>
              <a:t>2.</a:t>
            </a:r>
            <a:r>
              <a:rPr sz="2000" b="1" spc="-150">
                <a:latin typeface="Trebuchet MS"/>
                <a:cs typeface="Trebuchet MS"/>
              </a:rPr>
              <a:t>	</a:t>
            </a:r>
            <a:r>
              <a:rPr sz="2000" b="1" spc="-50">
                <a:latin typeface="Trebuchet MS"/>
                <a:cs typeface="Trebuchet MS"/>
              </a:rPr>
              <a:t>N</a:t>
            </a:r>
            <a:r>
              <a:rPr lang="en-US" sz="2000" b="1" spc="-50" dirty="0">
                <a:latin typeface="Trebuchet MS"/>
                <a:cs typeface="Trebuchet MS"/>
              </a:rPr>
              <a:t>P</a:t>
            </a:r>
            <a:r>
              <a:rPr sz="2000" b="1" spc="-50">
                <a:latin typeface="Trebuchet MS"/>
                <a:cs typeface="Trebuchet MS"/>
              </a:rPr>
              <a:t> </a:t>
            </a:r>
            <a:r>
              <a:rPr sz="2000" b="1" spc="-145" dirty="0">
                <a:latin typeface="Trebuchet MS"/>
                <a:cs typeface="Trebuchet MS"/>
              </a:rPr>
              <a:t>=</a:t>
            </a:r>
            <a:r>
              <a:rPr sz="2000" b="1" spc="-275" dirty="0">
                <a:latin typeface="Trebuchet MS"/>
                <a:cs typeface="Trebuchet MS"/>
              </a:rPr>
              <a:t> </a:t>
            </a:r>
            <a:r>
              <a:rPr sz="2000" b="1" spc="-145" dirty="0">
                <a:latin typeface="Trebuchet MS"/>
                <a:cs typeface="Trebuchet MS"/>
              </a:rPr>
              <a:t>90,000</a:t>
            </a:r>
            <a:endParaRPr sz="2000">
              <a:latin typeface="Trebuchet MS"/>
              <a:cs typeface="Trebuchet MS"/>
            </a:endParaRPr>
          </a:p>
          <a:p>
            <a:pPr marL="413347">
              <a:spcBef>
                <a:spcPts val="384"/>
              </a:spcBef>
              <a:tabLst>
                <a:tab pos="870507" algn="l"/>
              </a:tabLst>
            </a:pPr>
            <a:r>
              <a:rPr sz="2000" b="1" spc="-150" dirty="0">
                <a:latin typeface="Trebuchet MS"/>
                <a:cs typeface="Trebuchet MS"/>
              </a:rPr>
              <a:t>3.	</a:t>
            </a:r>
            <a:r>
              <a:rPr sz="2000" b="1" spc="-105" dirty="0">
                <a:latin typeface="Trebuchet MS"/>
                <a:cs typeface="Trebuchet MS"/>
              </a:rPr>
              <a:t>Kp </a:t>
            </a:r>
            <a:r>
              <a:rPr sz="2000" b="1" spc="-145" dirty="0">
                <a:latin typeface="Trebuchet MS"/>
                <a:cs typeface="Trebuchet MS"/>
              </a:rPr>
              <a:t>=</a:t>
            </a:r>
            <a:r>
              <a:rPr sz="2000" b="1" spc="-210" dirty="0">
                <a:latin typeface="Trebuchet MS"/>
                <a:cs typeface="Trebuchet MS"/>
              </a:rPr>
              <a:t> </a:t>
            </a:r>
            <a:r>
              <a:rPr sz="2000" b="1" spc="-110" dirty="0">
                <a:latin typeface="Trebuchet MS"/>
                <a:cs typeface="Trebuchet MS"/>
              </a:rPr>
              <a:t>11.11%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81600" y="1905000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>
                <a:moveTo>
                  <a:pt x="0" y="0"/>
                </a:moveTo>
                <a:lnTo>
                  <a:pt x="863600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2500" y="444251"/>
            <a:ext cx="7366000" cy="873956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lang="en-US" sz="2800" spc="-229" dirty="0">
                <a:solidFill>
                  <a:schemeClr val="tx1"/>
                </a:solidFill>
                <a:effectLst/>
                <a:latin typeface="Arial"/>
                <a:cs typeface="Arial"/>
              </a:rPr>
              <a:t>II. Cost </a:t>
            </a:r>
            <a:r>
              <a:rPr lang="en-US" sz="2800" spc="-5" dirty="0">
                <a:solidFill>
                  <a:schemeClr val="tx1"/>
                </a:solidFill>
                <a:effectLst/>
                <a:latin typeface="Arial"/>
                <a:cs typeface="Arial"/>
              </a:rPr>
              <a:t>of </a:t>
            </a:r>
            <a:r>
              <a:rPr lang="en-US" sz="2800" spc="-160" dirty="0">
                <a:solidFill>
                  <a:schemeClr val="tx1"/>
                </a:solidFill>
                <a:effectLst/>
                <a:latin typeface="Arial"/>
                <a:cs typeface="Arial"/>
              </a:rPr>
              <a:t>Preference </a:t>
            </a:r>
            <a:r>
              <a:rPr lang="en-US" sz="2800" spc="-150" dirty="0">
                <a:solidFill>
                  <a:schemeClr val="tx1"/>
                </a:solidFill>
                <a:effectLst/>
                <a:latin typeface="Arial"/>
                <a:cs typeface="Arial"/>
              </a:rPr>
              <a:t>Capital </a:t>
            </a:r>
            <a:r>
              <a:rPr lang="en-US" sz="2800" spc="-95" dirty="0">
                <a:solidFill>
                  <a:schemeClr val="tx1"/>
                </a:solidFill>
                <a:effectLst/>
                <a:latin typeface="Arial"/>
                <a:cs typeface="Arial"/>
              </a:rPr>
              <a:t>(</a:t>
            </a:r>
            <a:r>
              <a:rPr lang="en-US" sz="2800" spc="-310" dirty="0">
                <a:solidFill>
                  <a:schemeClr val="tx1"/>
                </a:solidFill>
                <a:effectLst/>
                <a:latin typeface="Arial"/>
                <a:cs typeface="Arial"/>
              </a:rPr>
              <a:t> </a:t>
            </a:r>
            <a:r>
              <a:rPr lang="en-US" sz="2800" spc="-125" dirty="0">
                <a:solidFill>
                  <a:schemeClr val="tx1"/>
                </a:solidFill>
                <a:effectLst/>
                <a:latin typeface="Arial"/>
                <a:cs typeface="Arial"/>
              </a:rPr>
              <a:t>redeemable)</a:t>
            </a:r>
            <a:br>
              <a:rPr lang="en-US" sz="2800" dirty="0">
                <a:solidFill>
                  <a:schemeClr val="tx1"/>
                </a:solidFill>
                <a:effectLst/>
                <a:latin typeface="Arial"/>
                <a:cs typeface="Arial"/>
              </a:rPr>
            </a:br>
            <a:endParaRPr sz="2800" spc="-135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3595" y="914401"/>
            <a:ext cx="8267065" cy="5947781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756218" marR="5079" indent="-286995" algn="just">
              <a:spcBef>
                <a:spcPts val="100"/>
              </a:spcBef>
              <a:tabLst>
                <a:tab pos="3832518" algn="l"/>
              </a:tabLst>
            </a:pPr>
            <a:r>
              <a:rPr sz="2800" b="1" spc="-140" dirty="0">
                <a:latin typeface="Arial"/>
                <a:cs typeface="Arial"/>
              </a:rPr>
              <a:t>Example: </a:t>
            </a:r>
            <a:r>
              <a:rPr sz="2800" b="1" spc="-215" dirty="0">
                <a:latin typeface="Arial"/>
                <a:cs typeface="Arial"/>
              </a:rPr>
              <a:t>A </a:t>
            </a:r>
            <a:r>
              <a:rPr sz="2800" b="1" spc="5" dirty="0">
                <a:latin typeface="Arial"/>
                <a:cs typeface="Arial"/>
              </a:rPr>
              <a:t>firm </a:t>
            </a:r>
            <a:r>
              <a:rPr sz="2800" b="1" spc="-180" dirty="0">
                <a:latin typeface="Arial"/>
                <a:cs typeface="Arial"/>
              </a:rPr>
              <a:t>has </a:t>
            </a:r>
            <a:r>
              <a:rPr sz="2800" b="1" spc="-135" dirty="0">
                <a:latin typeface="Arial"/>
                <a:cs typeface="Arial"/>
              </a:rPr>
              <a:t>issued </a:t>
            </a:r>
            <a:r>
              <a:rPr sz="2800" b="1" spc="-95" dirty="0">
                <a:latin typeface="Arial"/>
                <a:cs typeface="Arial"/>
              </a:rPr>
              <a:t>preference </a:t>
            </a:r>
            <a:r>
              <a:rPr sz="2800" b="1" spc="-135" dirty="0">
                <a:latin typeface="Arial"/>
                <a:cs typeface="Arial"/>
              </a:rPr>
              <a:t>share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345" dirty="0">
                <a:latin typeface="Arial"/>
                <a:cs typeface="Arial"/>
              </a:rPr>
              <a:t>Rs </a:t>
            </a:r>
            <a:r>
              <a:rPr sz="2800" b="1" spc="-125" dirty="0">
                <a:latin typeface="Arial"/>
                <a:cs typeface="Arial"/>
              </a:rPr>
              <a:t>100 </a:t>
            </a:r>
            <a:r>
              <a:rPr sz="2800" b="1" spc="-145" dirty="0">
                <a:latin typeface="Arial"/>
                <a:cs typeface="Arial"/>
              </a:rPr>
              <a:t>each  </a:t>
            </a:r>
            <a:r>
              <a:rPr sz="2800" b="1" spc="-95" dirty="0">
                <a:latin typeface="Arial"/>
                <a:cs typeface="Arial"/>
              </a:rPr>
              <a:t>generating </a:t>
            </a:r>
            <a:r>
              <a:rPr sz="2800" b="1" spc="-190" dirty="0">
                <a:latin typeface="Arial"/>
                <a:cs typeface="Arial"/>
              </a:rPr>
              <a:t>a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b="1" spc="-100">
                <a:latin typeface="Arial"/>
                <a:cs typeface="Arial"/>
              </a:rPr>
              <a:t>proceed</a:t>
            </a:r>
            <a:r>
              <a:rPr sz="2800" b="1" spc="-140">
                <a:latin typeface="Arial"/>
                <a:cs typeface="Arial"/>
              </a:rPr>
              <a:t> </a:t>
            </a:r>
            <a:r>
              <a:rPr sz="2800" b="1" spc="-5">
                <a:latin typeface="Arial"/>
                <a:cs typeface="Arial"/>
              </a:rPr>
              <a:t>of</a:t>
            </a:r>
            <a:r>
              <a:rPr lang="en-US" sz="2800" b="1" spc="-5" dirty="0">
                <a:latin typeface="Arial"/>
                <a:cs typeface="Arial"/>
              </a:rPr>
              <a:t> </a:t>
            </a:r>
            <a:r>
              <a:rPr sz="2800" b="1" spc="-350">
                <a:latin typeface="Arial"/>
                <a:cs typeface="Arial"/>
              </a:rPr>
              <a:t>Rs </a:t>
            </a:r>
            <a:r>
              <a:rPr sz="2800" b="1" spc="-140" dirty="0">
                <a:latin typeface="Arial"/>
                <a:cs typeface="Arial"/>
              </a:rPr>
              <a:t>1,00,000.The </a:t>
            </a:r>
            <a:r>
              <a:rPr sz="2800" b="1" spc="-70" dirty="0">
                <a:latin typeface="Arial"/>
                <a:cs typeface="Arial"/>
              </a:rPr>
              <a:t>dividend </a:t>
            </a:r>
            <a:r>
              <a:rPr sz="2800" b="1" spc="-65" dirty="0">
                <a:latin typeface="Arial"/>
                <a:cs typeface="Arial"/>
              </a:rPr>
              <a:t>rate </a:t>
            </a:r>
            <a:r>
              <a:rPr sz="2800" b="1" spc="-125" dirty="0">
                <a:latin typeface="Arial"/>
                <a:cs typeface="Arial"/>
              </a:rPr>
              <a:t>is  </a:t>
            </a:r>
            <a:r>
              <a:rPr sz="2800" b="1" spc="-204" dirty="0">
                <a:latin typeface="Arial"/>
                <a:cs typeface="Arial"/>
              </a:rPr>
              <a:t>14%.The </a:t>
            </a:r>
            <a:r>
              <a:rPr sz="2800" b="1" spc="-120" dirty="0">
                <a:latin typeface="Arial"/>
                <a:cs typeface="Arial"/>
              </a:rPr>
              <a:t>Preference </a:t>
            </a:r>
            <a:r>
              <a:rPr sz="2800" b="1" spc="-160" dirty="0">
                <a:latin typeface="Arial"/>
                <a:cs typeface="Arial"/>
              </a:rPr>
              <a:t>shares </a:t>
            </a:r>
            <a:r>
              <a:rPr sz="2800" b="1" spc="5" dirty="0">
                <a:latin typeface="Arial"/>
                <a:cs typeface="Arial"/>
              </a:rPr>
              <a:t>will </a:t>
            </a:r>
            <a:r>
              <a:rPr sz="2800" b="1" spc="-110" dirty="0">
                <a:latin typeface="Arial"/>
                <a:cs typeface="Arial"/>
              </a:rPr>
              <a:t>be </a:t>
            </a:r>
            <a:r>
              <a:rPr sz="2800" b="1" spc="-100" dirty="0">
                <a:latin typeface="Arial"/>
                <a:cs typeface="Arial"/>
              </a:rPr>
              <a:t>redeemed </a:t>
            </a:r>
            <a:r>
              <a:rPr sz="2800" b="1" spc="-30" dirty="0">
                <a:latin typeface="Arial"/>
                <a:cs typeface="Arial"/>
              </a:rPr>
              <a:t>after </a:t>
            </a:r>
            <a:r>
              <a:rPr sz="2800" b="1" spc="-120" dirty="0">
                <a:latin typeface="Arial"/>
                <a:cs typeface="Arial"/>
              </a:rPr>
              <a:t>10 </a:t>
            </a:r>
            <a:r>
              <a:rPr sz="2800" b="1" spc="-135" dirty="0">
                <a:latin typeface="Arial"/>
                <a:cs typeface="Arial"/>
              </a:rPr>
              <a:t>years.  </a:t>
            </a:r>
            <a:r>
              <a:rPr sz="2800" b="1" spc="-75" dirty="0">
                <a:latin typeface="Arial"/>
                <a:cs typeface="Arial"/>
              </a:rPr>
              <a:t>Floatation </a:t>
            </a:r>
            <a:r>
              <a:rPr sz="2800" b="1" spc="-110" dirty="0">
                <a:latin typeface="Arial"/>
                <a:cs typeface="Arial"/>
              </a:rPr>
              <a:t>cost </a:t>
            </a:r>
            <a:r>
              <a:rPr sz="2800" b="1" spc="-125">
                <a:latin typeface="Arial"/>
                <a:cs typeface="Arial"/>
              </a:rPr>
              <a:t>is </a:t>
            </a:r>
            <a:r>
              <a:rPr sz="2800" b="1" spc="-110">
                <a:latin typeface="Arial"/>
                <a:cs typeface="Arial"/>
              </a:rPr>
              <a:t>5%.</a:t>
            </a:r>
            <a:r>
              <a:rPr lang="en-US" sz="2800" b="1" spc="-110" dirty="0">
                <a:latin typeface="Arial"/>
                <a:cs typeface="Arial"/>
              </a:rPr>
              <a:t> </a:t>
            </a:r>
            <a:r>
              <a:rPr sz="2800" b="1" spc="-110">
                <a:latin typeface="Arial"/>
                <a:cs typeface="Arial"/>
              </a:rPr>
              <a:t>Determine </a:t>
            </a:r>
            <a:r>
              <a:rPr lang="en-US" sz="2800" b="1" spc="-30" dirty="0" err="1">
                <a:latin typeface="Arial"/>
                <a:cs typeface="Arial"/>
              </a:rPr>
              <a:t>Kp</a:t>
            </a:r>
            <a:r>
              <a:rPr lang="en-US" sz="2800" b="1" spc="-30" dirty="0">
                <a:latin typeface="Arial"/>
                <a:cs typeface="Arial"/>
              </a:rPr>
              <a:t>.</a:t>
            </a:r>
            <a:r>
              <a:rPr lang="nl-NL" sz="2800" spc="-280" dirty="0">
                <a:latin typeface="Arial"/>
                <a:cs typeface="Arial"/>
              </a:rPr>
              <a:t> </a:t>
            </a:r>
          </a:p>
          <a:p>
            <a:pPr marL="756218" marR="5079" indent="-286995" algn="just">
              <a:spcBef>
                <a:spcPts val="100"/>
              </a:spcBef>
              <a:tabLst>
                <a:tab pos="3832518" algn="l"/>
              </a:tabLst>
            </a:pPr>
            <a:r>
              <a:rPr lang="nl-NL" sz="2800" spc="-280" dirty="0">
                <a:latin typeface="Arial"/>
                <a:cs typeface="Arial"/>
              </a:rPr>
              <a:t>	Kp</a:t>
            </a:r>
            <a:r>
              <a:rPr lang="nl-NL" sz="2800" spc="-150" dirty="0">
                <a:latin typeface="Arial"/>
                <a:cs typeface="Arial"/>
              </a:rPr>
              <a:t> </a:t>
            </a:r>
            <a:r>
              <a:rPr lang="nl-NL" sz="2800" spc="-245" dirty="0">
                <a:latin typeface="Arial"/>
                <a:cs typeface="Arial"/>
              </a:rPr>
              <a:t>=</a:t>
            </a:r>
            <a:r>
              <a:rPr lang="nl-NL" sz="2800" spc="-305" dirty="0">
                <a:latin typeface="Arial"/>
                <a:cs typeface="Arial"/>
              </a:rPr>
              <a:t>D</a:t>
            </a:r>
            <a:r>
              <a:rPr lang="nl-NL" sz="2800" spc="-150" dirty="0">
                <a:latin typeface="Arial"/>
                <a:cs typeface="Arial"/>
              </a:rPr>
              <a:t> </a:t>
            </a:r>
            <a:r>
              <a:rPr lang="nl-NL" sz="2800" spc="-245" dirty="0">
                <a:latin typeface="Arial"/>
                <a:cs typeface="Arial"/>
              </a:rPr>
              <a:t>+ </a:t>
            </a:r>
            <a:r>
              <a:rPr lang="nl-NL" sz="2800" spc="-140" dirty="0">
                <a:latin typeface="Arial"/>
                <a:cs typeface="Arial"/>
              </a:rPr>
              <a:t>( P - Net </a:t>
            </a:r>
            <a:r>
              <a:rPr lang="nl-NL" sz="2800" spc="-130" dirty="0">
                <a:latin typeface="Arial"/>
                <a:cs typeface="Arial"/>
              </a:rPr>
              <a:t>Proceeds) / n    </a:t>
            </a:r>
          </a:p>
          <a:p>
            <a:pPr marL="756218" marR="5079" indent="-286995" algn="just">
              <a:spcBef>
                <a:spcPts val="100"/>
              </a:spcBef>
              <a:tabLst>
                <a:tab pos="3832518" algn="l"/>
              </a:tabLst>
            </a:pPr>
            <a:r>
              <a:rPr lang="nl-NL" sz="2800" spc="-130" dirty="0">
                <a:latin typeface="Arial"/>
                <a:cs typeface="Arial"/>
              </a:rPr>
              <a:t>     (</a:t>
            </a:r>
            <a:r>
              <a:rPr lang="nl-NL" sz="2800" spc="-260" dirty="0">
                <a:latin typeface="Arial"/>
                <a:cs typeface="Arial"/>
              </a:rPr>
              <a:t>P  </a:t>
            </a:r>
            <a:r>
              <a:rPr lang="nl-NL" sz="2800" spc="-245" dirty="0">
                <a:latin typeface="Arial"/>
                <a:cs typeface="Arial"/>
              </a:rPr>
              <a:t>+  </a:t>
            </a:r>
            <a:r>
              <a:rPr lang="nl-NL" sz="2800" spc="-80" dirty="0">
                <a:latin typeface="Arial"/>
                <a:cs typeface="Arial"/>
              </a:rPr>
              <a:t>Net   </a:t>
            </a:r>
            <a:r>
              <a:rPr sz="2800" spc="-135">
                <a:latin typeface="Arial"/>
                <a:cs typeface="Arial"/>
              </a:rPr>
              <a:t>Proceeds)</a:t>
            </a:r>
            <a:r>
              <a:rPr lang="en-US" sz="2800" spc="-135" dirty="0">
                <a:latin typeface="Arial"/>
                <a:cs typeface="Arial"/>
              </a:rPr>
              <a:t> </a:t>
            </a:r>
            <a:r>
              <a:rPr sz="2800" spc="-135">
                <a:latin typeface="Arial"/>
                <a:cs typeface="Arial"/>
              </a:rPr>
              <a:t>/</a:t>
            </a:r>
            <a:r>
              <a:rPr lang="en-US" sz="2800" spc="-135" dirty="0">
                <a:latin typeface="Arial"/>
                <a:cs typeface="Arial"/>
              </a:rPr>
              <a:t> </a:t>
            </a:r>
            <a:r>
              <a:rPr sz="2800" spc="-135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355569" indent="-342870" algn="just">
              <a:tabLst>
                <a:tab pos="354934" algn="l"/>
                <a:tab pos="355569" algn="l"/>
              </a:tabLst>
            </a:pPr>
            <a:r>
              <a:rPr lang="en-US" sz="2400" spc="-260" dirty="0">
                <a:latin typeface="Arial"/>
                <a:cs typeface="Arial"/>
              </a:rPr>
              <a:t>          </a:t>
            </a:r>
          </a:p>
          <a:p>
            <a:pPr marL="355569" indent="-342870" algn="just">
              <a:tabLst>
                <a:tab pos="354934" algn="l"/>
                <a:tab pos="355569" algn="l"/>
              </a:tabLst>
            </a:pPr>
            <a:endParaRPr lang="en-US" sz="2400" spc="-260" dirty="0">
              <a:latin typeface="Arial"/>
              <a:cs typeface="Arial"/>
            </a:endParaRPr>
          </a:p>
          <a:p>
            <a:pPr marL="355569" indent="-342870" algn="just">
              <a:tabLst>
                <a:tab pos="354934" algn="l"/>
                <a:tab pos="355569" algn="l"/>
              </a:tabLst>
            </a:pPr>
            <a:r>
              <a:rPr lang="en-US" sz="2400" spc="-260" dirty="0">
                <a:latin typeface="Arial"/>
                <a:cs typeface="Arial"/>
              </a:rPr>
              <a:t>		    -   </a:t>
            </a:r>
            <a:r>
              <a:rPr sz="2400" spc="-260">
                <a:latin typeface="Arial"/>
                <a:cs typeface="Arial"/>
              </a:rPr>
              <a:t>D </a:t>
            </a:r>
            <a:r>
              <a:rPr lang="en-US" sz="2400" spc="-260" dirty="0">
                <a:latin typeface="Arial"/>
                <a:cs typeface="Arial"/>
              </a:rPr>
              <a:t>    </a:t>
            </a:r>
            <a:r>
              <a:rPr sz="2400" spc="-75">
                <a:latin typeface="Arial"/>
                <a:cs typeface="Arial"/>
              </a:rPr>
              <a:t> </a:t>
            </a:r>
            <a:r>
              <a:rPr lang="en-US" sz="2400" spc="-75" dirty="0">
                <a:latin typeface="Arial"/>
                <a:cs typeface="Arial"/>
              </a:rPr>
              <a:t>  </a:t>
            </a:r>
            <a:r>
              <a:rPr sz="2400" spc="-210">
                <a:latin typeface="Arial"/>
                <a:cs typeface="Arial"/>
              </a:rPr>
              <a:t>= </a:t>
            </a:r>
            <a:r>
              <a:rPr sz="2400" spc="-220">
                <a:latin typeface="Arial"/>
                <a:cs typeface="Arial"/>
              </a:rPr>
              <a:t>14</a:t>
            </a:r>
            <a:r>
              <a:rPr lang="en-US" sz="2400" spc="-220" dirty="0">
                <a:latin typeface="Arial"/>
                <a:cs typeface="Arial"/>
              </a:rPr>
              <a:t> </a:t>
            </a:r>
            <a:r>
              <a:rPr sz="2400" spc="-220">
                <a:latin typeface="Arial"/>
                <a:cs typeface="Arial"/>
              </a:rPr>
              <a:t>% </a:t>
            </a:r>
            <a:r>
              <a:rPr lang="en-US" sz="2400" spc="-220" dirty="0">
                <a:latin typeface="Arial"/>
                <a:cs typeface="Arial"/>
              </a:rPr>
              <a:t> </a:t>
            </a:r>
            <a:r>
              <a:rPr sz="2400" spc="-5">
                <a:latin typeface="Arial"/>
                <a:cs typeface="Arial"/>
              </a:rPr>
              <a:t>of </a:t>
            </a:r>
            <a:r>
              <a:rPr sz="2400" spc="-114" dirty="0">
                <a:latin typeface="Arial"/>
                <a:cs typeface="Arial"/>
              </a:rPr>
              <a:t>1,00,000 </a:t>
            </a:r>
            <a:r>
              <a:rPr sz="2400" spc="-210">
                <a:latin typeface="Arial"/>
                <a:cs typeface="Arial"/>
              </a:rPr>
              <a:t>= </a:t>
            </a:r>
            <a:r>
              <a:rPr lang="en-US" sz="2400" spc="-480" dirty="0">
                <a:latin typeface="Arial"/>
                <a:cs typeface="Arial"/>
              </a:rPr>
              <a:t> </a:t>
            </a:r>
            <a:r>
              <a:rPr sz="2400" spc="-114">
                <a:latin typeface="Arial"/>
                <a:cs typeface="Arial"/>
              </a:rPr>
              <a:t>14,000</a:t>
            </a:r>
            <a:endParaRPr sz="2400">
              <a:latin typeface="Arial"/>
              <a:cs typeface="Arial"/>
            </a:endParaRPr>
          </a:p>
          <a:p>
            <a:pPr marL="756218" lvl="1" indent="-286360" algn="just">
              <a:spcBef>
                <a:spcPts val="575"/>
              </a:spcBef>
              <a:buChar char="–"/>
              <a:tabLst>
                <a:tab pos="756852" algn="l"/>
              </a:tabLst>
            </a:pPr>
            <a:r>
              <a:rPr sz="2400" spc="-365">
                <a:latin typeface="Arial"/>
                <a:cs typeface="Arial"/>
              </a:rPr>
              <a:t>P </a:t>
            </a:r>
            <a:r>
              <a:rPr lang="en-US" sz="2400" spc="-365" dirty="0">
                <a:latin typeface="Arial"/>
                <a:cs typeface="Arial"/>
              </a:rPr>
              <a:t>           </a:t>
            </a:r>
            <a:r>
              <a:rPr sz="2400" spc="-210">
                <a:latin typeface="Arial"/>
                <a:cs typeface="Arial"/>
              </a:rPr>
              <a:t>= </a:t>
            </a:r>
            <a:r>
              <a:rPr lang="en-US" sz="2400" spc="-210" dirty="0">
                <a:latin typeface="Arial"/>
                <a:cs typeface="Arial"/>
              </a:rPr>
              <a:t>  </a:t>
            </a:r>
            <a:r>
              <a:rPr sz="2400" spc="-90">
                <a:latin typeface="Arial"/>
                <a:cs typeface="Arial"/>
              </a:rPr>
              <a:t>Principal </a:t>
            </a:r>
            <a:r>
              <a:rPr sz="2400" spc="20" dirty="0">
                <a:latin typeface="Arial"/>
                <a:cs typeface="Arial"/>
              </a:rPr>
              <a:t>to </a:t>
            </a:r>
            <a:r>
              <a:rPr sz="2400" spc="-110" dirty="0">
                <a:latin typeface="Arial"/>
                <a:cs typeface="Arial"/>
              </a:rPr>
              <a:t>be </a:t>
            </a:r>
            <a:r>
              <a:rPr sz="2400" spc="-85" dirty="0">
                <a:latin typeface="Arial"/>
                <a:cs typeface="Arial"/>
              </a:rPr>
              <a:t>paid </a:t>
            </a:r>
            <a:r>
              <a:rPr sz="2400" spc="20" dirty="0">
                <a:latin typeface="Arial"/>
                <a:cs typeface="Arial"/>
              </a:rPr>
              <a:t>to </a:t>
            </a:r>
            <a:r>
              <a:rPr sz="2400" spc="-35" dirty="0">
                <a:latin typeface="Arial"/>
                <a:cs typeface="Arial"/>
              </a:rPr>
              <a:t>the </a:t>
            </a:r>
            <a:r>
              <a:rPr sz="2400" spc="-70">
                <a:latin typeface="Arial"/>
                <a:cs typeface="Arial"/>
              </a:rPr>
              <a:t>creditors </a:t>
            </a:r>
            <a:r>
              <a:rPr lang="en-US" sz="2400" spc="-70" dirty="0">
                <a:latin typeface="Arial"/>
                <a:cs typeface="Arial"/>
              </a:rPr>
              <a:t> </a:t>
            </a:r>
            <a:r>
              <a:rPr sz="2400" spc="-210">
                <a:latin typeface="Arial"/>
                <a:cs typeface="Arial"/>
              </a:rPr>
              <a:t>=</a:t>
            </a:r>
            <a:r>
              <a:rPr sz="2400" spc="-434">
                <a:latin typeface="Arial"/>
                <a:cs typeface="Arial"/>
              </a:rPr>
              <a:t> </a:t>
            </a:r>
            <a:r>
              <a:rPr lang="en-US" sz="2400" spc="-434" dirty="0">
                <a:latin typeface="Arial"/>
                <a:cs typeface="Arial"/>
              </a:rPr>
              <a:t>   </a:t>
            </a:r>
            <a:r>
              <a:rPr sz="2400" spc="-110">
                <a:latin typeface="Arial"/>
                <a:cs typeface="Arial"/>
              </a:rPr>
              <a:t>1,00,000</a:t>
            </a:r>
            <a:endParaRPr sz="2400">
              <a:latin typeface="Arial"/>
              <a:cs typeface="Arial"/>
            </a:endParaRPr>
          </a:p>
          <a:p>
            <a:pPr marL="756218" lvl="1" indent="-286360" algn="just">
              <a:spcBef>
                <a:spcPts val="580"/>
              </a:spcBef>
              <a:buChar char="–"/>
              <a:tabLst>
                <a:tab pos="756852" algn="l"/>
              </a:tabLst>
            </a:pPr>
            <a:r>
              <a:rPr sz="2400" spc="-70">
                <a:latin typeface="Arial"/>
                <a:cs typeface="Arial"/>
              </a:rPr>
              <a:t>N </a:t>
            </a:r>
            <a:r>
              <a:rPr sz="2400" spc="-150">
                <a:latin typeface="Arial"/>
                <a:cs typeface="Arial"/>
              </a:rPr>
              <a:t>P</a:t>
            </a:r>
            <a:r>
              <a:rPr lang="en-US" sz="2400" spc="-150" dirty="0">
                <a:latin typeface="Arial"/>
                <a:cs typeface="Arial"/>
              </a:rPr>
              <a:t>   </a:t>
            </a:r>
            <a:r>
              <a:rPr sz="2400" spc="-150">
                <a:latin typeface="Arial"/>
                <a:cs typeface="Arial"/>
              </a:rPr>
              <a:t>=</a:t>
            </a:r>
            <a:r>
              <a:rPr sz="2400" spc="-215">
                <a:latin typeface="Arial"/>
                <a:cs typeface="Arial"/>
              </a:rPr>
              <a:t> </a:t>
            </a:r>
            <a:r>
              <a:rPr lang="en-US" sz="2400" spc="-215" dirty="0">
                <a:latin typeface="Arial"/>
                <a:cs typeface="Arial"/>
              </a:rPr>
              <a:t> </a:t>
            </a:r>
            <a:r>
              <a:rPr sz="2400" spc="-114">
                <a:latin typeface="Arial"/>
                <a:cs typeface="Arial"/>
              </a:rPr>
              <a:t>95,000</a:t>
            </a:r>
            <a:endParaRPr sz="2400">
              <a:latin typeface="Arial"/>
              <a:cs typeface="Arial"/>
            </a:endParaRPr>
          </a:p>
          <a:p>
            <a:pPr marL="469858" algn="just"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– </a:t>
            </a:r>
            <a:r>
              <a:rPr sz="2400" spc="-75">
                <a:latin typeface="Arial"/>
                <a:cs typeface="Arial"/>
              </a:rPr>
              <a:t>n </a:t>
            </a:r>
            <a:r>
              <a:rPr lang="en-US" sz="2400" spc="-75" dirty="0">
                <a:latin typeface="Arial"/>
                <a:cs typeface="Arial"/>
              </a:rPr>
              <a:t>      </a:t>
            </a:r>
            <a:r>
              <a:rPr sz="2400" spc="-204">
                <a:latin typeface="Arial"/>
                <a:cs typeface="Arial"/>
              </a:rPr>
              <a:t>=</a:t>
            </a:r>
            <a:r>
              <a:rPr sz="2400" spc="5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10</a:t>
            </a:r>
            <a:endParaRPr sz="2400">
              <a:latin typeface="Arial"/>
              <a:cs typeface="Arial"/>
            </a:endParaRPr>
          </a:p>
          <a:p>
            <a:pPr marL="12699" algn="just">
              <a:spcBef>
                <a:spcPts val="580"/>
              </a:spcBef>
            </a:pP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33800" y="3581400"/>
            <a:ext cx="3888104" cy="0"/>
          </a:xfrm>
          <a:custGeom>
            <a:avLst/>
            <a:gdLst/>
            <a:ahLst/>
            <a:cxnLst/>
            <a:rect l="l" t="t" r="r" b="b"/>
            <a:pathLst>
              <a:path w="3888104">
                <a:moveTo>
                  <a:pt x="0" y="0"/>
                </a:moveTo>
                <a:lnTo>
                  <a:pt x="3887851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14600" y="3048000"/>
            <a:ext cx="6350000" cy="1143000"/>
          </a:xfrm>
          <a:custGeom>
            <a:avLst/>
            <a:gdLst/>
            <a:ahLst/>
            <a:cxnLst/>
            <a:rect l="l" t="t" r="r" b="b"/>
            <a:pathLst>
              <a:path w="5400675" h="1008379">
                <a:moveTo>
                  <a:pt x="0" y="1008062"/>
                </a:moveTo>
                <a:lnTo>
                  <a:pt x="5400675" y="1008062"/>
                </a:lnTo>
                <a:lnTo>
                  <a:pt x="5400675" y="0"/>
                </a:lnTo>
                <a:lnTo>
                  <a:pt x="0" y="0"/>
                </a:lnTo>
                <a:lnTo>
                  <a:pt x="0" y="100806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70001" y="1269492"/>
            <a:ext cx="8613648" cy="5588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083310" y="1037849"/>
            <a:ext cx="8302751" cy="24688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74830" y="1125605"/>
            <a:ext cx="8498205" cy="5472431"/>
          </a:xfrm>
          <a:custGeom>
            <a:avLst/>
            <a:gdLst/>
            <a:ahLst/>
            <a:cxnLst/>
            <a:rect l="l" t="t" r="r" b="b"/>
            <a:pathLst>
              <a:path w="8498205" h="5472430">
                <a:moveTo>
                  <a:pt x="0" y="5472049"/>
                </a:moveTo>
                <a:lnTo>
                  <a:pt x="8497951" y="5472049"/>
                </a:lnTo>
                <a:lnTo>
                  <a:pt x="8497951" y="0"/>
                </a:lnTo>
                <a:lnTo>
                  <a:pt x="0" y="0"/>
                </a:lnTo>
                <a:lnTo>
                  <a:pt x="0" y="5472049"/>
                </a:lnTo>
                <a:close/>
              </a:path>
            </a:pathLst>
          </a:custGeom>
          <a:ln w="9525">
            <a:solidFill>
              <a:srgbClr val="F8B1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6000" y="304800"/>
            <a:ext cx="6705600" cy="5046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789905">
              <a:spcBef>
                <a:spcPts val="95"/>
              </a:spcBef>
            </a:pPr>
            <a:r>
              <a:rPr sz="3200" spc="-204" dirty="0"/>
              <a:t>Cost </a:t>
            </a:r>
            <a:r>
              <a:rPr sz="3200" spc="-10" dirty="0"/>
              <a:t>of </a:t>
            </a:r>
            <a:r>
              <a:rPr sz="3200" spc="-145"/>
              <a:t>Preference</a:t>
            </a:r>
            <a:r>
              <a:rPr sz="3200" spc="-240"/>
              <a:t> </a:t>
            </a:r>
            <a:r>
              <a:rPr sz="3200" spc="-135"/>
              <a:t>Capital</a:t>
            </a:r>
            <a:endParaRPr sz="3200" spc="-135" dirty="0"/>
          </a:p>
        </p:txBody>
      </p:sp>
      <p:sp>
        <p:nvSpPr>
          <p:cNvPr id="6" name="object 6"/>
          <p:cNvSpPr txBox="1"/>
          <p:nvPr/>
        </p:nvSpPr>
        <p:spPr>
          <a:xfrm>
            <a:off x="2650642" y="1648210"/>
            <a:ext cx="7486650" cy="3520835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>
              <a:spcBef>
                <a:spcPts val="35"/>
              </a:spcBef>
            </a:pPr>
            <a:endParaRPr sz="3500">
              <a:latin typeface="Times New Roman"/>
              <a:cs typeface="Times New Roman"/>
            </a:endParaRPr>
          </a:p>
          <a:p>
            <a:pPr marL="12699">
              <a:tabLst>
                <a:tab pos="4327774" algn="l"/>
                <a:tab pos="4617309" algn="l"/>
              </a:tabLst>
            </a:pPr>
            <a:r>
              <a:rPr sz="2800" spc="-204">
                <a:latin typeface="Arial"/>
                <a:cs typeface="Arial"/>
              </a:rPr>
              <a:t>=</a:t>
            </a:r>
            <a:r>
              <a:rPr sz="2800" spc="-110">
                <a:latin typeface="Arial"/>
                <a:cs typeface="Arial"/>
              </a:rPr>
              <a:t> </a:t>
            </a:r>
            <a:r>
              <a:rPr lang="en-US" sz="2800" spc="-110" dirty="0">
                <a:latin typeface="Arial"/>
                <a:cs typeface="Arial"/>
              </a:rPr>
              <a:t>       </a:t>
            </a:r>
            <a:r>
              <a:rPr sz="2800" spc="-120">
                <a:latin typeface="Arial"/>
                <a:cs typeface="Arial"/>
              </a:rPr>
              <a:t>1</a:t>
            </a:r>
            <a:r>
              <a:rPr sz="2800" u="sng" spc="-12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4,000</a:t>
            </a:r>
            <a:r>
              <a:rPr lang="en-US" sz="2800" u="sng" spc="-120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12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+</a:t>
            </a:r>
            <a:r>
              <a:rPr lang="en-US" sz="2800" u="sng" spc="-120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12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( </a:t>
            </a:r>
            <a:r>
              <a:rPr sz="2800" u="sng" spc="-95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1,00,000</a:t>
            </a:r>
            <a:r>
              <a:rPr lang="en-US" sz="2800" u="sng" spc="-95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95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-</a:t>
            </a:r>
            <a:r>
              <a:rPr lang="en-US" sz="2800" u="sng" spc="-95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95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95000)</a:t>
            </a:r>
            <a:r>
              <a:rPr lang="en-US" sz="2800" u="sng" spc="-95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95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/</a:t>
            </a:r>
            <a:r>
              <a:rPr lang="en-US" sz="2800" u="sng" spc="-95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spc="-95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10</a:t>
            </a:r>
            <a:r>
              <a:rPr sz="2800" spc="-95">
                <a:latin typeface="Arial"/>
                <a:cs typeface="Arial"/>
              </a:rPr>
              <a:t>	</a:t>
            </a:r>
            <a:r>
              <a:rPr lang="en-US" sz="2800" spc="-95" dirty="0">
                <a:latin typeface="Arial"/>
                <a:cs typeface="Arial"/>
              </a:rPr>
              <a:t> </a:t>
            </a:r>
            <a:r>
              <a:rPr sz="2800" spc="-204">
                <a:latin typeface="Arial"/>
                <a:cs typeface="Arial"/>
              </a:rPr>
              <a:t>	</a:t>
            </a:r>
            <a:endParaRPr sz="2800">
              <a:latin typeface="Arial"/>
              <a:cs typeface="Arial"/>
            </a:endParaRPr>
          </a:p>
          <a:p>
            <a:pPr marL="354298">
              <a:spcBef>
                <a:spcPts val="580"/>
              </a:spcBef>
            </a:pPr>
            <a:r>
              <a:rPr lang="en-US" sz="2800" spc="-95" dirty="0">
                <a:latin typeface="Arial"/>
                <a:cs typeface="Arial"/>
              </a:rPr>
              <a:t>             </a:t>
            </a:r>
            <a:r>
              <a:rPr sz="2800" spc="-95">
                <a:latin typeface="Arial"/>
                <a:cs typeface="Arial"/>
              </a:rPr>
              <a:t>(1,00,000</a:t>
            </a:r>
            <a:r>
              <a:rPr lang="en-US" sz="2800" spc="-95" dirty="0">
                <a:latin typeface="Arial"/>
                <a:cs typeface="Arial"/>
              </a:rPr>
              <a:t> </a:t>
            </a:r>
            <a:r>
              <a:rPr sz="2800" spc="-95">
                <a:latin typeface="Arial"/>
                <a:cs typeface="Arial"/>
              </a:rPr>
              <a:t>+</a:t>
            </a:r>
            <a:r>
              <a:rPr lang="en-US" sz="2800" spc="-95" dirty="0">
                <a:latin typeface="Arial"/>
                <a:cs typeface="Arial"/>
              </a:rPr>
              <a:t> </a:t>
            </a:r>
            <a:r>
              <a:rPr sz="2800" spc="-95">
                <a:latin typeface="Arial"/>
                <a:cs typeface="Arial"/>
              </a:rPr>
              <a:t>95</a:t>
            </a:r>
            <a:r>
              <a:rPr lang="en-US" sz="2800" spc="-95" dirty="0">
                <a:latin typeface="Arial"/>
                <a:cs typeface="Arial"/>
              </a:rPr>
              <a:t>,</a:t>
            </a:r>
            <a:r>
              <a:rPr sz="2800" spc="-95">
                <a:latin typeface="Arial"/>
                <a:cs typeface="Arial"/>
              </a:rPr>
              <a:t>000)</a:t>
            </a:r>
            <a:r>
              <a:rPr lang="en-US" sz="2800" spc="-95" dirty="0">
                <a:latin typeface="Arial"/>
                <a:cs typeface="Arial"/>
              </a:rPr>
              <a:t> </a:t>
            </a:r>
            <a:r>
              <a:rPr sz="2800" spc="-95">
                <a:latin typeface="Arial"/>
                <a:cs typeface="Arial"/>
              </a:rPr>
              <a:t>/</a:t>
            </a:r>
            <a:r>
              <a:rPr lang="en-US" sz="2800" spc="-95" dirty="0">
                <a:latin typeface="Arial"/>
                <a:cs typeface="Arial"/>
              </a:rPr>
              <a:t> </a:t>
            </a:r>
            <a:r>
              <a:rPr sz="2800" spc="-95">
                <a:latin typeface="Arial"/>
                <a:cs typeface="Arial"/>
              </a:rPr>
              <a:t>2</a:t>
            </a:r>
            <a:endParaRPr lang="en-US" sz="2800" spc="-95" dirty="0">
              <a:latin typeface="Arial"/>
              <a:cs typeface="Arial"/>
            </a:endParaRPr>
          </a:p>
          <a:p>
            <a:pPr marL="354298">
              <a:spcBef>
                <a:spcPts val="580"/>
              </a:spcBef>
            </a:pPr>
            <a:endParaRPr lang="en-US" sz="2800" spc="-95" dirty="0">
              <a:latin typeface="Arial"/>
              <a:cs typeface="Arial"/>
            </a:endParaRPr>
          </a:p>
          <a:p>
            <a:pPr marL="354298">
              <a:spcBef>
                <a:spcPts val="580"/>
              </a:spcBef>
            </a:pPr>
            <a:r>
              <a:rPr lang="en-US" sz="2800" spc="-95" dirty="0">
                <a:latin typeface="Arial"/>
                <a:cs typeface="Arial"/>
              </a:rPr>
              <a:t>		</a:t>
            </a:r>
            <a:r>
              <a:rPr lang="en-US" sz="2800" spc="-95" dirty="0" err="1">
                <a:latin typeface="Arial"/>
                <a:cs typeface="Arial"/>
              </a:rPr>
              <a:t>Kp</a:t>
            </a:r>
            <a:r>
              <a:rPr lang="en-US" sz="2800" spc="-95" dirty="0">
                <a:latin typeface="Arial"/>
                <a:cs typeface="Arial"/>
              </a:rPr>
              <a:t> = </a:t>
            </a:r>
            <a:r>
              <a:rPr lang="en-US" sz="2800" spc="-90" dirty="0">
                <a:latin typeface="Arial"/>
                <a:cs typeface="Arial"/>
              </a:rPr>
              <a:t>14,500 / 97, 500 </a:t>
            </a:r>
          </a:p>
          <a:p>
            <a:pPr marL="354298">
              <a:spcBef>
                <a:spcPts val="580"/>
              </a:spcBef>
            </a:pPr>
            <a:endParaRPr lang="en-US" sz="2800" spc="-90" dirty="0">
              <a:latin typeface="Arial"/>
              <a:cs typeface="Arial"/>
            </a:endParaRPr>
          </a:p>
          <a:p>
            <a:pPr marL="354298">
              <a:spcBef>
                <a:spcPts val="580"/>
              </a:spcBef>
            </a:pPr>
            <a:r>
              <a:rPr lang="en-US" sz="2800" spc="-90" dirty="0">
                <a:latin typeface="Arial"/>
                <a:cs typeface="Arial"/>
              </a:rPr>
              <a:t> </a:t>
            </a:r>
            <a:r>
              <a:rPr lang="en-US" sz="2800" spc="-95" dirty="0">
                <a:latin typeface="Arial"/>
                <a:cs typeface="Arial"/>
              </a:rPr>
              <a:t>Answer </a:t>
            </a:r>
            <a:r>
              <a:rPr lang="en-US" sz="2800" spc="-90" dirty="0">
                <a:latin typeface="Arial"/>
                <a:cs typeface="Arial"/>
              </a:rPr>
              <a:t>     </a:t>
            </a:r>
            <a:r>
              <a:rPr lang="en-US" sz="2800" spc="-204" dirty="0">
                <a:latin typeface="Arial"/>
                <a:cs typeface="Arial"/>
              </a:rPr>
              <a:t>=</a:t>
            </a:r>
            <a:r>
              <a:rPr lang="en-US" sz="2800" spc="-254" dirty="0">
                <a:latin typeface="Arial"/>
                <a:cs typeface="Arial"/>
              </a:rPr>
              <a:t>  </a:t>
            </a:r>
            <a:r>
              <a:rPr lang="en-US" sz="2800" spc="-165" dirty="0">
                <a:latin typeface="Arial"/>
                <a:cs typeface="Arial"/>
              </a:rPr>
              <a:t>14.87%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53595" y="457204"/>
            <a:ext cx="8129905" cy="5545107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756218" marR="5079" indent="-286995" algn="just">
              <a:spcBef>
                <a:spcPts val="100"/>
              </a:spcBef>
              <a:tabLst>
                <a:tab pos="1954990" algn="l"/>
              </a:tabLst>
            </a:pPr>
            <a:r>
              <a:rPr sz="2800" b="1" spc="-160">
                <a:latin typeface="Arial" pitchFamily="34" charset="0"/>
                <a:ea typeface="Adobe Fan Heiti Std B" pitchFamily="34" charset="-128"/>
                <a:cs typeface="Arial" pitchFamily="34" charset="0"/>
              </a:rPr>
              <a:t>Example</a:t>
            </a:r>
            <a:r>
              <a:rPr sz="2800" b="1" spc="-14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75">
                <a:latin typeface="Arial" pitchFamily="34" charset="0"/>
                <a:ea typeface="Adobe Fan Heiti Std B" pitchFamily="34" charset="-128"/>
                <a:cs typeface="Arial" pitchFamily="34" charset="0"/>
              </a:rPr>
              <a:t>2:</a:t>
            </a:r>
            <a:r>
              <a:rPr lang="en-US" sz="2800" b="1" spc="-7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215">
                <a:latin typeface="Arial" pitchFamily="34" charset="0"/>
                <a:ea typeface="Adobe Fan Heiti Std B" pitchFamily="34" charset="-128"/>
                <a:cs typeface="Arial" pitchFamily="34" charset="0"/>
              </a:rPr>
              <a:t>A </a:t>
            </a:r>
            <a:r>
              <a:rPr sz="2800" b="1" spc="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firm </a:t>
            </a:r>
            <a:r>
              <a:rPr sz="2800" b="1" spc="-12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10 </a:t>
            </a:r>
            <a:r>
              <a:rPr sz="2800" b="1" spc="-42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% </a:t>
            </a:r>
            <a:r>
              <a:rPr sz="2800" b="1" spc="-9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redeemable </a:t>
            </a:r>
            <a:r>
              <a:rPr sz="2800" b="1" spc="-16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shares </a:t>
            </a:r>
            <a:r>
              <a:rPr sz="2800" b="1" spc="-1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of </a:t>
            </a:r>
            <a:r>
              <a:rPr sz="2800" b="1" spc="-34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Rs </a:t>
            </a:r>
            <a:r>
              <a:rPr sz="2800" b="1" spc="-11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1,00,000,  </a:t>
            </a:r>
            <a:r>
              <a:rPr sz="2800" b="1" spc="-9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redeemable</a:t>
            </a:r>
            <a:r>
              <a:rPr sz="2800" b="1" spc="-15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4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at</a:t>
            </a:r>
            <a:r>
              <a:rPr sz="2800" b="1" spc="-13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3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the</a:t>
            </a:r>
            <a:r>
              <a:rPr sz="2800" b="1" spc="-13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10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end</a:t>
            </a:r>
            <a:r>
              <a:rPr sz="2800" b="1" spc="-13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of</a:t>
            </a:r>
            <a:r>
              <a:rPr sz="2800" b="1" spc="-135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125">
                <a:latin typeface="Arial" pitchFamily="34" charset="0"/>
                <a:ea typeface="Adobe Fan Heiti Std B" pitchFamily="34" charset="-128"/>
                <a:cs typeface="Arial" pitchFamily="34" charset="0"/>
              </a:rPr>
              <a:t>10</a:t>
            </a:r>
            <a:r>
              <a:rPr sz="2800" b="1" spc="-14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130">
                <a:latin typeface="Arial" pitchFamily="34" charset="0"/>
                <a:ea typeface="Adobe Fan Heiti Std B" pitchFamily="34" charset="-128"/>
                <a:cs typeface="Arial" pitchFamily="34" charset="0"/>
              </a:rPr>
              <a:t>years</a:t>
            </a:r>
            <a:r>
              <a:rPr lang="en-US" sz="2800" b="1" spc="-13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, </a:t>
            </a:r>
            <a:r>
              <a:rPr sz="2800" b="1" spc="-35">
                <a:latin typeface="Arial" pitchFamily="34" charset="0"/>
                <a:ea typeface="Adobe Fan Heiti Std B" pitchFamily="34" charset="-128"/>
                <a:cs typeface="Arial" pitchFamily="34" charset="0"/>
              </a:rPr>
              <a:t>underwriting</a:t>
            </a:r>
            <a:r>
              <a:rPr sz="2800" b="1" spc="-14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110">
                <a:latin typeface="Arial" pitchFamily="34" charset="0"/>
                <a:ea typeface="Adobe Fan Heiti Std B" pitchFamily="34" charset="-128"/>
                <a:cs typeface="Arial" pitchFamily="34" charset="0"/>
              </a:rPr>
              <a:t>cost</a:t>
            </a:r>
            <a:r>
              <a:rPr sz="2800" b="1" spc="-13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lang="en-US" sz="2800" b="1" spc="-13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120">
                <a:latin typeface="Arial" pitchFamily="34" charset="0"/>
                <a:ea typeface="Adobe Fan Heiti Std B" pitchFamily="34" charset="-128"/>
                <a:cs typeface="Arial" pitchFamily="34" charset="0"/>
              </a:rPr>
              <a:t>2 </a:t>
            </a:r>
            <a:r>
              <a:rPr sz="2800" b="1" spc="-150">
                <a:latin typeface="Arial" pitchFamily="34" charset="0"/>
                <a:ea typeface="Adobe Fan Heiti Std B" pitchFamily="34" charset="-128"/>
                <a:cs typeface="Arial" pitchFamily="34" charset="0"/>
              </a:rPr>
              <a:t>%.</a:t>
            </a:r>
            <a:r>
              <a:rPr lang="en-US" sz="2800" b="1" spc="-15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 </a:t>
            </a:r>
            <a:r>
              <a:rPr sz="2800" b="1" spc="-150">
                <a:latin typeface="Arial" pitchFamily="34" charset="0"/>
                <a:ea typeface="Adobe Fan Heiti Std B" pitchFamily="34" charset="-128"/>
                <a:cs typeface="Arial" pitchFamily="34" charset="0"/>
              </a:rPr>
              <a:t>Calculate </a:t>
            </a:r>
            <a:r>
              <a:rPr lang="en-US" sz="2800" b="1" spc="-150" dirty="0" err="1">
                <a:latin typeface="Arial" pitchFamily="34" charset="0"/>
                <a:ea typeface="Adobe Fan Heiti Std B" pitchFamily="34" charset="-128"/>
                <a:cs typeface="Arial" pitchFamily="34" charset="0"/>
              </a:rPr>
              <a:t>Kp</a:t>
            </a:r>
            <a:r>
              <a:rPr lang="en-US" sz="2800" b="1" spc="-150" dirty="0">
                <a:latin typeface="Arial" pitchFamily="34" charset="0"/>
                <a:ea typeface="Adobe Fan Heiti Std B" pitchFamily="34" charset="-128"/>
                <a:cs typeface="Arial" pitchFamily="34" charset="0"/>
              </a:rPr>
              <a:t>:</a:t>
            </a:r>
            <a:endParaRPr sz="2800" b="1"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marL="469858" algn="ctr">
              <a:spcBef>
                <a:spcPts val="2000"/>
              </a:spcBef>
              <a:tabLst>
                <a:tab pos="1288935" algn="l"/>
                <a:tab pos="1577199" algn="l"/>
                <a:tab pos="2217857" algn="l"/>
                <a:tab pos="5609725" algn="l"/>
              </a:tabLst>
            </a:pPr>
            <a:r>
              <a:rPr sz="2800" b="1" spc="-280">
                <a:cs typeface="Arial"/>
              </a:rPr>
              <a:t>Kp</a:t>
            </a:r>
            <a:r>
              <a:rPr sz="2800" b="1" spc="-150">
                <a:cs typeface="Arial"/>
              </a:rPr>
              <a:t> </a:t>
            </a:r>
            <a:r>
              <a:rPr sz="2800" b="1" spc="-245" dirty="0">
                <a:cs typeface="Arial"/>
              </a:rPr>
              <a:t>=	</a:t>
            </a:r>
            <a:r>
              <a:rPr sz="2800" b="1" u="sng" spc="-245" dirty="0">
                <a:uFill>
                  <a:solidFill>
                    <a:srgbClr val="497DBA"/>
                  </a:solidFill>
                </a:uFill>
                <a:cs typeface="Arial"/>
              </a:rPr>
              <a:t> 	</a:t>
            </a:r>
            <a:r>
              <a:rPr sz="2800" b="1" u="sng" spc="-305" dirty="0">
                <a:uFill>
                  <a:solidFill>
                    <a:srgbClr val="497DBA"/>
                  </a:solidFill>
                </a:uFill>
                <a:cs typeface="Arial"/>
              </a:rPr>
              <a:t>D</a:t>
            </a:r>
            <a:r>
              <a:rPr sz="2800" b="1" u="sng" spc="-150" dirty="0">
                <a:uFill>
                  <a:solidFill>
                    <a:srgbClr val="497DBA"/>
                  </a:solidFill>
                </a:uFill>
                <a:cs typeface="Arial"/>
              </a:rPr>
              <a:t> </a:t>
            </a:r>
            <a:r>
              <a:rPr sz="2800" b="1" u="sng" spc="-245" dirty="0">
                <a:uFill>
                  <a:solidFill>
                    <a:srgbClr val="497DBA"/>
                  </a:solidFill>
                </a:uFill>
                <a:cs typeface="Arial"/>
              </a:rPr>
              <a:t>+</a:t>
            </a:r>
            <a:r>
              <a:rPr sz="2800" b="1" u="sng" spc="-245">
                <a:uFill>
                  <a:solidFill>
                    <a:srgbClr val="497DBA"/>
                  </a:solidFill>
                </a:uFill>
                <a:cs typeface="Arial"/>
              </a:rPr>
              <a:t>	</a:t>
            </a:r>
            <a:r>
              <a:rPr sz="3200" b="1" u="sng" spc="-165">
                <a:uFill>
                  <a:solidFill>
                    <a:srgbClr val="497DBA"/>
                  </a:solidFill>
                </a:uFill>
                <a:cs typeface="Trebuchet MS"/>
              </a:rPr>
              <a:t>(P-Net</a:t>
            </a:r>
            <a:r>
              <a:rPr sz="3200" b="1" u="sng" spc="-315">
                <a:uFill>
                  <a:solidFill>
                    <a:srgbClr val="497DBA"/>
                  </a:solidFill>
                </a:uFill>
                <a:cs typeface="Trebuchet MS"/>
              </a:rPr>
              <a:t> </a:t>
            </a:r>
            <a:r>
              <a:rPr sz="3200" b="1" u="sng" spc="-160" dirty="0">
                <a:uFill>
                  <a:solidFill>
                    <a:srgbClr val="497DBA"/>
                  </a:solidFill>
                </a:uFill>
                <a:cs typeface="Trebuchet MS"/>
              </a:rPr>
              <a:t>Proceeds)/n	</a:t>
            </a:r>
            <a:endParaRPr sz="3200" b="1">
              <a:cs typeface="Trebuchet MS"/>
            </a:endParaRPr>
          </a:p>
          <a:p>
            <a:pPr marR="1942291" algn="ctr">
              <a:spcBef>
                <a:spcPts val="685"/>
              </a:spcBef>
            </a:pPr>
            <a:r>
              <a:rPr lang="en-US" sz="2800" b="1" spc="-260" dirty="0">
                <a:cs typeface="Arial"/>
              </a:rPr>
              <a:t>                                    </a:t>
            </a:r>
            <a:r>
              <a:rPr sz="2800" b="1" spc="-260">
                <a:cs typeface="Arial"/>
              </a:rPr>
              <a:t>(</a:t>
            </a:r>
            <a:r>
              <a:rPr sz="2800" b="1" spc="-260" dirty="0">
                <a:cs typeface="Arial"/>
              </a:rPr>
              <a:t>P </a:t>
            </a:r>
            <a:r>
              <a:rPr sz="2800" b="1" spc="-245" dirty="0">
                <a:cs typeface="Arial"/>
              </a:rPr>
              <a:t>+ </a:t>
            </a:r>
            <a:r>
              <a:rPr sz="2800" b="1" spc="-80" dirty="0">
                <a:cs typeface="Arial"/>
              </a:rPr>
              <a:t>Net</a:t>
            </a:r>
            <a:r>
              <a:rPr sz="2800" b="1" spc="75" dirty="0">
                <a:cs typeface="Arial"/>
              </a:rPr>
              <a:t> </a:t>
            </a:r>
            <a:r>
              <a:rPr sz="2800" b="1" spc="-135" dirty="0">
                <a:cs typeface="Arial"/>
              </a:rPr>
              <a:t>Proceeds)/2</a:t>
            </a:r>
            <a:endParaRPr sz="2800" b="1">
              <a:cs typeface="Arial"/>
            </a:endParaRPr>
          </a:p>
          <a:p>
            <a:pPr marL="355569" indent="-342870" algn="just">
              <a:tabLst>
                <a:tab pos="354934" algn="l"/>
                <a:tab pos="355569" algn="l"/>
              </a:tabLst>
            </a:pPr>
            <a:r>
              <a:rPr lang="en-US" sz="2400" spc="-260" dirty="0">
                <a:latin typeface="Arial"/>
                <a:cs typeface="Arial"/>
              </a:rPr>
              <a:t>	   </a:t>
            </a:r>
            <a:r>
              <a:rPr lang="en-US" sz="2800" b="1" spc="-260" dirty="0">
                <a:latin typeface="Arial"/>
                <a:cs typeface="Arial"/>
              </a:rPr>
              <a:t>-    </a:t>
            </a:r>
            <a:r>
              <a:rPr sz="2800" b="1" spc="-260">
                <a:latin typeface="Arial"/>
                <a:cs typeface="Arial"/>
              </a:rPr>
              <a:t>D </a:t>
            </a:r>
            <a:r>
              <a:rPr lang="en-US" sz="2800" b="1" spc="-260" dirty="0">
                <a:latin typeface="Arial"/>
                <a:cs typeface="Arial"/>
              </a:rPr>
              <a:t>        </a:t>
            </a:r>
            <a:r>
              <a:rPr sz="2800" b="1" spc="-210">
                <a:latin typeface="Arial"/>
                <a:cs typeface="Arial"/>
              </a:rPr>
              <a:t>= </a:t>
            </a:r>
            <a:r>
              <a:rPr sz="2800" b="1" spc="-220" dirty="0">
                <a:latin typeface="Arial"/>
                <a:cs typeface="Arial"/>
              </a:rPr>
              <a:t>10%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114" dirty="0">
                <a:latin typeface="Arial"/>
                <a:cs typeface="Arial"/>
              </a:rPr>
              <a:t>1,00,000 </a:t>
            </a:r>
            <a:r>
              <a:rPr sz="2800" b="1" spc="-210">
                <a:latin typeface="Arial"/>
                <a:cs typeface="Arial"/>
              </a:rPr>
              <a:t>= </a:t>
            </a:r>
            <a:r>
              <a:rPr sz="2800" b="1" spc="-114">
                <a:latin typeface="Arial"/>
                <a:cs typeface="Arial"/>
              </a:rPr>
              <a:t>10,000</a:t>
            </a:r>
            <a:endParaRPr sz="2800" b="1">
              <a:latin typeface="Arial"/>
              <a:cs typeface="Arial"/>
            </a:endParaRPr>
          </a:p>
          <a:p>
            <a:pPr marL="756218" lvl="1" indent="-286360" algn="just">
              <a:spcBef>
                <a:spcPts val="575"/>
              </a:spcBef>
              <a:buChar char="–"/>
              <a:tabLst>
                <a:tab pos="756852" algn="l"/>
              </a:tabLst>
            </a:pPr>
            <a:r>
              <a:rPr sz="2800" b="1" spc="-365">
                <a:latin typeface="Arial"/>
                <a:cs typeface="Arial"/>
              </a:rPr>
              <a:t>P</a:t>
            </a:r>
            <a:r>
              <a:rPr lang="en-US" sz="2800" b="1" spc="-365" dirty="0">
                <a:latin typeface="Arial"/>
                <a:cs typeface="Arial"/>
              </a:rPr>
              <a:t>              </a:t>
            </a:r>
            <a:r>
              <a:rPr sz="2800" b="1" spc="-210">
                <a:latin typeface="Arial"/>
                <a:cs typeface="Arial"/>
              </a:rPr>
              <a:t>=</a:t>
            </a:r>
            <a:r>
              <a:rPr lang="en-US" sz="2800" b="1" spc="-210" dirty="0">
                <a:latin typeface="Arial"/>
                <a:cs typeface="Arial"/>
              </a:rPr>
              <a:t>  </a:t>
            </a:r>
            <a:r>
              <a:rPr sz="2800" b="1" spc="-434">
                <a:latin typeface="Arial"/>
                <a:cs typeface="Arial"/>
              </a:rPr>
              <a:t> </a:t>
            </a:r>
            <a:r>
              <a:rPr sz="2800" b="1" spc="-110" dirty="0">
                <a:latin typeface="Arial"/>
                <a:cs typeface="Arial"/>
              </a:rPr>
              <a:t>1,00,000</a:t>
            </a:r>
            <a:endParaRPr sz="2800" b="1">
              <a:latin typeface="Arial"/>
              <a:cs typeface="Arial"/>
            </a:endParaRPr>
          </a:p>
          <a:p>
            <a:pPr marL="756218" lvl="1" indent="-286360" algn="just">
              <a:spcBef>
                <a:spcPts val="575"/>
              </a:spcBef>
              <a:buChar char="–"/>
              <a:tabLst>
                <a:tab pos="756852" algn="l"/>
              </a:tabLst>
            </a:pPr>
            <a:r>
              <a:rPr sz="2800" b="1" spc="-70">
                <a:latin typeface="Arial"/>
                <a:cs typeface="Arial"/>
              </a:rPr>
              <a:t>N</a:t>
            </a:r>
            <a:r>
              <a:rPr lang="en-US" sz="2800" b="1" spc="-70" dirty="0">
                <a:latin typeface="Arial"/>
                <a:cs typeface="Arial"/>
              </a:rPr>
              <a:t> P   </a:t>
            </a:r>
            <a:r>
              <a:rPr sz="2800" b="1" spc="-150">
                <a:latin typeface="Arial"/>
                <a:cs typeface="Arial"/>
              </a:rPr>
              <a:t>=</a:t>
            </a:r>
            <a:r>
              <a:rPr sz="2800" b="1" spc="-215">
                <a:latin typeface="Arial"/>
                <a:cs typeface="Arial"/>
              </a:rPr>
              <a:t> </a:t>
            </a:r>
            <a:r>
              <a:rPr lang="en-US" sz="2800" b="1" spc="-215" dirty="0">
                <a:latin typeface="Arial"/>
                <a:cs typeface="Arial"/>
              </a:rPr>
              <a:t> </a:t>
            </a:r>
            <a:r>
              <a:rPr sz="2800" b="1" spc="-114">
                <a:latin typeface="Arial"/>
                <a:cs typeface="Arial"/>
              </a:rPr>
              <a:t>98,000</a:t>
            </a:r>
            <a:endParaRPr sz="2800" b="1">
              <a:latin typeface="Arial"/>
              <a:cs typeface="Arial"/>
            </a:endParaRPr>
          </a:p>
          <a:p>
            <a:pPr marL="469858" algn="just">
              <a:spcBef>
                <a:spcPts val="580"/>
              </a:spcBef>
            </a:pPr>
            <a:r>
              <a:rPr sz="2800" b="1" dirty="0">
                <a:latin typeface="Arial"/>
                <a:cs typeface="Arial"/>
              </a:rPr>
              <a:t>– </a:t>
            </a:r>
            <a:r>
              <a:rPr sz="2800" b="1" spc="-75">
                <a:latin typeface="Arial"/>
                <a:cs typeface="Arial"/>
              </a:rPr>
              <a:t>n </a:t>
            </a:r>
            <a:r>
              <a:rPr lang="en-US" sz="2800" b="1" spc="-75" dirty="0">
                <a:latin typeface="Arial"/>
                <a:cs typeface="Arial"/>
              </a:rPr>
              <a:t>      </a:t>
            </a:r>
            <a:r>
              <a:rPr sz="2800" b="1" spc="-204">
                <a:latin typeface="Arial"/>
                <a:cs typeface="Arial"/>
              </a:rPr>
              <a:t>=</a:t>
            </a:r>
            <a:r>
              <a:rPr sz="2800" b="1" spc="50">
                <a:latin typeface="Arial"/>
                <a:cs typeface="Arial"/>
              </a:rPr>
              <a:t> </a:t>
            </a:r>
            <a:r>
              <a:rPr sz="2800" b="1" spc="-120" dirty="0">
                <a:latin typeface="Arial"/>
                <a:cs typeface="Arial"/>
              </a:rPr>
              <a:t>10</a:t>
            </a:r>
            <a:endParaRPr sz="2800" b="1">
              <a:latin typeface="Arial"/>
              <a:cs typeface="Arial"/>
            </a:endParaRPr>
          </a:p>
          <a:p>
            <a:pPr marL="79368" algn="just">
              <a:spcBef>
                <a:spcPts val="575"/>
              </a:spcBef>
            </a:pPr>
            <a:r>
              <a:rPr lang="en-US" sz="2800" b="1" spc="-235" dirty="0">
                <a:latin typeface="Arial"/>
                <a:cs typeface="Arial"/>
              </a:rPr>
              <a:t>          </a:t>
            </a:r>
            <a:r>
              <a:rPr sz="2800" b="1" spc="-235">
                <a:latin typeface="Arial"/>
                <a:cs typeface="Arial"/>
              </a:rPr>
              <a:t>Kp </a:t>
            </a:r>
            <a:r>
              <a:rPr lang="en-US" sz="2800" b="1" spc="-235" dirty="0">
                <a:latin typeface="Arial"/>
                <a:cs typeface="Arial"/>
              </a:rPr>
              <a:t>     </a:t>
            </a:r>
            <a:r>
              <a:rPr sz="2800" b="1" spc="-210">
                <a:latin typeface="Arial"/>
                <a:cs typeface="Arial"/>
              </a:rPr>
              <a:t>= </a:t>
            </a:r>
            <a:r>
              <a:rPr lang="en-US" sz="2800" b="1" spc="-210" dirty="0">
                <a:latin typeface="Arial"/>
                <a:cs typeface="Arial"/>
              </a:rPr>
              <a:t>  </a:t>
            </a:r>
            <a:r>
              <a:rPr sz="2800" b="1" spc="-90">
                <a:latin typeface="Arial"/>
                <a:cs typeface="Arial"/>
              </a:rPr>
              <a:t>10,200</a:t>
            </a:r>
            <a:r>
              <a:rPr lang="en-US" sz="2800" b="1" spc="-90" dirty="0">
                <a:latin typeface="Arial"/>
                <a:cs typeface="Arial"/>
              </a:rPr>
              <a:t> </a:t>
            </a:r>
            <a:r>
              <a:rPr sz="2800" b="1" spc="-90">
                <a:latin typeface="Arial"/>
                <a:cs typeface="Arial"/>
              </a:rPr>
              <a:t>/</a:t>
            </a:r>
            <a:r>
              <a:rPr lang="en-US" sz="2800" b="1" spc="-90" dirty="0">
                <a:latin typeface="Arial"/>
                <a:cs typeface="Arial"/>
              </a:rPr>
              <a:t> </a:t>
            </a:r>
            <a:r>
              <a:rPr sz="2800" b="1" spc="-90">
                <a:latin typeface="Arial"/>
                <a:cs typeface="Arial"/>
              </a:rPr>
              <a:t>9</a:t>
            </a:r>
            <a:r>
              <a:rPr lang="en-US" sz="2800" b="1" spc="-90" dirty="0">
                <a:latin typeface="Arial"/>
                <a:cs typeface="Arial"/>
              </a:rPr>
              <a:t>8,</a:t>
            </a:r>
            <a:r>
              <a:rPr sz="2800" b="1" spc="-90">
                <a:latin typeface="Arial"/>
                <a:cs typeface="Arial"/>
              </a:rPr>
              <a:t>000 </a:t>
            </a:r>
            <a:r>
              <a:rPr sz="2800" b="1" spc="-360" dirty="0">
                <a:latin typeface="Arial"/>
                <a:cs typeface="Arial"/>
              </a:rPr>
              <a:t>X </a:t>
            </a:r>
            <a:r>
              <a:rPr sz="2800" b="1" spc="-125">
                <a:latin typeface="Arial"/>
                <a:cs typeface="Arial"/>
              </a:rPr>
              <a:t>100 </a:t>
            </a:r>
            <a:endParaRPr lang="en-US" sz="2800" b="1" spc="-125" dirty="0">
              <a:latin typeface="Arial"/>
              <a:cs typeface="Arial"/>
            </a:endParaRPr>
          </a:p>
          <a:p>
            <a:pPr marL="79368" algn="just">
              <a:spcBef>
                <a:spcPts val="575"/>
              </a:spcBef>
            </a:pPr>
            <a:r>
              <a:rPr lang="en-US" sz="2800" b="1" spc="-125" dirty="0">
                <a:latin typeface="Arial"/>
                <a:cs typeface="Arial"/>
              </a:rPr>
              <a:t>    Answer  </a:t>
            </a:r>
            <a:r>
              <a:rPr sz="2800" b="1" spc="-130">
                <a:latin typeface="Arial"/>
                <a:cs typeface="Arial"/>
              </a:rPr>
              <a:t>=</a:t>
            </a:r>
            <a:r>
              <a:rPr lang="en-US" sz="2800" b="1" spc="-130" dirty="0">
                <a:latin typeface="Arial"/>
                <a:cs typeface="Arial"/>
              </a:rPr>
              <a:t>   </a:t>
            </a:r>
            <a:r>
              <a:rPr sz="2800" b="1" spc="-130">
                <a:latin typeface="Arial"/>
                <a:cs typeface="Arial"/>
              </a:rPr>
              <a:t>10.30</a:t>
            </a:r>
            <a:r>
              <a:rPr sz="2800" b="1" spc="-75">
                <a:latin typeface="Arial"/>
                <a:cs typeface="Arial"/>
              </a:rPr>
              <a:t> </a:t>
            </a:r>
            <a:r>
              <a:rPr sz="2800" b="1" spc="-420" dirty="0">
                <a:latin typeface="Arial"/>
                <a:cs typeface="Arial"/>
              </a:rPr>
              <a:t>%</a:t>
            </a:r>
            <a:endParaRPr sz="2800" b="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1" y="444247"/>
            <a:ext cx="6096002" cy="5046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lang="en-US" sz="3200" spc="-229" dirty="0">
                <a:solidFill>
                  <a:schemeClr val="tx1"/>
                </a:solidFill>
                <a:effectLst/>
                <a:latin typeface="Arial"/>
                <a:cs typeface="Arial"/>
              </a:rPr>
              <a:t>3. Cost </a:t>
            </a:r>
            <a:r>
              <a:rPr lang="en-US" sz="3200" spc="-5" dirty="0">
                <a:solidFill>
                  <a:schemeClr val="tx1"/>
                </a:solidFill>
                <a:effectLst/>
                <a:latin typeface="Arial"/>
                <a:cs typeface="Arial"/>
              </a:rPr>
              <a:t>of </a:t>
            </a:r>
            <a:r>
              <a:rPr lang="en-US" sz="3200" spc="-130" dirty="0">
                <a:solidFill>
                  <a:schemeClr val="tx1"/>
                </a:solidFill>
                <a:effectLst/>
                <a:latin typeface="Arial"/>
                <a:cs typeface="Arial"/>
              </a:rPr>
              <a:t>Equity</a:t>
            </a:r>
            <a:r>
              <a:rPr lang="en-US" sz="3200" spc="-260" dirty="0">
                <a:solidFill>
                  <a:schemeClr val="tx1"/>
                </a:solidFill>
                <a:effectLst/>
                <a:latin typeface="Arial"/>
                <a:cs typeface="Arial"/>
              </a:rPr>
              <a:t> </a:t>
            </a:r>
            <a:r>
              <a:rPr lang="en-US" sz="3200" spc="-150" dirty="0">
                <a:solidFill>
                  <a:schemeClr val="tx1"/>
                </a:solidFill>
                <a:effectLst/>
                <a:latin typeface="Arial"/>
                <a:cs typeface="Arial"/>
              </a:rPr>
              <a:t>Capital</a:t>
            </a:r>
            <a:endParaRPr sz="3200" spc="-135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19200" y="1027817"/>
            <a:ext cx="9982200" cy="4664086"/>
          </a:xfrm>
          <a:prstGeom prst="rect">
            <a:avLst/>
          </a:prstGeom>
        </p:spPr>
        <p:txBody>
          <a:bodyPr vert="horz" wrap="square" lIns="0" tIns="118099" rIns="0" bIns="0" rtlCol="0">
            <a:spAutoFit/>
          </a:bodyPr>
          <a:lstStyle/>
          <a:p>
            <a:pPr marL="355569" marR="156196" indent="-342870" algn="just">
              <a:spcBef>
                <a:spcPts val="580"/>
              </a:spcBef>
              <a:buChar char="•"/>
              <a:tabLst>
                <a:tab pos="355569" algn="l"/>
              </a:tabLst>
            </a:pPr>
            <a:r>
              <a:rPr lang="en-US" sz="2800" spc="-200" dirty="0">
                <a:latin typeface="Arial" pitchFamily="34" charset="0"/>
                <a:cs typeface="Arial" pitchFamily="34" charset="0"/>
              </a:rPr>
              <a:t>It is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argue</a:t>
            </a:r>
            <a:r>
              <a:rPr lang="en-US" sz="2800" spc="-125" dirty="0">
                <a:latin typeface="Arial" pitchFamily="34" charset="0"/>
                <a:cs typeface="Arial" pitchFamily="34" charset="0"/>
              </a:rPr>
              <a:t>d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that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equity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capital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does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not 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have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any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800" spc="-70" dirty="0">
                <a:latin typeface="Arial" pitchFamily="34" charset="0"/>
                <a:cs typeface="Arial" pitchFamily="34" charset="0"/>
              </a:rPr>
              <a:t>,  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since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75" dirty="0">
                <a:latin typeface="Arial" pitchFamily="34" charset="0"/>
                <a:cs typeface="Arial" pitchFamily="34" charset="0"/>
              </a:rPr>
              <a:t>it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is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not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legally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binding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on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40" dirty="0">
                <a:latin typeface="Arial" pitchFamily="34" charset="0"/>
                <a:cs typeface="Arial" pitchFamily="34" charset="0"/>
              </a:rPr>
              <a:t>them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20" dirty="0">
                <a:latin typeface="Arial" pitchFamily="34" charset="0"/>
                <a:cs typeface="Arial" pitchFamily="34" charset="0"/>
              </a:rPr>
              <a:t>to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pay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dividends,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but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0" dirty="0">
                <a:latin typeface="Arial" pitchFamily="34" charset="0"/>
                <a:cs typeface="Arial" pitchFamily="34" charset="0"/>
              </a:rPr>
              <a:t>this  </a:t>
            </a:r>
            <a:r>
              <a:rPr sz="2800" spc="-85" dirty="0">
                <a:latin typeface="Arial" pitchFamily="34" charset="0"/>
                <a:cs typeface="Arial" pitchFamily="34" charset="0"/>
              </a:rPr>
              <a:t>argument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is</a:t>
            </a:r>
            <a:r>
              <a:rPr sz="2800" spc="-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80" dirty="0">
                <a:latin typeface="Arial" pitchFamily="34" charset="0"/>
                <a:cs typeface="Arial" pitchFamily="34" charset="0"/>
              </a:rPr>
              <a:t>not correct.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355569" indent="-342870" algn="just">
              <a:spcBef>
                <a:spcPts val="575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spc="-140" dirty="0">
                <a:latin typeface="Arial" pitchFamily="34" charset="0"/>
                <a:cs typeface="Arial" pitchFamily="34" charset="0"/>
              </a:rPr>
              <a:t>People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invest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in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equity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15" dirty="0">
                <a:latin typeface="Arial" pitchFamily="34" charset="0"/>
                <a:cs typeface="Arial" pitchFamily="34" charset="0"/>
              </a:rPr>
              <a:t>with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an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expectation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of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756218" lvl="1" indent="-286360" algn="just">
              <a:spcBef>
                <a:spcPts val="509"/>
              </a:spcBef>
              <a:buChar char="–"/>
              <a:tabLst>
                <a:tab pos="756218" algn="l"/>
                <a:tab pos="756852" algn="l"/>
              </a:tabLst>
            </a:pPr>
            <a:r>
              <a:rPr sz="2400" spc="-65" dirty="0">
                <a:latin typeface="Arial" pitchFamily="34" charset="0"/>
                <a:cs typeface="Arial" pitchFamily="34" charset="0"/>
              </a:rPr>
              <a:t>Getting 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the</a:t>
            </a:r>
            <a:r>
              <a:rPr sz="24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75" dirty="0">
                <a:latin typeface="Arial" pitchFamily="34" charset="0"/>
                <a:cs typeface="Arial" pitchFamily="34" charset="0"/>
              </a:rPr>
              <a:t>dividends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756218" lvl="1" indent="-286360" algn="just">
              <a:spcBef>
                <a:spcPts val="480"/>
              </a:spcBef>
              <a:buChar char="–"/>
              <a:tabLst>
                <a:tab pos="756218" algn="l"/>
                <a:tab pos="756852" algn="l"/>
              </a:tabLst>
            </a:pPr>
            <a:r>
              <a:rPr sz="2400" spc="-110" dirty="0">
                <a:latin typeface="Arial" pitchFamily="34" charset="0"/>
                <a:cs typeface="Arial" pitchFamily="34" charset="0"/>
              </a:rPr>
              <a:t>Increase </a:t>
            </a:r>
            <a:r>
              <a:rPr sz="2400" spc="-25" dirty="0">
                <a:latin typeface="Arial" pitchFamily="34" charset="0"/>
                <a:cs typeface="Arial" pitchFamily="34" charset="0"/>
              </a:rPr>
              <a:t>in 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the </a:t>
            </a:r>
            <a:r>
              <a:rPr sz="2400" spc="-60" dirty="0">
                <a:latin typeface="Arial" pitchFamily="34" charset="0"/>
                <a:cs typeface="Arial" pitchFamily="34" charset="0"/>
              </a:rPr>
              <a:t>price </a:t>
            </a:r>
            <a:r>
              <a:rPr sz="2400" spc="-5" dirty="0">
                <a:latin typeface="Arial" pitchFamily="34" charset="0"/>
                <a:cs typeface="Arial" pitchFamily="34" charset="0"/>
              </a:rPr>
              <a:t>of 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the</a:t>
            </a:r>
            <a:r>
              <a:rPr sz="2400" spc="5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14" dirty="0">
                <a:latin typeface="Arial" pitchFamily="34" charset="0"/>
                <a:cs typeface="Arial" pitchFamily="34" charset="0"/>
              </a:rPr>
              <a:t>share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355569" marR="5079" indent="-342870" algn="just">
              <a:spcBef>
                <a:spcPts val="550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dirty="0">
                <a:latin typeface="Arial" pitchFamily="34" charset="0"/>
                <a:cs typeface="Arial" pitchFamily="34" charset="0"/>
              </a:rPr>
              <a:t>If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90" dirty="0">
                <a:latin typeface="Arial" pitchFamily="34" charset="0"/>
                <a:cs typeface="Arial" pitchFamily="34" charset="0"/>
              </a:rPr>
              <a:t>a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5" dirty="0">
                <a:latin typeface="Arial" pitchFamily="34" charset="0"/>
                <a:cs typeface="Arial" pitchFamily="34" charset="0"/>
              </a:rPr>
              <a:t>firm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is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not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able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20" dirty="0">
                <a:latin typeface="Arial" pitchFamily="34" charset="0"/>
                <a:cs typeface="Arial" pitchFamily="34" charset="0"/>
              </a:rPr>
              <a:t>to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60" dirty="0">
                <a:latin typeface="Arial" pitchFamily="34" charset="0"/>
                <a:cs typeface="Arial" pitchFamily="34" charset="0"/>
              </a:rPr>
              <a:t>meet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expectation</a:t>
            </a:r>
            <a:r>
              <a:rPr sz="28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share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holders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price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falls</a:t>
            </a:r>
            <a:r>
              <a:rPr lang="en-US" sz="2800" spc="-80" dirty="0">
                <a:latin typeface="Arial" pitchFamily="34" charset="0"/>
                <a:cs typeface="Arial" pitchFamily="34" charset="0"/>
              </a:rPr>
              <a:t>.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355569" indent="-342870" algn="just">
              <a:spcBef>
                <a:spcPts val="575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spc="-185" dirty="0">
                <a:latin typeface="Arial" pitchFamily="34" charset="0"/>
                <a:cs typeface="Arial" pitchFamily="34" charset="0"/>
              </a:rPr>
              <a:t>Thus</a:t>
            </a:r>
            <a:r>
              <a:rPr lang="en-US" sz="2800" spc="-185" dirty="0">
                <a:latin typeface="Arial" pitchFamily="34" charset="0"/>
                <a:cs typeface="Arial" pitchFamily="34" charset="0"/>
              </a:rPr>
              <a:t>, Ke </a:t>
            </a:r>
            <a:r>
              <a:rPr sz="2800" spc="204" dirty="0">
                <a:latin typeface="Arial" pitchFamily="34" charset="0"/>
                <a:cs typeface="Arial" pitchFamily="34" charset="0"/>
              </a:rPr>
              <a:t>“</a:t>
            </a:r>
            <a:r>
              <a:rPr sz="2800" spc="-65" dirty="0">
                <a:latin typeface="Arial" pitchFamily="34" charset="0"/>
                <a:cs typeface="Arial" pitchFamily="34" charset="0"/>
              </a:rPr>
              <a:t>rate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10" dirty="0">
                <a:latin typeface="Arial" pitchFamily="34" charset="0"/>
                <a:cs typeface="Arial" pitchFamily="34" charset="0"/>
              </a:rPr>
              <a:t>return”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that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25" dirty="0">
                <a:latin typeface="Arial" pitchFamily="34" charset="0"/>
                <a:cs typeface="Arial" pitchFamily="34" charset="0"/>
              </a:rPr>
              <a:t>the</a:t>
            </a:r>
            <a:r>
              <a:rPr lang="en-US" sz="2800" spc="-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share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holders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expect </a:t>
            </a:r>
            <a:r>
              <a:rPr sz="2800" spc="20" dirty="0">
                <a:latin typeface="Arial" pitchFamily="34" charset="0"/>
                <a:cs typeface="Arial" pitchFamily="34" charset="0"/>
              </a:rPr>
              <a:t>to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earn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on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their</a:t>
            </a:r>
            <a:r>
              <a:rPr sz="2800" spc="-4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investment</a:t>
            </a:r>
            <a:r>
              <a:rPr lang="en-US" sz="2800" spc="-75" dirty="0">
                <a:latin typeface="Arial" pitchFamily="34" charset="0"/>
                <a:cs typeface="Arial" pitchFamily="34" charset="0"/>
              </a:rPr>
              <a:t>.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Types of Cost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Classification of Cost of Capital</a:t>
            </a:r>
          </a:p>
          <a:p>
            <a:pPr>
              <a:lnSpc>
                <a:spcPct val="150000"/>
              </a:lnSpc>
            </a:pPr>
            <a:r>
              <a:rPr lang="en-US" sz="3200" b="1" spc="-204" dirty="0">
                <a:latin typeface="Arial" pitchFamily="34" charset="0"/>
                <a:cs typeface="Arial" pitchFamily="34" charset="0"/>
              </a:rPr>
              <a:t>Cost </a:t>
            </a:r>
            <a:r>
              <a:rPr lang="en-US" sz="3200" b="1" spc="-130" dirty="0">
                <a:latin typeface="Arial" pitchFamily="34" charset="0"/>
                <a:cs typeface="Arial" pitchFamily="34" charset="0"/>
              </a:rPr>
              <a:t>of</a:t>
            </a:r>
            <a:r>
              <a:rPr lang="en-US" sz="3200" b="1" spc="-16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spc="-110" dirty="0">
                <a:latin typeface="Arial" pitchFamily="34" charset="0"/>
                <a:cs typeface="Arial" pitchFamily="34" charset="0"/>
              </a:rPr>
              <a:t>Debt</a:t>
            </a:r>
          </a:p>
          <a:p>
            <a:pPr>
              <a:lnSpc>
                <a:spcPct val="150000"/>
              </a:lnSpc>
            </a:pPr>
            <a:r>
              <a:rPr lang="en-US" sz="3200" b="1" spc="-204" dirty="0">
                <a:latin typeface="Arial" pitchFamily="34" charset="0"/>
                <a:cs typeface="Arial" pitchFamily="34" charset="0"/>
              </a:rPr>
              <a:t>Cost </a:t>
            </a:r>
            <a:r>
              <a:rPr lang="en-US" sz="3200" b="1" spc="-130" dirty="0">
                <a:latin typeface="Arial" pitchFamily="34" charset="0"/>
                <a:cs typeface="Arial" pitchFamily="34" charset="0"/>
              </a:rPr>
              <a:t>of</a:t>
            </a:r>
            <a:r>
              <a:rPr lang="en-US" sz="3200" b="1" spc="-16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spc="-110" dirty="0">
                <a:latin typeface="Arial" pitchFamily="34" charset="0"/>
                <a:cs typeface="Arial" pitchFamily="34" charset="0"/>
              </a:rPr>
              <a:t>Preference Share</a:t>
            </a:r>
          </a:p>
          <a:p>
            <a:pPr>
              <a:lnSpc>
                <a:spcPct val="150000"/>
              </a:lnSpc>
            </a:pPr>
            <a:r>
              <a:rPr lang="en-US" sz="3200" b="1" spc="-204" dirty="0">
                <a:latin typeface="Arial" pitchFamily="34" charset="0"/>
                <a:cs typeface="Arial" pitchFamily="34" charset="0"/>
              </a:rPr>
              <a:t>Cost </a:t>
            </a:r>
            <a:r>
              <a:rPr lang="en-US" sz="3200" b="1" spc="-130" dirty="0">
                <a:latin typeface="Arial" pitchFamily="34" charset="0"/>
                <a:cs typeface="Arial" pitchFamily="34" charset="0"/>
              </a:rPr>
              <a:t>of</a:t>
            </a:r>
            <a:r>
              <a:rPr lang="en-US" sz="3200" b="1" spc="-16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spc="-110" dirty="0">
                <a:latin typeface="Arial" pitchFamily="34" charset="0"/>
                <a:cs typeface="Arial" pitchFamily="34" charset="0"/>
              </a:rPr>
              <a:t>Equity Share</a:t>
            </a:r>
          </a:p>
          <a:p>
            <a:pPr>
              <a:lnSpc>
                <a:spcPct val="150000"/>
              </a:lnSpc>
            </a:pPr>
            <a:r>
              <a:rPr lang="en-US" sz="3200" b="1" spc="-204" dirty="0">
                <a:latin typeface="Arial" pitchFamily="34" charset="0"/>
                <a:cs typeface="Arial" pitchFamily="34" charset="0"/>
              </a:rPr>
              <a:t>Cost </a:t>
            </a:r>
            <a:r>
              <a:rPr lang="en-US" sz="3200" b="1" spc="-130" dirty="0">
                <a:latin typeface="Arial" pitchFamily="34" charset="0"/>
                <a:cs typeface="Arial" pitchFamily="34" charset="0"/>
              </a:rPr>
              <a:t>of</a:t>
            </a:r>
            <a:r>
              <a:rPr lang="en-US" sz="3200" b="1" spc="-16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spc="-110" dirty="0">
                <a:latin typeface="Arial" pitchFamily="34" charset="0"/>
                <a:cs typeface="Arial" pitchFamily="34" charset="0"/>
              </a:rPr>
              <a:t>Retain Earnings</a:t>
            </a:r>
          </a:p>
          <a:p>
            <a:pPr>
              <a:lnSpc>
                <a:spcPct val="150000"/>
              </a:lnSpc>
            </a:pPr>
            <a:r>
              <a:rPr lang="en-US" sz="3200" b="1" spc="-110" dirty="0">
                <a:latin typeface="Arial" pitchFamily="34" charset="0"/>
                <a:cs typeface="Arial" pitchFamily="34" charset="0"/>
              </a:rPr>
              <a:t>Step to Calculate WACC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latin typeface="Arial" pitchFamily="34" charset="0"/>
                <a:cs typeface="Arial" pitchFamily="34" charset="0"/>
              </a:rPr>
              <a:t>Contents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77302" y="3153927"/>
            <a:ext cx="935990" cy="518159"/>
          </a:xfrm>
          <a:custGeom>
            <a:avLst/>
            <a:gdLst/>
            <a:ahLst/>
            <a:cxnLst/>
            <a:rect l="l" t="t" r="r" b="b"/>
            <a:pathLst>
              <a:path w="935990" h="518160">
                <a:moveTo>
                  <a:pt x="0" y="0"/>
                </a:moveTo>
                <a:lnTo>
                  <a:pt x="0" y="351917"/>
                </a:lnTo>
                <a:lnTo>
                  <a:pt x="935990" y="351917"/>
                </a:lnTo>
                <a:lnTo>
                  <a:pt x="935990" y="517906"/>
                </a:lnTo>
              </a:path>
            </a:pathLst>
          </a:custGeom>
          <a:ln w="254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65112" y="3153927"/>
            <a:ext cx="1512570" cy="518159"/>
          </a:xfrm>
          <a:custGeom>
            <a:avLst/>
            <a:gdLst/>
            <a:ahLst/>
            <a:cxnLst/>
            <a:rect l="l" t="t" r="r" b="b"/>
            <a:pathLst>
              <a:path w="1512570" h="518160">
                <a:moveTo>
                  <a:pt x="1512189" y="0"/>
                </a:moveTo>
                <a:lnTo>
                  <a:pt x="1512189" y="351917"/>
                </a:lnTo>
                <a:lnTo>
                  <a:pt x="0" y="351917"/>
                </a:lnTo>
                <a:lnTo>
                  <a:pt x="0" y="517906"/>
                </a:lnTo>
              </a:path>
            </a:pathLst>
          </a:custGeom>
          <a:ln w="254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24932" y="1425709"/>
            <a:ext cx="2952750" cy="589915"/>
          </a:xfrm>
          <a:custGeom>
            <a:avLst/>
            <a:gdLst/>
            <a:ahLst/>
            <a:cxnLst/>
            <a:rect l="l" t="t" r="r" b="b"/>
            <a:pathLst>
              <a:path w="2952750" h="589914">
                <a:moveTo>
                  <a:pt x="0" y="0"/>
                </a:moveTo>
                <a:lnTo>
                  <a:pt x="0" y="423925"/>
                </a:lnTo>
                <a:lnTo>
                  <a:pt x="2952368" y="423925"/>
                </a:lnTo>
                <a:lnTo>
                  <a:pt x="2952368" y="589914"/>
                </a:lnTo>
              </a:path>
            </a:pathLst>
          </a:custGeom>
          <a:ln w="25400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47620" y="2617220"/>
            <a:ext cx="1657350" cy="1703071"/>
          </a:xfrm>
          <a:custGeom>
            <a:avLst/>
            <a:gdLst/>
            <a:ahLst/>
            <a:cxnLst/>
            <a:rect l="l" t="t" r="r" b="b"/>
            <a:pathLst>
              <a:path w="1657350" h="1703070">
                <a:moveTo>
                  <a:pt x="0" y="0"/>
                </a:moveTo>
                <a:lnTo>
                  <a:pt x="0" y="1536700"/>
                </a:lnTo>
                <a:lnTo>
                  <a:pt x="1657223" y="1536700"/>
                </a:lnTo>
                <a:lnTo>
                  <a:pt x="1657223" y="1702689"/>
                </a:lnTo>
              </a:path>
            </a:pathLst>
          </a:custGeom>
          <a:ln w="25399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16595" y="2617222"/>
            <a:ext cx="431165" cy="1847215"/>
          </a:xfrm>
          <a:custGeom>
            <a:avLst/>
            <a:gdLst/>
            <a:ahLst/>
            <a:cxnLst/>
            <a:rect l="l" t="t" r="r" b="b"/>
            <a:pathLst>
              <a:path w="431165" h="1847214">
                <a:moveTo>
                  <a:pt x="431025" y="0"/>
                </a:moveTo>
                <a:lnTo>
                  <a:pt x="431025" y="1680718"/>
                </a:lnTo>
                <a:lnTo>
                  <a:pt x="0" y="1680718"/>
                </a:lnTo>
                <a:lnTo>
                  <a:pt x="0" y="1846707"/>
                </a:lnTo>
              </a:path>
            </a:pathLst>
          </a:custGeom>
          <a:ln w="25400">
            <a:solidFill>
              <a:srgbClr val="4674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47621" y="1425712"/>
            <a:ext cx="2377440" cy="563245"/>
          </a:xfrm>
          <a:custGeom>
            <a:avLst/>
            <a:gdLst/>
            <a:ahLst/>
            <a:cxnLst/>
            <a:rect l="l" t="t" r="r" b="b"/>
            <a:pathLst>
              <a:path w="2377440" h="563244">
                <a:moveTo>
                  <a:pt x="2377313" y="0"/>
                </a:moveTo>
                <a:lnTo>
                  <a:pt x="2377313" y="397128"/>
                </a:lnTo>
                <a:lnTo>
                  <a:pt x="0" y="397128"/>
                </a:lnTo>
                <a:lnTo>
                  <a:pt x="0" y="563118"/>
                </a:lnTo>
              </a:path>
            </a:pathLst>
          </a:custGeom>
          <a:ln w="25400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28699" y="287536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5">
                <a:moveTo>
                  <a:pt x="0" y="113792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2" y="0"/>
                </a:lnTo>
                <a:lnTo>
                  <a:pt x="1678685" y="0"/>
                </a:lnTo>
                <a:lnTo>
                  <a:pt x="1722987" y="8939"/>
                </a:lnTo>
                <a:lnTo>
                  <a:pt x="1759156" y="33321"/>
                </a:lnTo>
                <a:lnTo>
                  <a:pt x="1783538" y="69490"/>
                </a:lnTo>
                <a:lnTo>
                  <a:pt x="1792478" y="113792"/>
                </a:lnTo>
                <a:lnTo>
                  <a:pt x="1792478" y="1024382"/>
                </a:lnTo>
                <a:lnTo>
                  <a:pt x="1783538" y="1068683"/>
                </a:lnTo>
                <a:lnTo>
                  <a:pt x="1759156" y="1104852"/>
                </a:lnTo>
                <a:lnTo>
                  <a:pt x="1722987" y="1129234"/>
                </a:lnTo>
                <a:lnTo>
                  <a:pt x="1678685" y="1138174"/>
                </a:lnTo>
                <a:lnTo>
                  <a:pt x="113792" y="1138174"/>
                </a:lnTo>
                <a:lnTo>
                  <a:pt x="69490" y="1129234"/>
                </a:lnTo>
                <a:lnTo>
                  <a:pt x="33321" y="1104852"/>
                </a:lnTo>
                <a:lnTo>
                  <a:pt x="8939" y="1068683"/>
                </a:lnTo>
                <a:lnTo>
                  <a:pt x="0" y="1024382"/>
                </a:lnTo>
                <a:lnTo>
                  <a:pt x="0" y="113792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27834" y="476635"/>
            <a:ext cx="2257166" cy="1123566"/>
          </a:xfrm>
          <a:custGeom>
            <a:avLst/>
            <a:gdLst/>
            <a:ahLst/>
            <a:cxnLst/>
            <a:rect l="l" t="t" r="r" b="b"/>
            <a:pathLst>
              <a:path w="1792604" h="1138555">
                <a:moveTo>
                  <a:pt x="1678685" y="0"/>
                </a:moveTo>
                <a:lnTo>
                  <a:pt x="113792" y="0"/>
                </a:lnTo>
                <a:lnTo>
                  <a:pt x="69490" y="8959"/>
                </a:lnTo>
                <a:lnTo>
                  <a:pt x="33321" y="33385"/>
                </a:lnTo>
                <a:lnTo>
                  <a:pt x="8939" y="69597"/>
                </a:lnTo>
                <a:lnTo>
                  <a:pt x="0" y="113919"/>
                </a:lnTo>
                <a:lnTo>
                  <a:pt x="0" y="1024382"/>
                </a:lnTo>
                <a:lnTo>
                  <a:pt x="8939" y="1068703"/>
                </a:lnTo>
                <a:lnTo>
                  <a:pt x="33321" y="1104915"/>
                </a:lnTo>
                <a:lnTo>
                  <a:pt x="69490" y="1129341"/>
                </a:lnTo>
                <a:lnTo>
                  <a:pt x="113792" y="1138301"/>
                </a:lnTo>
                <a:lnTo>
                  <a:pt x="1678685" y="1138301"/>
                </a:lnTo>
                <a:lnTo>
                  <a:pt x="1722987" y="1129341"/>
                </a:lnTo>
                <a:lnTo>
                  <a:pt x="1759156" y="1104915"/>
                </a:lnTo>
                <a:lnTo>
                  <a:pt x="1783538" y="1068703"/>
                </a:lnTo>
                <a:lnTo>
                  <a:pt x="1792478" y="1024382"/>
                </a:lnTo>
                <a:lnTo>
                  <a:pt x="1792478" y="113919"/>
                </a:lnTo>
                <a:lnTo>
                  <a:pt x="1783538" y="69597"/>
                </a:lnTo>
                <a:lnTo>
                  <a:pt x="1759156" y="33385"/>
                </a:lnTo>
                <a:lnTo>
                  <a:pt x="1722987" y="8959"/>
                </a:lnTo>
                <a:lnTo>
                  <a:pt x="1678685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727835" y="476635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5">
                <a:moveTo>
                  <a:pt x="0" y="113919"/>
                </a:moveTo>
                <a:lnTo>
                  <a:pt x="8939" y="69597"/>
                </a:lnTo>
                <a:lnTo>
                  <a:pt x="33321" y="33385"/>
                </a:lnTo>
                <a:lnTo>
                  <a:pt x="69490" y="8959"/>
                </a:lnTo>
                <a:lnTo>
                  <a:pt x="113792" y="0"/>
                </a:lnTo>
                <a:lnTo>
                  <a:pt x="1678685" y="0"/>
                </a:lnTo>
                <a:lnTo>
                  <a:pt x="1722987" y="8959"/>
                </a:lnTo>
                <a:lnTo>
                  <a:pt x="1759156" y="33385"/>
                </a:lnTo>
                <a:lnTo>
                  <a:pt x="1783538" y="69597"/>
                </a:lnTo>
                <a:lnTo>
                  <a:pt x="1792478" y="113919"/>
                </a:lnTo>
                <a:lnTo>
                  <a:pt x="1792478" y="1024382"/>
                </a:lnTo>
                <a:lnTo>
                  <a:pt x="1783538" y="1068703"/>
                </a:lnTo>
                <a:lnTo>
                  <a:pt x="1759156" y="1104915"/>
                </a:lnTo>
                <a:lnTo>
                  <a:pt x="1722987" y="1129341"/>
                </a:lnTo>
                <a:lnTo>
                  <a:pt x="1678685" y="1138301"/>
                </a:lnTo>
                <a:lnTo>
                  <a:pt x="113792" y="1138301"/>
                </a:lnTo>
                <a:lnTo>
                  <a:pt x="69490" y="1129341"/>
                </a:lnTo>
                <a:lnTo>
                  <a:pt x="33321" y="1104915"/>
                </a:lnTo>
                <a:lnTo>
                  <a:pt x="8939" y="1068703"/>
                </a:lnTo>
                <a:lnTo>
                  <a:pt x="0" y="1024382"/>
                </a:lnTo>
                <a:lnTo>
                  <a:pt x="0" y="113919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26000" y="555398"/>
            <a:ext cx="1905000" cy="907293"/>
          </a:xfrm>
          <a:prstGeom prst="rect">
            <a:avLst/>
          </a:prstGeom>
        </p:spPr>
        <p:txBody>
          <a:bodyPr vert="horz" wrap="square" lIns="0" tIns="78098" rIns="0" bIns="0" rtlCol="0">
            <a:spAutoFit/>
          </a:bodyPr>
          <a:lstStyle/>
          <a:p>
            <a:pPr marL="12699" indent="22858">
              <a:spcBef>
                <a:spcPts val="615"/>
              </a:spcBef>
            </a:pPr>
            <a:r>
              <a:rPr b="1" spc="-120" dirty="0">
                <a:latin typeface="Arial"/>
                <a:cs typeface="Arial"/>
              </a:rPr>
              <a:t>Cost </a:t>
            </a:r>
            <a:r>
              <a:rPr b="1" spc="-10" dirty="0">
                <a:latin typeface="Arial"/>
                <a:cs typeface="Arial"/>
              </a:rPr>
              <a:t>of</a:t>
            </a:r>
            <a:r>
              <a:rPr b="1" spc="-95" dirty="0">
                <a:latin typeface="Arial"/>
                <a:cs typeface="Arial"/>
              </a:rPr>
              <a:t> </a:t>
            </a:r>
            <a:r>
              <a:rPr b="1" spc="-70" dirty="0">
                <a:latin typeface="Arial"/>
                <a:cs typeface="Arial"/>
              </a:rPr>
              <a:t>Equity</a:t>
            </a:r>
            <a:endParaRPr b="1">
              <a:latin typeface="Arial"/>
              <a:cs typeface="Arial"/>
            </a:endParaRPr>
          </a:p>
          <a:p>
            <a:pPr marL="207627" marR="5079" indent="-195563">
              <a:lnSpc>
                <a:spcPts val="1759"/>
              </a:lnSpc>
              <a:spcBef>
                <a:spcPts val="710"/>
              </a:spcBef>
            </a:pPr>
            <a:r>
              <a:rPr b="1" spc="-60" dirty="0">
                <a:latin typeface="Arial"/>
                <a:cs typeface="Arial"/>
              </a:rPr>
              <a:t>Dividend</a:t>
            </a:r>
            <a:r>
              <a:rPr b="1" spc="-165" dirty="0">
                <a:latin typeface="Arial"/>
                <a:cs typeface="Arial"/>
              </a:rPr>
              <a:t> </a:t>
            </a:r>
            <a:r>
              <a:rPr b="1" spc="-90" dirty="0">
                <a:latin typeface="Arial"/>
                <a:cs typeface="Arial"/>
              </a:rPr>
              <a:t>Price  </a:t>
            </a:r>
            <a:r>
              <a:rPr b="1" spc="-80" dirty="0">
                <a:latin typeface="Arial"/>
                <a:cs typeface="Arial"/>
              </a:rPr>
              <a:t>Approach</a:t>
            </a:r>
            <a:endParaRPr b="1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847534" y="1988829"/>
            <a:ext cx="2400300" cy="628651"/>
          </a:xfrm>
          <a:custGeom>
            <a:avLst/>
            <a:gdLst/>
            <a:ahLst/>
            <a:cxnLst/>
            <a:rect l="l" t="t" r="r" b="b"/>
            <a:pathLst>
              <a:path w="2400300" h="628650">
                <a:moveTo>
                  <a:pt x="0" y="62864"/>
                </a:moveTo>
                <a:lnTo>
                  <a:pt x="4937" y="38415"/>
                </a:lnTo>
                <a:lnTo>
                  <a:pt x="18403" y="18430"/>
                </a:lnTo>
                <a:lnTo>
                  <a:pt x="38378" y="4947"/>
                </a:lnTo>
                <a:lnTo>
                  <a:pt x="62839" y="0"/>
                </a:lnTo>
                <a:lnTo>
                  <a:pt x="2337244" y="0"/>
                </a:lnTo>
                <a:lnTo>
                  <a:pt x="2361747" y="4947"/>
                </a:lnTo>
                <a:lnTo>
                  <a:pt x="2381726" y="18430"/>
                </a:lnTo>
                <a:lnTo>
                  <a:pt x="2395180" y="38415"/>
                </a:lnTo>
                <a:lnTo>
                  <a:pt x="2400109" y="62864"/>
                </a:lnTo>
                <a:lnTo>
                  <a:pt x="2400109" y="565530"/>
                </a:lnTo>
                <a:lnTo>
                  <a:pt x="2395180" y="590034"/>
                </a:lnTo>
                <a:lnTo>
                  <a:pt x="2381726" y="610012"/>
                </a:lnTo>
                <a:lnTo>
                  <a:pt x="2361747" y="623466"/>
                </a:lnTo>
                <a:lnTo>
                  <a:pt x="2337244" y="628395"/>
                </a:lnTo>
                <a:lnTo>
                  <a:pt x="62839" y="628395"/>
                </a:lnTo>
                <a:lnTo>
                  <a:pt x="38378" y="623466"/>
                </a:lnTo>
                <a:lnTo>
                  <a:pt x="18403" y="610012"/>
                </a:lnTo>
                <a:lnTo>
                  <a:pt x="4937" y="590034"/>
                </a:lnTo>
                <a:lnTo>
                  <a:pt x="0" y="565530"/>
                </a:lnTo>
                <a:lnTo>
                  <a:pt x="0" y="62864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46694" y="2178058"/>
            <a:ext cx="2400300" cy="628651"/>
          </a:xfrm>
          <a:custGeom>
            <a:avLst/>
            <a:gdLst/>
            <a:ahLst/>
            <a:cxnLst/>
            <a:rect l="l" t="t" r="r" b="b"/>
            <a:pathLst>
              <a:path w="2400300" h="628650">
                <a:moveTo>
                  <a:pt x="2337346" y="0"/>
                </a:moveTo>
                <a:lnTo>
                  <a:pt x="62839" y="0"/>
                </a:lnTo>
                <a:lnTo>
                  <a:pt x="38378" y="4929"/>
                </a:lnTo>
                <a:lnTo>
                  <a:pt x="18403" y="18383"/>
                </a:lnTo>
                <a:lnTo>
                  <a:pt x="4937" y="38361"/>
                </a:lnTo>
                <a:lnTo>
                  <a:pt x="0" y="62864"/>
                </a:lnTo>
                <a:lnTo>
                  <a:pt x="0" y="565530"/>
                </a:lnTo>
                <a:lnTo>
                  <a:pt x="4937" y="590034"/>
                </a:lnTo>
                <a:lnTo>
                  <a:pt x="18403" y="610012"/>
                </a:lnTo>
                <a:lnTo>
                  <a:pt x="38378" y="623466"/>
                </a:lnTo>
                <a:lnTo>
                  <a:pt x="62839" y="628396"/>
                </a:lnTo>
                <a:lnTo>
                  <a:pt x="2337346" y="628396"/>
                </a:lnTo>
                <a:lnTo>
                  <a:pt x="2361775" y="623466"/>
                </a:lnTo>
                <a:lnTo>
                  <a:pt x="2381716" y="610012"/>
                </a:lnTo>
                <a:lnTo>
                  <a:pt x="2395156" y="590034"/>
                </a:lnTo>
                <a:lnTo>
                  <a:pt x="2400084" y="565530"/>
                </a:lnTo>
                <a:lnTo>
                  <a:pt x="2400084" y="62864"/>
                </a:lnTo>
                <a:lnTo>
                  <a:pt x="2395156" y="38361"/>
                </a:lnTo>
                <a:lnTo>
                  <a:pt x="2381716" y="18383"/>
                </a:lnTo>
                <a:lnTo>
                  <a:pt x="2361775" y="4929"/>
                </a:lnTo>
                <a:lnTo>
                  <a:pt x="2337346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46694" y="2178058"/>
            <a:ext cx="2400300" cy="628651"/>
          </a:xfrm>
          <a:custGeom>
            <a:avLst/>
            <a:gdLst/>
            <a:ahLst/>
            <a:cxnLst/>
            <a:rect l="l" t="t" r="r" b="b"/>
            <a:pathLst>
              <a:path w="2400300" h="628650">
                <a:moveTo>
                  <a:pt x="0" y="62864"/>
                </a:moveTo>
                <a:lnTo>
                  <a:pt x="4937" y="38361"/>
                </a:lnTo>
                <a:lnTo>
                  <a:pt x="18403" y="18383"/>
                </a:lnTo>
                <a:lnTo>
                  <a:pt x="38378" y="4929"/>
                </a:lnTo>
                <a:lnTo>
                  <a:pt x="62839" y="0"/>
                </a:lnTo>
                <a:lnTo>
                  <a:pt x="2337346" y="0"/>
                </a:lnTo>
                <a:lnTo>
                  <a:pt x="2361775" y="4929"/>
                </a:lnTo>
                <a:lnTo>
                  <a:pt x="2381716" y="18383"/>
                </a:lnTo>
                <a:lnTo>
                  <a:pt x="2395156" y="38361"/>
                </a:lnTo>
                <a:lnTo>
                  <a:pt x="2400084" y="62864"/>
                </a:lnTo>
                <a:lnTo>
                  <a:pt x="2400084" y="565530"/>
                </a:lnTo>
                <a:lnTo>
                  <a:pt x="2395156" y="590034"/>
                </a:lnTo>
                <a:lnTo>
                  <a:pt x="2381716" y="610012"/>
                </a:lnTo>
                <a:lnTo>
                  <a:pt x="2361775" y="623466"/>
                </a:lnTo>
                <a:lnTo>
                  <a:pt x="2337346" y="628396"/>
                </a:lnTo>
                <a:lnTo>
                  <a:pt x="62839" y="628396"/>
                </a:lnTo>
                <a:lnTo>
                  <a:pt x="38378" y="623466"/>
                </a:lnTo>
                <a:lnTo>
                  <a:pt x="18403" y="610012"/>
                </a:lnTo>
                <a:lnTo>
                  <a:pt x="4937" y="590034"/>
                </a:lnTo>
                <a:lnTo>
                  <a:pt x="0" y="565530"/>
                </a:lnTo>
                <a:lnTo>
                  <a:pt x="0" y="62864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458010" y="2223267"/>
            <a:ext cx="1576070" cy="566180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2699">
              <a:spcBef>
                <a:spcPts val="95"/>
              </a:spcBef>
            </a:pPr>
            <a:r>
              <a:rPr b="1" spc="-10" dirty="0">
                <a:latin typeface="Arial"/>
                <a:cs typeface="Arial"/>
              </a:rPr>
              <a:t>Without </a:t>
            </a:r>
            <a:r>
              <a:rPr b="1" spc="-50" dirty="0">
                <a:latin typeface="Arial"/>
                <a:cs typeface="Arial"/>
              </a:rPr>
              <a:t>Growth</a:t>
            </a:r>
            <a:r>
              <a:rPr b="1" spc="-200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in</a:t>
            </a:r>
            <a:endParaRPr b="1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46146" y="2195747"/>
            <a:ext cx="1235709" cy="289181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2699">
              <a:spcBef>
                <a:spcPts val="95"/>
              </a:spcBef>
            </a:pPr>
            <a:r>
              <a:rPr b="1" spc="-130" dirty="0">
                <a:latin typeface="Arial"/>
                <a:cs typeface="Arial"/>
              </a:rPr>
              <a:t>D</a:t>
            </a:r>
            <a:r>
              <a:rPr b="1" spc="-35" dirty="0">
                <a:latin typeface="Arial"/>
                <a:cs typeface="Arial"/>
              </a:rPr>
              <a:t>ivi</a:t>
            </a:r>
            <a:r>
              <a:rPr b="1" spc="-50" dirty="0">
                <a:latin typeface="Arial"/>
                <a:cs typeface="Arial"/>
              </a:rPr>
              <a:t>d</a:t>
            </a:r>
            <a:r>
              <a:rPr b="1" spc="-95" dirty="0">
                <a:latin typeface="Arial"/>
                <a:cs typeface="Arial"/>
              </a:rPr>
              <a:t>ends</a:t>
            </a:r>
            <a:endParaRPr b="1" dirty="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720385" y="4463932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5" h="1138554">
                <a:moveTo>
                  <a:pt x="0" y="113791"/>
                </a:moveTo>
                <a:lnTo>
                  <a:pt x="8943" y="69490"/>
                </a:lnTo>
                <a:lnTo>
                  <a:pt x="33334" y="33321"/>
                </a:lnTo>
                <a:lnTo>
                  <a:pt x="69512" y="8939"/>
                </a:lnTo>
                <a:lnTo>
                  <a:pt x="113817" y="0"/>
                </a:lnTo>
                <a:lnTo>
                  <a:pt x="1678647" y="0"/>
                </a:lnTo>
                <a:lnTo>
                  <a:pt x="1722949" y="8939"/>
                </a:lnTo>
                <a:lnTo>
                  <a:pt x="1759118" y="33321"/>
                </a:lnTo>
                <a:lnTo>
                  <a:pt x="1783500" y="69490"/>
                </a:lnTo>
                <a:lnTo>
                  <a:pt x="1792439" y="113791"/>
                </a:lnTo>
                <a:lnTo>
                  <a:pt x="1792439" y="1024382"/>
                </a:lnTo>
                <a:lnTo>
                  <a:pt x="1783500" y="1068689"/>
                </a:lnTo>
                <a:lnTo>
                  <a:pt x="1759118" y="1104871"/>
                </a:lnTo>
                <a:lnTo>
                  <a:pt x="1722949" y="1129266"/>
                </a:lnTo>
                <a:lnTo>
                  <a:pt x="1678647" y="1138212"/>
                </a:lnTo>
                <a:lnTo>
                  <a:pt x="113817" y="1138212"/>
                </a:lnTo>
                <a:lnTo>
                  <a:pt x="69512" y="1129266"/>
                </a:lnTo>
                <a:lnTo>
                  <a:pt x="33334" y="1104871"/>
                </a:lnTo>
                <a:lnTo>
                  <a:pt x="8943" y="1068689"/>
                </a:lnTo>
                <a:lnTo>
                  <a:pt x="0" y="1024382"/>
                </a:lnTo>
                <a:lnTo>
                  <a:pt x="0" y="113791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19546" y="4653162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5" h="1138554">
                <a:moveTo>
                  <a:pt x="1678622" y="0"/>
                </a:moveTo>
                <a:lnTo>
                  <a:pt x="113817" y="0"/>
                </a:lnTo>
                <a:lnTo>
                  <a:pt x="69512" y="8939"/>
                </a:lnTo>
                <a:lnTo>
                  <a:pt x="33334" y="33321"/>
                </a:lnTo>
                <a:lnTo>
                  <a:pt x="8943" y="69490"/>
                </a:lnTo>
                <a:lnTo>
                  <a:pt x="0" y="113792"/>
                </a:lnTo>
                <a:lnTo>
                  <a:pt x="0" y="1024356"/>
                </a:lnTo>
                <a:lnTo>
                  <a:pt x="8943" y="1068663"/>
                </a:lnTo>
                <a:lnTo>
                  <a:pt x="33334" y="1104846"/>
                </a:lnTo>
                <a:lnTo>
                  <a:pt x="69512" y="1129241"/>
                </a:lnTo>
                <a:lnTo>
                  <a:pt x="113817" y="1138186"/>
                </a:lnTo>
                <a:lnTo>
                  <a:pt x="1678622" y="1138186"/>
                </a:lnTo>
                <a:lnTo>
                  <a:pt x="1722923" y="1129241"/>
                </a:lnTo>
                <a:lnTo>
                  <a:pt x="1759092" y="1104846"/>
                </a:lnTo>
                <a:lnTo>
                  <a:pt x="1783474" y="1068663"/>
                </a:lnTo>
                <a:lnTo>
                  <a:pt x="1792414" y="1024356"/>
                </a:lnTo>
                <a:lnTo>
                  <a:pt x="1792414" y="113792"/>
                </a:lnTo>
                <a:lnTo>
                  <a:pt x="1783474" y="69490"/>
                </a:lnTo>
                <a:lnTo>
                  <a:pt x="1759092" y="33321"/>
                </a:lnTo>
                <a:lnTo>
                  <a:pt x="1722923" y="8939"/>
                </a:lnTo>
                <a:lnTo>
                  <a:pt x="1678622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19546" y="4653162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5" h="1138554">
                <a:moveTo>
                  <a:pt x="0" y="113792"/>
                </a:moveTo>
                <a:lnTo>
                  <a:pt x="8943" y="69490"/>
                </a:lnTo>
                <a:lnTo>
                  <a:pt x="33334" y="33321"/>
                </a:lnTo>
                <a:lnTo>
                  <a:pt x="69512" y="8939"/>
                </a:lnTo>
                <a:lnTo>
                  <a:pt x="113817" y="0"/>
                </a:lnTo>
                <a:lnTo>
                  <a:pt x="1678622" y="0"/>
                </a:lnTo>
                <a:lnTo>
                  <a:pt x="1722923" y="8939"/>
                </a:lnTo>
                <a:lnTo>
                  <a:pt x="1759092" y="33321"/>
                </a:lnTo>
                <a:lnTo>
                  <a:pt x="1783474" y="69490"/>
                </a:lnTo>
                <a:lnTo>
                  <a:pt x="1792414" y="113792"/>
                </a:lnTo>
                <a:lnTo>
                  <a:pt x="1792414" y="1024356"/>
                </a:lnTo>
                <a:lnTo>
                  <a:pt x="1783474" y="1068663"/>
                </a:lnTo>
                <a:lnTo>
                  <a:pt x="1759092" y="1104846"/>
                </a:lnTo>
                <a:lnTo>
                  <a:pt x="1722923" y="1129241"/>
                </a:lnTo>
                <a:lnTo>
                  <a:pt x="1678622" y="1138186"/>
                </a:lnTo>
                <a:lnTo>
                  <a:pt x="113817" y="1138186"/>
                </a:lnTo>
                <a:lnTo>
                  <a:pt x="69512" y="1129241"/>
                </a:lnTo>
                <a:lnTo>
                  <a:pt x="33334" y="1104846"/>
                </a:lnTo>
                <a:lnTo>
                  <a:pt x="8943" y="1068663"/>
                </a:lnTo>
                <a:lnTo>
                  <a:pt x="0" y="1024356"/>
                </a:lnTo>
                <a:lnTo>
                  <a:pt x="0" y="11379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032001" y="4953770"/>
            <a:ext cx="1322933" cy="704679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algn="ctr">
              <a:lnSpc>
                <a:spcPts val="1835"/>
              </a:lnSpc>
              <a:spcBef>
                <a:spcPts val="95"/>
              </a:spcBef>
            </a:pPr>
            <a:r>
              <a:rPr sz="2000" b="1" spc="-85" dirty="0">
                <a:latin typeface="Arial"/>
                <a:cs typeface="Arial"/>
              </a:rPr>
              <a:t>New </a:t>
            </a:r>
            <a:r>
              <a:rPr sz="2000" b="1" spc="-110" dirty="0">
                <a:latin typeface="Arial"/>
                <a:cs typeface="Arial"/>
              </a:rPr>
              <a:t>Issue</a:t>
            </a:r>
            <a:r>
              <a:rPr sz="2000" b="1" spc="-15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</a:t>
            </a:r>
            <a:endParaRPr sz="2000" b="1">
              <a:latin typeface="Arial"/>
              <a:cs typeface="Arial"/>
            </a:endParaRPr>
          </a:p>
          <a:p>
            <a:pPr marL="1905" algn="ctr">
              <a:lnSpc>
                <a:spcPts val="1835"/>
              </a:lnSpc>
            </a:pPr>
            <a:r>
              <a:rPr sz="2000" b="1" spc="-70" dirty="0">
                <a:latin typeface="Arial"/>
                <a:cs typeface="Arial"/>
              </a:rPr>
              <a:t>Equity</a:t>
            </a:r>
            <a:endParaRPr sz="2000" b="1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808609" y="4319914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0" y="113792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2" y="0"/>
                </a:lnTo>
                <a:lnTo>
                  <a:pt x="1678686" y="0"/>
                </a:lnTo>
                <a:lnTo>
                  <a:pt x="1722987" y="8939"/>
                </a:lnTo>
                <a:lnTo>
                  <a:pt x="1759156" y="33321"/>
                </a:lnTo>
                <a:lnTo>
                  <a:pt x="1783538" y="69490"/>
                </a:lnTo>
                <a:lnTo>
                  <a:pt x="1792477" y="113792"/>
                </a:lnTo>
                <a:lnTo>
                  <a:pt x="1792477" y="1024382"/>
                </a:lnTo>
                <a:lnTo>
                  <a:pt x="1783538" y="1068683"/>
                </a:lnTo>
                <a:lnTo>
                  <a:pt x="1759156" y="1104852"/>
                </a:lnTo>
                <a:lnTo>
                  <a:pt x="1722987" y="1129234"/>
                </a:lnTo>
                <a:lnTo>
                  <a:pt x="1678686" y="1138174"/>
                </a:lnTo>
                <a:lnTo>
                  <a:pt x="113792" y="1138174"/>
                </a:lnTo>
                <a:lnTo>
                  <a:pt x="69490" y="1129234"/>
                </a:lnTo>
                <a:lnTo>
                  <a:pt x="33321" y="1104852"/>
                </a:lnTo>
                <a:lnTo>
                  <a:pt x="8939" y="1068683"/>
                </a:lnTo>
                <a:lnTo>
                  <a:pt x="0" y="1024382"/>
                </a:lnTo>
                <a:lnTo>
                  <a:pt x="0" y="113792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007745" y="4509144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1678686" y="0"/>
                </a:moveTo>
                <a:lnTo>
                  <a:pt x="113792" y="0"/>
                </a:lnTo>
                <a:lnTo>
                  <a:pt x="69490" y="8939"/>
                </a:lnTo>
                <a:lnTo>
                  <a:pt x="33321" y="33321"/>
                </a:lnTo>
                <a:lnTo>
                  <a:pt x="8939" y="69490"/>
                </a:lnTo>
                <a:lnTo>
                  <a:pt x="0" y="113791"/>
                </a:lnTo>
                <a:lnTo>
                  <a:pt x="0" y="1024381"/>
                </a:lnTo>
                <a:lnTo>
                  <a:pt x="8939" y="1068674"/>
                </a:lnTo>
                <a:lnTo>
                  <a:pt x="33321" y="1104849"/>
                </a:lnTo>
                <a:lnTo>
                  <a:pt x="69490" y="1129241"/>
                </a:lnTo>
                <a:lnTo>
                  <a:pt x="113792" y="1138186"/>
                </a:lnTo>
                <a:lnTo>
                  <a:pt x="1678686" y="1138186"/>
                </a:lnTo>
                <a:lnTo>
                  <a:pt x="1722987" y="1129241"/>
                </a:lnTo>
                <a:lnTo>
                  <a:pt x="1759156" y="1104849"/>
                </a:lnTo>
                <a:lnTo>
                  <a:pt x="1783538" y="1068674"/>
                </a:lnTo>
                <a:lnTo>
                  <a:pt x="1792477" y="1024381"/>
                </a:lnTo>
                <a:lnTo>
                  <a:pt x="1792477" y="113791"/>
                </a:lnTo>
                <a:lnTo>
                  <a:pt x="1783538" y="69490"/>
                </a:lnTo>
                <a:lnTo>
                  <a:pt x="1759156" y="33321"/>
                </a:lnTo>
                <a:lnTo>
                  <a:pt x="1722987" y="8939"/>
                </a:lnTo>
                <a:lnTo>
                  <a:pt x="1678686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007745" y="4509144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0" y="113791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2" y="0"/>
                </a:lnTo>
                <a:lnTo>
                  <a:pt x="1678686" y="0"/>
                </a:lnTo>
                <a:lnTo>
                  <a:pt x="1722987" y="8939"/>
                </a:lnTo>
                <a:lnTo>
                  <a:pt x="1759156" y="33321"/>
                </a:lnTo>
                <a:lnTo>
                  <a:pt x="1783538" y="69490"/>
                </a:lnTo>
                <a:lnTo>
                  <a:pt x="1792477" y="113791"/>
                </a:lnTo>
                <a:lnTo>
                  <a:pt x="1792477" y="1024381"/>
                </a:lnTo>
                <a:lnTo>
                  <a:pt x="1783538" y="1068674"/>
                </a:lnTo>
                <a:lnTo>
                  <a:pt x="1759156" y="1104849"/>
                </a:lnTo>
                <a:lnTo>
                  <a:pt x="1722987" y="1129241"/>
                </a:lnTo>
                <a:lnTo>
                  <a:pt x="1678686" y="1138186"/>
                </a:lnTo>
                <a:lnTo>
                  <a:pt x="113792" y="1138186"/>
                </a:lnTo>
                <a:lnTo>
                  <a:pt x="69490" y="1129241"/>
                </a:lnTo>
                <a:lnTo>
                  <a:pt x="33321" y="1104849"/>
                </a:lnTo>
                <a:lnTo>
                  <a:pt x="8939" y="1068674"/>
                </a:lnTo>
                <a:lnTo>
                  <a:pt x="0" y="1024381"/>
                </a:lnTo>
                <a:lnTo>
                  <a:pt x="0" y="113791"/>
                </a:lnTo>
                <a:close/>
              </a:path>
            </a:pathLst>
          </a:custGeom>
          <a:ln w="25399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064001" y="4809872"/>
            <a:ext cx="1503680" cy="730324"/>
          </a:xfrm>
          <a:prstGeom prst="rect">
            <a:avLst/>
          </a:prstGeom>
        </p:spPr>
        <p:txBody>
          <a:bodyPr vert="horz" wrap="square" lIns="0" tIns="37461" rIns="0" bIns="0" rtlCol="0">
            <a:spAutoFit/>
          </a:bodyPr>
          <a:lstStyle/>
          <a:p>
            <a:pPr marL="402554" marR="5079" indent="-390490">
              <a:lnSpc>
                <a:spcPts val="1750"/>
              </a:lnSpc>
              <a:spcBef>
                <a:spcPts val="295"/>
              </a:spcBef>
            </a:pPr>
            <a:r>
              <a:rPr b="1" spc="-70" dirty="0">
                <a:latin typeface="Arial"/>
                <a:cs typeface="Arial"/>
              </a:rPr>
              <a:t>Already</a:t>
            </a:r>
            <a:r>
              <a:rPr b="1" spc="-165" dirty="0">
                <a:latin typeface="Arial"/>
                <a:cs typeface="Arial"/>
              </a:rPr>
              <a:t> </a:t>
            </a:r>
            <a:r>
              <a:rPr b="1" spc="-65" dirty="0">
                <a:latin typeface="Arial"/>
                <a:cs typeface="Arial"/>
              </a:rPr>
              <a:t>existing  </a:t>
            </a:r>
            <a:r>
              <a:rPr b="1" spc="-30" dirty="0">
                <a:latin typeface="Arial"/>
                <a:cs typeface="Arial"/>
              </a:rPr>
              <a:t>equity</a:t>
            </a:r>
            <a:endParaRPr b="1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481068" y="2015624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5">
                <a:moveTo>
                  <a:pt x="0" y="113919"/>
                </a:moveTo>
                <a:lnTo>
                  <a:pt x="8939" y="69597"/>
                </a:lnTo>
                <a:lnTo>
                  <a:pt x="33321" y="33385"/>
                </a:lnTo>
                <a:lnTo>
                  <a:pt x="69490" y="8959"/>
                </a:lnTo>
                <a:lnTo>
                  <a:pt x="113791" y="0"/>
                </a:lnTo>
                <a:lnTo>
                  <a:pt x="1678559" y="0"/>
                </a:lnTo>
                <a:lnTo>
                  <a:pt x="1722860" y="8959"/>
                </a:lnTo>
                <a:lnTo>
                  <a:pt x="1759029" y="33385"/>
                </a:lnTo>
                <a:lnTo>
                  <a:pt x="1783411" y="69597"/>
                </a:lnTo>
                <a:lnTo>
                  <a:pt x="1792351" y="113919"/>
                </a:lnTo>
                <a:lnTo>
                  <a:pt x="1792351" y="1024382"/>
                </a:lnTo>
                <a:lnTo>
                  <a:pt x="1783411" y="1068703"/>
                </a:lnTo>
                <a:lnTo>
                  <a:pt x="1759029" y="1104915"/>
                </a:lnTo>
                <a:lnTo>
                  <a:pt x="1722860" y="1129341"/>
                </a:lnTo>
                <a:lnTo>
                  <a:pt x="1678559" y="1138301"/>
                </a:lnTo>
                <a:lnTo>
                  <a:pt x="113791" y="1138301"/>
                </a:lnTo>
                <a:lnTo>
                  <a:pt x="69490" y="1129341"/>
                </a:lnTo>
                <a:lnTo>
                  <a:pt x="33321" y="1104915"/>
                </a:lnTo>
                <a:lnTo>
                  <a:pt x="8939" y="1068703"/>
                </a:lnTo>
                <a:lnTo>
                  <a:pt x="0" y="1024382"/>
                </a:lnTo>
                <a:lnTo>
                  <a:pt x="0" y="113919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680204" y="2204857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1678558" y="0"/>
                </a:moveTo>
                <a:lnTo>
                  <a:pt x="113791" y="0"/>
                </a:lnTo>
                <a:lnTo>
                  <a:pt x="69490" y="8939"/>
                </a:lnTo>
                <a:lnTo>
                  <a:pt x="33321" y="33321"/>
                </a:lnTo>
                <a:lnTo>
                  <a:pt x="8939" y="69490"/>
                </a:lnTo>
                <a:lnTo>
                  <a:pt x="0" y="113791"/>
                </a:lnTo>
                <a:lnTo>
                  <a:pt x="0" y="1024381"/>
                </a:lnTo>
                <a:lnTo>
                  <a:pt x="8939" y="1068683"/>
                </a:lnTo>
                <a:lnTo>
                  <a:pt x="33321" y="1104852"/>
                </a:lnTo>
                <a:lnTo>
                  <a:pt x="69490" y="1129234"/>
                </a:lnTo>
                <a:lnTo>
                  <a:pt x="113791" y="1138174"/>
                </a:lnTo>
                <a:lnTo>
                  <a:pt x="1678558" y="1138174"/>
                </a:lnTo>
                <a:lnTo>
                  <a:pt x="1722880" y="1129234"/>
                </a:lnTo>
                <a:lnTo>
                  <a:pt x="1759092" y="1104852"/>
                </a:lnTo>
                <a:lnTo>
                  <a:pt x="1783518" y="1068683"/>
                </a:lnTo>
                <a:lnTo>
                  <a:pt x="1792477" y="1024381"/>
                </a:lnTo>
                <a:lnTo>
                  <a:pt x="1792477" y="113791"/>
                </a:lnTo>
                <a:lnTo>
                  <a:pt x="1783518" y="69490"/>
                </a:lnTo>
                <a:lnTo>
                  <a:pt x="1759092" y="33321"/>
                </a:lnTo>
                <a:lnTo>
                  <a:pt x="1722880" y="8939"/>
                </a:lnTo>
                <a:lnTo>
                  <a:pt x="1678558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680204" y="2204857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0" y="113791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1" y="0"/>
                </a:lnTo>
                <a:lnTo>
                  <a:pt x="1678558" y="0"/>
                </a:lnTo>
                <a:lnTo>
                  <a:pt x="1722880" y="8939"/>
                </a:lnTo>
                <a:lnTo>
                  <a:pt x="1759092" y="33321"/>
                </a:lnTo>
                <a:lnTo>
                  <a:pt x="1783518" y="69490"/>
                </a:lnTo>
                <a:lnTo>
                  <a:pt x="1792477" y="113791"/>
                </a:lnTo>
                <a:lnTo>
                  <a:pt x="1792477" y="1024381"/>
                </a:lnTo>
                <a:lnTo>
                  <a:pt x="1783518" y="1068683"/>
                </a:lnTo>
                <a:lnTo>
                  <a:pt x="1759092" y="1104852"/>
                </a:lnTo>
                <a:lnTo>
                  <a:pt x="1722880" y="1129234"/>
                </a:lnTo>
                <a:lnTo>
                  <a:pt x="1678558" y="1138174"/>
                </a:lnTo>
                <a:lnTo>
                  <a:pt x="113791" y="1138174"/>
                </a:lnTo>
                <a:lnTo>
                  <a:pt x="69490" y="1129234"/>
                </a:lnTo>
                <a:lnTo>
                  <a:pt x="33321" y="1104852"/>
                </a:lnTo>
                <a:lnTo>
                  <a:pt x="8939" y="1068683"/>
                </a:lnTo>
                <a:lnTo>
                  <a:pt x="0" y="1024381"/>
                </a:lnTo>
                <a:lnTo>
                  <a:pt x="0" y="113791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7810500" y="2504957"/>
            <a:ext cx="1414020" cy="704679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algn="ctr">
              <a:lnSpc>
                <a:spcPts val="1835"/>
              </a:lnSpc>
              <a:spcBef>
                <a:spcPts val="95"/>
              </a:spcBef>
            </a:pPr>
            <a:r>
              <a:rPr b="1" spc="-10" dirty="0">
                <a:latin typeface="Arial"/>
                <a:cs typeface="Arial"/>
              </a:rPr>
              <a:t>With </a:t>
            </a:r>
            <a:r>
              <a:rPr b="1" spc="-50" dirty="0">
                <a:latin typeface="Arial"/>
                <a:cs typeface="Arial"/>
              </a:rPr>
              <a:t>Growth</a:t>
            </a:r>
            <a:r>
              <a:rPr b="1" spc="-21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in</a:t>
            </a:r>
            <a:endParaRPr b="1">
              <a:latin typeface="Arial"/>
              <a:cs typeface="Arial"/>
            </a:endParaRPr>
          </a:p>
          <a:p>
            <a:pPr algn="ctr">
              <a:lnSpc>
                <a:spcPts val="1835"/>
              </a:lnSpc>
            </a:pPr>
            <a:r>
              <a:rPr b="1" spc="-75" dirty="0">
                <a:latin typeface="Arial"/>
                <a:cs typeface="Arial"/>
              </a:rPr>
              <a:t>Dividends</a:t>
            </a:r>
            <a:endParaRPr b="1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168015" y="3861059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1678686" y="0"/>
                </a:moveTo>
                <a:lnTo>
                  <a:pt x="113791" y="0"/>
                </a:lnTo>
                <a:lnTo>
                  <a:pt x="69490" y="8939"/>
                </a:lnTo>
                <a:lnTo>
                  <a:pt x="33321" y="33321"/>
                </a:lnTo>
                <a:lnTo>
                  <a:pt x="8939" y="69490"/>
                </a:lnTo>
                <a:lnTo>
                  <a:pt x="0" y="113792"/>
                </a:lnTo>
                <a:lnTo>
                  <a:pt x="0" y="1024382"/>
                </a:lnTo>
                <a:lnTo>
                  <a:pt x="8939" y="1068683"/>
                </a:lnTo>
                <a:lnTo>
                  <a:pt x="33321" y="1104852"/>
                </a:lnTo>
                <a:lnTo>
                  <a:pt x="69490" y="1129234"/>
                </a:lnTo>
                <a:lnTo>
                  <a:pt x="113791" y="1138174"/>
                </a:lnTo>
                <a:lnTo>
                  <a:pt x="1678686" y="1138174"/>
                </a:lnTo>
                <a:lnTo>
                  <a:pt x="1722987" y="1129234"/>
                </a:lnTo>
                <a:lnTo>
                  <a:pt x="1759156" y="1104852"/>
                </a:lnTo>
                <a:lnTo>
                  <a:pt x="1783538" y="1068683"/>
                </a:lnTo>
                <a:lnTo>
                  <a:pt x="1792477" y="1024382"/>
                </a:lnTo>
                <a:lnTo>
                  <a:pt x="1792477" y="113792"/>
                </a:lnTo>
                <a:lnTo>
                  <a:pt x="1783538" y="69490"/>
                </a:lnTo>
                <a:lnTo>
                  <a:pt x="1759156" y="33321"/>
                </a:lnTo>
                <a:lnTo>
                  <a:pt x="1722987" y="8939"/>
                </a:lnTo>
                <a:lnTo>
                  <a:pt x="1678686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168015" y="3861059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0" y="113792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1" y="0"/>
                </a:lnTo>
                <a:lnTo>
                  <a:pt x="1678686" y="0"/>
                </a:lnTo>
                <a:lnTo>
                  <a:pt x="1722987" y="8939"/>
                </a:lnTo>
                <a:lnTo>
                  <a:pt x="1759156" y="33321"/>
                </a:lnTo>
                <a:lnTo>
                  <a:pt x="1783538" y="69490"/>
                </a:lnTo>
                <a:lnTo>
                  <a:pt x="1792477" y="113792"/>
                </a:lnTo>
                <a:lnTo>
                  <a:pt x="1792477" y="1024382"/>
                </a:lnTo>
                <a:lnTo>
                  <a:pt x="1783538" y="1068683"/>
                </a:lnTo>
                <a:lnTo>
                  <a:pt x="1759156" y="1104852"/>
                </a:lnTo>
                <a:lnTo>
                  <a:pt x="1722987" y="1129234"/>
                </a:lnTo>
                <a:lnTo>
                  <a:pt x="1678686" y="1138174"/>
                </a:lnTo>
                <a:lnTo>
                  <a:pt x="113791" y="1138174"/>
                </a:lnTo>
                <a:lnTo>
                  <a:pt x="69490" y="1129234"/>
                </a:lnTo>
                <a:lnTo>
                  <a:pt x="33321" y="1104852"/>
                </a:lnTo>
                <a:lnTo>
                  <a:pt x="8939" y="1068683"/>
                </a:lnTo>
                <a:lnTo>
                  <a:pt x="0" y="1024382"/>
                </a:lnTo>
                <a:lnTo>
                  <a:pt x="0" y="11379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6286501" y="4161535"/>
            <a:ext cx="1317626" cy="730324"/>
          </a:xfrm>
          <a:prstGeom prst="rect">
            <a:avLst/>
          </a:prstGeom>
        </p:spPr>
        <p:txBody>
          <a:bodyPr vert="horz" wrap="square" lIns="0" tIns="37461" rIns="0" bIns="0" rtlCol="0">
            <a:spAutoFit/>
          </a:bodyPr>
          <a:lstStyle/>
          <a:p>
            <a:pPr marL="281915" marR="5079" indent="-269851">
              <a:lnSpc>
                <a:spcPts val="1750"/>
              </a:lnSpc>
              <a:spcBef>
                <a:spcPts val="295"/>
              </a:spcBef>
            </a:pPr>
            <a:r>
              <a:rPr sz="2000" b="1" spc="-85" dirty="0">
                <a:latin typeface="Arial"/>
                <a:cs typeface="Arial"/>
              </a:rPr>
              <a:t>New </a:t>
            </a:r>
            <a:r>
              <a:rPr sz="2000" b="1" spc="-110" dirty="0">
                <a:latin typeface="Arial"/>
                <a:cs typeface="Arial"/>
              </a:rPr>
              <a:t>Issue</a:t>
            </a:r>
            <a:r>
              <a:rPr sz="2000" b="1" spc="-1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of  </a:t>
            </a:r>
            <a:r>
              <a:rPr sz="2000" b="1" spc="-70" dirty="0">
                <a:latin typeface="Arial"/>
                <a:cs typeface="Arial"/>
              </a:rPr>
              <a:t>Equity</a:t>
            </a:r>
            <a:endParaRPr sz="2000" b="1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417059" y="3671833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0" y="113792"/>
                </a:moveTo>
                <a:lnTo>
                  <a:pt x="8959" y="69490"/>
                </a:lnTo>
                <a:lnTo>
                  <a:pt x="33385" y="33321"/>
                </a:lnTo>
                <a:lnTo>
                  <a:pt x="69597" y="8939"/>
                </a:lnTo>
                <a:lnTo>
                  <a:pt x="113919" y="0"/>
                </a:lnTo>
                <a:lnTo>
                  <a:pt x="1678686" y="0"/>
                </a:lnTo>
                <a:lnTo>
                  <a:pt x="1722987" y="8939"/>
                </a:lnTo>
                <a:lnTo>
                  <a:pt x="1759156" y="33321"/>
                </a:lnTo>
                <a:lnTo>
                  <a:pt x="1783538" y="69490"/>
                </a:lnTo>
                <a:lnTo>
                  <a:pt x="1792477" y="113792"/>
                </a:lnTo>
                <a:lnTo>
                  <a:pt x="1792477" y="1024382"/>
                </a:lnTo>
                <a:lnTo>
                  <a:pt x="1783538" y="1068683"/>
                </a:lnTo>
                <a:lnTo>
                  <a:pt x="1759156" y="1104852"/>
                </a:lnTo>
                <a:lnTo>
                  <a:pt x="1722987" y="1129234"/>
                </a:lnTo>
                <a:lnTo>
                  <a:pt x="1678686" y="1138174"/>
                </a:lnTo>
                <a:lnTo>
                  <a:pt x="113919" y="1138174"/>
                </a:lnTo>
                <a:lnTo>
                  <a:pt x="69597" y="1129234"/>
                </a:lnTo>
                <a:lnTo>
                  <a:pt x="33385" y="1104852"/>
                </a:lnTo>
                <a:lnTo>
                  <a:pt x="8959" y="1068683"/>
                </a:lnTo>
                <a:lnTo>
                  <a:pt x="0" y="1024382"/>
                </a:lnTo>
                <a:lnTo>
                  <a:pt x="0" y="113792"/>
                </a:lnTo>
                <a:close/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616320" y="3861059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1678558" y="0"/>
                </a:moveTo>
                <a:lnTo>
                  <a:pt x="113791" y="0"/>
                </a:lnTo>
                <a:lnTo>
                  <a:pt x="69490" y="8939"/>
                </a:lnTo>
                <a:lnTo>
                  <a:pt x="33321" y="33321"/>
                </a:lnTo>
                <a:lnTo>
                  <a:pt x="8939" y="69490"/>
                </a:lnTo>
                <a:lnTo>
                  <a:pt x="0" y="113792"/>
                </a:lnTo>
                <a:lnTo>
                  <a:pt x="0" y="1024382"/>
                </a:lnTo>
                <a:lnTo>
                  <a:pt x="8939" y="1068683"/>
                </a:lnTo>
                <a:lnTo>
                  <a:pt x="33321" y="1104852"/>
                </a:lnTo>
                <a:lnTo>
                  <a:pt x="69490" y="1129234"/>
                </a:lnTo>
                <a:lnTo>
                  <a:pt x="113791" y="1138174"/>
                </a:lnTo>
                <a:lnTo>
                  <a:pt x="1678558" y="1138174"/>
                </a:lnTo>
                <a:lnTo>
                  <a:pt x="1722860" y="1129234"/>
                </a:lnTo>
                <a:lnTo>
                  <a:pt x="1759029" y="1104852"/>
                </a:lnTo>
                <a:lnTo>
                  <a:pt x="1783411" y="1068683"/>
                </a:lnTo>
                <a:lnTo>
                  <a:pt x="1792351" y="1024382"/>
                </a:lnTo>
                <a:lnTo>
                  <a:pt x="1792351" y="113792"/>
                </a:lnTo>
                <a:lnTo>
                  <a:pt x="1783411" y="69490"/>
                </a:lnTo>
                <a:lnTo>
                  <a:pt x="1759029" y="33321"/>
                </a:lnTo>
                <a:lnTo>
                  <a:pt x="1722860" y="8939"/>
                </a:lnTo>
                <a:lnTo>
                  <a:pt x="1678558" y="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616320" y="3861059"/>
            <a:ext cx="1792605" cy="1138555"/>
          </a:xfrm>
          <a:custGeom>
            <a:avLst/>
            <a:gdLst/>
            <a:ahLst/>
            <a:cxnLst/>
            <a:rect l="l" t="t" r="r" b="b"/>
            <a:pathLst>
              <a:path w="1792604" h="1138554">
                <a:moveTo>
                  <a:pt x="0" y="113792"/>
                </a:moveTo>
                <a:lnTo>
                  <a:pt x="8939" y="69490"/>
                </a:lnTo>
                <a:lnTo>
                  <a:pt x="33321" y="33321"/>
                </a:lnTo>
                <a:lnTo>
                  <a:pt x="69490" y="8939"/>
                </a:lnTo>
                <a:lnTo>
                  <a:pt x="113791" y="0"/>
                </a:lnTo>
                <a:lnTo>
                  <a:pt x="1678558" y="0"/>
                </a:lnTo>
                <a:lnTo>
                  <a:pt x="1722860" y="8939"/>
                </a:lnTo>
                <a:lnTo>
                  <a:pt x="1759029" y="33321"/>
                </a:lnTo>
                <a:lnTo>
                  <a:pt x="1783411" y="69490"/>
                </a:lnTo>
                <a:lnTo>
                  <a:pt x="1792351" y="113792"/>
                </a:lnTo>
                <a:lnTo>
                  <a:pt x="1792351" y="1024382"/>
                </a:lnTo>
                <a:lnTo>
                  <a:pt x="1783411" y="1068683"/>
                </a:lnTo>
                <a:lnTo>
                  <a:pt x="1759029" y="1104852"/>
                </a:lnTo>
                <a:lnTo>
                  <a:pt x="1722860" y="1129234"/>
                </a:lnTo>
                <a:lnTo>
                  <a:pt x="1678558" y="1138174"/>
                </a:lnTo>
                <a:lnTo>
                  <a:pt x="113791" y="1138174"/>
                </a:lnTo>
                <a:lnTo>
                  <a:pt x="69490" y="1129234"/>
                </a:lnTo>
                <a:lnTo>
                  <a:pt x="33321" y="1104852"/>
                </a:lnTo>
                <a:lnTo>
                  <a:pt x="8939" y="1068683"/>
                </a:lnTo>
                <a:lnTo>
                  <a:pt x="0" y="1024382"/>
                </a:lnTo>
                <a:lnTo>
                  <a:pt x="0" y="113792"/>
                </a:lnTo>
                <a:close/>
              </a:path>
            </a:pathLst>
          </a:custGeom>
          <a:ln w="25400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8636002" y="4038600"/>
            <a:ext cx="1540511" cy="730324"/>
          </a:xfrm>
          <a:prstGeom prst="rect">
            <a:avLst/>
          </a:prstGeom>
        </p:spPr>
        <p:txBody>
          <a:bodyPr vert="horz" wrap="square" lIns="0" tIns="37461" rIns="0" bIns="0" rtlCol="0">
            <a:spAutoFit/>
          </a:bodyPr>
          <a:lstStyle/>
          <a:p>
            <a:pPr marL="407634" marR="5079" indent="-395570">
              <a:lnSpc>
                <a:spcPts val="1750"/>
              </a:lnSpc>
              <a:spcBef>
                <a:spcPts val="295"/>
              </a:spcBef>
            </a:pPr>
            <a:r>
              <a:rPr sz="2000" b="1" spc="-70" dirty="0">
                <a:latin typeface="Arial"/>
                <a:cs typeface="Arial"/>
              </a:rPr>
              <a:t>Already</a:t>
            </a:r>
            <a:r>
              <a:rPr sz="2000" b="1" spc="-140" dirty="0">
                <a:latin typeface="Arial"/>
                <a:cs typeface="Arial"/>
              </a:rPr>
              <a:t> </a:t>
            </a:r>
            <a:r>
              <a:rPr sz="2000" b="1" spc="-90" dirty="0">
                <a:latin typeface="Arial"/>
                <a:cs typeface="Arial"/>
              </a:rPr>
              <a:t>Existing  </a:t>
            </a:r>
            <a:r>
              <a:rPr sz="2000" b="1" spc="-70" dirty="0">
                <a:latin typeface="Arial"/>
                <a:cs typeface="Arial"/>
              </a:rPr>
              <a:t>Equity</a:t>
            </a:r>
            <a:endParaRPr sz="2000" b="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0601" y="1027815"/>
            <a:ext cx="9982200" cy="4735901"/>
          </a:xfrm>
          <a:prstGeom prst="rect">
            <a:avLst/>
          </a:prstGeom>
        </p:spPr>
        <p:txBody>
          <a:bodyPr vert="horz" wrap="square" lIns="0" tIns="118099" rIns="0" bIns="0" rtlCol="0">
            <a:spAutoFit/>
          </a:bodyPr>
          <a:lstStyle/>
          <a:p>
            <a:pPr marL="355569" indent="-342870">
              <a:spcBef>
                <a:spcPts val="930"/>
              </a:spcBef>
              <a:buChar char="•"/>
              <a:tabLst>
                <a:tab pos="354934" algn="l"/>
                <a:tab pos="355569" algn="l"/>
              </a:tabLst>
            </a:pPr>
            <a:r>
              <a:rPr sz="3600" spc="-175" dirty="0">
                <a:latin typeface="Arial" pitchFamily="34" charset="0"/>
                <a:cs typeface="Arial" pitchFamily="34" charset="0"/>
              </a:rPr>
              <a:t>Approaches </a:t>
            </a:r>
            <a:r>
              <a:rPr sz="3600" spc="25" dirty="0">
                <a:latin typeface="Arial" pitchFamily="34" charset="0"/>
                <a:cs typeface="Arial" pitchFamily="34" charset="0"/>
              </a:rPr>
              <a:t>to </a:t>
            </a:r>
            <a:r>
              <a:rPr sz="3600" spc="-70" dirty="0">
                <a:latin typeface="Arial" pitchFamily="34" charset="0"/>
                <a:cs typeface="Arial" pitchFamily="34" charset="0"/>
              </a:rPr>
              <a:t>finding </a:t>
            </a:r>
            <a:r>
              <a:rPr sz="3600" spc="-35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3600" spc="-229" dirty="0">
                <a:latin typeface="Arial" pitchFamily="34" charset="0"/>
                <a:cs typeface="Arial" pitchFamily="34" charset="0"/>
              </a:rPr>
              <a:t>cost </a:t>
            </a:r>
            <a:r>
              <a:rPr sz="3600" spc="-5" dirty="0">
                <a:latin typeface="Arial" pitchFamily="34" charset="0"/>
                <a:cs typeface="Arial" pitchFamily="34" charset="0"/>
              </a:rPr>
              <a:t>of</a:t>
            </a:r>
            <a:r>
              <a:rPr sz="3600" spc="-49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spc="-135" dirty="0">
                <a:latin typeface="Arial" pitchFamily="34" charset="0"/>
                <a:cs typeface="Arial" pitchFamily="34" charset="0"/>
              </a:rPr>
              <a:t>equity</a:t>
            </a:r>
            <a:endParaRPr sz="3600" dirty="0">
              <a:latin typeface="Arial" pitchFamily="34" charset="0"/>
              <a:cs typeface="Arial" pitchFamily="34" charset="0"/>
            </a:endParaRPr>
          </a:p>
          <a:p>
            <a:pPr marL="355569" indent="-342870">
              <a:spcBef>
                <a:spcPts val="620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b="1" spc="-95" dirty="0">
                <a:latin typeface="Arial" pitchFamily="34" charset="0"/>
                <a:cs typeface="Arial" pitchFamily="34" charset="0"/>
              </a:rPr>
              <a:t>Dividend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Price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Approach</a:t>
            </a:r>
            <a:endParaRPr sz="2800" b="1" dirty="0">
              <a:latin typeface="Arial" pitchFamily="34" charset="0"/>
              <a:cs typeface="Arial" pitchFamily="34" charset="0"/>
            </a:endParaRPr>
          </a:p>
          <a:p>
            <a:pPr marL="756218" lvl="1" indent="-286360">
              <a:spcBef>
                <a:spcPts val="580"/>
              </a:spcBef>
              <a:buChar char="–"/>
              <a:tabLst>
                <a:tab pos="756852" algn="l"/>
              </a:tabLst>
            </a:pPr>
            <a:r>
              <a:rPr sz="2800" spc="-10" dirty="0">
                <a:latin typeface="Arial" pitchFamily="34" charset="0"/>
                <a:cs typeface="Arial" pitchFamily="34" charset="0"/>
              </a:rPr>
              <a:t>Without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growth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in</a:t>
            </a:r>
            <a:r>
              <a:rPr sz="2800" spc="-3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dividends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269887" lvl="2" indent="-457159">
              <a:spcBef>
                <a:spcPts val="575"/>
              </a:spcBef>
              <a:buAutoNum type="arabicPeriod"/>
              <a:tabLst>
                <a:tab pos="1269887" algn="l"/>
                <a:tab pos="1270522" algn="l"/>
              </a:tabLst>
            </a:pPr>
            <a:r>
              <a:rPr sz="2800" spc="-120" dirty="0">
                <a:latin typeface="Arial" pitchFamily="34" charset="0"/>
                <a:cs typeface="Arial" pitchFamily="34" charset="0"/>
              </a:rPr>
              <a:t>New 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issue </a:t>
            </a:r>
            <a:r>
              <a:rPr sz="2800" spc="-5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equity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269887" lvl="2" indent="-457159">
              <a:spcBef>
                <a:spcPts val="575"/>
              </a:spcBef>
              <a:buAutoNum type="arabicPeriod"/>
              <a:tabLst>
                <a:tab pos="1269887" algn="l"/>
                <a:tab pos="1270522" algn="l"/>
              </a:tabLst>
            </a:pPr>
            <a:r>
              <a:rPr sz="2800" spc="-105" dirty="0">
                <a:latin typeface="Arial" pitchFamily="34" charset="0"/>
                <a:cs typeface="Arial" pitchFamily="34" charset="0"/>
              </a:rPr>
              <a:t>Already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existing</a:t>
            </a:r>
            <a:r>
              <a:rPr sz="2800" spc="-204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Equity</a:t>
            </a:r>
            <a:endParaRPr lang="en-US" sz="2800" spc="-100" dirty="0">
              <a:latin typeface="Arial" pitchFamily="34" charset="0"/>
              <a:cs typeface="Arial" pitchFamily="34" charset="0"/>
            </a:endParaRPr>
          </a:p>
          <a:p>
            <a:pPr marL="1269887" lvl="2" indent="-457159">
              <a:spcBef>
                <a:spcPts val="575"/>
              </a:spcBef>
              <a:tabLst>
                <a:tab pos="1269887" algn="l"/>
                <a:tab pos="1270522" algn="l"/>
              </a:tabLst>
            </a:pPr>
            <a:endParaRPr sz="2800" dirty="0">
              <a:latin typeface="Arial" pitchFamily="34" charset="0"/>
              <a:cs typeface="Arial" pitchFamily="34" charset="0"/>
            </a:endParaRPr>
          </a:p>
          <a:p>
            <a:pPr marL="756218" lvl="1" indent="-286360">
              <a:spcBef>
                <a:spcPts val="580"/>
              </a:spcBef>
              <a:buChar char="–"/>
              <a:tabLst>
                <a:tab pos="756852" algn="l"/>
              </a:tabLst>
            </a:pPr>
            <a:r>
              <a:rPr sz="2800" spc="-15" dirty="0">
                <a:latin typeface="Arial" pitchFamily="34" charset="0"/>
                <a:cs typeface="Arial" pitchFamily="34" charset="0"/>
              </a:rPr>
              <a:t>With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growth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in</a:t>
            </a:r>
            <a:r>
              <a:rPr sz="2800" spc="-3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dividends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269887" lvl="2" indent="-457159">
              <a:spcBef>
                <a:spcPts val="575"/>
              </a:spcBef>
              <a:buAutoNum type="arabicPeriod"/>
              <a:tabLst>
                <a:tab pos="1269887" algn="l"/>
                <a:tab pos="1270522" algn="l"/>
              </a:tabLst>
            </a:pPr>
            <a:r>
              <a:rPr sz="2800" spc="-120" dirty="0">
                <a:latin typeface="Arial" pitchFamily="34" charset="0"/>
                <a:cs typeface="Arial" pitchFamily="34" charset="0"/>
              </a:rPr>
              <a:t>New 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issue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equity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269887" lvl="2" indent="-457159">
              <a:spcBef>
                <a:spcPts val="575"/>
              </a:spcBef>
              <a:buAutoNum type="arabicPeriod"/>
              <a:tabLst>
                <a:tab pos="1269887" algn="l"/>
                <a:tab pos="1270522" algn="l"/>
              </a:tabLst>
            </a:pPr>
            <a:r>
              <a:rPr sz="2800" spc="-105" dirty="0">
                <a:latin typeface="Arial" pitchFamily="34" charset="0"/>
                <a:cs typeface="Arial" pitchFamily="34" charset="0"/>
              </a:rPr>
              <a:t>Already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existing</a:t>
            </a:r>
            <a:r>
              <a:rPr sz="2800" spc="-204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Equity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501" y="444250"/>
            <a:ext cx="4943094" cy="5046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3200" spc="-204">
                <a:effectLst/>
              </a:rPr>
              <a:t>Cost </a:t>
            </a:r>
            <a:r>
              <a:rPr lang="en-US" sz="3200" spc="-130" dirty="0">
                <a:effectLst/>
              </a:rPr>
              <a:t>o</a:t>
            </a:r>
            <a:r>
              <a:rPr sz="3200" spc="-130">
                <a:effectLst/>
              </a:rPr>
              <a:t>f</a:t>
            </a:r>
            <a:r>
              <a:rPr lang="en-US" sz="3200" spc="-130" dirty="0">
                <a:effectLst/>
              </a:rPr>
              <a:t> Equity</a:t>
            </a:r>
            <a:endParaRPr sz="3200" spc="-135" dirty="0">
              <a:effectLst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3590" y="1068230"/>
            <a:ext cx="8206740" cy="4115863"/>
          </a:xfrm>
          <a:prstGeom prst="rect">
            <a:avLst/>
          </a:prstGeom>
        </p:spPr>
        <p:txBody>
          <a:bodyPr vert="horz" wrap="square" lIns="0" tIns="83178" rIns="0" bIns="0" rtlCol="0">
            <a:spAutoFit/>
          </a:bodyPr>
          <a:lstStyle/>
          <a:p>
            <a:pPr marL="355569" indent="-342870" algn="just">
              <a:spcBef>
                <a:spcPts val="655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b="1" spc="-90" dirty="0">
                <a:latin typeface="Arial" pitchFamily="34" charset="0"/>
                <a:cs typeface="Arial" pitchFamily="34" charset="0"/>
              </a:rPr>
              <a:t>Dividend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Price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Approach</a:t>
            </a:r>
            <a:endParaRPr sz="2800" b="1">
              <a:latin typeface="Arial" pitchFamily="34" charset="0"/>
              <a:cs typeface="Arial" pitchFamily="34" charset="0"/>
            </a:endParaRPr>
          </a:p>
          <a:p>
            <a:pPr marL="469858" algn="just">
              <a:spcBef>
                <a:spcPts val="645"/>
              </a:spcBef>
            </a:pPr>
            <a:r>
              <a:rPr sz="2800" dirty="0">
                <a:latin typeface="Arial" pitchFamily="34" charset="0"/>
                <a:cs typeface="Arial" pitchFamily="34" charset="0"/>
              </a:rPr>
              <a:t>– </a:t>
            </a:r>
            <a:r>
              <a:rPr sz="2800" spc="-10" dirty="0">
                <a:latin typeface="Arial" pitchFamily="34" charset="0"/>
                <a:cs typeface="Arial" pitchFamily="34" charset="0"/>
              </a:rPr>
              <a:t>Without </a:t>
            </a:r>
            <a:r>
              <a:rPr sz="2800" spc="-45" dirty="0">
                <a:latin typeface="Arial" pitchFamily="34" charset="0"/>
                <a:cs typeface="Arial" pitchFamily="34" charset="0"/>
              </a:rPr>
              <a:t>growth </a:t>
            </a:r>
            <a:r>
              <a:rPr sz="2800" spc="-30" dirty="0">
                <a:latin typeface="Arial" pitchFamily="34" charset="0"/>
                <a:cs typeface="Arial" pitchFamily="34" charset="0"/>
              </a:rPr>
              <a:t>in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dividends 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(</a:t>
            </a:r>
            <a:r>
              <a:rPr sz="3200" spc="-130" dirty="0">
                <a:latin typeface="Arial" pitchFamily="34" charset="0"/>
                <a:cs typeface="Arial" pitchFamily="34" charset="0"/>
              </a:rPr>
              <a:t>New </a:t>
            </a:r>
            <a:r>
              <a:rPr sz="3200" spc="-175" dirty="0">
                <a:latin typeface="Arial" pitchFamily="34" charset="0"/>
                <a:cs typeface="Arial" pitchFamily="34" charset="0"/>
              </a:rPr>
              <a:t>issue </a:t>
            </a:r>
            <a:r>
              <a:rPr sz="3200" spc="-10" dirty="0">
                <a:latin typeface="Arial" pitchFamily="34" charset="0"/>
                <a:cs typeface="Arial" pitchFamily="34" charset="0"/>
              </a:rPr>
              <a:t>of</a:t>
            </a:r>
            <a:r>
              <a:rPr sz="3200" spc="-220" dirty="0">
                <a:latin typeface="Arial" pitchFamily="34" charset="0"/>
                <a:cs typeface="Arial" pitchFamily="34" charset="0"/>
              </a:rPr>
              <a:t> </a:t>
            </a:r>
            <a:r>
              <a:rPr sz="3200" spc="-60" dirty="0">
                <a:latin typeface="Arial" pitchFamily="34" charset="0"/>
                <a:cs typeface="Arial" pitchFamily="34" charset="0"/>
              </a:rPr>
              <a:t>equity)</a:t>
            </a:r>
            <a:endParaRPr sz="3200">
              <a:latin typeface="Arial" pitchFamily="34" charset="0"/>
              <a:cs typeface="Arial" pitchFamily="34" charset="0"/>
            </a:endParaRPr>
          </a:p>
          <a:p>
            <a:pPr marL="215246" algn="just">
              <a:spcBef>
                <a:spcPts val="605"/>
              </a:spcBef>
              <a:tabLst>
                <a:tab pos="794314" algn="l"/>
                <a:tab pos="1356874" algn="l"/>
                <a:tab pos="1865463" algn="l"/>
              </a:tabLst>
            </a:pPr>
            <a:r>
              <a:rPr sz="2800" spc="-275" dirty="0">
                <a:latin typeface="Arial" pitchFamily="34" charset="0"/>
                <a:cs typeface="Arial" pitchFamily="34" charset="0"/>
              </a:rPr>
              <a:t>Ke</a:t>
            </a:r>
            <a:r>
              <a:rPr sz="2800" spc="-275">
                <a:latin typeface="Arial" pitchFamily="34" charset="0"/>
                <a:cs typeface="Arial" pitchFamily="34" charset="0"/>
              </a:rPr>
              <a:t>	</a:t>
            </a:r>
            <a:r>
              <a:rPr sz="2800" spc="-210">
                <a:latin typeface="Arial" pitchFamily="34" charset="0"/>
                <a:cs typeface="Arial" pitchFamily="34" charset="0"/>
              </a:rPr>
              <a:t>=</a:t>
            </a:r>
            <a:r>
              <a:rPr lang="en-US" sz="2800" spc="-210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800" u="sng" spc="-210" dirty="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   </a:t>
            </a:r>
            <a:r>
              <a:rPr sz="2800" u="sng" spc="-21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u="sng" spc="-210" dirty="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   </a:t>
            </a:r>
            <a:r>
              <a:rPr sz="2800" u="sng" spc="-26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D</a:t>
            </a:r>
            <a:r>
              <a:rPr sz="2800" u="sng" spc="-260" dirty="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	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1239410" algn="just">
              <a:spcBef>
                <a:spcPts val="580"/>
              </a:spcBef>
            </a:pPr>
            <a:r>
              <a:rPr lang="en-US" sz="2800" spc="-135" dirty="0">
                <a:latin typeface="Arial" pitchFamily="34" charset="0"/>
                <a:cs typeface="Arial" pitchFamily="34" charset="0"/>
              </a:rPr>
              <a:t>         </a:t>
            </a:r>
            <a:r>
              <a:rPr sz="2800" spc="-135">
                <a:latin typeface="Arial" pitchFamily="34" charset="0"/>
                <a:cs typeface="Arial" pitchFamily="34" charset="0"/>
              </a:rPr>
              <a:t>Np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355569" indent="-342870" algn="just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spc="-200">
                <a:latin typeface="Arial" pitchFamily="34" charset="0"/>
                <a:cs typeface="Arial" pitchFamily="34" charset="0"/>
              </a:rPr>
              <a:t>Ke </a:t>
            </a:r>
            <a:r>
              <a:rPr lang="en-US" sz="2800" spc="-200" dirty="0">
                <a:latin typeface="Arial" pitchFamily="34" charset="0"/>
                <a:cs typeface="Arial" pitchFamily="34" charset="0"/>
              </a:rPr>
              <a:t>    </a:t>
            </a:r>
            <a:r>
              <a:rPr sz="2800" spc="-215">
                <a:latin typeface="Arial" pitchFamily="34" charset="0"/>
                <a:cs typeface="Arial" pitchFamily="34" charset="0"/>
              </a:rPr>
              <a:t>= </a:t>
            </a:r>
            <a:r>
              <a:rPr lang="en-US" sz="2800" spc="-215" dirty="0">
                <a:latin typeface="Arial" pitchFamily="34" charset="0"/>
                <a:cs typeface="Arial" pitchFamily="34" charset="0"/>
              </a:rPr>
              <a:t>  </a:t>
            </a:r>
            <a:r>
              <a:rPr sz="2800" spc="-125">
                <a:latin typeface="Arial" pitchFamily="34" charset="0"/>
                <a:cs typeface="Arial" pitchFamily="34" charset="0"/>
              </a:rPr>
              <a:t>Cost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27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Equity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355569" indent="-342870" algn="just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spc="-125">
                <a:latin typeface="Arial" pitchFamily="34" charset="0"/>
                <a:cs typeface="Arial" pitchFamily="34" charset="0"/>
              </a:rPr>
              <a:t>D</a:t>
            </a:r>
            <a:r>
              <a:rPr lang="en-US" sz="2800" spc="-125" dirty="0">
                <a:latin typeface="Arial" pitchFamily="34" charset="0"/>
                <a:cs typeface="Arial" pitchFamily="34" charset="0"/>
              </a:rPr>
              <a:t>      </a:t>
            </a:r>
            <a:r>
              <a:rPr sz="2800" spc="-125">
                <a:latin typeface="Arial" pitchFamily="34" charset="0"/>
                <a:cs typeface="Arial" pitchFamily="34" charset="0"/>
              </a:rPr>
              <a:t>= </a:t>
            </a:r>
            <a:r>
              <a:rPr lang="en-US" sz="2800" spc="-125" dirty="0">
                <a:latin typeface="Arial" pitchFamily="34" charset="0"/>
                <a:cs typeface="Arial" pitchFamily="34" charset="0"/>
              </a:rPr>
              <a:t>  </a:t>
            </a:r>
            <a:r>
              <a:rPr sz="2800" spc="-120">
                <a:latin typeface="Arial" pitchFamily="34" charset="0"/>
                <a:cs typeface="Arial" pitchFamily="34" charset="0"/>
              </a:rPr>
              <a:t>Dividend</a:t>
            </a:r>
            <a:r>
              <a:rPr sz="2800" spc="-345">
                <a:latin typeface="Arial" pitchFamily="34" charset="0"/>
                <a:cs typeface="Arial" pitchFamily="34" charset="0"/>
              </a:rPr>
              <a:t>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Given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355569" indent="-342870" algn="just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spc="-70">
                <a:latin typeface="Arial" pitchFamily="34" charset="0"/>
                <a:cs typeface="Arial" pitchFamily="34" charset="0"/>
              </a:rPr>
              <a:t>Np </a:t>
            </a:r>
            <a:r>
              <a:rPr lang="en-US" sz="2800" spc="-70" dirty="0">
                <a:latin typeface="Arial" pitchFamily="34" charset="0"/>
                <a:cs typeface="Arial" pitchFamily="34" charset="0"/>
              </a:rPr>
              <a:t>  </a:t>
            </a:r>
            <a:r>
              <a:rPr sz="2800" spc="-215">
                <a:latin typeface="Arial" pitchFamily="34" charset="0"/>
                <a:cs typeface="Arial" pitchFamily="34" charset="0"/>
              </a:rPr>
              <a:t>= </a:t>
            </a:r>
            <a:r>
              <a:rPr lang="en-US" sz="2800" spc="-215" dirty="0">
                <a:latin typeface="Arial" pitchFamily="34" charset="0"/>
                <a:cs typeface="Arial" pitchFamily="34" charset="0"/>
              </a:rPr>
              <a:t>  </a:t>
            </a:r>
            <a:r>
              <a:rPr sz="2800" spc="-105">
                <a:latin typeface="Arial" pitchFamily="34" charset="0"/>
                <a:cs typeface="Arial" pitchFamily="34" charset="0"/>
              </a:rPr>
              <a:t>Net</a:t>
            </a:r>
            <a:r>
              <a:rPr sz="2800" spc="-355">
                <a:latin typeface="Arial" pitchFamily="34" charset="0"/>
                <a:cs typeface="Arial" pitchFamily="34" charset="0"/>
              </a:rPr>
              <a:t> </a:t>
            </a:r>
            <a:r>
              <a:rPr sz="2800" spc="-145">
                <a:latin typeface="Arial" pitchFamily="34" charset="0"/>
                <a:cs typeface="Arial" pitchFamily="34" charset="0"/>
              </a:rPr>
              <a:t>proceeds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71600" y="479980"/>
            <a:ext cx="9448800" cy="5870190"/>
          </a:xfrm>
          <a:prstGeom prst="rect">
            <a:avLst/>
          </a:prstGeom>
        </p:spPr>
        <p:txBody>
          <a:bodyPr vert="horz" wrap="square" lIns="0" tIns="83178" rIns="0" bIns="0" rtlCol="0">
            <a:spAutoFit/>
          </a:bodyPr>
          <a:lstStyle/>
          <a:p>
            <a:pPr marL="355569" marR="5079" indent="-342870" algn="just"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lang="en-US" sz="2800" b="1" spc="-155" dirty="0">
                <a:latin typeface="Arial" pitchFamily="34" charset="0"/>
                <a:cs typeface="Arial" pitchFamily="34" charset="0"/>
              </a:rPr>
              <a:t>Example </a:t>
            </a:r>
            <a:r>
              <a:rPr lang="en-US" sz="2800" b="1" spc="-22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spc="-70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b="1" spc="-135" dirty="0">
                <a:latin typeface="Arial" pitchFamily="34" charset="0"/>
                <a:cs typeface="Arial" pitchFamily="34" charset="0"/>
              </a:rPr>
              <a:t>company offers </a:t>
            </a:r>
            <a:r>
              <a:rPr lang="en-US" sz="2800" b="1" spc="-140" dirty="0">
                <a:latin typeface="Arial" pitchFamily="34" charset="0"/>
                <a:cs typeface="Arial" pitchFamily="34" charset="0"/>
              </a:rPr>
              <a:t>for public </a:t>
            </a:r>
            <a:r>
              <a:rPr lang="en-US" sz="2800" b="1" spc="-130" dirty="0">
                <a:latin typeface="Arial" pitchFamily="34" charset="0"/>
                <a:cs typeface="Arial" pitchFamily="34" charset="0"/>
              </a:rPr>
              <a:t>subscription </a:t>
            </a:r>
            <a:r>
              <a:rPr lang="en-US" sz="2800" b="1" spc="-15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spc="-130" dirty="0">
                <a:latin typeface="Arial" pitchFamily="34" charset="0"/>
                <a:cs typeface="Arial" pitchFamily="34" charset="0"/>
              </a:rPr>
              <a:t>shares  </a:t>
            </a:r>
            <a:r>
              <a:rPr lang="en-US" sz="2800" b="1" spc="-100" dirty="0">
                <a:latin typeface="Arial" pitchFamily="34" charset="0"/>
                <a:cs typeface="Arial" pitchFamily="34" charset="0"/>
              </a:rPr>
              <a:t>of Rs </a:t>
            </a:r>
            <a:r>
              <a:rPr lang="en-US" sz="2800" b="1" spc="-190" dirty="0">
                <a:latin typeface="Arial" pitchFamily="34" charset="0"/>
                <a:cs typeface="Arial" pitchFamily="34" charset="0"/>
              </a:rPr>
              <a:t>10 </a:t>
            </a:r>
            <a:r>
              <a:rPr lang="en-US" sz="2800" b="1" spc="-120" dirty="0">
                <a:latin typeface="Arial" pitchFamily="34" charset="0"/>
                <a:cs typeface="Arial" pitchFamily="34" charset="0"/>
              </a:rPr>
              <a:t>at </a:t>
            </a:r>
            <a:r>
              <a:rPr lang="en-US" sz="2800" b="1" spc="-95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b="1" spc="-140" dirty="0">
                <a:latin typeface="Arial" pitchFamily="34" charset="0"/>
                <a:cs typeface="Arial" pitchFamily="34" charset="0"/>
              </a:rPr>
              <a:t>premium </a:t>
            </a:r>
            <a:r>
              <a:rPr lang="en-US" sz="2800" b="1" spc="-100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800" b="1" spc="-185" dirty="0">
                <a:latin typeface="Arial" pitchFamily="34" charset="0"/>
                <a:cs typeface="Arial" pitchFamily="34" charset="0"/>
              </a:rPr>
              <a:t>10 %. The </a:t>
            </a:r>
            <a:r>
              <a:rPr lang="en-US" sz="2800" b="1" spc="-114" dirty="0">
                <a:latin typeface="Arial" pitchFamily="34" charset="0"/>
                <a:cs typeface="Arial" pitchFamily="34" charset="0"/>
              </a:rPr>
              <a:t>commission </a:t>
            </a:r>
            <a:r>
              <a:rPr lang="en-US" sz="2800" b="1" spc="-130" dirty="0">
                <a:latin typeface="Arial" pitchFamily="34" charset="0"/>
                <a:cs typeface="Arial" pitchFamily="34" charset="0"/>
              </a:rPr>
              <a:t>cost </a:t>
            </a:r>
            <a:r>
              <a:rPr lang="en-US" sz="2800" b="1" spc="-140" dirty="0">
                <a:latin typeface="Arial" pitchFamily="34" charset="0"/>
                <a:cs typeface="Arial" pitchFamily="34" charset="0"/>
              </a:rPr>
              <a:t>for </a:t>
            </a:r>
            <a:r>
              <a:rPr lang="en-US" sz="2800" b="1" spc="-150" dirty="0">
                <a:latin typeface="Arial" pitchFamily="34" charset="0"/>
                <a:cs typeface="Arial" pitchFamily="34" charset="0"/>
              </a:rPr>
              <a:t>the  </a:t>
            </a:r>
            <a:r>
              <a:rPr lang="en-US" sz="2800" b="1" spc="-135" dirty="0">
                <a:latin typeface="Arial" pitchFamily="34" charset="0"/>
                <a:cs typeface="Arial" pitchFamily="34" charset="0"/>
              </a:rPr>
              <a:t>company </a:t>
            </a:r>
            <a:r>
              <a:rPr lang="en-US" sz="2800" b="1" spc="-105" dirty="0">
                <a:latin typeface="Arial" pitchFamily="34" charset="0"/>
                <a:cs typeface="Arial" pitchFamily="34" charset="0"/>
              </a:rPr>
              <a:t>is </a:t>
            </a:r>
            <a:r>
              <a:rPr lang="en-US" sz="2800" b="1" spc="-185" dirty="0">
                <a:latin typeface="Arial" pitchFamily="34" charset="0"/>
                <a:cs typeface="Arial" pitchFamily="34" charset="0"/>
              </a:rPr>
              <a:t>5 % .The </a:t>
            </a:r>
            <a:r>
              <a:rPr lang="en-US" sz="2800" b="1" spc="-130" dirty="0">
                <a:latin typeface="Arial" pitchFamily="34" charset="0"/>
                <a:cs typeface="Arial" pitchFamily="34" charset="0"/>
              </a:rPr>
              <a:t>dividend </a:t>
            </a:r>
            <a:r>
              <a:rPr lang="en-US" sz="2800" b="1" spc="-165" dirty="0">
                <a:latin typeface="Arial" pitchFamily="34" charset="0"/>
                <a:cs typeface="Arial" pitchFamily="34" charset="0"/>
              </a:rPr>
              <a:t>rate </a:t>
            </a:r>
            <a:r>
              <a:rPr lang="en-US" sz="2800" b="1" spc="-105" dirty="0">
                <a:latin typeface="Arial" pitchFamily="34" charset="0"/>
                <a:cs typeface="Arial" pitchFamily="34" charset="0"/>
              </a:rPr>
              <a:t>is </a:t>
            </a:r>
            <a:r>
              <a:rPr lang="en-US" sz="2800" b="1" spc="-195" dirty="0">
                <a:latin typeface="Arial" pitchFamily="34" charset="0"/>
                <a:cs typeface="Arial" pitchFamily="34" charset="0"/>
              </a:rPr>
              <a:t>20 </a:t>
            </a:r>
            <a:r>
              <a:rPr lang="en-US" sz="2800" b="1" spc="105" dirty="0">
                <a:latin typeface="Arial" pitchFamily="34" charset="0"/>
                <a:cs typeface="Arial" pitchFamily="34" charset="0"/>
              </a:rPr>
              <a:t>%</a:t>
            </a:r>
            <a:r>
              <a:rPr lang="en-US" sz="2800" b="1" spc="-165" dirty="0">
                <a:latin typeface="Arial" pitchFamily="34" charset="0"/>
                <a:cs typeface="Arial" pitchFamily="34" charset="0"/>
              </a:rPr>
              <a:t>. Calculate </a:t>
            </a:r>
            <a:r>
              <a:rPr lang="en-US" sz="2800" b="1" spc="-15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spc="-130" dirty="0">
                <a:latin typeface="Arial" pitchFamily="34" charset="0"/>
                <a:cs typeface="Arial" pitchFamily="34" charset="0"/>
              </a:rPr>
              <a:t>cost</a:t>
            </a:r>
            <a:r>
              <a:rPr lang="en-US" sz="2800" b="1" spc="-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pc="-100" dirty="0">
                <a:latin typeface="Arial" pitchFamily="34" charset="0"/>
                <a:cs typeface="Arial" pitchFamily="34" charset="0"/>
              </a:rPr>
              <a:t>of  </a:t>
            </a:r>
            <a:r>
              <a:rPr lang="en-US" sz="2800" b="1" spc="-175" dirty="0">
                <a:latin typeface="Arial" pitchFamily="34" charset="0"/>
                <a:cs typeface="Arial" pitchFamily="34" charset="0"/>
              </a:rPr>
              <a:t>equity.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69858">
              <a:spcBef>
                <a:spcPts val="645"/>
              </a:spcBef>
            </a:pPr>
            <a:endParaRPr sz="2800" dirty="0">
              <a:latin typeface="Arial" pitchFamily="34" charset="0"/>
              <a:cs typeface="Arial" pitchFamily="34" charset="0"/>
            </a:endParaRPr>
          </a:p>
          <a:p>
            <a:pPr marL="215246">
              <a:spcBef>
                <a:spcPts val="605"/>
              </a:spcBef>
              <a:tabLst>
                <a:tab pos="794314" algn="l"/>
                <a:tab pos="1356874" algn="l"/>
                <a:tab pos="1865463" algn="l"/>
                <a:tab pos="2089599" algn="l"/>
              </a:tabLst>
            </a:pPr>
            <a:r>
              <a:rPr sz="2800" b="1" spc="-275" dirty="0">
                <a:latin typeface="Arial" pitchFamily="34" charset="0"/>
                <a:cs typeface="Arial" pitchFamily="34" charset="0"/>
              </a:rPr>
              <a:t>Ke	</a:t>
            </a:r>
            <a:r>
              <a:rPr sz="2800" b="1" spc="-210" dirty="0">
                <a:latin typeface="Arial" pitchFamily="34" charset="0"/>
                <a:cs typeface="Arial" pitchFamily="34" charset="0"/>
              </a:rPr>
              <a:t>=</a:t>
            </a:r>
            <a:r>
              <a:rPr sz="2800" b="1" u="sng" spc="-210" dirty="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 	</a:t>
            </a:r>
            <a:r>
              <a:rPr sz="2800" b="1" u="sng" spc="-260" dirty="0">
                <a:uFill>
                  <a:solidFill>
                    <a:srgbClr val="497DBA"/>
                  </a:solidFill>
                </a:uFill>
                <a:latin typeface="Arial" pitchFamily="34" charset="0"/>
                <a:cs typeface="Arial" pitchFamily="34" charset="0"/>
              </a:rPr>
              <a:t>D	</a:t>
            </a:r>
            <a:r>
              <a:rPr sz="2800" b="1" spc="-260" dirty="0">
                <a:latin typeface="Arial" pitchFamily="34" charset="0"/>
                <a:cs typeface="Arial" pitchFamily="34" charset="0"/>
              </a:rPr>
              <a:t>	</a:t>
            </a:r>
            <a:r>
              <a:rPr sz="2800" b="1" spc="-360" dirty="0">
                <a:latin typeface="Arial" pitchFamily="34" charset="0"/>
                <a:cs typeface="Arial" pitchFamily="34" charset="0"/>
              </a:rPr>
              <a:t>X </a:t>
            </a:r>
            <a:r>
              <a:rPr sz="2800" b="1" spc="-125" dirty="0">
                <a:latin typeface="Arial" pitchFamily="34" charset="0"/>
                <a:cs typeface="Arial" pitchFamily="34" charset="0"/>
              </a:rPr>
              <a:t>100</a:t>
            </a:r>
            <a:r>
              <a:rPr sz="2800" b="1" spc="-21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420" dirty="0">
                <a:latin typeface="Arial" pitchFamily="34" charset="0"/>
                <a:cs typeface="Arial" pitchFamily="34" charset="0"/>
              </a:rPr>
              <a:t>%</a:t>
            </a:r>
            <a:endParaRPr sz="2800" b="1" dirty="0">
              <a:latin typeface="Arial" pitchFamily="34" charset="0"/>
              <a:cs typeface="Arial" pitchFamily="34" charset="0"/>
            </a:endParaRPr>
          </a:p>
          <a:p>
            <a:pPr marL="1239410">
              <a:spcBef>
                <a:spcPts val="580"/>
              </a:spcBef>
            </a:pPr>
            <a:r>
              <a:rPr sz="2800" b="1" spc="-135" dirty="0">
                <a:latin typeface="Arial" pitchFamily="34" charset="0"/>
                <a:cs typeface="Arial" pitchFamily="34" charset="0"/>
              </a:rPr>
              <a:t>Np</a:t>
            </a:r>
            <a:endParaRPr sz="2800" b="1" dirty="0">
              <a:latin typeface="Arial" pitchFamily="34" charset="0"/>
              <a:cs typeface="Arial" pitchFamily="34" charset="0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endParaRPr lang="en-US" sz="2800" b="1" spc="-200" dirty="0">
              <a:latin typeface="Arial" pitchFamily="34" charset="0"/>
              <a:cs typeface="Arial" pitchFamily="34" charset="0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  <a:tab pos="901620" algn="l"/>
              </a:tabLst>
            </a:pPr>
            <a:r>
              <a:rPr sz="2800" b="1" spc="-125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b="1" spc="-125" dirty="0">
                <a:latin typeface="Arial" pitchFamily="34" charset="0"/>
                <a:cs typeface="Arial" pitchFamily="34" charset="0"/>
              </a:rPr>
              <a:t>    </a:t>
            </a:r>
            <a:r>
              <a:rPr sz="2800" b="1" spc="-125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2800" b="1" spc="-125" dirty="0">
                <a:latin typeface="Arial" pitchFamily="34" charset="0"/>
                <a:cs typeface="Arial" pitchFamily="34" charset="0"/>
              </a:rPr>
              <a:t> 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Rs</a:t>
            </a:r>
            <a:r>
              <a:rPr lang="en-US" sz="2800" b="1" spc="-100" dirty="0">
                <a:latin typeface="Arial" pitchFamily="34" charset="0"/>
                <a:cs typeface="Arial" pitchFamily="34" charset="0"/>
              </a:rPr>
              <a:t>.</a:t>
            </a:r>
            <a:r>
              <a:rPr sz="2800" b="1" spc="-1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90" dirty="0">
                <a:latin typeface="Arial" pitchFamily="34" charset="0"/>
                <a:cs typeface="Arial" pitchFamily="34" charset="0"/>
              </a:rPr>
              <a:t>2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b="1" spc="-7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b="1" spc="-70" dirty="0">
                <a:latin typeface="Arial" pitchFamily="34" charset="0"/>
                <a:cs typeface="Arial" pitchFamily="34" charset="0"/>
              </a:rPr>
              <a:t> P</a:t>
            </a:r>
            <a:r>
              <a:rPr sz="2800" b="1" spc="-7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21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b="1" spc="-21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80" dirty="0">
                <a:latin typeface="Arial" pitchFamily="34" charset="0"/>
                <a:cs typeface="Arial" pitchFamily="34" charset="0"/>
              </a:rPr>
              <a:t>11</a:t>
            </a:r>
            <a:r>
              <a:rPr lang="en-US" sz="2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80" dirty="0">
                <a:latin typeface="Arial" pitchFamily="34" charset="0"/>
                <a:cs typeface="Arial" pitchFamily="34" charset="0"/>
              </a:rPr>
              <a:t>- </a:t>
            </a:r>
            <a:r>
              <a:rPr sz="2800" b="1" spc="-8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spc="-8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80" dirty="0">
                <a:latin typeface="Arial" pitchFamily="34" charset="0"/>
                <a:cs typeface="Arial" pitchFamily="34" charset="0"/>
              </a:rPr>
              <a:t>5%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of 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11</a:t>
            </a:r>
            <a:r>
              <a:rPr lang="en-US"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)</a:t>
            </a:r>
            <a:r>
              <a:rPr lang="en-US"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21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b="1" spc="-21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Rs</a:t>
            </a:r>
            <a:r>
              <a:rPr sz="2800" b="1" spc="-484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204" dirty="0">
                <a:latin typeface="Arial" pitchFamily="34" charset="0"/>
                <a:cs typeface="Arial" pitchFamily="34" charset="0"/>
              </a:rPr>
              <a:t>10.</a:t>
            </a:r>
            <a:r>
              <a:rPr lang="en-US" sz="2800" b="1" spc="-204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204" dirty="0">
                <a:latin typeface="Arial" pitchFamily="34" charset="0"/>
                <a:cs typeface="Arial" pitchFamily="34" charset="0"/>
              </a:rPr>
              <a:t>45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422237" indent="-409539">
              <a:spcBef>
                <a:spcPts val="580"/>
              </a:spcBef>
              <a:buFont typeface="Arial"/>
              <a:buChar char="•"/>
              <a:tabLst>
                <a:tab pos="422237" algn="l"/>
                <a:tab pos="422871" algn="l"/>
              </a:tabLst>
            </a:pPr>
            <a:r>
              <a:rPr sz="2800" b="1" spc="-200" dirty="0">
                <a:latin typeface="Arial" pitchFamily="34" charset="0"/>
                <a:cs typeface="Arial" pitchFamily="34" charset="0"/>
              </a:rPr>
              <a:t>Ke </a:t>
            </a:r>
            <a:r>
              <a:rPr sz="2800" b="1" spc="-21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b="1" spc="-21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10.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45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)</a:t>
            </a:r>
            <a:r>
              <a:rPr lang="en-US" sz="28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X </a:t>
            </a:r>
            <a:r>
              <a:rPr sz="2800" b="1" spc="-195" dirty="0">
                <a:latin typeface="Arial" pitchFamily="34" charset="0"/>
                <a:cs typeface="Arial" pitchFamily="34" charset="0"/>
              </a:rPr>
              <a:t>100 </a:t>
            </a:r>
            <a:endParaRPr lang="en-US" sz="2800" b="1" spc="-195" dirty="0">
              <a:latin typeface="Arial" pitchFamily="34" charset="0"/>
              <a:cs typeface="Arial" pitchFamily="34" charset="0"/>
            </a:endParaRPr>
          </a:p>
          <a:p>
            <a:pPr marL="422237" indent="-409539">
              <a:spcBef>
                <a:spcPts val="580"/>
              </a:spcBef>
              <a:buFont typeface="Arial"/>
              <a:buChar char="•"/>
              <a:tabLst>
                <a:tab pos="422237" algn="l"/>
                <a:tab pos="422871" algn="l"/>
              </a:tabLst>
            </a:pPr>
            <a:r>
              <a:rPr lang="en-US" sz="2800" b="1" spc="-195" dirty="0">
                <a:latin typeface="Arial" pitchFamily="34" charset="0"/>
                <a:cs typeface="Arial" pitchFamily="34" charset="0"/>
              </a:rPr>
              <a:t>Answer </a:t>
            </a:r>
            <a:r>
              <a:rPr sz="2800" b="1" spc="-210" dirty="0">
                <a:latin typeface="Arial" pitchFamily="34" charset="0"/>
                <a:cs typeface="Arial" pitchFamily="34" charset="0"/>
              </a:rPr>
              <a:t>=</a:t>
            </a:r>
            <a:r>
              <a:rPr sz="2800" b="1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95" dirty="0">
                <a:latin typeface="Arial" pitchFamily="34" charset="0"/>
                <a:cs typeface="Arial" pitchFamily="34" charset="0"/>
              </a:rPr>
              <a:t>19%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71600" y="2667000"/>
            <a:ext cx="4254500" cy="1143000"/>
          </a:xfrm>
          <a:custGeom>
            <a:avLst/>
            <a:gdLst/>
            <a:ahLst/>
            <a:cxnLst/>
            <a:rect l="l" t="t" r="r" b="b"/>
            <a:pathLst>
              <a:path w="3024504" h="790575">
                <a:moveTo>
                  <a:pt x="0" y="790575"/>
                </a:moveTo>
                <a:lnTo>
                  <a:pt x="3024251" y="790575"/>
                </a:lnTo>
                <a:lnTo>
                  <a:pt x="3024251" y="0"/>
                </a:lnTo>
                <a:lnTo>
                  <a:pt x="0" y="0"/>
                </a:lnTo>
                <a:lnTo>
                  <a:pt x="0" y="79057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853595" y="457200"/>
            <a:ext cx="8209915" cy="2240990"/>
          </a:xfrm>
          <a:prstGeom prst="rect">
            <a:avLst/>
          </a:prstGeom>
        </p:spPr>
        <p:txBody>
          <a:bodyPr vert="horz" wrap="square" lIns="0" tIns="85717" rIns="0" bIns="0" rtlCol="0">
            <a:spAutoFit/>
          </a:bodyPr>
          <a:lstStyle/>
          <a:p>
            <a:pPr marL="355569" indent="-342870" algn="just">
              <a:spcBef>
                <a:spcPts val="6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b="1" spc="-140" dirty="0">
                <a:latin typeface="Arial" pitchFamily="34" charset="0"/>
                <a:cs typeface="Arial" pitchFamily="34" charset="0"/>
              </a:rPr>
              <a:t>Existing Share </a:t>
            </a:r>
            <a:r>
              <a:rPr b="1" spc="-135" dirty="0">
                <a:latin typeface="Arial" pitchFamily="34" charset="0"/>
                <a:cs typeface="Arial" pitchFamily="34" charset="0"/>
              </a:rPr>
              <a:t>( </a:t>
            </a:r>
            <a:r>
              <a:rPr b="1" spc="-45" dirty="0">
                <a:latin typeface="Arial" pitchFamily="34" charset="0"/>
                <a:cs typeface="Arial" pitchFamily="34" charset="0"/>
              </a:rPr>
              <a:t>No </a:t>
            </a:r>
            <a:r>
              <a:rPr b="1" spc="-120" dirty="0">
                <a:latin typeface="Arial" pitchFamily="34" charset="0"/>
                <a:cs typeface="Arial" pitchFamily="34" charset="0"/>
              </a:rPr>
              <a:t>Dividend</a:t>
            </a:r>
            <a:r>
              <a:rPr b="1" spc="-505" dirty="0">
                <a:latin typeface="Arial" pitchFamily="34" charset="0"/>
                <a:cs typeface="Arial" pitchFamily="34" charset="0"/>
              </a:rPr>
              <a:t> </a:t>
            </a:r>
            <a:r>
              <a:rPr b="1" spc="-120" dirty="0">
                <a:latin typeface="Arial" pitchFamily="34" charset="0"/>
                <a:cs typeface="Arial" pitchFamily="34" charset="0"/>
              </a:rPr>
              <a:t>Growth)</a:t>
            </a:r>
          </a:p>
          <a:p>
            <a:pPr marL="355569" marR="5079" indent="-342870" algn="just">
              <a:spcBef>
                <a:spcPts val="580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b="1" spc="-155" dirty="0">
                <a:latin typeface="Arial" pitchFamily="34" charset="0"/>
                <a:cs typeface="Arial" pitchFamily="34" charset="0"/>
              </a:rPr>
              <a:t>Example </a:t>
            </a:r>
            <a:r>
              <a:rPr b="1" spc="-220" dirty="0">
                <a:latin typeface="Arial" pitchFamily="34" charset="0"/>
                <a:cs typeface="Arial" pitchFamily="34" charset="0"/>
              </a:rPr>
              <a:t>: </a:t>
            </a:r>
            <a:r>
              <a:rPr b="1" spc="-70" dirty="0">
                <a:latin typeface="Arial" pitchFamily="34" charset="0"/>
                <a:cs typeface="Arial" pitchFamily="34" charset="0"/>
              </a:rPr>
              <a:t>A </a:t>
            </a:r>
            <a:r>
              <a:rPr b="1" spc="-135" dirty="0">
                <a:latin typeface="Arial" pitchFamily="34" charset="0"/>
                <a:cs typeface="Arial" pitchFamily="34" charset="0"/>
              </a:rPr>
              <a:t>company </a:t>
            </a:r>
            <a:r>
              <a:rPr b="1" spc="-80" dirty="0">
                <a:latin typeface="Arial" pitchFamily="34" charset="0"/>
                <a:cs typeface="Arial" pitchFamily="34" charset="0"/>
              </a:rPr>
              <a:t>s </a:t>
            </a:r>
            <a:r>
              <a:rPr b="1" spc="-135" dirty="0">
                <a:latin typeface="Arial" pitchFamily="34" charset="0"/>
                <a:cs typeface="Arial" pitchFamily="34" charset="0"/>
              </a:rPr>
              <a:t>share </a:t>
            </a:r>
            <a:r>
              <a:rPr b="1" spc="-100" dirty="0">
                <a:latin typeface="Arial" pitchFamily="34" charset="0"/>
                <a:cs typeface="Arial" pitchFamily="34" charset="0"/>
              </a:rPr>
              <a:t>of </a:t>
            </a:r>
            <a:r>
              <a:rPr b="1" spc="-165" dirty="0">
                <a:latin typeface="Arial" pitchFamily="34" charset="0"/>
                <a:cs typeface="Arial" pitchFamily="34" charset="0"/>
              </a:rPr>
              <a:t>face </a:t>
            </a:r>
            <a:r>
              <a:rPr b="1" spc="-140" dirty="0">
                <a:latin typeface="Arial" pitchFamily="34" charset="0"/>
                <a:cs typeface="Arial" pitchFamily="34" charset="0"/>
              </a:rPr>
              <a:t>value </a:t>
            </a:r>
            <a:r>
              <a:rPr b="1" spc="-100" dirty="0">
                <a:latin typeface="Arial" pitchFamily="34" charset="0"/>
                <a:cs typeface="Arial" pitchFamily="34" charset="0"/>
              </a:rPr>
              <a:t>Rs </a:t>
            </a:r>
            <a:r>
              <a:rPr b="1" spc="-160" dirty="0">
                <a:latin typeface="Arial" pitchFamily="34" charset="0"/>
                <a:cs typeface="Arial" pitchFamily="34" charset="0"/>
              </a:rPr>
              <a:t>10,</a:t>
            </a:r>
            <a:r>
              <a:rPr lang="en-US" b="1" spc="-160" dirty="0">
                <a:latin typeface="Arial" pitchFamily="34" charset="0"/>
                <a:cs typeface="Arial" pitchFamily="34" charset="0"/>
              </a:rPr>
              <a:t> </a:t>
            </a:r>
            <a:r>
              <a:rPr b="1" spc="-160" dirty="0">
                <a:latin typeface="Arial" pitchFamily="34" charset="0"/>
                <a:cs typeface="Arial" pitchFamily="34" charset="0"/>
              </a:rPr>
              <a:t>has </a:t>
            </a:r>
            <a:r>
              <a:rPr b="1" spc="-95" dirty="0">
                <a:latin typeface="Arial" pitchFamily="34" charset="0"/>
                <a:cs typeface="Arial" pitchFamily="34" charset="0"/>
              </a:rPr>
              <a:t>a</a:t>
            </a:r>
            <a:r>
              <a:rPr b="1" spc="-250" dirty="0">
                <a:latin typeface="Arial" pitchFamily="34" charset="0"/>
                <a:cs typeface="Arial" pitchFamily="34" charset="0"/>
              </a:rPr>
              <a:t> </a:t>
            </a:r>
            <a:r>
              <a:rPr b="1" spc="-155" dirty="0">
                <a:latin typeface="Arial" pitchFamily="34" charset="0"/>
                <a:cs typeface="Arial" pitchFamily="34" charset="0"/>
              </a:rPr>
              <a:t>market  </a:t>
            </a:r>
            <a:r>
              <a:rPr b="1" spc="-140" dirty="0">
                <a:latin typeface="Arial" pitchFamily="34" charset="0"/>
                <a:cs typeface="Arial" pitchFamily="34" charset="0"/>
              </a:rPr>
              <a:t>value </a:t>
            </a:r>
            <a:r>
              <a:rPr b="1" spc="-100" dirty="0">
                <a:latin typeface="Arial" pitchFamily="34" charset="0"/>
                <a:cs typeface="Arial" pitchFamily="34" charset="0"/>
              </a:rPr>
              <a:t>of Rs </a:t>
            </a:r>
            <a:r>
              <a:rPr b="1" spc="-235" dirty="0">
                <a:latin typeface="Arial" pitchFamily="34" charset="0"/>
                <a:cs typeface="Arial" pitchFamily="34" charset="0"/>
              </a:rPr>
              <a:t>15.</a:t>
            </a:r>
            <a:r>
              <a:rPr lang="en-US" b="1" spc="-235" dirty="0">
                <a:latin typeface="Arial" pitchFamily="34" charset="0"/>
                <a:cs typeface="Arial" pitchFamily="34" charset="0"/>
              </a:rPr>
              <a:t> </a:t>
            </a:r>
            <a:r>
              <a:rPr b="1" spc="-235" dirty="0">
                <a:latin typeface="Arial" pitchFamily="34" charset="0"/>
                <a:cs typeface="Arial" pitchFamily="34" charset="0"/>
              </a:rPr>
              <a:t>The </a:t>
            </a:r>
            <a:r>
              <a:rPr b="1" spc="-175" dirty="0">
                <a:latin typeface="Arial" pitchFamily="34" charset="0"/>
                <a:cs typeface="Arial" pitchFamily="34" charset="0"/>
              </a:rPr>
              <a:t>expected </a:t>
            </a:r>
            <a:r>
              <a:rPr b="1" spc="-130" dirty="0">
                <a:latin typeface="Arial" pitchFamily="34" charset="0"/>
                <a:cs typeface="Arial" pitchFamily="34" charset="0"/>
              </a:rPr>
              <a:t>dividend </a:t>
            </a:r>
            <a:r>
              <a:rPr b="1" spc="-110" dirty="0">
                <a:latin typeface="Arial" pitchFamily="34" charset="0"/>
                <a:cs typeface="Arial" pitchFamily="34" charset="0"/>
              </a:rPr>
              <a:t>to </a:t>
            </a:r>
            <a:r>
              <a:rPr b="1" spc="-140" dirty="0">
                <a:latin typeface="Arial" pitchFamily="34" charset="0"/>
                <a:cs typeface="Arial" pitchFamily="34" charset="0"/>
              </a:rPr>
              <a:t>be </a:t>
            </a:r>
            <a:r>
              <a:rPr b="1" spc="-110" dirty="0">
                <a:latin typeface="Arial" pitchFamily="34" charset="0"/>
                <a:cs typeface="Arial" pitchFamily="34" charset="0"/>
              </a:rPr>
              <a:t>paid </a:t>
            </a:r>
            <a:r>
              <a:rPr b="1" spc="-105" dirty="0">
                <a:latin typeface="Arial" pitchFamily="34" charset="0"/>
                <a:cs typeface="Arial" pitchFamily="34" charset="0"/>
              </a:rPr>
              <a:t>is </a:t>
            </a:r>
            <a:r>
              <a:rPr b="1" spc="-95" dirty="0">
                <a:latin typeface="Arial" pitchFamily="34" charset="0"/>
                <a:cs typeface="Arial" pitchFamily="34" charset="0"/>
              </a:rPr>
              <a:t>20% </a:t>
            </a:r>
            <a:r>
              <a:rPr b="1" spc="-100" dirty="0">
                <a:latin typeface="Arial" pitchFamily="34" charset="0"/>
                <a:cs typeface="Arial" pitchFamily="34" charset="0"/>
              </a:rPr>
              <a:t>of </a:t>
            </a:r>
            <a:r>
              <a:rPr b="1" spc="-150" dirty="0">
                <a:latin typeface="Arial" pitchFamily="34" charset="0"/>
                <a:cs typeface="Arial" pitchFamily="34" charset="0"/>
              </a:rPr>
              <a:t>the  </a:t>
            </a:r>
            <a:r>
              <a:rPr b="1" spc="-165" dirty="0">
                <a:latin typeface="Arial" pitchFamily="34" charset="0"/>
                <a:cs typeface="Arial" pitchFamily="34" charset="0"/>
              </a:rPr>
              <a:t>face </a:t>
            </a:r>
            <a:r>
              <a:rPr b="1" spc="-155" dirty="0">
                <a:latin typeface="Arial" pitchFamily="34" charset="0"/>
                <a:cs typeface="Arial" pitchFamily="34" charset="0"/>
              </a:rPr>
              <a:t>value. </a:t>
            </a:r>
            <a:r>
              <a:rPr b="1" spc="-150" dirty="0">
                <a:latin typeface="Arial" pitchFamily="34" charset="0"/>
                <a:cs typeface="Arial" pitchFamily="34" charset="0"/>
              </a:rPr>
              <a:t>Calculate the </a:t>
            </a:r>
            <a:r>
              <a:rPr b="1" spc="-135" dirty="0">
                <a:latin typeface="Arial" pitchFamily="34" charset="0"/>
                <a:cs typeface="Arial" pitchFamily="34" charset="0"/>
              </a:rPr>
              <a:t>cost </a:t>
            </a:r>
            <a:r>
              <a:rPr b="1" spc="-100" dirty="0">
                <a:latin typeface="Arial" pitchFamily="34" charset="0"/>
                <a:cs typeface="Arial" pitchFamily="34" charset="0"/>
              </a:rPr>
              <a:t>of</a:t>
            </a:r>
            <a:r>
              <a:rPr b="1" spc="-390" dirty="0">
                <a:latin typeface="Arial" pitchFamily="34" charset="0"/>
                <a:cs typeface="Arial" pitchFamily="34" charset="0"/>
              </a:rPr>
              <a:t> </a:t>
            </a:r>
            <a:r>
              <a:rPr b="1" spc="-175" dirty="0">
                <a:latin typeface="Arial" pitchFamily="34" charset="0"/>
                <a:cs typeface="Arial" pitchFamily="34" charset="0"/>
              </a:rPr>
              <a:t>equity.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67000" y="2895603"/>
            <a:ext cx="547370" cy="382155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sz="2400" b="1" spc="-200">
                <a:latin typeface="Trebuchet MS"/>
                <a:cs typeface="Trebuchet MS"/>
              </a:rPr>
              <a:t>Ke</a:t>
            </a:r>
            <a:r>
              <a:rPr sz="2400" b="1" spc="-265">
                <a:latin typeface="Trebuchet MS"/>
                <a:cs typeface="Trebuchet MS"/>
              </a:rPr>
              <a:t> </a:t>
            </a:r>
            <a:r>
              <a:rPr lang="en-US" sz="2400" b="1" spc="-265" dirty="0">
                <a:latin typeface="Trebuchet MS"/>
                <a:cs typeface="Trebuchet MS"/>
              </a:rPr>
              <a:t> 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35483" y="2675320"/>
            <a:ext cx="2253615" cy="825218"/>
          </a:xfrm>
          <a:prstGeom prst="rect">
            <a:avLst/>
          </a:prstGeom>
        </p:spPr>
        <p:txBody>
          <a:bodyPr vert="horz" wrap="square" lIns="0" tIns="85717" rIns="0" bIns="0" rtlCol="0">
            <a:spAutoFit/>
          </a:bodyPr>
          <a:lstStyle/>
          <a:p>
            <a:pPr>
              <a:spcBef>
                <a:spcPts val="675"/>
              </a:spcBef>
              <a:tabLst>
                <a:tab pos="445094" algn="l"/>
                <a:tab pos="1151787" algn="l"/>
              </a:tabLst>
            </a:pPr>
            <a:r>
              <a:rPr sz="2400" b="1" u="sng" spc="-18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spc="-3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D	</a:t>
            </a:r>
            <a:r>
              <a:rPr lang="en-US" sz="2400" b="1" u="sng" spc="-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 </a:t>
            </a:r>
            <a:r>
              <a:rPr sz="2400" b="1" spc="-120">
                <a:latin typeface="Trebuchet MS"/>
                <a:cs typeface="Trebuchet MS"/>
              </a:rPr>
              <a:t>X</a:t>
            </a:r>
            <a:r>
              <a:rPr lang="en-US" sz="2400" b="1" spc="-120" dirty="0">
                <a:latin typeface="Trebuchet MS"/>
                <a:cs typeface="Trebuchet MS"/>
              </a:rPr>
              <a:t> </a:t>
            </a:r>
            <a:r>
              <a:rPr sz="2400" b="1" spc="-120">
                <a:latin typeface="Trebuchet MS"/>
                <a:cs typeface="Trebuchet MS"/>
              </a:rPr>
              <a:t> </a:t>
            </a:r>
            <a:r>
              <a:rPr sz="2400" b="1" spc="-195">
                <a:latin typeface="Trebuchet MS"/>
                <a:cs typeface="Trebuchet MS"/>
              </a:rPr>
              <a:t>100</a:t>
            </a:r>
            <a:r>
              <a:rPr sz="2400" b="1" spc="-340">
                <a:latin typeface="Trebuchet MS"/>
                <a:cs typeface="Trebuchet MS"/>
              </a:rPr>
              <a:t> </a:t>
            </a:r>
            <a:r>
              <a:rPr lang="en-US" sz="2400" b="1" spc="105" dirty="0">
                <a:latin typeface="Trebuchet MS"/>
                <a:cs typeface="Trebuchet MS"/>
              </a:rPr>
              <a:t>            </a:t>
            </a:r>
            <a:r>
              <a:rPr sz="2400" b="1" spc="90">
                <a:latin typeface="Trebuchet MS"/>
                <a:cs typeface="Trebuchet MS"/>
              </a:rPr>
              <a:t>M</a:t>
            </a:r>
            <a:r>
              <a:rPr lang="en-US" sz="2400" b="1" spc="90" dirty="0">
                <a:latin typeface="Trebuchet MS"/>
                <a:cs typeface="Trebuchet MS"/>
              </a:rPr>
              <a:t> P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53593" y="3992316"/>
            <a:ext cx="6274409" cy="2010158"/>
          </a:xfrm>
          <a:prstGeom prst="rect">
            <a:avLst/>
          </a:prstGeom>
        </p:spPr>
        <p:txBody>
          <a:bodyPr vert="horz" wrap="square" lIns="0" tIns="85717" rIns="0" bIns="0" rtlCol="0">
            <a:spAutoFit/>
          </a:bodyPr>
          <a:lstStyle/>
          <a:p>
            <a:pPr marR="1282586" algn="ctr">
              <a:spcBef>
                <a:spcPts val="675"/>
              </a:spcBef>
            </a:pPr>
            <a:r>
              <a:rPr lang="en-US" sz="2400" b="1" spc="-30" dirty="0">
                <a:latin typeface="Trebuchet MS"/>
                <a:cs typeface="Trebuchet MS"/>
              </a:rPr>
              <a:t>               </a:t>
            </a:r>
            <a:r>
              <a:rPr sz="2400" b="1" spc="-30">
                <a:latin typeface="Trebuchet MS"/>
                <a:cs typeface="Trebuchet MS"/>
              </a:rPr>
              <a:t>D</a:t>
            </a:r>
            <a:r>
              <a:rPr lang="en-US" sz="2400" b="1" spc="-30" dirty="0">
                <a:latin typeface="Trebuchet MS"/>
                <a:cs typeface="Trebuchet MS"/>
              </a:rPr>
              <a:t>        </a:t>
            </a:r>
            <a:r>
              <a:rPr sz="2400" b="1" spc="-210">
                <a:latin typeface="Trebuchet MS"/>
                <a:cs typeface="Trebuchet MS"/>
              </a:rPr>
              <a:t>= </a:t>
            </a:r>
            <a:r>
              <a:rPr lang="en-US" sz="2400" b="1" spc="-210" dirty="0">
                <a:latin typeface="Trebuchet MS"/>
                <a:cs typeface="Trebuchet MS"/>
              </a:rPr>
              <a:t>  </a:t>
            </a:r>
            <a:r>
              <a:rPr sz="2400" b="1" spc="-120">
                <a:latin typeface="Trebuchet MS"/>
                <a:cs typeface="Trebuchet MS"/>
              </a:rPr>
              <a:t>Dividend</a:t>
            </a:r>
            <a:r>
              <a:rPr sz="2400" b="1" spc="-365">
                <a:latin typeface="Trebuchet MS"/>
                <a:cs typeface="Trebuchet MS"/>
              </a:rPr>
              <a:t> </a:t>
            </a:r>
            <a:r>
              <a:rPr sz="2400" b="1" spc="-135" dirty="0">
                <a:latin typeface="Trebuchet MS"/>
                <a:cs typeface="Trebuchet MS"/>
              </a:rPr>
              <a:t>given</a:t>
            </a:r>
            <a:endParaRPr sz="2400">
              <a:latin typeface="Trebuchet MS"/>
              <a:cs typeface="Trebuchet MS"/>
            </a:endParaRPr>
          </a:p>
          <a:p>
            <a:pPr marL="147942">
              <a:spcBef>
                <a:spcPts val="580"/>
              </a:spcBef>
            </a:pPr>
            <a:r>
              <a:rPr lang="en-US" sz="2400" b="1" spc="95" dirty="0">
                <a:latin typeface="Trebuchet MS"/>
                <a:cs typeface="Trebuchet MS"/>
              </a:rPr>
              <a:t>              M P </a:t>
            </a:r>
            <a:r>
              <a:rPr sz="2400" b="1" spc="-455">
                <a:latin typeface="Trebuchet MS"/>
                <a:cs typeface="Trebuchet MS"/>
              </a:rPr>
              <a:t> </a:t>
            </a:r>
            <a:r>
              <a:rPr lang="en-US" sz="2400" b="1" spc="-455" dirty="0">
                <a:latin typeface="Trebuchet MS"/>
                <a:cs typeface="Trebuchet MS"/>
              </a:rPr>
              <a:t>       </a:t>
            </a:r>
            <a:r>
              <a:rPr sz="2400" b="1" spc="-215">
                <a:latin typeface="Trebuchet MS"/>
                <a:cs typeface="Trebuchet MS"/>
              </a:rPr>
              <a:t>= </a:t>
            </a:r>
            <a:r>
              <a:rPr lang="en-US" sz="2400" b="1" spc="-215" dirty="0">
                <a:latin typeface="Trebuchet MS"/>
                <a:cs typeface="Trebuchet MS"/>
              </a:rPr>
              <a:t>  </a:t>
            </a:r>
            <a:r>
              <a:rPr sz="2400" b="1" spc="-85">
                <a:latin typeface="Trebuchet MS"/>
                <a:cs typeface="Trebuchet MS"/>
              </a:rPr>
              <a:t>Market </a:t>
            </a:r>
            <a:r>
              <a:rPr sz="2400" b="1" spc="-170" dirty="0">
                <a:latin typeface="Trebuchet MS"/>
                <a:cs typeface="Trebuchet MS"/>
              </a:rPr>
              <a:t>Price </a:t>
            </a:r>
            <a:r>
              <a:rPr sz="2400" b="1" spc="-100" dirty="0">
                <a:latin typeface="Trebuchet MS"/>
                <a:cs typeface="Trebuchet MS"/>
              </a:rPr>
              <a:t>of </a:t>
            </a:r>
            <a:r>
              <a:rPr sz="2400" b="1" spc="-150" dirty="0">
                <a:latin typeface="Trebuchet MS"/>
                <a:cs typeface="Trebuchet MS"/>
              </a:rPr>
              <a:t>the </a:t>
            </a:r>
            <a:r>
              <a:rPr sz="2400" b="1" spc="-135" dirty="0">
                <a:latin typeface="Trebuchet MS"/>
                <a:cs typeface="Trebuchet MS"/>
              </a:rPr>
              <a:t>share</a:t>
            </a:r>
            <a:endParaRPr sz="2400">
              <a:latin typeface="Trebuchet MS"/>
              <a:cs typeface="Trebuchet MS"/>
            </a:endParaRPr>
          </a:p>
          <a:p>
            <a:pPr marR="1405130" algn="ctr">
              <a:tabLst>
                <a:tab pos="478113" algn="l"/>
              </a:tabLst>
            </a:pPr>
            <a:r>
              <a:rPr lang="en-US" sz="2400" b="1" spc="-200" dirty="0">
                <a:latin typeface="Trebuchet MS"/>
                <a:cs typeface="Trebuchet MS"/>
              </a:rPr>
              <a:t>           </a:t>
            </a:r>
            <a:r>
              <a:rPr lang="en-US" sz="2400" b="1" spc="-200" dirty="0" err="1">
                <a:latin typeface="Trebuchet MS"/>
                <a:cs typeface="Trebuchet MS"/>
              </a:rPr>
              <a:t>Ke</a:t>
            </a:r>
            <a:r>
              <a:rPr lang="en-US" sz="2400" b="1" spc="-265" dirty="0">
                <a:latin typeface="Trebuchet MS"/>
                <a:cs typeface="Trebuchet MS"/>
              </a:rPr>
              <a:t>          </a:t>
            </a:r>
            <a:r>
              <a:rPr sz="2400" b="1" spc="-215">
                <a:latin typeface="Trebuchet MS"/>
                <a:cs typeface="Trebuchet MS"/>
              </a:rPr>
              <a:t>= </a:t>
            </a:r>
            <a:r>
              <a:rPr lang="en-US" sz="2400" b="1" spc="-215" dirty="0">
                <a:latin typeface="Trebuchet MS"/>
                <a:cs typeface="Trebuchet MS"/>
              </a:rPr>
              <a:t>  </a:t>
            </a:r>
            <a:r>
              <a:rPr sz="2400" b="1" spc="-100">
                <a:latin typeface="Trebuchet MS"/>
                <a:cs typeface="Trebuchet MS"/>
              </a:rPr>
              <a:t>Rs </a:t>
            </a:r>
            <a:r>
              <a:rPr sz="2400" b="1" spc="-125">
                <a:latin typeface="Trebuchet MS"/>
                <a:cs typeface="Trebuchet MS"/>
              </a:rPr>
              <a:t>2</a:t>
            </a:r>
            <a:r>
              <a:rPr lang="en-US" sz="2400" b="1" spc="-125" dirty="0">
                <a:latin typeface="Trebuchet MS"/>
                <a:cs typeface="Trebuchet MS"/>
              </a:rPr>
              <a:t> </a:t>
            </a:r>
            <a:r>
              <a:rPr sz="2400" b="1" spc="-125">
                <a:latin typeface="Trebuchet MS"/>
                <a:cs typeface="Trebuchet MS"/>
              </a:rPr>
              <a:t>/</a:t>
            </a:r>
            <a:r>
              <a:rPr lang="en-US" sz="2400" b="1" spc="-125" dirty="0">
                <a:latin typeface="Trebuchet MS"/>
                <a:cs typeface="Trebuchet MS"/>
              </a:rPr>
              <a:t> </a:t>
            </a:r>
            <a:r>
              <a:rPr sz="2400" b="1" spc="-125">
                <a:latin typeface="Trebuchet MS"/>
                <a:cs typeface="Trebuchet MS"/>
              </a:rPr>
              <a:t>15 </a:t>
            </a:r>
            <a:endParaRPr lang="en-US" sz="2400" b="1" spc="-125" dirty="0">
              <a:latin typeface="Trebuchet MS"/>
              <a:cs typeface="Trebuchet MS"/>
            </a:endParaRPr>
          </a:p>
          <a:p>
            <a:pPr marR="1405130" algn="ctr">
              <a:tabLst>
                <a:tab pos="478113" algn="l"/>
              </a:tabLst>
            </a:pPr>
            <a:endParaRPr lang="en-US" sz="2400" b="1" spc="-125" dirty="0">
              <a:latin typeface="Trebuchet MS"/>
              <a:cs typeface="Trebuchet MS"/>
            </a:endParaRPr>
          </a:p>
          <a:p>
            <a:pPr marR="1405130" algn="ctr">
              <a:tabLst>
                <a:tab pos="478113" algn="l"/>
              </a:tabLst>
            </a:pPr>
            <a:r>
              <a:rPr sz="2400" b="1" spc="-215">
                <a:latin typeface="Trebuchet MS"/>
                <a:cs typeface="Trebuchet MS"/>
              </a:rPr>
              <a:t>=</a:t>
            </a:r>
            <a:r>
              <a:rPr sz="2400" b="1" spc="-370">
                <a:latin typeface="Trebuchet MS"/>
                <a:cs typeface="Trebuchet MS"/>
              </a:rPr>
              <a:t> </a:t>
            </a:r>
            <a:r>
              <a:rPr lang="en-US" sz="2400" b="1" spc="-370" dirty="0">
                <a:latin typeface="Trebuchet MS"/>
                <a:cs typeface="Trebuchet MS"/>
              </a:rPr>
              <a:t> </a:t>
            </a:r>
            <a:r>
              <a:rPr sz="2400" b="1" spc="-204">
                <a:latin typeface="Trebuchet MS"/>
                <a:cs typeface="Trebuchet MS"/>
              </a:rPr>
              <a:t>0.133</a:t>
            </a:r>
            <a:r>
              <a:rPr lang="en-US" sz="2400" b="1" spc="-204" dirty="0">
                <a:latin typeface="Trebuchet MS"/>
                <a:cs typeface="Trebuchet MS"/>
              </a:rPr>
              <a:t> or 13.33 %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33600" y="2743200"/>
            <a:ext cx="4992688" cy="1202124"/>
          </a:xfrm>
          <a:custGeom>
            <a:avLst/>
            <a:gdLst/>
            <a:ahLst/>
            <a:cxnLst/>
            <a:rect l="l" t="t" r="r" b="b"/>
            <a:pathLst>
              <a:path w="4895850" h="935354">
                <a:moveTo>
                  <a:pt x="0" y="935037"/>
                </a:moveTo>
                <a:lnTo>
                  <a:pt x="4895850" y="935037"/>
                </a:lnTo>
                <a:lnTo>
                  <a:pt x="4895850" y="0"/>
                </a:lnTo>
                <a:lnTo>
                  <a:pt x="0" y="0"/>
                </a:lnTo>
                <a:lnTo>
                  <a:pt x="0" y="93503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0000" y="444249"/>
            <a:ext cx="6477000" cy="627735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4000" spc="-204">
                <a:effectLst/>
                <a:latin typeface="Arial" pitchFamily="34" charset="0"/>
                <a:cs typeface="Arial" pitchFamily="34" charset="0"/>
              </a:rPr>
              <a:t>Cost </a:t>
            </a:r>
            <a:r>
              <a:rPr lang="en-US" sz="4000" spc="-100" dirty="0"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cs typeface="Arial" pitchFamily="34" charset="0"/>
              </a:rPr>
              <a:t>New </a:t>
            </a:r>
            <a:r>
              <a:rPr lang="en-US" sz="4000" spc="-175" dirty="0"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cs typeface="Arial" pitchFamily="34" charset="0"/>
              </a:rPr>
              <a:t>issue </a:t>
            </a:r>
            <a:r>
              <a:rPr lang="en-US" sz="4000" spc="-195" dirty="0"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cs typeface="Arial" pitchFamily="34" charset="0"/>
              </a:rPr>
              <a:t>of</a:t>
            </a:r>
            <a:r>
              <a:rPr lang="en-US" sz="4000" spc="-585" dirty="0"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spc="-190" dirty="0"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cs typeface="Arial" pitchFamily="34" charset="0"/>
              </a:rPr>
              <a:t>equity</a:t>
            </a:r>
            <a:endParaRPr sz="4000" spc="-135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3590" y="1068228"/>
            <a:ext cx="8306410" cy="4657550"/>
          </a:xfrm>
          <a:prstGeom prst="rect">
            <a:avLst/>
          </a:prstGeom>
        </p:spPr>
        <p:txBody>
          <a:bodyPr vert="horz" wrap="square" lIns="0" tIns="83178" rIns="0" bIns="0" rtlCol="0">
            <a:spAutoFit/>
          </a:bodyPr>
          <a:lstStyle/>
          <a:p>
            <a:pPr marL="355569" indent="-342870">
              <a:spcBef>
                <a:spcPts val="655"/>
              </a:spcBef>
              <a:buChar char="•"/>
              <a:tabLst>
                <a:tab pos="354934" algn="l"/>
                <a:tab pos="355569" algn="l"/>
              </a:tabLst>
            </a:pPr>
            <a:r>
              <a:rPr sz="2800" b="1" spc="-90" dirty="0">
                <a:latin typeface="Arial"/>
                <a:cs typeface="Arial"/>
              </a:rPr>
              <a:t>Dividend </a:t>
            </a:r>
            <a:r>
              <a:rPr sz="2800" b="1" spc="-130" dirty="0">
                <a:latin typeface="Arial"/>
                <a:cs typeface="Arial"/>
              </a:rPr>
              <a:t>Price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b="1" spc="-114" dirty="0">
                <a:latin typeface="Arial"/>
                <a:cs typeface="Arial"/>
              </a:rPr>
              <a:t>Approach</a:t>
            </a:r>
            <a:endParaRPr sz="2800" b="1">
              <a:latin typeface="Arial"/>
              <a:cs typeface="Arial"/>
            </a:endParaRPr>
          </a:p>
          <a:p>
            <a:pPr marL="469858">
              <a:spcBef>
                <a:spcPts val="645"/>
              </a:spcBef>
              <a:tabLst>
                <a:tab pos="1495927" algn="l"/>
              </a:tabLst>
            </a:pPr>
            <a:r>
              <a:rPr sz="2800" b="1" dirty="0">
                <a:latin typeface="Arial"/>
                <a:cs typeface="Arial"/>
              </a:rPr>
              <a:t>–</a:t>
            </a:r>
            <a:r>
              <a:rPr sz="2800" b="1" spc="254" dirty="0">
                <a:latin typeface="Arial"/>
                <a:cs typeface="Arial"/>
              </a:rPr>
              <a:t> </a:t>
            </a:r>
            <a:r>
              <a:rPr sz="2800" b="1" spc="-15" dirty="0">
                <a:latin typeface="Arial"/>
                <a:cs typeface="Arial"/>
              </a:rPr>
              <a:t>With	</a:t>
            </a:r>
            <a:r>
              <a:rPr sz="2800" b="1" spc="-45" dirty="0">
                <a:latin typeface="Arial"/>
                <a:cs typeface="Arial"/>
              </a:rPr>
              <a:t>growth </a:t>
            </a:r>
            <a:r>
              <a:rPr sz="2800" b="1" spc="-30">
                <a:latin typeface="Arial"/>
                <a:cs typeface="Arial"/>
              </a:rPr>
              <a:t>in </a:t>
            </a:r>
            <a:r>
              <a:rPr sz="2800" b="1" spc="-90">
                <a:latin typeface="Arial"/>
                <a:cs typeface="Arial"/>
              </a:rPr>
              <a:t>dividends</a:t>
            </a:r>
            <a:endParaRPr lang="en-US" sz="3200" spc="-190" dirty="0">
              <a:latin typeface="Arial"/>
              <a:cs typeface="Arial"/>
            </a:endParaRPr>
          </a:p>
          <a:p>
            <a:pPr marL="469858">
              <a:spcBef>
                <a:spcPts val="645"/>
              </a:spcBef>
              <a:tabLst>
                <a:tab pos="1495927" algn="l"/>
              </a:tabLst>
            </a:pPr>
            <a:endParaRPr sz="3200">
              <a:latin typeface="Arial"/>
              <a:cs typeface="Arial"/>
            </a:endParaRPr>
          </a:p>
          <a:p>
            <a:pPr marL="1239410" marR="4417937" indent="-1024798">
              <a:lnSpc>
                <a:spcPct val="120100"/>
              </a:lnSpc>
              <a:spcBef>
                <a:spcPts val="25"/>
              </a:spcBef>
              <a:tabLst>
                <a:tab pos="794314" algn="l"/>
                <a:tab pos="1356874" algn="l"/>
                <a:tab pos="1865463" algn="l"/>
                <a:tab pos="2089599" algn="l"/>
                <a:tab pos="2514376" algn="l"/>
              </a:tabLst>
            </a:pPr>
            <a:r>
              <a:rPr sz="2800" spc="-405" dirty="0">
                <a:latin typeface="Arial"/>
                <a:cs typeface="Arial"/>
              </a:rPr>
              <a:t>K</a:t>
            </a:r>
            <a:r>
              <a:rPr sz="2800" spc="-145" dirty="0">
                <a:latin typeface="Arial"/>
                <a:cs typeface="Arial"/>
              </a:rPr>
              <a:t>e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210" dirty="0">
                <a:latin typeface="Arial"/>
                <a:cs typeface="Arial"/>
              </a:rPr>
              <a:t>=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u="sng" spc="-125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 </a:t>
            </a:r>
            <a:r>
              <a:rPr sz="2800" u="sng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		</a:t>
            </a:r>
            <a:r>
              <a:rPr sz="2800" u="sng" spc="-260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D</a:t>
            </a:r>
            <a:r>
              <a:rPr sz="2800" u="sng" dirty="0">
                <a:uFill>
                  <a:solidFill>
                    <a:srgbClr val="497DBA"/>
                  </a:solidFill>
                </a:uFill>
                <a:latin typeface="Arial"/>
                <a:cs typeface="Arial"/>
              </a:rPr>
              <a:t>	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210" dirty="0">
                <a:latin typeface="Arial"/>
                <a:cs typeface="Arial"/>
              </a:rPr>
              <a:t>+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140">
                <a:latin typeface="Arial"/>
                <a:cs typeface="Arial"/>
              </a:rPr>
              <a:t>g  </a:t>
            </a:r>
            <a:endParaRPr lang="en-US" sz="2800" spc="-140" dirty="0">
              <a:latin typeface="Arial"/>
              <a:cs typeface="Arial"/>
            </a:endParaRPr>
          </a:p>
          <a:p>
            <a:pPr marL="1239410" marR="4417937" indent="-1024798">
              <a:lnSpc>
                <a:spcPct val="120100"/>
              </a:lnSpc>
              <a:spcBef>
                <a:spcPts val="25"/>
              </a:spcBef>
              <a:tabLst>
                <a:tab pos="794314" algn="l"/>
                <a:tab pos="1356874" algn="l"/>
                <a:tab pos="1865463" algn="l"/>
                <a:tab pos="2089599" algn="l"/>
                <a:tab pos="2514376" algn="l"/>
              </a:tabLst>
            </a:pPr>
            <a:r>
              <a:rPr lang="en-US" sz="2800" spc="-140" dirty="0">
                <a:latin typeface="Arial"/>
                <a:cs typeface="Arial"/>
              </a:rPr>
              <a:t>                </a:t>
            </a:r>
            <a:r>
              <a:rPr sz="2800" spc="-135">
                <a:latin typeface="Arial"/>
                <a:cs typeface="Arial"/>
              </a:rPr>
              <a:t>Np</a:t>
            </a:r>
            <a:endParaRPr sz="2800">
              <a:latin typeface="Arial"/>
              <a:cs typeface="Arial"/>
            </a:endParaRPr>
          </a:p>
          <a:p>
            <a:pPr marL="355569" indent="-342870">
              <a:spcBef>
                <a:spcPts val="580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endParaRPr lang="en-US" sz="2800" b="1" spc="-125" dirty="0">
              <a:latin typeface="Trebuchet MS"/>
              <a:cs typeface="Trebuchet MS"/>
            </a:endParaRPr>
          </a:p>
          <a:p>
            <a:pPr marL="355569" indent="-342870">
              <a:spcBef>
                <a:spcPts val="580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b="1" spc="-125">
                <a:latin typeface="Trebuchet MS"/>
                <a:cs typeface="Trebuchet MS"/>
              </a:rPr>
              <a:t>D</a:t>
            </a:r>
            <a:r>
              <a:rPr lang="en-US" sz="2800" b="1" spc="-125" dirty="0">
                <a:latin typeface="Trebuchet MS"/>
                <a:cs typeface="Trebuchet MS"/>
              </a:rPr>
              <a:t>      </a:t>
            </a:r>
            <a:r>
              <a:rPr sz="2800" b="1" spc="-125">
                <a:latin typeface="Trebuchet MS"/>
                <a:cs typeface="Trebuchet MS"/>
              </a:rPr>
              <a:t>=</a:t>
            </a:r>
            <a:r>
              <a:rPr sz="2800" b="1" spc="-200">
                <a:latin typeface="Trebuchet MS"/>
                <a:cs typeface="Trebuchet MS"/>
              </a:rPr>
              <a:t> </a:t>
            </a:r>
            <a:r>
              <a:rPr sz="2800" b="1" spc="-125" dirty="0">
                <a:latin typeface="Trebuchet MS"/>
                <a:cs typeface="Trebuchet MS"/>
              </a:rPr>
              <a:t>Dividend</a:t>
            </a:r>
            <a:endParaRPr sz="2800">
              <a:latin typeface="Trebuchet MS"/>
              <a:cs typeface="Trebuchet MS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b="1" spc="-70">
                <a:latin typeface="Trebuchet MS"/>
                <a:cs typeface="Trebuchet MS"/>
              </a:rPr>
              <a:t>N</a:t>
            </a:r>
            <a:r>
              <a:rPr lang="en-US" sz="2800" b="1" spc="-70" dirty="0">
                <a:latin typeface="Trebuchet MS"/>
                <a:cs typeface="Trebuchet MS"/>
              </a:rPr>
              <a:t> P</a:t>
            </a:r>
            <a:r>
              <a:rPr sz="2800" b="1" spc="-70">
                <a:latin typeface="Trebuchet MS"/>
                <a:cs typeface="Trebuchet MS"/>
              </a:rPr>
              <a:t> </a:t>
            </a:r>
            <a:r>
              <a:rPr lang="en-US" sz="2800" b="1" spc="-70" dirty="0">
                <a:latin typeface="Trebuchet MS"/>
                <a:cs typeface="Trebuchet MS"/>
              </a:rPr>
              <a:t> </a:t>
            </a:r>
            <a:r>
              <a:rPr sz="2800" b="1" spc="-215">
                <a:latin typeface="Trebuchet MS"/>
                <a:cs typeface="Trebuchet MS"/>
              </a:rPr>
              <a:t>= </a:t>
            </a:r>
            <a:r>
              <a:rPr sz="2800" b="1" spc="-105" dirty="0">
                <a:latin typeface="Trebuchet MS"/>
                <a:cs typeface="Trebuchet MS"/>
              </a:rPr>
              <a:t>Net</a:t>
            </a:r>
            <a:r>
              <a:rPr sz="2800" b="1" spc="-310" dirty="0">
                <a:latin typeface="Trebuchet MS"/>
                <a:cs typeface="Trebuchet MS"/>
              </a:rPr>
              <a:t> </a:t>
            </a:r>
            <a:r>
              <a:rPr sz="2800" b="1" spc="-145" dirty="0">
                <a:latin typeface="Trebuchet MS"/>
                <a:cs typeface="Trebuchet MS"/>
              </a:rPr>
              <a:t>proceeds</a:t>
            </a:r>
            <a:endParaRPr sz="2800">
              <a:latin typeface="Trebuchet MS"/>
              <a:cs typeface="Trebuchet MS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800" b="1" spc="-70">
                <a:latin typeface="Trebuchet MS"/>
                <a:cs typeface="Trebuchet MS"/>
              </a:rPr>
              <a:t>g </a:t>
            </a:r>
            <a:r>
              <a:rPr lang="en-US" sz="2800" b="1" spc="-70" dirty="0">
                <a:latin typeface="Trebuchet MS"/>
                <a:cs typeface="Trebuchet MS"/>
              </a:rPr>
              <a:t>    </a:t>
            </a:r>
            <a:r>
              <a:rPr sz="2800" b="1" spc="-210">
                <a:latin typeface="Trebuchet MS"/>
                <a:cs typeface="Trebuchet MS"/>
              </a:rPr>
              <a:t>= </a:t>
            </a:r>
            <a:r>
              <a:rPr sz="2800" b="1" spc="-175" dirty="0">
                <a:latin typeface="Trebuchet MS"/>
                <a:cs typeface="Trebuchet MS"/>
              </a:rPr>
              <a:t>expected </a:t>
            </a:r>
            <a:r>
              <a:rPr sz="2800" b="1" spc="-114" dirty="0">
                <a:latin typeface="Trebuchet MS"/>
                <a:cs typeface="Trebuchet MS"/>
              </a:rPr>
              <a:t>growth </a:t>
            </a:r>
            <a:r>
              <a:rPr sz="2800" b="1" spc="-130" dirty="0">
                <a:latin typeface="Trebuchet MS"/>
                <a:cs typeface="Trebuchet MS"/>
              </a:rPr>
              <a:t>in</a:t>
            </a:r>
            <a:r>
              <a:rPr sz="2800" b="1" spc="-415" dirty="0">
                <a:latin typeface="Trebuchet MS"/>
                <a:cs typeface="Trebuchet MS"/>
              </a:rPr>
              <a:t> </a:t>
            </a:r>
            <a:r>
              <a:rPr sz="2800" b="1" spc="-125" dirty="0">
                <a:latin typeface="Trebuchet MS"/>
                <a:cs typeface="Trebuchet MS"/>
              </a:rPr>
              <a:t>dividends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68500" y="2667000"/>
            <a:ext cx="3048000" cy="1143000"/>
          </a:xfrm>
          <a:custGeom>
            <a:avLst/>
            <a:gdLst/>
            <a:ahLst/>
            <a:cxnLst/>
            <a:rect l="l" t="t" r="r" b="b"/>
            <a:pathLst>
              <a:path w="2951479" h="936625">
                <a:moveTo>
                  <a:pt x="0" y="936625"/>
                </a:moveTo>
                <a:lnTo>
                  <a:pt x="2951099" y="936625"/>
                </a:lnTo>
                <a:lnTo>
                  <a:pt x="2951099" y="0"/>
                </a:lnTo>
                <a:lnTo>
                  <a:pt x="0" y="0"/>
                </a:lnTo>
                <a:lnTo>
                  <a:pt x="0" y="93662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66800" y="457202"/>
            <a:ext cx="10058400" cy="1810103"/>
          </a:xfrm>
          <a:prstGeom prst="rect">
            <a:avLst/>
          </a:prstGeom>
        </p:spPr>
        <p:txBody>
          <a:bodyPr vert="horz" wrap="square" lIns="0" tIns="85717" rIns="0" bIns="0" rtlCol="0">
            <a:spAutoFit/>
          </a:bodyPr>
          <a:lstStyle/>
          <a:p>
            <a:pPr marL="12699" algn="just">
              <a:spcBef>
                <a:spcPts val="675"/>
              </a:spcBef>
            </a:pPr>
            <a:r>
              <a:rPr sz="2800" b="1" spc="-160" dirty="0">
                <a:latin typeface="Arial" pitchFamily="34" charset="0"/>
                <a:cs typeface="Arial" pitchFamily="34" charset="0"/>
              </a:rPr>
              <a:t>Example: </a:t>
            </a:r>
            <a:r>
              <a:rPr sz="2800" b="1" spc="-70" dirty="0">
                <a:latin typeface="Arial" pitchFamily="34" charset="0"/>
                <a:cs typeface="Arial" pitchFamily="34" charset="0"/>
              </a:rPr>
              <a:t>A </a:t>
            </a:r>
            <a:r>
              <a:rPr sz="2800" b="1" spc="-140" dirty="0">
                <a:latin typeface="Arial" pitchFamily="34" charset="0"/>
                <a:cs typeface="Arial" pitchFamily="34" charset="0"/>
              </a:rPr>
              <a:t>company </a:t>
            </a:r>
            <a:r>
              <a:rPr sz="2800" b="1" spc="-110" dirty="0">
                <a:latin typeface="Arial" pitchFamily="34" charset="0"/>
                <a:cs typeface="Arial" pitchFamily="34" charset="0"/>
              </a:rPr>
              <a:t>issues </a:t>
            </a:r>
            <a:r>
              <a:rPr sz="2800" b="1" spc="-140" dirty="0">
                <a:latin typeface="Arial" pitchFamily="34" charset="0"/>
                <a:cs typeface="Arial" pitchFamily="34" charset="0"/>
              </a:rPr>
              <a:t>new equity </a:t>
            </a:r>
            <a:r>
              <a:rPr sz="2800" b="1" spc="-125" dirty="0">
                <a:latin typeface="Arial" pitchFamily="34" charset="0"/>
                <a:cs typeface="Arial" pitchFamily="34" charset="0"/>
              </a:rPr>
              <a:t>with </a:t>
            </a:r>
            <a:r>
              <a:rPr sz="2800" b="1" spc="-155" dirty="0">
                <a:latin typeface="Arial" pitchFamily="34" charset="0"/>
                <a:cs typeface="Arial" pitchFamily="34" charset="0"/>
              </a:rPr>
              <a:t>each </a:t>
            </a:r>
            <a:r>
              <a:rPr sz="2800" b="1" spc="-135" dirty="0">
                <a:latin typeface="Arial" pitchFamily="34" charset="0"/>
                <a:cs typeface="Arial" pitchFamily="34" charset="0"/>
              </a:rPr>
              <a:t>share </a:t>
            </a:r>
            <a:r>
              <a:rPr sz="2800" b="1" spc="-120" dirty="0">
                <a:latin typeface="Arial" pitchFamily="34" charset="0"/>
                <a:cs typeface="Arial" pitchFamily="34" charset="0"/>
              </a:rPr>
              <a:t>at</a:t>
            </a:r>
            <a:r>
              <a:rPr sz="2800" b="1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95" dirty="0">
                <a:latin typeface="Arial" pitchFamily="34" charset="0"/>
                <a:cs typeface="Arial" pitchFamily="34" charset="0"/>
              </a:rPr>
              <a:t>Rs</a:t>
            </a:r>
            <a:r>
              <a:rPr lang="en-US" sz="2800" b="1" spc="-9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204" dirty="0">
                <a:latin typeface="Arial" pitchFamily="34" charset="0"/>
                <a:cs typeface="Arial" pitchFamily="34" charset="0"/>
              </a:rPr>
              <a:t>150. The </a:t>
            </a:r>
            <a:r>
              <a:rPr sz="2800" b="1" spc="-135" dirty="0">
                <a:latin typeface="Arial" pitchFamily="34" charset="0"/>
                <a:cs typeface="Arial" pitchFamily="34" charset="0"/>
              </a:rPr>
              <a:t>underwriting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cost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is </a:t>
            </a:r>
            <a:r>
              <a:rPr sz="2800" b="1" spc="-114" dirty="0">
                <a:latin typeface="Arial" pitchFamily="34" charset="0"/>
                <a:cs typeface="Arial" pitchFamily="34" charset="0"/>
              </a:rPr>
              <a:t>2%. </a:t>
            </a:r>
            <a:r>
              <a:rPr sz="2800" b="1" spc="-125" dirty="0">
                <a:latin typeface="Arial" pitchFamily="34" charset="0"/>
                <a:cs typeface="Arial" pitchFamily="34" charset="0"/>
              </a:rPr>
              <a:t>Following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is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the 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dividend history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of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the </a:t>
            </a:r>
            <a:r>
              <a:rPr sz="2800" b="1" spc="-165" dirty="0">
                <a:latin typeface="Arial" pitchFamily="34" charset="0"/>
                <a:cs typeface="Arial" pitchFamily="34" charset="0"/>
              </a:rPr>
              <a:t>company. </a:t>
            </a:r>
            <a:r>
              <a:rPr sz="2800" b="1" spc="-200" dirty="0">
                <a:latin typeface="Arial" pitchFamily="34" charset="0"/>
                <a:cs typeface="Arial" pitchFamily="34" charset="0"/>
              </a:rPr>
              <a:t>The 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expected</a:t>
            </a:r>
            <a:r>
              <a:rPr sz="2800" b="1" spc="-434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dividend</a:t>
            </a:r>
            <a:r>
              <a:rPr lang="en-US" sz="2800" b="1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on</a:t>
            </a:r>
            <a:r>
              <a:rPr sz="2800" b="1" spc="-21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the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40" dirty="0">
                <a:latin typeface="Arial" pitchFamily="34" charset="0"/>
                <a:cs typeface="Arial" pitchFamily="34" charset="0"/>
              </a:rPr>
              <a:t>new</a:t>
            </a:r>
            <a:r>
              <a:rPr sz="2800" b="1" spc="-1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40" dirty="0">
                <a:latin typeface="Arial" pitchFamily="34" charset="0"/>
                <a:cs typeface="Arial" pitchFamily="34" charset="0"/>
              </a:rPr>
              <a:t>share</a:t>
            </a:r>
            <a:r>
              <a:rPr sz="2800" b="1" spc="-1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5" dirty="0">
                <a:latin typeface="Arial" pitchFamily="34" charset="0"/>
                <a:cs typeface="Arial" pitchFamily="34" charset="0"/>
              </a:rPr>
              <a:t>is</a:t>
            </a:r>
            <a:r>
              <a:rPr sz="2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Rs</a:t>
            </a:r>
            <a:r>
              <a:rPr sz="2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204" dirty="0">
                <a:latin typeface="Arial" pitchFamily="34" charset="0"/>
                <a:cs typeface="Arial" pitchFamily="34" charset="0"/>
              </a:rPr>
              <a:t>14.10</a:t>
            </a:r>
            <a:r>
              <a:rPr sz="2800" b="1" spc="-19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85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spc="-1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85" dirty="0">
                <a:latin typeface="Arial" pitchFamily="34" charset="0"/>
                <a:cs typeface="Arial" pitchFamily="34" charset="0"/>
              </a:rPr>
              <a:t>Find</a:t>
            </a:r>
            <a:r>
              <a:rPr sz="2800" b="1" spc="-19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50" dirty="0">
                <a:latin typeface="Arial" pitchFamily="34" charset="0"/>
                <a:cs typeface="Arial" pitchFamily="34" charset="0"/>
              </a:rPr>
              <a:t>the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30" dirty="0">
                <a:latin typeface="Arial" pitchFamily="34" charset="0"/>
                <a:cs typeface="Arial" pitchFamily="34" charset="0"/>
              </a:rPr>
              <a:t>cost</a:t>
            </a:r>
            <a:r>
              <a:rPr sz="2800" b="1" spc="-20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0" dirty="0">
                <a:latin typeface="Arial" pitchFamily="34" charset="0"/>
                <a:cs typeface="Arial" pitchFamily="34" charset="0"/>
              </a:rPr>
              <a:t>of</a:t>
            </a:r>
            <a:r>
              <a:rPr sz="2800" b="1" spc="-18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75" dirty="0">
                <a:latin typeface="Arial" pitchFamily="34" charset="0"/>
                <a:cs typeface="Arial" pitchFamily="34" charset="0"/>
              </a:rPr>
              <a:t>equity.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2501" y="5715003"/>
            <a:ext cx="3599179" cy="382155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2699">
              <a:spcBef>
                <a:spcPts val="100"/>
              </a:spcBef>
            </a:pPr>
            <a:r>
              <a:rPr sz="2400" b="1" spc="-150" dirty="0">
                <a:latin typeface="Trebuchet MS"/>
                <a:cs typeface="Trebuchet MS"/>
              </a:rPr>
              <a:t>Calculate </a:t>
            </a:r>
            <a:r>
              <a:rPr sz="2400" b="1" spc="-145" dirty="0">
                <a:latin typeface="Trebuchet MS"/>
                <a:cs typeface="Trebuchet MS"/>
              </a:rPr>
              <a:t>the </a:t>
            </a:r>
            <a:r>
              <a:rPr sz="2400" b="1" spc="-130" dirty="0">
                <a:latin typeface="Trebuchet MS"/>
                <a:cs typeface="Trebuchet MS"/>
              </a:rPr>
              <a:t>cost </a:t>
            </a:r>
            <a:r>
              <a:rPr sz="2400" b="1" spc="-100" dirty="0">
                <a:latin typeface="Trebuchet MS"/>
                <a:cs typeface="Trebuchet MS"/>
              </a:rPr>
              <a:t>of</a:t>
            </a:r>
            <a:r>
              <a:rPr sz="2400" b="1" spc="-365" dirty="0">
                <a:latin typeface="Trebuchet MS"/>
                <a:cs typeface="Trebuchet MS"/>
              </a:rPr>
              <a:t> </a:t>
            </a:r>
            <a:r>
              <a:rPr sz="2400" b="1" spc="-114" dirty="0">
                <a:latin typeface="Trebuchet MS"/>
                <a:cs typeface="Trebuchet MS"/>
              </a:rPr>
              <a:t>equity?</a:t>
            </a:r>
            <a:endParaRPr sz="2400">
              <a:latin typeface="Trebuchet MS"/>
              <a:cs typeface="Trebuchet M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026921"/>
              </p:ext>
            </p:extLst>
          </p:nvPr>
        </p:nvGraphicFramePr>
        <p:xfrm>
          <a:off x="2583180" y="2587215"/>
          <a:ext cx="6476999" cy="28078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7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6607"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 S</a:t>
                      </a: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 in Rs)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822"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10.50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542"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.00</a:t>
                      </a:r>
                      <a:endParaRPr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542"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12.50</a:t>
                      </a: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822"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  <a:endParaRPr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12.75</a:t>
                      </a: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542"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2020</a:t>
                      </a:r>
                      <a:endParaRPr sz="24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13.40</a:t>
                      </a: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53592" y="685800"/>
            <a:ext cx="8306409" cy="4990462"/>
          </a:xfrm>
          <a:prstGeom prst="rect">
            <a:avLst/>
          </a:prstGeom>
        </p:spPr>
        <p:txBody>
          <a:bodyPr vert="horz" wrap="square" lIns="0" tIns="83178" rIns="0" bIns="0" rtlCol="0">
            <a:spAutoFit/>
          </a:bodyPr>
          <a:lstStyle/>
          <a:p>
            <a:pPr marL="355569" indent="-342870">
              <a:spcBef>
                <a:spcPts val="655"/>
              </a:spcBef>
              <a:buChar char="•"/>
              <a:tabLst>
                <a:tab pos="354934" algn="l"/>
                <a:tab pos="355569" algn="l"/>
              </a:tabLst>
            </a:pPr>
            <a:r>
              <a:rPr sz="2400" b="1" spc="-90" dirty="0">
                <a:latin typeface="Arial"/>
                <a:cs typeface="Arial"/>
              </a:rPr>
              <a:t>Dividend </a:t>
            </a:r>
            <a:r>
              <a:rPr sz="2400" b="1" spc="-130" dirty="0">
                <a:latin typeface="Arial"/>
                <a:cs typeface="Arial"/>
              </a:rPr>
              <a:t>Price</a:t>
            </a:r>
            <a:r>
              <a:rPr sz="2400" b="1" spc="-175" dirty="0">
                <a:latin typeface="Arial"/>
                <a:cs typeface="Arial"/>
              </a:rPr>
              <a:t> </a:t>
            </a:r>
            <a:r>
              <a:rPr sz="2400" b="1" spc="-114" dirty="0">
                <a:latin typeface="Arial"/>
                <a:cs typeface="Arial"/>
              </a:rPr>
              <a:t>Approach</a:t>
            </a:r>
            <a:endParaRPr sz="2400" b="1">
              <a:latin typeface="Arial"/>
              <a:cs typeface="Arial"/>
            </a:endParaRPr>
          </a:p>
          <a:p>
            <a:pPr marL="756218" lvl="1" indent="-286360">
              <a:spcBef>
                <a:spcPts val="645"/>
              </a:spcBef>
              <a:buChar char="–"/>
              <a:tabLst>
                <a:tab pos="756852" algn="l"/>
                <a:tab pos="1495927" algn="l"/>
              </a:tabLst>
            </a:pPr>
            <a:r>
              <a:rPr sz="2400" b="1" spc="-15" dirty="0">
                <a:latin typeface="Arial"/>
                <a:cs typeface="Arial"/>
              </a:rPr>
              <a:t>With	</a:t>
            </a:r>
            <a:r>
              <a:rPr sz="2400" b="1" spc="-45" dirty="0">
                <a:latin typeface="Arial"/>
                <a:cs typeface="Arial"/>
              </a:rPr>
              <a:t>growth </a:t>
            </a:r>
            <a:r>
              <a:rPr sz="2400" b="1" spc="-30" dirty="0">
                <a:latin typeface="Arial"/>
                <a:cs typeface="Arial"/>
              </a:rPr>
              <a:t>in </a:t>
            </a:r>
            <a:r>
              <a:rPr sz="2400" b="1" spc="-90" dirty="0">
                <a:latin typeface="Arial"/>
                <a:cs typeface="Arial"/>
              </a:rPr>
              <a:t>dividends </a:t>
            </a:r>
            <a:r>
              <a:rPr sz="2400" b="1" spc="-130" dirty="0">
                <a:latin typeface="Arial"/>
                <a:cs typeface="Arial"/>
              </a:rPr>
              <a:t>(</a:t>
            </a:r>
            <a:r>
              <a:rPr sz="2800" b="1" spc="-130" dirty="0">
                <a:latin typeface="Arial"/>
                <a:cs typeface="Arial"/>
              </a:rPr>
              <a:t>New </a:t>
            </a:r>
            <a:r>
              <a:rPr sz="2800" b="1" spc="-175" dirty="0">
                <a:latin typeface="Arial"/>
                <a:cs typeface="Arial"/>
              </a:rPr>
              <a:t>issue </a:t>
            </a:r>
            <a:r>
              <a:rPr sz="2800" b="1" spc="-10" dirty="0">
                <a:latin typeface="Arial"/>
                <a:cs typeface="Arial"/>
              </a:rPr>
              <a:t>of</a:t>
            </a:r>
            <a:r>
              <a:rPr sz="2800" b="1" spc="-335" dirty="0">
                <a:latin typeface="Arial"/>
                <a:cs typeface="Arial"/>
              </a:rPr>
              <a:t> </a:t>
            </a:r>
            <a:r>
              <a:rPr sz="2800" b="1" spc="-60" dirty="0">
                <a:latin typeface="Arial"/>
                <a:cs typeface="Arial"/>
              </a:rPr>
              <a:t>equity)</a:t>
            </a:r>
            <a:endParaRPr sz="2800" b="1">
              <a:latin typeface="Arial"/>
              <a:cs typeface="Arial"/>
            </a:endParaRPr>
          </a:p>
          <a:p>
            <a:pPr marL="756218" lvl="1" indent="-286360">
              <a:spcBef>
                <a:spcPts val="675"/>
              </a:spcBef>
              <a:buChar char="–"/>
              <a:tabLst>
                <a:tab pos="756852" algn="l"/>
              </a:tabLst>
            </a:pPr>
            <a:r>
              <a:rPr sz="2800" b="1" spc="-340">
                <a:latin typeface="Arial"/>
                <a:cs typeface="Arial"/>
              </a:rPr>
              <a:t>So </a:t>
            </a:r>
            <a:r>
              <a:rPr lang="en-US" sz="2800" b="1" spc="-340" dirty="0">
                <a:latin typeface="Arial"/>
                <a:cs typeface="Arial"/>
              </a:rPr>
              <a:t> </a:t>
            </a:r>
            <a:r>
              <a:rPr sz="2800" b="1" spc="-65">
                <a:latin typeface="Arial"/>
                <a:cs typeface="Arial"/>
              </a:rPr>
              <a:t>formula </a:t>
            </a:r>
            <a:r>
              <a:rPr sz="2800" b="1" spc="20" dirty="0">
                <a:latin typeface="Arial"/>
                <a:cs typeface="Arial"/>
              </a:rPr>
              <a:t>to </a:t>
            </a:r>
            <a:r>
              <a:rPr sz="2800" b="1" spc="-135" dirty="0">
                <a:latin typeface="Arial"/>
                <a:cs typeface="Arial"/>
              </a:rPr>
              <a:t>be </a:t>
            </a:r>
            <a:r>
              <a:rPr sz="2800" b="1" spc="-170" dirty="0">
                <a:latin typeface="Arial"/>
                <a:cs typeface="Arial"/>
              </a:rPr>
              <a:t>used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spc="-145" dirty="0">
                <a:latin typeface="Arial"/>
                <a:cs typeface="Arial"/>
              </a:rPr>
              <a:t>is</a:t>
            </a:r>
            <a:endParaRPr sz="2800">
              <a:latin typeface="Arial"/>
              <a:cs typeface="Arial"/>
            </a:endParaRPr>
          </a:p>
          <a:p>
            <a:pPr marR="5030022" algn="ctr">
              <a:spcBef>
                <a:spcPts val="605"/>
              </a:spcBef>
              <a:tabLst>
                <a:tab pos="579703" algn="l"/>
                <a:tab pos="1140994" algn="l"/>
                <a:tab pos="1874353" algn="l"/>
                <a:tab pos="2299765" algn="l"/>
              </a:tabLst>
            </a:pPr>
            <a:r>
              <a:rPr sz="2400" b="1" spc="-275" dirty="0">
                <a:latin typeface="Arial"/>
                <a:cs typeface="Arial"/>
              </a:rPr>
              <a:t>Ke	</a:t>
            </a:r>
            <a:r>
              <a:rPr sz="2400" b="1" spc="-204" dirty="0">
                <a:latin typeface="Arial"/>
                <a:cs typeface="Arial"/>
              </a:rPr>
              <a:t>=	</a:t>
            </a:r>
            <a:r>
              <a:rPr sz="2400" b="1" spc="-260" dirty="0">
                <a:latin typeface="Arial"/>
                <a:cs typeface="Arial"/>
              </a:rPr>
              <a:t>D	</a:t>
            </a:r>
            <a:r>
              <a:rPr sz="2400" b="1" spc="-204" dirty="0">
                <a:latin typeface="Arial"/>
                <a:cs typeface="Arial"/>
              </a:rPr>
              <a:t>+	g</a:t>
            </a:r>
            <a:endParaRPr sz="2400" b="1">
              <a:latin typeface="Arial"/>
              <a:cs typeface="Arial"/>
            </a:endParaRPr>
          </a:p>
          <a:p>
            <a:pPr marR="5068754" algn="ctr">
              <a:spcBef>
                <a:spcPts val="575"/>
              </a:spcBef>
            </a:pPr>
            <a:r>
              <a:rPr sz="2400" b="1" spc="-135" dirty="0">
                <a:latin typeface="Arial"/>
                <a:cs typeface="Arial"/>
              </a:rPr>
              <a:t>Np</a:t>
            </a:r>
            <a:endParaRPr sz="2400" b="1">
              <a:latin typeface="Arial"/>
              <a:cs typeface="Arial"/>
            </a:endParaRPr>
          </a:p>
          <a:p>
            <a:pPr>
              <a:spcBef>
                <a:spcPts val="5"/>
              </a:spcBef>
            </a:pPr>
            <a:endParaRPr sz="3500">
              <a:latin typeface="Times New Roman"/>
              <a:cs typeface="Times New Roman"/>
            </a:endParaRPr>
          </a:p>
          <a:p>
            <a:pPr marL="355569" indent="-342870">
              <a:spcBef>
                <a:spcPts val="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400" b="1" spc="-200">
                <a:latin typeface="Trebuchet MS"/>
                <a:cs typeface="Trebuchet MS"/>
              </a:rPr>
              <a:t>Ke </a:t>
            </a:r>
            <a:r>
              <a:rPr lang="en-US" sz="2400" b="1" spc="-200" dirty="0">
                <a:latin typeface="Trebuchet MS"/>
                <a:cs typeface="Trebuchet MS"/>
              </a:rPr>
              <a:t>     </a:t>
            </a:r>
            <a:r>
              <a:rPr sz="2400" b="1" spc="-215">
                <a:latin typeface="Trebuchet MS"/>
                <a:cs typeface="Trebuchet MS"/>
              </a:rPr>
              <a:t>= </a:t>
            </a:r>
            <a:r>
              <a:rPr sz="2400" b="1" spc="-125" dirty="0">
                <a:latin typeface="Trebuchet MS"/>
                <a:cs typeface="Trebuchet MS"/>
              </a:rPr>
              <a:t>Cost </a:t>
            </a:r>
            <a:r>
              <a:rPr sz="2400" b="1" spc="-100" dirty="0">
                <a:latin typeface="Trebuchet MS"/>
                <a:cs typeface="Trebuchet MS"/>
              </a:rPr>
              <a:t>of</a:t>
            </a:r>
            <a:r>
              <a:rPr sz="2400" b="1" spc="-215" dirty="0">
                <a:latin typeface="Trebuchet MS"/>
                <a:cs typeface="Trebuchet MS"/>
              </a:rPr>
              <a:t> </a:t>
            </a:r>
            <a:r>
              <a:rPr sz="2400" b="1" spc="-150" dirty="0">
                <a:latin typeface="Trebuchet MS"/>
                <a:cs typeface="Trebuchet MS"/>
              </a:rPr>
              <a:t>Equity</a:t>
            </a:r>
            <a:endParaRPr sz="2400">
              <a:latin typeface="Trebuchet MS"/>
              <a:cs typeface="Trebuchet MS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400" b="1" spc="-125">
                <a:latin typeface="Trebuchet MS"/>
                <a:cs typeface="Trebuchet MS"/>
              </a:rPr>
              <a:t>D</a:t>
            </a:r>
            <a:r>
              <a:rPr lang="en-US" sz="2400" b="1" spc="-125" dirty="0">
                <a:latin typeface="Trebuchet MS"/>
                <a:cs typeface="Trebuchet MS"/>
              </a:rPr>
              <a:t>       </a:t>
            </a:r>
            <a:r>
              <a:rPr sz="2400" b="1" spc="-125">
                <a:latin typeface="Trebuchet MS"/>
                <a:cs typeface="Trebuchet MS"/>
              </a:rPr>
              <a:t>= </a:t>
            </a:r>
            <a:r>
              <a:rPr sz="2400" b="1" spc="-100" dirty="0">
                <a:latin typeface="Trebuchet MS"/>
                <a:cs typeface="Trebuchet MS"/>
              </a:rPr>
              <a:t>Rs </a:t>
            </a:r>
            <a:r>
              <a:rPr sz="2400" b="1" spc="-190" dirty="0">
                <a:latin typeface="Trebuchet MS"/>
                <a:cs typeface="Trebuchet MS"/>
              </a:rPr>
              <a:t>14</a:t>
            </a:r>
            <a:r>
              <a:rPr sz="2400" b="1" spc="-360" dirty="0">
                <a:latin typeface="Trebuchet MS"/>
                <a:cs typeface="Trebuchet MS"/>
              </a:rPr>
              <a:t> </a:t>
            </a:r>
            <a:r>
              <a:rPr sz="2400" b="1" spc="-215" dirty="0">
                <a:latin typeface="Trebuchet MS"/>
                <a:cs typeface="Trebuchet MS"/>
              </a:rPr>
              <a:t>.10</a:t>
            </a:r>
            <a:endParaRPr sz="2400">
              <a:latin typeface="Trebuchet MS"/>
              <a:cs typeface="Trebuchet MS"/>
            </a:endParaRPr>
          </a:p>
          <a:p>
            <a:pPr marL="355569" indent="-342870">
              <a:spcBef>
                <a:spcPts val="575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400" b="1" spc="-70">
                <a:latin typeface="Trebuchet MS"/>
                <a:cs typeface="Trebuchet MS"/>
              </a:rPr>
              <a:t>N</a:t>
            </a:r>
            <a:r>
              <a:rPr lang="en-US" sz="2400" b="1" spc="-70" dirty="0">
                <a:latin typeface="Trebuchet MS"/>
                <a:cs typeface="Trebuchet MS"/>
              </a:rPr>
              <a:t> P</a:t>
            </a:r>
            <a:r>
              <a:rPr sz="2400" b="1" spc="-70">
                <a:latin typeface="Trebuchet MS"/>
                <a:cs typeface="Trebuchet MS"/>
              </a:rPr>
              <a:t> </a:t>
            </a:r>
            <a:r>
              <a:rPr lang="en-US" sz="2400" b="1" spc="-70" dirty="0">
                <a:latin typeface="Trebuchet MS"/>
                <a:cs typeface="Trebuchet MS"/>
              </a:rPr>
              <a:t>  </a:t>
            </a:r>
            <a:r>
              <a:rPr sz="2400" b="1" spc="-215">
                <a:latin typeface="Trebuchet MS"/>
                <a:cs typeface="Trebuchet MS"/>
              </a:rPr>
              <a:t>= </a:t>
            </a:r>
            <a:r>
              <a:rPr sz="2400" b="1" spc="-95" dirty="0">
                <a:latin typeface="Trebuchet MS"/>
                <a:cs typeface="Trebuchet MS"/>
              </a:rPr>
              <a:t>98% </a:t>
            </a:r>
            <a:r>
              <a:rPr sz="2400" b="1" spc="-100">
                <a:latin typeface="Trebuchet MS"/>
                <a:cs typeface="Trebuchet MS"/>
              </a:rPr>
              <a:t>of Rs</a:t>
            </a:r>
            <a:r>
              <a:rPr lang="en-US" sz="2400" b="1" spc="-100" dirty="0">
                <a:latin typeface="Trebuchet MS"/>
                <a:cs typeface="Trebuchet MS"/>
              </a:rPr>
              <a:t>.</a:t>
            </a:r>
            <a:r>
              <a:rPr sz="2400" b="1" spc="-100">
                <a:latin typeface="Trebuchet MS"/>
                <a:cs typeface="Trebuchet MS"/>
              </a:rPr>
              <a:t> </a:t>
            </a:r>
            <a:r>
              <a:rPr sz="2400" b="1" spc="-195" dirty="0">
                <a:latin typeface="Trebuchet MS"/>
                <a:cs typeface="Trebuchet MS"/>
              </a:rPr>
              <a:t>150 </a:t>
            </a:r>
            <a:r>
              <a:rPr sz="2400" b="1" spc="-215">
                <a:latin typeface="Trebuchet MS"/>
                <a:cs typeface="Trebuchet MS"/>
              </a:rPr>
              <a:t>= </a:t>
            </a:r>
            <a:r>
              <a:rPr sz="2400" b="1" spc="-100">
                <a:latin typeface="Trebuchet MS"/>
                <a:cs typeface="Trebuchet MS"/>
              </a:rPr>
              <a:t>Rs</a:t>
            </a:r>
            <a:r>
              <a:rPr lang="en-US" sz="2400" b="1" spc="-100" dirty="0">
                <a:latin typeface="Trebuchet MS"/>
                <a:cs typeface="Trebuchet MS"/>
              </a:rPr>
              <a:t>.</a:t>
            </a:r>
            <a:r>
              <a:rPr sz="2400" b="1" spc="-550">
                <a:latin typeface="Trebuchet MS"/>
                <a:cs typeface="Trebuchet MS"/>
              </a:rPr>
              <a:t> </a:t>
            </a:r>
            <a:r>
              <a:rPr sz="2400" b="1" spc="-195" dirty="0">
                <a:latin typeface="Trebuchet MS"/>
                <a:cs typeface="Trebuchet MS"/>
              </a:rPr>
              <a:t>147</a:t>
            </a:r>
            <a:endParaRPr sz="2400">
              <a:latin typeface="Trebuchet MS"/>
              <a:cs typeface="Trebuchet MS"/>
            </a:endParaRPr>
          </a:p>
          <a:p>
            <a:pPr marL="355569" marR="5079" indent="-342870">
              <a:spcBef>
                <a:spcPts val="580"/>
              </a:spcBef>
              <a:buFont typeface="Arial"/>
              <a:buChar char="•"/>
              <a:tabLst>
                <a:tab pos="354934" algn="l"/>
                <a:tab pos="355569" algn="l"/>
              </a:tabLst>
            </a:pPr>
            <a:r>
              <a:rPr sz="2400" b="1" spc="-70">
                <a:latin typeface="Trebuchet MS"/>
                <a:cs typeface="Trebuchet MS"/>
              </a:rPr>
              <a:t>g</a:t>
            </a:r>
            <a:r>
              <a:rPr sz="2400" b="1" spc="-565">
                <a:latin typeface="Trebuchet MS"/>
                <a:cs typeface="Trebuchet MS"/>
              </a:rPr>
              <a:t> </a:t>
            </a:r>
            <a:r>
              <a:rPr lang="en-US" sz="2400" b="1" spc="-565" dirty="0">
                <a:latin typeface="Trebuchet MS"/>
                <a:cs typeface="Trebuchet MS"/>
              </a:rPr>
              <a:t>                 </a:t>
            </a:r>
            <a:r>
              <a:rPr sz="2400" b="1" spc="-215">
                <a:latin typeface="Trebuchet MS"/>
                <a:cs typeface="Trebuchet MS"/>
              </a:rPr>
              <a:t>= </a:t>
            </a:r>
            <a:r>
              <a:rPr sz="2400" b="1" spc="-175" dirty="0">
                <a:latin typeface="Trebuchet MS"/>
                <a:cs typeface="Trebuchet MS"/>
              </a:rPr>
              <a:t>expected </a:t>
            </a:r>
            <a:r>
              <a:rPr sz="2400" b="1" spc="-114" dirty="0">
                <a:latin typeface="Trebuchet MS"/>
                <a:cs typeface="Trebuchet MS"/>
              </a:rPr>
              <a:t>growth </a:t>
            </a:r>
            <a:r>
              <a:rPr sz="2400" b="1" spc="-130" dirty="0">
                <a:latin typeface="Trebuchet MS"/>
                <a:cs typeface="Trebuchet MS"/>
              </a:rPr>
              <a:t>in </a:t>
            </a:r>
            <a:r>
              <a:rPr sz="2400" b="1" spc="-80">
                <a:latin typeface="Trebuchet MS"/>
                <a:cs typeface="Trebuchet MS"/>
              </a:rPr>
              <a:t>dividends?? </a:t>
            </a:r>
            <a:r>
              <a:rPr sz="2400" b="1" spc="-145" dirty="0">
                <a:latin typeface="Trebuchet MS"/>
                <a:cs typeface="Trebuchet MS"/>
              </a:rPr>
              <a:t>Can be </a:t>
            </a:r>
            <a:r>
              <a:rPr sz="2400" b="1" spc="-150" dirty="0">
                <a:latin typeface="Trebuchet MS"/>
                <a:cs typeface="Trebuchet MS"/>
              </a:rPr>
              <a:t>calculated </a:t>
            </a:r>
            <a:r>
              <a:rPr sz="2400" b="1" spc="-130" dirty="0">
                <a:latin typeface="Trebuchet MS"/>
                <a:cs typeface="Trebuchet MS"/>
              </a:rPr>
              <a:t>from  </a:t>
            </a:r>
            <a:r>
              <a:rPr sz="2400" b="1" spc="-150" dirty="0">
                <a:latin typeface="Trebuchet MS"/>
                <a:cs typeface="Trebuchet MS"/>
              </a:rPr>
              <a:t>the</a:t>
            </a:r>
            <a:r>
              <a:rPr sz="2400" b="1" spc="-190" dirty="0">
                <a:latin typeface="Trebuchet MS"/>
                <a:cs typeface="Trebuchet MS"/>
              </a:rPr>
              <a:t> </a:t>
            </a:r>
            <a:r>
              <a:rPr sz="2400" b="1" spc="-130" dirty="0">
                <a:latin typeface="Trebuchet MS"/>
                <a:cs typeface="Trebuchet MS"/>
              </a:rPr>
              <a:t>table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65501" y="2590800"/>
            <a:ext cx="865505" cy="0"/>
          </a:xfrm>
          <a:custGeom>
            <a:avLst/>
            <a:gdLst/>
            <a:ahLst/>
            <a:cxnLst/>
            <a:rect l="l" t="t" r="r" b="b"/>
            <a:pathLst>
              <a:path w="865505">
                <a:moveTo>
                  <a:pt x="0" y="0"/>
                </a:moveTo>
                <a:lnTo>
                  <a:pt x="865251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33600" y="2209801"/>
            <a:ext cx="2951480" cy="936625"/>
          </a:xfrm>
          <a:custGeom>
            <a:avLst/>
            <a:gdLst/>
            <a:ahLst/>
            <a:cxnLst/>
            <a:rect l="l" t="t" r="r" b="b"/>
            <a:pathLst>
              <a:path w="2951479" h="936625">
                <a:moveTo>
                  <a:pt x="0" y="936625"/>
                </a:moveTo>
                <a:lnTo>
                  <a:pt x="2951099" y="936625"/>
                </a:lnTo>
                <a:lnTo>
                  <a:pt x="2951099" y="0"/>
                </a:lnTo>
                <a:lnTo>
                  <a:pt x="0" y="0"/>
                </a:lnTo>
                <a:lnTo>
                  <a:pt x="0" y="93662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35E1EF-3F5C-87F9-1B95-DA0E4E0B20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125" t="28878" r="21875" b="34437"/>
          <a:stretch/>
        </p:blipFill>
        <p:spPr>
          <a:xfrm>
            <a:off x="1066800" y="0"/>
            <a:ext cx="10287000" cy="2514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9EFD36-915B-B59A-DC62-C5BF05552E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0564" t="26787" r="32561" b="25412"/>
          <a:stretch/>
        </p:blipFill>
        <p:spPr>
          <a:xfrm>
            <a:off x="381000" y="2794389"/>
            <a:ext cx="11201400" cy="386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0057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38200" y="609601"/>
            <a:ext cx="11353800" cy="4237056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354934" indent="-354934">
              <a:spcBef>
                <a:spcPts val="100"/>
              </a:spcBef>
              <a:tabLst>
                <a:tab pos="354934" algn="l"/>
                <a:tab pos="355569" algn="l"/>
              </a:tabLst>
            </a:pPr>
            <a:r>
              <a:rPr lang="en-US" sz="3600" spc="-345" dirty="0">
                <a:latin typeface="Arial" pitchFamily="34" charset="0"/>
                <a:cs typeface="Arial" pitchFamily="34" charset="0"/>
              </a:rPr>
              <a:t>	</a:t>
            </a:r>
            <a:r>
              <a:rPr sz="3600" spc="-170" dirty="0">
                <a:latin typeface="Arial" pitchFamily="34" charset="0"/>
                <a:cs typeface="Arial" pitchFamily="34" charset="0"/>
              </a:rPr>
              <a:t>Easier </a:t>
            </a:r>
            <a:r>
              <a:rPr sz="3600" spc="-135" dirty="0">
                <a:latin typeface="Arial" pitchFamily="34" charset="0"/>
                <a:cs typeface="Arial" pitchFamily="34" charset="0"/>
              </a:rPr>
              <a:t>way</a:t>
            </a:r>
            <a:r>
              <a:rPr sz="36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170" dirty="0">
                <a:latin typeface="Arial" pitchFamily="34" charset="0"/>
                <a:cs typeface="Arial" pitchFamily="34" charset="0"/>
              </a:rPr>
              <a:t>:&gt;&gt;&gt;&gt;</a:t>
            </a:r>
            <a:endParaRPr sz="3600" dirty="0">
              <a:latin typeface="Arial" pitchFamily="34" charset="0"/>
              <a:cs typeface="Arial" pitchFamily="34" charset="0"/>
            </a:endParaRPr>
          </a:p>
          <a:p>
            <a:pPr marL="870507" lvl="1" indent="-457159" algn="just">
              <a:spcBef>
                <a:spcPts val="509"/>
              </a:spcBef>
              <a:buChar char="–"/>
              <a:tabLst>
                <a:tab pos="870507" algn="l"/>
                <a:tab pos="871142" algn="l"/>
              </a:tabLst>
            </a:pPr>
            <a:r>
              <a:rPr sz="3600" spc="-80" dirty="0">
                <a:latin typeface="Arial" pitchFamily="34" charset="0"/>
                <a:cs typeface="Arial" pitchFamily="34" charset="0"/>
              </a:rPr>
              <a:t>Divide</a:t>
            </a:r>
            <a:r>
              <a:rPr sz="36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the</a:t>
            </a:r>
            <a:r>
              <a:rPr sz="3600" spc="-10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55" dirty="0">
                <a:latin typeface="Arial" pitchFamily="34" charset="0"/>
                <a:cs typeface="Arial" pitchFamily="34" charset="0"/>
              </a:rPr>
              <a:t>latest</a:t>
            </a:r>
            <a:r>
              <a:rPr sz="3600" spc="-7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55" dirty="0">
                <a:latin typeface="Arial" pitchFamily="34" charset="0"/>
                <a:cs typeface="Arial" pitchFamily="34" charset="0"/>
              </a:rPr>
              <a:t>dividend</a:t>
            </a:r>
            <a:r>
              <a:rPr sz="36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85" dirty="0">
                <a:latin typeface="Arial" pitchFamily="34" charset="0"/>
                <a:cs typeface="Arial" pitchFamily="34" charset="0"/>
              </a:rPr>
              <a:t>by</a:t>
            </a:r>
            <a:r>
              <a:rPr sz="36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the</a:t>
            </a:r>
            <a:r>
              <a:rPr sz="36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first</a:t>
            </a:r>
            <a:r>
              <a:rPr sz="36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55" dirty="0">
                <a:latin typeface="Arial" pitchFamily="34" charset="0"/>
                <a:cs typeface="Arial" pitchFamily="34" charset="0"/>
              </a:rPr>
              <a:t>dividend</a:t>
            </a:r>
            <a:endParaRPr sz="3600" dirty="0">
              <a:latin typeface="Arial" pitchFamily="34" charset="0"/>
              <a:cs typeface="Arial" pitchFamily="34" charset="0"/>
            </a:endParaRPr>
          </a:p>
          <a:p>
            <a:pPr marL="870507" marR="537797" lvl="1" indent="-457159" algn="just">
              <a:spcBef>
                <a:spcPts val="480"/>
              </a:spcBef>
              <a:buChar char="–"/>
              <a:tabLst>
                <a:tab pos="870507" algn="l"/>
                <a:tab pos="871142" algn="l"/>
              </a:tabLst>
            </a:pPr>
            <a:r>
              <a:rPr sz="3600" spc="-125" dirty="0">
                <a:latin typeface="Arial" pitchFamily="34" charset="0"/>
                <a:cs typeface="Arial" pitchFamily="34" charset="0"/>
              </a:rPr>
              <a:t>Look</a:t>
            </a:r>
            <a:r>
              <a:rPr sz="3600" spc="-14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5" dirty="0">
                <a:latin typeface="Arial" pitchFamily="34" charset="0"/>
                <a:cs typeface="Arial" pitchFamily="34" charset="0"/>
              </a:rPr>
              <a:t>in</a:t>
            </a:r>
            <a:r>
              <a:rPr sz="3600" spc="-10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the</a:t>
            </a:r>
            <a:r>
              <a:rPr sz="36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80" dirty="0">
                <a:latin typeface="Arial" pitchFamily="34" charset="0"/>
                <a:cs typeface="Arial" pitchFamily="34" charset="0"/>
              </a:rPr>
              <a:t>compound</a:t>
            </a:r>
            <a:r>
              <a:rPr sz="36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90" dirty="0">
                <a:latin typeface="Arial" pitchFamily="34" charset="0"/>
                <a:cs typeface="Arial" pitchFamily="34" charset="0"/>
              </a:rPr>
              <a:t>value</a:t>
            </a:r>
            <a:r>
              <a:rPr sz="36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45" dirty="0">
                <a:latin typeface="Arial" pitchFamily="34" charset="0"/>
                <a:cs typeface="Arial" pitchFamily="34" charset="0"/>
              </a:rPr>
              <a:t>table</a:t>
            </a:r>
            <a:r>
              <a:rPr sz="3600" spc="-9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5" dirty="0">
                <a:latin typeface="Arial" pitchFamily="34" charset="0"/>
                <a:cs typeface="Arial" pitchFamily="34" charset="0"/>
              </a:rPr>
              <a:t>for</a:t>
            </a:r>
            <a:r>
              <a:rPr sz="36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100" dirty="0">
                <a:latin typeface="Arial" pitchFamily="34" charset="0"/>
                <a:cs typeface="Arial" pitchFamily="34" charset="0"/>
              </a:rPr>
              <a:t>4</a:t>
            </a:r>
            <a:r>
              <a:rPr sz="36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90" dirty="0">
                <a:latin typeface="Arial" pitchFamily="34" charset="0"/>
                <a:cs typeface="Arial" pitchFamily="34" charset="0"/>
              </a:rPr>
              <a:t>year </a:t>
            </a:r>
            <a:r>
              <a:rPr sz="3600" b="1" i="1" u="heavy" spc="-114" dirty="0">
                <a:uFill>
                  <a:solidFill>
                    <a:srgbClr val="000000"/>
                  </a:solidFill>
                </a:uFill>
                <a:latin typeface="Arial" pitchFamily="34" charset="0"/>
                <a:cs typeface="Arial" pitchFamily="34" charset="0"/>
              </a:rPr>
              <a:t>row</a:t>
            </a:r>
            <a:r>
              <a:rPr sz="3600" b="1" i="1" spc="-18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5" dirty="0">
                <a:latin typeface="Arial" pitchFamily="34" charset="0"/>
                <a:cs typeface="Arial" pitchFamily="34" charset="0"/>
              </a:rPr>
              <a:t>for</a:t>
            </a:r>
            <a:r>
              <a:rPr sz="3600" spc="-12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the</a:t>
            </a:r>
            <a:r>
              <a:rPr sz="3600" spc="-105" dirty="0">
                <a:latin typeface="Arial" pitchFamily="34" charset="0"/>
                <a:cs typeface="Arial" pitchFamily="34" charset="0"/>
              </a:rPr>
              <a:t> above  </a:t>
            </a:r>
            <a:r>
              <a:rPr sz="3600" spc="-80" dirty="0">
                <a:latin typeface="Arial" pitchFamily="34" charset="0"/>
                <a:cs typeface="Arial" pitchFamily="34" charset="0"/>
              </a:rPr>
              <a:t>calculated </a:t>
            </a:r>
            <a:r>
              <a:rPr sz="3600" spc="-40" dirty="0">
                <a:latin typeface="Arial" pitchFamily="34" charset="0"/>
                <a:cs typeface="Arial" pitchFamily="34" charset="0"/>
              </a:rPr>
              <a:t>factor </a:t>
            </a:r>
            <a:r>
              <a:rPr sz="3600" spc="15" dirty="0">
                <a:latin typeface="Arial" pitchFamily="34" charset="0"/>
                <a:cs typeface="Arial" pitchFamily="34" charset="0"/>
              </a:rPr>
              <a:t>to </a:t>
            </a:r>
            <a:r>
              <a:rPr sz="3600" spc="-20" dirty="0">
                <a:latin typeface="Arial" pitchFamily="34" charset="0"/>
                <a:cs typeface="Arial" pitchFamily="34" charset="0"/>
              </a:rPr>
              <a:t>find</a:t>
            </a:r>
            <a:r>
              <a:rPr sz="3600" spc="-34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110" dirty="0">
                <a:latin typeface="Arial" pitchFamily="34" charset="0"/>
                <a:cs typeface="Arial" pitchFamily="34" charset="0"/>
              </a:rPr>
              <a:t>g.</a:t>
            </a:r>
            <a:endParaRPr sz="3600" dirty="0">
              <a:latin typeface="Arial" pitchFamily="34" charset="0"/>
              <a:cs typeface="Arial" pitchFamily="34" charset="0"/>
            </a:endParaRPr>
          </a:p>
          <a:p>
            <a:pPr marL="469858" indent="-457159">
              <a:spcBef>
                <a:spcPts val="545"/>
              </a:spcBef>
              <a:buChar char="•"/>
              <a:tabLst>
                <a:tab pos="469223" algn="l"/>
                <a:tab pos="469858" algn="l"/>
              </a:tabLst>
            </a:pPr>
            <a:r>
              <a:rPr sz="3600" spc="-135" dirty="0">
                <a:latin typeface="Arial" pitchFamily="34" charset="0"/>
                <a:cs typeface="Arial" pitchFamily="34" charset="0"/>
              </a:rPr>
              <a:t>From </a:t>
            </a:r>
            <a:r>
              <a:rPr sz="3600" spc="-25" dirty="0">
                <a:latin typeface="Arial" pitchFamily="34" charset="0"/>
                <a:cs typeface="Arial" pitchFamily="34" charset="0"/>
              </a:rPr>
              <a:t>both </a:t>
            </a:r>
            <a:r>
              <a:rPr sz="3600" spc="-170" dirty="0">
                <a:latin typeface="Arial" pitchFamily="34" charset="0"/>
                <a:cs typeface="Arial" pitchFamily="34" charset="0"/>
              </a:rPr>
              <a:t>ways </a:t>
            </a:r>
            <a:r>
              <a:rPr lang="en-US" sz="3600" spc="-170" dirty="0">
                <a:latin typeface="Arial" pitchFamily="34" charset="0"/>
                <a:cs typeface="Arial" pitchFamily="34" charset="0"/>
              </a:rPr>
              <a:t> Growth (</a:t>
            </a:r>
            <a:r>
              <a:rPr sz="3600" spc="-210" dirty="0">
                <a:latin typeface="Arial" pitchFamily="34" charset="0"/>
                <a:cs typeface="Arial" pitchFamily="34" charset="0"/>
              </a:rPr>
              <a:t>g</a:t>
            </a:r>
            <a:r>
              <a:rPr lang="en-US" sz="3600" spc="-210" dirty="0">
                <a:latin typeface="Arial" pitchFamily="34" charset="0"/>
                <a:cs typeface="Arial" pitchFamily="34" charset="0"/>
              </a:rPr>
              <a:t>) </a:t>
            </a:r>
            <a:r>
              <a:rPr sz="3600" spc="-210" dirty="0">
                <a:latin typeface="Arial" pitchFamily="34" charset="0"/>
                <a:cs typeface="Arial" pitchFamily="34" charset="0"/>
              </a:rPr>
              <a:t>=</a:t>
            </a:r>
            <a:r>
              <a:rPr lang="en-US" sz="3600" spc="-21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3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600" spc="-200" dirty="0">
                <a:latin typeface="Arial" pitchFamily="34" charset="0"/>
                <a:cs typeface="Arial" pitchFamily="34" charset="0"/>
              </a:rPr>
              <a:t>.29</a:t>
            </a:r>
            <a:r>
              <a:rPr sz="3600" spc="-200" dirty="0">
                <a:latin typeface="Arial" pitchFamily="34" charset="0"/>
                <a:cs typeface="Arial" pitchFamily="34" charset="0"/>
              </a:rPr>
              <a:t>%.</a:t>
            </a:r>
            <a:endParaRPr sz="3600" dirty="0">
              <a:latin typeface="Arial" pitchFamily="34" charset="0"/>
              <a:cs typeface="Arial" pitchFamily="34" charset="0"/>
            </a:endParaRPr>
          </a:p>
          <a:p>
            <a:pPr marL="469858" indent="-457159">
              <a:spcBef>
                <a:spcPts val="580"/>
              </a:spcBef>
              <a:buChar char="•"/>
              <a:tabLst>
                <a:tab pos="469223" algn="l"/>
                <a:tab pos="469858" algn="l"/>
              </a:tabLst>
            </a:pPr>
            <a:r>
              <a:rPr sz="3600" spc="-105" dirty="0">
                <a:latin typeface="Arial" pitchFamily="34" charset="0"/>
                <a:cs typeface="Arial" pitchFamily="34" charset="0"/>
              </a:rPr>
              <a:t>Put </a:t>
            </a:r>
            <a:r>
              <a:rPr sz="3600" spc="-30" dirty="0">
                <a:latin typeface="Arial" pitchFamily="34" charset="0"/>
                <a:cs typeface="Arial" pitchFamily="34" charset="0"/>
              </a:rPr>
              <a:t>in</a:t>
            </a:r>
            <a:r>
              <a:rPr lang="en-US" sz="3600" spc="-30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55" dirty="0">
                <a:latin typeface="Arial" pitchFamily="34" charset="0"/>
                <a:cs typeface="Arial" pitchFamily="34" charset="0"/>
              </a:rPr>
              <a:t>formula </a:t>
            </a:r>
            <a:r>
              <a:rPr sz="3600" spc="20" dirty="0">
                <a:latin typeface="Arial" pitchFamily="34" charset="0"/>
                <a:cs typeface="Arial" pitchFamily="34" charset="0"/>
              </a:rPr>
              <a:t>to </a:t>
            </a:r>
            <a:r>
              <a:rPr sz="3600" spc="-95" dirty="0">
                <a:latin typeface="Arial" pitchFamily="34" charset="0"/>
                <a:cs typeface="Arial" pitchFamily="34" charset="0"/>
              </a:rPr>
              <a:t>calculate </a:t>
            </a:r>
            <a:r>
              <a:rPr sz="3600" spc="-275" dirty="0">
                <a:latin typeface="Arial" pitchFamily="34" charset="0"/>
                <a:cs typeface="Arial" pitchFamily="34" charset="0"/>
              </a:rPr>
              <a:t>Ke</a:t>
            </a:r>
            <a:r>
              <a:rPr lang="en-US" sz="3600" spc="-27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75" dirty="0">
                <a:latin typeface="Arial" pitchFamily="34" charset="0"/>
                <a:cs typeface="Arial" pitchFamily="34" charset="0"/>
              </a:rPr>
              <a:t> </a:t>
            </a:r>
            <a:r>
              <a:rPr sz="3600" spc="-204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spc="-204" dirty="0">
                <a:latin typeface="Arial" pitchFamily="34" charset="0"/>
                <a:cs typeface="Arial" pitchFamily="34" charset="0"/>
              </a:rPr>
              <a:t> </a:t>
            </a:r>
            <a:r>
              <a:rPr sz="3600" b="1" spc="-80" dirty="0">
                <a:latin typeface="Arial" pitchFamily="34" charset="0"/>
                <a:cs typeface="Arial" pitchFamily="34" charset="0"/>
              </a:rPr>
              <a:t>14.10</a:t>
            </a:r>
            <a:r>
              <a:rPr lang="en-US" sz="3600" b="1" spc="-80" dirty="0">
                <a:latin typeface="Arial" pitchFamily="34" charset="0"/>
                <a:cs typeface="Arial" pitchFamily="34" charset="0"/>
              </a:rPr>
              <a:t> </a:t>
            </a:r>
            <a:r>
              <a:rPr sz="3600" b="1" spc="-8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600" b="1" spc="-80" dirty="0">
                <a:latin typeface="Arial" pitchFamily="34" charset="0"/>
                <a:cs typeface="Arial" pitchFamily="34" charset="0"/>
              </a:rPr>
              <a:t> </a:t>
            </a:r>
            <a:r>
              <a:rPr sz="3600" b="1" spc="-80" dirty="0">
                <a:latin typeface="Arial" pitchFamily="34" charset="0"/>
                <a:cs typeface="Arial" pitchFamily="34" charset="0"/>
              </a:rPr>
              <a:t>147 </a:t>
            </a:r>
            <a:r>
              <a:rPr lang="en-US" sz="3600" b="1" spc="-80" dirty="0">
                <a:latin typeface="Arial" pitchFamily="34" charset="0"/>
                <a:cs typeface="Arial" pitchFamily="34" charset="0"/>
              </a:rPr>
              <a:t> </a:t>
            </a:r>
            <a:r>
              <a:rPr sz="3600" b="1" spc="-204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3600" b="1" spc="-204" dirty="0">
                <a:latin typeface="Arial" pitchFamily="34" charset="0"/>
                <a:cs typeface="Arial" pitchFamily="34" charset="0"/>
              </a:rPr>
              <a:t> 6.29</a:t>
            </a:r>
            <a:r>
              <a:rPr sz="3600" b="1" spc="-105" dirty="0">
                <a:latin typeface="Arial" pitchFamily="34" charset="0"/>
                <a:cs typeface="Arial" pitchFamily="34" charset="0"/>
              </a:rPr>
              <a:t> </a:t>
            </a:r>
            <a:endParaRPr lang="en-US" sz="3600" b="1" spc="-105" dirty="0">
              <a:latin typeface="Arial" pitchFamily="34" charset="0"/>
              <a:cs typeface="Arial" pitchFamily="34" charset="0"/>
            </a:endParaRPr>
          </a:p>
          <a:p>
            <a:pPr marL="469858" indent="-457159">
              <a:spcBef>
                <a:spcPts val="580"/>
              </a:spcBef>
              <a:buChar char="•"/>
              <a:tabLst>
                <a:tab pos="469223" algn="l"/>
                <a:tab pos="469858" algn="l"/>
              </a:tabLst>
            </a:pPr>
            <a:r>
              <a:rPr lang="en-US" sz="3600" b="1" spc="-105" dirty="0">
                <a:latin typeface="Arial" pitchFamily="34" charset="0"/>
                <a:cs typeface="Arial" pitchFamily="34" charset="0"/>
              </a:rPr>
              <a:t>Answer  </a:t>
            </a:r>
            <a:r>
              <a:rPr sz="3600" b="1" spc="-204" dirty="0">
                <a:latin typeface="Arial" pitchFamily="34" charset="0"/>
                <a:cs typeface="Arial" pitchFamily="34" charset="0"/>
              </a:rPr>
              <a:t>=</a:t>
            </a:r>
            <a:r>
              <a:rPr sz="3600" b="1" spc="-44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spc="-440" dirty="0">
                <a:latin typeface="Arial" pitchFamily="34" charset="0"/>
                <a:cs typeface="Arial" pitchFamily="34" charset="0"/>
              </a:rPr>
              <a:t> </a:t>
            </a:r>
            <a:r>
              <a:rPr sz="3600" b="1" spc="-175" dirty="0">
                <a:latin typeface="Arial" pitchFamily="34" charset="0"/>
                <a:cs typeface="Arial" pitchFamily="34" charset="0"/>
              </a:rPr>
              <a:t>15.</a:t>
            </a:r>
            <a:r>
              <a:rPr lang="en-US" sz="3600" b="1" spc="-175" dirty="0">
                <a:latin typeface="Arial" pitchFamily="34" charset="0"/>
                <a:cs typeface="Arial" pitchFamily="34" charset="0"/>
              </a:rPr>
              <a:t> 88</a:t>
            </a:r>
            <a:r>
              <a:rPr sz="3600" b="1" spc="-175" dirty="0">
                <a:latin typeface="Arial" pitchFamily="34" charset="0"/>
                <a:cs typeface="Arial" pitchFamily="34" charset="0"/>
              </a:rPr>
              <a:t>%</a:t>
            </a:r>
            <a:endParaRPr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0" y="444249"/>
            <a:ext cx="6934200" cy="6431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pc="-204">
                <a:effectLst/>
                <a:latin typeface="Arial" pitchFamily="34" charset="0"/>
                <a:cs typeface="Arial" pitchFamily="34" charset="0"/>
              </a:rPr>
              <a:t>Cost </a:t>
            </a:r>
            <a:r>
              <a:rPr lang="en-US" spc="-130" dirty="0">
                <a:effectLst/>
                <a:latin typeface="Arial" pitchFamily="34" charset="0"/>
                <a:cs typeface="Arial" pitchFamily="34" charset="0"/>
              </a:rPr>
              <a:t>of</a:t>
            </a:r>
            <a:r>
              <a:rPr lang="en-US" spc="-155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spc="-135">
                <a:effectLst/>
                <a:latin typeface="Arial" pitchFamily="34" charset="0"/>
                <a:cs typeface="Arial" pitchFamily="34" charset="0"/>
              </a:rPr>
              <a:t>Capital</a:t>
            </a:r>
            <a:r>
              <a:rPr lang="en-US" spc="-135" dirty="0">
                <a:effectLst/>
                <a:latin typeface="Arial" pitchFamily="34" charset="0"/>
                <a:cs typeface="Arial" pitchFamily="34" charset="0"/>
              </a:rPr>
              <a:t>: Definition</a:t>
            </a:r>
            <a:endParaRPr spc="-135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1" y="1132794"/>
            <a:ext cx="9559320" cy="4669675"/>
          </a:xfrm>
          <a:prstGeom prst="rect">
            <a:avLst/>
          </a:prstGeom>
        </p:spPr>
        <p:txBody>
          <a:bodyPr vert="horz" wrap="square" lIns="0" tIns="10159" rIns="0" bIns="0" rtlCol="0">
            <a:spAutoFit/>
          </a:bodyPr>
          <a:lstStyle/>
          <a:p>
            <a:pPr marL="355569" marR="5079" indent="-342870" algn="just">
              <a:lnSpc>
                <a:spcPct val="100600"/>
              </a:lnSpc>
              <a:spcBef>
                <a:spcPts val="80"/>
              </a:spcBef>
              <a:buChar char="•"/>
              <a:tabLst>
                <a:tab pos="354934" algn="l"/>
                <a:tab pos="355569" algn="l"/>
              </a:tabLst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Cost of capital is the minimum required rate of return which a firm requires as a condition for undertaking an investment.  				   			                   						-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Milton H. Spencer</a:t>
            </a:r>
          </a:p>
          <a:p>
            <a:pPr marL="355569" marR="5079" indent="-342870" algn="just">
              <a:lnSpc>
                <a:spcPct val="100600"/>
              </a:lnSpc>
              <a:spcBef>
                <a:spcPts val="80"/>
              </a:spcBef>
              <a:buChar char="•"/>
              <a:tabLst>
                <a:tab pos="354934" algn="l"/>
                <a:tab pos="355569" algn="l"/>
              </a:tabLst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The cost of capital is the minimum required rate of earnings or the cut-off rate of capital expenditure.			   					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-Ezra Solomon</a:t>
            </a:r>
          </a:p>
          <a:p>
            <a:pPr marL="355569" marR="5079" indent="-342870" algn="just">
              <a:lnSpc>
                <a:spcPct val="100600"/>
              </a:lnSpc>
              <a:spcBef>
                <a:spcPts val="80"/>
              </a:spcBef>
              <a:buChar char="•"/>
              <a:tabLst>
                <a:tab pos="354934" algn="l"/>
                <a:tab pos="355569" algn="l"/>
              </a:tabLst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The rate of return a firm must earn on its investment so the market value of the firm remains unchanged. 								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-L. J. </a:t>
            </a:r>
            <a:r>
              <a:rPr lang="en-US" sz="3000" b="1" dirty="0" err="1">
                <a:latin typeface="Arial" pitchFamily="34" charset="0"/>
                <a:cs typeface="Arial" pitchFamily="34" charset="0"/>
              </a:rPr>
              <a:t>Gitman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0" y="457203"/>
            <a:ext cx="10363200" cy="5207963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355569" marR="5079" indent="-342870" algn="just">
              <a:spcBef>
                <a:spcPts val="100"/>
              </a:spcBef>
              <a:tabLst>
                <a:tab pos="354934" algn="l"/>
                <a:tab pos="355569" algn="l"/>
                <a:tab pos="3992523" algn="l"/>
              </a:tabLst>
            </a:pPr>
            <a:r>
              <a:rPr lang="en-US" sz="2800" spc="-140" dirty="0">
                <a:latin typeface="Arial"/>
                <a:cs typeface="Arial"/>
              </a:rPr>
              <a:t>  	</a:t>
            </a:r>
            <a:r>
              <a:rPr sz="2800" b="1" spc="-140" dirty="0">
                <a:latin typeface="Arial"/>
                <a:cs typeface="Arial"/>
              </a:rPr>
              <a:t>Example: </a:t>
            </a:r>
            <a:r>
              <a:rPr lang="en-US" sz="2800" b="1" spc="-140" dirty="0">
                <a:latin typeface="Arial"/>
                <a:cs typeface="Arial"/>
              </a:rPr>
              <a:t> </a:t>
            </a:r>
            <a:r>
              <a:rPr sz="2800" b="1" spc="-215" dirty="0">
                <a:latin typeface="Arial"/>
                <a:cs typeface="Arial"/>
              </a:rPr>
              <a:t>A</a:t>
            </a:r>
            <a:r>
              <a:rPr sz="2800" b="1" spc="-150" dirty="0">
                <a:latin typeface="Arial"/>
                <a:cs typeface="Arial"/>
              </a:rPr>
              <a:t> </a:t>
            </a:r>
            <a:r>
              <a:rPr sz="2800" b="1" spc="-120" dirty="0">
                <a:latin typeface="Arial"/>
                <a:cs typeface="Arial"/>
              </a:rPr>
              <a:t>company's</a:t>
            </a:r>
            <a:r>
              <a:rPr sz="2800" b="1" spc="-135" dirty="0">
                <a:latin typeface="Arial"/>
                <a:cs typeface="Arial"/>
              </a:rPr>
              <a:t> share</a:t>
            </a:r>
            <a:r>
              <a:rPr lang="en-US" sz="2800" b="1" spc="-135" dirty="0">
                <a:latin typeface="Arial"/>
                <a:cs typeface="Arial"/>
              </a:rPr>
              <a:t> </a:t>
            </a:r>
            <a:r>
              <a:rPr sz="2800" b="1" spc="-180" dirty="0">
                <a:latin typeface="Arial"/>
                <a:cs typeface="Arial"/>
              </a:rPr>
              <a:t>has </a:t>
            </a:r>
            <a:r>
              <a:rPr sz="2800" b="1" spc="-190" dirty="0">
                <a:latin typeface="Arial"/>
                <a:cs typeface="Arial"/>
              </a:rPr>
              <a:t>a </a:t>
            </a:r>
            <a:r>
              <a:rPr sz="2800" b="1" spc="-70" dirty="0">
                <a:latin typeface="Arial"/>
                <a:cs typeface="Arial"/>
              </a:rPr>
              <a:t>market </a:t>
            </a:r>
            <a:r>
              <a:rPr sz="2800" b="1" spc="-75" dirty="0">
                <a:latin typeface="Arial"/>
                <a:cs typeface="Arial"/>
              </a:rPr>
              <a:t>price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350" dirty="0">
                <a:latin typeface="Arial"/>
                <a:cs typeface="Arial"/>
              </a:rPr>
              <a:t>Rs </a:t>
            </a:r>
            <a:r>
              <a:rPr lang="en-US" sz="2800" b="1" spc="-350" dirty="0">
                <a:latin typeface="Arial"/>
                <a:cs typeface="Arial"/>
              </a:rPr>
              <a:t>. </a:t>
            </a:r>
            <a:r>
              <a:rPr sz="2800" b="1" spc="-175" dirty="0">
                <a:latin typeface="Arial"/>
                <a:cs typeface="Arial"/>
              </a:rPr>
              <a:t>20.</a:t>
            </a:r>
            <a:r>
              <a:rPr lang="en-US" sz="2800" b="1" spc="-175" dirty="0">
                <a:latin typeface="Arial"/>
                <a:cs typeface="Arial"/>
              </a:rPr>
              <a:t> </a:t>
            </a:r>
            <a:r>
              <a:rPr sz="2800" b="1" spc="-175" dirty="0">
                <a:latin typeface="Arial"/>
                <a:cs typeface="Arial"/>
              </a:rPr>
              <a:t>The  </a:t>
            </a:r>
            <a:r>
              <a:rPr sz="2800" b="1" spc="-125" dirty="0">
                <a:latin typeface="Arial"/>
                <a:cs typeface="Arial"/>
              </a:rPr>
              <a:t>company </a:t>
            </a:r>
            <a:r>
              <a:rPr sz="2800" b="1" spc="-180" dirty="0">
                <a:latin typeface="Arial"/>
                <a:cs typeface="Arial"/>
              </a:rPr>
              <a:t>pays </a:t>
            </a:r>
            <a:r>
              <a:rPr sz="2800" b="1" spc="-190" dirty="0">
                <a:latin typeface="Arial"/>
                <a:cs typeface="Arial"/>
              </a:rPr>
              <a:t>a </a:t>
            </a:r>
            <a:r>
              <a:rPr sz="2800" b="1" spc="-70" dirty="0">
                <a:latin typeface="Arial"/>
                <a:cs typeface="Arial"/>
              </a:rPr>
              <a:t>dividend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350" dirty="0">
                <a:latin typeface="Arial"/>
                <a:cs typeface="Arial"/>
              </a:rPr>
              <a:t>Rs </a:t>
            </a:r>
            <a:r>
              <a:rPr lang="en-US" sz="2800" b="1" spc="-350" dirty="0">
                <a:latin typeface="Arial"/>
                <a:cs typeface="Arial"/>
              </a:rPr>
              <a:t>. </a:t>
            </a:r>
            <a:r>
              <a:rPr sz="2800" b="1" spc="-120" dirty="0">
                <a:latin typeface="Arial"/>
                <a:cs typeface="Arial"/>
              </a:rPr>
              <a:t>1</a:t>
            </a:r>
            <a:r>
              <a:rPr lang="en-US" sz="2800" b="1" spc="-120" dirty="0">
                <a:latin typeface="Arial"/>
                <a:cs typeface="Arial"/>
              </a:rPr>
              <a:t>.00 </a:t>
            </a:r>
            <a:r>
              <a:rPr sz="2800" b="1" spc="-120" dirty="0">
                <a:latin typeface="Arial"/>
                <a:cs typeface="Arial"/>
              </a:rPr>
              <a:t> </a:t>
            </a:r>
            <a:r>
              <a:rPr sz="2800" b="1" spc="-65" dirty="0">
                <a:latin typeface="Arial"/>
                <a:cs typeface="Arial"/>
              </a:rPr>
              <a:t>per </a:t>
            </a:r>
            <a:r>
              <a:rPr sz="2800" b="1" spc="-125" dirty="0">
                <a:latin typeface="Arial"/>
                <a:cs typeface="Arial"/>
              </a:rPr>
              <a:t>share. </a:t>
            </a:r>
            <a:r>
              <a:rPr sz="2800" b="1" spc="-180" dirty="0">
                <a:latin typeface="Arial"/>
                <a:cs typeface="Arial"/>
              </a:rPr>
              <a:t>The </a:t>
            </a:r>
            <a:r>
              <a:rPr sz="2800" b="1" spc="-110" dirty="0">
                <a:latin typeface="Arial"/>
                <a:cs typeface="Arial"/>
              </a:rPr>
              <a:t>shareholders  </a:t>
            </a:r>
            <a:r>
              <a:rPr sz="2800" b="1" spc="-105" dirty="0">
                <a:latin typeface="Arial"/>
                <a:cs typeface="Arial"/>
              </a:rPr>
              <a:t>expect </a:t>
            </a:r>
            <a:r>
              <a:rPr sz="2800" b="1" spc="-185" dirty="0">
                <a:latin typeface="Arial"/>
                <a:cs typeface="Arial"/>
              </a:rPr>
              <a:t>a </a:t>
            </a:r>
            <a:r>
              <a:rPr sz="2800" b="1" spc="-45" dirty="0">
                <a:latin typeface="Arial"/>
                <a:cs typeface="Arial"/>
              </a:rPr>
              <a:t>growth </a:t>
            </a:r>
            <a:r>
              <a:rPr sz="2800" b="1" spc="-65" dirty="0">
                <a:latin typeface="Arial"/>
                <a:cs typeface="Arial"/>
              </a:rPr>
              <a:t>rate </a:t>
            </a:r>
            <a:r>
              <a:rPr sz="2800" b="1" spc="-5" dirty="0">
                <a:latin typeface="Arial"/>
                <a:cs typeface="Arial"/>
              </a:rPr>
              <a:t>of </a:t>
            </a:r>
            <a:r>
              <a:rPr sz="2800" b="1" spc="-120" dirty="0">
                <a:latin typeface="Arial"/>
                <a:cs typeface="Arial"/>
              </a:rPr>
              <a:t>5 </a:t>
            </a:r>
            <a:r>
              <a:rPr sz="2800" b="1" spc="-420" dirty="0">
                <a:latin typeface="Arial"/>
                <a:cs typeface="Arial"/>
              </a:rPr>
              <a:t>% </a:t>
            </a:r>
            <a:r>
              <a:rPr lang="en-US" sz="2800" b="1" spc="-420" dirty="0">
                <a:latin typeface="Arial"/>
                <a:cs typeface="Arial"/>
              </a:rPr>
              <a:t> </a:t>
            </a:r>
            <a:r>
              <a:rPr sz="2800" b="1" spc="-65" dirty="0">
                <a:latin typeface="Arial"/>
                <a:cs typeface="Arial"/>
              </a:rPr>
              <a:t>per </a:t>
            </a:r>
            <a:r>
              <a:rPr sz="2800" b="1" spc="-145" dirty="0">
                <a:latin typeface="Arial"/>
                <a:cs typeface="Arial"/>
              </a:rPr>
              <a:t>year. </a:t>
            </a:r>
            <a:r>
              <a:rPr sz="2800" b="1" spc="-125" dirty="0">
                <a:latin typeface="Arial"/>
                <a:cs typeface="Arial"/>
              </a:rPr>
              <a:t>Calculate </a:t>
            </a:r>
            <a:r>
              <a:rPr sz="2800" b="1" spc="-25" dirty="0">
                <a:latin typeface="Arial"/>
                <a:cs typeface="Arial"/>
              </a:rPr>
              <a:t>the </a:t>
            </a:r>
            <a:r>
              <a:rPr sz="2800" b="1" spc="-110" dirty="0">
                <a:latin typeface="Arial"/>
                <a:cs typeface="Arial"/>
              </a:rPr>
              <a:t>cost </a:t>
            </a:r>
            <a:r>
              <a:rPr sz="2800" b="1" spc="-10" dirty="0">
                <a:latin typeface="Arial"/>
                <a:cs typeface="Arial"/>
              </a:rPr>
              <a:t>of  </a:t>
            </a:r>
            <a:r>
              <a:rPr sz="2800" b="1" spc="-70" dirty="0">
                <a:latin typeface="Arial"/>
                <a:cs typeface="Arial"/>
              </a:rPr>
              <a:t>equity.</a:t>
            </a:r>
            <a:endParaRPr lang="en-US" sz="2800" b="1" spc="-70" dirty="0">
              <a:latin typeface="Arial"/>
              <a:cs typeface="Arial"/>
            </a:endParaRPr>
          </a:p>
          <a:p>
            <a:pPr marL="355569" marR="5079" indent="-342870">
              <a:spcBef>
                <a:spcPts val="100"/>
              </a:spcBef>
              <a:tabLst>
                <a:tab pos="354934" algn="l"/>
                <a:tab pos="355569" algn="l"/>
                <a:tab pos="3992523" algn="l"/>
              </a:tabLst>
            </a:pPr>
            <a:endParaRPr sz="2800" dirty="0">
              <a:latin typeface="Arial"/>
              <a:cs typeface="Arial"/>
            </a:endParaRPr>
          </a:p>
          <a:p>
            <a:pPr marL="761932" marR="4154433" indent="-292709">
              <a:lnSpc>
                <a:spcPct val="120000"/>
              </a:lnSpc>
              <a:tabLst>
                <a:tab pos="1339730" algn="l"/>
                <a:tab pos="1902290" algn="l"/>
                <a:tab pos="2635015" algn="l"/>
                <a:tab pos="3062332" algn="l"/>
              </a:tabLst>
            </a:pPr>
            <a:r>
              <a:rPr sz="2800" b="1" spc="-275" dirty="0">
                <a:latin typeface="Arial"/>
                <a:cs typeface="Arial"/>
              </a:rPr>
              <a:t>Ke	</a:t>
            </a:r>
            <a:r>
              <a:rPr sz="2800" b="1" spc="-210" dirty="0">
                <a:latin typeface="Arial"/>
                <a:cs typeface="Arial"/>
              </a:rPr>
              <a:t>=	</a:t>
            </a:r>
            <a:r>
              <a:rPr sz="2800" b="1" spc="-260" dirty="0">
                <a:latin typeface="Arial"/>
                <a:cs typeface="Arial"/>
              </a:rPr>
              <a:t>D	</a:t>
            </a:r>
            <a:r>
              <a:rPr sz="2800" b="1" spc="-210" dirty="0">
                <a:latin typeface="Arial"/>
                <a:cs typeface="Arial"/>
              </a:rPr>
              <a:t>+	g</a:t>
            </a:r>
            <a:endParaRPr sz="2800" b="1" dirty="0">
              <a:latin typeface="Arial"/>
              <a:cs typeface="Arial"/>
            </a:endParaRPr>
          </a:p>
          <a:p>
            <a:pPr marL="1853399">
              <a:spcBef>
                <a:spcPts val="580"/>
              </a:spcBef>
            </a:pPr>
            <a:r>
              <a:rPr sz="2800" b="1" spc="-15" dirty="0">
                <a:latin typeface="Arial"/>
                <a:cs typeface="Arial"/>
              </a:rPr>
              <a:t>M</a:t>
            </a:r>
            <a:r>
              <a:rPr lang="en-US" sz="2800" b="1" spc="-15" dirty="0">
                <a:latin typeface="Arial"/>
                <a:cs typeface="Arial"/>
              </a:rPr>
              <a:t>P</a:t>
            </a:r>
            <a:endParaRPr sz="2800" b="1" dirty="0">
              <a:latin typeface="Arial"/>
              <a:cs typeface="Arial"/>
            </a:endParaRPr>
          </a:p>
          <a:p>
            <a:pPr marL="355569" indent="-342870" algn="just">
              <a:spcBef>
                <a:spcPts val="575"/>
              </a:spcBef>
              <a:tabLst>
                <a:tab pos="354934" algn="l"/>
                <a:tab pos="355569" algn="l"/>
              </a:tabLst>
            </a:pPr>
            <a:r>
              <a:rPr lang="en-US" sz="2800" b="1" spc="-125" dirty="0">
                <a:latin typeface="Trebuchet MS"/>
                <a:cs typeface="Trebuchet MS"/>
              </a:rPr>
              <a:t>		</a:t>
            </a:r>
            <a:r>
              <a:rPr sz="2800" b="1" spc="-125" dirty="0">
                <a:latin typeface="Trebuchet MS"/>
                <a:cs typeface="Trebuchet MS"/>
              </a:rPr>
              <a:t>D</a:t>
            </a:r>
            <a:r>
              <a:rPr lang="en-US" sz="2800" b="1" spc="-125" dirty="0">
                <a:latin typeface="Trebuchet MS"/>
                <a:cs typeface="Trebuchet MS"/>
              </a:rPr>
              <a:t>      </a:t>
            </a:r>
            <a:r>
              <a:rPr sz="2800" b="1" spc="-125" dirty="0">
                <a:latin typeface="Trebuchet MS"/>
                <a:cs typeface="Trebuchet MS"/>
              </a:rPr>
              <a:t>= </a:t>
            </a:r>
            <a:r>
              <a:rPr lang="en-US" sz="2800" b="1" spc="-125" dirty="0">
                <a:latin typeface="Trebuchet MS"/>
                <a:cs typeface="Trebuchet MS"/>
              </a:rPr>
              <a:t>   </a:t>
            </a:r>
            <a:r>
              <a:rPr sz="2800" b="1" spc="-100" dirty="0">
                <a:latin typeface="Trebuchet MS"/>
                <a:cs typeface="Trebuchet MS"/>
              </a:rPr>
              <a:t>Rs</a:t>
            </a:r>
            <a:r>
              <a:rPr sz="2800" b="1" spc="-270" dirty="0">
                <a:latin typeface="Trebuchet MS"/>
                <a:cs typeface="Trebuchet MS"/>
              </a:rPr>
              <a:t> </a:t>
            </a:r>
            <a:r>
              <a:rPr sz="2800" b="1" spc="-190" dirty="0">
                <a:latin typeface="Trebuchet MS"/>
                <a:cs typeface="Trebuchet MS"/>
              </a:rPr>
              <a:t>1</a:t>
            </a:r>
            <a:r>
              <a:rPr lang="en-US" sz="2800" b="1" spc="-190" dirty="0">
                <a:latin typeface="Trebuchet MS"/>
                <a:cs typeface="Trebuchet MS"/>
              </a:rPr>
              <a:t>.00</a:t>
            </a:r>
            <a:endParaRPr sz="2800" dirty="0">
              <a:latin typeface="Trebuchet MS"/>
              <a:cs typeface="Trebuchet MS"/>
            </a:endParaRPr>
          </a:p>
          <a:p>
            <a:pPr marL="355569" indent="-342870" algn="just">
              <a:spcBef>
                <a:spcPts val="580"/>
              </a:spcBef>
              <a:tabLst>
                <a:tab pos="354934" algn="l"/>
                <a:tab pos="355569" algn="l"/>
              </a:tabLst>
            </a:pPr>
            <a:r>
              <a:rPr lang="en-US" sz="2800" b="1" spc="95" dirty="0">
                <a:latin typeface="Trebuchet MS"/>
                <a:cs typeface="Trebuchet MS"/>
              </a:rPr>
              <a:t>		</a:t>
            </a:r>
            <a:r>
              <a:rPr sz="2800" b="1" spc="95" dirty="0">
                <a:latin typeface="Trebuchet MS"/>
                <a:cs typeface="Trebuchet MS"/>
              </a:rPr>
              <a:t>M</a:t>
            </a:r>
            <a:r>
              <a:rPr lang="en-US" sz="2800" b="1" spc="95" dirty="0">
                <a:latin typeface="Trebuchet MS"/>
                <a:cs typeface="Trebuchet MS"/>
              </a:rPr>
              <a:t>P</a:t>
            </a:r>
            <a:r>
              <a:rPr sz="2800" b="1" spc="95" dirty="0">
                <a:latin typeface="Trebuchet MS"/>
                <a:cs typeface="Trebuchet MS"/>
              </a:rPr>
              <a:t> </a:t>
            </a:r>
            <a:r>
              <a:rPr lang="en-US" sz="2800" b="1" spc="95" dirty="0">
                <a:latin typeface="Trebuchet MS"/>
                <a:cs typeface="Trebuchet MS"/>
              </a:rPr>
              <a:t> </a:t>
            </a:r>
            <a:r>
              <a:rPr sz="2800" b="1" spc="-210" dirty="0">
                <a:latin typeface="Trebuchet MS"/>
                <a:cs typeface="Trebuchet MS"/>
              </a:rPr>
              <a:t>= </a:t>
            </a:r>
            <a:r>
              <a:rPr lang="en-US" sz="2800" b="1" spc="-210" dirty="0">
                <a:latin typeface="Trebuchet MS"/>
                <a:cs typeface="Trebuchet MS"/>
              </a:rPr>
              <a:t>    </a:t>
            </a:r>
            <a:r>
              <a:rPr sz="2800" b="1" spc="-85" dirty="0">
                <a:latin typeface="Trebuchet MS"/>
                <a:cs typeface="Trebuchet MS"/>
              </a:rPr>
              <a:t>Market </a:t>
            </a:r>
            <a:r>
              <a:rPr sz="2800" b="1" spc="-165" dirty="0">
                <a:latin typeface="Trebuchet MS"/>
                <a:cs typeface="Trebuchet MS"/>
              </a:rPr>
              <a:t>price </a:t>
            </a:r>
            <a:r>
              <a:rPr sz="2800" b="1" spc="-100" dirty="0">
                <a:latin typeface="Trebuchet MS"/>
                <a:cs typeface="Trebuchet MS"/>
              </a:rPr>
              <a:t>of </a:t>
            </a:r>
            <a:r>
              <a:rPr sz="2800" b="1" spc="-150" dirty="0">
                <a:latin typeface="Trebuchet MS"/>
                <a:cs typeface="Trebuchet MS"/>
              </a:rPr>
              <a:t>the </a:t>
            </a:r>
            <a:r>
              <a:rPr sz="2800" b="1" spc="-135" dirty="0">
                <a:latin typeface="Trebuchet MS"/>
                <a:cs typeface="Trebuchet MS"/>
              </a:rPr>
              <a:t>share </a:t>
            </a:r>
            <a:r>
              <a:rPr lang="en-US" sz="2800" b="1" spc="-135" dirty="0">
                <a:latin typeface="Trebuchet MS"/>
                <a:cs typeface="Trebuchet MS"/>
              </a:rPr>
              <a:t>     </a:t>
            </a:r>
            <a:r>
              <a:rPr sz="2800" b="1" spc="-210" dirty="0">
                <a:latin typeface="Trebuchet MS"/>
                <a:cs typeface="Trebuchet MS"/>
              </a:rPr>
              <a:t>= </a:t>
            </a:r>
            <a:r>
              <a:rPr sz="2800" b="1" spc="-95" dirty="0">
                <a:latin typeface="Trebuchet MS"/>
                <a:cs typeface="Trebuchet MS"/>
              </a:rPr>
              <a:t>Rs</a:t>
            </a:r>
            <a:r>
              <a:rPr sz="2800" b="1" spc="-215" dirty="0">
                <a:latin typeface="Trebuchet MS"/>
                <a:cs typeface="Trebuchet MS"/>
              </a:rPr>
              <a:t> </a:t>
            </a:r>
            <a:r>
              <a:rPr sz="2800" b="1" spc="-190" dirty="0">
                <a:latin typeface="Trebuchet MS"/>
                <a:cs typeface="Trebuchet MS"/>
              </a:rPr>
              <a:t>20</a:t>
            </a:r>
            <a:endParaRPr lang="en-US" sz="2800" dirty="0">
              <a:latin typeface="Trebuchet MS"/>
              <a:cs typeface="Trebuchet MS"/>
            </a:endParaRPr>
          </a:p>
          <a:p>
            <a:pPr marL="355569" indent="-342870" algn="just">
              <a:spcBef>
                <a:spcPts val="580"/>
              </a:spcBef>
              <a:tabLst>
                <a:tab pos="354934" algn="l"/>
                <a:tab pos="355569" algn="l"/>
              </a:tabLst>
            </a:pPr>
            <a:r>
              <a:rPr lang="en-US" sz="2800" b="1" spc="-70" dirty="0">
                <a:latin typeface="Trebuchet MS"/>
                <a:cs typeface="Trebuchet MS"/>
              </a:rPr>
              <a:t>    </a:t>
            </a:r>
            <a:r>
              <a:rPr sz="2800" b="1" spc="-70" dirty="0">
                <a:latin typeface="Trebuchet MS"/>
                <a:cs typeface="Trebuchet MS"/>
              </a:rPr>
              <a:t>g</a:t>
            </a:r>
            <a:r>
              <a:rPr lang="en-US" sz="2800" b="1" spc="-70" dirty="0">
                <a:latin typeface="Trebuchet MS"/>
                <a:cs typeface="Trebuchet MS"/>
              </a:rPr>
              <a:t> </a:t>
            </a:r>
            <a:r>
              <a:rPr sz="2800" b="1" spc="-215" dirty="0">
                <a:latin typeface="Trebuchet MS"/>
                <a:cs typeface="Trebuchet MS"/>
              </a:rPr>
              <a:t>=</a:t>
            </a:r>
            <a:r>
              <a:rPr lang="en-US" sz="2800" b="1" spc="-215" dirty="0">
                <a:latin typeface="Trebuchet MS"/>
                <a:cs typeface="Trebuchet MS"/>
              </a:rPr>
              <a:t> </a:t>
            </a:r>
            <a:r>
              <a:rPr sz="2800" b="1" spc="-175" dirty="0">
                <a:latin typeface="Trebuchet MS"/>
                <a:cs typeface="Trebuchet MS"/>
              </a:rPr>
              <a:t>expected </a:t>
            </a:r>
            <a:r>
              <a:rPr sz="2800" b="1" spc="-114" dirty="0">
                <a:latin typeface="Trebuchet MS"/>
                <a:cs typeface="Trebuchet MS"/>
              </a:rPr>
              <a:t>growth </a:t>
            </a:r>
            <a:r>
              <a:rPr sz="2800" b="1" spc="-130" dirty="0">
                <a:latin typeface="Trebuchet MS"/>
                <a:cs typeface="Trebuchet MS"/>
              </a:rPr>
              <a:t>in</a:t>
            </a:r>
            <a:r>
              <a:rPr lang="en-US" sz="2800" b="1" spc="-130" dirty="0">
                <a:latin typeface="Trebuchet MS"/>
                <a:cs typeface="Trebuchet MS"/>
              </a:rPr>
              <a:t> </a:t>
            </a:r>
            <a:r>
              <a:rPr sz="2800" b="1" spc="-125" dirty="0">
                <a:latin typeface="Trebuchet MS"/>
                <a:cs typeface="Trebuchet MS"/>
              </a:rPr>
              <a:t>dividends </a:t>
            </a:r>
            <a:r>
              <a:rPr sz="2800" b="1" spc="-530" dirty="0">
                <a:latin typeface="Trebuchet MS"/>
                <a:cs typeface="Trebuchet MS"/>
              </a:rPr>
              <a:t> </a:t>
            </a:r>
            <a:r>
              <a:rPr sz="2800" b="1" spc="-45" dirty="0">
                <a:latin typeface="Trebuchet MS"/>
                <a:cs typeface="Trebuchet MS"/>
              </a:rPr>
              <a:t>5%  </a:t>
            </a:r>
            <a:endParaRPr lang="en-US" sz="2800" b="1" spc="-45" dirty="0">
              <a:latin typeface="Trebuchet MS"/>
              <a:cs typeface="Trebuchet MS"/>
            </a:endParaRPr>
          </a:p>
          <a:p>
            <a:pPr marL="147942" marR="2694700" indent="-135243" algn="just">
              <a:lnSpc>
                <a:spcPct val="120000"/>
              </a:lnSpc>
              <a:tabLst>
                <a:tab pos="354934" algn="l"/>
                <a:tab pos="355569" algn="l"/>
              </a:tabLst>
            </a:pPr>
            <a:r>
              <a:rPr lang="en-US" sz="2800" b="1" spc="-200" dirty="0">
                <a:latin typeface="Trebuchet MS"/>
                <a:cs typeface="Trebuchet MS"/>
              </a:rPr>
              <a:t>     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43200" y="3124200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>
                <a:moveTo>
                  <a:pt x="0" y="0"/>
                </a:moveTo>
                <a:lnTo>
                  <a:pt x="863600" y="0"/>
                </a:lnTo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22501" y="2667002"/>
            <a:ext cx="3095625" cy="990598"/>
          </a:xfrm>
          <a:custGeom>
            <a:avLst/>
            <a:gdLst/>
            <a:ahLst/>
            <a:cxnLst/>
            <a:rect l="l" t="t" r="r" b="b"/>
            <a:pathLst>
              <a:path w="3095625" h="936625">
                <a:moveTo>
                  <a:pt x="0" y="936625"/>
                </a:moveTo>
                <a:lnTo>
                  <a:pt x="3095625" y="936625"/>
                </a:lnTo>
                <a:lnTo>
                  <a:pt x="3095625" y="0"/>
                </a:lnTo>
                <a:lnTo>
                  <a:pt x="0" y="0"/>
                </a:lnTo>
                <a:lnTo>
                  <a:pt x="0" y="93662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0BE221-9437-BE30-E98F-4311EEB9575C}"/>
              </a:ext>
            </a:extLst>
          </p:cNvPr>
          <p:cNvSpPr txBox="1"/>
          <p:nvPr/>
        </p:nvSpPr>
        <p:spPr>
          <a:xfrm>
            <a:off x="1295400" y="5867399"/>
            <a:ext cx="60984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00" dirty="0">
                <a:latin typeface="Trebuchet MS"/>
                <a:cs typeface="Trebuchet MS"/>
              </a:rPr>
              <a:t> Ans. Ke   </a:t>
            </a:r>
            <a:r>
              <a:rPr lang="en-US" sz="2800" b="1" spc="-215" dirty="0">
                <a:latin typeface="Trebuchet MS"/>
                <a:cs typeface="Trebuchet MS"/>
              </a:rPr>
              <a:t>=</a:t>
            </a:r>
            <a:r>
              <a:rPr lang="en-US" sz="2800" b="1" spc="-170" dirty="0">
                <a:latin typeface="Trebuchet MS"/>
                <a:cs typeface="Trebuchet MS"/>
              </a:rPr>
              <a:t>     </a:t>
            </a:r>
            <a:r>
              <a:rPr lang="en-US" sz="2800" b="1" spc="-95" dirty="0">
                <a:latin typeface="Trebuchet MS"/>
                <a:cs typeface="Trebuchet MS"/>
              </a:rPr>
              <a:t>10%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3002" y="304800"/>
            <a:ext cx="5419095" cy="566180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3600" spc="-204">
                <a:solidFill>
                  <a:schemeClr val="tx1"/>
                </a:solidFill>
                <a:effectLst/>
              </a:rPr>
              <a:t>Cost </a:t>
            </a:r>
            <a:r>
              <a:rPr lang="en-US" sz="3600" spc="-130" dirty="0">
                <a:solidFill>
                  <a:schemeClr val="tx1"/>
                </a:solidFill>
                <a:effectLst/>
              </a:rPr>
              <a:t>of </a:t>
            </a:r>
            <a:r>
              <a:rPr sz="3600" spc="-145">
                <a:solidFill>
                  <a:schemeClr val="tx1"/>
                </a:solidFill>
                <a:effectLst/>
              </a:rPr>
              <a:t>Retained</a:t>
            </a:r>
            <a:r>
              <a:rPr sz="3600" spc="-160">
                <a:solidFill>
                  <a:schemeClr val="tx1"/>
                </a:solidFill>
                <a:effectLst/>
              </a:rPr>
              <a:t> </a:t>
            </a:r>
            <a:r>
              <a:rPr sz="3600" spc="-185" dirty="0">
                <a:solidFill>
                  <a:schemeClr val="tx1"/>
                </a:solidFill>
                <a:effectLst/>
              </a:rPr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500" y="914401"/>
            <a:ext cx="8636000" cy="5516887"/>
          </a:xfrm>
          <a:prstGeom prst="rect">
            <a:avLst/>
          </a:prstGeom>
        </p:spPr>
        <p:txBody>
          <a:bodyPr vert="horz" wrap="square" lIns="0" tIns="88892" rIns="0" bIns="0" rtlCol="0">
            <a:spAutoFit/>
          </a:bodyPr>
          <a:lstStyle/>
          <a:p>
            <a:pPr marL="756218" marR="325091" lvl="1" indent="-286360" algn="just">
              <a:spcBef>
                <a:spcPts val="509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lang="en-US" sz="2800" spc="-120" dirty="0">
                <a:latin typeface="Arial" pitchFamily="34" charset="0"/>
                <a:cs typeface="Arial" pitchFamily="34" charset="0"/>
              </a:rPr>
              <a:t>NPAT </a:t>
            </a:r>
            <a:r>
              <a:rPr sz="2800" spc="-105">
                <a:latin typeface="Arial" pitchFamily="34" charset="0"/>
                <a:cs typeface="Arial" pitchFamily="34" charset="0"/>
              </a:rPr>
              <a:t>that</a:t>
            </a:r>
            <a:r>
              <a:rPr sz="2800" spc="-155">
                <a:latin typeface="Arial" pitchFamily="34" charset="0"/>
                <a:cs typeface="Arial" pitchFamily="34" charset="0"/>
              </a:rPr>
              <a:t> </a:t>
            </a:r>
            <a:r>
              <a:rPr sz="2800" spc="-85" dirty="0">
                <a:latin typeface="Arial" pitchFamily="34" charset="0"/>
                <a:cs typeface="Arial" pitchFamily="34" charset="0"/>
              </a:rPr>
              <a:t>is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not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distributed</a:t>
            </a:r>
            <a:r>
              <a:rPr sz="2800" spc="-19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by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company</a:t>
            </a:r>
            <a:r>
              <a:rPr sz="28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to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 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share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holders </a:t>
            </a:r>
            <a:r>
              <a:rPr sz="2800" spc="-85" dirty="0">
                <a:latin typeface="Arial" pitchFamily="34" charset="0"/>
                <a:cs typeface="Arial" pitchFamily="34" charset="0"/>
              </a:rPr>
              <a:t>is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called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retained</a:t>
            </a:r>
            <a:r>
              <a:rPr sz="2800" spc="-37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earnings.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756218" lvl="1" indent="-286360" algn="just">
              <a:spcBef>
                <a:spcPts val="480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sz="2800" spc="-120" dirty="0">
                <a:latin typeface="Arial" pitchFamily="34" charset="0"/>
                <a:cs typeface="Arial" pitchFamily="34" charset="0"/>
              </a:rPr>
              <a:t>Such</a:t>
            </a:r>
            <a:r>
              <a:rPr sz="28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earnings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are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used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by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companies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for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future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expansions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756218" marR="292709" lvl="1" indent="-286360" algn="just">
              <a:spcBef>
                <a:spcPts val="480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sz="2800" spc="-90" dirty="0">
                <a:latin typeface="Arial" pitchFamily="34" charset="0"/>
                <a:cs typeface="Arial" pitchFamily="34" charset="0"/>
              </a:rPr>
              <a:t>Some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people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think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that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these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earnings 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are 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free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cost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and does</a:t>
            </a:r>
            <a:r>
              <a:rPr sz="2800" spc="-254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not 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800" spc="-18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anything</a:t>
            </a:r>
            <a:r>
              <a:rPr sz="2800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to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company,</a:t>
            </a:r>
            <a:r>
              <a:rPr sz="2800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75" dirty="0">
                <a:latin typeface="Arial" pitchFamily="34" charset="0"/>
                <a:cs typeface="Arial" pitchFamily="34" charset="0"/>
              </a:rPr>
              <a:t>WHICH</a:t>
            </a:r>
            <a:r>
              <a:rPr sz="2800" b="1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50" dirty="0">
                <a:latin typeface="Arial" pitchFamily="34" charset="0"/>
                <a:cs typeface="Arial" pitchFamily="34" charset="0"/>
              </a:rPr>
              <a:t>IS</a:t>
            </a:r>
            <a:r>
              <a:rPr sz="2800" b="1" spc="-145" dirty="0">
                <a:latin typeface="Arial" pitchFamily="34" charset="0"/>
                <a:cs typeface="Arial" pitchFamily="34" charset="0"/>
              </a:rPr>
              <a:t> ABSOLUTLEY</a:t>
            </a:r>
            <a:r>
              <a:rPr sz="2800" b="1" spc="-1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55" dirty="0">
                <a:latin typeface="Arial" pitchFamily="34" charset="0"/>
                <a:cs typeface="Arial" pitchFamily="34" charset="0"/>
              </a:rPr>
              <a:t>WRONG!</a:t>
            </a:r>
            <a:endParaRPr sz="2800" b="1">
              <a:latin typeface="Arial" pitchFamily="34" charset="0"/>
              <a:cs typeface="Arial" pitchFamily="34" charset="0"/>
            </a:endParaRPr>
          </a:p>
          <a:p>
            <a:pPr marL="756218" marR="5079" lvl="1" indent="-286360" algn="just">
              <a:spcBef>
                <a:spcPts val="480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lang="en-US" sz="2800" spc="-114" dirty="0">
                <a:latin typeface="Arial" pitchFamily="34" charset="0"/>
                <a:cs typeface="Arial" pitchFamily="34" charset="0"/>
              </a:rPr>
              <a:t>When </a:t>
            </a:r>
            <a:r>
              <a:rPr sz="2800" spc="-105">
                <a:latin typeface="Arial" pitchFamily="34" charset="0"/>
                <a:cs typeface="Arial" pitchFamily="34" charset="0"/>
              </a:rPr>
              <a:t>theses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earnings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were </a:t>
            </a:r>
            <a:r>
              <a:rPr sz="2800" spc="-114">
                <a:latin typeface="Arial" pitchFamily="34" charset="0"/>
                <a:cs typeface="Arial" pitchFamily="34" charset="0"/>
              </a:rPr>
              <a:t>given </a:t>
            </a:r>
            <a:r>
              <a:rPr sz="2800" spc="-90">
                <a:latin typeface="Arial" pitchFamily="34" charset="0"/>
                <a:cs typeface="Arial" pitchFamily="34" charset="0"/>
              </a:rPr>
              <a:t>to</a:t>
            </a:r>
            <a:r>
              <a:rPr lang="en-US" sz="2800" spc="-9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4">
                <a:latin typeface="Arial" pitchFamily="34" charset="0"/>
                <a:cs typeface="Arial" pitchFamily="34" charset="0"/>
              </a:rPr>
              <a:t>share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holders </a:t>
            </a:r>
            <a:r>
              <a:rPr sz="2800" spc="-114">
                <a:latin typeface="Arial" pitchFamily="34" charset="0"/>
                <a:cs typeface="Arial" pitchFamily="34" charset="0"/>
              </a:rPr>
              <a:t>then </a:t>
            </a:r>
            <a:r>
              <a:rPr sz="2800" spc="-125">
                <a:latin typeface="Arial" pitchFamily="34" charset="0"/>
                <a:cs typeface="Arial" pitchFamily="34" charset="0"/>
              </a:rPr>
              <a:t>they</a:t>
            </a:r>
            <a:r>
              <a:rPr lang="en-US"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0">
                <a:latin typeface="Arial" pitchFamily="34" charset="0"/>
                <a:cs typeface="Arial" pitchFamily="34" charset="0"/>
              </a:rPr>
              <a:t>would</a:t>
            </a:r>
            <a:r>
              <a:rPr sz="2800" spc="-185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have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invested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them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somewhere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and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in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turn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have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earned</a:t>
            </a:r>
            <a:r>
              <a:rPr sz="2800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on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5" dirty="0">
                <a:latin typeface="Arial" pitchFamily="34" charset="0"/>
                <a:cs typeface="Arial" pitchFamily="34" charset="0"/>
              </a:rPr>
              <a:t>that 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investment.</a:t>
            </a:r>
            <a:endParaRPr sz="2800">
              <a:latin typeface="Arial" pitchFamily="34" charset="0"/>
              <a:cs typeface="Arial" pitchFamily="34" charset="0"/>
            </a:endParaRPr>
          </a:p>
          <a:p>
            <a:pPr marL="756218" marR="233658" lvl="1" indent="-286360" algn="just">
              <a:spcBef>
                <a:spcPts val="484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sz="2800" spc="-210">
                <a:latin typeface="Arial" pitchFamily="34" charset="0"/>
                <a:cs typeface="Arial" pitchFamily="34" charset="0"/>
              </a:rPr>
              <a:t>Thus</a:t>
            </a:r>
            <a:r>
              <a:rPr lang="en-US" sz="2800" spc="-210" dirty="0">
                <a:latin typeface="Arial" pitchFamily="34" charset="0"/>
                <a:cs typeface="Arial" pitchFamily="34" charset="0"/>
              </a:rPr>
              <a:t>, called </a:t>
            </a:r>
            <a:r>
              <a:rPr sz="2800" spc="-130">
                <a:latin typeface="Arial" pitchFamily="34" charset="0"/>
                <a:cs typeface="Arial" pitchFamily="34" charset="0"/>
              </a:rPr>
              <a:t>“ </a:t>
            </a:r>
            <a:r>
              <a:rPr sz="2800" spc="-195" dirty="0">
                <a:latin typeface="Arial" pitchFamily="34" charset="0"/>
                <a:cs typeface="Arial" pitchFamily="34" charset="0"/>
              </a:rPr>
              <a:t>Earnings 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Sacrificed 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“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or 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“Opportunity </a:t>
            </a:r>
            <a:r>
              <a:rPr sz="2800" spc="-185" dirty="0">
                <a:latin typeface="Arial" pitchFamily="34" charset="0"/>
                <a:cs typeface="Arial" pitchFamily="34" charset="0"/>
              </a:rPr>
              <a:t>Lost” 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by </a:t>
            </a:r>
            <a:r>
              <a:rPr sz="2800" spc="-75">
                <a:latin typeface="Arial" pitchFamily="34" charset="0"/>
                <a:cs typeface="Arial" pitchFamily="34" charset="0"/>
              </a:rPr>
              <a:t>the </a:t>
            </a:r>
            <a:r>
              <a:rPr sz="2800" spc="-150">
                <a:latin typeface="Arial" pitchFamily="34" charset="0"/>
                <a:cs typeface="Arial" pitchFamily="34" charset="0"/>
              </a:rPr>
              <a:t>investors</a:t>
            </a:r>
            <a:r>
              <a:rPr lang="en-US" sz="2800" spc="-150" dirty="0">
                <a:latin typeface="Arial" pitchFamily="34" charset="0"/>
                <a:cs typeface="Arial" pitchFamily="34" charset="0"/>
              </a:rPr>
              <a:t>.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4002" y="304800"/>
            <a:ext cx="6540499" cy="6431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4000" spc="-204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Cost </a:t>
            </a:r>
            <a:r>
              <a:rPr lang="en-US" sz="4000" spc="-13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of </a:t>
            </a:r>
            <a:r>
              <a:rPr sz="4000" spc="-145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Retained</a:t>
            </a:r>
            <a:r>
              <a:rPr sz="4000" spc="-16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sz="4000" spc="-185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989386"/>
            <a:ext cx="10591800" cy="4137022"/>
          </a:xfrm>
          <a:prstGeom prst="rect">
            <a:avLst/>
          </a:prstGeom>
        </p:spPr>
        <p:txBody>
          <a:bodyPr vert="horz" wrap="square" lIns="0" tIns="88892" rIns="0" bIns="0" rtlCol="0">
            <a:spAutoFit/>
          </a:bodyPr>
          <a:lstStyle/>
          <a:p>
            <a:pPr marL="355569" indent="-342870" algn="just">
              <a:spcBef>
                <a:spcPts val="700"/>
              </a:spcBef>
              <a:buChar char="•"/>
              <a:tabLst>
                <a:tab pos="354934" algn="l"/>
                <a:tab pos="355569" algn="l"/>
                <a:tab pos="3419805" algn="l"/>
              </a:tabLst>
            </a:pPr>
            <a:r>
              <a:rPr sz="3200" b="1" spc="-65" dirty="0">
                <a:latin typeface="Arial"/>
                <a:cs typeface="Arial"/>
              </a:rPr>
              <a:t>Adjustment</a:t>
            </a:r>
            <a:r>
              <a:rPr sz="3200" b="1" spc="-150" dirty="0">
                <a:latin typeface="Arial"/>
                <a:cs typeface="Arial"/>
              </a:rPr>
              <a:t> </a:t>
            </a:r>
            <a:r>
              <a:rPr lang="en-US" sz="3200" b="1" spc="-120" dirty="0">
                <a:latin typeface="Arial"/>
                <a:cs typeface="Arial"/>
              </a:rPr>
              <a:t>required</a:t>
            </a:r>
            <a:r>
              <a:rPr lang="en-US" sz="3200" b="1" spc="-130" dirty="0">
                <a:latin typeface="Arial"/>
                <a:cs typeface="Arial"/>
              </a:rPr>
              <a:t> </a:t>
            </a:r>
            <a:r>
              <a:rPr sz="3200" b="1" spc="-30" dirty="0">
                <a:latin typeface="Arial"/>
                <a:cs typeface="Arial"/>
              </a:rPr>
              <a:t>in</a:t>
            </a:r>
            <a:r>
              <a:rPr lang="en-US" sz="3200" b="1" spc="-30" dirty="0">
                <a:latin typeface="Arial"/>
                <a:cs typeface="Arial"/>
              </a:rPr>
              <a:t> </a:t>
            </a:r>
            <a:r>
              <a:rPr lang="en-US" sz="3200" b="1" spc="-125" dirty="0">
                <a:latin typeface="Arial"/>
                <a:cs typeface="Arial"/>
              </a:rPr>
              <a:t>retained</a:t>
            </a:r>
            <a:r>
              <a:rPr lang="en-US" sz="3200" b="1" spc="-170" dirty="0">
                <a:latin typeface="Arial"/>
                <a:cs typeface="Arial"/>
              </a:rPr>
              <a:t> </a:t>
            </a:r>
            <a:r>
              <a:rPr sz="3200" b="1" spc="-110" dirty="0">
                <a:latin typeface="Arial"/>
                <a:cs typeface="Arial"/>
              </a:rPr>
              <a:t>earnings</a:t>
            </a:r>
            <a:endParaRPr sz="3200" b="1" dirty="0">
              <a:latin typeface="Arial"/>
              <a:cs typeface="Arial"/>
            </a:endParaRPr>
          </a:p>
          <a:p>
            <a:pPr marL="756218" marR="198737" lvl="1" indent="-286360" algn="just">
              <a:spcBef>
                <a:spcPts val="509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sz="2800" spc="-165" dirty="0">
                <a:latin typeface="Trebuchet MS"/>
                <a:cs typeface="Trebuchet MS"/>
              </a:rPr>
              <a:t>The</a:t>
            </a:r>
            <a:r>
              <a:rPr sz="2800" spc="-175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money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25" dirty="0">
                <a:latin typeface="Trebuchet MS"/>
                <a:cs typeface="Trebuchet MS"/>
              </a:rPr>
              <a:t>retained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by</a:t>
            </a:r>
            <a:r>
              <a:rPr sz="2800" spc="-14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the</a:t>
            </a:r>
            <a:r>
              <a:rPr sz="2800" spc="-165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company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85" dirty="0">
                <a:latin typeface="Trebuchet MS"/>
                <a:cs typeface="Trebuchet MS"/>
              </a:rPr>
              <a:t>is</a:t>
            </a:r>
            <a:r>
              <a:rPr sz="2800" spc="-150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not</a:t>
            </a:r>
            <a:r>
              <a:rPr sz="2800" spc="-165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equal</a:t>
            </a:r>
            <a:r>
              <a:rPr sz="2800" spc="-165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to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that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114" dirty="0">
                <a:latin typeface="Trebuchet MS"/>
                <a:cs typeface="Trebuchet MS"/>
              </a:rPr>
              <a:t>given</a:t>
            </a:r>
            <a:r>
              <a:rPr sz="2800" spc="-145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to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the  </a:t>
            </a:r>
            <a:r>
              <a:rPr sz="2800" spc="-125" dirty="0">
                <a:latin typeface="Trebuchet MS"/>
                <a:cs typeface="Trebuchet MS"/>
              </a:rPr>
              <a:t>investors.</a:t>
            </a:r>
            <a:endParaRPr sz="2800" dirty="0">
              <a:latin typeface="Trebuchet MS"/>
              <a:cs typeface="Trebuchet MS"/>
            </a:endParaRPr>
          </a:p>
          <a:p>
            <a:pPr marL="1155597" lvl="2" indent="-228580" algn="just">
              <a:spcBef>
                <a:spcPts val="415"/>
              </a:spcBef>
              <a:buFont typeface="Arial"/>
              <a:buChar char="•"/>
              <a:tabLst>
                <a:tab pos="1155597" algn="l"/>
                <a:tab pos="1156232" algn="l"/>
              </a:tabLst>
            </a:pPr>
            <a:r>
              <a:rPr sz="2400" b="1" spc="-90" dirty="0">
                <a:latin typeface="Trebuchet MS"/>
                <a:cs typeface="Trebuchet MS"/>
              </a:rPr>
              <a:t>Investors pay </a:t>
            </a:r>
            <a:r>
              <a:rPr sz="2400" b="1" spc="-110" dirty="0">
                <a:latin typeface="Trebuchet MS"/>
                <a:cs typeface="Trebuchet MS"/>
              </a:rPr>
              <a:t>tax </a:t>
            </a:r>
            <a:r>
              <a:rPr sz="2400" b="1" spc="-70" dirty="0">
                <a:latin typeface="Trebuchet MS"/>
                <a:cs typeface="Trebuchet MS"/>
              </a:rPr>
              <a:t>on </a:t>
            </a:r>
            <a:r>
              <a:rPr sz="2400" b="1" spc="-100" dirty="0">
                <a:latin typeface="Trebuchet MS"/>
                <a:cs typeface="Trebuchet MS"/>
              </a:rPr>
              <a:t>the </a:t>
            </a:r>
            <a:r>
              <a:rPr sz="2400" b="1" spc="-95" dirty="0">
                <a:latin typeface="Trebuchet MS"/>
                <a:cs typeface="Trebuchet MS"/>
              </a:rPr>
              <a:t>money </a:t>
            </a:r>
            <a:r>
              <a:rPr sz="2400" b="1" spc="-90" dirty="0">
                <a:latin typeface="Trebuchet MS"/>
                <a:cs typeface="Trebuchet MS"/>
              </a:rPr>
              <a:t>given </a:t>
            </a:r>
            <a:r>
              <a:rPr sz="2400" b="1" spc="-60" dirty="0">
                <a:latin typeface="Trebuchet MS"/>
                <a:cs typeface="Trebuchet MS"/>
              </a:rPr>
              <a:t>as</a:t>
            </a:r>
            <a:r>
              <a:rPr sz="2400" b="1" spc="-325" dirty="0">
                <a:latin typeface="Trebuchet MS"/>
                <a:cs typeface="Trebuchet MS"/>
              </a:rPr>
              <a:t> </a:t>
            </a:r>
            <a:r>
              <a:rPr sz="2400" b="1" spc="-85" dirty="0">
                <a:latin typeface="Trebuchet MS"/>
                <a:cs typeface="Trebuchet MS"/>
              </a:rPr>
              <a:t>dividends</a:t>
            </a:r>
            <a:r>
              <a:rPr lang="en-US" sz="2400" b="1" spc="-85" dirty="0">
                <a:latin typeface="Trebuchet MS"/>
                <a:cs typeface="Trebuchet MS"/>
              </a:rPr>
              <a:t>.</a:t>
            </a:r>
            <a:endParaRPr sz="2400" b="1" dirty="0">
              <a:latin typeface="Trebuchet MS"/>
              <a:cs typeface="Trebuchet MS"/>
            </a:endParaRPr>
          </a:p>
          <a:p>
            <a:pPr marL="1155597" lvl="2" indent="-228580" algn="just">
              <a:spcBef>
                <a:spcPts val="384"/>
              </a:spcBef>
              <a:buFont typeface="Arial"/>
              <a:buChar char="•"/>
              <a:tabLst>
                <a:tab pos="1155597" algn="l"/>
                <a:tab pos="1156232" algn="l"/>
              </a:tabLst>
            </a:pPr>
            <a:r>
              <a:rPr sz="2400" b="1" spc="-130" dirty="0">
                <a:latin typeface="Trebuchet MS"/>
                <a:cs typeface="Trebuchet MS"/>
              </a:rPr>
              <a:t>They </a:t>
            </a:r>
            <a:r>
              <a:rPr sz="2400" b="1" spc="-60" dirty="0">
                <a:latin typeface="Trebuchet MS"/>
                <a:cs typeface="Trebuchet MS"/>
              </a:rPr>
              <a:t>also </a:t>
            </a:r>
            <a:r>
              <a:rPr sz="2400" b="1" spc="-110" dirty="0">
                <a:latin typeface="Trebuchet MS"/>
                <a:cs typeface="Trebuchet MS"/>
              </a:rPr>
              <a:t>incur brokerage </a:t>
            </a:r>
            <a:r>
              <a:rPr sz="2400" b="1" spc="-90" dirty="0">
                <a:latin typeface="Trebuchet MS"/>
                <a:cs typeface="Trebuchet MS"/>
              </a:rPr>
              <a:t>cost </a:t>
            </a:r>
            <a:r>
              <a:rPr sz="2400" b="1" spc="-70" dirty="0">
                <a:latin typeface="Trebuchet MS"/>
                <a:cs typeface="Trebuchet MS"/>
              </a:rPr>
              <a:t>on </a:t>
            </a:r>
            <a:r>
              <a:rPr sz="2400" b="1" spc="-85" dirty="0">
                <a:latin typeface="Trebuchet MS"/>
                <a:cs typeface="Trebuchet MS"/>
              </a:rPr>
              <a:t>making</a:t>
            </a:r>
            <a:r>
              <a:rPr sz="2400" b="1" spc="-254" dirty="0">
                <a:latin typeface="Trebuchet MS"/>
                <a:cs typeface="Trebuchet MS"/>
              </a:rPr>
              <a:t> </a:t>
            </a:r>
            <a:r>
              <a:rPr sz="2400" b="1" spc="-95" dirty="0">
                <a:latin typeface="Trebuchet MS"/>
                <a:cs typeface="Trebuchet MS"/>
              </a:rPr>
              <a:t>adjustment</a:t>
            </a:r>
            <a:r>
              <a:rPr lang="en-US" sz="2400" b="1" spc="-95" dirty="0">
                <a:latin typeface="Trebuchet MS"/>
                <a:cs typeface="Trebuchet MS"/>
              </a:rPr>
              <a:t>.</a:t>
            </a:r>
            <a:endParaRPr sz="2400" b="1" dirty="0">
              <a:latin typeface="Trebuchet MS"/>
              <a:cs typeface="Trebuchet MS"/>
            </a:endParaRPr>
          </a:p>
          <a:p>
            <a:pPr marL="756218" marR="5079" lvl="1" indent="-286360" algn="just">
              <a:spcBef>
                <a:spcPts val="450"/>
              </a:spcBef>
              <a:buFont typeface="Arial"/>
              <a:buChar char="–"/>
              <a:tabLst>
                <a:tab pos="756218" algn="l"/>
                <a:tab pos="756852" algn="l"/>
              </a:tabLst>
            </a:pPr>
            <a:r>
              <a:rPr sz="2800" spc="-130" dirty="0">
                <a:latin typeface="Trebuchet MS"/>
                <a:cs typeface="Trebuchet MS"/>
              </a:rPr>
              <a:t>This </a:t>
            </a:r>
            <a:r>
              <a:rPr sz="2800" spc="-100" dirty="0">
                <a:latin typeface="Trebuchet MS"/>
                <a:cs typeface="Trebuchet MS"/>
              </a:rPr>
              <a:t>means </a:t>
            </a:r>
            <a:r>
              <a:rPr sz="2800" spc="-105" dirty="0">
                <a:latin typeface="Trebuchet MS"/>
                <a:cs typeface="Trebuchet MS"/>
              </a:rPr>
              <a:t>if </a:t>
            </a:r>
            <a:r>
              <a:rPr sz="2800" spc="-114" dirty="0">
                <a:latin typeface="Trebuchet MS"/>
                <a:cs typeface="Trebuchet MS"/>
              </a:rPr>
              <a:t>the </a:t>
            </a:r>
            <a:r>
              <a:rPr sz="2800" spc="-110" dirty="0">
                <a:latin typeface="Trebuchet MS"/>
                <a:cs typeface="Trebuchet MS"/>
              </a:rPr>
              <a:t>company </a:t>
            </a:r>
            <a:r>
              <a:rPr sz="2800" spc="-85" dirty="0">
                <a:latin typeface="Trebuchet MS"/>
                <a:cs typeface="Trebuchet MS"/>
              </a:rPr>
              <a:t>has </a:t>
            </a:r>
            <a:r>
              <a:rPr sz="2800" spc="-170" dirty="0">
                <a:latin typeface="Trebuchet MS"/>
                <a:cs typeface="Trebuchet MS"/>
              </a:rPr>
              <a:t>50,000</a:t>
            </a:r>
            <a:r>
              <a:rPr lang="en-US" sz="2800" spc="-170" dirty="0">
                <a:latin typeface="Trebuchet MS"/>
                <a:cs typeface="Trebuchet MS"/>
              </a:rPr>
              <a:t> </a:t>
            </a:r>
            <a:r>
              <a:rPr sz="2800" spc="-75" dirty="0">
                <a:latin typeface="Trebuchet MS"/>
                <a:cs typeface="Trebuchet MS"/>
              </a:rPr>
              <a:t>as </a:t>
            </a:r>
            <a:r>
              <a:rPr sz="2800" spc="-125" dirty="0">
                <a:latin typeface="Trebuchet MS"/>
                <a:cs typeface="Trebuchet MS"/>
              </a:rPr>
              <a:t>retained </a:t>
            </a:r>
            <a:r>
              <a:rPr sz="2800" spc="-105" dirty="0">
                <a:latin typeface="Trebuchet MS"/>
                <a:cs typeface="Trebuchet MS"/>
              </a:rPr>
              <a:t>earnings </a:t>
            </a:r>
            <a:r>
              <a:rPr sz="2800" spc="-90" dirty="0">
                <a:latin typeface="Trebuchet MS"/>
                <a:cs typeface="Trebuchet MS"/>
              </a:rPr>
              <a:t>and </a:t>
            </a:r>
            <a:r>
              <a:rPr sz="2800" spc="-105" dirty="0">
                <a:latin typeface="Trebuchet MS"/>
                <a:cs typeface="Trebuchet MS"/>
              </a:rPr>
              <a:t>it  </a:t>
            </a:r>
            <a:r>
              <a:rPr sz="2800" spc="-114" dirty="0">
                <a:latin typeface="Trebuchet MS"/>
                <a:cs typeface="Trebuchet MS"/>
              </a:rPr>
              <a:t>decides</a:t>
            </a:r>
            <a:r>
              <a:rPr sz="2800" spc="-175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to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14" dirty="0">
                <a:latin typeface="Trebuchet MS"/>
                <a:cs typeface="Trebuchet MS"/>
              </a:rPr>
              <a:t>give</a:t>
            </a:r>
            <a:r>
              <a:rPr sz="2800" spc="-135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it</a:t>
            </a:r>
            <a:r>
              <a:rPr sz="2800" spc="-175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to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the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14" dirty="0">
                <a:latin typeface="Trebuchet MS"/>
                <a:cs typeface="Trebuchet MS"/>
              </a:rPr>
              <a:t>investors</a:t>
            </a:r>
            <a:r>
              <a:rPr sz="2800" spc="-150" dirty="0">
                <a:latin typeface="Trebuchet MS"/>
                <a:cs typeface="Trebuchet MS"/>
              </a:rPr>
              <a:t> </a:t>
            </a:r>
            <a:r>
              <a:rPr sz="2800" spc="-114" dirty="0">
                <a:latin typeface="Trebuchet MS"/>
                <a:cs typeface="Trebuchet MS"/>
              </a:rPr>
              <a:t>then</a:t>
            </a:r>
            <a:r>
              <a:rPr sz="2800" spc="-16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the</a:t>
            </a:r>
            <a:r>
              <a:rPr sz="2800" spc="-145" dirty="0">
                <a:latin typeface="Trebuchet MS"/>
                <a:cs typeface="Trebuchet MS"/>
              </a:rPr>
              <a:t> </a:t>
            </a:r>
            <a:r>
              <a:rPr sz="2800" spc="-114" dirty="0">
                <a:latin typeface="Trebuchet MS"/>
                <a:cs typeface="Trebuchet MS"/>
              </a:rPr>
              <a:t>investors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100" dirty="0">
                <a:latin typeface="Trebuchet MS"/>
                <a:cs typeface="Trebuchet MS"/>
              </a:rPr>
              <a:t>will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25" dirty="0">
                <a:latin typeface="Trebuchet MS"/>
                <a:cs typeface="Trebuchet MS"/>
              </a:rPr>
              <a:t>have</a:t>
            </a:r>
            <a:r>
              <a:rPr sz="2800" spc="-150" dirty="0">
                <a:latin typeface="Trebuchet MS"/>
                <a:cs typeface="Trebuchet MS"/>
              </a:rPr>
              <a:t> </a:t>
            </a:r>
            <a:r>
              <a:rPr sz="2800" spc="-95" dirty="0">
                <a:latin typeface="Trebuchet MS"/>
                <a:cs typeface="Trebuchet MS"/>
              </a:rPr>
              <a:t>less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100" dirty="0">
                <a:latin typeface="Trebuchet MS"/>
                <a:cs typeface="Trebuchet MS"/>
              </a:rPr>
              <a:t>than </a:t>
            </a:r>
            <a:r>
              <a:rPr sz="2800" spc="-170" dirty="0">
                <a:latin typeface="Trebuchet MS"/>
                <a:cs typeface="Trebuchet MS"/>
              </a:rPr>
              <a:t>50,000</a:t>
            </a:r>
            <a:r>
              <a:rPr sz="2800" spc="-204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to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invest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while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the</a:t>
            </a:r>
            <a:r>
              <a:rPr sz="2800" spc="-15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company</a:t>
            </a:r>
            <a:r>
              <a:rPr sz="2800" spc="-175" dirty="0">
                <a:latin typeface="Trebuchet MS"/>
                <a:cs typeface="Trebuchet MS"/>
              </a:rPr>
              <a:t> </a:t>
            </a:r>
            <a:r>
              <a:rPr sz="2800" spc="-100" dirty="0">
                <a:latin typeface="Trebuchet MS"/>
                <a:cs typeface="Trebuchet MS"/>
              </a:rPr>
              <a:t>will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125" dirty="0">
                <a:latin typeface="Trebuchet MS"/>
                <a:cs typeface="Trebuchet MS"/>
              </a:rPr>
              <a:t>have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80" dirty="0">
                <a:latin typeface="Trebuchet MS"/>
                <a:cs typeface="Trebuchet MS"/>
              </a:rPr>
              <a:t>Rs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70" dirty="0">
                <a:latin typeface="Trebuchet MS"/>
                <a:cs typeface="Trebuchet MS"/>
              </a:rPr>
              <a:t>50,000</a:t>
            </a:r>
            <a:r>
              <a:rPr sz="2800" spc="-185" dirty="0">
                <a:latin typeface="Trebuchet MS"/>
                <a:cs typeface="Trebuchet MS"/>
              </a:rPr>
              <a:t> </a:t>
            </a:r>
            <a:r>
              <a:rPr lang="en-US" sz="2800" spc="-185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to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30" dirty="0">
                <a:latin typeface="Trebuchet MS"/>
                <a:cs typeface="Trebuchet MS"/>
              </a:rPr>
              <a:t>invest.</a:t>
            </a:r>
            <a:endParaRPr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6500" y="444246"/>
            <a:ext cx="6362700" cy="6431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pc="-204">
                <a:solidFill>
                  <a:schemeClr val="tx1"/>
                </a:solidFill>
                <a:effectLst/>
              </a:rPr>
              <a:t>Cost </a:t>
            </a:r>
            <a:r>
              <a:rPr lang="en-US" spc="-130" dirty="0">
                <a:solidFill>
                  <a:schemeClr val="tx1"/>
                </a:solidFill>
                <a:effectLst/>
              </a:rPr>
              <a:t>of </a:t>
            </a:r>
            <a:r>
              <a:rPr spc="-145">
                <a:solidFill>
                  <a:schemeClr val="tx1"/>
                </a:solidFill>
                <a:effectLst/>
              </a:rPr>
              <a:t>Retained</a:t>
            </a:r>
            <a:r>
              <a:rPr spc="-160">
                <a:solidFill>
                  <a:schemeClr val="tx1"/>
                </a:solidFill>
                <a:effectLst/>
              </a:rPr>
              <a:t> </a:t>
            </a:r>
            <a:r>
              <a:rPr spc="-185" dirty="0">
                <a:solidFill>
                  <a:schemeClr val="tx1"/>
                </a:solidFill>
                <a:effectLst/>
              </a:rPr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295401"/>
            <a:ext cx="11582399" cy="4853250"/>
          </a:xfrm>
          <a:prstGeom prst="rect">
            <a:avLst/>
          </a:prstGeom>
        </p:spPr>
        <p:txBody>
          <a:bodyPr vert="horz" wrap="square" lIns="0" tIns="13333" rIns="0" bIns="0" rtlCol="0">
            <a:spAutoFit/>
          </a:bodyPr>
          <a:lstStyle/>
          <a:p>
            <a:pPr marL="355569" marR="5079" indent="-342870" algn="just">
              <a:spcBef>
                <a:spcPts val="105"/>
              </a:spcBef>
              <a:buChar char="•"/>
              <a:tabLst>
                <a:tab pos="354934" algn="l"/>
                <a:tab pos="355569" algn="l"/>
              </a:tabLst>
            </a:pPr>
            <a:r>
              <a:rPr sz="2600" spc="-265" dirty="0">
                <a:latin typeface="Arial"/>
                <a:cs typeface="Arial"/>
              </a:rPr>
              <a:t>ABC </a:t>
            </a:r>
            <a:r>
              <a:rPr sz="2600" spc="-20" dirty="0">
                <a:latin typeface="Arial"/>
                <a:cs typeface="Arial"/>
              </a:rPr>
              <a:t>limited </a:t>
            </a:r>
            <a:r>
              <a:rPr sz="2600" spc="-105" dirty="0">
                <a:latin typeface="Arial"/>
                <a:cs typeface="Arial"/>
              </a:rPr>
              <a:t>is </a:t>
            </a:r>
            <a:r>
              <a:rPr sz="2600" spc="-75" dirty="0">
                <a:latin typeface="Arial"/>
                <a:cs typeface="Arial"/>
              </a:rPr>
              <a:t>earning </a:t>
            </a:r>
            <a:r>
              <a:rPr sz="2600" spc="-155" dirty="0">
                <a:latin typeface="Arial"/>
                <a:cs typeface="Arial"/>
              </a:rPr>
              <a:t>a </a:t>
            </a:r>
            <a:r>
              <a:rPr sz="2600" spc="-25" dirty="0">
                <a:latin typeface="Arial"/>
                <a:cs typeface="Arial"/>
              </a:rPr>
              <a:t>net </a:t>
            </a:r>
            <a:r>
              <a:rPr sz="2600" spc="5" dirty="0">
                <a:latin typeface="Arial"/>
                <a:cs typeface="Arial"/>
              </a:rPr>
              <a:t>profit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290" dirty="0">
                <a:latin typeface="Arial"/>
                <a:cs typeface="Arial"/>
              </a:rPr>
              <a:t>Rs </a:t>
            </a:r>
            <a:r>
              <a:rPr sz="2600" spc="-90" dirty="0">
                <a:latin typeface="Arial"/>
                <a:cs typeface="Arial"/>
              </a:rPr>
              <a:t>50,000 </a:t>
            </a:r>
            <a:r>
              <a:rPr sz="2600" spc="-55" dirty="0">
                <a:latin typeface="Arial"/>
                <a:cs typeface="Arial"/>
              </a:rPr>
              <a:t>per </a:t>
            </a:r>
            <a:r>
              <a:rPr sz="2600" spc="-80" dirty="0">
                <a:latin typeface="Arial"/>
                <a:cs typeface="Arial"/>
              </a:rPr>
              <a:t>annum. </a:t>
            </a:r>
            <a:r>
              <a:rPr sz="2600" spc="-145" dirty="0">
                <a:latin typeface="Arial"/>
                <a:cs typeface="Arial"/>
              </a:rPr>
              <a:t>The </a:t>
            </a:r>
            <a:r>
              <a:rPr sz="2600" spc="-90" dirty="0">
                <a:latin typeface="Arial"/>
                <a:cs typeface="Arial"/>
              </a:rPr>
              <a:t>shareholders  </a:t>
            </a:r>
            <a:r>
              <a:rPr sz="2600" spc="-50" dirty="0">
                <a:latin typeface="Arial"/>
                <a:cs typeface="Arial"/>
              </a:rPr>
              <a:t>require </a:t>
            </a:r>
            <a:r>
              <a:rPr sz="2600" spc="-155" dirty="0">
                <a:latin typeface="Arial"/>
                <a:cs typeface="Arial"/>
              </a:rPr>
              <a:t>a </a:t>
            </a:r>
            <a:r>
              <a:rPr sz="2600" spc="-55" dirty="0">
                <a:latin typeface="Arial"/>
                <a:cs typeface="Arial"/>
              </a:rPr>
              <a:t>rate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20" dirty="0">
                <a:latin typeface="Arial"/>
                <a:cs typeface="Arial"/>
              </a:rPr>
              <a:t>return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90" dirty="0">
                <a:latin typeface="Arial"/>
                <a:cs typeface="Arial"/>
              </a:rPr>
              <a:t>10%.</a:t>
            </a:r>
            <a:r>
              <a:rPr lang="en-US" sz="2600" spc="-90" dirty="0">
                <a:latin typeface="Arial"/>
                <a:cs typeface="Arial"/>
              </a:rPr>
              <a:t> </a:t>
            </a:r>
            <a:r>
              <a:rPr sz="2600" spc="-90" dirty="0">
                <a:latin typeface="Arial"/>
                <a:cs typeface="Arial"/>
              </a:rPr>
              <a:t>It </a:t>
            </a:r>
            <a:r>
              <a:rPr sz="2600" spc="-105" dirty="0">
                <a:latin typeface="Arial"/>
                <a:cs typeface="Arial"/>
              </a:rPr>
              <a:t>is </a:t>
            </a:r>
            <a:r>
              <a:rPr sz="2600" spc="-90" dirty="0">
                <a:latin typeface="Arial"/>
                <a:cs typeface="Arial"/>
              </a:rPr>
              <a:t>expected </a:t>
            </a:r>
            <a:r>
              <a:rPr sz="2600" spc="-5" dirty="0">
                <a:latin typeface="Arial"/>
                <a:cs typeface="Arial"/>
              </a:rPr>
              <a:t>that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55" dirty="0">
                <a:latin typeface="Arial"/>
                <a:cs typeface="Arial"/>
              </a:rPr>
              <a:t>retained </a:t>
            </a:r>
            <a:r>
              <a:rPr sz="2600" spc="-75" dirty="0">
                <a:latin typeface="Arial"/>
                <a:cs typeface="Arial"/>
              </a:rPr>
              <a:t>earning </a:t>
            </a:r>
            <a:r>
              <a:rPr sz="2600" spc="30" dirty="0">
                <a:latin typeface="Arial"/>
                <a:cs typeface="Arial"/>
              </a:rPr>
              <a:t>if  </a:t>
            </a:r>
            <a:r>
              <a:rPr sz="2600" spc="-35" dirty="0">
                <a:latin typeface="Arial"/>
                <a:cs typeface="Arial"/>
              </a:rPr>
              <a:t>distributed </a:t>
            </a:r>
            <a:r>
              <a:rPr sz="2600" spc="-105" dirty="0">
                <a:latin typeface="Arial"/>
                <a:cs typeface="Arial"/>
              </a:rPr>
              <a:t>among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90" dirty="0">
                <a:latin typeface="Arial"/>
                <a:cs typeface="Arial"/>
              </a:rPr>
              <a:t>shareholders </a:t>
            </a:r>
            <a:r>
              <a:rPr sz="2600" spc="-125" dirty="0">
                <a:latin typeface="Arial"/>
                <a:cs typeface="Arial"/>
              </a:rPr>
              <a:t>can </a:t>
            </a:r>
            <a:r>
              <a:rPr sz="2600" spc="-90" dirty="0">
                <a:latin typeface="Arial"/>
                <a:cs typeface="Arial"/>
              </a:rPr>
              <a:t>be </a:t>
            </a:r>
            <a:r>
              <a:rPr sz="2600" spc="-85" dirty="0">
                <a:latin typeface="Arial"/>
                <a:cs typeface="Arial"/>
              </a:rPr>
              <a:t>invested </a:t>
            </a:r>
            <a:r>
              <a:rPr sz="2600" spc="-25" dirty="0">
                <a:latin typeface="Arial"/>
                <a:cs typeface="Arial"/>
              </a:rPr>
              <a:t>in </a:t>
            </a:r>
            <a:r>
              <a:rPr sz="2600" spc="-155" dirty="0">
                <a:latin typeface="Arial"/>
                <a:cs typeface="Arial"/>
              </a:rPr>
              <a:t>a </a:t>
            </a:r>
            <a:r>
              <a:rPr sz="2600" spc="-65" dirty="0">
                <a:latin typeface="Arial"/>
                <a:cs typeface="Arial"/>
              </a:rPr>
              <a:t>security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55" dirty="0">
                <a:latin typeface="Arial"/>
                <a:cs typeface="Arial"/>
              </a:rPr>
              <a:t>similar  </a:t>
            </a:r>
            <a:r>
              <a:rPr sz="2600" spc="-40" dirty="0">
                <a:latin typeface="Arial"/>
                <a:cs typeface="Arial"/>
              </a:rPr>
              <a:t>type </a:t>
            </a:r>
            <a:r>
              <a:rPr sz="2600" spc="-70" dirty="0">
                <a:latin typeface="Arial"/>
                <a:cs typeface="Arial"/>
              </a:rPr>
              <a:t>carrying </a:t>
            </a:r>
            <a:r>
              <a:rPr sz="2600" spc="-155" dirty="0">
                <a:latin typeface="Arial"/>
                <a:cs typeface="Arial"/>
              </a:rPr>
              <a:t>a </a:t>
            </a:r>
            <a:r>
              <a:rPr sz="2600" spc="-55" dirty="0">
                <a:latin typeface="Arial"/>
                <a:cs typeface="Arial"/>
              </a:rPr>
              <a:t>rate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20" dirty="0">
                <a:latin typeface="Arial"/>
                <a:cs typeface="Arial"/>
              </a:rPr>
              <a:t>return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180" dirty="0">
                <a:latin typeface="Arial"/>
                <a:cs typeface="Arial"/>
              </a:rPr>
              <a:t>10% </a:t>
            </a:r>
            <a:r>
              <a:rPr sz="2600" spc="-50" dirty="0">
                <a:latin typeface="Arial"/>
                <a:cs typeface="Arial"/>
              </a:rPr>
              <a:t>per </a:t>
            </a:r>
            <a:r>
              <a:rPr sz="2600" spc="-75" dirty="0">
                <a:latin typeface="Arial"/>
                <a:cs typeface="Arial"/>
              </a:rPr>
              <a:t>annum. </a:t>
            </a:r>
            <a:endParaRPr lang="en-US" sz="2600" spc="-75" dirty="0">
              <a:latin typeface="Arial"/>
              <a:cs typeface="Arial"/>
            </a:endParaRPr>
          </a:p>
          <a:p>
            <a:pPr marL="355569" marR="5079" indent="-342870" algn="just">
              <a:spcBef>
                <a:spcPts val="105"/>
              </a:spcBef>
              <a:buChar char="•"/>
              <a:tabLst>
                <a:tab pos="354934" algn="l"/>
                <a:tab pos="355569" algn="l"/>
              </a:tabLst>
            </a:pPr>
            <a:r>
              <a:rPr sz="2600" spc="30" dirty="0">
                <a:latin typeface="Arial"/>
                <a:cs typeface="Arial"/>
              </a:rPr>
              <a:t>It </a:t>
            </a:r>
            <a:r>
              <a:rPr sz="2600" spc="-100" dirty="0">
                <a:latin typeface="Arial"/>
                <a:cs typeface="Arial"/>
              </a:rPr>
              <a:t>is </a:t>
            </a:r>
            <a:r>
              <a:rPr sz="2600" spc="-5" dirty="0">
                <a:latin typeface="Arial"/>
                <a:cs typeface="Arial"/>
              </a:rPr>
              <a:t>further </a:t>
            </a:r>
            <a:r>
              <a:rPr sz="2600" spc="-90" dirty="0">
                <a:latin typeface="Arial"/>
                <a:cs typeface="Arial"/>
              </a:rPr>
              <a:t>expected </a:t>
            </a:r>
            <a:r>
              <a:rPr sz="2600" dirty="0">
                <a:latin typeface="Arial"/>
                <a:cs typeface="Arial"/>
              </a:rPr>
              <a:t>that 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90" dirty="0">
                <a:latin typeface="Arial"/>
                <a:cs typeface="Arial"/>
              </a:rPr>
              <a:t>shareholders </a:t>
            </a:r>
            <a:r>
              <a:rPr sz="2600" spc="5" dirty="0">
                <a:latin typeface="Arial"/>
                <a:cs typeface="Arial"/>
              </a:rPr>
              <a:t>will </a:t>
            </a:r>
            <a:r>
              <a:rPr sz="2600" spc="-45" dirty="0">
                <a:latin typeface="Arial"/>
                <a:cs typeface="Arial"/>
              </a:rPr>
              <a:t>incur </a:t>
            </a:r>
            <a:r>
              <a:rPr sz="2600" spc="-155" dirty="0">
                <a:latin typeface="Arial"/>
                <a:cs typeface="Arial"/>
              </a:rPr>
              <a:t>a </a:t>
            </a:r>
            <a:r>
              <a:rPr sz="2600" spc="-95" dirty="0">
                <a:latin typeface="Arial"/>
                <a:cs typeface="Arial"/>
              </a:rPr>
              <a:t>brokerage </a:t>
            </a:r>
            <a:r>
              <a:rPr sz="2600" spc="-90" dirty="0">
                <a:latin typeface="Arial"/>
                <a:cs typeface="Arial"/>
              </a:rPr>
              <a:t>cost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225" dirty="0">
                <a:latin typeface="Arial"/>
                <a:cs typeface="Arial"/>
              </a:rPr>
              <a:t>2% </a:t>
            </a:r>
            <a:r>
              <a:rPr sz="2600" spc="-60" dirty="0">
                <a:latin typeface="Arial"/>
                <a:cs typeface="Arial"/>
              </a:rPr>
              <a:t>on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55" dirty="0">
                <a:latin typeface="Arial"/>
                <a:cs typeface="Arial"/>
              </a:rPr>
              <a:t>dividend </a:t>
            </a:r>
            <a:r>
              <a:rPr sz="2600" spc="-85" dirty="0">
                <a:latin typeface="Arial"/>
                <a:cs typeface="Arial"/>
              </a:rPr>
              <a:t>received  </a:t>
            </a:r>
            <a:r>
              <a:rPr sz="2600" spc="15" dirty="0">
                <a:latin typeface="Arial"/>
                <a:cs typeface="Arial"/>
              </a:rPr>
              <a:t>to </a:t>
            </a:r>
            <a:r>
              <a:rPr sz="2600" spc="-125" dirty="0">
                <a:latin typeface="Arial"/>
                <a:cs typeface="Arial"/>
              </a:rPr>
              <a:t>make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75" dirty="0">
                <a:latin typeface="Arial"/>
                <a:cs typeface="Arial"/>
              </a:rPr>
              <a:t>new </a:t>
            </a:r>
            <a:r>
              <a:rPr sz="2600" spc="-65" dirty="0">
                <a:latin typeface="Arial"/>
                <a:cs typeface="Arial"/>
              </a:rPr>
              <a:t>investment. </a:t>
            </a:r>
            <a:r>
              <a:rPr sz="2600" spc="-145" dirty="0">
                <a:latin typeface="Arial"/>
                <a:cs typeface="Arial"/>
              </a:rPr>
              <a:t>The </a:t>
            </a:r>
            <a:r>
              <a:rPr sz="2600" spc="-90" dirty="0">
                <a:latin typeface="Arial"/>
                <a:cs typeface="Arial"/>
              </a:rPr>
              <a:t>shareholders are </a:t>
            </a:r>
            <a:r>
              <a:rPr sz="2600" spc="-25" dirty="0">
                <a:latin typeface="Arial"/>
                <a:cs typeface="Arial"/>
              </a:rPr>
              <a:t>in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75" dirty="0">
                <a:latin typeface="Arial"/>
                <a:cs typeface="Arial"/>
              </a:rPr>
              <a:t>tax </a:t>
            </a:r>
            <a:r>
              <a:rPr sz="2600" spc="-80" dirty="0">
                <a:latin typeface="Arial"/>
                <a:cs typeface="Arial"/>
              </a:rPr>
              <a:t>bracket </a:t>
            </a:r>
            <a:r>
              <a:rPr sz="2600" spc="-5" dirty="0">
                <a:latin typeface="Arial"/>
                <a:cs typeface="Arial"/>
              </a:rPr>
              <a:t>of</a:t>
            </a:r>
            <a:r>
              <a:rPr lang="en-US" sz="2600" spc="-5" dirty="0">
                <a:latin typeface="Arial"/>
                <a:cs typeface="Arial"/>
              </a:rPr>
              <a:t> </a:t>
            </a:r>
            <a:r>
              <a:rPr sz="2600" spc="-125" dirty="0">
                <a:latin typeface="Arial"/>
                <a:cs typeface="Arial"/>
              </a:rPr>
              <a:t>30%.</a:t>
            </a:r>
            <a:r>
              <a:rPr lang="en-US" sz="2600" spc="-125" dirty="0">
                <a:latin typeface="Arial"/>
                <a:cs typeface="Arial"/>
              </a:rPr>
              <a:t> </a:t>
            </a:r>
          </a:p>
          <a:p>
            <a:pPr marL="355569" marR="5079" indent="-342870" algn="just">
              <a:spcBef>
                <a:spcPts val="105"/>
              </a:spcBef>
              <a:buChar char="•"/>
              <a:tabLst>
                <a:tab pos="354934" algn="l"/>
                <a:tab pos="355569" algn="l"/>
              </a:tabLst>
            </a:pPr>
            <a:r>
              <a:rPr sz="2600" spc="-125" dirty="0">
                <a:latin typeface="Arial"/>
                <a:cs typeface="Arial"/>
              </a:rPr>
              <a:t>Calculate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b="1" i="1" spc="-15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cost </a:t>
            </a:r>
            <a:r>
              <a:rPr sz="2600" b="1" i="1" spc="-14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of </a:t>
            </a:r>
            <a:r>
              <a:rPr sz="2600" b="1" i="1" spc="-14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retained </a:t>
            </a:r>
            <a:r>
              <a:rPr sz="2600" b="1" i="1" spc="-114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earnings </a:t>
            </a:r>
            <a:r>
              <a:rPr sz="2600" b="1" i="1" spc="-16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for </a:t>
            </a:r>
            <a:r>
              <a:rPr sz="2600" b="1" i="1" spc="-12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the</a:t>
            </a:r>
            <a:r>
              <a:rPr sz="2600" b="1" i="1" spc="-40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600" b="1" i="1" spc="-1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company</a:t>
            </a:r>
            <a:r>
              <a:rPr sz="2600" spc="-120" dirty="0">
                <a:latin typeface="Arial"/>
                <a:cs typeface="Arial"/>
              </a:rPr>
              <a:t>.</a:t>
            </a:r>
            <a:endParaRPr lang="en-US" sz="2600" spc="-120" dirty="0">
              <a:latin typeface="Arial"/>
              <a:cs typeface="Arial"/>
            </a:endParaRPr>
          </a:p>
          <a:p>
            <a:pPr marL="355569" marR="5079" indent="-342870" algn="just">
              <a:spcBef>
                <a:spcPts val="105"/>
              </a:spcBef>
              <a:buChar char="•"/>
              <a:tabLst>
                <a:tab pos="354934" algn="l"/>
                <a:tab pos="355569" algn="l"/>
              </a:tabLst>
            </a:pPr>
            <a:endParaRPr lang="en-US" sz="2600" spc="-120" dirty="0">
              <a:latin typeface="Arial"/>
              <a:cs typeface="Arial"/>
            </a:endParaRPr>
          </a:p>
          <a:p>
            <a:pPr marL="355569" marR="10159" indent="-342870" algn="just"/>
            <a:r>
              <a:rPr sz="2600" b="1" spc="-65" dirty="0">
                <a:latin typeface="Arial"/>
                <a:cs typeface="Arial"/>
              </a:rPr>
              <a:t>Solution: </a:t>
            </a:r>
            <a:r>
              <a:rPr sz="2600" spc="-55" dirty="0">
                <a:latin typeface="Arial"/>
                <a:cs typeface="Arial"/>
              </a:rPr>
              <a:t>In </a:t>
            </a:r>
            <a:r>
              <a:rPr sz="2600" spc="-45" dirty="0">
                <a:latin typeface="Arial"/>
                <a:cs typeface="Arial"/>
              </a:rPr>
              <a:t>order </a:t>
            </a:r>
            <a:r>
              <a:rPr sz="2600" spc="15" dirty="0">
                <a:latin typeface="Arial"/>
                <a:cs typeface="Arial"/>
              </a:rPr>
              <a:t>to </a:t>
            </a:r>
            <a:r>
              <a:rPr sz="2600" spc="-80" dirty="0">
                <a:latin typeface="Arial"/>
                <a:cs typeface="Arial"/>
              </a:rPr>
              <a:t>calculate </a:t>
            </a:r>
            <a:r>
              <a:rPr sz="2600" spc="-20" dirty="0">
                <a:latin typeface="Arial"/>
                <a:cs typeface="Arial"/>
              </a:rPr>
              <a:t>the </a:t>
            </a:r>
            <a:r>
              <a:rPr sz="2600" spc="-90" dirty="0">
                <a:latin typeface="Arial"/>
                <a:cs typeface="Arial"/>
              </a:rPr>
              <a:t>cost </a:t>
            </a:r>
            <a:r>
              <a:rPr sz="2600" spc="-5" dirty="0">
                <a:latin typeface="Arial"/>
                <a:cs typeface="Arial"/>
              </a:rPr>
              <a:t>of </a:t>
            </a:r>
            <a:r>
              <a:rPr sz="2600" spc="-55" dirty="0">
                <a:latin typeface="Arial"/>
                <a:cs typeface="Arial"/>
              </a:rPr>
              <a:t>retained </a:t>
            </a:r>
            <a:r>
              <a:rPr sz="2600" spc="-75" dirty="0">
                <a:latin typeface="Arial"/>
                <a:cs typeface="Arial"/>
              </a:rPr>
              <a:t>earning we </a:t>
            </a:r>
            <a:r>
              <a:rPr sz="2600" spc="-80" dirty="0">
                <a:latin typeface="Arial"/>
                <a:cs typeface="Arial"/>
              </a:rPr>
              <a:t>should </a:t>
            </a:r>
            <a:r>
              <a:rPr sz="2600" spc="-20" dirty="0">
                <a:latin typeface="Arial"/>
                <a:cs typeface="Arial"/>
              </a:rPr>
              <a:t>first  </a:t>
            </a:r>
            <a:r>
              <a:rPr sz="2600" spc="-80" dirty="0">
                <a:latin typeface="Arial"/>
                <a:cs typeface="Arial"/>
              </a:rPr>
              <a:t>calculate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the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spc="-30" dirty="0">
                <a:latin typeface="Arial"/>
                <a:cs typeface="Arial"/>
              </a:rPr>
              <a:t>net</a:t>
            </a:r>
            <a:r>
              <a:rPr sz="2600" spc="-114" dirty="0">
                <a:latin typeface="Arial"/>
                <a:cs typeface="Arial"/>
              </a:rPr>
              <a:t> </a:t>
            </a:r>
            <a:r>
              <a:rPr sz="2600" spc="-55" dirty="0">
                <a:latin typeface="Arial"/>
                <a:cs typeface="Arial"/>
              </a:rPr>
              <a:t>dividend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85" dirty="0">
                <a:latin typeface="Arial"/>
                <a:cs typeface="Arial"/>
              </a:rPr>
              <a:t>available</a:t>
            </a:r>
            <a:r>
              <a:rPr sz="2600" spc="-80" dirty="0">
                <a:latin typeface="Arial"/>
                <a:cs typeface="Arial"/>
              </a:rPr>
              <a:t> </a:t>
            </a:r>
            <a:r>
              <a:rPr sz="2600" spc="15" dirty="0">
                <a:latin typeface="Arial"/>
                <a:cs typeface="Arial"/>
              </a:rPr>
              <a:t>to</a:t>
            </a:r>
            <a:r>
              <a:rPr sz="2600" spc="-114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the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114" dirty="0">
                <a:latin typeface="Arial"/>
                <a:cs typeface="Arial"/>
              </a:rPr>
              <a:t>share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75" dirty="0">
                <a:latin typeface="Arial"/>
                <a:cs typeface="Arial"/>
              </a:rPr>
              <a:t>holders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spc="-30" dirty="0">
                <a:latin typeface="Arial"/>
                <a:cs typeface="Arial"/>
              </a:rPr>
              <a:t>net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of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75" dirty="0">
                <a:latin typeface="Arial"/>
                <a:cs typeface="Arial"/>
              </a:rPr>
              <a:t>tax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95" dirty="0">
                <a:latin typeface="Arial"/>
                <a:cs typeface="Arial"/>
              </a:rPr>
              <a:t>and</a:t>
            </a:r>
            <a:r>
              <a:rPr sz="2600" spc="-105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other  </a:t>
            </a:r>
            <a:r>
              <a:rPr sz="2600" spc="-105" dirty="0">
                <a:latin typeface="Arial"/>
                <a:cs typeface="Arial"/>
              </a:rPr>
              <a:t>costs.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0" y="444246"/>
            <a:ext cx="6324600" cy="566180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lang="en-US" sz="3600" spc="-204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Cost </a:t>
            </a:r>
            <a:r>
              <a:rPr lang="en-US" sz="3600" spc="-13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of </a:t>
            </a:r>
            <a:r>
              <a:rPr lang="en-US" sz="3600" spc="-145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retained</a:t>
            </a:r>
            <a:r>
              <a:rPr lang="en-US" sz="3600" spc="-16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spc="-185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36476" y="4890648"/>
            <a:ext cx="7996524" cy="1318309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72704" marR="5079" indent="-160006" algn="just">
              <a:spcBef>
                <a:spcPts val="100"/>
              </a:spcBef>
            </a:pPr>
            <a:r>
              <a:rPr lang="en-US" sz="2800" spc="-125" dirty="0">
                <a:latin typeface="Arial"/>
                <a:cs typeface="Arial"/>
              </a:rPr>
              <a:t>A</a:t>
            </a:r>
            <a:r>
              <a:rPr sz="2800" spc="-135">
                <a:latin typeface="Arial"/>
                <a:cs typeface="Arial"/>
              </a:rPr>
              <a:t>vailable </a:t>
            </a:r>
            <a:r>
              <a:rPr sz="2800" spc="-135" dirty="0">
                <a:latin typeface="Arial"/>
                <a:cs typeface="Arial"/>
              </a:rPr>
              <a:t>money </a:t>
            </a:r>
            <a:r>
              <a:rPr sz="2800" spc="-40" dirty="0">
                <a:latin typeface="Arial"/>
                <a:cs typeface="Arial"/>
              </a:rPr>
              <a:t>in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85" dirty="0">
                <a:latin typeface="Arial"/>
                <a:cs typeface="Arial"/>
              </a:rPr>
              <a:t>hands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35" dirty="0">
                <a:latin typeface="Arial"/>
                <a:cs typeface="Arial"/>
              </a:rPr>
              <a:t>the  </a:t>
            </a:r>
            <a:r>
              <a:rPr sz="2800" spc="-100" dirty="0">
                <a:latin typeface="Arial"/>
                <a:cs typeface="Arial"/>
              </a:rPr>
              <a:t>investor </a:t>
            </a:r>
            <a:r>
              <a:rPr sz="2800" spc="-170" dirty="0">
                <a:latin typeface="Arial"/>
                <a:cs typeface="Arial"/>
              </a:rPr>
              <a:t>is </a:t>
            </a:r>
            <a:r>
              <a:rPr sz="2800" spc="-459">
                <a:latin typeface="Arial"/>
                <a:cs typeface="Arial"/>
              </a:rPr>
              <a:t>Rs </a:t>
            </a:r>
            <a:r>
              <a:rPr lang="en-US" sz="2800" spc="-459" dirty="0">
                <a:latin typeface="Arial"/>
                <a:cs typeface="Arial"/>
              </a:rPr>
              <a:t>. </a:t>
            </a:r>
            <a:r>
              <a:rPr sz="2800" spc="-165">
                <a:latin typeface="Arial"/>
                <a:cs typeface="Arial"/>
              </a:rPr>
              <a:t>34,300.</a:t>
            </a:r>
            <a:endParaRPr lang="en-US" sz="2800" spc="-165" dirty="0">
              <a:latin typeface="Arial"/>
              <a:cs typeface="Arial"/>
            </a:endParaRPr>
          </a:p>
          <a:p>
            <a:pPr marL="172704" marR="5079" indent="-160006" algn="just">
              <a:spcBef>
                <a:spcPts val="100"/>
              </a:spcBef>
            </a:pPr>
            <a:r>
              <a:rPr sz="2800" spc="-165">
                <a:latin typeface="Arial"/>
                <a:cs typeface="Arial"/>
              </a:rPr>
              <a:t>Expected </a:t>
            </a:r>
            <a:r>
              <a:rPr sz="2800" spc="-150">
                <a:latin typeface="Arial"/>
                <a:cs typeface="Arial"/>
              </a:rPr>
              <a:t>earnings </a:t>
            </a:r>
            <a:r>
              <a:rPr lang="en-US" sz="2800" spc="-150" dirty="0">
                <a:latin typeface="Arial"/>
                <a:cs typeface="Arial"/>
              </a:rPr>
              <a:t> </a:t>
            </a:r>
            <a:r>
              <a:rPr sz="2800" spc="-275">
                <a:latin typeface="Arial"/>
                <a:cs typeface="Arial"/>
              </a:rPr>
              <a:t>= </a:t>
            </a:r>
            <a:r>
              <a:rPr sz="2800" spc="-295" dirty="0">
                <a:latin typeface="Arial"/>
                <a:cs typeface="Arial"/>
              </a:rPr>
              <a:t>10% 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spc="-459">
                <a:latin typeface="Arial"/>
                <a:cs typeface="Arial"/>
              </a:rPr>
              <a:t>Rs </a:t>
            </a:r>
            <a:r>
              <a:rPr lang="en-US" sz="2800" spc="-459" dirty="0">
                <a:latin typeface="Arial"/>
                <a:cs typeface="Arial"/>
              </a:rPr>
              <a:t>. </a:t>
            </a:r>
            <a:r>
              <a:rPr sz="2800" spc="-150">
                <a:latin typeface="Arial"/>
                <a:cs typeface="Arial"/>
              </a:rPr>
              <a:t>34,300 </a:t>
            </a:r>
            <a:r>
              <a:rPr sz="2800" spc="-275">
                <a:latin typeface="Arial"/>
                <a:cs typeface="Arial"/>
              </a:rPr>
              <a:t>=</a:t>
            </a:r>
            <a:r>
              <a:rPr sz="2800" spc="-500">
                <a:latin typeface="Arial"/>
                <a:cs typeface="Arial"/>
              </a:rPr>
              <a:t> </a:t>
            </a:r>
            <a:r>
              <a:rPr lang="en-US" sz="2800" spc="-500" dirty="0">
                <a:latin typeface="Arial"/>
                <a:cs typeface="Arial"/>
              </a:rPr>
              <a:t> </a:t>
            </a:r>
            <a:r>
              <a:rPr sz="2800" spc="-260">
                <a:latin typeface="Arial"/>
                <a:cs typeface="Arial"/>
              </a:rPr>
              <a:t>Rs</a:t>
            </a:r>
            <a:r>
              <a:rPr lang="en-US" sz="2800" spc="-260" dirty="0">
                <a:latin typeface="Arial"/>
                <a:cs typeface="Arial"/>
              </a:rPr>
              <a:t>. </a:t>
            </a:r>
            <a:r>
              <a:rPr sz="2800" spc="-260">
                <a:latin typeface="Arial"/>
                <a:cs typeface="Arial"/>
              </a:rPr>
              <a:t>3</a:t>
            </a:r>
            <a:r>
              <a:rPr lang="en-US" sz="2800" spc="-260" dirty="0">
                <a:latin typeface="Arial"/>
                <a:cs typeface="Arial"/>
              </a:rPr>
              <a:t>, </a:t>
            </a:r>
            <a:r>
              <a:rPr sz="2800" spc="-260">
                <a:latin typeface="Arial"/>
                <a:cs typeface="Arial"/>
              </a:rPr>
              <a:t>430</a:t>
            </a:r>
            <a:endParaRPr sz="2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73300" y="1295403"/>
          <a:ext cx="6807200" cy="32004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8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7601">
                <a:tc>
                  <a:txBody>
                    <a:bodyPr/>
                    <a:lstStyle/>
                    <a:p>
                      <a:pPr marL="97790" marR="5689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Dividend  Given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50,000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601">
                <a:tc>
                  <a:txBody>
                    <a:bodyPr/>
                    <a:lstStyle/>
                    <a:p>
                      <a:pPr marL="97790" marR="2889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Less Income  tax @ 30%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15,000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601">
                <a:tc>
                  <a:txBody>
                    <a:bodyPr/>
                    <a:lstStyle/>
                    <a:p>
                      <a:pPr marL="97790" marR="6165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After tax  dividend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35,000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799">
                <a:tc>
                  <a:txBody>
                    <a:bodyPr/>
                    <a:lstStyle/>
                    <a:p>
                      <a:pPr marL="97790" marR="48133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Brokerage cost</a:t>
                      </a:r>
                      <a:r>
                        <a:rPr lang="en-US" sz="2400" b="1" dirty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@</a:t>
                      </a:r>
                      <a:r>
                        <a:rPr lang="en-US" sz="2400" b="1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400" b="1" dirty="0"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99">
                <a:tc>
                  <a:txBody>
                    <a:bodyPr/>
                    <a:lstStyle/>
                    <a:p>
                      <a:pPr marL="97790" marR="229235" algn="just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Net</a:t>
                      </a:r>
                      <a:r>
                        <a:rPr lang="en-US" sz="2400" b="1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dividend</a:t>
                      </a:r>
                      <a:r>
                        <a:rPr lang="en-US" sz="2400" b="1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>
                          <a:latin typeface="Arial" pitchFamily="34" charset="0"/>
                          <a:cs typeface="Arial" pitchFamily="34" charset="0"/>
                        </a:rPr>
                        <a:t>available </a:t>
                      </a: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for  investment</a:t>
                      </a:r>
                      <a:endParaRPr sz="2400" b="1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dirty="0">
                          <a:latin typeface="Arial" pitchFamily="34" charset="0"/>
                          <a:cs typeface="Arial" pitchFamily="34" charset="0"/>
                        </a:rPr>
                        <a:t>34,300</a:t>
                      </a: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8500" y="444246"/>
            <a:ext cx="7023100" cy="566180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3600" spc="-204">
                <a:solidFill>
                  <a:schemeClr val="tx1"/>
                </a:solidFill>
                <a:effectLst/>
              </a:rPr>
              <a:t>Cost </a:t>
            </a:r>
            <a:r>
              <a:rPr lang="en-US" sz="3600" spc="-130" dirty="0">
                <a:solidFill>
                  <a:schemeClr val="tx1"/>
                </a:solidFill>
                <a:effectLst/>
              </a:rPr>
              <a:t>of </a:t>
            </a:r>
            <a:r>
              <a:rPr sz="3600" spc="-145">
                <a:solidFill>
                  <a:schemeClr val="tx1"/>
                </a:solidFill>
                <a:effectLst/>
              </a:rPr>
              <a:t>Retained</a:t>
            </a:r>
            <a:r>
              <a:rPr sz="3600" spc="-160">
                <a:solidFill>
                  <a:schemeClr val="tx1"/>
                </a:solidFill>
                <a:effectLst/>
              </a:rPr>
              <a:t> </a:t>
            </a:r>
            <a:r>
              <a:rPr sz="3600" spc="-185" dirty="0">
                <a:solidFill>
                  <a:schemeClr val="tx1"/>
                </a:solidFill>
                <a:effectLst/>
              </a:rPr>
              <a:t>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4400" y="1447803"/>
            <a:ext cx="10668000" cy="4206919"/>
          </a:xfrm>
          <a:prstGeom prst="rect">
            <a:avLst/>
          </a:prstGeom>
        </p:spPr>
        <p:txBody>
          <a:bodyPr vert="horz" wrap="square" lIns="0" tIns="13333" rIns="0" bIns="0" rtlCol="0">
            <a:spAutoFit/>
          </a:bodyPr>
          <a:lstStyle/>
          <a:p>
            <a:pPr marL="186039" marR="5079" indent="-139053" algn="just">
              <a:spcBef>
                <a:spcPts val="105"/>
              </a:spcBef>
            </a:pPr>
            <a:r>
              <a:rPr sz="3200" spc="-150" dirty="0">
                <a:latin typeface="Arial"/>
                <a:cs typeface="Arial"/>
              </a:rPr>
              <a:t>Thus</a:t>
            </a:r>
            <a:r>
              <a:rPr lang="en-US" sz="3200" spc="-150" dirty="0">
                <a:latin typeface="Arial"/>
                <a:cs typeface="Arial"/>
              </a:rPr>
              <a:t>,</a:t>
            </a:r>
            <a:r>
              <a:rPr sz="3200" spc="-15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the </a:t>
            </a:r>
            <a:r>
              <a:rPr sz="3200" spc="-65" dirty="0">
                <a:latin typeface="Arial"/>
                <a:cs typeface="Arial"/>
              </a:rPr>
              <a:t>expectation </a:t>
            </a:r>
            <a:r>
              <a:rPr sz="3200" spc="-5" dirty="0">
                <a:latin typeface="Arial"/>
                <a:cs typeface="Arial"/>
              </a:rPr>
              <a:t>of </a:t>
            </a:r>
            <a:r>
              <a:rPr sz="3200" spc="-20" dirty="0">
                <a:latin typeface="Arial"/>
                <a:cs typeface="Arial"/>
              </a:rPr>
              <a:t>the </a:t>
            </a:r>
            <a:r>
              <a:rPr sz="3200" spc="-85" dirty="0">
                <a:latin typeface="Arial"/>
                <a:cs typeface="Arial"/>
              </a:rPr>
              <a:t>investors </a:t>
            </a:r>
            <a:r>
              <a:rPr sz="3200" spc="-100" dirty="0">
                <a:latin typeface="Arial"/>
                <a:cs typeface="Arial"/>
              </a:rPr>
              <a:t>is </a:t>
            </a:r>
            <a:r>
              <a:rPr sz="3200" spc="15" dirty="0">
                <a:latin typeface="Arial"/>
                <a:cs typeface="Arial"/>
              </a:rPr>
              <a:t>to </a:t>
            </a:r>
            <a:r>
              <a:rPr sz="3200" spc="-75" dirty="0">
                <a:latin typeface="Arial"/>
                <a:cs typeface="Arial"/>
              </a:rPr>
              <a:t>earn</a:t>
            </a:r>
            <a:r>
              <a:rPr lang="en-US" sz="3200" spc="-75" dirty="0">
                <a:latin typeface="Arial"/>
                <a:cs typeface="Arial"/>
              </a:rPr>
              <a:t> </a:t>
            </a:r>
            <a:r>
              <a:rPr sz="3200" spc="-285" dirty="0">
                <a:latin typeface="Arial"/>
                <a:cs typeface="Arial"/>
              </a:rPr>
              <a:t>Rs </a:t>
            </a:r>
            <a:r>
              <a:rPr sz="3200" spc="-100" dirty="0">
                <a:latin typeface="Arial"/>
                <a:cs typeface="Arial"/>
              </a:rPr>
              <a:t>3</a:t>
            </a:r>
            <a:r>
              <a:rPr lang="en-US" sz="3200" spc="-100" dirty="0">
                <a:latin typeface="Arial"/>
                <a:cs typeface="Arial"/>
              </a:rPr>
              <a:t>,</a:t>
            </a:r>
            <a:r>
              <a:rPr sz="3200" spc="-100" dirty="0">
                <a:latin typeface="Arial"/>
                <a:cs typeface="Arial"/>
              </a:rPr>
              <a:t>430 </a:t>
            </a:r>
            <a:r>
              <a:rPr sz="3200" spc="-25" dirty="0">
                <a:latin typeface="Arial"/>
                <a:cs typeface="Arial"/>
              </a:rPr>
              <a:t>from </a:t>
            </a:r>
            <a:r>
              <a:rPr sz="3200" spc="-20" dirty="0">
                <a:latin typeface="Arial"/>
                <a:cs typeface="Arial"/>
              </a:rPr>
              <a:t>the </a:t>
            </a:r>
            <a:r>
              <a:rPr sz="3200" spc="-55" dirty="0">
                <a:latin typeface="Arial"/>
                <a:cs typeface="Arial"/>
              </a:rPr>
              <a:t>retained  </a:t>
            </a:r>
            <a:r>
              <a:rPr sz="3200" spc="-90" dirty="0">
                <a:latin typeface="Arial"/>
                <a:cs typeface="Arial"/>
              </a:rPr>
              <a:t>earnings.</a:t>
            </a:r>
            <a:r>
              <a:rPr sz="3200" spc="-130" dirty="0">
                <a:latin typeface="Arial"/>
                <a:cs typeface="Arial"/>
              </a:rPr>
              <a:t> </a:t>
            </a:r>
            <a:r>
              <a:rPr sz="3200" spc="-75" dirty="0">
                <a:latin typeface="Arial"/>
                <a:cs typeface="Arial"/>
              </a:rPr>
              <a:t>Which</a:t>
            </a:r>
            <a:r>
              <a:rPr sz="3200" spc="-114" dirty="0">
                <a:latin typeface="Arial"/>
                <a:cs typeface="Arial"/>
              </a:rPr>
              <a:t> </a:t>
            </a:r>
            <a:r>
              <a:rPr sz="3200" spc="-25" dirty="0">
                <a:latin typeface="Arial"/>
                <a:cs typeface="Arial"/>
              </a:rPr>
              <a:t>in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other</a:t>
            </a:r>
            <a:r>
              <a:rPr sz="3200" spc="-114" dirty="0">
                <a:latin typeface="Arial"/>
                <a:cs typeface="Arial"/>
              </a:rPr>
              <a:t> </a:t>
            </a:r>
            <a:r>
              <a:rPr sz="3200" spc="-80" dirty="0">
                <a:latin typeface="Arial"/>
                <a:cs typeface="Arial"/>
              </a:rPr>
              <a:t>words</a:t>
            </a:r>
            <a:r>
              <a:rPr sz="3200" spc="-110" dirty="0">
                <a:latin typeface="Arial"/>
                <a:cs typeface="Arial"/>
              </a:rPr>
              <a:t> </a:t>
            </a:r>
            <a:r>
              <a:rPr sz="3200" spc="-105" dirty="0">
                <a:latin typeface="Arial"/>
                <a:cs typeface="Arial"/>
              </a:rPr>
              <a:t>mean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35" dirty="0">
                <a:latin typeface="Arial"/>
                <a:cs typeface="Arial"/>
              </a:rPr>
              <a:t>if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the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-80" dirty="0">
                <a:latin typeface="Arial"/>
                <a:cs typeface="Arial"/>
              </a:rPr>
              <a:t>money</a:t>
            </a:r>
            <a:r>
              <a:rPr sz="3200" spc="-114" dirty="0">
                <a:latin typeface="Arial"/>
                <a:cs typeface="Arial"/>
              </a:rPr>
              <a:t> </a:t>
            </a:r>
            <a:r>
              <a:rPr sz="3200" spc="-105" dirty="0">
                <a:latin typeface="Arial"/>
                <a:cs typeface="Arial"/>
              </a:rPr>
              <a:t>is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not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distributed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spc="20" dirty="0">
                <a:latin typeface="Arial"/>
                <a:cs typeface="Arial"/>
              </a:rPr>
              <a:t>to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the  </a:t>
            </a:r>
            <a:r>
              <a:rPr sz="3200" spc="-114" dirty="0">
                <a:latin typeface="Arial"/>
                <a:cs typeface="Arial"/>
              </a:rPr>
              <a:t>share </a:t>
            </a:r>
            <a:r>
              <a:rPr sz="3200" spc="-75" dirty="0">
                <a:latin typeface="Arial"/>
                <a:cs typeface="Arial"/>
              </a:rPr>
              <a:t>holders </a:t>
            </a:r>
            <a:r>
              <a:rPr sz="3200" spc="-20" dirty="0">
                <a:latin typeface="Arial"/>
                <a:cs typeface="Arial"/>
              </a:rPr>
              <a:t>the </a:t>
            </a:r>
            <a:r>
              <a:rPr sz="3200" spc="-100" dirty="0">
                <a:latin typeface="Arial"/>
                <a:cs typeface="Arial"/>
              </a:rPr>
              <a:t>company </a:t>
            </a:r>
            <a:r>
              <a:rPr sz="3200" spc="-95" dirty="0">
                <a:latin typeface="Arial"/>
                <a:cs typeface="Arial"/>
              </a:rPr>
              <a:t>need </a:t>
            </a:r>
            <a:r>
              <a:rPr sz="3200" spc="15" dirty="0">
                <a:latin typeface="Arial"/>
                <a:cs typeface="Arial"/>
              </a:rPr>
              <a:t>to </a:t>
            </a:r>
            <a:r>
              <a:rPr sz="3200" spc="-75" dirty="0">
                <a:latin typeface="Arial"/>
                <a:cs typeface="Arial"/>
              </a:rPr>
              <a:t>earn </a:t>
            </a:r>
            <a:r>
              <a:rPr sz="3200" spc="-290" dirty="0">
                <a:latin typeface="Arial"/>
                <a:cs typeface="Arial"/>
              </a:rPr>
              <a:t>Rs</a:t>
            </a:r>
            <a:r>
              <a:rPr lang="en-US" sz="3200" spc="-290" dirty="0">
                <a:latin typeface="Arial"/>
                <a:cs typeface="Arial"/>
              </a:rPr>
              <a:t>. </a:t>
            </a:r>
            <a:r>
              <a:rPr sz="3200" spc="-290" dirty="0">
                <a:latin typeface="Arial"/>
                <a:cs typeface="Arial"/>
              </a:rPr>
              <a:t> </a:t>
            </a:r>
            <a:r>
              <a:rPr sz="3200" spc="-95" dirty="0">
                <a:latin typeface="Arial"/>
                <a:cs typeface="Arial"/>
              </a:rPr>
              <a:t>3</a:t>
            </a:r>
            <a:r>
              <a:rPr lang="en-US" sz="3200" spc="-95" dirty="0">
                <a:latin typeface="Arial"/>
                <a:cs typeface="Arial"/>
              </a:rPr>
              <a:t>,</a:t>
            </a:r>
            <a:r>
              <a:rPr sz="3200" spc="-95" dirty="0">
                <a:latin typeface="Arial"/>
                <a:cs typeface="Arial"/>
              </a:rPr>
              <a:t>430 </a:t>
            </a:r>
            <a:r>
              <a:rPr sz="3200" spc="-5" dirty="0">
                <a:latin typeface="Arial"/>
                <a:cs typeface="Arial"/>
              </a:rPr>
              <a:t>but </a:t>
            </a:r>
            <a:r>
              <a:rPr sz="3200" spc="-60" dirty="0">
                <a:latin typeface="Arial"/>
                <a:cs typeface="Arial"/>
              </a:rPr>
              <a:t>on</a:t>
            </a:r>
            <a:r>
              <a:rPr sz="3200" spc="-400" dirty="0">
                <a:latin typeface="Arial"/>
                <a:cs typeface="Arial"/>
              </a:rPr>
              <a:t> </a:t>
            </a:r>
            <a:r>
              <a:rPr lang="en-US" sz="3200" spc="-400" dirty="0">
                <a:latin typeface="Arial"/>
                <a:cs typeface="Arial"/>
              </a:rPr>
              <a:t> </a:t>
            </a:r>
            <a:r>
              <a:rPr sz="3200" spc="-85" dirty="0">
                <a:latin typeface="Arial"/>
                <a:cs typeface="Arial"/>
              </a:rPr>
              <a:t>50,000.</a:t>
            </a:r>
            <a:endParaRPr sz="3200" dirty="0">
              <a:latin typeface="Arial"/>
              <a:cs typeface="Arial"/>
            </a:endParaRPr>
          </a:p>
          <a:p>
            <a:pPr marL="413347" algn="just">
              <a:spcBef>
                <a:spcPts val="480"/>
              </a:spcBef>
            </a:pPr>
            <a:r>
              <a:rPr sz="3200" spc="-85" dirty="0">
                <a:latin typeface="Arial"/>
                <a:cs typeface="Arial"/>
              </a:rPr>
              <a:t>Therefore</a:t>
            </a:r>
            <a:r>
              <a:rPr lang="en-US" sz="3200" spc="-85" dirty="0">
                <a:latin typeface="Arial"/>
                <a:cs typeface="Arial"/>
              </a:rPr>
              <a:t>,</a:t>
            </a:r>
            <a:r>
              <a:rPr sz="3200" spc="-85" dirty="0">
                <a:latin typeface="Arial"/>
                <a:cs typeface="Arial"/>
              </a:rPr>
              <a:t> </a:t>
            </a:r>
            <a:endParaRPr lang="en-US" sz="3200" spc="-85" dirty="0">
              <a:latin typeface="Arial"/>
              <a:cs typeface="Arial"/>
            </a:endParaRPr>
          </a:p>
          <a:p>
            <a:pPr marL="413347" algn="just">
              <a:spcBef>
                <a:spcPts val="480"/>
              </a:spcBef>
            </a:pPr>
            <a:r>
              <a:rPr sz="3200" spc="-150" dirty="0">
                <a:latin typeface="Arial"/>
                <a:cs typeface="Arial"/>
              </a:rPr>
              <a:t>Kr </a:t>
            </a:r>
            <a:r>
              <a:rPr lang="en-US" sz="3200" spc="-150" dirty="0">
                <a:latin typeface="Arial"/>
                <a:cs typeface="Arial"/>
              </a:rPr>
              <a:t> </a:t>
            </a:r>
            <a:r>
              <a:rPr sz="3200" spc="-170" dirty="0">
                <a:latin typeface="Arial"/>
                <a:cs typeface="Arial"/>
              </a:rPr>
              <a:t>= </a:t>
            </a:r>
            <a:r>
              <a:rPr lang="en-US" sz="3200" spc="-170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3430</a:t>
            </a:r>
            <a:r>
              <a:rPr lang="en-US" sz="3200" spc="-65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/</a:t>
            </a:r>
            <a:r>
              <a:rPr lang="en-US" sz="3200" spc="-65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50,000 </a:t>
            </a:r>
            <a:r>
              <a:rPr lang="en-US" sz="3200" spc="-65" dirty="0">
                <a:latin typeface="Arial"/>
                <a:cs typeface="Arial"/>
              </a:rPr>
              <a:t>x 100 </a:t>
            </a:r>
          </a:p>
          <a:p>
            <a:pPr marL="413347" algn="just">
              <a:spcBef>
                <a:spcPts val="480"/>
              </a:spcBef>
            </a:pPr>
            <a:r>
              <a:rPr lang="en-US" sz="3200" spc="-65" dirty="0">
                <a:latin typeface="Arial"/>
                <a:cs typeface="Arial"/>
              </a:rPr>
              <a:t>      </a:t>
            </a:r>
            <a:r>
              <a:rPr sz="3200" spc="-170" dirty="0">
                <a:latin typeface="Arial"/>
                <a:cs typeface="Arial"/>
              </a:rPr>
              <a:t>=</a:t>
            </a:r>
            <a:r>
              <a:rPr lang="en-US" sz="3200" spc="-170" dirty="0">
                <a:latin typeface="Arial"/>
                <a:cs typeface="Arial"/>
              </a:rPr>
              <a:t> </a:t>
            </a:r>
            <a:r>
              <a:rPr sz="3200" spc="-120" dirty="0">
                <a:latin typeface="Arial"/>
                <a:cs typeface="Arial"/>
              </a:rPr>
              <a:t> </a:t>
            </a:r>
            <a:r>
              <a:rPr sz="3200" spc="-140" dirty="0">
                <a:latin typeface="Arial"/>
                <a:cs typeface="Arial"/>
              </a:rPr>
              <a:t>6.86%</a:t>
            </a:r>
            <a:endParaRPr sz="3200" dirty="0">
              <a:latin typeface="Arial"/>
              <a:cs typeface="Arial"/>
            </a:endParaRPr>
          </a:p>
          <a:p>
            <a:pPr algn="just">
              <a:spcBef>
                <a:spcPts val="5"/>
              </a:spcBef>
            </a:pP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2502" y="609600"/>
            <a:ext cx="6148579" cy="504624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3200" spc="-114" dirty="0">
                <a:solidFill>
                  <a:schemeClr val="tx1"/>
                </a:solidFill>
                <a:effectLst/>
              </a:rPr>
              <a:t>Weighted </a:t>
            </a:r>
            <a:r>
              <a:rPr sz="3200" spc="-190" dirty="0">
                <a:solidFill>
                  <a:schemeClr val="tx1"/>
                </a:solidFill>
                <a:effectLst/>
              </a:rPr>
              <a:t>Average </a:t>
            </a:r>
            <a:r>
              <a:rPr sz="3200" spc="-204" dirty="0">
                <a:solidFill>
                  <a:schemeClr val="tx1"/>
                </a:solidFill>
                <a:effectLst/>
              </a:rPr>
              <a:t>Cost </a:t>
            </a:r>
            <a:r>
              <a:rPr sz="3200" spc="-10" dirty="0">
                <a:solidFill>
                  <a:schemeClr val="tx1"/>
                </a:solidFill>
                <a:effectLst/>
              </a:rPr>
              <a:t>of</a:t>
            </a:r>
            <a:r>
              <a:rPr sz="3200" spc="-85" dirty="0">
                <a:solidFill>
                  <a:schemeClr val="tx1"/>
                </a:solidFill>
                <a:effectLst/>
              </a:rPr>
              <a:t> </a:t>
            </a:r>
            <a:r>
              <a:rPr sz="3200" spc="-135" dirty="0">
                <a:solidFill>
                  <a:schemeClr val="tx1"/>
                </a:solidFill>
                <a:effectLst/>
              </a:rPr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9600" y="1219200"/>
            <a:ext cx="10744200" cy="3203760"/>
          </a:xfrm>
          <a:prstGeom prst="rect">
            <a:avLst/>
          </a:prstGeom>
        </p:spPr>
        <p:txBody>
          <a:bodyPr vert="horz" wrap="square" lIns="0" tIns="13333" rIns="0" bIns="0" rtlCol="0">
            <a:spAutoFit/>
          </a:bodyPr>
          <a:lstStyle/>
          <a:p>
            <a:pPr marL="300328" marR="5079" indent="112385" algn="just">
              <a:lnSpc>
                <a:spcPct val="150000"/>
              </a:lnSpc>
              <a:spcBef>
                <a:spcPts val="105"/>
              </a:spcBef>
              <a:buFont typeface="+mj-lt"/>
              <a:buAutoNum type="arabicPeriod"/>
            </a:pPr>
            <a:r>
              <a:rPr sz="2800" spc="-165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capital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company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consists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various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components. </a:t>
            </a:r>
            <a:endParaRPr lang="en-US" sz="2800" spc="-110" dirty="0">
              <a:latin typeface="Arial" pitchFamily="34" charset="0"/>
              <a:cs typeface="Arial" pitchFamily="34" charset="0"/>
            </a:endParaRPr>
          </a:p>
          <a:p>
            <a:pPr marL="300328" marR="5079" indent="112385" algn="just">
              <a:lnSpc>
                <a:spcPct val="150000"/>
              </a:lnSpc>
              <a:spcBef>
                <a:spcPts val="105"/>
              </a:spcBef>
              <a:buFont typeface="+mj-lt"/>
              <a:buAutoNum type="arabicPeriod"/>
            </a:pPr>
            <a:r>
              <a:rPr sz="2800" spc="-130" dirty="0">
                <a:latin typeface="Arial" pitchFamily="34" charset="0"/>
                <a:cs typeface="Arial" pitchFamily="34" charset="0"/>
              </a:rPr>
              <a:t>Thus</a:t>
            </a:r>
            <a:r>
              <a:rPr lang="en-US" sz="2800" spc="-130" dirty="0">
                <a:latin typeface="Arial" pitchFamily="34" charset="0"/>
                <a:cs typeface="Arial" pitchFamily="34" charset="0"/>
              </a:rPr>
              <a:t>,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 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company</a:t>
            </a:r>
            <a:r>
              <a:rPr sz="2800" spc="-18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wants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to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30" dirty="0">
                <a:latin typeface="Arial" pitchFamily="34" charset="0"/>
                <a:cs typeface="Arial" pitchFamily="34" charset="0"/>
              </a:rPr>
              <a:t>calculate</a:t>
            </a:r>
            <a:r>
              <a:rPr sz="28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total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capital.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endParaRPr lang="en-US" sz="2800" spc="-165" dirty="0">
              <a:latin typeface="Arial" pitchFamily="34" charset="0"/>
              <a:cs typeface="Arial" pitchFamily="34" charset="0"/>
            </a:endParaRPr>
          </a:p>
          <a:p>
            <a:pPr marL="300328" marR="5079" indent="112385" algn="just">
              <a:lnSpc>
                <a:spcPct val="150000"/>
              </a:lnSpc>
              <a:spcBef>
                <a:spcPts val="105"/>
              </a:spcBef>
              <a:buFont typeface="+mj-lt"/>
              <a:buAutoNum type="arabicPeriod"/>
            </a:pPr>
            <a:r>
              <a:rPr sz="2800" spc="-130" dirty="0">
                <a:latin typeface="Arial" pitchFamily="34" charset="0"/>
                <a:cs typeface="Arial" pitchFamily="34" charset="0"/>
              </a:rPr>
              <a:t>This</a:t>
            </a:r>
            <a:r>
              <a:rPr sz="2800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total</a:t>
            </a:r>
            <a:r>
              <a:rPr sz="28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overall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00" dirty="0">
                <a:latin typeface="Arial" pitchFamily="34" charset="0"/>
                <a:cs typeface="Arial" pitchFamily="34" charset="0"/>
              </a:rPr>
              <a:t>or 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65" dirty="0">
                <a:latin typeface="Arial" pitchFamily="34" charset="0"/>
                <a:cs typeface="Arial" pitchFamily="34" charset="0"/>
              </a:rPr>
              <a:t>total </a:t>
            </a:r>
            <a:r>
              <a:rPr sz="2800" spc="-185" dirty="0">
                <a:latin typeface="Arial" pitchFamily="34" charset="0"/>
                <a:cs typeface="Arial" pitchFamily="34" charset="0"/>
              </a:rPr>
              <a:t>cost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capital </a:t>
            </a:r>
            <a:r>
              <a:rPr sz="2800" spc="-190" dirty="0">
                <a:latin typeface="Arial" pitchFamily="34" charset="0"/>
                <a:cs typeface="Arial" pitchFamily="34" charset="0"/>
              </a:rPr>
              <a:t>is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calculated </a:t>
            </a:r>
            <a:r>
              <a:rPr sz="2800" spc="-170" dirty="0">
                <a:latin typeface="Arial" pitchFamily="34" charset="0"/>
                <a:cs typeface="Arial" pitchFamily="34" charset="0"/>
              </a:rPr>
              <a:t>based </a:t>
            </a:r>
            <a:r>
              <a:rPr sz="2800" spc="-150" dirty="0">
                <a:latin typeface="Arial" pitchFamily="34" charset="0"/>
                <a:cs typeface="Arial" pitchFamily="34" charset="0"/>
              </a:rPr>
              <a:t>on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the </a:t>
            </a:r>
            <a:r>
              <a:rPr sz="2800" spc="-140" dirty="0">
                <a:latin typeface="Arial" pitchFamily="34" charset="0"/>
                <a:cs typeface="Arial" pitchFamily="34" charset="0"/>
              </a:rPr>
              <a:t>“weights”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170" dirty="0">
                <a:latin typeface="Arial" pitchFamily="34" charset="0"/>
                <a:cs typeface="Arial" pitchFamily="34" charset="0"/>
              </a:rPr>
              <a:t>each 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component</a:t>
            </a:r>
            <a:r>
              <a:rPr sz="2800" spc="-19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on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the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total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capital.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endParaRPr lang="en-US" sz="2800" spc="-165" dirty="0">
              <a:latin typeface="Arial" pitchFamily="34" charset="0"/>
              <a:cs typeface="Arial" pitchFamily="34" charset="0"/>
            </a:endParaRPr>
          </a:p>
          <a:p>
            <a:pPr marL="300328" marR="5079" indent="112385" algn="just">
              <a:lnSpc>
                <a:spcPct val="150000"/>
              </a:lnSpc>
              <a:spcBef>
                <a:spcPts val="105"/>
              </a:spcBef>
              <a:buFont typeface="+mj-lt"/>
              <a:buAutoNum type="arabicPeriod"/>
            </a:pPr>
            <a:r>
              <a:rPr lang="en-US" sz="2800" spc="-160" dirty="0">
                <a:latin typeface="Arial" pitchFamily="34" charset="0"/>
                <a:cs typeface="Arial" pitchFamily="34" charset="0"/>
              </a:rPr>
              <a:t> T</a:t>
            </a:r>
            <a:r>
              <a:rPr sz="2800" spc="-95" dirty="0">
                <a:latin typeface="Arial" pitchFamily="34" charset="0"/>
                <a:cs typeface="Arial" pitchFamily="34" charset="0"/>
              </a:rPr>
              <a:t>otal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0" dirty="0">
                <a:latin typeface="Arial" pitchFamily="34" charset="0"/>
                <a:cs typeface="Arial" pitchFamily="34" charset="0"/>
              </a:rPr>
              <a:t>cost</a:t>
            </a:r>
            <a:r>
              <a:rPr sz="2800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80" dirty="0">
                <a:latin typeface="Arial" pitchFamily="34" charset="0"/>
                <a:cs typeface="Arial" pitchFamily="34" charset="0"/>
              </a:rPr>
              <a:t>of</a:t>
            </a:r>
            <a:r>
              <a:rPr sz="28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14" dirty="0">
                <a:latin typeface="Arial" pitchFamily="34" charset="0"/>
                <a:cs typeface="Arial" pitchFamily="34" charset="0"/>
              </a:rPr>
              <a:t>capital</a:t>
            </a:r>
            <a:r>
              <a:rPr lang="en-US" sz="2800" spc="-114" dirty="0">
                <a:latin typeface="Arial" pitchFamily="34" charset="0"/>
                <a:cs typeface="Arial" pitchFamily="34" charset="0"/>
              </a:rPr>
              <a:t> = </a:t>
            </a:r>
            <a:r>
              <a:rPr sz="2800" spc="-75" dirty="0">
                <a:latin typeface="Arial" pitchFamily="34" charset="0"/>
                <a:cs typeface="Arial" pitchFamily="34" charset="0"/>
              </a:rPr>
              <a:t> </a:t>
            </a:r>
            <a:r>
              <a:rPr sz="2800" spc="-125" dirty="0">
                <a:latin typeface="Arial" pitchFamily="34" charset="0"/>
                <a:cs typeface="Arial" pitchFamily="34" charset="0"/>
              </a:rPr>
              <a:t>“weighted </a:t>
            </a:r>
            <a:r>
              <a:rPr sz="2800" spc="-185" dirty="0">
                <a:latin typeface="Arial" pitchFamily="34" charset="0"/>
                <a:cs typeface="Arial" pitchFamily="34" charset="0"/>
              </a:rPr>
              <a:t>cost </a:t>
            </a:r>
            <a:r>
              <a:rPr sz="2800" spc="-90" dirty="0">
                <a:latin typeface="Arial" pitchFamily="34" charset="0"/>
                <a:cs typeface="Arial" pitchFamily="34" charset="0"/>
              </a:rPr>
              <a:t>of </a:t>
            </a:r>
            <a:r>
              <a:rPr sz="2800" spc="-120" dirty="0">
                <a:latin typeface="Arial" pitchFamily="34" charset="0"/>
                <a:cs typeface="Arial" pitchFamily="34" charset="0"/>
              </a:rPr>
              <a:t>capital</a:t>
            </a:r>
            <a:r>
              <a:rPr lang="en-US" sz="2800" spc="-12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30" dirty="0">
                <a:latin typeface="Arial" pitchFamily="34" charset="0"/>
                <a:cs typeface="Arial" pitchFamily="34" charset="0"/>
              </a:rPr>
              <a:t>". 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143001"/>
            <a:ext cx="10287000" cy="4864292"/>
          </a:xfrm>
        </p:spPr>
        <p:txBody>
          <a:bodyPr>
            <a:noAutofit/>
          </a:bodyPr>
          <a:lstStyle/>
          <a:p>
            <a:pPr marL="815267" marR="111750" indent="-457159" algn="just">
              <a:spcBef>
                <a:spcPts val="480"/>
              </a:spcBef>
              <a:buAutoNum type="arabicPeriod"/>
              <a:tabLst>
                <a:tab pos="815267" algn="l"/>
                <a:tab pos="815902" algn="l"/>
              </a:tabLst>
            </a:pPr>
            <a:r>
              <a:rPr lang="en-US" sz="2800" b="1" spc="-125" dirty="0">
                <a:latin typeface="Trebuchet MS"/>
                <a:cs typeface="Trebuchet MS"/>
              </a:rPr>
              <a:t>Calculate </a:t>
            </a:r>
            <a:r>
              <a:rPr lang="en-US" sz="2800" b="1" spc="-120" dirty="0">
                <a:latin typeface="Trebuchet MS"/>
                <a:cs typeface="Trebuchet MS"/>
              </a:rPr>
              <a:t>cost of </a:t>
            </a:r>
            <a:r>
              <a:rPr lang="en-US" sz="2800" b="1" spc="-125" dirty="0">
                <a:latin typeface="Trebuchet MS"/>
                <a:cs typeface="Trebuchet MS"/>
              </a:rPr>
              <a:t>different </a:t>
            </a:r>
            <a:r>
              <a:rPr lang="en-US" sz="2800" b="1" spc="-110" dirty="0">
                <a:latin typeface="Trebuchet MS"/>
                <a:cs typeface="Trebuchet MS"/>
              </a:rPr>
              <a:t>capital </a:t>
            </a:r>
            <a:r>
              <a:rPr lang="en-US" sz="2800" b="1" spc="-105" dirty="0">
                <a:latin typeface="Trebuchet MS"/>
                <a:cs typeface="Trebuchet MS"/>
              </a:rPr>
              <a:t>components </a:t>
            </a:r>
            <a:r>
              <a:rPr lang="en-US" sz="2800" b="1" spc="-140" dirty="0">
                <a:latin typeface="Trebuchet MS"/>
                <a:cs typeface="Trebuchet MS"/>
              </a:rPr>
              <a:t>i.e. </a:t>
            </a:r>
            <a:r>
              <a:rPr lang="en-US" sz="2800" b="1" spc="-140" dirty="0" err="1">
                <a:latin typeface="Trebuchet MS"/>
                <a:cs typeface="Trebuchet MS"/>
              </a:rPr>
              <a:t>Kd</a:t>
            </a:r>
            <a:r>
              <a:rPr lang="en-US" sz="2800" b="1" spc="-130" dirty="0">
                <a:latin typeface="Trebuchet MS"/>
                <a:cs typeface="Trebuchet MS"/>
              </a:rPr>
              <a:t>, </a:t>
            </a:r>
            <a:r>
              <a:rPr lang="en-US" sz="2800" b="1" spc="-130" dirty="0" err="1">
                <a:latin typeface="Trebuchet MS"/>
                <a:cs typeface="Trebuchet MS"/>
              </a:rPr>
              <a:t>Kp</a:t>
            </a:r>
            <a:r>
              <a:rPr lang="en-US" sz="2800" b="1" spc="-125" dirty="0">
                <a:latin typeface="Trebuchet MS"/>
                <a:cs typeface="Trebuchet MS"/>
              </a:rPr>
              <a:t>, </a:t>
            </a:r>
            <a:r>
              <a:rPr lang="en-US" sz="2800" b="1" spc="-125" dirty="0" err="1">
                <a:latin typeface="Trebuchet MS"/>
                <a:cs typeface="Trebuchet MS"/>
              </a:rPr>
              <a:t>Ke</a:t>
            </a:r>
            <a:r>
              <a:rPr lang="en-US" sz="2800" b="1" spc="-150" dirty="0">
                <a:latin typeface="Trebuchet MS"/>
                <a:cs typeface="Trebuchet MS"/>
              </a:rPr>
              <a:t>,</a:t>
            </a:r>
            <a:r>
              <a:rPr lang="en-US" sz="2800" b="1" spc="-170" dirty="0">
                <a:latin typeface="Trebuchet MS"/>
                <a:cs typeface="Trebuchet MS"/>
              </a:rPr>
              <a:t> Kr.</a:t>
            </a:r>
            <a:endParaRPr lang="en-US" sz="2800" dirty="0">
              <a:latin typeface="Trebuchet MS"/>
              <a:cs typeface="Trebuchet MS"/>
            </a:endParaRPr>
          </a:p>
          <a:p>
            <a:pPr marL="815267" indent="-457159" algn="just">
              <a:spcBef>
                <a:spcPts val="480"/>
              </a:spcBef>
              <a:buAutoNum type="arabicPeriod"/>
              <a:tabLst>
                <a:tab pos="815267" algn="l"/>
                <a:tab pos="815902" algn="l"/>
              </a:tabLst>
            </a:pPr>
            <a:r>
              <a:rPr lang="en-US" sz="2800" b="1" spc="-75" dirty="0">
                <a:latin typeface="Trebuchet MS"/>
                <a:cs typeface="Trebuchet MS"/>
              </a:rPr>
              <a:t>Assign </a:t>
            </a:r>
            <a:r>
              <a:rPr lang="en-US" sz="2800" b="1" spc="-105" dirty="0">
                <a:latin typeface="Trebuchet MS"/>
                <a:cs typeface="Trebuchet MS"/>
              </a:rPr>
              <a:t>weights </a:t>
            </a:r>
            <a:r>
              <a:rPr lang="en-US" sz="2800" b="1" spc="-95" dirty="0">
                <a:latin typeface="Trebuchet MS"/>
                <a:cs typeface="Trebuchet MS"/>
              </a:rPr>
              <a:t>to </a:t>
            </a:r>
            <a:r>
              <a:rPr lang="en-US" sz="2800" b="1" spc="-135" dirty="0">
                <a:latin typeface="Trebuchet MS"/>
                <a:cs typeface="Trebuchet MS"/>
              </a:rPr>
              <a:t>each</a:t>
            </a:r>
            <a:r>
              <a:rPr lang="en-US" sz="2800" b="1" spc="-390" dirty="0">
                <a:latin typeface="Trebuchet MS"/>
                <a:cs typeface="Trebuchet MS"/>
              </a:rPr>
              <a:t> </a:t>
            </a:r>
            <a:r>
              <a:rPr lang="en-US" sz="2800" b="1" spc="-110" dirty="0">
                <a:latin typeface="Trebuchet MS"/>
                <a:cs typeface="Trebuchet MS"/>
              </a:rPr>
              <a:t>components.</a:t>
            </a:r>
            <a:endParaRPr lang="en-US" sz="2800" dirty="0">
              <a:latin typeface="Trebuchet MS"/>
              <a:cs typeface="Trebuchet MS"/>
            </a:endParaRPr>
          </a:p>
          <a:p>
            <a:pPr marL="358108" algn="just"/>
            <a:r>
              <a:rPr lang="en-US" sz="2800" b="1" spc="-70" dirty="0">
                <a:latin typeface="Trebuchet MS"/>
                <a:cs typeface="Trebuchet MS"/>
              </a:rPr>
              <a:t>Ways </a:t>
            </a:r>
            <a:r>
              <a:rPr lang="en-US" sz="2800" b="1" spc="-75" dirty="0">
                <a:latin typeface="Trebuchet MS"/>
                <a:cs typeface="Trebuchet MS"/>
              </a:rPr>
              <a:t>to </a:t>
            </a:r>
            <a:r>
              <a:rPr lang="en-US" sz="2800" b="1" spc="-105" dirty="0">
                <a:latin typeface="Trebuchet MS"/>
                <a:cs typeface="Trebuchet MS"/>
              </a:rPr>
              <a:t>calculate </a:t>
            </a:r>
            <a:r>
              <a:rPr lang="en-US" sz="2800" b="1" spc="-100" dirty="0">
                <a:latin typeface="Trebuchet MS"/>
                <a:cs typeface="Trebuchet MS"/>
              </a:rPr>
              <a:t>the</a:t>
            </a:r>
            <a:r>
              <a:rPr lang="en-US" sz="2800" b="1" spc="-260" dirty="0">
                <a:latin typeface="Trebuchet MS"/>
                <a:cs typeface="Trebuchet MS"/>
              </a:rPr>
              <a:t> </a:t>
            </a:r>
            <a:r>
              <a:rPr lang="en-US" sz="2800" b="1" spc="-85" dirty="0">
                <a:latin typeface="Trebuchet MS"/>
                <a:cs typeface="Trebuchet MS"/>
              </a:rPr>
              <a:t>weights</a:t>
            </a:r>
            <a:endParaRPr lang="en-US" sz="2800" dirty="0">
              <a:latin typeface="Trebuchet MS"/>
              <a:cs typeface="Trebuchet MS"/>
            </a:endParaRPr>
          </a:p>
          <a:p>
            <a:pPr marL="859713" indent="-501605" algn="just">
              <a:spcBef>
                <a:spcPts val="384"/>
              </a:spcBef>
              <a:buAutoNum type="arabicPeriod"/>
              <a:tabLst>
                <a:tab pos="859713" algn="l"/>
                <a:tab pos="860348" algn="l"/>
              </a:tabLst>
            </a:pPr>
            <a:r>
              <a:rPr lang="en-US" sz="2800" b="1" spc="-80" dirty="0">
                <a:latin typeface="Trebuchet MS"/>
                <a:cs typeface="Trebuchet MS"/>
              </a:rPr>
              <a:t>Weights based </a:t>
            </a:r>
            <a:r>
              <a:rPr lang="en-US" sz="2800" b="1" spc="-70" dirty="0">
                <a:latin typeface="Trebuchet MS"/>
                <a:cs typeface="Trebuchet MS"/>
              </a:rPr>
              <a:t>on </a:t>
            </a:r>
            <a:r>
              <a:rPr lang="en-US" sz="2800" b="1" spc="-100" dirty="0">
                <a:latin typeface="Trebuchet MS"/>
                <a:cs typeface="Trebuchet MS"/>
              </a:rPr>
              <a:t>the </a:t>
            </a:r>
            <a:r>
              <a:rPr lang="en-US" sz="2800" b="1" spc="-75" dirty="0">
                <a:latin typeface="Trebuchet MS"/>
                <a:cs typeface="Trebuchet MS"/>
              </a:rPr>
              <a:t>book </a:t>
            </a:r>
            <a:r>
              <a:rPr lang="en-US" sz="2800" b="1" spc="-95" dirty="0">
                <a:latin typeface="Trebuchet MS"/>
                <a:cs typeface="Trebuchet MS"/>
              </a:rPr>
              <a:t>value </a:t>
            </a:r>
            <a:r>
              <a:rPr lang="en-US" sz="2800" b="1" spc="-65" dirty="0">
                <a:latin typeface="Trebuchet MS"/>
                <a:cs typeface="Trebuchet MS"/>
              </a:rPr>
              <a:t>of </a:t>
            </a:r>
            <a:r>
              <a:rPr lang="en-US" sz="2800" b="1" spc="-100" dirty="0">
                <a:latin typeface="Trebuchet MS"/>
                <a:cs typeface="Trebuchet MS"/>
              </a:rPr>
              <a:t>the </a:t>
            </a:r>
            <a:r>
              <a:rPr lang="en-US" sz="2800" b="1" spc="-90" dirty="0">
                <a:latin typeface="Trebuchet MS"/>
                <a:cs typeface="Trebuchet MS"/>
              </a:rPr>
              <a:t>capital </a:t>
            </a:r>
            <a:r>
              <a:rPr lang="en-US" sz="2800" b="1" spc="-95" dirty="0">
                <a:latin typeface="Trebuchet MS"/>
                <a:cs typeface="Trebuchet MS"/>
              </a:rPr>
              <a:t>( </a:t>
            </a:r>
            <a:r>
              <a:rPr lang="en-US" sz="2800" b="1" spc="-65" dirty="0">
                <a:latin typeface="Trebuchet MS"/>
                <a:cs typeface="Trebuchet MS"/>
              </a:rPr>
              <a:t>Book </a:t>
            </a:r>
            <a:r>
              <a:rPr lang="en-US" sz="2800" b="1" spc="-95" dirty="0">
                <a:latin typeface="Trebuchet MS"/>
                <a:cs typeface="Trebuchet MS"/>
              </a:rPr>
              <a:t>value</a:t>
            </a:r>
            <a:r>
              <a:rPr lang="en-US" sz="2800" b="1" spc="-175" dirty="0">
                <a:latin typeface="Trebuchet MS"/>
                <a:cs typeface="Trebuchet MS"/>
              </a:rPr>
              <a:t> </a:t>
            </a:r>
            <a:r>
              <a:rPr lang="en-US" sz="2800" b="1" spc="-80" dirty="0">
                <a:latin typeface="Trebuchet MS"/>
                <a:cs typeface="Trebuchet MS"/>
              </a:rPr>
              <a:t>Weights)</a:t>
            </a:r>
            <a:endParaRPr lang="en-US" sz="2800" dirty="0">
              <a:latin typeface="Trebuchet MS"/>
              <a:cs typeface="Trebuchet MS"/>
            </a:endParaRPr>
          </a:p>
          <a:p>
            <a:pPr marL="815267" indent="-457159" algn="just">
              <a:spcBef>
                <a:spcPts val="380"/>
              </a:spcBef>
              <a:buAutoNum type="arabicPeriod"/>
              <a:tabLst>
                <a:tab pos="815267" algn="l"/>
                <a:tab pos="815902" algn="l"/>
              </a:tabLst>
            </a:pPr>
            <a:r>
              <a:rPr lang="en-US" sz="2800" b="1" spc="-80" dirty="0">
                <a:latin typeface="Trebuchet MS"/>
                <a:cs typeface="Trebuchet MS"/>
              </a:rPr>
              <a:t>Weights based </a:t>
            </a:r>
            <a:r>
              <a:rPr lang="en-US" sz="2800" b="1" spc="-70" dirty="0">
                <a:latin typeface="Trebuchet MS"/>
                <a:cs typeface="Trebuchet MS"/>
              </a:rPr>
              <a:t>on </a:t>
            </a:r>
            <a:r>
              <a:rPr lang="en-US" sz="2800" b="1" spc="-100" dirty="0">
                <a:latin typeface="Trebuchet MS"/>
                <a:cs typeface="Trebuchet MS"/>
              </a:rPr>
              <a:t>the </a:t>
            </a:r>
            <a:r>
              <a:rPr lang="en-US" sz="2800" b="1" spc="-70" dirty="0">
                <a:latin typeface="Trebuchet MS"/>
                <a:cs typeface="Trebuchet MS"/>
              </a:rPr>
              <a:t>basis of </a:t>
            </a:r>
            <a:r>
              <a:rPr lang="en-US" sz="2800" b="1" spc="-60" dirty="0">
                <a:latin typeface="Trebuchet MS"/>
                <a:cs typeface="Trebuchet MS"/>
              </a:rPr>
              <a:t>Market </a:t>
            </a:r>
            <a:r>
              <a:rPr lang="en-US" sz="2800" b="1" spc="-95" dirty="0">
                <a:latin typeface="Trebuchet MS"/>
                <a:cs typeface="Trebuchet MS"/>
              </a:rPr>
              <a:t>value </a:t>
            </a:r>
            <a:r>
              <a:rPr lang="en-US" sz="2800" b="1" spc="-65" dirty="0">
                <a:latin typeface="Trebuchet MS"/>
                <a:cs typeface="Trebuchet MS"/>
              </a:rPr>
              <a:t>of </a:t>
            </a:r>
            <a:r>
              <a:rPr lang="en-US" sz="2800" b="1" spc="-100" dirty="0">
                <a:latin typeface="Trebuchet MS"/>
                <a:cs typeface="Trebuchet MS"/>
              </a:rPr>
              <a:t>the </a:t>
            </a:r>
            <a:r>
              <a:rPr lang="en-US" sz="2800" b="1" spc="-90" dirty="0">
                <a:latin typeface="Trebuchet MS"/>
                <a:cs typeface="Trebuchet MS"/>
              </a:rPr>
              <a:t>capital </a:t>
            </a:r>
            <a:r>
              <a:rPr lang="en-US" sz="2800" b="1" spc="-95" dirty="0">
                <a:latin typeface="Trebuchet MS"/>
                <a:cs typeface="Trebuchet MS"/>
              </a:rPr>
              <a:t>( </a:t>
            </a:r>
            <a:r>
              <a:rPr lang="en-US" sz="2800" b="1" spc="-60" dirty="0">
                <a:latin typeface="Trebuchet MS"/>
                <a:cs typeface="Trebuchet MS"/>
              </a:rPr>
              <a:t>Market </a:t>
            </a:r>
            <a:r>
              <a:rPr lang="en-US" sz="2800" b="1" spc="-100" dirty="0">
                <a:latin typeface="Trebuchet MS"/>
                <a:cs typeface="Trebuchet MS"/>
              </a:rPr>
              <a:t>Value</a:t>
            </a:r>
            <a:r>
              <a:rPr lang="en-US" sz="2800" b="1" spc="-275" dirty="0">
                <a:latin typeface="Trebuchet MS"/>
                <a:cs typeface="Trebuchet MS"/>
              </a:rPr>
              <a:t> </a:t>
            </a:r>
            <a:r>
              <a:rPr lang="en-US" sz="2800" b="1" spc="-85" dirty="0">
                <a:latin typeface="Trebuchet MS"/>
                <a:cs typeface="Trebuchet MS"/>
              </a:rPr>
              <a:t>weights)</a:t>
            </a:r>
          </a:p>
          <a:p>
            <a:pPr marL="815267" indent="-457159" algn="just">
              <a:spcBef>
                <a:spcPts val="380"/>
              </a:spcBef>
              <a:buNone/>
              <a:tabLst>
                <a:tab pos="815267" algn="l"/>
                <a:tab pos="815902" algn="l"/>
              </a:tabLst>
            </a:pPr>
            <a:r>
              <a:rPr lang="en-US" sz="2800" b="1" spc="-120" dirty="0">
                <a:latin typeface="Arial"/>
                <a:cs typeface="Arial"/>
              </a:rPr>
              <a:t>Both </a:t>
            </a:r>
            <a:r>
              <a:rPr lang="en-US" sz="2800" b="1" spc="-75" dirty="0">
                <a:latin typeface="Arial"/>
                <a:cs typeface="Arial"/>
              </a:rPr>
              <a:t>of </a:t>
            </a:r>
            <a:r>
              <a:rPr lang="en-US" sz="2800" b="1" spc="-70" dirty="0">
                <a:latin typeface="Arial"/>
                <a:cs typeface="Arial"/>
              </a:rPr>
              <a:t>the </a:t>
            </a:r>
            <a:r>
              <a:rPr lang="en-US" sz="2800" b="1" spc="-114" dirty="0">
                <a:latin typeface="Arial"/>
                <a:cs typeface="Arial"/>
              </a:rPr>
              <a:t>above </a:t>
            </a:r>
            <a:r>
              <a:rPr lang="en-US" sz="2800" b="1" spc="-90" dirty="0">
                <a:latin typeface="Arial"/>
                <a:cs typeface="Arial"/>
              </a:rPr>
              <a:t>together </a:t>
            </a:r>
            <a:r>
              <a:rPr lang="en-US" sz="2800" b="1" spc="-155" dirty="0">
                <a:latin typeface="Arial"/>
                <a:cs typeface="Arial"/>
              </a:rPr>
              <a:t>is </a:t>
            </a:r>
            <a:r>
              <a:rPr lang="en-US" sz="2800" b="1" spc="-110" dirty="0">
                <a:latin typeface="Arial"/>
                <a:cs typeface="Arial"/>
              </a:rPr>
              <a:t>called </a:t>
            </a:r>
            <a:r>
              <a:rPr lang="en-US" sz="2800" b="1" spc="-70" dirty="0">
                <a:latin typeface="Arial"/>
                <a:cs typeface="Arial"/>
              </a:rPr>
              <a:t>the </a:t>
            </a:r>
            <a:r>
              <a:rPr lang="en-US" sz="2800" b="1" spc="-195" dirty="0">
                <a:latin typeface="Arial"/>
                <a:cs typeface="Arial"/>
              </a:rPr>
              <a:t>“HISTORICAL </a:t>
            </a:r>
            <a:r>
              <a:rPr lang="en-US" sz="2800" b="1" spc="-160" dirty="0">
                <a:latin typeface="Arial"/>
                <a:cs typeface="Arial"/>
              </a:rPr>
              <a:t>WEIGHT </a:t>
            </a:r>
            <a:r>
              <a:rPr lang="en-US" sz="2800" b="1" spc="-140" dirty="0">
                <a:latin typeface="Arial"/>
                <a:cs typeface="Arial"/>
              </a:rPr>
              <a:t>METHOD” </a:t>
            </a:r>
            <a:r>
              <a:rPr lang="en-US" sz="2800" b="1" spc="-75" dirty="0">
                <a:latin typeface="Arial"/>
                <a:cs typeface="Arial"/>
              </a:rPr>
              <a:t>of </a:t>
            </a:r>
            <a:r>
              <a:rPr lang="en-US" sz="2800" b="1" spc="-114" dirty="0">
                <a:latin typeface="Arial"/>
                <a:cs typeface="Arial"/>
              </a:rPr>
              <a:t>calculating </a:t>
            </a:r>
            <a:r>
              <a:rPr lang="en-US" sz="2800" b="1" spc="-70" dirty="0">
                <a:latin typeface="Arial"/>
                <a:cs typeface="Arial"/>
              </a:rPr>
              <a:t>the  </a:t>
            </a:r>
            <a:r>
              <a:rPr lang="en-US" sz="2800" b="1" spc="-90" dirty="0">
                <a:latin typeface="Trebuchet MS"/>
                <a:cs typeface="Trebuchet MS"/>
              </a:rPr>
              <a:t>weight.</a:t>
            </a:r>
            <a:endParaRPr lang="en-US" sz="2800" dirty="0">
              <a:latin typeface="Trebuchet MS"/>
              <a:cs typeface="Trebuchet MS"/>
            </a:endParaRPr>
          </a:p>
          <a:p>
            <a:pPr algn="just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spc="-105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Steps</a:t>
            </a:r>
            <a:r>
              <a:rPr lang="en-US" sz="3600" spc="-15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spc="-114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to calculate</a:t>
            </a:r>
            <a:r>
              <a:rPr lang="en-US" sz="3600" spc="-185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spc="-12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the</a:t>
            </a:r>
            <a:r>
              <a:rPr lang="en-US" sz="3600" spc="-155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spc="-114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WACC</a:t>
            </a:r>
            <a:br>
              <a:rPr lang="en-US" sz="36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36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38200" y="457204"/>
            <a:ext cx="10363200" cy="2855267"/>
          </a:xfrm>
          <a:prstGeom prst="rect">
            <a:avLst/>
          </a:prstGeom>
        </p:spPr>
        <p:txBody>
          <a:bodyPr vert="horz" wrap="square" lIns="0" tIns="13333" rIns="0" bIns="0" rtlCol="0">
            <a:spAutoFit/>
          </a:bodyPr>
          <a:lstStyle/>
          <a:p>
            <a:pPr marL="355569">
              <a:spcBef>
                <a:spcPts val="105"/>
              </a:spcBef>
            </a:pPr>
            <a:r>
              <a:rPr sz="2800" b="1" spc="-120" dirty="0">
                <a:latin typeface="Arial"/>
                <a:cs typeface="Arial"/>
              </a:rPr>
              <a:t>Example:</a:t>
            </a:r>
            <a:r>
              <a:rPr sz="2800" b="1" spc="-130" dirty="0">
                <a:latin typeface="Arial"/>
                <a:cs typeface="Arial"/>
              </a:rPr>
              <a:t> </a:t>
            </a:r>
            <a:r>
              <a:rPr sz="2800" b="1" spc="-110" dirty="0">
                <a:latin typeface="Arial"/>
                <a:cs typeface="Arial"/>
              </a:rPr>
              <a:t>From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the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40" dirty="0">
                <a:latin typeface="Arial"/>
                <a:cs typeface="Arial"/>
              </a:rPr>
              <a:t>following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spc="-60" dirty="0">
                <a:latin typeface="Arial"/>
                <a:cs typeface="Arial"/>
              </a:rPr>
              <a:t>capital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40" dirty="0">
                <a:latin typeface="Arial"/>
                <a:cs typeface="Arial"/>
              </a:rPr>
              <a:t>structure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80" dirty="0">
                <a:latin typeface="Arial"/>
                <a:cs typeface="Arial"/>
              </a:rPr>
              <a:t>calculate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the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65" dirty="0">
                <a:latin typeface="Arial"/>
                <a:cs typeface="Arial"/>
              </a:rPr>
              <a:t>overall</a:t>
            </a:r>
            <a:r>
              <a:rPr sz="2800" b="1" spc="-90" dirty="0">
                <a:latin typeface="Arial"/>
                <a:cs typeface="Arial"/>
              </a:rPr>
              <a:t> cost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of</a:t>
            </a:r>
            <a:r>
              <a:rPr lang="en-US" sz="2800" b="1" spc="-5" dirty="0">
                <a:latin typeface="Arial"/>
                <a:cs typeface="Arial"/>
              </a:rPr>
              <a:t> </a:t>
            </a:r>
            <a:r>
              <a:rPr sz="2800" b="1" spc="-60" dirty="0">
                <a:latin typeface="Arial"/>
                <a:cs typeface="Arial"/>
              </a:rPr>
              <a:t>capital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spc="-85" dirty="0">
                <a:latin typeface="Arial"/>
                <a:cs typeface="Arial"/>
              </a:rPr>
              <a:t>by</a:t>
            </a:r>
            <a:endParaRPr sz="2800" b="1" dirty="0">
              <a:latin typeface="Arial"/>
              <a:cs typeface="Arial"/>
            </a:endParaRPr>
          </a:p>
          <a:p>
            <a:pPr marL="469858" indent="-457159">
              <a:spcBef>
                <a:spcPts val="480"/>
              </a:spcBef>
              <a:buAutoNum type="arabicPeriod"/>
              <a:tabLst>
                <a:tab pos="469223" algn="l"/>
                <a:tab pos="469858" algn="l"/>
              </a:tabLst>
            </a:pPr>
            <a:r>
              <a:rPr sz="2800" b="1" spc="-80" dirty="0">
                <a:latin typeface="Trebuchet MS"/>
                <a:cs typeface="Trebuchet MS"/>
              </a:rPr>
              <a:t>Book </a:t>
            </a:r>
            <a:r>
              <a:rPr sz="2800" b="1" spc="-120" dirty="0">
                <a:latin typeface="Trebuchet MS"/>
                <a:cs typeface="Trebuchet MS"/>
              </a:rPr>
              <a:t>Value</a:t>
            </a:r>
            <a:r>
              <a:rPr sz="2800" b="1" spc="-250" dirty="0">
                <a:latin typeface="Trebuchet MS"/>
                <a:cs typeface="Trebuchet MS"/>
              </a:rPr>
              <a:t> </a:t>
            </a:r>
            <a:r>
              <a:rPr sz="2800" b="1" spc="-100" dirty="0">
                <a:latin typeface="Trebuchet MS"/>
                <a:cs typeface="Trebuchet MS"/>
              </a:rPr>
              <a:t>method</a:t>
            </a:r>
            <a:endParaRPr sz="2800" b="1" dirty="0">
              <a:latin typeface="Trebuchet MS"/>
              <a:cs typeface="Trebuchet MS"/>
            </a:endParaRPr>
          </a:p>
          <a:p>
            <a:pPr marL="469858" indent="-457159">
              <a:spcBef>
                <a:spcPts val="480"/>
              </a:spcBef>
              <a:buAutoNum type="arabicPeriod"/>
              <a:tabLst>
                <a:tab pos="469223" algn="l"/>
                <a:tab pos="469858" algn="l"/>
              </a:tabLst>
            </a:pPr>
            <a:r>
              <a:rPr sz="2800" b="1" spc="-70" dirty="0">
                <a:latin typeface="Trebuchet MS"/>
                <a:cs typeface="Trebuchet MS"/>
              </a:rPr>
              <a:t>Market </a:t>
            </a:r>
            <a:r>
              <a:rPr sz="2800" b="1" spc="-120" dirty="0">
                <a:latin typeface="Trebuchet MS"/>
                <a:cs typeface="Trebuchet MS"/>
              </a:rPr>
              <a:t>Value</a:t>
            </a:r>
            <a:r>
              <a:rPr sz="2800" b="1" spc="-245" dirty="0">
                <a:latin typeface="Trebuchet MS"/>
                <a:cs typeface="Trebuchet MS"/>
              </a:rPr>
              <a:t> </a:t>
            </a:r>
            <a:r>
              <a:rPr sz="2800" b="1" spc="-100" dirty="0">
                <a:latin typeface="Trebuchet MS"/>
                <a:cs typeface="Trebuchet MS"/>
              </a:rPr>
              <a:t>method</a:t>
            </a:r>
            <a:endParaRPr sz="2800" b="1" dirty="0">
              <a:latin typeface="Trebuchet MS"/>
              <a:cs typeface="Trebuchet MS"/>
            </a:endParaRPr>
          </a:p>
          <a:p>
            <a:pPr marL="12699">
              <a:spcBef>
                <a:spcPts val="480"/>
              </a:spcBef>
            </a:pPr>
            <a:r>
              <a:rPr sz="2800" b="1" spc="-114" dirty="0">
                <a:latin typeface="Trebuchet MS"/>
                <a:cs typeface="Trebuchet MS"/>
              </a:rPr>
              <a:t>After</a:t>
            </a:r>
            <a:r>
              <a:rPr sz="2800" b="1" spc="-165" dirty="0">
                <a:latin typeface="Trebuchet MS"/>
                <a:cs typeface="Trebuchet MS"/>
              </a:rPr>
              <a:t> </a:t>
            </a:r>
            <a:r>
              <a:rPr sz="2800" b="1" spc="-140" dirty="0">
                <a:latin typeface="Trebuchet MS"/>
                <a:cs typeface="Trebuchet MS"/>
              </a:rPr>
              <a:t>tax</a:t>
            </a:r>
            <a:r>
              <a:rPr sz="2800" b="1" spc="-150" dirty="0">
                <a:latin typeface="Trebuchet MS"/>
                <a:cs typeface="Trebuchet MS"/>
              </a:rPr>
              <a:t> </a:t>
            </a:r>
            <a:r>
              <a:rPr sz="2800" b="1" spc="-110" dirty="0">
                <a:latin typeface="Trebuchet MS"/>
                <a:cs typeface="Trebuchet MS"/>
              </a:rPr>
              <a:t>cost</a:t>
            </a:r>
            <a:r>
              <a:rPr sz="2800" b="1" spc="-170" dirty="0">
                <a:latin typeface="Trebuchet MS"/>
                <a:cs typeface="Trebuchet MS"/>
              </a:rPr>
              <a:t> </a:t>
            </a:r>
            <a:r>
              <a:rPr sz="2800" b="1" spc="-80" dirty="0">
                <a:latin typeface="Trebuchet MS"/>
                <a:cs typeface="Trebuchet MS"/>
              </a:rPr>
              <a:t>of</a:t>
            </a:r>
            <a:r>
              <a:rPr sz="2800" b="1" spc="-150" dirty="0">
                <a:latin typeface="Trebuchet MS"/>
                <a:cs typeface="Trebuchet MS"/>
              </a:rPr>
              <a:t> </a:t>
            </a:r>
            <a:r>
              <a:rPr sz="2800" b="1" spc="-130" dirty="0">
                <a:latin typeface="Trebuchet MS"/>
                <a:cs typeface="Trebuchet MS"/>
              </a:rPr>
              <a:t>different</a:t>
            </a:r>
            <a:r>
              <a:rPr sz="2800" b="1" spc="-150" dirty="0">
                <a:latin typeface="Trebuchet MS"/>
                <a:cs typeface="Trebuchet MS"/>
              </a:rPr>
              <a:t> </a:t>
            </a:r>
            <a:r>
              <a:rPr sz="2800" b="1" spc="-105" dirty="0">
                <a:latin typeface="Trebuchet MS"/>
                <a:cs typeface="Trebuchet MS"/>
              </a:rPr>
              <a:t>components</a:t>
            </a:r>
            <a:r>
              <a:rPr sz="2800" b="1" spc="-190" dirty="0">
                <a:latin typeface="Trebuchet MS"/>
                <a:cs typeface="Trebuchet MS"/>
              </a:rPr>
              <a:t> </a:t>
            </a:r>
            <a:r>
              <a:rPr sz="2800" b="1" spc="-85" dirty="0">
                <a:latin typeface="Trebuchet MS"/>
                <a:cs typeface="Trebuchet MS"/>
              </a:rPr>
              <a:t>is</a:t>
            </a:r>
            <a:r>
              <a:rPr sz="2800" b="1" spc="-150" dirty="0">
                <a:latin typeface="Trebuchet MS"/>
                <a:cs typeface="Trebuchet MS"/>
              </a:rPr>
              <a:t> </a:t>
            </a:r>
            <a:r>
              <a:rPr sz="2800" b="1" spc="-80" dirty="0">
                <a:latin typeface="Trebuchet MS"/>
                <a:cs typeface="Trebuchet MS"/>
              </a:rPr>
              <a:t>as</a:t>
            </a:r>
            <a:r>
              <a:rPr sz="2800" b="1" spc="-150" dirty="0">
                <a:latin typeface="Trebuchet MS"/>
                <a:cs typeface="Trebuchet MS"/>
              </a:rPr>
              <a:t> </a:t>
            </a:r>
            <a:r>
              <a:rPr sz="2800" b="1" spc="-90" dirty="0">
                <a:latin typeface="Trebuchet MS"/>
                <a:cs typeface="Trebuchet MS"/>
              </a:rPr>
              <a:t>follows</a:t>
            </a:r>
            <a:endParaRPr sz="2800" b="1" dirty="0">
              <a:latin typeface="Trebuchet MS"/>
              <a:cs typeface="Trebuchet MS"/>
            </a:endParaRPr>
          </a:p>
          <a:p>
            <a:pPr marL="355569" marR="5079" indent="-342870">
              <a:spcBef>
                <a:spcPts val="480"/>
              </a:spcBef>
            </a:pPr>
            <a:r>
              <a:rPr lang="en-US" sz="2800" b="1" spc="-110" dirty="0">
                <a:latin typeface="Trebuchet MS"/>
                <a:cs typeface="Trebuchet MS"/>
              </a:rPr>
              <a:t> </a:t>
            </a:r>
            <a:r>
              <a:rPr lang="en-US" sz="2800" b="1" spc="-110" dirty="0" err="1">
                <a:latin typeface="Trebuchet MS"/>
                <a:cs typeface="Trebuchet MS"/>
              </a:rPr>
              <a:t>Ke</a:t>
            </a:r>
            <a:r>
              <a:rPr sz="2800" b="1" spc="-165" dirty="0">
                <a:latin typeface="Trebuchet MS"/>
                <a:cs typeface="Trebuchet MS"/>
              </a:rPr>
              <a:t> </a:t>
            </a:r>
            <a:r>
              <a:rPr sz="2800" b="1" spc="-125" dirty="0">
                <a:latin typeface="Trebuchet MS"/>
                <a:cs typeface="Trebuchet MS"/>
              </a:rPr>
              <a:t>=14%</a:t>
            </a:r>
            <a:r>
              <a:rPr lang="en-US" sz="2800" b="1" spc="-125" dirty="0">
                <a:latin typeface="Trebuchet MS"/>
                <a:cs typeface="Trebuchet MS"/>
              </a:rPr>
              <a:t> </a:t>
            </a:r>
            <a:r>
              <a:rPr sz="2800" b="1" spc="-125" dirty="0">
                <a:latin typeface="Trebuchet MS"/>
                <a:cs typeface="Trebuchet MS"/>
              </a:rPr>
              <a:t>,</a:t>
            </a:r>
            <a:r>
              <a:rPr sz="2800" b="1" spc="-175" dirty="0">
                <a:latin typeface="Trebuchet MS"/>
                <a:cs typeface="Trebuchet MS"/>
              </a:rPr>
              <a:t> </a:t>
            </a:r>
            <a:r>
              <a:rPr lang="en-US" sz="2800" b="1" spc="-175" dirty="0">
                <a:latin typeface="Trebuchet MS"/>
                <a:cs typeface="Trebuchet MS"/>
              </a:rPr>
              <a:t> </a:t>
            </a:r>
            <a:r>
              <a:rPr lang="en-US" sz="2800" b="1" spc="-110" dirty="0">
                <a:latin typeface="Trebuchet MS"/>
                <a:cs typeface="Trebuchet MS"/>
              </a:rPr>
              <a:t>Kr</a:t>
            </a:r>
            <a:r>
              <a:rPr lang="en-US" sz="2800" b="1" spc="-105" dirty="0">
                <a:latin typeface="Trebuchet MS"/>
                <a:cs typeface="Trebuchet MS"/>
              </a:rPr>
              <a:t> </a:t>
            </a:r>
            <a:r>
              <a:rPr lang="en-US" sz="2800" b="1" spc="-175" dirty="0">
                <a:latin typeface="Trebuchet MS"/>
                <a:cs typeface="Trebuchet MS"/>
              </a:rPr>
              <a:t>=</a:t>
            </a:r>
            <a:r>
              <a:rPr lang="en-US" sz="2800" b="1" spc="-375" dirty="0">
                <a:latin typeface="Trebuchet MS"/>
                <a:cs typeface="Trebuchet MS"/>
              </a:rPr>
              <a:t> </a:t>
            </a:r>
            <a:r>
              <a:rPr lang="en-US" sz="2800" b="1" spc="-105" dirty="0">
                <a:latin typeface="Trebuchet MS"/>
                <a:cs typeface="Trebuchet MS"/>
              </a:rPr>
              <a:t>13% , </a:t>
            </a:r>
            <a:r>
              <a:rPr lang="en-US" sz="2800" b="1" spc="-160" dirty="0" err="1">
                <a:latin typeface="Trebuchet MS"/>
                <a:cs typeface="Trebuchet MS"/>
              </a:rPr>
              <a:t>Kp</a:t>
            </a:r>
            <a:r>
              <a:rPr sz="2800" b="1" spc="-155" dirty="0">
                <a:latin typeface="Trebuchet MS"/>
                <a:cs typeface="Trebuchet MS"/>
              </a:rPr>
              <a:t> </a:t>
            </a:r>
            <a:r>
              <a:rPr sz="2800" b="1" spc="-175" dirty="0">
                <a:latin typeface="Trebuchet MS"/>
                <a:cs typeface="Trebuchet MS"/>
              </a:rPr>
              <a:t>=</a:t>
            </a:r>
            <a:r>
              <a:rPr sz="2800" b="1" spc="-160" dirty="0">
                <a:latin typeface="Trebuchet MS"/>
                <a:cs typeface="Trebuchet MS"/>
              </a:rPr>
              <a:t> </a:t>
            </a:r>
            <a:r>
              <a:rPr sz="2800" b="1" spc="-110" dirty="0">
                <a:latin typeface="Trebuchet MS"/>
                <a:cs typeface="Trebuchet MS"/>
              </a:rPr>
              <a:t>10%</a:t>
            </a:r>
            <a:r>
              <a:rPr lang="en-US" sz="2800" b="1" spc="-110" dirty="0">
                <a:latin typeface="Trebuchet MS"/>
                <a:cs typeface="Trebuchet MS"/>
              </a:rPr>
              <a:t> ,  </a:t>
            </a:r>
            <a:r>
              <a:rPr lang="en-US" sz="2800" b="1" spc="-175" dirty="0" err="1">
                <a:latin typeface="Trebuchet MS"/>
                <a:cs typeface="Trebuchet MS"/>
              </a:rPr>
              <a:t>Kd</a:t>
            </a:r>
            <a:r>
              <a:rPr lang="en-US" sz="2800" b="1" spc="-155" dirty="0">
                <a:latin typeface="Trebuchet MS"/>
                <a:cs typeface="Trebuchet MS"/>
              </a:rPr>
              <a:t> </a:t>
            </a:r>
            <a:r>
              <a:rPr lang="en-US" sz="2800" b="1" spc="-175" dirty="0">
                <a:latin typeface="Trebuchet MS"/>
                <a:cs typeface="Trebuchet MS"/>
              </a:rPr>
              <a:t>=</a:t>
            </a:r>
            <a:r>
              <a:rPr lang="en-US" sz="2800" b="1" spc="-150" dirty="0">
                <a:latin typeface="Trebuchet MS"/>
                <a:cs typeface="Trebuchet MS"/>
              </a:rPr>
              <a:t> </a:t>
            </a:r>
            <a:r>
              <a:rPr lang="en-US" sz="2800" b="1" spc="-95" dirty="0">
                <a:latin typeface="Trebuchet MS"/>
                <a:cs typeface="Trebuchet MS"/>
              </a:rPr>
              <a:t>5% </a:t>
            </a:r>
            <a:r>
              <a:rPr lang="en-US" sz="2800" b="1" spc="-160" dirty="0">
                <a:latin typeface="Trebuchet MS"/>
                <a:cs typeface="Trebuchet MS"/>
              </a:rPr>
              <a:t> </a:t>
            </a:r>
            <a:r>
              <a:rPr lang="en-US" sz="2800" b="1" spc="-110" dirty="0">
                <a:latin typeface="Trebuchet MS"/>
                <a:cs typeface="Trebuchet MS"/>
              </a:rPr>
              <a:t>.</a:t>
            </a:r>
            <a:endParaRPr sz="2800" b="1" dirty="0">
              <a:latin typeface="Trebuchet MS"/>
              <a:cs typeface="Trebuchet M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217397"/>
              </p:ext>
            </p:extLst>
          </p:nvPr>
        </p:nvGraphicFramePr>
        <p:xfrm>
          <a:off x="1447800" y="3524915"/>
          <a:ext cx="7937500" cy="28469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148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spc="-114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Source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spc="-7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Book</a:t>
                      </a:r>
                      <a:r>
                        <a:rPr sz="2400" b="1" spc="-16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 spc="-1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b="1" spc="-6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Market</a:t>
                      </a:r>
                      <a:r>
                        <a:rPr sz="2400" b="1" spc="-15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 spc="-1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693">
                <a:tc>
                  <a:txBody>
                    <a:bodyPr/>
                    <a:lstStyle/>
                    <a:p>
                      <a:pPr marL="97790" marR="1822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7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Equity </a:t>
                      </a:r>
                      <a:r>
                        <a:rPr sz="2400" spc="-14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Share </a:t>
                      </a: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Capital  </a:t>
                      </a:r>
                      <a:r>
                        <a:rPr sz="2400" spc="-5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 </a:t>
                      </a:r>
                      <a:r>
                        <a:rPr sz="2400" spc="-26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Rs </a:t>
                      </a:r>
                      <a:r>
                        <a:rPr sz="2400" spc="-9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 </a:t>
                      </a:r>
                      <a:r>
                        <a:rPr sz="2400" spc="-2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</a:t>
                      </a:r>
                      <a:r>
                        <a:rPr sz="2400" spc="-22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9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share)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5,000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90,000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421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Retained</a:t>
                      </a:r>
                      <a:r>
                        <a:rPr sz="2400" spc="-9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earnings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15,000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317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9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Preference</a:t>
                      </a:r>
                      <a:r>
                        <a:rPr sz="2400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14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Share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10,000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10,000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421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7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Debenture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30,000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30,000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853594" y="381000"/>
            <a:ext cx="7988907" cy="1744060"/>
          </a:xfrm>
          <a:prstGeom prst="rect">
            <a:avLst/>
          </a:prstGeom>
        </p:spPr>
        <p:txBody>
          <a:bodyPr vert="horz" wrap="square" lIns="0" tIns="73653" rIns="0" bIns="0" rtlCol="0">
            <a:spAutoFit/>
          </a:bodyPr>
          <a:lstStyle/>
          <a:p>
            <a:pPr marL="355569">
              <a:spcBef>
                <a:spcPts val="580"/>
              </a:spcBef>
            </a:pPr>
            <a:r>
              <a:rPr sz="2400" spc="-130" dirty="0">
                <a:latin typeface="Arial"/>
                <a:cs typeface="Arial"/>
              </a:rPr>
              <a:t>Steps: </a:t>
            </a:r>
            <a:r>
              <a:rPr sz="2400" b="1" spc="-110" dirty="0">
                <a:latin typeface="Trebuchet MS"/>
                <a:cs typeface="Trebuchet MS"/>
              </a:rPr>
              <a:t>( </a:t>
            </a:r>
            <a:r>
              <a:rPr sz="2400" b="1" spc="-80" dirty="0">
                <a:latin typeface="Trebuchet MS"/>
                <a:cs typeface="Trebuchet MS"/>
              </a:rPr>
              <a:t>Book </a:t>
            </a:r>
            <a:r>
              <a:rPr sz="2400" b="1" spc="-120" dirty="0">
                <a:latin typeface="Trebuchet MS"/>
                <a:cs typeface="Trebuchet MS"/>
              </a:rPr>
              <a:t>Value</a:t>
            </a:r>
            <a:r>
              <a:rPr sz="2400" b="1" spc="-270" dirty="0">
                <a:latin typeface="Trebuchet MS"/>
                <a:cs typeface="Trebuchet MS"/>
              </a:rPr>
              <a:t> </a:t>
            </a:r>
            <a:r>
              <a:rPr sz="2400" b="1" spc="-50" dirty="0">
                <a:latin typeface="Trebuchet MS"/>
                <a:cs typeface="Trebuchet MS"/>
              </a:rPr>
              <a:t>Method)</a:t>
            </a:r>
            <a:endParaRPr sz="2400">
              <a:latin typeface="Trebuchet MS"/>
              <a:cs typeface="Trebuchet MS"/>
            </a:endParaRPr>
          </a:p>
          <a:p>
            <a:pPr marL="524464" indent="-511763">
              <a:spcBef>
                <a:spcPts val="480"/>
              </a:spcBef>
              <a:buAutoNum type="arabicPeriod"/>
              <a:tabLst>
                <a:tab pos="524464" algn="l"/>
                <a:tab pos="525098" algn="l"/>
              </a:tabLst>
            </a:pPr>
            <a:r>
              <a:rPr sz="2400" spc="-110" dirty="0">
                <a:latin typeface="Arial"/>
                <a:cs typeface="Arial"/>
              </a:rPr>
              <a:t>Calculate </a:t>
            </a:r>
            <a:r>
              <a:rPr sz="2400" spc="-20" dirty="0">
                <a:latin typeface="Arial"/>
                <a:cs typeface="Arial"/>
              </a:rPr>
              <a:t>the </a:t>
            </a:r>
            <a:r>
              <a:rPr sz="2400" spc="-75" dirty="0">
                <a:latin typeface="Arial"/>
                <a:cs typeface="Arial"/>
              </a:rPr>
              <a:t>weights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spc="-25" dirty="0">
                <a:latin typeface="Arial"/>
                <a:cs typeface="Arial"/>
              </a:rPr>
              <a:t>different</a:t>
            </a:r>
            <a:r>
              <a:rPr sz="2400" spc="-29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components</a:t>
            </a:r>
            <a:endParaRPr sz="2400">
              <a:latin typeface="Arial"/>
              <a:cs typeface="Arial"/>
            </a:endParaRPr>
          </a:p>
          <a:p>
            <a:pPr marL="469858" indent="-457159">
              <a:spcBef>
                <a:spcPts val="480"/>
              </a:spcBef>
              <a:buAutoNum type="arabicPeriod"/>
              <a:tabLst>
                <a:tab pos="469223" algn="l"/>
                <a:tab pos="469858" algn="l"/>
              </a:tabLst>
            </a:pPr>
            <a:r>
              <a:rPr sz="2400" spc="-5" dirty="0">
                <a:latin typeface="Arial"/>
                <a:cs typeface="Arial"/>
              </a:rPr>
              <a:t>Multiply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diff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weights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with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after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tax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cost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of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capital.</a:t>
            </a:r>
            <a:endParaRPr sz="2400">
              <a:latin typeface="Arial"/>
              <a:cs typeface="Arial"/>
            </a:endParaRPr>
          </a:p>
          <a:p>
            <a:pPr marL="469858" indent="-457159">
              <a:spcBef>
                <a:spcPts val="480"/>
              </a:spcBef>
              <a:buAutoNum type="arabicPeriod"/>
              <a:tabLst>
                <a:tab pos="469223" algn="l"/>
                <a:tab pos="469858" algn="l"/>
              </a:tabLst>
            </a:pPr>
            <a:r>
              <a:rPr sz="2400" spc="-100" dirty="0">
                <a:latin typeface="Arial"/>
                <a:cs typeface="Arial"/>
              </a:rPr>
              <a:t>Add </a:t>
            </a:r>
            <a:r>
              <a:rPr sz="2400" spc="-45" dirty="0">
                <a:latin typeface="Arial"/>
                <a:cs typeface="Arial"/>
              </a:rPr>
              <a:t>all </a:t>
            </a:r>
            <a:r>
              <a:rPr sz="2400" spc="20" dirty="0">
                <a:latin typeface="Arial"/>
                <a:cs typeface="Arial"/>
              </a:rPr>
              <a:t>to </a:t>
            </a:r>
            <a:r>
              <a:rPr sz="2400" spc="-65" dirty="0">
                <a:latin typeface="Arial"/>
                <a:cs typeface="Arial"/>
              </a:rPr>
              <a:t>get </a:t>
            </a:r>
            <a:r>
              <a:rPr sz="2400" spc="-20" dirty="0">
                <a:latin typeface="Arial"/>
                <a:cs typeface="Arial"/>
              </a:rPr>
              <a:t>the </a:t>
            </a:r>
            <a:r>
              <a:rPr sz="2400" spc="-70" dirty="0">
                <a:latin typeface="Arial"/>
                <a:cs typeface="Arial"/>
              </a:rPr>
              <a:t>weights </a:t>
            </a:r>
            <a:r>
              <a:rPr sz="2400" spc="-130" dirty="0">
                <a:latin typeface="Arial"/>
                <a:cs typeface="Arial"/>
              </a:rPr>
              <a:t>average </a:t>
            </a:r>
            <a:r>
              <a:rPr sz="2400" spc="-90" dirty="0">
                <a:latin typeface="Arial"/>
                <a:cs typeface="Arial"/>
              </a:rPr>
              <a:t>cost </a:t>
            </a:r>
            <a:r>
              <a:rPr sz="2400" spc="-5" dirty="0">
                <a:latin typeface="Arial"/>
                <a:cs typeface="Arial"/>
              </a:rPr>
              <a:t>of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capital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905886"/>
              </p:ext>
            </p:extLst>
          </p:nvPr>
        </p:nvGraphicFramePr>
        <p:xfrm>
          <a:off x="1015697" y="2140300"/>
          <a:ext cx="10642903" cy="4544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1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0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8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5300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spc="-114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Source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spc="-8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Weights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spc="-10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After </a:t>
                      </a:r>
                      <a:r>
                        <a:rPr sz="2400" b="1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cost</a:t>
                      </a:r>
                      <a:r>
                        <a:rPr sz="2400" b="1" spc="-2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 spc="-7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of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2400" b="1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capital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400" b="1" spc="-8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Weights</a:t>
                      </a:r>
                      <a:r>
                        <a:rPr sz="2400" b="1" spc="-19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b="1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cost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064">
                <a:tc>
                  <a:txBody>
                    <a:bodyPr/>
                    <a:lstStyle/>
                    <a:p>
                      <a:pPr marL="97790" marR="2946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7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Equity </a:t>
                      </a:r>
                      <a:r>
                        <a:rPr sz="2400" spc="-14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Share  </a:t>
                      </a: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Capital </a:t>
                      </a:r>
                      <a:r>
                        <a:rPr sz="2400" spc="-55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 </a:t>
                      </a:r>
                      <a:r>
                        <a:rPr sz="2400" spc="-26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Rs</a:t>
                      </a:r>
                      <a:r>
                        <a:rPr lang="en-US" sz="2400" spc="-2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sz="2400" spc="-26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9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 </a:t>
                      </a:r>
                      <a:r>
                        <a:rPr lang="en-US" sz="2400" spc="-9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2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lang="en-US" sz="2400" spc="-2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r>
                        <a:rPr sz="2400" spc="-2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  </a:t>
                      </a:r>
                      <a:r>
                        <a:rPr sz="2400" spc="-9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share)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 marR="3238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2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Rs  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r>
                        <a:rPr sz="2400" spc="-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000/1</a:t>
                      </a:r>
                      <a:r>
                        <a:rPr sz="2400" spc="-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00</a:t>
                      </a:r>
                      <a:r>
                        <a:rPr sz="2400" spc="-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000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2400" b="1" spc="-1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0.45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17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14%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6.30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784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9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Retained</a:t>
                      </a:r>
                      <a:r>
                        <a:rPr sz="2400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8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earnings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6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15,000/100,000</a:t>
                      </a:r>
                      <a:r>
                        <a:rPr sz="2400" spc="-10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15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1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0.15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17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13%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8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1.95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784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9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Preference</a:t>
                      </a:r>
                      <a:r>
                        <a:rPr sz="2400" spc="-10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14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Share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6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10,000/1,00,000</a:t>
                      </a:r>
                      <a:r>
                        <a:rPr sz="2400" spc="-1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2400" spc="-15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2400" b="1" spc="-1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0.10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17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10%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784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7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Debenture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6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30,000/1,00,000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sz="2400" spc="-1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sz="2400" b="1" spc="-16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0.30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21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5%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400" spc="-75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400" b="1" spc="-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sz="24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751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400" b="1" spc="-12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10.75%</a:t>
                      </a:r>
                      <a:endParaRPr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31751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Types of Cost</a:t>
            </a:r>
          </a:p>
        </p:txBody>
      </p:sp>
      <p:pic>
        <p:nvPicPr>
          <p:cNvPr id="1026" name="Picture 2" descr="Weighted average cost of capit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95401"/>
            <a:ext cx="11430000" cy="45259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853595" y="1065731"/>
            <a:ext cx="8209915" cy="83099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5400" dirty="0"/>
              <a:t>                THX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828806" y="1447806"/>
            <a:ext cx="8209915" cy="4062651"/>
          </a:xfrm>
        </p:spPr>
        <p:txBody>
          <a:bodyPr>
            <a:noAutofit/>
          </a:bodyPr>
          <a:lstStyle/>
          <a:p>
            <a:pPr marL="457159" indent="-457159" algn="just">
              <a:buAutoNum type="arabicPeriod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Explicit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Discount rate which equates the present value of cash outflows or value of investment. Thus, internal rate of return which a firm pays for procuring the finances. </a:t>
            </a:r>
          </a:p>
          <a:p>
            <a:pPr marL="457159" indent="-457159" algn="just">
              <a:buFontTx/>
              <a:buAutoNum type="arabicPeriod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Implicit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The rate of return which can be earned by investing the funds in the alternative investments. opportunity cost</a:t>
            </a:r>
          </a:p>
          <a:p>
            <a:pPr marL="457159" indent="-457159" algn="just">
              <a:buAutoNum type="arabicPeriod"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Historical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Cost which has already been incurred for financing a project, based on past data.</a:t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2499" y="588644"/>
            <a:ext cx="7607304" cy="8617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Classification of Cost of Capital</a:t>
            </a:r>
            <a:br>
              <a:rPr lang="en-US" b="1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b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828806" y="1143005"/>
            <a:ext cx="8209915" cy="267319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4. Specific Costs and Composite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Specific costs refer for obtaining any other sources i.e. equity shares, Preference shares, debentures, retained earnings etc. </a:t>
            </a:r>
          </a:p>
          <a:p>
            <a:pPr algn="just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Composite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Combined cost of various sources of finance.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5. Average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WACC, weights are assigned to the component of the funds to total capital funds </a:t>
            </a:r>
          </a:p>
          <a:p>
            <a:pPr algn="just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6. Marginal Cost: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Additional cost which incurred in the production of one more unit of a good or service.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4" y="457201"/>
            <a:ext cx="7010396" cy="6096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Classification of Cost of Capital (Cont’d)</a:t>
            </a:r>
            <a:br>
              <a:rPr lang="en-US" sz="28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33520" y="444247"/>
            <a:ext cx="3958083" cy="566180"/>
          </a:xfrm>
          <a:prstGeom prst="rect">
            <a:avLst/>
          </a:prstGeom>
        </p:spPr>
        <p:txBody>
          <a:bodyPr vert="horz" wrap="square" lIns="0" tIns="12064" rIns="0" bIns="0" rtlCol="0" anchor="ctr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12699">
              <a:spcBef>
                <a:spcPts val="95"/>
              </a:spcBef>
            </a:pPr>
            <a:r>
              <a:rPr sz="3600" spc="-204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Cost </a:t>
            </a:r>
            <a:r>
              <a:rPr lang="en-US" sz="3600" spc="-13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</a:t>
            </a:r>
            <a:r>
              <a:rPr sz="3600" spc="-13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</a:t>
            </a:r>
            <a:r>
              <a:rPr sz="3600" spc="-165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sz="3600" spc="-11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Debt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53591" y="1676402"/>
            <a:ext cx="8128610" cy="3851684"/>
          </a:xfrm>
          <a:prstGeom prst="rect">
            <a:avLst/>
          </a:prstGeom>
        </p:spPr>
        <p:txBody>
          <a:bodyPr vert="horz" wrap="square" lIns="0" tIns="113654" rIns="0" bIns="0" rtlCol="0">
            <a:spAutoFit/>
          </a:bodyPr>
          <a:lstStyle/>
          <a:p>
            <a:pPr marL="355569" indent="-342870">
              <a:spcBef>
                <a:spcPts val="894"/>
              </a:spcBef>
              <a:buChar char="•"/>
              <a:tabLst>
                <a:tab pos="354934" algn="l"/>
                <a:tab pos="355569" algn="l"/>
              </a:tabLst>
            </a:pPr>
            <a:r>
              <a:rPr sz="3600" b="1" spc="-229" dirty="0">
                <a:latin typeface="Arial" pitchFamily="34" charset="0"/>
                <a:cs typeface="Arial" pitchFamily="34" charset="0"/>
              </a:rPr>
              <a:t>Cost </a:t>
            </a:r>
            <a:r>
              <a:rPr sz="3600" b="1" spc="-5" dirty="0">
                <a:latin typeface="Arial" pitchFamily="34" charset="0"/>
                <a:cs typeface="Arial" pitchFamily="34" charset="0"/>
              </a:rPr>
              <a:t>of</a:t>
            </a:r>
            <a:r>
              <a:rPr sz="3600" b="1" spc="-125" dirty="0">
                <a:latin typeface="Arial" pitchFamily="34" charset="0"/>
                <a:cs typeface="Arial" pitchFamily="34" charset="0"/>
              </a:rPr>
              <a:t> </a:t>
            </a:r>
            <a:r>
              <a:rPr sz="3600" b="1" spc="-120" dirty="0">
                <a:latin typeface="Arial" pitchFamily="34" charset="0"/>
                <a:cs typeface="Arial" pitchFamily="34" charset="0"/>
              </a:rPr>
              <a:t>Debt</a:t>
            </a:r>
            <a:endParaRPr sz="3600" b="1">
              <a:latin typeface="Arial" pitchFamily="34" charset="0"/>
              <a:cs typeface="Arial" pitchFamily="34" charset="0"/>
            </a:endParaRPr>
          </a:p>
          <a:p>
            <a:pPr marL="756218" lvl="1" indent="-286360">
              <a:spcBef>
                <a:spcPts val="645"/>
              </a:spcBef>
              <a:buChar char="–"/>
              <a:tabLst>
                <a:tab pos="756852" algn="l"/>
              </a:tabLst>
            </a:pPr>
            <a:r>
              <a:rPr lang="fr-FR" sz="3200" b="1" spc="-175" dirty="0" err="1">
                <a:latin typeface="Arial" pitchFamily="34" charset="0"/>
                <a:cs typeface="Arial" pitchFamily="34" charset="0"/>
              </a:rPr>
              <a:t>Redeemable</a:t>
            </a:r>
            <a:endParaRPr lang="fr-FR" sz="3200" b="1" dirty="0">
              <a:latin typeface="Arial" pitchFamily="34" charset="0"/>
              <a:cs typeface="Arial" pitchFamily="34" charset="0"/>
            </a:endParaRPr>
          </a:p>
          <a:p>
            <a:pPr marL="1155597" lvl="2" indent="-228580">
              <a:spcBef>
                <a:spcPts val="605"/>
              </a:spcBef>
              <a:buChar char="•"/>
              <a:tabLst>
                <a:tab pos="1156232" algn="l"/>
              </a:tabLst>
            </a:pPr>
            <a:r>
              <a:rPr lang="fr-FR" sz="2800" b="1" spc="-350" dirty="0">
                <a:latin typeface="Arial" pitchFamily="34" charset="0"/>
                <a:cs typeface="Arial" pitchFamily="34" charset="0"/>
              </a:rPr>
              <a:t>A T </a:t>
            </a:r>
            <a:r>
              <a:rPr lang="fr-FR" sz="2800" b="1" spc="-135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spc="-190" dirty="0">
                <a:latin typeface="Arial" pitchFamily="34" charset="0"/>
                <a:cs typeface="Arial" pitchFamily="34" charset="0"/>
              </a:rPr>
              <a:t>Par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  <a:p>
            <a:pPr marL="1155597" lvl="2" indent="-228580">
              <a:spcBef>
                <a:spcPts val="580"/>
              </a:spcBef>
              <a:buChar char="•"/>
              <a:tabLst>
                <a:tab pos="1156232" algn="l"/>
              </a:tabLst>
            </a:pPr>
            <a:r>
              <a:rPr lang="fr-FR" sz="2800" b="1" spc="-350" dirty="0">
                <a:latin typeface="Arial" pitchFamily="34" charset="0"/>
                <a:cs typeface="Arial" pitchFamily="34" charset="0"/>
              </a:rPr>
              <a:t>A T</a:t>
            </a:r>
            <a:r>
              <a:rPr lang="fr-FR" sz="2800" b="1" spc="-17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2800" b="1" spc="-85" dirty="0">
                <a:latin typeface="Arial" pitchFamily="34" charset="0"/>
                <a:cs typeface="Arial" pitchFamily="34" charset="0"/>
              </a:rPr>
              <a:t>Discount / Premium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  <a:p>
            <a:pPr marL="756218" lvl="1" indent="-286360">
              <a:spcBef>
                <a:spcPts val="690"/>
              </a:spcBef>
              <a:buChar char="–"/>
              <a:tabLst>
                <a:tab pos="756852" algn="l"/>
              </a:tabLst>
            </a:pPr>
            <a:r>
              <a:rPr sz="3200" b="1" spc="-100">
                <a:latin typeface="Arial" pitchFamily="34" charset="0"/>
                <a:cs typeface="Arial" pitchFamily="34" charset="0"/>
              </a:rPr>
              <a:t>Irredeemable</a:t>
            </a:r>
            <a:endParaRPr sz="3200" b="1">
              <a:latin typeface="Arial" pitchFamily="34" charset="0"/>
              <a:cs typeface="Arial" pitchFamily="34" charset="0"/>
            </a:endParaRPr>
          </a:p>
          <a:p>
            <a:pPr marL="1155597" lvl="2" indent="-228580">
              <a:spcBef>
                <a:spcPts val="605"/>
              </a:spcBef>
              <a:buChar char="•"/>
              <a:tabLst>
                <a:tab pos="1156232" algn="l"/>
              </a:tabLst>
            </a:pPr>
            <a:r>
              <a:rPr sz="2800" b="1" spc="-350">
                <a:latin typeface="Arial" pitchFamily="34" charset="0"/>
                <a:cs typeface="Arial" pitchFamily="34" charset="0"/>
              </a:rPr>
              <a:t>A</a:t>
            </a:r>
            <a:r>
              <a:rPr lang="en-US" sz="2800" b="1" spc="-35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350">
                <a:latin typeface="Arial" pitchFamily="34" charset="0"/>
                <a:cs typeface="Arial" pitchFamily="34" charset="0"/>
              </a:rPr>
              <a:t>T</a:t>
            </a:r>
            <a:r>
              <a:rPr sz="2800" b="1" spc="-135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pc="-1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90">
                <a:latin typeface="Arial" pitchFamily="34" charset="0"/>
                <a:cs typeface="Arial" pitchFamily="34" charset="0"/>
              </a:rPr>
              <a:t>Par</a:t>
            </a:r>
            <a:endParaRPr sz="2800" b="1">
              <a:latin typeface="Arial" pitchFamily="34" charset="0"/>
              <a:cs typeface="Arial" pitchFamily="34" charset="0"/>
            </a:endParaRPr>
          </a:p>
          <a:p>
            <a:pPr marL="1155597" lvl="2" indent="-228580">
              <a:spcBef>
                <a:spcPts val="575"/>
              </a:spcBef>
              <a:buChar char="•"/>
              <a:tabLst>
                <a:tab pos="1156232" algn="l"/>
              </a:tabLst>
            </a:pPr>
            <a:r>
              <a:rPr sz="2800" b="1" spc="-350">
                <a:latin typeface="Arial" pitchFamily="34" charset="0"/>
                <a:cs typeface="Arial" pitchFamily="34" charset="0"/>
              </a:rPr>
              <a:t>A</a:t>
            </a:r>
            <a:r>
              <a:rPr lang="en-US" sz="2800" b="1" spc="-35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350">
                <a:latin typeface="Arial" pitchFamily="34" charset="0"/>
                <a:cs typeface="Arial" pitchFamily="34" charset="0"/>
              </a:rPr>
              <a:t>T</a:t>
            </a:r>
            <a:r>
              <a:rPr sz="2800" b="1" spc="-17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85">
                <a:latin typeface="Arial" pitchFamily="34" charset="0"/>
                <a:cs typeface="Arial" pitchFamily="34" charset="0"/>
              </a:rPr>
              <a:t>Discount</a:t>
            </a:r>
            <a:r>
              <a:rPr lang="en-US" sz="2800" b="1" spc="-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85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spc="-8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85">
                <a:latin typeface="Arial" pitchFamily="34" charset="0"/>
                <a:cs typeface="Arial" pitchFamily="34" charset="0"/>
              </a:rPr>
              <a:t>Premium</a:t>
            </a:r>
            <a:endParaRPr sz="2800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latin typeface="Arial" pitchFamily="34" charset="0"/>
                <a:cs typeface="Arial" pitchFamily="34" charset="0"/>
              </a:rPr>
              <a:t>Effective interest rate a company pays on its debt obligations.</a:t>
            </a:r>
          </a:p>
          <a:p>
            <a:r>
              <a:rPr lang="en-US" sz="2800" spc="-229" dirty="0">
                <a:latin typeface="Arial" pitchFamily="34" charset="0"/>
                <a:cs typeface="Arial" pitchFamily="34" charset="0"/>
              </a:rPr>
              <a:t>I. Cost </a:t>
            </a:r>
            <a:r>
              <a:rPr lang="en-US" sz="2800" spc="-5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800" spc="-110" dirty="0">
                <a:latin typeface="Arial" pitchFamily="34" charset="0"/>
                <a:cs typeface="Arial" pitchFamily="34" charset="0"/>
              </a:rPr>
              <a:t>Irredeemable </a:t>
            </a:r>
            <a:r>
              <a:rPr lang="en-US" sz="2800" spc="-114" dirty="0">
                <a:latin typeface="Arial" pitchFamily="34" charset="0"/>
                <a:cs typeface="Arial" pitchFamily="34" charset="0"/>
              </a:rPr>
              <a:t>Debt ( </a:t>
            </a:r>
            <a:r>
              <a:rPr lang="en-US" sz="2800" spc="-180" dirty="0">
                <a:latin typeface="Arial" pitchFamily="34" charset="0"/>
                <a:cs typeface="Arial" pitchFamily="34" charset="0"/>
              </a:rPr>
              <a:t>issued </a:t>
            </a:r>
            <a:r>
              <a:rPr lang="en-US" sz="2800" spc="-45" dirty="0">
                <a:latin typeface="Arial" pitchFamily="34" charset="0"/>
                <a:cs typeface="Arial" pitchFamily="34" charset="0"/>
              </a:rPr>
              <a:t>at</a:t>
            </a:r>
            <a:r>
              <a:rPr lang="en-US" sz="2800" spc="-40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100" dirty="0">
                <a:latin typeface="Arial" pitchFamily="34" charset="0"/>
                <a:cs typeface="Arial" pitchFamily="34" charset="0"/>
              </a:rPr>
              <a:t>par)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spc="-110" dirty="0" err="1">
                <a:latin typeface="Arial" pitchFamily="34" charset="0"/>
                <a:cs typeface="Arial" pitchFamily="34" charset="0"/>
              </a:rPr>
              <a:t>kd</a:t>
            </a:r>
            <a:r>
              <a:rPr lang="en-US" sz="2800" spc="-1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210" dirty="0">
                <a:latin typeface="Arial" pitchFamily="34" charset="0"/>
                <a:cs typeface="Arial" pitchFamily="34" charset="0"/>
              </a:rPr>
              <a:t>=  </a:t>
            </a:r>
            <a:r>
              <a:rPr lang="en-US" sz="2800" spc="-110" dirty="0">
                <a:latin typeface="Arial" pitchFamily="34" charset="0"/>
                <a:cs typeface="Arial" pitchFamily="34" charset="0"/>
              </a:rPr>
              <a:t>cost </a:t>
            </a:r>
            <a:r>
              <a:rPr lang="en-US" sz="2800" spc="-5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800" spc="-75" dirty="0">
                <a:latin typeface="Arial" pitchFamily="34" charset="0"/>
                <a:cs typeface="Arial" pitchFamily="34" charset="0"/>
              </a:rPr>
              <a:t>debt</a:t>
            </a:r>
            <a:r>
              <a:rPr lang="en-US" sz="2800" spc="-95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spc="-135" dirty="0">
                <a:latin typeface="Arial" pitchFamily="34" charset="0"/>
                <a:cs typeface="Arial" pitchFamily="34" charset="0"/>
              </a:rPr>
              <a:t>I    =</a:t>
            </a:r>
            <a:r>
              <a:rPr lang="en-US" sz="2800" spc="-14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spc="-100" dirty="0">
                <a:latin typeface="Arial" pitchFamily="34" charset="0"/>
                <a:cs typeface="Arial" pitchFamily="34" charset="0"/>
              </a:rPr>
              <a:t>annual</a:t>
            </a:r>
            <a:r>
              <a:rPr lang="en-US" sz="2800" spc="-12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50" dirty="0">
                <a:latin typeface="Arial" pitchFamily="34" charset="0"/>
                <a:cs typeface="Arial" pitchFamily="34" charset="0"/>
              </a:rPr>
              <a:t>interest</a:t>
            </a:r>
            <a:r>
              <a:rPr lang="en-US" sz="2800" spc="-14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65" dirty="0">
                <a:latin typeface="Arial" pitchFamily="34" charset="0"/>
                <a:cs typeface="Arial" pitchFamily="34" charset="0"/>
              </a:rPr>
              <a:t>rate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spc="-254" dirty="0">
                <a:latin typeface="Arial" pitchFamily="34" charset="0"/>
                <a:cs typeface="Arial" pitchFamily="34" charset="0"/>
              </a:rPr>
              <a:t>T   =  </a:t>
            </a:r>
            <a:r>
              <a:rPr lang="en-US" sz="2800" spc="-90" dirty="0">
                <a:latin typeface="Arial" pitchFamily="34" charset="0"/>
                <a:cs typeface="Arial" pitchFamily="34" charset="0"/>
              </a:rPr>
              <a:t>tax</a:t>
            </a:r>
            <a:r>
              <a:rPr lang="en-US" sz="2800" spc="-3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-65" dirty="0">
                <a:latin typeface="Arial" pitchFamily="34" charset="0"/>
                <a:cs typeface="Arial" pitchFamily="34" charset="0"/>
              </a:rPr>
              <a:t>rate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What is the Cost of Debt?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56000" y="2971800"/>
            <a:ext cx="2673350" cy="504624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12064" rIns="0" bIns="0" rtlCol="0">
            <a:spAutoFit/>
          </a:bodyPr>
          <a:lstStyle/>
          <a:p>
            <a:pPr marL="43811">
              <a:spcBef>
                <a:spcPts val="95"/>
              </a:spcBef>
            </a:pPr>
            <a:r>
              <a:rPr lang="en-US" sz="3200" spc="-145" dirty="0">
                <a:latin typeface="Arial"/>
                <a:cs typeface="Arial"/>
              </a:rPr>
              <a:t>K</a:t>
            </a:r>
            <a:r>
              <a:rPr sz="3200" spc="-217" baseline="-20833">
                <a:latin typeface="Arial"/>
                <a:cs typeface="Arial"/>
              </a:rPr>
              <a:t>d</a:t>
            </a:r>
            <a:r>
              <a:rPr lang="en-US" sz="3200" spc="-217" baseline="-20833" dirty="0">
                <a:latin typeface="Arial"/>
                <a:cs typeface="Arial"/>
              </a:rPr>
              <a:t>  </a:t>
            </a:r>
            <a:r>
              <a:rPr sz="3200" spc="-145">
                <a:latin typeface="Arial"/>
                <a:cs typeface="Arial"/>
              </a:rPr>
              <a:t>= </a:t>
            </a:r>
            <a:r>
              <a:rPr lang="en-US" sz="3200" spc="-130" dirty="0">
                <a:latin typeface="Arial"/>
                <a:cs typeface="Arial"/>
              </a:rPr>
              <a:t> </a:t>
            </a:r>
            <a:r>
              <a:rPr sz="3200" spc="-65">
                <a:latin typeface="Arial"/>
                <a:cs typeface="Arial"/>
              </a:rPr>
              <a:t>I</a:t>
            </a:r>
            <a:r>
              <a:rPr lang="en-US" sz="3200" spc="-65" dirty="0">
                <a:latin typeface="Arial"/>
                <a:cs typeface="Arial"/>
              </a:rPr>
              <a:t> (1-T)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99059" marR="5079" indent="-286360" algn="just">
              <a:spcBef>
                <a:spcPts val="575"/>
              </a:spcBef>
              <a:tabLst>
                <a:tab pos="299693" algn="l"/>
                <a:tab pos="5873861" algn="l"/>
              </a:tabLst>
            </a:pPr>
            <a:r>
              <a:rPr lang="en-US" sz="3200" spc="-215" dirty="0">
                <a:latin typeface="Arial"/>
                <a:cs typeface="Arial"/>
              </a:rPr>
              <a:t>A  </a:t>
            </a:r>
            <a:r>
              <a:rPr lang="en-US" sz="3200" spc="-125" dirty="0">
                <a:latin typeface="Arial"/>
                <a:cs typeface="Arial"/>
              </a:rPr>
              <a:t>company </a:t>
            </a:r>
            <a:r>
              <a:rPr lang="en-US" sz="3200" spc="-180" dirty="0">
                <a:latin typeface="Arial"/>
                <a:cs typeface="Arial"/>
              </a:rPr>
              <a:t>has</a:t>
            </a:r>
            <a:r>
              <a:rPr lang="en-US" sz="3200" spc="-15" dirty="0">
                <a:latin typeface="Arial"/>
                <a:cs typeface="Arial"/>
              </a:rPr>
              <a:t> </a:t>
            </a:r>
            <a:r>
              <a:rPr lang="en-US" sz="3200" spc="-135" dirty="0">
                <a:latin typeface="Arial"/>
                <a:cs typeface="Arial"/>
              </a:rPr>
              <a:t>issued</a:t>
            </a:r>
            <a:r>
              <a:rPr lang="en-US" sz="3200" spc="-114" dirty="0">
                <a:latin typeface="Arial"/>
                <a:cs typeface="Arial"/>
              </a:rPr>
              <a:t> </a:t>
            </a:r>
            <a:r>
              <a:rPr lang="en-US" sz="3200" spc="-70" dirty="0">
                <a:latin typeface="Arial"/>
                <a:cs typeface="Arial"/>
              </a:rPr>
              <a:t>debenture </a:t>
            </a:r>
            <a:r>
              <a:rPr lang="en-US" sz="3200" spc="-10" dirty="0">
                <a:latin typeface="Arial"/>
                <a:cs typeface="Arial"/>
              </a:rPr>
              <a:t>worth </a:t>
            </a:r>
            <a:r>
              <a:rPr lang="en-US" sz="3200" spc="-350" dirty="0">
                <a:latin typeface="Arial"/>
                <a:cs typeface="Arial"/>
              </a:rPr>
              <a:t>Rs.  </a:t>
            </a:r>
            <a:r>
              <a:rPr lang="en-US" sz="3200" spc="-110" dirty="0">
                <a:latin typeface="Arial"/>
                <a:cs typeface="Arial"/>
              </a:rPr>
              <a:t>1,00,000 </a:t>
            </a:r>
            <a:r>
              <a:rPr lang="en-US" sz="3200" spc="-5" dirty="0">
                <a:latin typeface="Arial"/>
                <a:cs typeface="Arial"/>
              </a:rPr>
              <a:t>of </a:t>
            </a:r>
            <a:r>
              <a:rPr lang="en-US" sz="3200" spc="-80" dirty="0">
                <a:latin typeface="Arial"/>
                <a:cs typeface="Arial"/>
              </a:rPr>
              <a:t>par </a:t>
            </a:r>
            <a:r>
              <a:rPr lang="en-US" sz="3200" spc="-110" dirty="0">
                <a:latin typeface="Arial"/>
                <a:cs typeface="Arial"/>
              </a:rPr>
              <a:t>value </a:t>
            </a:r>
            <a:r>
              <a:rPr lang="en-US" sz="3200" spc="-5" dirty="0">
                <a:latin typeface="Arial"/>
                <a:cs typeface="Arial"/>
              </a:rPr>
              <a:t>of </a:t>
            </a:r>
            <a:r>
              <a:rPr lang="en-US" sz="3200" spc="-345" dirty="0">
                <a:latin typeface="Arial"/>
                <a:cs typeface="Arial"/>
              </a:rPr>
              <a:t>Rs. </a:t>
            </a:r>
            <a:r>
              <a:rPr lang="en-US" sz="3200" spc="-160" dirty="0">
                <a:latin typeface="Arial"/>
                <a:cs typeface="Arial"/>
              </a:rPr>
              <a:t>1000. The </a:t>
            </a:r>
            <a:r>
              <a:rPr lang="en-US" sz="3200" spc="-100" dirty="0">
                <a:latin typeface="Arial"/>
                <a:cs typeface="Arial"/>
              </a:rPr>
              <a:t>coupon </a:t>
            </a:r>
            <a:r>
              <a:rPr lang="en-US" sz="3200" spc="-65" dirty="0">
                <a:latin typeface="Arial"/>
                <a:cs typeface="Arial"/>
              </a:rPr>
              <a:t>rate </a:t>
            </a:r>
            <a:r>
              <a:rPr lang="en-US" sz="3200" spc="-125" dirty="0">
                <a:latin typeface="Arial"/>
                <a:cs typeface="Arial"/>
              </a:rPr>
              <a:t>is</a:t>
            </a:r>
            <a:r>
              <a:rPr lang="en-US" sz="3200" spc="-310" dirty="0">
                <a:latin typeface="Arial"/>
                <a:cs typeface="Arial"/>
              </a:rPr>
              <a:t> </a:t>
            </a:r>
            <a:r>
              <a:rPr lang="en-US" sz="3200" spc="-155" dirty="0">
                <a:latin typeface="Arial"/>
                <a:cs typeface="Arial"/>
              </a:rPr>
              <a:t>9%. </a:t>
            </a:r>
            <a:r>
              <a:rPr lang="en-US" sz="3200" spc="-155">
                <a:latin typeface="Arial"/>
                <a:cs typeface="Arial"/>
              </a:rPr>
              <a:t>What  </a:t>
            </a:r>
            <a:r>
              <a:rPr lang="en-US" sz="3200" spc="-125" dirty="0">
                <a:latin typeface="Arial"/>
                <a:cs typeface="Arial"/>
              </a:rPr>
              <a:t>is </a:t>
            </a:r>
            <a:r>
              <a:rPr lang="en-US" sz="3200" spc="-30" dirty="0">
                <a:latin typeface="Arial"/>
                <a:cs typeface="Arial"/>
              </a:rPr>
              <a:t>the </a:t>
            </a:r>
            <a:r>
              <a:rPr lang="en-US" sz="3200" spc="-110" dirty="0">
                <a:latin typeface="Arial"/>
                <a:cs typeface="Arial"/>
              </a:rPr>
              <a:t>cost </a:t>
            </a:r>
            <a:r>
              <a:rPr lang="en-US" sz="3200" spc="-10" dirty="0">
                <a:latin typeface="Arial"/>
                <a:cs typeface="Arial"/>
              </a:rPr>
              <a:t>of </a:t>
            </a:r>
            <a:r>
              <a:rPr lang="en-US" sz="3200" spc="-50" dirty="0">
                <a:latin typeface="Arial"/>
                <a:cs typeface="Arial"/>
              </a:rPr>
              <a:t>debt if </a:t>
            </a:r>
            <a:r>
              <a:rPr lang="en-US" sz="3200" spc="-50">
                <a:latin typeface="Arial"/>
                <a:cs typeface="Arial"/>
              </a:rPr>
              <a:t>t</a:t>
            </a:r>
            <a:r>
              <a:rPr lang="en-US" sz="3200" spc="-295">
                <a:latin typeface="Arial"/>
                <a:cs typeface="Arial"/>
              </a:rPr>
              <a:t>ax  </a:t>
            </a:r>
            <a:r>
              <a:rPr lang="en-US" sz="3200" spc="-65">
                <a:latin typeface="Arial"/>
                <a:cs typeface="Arial"/>
              </a:rPr>
              <a:t>rate </a:t>
            </a:r>
            <a:r>
              <a:rPr lang="en-US" sz="3200" spc="-125" dirty="0">
                <a:latin typeface="Arial"/>
                <a:cs typeface="Arial"/>
              </a:rPr>
              <a:t>is</a:t>
            </a:r>
            <a:r>
              <a:rPr lang="en-US" sz="3200" spc="-365" dirty="0">
                <a:latin typeface="Arial"/>
                <a:cs typeface="Arial"/>
              </a:rPr>
              <a:t> </a:t>
            </a:r>
            <a:r>
              <a:rPr lang="en-US" sz="3200" spc="-225" dirty="0">
                <a:latin typeface="Arial"/>
                <a:cs typeface="Arial"/>
              </a:rPr>
              <a:t>50%.</a:t>
            </a:r>
            <a:endParaRPr lang="en-US" sz="3200" dirty="0">
              <a:latin typeface="Arial"/>
              <a:cs typeface="Arial"/>
            </a:endParaRPr>
          </a:p>
          <a:p>
            <a:pPr marL="299059" indent="-286360">
              <a:spcBef>
                <a:spcPts val="580"/>
              </a:spcBef>
              <a:buChar char="–"/>
              <a:tabLst>
                <a:tab pos="299693" algn="l"/>
              </a:tabLst>
            </a:pPr>
            <a:r>
              <a:rPr lang="en-US" sz="3200" spc="-135" dirty="0">
                <a:latin typeface="Arial"/>
                <a:cs typeface="Arial"/>
              </a:rPr>
              <a:t>There</a:t>
            </a:r>
            <a:r>
              <a:rPr lang="en-US" sz="3200" spc="-130" dirty="0">
                <a:latin typeface="Arial"/>
                <a:cs typeface="Arial"/>
              </a:rPr>
              <a:t> </a:t>
            </a:r>
            <a:r>
              <a:rPr lang="en-US" sz="3200" spc="-125" dirty="0">
                <a:latin typeface="Arial"/>
                <a:cs typeface="Arial"/>
              </a:rPr>
              <a:t>is </a:t>
            </a:r>
            <a:r>
              <a:rPr lang="en-US" sz="3200" spc="-75" dirty="0">
                <a:latin typeface="Arial"/>
                <a:cs typeface="Arial"/>
              </a:rPr>
              <a:t>no</a:t>
            </a:r>
            <a:r>
              <a:rPr lang="en-US" sz="3200" spc="-140" dirty="0">
                <a:latin typeface="Arial"/>
                <a:cs typeface="Arial"/>
              </a:rPr>
              <a:t> </a:t>
            </a:r>
            <a:r>
              <a:rPr lang="en-US" sz="3200" spc="-45" dirty="0">
                <a:latin typeface="Arial"/>
                <a:cs typeface="Arial"/>
              </a:rPr>
              <a:t>mention</a:t>
            </a:r>
            <a:r>
              <a:rPr lang="en-US" sz="3200" spc="-145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of</a:t>
            </a:r>
            <a:r>
              <a:rPr lang="en-US" sz="3200" spc="-135" dirty="0">
                <a:latin typeface="Arial"/>
                <a:cs typeface="Arial"/>
              </a:rPr>
              <a:t> </a:t>
            </a:r>
            <a:r>
              <a:rPr lang="en-US" sz="3200" spc="-30" dirty="0">
                <a:latin typeface="Arial"/>
                <a:cs typeface="Arial"/>
              </a:rPr>
              <a:t>the</a:t>
            </a:r>
            <a:r>
              <a:rPr lang="en-US" sz="3200" spc="-120" dirty="0">
                <a:latin typeface="Arial"/>
                <a:cs typeface="Arial"/>
              </a:rPr>
              <a:t> </a:t>
            </a:r>
            <a:r>
              <a:rPr lang="en-US" sz="3200" spc="-20" dirty="0">
                <a:latin typeface="Arial"/>
                <a:cs typeface="Arial"/>
              </a:rPr>
              <a:t>maturity</a:t>
            </a:r>
            <a:r>
              <a:rPr lang="en-US" sz="3200" spc="-150" dirty="0">
                <a:latin typeface="Arial"/>
                <a:cs typeface="Arial"/>
              </a:rPr>
              <a:t> </a:t>
            </a:r>
            <a:r>
              <a:rPr lang="en-US" sz="3200" spc="-80" dirty="0">
                <a:latin typeface="Arial"/>
                <a:cs typeface="Arial"/>
              </a:rPr>
              <a:t>date</a:t>
            </a:r>
            <a:endParaRPr lang="en-US" sz="3200" dirty="0">
              <a:latin typeface="Arial"/>
              <a:cs typeface="Arial"/>
            </a:endParaRPr>
          </a:p>
          <a:p>
            <a:pPr marL="299059" indent="-286360">
              <a:spcBef>
                <a:spcPts val="575"/>
              </a:spcBef>
              <a:buChar char="–"/>
              <a:tabLst>
                <a:tab pos="299693" algn="l"/>
              </a:tabLst>
            </a:pPr>
            <a:r>
              <a:rPr lang="en-US" sz="3200" spc="-185" dirty="0">
                <a:latin typeface="Arial"/>
                <a:cs typeface="Arial"/>
              </a:rPr>
              <a:t>Thus,  </a:t>
            </a:r>
            <a:r>
              <a:rPr lang="en-US" sz="3200" spc="-50" dirty="0">
                <a:latin typeface="Arial"/>
                <a:cs typeface="Arial"/>
              </a:rPr>
              <a:t>this </a:t>
            </a:r>
            <a:r>
              <a:rPr lang="en-US" sz="3200" spc="-125" dirty="0">
                <a:latin typeface="Arial"/>
                <a:cs typeface="Arial"/>
              </a:rPr>
              <a:t>is </a:t>
            </a:r>
            <a:r>
              <a:rPr lang="en-US" sz="3200" spc="-30" dirty="0">
                <a:latin typeface="Arial"/>
                <a:cs typeface="Arial"/>
              </a:rPr>
              <a:t>the </a:t>
            </a:r>
            <a:r>
              <a:rPr lang="en-US" sz="3200" spc="-200" dirty="0">
                <a:latin typeface="Arial"/>
                <a:cs typeface="Arial"/>
              </a:rPr>
              <a:t>case </a:t>
            </a:r>
            <a:r>
              <a:rPr lang="en-US" sz="3200" spc="-5" dirty="0">
                <a:latin typeface="Arial"/>
                <a:cs typeface="Arial"/>
              </a:rPr>
              <a:t>of </a:t>
            </a:r>
            <a:r>
              <a:rPr lang="en-US" sz="3200" spc="-75" dirty="0">
                <a:latin typeface="Arial"/>
                <a:cs typeface="Arial"/>
              </a:rPr>
              <a:t>irredeemable</a:t>
            </a:r>
            <a:r>
              <a:rPr lang="en-US" sz="3200" spc="-335" dirty="0">
                <a:latin typeface="Arial"/>
                <a:cs typeface="Arial"/>
              </a:rPr>
              <a:t> </a:t>
            </a:r>
            <a:r>
              <a:rPr lang="en-US" sz="3200" spc="-45" dirty="0">
                <a:latin typeface="Arial"/>
                <a:cs typeface="Arial"/>
              </a:rPr>
              <a:t>debt</a:t>
            </a:r>
            <a:endParaRPr lang="en-US" sz="3200" dirty="0">
              <a:latin typeface="Arial"/>
              <a:cs typeface="Arial"/>
            </a:endParaRPr>
          </a:p>
          <a:p>
            <a:pPr marL="12699">
              <a:spcBef>
                <a:spcPts val="580"/>
              </a:spcBef>
            </a:pPr>
            <a:r>
              <a:rPr lang="en-US" sz="3200" dirty="0">
                <a:latin typeface="Arial"/>
                <a:cs typeface="Arial"/>
              </a:rPr>
              <a:t>– </a:t>
            </a:r>
            <a:r>
              <a:rPr lang="en-US" sz="3200" spc="-145" dirty="0" err="1">
                <a:latin typeface="Arial"/>
                <a:cs typeface="Arial"/>
              </a:rPr>
              <a:t>k</a:t>
            </a:r>
            <a:r>
              <a:rPr lang="en-US" sz="3200" spc="-217" baseline="-20833" dirty="0" err="1">
                <a:latin typeface="Arial"/>
                <a:cs typeface="Arial"/>
              </a:rPr>
              <a:t>d</a:t>
            </a:r>
            <a:r>
              <a:rPr lang="en-US" sz="3200" spc="-217" baseline="-20833" dirty="0">
                <a:latin typeface="Arial"/>
                <a:cs typeface="Arial"/>
              </a:rPr>
              <a:t>	  </a:t>
            </a:r>
            <a:r>
              <a:rPr lang="en-US" sz="3200" spc="-145" dirty="0">
                <a:latin typeface="Arial"/>
                <a:cs typeface="Arial"/>
              </a:rPr>
              <a:t>=</a:t>
            </a:r>
            <a:r>
              <a:rPr lang="en-US" sz="3200" spc="95" dirty="0">
                <a:latin typeface="Arial"/>
                <a:cs typeface="Arial"/>
              </a:rPr>
              <a:t>  I x </a:t>
            </a:r>
            <a:r>
              <a:rPr lang="en-US" sz="3200" spc="-120" dirty="0">
                <a:latin typeface="Arial"/>
                <a:cs typeface="Arial"/>
              </a:rPr>
              <a:t>(1-T) </a:t>
            </a:r>
          </a:p>
          <a:p>
            <a:pPr marL="12699">
              <a:spcBef>
                <a:spcPts val="580"/>
              </a:spcBef>
            </a:pPr>
            <a:r>
              <a:rPr lang="en-US" sz="3200" dirty="0">
                <a:latin typeface="Arial"/>
                <a:cs typeface="Arial"/>
              </a:rPr>
              <a:t>–</a:t>
            </a:r>
            <a:r>
              <a:rPr lang="en-US" sz="3200" spc="250" dirty="0">
                <a:latin typeface="Arial"/>
                <a:cs typeface="Arial"/>
              </a:rPr>
              <a:t> </a:t>
            </a:r>
            <a:r>
              <a:rPr lang="en-US" sz="3200" spc="-225" dirty="0" err="1">
                <a:latin typeface="Arial"/>
                <a:cs typeface="Arial"/>
              </a:rPr>
              <a:t>K</a:t>
            </a:r>
            <a:r>
              <a:rPr lang="en-US" sz="3200" spc="-337" baseline="-20833" dirty="0" err="1">
                <a:latin typeface="Arial"/>
                <a:cs typeface="Arial"/>
              </a:rPr>
              <a:t>d</a:t>
            </a:r>
            <a:r>
              <a:rPr lang="en-US" sz="3200" spc="-337" baseline="-20833" dirty="0">
                <a:latin typeface="Arial"/>
                <a:cs typeface="Arial"/>
              </a:rPr>
              <a:t> </a:t>
            </a:r>
            <a:r>
              <a:rPr lang="en-US" sz="3200" spc="-337" dirty="0">
                <a:latin typeface="Arial"/>
                <a:cs typeface="Arial"/>
              </a:rPr>
              <a:t> </a:t>
            </a:r>
            <a:r>
              <a:rPr lang="en-US" sz="3200" spc="-210" dirty="0">
                <a:latin typeface="Arial"/>
                <a:cs typeface="Arial"/>
              </a:rPr>
              <a:t>=  </a:t>
            </a:r>
            <a:r>
              <a:rPr lang="en-US" sz="3200" spc="-204" dirty="0">
                <a:latin typeface="Arial"/>
                <a:cs typeface="Arial"/>
              </a:rPr>
              <a:t>9 %  x </a:t>
            </a:r>
            <a:r>
              <a:rPr lang="en-US" sz="3200" spc="-210" dirty="0">
                <a:latin typeface="Arial"/>
                <a:cs typeface="Arial"/>
              </a:rPr>
              <a:t>( 1- 0.5)  = </a:t>
            </a:r>
            <a:r>
              <a:rPr lang="en-US" sz="3200" spc="-120" dirty="0">
                <a:latin typeface="Arial"/>
                <a:cs typeface="Arial"/>
              </a:rPr>
              <a:t> </a:t>
            </a:r>
            <a:r>
              <a:rPr lang="en-US" sz="3200" spc="-185" dirty="0">
                <a:latin typeface="Arial"/>
                <a:cs typeface="Arial"/>
              </a:rPr>
              <a:t>4.5 %</a:t>
            </a:r>
            <a:endParaRPr lang="en-US" sz="3200" dirty="0">
              <a:latin typeface="Arial"/>
              <a:cs typeface="Arial"/>
            </a:endParaRPr>
          </a:p>
          <a:p>
            <a:pPr marL="12699">
              <a:spcBef>
                <a:spcPts val="580"/>
              </a:spcBef>
            </a:pPr>
            <a:endParaRPr lang="en-US" sz="3200" dirty="0">
              <a:latin typeface="Arial"/>
              <a:cs typeface="Arial"/>
            </a:endParaRP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pc="-140" dirty="0">
                <a:effectLst/>
                <a:latin typeface="Arial"/>
                <a:cs typeface="Arial"/>
              </a:rPr>
              <a:t>Example:</a:t>
            </a: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891</TotalTime>
  <Words>2768</Words>
  <Application>Microsoft Office PowerPoint</Application>
  <PresentationFormat>Widescreen</PresentationFormat>
  <Paragraphs>330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Georgia</vt:lpstr>
      <vt:lpstr>Lucida Sans Unicode</vt:lpstr>
      <vt:lpstr>Times New Roman</vt:lpstr>
      <vt:lpstr>Trebuchet MS</vt:lpstr>
      <vt:lpstr>Verdana</vt:lpstr>
      <vt:lpstr>Wingdings 2</vt:lpstr>
      <vt:lpstr>Wingdings 3</vt:lpstr>
      <vt:lpstr>Concourse</vt:lpstr>
      <vt:lpstr>   Cost of Capital</vt:lpstr>
      <vt:lpstr>Contents</vt:lpstr>
      <vt:lpstr>Cost of Capital: Definition</vt:lpstr>
      <vt:lpstr>Types of Cost</vt:lpstr>
      <vt:lpstr>Classification of Cost of Capital </vt:lpstr>
      <vt:lpstr>Classification of Cost of Capital (Cont’d) </vt:lpstr>
      <vt:lpstr>Cost of Debt</vt:lpstr>
      <vt:lpstr>What is the Cost of Debt?</vt:lpstr>
      <vt:lpstr>Example:</vt:lpstr>
      <vt:lpstr>Cost of Debt (Cont’d)</vt:lpstr>
      <vt:lpstr>Example:</vt:lpstr>
      <vt:lpstr>II. Cost of Redeemable Debt </vt:lpstr>
      <vt:lpstr>PowerPoint Presentation</vt:lpstr>
      <vt:lpstr>2. Cost of Preference Capital </vt:lpstr>
      <vt:lpstr>PowerPoint Presentation</vt:lpstr>
      <vt:lpstr>II. Cost of Preference Capital ( redeemable) </vt:lpstr>
      <vt:lpstr>Cost of Preference Capital</vt:lpstr>
      <vt:lpstr>PowerPoint Presentation</vt:lpstr>
      <vt:lpstr>3. Cost of Equity Capital</vt:lpstr>
      <vt:lpstr>PowerPoint Presentation</vt:lpstr>
      <vt:lpstr>PowerPoint Presentation</vt:lpstr>
      <vt:lpstr>Cost of Equity</vt:lpstr>
      <vt:lpstr>PowerPoint Presentation</vt:lpstr>
      <vt:lpstr>PowerPoint Presentation</vt:lpstr>
      <vt:lpstr>Cost New issue of 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Cost of Retained Earnings</vt:lpstr>
      <vt:lpstr>Cost of Retained Earnings</vt:lpstr>
      <vt:lpstr>Cost of Retained Earnings</vt:lpstr>
      <vt:lpstr>Cost of retained earnings</vt:lpstr>
      <vt:lpstr>Cost of Retained Earnings</vt:lpstr>
      <vt:lpstr>Weighted Average Cost of Capital</vt:lpstr>
      <vt:lpstr>Steps to calculate the WACC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Regulation Act 1934 10th March 1949</dc:title>
  <dc:creator>TOSHIBA</dc:creator>
  <cp:lastModifiedBy>Manish Dadhich</cp:lastModifiedBy>
  <cp:revision>70</cp:revision>
  <dcterms:created xsi:type="dcterms:W3CDTF">2018-08-20T11:12:57Z</dcterms:created>
  <dcterms:modified xsi:type="dcterms:W3CDTF">2025-03-21T09:53:44Z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2011-03-21T00:00:00Z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2018-08-20T00:00:00Z</vt:filetime>
  </property>
</Properties>
</file>