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51"/>
  </p:notesMasterIdLst>
  <p:sldIdLst>
    <p:sldId id="257" r:id="rId2"/>
    <p:sldId id="278" r:id="rId3"/>
    <p:sldId id="260" r:id="rId4"/>
    <p:sldId id="322" r:id="rId5"/>
    <p:sldId id="323" r:id="rId6"/>
    <p:sldId id="267" r:id="rId7"/>
    <p:sldId id="268" r:id="rId8"/>
    <p:sldId id="287" r:id="rId9"/>
    <p:sldId id="288" r:id="rId10"/>
    <p:sldId id="337" r:id="rId11"/>
    <p:sldId id="338" r:id="rId12"/>
    <p:sldId id="339" r:id="rId13"/>
    <p:sldId id="340" r:id="rId14"/>
    <p:sldId id="341" r:id="rId15"/>
    <p:sldId id="320" r:id="rId16"/>
    <p:sldId id="305" r:id="rId17"/>
    <p:sldId id="306" r:id="rId18"/>
    <p:sldId id="321" r:id="rId19"/>
    <p:sldId id="308" r:id="rId20"/>
    <p:sldId id="329" r:id="rId21"/>
    <p:sldId id="309" r:id="rId22"/>
    <p:sldId id="310" r:id="rId23"/>
    <p:sldId id="311" r:id="rId24"/>
    <p:sldId id="331" r:id="rId25"/>
    <p:sldId id="332" r:id="rId26"/>
    <p:sldId id="312" r:id="rId27"/>
    <p:sldId id="313" r:id="rId28"/>
    <p:sldId id="314" r:id="rId29"/>
    <p:sldId id="315" r:id="rId30"/>
    <p:sldId id="316" r:id="rId31"/>
    <p:sldId id="317" r:id="rId32"/>
    <p:sldId id="318" r:id="rId33"/>
    <p:sldId id="334" r:id="rId34"/>
    <p:sldId id="335" r:id="rId35"/>
    <p:sldId id="333" r:id="rId36"/>
    <p:sldId id="336" r:id="rId37"/>
    <p:sldId id="290" r:id="rId38"/>
    <p:sldId id="291" r:id="rId39"/>
    <p:sldId id="302" r:id="rId40"/>
    <p:sldId id="292" r:id="rId41"/>
    <p:sldId id="303" r:id="rId42"/>
    <p:sldId id="293" r:id="rId43"/>
    <p:sldId id="294" r:id="rId44"/>
    <p:sldId id="295" r:id="rId45"/>
    <p:sldId id="296" r:id="rId46"/>
    <p:sldId id="297" r:id="rId47"/>
    <p:sldId id="298" r:id="rId48"/>
    <p:sldId id="299" r:id="rId49"/>
    <p:sldId id="300" r:id="rId5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17" autoAdjust="0"/>
    <p:restoredTop sz="94709" autoAdjust="0"/>
  </p:normalViewPr>
  <p:slideViewPr>
    <p:cSldViewPr>
      <p:cViewPr varScale="1">
        <p:scale>
          <a:sx n="69" d="100"/>
          <a:sy n="69" d="100"/>
        </p:scale>
        <p:origin x="-138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091D85-0D05-41AA-835C-F3EF9881F3CF}"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0F05EADA-010F-493D-945B-243DFCE1B02C}" type="pres">
      <dgm:prSet presAssocID="{CE091D85-0D05-41AA-835C-F3EF9881F3CF}" presName="list" presStyleCnt="0">
        <dgm:presLayoutVars>
          <dgm:dir/>
          <dgm:animLvl val="lvl"/>
        </dgm:presLayoutVars>
      </dgm:prSet>
      <dgm:spPr/>
      <dgm:t>
        <a:bodyPr/>
        <a:lstStyle/>
        <a:p>
          <a:endParaRPr lang="en-US"/>
        </a:p>
      </dgm:t>
    </dgm:pt>
  </dgm:ptLst>
  <dgm:cxnLst>
    <dgm:cxn modelId="{F43CE43F-DD21-4998-9C93-DC40942A19AD}" type="presOf" srcId="{CE091D85-0D05-41AA-835C-F3EF9881F3CF}" destId="{0F05EADA-010F-493D-945B-243DFCE1B02C}" srcOrd="0" destOrd="0" presId="urn:microsoft.com/office/officeart/2005/8/layout/hList9"/>
  </dgm:cxnLst>
  <dgm:bg/>
  <dgm:whole/>
</dgm:dataModel>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A2B162-EDDE-402B-953D-711F93F8D013}" type="datetimeFigureOut">
              <a:rPr lang="en-US" smtClean="0"/>
              <a:pPr/>
              <a:t>8/22/2017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B10E0B-292A-4880-B8ED-23C77D0869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2B10E0B-292A-4880-B8ED-23C77D08694E}"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CC43508-4F5E-4A37-928D-BC85C1E2EB2F}" type="slidenum">
              <a:rPr lang="en-AU" smtClean="0"/>
              <a:pPr/>
              <a:t>21</a:t>
            </a:fld>
            <a:endParaRPr lang="en-AU"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FF7699E-30DB-4A49-8D68-79D2B6A8BEBB}" type="slidenum">
              <a:rPr lang="en-AU" smtClean="0"/>
              <a:pPr/>
              <a:t>30</a:t>
            </a:fld>
            <a:endParaRPr lang="en-AU"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409912-02BE-4EAC-991F-3081E8196831}"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09912-02BE-4EAC-991F-3081E8196831}"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09912-02BE-4EAC-991F-3081E8196831}"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409912-02BE-4EAC-991F-3081E8196831}"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409912-02BE-4EAC-991F-3081E8196831}"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409912-02BE-4EAC-991F-3081E8196831}"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409912-02BE-4EAC-991F-3081E8196831}"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409912-02BE-4EAC-991F-3081E8196831}"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09912-02BE-4EAC-991F-3081E8196831}"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409912-02BE-4EAC-991F-3081E8196831}"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409912-02BE-4EAC-991F-3081E8196831}"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9B3B90-A4CB-47DD-8F31-66A9668A39C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409912-02BE-4EAC-991F-3081E8196831}" type="datetimeFigureOut">
              <a:rPr lang="en-US" smtClean="0"/>
              <a:pPr/>
              <a:t>8/22/2017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B3B90-A4CB-47DD-8F31-66A9668A39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Rectangle 6"/>
          <p:cNvSpPr>
            <a:spLocks noGrp="1" noChangeArrowheads="1"/>
          </p:cNvSpPr>
          <p:nvPr>
            <p:ph type="ctrTitle"/>
          </p:nvPr>
        </p:nvSpPr>
        <p:spPr>
          <a:xfrm>
            <a:off x="914400" y="4953000"/>
            <a:ext cx="7315200" cy="1524000"/>
          </a:xfrm>
        </p:spPr>
        <p:txBody>
          <a:bodyPr/>
          <a:lstStyle/>
          <a:p>
            <a:pPr algn="ctr"/>
            <a:r>
              <a:rPr lang="en-US" b="1" dirty="0">
                <a:latin typeface="Eurostile" pitchFamily="34" charset="0"/>
              </a:rPr>
              <a:t>INDIAN CONTRACT ACT, 1872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457200" y="1066800"/>
            <a:ext cx="8001000" cy="2555875"/>
          </a:xfrm>
          <a:prstGeom prst="rect">
            <a:avLst/>
          </a:prstGeom>
          <a:noFill/>
          <a:ln w="9525">
            <a:noFill/>
            <a:miter lim="800000"/>
            <a:headEnd/>
            <a:tailEnd/>
          </a:ln>
        </p:spPr>
        <p:txBody>
          <a:bodyPr lIns="914112" tIns="1840920" rIns="1129944" bIns="50784" anchor="ctr">
            <a:spAutoFit/>
          </a:bodyPr>
          <a:lstStyle/>
          <a:p>
            <a:pPr eaLnBrk="0" hangingPunct="0"/>
            <a:r>
              <a:rPr lang="en-US" sz="1200">
                <a:latin typeface="Calibri" pitchFamily="34" charset="0"/>
              </a:rPr>
              <a:t/>
            </a:r>
            <a:br>
              <a:rPr lang="en-US" sz="1200">
                <a:latin typeface="Calibri" pitchFamily="34" charset="0"/>
              </a:rPr>
            </a:br>
            <a:endParaRPr lang="en-US" sz="1200">
              <a:latin typeface="Calibri" pitchFamily="34" charset="0"/>
            </a:endParaRPr>
          </a:p>
          <a:p>
            <a:pPr eaLnBrk="0" hangingPunct="0"/>
            <a:endParaRPr lang="en-US"/>
          </a:p>
        </p:txBody>
      </p:sp>
      <p:sp>
        <p:nvSpPr>
          <p:cNvPr id="5" name="Rectangle 4"/>
          <p:cNvSpPr/>
          <p:nvPr/>
        </p:nvSpPr>
        <p:spPr>
          <a:xfrm>
            <a:off x="762000" y="990600"/>
            <a:ext cx="8001000" cy="4893647"/>
          </a:xfrm>
          <a:prstGeom prst="rect">
            <a:avLst/>
          </a:prstGeom>
        </p:spPr>
        <p:txBody>
          <a:bodyPr wrap="square">
            <a:spAutoFit/>
          </a:bodyPr>
          <a:lstStyle/>
          <a:p>
            <a:pPr algn="just" eaLnBrk="0" hangingPunct="0">
              <a:lnSpc>
                <a:spcPct val="150000"/>
              </a:lnSpc>
              <a:defRPr/>
            </a:pPr>
            <a:r>
              <a:rPr lang="en-US" sz="4000" b="1" dirty="0">
                <a:effectLst>
                  <a:outerShdw blurRad="38100" dist="38100" dir="2700000" algn="tl">
                    <a:srgbClr val="000000">
                      <a:alpha val="43137"/>
                    </a:srgbClr>
                  </a:outerShdw>
                </a:effectLst>
                <a:latin typeface="+mn-lt"/>
              </a:rPr>
              <a:t>What is a Contract? </a:t>
            </a:r>
            <a:endParaRPr lang="en-US" sz="2800" dirty="0">
              <a:effectLst>
                <a:outerShdw blurRad="38100" dist="38100" dir="2700000" algn="tl">
                  <a:srgbClr val="000000">
                    <a:alpha val="43137"/>
                  </a:srgbClr>
                </a:outerShdw>
              </a:effectLst>
              <a:latin typeface="+mn-lt"/>
            </a:endParaRPr>
          </a:p>
          <a:p>
            <a:pPr algn="just" eaLnBrk="0" hangingPunct="0">
              <a:lnSpc>
                <a:spcPct val="150000"/>
              </a:lnSpc>
              <a:defRPr/>
            </a:pPr>
            <a:r>
              <a:rPr lang="en-US" sz="2800" dirty="0">
                <a:effectLst>
                  <a:outerShdw blurRad="38100" dist="38100" dir="2700000" algn="tl">
                    <a:srgbClr val="000000">
                      <a:alpha val="43137"/>
                    </a:srgbClr>
                  </a:outerShdw>
                </a:effectLst>
                <a:latin typeface="+mn-lt"/>
              </a:rPr>
              <a:t>	An agreement which is legally enforceable alone is a contract. Agreements which are not legally enforceable are not contracts but remain as void agreements which are not enforceable at all or as voidable agreements which are enforceable by only one of the parties to the agreement</a:t>
            </a:r>
            <a:r>
              <a:rPr lang="en-US" sz="2400" dirty="0">
                <a:latin typeface="+mn-lt"/>
              </a:rPr>
              <a:t>. </a:t>
            </a:r>
          </a:p>
        </p:txBody>
      </p:sp>
      <p:pic>
        <p:nvPicPr>
          <p:cNvPr id="58372" name="Picture 4"/>
          <p:cNvPicPr>
            <a:picLocks noChangeAspect="1" noChangeArrowheads="1"/>
          </p:cNvPicPr>
          <p:nvPr/>
        </p:nvPicPr>
        <p:blipFill>
          <a:blip r:embed="rId2"/>
          <a:srcRect/>
          <a:stretch>
            <a:fillRect/>
          </a:stretch>
        </p:blipFill>
        <p:spPr bwMode="auto">
          <a:xfrm>
            <a:off x="6553200" y="133350"/>
            <a:ext cx="1936750" cy="1085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4800600"/>
            <a:ext cx="7162800" cy="554038"/>
          </a:xfrm>
          <a:prstGeom prst="rect">
            <a:avLst/>
          </a:prstGeom>
        </p:spPr>
        <p:txBody>
          <a:bodyPr>
            <a:spAutoFit/>
          </a:bodyPr>
          <a:lstStyle/>
          <a:p>
            <a:pPr fontAlgn="auto">
              <a:lnSpc>
                <a:spcPct val="150000"/>
              </a:lnSpc>
              <a:spcBef>
                <a:spcPts val="0"/>
              </a:spcBef>
              <a:spcAft>
                <a:spcPts val="0"/>
              </a:spcAft>
              <a:defRPr/>
            </a:pPr>
            <a:r>
              <a:rPr lang="en-US" sz="2000" b="1" i="1" dirty="0">
                <a:effectLst>
                  <a:outerShdw blurRad="38100" dist="38100" dir="2700000" algn="tl">
                    <a:srgbClr val="000000">
                      <a:alpha val="43137"/>
                    </a:srgbClr>
                  </a:outerShdw>
                </a:effectLst>
                <a:latin typeface="+mn-lt"/>
              </a:rPr>
              <a:t>Contract sec 2(h) </a:t>
            </a:r>
            <a:r>
              <a:rPr lang="en-US" sz="2000" dirty="0">
                <a:effectLst>
                  <a:outerShdw blurRad="38100" dist="38100" dir="2700000" algn="tl">
                    <a:srgbClr val="000000">
                      <a:alpha val="43137"/>
                    </a:srgbClr>
                  </a:outerShdw>
                </a:effectLst>
                <a:latin typeface="+mn-lt"/>
              </a:rPr>
              <a:t>- An agreement enforceable by Law is a contract. </a:t>
            </a:r>
          </a:p>
        </p:txBody>
      </p:sp>
      <p:grpSp>
        <p:nvGrpSpPr>
          <p:cNvPr id="2" name="Group 8"/>
          <p:cNvGrpSpPr>
            <a:grpSpLocks/>
          </p:cNvGrpSpPr>
          <p:nvPr/>
        </p:nvGrpSpPr>
        <p:grpSpPr bwMode="auto">
          <a:xfrm>
            <a:off x="609600" y="1219200"/>
            <a:ext cx="7848600" cy="2133600"/>
            <a:chOff x="457200" y="3048000"/>
            <a:chExt cx="7848600" cy="2133600"/>
          </a:xfrm>
        </p:grpSpPr>
        <p:sp>
          <p:nvSpPr>
            <p:cNvPr id="6" name="Oval 5"/>
            <p:cNvSpPr/>
            <p:nvPr/>
          </p:nvSpPr>
          <p:spPr>
            <a:xfrm>
              <a:off x="457200" y="3048000"/>
              <a:ext cx="2438400" cy="1981200"/>
            </a:xfrm>
            <a:prstGeom prst="ellipse">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accent6">
                      <a:lumMod val="50000"/>
                    </a:schemeClr>
                  </a:solidFill>
                  <a:effectLst>
                    <a:outerShdw blurRad="38100" dist="38100" dir="2700000" algn="tl">
                      <a:srgbClr val="000000">
                        <a:alpha val="43137"/>
                      </a:srgbClr>
                    </a:outerShdw>
                  </a:effectLst>
                </a:rPr>
                <a:t>AGREEMENT</a:t>
              </a:r>
            </a:p>
          </p:txBody>
        </p:sp>
        <p:sp>
          <p:nvSpPr>
            <p:cNvPr id="7" name="Right Arrow 6"/>
            <p:cNvSpPr/>
            <p:nvPr/>
          </p:nvSpPr>
          <p:spPr>
            <a:xfrm>
              <a:off x="3048000" y="3733800"/>
              <a:ext cx="3429000" cy="762000"/>
            </a:xfrm>
            <a:prstGeom prst="rightArrow">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accent6">
                      <a:lumMod val="50000"/>
                    </a:schemeClr>
                  </a:solidFill>
                  <a:effectLst>
                    <a:outerShdw blurRad="38100" dist="38100" dir="2700000" algn="tl">
                      <a:srgbClr val="000000">
                        <a:alpha val="43137"/>
                      </a:srgbClr>
                    </a:outerShdw>
                  </a:effectLst>
                </a:rPr>
                <a:t>ENFORCEABLE BY LAW</a:t>
              </a:r>
            </a:p>
          </p:txBody>
        </p:sp>
        <p:sp>
          <p:nvSpPr>
            <p:cNvPr id="8" name="Vertical Scroll 7"/>
            <p:cNvSpPr/>
            <p:nvPr/>
          </p:nvSpPr>
          <p:spPr>
            <a:xfrm>
              <a:off x="6248400" y="3048000"/>
              <a:ext cx="2057400" cy="2133600"/>
            </a:xfrm>
            <a:prstGeom prst="verticalScroll">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chemeClr val="accent6">
                      <a:lumMod val="50000"/>
                    </a:schemeClr>
                  </a:solidFill>
                  <a:effectLst>
                    <a:outerShdw blurRad="38100" dist="38100" dir="2700000" algn="tl">
                      <a:srgbClr val="000000">
                        <a:alpha val="43137"/>
                      </a:srgbClr>
                    </a:outerShdw>
                  </a:effectLst>
                </a:rPr>
                <a:t>CONTRACT</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
          <p:cNvSpPr>
            <a:spLocks noChangeArrowheads="1"/>
          </p:cNvSpPr>
          <p:nvPr/>
        </p:nvSpPr>
        <p:spPr bwMode="auto">
          <a:xfrm>
            <a:off x="457200" y="465139"/>
            <a:ext cx="6781800" cy="5484578"/>
          </a:xfrm>
          <a:prstGeom prst="rect">
            <a:avLst/>
          </a:prstGeom>
          <a:noFill/>
          <a:ln w="9525">
            <a:noFill/>
            <a:miter lim="800000"/>
            <a:headEnd/>
            <a:tailEnd/>
          </a:ln>
        </p:spPr>
        <p:txBody>
          <a:bodyPr wrap="square">
            <a:spAutoFit/>
          </a:bodyPr>
          <a:lstStyle/>
          <a:p>
            <a:pPr>
              <a:lnSpc>
                <a:spcPct val="80000"/>
              </a:lnSpc>
              <a:buFont typeface="Wingdings" pitchFamily="2" charset="2"/>
              <a:buChar char="Ø"/>
            </a:pPr>
            <a:endParaRPr lang="en-US" sz="2400" b="1" dirty="0">
              <a:solidFill>
                <a:srgbClr val="0000FF"/>
              </a:solidFill>
              <a:latin typeface="Times New Roman" pitchFamily="18" charset="0"/>
            </a:endParaRPr>
          </a:p>
          <a:p>
            <a:pPr>
              <a:lnSpc>
                <a:spcPct val="80000"/>
              </a:lnSpc>
              <a:buFont typeface="Wingdings" pitchFamily="2" charset="2"/>
              <a:buNone/>
            </a:pPr>
            <a:endParaRPr lang="en-US" sz="3200" b="1" dirty="0">
              <a:latin typeface="Times New Roman" pitchFamily="18" charset="0"/>
            </a:endParaRPr>
          </a:p>
          <a:p>
            <a:pPr>
              <a:lnSpc>
                <a:spcPct val="80000"/>
              </a:lnSpc>
              <a:buFont typeface="Wingdings" pitchFamily="2" charset="2"/>
              <a:buChar char="Ø"/>
            </a:pPr>
            <a:r>
              <a:rPr lang="en-US" sz="3200" b="1" u="sng" dirty="0">
                <a:latin typeface="Times New Roman" pitchFamily="18" charset="0"/>
              </a:rPr>
              <a:t>AGREEMENT</a:t>
            </a:r>
          </a:p>
          <a:p>
            <a:pPr>
              <a:lnSpc>
                <a:spcPct val="80000"/>
              </a:lnSpc>
              <a:buFont typeface="Wingdings" pitchFamily="2" charset="2"/>
              <a:buNone/>
            </a:pPr>
            <a:r>
              <a:rPr lang="en-US" sz="2400" b="1" dirty="0" smtClean="0">
                <a:latin typeface="Times New Roman" pitchFamily="18" charset="0"/>
              </a:rPr>
              <a:t>PROMISES </a:t>
            </a:r>
            <a:r>
              <a:rPr lang="en-US" sz="2400" b="1" dirty="0">
                <a:latin typeface="Times New Roman" pitchFamily="18" charset="0"/>
              </a:rPr>
              <a:t>FORMING FOR CONSIDERATION</a:t>
            </a:r>
          </a:p>
          <a:p>
            <a:pPr>
              <a:lnSpc>
                <a:spcPct val="80000"/>
              </a:lnSpc>
              <a:buFont typeface="Wingdings" pitchFamily="2" charset="2"/>
              <a:buNone/>
            </a:pPr>
            <a:endParaRPr lang="en-US" sz="2400" b="1" dirty="0">
              <a:latin typeface="Times New Roman" pitchFamily="18" charset="0"/>
            </a:endParaRPr>
          </a:p>
          <a:p>
            <a:pPr>
              <a:lnSpc>
                <a:spcPct val="80000"/>
              </a:lnSpc>
              <a:buFont typeface="Wingdings" pitchFamily="2" charset="2"/>
              <a:buNone/>
            </a:pPr>
            <a:r>
              <a:rPr lang="en-US" sz="2400" b="1" dirty="0">
                <a:latin typeface="Times New Roman" pitchFamily="18" charset="0"/>
              </a:rPr>
              <a:t> </a:t>
            </a:r>
            <a:r>
              <a:rPr lang="en-US" sz="2400" b="1" dirty="0" smtClean="0">
                <a:latin typeface="Times New Roman" pitchFamily="18" charset="0"/>
              </a:rPr>
              <a:t>Agreement </a:t>
            </a:r>
            <a:r>
              <a:rPr lang="en-US" sz="2400" b="1" dirty="0">
                <a:latin typeface="Times New Roman" pitchFamily="18" charset="0"/>
              </a:rPr>
              <a:t>= </a:t>
            </a:r>
            <a:r>
              <a:rPr lang="en-US" sz="2400" b="1" dirty="0" smtClean="0">
                <a:latin typeface="Times New Roman" pitchFamily="18" charset="0"/>
              </a:rPr>
              <a:t>Offer+ Assent of the </a:t>
            </a:r>
            <a:r>
              <a:rPr lang="en-US" sz="2400" b="1" dirty="0" err="1" smtClean="0">
                <a:latin typeface="Times New Roman" pitchFamily="18" charset="0"/>
              </a:rPr>
              <a:t>offeree</a:t>
            </a:r>
            <a:r>
              <a:rPr lang="en-US" sz="2400" b="1" dirty="0" smtClean="0">
                <a:latin typeface="Times New Roman" pitchFamily="18" charset="0"/>
              </a:rPr>
              <a:t> </a:t>
            </a:r>
            <a:r>
              <a:rPr lang="en-US" sz="2400" b="1" dirty="0" smtClean="0">
                <a:latin typeface="Times New Roman" pitchFamily="18" charset="0"/>
                <a:cs typeface="Times New Roman" pitchFamily="18" charset="0"/>
              </a:rPr>
              <a:t>                </a:t>
            </a:r>
            <a:endParaRPr lang="en-US" sz="2400" b="1" dirty="0">
              <a:latin typeface="Times New Roman" pitchFamily="18" charset="0"/>
              <a:cs typeface="Times New Roman" pitchFamily="18" charset="0"/>
            </a:endParaRPr>
          </a:p>
          <a:p>
            <a:pPr>
              <a:lnSpc>
                <a:spcPct val="80000"/>
              </a:lnSpc>
              <a:buFont typeface="Wingdings" pitchFamily="2" charset="2"/>
              <a:buNone/>
            </a:pPr>
            <a:endParaRPr lang="en-US" sz="2400" b="1" dirty="0">
              <a:latin typeface="Times New Roman" pitchFamily="18" charset="0"/>
              <a:cs typeface="Times New Roman" pitchFamily="18" charset="0"/>
            </a:endParaRPr>
          </a:p>
          <a:p>
            <a:pPr>
              <a:lnSpc>
                <a:spcPct val="80000"/>
              </a:lnSpc>
              <a:buFont typeface="Wingdings" pitchFamily="2" charset="2"/>
              <a:buNone/>
            </a:pPr>
            <a:r>
              <a:rPr lang="en-US" sz="2400" b="1" dirty="0">
                <a:latin typeface="Times New Roman" pitchFamily="18" charset="0"/>
                <a:cs typeface="Times New Roman" pitchFamily="18" charset="0"/>
              </a:rPr>
              <a:t>	  SOCIAL AGREEMENTS</a:t>
            </a:r>
          </a:p>
          <a:p>
            <a:pPr>
              <a:lnSpc>
                <a:spcPct val="80000"/>
              </a:lnSpc>
              <a:buFont typeface="Wingdings" pitchFamily="2" charset="2"/>
              <a:buNone/>
            </a:pPr>
            <a:r>
              <a:rPr lang="en-US" sz="2400" b="1" dirty="0">
                <a:latin typeface="Times New Roman" pitchFamily="18" charset="0"/>
                <a:cs typeface="Times New Roman" pitchFamily="18" charset="0"/>
              </a:rPr>
              <a:t>                LEGAL </a:t>
            </a:r>
            <a:r>
              <a:rPr lang="en-US" sz="2400" b="1" dirty="0" smtClean="0">
                <a:latin typeface="Times New Roman" pitchFamily="18" charset="0"/>
                <a:cs typeface="Times New Roman" pitchFamily="18" charset="0"/>
              </a:rPr>
              <a:t>AGREEMENTS</a:t>
            </a:r>
          </a:p>
          <a:p>
            <a:pPr>
              <a:lnSpc>
                <a:spcPct val="80000"/>
              </a:lnSpc>
              <a:buFont typeface="Wingdings" pitchFamily="2" charset="2"/>
              <a:buNone/>
            </a:pPr>
            <a:endParaRPr lang="en-US" sz="2400" b="1" dirty="0" smtClean="0">
              <a:latin typeface="Times New Roman" pitchFamily="18" charset="0"/>
              <a:cs typeface="Times New Roman" pitchFamily="18" charset="0"/>
            </a:endParaRPr>
          </a:p>
          <a:p>
            <a:pPr>
              <a:lnSpc>
                <a:spcPct val="80000"/>
              </a:lnSpc>
              <a:buFont typeface="Wingdings" pitchFamily="2" charset="2"/>
              <a:buNone/>
            </a:pPr>
            <a:endParaRPr lang="en-US" sz="2400" b="1" dirty="0" smtClean="0">
              <a:latin typeface="Times New Roman" pitchFamily="18" charset="0"/>
              <a:cs typeface="Times New Roman" pitchFamily="18" charset="0"/>
            </a:endParaRPr>
          </a:p>
          <a:p>
            <a:pPr>
              <a:lnSpc>
                <a:spcPct val="80000"/>
              </a:lnSpc>
              <a:buFont typeface="Wingdings" pitchFamily="2" charset="2"/>
              <a:buChar char="Ø"/>
            </a:pPr>
            <a:r>
              <a:rPr lang="en-US" sz="3200" b="1" u="sng" dirty="0" smtClean="0">
                <a:latin typeface="Times New Roman" pitchFamily="18" charset="0"/>
              </a:rPr>
              <a:t>CONTRACT </a:t>
            </a:r>
            <a:r>
              <a:rPr lang="en-US" sz="3200" b="1" dirty="0" smtClean="0">
                <a:solidFill>
                  <a:srgbClr val="0000FF"/>
                </a:solidFill>
                <a:latin typeface="Times New Roman" pitchFamily="18" charset="0"/>
              </a:rPr>
              <a:t> </a:t>
            </a:r>
            <a:r>
              <a:rPr lang="en-US" sz="3200" b="1" dirty="0" smtClean="0">
                <a:latin typeface="Times New Roman" pitchFamily="18" charset="0"/>
              </a:rPr>
              <a:t>  </a:t>
            </a:r>
            <a:r>
              <a:rPr lang="en-US" sz="2400" b="1" dirty="0" smtClean="0">
                <a:latin typeface="Times New Roman" pitchFamily="18" charset="0"/>
              </a:rPr>
              <a:t>      </a:t>
            </a:r>
          </a:p>
          <a:p>
            <a:pPr>
              <a:lnSpc>
                <a:spcPct val="80000"/>
              </a:lnSpc>
              <a:buFont typeface="Wingdings" pitchFamily="2" charset="2"/>
              <a:buNone/>
            </a:pPr>
            <a:r>
              <a:rPr lang="en-US" sz="2400" b="1" dirty="0" smtClean="0">
                <a:latin typeface="Times New Roman" pitchFamily="18" charset="0"/>
              </a:rPr>
              <a:t>             </a:t>
            </a:r>
          </a:p>
          <a:p>
            <a:pPr>
              <a:lnSpc>
                <a:spcPct val="80000"/>
              </a:lnSpc>
              <a:buFont typeface="Wingdings" pitchFamily="2" charset="2"/>
              <a:buNone/>
            </a:pPr>
            <a:r>
              <a:rPr lang="en-US" sz="2400" b="1" dirty="0" smtClean="0">
                <a:latin typeface="Times New Roman" pitchFamily="18" charset="0"/>
              </a:rPr>
              <a:t>AN AGREEMENT ENFORCEABLE BY LAW  </a:t>
            </a:r>
          </a:p>
          <a:p>
            <a:pPr>
              <a:lnSpc>
                <a:spcPct val="80000"/>
              </a:lnSpc>
              <a:buFont typeface="Wingdings" pitchFamily="2" charset="2"/>
              <a:buNone/>
            </a:pPr>
            <a:endParaRPr lang="en-US" sz="2400" b="1" dirty="0" smtClean="0">
              <a:latin typeface="Times New Roman" pitchFamily="18" charset="0"/>
            </a:endParaRPr>
          </a:p>
          <a:p>
            <a:pPr>
              <a:lnSpc>
                <a:spcPct val="80000"/>
              </a:lnSpc>
              <a:buFont typeface="Wingdings" pitchFamily="2" charset="2"/>
              <a:buNone/>
            </a:pPr>
            <a:r>
              <a:rPr lang="en-US" sz="2400" b="1" dirty="0" smtClean="0">
                <a:latin typeface="Times New Roman" pitchFamily="18" charset="0"/>
              </a:rPr>
              <a:t>CONTRACT = Agreement + Enforceable by law</a:t>
            </a:r>
          </a:p>
          <a:p>
            <a:pPr>
              <a:lnSpc>
                <a:spcPct val="80000"/>
              </a:lnSpc>
              <a:buFont typeface="Wingdings" pitchFamily="2" charset="2"/>
              <a:buNone/>
            </a:pPr>
            <a:endParaRPr lang="en-US" sz="2400" b="1" dirty="0">
              <a:latin typeface="Times New Roman" pitchFamily="18" charset="0"/>
              <a:cs typeface="Times New Roman" pitchFamily="18" charset="0"/>
            </a:endParaRPr>
          </a:p>
          <a:p>
            <a:pPr>
              <a:lnSpc>
                <a:spcPct val="80000"/>
              </a:lnSpc>
              <a:buFont typeface="Wingdings" pitchFamily="2" charset="2"/>
              <a:buNone/>
            </a:pPr>
            <a:endParaRPr lang="en-US" sz="600" b="1" u="sng" dirty="0">
              <a:latin typeface="Times New Roman" pitchFamily="18" charset="0"/>
            </a:endParaRPr>
          </a:p>
        </p:txBody>
      </p:sp>
      <p:pic>
        <p:nvPicPr>
          <p:cNvPr id="60419" name="Picture 8" descr="contrato_arrendamiento"/>
          <p:cNvPicPr>
            <a:picLocks noChangeAspect="1" noChangeArrowheads="1"/>
          </p:cNvPicPr>
          <p:nvPr/>
        </p:nvPicPr>
        <p:blipFill>
          <a:blip r:embed="rId2"/>
          <a:srcRect/>
          <a:stretch>
            <a:fillRect/>
          </a:stretch>
        </p:blipFill>
        <p:spPr bwMode="auto">
          <a:xfrm>
            <a:off x="6934200" y="685800"/>
            <a:ext cx="1981200" cy="1828800"/>
          </a:xfrm>
          <a:prstGeom prst="rect">
            <a:avLst/>
          </a:prstGeom>
          <a:noFill/>
          <a:ln w="9525">
            <a:noFill/>
            <a:miter lim="800000"/>
            <a:headEnd/>
            <a:tailEnd/>
          </a:ln>
        </p:spPr>
      </p:pic>
      <p:pic>
        <p:nvPicPr>
          <p:cNvPr id="60420" name="Picture 182"/>
          <p:cNvPicPr>
            <a:picLocks noChangeAspect="1" noChangeArrowheads="1"/>
          </p:cNvPicPr>
          <p:nvPr/>
        </p:nvPicPr>
        <p:blipFill>
          <a:blip r:embed="rId3"/>
          <a:srcRect/>
          <a:stretch>
            <a:fillRect/>
          </a:stretch>
        </p:blipFill>
        <p:spPr bwMode="auto">
          <a:xfrm>
            <a:off x="7239000" y="4343400"/>
            <a:ext cx="1752600" cy="2517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
            <a:ext cx="8686800" cy="7374326"/>
          </a:xfrm>
          <a:prstGeom prst="rect">
            <a:avLst/>
          </a:prstGeom>
        </p:spPr>
        <p:txBody>
          <a:bodyPr wrap="square">
            <a:spAutoFit/>
          </a:bodyPr>
          <a:lstStyle/>
          <a:p>
            <a:pPr algn="ctr">
              <a:lnSpc>
                <a:spcPct val="80000"/>
              </a:lnSpc>
              <a:defRPr/>
            </a:pPr>
            <a:r>
              <a:rPr lang="en-US" sz="3200" b="1" u="sng" dirty="0">
                <a:solidFill>
                  <a:schemeClr val="tx1">
                    <a:lumMod val="75000"/>
                    <a:lumOff val="25000"/>
                  </a:schemeClr>
                </a:solidFill>
                <a:latin typeface="Times New Roman" pitchFamily="18" charset="0"/>
              </a:rPr>
              <a:t>PROMISE</a:t>
            </a:r>
          </a:p>
          <a:p>
            <a:pPr>
              <a:lnSpc>
                <a:spcPct val="80000"/>
              </a:lnSpc>
              <a:defRPr/>
            </a:pPr>
            <a:r>
              <a:rPr lang="en-US" sz="2000" b="1" dirty="0">
                <a:solidFill>
                  <a:prstClr val="black"/>
                </a:solidFill>
                <a:latin typeface="Times New Roman" pitchFamily="18" charset="0"/>
              </a:rPr>
              <a:t>           WHEN SOMEONE OFFER AND OTHER SHOW WILLINGNESS IT IS CALLED PROMISE.</a:t>
            </a:r>
          </a:p>
          <a:p>
            <a:pPr>
              <a:lnSpc>
                <a:spcPct val="80000"/>
              </a:lnSpc>
              <a:defRPr/>
            </a:pPr>
            <a:r>
              <a:rPr lang="en-US" b="1" dirty="0">
                <a:solidFill>
                  <a:prstClr val="black"/>
                </a:solidFill>
                <a:latin typeface="Times New Roman" pitchFamily="18" charset="0"/>
              </a:rPr>
              <a:t>    </a:t>
            </a:r>
            <a:r>
              <a:rPr lang="en-US" b="1" dirty="0">
                <a:solidFill>
                  <a:schemeClr val="tx1">
                    <a:lumMod val="75000"/>
                    <a:lumOff val="25000"/>
                  </a:schemeClr>
                </a:solidFill>
                <a:latin typeface="Times New Roman" pitchFamily="18" charset="0"/>
              </a:rPr>
              <a:t>PROMISE </a:t>
            </a:r>
            <a:r>
              <a:rPr lang="en-US" b="1" dirty="0">
                <a:solidFill>
                  <a:prstClr val="black"/>
                </a:solidFill>
                <a:latin typeface="Times New Roman" pitchFamily="18" charset="0"/>
              </a:rPr>
              <a:t>= </a:t>
            </a:r>
            <a:r>
              <a:rPr lang="en-US" b="1" dirty="0">
                <a:solidFill>
                  <a:srgbClr val="FF0000"/>
                </a:solidFill>
                <a:latin typeface="Times New Roman" pitchFamily="18" charset="0"/>
              </a:rPr>
              <a:t>OFFER </a:t>
            </a:r>
            <a:r>
              <a:rPr lang="en-US" b="1" dirty="0">
                <a:solidFill>
                  <a:prstClr val="black"/>
                </a:solidFill>
                <a:latin typeface="Times New Roman" pitchFamily="18" charset="0"/>
              </a:rPr>
              <a:t>+ </a:t>
            </a:r>
            <a:r>
              <a:rPr lang="en-US" b="1" dirty="0">
                <a:solidFill>
                  <a:srgbClr val="0070C0"/>
                </a:solidFill>
                <a:latin typeface="Times New Roman" pitchFamily="18" charset="0"/>
              </a:rPr>
              <a:t>ACCEPTANCE</a:t>
            </a:r>
            <a:endParaRPr lang="en-US" b="1" dirty="0">
              <a:solidFill>
                <a:srgbClr val="0070C0"/>
              </a:solidFill>
              <a:latin typeface="Times New Roman" pitchFamily="18" charset="0"/>
              <a:cs typeface="Times New Roman" pitchFamily="18" charset="0"/>
            </a:endParaRPr>
          </a:p>
          <a:p>
            <a:pPr>
              <a:lnSpc>
                <a:spcPct val="80000"/>
              </a:lnSpc>
              <a:defRPr/>
            </a:pPr>
            <a:r>
              <a:rPr lang="en-US" sz="2200" b="1" dirty="0">
                <a:solidFill>
                  <a:srgbClr val="0000FF"/>
                </a:solidFill>
                <a:latin typeface="Times New Roman" pitchFamily="18" charset="0"/>
              </a:rPr>
              <a:t>     </a:t>
            </a:r>
          </a:p>
          <a:p>
            <a:pPr>
              <a:lnSpc>
                <a:spcPct val="80000"/>
              </a:lnSpc>
              <a:defRPr/>
            </a:pPr>
            <a:r>
              <a:rPr lang="en-US" sz="2400" b="1" u="sng" dirty="0">
                <a:solidFill>
                  <a:srgbClr val="FF0000"/>
                </a:solidFill>
                <a:latin typeface="Times New Roman" pitchFamily="18" charset="0"/>
              </a:rPr>
              <a:t>OFFER(Proposal)</a:t>
            </a:r>
          </a:p>
          <a:p>
            <a:pPr>
              <a:lnSpc>
                <a:spcPct val="80000"/>
              </a:lnSpc>
              <a:defRPr/>
            </a:pPr>
            <a:r>
              <a:rPr lang="en-US" sz="2000" b="1" dirty="0">
                <a:solidFill>
                  <a:srgbClr val="FF0000"/>
                </a:solidFill>
                <a:latin typeface="Times New Roman" pitchFamily="18" charset="0"/>
              </a:rPr>
              <a:t>	</a:t>
            </a:r>
            <a:r>
              <a:rPr lang="en-US" b="1" dirty="0">
                <a:solidFill>
                  <a:prstClr val="black"/>
                </a:solidFill>
                <a:latin typeface="Times New Roman" pitchFamily="18" charset="0"/>
              </a:rPr>
              <a:t>WILL TO DO SOME THING</a:t>
            </a:r>
          </a:p>
          <a:p>
            <a:pPr>
              <a:lnSpc>
                <a:spcPct val="80000"/>
              </a:lnSpc>
              <a:defRPr/>
            </a:pPr>
            <a:endParaRPr lang="en-US" b="1" dirty="0">
              <a:solidFill>
                <a:prstClr val="black"/>
              </a:solidFill>
              <a:latin typeface="Times New Roman" pitchFamily="18" charset="0"/>
            </a:endParaRPr>
          </a:p>
          <a:p>
            <a:pPr>
              <a:lnSpc>
                <a:spcPct val="80000"/>
              </a:lnSpc>
              <a:defRPr/>
            </a:pPr>
            <a:r>
              <a:rPr lang="en-US" sz="2800" b="1" u="sng" dirty="0">
                <a:solidFill>
                  <a:prstClr val="black"/>
                </a:solidFill>
                <a:latin typeface="Times New Roman" pitchFamily="18" charset="0"/>
              </a:rPr>
              <a:t>Parties to a Contract</a:t>
            </a:r>
          </a:p>
          <a:p>
            <a:pPr>
              <a:lnSpc>
                <a:spcPct val="90000"/>
              </a:lnSpc>
              <a:defRPr/>
            </a:pPr>
            <a:r>
              <a:rPr lang="en-US" sz="2800" b="1" dirty="0">
                <a:solidFill>
                  <a:srgbClr val="0000FF"/>
                </a:solidFill>
                <a:effectLst>
                  <a:outerShdw blurRad="38100" dist="38100" dir="2700000" algn="tl">
                    <a:srgbClr val="C0C0C0"/>
                  </a:outerShdw>
                </a:effectLst>
                <a:latin typeface="Times New Roman" pitchFamily="18" charset="0"/>
                <a:cs typeface="Times New Roman" pitchFamily="18" charset="0"/>
              </a:rPr>
              <a:t>OFFERER (PROPOSER)</a:t>
            </a:r>
          </a:p>
          <a:p>
            <a:pPr>
              <a:lnSpc>
                <a:spcPct val="90000"/>
              </a:lnSpc>
              <a:defRPr/>
            </a:pP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 The party who makes an offer to enter into a contract</a:t>
            </a:r>
          </a:p>
          <a:p>
            <a:pPr>
              <a:lnSpc>
                <a:spcPct val="90000"/>
              </a:lnSpc>
              <a:defRPr/>
            </a:pPr>
            <a:r>
              <a:rPr lang="en-US" sz="2800" b="1" dirty="0">
                <a:solidFill>
                  <a:schemeClr val="accent3">
                    <a:lumMod val="75000"/>
                  </a:schemeClr>
                </a:solidFill>
                <a:effectLst>
                  <a:outerShdw blurRad="38100" dist="38100" dir="2700000" algn="tl">
                    <a:srgbClr val="C0C0C0"/>
                  </a:outerShdw>
                </a:effectLst>
                <a:latin typeface="Times New Roman" pitchFamily="18" charset="0"/>
                <a:cs typeface="Times New Roman" pitchFamily="18" charset="0"/>
              </a:rPr>
              <a:t>OFFEREE(PROPOSEE)</a:t>
            </a:r>
          </a:p>
          <a:p>
            <a:pPr>
              <a:lnSpc>
                <a:spcPct val="90000"/>
              </a:lnSpc>
              <a:defRPr/>
            </a:pPr>
            <a:r>
              <a:rPr lang="en-US" sz="2800" dirty="0">
                <a:latin typeface="Times New Roman" pitchFamily="18" charset="0"/>
                <a:cs typeface="Times New Roman" pitchFamily="18" charset="0"/>
              </a:rPr>
              <a:t> – The party to whom an offer to enter into a contract is made</a:t>
            </a:r>
          </a:p>
          <a:p>
            <a:pPr>
              <a:lnSpc>
                <a:spcPct val="80000"/>
              </a:lnSpc>
              <a:defRPr/>
            </a:pPr>
            <a:endParaRPr lang="en-US" sz="2800" b="1" u="sng" dirty="0">
              <a:solidFill>
                <a:prstClr val="black"/>
              </a:solidFill>
              <a:latin typeface="Times New Roman" pitchFamily="18" charset="0"/>
            </a:endParaRPr>
          </a:p>
          <a:p>
            <a:pPr>
              <a:lnSpc>
                <a:spcPct val="80000"/>
              </a:lnSpc>
              <a:defRPr/>
            </a:pPr>
            <a:endParaRPr lang="en-US" sz="2400" b="1" u="sng" dirty="0">
              <a:solidFill>
                <a:srgbClr val="0070C0"/>
              </a:solidFill>
              <a:latin typeface="Times New Roman" pitchFamily="18" charset="0"/>
            </a:endParaRPr>
          </a:p>
          <a:p>
            <a:pPr>
              <a:lnSpc>
                <a:spcPct val="80000"/>
              </a:lnSpc>
              <a:defRPr/>
            </a:pPr>
            <a:endParaRPr lang="en-US" sz="2400" b="1" u="sng" dirty="0">
              <a:solidFill>
                <a:srgbClr val="0070C0"/>
              </a:solidFill>
              <a:latin typeface="Times New Roman" pitchFamily="18" charset="0"/>
            </a:endParaRPr>
          </a:p>
          <a:p>
            <a:pPr>
              <a:lnSpc>
                <a:spcPct val="80000"/>
              </a:lnSpc>
              <a:defRPr/>
            </a:pPr>
            <a:endParaRPr lang="en-US" sz="2400" b="1" u="sng" dirty="0">
              <a:solidFill>
                <a:srgbClr val="0070C0"/>
              </a:solidFill>
              <a:latin typeface="Times New Roman" pitchFamily="18" charset="0"/>
            </a:endParaRPr>
          </a:p>
          <a:p>
            <a:pPr>
              <a:lnSpc>
                <a:spcPct val="80000"/>
              </a:lnSpc>
              <a:defRPr/>
            </a:pPr>
            <a:endParaRPr lang="en-US" sz="2400" b="1" u="sng" dirty="0">
              <a:solidFill>
                <a:srgbClr val="0070C0"/>
              </a:solidFill>
              <a:latin typeface="Times New Roman" pitchFamily="18" charset="0"/>
            </a:endParaRPr>
          </a:p>
          <a:p>
            <a:pPr>
              <a:lnSpc>
                <a:spcPct val="80000"/>
              </a:lnSpc>
              <a:defRPr/>
            </a:pPr>
            <a:r>
              <a:rPr lang="en-US" sz="2400" b="1" u="sng" dirty="0">
                <a:solidFill>
                  <a:srgbClr val="0070C0"/>
                </a:solidFill>
                <a:latin typeface="Times New Roman" pitchFamily="18" charset="0"/>
              </a:rPr>
              <a:t>ACCEPTANCE</a:t>
            </a:r>
          </a:p>
          <a:p>
            <a:pPr>
              <a:lnSpc>
                <a:spcPct val="80000"/>
              </a:lnSpc>
              <a:defRPr/>
            </a:pPr>
            <a:r>
              <a:rPr lang="en-US" sz="2800" b="1" dirty="0">
                <a:solidFill>
                  <a:prstClr val="black"/>
                </a:solidFill>
                <a:latin typeface="Times New Roman" pitchFamily="18" charset="0"/>
              </a:rPr>
              <a:t>          </a:t>
            </a:r>
            <a:r>
              <a:rPr lang="en-US" b="1" dirty="0">
                <a:solidFill>
                  <a:prstClr val="black"/>
                </a:solidFill>
                <a:latin typeface="Times New Roman" pitchFamily="18" charset="0"/>
              </a:rPr>
              <a:t>ACCEPT THE OFFER</a:t>
            </a:r>
            <a:r>
              <a:rPr lang="en-US" sz="2800" b="1" dirty="0">
                <a:solidFill>
                  <a:prstClr val="black"/>
                </a:solidFill>
                <a:latin typeface="Times New Roman" pitchFamily="18" charset="0"/>
              </a:rPr>
              <a:t> </a:t>
            </a:r>
          </a:p>
          <a:p>
            <a:pPr>
              <a:lnSpc>
                <a:spcPct val="80000"/>
              </a:lnSpc>
              <a:defRPr/>
            </a:pPr>
            <a:endParaRPr lang="en-US" sz="2800" b="1" dirty="0">
              <a:solidFill>
                <a:prstClr val="black"/>
              </a:solidFill>
              <a:latin typeface="Times New Roman" pitchFamily="18" charset="0"/>
            </a:endParaRPr>
          </a:p>
          <a:p>
            <a:pPr>
              <a:lnSpc>
                <a:spcPct val="80000"/>
              </a:lnSpc>
              <a:defRPr/>
            </a:pPr>
            <a:endParaRPr lang="en-US" sz="2800" b="1" dirty="0">
              <a:solidFill>
                <a:prstClr val="black"/>
              </a:solidFill>
              <a:latin typeface="Times New Roman" pitchFamily="18" charset="0"/>
            </a:endParaRPr>
          </a:p>
        </p:txBody>
      </p:sp>
      <p:grpSp>
        <p:nvGrpSpPr>
          <p:cNvPr id="3" name="Group 2"/>
          <p:cNvGrpSpPr>
            <a:grpSpLocks/>
          </p:cNvGrpSpPr>
          <p:nvPr/>
        </p:nvGrpSpPr>
        <p:grpSpPr bwMode="auto">
          <a:xfrm>
            <a:off x="2895600" y="4051300"/>
            <a:ext cx="5562600" cy="2052638"/>
            <a:chOff x="1905000" y="4196722"/>
            <a:chExt cx="5562600" cy="2053266"/>
          </a:xfrm>
        </p:grpSpPr>
        <p:sp>
          <p:nvSpPr>
            <p:cNvPr id="61444" name="Rectangle 5"/>
            <p:cNvSpPr>
              <a:spLocks noChangeArrowheads="1"/>
            </p:cNvSpPr>
            <p:nvPr/>
          </p:nvSpPr>
          <p:spPr bwMode="auto">
            <a:xfrm>
              <a:off x="2286000" y="4343400"/>
              <a:ext cx="1371600" cy="914400"/>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endParaRPr lang="en-US"/>
            </a:p>
          </p:txBody>
        </p:sp>
        <p:sp>
          <p:nvSpPr>
            <p:cNvPr id="5" name="Rectangle 6"/>
            <p:cNvSpPr>
              <a:spLocks noChangeArrowheads="1"/>
            </p:cNvSpPr>
            <p:nvPr/>
          </p:nvSpPr>
          <p:spPr bwMode="auto">
            <a:xfrm>
              <a:off x="5486400" y="4342817"/>
              <a:ext cx="1371600" cy="914680"/>
            </a:xfrm>
            <a:prstGeom prst="rect">
              <a:avLst/>
            </a:prstGeom>
            <a:ln>
              <a:headEnd/>
              <a:tailEnd/>
            </a:ln>
          </p:spPr>
          <p:style>
            <a:lnRef idx="3">
              <a:schemeClr val="lt1"/>
            </a:lnRef>
            <a:fillRef idx="1">
              <a:schemeClr val="accent3"/>
            </a:fillRef>
            <a:effectRef idx="1">
              <a:schemeClr val="accent3"/>
            </a:effectRef>
            <a:fontRef idx="minor">
              <a:schemeClr val="lt1"/>
            </a:fontRef>
          </p:style>
          <p:txBody>
            <a:bodyPr wrap="none" anchor="ctr"/>
            <a:lstStyle/>
            <a:p>
              <a:pPr>
                <a:defRPr/>
              </a:pPr>
              <a:endParaRPr lang="en-US">
                <a:solidFill>
                  <a:schemeClr val="accent6">
                    <a:lumMod val="75000"/>
                  </a:schemeClr>
                </a:solidFill>
              </a:endParaRPr>
            </a:p>
          </p:txBody>
        </p:sp>
        <p:sp>
          <p:nvSpPr>
            <p:cNvPr id="61446" name="Line 7"/>
            <p:cNvSpPr>
              <a:spLocks noChangeShapeType="1"/>
            </p:cNvSpPr>
            <p:nvPr/>
          </p:nvSpPr>
          <p:spPr bwMode="auto">
            <a:xfrm>
              <a:off x="3657600" y="4495800"/>
              <a:ext cx="1828800" cy="0"/>
            </a:xfrm>
            <a:prstGeom prst="line">
              <a:avLst/>
            </a:prstGeom>
            <a:noFill/>
            <a:ln w="28575">
              <a:solidFill>
                <a:schemeClr val="tx1"/>
              </a:solidFill>
              <a:round/>
              <a:headEnd/>
              <a:tailEnd type="triangle" w="med" len="med"/>
            </a:ln>
            <a:effectLst/>
          </p:spPr>
          <p:txBody>
            <a:bodyPr/>
            <a:lstStyle/>
            <a:p>
              <a:endParaRPr lang="en-US"/>
            </a:p>
          </p:txBody>
        </p:sp>
        <p:sp>
          <p:nvSpPr>
            <p:cNvPr id="61447" name="Line 8"/>
            <p:cNvSpPr>
              <a:spLocks noChangeShapeType="1"/>
            </p:cNvSpPr>
            <p:nvPr/>
          </p:nvSpPr>
          <p:spPr bwMode="auto">
            <a:xfrm>
              <a:off x="3657600" y="5105400"/>
              <a:ext cx="1828800" cy="0"/>
            </a:xfrm>
            <a:prstGeom prst="line">
              <a:avLst/>
            </a:prstGeom>
            <a:noFill/>
            <a:ln w="28575">
              <a:solidFill>
                <a:schemeClr val="tx1"/>
              </a:solidFill>
              <a:round/>
              <a:headEnd type="triangle" w="med" len="med"/>
              <a:tailEnd/>
            </a:ln>
            <a:effectLst/>
          </p:spPr>
          <p:txBody>
            <a:bodyPr/>
            <a:lstStyle/>
            <a:p>
              <a:endParaRPr lang="en-US"/>
            </a:p>
          </p:txBody>
        </p:sp>
        <p:sp>
          <p:nvSpPr>
            <p:cNvPr id="61448" name="Text Box 9"/>
            <p:cNvSpPr txBox="1">
              <a:spLocks noChangeArrowheads="1"/>
            </p:cNvSpPr>
            <p:nvPr/>
          </p:nvSpPr>
          <p:spPr bwMode="auto">
            <a:xfrm>
              <a:off x="3872248" y="4196722"/>
              <a:ext cx="1447800" cy="366713"/>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Offer</a:t>
              </a:r>
            </a:p>
          </p:txBody>
        </p:sp>
        <p:sp>
          <p:nvSpPr>
            <p:cNvPr id="61449" name="Text Box 10"/>
            <p:cNvSpPr txBox="1">
              <a:spLocks noChangeArrowheads="1"/>
            </p:cNvSpPr>
            <p:nvPr/>
          </p:nvSpPr>
          <p:spPr bwMode="auto">
            <a:xfrm>
              <a:off x="3771900" y="5105400"/>
              <a:ext cx="1600200" cy="366713"/>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Acceptance</a:t>
              </a:r>
            </a:p>
          </p:txBody>
        </p:sp>
        <p:sp>
          <p:nvSpPr>
            <p:cNvPr id="61450" name="Text Box 11"/>
            <p:cNvSpPr txBox="1">
              <a:spLocks noChangeArrowheads="1"/>
            </p:cNvSpPr>
            <p:nvPr/>
          </p:nvSpPr>
          <p:spPr bwMode="auto">
            <a:xfrm>
              <a:off x="2362200" y="4572000"/>
              <a:ext cx="1219200" cy="369332"/>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Offerer</a:t>
              </a:r>
            </a:p>
          </p:txBody>
        </p:sp>
        <p:sp>
          <p:nvSpPr>
            <p:cNvPr id="61451" name="Text Box 12"/>
            <p:cNvSpPr txBox="1">
              <a:spLocks noChangeArrowheads="1"/>
            </p:cNvSpPr>
            <p:nvPr/>
          </p:nvSpPr>
          <p:spPr bwMode="auto">
            <a:xfrm>
              <a:off x="5562600" y="4572000"/>
              <a:ext cx="1219200" cy="366713"/>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Offeree</a:t>
              </a:r>
            </a:p>
          </p:txBody>
        </p:sp>
        <p:sp>
          <p:nvSpPr>
            <p:cNvPr id="61452" name="Text Box 13"/>
            <p:cNvSpPr txBox="1">
              <a:spLocks noChangeArrowheads="1"/>
            </p:cNvSpPr>
            <p:nvPr/>
          </p:nvSpPr>
          <p:spPr bwMode="auto">
            <a:xfrm>
              <a:off x="1905000" y="5334000"/>
              <a:ext cx="1905000" cy="641350"/>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Offeror makes an offer to the offeree</a:t>
              </a:r>
            </a:p>
          </p:txBody>
        </p:sp>
        <p:sp>
          <p:nvSpPr>
            <p:cNvPr id="61453" name="Text Box 14"/>
            <p:cNvSpPr txBox="1">
              <a:spLocks noChangeArrowheads="1"/>
            </p:cNvSpPr>
            <p:nvPr/>
          </p:nvSpPr>
          <p:spPr bwMode="auto">
            <a:xfrm>
              <a:off x="5257800" y="5334000"/>
              <a:ext cx="2209800" cy="915988"/>
            </a:xfrm>
            <a:prstGeom prst="rect">
              <a:avLst/>
            </a:prstGeom>
            <a:noFill/>
            <a:ln w="9525">
              <a:noFill/>
              <a:miter lim="800000"/>
              <a:headEnd/>
              <a:tailEnd/>
            </a:ln>
            <a:effectLst/>
          </p:spPr>
          <p:txBody>
            <a:bodyPr>
              <a:spAutoFit/>
            </a:bodyPr>
            <a:lstStyle/>
            <a:p>
              <a:pPr algn="ctr">
                <a:spcBef>
                  <a:spcPct val="50000"/>
                </a:spcBef>
              </a:pPr>
              <a:r>
                <a:rPr lang="en-US" b="1">
                  <a:latin typeface="Arial Narrow" pitchFamily="34" charset="0"/>
                </a:rPr>
                <a:t>Offeree has the power to accept the offer and create a contract</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914400" y="277813"/>
            <a:ext cx="7315200" cy="1139825"/>
          </a:xfrm>
        </p:spPr>
        <p:txBody>
          <a:bodyPr>
            <a:normAutofit fontScale="90000"/>
          </a:bodyPr>
          <a:lstStyle/>
          <a:p>
            <a:r>
              <a:rPr lang="en-US" b="1" dirty="0">
                <a:latin typeface="Times New Roman" pitchFamily="18" charset="0"/>
                <a:cs typeface="Times New Roman" pitchFamily="18" charset="0"/>
              </a:rPr>
              <a:t>What is a contract? Examples</a:t>
            </a:r>
          </a:p>
        </p:txBody>
      </p:sp>
      <p:sp>
        <p:nvSpPr>
          <p:cNvPr id="5" name="Rectangle 3"/>
          <p:cNvSpPr txBox="1">
            <a:spLocks noChangeArrowheads="1"/>
          </p:cNvSpPr>
          <p:nvPr/>
        </p:nvSpPr>
        <p:spPr bwMode="auto">
          <a:xfrm>
            <a:off x="914400" y="1946275"/>
            <a:ext cx="73152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80000"/>
              </a:lnSpc>
              <a:spcBef>
                <a:spcPct val="20000"/>
              </a:spcBef>
              <a:spcAft>
                <a:spcPct val="0"/>
              </a:spcAft>
              <a:buClrTx/>
              <a:buSzTx/>
              <a:buFontTx/>
              <a:buChar char="•"/>
              <a:tabLst/>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 promise to bring chocolates to the whole class.  Is there a contract?</a:t>
            </a:r>
          </a:p>
          <a:p>
            <a:pPr marL="342900" marR="0" lvl="0" indent="-342900" algn="just" defTabSz="914400" rtl="0" eaLnBrk="1" fontAlgn="base" latinLnBrk="0" hangingPunct="1">
              <a:lnSpc>
                <a:spcPct val="80000"/>
              </a:lnSpc>
              <a:spcBef>
                <a:spcPct val="20000"/>
              </a:spcBef>
              <a:spcAft>
                <a:spcPct val="0"/>
              </a:spcAft>
              <a:buClrTx/>
              <a:buSzTx/>
              <a:buFontTx/>
              <a:buChar char="•"/>
              <a:tabLst/>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 promise to give you 100 Rs. if ride your bike to Tiananmen Square and back to ICB in less than 2 hours.  Is there a contract?</a:t>
            </a:r>
          </a:p>
          <a:p>
            <a:pPr marL="342900" marR="0" lvl="0" indent="-342900" algn="just" defTabSz="914400" rtl="0" eaLnBrk="1" fontAlgn="base" latinLnBrk="0" hangingPunct="1">
              <a:lnSpc>
                <a:spcPct val="80000"/>
              </a:lnSpc>
              <a:spcBef>
                <a:spcPct val="20000"/>
              </a:spcBef>
              <a:spcAft>
                <a:spcPct val="0"/>
              </a:spcAft>
              <a:buClrTx/>
              <a:buSzTx/>
              <a:buFontTx/>
              <a:buChar char="•"/>
              <a:tabLst/>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 give you 2 Rs. for your Coca-Cola.  Is there a contract?</a:t>
            </a:r>
          </a:p>
          <a:p>
            <a:pPr marL="342900" marR="0" lvl="0" indent="-342900" algn="just" defTabSz="914400" rtl="0" eaLnBrk="1" fontAlgn="base" latinLnBrk="0" hangingPunct="1">
              <a:lnSpc>
                <a:spcPct val="80000"/>
              </a:lnSpc>
              <a:spcBef>
                <a:spcPct val="20000"/>
              </a:spcBef>
              <a:spcAft>
                <a:spcPct val="0"/>
              </a:spcAft>
              <a:buClrTx/>
              <a:buSzTx/>
              <a:buFontTx/>
              <a:buChar char="•"/>
              <a:tabLst/>
              <a:defRPr/>
            </a:pPr>
            <a:r>
              <a:rPr kumimoji="0" lang="en-US"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I promise to give you a new bicycle if you agree not to eat Chinese food for one year.  Is there a contract?</a:t>
            </a:r>
            <a:endParaRPr kumimoji="0" lang="en-US" sz="28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Autofit/>
          </a:bodyPr>
          <a:lstStyle/>
          <a:p>
            <a:r>
              <a:rPr lang="en-US" sz="3600" b="1" dirty="0" smtClean="0"/>
              <a:t>Contract Act</a:t>
            </a:r>
            <a:br>
              <a:rPr lang="en-US" sz="3600" b="1" dirty="0" smtClean="0"/>
            </a:br>
            <a:endParaRPr lang="en-US" sz="3600" b="1" dirty="0"/>
          </a:p>
        </p:txBody>
      </p:sp>
      <p:sp>
        <p:nvSpPr>
          <p:cNvPr id="3" name="Content Placeholder 2"/>
          <p:cNvSpPr>
            <a:spLocks noGrp="1"/>
          </p:cNvSpPr>
          <p:nvPr>
            <p:ph idx="1"/>
          </p:nvPr>
        </p:nvSpPr>
        <p:spPr>
          <a:xfrm>
            <a:off x="457200" y="762000"/>
            <a:ext cx="8229600" cy="5791200"/>
          </a:xfrm>
        </p:spPr>
        <p:txBody>
          <a:bodyPr>
            <a:normAutofit fontScale="85000" lnSpcReduction="10000"/>
          </a:bodyPr>
          <a:lstStyle/>
          <a:p>
            <a:pPr algn="just"/>
            <a:r>
              <a:rPr lang="en-US" b="1" dirty="0" smtClean="0"/>
              <a:t>Contact is an important branch of commercial laws.  In In common life, every person comes into contact with any other person, at each moment. Execution,  operation and effectiveness of commercial activity is not possible without contract.  contract is the base of social activities.  every person in the society like doctor advocate student worker officer builder housewife come in contact with others.</a:t>
            </a:r>
          </a:p>
          <a:p>
            <a:pPr algn="just"/>
            <a:r>
              <a:rPr lang="en-US" b="1" dirty="0" smtClean="0"/>
              <a:t>in the first part: </a:t>
            </a:r>
            <a:r>
              <a:rPr lang="en-US" dirty="0" smtClean="0"/>
              <a:t>general principles regarding contact have been given in section 1 to 75.</a:t>
            </a:r>
          </a:p>
          <a:p>
            <a:pPr algn="just"/>
            <a:r>
              <a:rPr lang="en-US" b="1" dirty="0" smtClean="0"/>
              <a:t>in second part: </a:t>
            </a:r>
            <a:r>
              <a:rPr lang="en-US" dirty="0" smtClean="0"/>
              <a:t> contract of indemnity or security from Section 124 to 147.</a:t>
            </a:r>
          </a:p>
          <a:p>
            <a:pPr algn="just"/>
            <a:r>
              <a:rPr lang="en-US" dirty="0" smtClean="0"/>
              <a:t>contract of bailment: section 182 to 238.</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320040"/>
            <a:ext cx="7239000" cy="1143000"/>
          </a:xfrm>
        </p:spPr>
        <p:txBody>
          <a:bodyPr/>
          <a:lstStyle/>
          <a:p>
            <a:pPr eaLnBrk="1" fontAlgn="auto" hangingPunct="1">
              <a:spcAft>
                <a:spcPts val="0"/>
              </a:spcAft>
              <a:defRPr/>
            </a:pPr>
            <a:r>
              <a:rPr lang="en-US" sz="3600" smtClean="0">
                <a:solidFill>
                  <a:schemeClr val="tx2">
                    <a:satMod val="130000"/>
                  </a:schemeClr>
                </a:solidFill>
              </a:rPr>
              <a:t>ESSENTIAL OF A VALID CONTRACT</a:t>
            </a:r>
          </a:p>
        </p:txBody>
      </p:sp>
      <p:pic>
        <p:nvPicPr>
          <p:cNvPr id="10243" name="Picture 7" descr="E:\Picture2.png"/>
          <p:cNvPicPr>
            <a:picLocks noGrp="1" noChangeAspect="1" noChangeArrowheads="1"/>
          </p:cNvPicPr>
          <p:nvPr>
            <p:ph idx="1"/>
          </p:nvPr>
        </p:nvPicPr>
        <p:blipFill>
          <a:blip r:embed="rId2"/>
          <a:srcRect/>
          <a:stretch>
            <a:fillRect/>
          </a:stretch>
        </p:blipFill>
        <p:spPr>
          <a:xfrm>
            <a:off x="909638" y="913704"/>
            <a:ext cx="7243762" cy="5542659"/>
          </a:xfrm>
          <a:noFill/>
        </p:spPr>
      </p:pic>
      <p:sp>
        <p:nvSpPr>
          <p:cNvPr id="10245" name="Footer Placeholder 4"/>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US" smtClean="0"/>
              <a:t>Dr. Manish dadhich</a:t>
            </a:r>
          </a:p>
        </p:txBody>
      </p:sp>
      <p:sp>
        <p:nvSpPr>
          <p:cNvPr id="1024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CB6C6BDC-442B-49B9-8EB0-7FEC4B82E825}" type="slidenum">
              <a:rPr lang="en-US" smtClean="0"/>
              <a:pPr/>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defRPr/>
            </a:pPr>
            <a:r>
              <a:rPr lang="en-US" sz="3200" b="1" dirty="0" smtClean="0">
                <a:solidFill>
                  <a:schemeClr val="tx2">
                    <a:satMod val="130000"/>
                  </a:schemeClr>
                </a:solidFill>
              </a:rPr>
              <a:t>ESSENTIAL OF A VALID CONTRACT </a:t>
            </a:r>
            <a:endParaRPr lang="en-US" sz="3600" b="1" dirty="0"/>
          </a:p>
        </p:txBody>
      </p:sp>
      <p:sp>
        <p:nvSpPr>
          <p:cNvPr id="11267" name="Content Placeholder 2"/>
          <p:cNvSpPr>
            <a:spLocks noGrp="1"/>
          </p:cNvSpPr>
          <p:nvPr>
            <p:ph idx="1"/>
          </p:nvPr>
        </p:nvSpPr>
        <p:spPr>
          <a:xfrm>
            <a:off x="457200" y="1143000"/>
            <a:ext cx="8229600" cy="5105400"/>
          </a:xfrm>
        </p:spPr>
        <p:txBody>
          <a:bodyPr>
            <a:noAutofit/>
          </a:bodyPr>
          <a:lstStyle/>
          <a:p>
            <a:pPr marL="514350" indent="-514350">
              <a:buFont typeface="+mj-lt"/>
              <a:buAutoNum type="arabicPeriod"/>
            </a:pPr>
            <a:r>
              <a:rPr lang="en-US" sz="2400" dirty="0" smtClean="0"/>
              <a:t>Two or more than two parties</a:t>
            </a:r>
          </a:p>
          <a:p>
            <a:pPr marL="514350" indent="-514350">
              <a:buFont typeface="+mj-lt"/>
              <a:buAutoNum type="arabicPeriod"/>
            </a:pPr>
            <a:r>
              <a:rPr lang="en-US" sz="2400" dirty="0" smtClean="0"/>
              <a:t>Proper offer and its acceptance </a:t>
            </a:r>
          </a:p>
          <a:p>
            <a:pPr marL="514350" indent="-514350">
              <a:buFont typeface="+mj-lt"/>
              <a:buAutoNum type="arabicPeriod"/>
            </a:pPr>
            <a:r>
              <a:rPr lang="en-US" sz="2400" dirty="0" smtClean="0"/>
              <a:t>Intention to create legal relationship. </a:t>
            </a:r>
          </a:p>
          <a:p>
            <a:pPr marL="514350" indent="-514350">
              <a:buFont typeface="+mj-lt"/>
              <a:buAutoNum type="arabicPeriod"/>
            </a:pPr>
            <a:r>
              <a:rPr lang="en-US" sz="2400" dirty="0" smtClean="0"/>
              <a:t>Lawful consideration</a:t>
            </a:r>
          </a:p>
          <a:p>
            <a:pPr marL="514350" indent="-514350">
              <a:buFont typeface="+mj-lt"/>
              <a:buAutoNum type="arabicPeriod"/>
            </a:pPr>
            <a:r>
              <a:rPr lang="en-US" sz="2400" dirty="0" smtClean="0"/>
              <a:t>Capacity of parties to contract</a:t>
            </a:r>
          </a:p>
          <a:p>
            <a:pPr marL="514350" indent="-514350">
              <a:buFont typeface="+mj-lt"/>
              <a:buAutoNum type="arabicPeriod"/>
            </a:pPr>
            <a:r>
              <a:rPr lang="en-US" sz="2400" dirty="0" smtClean="0"/>
              <a:t>Consent</a:t>
            </a:r>
          </a:p>
          <a:p>
            <a:pPr marL="514350" indent="-514350">
              <a:buFont typeface="+mj-lt"/>
              <a:buAutoNum type="arabicPeriod"/>
            </a:pPr>
            <a:r>
              <a:rPr lang="en-US" sz="2400" dirty="0" smtClean="0"/>
              <a:t>Free Consent</a:t>
            </a:r>
          </a:p>
          <a:p>
            <a:pPr marL="514350" indent="-514350">
              <a:buFont typeface="+mj-lt"/>
              <a:buAutoNum type="arabicPeriod"/>
            </a:pPr>
            <a:r>
              <a:rPr lang="en-US" sz="2400" dirty="0" smtClean="0"/>
              <a:t>Lawful object</a:t>
            </a:r>
          </a:p>
          <a:p>
            <a:pPr marL="514350" indent="-514350">
              <a:buFont typeface="+mj-lt"/>
              <a:buAutoNum type="arabicPeriod"/>
            </a:pPr>
            <a:r>
              <a:rPr lang="en-US" sz="2400" dirty="0" smtClean="0"/>
              <a:t>Possibility of performance.</a:t>
            </a:r>
          </a:p>
          <a:p>
            <a:pPr marL="514350" indent="-514350">
              <a:buFont typeface="+mj-lt"/>
              <a:buAutoNum type="arabicPeriod"/>
            </a:pPr>
            <a:r>
              <a:rPr lang="en-US" sz="2400" dirty="0" smtClean="0"/>
              <a:t>Certainty of meaning</a:t>
            </a:r>
          </a:p>
          <a:p>
            <a:pPr marL="514350" indent="-514350">
              <a:buFont typeface="+mj-lt"/>
              <a:buAutoNum type="arabicPeriod"/>
            </a:pPr>
            <a:r>
              <a:rPr lang="en-US" sz="2400" dirty="0" smtClean="0"/>
              <a:t>Agreement not expressly declared void</a:t>
            </a:r>
          </a:p>
        </p:txBody>
      </p:sp>
      <p:sp>
        <p:nvSpPr>
          <p:cNvPr id="1127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D209818E-6FC5-43B4-80D6-C2CB25B79BDE}" type="slidenum">
              <a:rPr lang="en-US" smtClean="0"/>
              <a:pPr/>
              <a:t>17</a:t>
            </a:fld>
            <a:endParaRPr lang="en-US" smtClean="0"/>
          </a:p>
        </p:txBody>
      </p:sp>
      <p:sp>
        <p:nvSpPr>
          <p:cNvPr id="5" name="Footer Placeholder 4"/>
          <p:cNvSpPr>
            <a:spLocks noGrp="1"/>
          </p:cNvSpPr>
          <p:nvPr>
            <p:ph type="ftr" sz="quarter" idx="11"/>
          </p:nvPr>
        </p:nvSpPr>
        <p:spPr/>
        <p:txBody>
          <a:bodyPr/>
          <a:lstStyle/>
          <a:p>
            <a:pPr>
              <a:defRPr/>
            </a:pPr>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Two or more than two parties</a:t>
            </a:r>
            <a:br>
              <a:rPr lang="en-US" sz="3600" b="1" dirty="0" smtClean="0"/>
            </a:br>
            <a:endParaRPr lang="en-US" sz="3600" b="1" dirty="0"/>
          </a:p>
        </p:txBody>
      </p:sp>
      <p:sp>
        <p:nvSpPr>
          <p:cNvPr id="3" name="Content Placeholder 2"/>
          <p:cNvSpPr>
            <a:spLocks noGrp="1"/>
          </p:cNvSpPr>
          <p:nvPr>
            <p:ph idx="1"/>
          </p:nvPr>
        </p:nvSpPr>
        <p:spPr/>
        <p:txBody>
          <a:bodyPr>
            <a:normAutofit fontScale="92500"/>
          </a:bodyPr>
          <a:lstStyle/>
          <a:p>
            <a:r>
              <a:rPr lang="en-US" dirty="0" smtClean="0"/>
              <a:t>The first and basic essential requirement of any valid contract is two or more than two parties</a:t>
            </a:r>
          </a:p>
          <a:p>
            <a:r>
              <a:rPr lang="en-US" dirty="0" smtClean="0"/>
              <a:t>promises and </a:t>
            </a:r>
            <a:r>
              <a:rPr lang="en-US" dirty="0" err="1" smtClean="0"/>
              <a:t>promisee</a:t>
            </a:r>
            <a:endParaRPr lang="en-US" dirty="0" smtClean="0"/>
          </a:p>
          <a:p>
            <a:r>
              <a:rPr lang="en-US" dirty="0" smtClean="0"/>
              <a:t>Proposer  and </a:t>
            </a:r>
            <a:r>
              <a:rPr lang="en-US" dirty="0" err="1" smtClean="0"/>
              <a:t>proposee</a:t>
            </a:r>
            <a:endParaRPr lang="en-US" dirty="0" smtClean="0"/>
          </a:p>
          <a:p>
            <a:r>
              <a:rPr lang="en-US" dirty="0" err="1" smtClean="0"/>
              <a:t>Offerer</a:t>
            </a:r>
            <a:r>
              <a:rPr lang="en-US" dirty="0" smtClean="0"/>
              <a:t> and </a:t>
            </a:r>
            <a:r>
              <a:rPr lang="en-US" dirty="0" err="1" smtClean="0"/>
              <a:t>offeree</a:t>
            </a:r>
            <a:endParaRPr lang="en-US" dirty="0" smtClean="0"/>
          </a:p>
          <a:p>
            <a:r>
              <a:rPr lang="en-US" dirty="0" smtClean="0"/>
              <a:t>same like Bride and bridegroom</a:t>
            </a:r>
          </a:p>
          <a:p>
            <a:pPr>
              <a:buNone/>
            </a:pPr>
            <a:r>
              <a:rPr lang="en-US" dirty="0" smtClean="0"/>
              <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200" dirty="0" smtClean="0">
                <a:solidFill>
                  <a:schemeClr val="tx2">
                    <a:lumMod val="50000"/>
                  </a:schemeClr>
                </a:solidFill>
              </a:rPr>
              <a:t> OFFER AND ACCEPTANCE</a:t>
            </a:r>
            <a:endParaRPr lang="en-US" sz="3200" dirty="0"/>
          </a:p>
        </p:txBody>
      </p:sp>
      <p:sp>
        <p:nvSpPr>
          <p:cNvPr id="13315" name="Content Placeholder 2"/>
          <p:cNvSpPr>
            <a:spLocks noGrp="1"/>
          </p:cNvSpPr>
          <p:nvPr>
            <p:ph idx="1"/>
          </p:nvPr>
        </p:nvSpPr>
        <p:spPr/>
        <p:txBody>
          <a:bodyPr/>
          <a:lstStyle/>
          <a:p>
            <a:pPr algn="just" eaLnBrk="1" hangingPunct="1">
              <a:buFont typeface="Wingdings 2" pitchFamily="18" charset="2"/>
              <a:buNone/>
            </a:pPr>
            <a:r>
              <a:rPr lang="en-US" dirty="0" smtClean="0"/>
              <a:t>In order to create a valid contract, there must be a 'lawful offer' by one party and 'lawful acceptance' of the same by the other party.</a:t>
            </a:r>
          </a:p>
          <a:p>
            <a:pPr algn="just">
              <a:buNone/>
            </a:pPr>
            <a:r>
              <a:rPr lang="en-US" dirty="0" smtClean="0"/>
              <a:t>In this regard, it is important that the party must agree on </a:t>
            </a:r>
          </a:p>
          <a:p>
            <a:pPr algn="just">
              <a:buNone/>
            </a:pPr>
            <a:r>
              <a:rPr lang="en-US" dirty="0" smtClean="0"/>
              <a:t>--same commodity</a:t>
            </a:r>
          </a:p>
          <a:p>
            <a:pPr algn="just">
              <a:buNone/>
            </a:pPr>
            <a:r>
              <a:rPr lang="en-US" dirty="0" smtClean="0"/>
              <a:t>- same object </a:t>
            </a:r>
          </a:p>
          <a:p>
            <a:pPr algn="just">
              <a:buNone/>
            </a:pPr>
            <a:r>
              <a:rPr lang="en-US" dirty="0" smtClean="0"/>
              <a:t>-same view</a:t>
            </a:r>
          </a:p>
          <a:p>
            <a:pPr algn="just" eaLnBrk="1" hangingPunct="1">
              <a:buFont typeface="Wingdings 2" pitchFamily="18" charset="2"/>
              <a:buNone/>
            </a:pPr>
            <a:endParaRPr lang="en-US" dirty="0" smtClean="0"/>
          </a:p>
        </p:txBody>
      </p:sp>
      <p:sp>
        <p:nvSpPr>
          <p:cNvPr id="1331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44DFD244-E008-4CD6-B426-BF55492DC107}" type="slidenum">
              <a:rPr lang="en-US" smtClean="0"/>
              <a:pPr/>
              <a:t>19</a:t>
            </a:fld>
            <a:endParaRPr lang="en-US" smtClean="0"/>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914400" y="1676400"/>
            <a:ext cx="7315200" cy="4401205"/>
          </a:xfrm>
          <a:prstGeom prst="rect">
            <a:avLst/>
          </a:prstGeom>
        </p:spPr>
        <p:txBody>
          <a:bodyPr wrap="square">
            <a:spAutoFit/>
          </a:bodyPr>
          <a:lstStyle/>
          <a:p>
            <a:pPr algn="just"/>
            <a:r>
              <a:rPr lang="en-US" sz="2800" b="1" dirty="0" smtClean="0">
                <a:solidFill>
                  <a:schemeClr val="tx1">
                    <a:lumMod val="95000"/>
                    <a:lumOff val="5000"/>
                  </a:schemeClr>
                </a:solidFill>
                <a:latin typeface="Times New Roman" pitchFamily="18" charset="0"/>
                <a:cs typeface="Times New Roman" pitchFamily="18" charset="0"/>
              </a:rPr>
              <a:t>Law</a:t>
            </a:r>
            <a:r>
              <a:rPr lang="en-US" sz="2800" dirty="0" smtClean="0">
                <a:solidFill>
                  <a:schemeClr val="tx1">
                    <a:lumMod val="95000"/>
                    <a:lumOff val="5000"/>
                  </a:schemeClr>
                </a:solidFill>
                <a:latin typeface="Times New Roman" pitchFamily="18" charset="0"/>
                <a:cs typeface="Times New Roman" pitchFamily="18" charset="0"/>
              </a:rPr>
              <a:t> is a system of rules and guidelines, usually enforced through a set of institutions. Contract law regulates everything from buying a bus ticket to trading on derivatives markets. </a:t>
            </a:r>
          </a:p>
          <a:p>
            <a:pPr algn="just"/>
            <a:endParaRPr lang="en-US" sz="2800" dirty="0" smtClean="0">
              <a:solidFill>
                <a:schemeClr val="tx1">
                  <a:lumMod val="95000"/>
                  <a:lumOff val="5000"/>
                </a:schemeClr>
              </a:solidFill>
              <a:latin typeface="Times New Roman" pitchFamily="18" charset="0"/>
              <a:cs typeface="Times New Roman" pitchFamily="18" charset="0"/>
            </a:endParaRPr>
          </a:p>
          <a:p>
            <a:pPr algn="just"/>
            <a:r>
              <a:rPr lang="en-US" sz="2800" dirty="0" smtClean="0">
                <a:solidFill>
                  <a:schemeClr val="tx1">
                    <a:lumMod val="95000"/>
                    <a:lumOff val="5000"/>
                  </a:schemeClr>
                </a:solidFill>
                <a:latin typeface="Times New Roman" pitchFamily="18" charset="0"/>
                <a:cs typeface="Times New Roman" pitchFamily="18" charset="0"/>
              </a:rPr>
              <a:t>Property law defines rights and obligations related to the transfer and title of personal and real property. If the harm is criminalised in legislation or case law, criminal law offers means by which the state can prosecute the perpetrator. </a:t>
            </a:r>
            <a:endParaRPr lang="en-US" sz="2800" dirty="0">
              <a:solidFill>
                <a:schemeClr val="tx1">
                  <a:lumMod val="95000"/>
                  <a:lumOff val="5000"/>
                </a:schemeClr>
              </a:solidFill>
              <a:latin typeface="Times New Roman" pitchFamily="18" charset="0"/>
              <a:cs typeface="Times New Roman" pitchFamily="18" charset="0"/>
            </a:endParaRPr>
          </a:p>
        </p:txBody>
      </p:sp>
      <p:sp>
        <p:nvSpPr>
          <p:cNvPr id="5" name="Rectangle 4"/>
          <p:cNvSpPr/>
          <p:nvPr/>
        </p:nvSpPr>
        <p:spPr>
          <a:xfrm>
            <a:off x="914400" y="457200"/>
            <a:ext cx="7315200" cy="769441"/>
          </a:xfrm>
          <a:prstGeom prst="rect">
            <a:avLst/>
          </a:prstGeom>
        </p:spPr>
        <p:txBody>
          <a:bodyPr wrap="square">
            <a:spAutoFit/>
          </a:bodyPr>
          <a:lstStyle/>
          <a:p>
            <a:pPr algn="ctr"/>
            <a:r>
              <a:rPr lang="en-GB" sz="4400" dirty="0" smtClean="0">
                <a:latin typeface="Times New Roman" pitchFamily="18" charset="0"/>
                <a:cs typeface="Times New Roman" pitchFamily="18" charset="0"/>
              </a:rPr>
              <a:t>What is a Law ?</a:t>
            </a:r>
            <a:endParaRPr lang="en-GB" sz="4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2"/>
          <p:cNvSpPr>
            <a:spLocks noGrp="1"/>
          </p:cNvSpPr>
          <p:nvPr>
            <p:ph type="title"/>
          </p:nvPr>
        </p:nvSpPr>
        <p:spPr>
          <a:xfrm>
            <a:off x="457200" y="274638"/>
            <a:ext cx="8229600" cy="944562"/>
          </a:xfrm>
        </p:spPr>
        <p:txBody>
          <a:bodyPr/>
          <a:lstStyle/>
          <a:p>
            <a:pPr eaLnBrk="1" hangingPunct="1"/>
            <a:r>
              <a:rPr lang="en-US" sz="3200" u="sng" dirty="0" smtClean="0">
                <a:latin typeface="Times New Roman" pitchFamily="18" charset="0"/>
                <a:cs typeface="Times New Roman" pitchFamily="18" charset="0"/>
              </a:rPr>
              <a:t>AGREEMENT (OFFER &amp; ACCEPTANCE)</a:t>
            </a:r>
          </a:p>
        </p:txBody>
      </p:sp>
      <p:sp>
        <p:nvSpPr>
          <p:cNvPr id="65539" name="Content Placeholder 3"/>
          <p:cNvSpPr>
            <a:spLocks noGrp="1"/>
          </p:cNvSpPr>
          <p:nvPr>
            <p:ph idx="1"/>
          </p:nvPr>
        </p:nvSpPr>
        <p:spPr>
          <a:xfrm>
            <a:off x="457200" y="1371600"/>
            <a:ext cx="8229600" cy="5334000"/>
          </a:xfrm>
        </p:spPr>
        <p:txBody>
          <a:bodyPr/>
          <a:lstStyle/>
          <a:p>
            <a:pPr eaLnBrk="1" hangingPunct="1">
              <a:lnSpc>
                <a:spcPct val="80000"/>
              </a:lnSpc>
              <a:buFont typeface="Wingdings" pitchFamily="2" charset="2"/>
              <a:buNone/>
            </a:pPr>
            <a:r>
              <a:rPr lang="en-US" sz="2000" b="1" dirty="0" smtClean="0">
                <a:latin typeface="Times New Roman" pitchFamily="18" charset="0"/>
                <a:cs typeface="Times New Roman" pitchFamily="18" charset="0"/>
              </a:rPr>
              <a:t>THERE MUST BE AN AGREEMENT        </a:t>
            </a:r>
          </a:p>
          <a:p>
            <a:pPr eaLnBrk="1" hangingPunct="1">
              <a:lnSpc>
                <a:spcPct val="80000"/>
              </a:lnSpc>
              <a:buFont typeface="Wingdings" pitchFamily="2" charset="2"/>
              <a:buNone/>
            </a:pPr>
            <a:r>
              <a:rPr lang="en-US" sz="2000" b="1" dirty="0" smtClean="0">
                <a:latin typeface="Times New Roman" pitchFamily="18" charset="0"/>
                <a:cs typeface="Times New Roman" pitchFamily="18" charset="0"/>
              </a:rPr>
              <a:t>PROMISE = </a:t>
            </a:r>
            <a:r>
              <a:rPr lang="en-US" sz="2000" b="1" dirty="0" smtClean="0">
                <a:solidFill>
                  <a:srgbClr val="0000FF"/>
                </a:solidFill>
                <a:latin typeface="Times New Roman" pitchFamily="18" charset="0"/>
                <a:cs typeface="Times New Roman" pitchFamily="18" charset="0"/>
              </a:rPr>
              <a:t>OFFER</a:t>
            </a:r>
            <a:r>
              <a:rPr lang="en-US" sz="2000" b="1" dirty="0" smtClean="0">
                <a:latin typeface="Times New Roman" pitchFamily="18" charset="0"/>
                <a:cs typeface="Times New Roman" pitchFamily="18" charset="0"/>
              </a:rPr>
              <a:t> + </a:t>
            </a:r>
            <a:r>
              <a:rPr lang="en-US" sz="2000" b="1" dirty="0" smtClean="0">
                <a:solidFill>
                  <a:srgbClr val="FF3300"/>
                </a:solidFill>
                <a:latin typeface="Times New Roman" pitchFamily="18" charset="0"/>
                <a:cs typeface="Times New Roman" pitchFamily="18" charset="0"/>
              </a:rPr>
              <a:t>ACCEPTANCE</a:t>
            </a:r>
          </a:p>
          <a:p>
            <a:pPr eaLnBrk="1" hangingPunct="1">
              <a:lnSpc>
                <a:spcPct val="80000"/>
              </a:lnSpc>
              <a:buFont typeface="Wingdings" pitchFamily="2" charset="2"/>
              <a:buNone/>
            </a:pPr>
            <a:r>
              <a:rPr lang="en-US" sz="2000" b="1" u="sng" dirty="0" smtClean="0">
                <a:solidFill>
                  <a:srgbClr val="0000FF"/>
                </a:solidFill>
                <a:latin typeface="Times New Roman" pitchFamily="18" charset="0"/>
                <a:cs typeface="Times New Roman" pitchFamily="18" charset="0"/>
              </a:rPr>
              <a:t>OFFER (PROPOSAL)</a:t>
            </a:r>
          </a:p>
          <a:p>
            <a:pPr eaLnBrk="1" hangingPunct="1">
              <a:lnSpc>
                <a:spcPct val="80000"/>
              </a:lnSpc>
              <a:buFontTx/>
              <a:buNone/>
            </a:pPr>
            <a:r>
              <a:rPr lang="en-US" sz="2000" b="1" dirty="0" smtClean="0">
                <a:latin typeface="Times New Roman" pitchFamily="18" charset="0"/>
                <a:cs typeface="Times New Roman" pitchFamily="18" charset="0"/>
              </a:rPr>
              <a:t>According to Section 2 (A) of Contract Act 1872, </a:t>
            </a:r>
            <a:endParaRPr lang="en-US" sz="2000" b="1" u="sng" dirty="0" smtClean="0">
              <a:latin typeface="Times New Roman" pitchFamily="18" charset="0"/>
              <a:cs typeface="Times New Roman" pitchFamily="18" charset="0"/>
            </a:endParaRPr>
          </a:p>
          <a:p>
            <a:pPr eaLnBrk="1" hangingPunct="1">
              <a:lnSpc>
                <a:spcPct val="80000"/>
              </a:lnSpc>
              <a:buFontTx/>
              <a:buNone/>
            </a:pPr>
            <a:r>
              <a:rPr lang="en-US" sz="2000" b="1" dirty="0" smtClean="0">
                <a:solidFill>
                  <a:srgbClr val="0070C0"/>
                </a:solidFill>
                <a:latin typeface="Times New Roman" pitchFamily="18" charset="0"/>
                <a:cs typeface="Times New Roman" pitchFamily="18" charset="0"/>
              </a:rPr>
              <a:t>WHEN ONE PARTY SHOWS HIS WILLINGNESS TO DO </a:t>
            </a:r>
          </a:p>
          <a:p>
            <a:pPr eaLnBrk="1" hangingPunct="1">
              <a:lnSpc>
                <a:spcPct val="80000"/>
              </a:lnSpc>
              <a:buFontTx/>
              <a:buNone/>
            </a:pPr>
            <a:r>
              <a:rPr lang="en-US" sz="2000" b="1" dirty="0" smtClean="0">
                <a:solidFill>
                  <a:srgbClr val="0070C0"/>
                </a:solidFill>
                <a:latin typeface="Times New Roman" pitchFamily="18" charset="0"/>
                <a:cs typeface="Times New Roman" pitchFamily="18" charset="0"/>
              </a:rPr>
              <a:t>OR TO ABSTAIN FROM DOING ANY THING </a:t>
            </a:r>
          </a:p>
          <a:p>
            <a:pPr eaLnBrk="1" hangingPunct="1">
              <a:lnSpc>
                <a:spcPct val="80000"/>
              </a:lnSpc>
              <a:buFontTx/>
              <a:buNone/>
            </a:pPr>
            <a:r>
              <a:rPr lang="en-US" sz="2000" b="1" dirty="0" smtClean="0">
                <a:solidFill>
                  <a:srgbClr val="0070C0"/>
                </a:solidFill>
                <a:latin typeface="Times New Roman" pitchFamily="18" charset="0"/>
                <a:cs typeface="Times New Roman" pitchFamily="18" charset="0"/>
              </a:rPr>
              <a:t>TO GET THE ASSENT OF THE OTHER PARTY</a:t>
            </a:r>
            <a:r>
              <a:rPr lang="en-US" sz="2000" dirty="0" smtClean="0">
                <a:solidFill>
                  <a:srgbClr val="0070C0"/>
                </a:solidFill>
                <a:latin typeface="Times New Roman" pitchFamily="18" charset="0"/>
                <a:cs typeface="Times New Roman" pitchFamily="18" charset="0"/>
              </a:rPr>
              <a:t> </a:t>
            </a:r>
            <a:endParaRPr lang="en-US" sz="2000" b="1" dirty="0" smtClean="0">
              <a:solidFill>
                <a:srgbClr val="0070C0"/>
              </a:solidFill>
              <a:latin typeface="Times New Roman" pitchFamily="18" charset="0"/>
              <a:cs typeface="Times New Roman" pitchFamily="18" charset="0"/>
            </a:endParaRPr>
          </a:p>
          <a:p>
            <a:pPr eaLnBrk="1" hangingPunct="1">
              <a:lnSpc>
                <a:spcPct val="80000"/>
              </a:lnSpc>
              <a:buFont typeface="Wingdings" pitchFamily="2" charset="2"/>
              <a:buChar char="Ø"/>
            </a:pPr>
            <a:r>
              <a:rPr lang="en-US" sz="2000" b="1" dirty="0" smtClean="0">
                <a:latin typeface="Times New Roman" pitchFamily="18" charset="0"/>
                <a:cs typeface="Times New Roman" pitchFamily="18" charset="0"/>
              </a:rPr>
              <a:t>OFFERER (PROPOSER)</a:t>
            </a:r>
          </a:p>
          <a:p>
            <a:pPr eaLnBrk="1" hangingPunct="1">
              <a:lnSpc>
                <a:spcPct val="80000"/>
              </a:lnSpc>
              <a:buFont typeface="Wingdings" pitchFamily="2" charset="2"/>
              <a:buChar char="Ø"/>
            </a:pPr>
            <a:r>
              <a:rPr lang="en-US" sz="2000" b="1" dirty="0" smtClean="0">
                <a:latin typeface="Times New Roman" pitchFamily="18" charset="0"/>
                <a:cs typeface="Times New Roman" pitchFamily="18" charset="0"/>
              </a:rPr>
              <a:t>OFFEREE (PROPOSEE)</a:t>
            </a:r>
          </a:p>
          <a:p>
            <a:pPr eaLnBrk="1" hangingPunct="1">
              <a:lnSpc>
                <a:spcPct val="80000"/>
              </a:lnSpc>
              <a:buFont typeface="Wingdings" pitchFamily="2" charset="2"/>
              <a:buChar char="Ø"/>
            </a:pPr>
            <a:endParaRPr lang="en-US" sz="2000" b="1" dirty="0" smtClean="0">
              <a:latin typeface="Times New Roman" pitchFamily="18" charset="0"/>
              <a:cs typeface="Times New Roman" pitchFamily="18" charset="0"/>
            </a:endParaRPr>
          </a:p>
          <a:p>
            <a:pPr algn="just" eaLnBrk="1" hangingPunct="1">
              <a:lnSpc>
                <a:spcPct val="80000"/>
              </a:lnSpc>
              <a:buFont typeface="Arial" charset="0"/>
              <a:buNone/>
            </a:pPr>
            <a:r>
              <a:rPr lang="en-US" sz="2400" b="1" u="sng" dirty="0" smtClean="0">
                <a:latin typeface="Times New Roman" pitchFamily="18" charset="0"/>
                <a:cs typeface="Times New Roman" pitchFamily="18" charset="0"/>
              </a:rPr>
              <a:t>EXAMPLE:</a:t>
            </a:r>
          </a:p>
          <a:p>
            <a:pPr algn="just" eaLnBrk="1" hangingPunct="1">
              <a:lnSpc>
                <a:spcPct val="80000"/>
              </a:lnSpc>
              <a:buFont typeface="Arial" charset="0"/>
              <a:buNone/>
            </a:pPr>
            <a:r>
              <a:rPr lang="en-US" sz="2400" b="1" dirty="0" smtClean="0">
                <a:latin typeface="Times New Roman" pitchFamily="18" charset="0"/>
                <a:cs typeface="Times New Roman" pitchFamily="18" charset="0"/>
              </a:rPr>
              <a:t> 		LET “A” OFFER HIS BOOK TO “B” FOR SALE FOR RS 100 AND “B” ACCEPTS THE OFFER. SO THERE WILL BE A VALID CONTRACT BETWEEN THEM.</a:t>
            </a:r>
            <a:endParaRPr lang="en-US" sz="2400" b="1" u="sng" dirty="0" smtClean="0">
              <a:latin typeface="Times New Roman" pitchFamily="18" charset="0"/>
              <a:cs typeface="Times New Roman" pitchFamily="18" charset="0"/>
            </a:endParaRPr>
          </a:p>
          <a:p>
            <a:pPr eaLnBrk="1" hangingPunct="1"/>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50825" y="228601"/>
            <a:ext cx="8686800" cy="1066800"/>
          </a:xfrm>
        </p:spPr>
        <p:txBody>
          <a:bodyPr>
            <a:noAutofit/>
          </a:bodyPr>
          <a:lstStyle/>
          <a:p>
            <a:pPr eaLnBrk="1" fontAlgn="auto" hangingPunct="1">
              <a:spcAft>
                <a:spcPts val="0"/>
              </a:spcAft>
              <a:defRPr/>
            </a:pPr>
            <a:r>
              <a:rPr lang="en-AU" sz="3600" dirty="0" smtClean="0"/>
              <a:t/>
            </a:r>
            <a:br>
              <a:rPr lang="en-AU" sz="3600" dirty="0" smtClean="0"/>
            </a:br>
            <a:r>
              <a:rPr lang="en-AU" sz="3600" dirty="0" smtClean="0"/>
              <a:t> Intention to Create Legal Relations</a:t>
            </a:r>
            <a:endParaRPr lang="en-US" sz="3600" dirty="0" smtClean="0"/>
          </a:p>
        </p:txBody>
      </p:sp>
      <p:sp>
        <p:nvSpPr>
          <p:cNvPr id="26627" name="Rectangle 3"/>
          <p:cNvSpPr>
            <a:spLocks noGrp="1" noChangeArrowheads="1"/>
          </p:cNvSpPr>
          <p:nvPr>
            <p:ph idx="1"/>
          </p:nvPr>
        </p:nvSpPr>
        <p:spPr>
          <a:xfrm>
            <a:off x="304800" y="1676400"/>
            <a:ext cx="8610600" cy="4953000"/>
          </a:xfrm>
        </p:spPr>
        <p:txBody>
          <a:bodyPr>
            <a:noAutofit/>
          </a:bodyPr>
          <a:lstStyle/>
          <a:p>
            <a:pPr marL="365760" indent="-283464" algn="just" eaLnBrk="1" fontAlgn="auto" hangingPunct="1">
              <a:spcAft>
                <a:spcPts val="0"/>
              </a:spcAft>
              <a:buFont typeface="Wingdings 2"/>
              <a:buChar char=""/>
              <a:defRPr/>
            </a:pPr>
            <a:r>
              <a:rPr lang="en-US" sz="2800" dirty="0" smtClean="0"/>
              <a:t>Agreements which create legal relations or are capable of creating legal relations are contracts.</a:t>
            </a:r>
          </a:p>
          <a:p>
            <a:pPr marL="365760" indent="-283464" algn="just" eaLnBrk="1" fontAlgn="auto" hangingPunct="1">
              <a:spcAft>
                <a:spcPts val="0"/>
              </a:spcAft>
              <a:buFont typeface="Wingdings 2"/>
              <a:buChar char=""/>
              <a:defRPr/>
            </a:pPr>
            <a:r>
              <a:rPr lang="en-US" sz="2800" dirty="0" smtClean="0"/>
              <a:t>for example, an invitation to a dinner does not create any legal relation and therefore is not a contract.</a:t>
            </a:r>
          </a:p>
          <a:p>
            <a:pPr marL="365760" indent="-283464" algn="just" eaLnBrk="1" fontAlgn="auto" hangingPunct="1">
              <a:spcAft>
                <a:spcPts val="0"/>
              </a:spcAft>
              <a:buFont typeface="Wingdings 2"/>
              <a:buChar char=""/>
              <a:defRPr/>
            </a:pPr>
            <a:endParaRPr lang="en-US" sz="2800" dirty="0" smtClean="0"/>
          </a:p>
          <a:p>
            <a:pPr marL="365760" indent="-283464" algn="just" eaLnBrk="1" fontAlgn="auto" hangingPunct="1">
              <a:spcAft>
                <a:spcPts val="0"/>
              </a:spcAft>
              <a:buFont typeface="Wingdings 2"/>
              <a:buChar char=""/>
              <a:defRPr/>
            </a:pPr>
            <a:r>
              <a:rPr lang="en-AU" sz="2800" b="1" u="sng" dirty="0" smtClean="0"/>
              <a:t>Husband &amp; Wife Agreements</a:t>
            </a:r>
          </a:p>
          <a:p>
            <a:pPr marL="365760" indent="-283464" algn="just" eaLnBrk="1" fontAlgn="auto" hangingPunct="1">
              <a:spcAft>
                <a:spcPts val="0"/>
              </a:spcAft>
              <a:buFontTx/>
              <a:buNone/>
              <a:defRPr/>
            </a:pPr>
            <a:r>
              <a:rPr lang="en-AU" sz="2800" dirty="0" smtClean="0"/>
              <a:t>	The courts consider domestic arrangements between husband and wife to be social agreements and not legally enforceable: </a:t>
            </a:r>
            <a:r>
              <a:rPr lang="en-AU" sz="2800" i="1" dirty="0" smtClean="0"/>
              <a:t>Balfour v Balfour</a:t>
            </a:r>
            <a:r>
              <a:rPr lang="en-AU" sz="2800" dirty="0" smtClean="0"/>
              <a:t>.</a:t>
            </a:r>
          </a:p>
          <a:p>
            <a:pPr marL="365760" indent="-283464" algn="just" eaLnBrk="1" fontAlgn="auto" hangingPunct="1">
              <a:spcAft>
                <a:spcPts val="0"/>
              </a:spcAft>
              <a:buFont typeface="Wingdings 2"/>
              <a:buNone/>
              <a:defRPr/>
            </a:pPr>
            <a:endParaRPr lang="en-US" sz="2800" dirty="0" smtClean="0">
              <a:solidFill>
                <a:schemeClr val="bg1"/>
              </a:solidFill>
            </a:endParaRPr>
          </a:p>
          <a:p>
            <a:pPr marL="365760" indent="-283464" algn="just" eaLnBrk="1" fontAlgn="auto" hangingPunct="1">
              <a:lnSpc>
                <a:spcPct val="80000"/>
              </a:lnSpc>
              <a:spcAft>
                <a:spcPts val="0"/>
              </a:spcAft>
              <a:buFontTx/>
              <a:buNone/>
              <a:defRPr/>
            </a:pPr>
            <a:endParaRPr lang="en-AU" sz="2800" dirty="0" smtClean="0"/>
          </a:p>
          <a:p>
            <a:pPr marL="365760" indent="-283464" algn="just" eaLnBrk="1" fontAlgn="auto" hangingPunct="1">
              <a:lnSpc>
                <a:spcPct val="80000"/>
              </a:lnSpc>
              <a:spcAft>
                <a:spcPts val="0"/>
              </a:spcAft>
              <a:buFontTx/>
              <a:buNone/>
              <a:defRPr/>
            </a:pPr>
            <a:r>
              <a:rPr lang="en-AU" sz="2000" b="1" dirty="0" smtClean="0"/>
              <a:t>	</a:t>
            </a:r>
            <a:endParaRPr lang="en-US" sz="1800" dirty="0" smtClean="0"/>
          </a:p>
        </p:txBody>
      </p:sp>
      <p:sp>
        <p:nvSpPr>
          <p:cNvPr id="4" name="Slide Number Placeholder 3"/>
          <p:cNvSpPr>
            <a:spLocks noGrp="1"/>
          </p:cNvSpPr>
          <p:nvPr>
            <p:ph type="sldNum" sz="quarter" idx="12"/>
          </p:nvPr>
        </p:nvSpPr>
        <p:spPr/>
        <p:txBody>
          <a:bodyPr/>
          <a:lstStyle/>
          <a:p>
            <a:pPr>
              <a:defRPr/>
            </a:pPr>
            <a:fld id="{4B1437BA-BEBA-42E8-9CF7-B77ED52D8208}" type="slidenum">
              <a:rPr lang="en-US" smtClean="0"/>
              <a:pPr>
                <a:defRPr/>
              </a:pPr>
              <a:t>21</a:t>
            </a:fld>
            <a:endParaRPr lang="en-US"/>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320040"/>
            <a:ext cx="7239000" cy="1143000"/>
          </a:xfrm>
        </p:spPr>
        <p:txBody>
          <a:bodyPr/>
          <a:lstStyle/>
          <a:p>
            <a:pPr eaLnBrk="1" fontAlgn="auto" hangingPunct="1">
              <a:spcAft>
                <a:spcPts val="0"/>
              </a:spcAft>
              <a:defRPr/>
            </a:pPr>
            <a:r>
              <a:rPr lang="en-US" sz="3000" b="1" dirty="0" smtClean="0">
                <a:solidFill>
                  <a:schemeClr val="tx2">
                    <a:lumMod val="50000"/>
                  </a:schemeClr>
                </a:solidFill>
              </a:rPr>
              <a:t>CONSIDERATION </a:t>
            </a:r>
          </a:p>
        </p:txBody>
      </p:sp>
      <p:sp>
        <p:nvSpPr>
          <p:cNvPr id="16387" name="Rectangle 3"/>
          <p:cNvSpPr>
            <a:spLocks noGrp="1" noChangeArrowheads="1"/>
          </p:cNvSpPr>
          <p:nvPr>
            <p:ph idx="1"/>
          </p:nvPr>
        </p:nvSpPr>
        <p:spPr/>
        <p:txBody>
          <a:bodyPr>
            <a:normAutofit fontScale="92500"/>
          </a:bodyPr>
          <a:lstStyle/>
          <a:p>
            <a:pPr marL="274320" indent="-274320" algn="just">
              <a:defRPr/>
            </a:pPr>
            <a:r>
              <a:rPr lang="en-US" sz="2800" b="1" dirty="0" smtClean="0">
                <a:latin typeface="Times New Roman" pitchFamily="18" charset="0"/>
              </a:rPr>
              <a:t>BY CONCIDERATION, WE MEAN ‘SOMETHING IN RETURN’.</a:t>
            </a:r>
            <a:endParaRPr lang="en-US" sz="2800" dirty="0" smtClean="0"/>
          </a:p>
          <a:p>
            <a:pPr marL="274320" indent="-274320" algn="just" eaLnBrk="1" fontAlgn="auto" hangingPunct="1">
              <a:spcAft>
                <a:spcPts val="0"/>
              </a:spcAft>
              <a:defRPr/>
            </a:pPr>
            <a:r>
              <a:rPr lang="en-US" sz="2800" dirty="0" smtClean="0"/>
              <a:t>When, at the desire of the </a:t>
            </a:r>
            <a:r>
              <a:rPr lang="en-US" sz="2800" b="1" dirty="0" err="1" smtClean="0"/>
              <a:t>promisor</a:t>
            </a:r>
            <a:r>
              <a:rPr lang="en-US" sz="2800" dirty="0" smtClean="0"/>
              <a:t>, the </a:t>
            </a:r>
            <a:r>
              <a:rPr lang="en-US" sz="2800" b="1" dirty="0" err="1" smtClean="0"/>
              <a:t>promisee</a:t>
            </a:r>
            <a:r>
              <a:rPr lang="en-US" sz="2800" b="1" dirty="0" smtClean="0"/>
              <a:t> or any other person </a:t>
            </a:r>
          </a:p>
          <a:p>
            <a:pPr marL="521208" lvl="1" algn="just" eaLnBrk="1" fontAlgn="auto" hangingPunct="1">
              <a:spcAft>
                <a:spcPts val="0"/>
              </a:spcAft>
              <a:buClr>
                <a:schemeClr val="accent4"/>
              </a:buClr>
              <a:buFont typeface="Arial" pitchFamily="34" charset="0"/>
              <a:buChar char="•"/>
              <a:defRPr/>
            </a:pPr>
            <a:r>
              <a:rPr lang="en-US" sz="2400" dirty="0" smtClean="0">
                <a:solidFill>
                  <a:schemeClr val="tx1"/>
                </a:solidFill>
              </a:rPr>
              <a:t>has done or abstained from doing </a:t>
            </a:r>
            <a:r>
              <a:rPr lang="en-US" sz="2400" b="1" dirty="0" smtClean="0">
                <a:solidFill>
                  <a:schemeClr val="tx1"/>
                </a:solidFill>
              </a:rPr>
              <a:t>(PAST)</a:t>
            </a:r>
            <a:r>
              <a:rPr lang="en-US" sz="2400" dirty="0" smtClean="0">
                <a:solidFill>
                  <a:schemeClr val="tx1"/>
                </a:solidFill>
              </a:rPr>
              <a:t>, or</a:t>
            </a:r>
          </a:p>
          <a:p>
            <a:pPr marL="521208" lvl="1" algn="just" eaLnBrk="1" fontAlgn="auto" hangingPunct="1">
              <a:spcAft>
                <a:spcPts val="0"/>
              </a:spcAft>
              <a:buClr>
                <a:schemeClr val="accent4"/>
              </a:buClr>
              <a:buFont typeface="Arial" pitchFamily="34" charset="0"/>
              <a:buChar char="•"/>
              <a:defRPr/>
            </a:pPr>
            <a:r>
              <a:rPr lang="en-US" sz="2400" dirty="0" smtClean="0">
                <a:solidFill>
                  <a:schemeClr val="tx1"/>
                </a:solidFill>
              </a:rPr>
              <a:t>does or abstains from doing </a:t>
            </a:r>
            <a:r>
              <a:rPr lang="en-US" sz="2400" b="1" dirty="0" smtClean="0">
                <a:solidFill>
                  <a:schemeClr val="tx1"/>
                </a:solidFill>
              </a:rPr>
              <a:t>(PRESENT)</a:t>
            </a:r>
            <a:r>
              <a:rPr lang="en-US" sz="2400" dirty="0" smtClean="0">
                <a:solidFill>
                  <a:schemeClr val="tx1"/>
                </a:solidFill>
              </a:rPr>
              <a:t>, or </a:t>
            </a:r>
          </a:p>
          <a:p>
            <a:pPr marL="521208" lvl="1" algn="just" eaLnBrk="1" fontAlgn="auto" hangingPunct="1">
              <a:spcAft>
                <a:spcPts val="0"/>
              </a:spcAft>
              <a:buClr>
                <a:schemeClr val="accent4"/>
              </a:buClr>
              <a:buFont typeface="Arial" pitchFamily="34" charset="0"/>
              <a:buChar char="•"/>
              <a:defRPr/>
            </a:pPr>
            <a:r>
              <a:rPr lang="en-US" sz="2400" dirty="0" smtClean="0">
                <a:solidFill>
                  <a:schemeClr val="tx1"/>
                </a:solidFill>
              </a:rPr>
              <a:t>promises to do or to abstain from doing, something </a:t>
            </a:r>
            <a:r>
              <a:rPr lang="en-US" sz="2400" b="1" dirty="0" smtClean="0">
                <a:solidFill>
                  <a:schemeClr val="tx1"/>
                </a:solidFill>
              </a:rPr>
              <a:t>(FUTURE)</a:t>
            </a:r>
            <a:r>
              <a:rPr lang="en-US" sz="2400" dirty="0" smtClean="0">
                <a:solidFill>
                  <a:schemeClr val="tx1"/>
                </a:solidFill>
              </a:rPr>
              <a:t>, </a:t>
            </a:r>
          </a:p>
          <a:p>
            <a:pPr marL="274320" indent="-274320" algn="just" eaLnBrk="1" fontAlgn="auto" hangingPunct="1">
              <a:spcAft>
                <a:spcPts val="0"/>
              </a:spcAft>
              <a:defRPr/>
            </a:pPr>
            <a:r>
              <a:rPr lang="en-US" sz="2800" dirty="0" smtClean="0"/>
              <a:t>such act or abstinence or promise is called a consideration for the promise. -Section 2 (d)</a:t>
            </a:r>
          </a:p>
          <a:p>
            <a:pPr marL="274320" indent="-274320" algn="just" eaLnBrk="1" fontAlgn="auto" hangingPunct="1">
              <a:spcAft>
                <a:spcPts val="0"/>
              </a:spcAft>
              <a:buFont typeface="Wingdings 2"/>
              <a:buChar char=""/>
              <a:defRPr/>
            </a:pPr>
            <a:r>
              <a:rPr lang="en-US" sz="2800" dirty="0" smtClean="0"/>
              <a:t>A promise without consideration is not ‘agreement’</a:t>
            </a:r>
          </a:p>
        </p:txBody>
      </p:sp>
      <p:sp>
        <p:nvSpPr>
          <p:cNvPr id="15365" name="Footer Placeholder 4"/>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US" smtClean="0"/>
              <a:t>Dr. Manish dadhich</a:t>
            </a:r>
          </a:p>
        </p:txBody>
      </p:sp>
      <p:sp>
        <p:nvSpPr>
          <p:cNvPr id="1536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6FC6AB09-5AEB-4AED-B1BD-00D603E0A70F}" type="slidenum">
              <a:rPr lang="en-US" smtClean="0"/>
              <a:pPr/>
              <a:t>22</a:t>
            </a:fld>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153400" cy="5922963"/>
          </a:xfrm>
        </p:spPr>
        <p:txBody>
          <a:bodyPr>
            <a:normAutofit/>
          </a:bodyPr>
          <a:lstStyle/>
          <a:p>
            <a:pPr eaLnBrk="1" hangingPunct="1">
              <a:buFont typeface="Wingdings 2" pitchFamily="18" charset="2"/>
              <a:buNone/>
              <a:defRPr/>
            </a:pPr>
            <a:r>
              <a:rPr lang="en-US" sz="3200" b="1" dirty="0" smtClean="0">
                <a:solidFill>
                  <a:schemeClr val="tx2">
                    <a:lumMod val="50000"/>
                  </a:schemeClr>
                </a:solidFill>
                <a:latin typeface="+mj-lt"/>
              </a:rPr>
              <a:t> CAPACITY OF PARTIES(sec. 11,12)</a:t>
            </a:r>
          </a:p>
          <a:p>
            <a:pPr eaLnBrk="1" hangingPunct="1">
              <a:defRPr/>
            </a:pPr>
            <a:r>
              <a:rPr lang="en-US" dirty="0" smtClean="0"/>
              <a:t>The parties to an agreement must be competent to contract. If either of the parties does not have the capacity to contract, the contract is not valid. According the following persons are incompetent to contract.</a:t>
            </a:r>
            <a:br>
              <a:rPr lang="en-US" dirty="0" smtClean="0"/>
            </a:br>
            <a:r>
              <a:rPr lang="en-US" dirty="0" smtClean="0"/>
              <a:t>(a) Minors,          </a:t>
            </a:r>
          </a:p>
          <a:p>
            <a:pPr eaLnBrk="1" hangingPunct="1">
              <a:buFont typeface="Wingdings 2" pitchFamily="18" charset="2"/>
              <a:buNone/>
              <a:defRPr/>
            </a:pPr>
            <a:r>
              <a:rPr lang="en-US" dirty="0" smtClean="0"/>
              <a:t>   (b) Persons of unsound mind, and</a:t>
            </a:r>
            <a:br>
              <a:rPr lang="en-US" dirty="0" smtClean="0"/>
            </a:br>
            <a:r>
              <a:rPr lang="en-US" dirty="0" smtClean="0"/>
              <a:t>(c) persons disqualified by law to which they are subject.</a:t>
            </a:r>
            <a:endParaRPr lang="en-US" dirty="0"/>
          </a:p>
        </p:txBody>
      </p:sp>
      <p:sp>
        <p:nvSpPr>
          <p:cNvPr id="16389"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59841FAB-5C7C-464B-9D8D-5F3102C97666}" type="slidenum">
              <a:rPr lang="en-US" smtClean="0"/>
              <a:pPr/>
              <a:t>23</a:t>
            </a:fld>
            <a:endParaRPr lang="en-US" smtClean="0"/>
          </a:p>
        </p:txBody>
      </p:sp>
      <p:sp>
        <p:nvSpPr>
          <p:cNvPr id="4" name="Footer Placeholder 3"/>
          <p:cNvSpPr>
            <a:spLocks noGrp="1"/>
          </p:cNvSpPr>
          <p:nvPr>
            <p:ph type="ftr" sz="quarter" idx="11"/>
          </p:nvPr>
        </p:nvSpPr>
        <p:spPr/>
        <p:txBody>
          <a:bodyPr/>
          <a:lstStyle/>
          <a:p>
            <a:pPr>
              <a:defRPr/>
            </a:pPr>
            <a:r>
              <a:rPr lang="en-US" smtClean="0"/>
              <a:t>Dr. Manish dadhich</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z="4000" u="sng" smtClean="0"/>
              <a:t>CAPACITY OF PARTIES  </a:t>
            </a:r>
          </a:p>
        </p:txBody>
      </p:sp>
      <p:pic>
        <p:nvPicPr>
          <p:cNvPr id="66563" name="Picture 5" descr="pd_headache_070808_ms"/>
          <p:cNvPicPr>
            <a:picLocks noChangeAspect="1" noChangeArrowheads="1"/>
          </p:cNvPicPr>
          <p:nvPr/>
        </p:nvPicPr>
        <p:blipFill>
          <a:blip r:embed="rId2"/>
          <a:srcRect/>
          <a:stretch>
            <a:fillRect/>
          </a:stretch>
        </p:blipFill>
        <p:spPr bwMode="auto">
          <a:xfrm>
            <a:off x="6629400" y="2971800"/>
            <a:ext cx="2057400" cy="1885950"/>
          </a:xfrm>
          <a:prstGeom prst="rect">
            <a:avLst/>
          </a:prstGeom>
          <a:noFill/>
          <a:ln w="9525">
            <a:noFill/>
            <a:miter lim="800000"/>
            <a:headEnd/>
            <a:tailEnd/>
          </a:ln>
        </p:spPr>
      </p:pic>
      <p:pic>
        <p:nvPicPr>
          <p:cNvPr id="66564" name="Picture 6" descr="RickSteiner"/>
          <p:cNvPicPr>
            <a:picLocks noChangeAspect="1" noChangeArrowheads="1"/>
          </p:cNvPicPr>
          <p:nvPr/>
        </p:nvPicPr>
        <p:blipFill>
          <a:blip r:embed="rId3"/>
          <a:srcRect/>
          <a:stretch>
            <a:fillRect/>
          </a:stretch>
        </p:blipFill>
        <p:spPr bwMode="auto">
          <a:xfrm>
            <a:off x="6781800" y="5029200"/>
            <a:ext cx="1828800" cy="1828800"/>
          </a:xfrm>
          <a:prstGeom prst="rect">
            <a:avLst/>
          </a:prstGeom>
          <a:noFill/>
          <a:ln w="9525">
            <a:noFill/>
            <a:miter lim="800000"/>
            <a:headEnd/>
            <a:tailEnd/>
          </a:ln>
        </p:spPr>
      </p:pic>
      <p:sp>
        <p:nvSpPr>
          <p:cNvPr id="66565" name="Text Box 7"/>
          <p:cNvSpPr txBox="1">
            <a:spLocks noChangeArrowheads="1"/>
          </p:cNvSpPr>
          <p:nvPr/>
        </p:nvSpPr>
        <p:spPr bwMode="auto">
          <a:xfrm>
            <a:off x="4191000" y="5638800"/>
            <a:ext cx="2305050" cy="641350"/>
          </a:xfrm>
          <a:prstGeom prst="rect">
            <a:avLst/>
          </a:prstGeom>
          <a:noFill/>
          <a:ln w="9525">
            <a:noFill/>
            <a:miter lim="800000"/>
            <a:headEnd/>
            <a:tailEnd/>
          </a:ln>
        </p:spPr>
        <p:txBody>
          <a:bodyPr wrap="none">
            <a:spAutoFit/>
          </a:bodyPr>
          <a:lstStyle/>
          <a:p>
            <a:r>
              <a:rPr lang="en-US" dirty="0"/>
              <a:t>A person disqualified</a:t>
            </a:r>
          </a:p>
          <a:p>
            <a:r>
              <a:rPr lang="en-US" dirty="0"/>
              <a:t>By law</a:t>
            </a:r>
          </a:p>
        </p:txBody>
      </p:sp>
      <p:sp>
        <p:nvSpPr>
          <p:cNvPr id="66566" name="Text Box 8"/>
          <p:cNvSpPr txBox="1">
            <a:spLocks noChangeArrowheads="1"/>
          </p:cNvSpPr>
          <p:nvPr/>
        </p:nvSpPr>
        <p:spPr bwMode="auto">
          <a:xfrm>
            <a:off x="5013325" y="3160713"/>
            <a:ext cx="1657350" cy="641350"/>
          </a:xfrm>
          <a:prstGeom prst="rect">
            <a:avLst/>
          </a:prstGeom>
          <a:noFill/>
          <a:ln w="9525">
            <a:noFill/>
            <a:miter lim="800000"/>
            <a:headEnd/>
            <a:tailEnd/>
          </a:ln>
        </p:spPr>
        <p:txBody>
          <a:bodyPr wrap="none">
            <a:spAutoFit/>
          </a:bodyPr>
          <a:lstStyle/>
          <a:p>
            <a:r>
              <a:rPr lang="en-US"/>
              <a:t>A person of </a:t>
            </a:r>
          </a:p>
          <a:p>
            <a:r>
              <a:rPr lang="en-US"/>
              <a:t>Unsound mind</a:t>
            </a:r>
          </a:p>
        </p:txBody>
      </p:sp>
      <p:sp>
        <p:nvSpPr>
          <p:cNvPr id="66567" name="Text Box 9"/>
          <p:cNvSpPr txBox="1">
            <a:spLocks noChangeArrowheads="1"/>
          </p:cNvSpPr>
          <p:nvPr/>
        </p:nvSpPr>
        <p:spPr bwMode="auto">
          <a:xfrm>
            <a:off x="5622925" y="1636713"/>
            <a:ext cx="971550" cy="366712"/>
          </a:xfrm>
          <a:prstGeom prst="rect">
            <a:avLst/>
          </a:prstGeom>
          <a:noFill/>
          <a:ln w="9525">
            <a:noFill/>
            <a:miter lim="800000"/>
            <a:headEnd/>
            <a:tailEnd/>
          </a:ln>
        </p:spPr>
        <p:txBody>
          <a:bodyPr wrap="none">
            <a:spAutoFit/>
          </a:bodyPr>
          <a:lstStyle/>
          <a:p>
            <a:r>
              <a:rPr lang="en-US"/>
              <a:t>A minor</a:t>
            </a:r>
          </a:p>
        </p:txBody>
      </p:sp>
      <p:sp>
        <p:nvSpPr>
          <p:cNvPr id="66568" name="Text Box 10"/>
          <p:cNvSpPr txBox="1">
            <a:spLocks noChangeArrowheads="1"/>
          </p:cNvSpPr>
          <p:nvPr/>
        </p:nvSpPr>
        <p:spPr bwMode="auto">
          <a:xfrm>
            <a:off x="304800" y="1752600"/>
            <a:ext cx="4495799" cy="3108543"/>
          </a:xfrm>
          <a:prstGeom prst="rect">
            <a:avLst/>
          </a:prstGeom>
          <a:noFill/>
          <a:ln w="9525">
            <a:noFill/>
            <a:miter lim="800000"/>
            <a:headEnd/>
            <a:tailEnd/>
          </a:ln>
        </p:spPr>
        <p:txBody>
          <a:bodyPr wrap="square">
            <a:spAutoFit/>
          </a:bodyPr>
          <a:lstStyle/>
          <a:p>
            <a:r>
              <a:rPr lang="en-US" sz="2800" dirty="0"/>
              <a:t>A minor ,person of unsound mind and </a:t>
            </a:r>
            <a:r>
              <a:rPr lang="en-US" sz="2800" dirty="0" smtClean="0"/>
              <a:t>person Disqualified </a:t>
            </a:r>
            <a:r>
              <a:rPr lang="en-US" sz="2800" dirty="0"/>
              <a:t>by law cannot enter into contract</a:t>
            </a:r>
          </a:p>
          <a:p>
            <a:r>
              <a:rPr lang="en-US" sz="2800" dirty="0"/>
              <a:t>Any contract with any such party will be void</a:t>
            </a:r>
          </a:p>
          <a:p>
            <a:endParaRPr lang="en-US" sz="2800" dirty="0"/>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t>Shweta Verma,Research scholar </a:t>
            </a:r>
          </a:p>
        </p:txBody>
      </p:sp>
      <p:sp>
        <p:nvSpPr>
          <p:cNvPr id="6" name="Slide Number Placeholder 5"/>
          <p:cNvSpPr>
            <a:spLocks noGrp="1"/>
          </p:cNvSpPr>
          <p:nvPr>
            <p:ph type="sldNum" sz="quarter" idx="12"/>
          </p:nvPr>
        </p:nvSpPr>
        <p:spPr/>
        <p:txBody>
          <a:bodyPr/>
          <a:lstStyle/>
          <a:p>
            <a:pPr>
              <a:defRPr/>
            </a:pPr>
            <a:fld id="{7FB56D03-4C2C-4F28-B4D2-FD177BFD9375}" type="slidenum">
              <a:rPr lang="en-US"/>
              <a:pPr>
                <a:defRPr/>
              </a:pPr>
              <a:t>25</a:t>
            </a:fld>
            <a:endParaRPr lang="en-US"/>
          </a:p>
        </p:txBody>
      </p:sp>
      <p:sp>
        <p:nvSpPr>
          <p:cNvPr id="70660" name="Rectangle 2"/>
          <p:cNvSpPr>
            <a:spLocks noGrp="1" noChangeArrowheads="1"/>
          </p:cNvSpPr>
          <p:nvPr>
            <p:ph type="title"/>
          </p:nvPr>
        </p:nvSpPr>
        <p:spPr/>
        <p:txBody>
          <a:bodyPr>
            <a:normAutofit fontScale="90000"/>
          </a:bodyPr>
          <a:lstStyle/>
          <a:p>
            <a:r>
              <a:rPr lang="en-US" sz="4000" smtClean="0"/>
              <a:t>Following are the people </a:t>
            </a:r>
            <a:br>
              <a:rPr lang="en-US" sz="4000" smtClean="0"/>
            </a:br>
            <a:r>
              <a:rPr lang="en-US" sz="4000" smtClean="0"/>
              <a:t>disqualified by law</a:t>
            </a:r>
          </a:p>
        </p:txBody>
      </p:sp>
      <p:sp>
        <p:nvSpPr>
          <p:cNvPr id="70661" name="Rectangle 3"/>
          <p:cNvSpPr>
            <a:spLocks noGrp="1" noChangeArrowheads="1"/>
          </p:cNvSpPr>
          <p:nvPr>
            <p:ph type="body" idx="1"/>
          </p:nvPr>
        </p:nvSpPr>
        <p:spPr/>
        <p:txBody>
          <a:bodyPr>
            <a:normAutofit lnSpcReduction="10000"/>
          </a:bodyPr>
          <a:lstStyle/>
          <a:p>
            <a:pPr algn="just"/>
            <a:r>
              <a:rPr lang="en-US" dirty="0" smtClean="0"/>
              <a:t>Alien enemy: A person who is not a citizen of </a:t>
            </a:r>
            <a:r>
              <a:rPr lang="en-US" dirty="0" smtClean="0"/>
              <a:t>India</a:t>
            </a:r>
            <a:r>
              <a:rPr lang="en-US" dirty="0" smtClean="0"/>
              <a:t> </a:t>
            </a:r>
            <a:r>
              <a:rPr lang="en-US" dirty="0" smtClean="0"/>
              <a:t>is called an </a:t>
            </a:r>
            <a:r>
              <a:rPr lang="en-US" dirty="0" smtClean="0"/>
              <a:t>alien in special circumstances.</a:t>
            </a:r>
            <a:endParaRPr lang="en-US" dirty="0" smtClean="0"/>
          </a:p>
          <a:p>
            <a:pPr algn="just"/>
            <a:r>
              <a:rPr lang="en-US" dirty="0" smtClean="0"/>
              <a:t>Convicts: convict is incapable of entering into contract </a:t>
            </a:r>
            <a:r>
              <a:rPr lang="en-US" dirty="0" smtClean="0"/>
              <a:t>and </a:t>
            </a:r>
            <a:r>
              <a:rPr lang="en-US" dirty="0" smtClean="0"/>
              <a:t>the incapability ends when sentence expires or punishment finish.</a:t>
            </a:r>
          </a:p>
          <a:p>
            <a:pPr algn="just"/>
            <a:r>
              <a:rPr lang="en-US" dirty="0" smtClean="0"/>
              <a:t>Corporation: A company is artificial person created by law. </a:t>
            </a:r>
            <a:r>
              <a:rPr lang="en-US" dirty="0" smtClean="0"/>
              <a:t>It </a:t>
            </a:r>
            <a:r>
              <a:rPr lang="en-US" dirty="0" smtClean="0"/>
              <a:t>can only contract through its board of directors.</a:t>
            </a:r>
          </a:p>
          <a:p>
            <a:pPr algn="just">
              <a:buFont typeface="Wingdings" pitchFamily="2" charset="2"/>
              <a:buNone/>
            </a:pPr>
            <a:endParaRPr lang="en-US" dirty="0" smtClean="0"/>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320040"/>
            <a:ext cx="7086600" cy="670560"/>
          </a:xfrm>
        </p:spPr>
        <p:txBody>
          <a:bodyPr>
            <a:noAutofit/>
          </a:bodyPr>
          <a:lstStyle/>
          <a:p>
            <a:pPr eaLnBrk="1" fontAlgn="auto" hangingPunct="1">
              <a:spcAft>
                <a:spcPts val="0"/>
              </a:spcAft>
              <a:defRPr/>
            </a:pPr>
            <a:r>
              <a:rPr lang="en-US" dirty="0" smtClean="0">
                <a:solidFill>
                  <a:schemeClr val="tx2">
                    <a:lumMod val="50000"/>
                  </a:schemeClr>
                </a:solidFill>
              </a:rPr>
              <a:t>CONSENT</a:t>
            </a:r>
          </a:p>
        </p:txBody>
      </p:sp>
      <p:sp>
        <p:nvSpPr>
          <p:cNvPr id="17411" name="Rectangle 3"/>
          <p:cNvSpPr>
            <a:spLocks noGrp="1" noChangeArrowheads="1"/>
          </p:cNvSpPr>
          <p:nvPr>
            <p:ph idx="1"/>
          </p:nvPr>
        </p:nvSpPr>
        <p:spPr>
          <a:xfrm>
            <a:off x="304800" y="1676400"/>
            <a:ext cx="8077200" cy="4454525"/>
          </a:xfrm>
        </p:spPr>
        <p:txBody>
          <a:bodyPr/>
          <a:lstStyle/>
          <a:p>
            <a:pPr algn="just">
              <a:lnSpc>
                <a:spcPct val="90000"/>
              </a:lnSpc>
            </a:pPr>
            <a:r>
              <a:rPr lang="en-US" dirty="0" smtClean="0"/>
              <a:t>Making a valid contract is not possible without consent</a:t>
            </a:r>
          </a:p>
          <a:p>
            <a:pPr algn="just" eaLnBrk="1" hangingPunct="1">
              <a:lnSpc>
                <a:spcPct val="90000"/>
              </a:lnSpc>
            </a:pPr>
            <a:r>
              <a:rPr lang="en-US" dirty="0" smtClean="0"/>
              <a:t>Two or more persons are said to </a:t>
            </a:r>
            <a:r>
              <a:rPr lang="en-US" b="1" u="sng" dirty="0" smtClean="0"/>
              <a:t>consent </a:t>
            </a:r>
            <a:r>
              <a:rPr lang="en-US" dirty="0" smtClean="0"/>
              <a:t>when they agree upon the </a:t>
            </a:r>
            <a:r>
              <a:rPr lang="en-US" b="1" dirty="0" smtClean="0"/>
              <a:t>same thing </a:t>
            </a:r>
            <a:r>
              <a:rPr lang="en-US" dirty="0" smtClean="0"/>
              <a:t>in the </a:t>
            </a:r>
            <a:r>
              <a:rPr lang="en-US" b="1" dirty="0" smtClean="0"/>
              <a:t>same sense</a:t>
            </a:r>
            <a:r>
              <a:rPr lang="en-US" dirty="0" smtClean="0"/>
              <a:t>. (Section 13)</a:t>
            </a:r>
          </a:p>
          <a:p>
            <a:pPr algn="just" eaLnBrk="1" hangingPunct="1">
              <a:lnSpc>
                <a:spcPct val="90000"/>
              </a:lnSpc>
            </a:pPr>
            <a:r>
              <a:rPr lang="en-US" dirty="0" smtClean="0"/>
              <a:t>Very essential for a valid contract ever.</a:t>
            </a:r>
          </a:p>
        </p:txBody>
      </p:sp>
      <p:sp>
        <p:nvSpPr>
          <p:cNvPr id="17413" name="Footer Placeholder 4"/>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US" smtClean="0"/>
              <a:t>Dr. Manish dadhich</a:t>
            </a:r>
          </a:p>
        </p:txBody>
      </p:sp>
      <p:sp>
        <p:nvSpPr>
          <p:cNvPr id="1741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4F4FBA49-5FC5-46FD-9BEB-9EFE8F3434F5}" type="slidenum">
              <a:rPr lang="en-US" smtClean="0"/>
              <a:pPr/>
              <a:t>26</a:t>
            </a:fld>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320040"/>
            <a:ext cx="7239000" cy="1143000"/>
          </a:xfrm>
        </p:spPr>
        <p:txBody>
          <a:bodyPr>
            <a:noAutofit/>
          </a:bodyPr>
          <a:lstStyle/>
          <a:p>
            <a:pPr eaLnBrk="1" fontAlgn="auto" hangingPunct="1">
              <a:spcAft>
                <a:spcPts val="0"/>
              </a:spcAft>
              <a:defRPr/>
            </a:pPr>
            <a:r>
              <a:rPr lang="en-US" sz="4000" dirty="0" smtClean="0">
                <a:solidFill>
                  <a:schemeClr val="tx2">
                    <a:lumMod val="50000"/>
                  </a:schemeClr>
                </a:solidFill>
              </a:rPr>
              <a:t>FREE CONSENT</a:t>
            </a:r>
          </a:p>
        </p:txBody>
      </p:sp>
      <p:sp>
        <p:nvSpPr>
          <p:cNvPr id="18435" name="Rectangle 3"/>
          <p:cNvSpPr>
            <a:spLocks noGrp="1" noChangeArrowheads="1"/>
          </p:cNvSpPr>
          <p:nvPr>
            <p:ph idx="1"/>
          </p:nvPr>
        </p:nvSpPr>
        <p:spPr>
          <a:xfrm>
            <a:off x="457200" y="1371600"/>
            <a:ext cx="8534400" cy="5105400"/>
          </a:xfrm>
        </p:spPr>
        <p:txBody>
          <a:bodyPr>
            <a:normAutofit/>
          </a:bodyPr>
          <a:lstStyle/>
          <a:p>
            <a:pPr marL="625475" indent="-563563" algn="just">
              <a:buNone/>
            </a:pPr>
            <a:r>
              <a:rPr lang="en-US" sz="2800" dirty="0" smtClean="0"/>
              <a:t>Just the consent of the party is not sufficient for making a valid contract consent should always be free</a:t>
            </a:r>
          </a:p>
          <a:p>
            <a:pPr marL="625475" indent="-563563" algn="just" eaLnBrk="1" hangingPunct="1">
              <a:buFont typeface="Wingdings 2" pitchFamily="18" charset="2"/>
              <a:buNone/>
            </a:pPr>
            <a:r>
              <a:rPr lang="en-US" sz="2800" dirty="0" smtClean="0"/>
              <a:t>Consent of both parties must be </a:t>
            </a:r>
            <a:r>
              <a:rPr lang="en-US" sz="2800" b="1" dirty="0" smtClean="0"/>
              <a:t>free</a:t>
            </a:r>
            <a:r>
              <a:rPr lang="en-US" sz="2800" dirty="0" smtClean="0"/>
              <a:t>. </a:t>
            </a:r>
          </a:p>
          <a:p>
            <a:pPr marL="625475" indent="-563563" algn="just" eaLnBrk="1" hangingPunct="1">
              <a:buFont typeface="Wingdings 2" pitchFamily="18" charset="2"/>
              <a:buNone/>
            </a:pPr>
            <a:r>
              <a:rPr lang="en-US" sz="2800" dirty="0" smtClean="0"/>
              <a:t>Consent is said to be free when it is </a:t>
            </a:r>
            <a:r>
              <a:rPr lang="en-US" sz="2800" b="1" dirty="0" smtClean="0"/>
              <a:t>not caused </a:t>
            </a:r>
            <a:r>
              <a:rPr lang="en-US" sz="2800" dirty="0" smtClean="0"/>
              <a:t>by </a:t>
            </a:r>
          </a:p>
          <a:p>
            <a:pPr marL="625475" indent="-563563" algn="just" eaLnBrk="1" hangingPunct="1">
              <a:buFont typeface="Wingdings" pitchFamily="2" charset="2"/>
              <a:buNone/>
            </a:pPr>
            <a:r>
              <a:rPr lang="en-US" sz="2800" dirty="0" smtClean="0"/>
              <a:t>(</a:t>
            </a:r>
            <a:r>
              <a:rPr lang="en-US" sz="2800" i="1" dirty="0" smtClean="0"/>
              <a:t>1</a:t>
            </a:r>
            <a:r>
              <a:rPr lang="en-US" sz="2800" dirty="0" smtClean="0"/>
              <a:t>) </a:t>
            </a:r>
            <a:r>
              <a:rPr lang="en-US" sz="2800" b="1" dirty="0" smtClean="0"/>
              <a:t>coercion</a:t>
            </a:r>
            <a:r>
              <a:rPr lang="en-US" sz="2800" dirty="0" smtClean="0"/>
              <a:t>, as defined in section 15</a:t>
            </a:r>
          </a:p>
          <a:p>
            <a:pPr marL="625475" indent="-563563" algn="just" eaLnBrk="1" hangingPunct="1">
              <a:buFont typeface="Wingdings" pitchFamily="2" charset="2"/>
              <a:buNone/>
            </a:pPr>
            <a:r>
              <a:rPr lang="en-US" sz="2800" dirty="0" smtClean="0"/>
              <a:t>(</a:t>
            </a:r>
            <a:r>
              <a:rPr lang="en-US" sz="2800" i="1" dirty="0" smtClean="0"/>
              <a:t>2</a:t>
            </a:r>
            <a:r>
              <a:rPr lang="en-US" sz="2800" dirty="0" smtClean="0"/>
              <a:t>) </a:t>
            </a:r>
            <a:r>
              <a:rPr lang="en-US" sz="2800" b="1" dirty="0" smtClean="0"/>
              <a:t>undue influence</a:t>
            </a:r>
            <a:r>
              <a:rPr lang="en-US" sz="2800" dirty="0" smtClean="0"/>
              <a:t>, as defined in section 16</a:t>
            </a:r>
          </a:p>
          <a:p>
            <a:pPr marL="625475" indent="-563563" algn="just" eaLnBrk="1" hangingPunct="1">
              <a:buFont typeface="Wingdings" pitchFamily="2" charset="2"/>
              <a:buNone/>
            </a:pPr>
            <a:r>
              <a:rPr lang="en-US" sz="2800" dirty="0" smtClean="0"/>
              <a:t>(</a:t>
            </a:r>
            <a:r>
              <a:rPr lang="en-US" sz="2800" i="1" dirty="0" smtClean="0"/>
              <a:t>3</a:t>
            </a:r>
            <a:r>
              <a:rPr lang="en-US" sz="2800" dirty="0" smtClean="0"/>
              <a:t>) </a:t>
            </a:r>
            <a:r>
              <a:rPr lang="en-US" sz="2800" b="1" dirty="0" smtClean="0"/>
              <a:t>fraud</a:t>
            </a:r>
            <a:r>
              <a:rPr lang="en-US" sz="2800" dirty="0" smtClean="0"/>
              <a:t>, as defined in section 17</a:t>
            </a:r>
          </a:p>
          <a:p>
            <a:pPr marL="625475" indent="-563563" algn="just" eaLnBrk="1" hangingPunct="1">
              <a:buFont typeface="Wingdings" pitchFamily="2" charset="2"/>
              <a:buNone/>
            </a:pPr>
            <a:r>
              <a:rPr lang="en-US" sz="2800" dirty="0" smtClean="0"/>
              <a:t>(</a:t>
            </a:r>
            <a:r>
              <a:rPr lang="en-US" sz="2800" i="1" dirty="0" smtClean="0"/>
              <a:t>4</a:t>
            </a:r>
            <a:r>
              <a:rPr lang="en-US" sz="2800" dirty="0" smtClean="0"/>
              <a:t>) </a:t>
            </a:r>
            <a:r>
              <a:rPr lang="en-US" sz="2800" b="1" dirty="0" smtClean="0"/>
              <a:t>misrepresentation</a:t>
            </a:r>
            <a:r>
              <a:rPr lang="en-US" sz="2800" dirty="0" smtClean="0"/>
              <a:t>, as defined in section 18</a:t>
            </a:r>
          </a:p>
          <a:p>
            <a:pPr marL="625475" indent="-563563" algn="just" eaLnBrk="1" hangingPunct="1">
              <a:buFont typeface="Wingdings" pitchFamily="2" charset="2"/>
              <a:buNone/>
            </a:pPr>
            <a:r>
              <a:rPr lang="en-US" sz="2800" dirty="0" smtClean="0"/>
              <a:t>(</a:t>
            </a:r>
            <a:r>
              <a:rPr lang="en-US" sz="2800" i="1" dirty="0" smtClean="0"/>
              <a:t>5</a:t>
            </a:r>
            <a:r>
              <a:rPr lang="en-US" sz="2800" dirty="0" smtClean="0"/>
              <a:t>) </a:t>
            </a:r>
            <a:r>
              <a:rPr lang="en-US" sz="2800" b="1" dirty="0" smtClean="0"/>
              <a:t>mistake</a:t>
            </a:r>
            <a:r>
              <a:rPr lang="en-US" sz="2800" dirty="0" smtClean="0"/>
              <a:t>, subject to the provisions of sections 20, 21 and 22. </a:t>
            </a:r>
          </a:p>
        </p:txBody>
      </p:sp>
      <p:sp>
        <p:nvSpPr>
          <p:cNvPr id="18437" name="Footer Placeholder 4"/>
          <p:cNvSpPr>
            <a:spLocks noGrp="1"/>
          </p:cNvSpPr>
          <p:nvPr>
            <p:ph type="ftr" sz="quarter" idx="11"/>
          </p:nvPr>
        </p:nvSpPr>
        <p:spPr bwMode="auto">
          <a:noFill/>
          <a:ln>
            <a:miter lim="800000"/>
            <a:headEnd/>
            <a:tailEnd/>
          </a:ln>
        </p:spPr>
        <p:txBody>
          <a:bodyPr wrap="square" lIns="91440" rIns="91440" numCol="1" anchorCtr="0" compatLnSpc="1">
            <a:prstTxWarp prst="textNoShape">
              <a:avLst/>
            </a:prstTxWarp>
          </a:bodyPr>
          <a:lstStyle/>
          <a:p>
            <a:r>
              <a:rPr lang="en-US" smtClean="0"/>
              <a:t>Dr. Manish dadhich</a:t>
            </a:r>
          </a:p>
        </p:txBody>
      </p:sp>
      <p:sp>
        <p:nvSpPr>
          <p:cNvPr id="1843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22336637-E3AE-49E4-8871-AD7D48F65373}" type="slidenum">
              <a:rPr lang="en-US" smtClean="0"/>
              <a:pPr/>
              <a:t>27</a:t>
            </a:fld>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smtClean="0">
                <a:solidFill>
                  <a:schemeClr val="tx2">
                    <a:lumMod val="50000"/>
                  </a:schemeClr>
                </a:solidFill>
              </a:rPr>
              <a:t> LAWFUL OBJECT</a:t>
            </a:r>
            <a:endParaRPr lang="en-US" dirty="0"/>
          </a:p>
        </p:txBody>
      </p:sp>
      <p:sp>
        <p:nvSpPr>
          <p:cNvPr id="19459" name="Content Placeholder 2"/>
          <p:cNvSpPr>
            <a:spLocks noGrp="1"/>
          </p:cNvSpPr>
          <p:nvPr>
            <p:ph idx="1"/>
          </p:nvPr>
        </p:nvSpPr>
        <p:spPr/>
        <p:txBody>
          <a:bodyPr>
            <a:normAutofit fontScale="85000" lnSpcReduction="20000"/>
          </a:bodyPr>
          <a:lstStyle/>
          <a:p>
            <a:pPr algn="just">
              <a:buFont typeface="Wingdings 2" pitchFamily="18" charset="2"/>
              <a:buNone/>
            </a:pPr>
            <a:r>
              <a:rPr lang="en-US" dirty="0" smtClean="0"/>
              <a:t>The object for which the contract has been entered into must not be fraudulent or illegal or immoral or opposed to public policies.</a:t>
            </a:r>
          </a:p>
          <a:p>
            <a:pPr algn="just">
              <a:buFont typeface="Wingdings 2" pitchFamily="18" charset="2"/>
              <a:buNone/>
            </a:pPr>
            <a:r>
              <a:rPr lang="en-US" dirty="0" smtClean="0"/>
              <a:t>The object should be recognized by the view of the law.</a:t>
            </a:r>
          </a:p>
          <a:p>
            <a:pPr algn="just">
              <a:buFont typeface="Wingdings 2" pitchFamily="18" charset="2"/>
              <a:buNone/>
            </a:pPr>
            <a:r>
              <a:rPr lang="en-US" dirty="0" smtClean="0"/>
              <a:t> Hence,  for creation of legal contract,  the object of the party should also be lawful.</a:t>
            </a:r>
          </a:p>
          <a:p>
            <a:pPr>
              <a:buNone/>
            </a:pPr>
            <a:r>
              <a:rPr lang="en-US" dirty="0" err="1" smtClean="0"/>
              <a:t>Eg</a:t>
            </a:r>
            <a:r>
              <a:rPr lang="en-US" dirty="0" smtClean="0"/>
              <a:t>. </a:t>
            </a:r>
            <a:r>
              <a:rPr lang="en-US" b="1" dirty="0" smtClean="0">
                <a:latin typeface="Times New Roman" pitchFamily="18" charset="0"/>
              </a:rPr>
              <a:t> </a:t>
            </a:r>
          </a:p>
          <a:p>
            <a:pPr algn="just">
              <a:buNone/>
            </a:pPr>
            <a:r>
              <a:rPr lang="en-US" b="1" dirty="0" smtClean="0">
                <a:latin typeface="Times New Roman" pitchFamily="18" charset="0"/>
              </a:rPr>
              <a:t>	LET THREE PARTIES ARE INVOLVED IN THE SMUGGLING, THEY SETTELED THE DISTRIBUTION OF THE PROFIT AT THE SPECIFIC RATIO FROM THE SMUGLING. HERE IT IS NOT VALID CONTRACT. </a:t>
            </a:r>
          </a:p>
          <a:p>
            <a:pPr algn="just">
              <a:buFont typeface="Wingdings 2" pitchFamily="18" charset="2"/>
              <a:buNone/>
            </a:pPr>
            <a:endParaRPr lang="en-US" dirty="0" smtClean="0"/>
          </a:p>
          <a:p>
            <a:pPr>
              <a:buFont typeface="Wingdings 2" pitchFamily="18" charset="2"/>
              <a:buNone/>
            </a:pPr>
            <a:endParaRPr lang="en-US" dirty="0" smtClean="0"/>
          </a:p>
        </p:txBody>
      </p:sp>
      <p:sp>
        <p:nvSpPr>
          <p:cNvPr id="1946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1CCAEEBE-ACFD-4A75-9534-F81B20B9ABC2}" type="slidenum">
              <a:rPr lang="en-US" smtClean="0"/>
              <a:pPr/>
              <a:t>28</a:t>
            </a:fld>
            <a:endParaRPr lang="en-US" smtClean="0"/>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b="1" dirty="0" smtClean="0">
                <a:solidFill>
                  <a:schemeClr val="tx2">
                    <a:lumMod val="50000"/>
                  </a:schemeClr>
                </a:solidFill>
              </a:rPr>
              <a:t> POSSIBILITY OF PERFORMANCE.</a:t>
            </a:r>
            <a:r>
              <a:rPr lang="en-US" sz="3200" b="1" dirty="0" smtClean="0"/>
              <a:t> </a:t>
            </a:r>
            <a:endParaRPr lang="en-US" sz="3600" b="1" dirty="0"/>
          </a:p>
        </p:txBody>
      </p:sp>
      <p:sp>
        <p:nvSpPr>
          <p:cNvPr id="20483" name="Content Placeholder 2"/>
          <p:cNvSpPr>
            <a:spLocks noGrp="1"/>
          </p:cNvSpPr>
          <p:nvPr>
            <p:ph idx="1"/>
          </p:nvPr>
        </p:nvSpPr>
        <p:spPr>
          <a:xfrm>
            <a:off x="457200" y="1219200"/>
            <a:ext cx="8458200" cy="5029201"/>
          </a:xfrm>
        </p:spPr>
        <p:txBody>
          <a:bodyPr>
            <a:normAutofit fontScale="92500" lnSpcReduction="20000"/>
          </a:bodyPr>
          <a:lstStyle/>
          <a:p>
            <a:pPr algn="just"/>
            <a:r>
              <a:rPr lang="en-US" dirty="0" smtClean="0"/>
              <a:t>Whenever  any agreement or contact is made,  its main objective is to have it performance.  Hence,  it should be main certain in the beginning itself.</a:t>
            </a:r>
          </a:p>
          <a:p>
            <a:pPr algn="just"/>
            <a:r>
              <a:rPr lang="en-US" dirty="0" smtClean="0"/>
              <a:t>If the act is impossible in itself, physically or legally, if cannot be enforced at law.</a:t>
            </a:r>
          </a:p>
          <a:p>
            <a:pPr algn="just"/>
            <a:r>
              <a:rPr lang="en-US" dirty="0" smtClean="0"/>
              <a:t> For example, Mr. A agrees with B to discover treasure by magic. Such Agreements is not enforceable.</a:t>
            </a:r>
          </a:p>
          <a:p>
            <a:pPr algn="just"/>
            <a:r>
              <a:rPr lang="en-US" dirty="0" smtClean="0"/>
              <a:t>Plucking the star for you.</a:t>
            </a:r>
          </a:p>
          <a:p>
            <a:pPr algn="just"/>
            <a:r>
              <a:rPr lang="en-US" dirty="0" smtClean="0"/>
              <a:t>Make painting in next month.</a:t>
            </a:r>
            <a:br>
              <a:rPr lang="en-US" dirty="0" smtClean="0"/>
            </a:br>
            <a:endParaRPr lang="en-US" dirty="0" smtClean="0"/>
          </a:p>
        </p:txBody>
      </p:sp>
      <p:sp>
        <p:nvSpPr>
          <p:cNvPr id="2048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FD07B877-17F6-4B1D-BA10-1A35CA6FB158}" type="slidenum">
              <a:rPr lang="en-US" smtClean="0"/>
              <a:pPr/>
              <a:t>29</a:t>
            </a:fld>
            <a:endParaRPr lang="en-US" smtClean="0"/>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914400" y="228600"/>
            <a:ext cx="7315200" cy="1143000"/>
          </a:xfrm>
        </p:spPr>
        <p:txBody>
          <a:bodyPr/>
          <a:lstStyle/>
          <a:p>
            <a:r>
              <a:rPr lang="en-US" b="1" dirty="0">
                <a:latin typeface="Times New Roman" pitchFamily="18" charset="0"/>
                <a:cs typeface="Times New Roman" pitchFamily="18" charset="0"/>
              </a:rPr>
              <a:t>Introduction</a:t>
            </a:r>
          </a:p>
        </p:txBody>
      </p:sp>
      <p:sp>
        <p:nvSpPr>
          <p:cNvPr id="6" name="Rectangle 3"/>
          <p:cNvSpPr txBox="1">
            <a:spLocks noChangeArrowheads="1"/>
          </p:cNvSpPr>
          <p:nvPr/>
        </p:nvSpPr>
        <p:spPr bwMode="auto">
          <a:xfrm>
            <a:off x="914400" y="1752600"/>
            <a:ext cx="7315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q"/>
              <a:tabLst/>
              <a:defRPr/>
            </a:pPr>
            <a:r>
              <a:rPr kumimoji="0" lang="en-US" sz="3200" b="1" i="0" u="none" strike="noStrike" kern="0" cap="none" spc="0" normalizeH="0" baseline="0" noProof="0" dirty="0" smtClean="0">
                <a:ln>
                  <a:noFill/>
                </a:ln>
                <a:solidFill>
                  <a:schemeClr val="tx1"/>
                </a:solidFill>
                <a:effectLst/>
                <a:uLnTx/>
                <a:uFillTx/>
                <a:latin typeface="Eurostile" pitchFamily="34" charset="0"/>
                <a:ea typeface="+mn-ea"/>
                <a:cs typeface="+mn-cs"/>
              </a:rPr>
              <a:t>The English Connection:</a:t>
            </a: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r>
              <a:rPr kumimoji="0" lang="en-US" sz="3200" b="1" i="0" u="none" strike="noStrike" kern="0" cap="none" spc="0" normalizeH="0" baseline="0" noProof="0" dirty="0" smtClean="0">
                <a:ln>
                  <a:noFill/>
                </a:ln>
                <a:solidFill>
                  <a:schemeClr val="tx1"/>
                </a:solidFill>
                <a:effectLst/>
                <a:uLnTx/>
                <a:uFillTx/>
                <a:latin typeface="Eurostile" pitchFamily="34" charset="0"/>
                <a:ea typeface="+mn-ea"/>
                <a:cs typeface="+mn-cs"/>
              </a:rPr>
              <a:t>Common law:</a:t>
            </a: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1"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precedents &amp; customs.</a:t>
            </a: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r>
              <a:rPr kumimoji="0" lang="en-US" sz="3200" b="1" i="0" u="none" strike="noStrike" kern="0" cap="none" spc="0" normalizeH="0" baseline="0" noProof="0" dirty="0" smtClean="0">
                <a:ln>
                  <a:noFill/>
                </a:ln>
                <a:solidFill>
                  <a:schemeClr val="tx1"/>
                </a:solidFill>
                <a:effectLst/>
                <a:uLnTx/>
                <a:uFillTx/>
                <a:latin typeface="Eurostile" pitchFamily="34" charset="0"/>
                <a:ea typeface="+mn-ea"/>
                <a:cs typeface="+mn-cs"/>
              </a:rPr>
              <a:t>Equity:</a:t>
            </a: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1"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natural justice.</a:t>
            </a: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r>
              <a:rPr kumimoji="0" lang="en-US" sz="3200" b="1" i="0" u="none" strike="noStrike" kern="0" cap="none" spc="0" normalizeH="0" baseline="0" noProof="0" dirty="0" smtClean="0">
                <a:ln>
                  <a:noFill/>
                </a:ln>
                <a:solidFill>
                  <a:schemeClr val="tx1"/>
                </a:solidFill>
                <a:effectLst/>
                <a:uLnTx/>
                <a:uFillTx/>
                <a:latin typeface="Eurostile" pitchFamily="34" charset="0"/>
                <a:ea typeface="+mn-ea"/>
                <a:cs typeface="+mn-cs"/>
              </a:rPr>
              <a:t>Pacta sunt servanda:</a:t>
            </a: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agreements must be honored.</a:t>
            </a: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
              <a:tabLst/>
              <a:defRPr/>
            </a:pPr>
            <a:r>
              <a:rPr kumimoji="0" lang="en-US" sz="3200" b="1" i="0" u="none" strike="noStrike" kern="0" cap="none" spc="0" normalizeH="0" baseline="0" noProof="0" dirty="0" smtClean="0">
                <a:ln>
                  <a:noFill/>
                </a:ln>
                <a:solidFill>
                  <a:schemeClr val="tx1"/>
                </a:solidFill>
                <a:effectLst/>
                <a:uLnTx/>
                <a:uFillTx/>
                <a:latin typeface="Eurostile" pitchFamily="34" charset="0"/>
                <a:ea typeface="+mn-ea"/>
                <a:cs typeface="+mn-cs"/>
              </a:rPr>
              <a:t>Stare decisis:</a:t>
            </a: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settled law should not be disturbed.</a:t>
            </a:r>
            <a:endParaRPr kumimoji="0" lang="en-US" sz="3200" b="0" i="1"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228600"/>
            <a:ext cx="7391400" cy="685800"/>
          </a:xfrm>
        </p:spPr>
        <p:txBody>
          <a:bodyPr>
            <a:normAutofit/>
          </a:bodyPr>
          <a:lstStyle/>
          <a:p>
            <a:pPr algn="just" eaLnBrk="1" fontAlgn="auto" hangingPunct="1">
              <a:spcAft>
                <a:spcPts val="0"/>
              </a:spcAft>
              <a:defRPr/>
            </a:pPr>
            <a:r>
              <a:rPr lang="en-AU" sz="3600" b="1" dirty="0" smtClean="0">
                <a:solidFill>
                  <a:schemeClr val="tx2">
                    <a:lumMod val="50000"/>
                  </a:schemeClr>
                </a:solidFill>
              </a:rPr>
              <a:t>Certainty of Terms</a:t>
            </a:r>
            <a:endParaRPr lang="en-US" sz="3600" b="1" dirty="0" smtClean="0">
              <a:solidFill>
                <a:schemeClr val="tx2">
                  <a:lumMod val="50000"/>
                </a:schemeClr>
              </a:solidFill>
            </a:endParaRPr>
          </a:p>
        </p:txBody>
      </p:sp>
      <p:sp>
        <p:nvSpPr>
          <p:cNvPr id="21507" name="Rectangle 3"/>
          <p:cNvSpPr>
            <a:spLocks noGrp="1" noChangeArrowheads="1"/>
          </p:cNvSpPr>
          <p:nvPr>
            <p:ph idx="1"/>
          </p:nvPr>
        </p:nvSpPr>
        <p:spPr>
          <a:xfrm>
            <a:off x="381000" y="1066800"/>
            <a:ext cx="8534400" cy="5029200"/>
          </a:xfrm>
        </p:spPr>
        <p:txBody>
          <a:bodyPr>
            <a:normAutofit lnSpcReduction="10000"/>
          </a:bodyPr>
          <a:lstStyle/>
          <a:p>
            <a:pPr algn="just" eaLnBrk="1" hangingPunct="1">
              <a:buFontTx/>
              <a:buNone/>
            </a:pPr>
            <a:endParaRPr lang="en-AU" sz="2800" dirty="0" smtClean="0"/>
          </a:p>
          <a:p>
            <a:pPr algn="just">
              <a:buFont typeface="Wingdings" pitchFamily="2" charset="2"/>
              <a:buChar char="§"/>
            </a:pPr>
            <a:r>
              <a:rPr lang="en-US" sz="2800" dirty="0" smtClean="0"/>
              <a:t>Contract should have the element of certainty. </a:t>
            </a:r>
          </a:p>
          <a:p>
            <a:pPr algn="just">
              <a:buFont typeface="Wingdings" pitchFamily="2" charset="2"/>
              <a:buChar char="§"/>
            </a:pPr>
            <a:r>
              <a:rPr lang="en-US" sz="2800" dirty="0" smtClean="0"/>
              <a:t>The meaning,  terms,  price,  quantity,  time and date of delivery,  method of performance,  nature of goods  should be specified,  with due certainty.   </a:t>
            </a:r>
          </a:p>
          <a:p>
            <a:pPr algn="just" eaLnBrk="1" hangingPunct="1">
              <a:buFont typeface="Wingdings" pitchFamily="2" charset="2"/>
              <a:buChar char="§"/>
            </a:pPr>
            <a:r>
              <a:rPr lang="en-US" sz="2800" dirty="0" smtClean="0"/>
              <a:t>The terms of a contract should be clear. In other words, the contract must not be vague. Contracts which are vague cannot be enforced. </a:t>
            </a:r>
          </a:p>
          <a:p>
            <a:pPr algn="just">
              <a:buFont typeface="Wingdings" pitchFamily="2" charset="2"/>
              <a:buChar char="§"/>
            </a:pPr>
            <a:r>
              <a:rPr lang="en-US" sz="2800" dirty="0" err="1" smtClean="0"/>
              <a:t>Eg</a:t>
            </a:r>
            <a:r>
              <a:rPr lang="en-US" sz="2800" dirty="0" smtClean="0"/>
              <a:t>. A is agreeable to sell his house to buy for rupees 6 or 7 </a:t>
            </a:r>
            <a:r>
              <a:rPr lang="en-US" sz="2800" dirty="0" err="1" smtClean="0"/>
              <a:t>lakh</a:t>
            </a:r>
            <a:r>
              <a:rPr lang="en-US" sz="2800" dirty="0" smtClean="0"/>
              <a:t>.  here there is nothing to make clear which of the two price will be charged</a:t>
            </a:r>
          </a:p>
          <a:p>
            <a:pPr algn="just" eaLnBrk="1" hangingPunct="1">
              <a:buFont typeface="Wingdings" pitchFamily="2" charset="2"/>
              <a:buChar char="§"/>
            </a:pPr>
            <a:endParaRPr lang="en-US" sz="2800" dirty="0" smtClean="0"/>
          </a:p>
        </p:txBody>
      </p:sp>
      <p:sp>
        <p:nvSpPr>
          <p:cNvPr id="4" name="Slide Number Placeholder 3"/>
          <p:cNvSpPr>
            <a:spLocks noGrp="1"/>
          </p:cNvSpPr>
          <p:nvPr>
            <p:ph type="sldNum" sz="quarter" idx="12"/>
          </p:nvPr>
        </p:nvSpPr>
        <p:spPr/>
        <p:txBody>
          <a:bodyPr/>
          <a:lstStyle/>
          <a:p>
            <a:pPr algn="just">
              <a:defRPr/>
            </a:pPr>
            <a:fld id="{4B1437BA-BEBA-42E8-9CF7-B77ED52D8208}" type="slidenum">
              <a:rPr lang="en-US" smtClean="0"/>
              <a:pPr algn="just">
                <a:defRPr/>
              </a:pPr>
              <a:t>30</a:t>
            </a:fld>
            <a:endParaRPr lang="en-US"/>
          </a:p>
        </p:txBody>
      </p:sp>
      <p:sp>
        <p:nvSpPr>
          <p:cNvPr id="5" name="Footer Placeholder 4"/>
          <p:cNvSpPr>
            <a:spLocks noGrp="1"/>
          </p:cNvSpPr>
          <p:nvPr>
            <p:ph type="ftr" sz="quarter" idx="11"/>
          </p:nvPr>
        </p:nvSpPr>
        <p:spPr/>
        <p:txBody>
          <a:bodyPr/>
          <a:lstStyle/>
          <a:p>
            <a:pPr algn="just">
              <a:defRPr/>
            </a:pPr>
            <a:r>
              <a:rPr lang="en-US" smtClean="0"/>
              <a:t>Dr. Manish dadhich</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a:bodyPr>
          <a:lstStyle/>
          <a:p>
            <a:pPr eaLnBrk="1" fontAlgn="auto" hangingPunct="1">
              <a:spcAft>
                <a:spcPts val="0"/>
              </a:spcAft>
              <a:defRPr/>
            </a:pPr>
            <a:r>
              <a:rPr lang="en-US" sz="2800" b="1" dirty="0" smtClean="0">
                <a:solidFill>
                  <a:schemeClr val="tx2">
                    <a:lumMod val="50000"/>
                  </a:schemeClr>
                </a:solidFill>
              </a:rPr>
              <a:t>AGREEMENTS NOT DECLARED EXPRESSLY  VOID</a:t>
            </a:r>
            <a:endParaRPr lang="en-US" sz="2800" b="1" dirty="0">
              <a:solidFill>
                <a:schemeClr val="tx2">
                  <a:lumMod val="50000"/>
                </a:schemeClr>
              </a:solidFill>
            </a:endParaRPr>
          </a:p>
        </p:txBody>
      </p:sp>
      <p:sp>
        <p:nvSpPr>
          <p:cNvPr id="22531" name="Content Placeholder 2"/>
          <p:cNvSpPr>
            <a:spLocks noGrp="1"/>
          </p:cNvSpPr>
          <p:nvPr>
            <p:ph idx="1"/>
          </p:nvPr>
        </p:nvSpPr>
        <p:spPr>
          <a:xfrm>
            <a:off x="457200" y="1371600"/>
            <a:ext cx="8382000" cy="4876801"/>
          </a:xfrm>
        </p:spPr>
        <p:txBody>
          <a:bodyPr>
            <a:normAutofit fontScale="85000" lnSpcReduction="10000"/>
          </a:bodyPr>
          <a:lstStyle/>
          <a:p>
            <a:pPr algn="just"/>
            <a:r>
              <a:rPr lang="en-US" dirty="0" smtClean="0"/>
              <a:t>According to Section 2G of Indian Contract Act,  it is necessary that the agreement should not be declared by any law  </a:t>
            </a:r>
          </a:p>
          <a:p>
            <a:pPr algn="just"/>
            <a:r>
              <a:rPr lang="en-US" dirty="0" smtClean="0"/>
              <a:t>There are Certain agreements  which have been  expressly  declared  void by the law. Thus an agreement made by parties should not fall in this category.</a:t>
            </a:r>
          </a:p>
          <a:p>
            <a:pPr algn="just"/>
            <a:r>
              <a:rPr lang="en-US" dirty="0" smtClean="0"/>
              <a:t>E.g.</a:t>
            </a:r>
          </a:p>
          <a:p>
            <a:pPr algn="just"/>
            <a:r>
              <a:rPr lang="en-US" dirty="0" smtClean="0"/>
              <a:t>Agreement restraining trade</a:t>
            </a:r>
          </a:p>
          <a:p>
            <a:pPr algn="just"/>
            <a:r>
              <a:rPr lang="en-US" dirty="0" smtClean="0"/>
              <a:t>agreement to do impossible act</a:t>
            </a:r>
          </a:p>
          <a:p>
            <a:pPr algn="just"/>
            <a:r>
              <a:rPr lang="en-US" dirty="0" smtClean="0"/>
              <a:t> Marriage</a:t>
            </a:r>
          </a:p>
          <a:p>
            <a:pPr algn="just"/>
            <a:r>
              <a:rPr lang="en-US" dirty="0" smtClean="0"/>
              <a:t>contractual capacity</a:t>
            </a:r>
          </a:p>
          <a:p>
            <a:pPr algn="just"/>
            <a:endParaRPr lang="en-US" dirty="0" smtClean="0"/>
          </a:p>
        </p:txBody>
      </p:sp>
      <p:sp>
        <p:nvSpPr>
          <p:cNvPr id="2253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017B85F8-9C2F-4018-A859-EE97412A8C9F}" type="slidenum">
              <a:rPr lang="en-US" smtClean="0"/>
              <a:pPr/>
              <a:t>31</a:t>
            </a:fld>
            <a:endParaRPr lang="en-US" smtClean="0"/>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a:bodyPr>
          <a:lstStyle/>
          <a:p>
            <a:pPr eaLnBrk="1" fontAlgn="auto" hangingPunct="1">
              <a:spcAft>
                <a:spcPts val="0"/>
              </a:spcAft>
              <a:defRPr/>
            </a:pPr>
            <a:r>
              <a:rPr lang="en-US" dirty="0" smtClean="0">
                <a:solidFill>
                  <a:schemeClr val="tx2">
                    <a:lumMod val="50000"/>
                  </a:schemeClr>
                </a:solidFill>
              </a:rPr>
              <a:t> Legal Formalities</a:t>
            </a:r>
            <a:endParaRPr lang="en-US" dirty="0">
              <a:solidFill>
                <a:schemeClr val="tx2">
                  <a:lumMod val="50000"/>
                </a:schemeClr>
              </a:solidFill>
            </a:endParaRPr>
          </a:p>
        </p:txBody>
      </p:sp>
      <p:sp>
        <p:nvSpPr>
          <p:cNvPr id="23555" name="Content Placeholder 2"/>
          <p:cNvSpPr>
            <a:spLocks noGrp="1"/>
          </p:cNvSpPr>
          <p:nvPr>
            <p:ph idx="1"/>
          </p:nvPr>
        </p:nvSpPr>
        <p:spPr/>
        <p:txBody>
          <a:bodyPr/>
          <a:lstStyle/>
          <a:p>
            <a:pPr eaLnBrk="1" hangingPunct="1"/>
            <a:r>
              <a:rPr lang="en-US" dirty="0" smtClean="0"/>
              <a:t>Oral contract is a valid contact. However the contract must be in writing and registered, if so required by any law.</a:t>
            </a:r>
          </a:p>
          <a:p>
            <a:pPr eaLnBrk="1" hangingPunct="1"/>
            <a:r>
              <a:rPr lang="en-US" dirty="0" smtClean="0"/>
              <a:t>for example, gift, mortgage, sale, lease under the Transfer of Property Act 1882, Memorandum and Articles of Association of a Company under the Indian Companies Act</a:t>
            </a:r>
          </a:p>
        </p:txBody>
      </p:sp>
      <p:sp>
        <p:nvSpPr>
          <p:cNvPr id="2355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fld id="{9FB2809B-A678-497D-BEA9-F3501DAA6F94}" type="slidenum">
              <a:rPr lang="en-US" smtClean="0"/>
              <a:pPr/>
              <a:t>32</a:t>
            </a:fld>
            <a:endParaRPr lang="en-US" smtClean="0"/>
          </a:p>
        </p:txBody>
      </p:sp>
      <p:sp>
        <p:nvSpPr>
          <p:cNvPr id="5" name="Footer Placeholder 4"/>
          <p:cNvSpPr>
            <a:spLocks noGrp="1"/>
          </p:cNvSpPr>
          <p:nvPr>
            <p:ph type="ftr" sz="quarter" idx="11"/>
          </p:nvPr>
        </p:nvSpPr>
        <p:spPr/>
        <p:txBody>
          <a:bodyPr/>
          <a:lstStyle/>
          <a:p>
            <a:pPr>
              <a:defRPr/>
            </a:pPr>
            <a:r>
              <a:rPr lang="en-US" smtClean="0"/>
              <a:t>Dr. Manish dadhich</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pPr algn="ctr"/>
            <a:r>
              <a:rPr lang="en-US" sz="2400" b="1" u="sng" dirty="0" smtClean="0"/>
              <a:t>DIFFERENCE BETWEEN CONTRACT AND AGREEMENT:</a:t>
            </a:r>
            <a:r>
              <a:rPr lang="en-US" sz="2400" b="1" dirty="0" smtClean="0"/>
              <a:t/>
            </a:r>
            <a:br>
              <a:rPr lang="en-US" sz="2400" b="1" dirty="0" smtClean="0"/>
            </a:br>
            <a:endParaRPr lang="en-US" sz="2400" b="1" dirty="0"/>
          </a:p>
        </p:txBody>
      </p:sp>
      <p:sp>
        <p:nvSpPr>
          <p:cNvPr id="3" name="Content Placeholder 2"/>
          <p:cNvSpPr>
            <a:spLocks noGrp="1"/>
          </p:cNvSpPr>
          <p:nvPr>
            <p:ph idx="1"/>
          </p:nvPr>
        </p:nvSpPr>
        <p:spPr>
          <a:xfrm>
            <a:off x="381000" y="762000"/>
            <a:ext cx="8610600" cy="5943600"/>
          </a:xfrm>
        </p:spPr>
        <p:txBody>
          <a:bodyPr>
            <a:noAutofit/>
          </a:bodyPr>
          <a:lstStyle/>
          <a:p>
            <a:pPr lvl="0" algn="just">
              <a:lnSpc>
                <a:spcPct val="150000"/>
              </a:lnSpc>
            </a:pPr>
            <a:r>
              <a:rPr lang="en-US" sz="2400" dirty="0" smtClean="0"/>
              <a:t>Contract becomes enforceable once three conditions of legally binding agreement are met while agreement can be worked upon when two minds meet at a certain point.</a:t>
            </a:r>
          </a:p>
          <a:p>
            <a:pPr lvl="0" algn="just">
              <a:lnSpc>
                <a:spcPct val="150000"/>
              </a:lnSpc>
            </a:pPr>
            <a:r>
              <a:rPr lang="en-US" sz="2400" dirty="0" smtClean="0"/>
              <a:t>A gentlemen agreement is not enforceable by law whereas a contract can be enforceable by law.</a:t>
            </a:r>
          </a:p>
          <a:p>
            <a:pPr lvl="0" algn="just">
              <a:lnSpc>
                <a:spcPct val="150000"/>
              </a:lnSpc>
            </a:pPr>
            <a:r>
              <a:rPr lang="en-US" sz="2400" dirty="0" smtClean="0"/>
              <a:t>A contract requires agreement on the terms; consideration (usually but not always money) and an intention by both parties to be legally bound to each perform their respective promises. But an agreement may not be intended to be legally binding on the parties.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534400" cy="6324599"/>
          </a:xfrm>
        </p:spPr>
        <p:txBody>
          <a:bodyPr>
            <a:noAutofit/>
          </a:bodyPr>
          <a:lstStyle/>
          <a:p>
            <a:pPr lvl="0" algn="just">
              <a:lnSpc>
                <a:spcPct val="170000"/>
              </a:lnSpc>
            </a:pPr>
            <a:r>
              <a:rPr lang="en-US" sz="2400" dirty="0" smtClean="0"/>
              <a:t>A contract is a formal agreement which is legally binding, usually created for business purposes, or to ensure the safety of one’s assets.  Agreements are informally made with family and friends, they are similar to promises. </a:t>
            </a:r>
          </a:p>
          <a:p>
            <a:pPr lvl="0" algn="just">
              <a:lnSpc>
                <a:spcPct val="170000"/>
              </a:lnSpc>
            </a:pPr>
            <a:r>
              <a:rPr lang="en-US" sz="2400" dirty="0" smtClean="0"/>
              <a:t>Contracts involve a universal acceptance of the terms and the stipulations are deemed possible to attain by all parties. Agreements have universal acceptance, however there is no guarantee of attainment by parties and it can be changed at any time by either participant</a:t>
            </a:r>
          </a:p>
          <a:p>
            <a:pPr algn="just">
              <a:lnSpc>
                <a:spcPct val="170000"/>
              </a:lnSpc>
            </a:pP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noAutofit/>
          </a:bodyPr>
          <a:lstStyle/>
          <a:p>
            <a:r>
              <a:rPr lang="en-US" sz="2800" b="1" dirty="0" smtClean="0"/>
              <a:t>All the contracts are agreements,  but all the agreements are not contract.</a:t>
            </a:r>
            <a:br>
              <a:rPr lang="en-US" sz="2800" b="1" dirty="0" smtClean="0"/>
            </a:br>
            <a:endParaRPr lang="en-US" sz="2800" b="1" dirty="0"/>
          </a:p>
        </p:txBody>
      </p:sp>
      <p:sp>
        <p:nvSpPr>
          <p:cNvPr id="3" name="Content Placeholder 2"/>
          <p:cNvSpPr>
            <a:spLocks noGrp="1"/>
          </p:cNvSpPr>
          <p:nvPr>
            <p:ph idx="1"/>
          </p:nvPr>
        </p:nvSpPr>
        <p:spPr>
          <a:xfrm>
            <a:off x="457200" y="1066800"/>
            <a:ext cx="8229600" cy="5486400"/>
          </a:xfrm>
        </p:spPr>
        <p:txBody>
          <a:bodyPr>
            <a:normAutofit fontScale="77500" lnSpcReduction="20000"/>
          </a:bodyPr>
          <a:lstStyle/>
          <a:p>
            <a:pPr algn="just"/>
            <a:r>
              <a:rPr lang="en-US" dirty="0" smtClean="0"/>
              <a:t>it is prima facie prove to be totally correct.</a:t>
            </a:r>
          </a:p>
          <a:p>
            <a:pPr algn="just"/>
            <a:r>
              <a:rPr lang="en-US" dirty="0" smtClean="0"/>
              <a:t>this statement is very important to understand the scope of agreement and the contract and to make a distinction between these two. </a:t>
            </a:r>
          </a:p>
          <a:p>
            <a:pPr algn="just"/>
            <a:r>
              <a:rPr lang="en-US" dirty="0" err="1" smtClean="0"/>
              <a:t>i</a:t>
            </a:r>
            <a:r>
              <a:rPr lang="en-US" dirty="0" smtClean="0"/>
              <a:t>-All the contracts are agreement</a:t>
            </a:r>
          </a:p>
          <a:p>
            <a:pPr algn="just"/>
            <a:r>
              <a:rPr lang="en-US" dirty="0" smtClean="0"/>
              <a:t>ii- All the agreements are not contracts</a:t>
            </a:r>
            <a:br>
              <a:rPr lang="en-US" dirty="0" smtClean="0"/>
            </a:br>
            <a:r>
              <a:rPr lang="en-US" dirty="0" smtClean="0"/>
              <a:t>this state This statement is correct because it is well known that the contract cannot be created without the agreement.  according to section 2e of Indian Contract Act every promise and every set of promises forming the  consideration for each other in an agreement.</a:t>
            </a:r>
          </a:p>
          <a:p>
            <a:pPr algn="just"/>
            <a:r>
              <a:rPr lang="en-US" dirty="0" smtClean="0"/>
              <a:t>Similarly according to Section 2H of the said act,  an agreement enforceable law is a contract</a:t>
            </a:r>
          </a:p>
          <a:p>
            <a:pPr algn="just"/>
            <a:r>
              <a:rPr lang="en-US" dirty="0" smtClean="0"/>
              <a:t>The analysis of this section makes it clear that the agreement with the following attribute will be recognized as a valid contract( refer point of a valid contract)</a:t>
            </a:r>
          </a:p>
          <a:p>
            <a:pPr algn="just">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 agreement can not be contract	</a:t>
            </a:r>
            <a:endParaRPr lang="en-US" dirty="0"/>
          </a:p>
        </p:txBody>
      </p:sp>
      <p:sp>
        <p:nvSpPr>
          <p:cNvPr id="3" name="Content Placeholder 2"/>
          <p:cNvSpPr>
            <a:spLocks noGrp="1"/>
          </p:cNvSpPr>
          <p:nvPr>
            <p:ph idx="1"/>
          </p:nvPr>
        </p:nvSpPr>
        <p:spPr/>
        <p:txBody>
          <a:bodyPr/>
          <a:lstStyle/>
          <a:p>
            <a:r>
              <a:rPr lang="en-US" dirty="0" err="1" smtClean="0"/>
              <a:t>Eg</a:t>
            </a:r>
            <a:r>
              <a:rPr lang="en-US" dirty="0" smtClean="0"/>
              <a:t>. </a:t>
            </a:r>
          </a:p>
          <a:p>
            <a:r>
              <a:rPr lang="en-US" dirty="0" smtClean="0"/>
              <a:t>1. Social Agreement</a:t>
            </a:r>
          </a:p>
          <a:p>
            <a:r>
              <a:rPr lang="en-US" dirty="0" smtClean="0"/>
              <a:t>2. Domestic agreement</a:t>
            </a:r>
          </a:p>
          <a:p>
            <a:r>
              <a:rPr lang="en-US" dirty="0" smtClean="0"/>
              <a:t>3. Political Agreement</a:t>
            </a:r>
          </a:p>
          <a:p>
            <a:r>
              <a:rPr lang="en-US" dirty="0" smtClean="0"/>
              <a:t>4. Religious Agreement</a:t>
            </a:r>
          </a:p>
          <a:p>
            <a:r>
              <a:rPr lang="en-US" dirty="0" smtClean="0"/>
              <a:t>5. Moral Agreement</a:t>
            </a:r>
          </a:p>
          <a:p>
            <a:r>
              <a:rPr lang="en-US" dirty="0" smtClean="0"/>
              <a:t>6. Agree by incompetent person</a:t>
            </a:r>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4"/>
          <p:cNvSpPr>
            <a:spLocks noGrp="1"/>
          </p:cNvSpPr>
          <p:nvPr>
            <p:ph idx="1"/>
          </p:nvPr>
        </p:nvSpPr>
        <p:spPr>
          <a:xfrm>
            <a:off x="228600" y="304800"/>
            <a:ext cx="8534400" cy="6248400"/>
          </a:xfrm>
        </p:spPr>
        <p:txBody>
          <a:bodyPr/>
          <a:lstStyle/>
          <a:p>
            <a:pPr algn="ctr" eaLnBrk="1" hangingPunct="1">
              <a:buFontTx/>
              <a:buNone/>
            </a:pPr>
            <a:r>
              <a:rPr lang="en-US" sz="2800" b="1" smtClean="0">
                <a:latin typeface="Bookman Old Style" pitchFamily="18" charset="0"/>
              </a:rPr>
              <a:t>CLASSIFICATION OF CONTRACTS</a:t>
            </a:r>
          </a:p>
        </p:txBody>
      </p:sp>
      <p:cxnSp>
        <p:nvCxnSpPr>
          <p:cNvPr id="10243" name="Straight Arrow Connector 6"/>
          <p:cNvCxnSpPr>
            <a:cxnSpLocks noChangeShapeType="1"/>
          </p:cNvCxnSpPr>
          <p:nvPr/>
        </p:nvCxnSpPr>
        <p:spPr bwMode="auto">
          <a:xfrm rot="5400000">
            <a:off x="4192588" y="1143000"/>
            <a:ext cx="762000" cy="3175"/>
          </a:xfrm>
          <a:prstGeom prst="straightConnector1">
            <a:avLst/>
          </a:prstGeom>
          <a:noFill/>
          <a:ln w="9525" algn="ctr">
            <a:solidFill>
              <a:schemeClr val="tx1"/>
            </a:solidFill>
            <a:round/>
            <a:headEnd/>
            <a:tailEnd type="arrow" w="med" len="med"/>
          </a:ln>
        </p:spPr>
      </p:cxnSp>
      <p:cxnSp>
        <p:nvCxnSpPr>
          <p:cNvPr id="10244" name="Straight Connector 8"/>
          <p:cNvCxnSpPr>
            <a:cxnSpLocks noChangeShapeType="1"/>
          </p:cNvCxnSpPr>
          <p:nvPr/>
        </p:nvCxnSpPr>
        <p:spPr bwMode="auto">
          <a:xfrm>
            <a:off x="1371600" y="1524000"/>
            <a:ext cx="6934200" cy="1588"/>
          </a:xfrm>
          <a:prstGeom prst="line">
            <a:avLst/>
          </a:prstGeom>
          <a:noFill/>
          <a:ln w="9525" algn="ctr">
            <a:solidFill>
              <a:schemeClr val="tx1"/>
            </a:solidFill>
            <a:round/>
            <a:headEnd/>
            <a:tailEnd/>
          </a:ln>
        </p:spPr>
      </p:cxnSp>
      <p:cxnSp>
        <p:nvCxnSpPr>
          <p:cNvPr id="10245" name="Straight Arrow Connector 11"/>
          <p:cNvCxnSpPr>
            <a:cxnSpLocks noChangeShapeType="1"/>
          </p:cNvCxnSpPr>
          <p:nvPr/>
        </p:nvCxnSpPr>
        <p:spPr bwMode="auto">
          <a:xfrm rot="5400000">
            <a:off x="3391694" y="1866106"/>
            <a:ext cx="685800" cy="1588"/>
          </a:xfrm>
          <a:prstGeom prst="straightConnector1">
            <a:avLst/>
          </a:prstGeom>
          <a:noFill/>
          <a:ln w="9525" algn="ctr">
            <a:solidFill>
              <a:schemeClr val="tx1"/>
            </a:solidFill>
            <a:round/>
            <a:headEnd/>
            <a:tailEnd type="arrow" w="med" len="med"/>
          </a:ln>
        </p:spPr>
      </p:cxnSp>
      <p:cxnSp>
        <p:nvCxnSpPr>
          <p:cNvPr id="10246" name="Straight Arrow Connector 12"/>
          <p:cNvCxnSpPr>
            <a:cxnSpLocks noChangeShapeType="1"/>
          </p:cNvCxnSpPr>
          <p:nvPr/>
        </p:nvCxnSpPr>
        <p:spPr bwMode="auto">
          <a:xfrm rot="5400000">
            <a:off x="1029494" y="1866106"/>
            <a:ext cx="685800" cy="1588"/>
          </a:xfrm>
          <a:prstGeom prst="straightConnector1">
            <a:avLst/>
          </a:prstGeom>
          <a:noFill/>
          <a:ln w="9525" algn="ctr">
            <a:solidFill>
              <a:schemeClr val="tx1"/>
            </a:solidFill>
            <a:round/>
            <a:headEnd/>
            <a:tailEnd type="arrow" w="med" len="med"/>
          </a:ln>
        </p:spPr>
      </p:cxnSp>
      <p:cxnSp>
        <p:nvCxnSpPr>
          <p:cNvPr id="10247" name="Straight Arrow Connector 13"/>
          <p:cNvCxnSpPr>
            <a:cxnSpLocks noChangeShapeType="1"/>
          </p:cNvCxnSpPr>
          <p:nvPr/>
        </p:nvCxnSpPr>
        <p:spPr bwMode="auto">
          <a:xfrm rot="5400000">
            <a:off x="5601494" y="1866106"/>
            <a:ext cx="685800" cy="1588"/>
          </a:xfrm>
          <a:prstGeom prst="straightConnector1">
            <a:avLst/>
          </a:prstGeom>
          <a:noFill/>
          <a:ln w="9525" algn="ctr">
            <a:solidFill>
              <a:schemeClr val="tx1"/>
            </a:solidFill>
            <a:round/>
            <a:headEnd/>
            <a:tailEnd type="arrow" w="med" len="med"/>
          </a:ln>
        </p:spPr>
      </p:cxnSp>
      <p:sp>
        <p:nvSpPr>
          <p:cNvPr id="10248" name="Rectangle 14"/>
          <p:cNvSpPr>
            <a:spLocks noChangeArrowheads="1"/>
          </p:cNvSpPr>
          <p:nvPr/>
        </p:nvSpPr>
        <p:spPr bwMode="auto">
          <a:xfrm>
            <a:off x="228600" y="2209800"/>
            <a:ext cx="2514600" cy="4495800"/>
          </a:xfrm>
          <a:prstGeom prst="rect">
            <a:avLst/>
          </a:prstGeom>
          <a:solidFill>
            <a:schemeClr val="accent1"/>
          </a:solidFill>
          <a:ln w="9525" algn="ctr">
            <a:solidFill>
              <a:schemeClr val="tx1"/>
            </a:solidFill>
            <a:round/>
            <a:headEnd/>
            <a:tailEnd/>
          </a:ln>
        </p:spPr>
        <p:txBody>
          <a:bodyPr/>
          <a:lstStyle/>
          <a:p>
            <a:pPr eaLnBrk="0" hangingPunct="0"/>
            <a:r>
              <a:rPr lang="en-US" sz="2000">
                <a:latin typeface="Copperplate Gothic Bold" pitchFamily="34" charset="0"/>
              </a:rPr>
              <a:t>ENFORCEABILITY</a:t>
            </a:r>
          </a:p>
          <a:p>
            <a:pPr eaLnBrk="0" hangingPunct="0"/>
            <a:endParaRPr lang="en-US" sz="2400">
              <a:latin typeface="Bookman Old Style" pitchFamily="18" charset="0"/>
            </a:endParaRPr>
          </a:p>
          <a:p>
            <a:pPr eaLnBrk="0" hangingPunct="0">
              <a:buFont typeface="Arial" charset="0"/>
              <a:buChar char="•"/>
            </a:pPr>
            <a:r>
              <a:rPr lang="en-US" sz="2200">
                <a:latin typeface="Bookman Old Style" pitchFamily="18" charset="0"/>
              </a:rPr>
              <a:t> </a:t>
            </a:r>
            <a:r>
              <a:rPr lang="en-US" sz="2000">
                <a:latin typeface="Bookman Old Style" pitchFamily="18" charset="0"/>
              </a:rPr>
              <a:t>Valid Contract</a:t>
            </a:r>
          </a:p>
          <a:p>
            <a:pPr eaLnBrk="0" hangingPunct="0">
              <a:buFont typeface="Arial" charset="0"/>
              <a:buChar char="•"/>
            </a:pPr>
            <a:r>
              <a:rPr lang="en-US" sz="2000">
                <a:latin typeface="Bookman Old Style" pitchFamily="18" charset="0"/>
              </a:rPr>
              <a:t> Void Contract</a:t>
            </a:r>
          </a:p>
          <a:p>
            <a:pPr eaLnBrk="0" hangingPunct="0">
              <a:buFont typeface="Arial" charset="0"/>
              <a:buChar char="•"/>
            </a:pPr>
            <a:r>
              <a:rPr lang="en-US" sz="2000">
                <a:latin typeface="Bookman Old Style" pitchFamily="18" charset="0"/>
              </a:rPr>
              <a:t>  Void Agreement</a:t>
            </a:r>
          </a:p>
          <a:p>
            <a:pPr eaLnBrk="0" hangingPunct="0">
              <a:buFont typeface="Arial" charset="0"/>
              <a:buChar char="•"/>
            </a:pPr>
            <a:r>
              <a:rPr lang="en-US" sz="2000">
                <a:latin typeface="Bookman Old Style" pitchFamily="18" charset="0"/>
              </a:rPr>
              <a:t> Voidable Contract</a:t>
            </a:r>
          </a:p>
          <a:p>
            <a:pPr eaLnBrk="0" hangingPunct="0">
              <a:buFont typeface="Arial" charset="0"/>
              <a:buChar char="•"/>
            </a:pPr>
            <a:r>
              <a:rPr lang="en-US" sz="2000">
                <a:latin typeface="Bookman Old Style" pitchFamily="18" charset="0"/>
              </a:rPr>
              <a:t> Illegal Agreement</a:t>
            </a:r>
          </a:p>
          <a:p>
            <a:pPr eaLnBrk="0" hangingPunct="0">
              <a:buFont typeface="Arial" charset="0"/>
              <a:buChar char="•"/>
            </a:pPr>
            <a:r>
              <a:rPr lang="en-US" sz="2000">
                <a:latin typeface="Bookman Old Style" pitchFamily="18" charset="0"/>
              </a:rPr>
              <a:t>Agreement discovered to be void</a:t>
            </a:r>
          </a:p>
          <a:p>
            <a:pPr eaLnBrk="0" hangingPunct="0">
              <a:buFont typeface="Arial" charset="0"/>
              <a:buChar char="•"/>
            </a:pPr>
            <a:r>
              <a:rPr lang="en-US" sz="2000">
                <a:latin typeface="Bookman Old Style" pitchFamily="18" charset="0"/>
              </a:rPr>
              <a:t>Unenforceable Contract</a:t>
            </a:r>
          </a:p>
          <a:p>
            <a:pPr eaLnBrk="0" hangingPunct="0">
              <a:buFont typeface="Arial" charset="0"/>
              <a:buChar char="•"/>
            </a:pPr>
            <a:endParaRPr lang="en-US" sz="2400">
              <a:latin typeface="Bookman Old Style" pitchFamily="18" charset="0"/>
            </a:endParaRPr>
          </a:p>
        </p:txBody>
      </p:sp>
      <p:sp>
        <p:nvSpPr>
          <p:cNvPr id="10249" name="Rectangle 16"/>
          <p:cNvSpPr>
            <a:spLocks noChangeArrowheads="1"/>
          </p:cNvSpPr>
          <p:nvPr/>
        </p:nvSpPr>
        <p:spPr bwMode="auto">
          <a:xfrm>
            <a:off x="2819400" y="2209800"/>
            <a:ext cx="1981200" cy="3429000"/>
          </a:xfrm>
          <a:prstGeom prst="rect">
            <a:avLst/>
          </a:prstGeom>
          <a:solidFill>
            <a:schemeClr val="accent1"/>
          </a:solidFill>
          <a:ln w="9525" algn="ctr">
            <a:solidFill>
              <a:schemeClr val="tx1"/>
            </a:solidFill>
            <a:round/>
            <a:headEnd/>
            <a:tailEnd/>
          </a:ln>
        </p:spPr>
        <p:txBody>
          <a:bodyPr/>
          <a:lstStyle/>
          <a:p>
            <a:pPr eaLnBrk="0" hangingPunct="0"/>
            <a:r>
              <a:rPr lang="en-US" sz="2000">
                <a:latin typeface="Copperplate Gothic Bold" pitchFamily="34" charset="0"/>
              </a:rPr>
              <a:t>FORMATION</a:t>
            </a:r>
          </a:p>
          <a:p>
            <a:pPr eaLnBrk="0" hangingPunct="0"/>
            <a:endParaRPr lang="en-US" sz="2000">
              <a:latin typeface="Brush Script MT" pitchFamily="66" charset="0"/>
            </a:endParaRPr>
          </a:p>
          <a:p>
            <a:pPr eaLnBrk="0" hangingPunct="0">
              <a:buFont typeface="Arial" charset="0"/>
              <a:buChar char="•"/>
            </a:pPr>
            <a:r>
              <a:rPr lang="en-US" sz="2000">
                <a:latin typeface="Brush Script MT" pitchFamily="66" charset="0"/>
              </a:rPr>
              <a:t> </a:t>
            </a:r>
            <a:r>
              <a:rPr lang="en-US" sz="2000">
                <a:latin typeface="Bookman Old Style" pitchFamily="18" charset="0"/>
              </a:rPr>
              <a:t>Express</a:t>
            </a:r>
          </a:p>
          <a:p>
            <a:pPr eaLnBrk="0" hangingPunct="0">
              <a:buFont typeface="Arial" charset="0"/>
              <a:buChar char="•"/>
            </a:pPr>
            <a:r>
              <a:rPr lang="en-US" sz="2000">
                <a:latin typeface="Bookman Old Style" pitchFamily="18" charset="0"/>
              </a:rPr>
              <a:t> Implied / Tactic</a:t>
            </a:r>
          </a:p>
          <a:p>
            <a:pPr eaLnBrk="0" hangingPunct="0">
              <a:buFont typeface="Arial" charset="0"/>
              <a:buChar char="•"/>
            </a:pPr>
            <a:r>
              <a:rPr lang="en-US" sz="2000">
                <a:latin typeface="Bookman Old Style" pitchFamily="18" charset="0"/>
              </a:rPr>
              <a:t> Quasi/ Constructive</a:t>
            </a:r>
          </a:p>
          <a:p>
            <a:pPr eaLnBrk="0" hangingPunct="0">
              <a:buFont typeface="Arial" charset="0"/>
              <a:buChar char="•"/>
            </a:pPr>
            <a:r>
              <a:rPr lang="en-US" sz="2000">
                <a:latin typeface="Bookman Old Style" pitchFamily="18" charset="0"/>
              </a:rPr>
              <a:t> E.com</a:t>
            </a:r>
          </a:p>
        </p:txBody>
      </p:sp>
      <p:sp>
        <p:nvSpPr>
          <p:cNvPr id="10250" name="Rectangle 17"/>
          <p:cNvSpPr>
            <a:spLocks noChangeArrowheads="1"/>
          </p:cNvSpPr>
          <p:nvPr/>
        </p:nvSpPr>
        <p:spPr bwMode="auto">
          <a:xfrm>
            <a:off x="4953000" y="2209800"/>
            <a:ext cx="2057400" cy="3505200"/>
          </a:xfrm>
          <a:prstGeom prst="rect">
            <a:avLst/>
          </a:prstGeom>
          <a:solidFill>
            <a:schemeClr val="accent1"/>
          </a:solidFill>
          <a:ln w="9525" algn="ctr">
            <a:solidFill>
              <a:schemeClr val="tx1"/>
            </a:solidFill>
            <a:round/>
            <a:headEnd/>
            <a:tailEnd/>
          </a:ln>
        </p:spPr>
        <p:txBody>
          <a:bodyPr/>
          <a:lstStyle/>
          <a:p>
            <a:pPr eaLnBrk="0" hangingPunct="0"/>
            <a:r>
              <a:rPr lang="en-US" sz="2000">
                <a:latin typeface="Copperplate Gothic Bold" pitchFamily="34" charset="0"/>
              </a:rPr>
              <a:t>PERFORMANCE</a:t>
            </a:r>
            <a:endParaRPr lang="en-US" sz="2000">
              <a:latin typeface="Brush Script MT" pitchFamily="66" charset="0"/>
            </a:endParaRPr>
          </a:p>
          <a:p>
            <a:pPr eaLnBrk="0" hangingPunct="0"/>
            <a:endParaRPr lang="en-US" sz="2000">
              <a:latin typeface="Brush Script MT" pitchFamily="66" charset="0"/>
            </a:endParaRPr>
          </a:p>
          <a:p>
            <a:pPr eaLnBrk="0" hangingPunct="0">
              <a:buFont typeface="Arial" charset="0"/>
              <a:buChar char="•"/>
            </a:pPr>
            <a:r>
              <a:rPr lang="en-US" sz="2000">
                <a:latin typeface="Brush Script MT" pitchFamily="66" charset="0"/>
              </a:rPr>
              <a:t> </a:t>
            </a:r>
            <a:r>
              <a:rPr lang="en-US" sz="2000">
                <a:latin typeface="Bookman Old Style" pitchFamily="18" charset="0"/>
              </a:rPr>
              <a:t>Executed Contract</a:t>
            </a:r>
          </a:p>
          <a:p>
            <a:pPr eaLnBrk="0" hangingPunct="0">
              <a:buFont typeface="Arial" charset="0"/>
              <a:buChar char="•"/>
            </a:pPr>
            <a:r>
              <a:rPr lang="en-US" sz="2000">
                <a:latin typeface="Bookman Old Style" pitchFamily="18" charset="0"/>
              </a:rPr>
              <a:t> Executory Contract</a:t>
            </a:r>
          </a:p>
        </p:txBody>
      </p:sp>
      <p:cxnSp>
        <p:nvCxnSpPr>
          <p:cNvPr id="10251" name="Straight Arrow Connector 13"/>
          <p:cNvCxnSpPr>
            <a:cxnSpLocks noChangeShapeType="1"/>
          </p:cNvCxnSpPr>
          <p:nvPr/>
        </p:nvCxnSpPr>
        <p:spPr bwMode="auto">
          <a:xfrm rot="5400000">
            <a:off x="7963694" y="1866106"/>
            <a:ext cx="685800" cy="1588"/>
          </a:xfrm>
          <a:prstGeom prst="straightConnector1">
            <a:avLst/>
          </a:prstGeom>
          <a:noFill/>
          <a:ln w="9525" algn="ctr">
            <a:solidFill>
              <a:schemeClr val="tx1"/>
            </a:solidFill>
            <a:round/>
            <a:headEnd/>
            <a:tailEnd type="arrow" w="med" len="med"/>
          </a:ln>
        </p:spPr>
      </p:cxnSp>
      <p:sp>
        <p:nvSpPr>
          <p:cNvPr id="10252" name="Rectangle 17"/>
          <p:cNvSpPr>
            <a:spLocks noChangeArrowheads="1"/>
          </p:cNvSpPr>
          <p:nvPr/>
        </p:nvSpPr>
        <p:spPr bwMode="auto">
          <a:xfrm>
            <a:off x="7162800" y="2209800"/>
            <a:ext cx="1981200" cy="3505200"/>
          </a:xfrm>
          <a:prstGeom prst="rect">
            <a:avLst/>
          </a:prstGeom>
          <a:solidFill>
            <a:schemeClr val="accent1"/>
          </a:solidFill>
          <a:ln w="9525" algn="ctr">
            <a:solidFill>
              <a:schemeClr val="tx1"/>
            </a:solidFill>
            <a:round/>
            <a:headEnd/>
            <a:tailEnd/>
          </a:ln>
        </p:spPr>
        <p:txBody>
          <a:bodyPr/>
          <a:lstStyle/>
          <a:p>
            <a:pPr eaLnBrk="0" hangingPunct="0"/>
            <a:r>
              <a:rPr lang="en-US" sz="2000">
                <a:latin typeface="Copperplate Gothic Bold" pitchFamily="34" charset="0"/>
              </a:rPr>
              <a:t>OBLIGATION</a:t>
            </a:r>
            <a:endParaRPr lang="en-US" sz="2000">
              <a:latin typeface="Brush Script MT" pitchFamily="66" charset="0"/>
            </a:endParaRPr>
          </a:p>
          <a:p>
            <a:pPr eaLnBrk="0" hangingPunct="0"/>
            <a:endParaRPr lang="en-US" sz="2000">
              <a:latin typeface="Brush Script MT" pitchFamily="66" charset="0"/>
            </a:endParaRPr>
          </a:p>
          <a:p>
            <a:pPr eaLnBrk="0" hangingPunct="0">
              <a:buFont typeface="Arial" charset="0"/>
              <a:buChar char="•"/>
            </a:pPr>
            <a:r>
              <a:rPr lang="en-US" sz="2000">
                <a:latin typeface="Brush Script MT" pitchFamily="66" charset="0"/>
              </a:rPr>
              <a:t> </a:t>
            </a:r>
            <a:r>
              <a:rPr lang="en-US" sz="2000">
                <a:latin typeface="Bookman Old Style" pitchFamily="18" charset="0"/>
              </a:rPr>
              <a:t>Unilateral </a:t>
            </a:r>
          </a:p>
          <a:p>
            <a:pPr eaLnBrk="0" hangingPunct="0">
              <a:buFont typeface="Arial" charset="0"/>
              <a:buChar char="•"/>
            </a:pPr>
            <a:r>
              <a:rPr lang="en-US" sz="2000">
                <a:latin typeface="Bookman Old Style" pitchFamily="18" charset="0"/>
              </a:rPr>
              <a:t> Bilateral</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228600"/>
            <a:ext cx="7772400" cy="685800"/>
          </a:xfrm>
        </p:spPr>
        <p:txBody>
          <a:bodyPr/>
          <a:lstStyle/>
          <a:p>
            <a:pPr eaLnBrk="1" hangingPunct="1"/>
            <a:r>
              <a:rPr lang="en-US" sz="3200" b="1" smtClean="0">
                <a:latin typeface="Bookman Old Style" pitchFamily="18" charset="0"/>
              </a:rPr>
              <a:t>CONTD….</a:t>
            </a:r>
          </a:p>
        </p:txBody>
      </p:sp>
      <p:sp>
        <p:nvSpPr>
          <p:cNvPr id="11267" name="Content Placeholder 2"/>
          <p:cNvSpPr>
            <a:spLocks noGrp="1"/>
          </p:cNvSpPr>
          <p:nvPr>
            <p:ph idx="1"/>
          </p:nvPr>
        </p:nvSpPr>
        <p:spPr>
          <a:xfrm>
            <a:off x="457200" y="838200"/>
            <a:ext cx="8305800" cy="5715000"/>
          </a:xfrm>
        </p:spPr>
        <p:txBody>
          <a:bodyPr>
            <a:normAutofit/>
          </a:bodyPr>
          <a:lstStyle/>
          <a:p>
            <a:pPr eaLnBrk="1" hangingPunct="1"/>
            <a:r>
              <a:rPr lang="en-US" sz="2800" dirty="0" smtClean="0">
                <a:latin typeface="Bookman Old Style" pitchFamily="18" charset="0"/>
              </a:rPr>
              <a:t> On the basis </a:t>
            </a:r>
            <a:r>
              <a:rPr lang="en-US" sz="2800" b="1" dirty="0" smtClean="0">
                <a:latin typeface="Bookman Old Style" pitchFamily="18" charset="0"/>
              </a:rPr>
              <a:t>Enforceability</a:t>
            </a:r>
          </a:p>
          <a:p>
            <a:pPr eaLnBrk="1" hangingPunct="1">
              <a:buFontTx/>
              <a:buNone/>
            </a:pPr>
            <a:r>
              <a:rPr lang="en-US" sz="2800" dirty="0" smtClean="0">
                <a:latin typeface="Bookman Old Style" pitchFamily="18" charset="0"/>
              </a:rPr>
              <a:t>    1. </a:t>
            </a:r>
            <a:r>
              <a:rPr lang="en-US" sz="2800" b="1" u="sng" dirty="0" smtClean="0">
                <a:latin typeface="Bookman Old Style" pitchFamily="18" charset="0"/>
              </a:rPr>
              <a:t>Valid Contact</a:t>
            </a:r>
            <a:r>
              <a:rPr lang="en-US" sz="2800" dirty="0" smtClean="0">
                <a:latin typeface="Bookman Old Style" pitchFamily="18" charset="0"/>
              </a:rPr>
              <a:t>:- valid contract is that contract which satisfies all the essentials of  </a:t>
            </a:r>
            <a:r>
              <a:rPr lang="en-US" sz="2800" u="sng" dirty="0" smtClean="0">
                <a:latin typeface="Bookman Old Style" pitchFamily="18" charset="0"/>
              </a:rPr>
              <a:t>section 10 </a:t>
            </a:r>
            <a:r>
              <a:rPr lang="en-US" sz="2800" dirty="0" smtClean="0">
                <a:latin typeface="Bookman Old Style" pitchFamily="18" charset="0"/>
              </a:rPr>
              <a:t> of Indian Contact Act like:- </a:t>
            </a:r>
            <a:r>
              <a:rPr lang="en-US" sz="2800" b="1" dirty="0" smtClean="0">
                <a:solidFill>
                  <a:srgbClr val="FF0000"/>
                </a:solidFill>
                <a:latin typeface="Bookman Old Style" pitchFamily="18" charset="0"/>
              </a:rPr>
              <a:t>lawful offer &amp; acceptance, free consent, etc.   </a:t>
            </a:r>
          </a:p>
          <a:p>
            <a:pPr algn="just" eaLnBrk="1" hangingPunct="1">
              <a:buFontTx/>
              <a:buNone/>
            </a:pPr>
            <a:r>
              <a:rPr lang="en-US" sz="2800" dirty="0" smtClean="0">
                <a:latin typeface="Bookman Old Style" pitchFamily="18" charset="0"/>
              </a:rPr>
              <a:t>	</a:t>
            </a:r>
            <a:r>
              <a:rPr lang="en-US" sz="2800" b="1" dirty="0" smtClean="0">
                <a:solidFill>
                  <a:srgbClr val="002060"/>
                </a:solidFill>
                <a:latin typeface="Bookman Old Style" pitchFamily="18" charset="0"/>
              </a:rPr>
              <a:t>For example</a:t>
            </a:r>
            <a:r>
              <a:rPr lang="en-US" sz="2800" dirty="0" smtClean="0">
                <a:solidFill>
                  <a:srgbClr val="002060"/>
                </a:solidFill>
                <a:latin typeface="Bookman Old Style" pitchFamily="18" charset="0"/>
              </a:rPr>
              <a:t>:- A ask B if he wants to buy his bike for Rs.10,000. B agrees to buy bike. It is agreement which is enforceable by law. Hence, it is contract.</a:t>
            </a:r>
          </a:p>
          <a:p>
            <a:pPr eaLnBrk="1" hangingPunct="1">
              <a:buFontTx/>
              <a:buNone/>
            </a:pPr>
            <a:r>
              <a:rPr lang="en-US" sz="2800" dirty="0" smtClean="0">
                <a:latin typeface="Bookman Old Style" pitchFamily="18" charset="0"/>
              </a:rPr>
              <a:t>  </a:t>
            </a:r>
            <a:endParaRPr lang="en-US" sz="2800" b="1" u="sng" dirty="0" smtClean="0">
              <a:solidFill>
                <a:srgbClr val="FF0000"/>
              </a:solidFill>
              <a:latin typeface="Bookman Old Style"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92500" lnSpcReduction="20000"/>
          </a:bodyPr>
          <a:lstStyle/>
          <a:p>
            <a:pPr>
              <a:buNone/>
            </a:pPr>
            <a:r>
              <a:rPr lang="en-US" b="1" u="sng" dirty="0" smtClean="0">
                <a:latin typeface="Bookman Old Style" pitchFamily="18" charset="0"/>
              </a:rPr>
              <a:t>2.Void Contract </a:t>
            </a:r>
            <a:r>
              <a:rPr lang="en-US" b="1" dirty="0" smtClean="0">
                <a:solidFill>
                  <a:srgbClr val="0070C0"/>
                </a:solidFill>
              </a:rPr>
              <a:t>Sec2(j)</a:t>
            </a:r>
            <a:r>
              <a:rPr lang="en-US" dirty="0" smtClean="0">
                <a:latin typeface="Bookman Old Style" pitchFamily="18" charset="0"/>
              </a:rPr>
              <a:t>:- void contract is one which was a valid contract when it was made but subsequently it becomes void due to change of circumstances.</a:t>
            </a:r>
          </a:p>
          <a:p>
            <a:pPr>
              <a:buNone/>
            </a:pPr>
            <a:endParaRPr lang="en-US" dirty="0" smtClean="0">
              <a:latin typeface="Bookman Old Style" pitchFamily="18" charset="0"/>
            </a:endParaRPr>
          </a:p>
          <a:p>
            <a:pPr>
              <a:buNone/>
            </a:pPr>
            <a:r>
              <a:rPr lang="en-US" dirty="0" smtClean="0">
                <a:latin typeface="Bookman Old Style" pitchFamily="18" charset="0"/>
              </a:rPr>
              <a:t>	</a:t>
            </a:r>
            <a:r>
              <a:rPr lang="en-US" b="1" dirty="0" smtClean="0">
                <a:solidFill>
                  <a:srgbClr val="002060"/>
                </a:solidFill>
                <a:latin typeface="Bookman Old Style" pitchFamily="18" charset="0"/>
              </a:rPr>
              <a:t>For example</a:t>
            </a:r>
            <a:r>
              <a:rPr lang="en-US" dirty="0" smtClean="0">
                <a:solidFill>
                  <a:srgbClr val="002060"/>
                </a:solidFill>
                <a:latin typeface="Bookman Old Style" pitchFamily="18" charset="0"/>
              </a:rPr>
              <a:t>:- X agrees to sell his horse to Y for Rs. 5,000. but the horse died in an accident. It become impossible to perform the contract due to destruction of the subject. Thus, a valid contract changes into void contract because of </a:t>
            </a:r>
            <a:r>
              <a:rPr lang="en-US" b="1" dirty="0" smtClean="0">
                <a:solidFill>
                  <a:srgbClr val="FF0000"/>
                </a:solidFill>
                <a:latin typeface="Bookman Old Style" pitchFamily="18" charset="0"/>
              </a:rPr>
              <a:t>impossibility of performance.</a:t>
            </a:r>
            <a:endParaRPr lang="en-US" b="1" u="sng" dirty="0" smtClean="0">
              <a:solidFill>
                <a:srgbClr val="FF0000"/>
              </a:solidFill>
              <a:latin typeface="Bookman Old Style"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600200"/>
            <a:ext cx="7543800" cy="3903504"/>
          </a:xfrm>
          <a:prstGeom prst="rect">
            <a:avLst/>
          </a:prstGeom>
        </p:spPr>
        <p:txBody>
          <a:bodyPr wrap="square">
            <a:spAutoFit/>
          </a:bodyPr>
          <a:lstStyle/>
          <a:p>
            <a:pPr algn="just" fontAlgn="auto">
              <a:lnSpc>
                <a:spcPct val="150000"/>
              </a:lnSpc>
              <a:spcBef>
                <a:spcPts val="0"/>
              </a:spcBef>
              <a:spcAft>
                <a:spcPts val="0"/>
              </a:spcAft>
              <a:defRPr/>
            </a:pPr>
            <a:r>
              <a:rPr lang="en-US" sz="2400" dirty="0">
                <a:latin typeface="+mn-lt"/>
              </a:rPr>
              <a:t>	 </a:t>
            </a:r>
            <a:r>
              <a:rPr lang="en-US" sz="2800" dirty="0">
                <a:effectLst>
                  <a:outerShdw blurRad="38100" dist="38100" dir="2700000" algn="tl">
                    <a:srgbClr val="000000">
                      <a:alpha val="43137"/>
                    </a:srgbClr>
                  </a:outerShdw>
                </a:effectLst>
                <a:latin typeface="+mn-lt"/>
              </a:rPr>
              <a:t>Business law is a rule which helps us to regulate and manage our business transactions and activities system. It has direct relation with trade, industry and commerce. e.g. insurance act, contract act, tax act, sale of goods act, agency act etc.</a:t>
            </a:r>
          </a:p>
        </p:txBody>
      </p:sp>
      <p:sp>
        <p:nvSpPr>
          <p:cNvPr id="3" name="TextBox 2"/>
          <p:cNvSpPr txBox="1"/>
          <p:nvPr/>
        </p:nvSpPr>
        <p:spPr>
          <a:xfrm>
            <a:off x="838200" y="457200"/>
            <a:ext cx="7467600" cy="923330"/>
          </a:xfrm>
          <a:prstGeom prst="rect">
            <a:avLst/>
          </a:prstGeom>
          <a:noFill/>
        </p:spPr>
        <p:txBody>
          <a:bodyPr wrap="square">
            <a:spAutoFit/>
          </a:bodyPr>
          <a:lstStyle/>
          <a:p>
            <a:pPr fontAlgn="auto">
              <a:spcBef>
                <a:spcPts val="0"/>
              </a:spcBef>
              <a:spcAft>
                <a:spcPts val="0"/>
              </a:spcAft>
              <a:defRPr/>
            </a:pPr>
            <a:r>
              <a:rPr lang="en-US" sz="5400" b="1" dirty="0">
                <a:effectLst>
                  <a:outerShdw blurRad="38100" dist="38100" dir="2700000" algn="tl">
                    <a:srgbClr val="000000">
                      <a:alpha val="43137"/>
                    </a:srgbClr>
                  </a:outerShdw>
                </a:effectLst>
                <a:latin typeface="+mn-lt"/>
              </a:rPr>
              <a:t>Business Law</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28600"/>
            <a:ext cx="7772400" cy="609600"/>
          </a:xfrm>
        </p:spPr>
        <p:txBody>
          <a:bodyPr/>
          <a:lstStyle/>
          <a:p>
            <a:pPr eaLnBrk="1" hangingPunct="1"/>
            <a:r>
              <a:rPr lang="en-US" sz="3200" smtClean="0">
                <a:latin typeface="Brush Script MT" pitchFamily="66" charset="0"/>
              </a:rPr>
              <a:t>CONTD……</a:t>
            </a:r>
          </a:p>
        </p:txBody>
      </p:sp>
      <p:sp>
        <p:nvSpPr>
          <p:cNvPr id="12291" name="Content Placeholder 2"/>
          <p:cNvSpPr>
            <a:spLocks noGrp="1"/>
          </p:cNvSpPr>
          <p:nvPr>
            <p:ph idx="1"/>
          </p:nvPr>
        </p:nvSpPr>
        <p:spPr>
          <a:xfrm>
            <a:off x="533400" y="1066800"/>
            <a:ext cx="7924800" cy="5257800"/>
          </a:xfrm>
        </p:spPr>
        <p:txBody>
          <a:bodyPr>
            <a:normAutofit/>
          </a:bodyPr>
          <a:lstStyle/>
          <a:p>
            <a:pPr eaLnBrk="1" hangingPunct="1">
              <a:buNone/>
            </a:pPr>
            <a:r>
              <a:rPr lang="en-US" sz="2800" b="1" u="sng" dirty="0" smtClean="0">
                <a:latin typeface="Bookman Old Style" pitchFamily="18" charset="0"/>
              </a:rPr>
              <a:t> 3. Void Agreement </a:t>
            </a:r>
            <a:r>
              <a:rPr lang="en-US" sz="2800" dirty="0" smtClean="0">
                <a:latin typeface="Bookman Old Style" pitchFamily="18" charset="0"/>
              </a:rPr>
              <a:t>:- an agreement not </a:t>
            </a:r>
            <a:r>
              <a:rPr lang="en-US" sz="2800" b="1" dirty="0" smtClean="0">
                <a:solidFill>
                  <a:srgbClr val="FF0000"/>
                </a:solidFill>
                <a:latin typeface="Bookman Old Style" pitchFamily="18" charset="0"/>
              </a:rPr>
              <a:t>enforceable by law </a:t>
            </a:r>
            <a:r>
              <a:rPr lang="en-US" sz="2800" dirty="0" smtClean="0">
                <a:latin typeface="Bookman Old Style" pitchFamily="18" charset="0"/>
              </a:rPr>
              <a:t>is said to be void. </a:t>
            </a:r>
          </a:p>
          <a:p>
            <a:pPr eaLnBrk="1" hangingPunct="1">
              <a:buFontTx/>
              <a:buNone/>
            </a:pPr>
            <a:r>
              <a:rPr lang="en-US" sz="2800" b="1" dirty="0" smtClean="0">
                <a:solidFill>
                  <a:srgbClr val="002060"/>
                </a:solidFill>
                <a:latin typeface="Bookman Old Style" pitchFamily="18" charset="0"/>
              </a:rPr>
              <a:t>     For example</a:t>
            </a:r>
            <a:r>
              <a:rPr lang="en-US" sz="2800" dirty="0" smtClean="0">
                <a:solidFill>
                  <a:srgbClr val="002060"/>
                </a:solidFill>
                <a:latin typeface="Bookman Old Style" pitchFamily="18" charset="0"/>
              </a:rPr>
              <a:t>:- X supplies luxury goods to Y a minor for a consideration of Rs. 10,000. Y refused to make payment. X cannot enforce the agreement in the court of law since the agreement is void because Y is minor. </a:t>
            </a:r>
          </a:p>
          <a:p>
            <a:pPr eaLnBrk="1" hangingPunct="1">
              <a:buFontTx/>
              <a:buNone/>
            </a:pPr>
            <a:endParaRPr lang="en-US" sz="2800" dirty="0" smtClean="0">
              <a:latin typeface="Bookman Old Style" pitchFamily="18" charset="0"/>
            </a:endParaRPr>
          </a:p>
          <a:p>
            <a:pPr eaLnBrk="1" hangingPunct="1">
              <a:buFontTx/>
              <a:buNone/>
            </a:pPr>
            <a:endParaRPr lang="en-US" sz="2800" dirty="0" smtClean="0">
              <a:latin typeface="Bookman Old Style"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fontScale="85000" lnSpcReduction="10000"/>
          </a:bodyPr>
          <a:lstStyle/>
          <a:p>
            <a:pPr>
              <a:buNone/>
            </a:pPr>
            <a:r>
              <a:rPr lang="en-US" b="1" u="sng" dirty="0" smtClean="0">
                <a:latin typeface="Bookman Old Style" pitchFamily="18" charset="0"/>
              </a:rPr>
              <a:t> 4. Voidable Contract </a:t>
            </a:r>
            <a:r>
              <a:rPr lang="en-US" b="1" dirty="0" smtClean="0">
                <a:solidFill>
                  <a:srgbClr val="0070C0"/>
                </a:solidFill>
              </a:rPr>
              <a:t>Sec2(</a:t>
            </a:r>
            <a:r>
              <a:rPr lang="en-US" b="1" dirty="0" err="1" smtClean="0">
                <a:solidFill>
                  <a:srgbClr val="0070C0"/>
                </a:solidFill>
              </a:rPr>
              <a:t>i</a:t>
            </a:r>
            <a:r>
              <a:rPr lang="en-US" b="1" dirty="0" smtClean="0">
                <a:solidFill>
                  <a:srgbClr val="0070C0"/>
                </a:solidFill>
              </a:rPr>
              <a:t>)</a:t>
            </a:r>
            <a:r>
              <a:rPr lang="en-US" dirty="0" smtClean="0">
                <a:latin typeface="Bookman Old Style" pitchFamily="18" charset="0"/>
              </a:rPr>
              <a:t>:- an agreement which is enforceable by law at the option of one or more of the parties thereto, but not at the option of other, is voidable contract. Such a contract come into existence where </a:t>
            </a:r>
            <a:r>
              <a:rPr lang="en-US" b="1" dirty="0" smtClean="0">
                <a:solidFill>
                  <a:srgbClr val="FF0000"/>
                </a:solidFill>
                <a:latin typeface="Bookman Old Style" pitchFamily="18" charset="0"/>
              </a:rPr>
              <a:t>of consent of one or more parties is not free. </a:t>
            </a:r>
          </a:p>
          <a:p>
            <a:pPr>
              <a:buFontTx/>
              <a:buChar char="-"/>
            </a:pPr>
            <a:endParaRPr lang="en-US" b="1" dirty="0" smtClean="0">
              <a:solidFill>
                <a:srgbClr val="FF0000"/>
              </a:solidFill>
              <a:latin typeface="Bookman Old Style" pitchFamily="18" charset="0"/>
            </a:endParaRPr>
          </a:p>
          <a:p>
            <a:pPr>
              <a:buNone/>
            </a:pPr>
            <a:r>
              <a:rPr lang="en-US" b="1" dirty="0" smtClean="0">
                <a:solidFill>
                  <a:srgbClr val="002060"/>
                </a:solidFill>
                <a:latin typeface="Bookman Old Style" pitchFamily="18" charset="0"/>
              </a:rPr>
              <a:t>     For example</a:t>
            </a:r>
            <a:r>
              <a:rPr lang="en-US" dirty="0" smtClean="0">
                <a:solidFill>
                  <a:srgbClr val="002060"/>
                </a:solidFill>
                <a:latin typeface="Bookman Old Style" pitchFamily="18" charset="0"/>
              </a:rPr>
              <a:t>:- X promise to sell his scooter to Y for Rs. 500000. however, the consent  X has been procured by Y at a gun point. X is an aggrieved party &amp; the contract is voidable at his option.</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33400" y="228600"/>
            <a:ext cx="7772400" cy="457200"/>
          </a:xfrm>
        </p:spPr>
        <p:txBody>
          <a:bodyPr>
            <a:normAutofit fontScale="90000"/>
          </a:bodyPr>
          <a:lstStyle/>
          <a:p>
            <a:pPr eaLnBrk="1" hangingPunct="1"/>
            <a:r>
              <a:rPr lang="en-US" sz="3200" dirty="0" smtClean="0">
                <a:latin typeface="Brush Script MT" pitchFamily="66" charset="0"/>
              </a:rPr>
              <a:t>CONTD……</a:t>
            </a:r>
            <a:endParaRPr lang="en-US" sz="3200" dirty="0" smtClean="0"/>
          </a:p>
        </p:txBody>
      </p:sp>
      <p:sp>
        <p:nvSpPr>
          <p:cNvPr id="13315" name="Content Placeholder 2"/>
          <p:cNvSpPr>
            <a:spLocks noGrp="1"/>
          </p:cNvSpPr>
          <p:nvPr>
            <p:ph idx="1"/>
          </p:nvPr>
        </p:nvSpPr>
        <p:spPr>
          <a:xfrm>
            <a:off x="381000" y="914400"/>
            <a:ext cx="8229600" cy="5562600"/>
          </a:xfrm>
        </p:spPr>
        <p:txBody>
          <a:bodyPr>
            <a:noAutofit/>
          </a:bodyPr>
          <a:lstStyle/>
          <a:p>
            <a:pPr algn="just" eaLnBrk="1" hangingPunct="1">
              <a:buNone/>
            </a:pPr>
            <a:r>
              <a:rPr lang="en-US" sz="2400" b="1" u="sng" dirty="0" smtClean="0">
                <a:latin typeface="Bookman Old Style" pitchFamily="18" charset="0"/>
              </a:rPr>
              <a:t> 5. Illegal Agreement</a:t>
            </a:r>
            <a:r>
              <a:rPr lang="en-US" sz="2400" dirty="0" smtClean="0">
                <a:latin typeface="Bookman Old Style" pitchFamily="18" charset="0"/>
              </a:rPr>
              <a:t>:- an agreement which is </a:t>
            </a:r>
            <a:r>
              <a:rPr lang="en-US" sz="2400" b="1" dirty="0" smtClean="0">
                <a:solidFill>
                  <a:srgbClr val="FF0000"/>
                </a:solidFill>
                <a:latin typeface="Bookman Old Style" pitchFamily="18" charset="0"/>
              </a:rPr>
              <a:t>prohibited by law or against the policy of law</a:t>
            </a:r>
            <a:r>
              <a:rPr lang="en-US" sz="2400" dirty="0" smtClean="0">
                <a:latin typeface="Bookman Old Style" pitchFamily="18" charset="0"/>
              </a:rPr>
              <a:t> is known as illegal agreement.</a:t>
            </a:r>
          </a:p>
          <a:p>
            <a:pPr algn="just" eaLnBrk="1" hangingPunct="1">
              <a:buFontTx/>
              <a:buNone/>
            </a:pPr>
            <a:r>
              <a:rPr lang="en-US" sz="2400" dirty="0" smtClean="0">
                <a:solidFill>
                  <a:srgbClr val="002060"/>
                </a:solidFill>
                <a:latin typeface="Bookman Old Style" pitchFamily="18" charset="0"/>
              </a:rPr>
              <a:t>    </a:t>
            </a:r>
            <a:r>
              <a:rPr lang="en-US" sz="2400" b="1" dirty="0" smtClean="0">
                <a:solidFill>
                  <a:srgbClr val="002060"/>
                </a:solidFill>
                <a:latin typeface="Bookman Old Style" pitchFamily="18" charset="0"/>
              </a:rPr>
              <a:t>For example</a:t>
            </a:r>
            <a:r>
              <a:rPr lang="en-US" sz="2400" dirty="0" smtClean="0">
                <a:solidFill>
                  <a:srgbClr val="002060"/>
                </a:solidFill>
                <a:latin typeface="Bookman Old Style" pitchFamily="18" charset="0"/>
              </a:rPr>
              <a:t>:-  X agrees to kill Y if Z pays him Rs.10,000.  it is an unlawful as well as void agreement.  </a:t>
            </a:r>
          </a:p>
          <a:p>
            <a:pPr algn="just" eaLnBrk="1" hangingPunct="1">
              <a:buFontTx/>
              <a:buNone/>
            </a:pPr>
            <a:endParaRPr lang="en-US" sz="2400" dirty="0" smtClean="0">
              <a:latin typeface="Bookman Old Style" pitchFamily="18" charset="0"/>
            </a:endParaRPr>
          </a:p>
          <a:p>
            <a:pPr algn="just" eaLnBrk="1" hangingPunct="1">
              <a:buNone/>
            </a:pPr>
            <a:r>
              <a:rPr lang="en-US" sz="2400" b="1" u="sng" dirty="0" smtClean="0">
                <a:latin typeface="Bookman Old Style" pitchFamily="18" charset="0"/>
              </a:rPr>
              <a:t> 6. Agreement discovered to be void</a:t>
            </a:r>
            <a:r>
              <a:rPr lang="en-US" sz="2400" dirty="0" smtClean="0">
                <a:latin typeface="Bookman Old Style" pitchFamily="18" charset="0"/>
              </a:rPr>
              <a:t>:- an agreement whose void nature becomes known to parties only subsequent to its formation</a:t>
            </a:r>
          </a:p>
          <a:p>
            <a:pPr algn="just" eaLnBrk="1" hangingPunct="1">
              <a:buFontTx/>
              <a:buNone/>
            </a:pPr>
            <a:r>
              <a:rPr lang="en-US" sz="2400" dirty="0" smtClean="0">
                <a:solidFill>
                  <a:srgbClr val="002060"/>
                </a:solidFill>
                <a:latin typeface="Bookman Old Style" pitchFamily="18" charset="0"/>
              </a:rPr>
              <a:t>    </a:t>
            </a:r>
            <a:r>
              <a:rPr lang="en-US" sz="2400" b="1" dirty="0" smtClean="0">
                <a:solidFill>
                  <a:srgbClr val="002060"/>
                </a:solidFill>
                <a:latin typeface="Bookman Old Style" pitchFamily="18" charset="0"/>
              </a:rPr>
              <a:t>For example</a:t>
            </a:r>
            <a:r>
              <a:rPr lang="en-US" sz="2400" dirty="0" smtClean="0">
                <a:solidFill>
                  <a:srgbClr val="002060"/>
                </a:solidFill>
                <a:latin typeface="Bookman Old Style" pitchFamily="18" charset="0"/>
              </a:rPr>
              <a:t>:-  X agrees to sell his car to Y, both not knowing that the car has been badly damaged in accident the previous night.</a:t>
            </a:r>
          </a:p>
          <a:p>
            <a:pPr algn="just" eaLnBrk="1" hangingPunct="1">
              <a:buFontTx/>
              <a:buNone/>
            </a:pPr>
            <a:endParaRPr lang="en-US" sz="2400" dirty="0" smtClean="0">
              <a:latin typeface="Bookman Old Style"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533400" y="228600"/>
            <a:ext cx="7772400" cy="609600"/>
          </a:xfrm>
        </p:spPr>
        <p:txBody>
          <a:bodyPr/>
          <a:lstStyle/>
          <a:p>
            <a:pPr eaLnBrk="1" hangingPunct="1"/>
            <a:r>
              <a:rPr lang="en-US" sz="3200" smtClean="0">
                <a:latin typeface="Brush Script MT" pitchFamily="66" charset="0"/>
              </a:rPr>
              <a:t>CONTD……</a:t>
            </a:r>
            <a:endParaRPr lang="en-US" sz="3200" smtClean="0"/>
          </a:p>
        </p:txBody>
      </p:sp>
      <p:sp>
        <p:nvSpPr>
          <p:cNvPr id="14339" name="Content Placeholder 2"/>
          <p:cNvSpPr>
            <a:spLocks noGrp="1"/>
          </p:cNvSpPr>
          <p:nvPr>
            <p:ph idx="1"/>
          </p:nvPr>
        </p:nvSpPr>
        <p:spPr>
          <a:xfrm>
            <a:off x="381000" y="1447800"/>
            <a:ext cx="8229600" cy="5029200"/>
          </a:xfrm>
        </p:spPr>
        <p:txBody>
          <a:bodyPr>
            <a:normAutofit/>
          </a:bodyPr>
          <a:lstStyle/>
          <a:p>
            <a:pPr algn="just" eaLnBrk="1" hangingPunct="1">
              <a:buNone/>
            </a:pPr>
            <a:r>
              <a:rPr lang="en-US" sz="2800" b="1" u="sng" dirty="0" smtClean="0">
                <a:latin typeface="Bookman Old Style" pitchFamily="18" charset="0"/>
              </a:rPr>
              <a:t>7. Unenforceable Contract</a:t>
            </a:r>
            <a:r>
              <a:rPr lang="en-US" sz="2800" dirty="0" smtClean="0">
                <a:latin typeface="Bookman Old Style" pitchFamily="18" charset="0"/>
              </a:rPr>
              <a:t>:- A contract which is valid in all respects but because of non – fulfillment of some technical </a:t>
            </a:r>
            <a:r>
              <a:rPr lang="en-US" sz="2800" dirty="0" smtClean="0">
                <a:latin typeface="Bookman Old Style" pitchFamily="18" charset="0"/>
              </a:rPr>
              <a:t>formality, </a:t>
            </a:r>
            <a:r>
              <a:rPr lang="en-US" sz="2800" dirty="0" smtClean="0">
                <a:latin typeface="Bookman Old Style" pitchFamily="18" charset="0"/>
              </a:rPr>
              <a:t>it cannot be treated as enforceable.</a:t>
            </a:r>
          </a:p>
          <a:p>
            <a:pPr algn="just" eaLnBrk="1" hangingPunct="1">
              <a:buFontTx/>
              <a:buNone/>
            </a:pPr>
            <a:endParaRPr lang="en-US" sz="2800" dirty="0" smtClean="0">
              <a:latin typeface="Bookman Old Style"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304800" y="304800"/>
            <a:ext cx="7772400" cy="1143000"/>
          </a:xfrm>
        </p:spPr>
        <p:txBody>
          <a:bodyPr/>
          <a:lstStyle/>
          <a:p>
            <a:r>
              <a:rPr lang="en-US" sz="2800" b="1" smtClean="0">
                <a:latin typeface="Bookman Old Style" pitchFamily="18" charset="0"/>
              </a:rPr>
              <a:t>VOID AGREEMENT V/S VOIDABLE CONTRACT</a:t>
            </a:r>
          </a:p>
        </p:txBody>
      </p:sp>
      <p:graphicFrame>
        <p:nvGraphicFramePr>
          <p:cNvPr id="4" name="Content Placeholder 3"/>
          <p:cNvGraphicFramePr>
            <a:graphicFrameLocks noGrp="1"/>
          </p:cNvGraphicFramePr>
          <p:nvPr>
            <p:ph idx="1"/>
          </p:nvPr>
        </p:nvGraphicFramePr>
        <p:xfrm>
          <a:off x="609600" y="2362200"/>
          <a:ext cx="7772400" cy="3108960"/>
        </p:xfrm>
        <a:graphic>
          <a:graphicData uri="http://schemas.openxmlformats.org/drawingml/2006/table">
            <a:tbl>
              <a:tblPr firstRow="1" bandRow="1">
                <a:tableStyleId>{00A15C55-8517-42AA-B614-E9B94910E393}</a:tableStyleId>
              </a:tblPr>
              <a:tblGrid>
                <a:gridCol w="1828800"/>
                <a:gridCol w="2971800"/>
                <a:gridCol w="2971800"/>
              </a:tblGrid>
              <a:tr h="370840">
                <a:tc>
                  <a:txBody>
                    <a:bodyPr/>
                    <a:lstStyle/>
                    <a:p>
                      <a:pPr algn="ctr"/>
                      <a:r>
                        <a:rPr lang="en-US" dirty="0" smtClean="0">
                          <a:solidFill>
                            <a:schemeClr val="bg1"/>
                          </a:solidFill>
                          <a:latin typeface="Bookman Old Style" pitchFamily="18" charset="0"/>
                        </a:rPr>
                        <a:t>BASIS OF DISTINCTION</a:t>
                      </a:r>
                      <a:endParaRPr lang="en-US" dirty="0">
                        <a:solidFill>
                          <a:schemeClr val="bg1"/>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bg1"/>
                          </a:solidFill>
                          <a:latin typeface="Bookman Old Style" pitchFamily="18" charset="0"/>
                        </a:rPr>
                        <a:t>VOID AGREEMENT</a:t>
                      </a:r>
                      <a:endParaRPr lang="en-US" dirty="0">
                        <a:solidFill>
                          <a:schemeClr val="bg1"/>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bg1"/>
                          </a:solidFill>
                          <a:latin typeface="Bookman Old Style" pitchFamily="18" charset="0"/>
                        </a:rPr>
                        <a:t>VOIDABLE CONTRACT</a:t>
                      </a:r>
                      <a:endParaRPr lang="en-US" dirty="0">
                        <a:solidFill>
                          <a:schemeClr val="bg1"/>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i="1" dirty="0" smtClean="0">
                          <a:solidFill>
                            <a:srgbClr val="002060"/>
                          </a:solidFill>
                          <a:latin typeface="Bookman Old Style" pitchFamily="18" charset="0"/>
                        </a:rPr>
                        <a:t>Void</a:t>
                      </a:r>
                      <a:r>
                        <a:rPr lang="en-US" i="1" baseline="0" dirty="0" smtClean="0">
                          <a:solidFill>
                            <a:srgbClr val="002060"/>
                          </a:solidFill>
                          <a:latin typeface="Bookman Old Style" pitchFamily="18" charset="0"/>
                        </a:rPr>
                        <a:t> </a:t>
                      </a:r>
                      <a:r>
                        <a:rPr lang="en-US" i="1" baseline="0" dirty="0" err="1" smtClean="0">
                          <a:solidFill>
                            <a:srgbClr val="002060"/>
                          </a:solidFill>
                          <a:latin typeface="Bookman Old Style" pitchFamily="18" charset="0"/>
                        </a:rPr>
                        <a:t>ab</a:t>
                      </a:r>
                      <a:r>
                        <a:rPr lang="en-US" i="1" baseline="0" dirty="0" smtClean="0">
                          <a:solidFill>
                            <a:srgbClr val="002060"/>
                          </a:solidFill>
                          <a:latin typeface="Bookman Old Style" pitchFamily="18" charset="0"/>
                        </a:rPr>
                        <a:t> - initio</a:t>
                      </a:r>
                      <a:endParaRPr lang="en-US" i="1"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Void from the beginning</a:t>
                      </a:r>
                      <a:endParaRPr lang="en-US"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Valid for one party but not for another</a:t>
                      </a:r>
                      <a:endParaRPr lang="en-US" sz="1800" kern="1200" dirty="0" smtClean="0">
                        <a:solidFill>
                          <a:srgbClr val="002060"/>
                        </a:solidFill>
                        <a:latin typeface="Bookman Old Style" pitchFamily="18"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i="1" dirty="0" smtClean="0">
                          <a:solidFill>
                            <a:srgbClr val="002060"/>
                          </a:solidFill>
                          <a:latin typeface="Bookman Old Style" pitchFamily="18" charset="0"/>
                        </a:rPr>
                        <a:t>Missing Element</a:t>
                      </a:r>
                      <a:endParaRPr lang="en-US" i="1"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Enforceability by Law</a:t>
                      </a:r>
                      <a:endParaRPr lang="en-US"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Free consent of party missing</a:t>
                      </a:r>
                      <a:endParaRPr lang="en-US"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i="1" dirty="0" smtClean="0">
                          <a:solidFill>
                            <a:srgbClr val="002060"/>
                          </a:solidFill>
                          <a:latin typeface="Bookman Old Style" pitchFamily="18" charset="0"/>
                        </a:rPr>
                        <a:t>Enforceability</a:t>
                      </a:r>
                      <a:endParaRPr lang="en-US" i="1"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Cannot be enforced by any party</a:t>
                      </a:r>
                      <a:endParaRPr lang="en-US"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solidFill>
                            <a:srgbClr val="002060"/>
                          </a:solidFill>
                          <a:latin typeface="Bookman Old Style" pitchFamily="18" charset="0"/>
                        </a:rPr>
                        <a:t>Continues to be enforceable as long as both the parties</a:t>
                      </a:r>
                      <a:r>
                        <a:rPr lang="en-US" baseline="0" dirty="0" smtClean="0">
                          <a:solidFill>
                            <a:srgbClr val="002060"/>
                          </a:solidFill>
                          <a:latin typeface="Bookman Old Style" pitchFamily="18" charset="0"/>
                        </a:rPr>
                        <a:t> give their consent</a:t>
                      </a:r>
                      <a:endParaRPr lang="en-US" dirty="0">
                        <a:solidFill>
                          <a:srgbClr val="002060"/>
                        </a:solidFill>
                        <a:latin typeface="Bookman Old Style"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609600"/>
            <a:ext cx="7772400" cy="533400"/>
          </a:xfrm>
        </p:spPr>
        <p:txBody>
          <a:bodyPr>
            <a:normAutofit fontScale="90000"/>
          </a:bodyPr>
          <a:lstStyle/>
          <a:p>
            <a:r>
              <a:rPr lang="en-US" sz="3600" smtClean="0">
                <a:latin typeface="Brush Script MT" pitchFamily="66" charset="0"/>
              </a:rPr>
              <a:t>CONTD……</a:t>
            </a:r>
            <a:endParaRPr lang="en-US" sz="3600" smtClean="0"/>
          </a:p>
        </p:txBody>
      </p:sp>
      <p:sp>
        <p:nvSpPr>
          <p:cNvPr id="16387" name="Content Placeholder 2"/>
          <p:cNvSpPr>
            <a:spLocks noGrp="1"/>
          </p:cNvSpPr>
          <p:nvPr>
            <p:ph idx="1"/>
          </p:nvPr>
        </p:nvSpPr>
        <p:spPr>
          <a:xfrm>
            <a:off x="685800" y="1600200"/>
            <a:ext cx="7772400" cy="4495800"/>
          </a:xfrm>
        </p:spPr>
        <p:txBody>
          <a:bodyPr>
            <a:normAutofit/>
          </a:bodyPr>
          <a:lstStyle/>
          <a:p>
            <a:pPr algn="just" eaLnBrk="1" hangingPunct="1"/>
            <a:r>
              <a:rPr lang="en-US" sz="2800" dirty="0" smtClean="0">
                <a:latin typeface="Bookman Old Style" pitchFamily="18" charset="0"/>
              </a:rPr>
              <a:t>On the basis of </a:t>
            </a:r>
            <a:r>
              <a:rPr lang="en-US" sz="2800" b="1" dirty="0" smtClean="0">
                <a:latin typeface="Bookman Old Style" pitchFamily="18" charset="0"/>
              </a:rPr>
              <a:t>Formation</a:t>
            </a:r>
          </a:p>
          <a:p>
            <a:pPr algn="just" eaLnBrk="1" hangingPunct="1">
              <a:buFontTx/>
              <a:buNone/>
            </a:pPr>
            <a:endParaRPr lang="en-US" sz="2800" b="1" dirty="0" smtClean="0">
              <a:latin typeface="Bookman Old Style" pitchFamily="18" charset="0"/>
            </a:endParaRPr>
          </a:p>
          <a:p>
            <a:pPr algn="just" eaLnBrk="1" hangingPunct="1">
              <a:buFontTx/>
              <a:buNone/>
            </a:pPr>
            <a:r>
              <a:rPr lang="en-US" sz="2800" dirty="0" smtClean="0">
                <a:latin typeface="Bookman Old Style" pitchFamily="18" charset="0"/>
              </a:rPr>
              <a:t>   1. </a:t>
            </a:r>
            <a:r>
              <a:rPr lang="en-US" sz="2800" b="1" u="sng" dirty="0" smtClean="0">
                <a:latin typeface="Bookman Old Style" pitchFamily="18" charset="0"/>
              </a:rPr>
              <a:t>Express Contract</a:t>
            </a:r>
            <a:r>
              <a:rPr lang="en-US" sz="2800" dirty="0" smtClean="0">
                <a:latin typeface="Bookman Old Style" pitchFamily="18" charset="0"/>
              </a:rPr>
              <a:t>:- the contract is said to be an express contract when terms of contract have been agreed upon between the parties expressly i.e. oral or written, at the time of formation. </a:t>
            </a:r>
          </a:p>
          <a:p>
            <a:pPr algn="just"/>
            <a:endParaRPr lang="en-US" sz="36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3400" y="228600"/>
            <a:ext cx="7772400" cy="609600"/>
          </a:xfrm>
        </p:spPr>
        <p:txBody>
          <a:bodyPr>
            <a:normAutofit fontScale="90000"/>
          </a:bodyPr>
          <a:lstStyle/>
          <a:p>
            <a:pPr eaLnBrk="1" hangingPunct="1"/>
            <a:r>
              <a:rPr lang="en-US" sz="3200" smtClean="0">
                <a:latin typeface="Brush Script MT" pitchFamily="66" charset="0"/>
              </a:rPr>
              <a:t>CONTD</a:t>
            </a:r>
            <a:r>
              <a:rPr lang="en-US" smtClean="0">
                <a:latin typeface="Brush Script MT" pitchFamily="66" charset="0"/>
              </a:rPr>
              <a:t>……</a:t>
            </a:r>
            <a:endParaRPr lang="en-US" smtClean="0"/>
          </a:p>
        </p:txBody>
      </p:sp>
      <p:sp>
        <p:nvSpPr>
          <p:cNvPr id="17411" name="Content Placeholder 2"/>
          <p:cNvSpPr>
            <a:spLocks noGrp="1"/>
          </p:cNvSpPr>
          <p:nvPr>
            <p:ph idx="1"/>
          </p:nvPr>
        </p:nvSpPr>
        <p:spPr>
          <a:xfrm>
            <a:off x="457200" y="990600"/>
            <a:ext cx="8001000" cy="5334000"/>
          </a:xfrm>
        </p:spPr>
        <p:txBody>
          <a:bodyPr>
            <a:normAutofit/>
          </a:bodyPr>
          <a:lstStyle/>
          <a:p>
            <a:pPr algn="just" eaLnBrk="1" hangingPunct="1">
              <a:buNone/>
            </a:pPr>
            <a:r>
              <a:rPr lang="en-US" sz="2400" b="1" u="sng" dirty="0" smtClean="0">
                <a:latin typeface="Bookman Old Style" pitchFamily="18" charset="0"/>
              </a:rPr>
              <a:t> 2. Implied Contract</a:t>
            </a:r>
            <a:r>
              <a:rPr lang="en-US" sz="2400" dirty="0" smtClean="0">
                <a:latin typeface="Bookman Old Style" pitchFamily="18" charset="0"/>
              </a:rPr>
              <a:t>:- an implied contract is one which come into existence by the acts, the conduct of the parties.</a:t>
            </a:r>
          </a:p>
          <a:p>
            <a:pPr algn="just" eaLnBrk="1" hangingPunct="1">
              <a:buFontTx/>
              <a:buNone/>
            </a:pPr>
            <a:r>
              <a:rPr lang="en-US" sz="2400" dirty="0" smtClean="0">
                <a:latin typeface="Bookman Old Style" pitchFamily="18" charset="0"/>
              </a:rPr>
              <a:t>    </a:t>
            </a:r>
            <a:r>
              <a:rPr lang="en-US" sz="2400" b="1" dirty="0" smtClean="0">
                <a:solidFill>
                  <a:srgbClr val="002060"/>
                </a:solidFill>
                <a:latin typeface="Bookman Old Style" pitchFamily="18" charset="0"/>
              </a:rPr>
              <a:t>For example</a:t>
            </a:r>
            <a:r>
              <a:rPr lang="en-US" sz="2400" dirty="0" smtClean="0">
                <a:solidFill>
                  <a:srgbClr val="002060"/>
                </a:solidFill>
                <a:latin typeface="Bookman Old Style" pitchFamily="18" charset="0"/>
              </a:rPr>
              <a:t>:- Order placed for a cup of coffee in a restaurant.</a:t>
            </a:r>
          </a:p>
          <a:p>
            <a:pPr algn="just" eaLnBrk="1" hangingPunct="1">
              <a:buNone/>
            </a:pPr>
            <a:r>
              <a:rPr lang="en-US" sz="2400" b="1" u="sng" dirty="0" smtClean="0">
                <a:latin typeface="Bookman Old Style" pitchFamily="18" charset="0"/>
              </a:rPr>
              <a:t> 3. Quasi Contract</a:t>
            </a:r>
            <a:r>
              <a:rPr lang="en-US" sz="2400" dirty="0" smtClean="0">
                <a:latin typeface="Bookman Old Style" pitchFamily="18" charset="0"/>
              </a:rPr>
              <a:t>:- in quasi contract, there is no intention of the parties to form a contract but created by law.</a:t>
            </a:r>
          </a:p>
          <a:p>
            <a:pPr algn="just" eaLnBrk="1" hangingPunct="1">
              <a:buFontTx/>
              <a:buNone/>
            </a:pPr>
            <a:r>
              <a:rPr lang="en-US" sz="2400" dirty="0" smtClean="0">
                <a:latin typeface="Bookman Old Style" pitchFamily="18" charset="0"/>
              </a:rPr>
              <a:t>    </a:t>
            </a:r>
            <a:r>
              <a:rPr lang="en-US" sz="2400" b="1" dirty="0" smtClean="0">
                <a:solidFill>
                  <a:srgbClr val="002060"/>
                </a:solidFill>
                <a:latin typeface="Bookman Old Style" pitchFamily="18" charset="0"/>
              </a:rPr>
              <a:t>For example</a:t>
            </a:r>
            <a:r>
              <a:rPr lang="en-US" sz="2400" dirty="0" smtClean="0">
                <a:solidFill>
                  <a:srgbClr val="002060"/>
                </a:solidFill>
                <a:latin typeface="Bookman Old Style" pitchFamily="18" charset="0"/>
              </a:rPr>
              <a:t>:- X, a trader, leaves certain goods at house of Y by mistake. This imposes an obligation on “Y” either to return the goods to X or to make the payment if he treats the goods as his own.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3400" y="304800"/>
            <a:ext cx="7772400" cy="685800"/>
          </a:xfrm>
        </p:spPr>
        <p:txBody>
          <a:bodyPr/>
          <a:lstStyle/>
          <a:p>
            <a:pPr eaLnBrk="1" hangingPunct="1"/>
            <a:r>
              <a:rPr lang="en-US" sz="3200" smtClean="0">
                <a:latin typeface="Brush Script MT" pitchFamily="66" charset="0"/>
              </a:rPr>
              <a:t>CONTD…..</a:t>
            </a:r>
          </a:p>
        </p:txBody>
      </p:sp>
      <p:sp>
        <p:nvSpPr>
          <p:cNvPr id="18435" name="Content Placeholder 2"/>
          <p:cNvSpPr>
            <a:spLocks noGrp="1"/>
          </p:cNvSpPr>
          <p:nvPr>
            <p:ph idx="1"/>
          </p:nvPr>
        </p:nvSpPr>
        <p:spPr>
          <a:xfrm>
            <a:off x="457200" y="990600"/>
            <a:ext cx="8153400" cy="5562600"/>
          </a:xfrm>
        </p:spPr>
        <p:txBody>
          <a:bodyPr>
            <a:normAutofit/>
          </a:bodyPr>
          <a:lstStyle/>
          <a:p>
            <a:pPr algn="just" eaLnBrk="1" hangingPunct="1"/>
            <a:r>
              <a:rPr lang="en-US" sz="2400" u="sng" dirty="0" smtClean="0">
                <a:latin typeface="Bookman Old Style" pitchFamily="18" charset="0"/>
              </a:rPr>
              <a:t>On the basis of </a:t>
            </a:r>
            <a:r>
              <a:rPr lang="en-US" sz="2400" b="1" u="sng" dirty="0" smtClean="0">
                <a:latin typeface="Bookman Old Style" pitchFamily="18" charset="0"/>
              </a:rPr>
              <a:t>Performance</a:t>
            </a:r>
          </a:p>
          <a:p>
            <a:pPr algn="just" eaLnBrk="1" hangingPunct="1">
              <a:buFontTx/>
              <a:buNone/>
            </a:pPr>
            <a:endParaRPr lang="en-US" sz="2400" b="1" dirty="0" smtClean="0">
              <a:latin typeface="Bookman Old Style" pitchFamily="18" charset="0"/>
            </a:endParaRPr>
          </a:p>
          <a:p>
            <a:pPr algn="just" eaLnBrk="1" hangingPunct="1">
              <a:buFontTx/>
              <a:buNone/>
            </a:pPr>
            <a:r>
              <a:rPr lang="en-US" sz="2400" dirty="0" smtClean="0">
                <a:latin typeface="Bookman Old Style" pitchFamily="18" charset="0"/>
              </a:rPr>
              <a:t> 1.  </a:t>
            </a:r>
            <a:r>
              <a:rPr lang="en-US" sz="2400" b="1" u="sng" dirty="0" smtClean="0">
                <a:latin typeface="Bookman Old Style" pitchFamily="18" charset="0"/>
              </a:rPr>
              <a:t>Executed Contract</a:t>
            </a:r>
            <a:r>
              <a:rPr lang="en-US" sz="2400" dirty="0" smtClean="0">
                <a:latin typeface="Bookman Old Style" pitchFamily="18" charset="0"/>
              </a:rPr>
              <a:t>:- a contract is said to be executed contract where both the parties or at least one party  to a contract have performed their respective obligations. </a:t>
            </a:r>
          </a:p>
          <a:p>
            <a:pPr algn="just" eaLnBrk="1" hangingPunct="1">
              <a:buFontTx/>
              <a:buNone/>
            </a:pPr>
            <a:r>
              <a:rPr lang="en-US" sz="2400" dirty="0" smtClean="0">
                <a:solidFill>
                  <a:srgbClr val="002060"/>
                </a:solidFill>
                <a:latin typeface="Bookman Old Style" pitchFamily="18" charset="0"/>
              </a:rPr>
              <a:t>    </a:t>
            </a:r>
            <a:r>
              <a:rPr lang="en-US" sz="2400" b="1" dirty="0" smtClean="0">
                <a:solidFill>
                  <a:srgbClr val="002060"/>
                </a:solidFill>
                <a:latin typeface="Bookman Old Style" pitchFamily="18" charset="0"/>
              </a:rPr>
              <a:t>For example</a:t>
            </a:r>
            <a:r>
              <a:rPr lang="en-US" sz="2400" dirty="0" smtClean="0">
                <a:solidFill>
                  <a:srgbClr val="002060"/>
                </a:solidFill>
                <a:latin typeface="Bookman Old Style" pitchFamily="18" charset="0"/>
              </a:rPr>
              <a:t>:- all the transactions of cash sales are executed contract.</a:t>
            </a:r>
          </a:p>
          <a:p>
            <a:pPr algn="just" eaLnBrk="1" hangingPunct="1">
              <a:buFontTx/>
              <a:buNone/>
            </a:pPr>
            <a:endParaRPr lang="en-US" sz="2400" dirty="0" smtClean="0">
              <a:solidFill>
                <a:srgbClr val="002060"/>
              </a:solidFill>
              <a:latin typeface="Bookman Old Style" pitchFamily="18" charset="0"/>
            </a:endParaRPr>
          </a:p>
          <a:p>
            <a:pPr algn="just" eaLnBrk="1" hangingPunct="1">
              <a:buFontTx/>
              <a:buNone/>
            </a:pPr>
            <a:r>
              <a:rPr lang="en-US" sz="2400" dirty="0" smtClean="0">
                <a:latin typeface="Bookman Old Style" pitchFamily="18" charset="0"/>
              </a:rPr>
              <a:t> </a:t>
            </a:r>
            <a:r>
              <a:rPr lang="en-US" sz="2400" dirty="0">
                <a:latin typeface="Bookman Old Style" pitchFamily="18" charset="0"/>
              </a:rPr>
              <a:t> </a:t>
            </a:r>
            <a:r>
              <a:rPr lang="en-US" sz="2400" dirty="0" smtClean="0">
                <a:latin typeface="Bookman Old Style" pitchFamily="18" charset="0"/>
              </a:rPr>
              <a:t>2. </a:t>
            </a:r>
            <a:r>
              <a:rPr lang="en-US" sz="2400" b="1" u="sng" dirty="0" err="1" smtClean="0">
                <a:latin typeface="Bookman Old Style" pitchFamily="18" charset="0"/>
              </a:rPr>
              <a:t>Executory</a:t>
            </a:r>
            <a:r>
              <a:rPr lang="en-US" sz="2400" b="1" u="sng" dirty="0" smtClean="0">
                <a:latin typeface="Bookman Old Style" pitchFamily="18" charset="0"/>
              </a:rPr>
              <a:t> Contract</a:t>
            </a:r>
            <a:r>
              <a:rPr lang="en-US" sz="2400" dirty="0" smtClean="0">
                <a:latin typeface="Bookman Old Style" pitchFamily="18" charset="0"/>
              </a:rPr>
              <a:t>:- an </a:t>
            </a:r>
            <a:r>
              <a:rPr lang="en-US" sz="2400" dirty="0" err="1" smtClean="0">
                <a:latin typeface="Bookman Old Style" pitchFamily="18" charset="0"/>
              </a:rPr>
              <a:t>executory</a:t>
            </a:r>
            <a:r>
              <a:rPr lang="en-US" sz="2400" dirty="0" smtClean="0">
                <a:latin typeface="Bookman Old Style" pitchFamily="18" charset="0"/>
              </a:rPr>
              <a:t> contract is one where both the parties are yet to perform their respective obligations.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153400" cy="6629400"/>
          </a:xfrm>
        </p:spPr>
        <p:txBody>
          <a:bodyPr>
            <a:noAutofit/>
          </a:bodyPr>
          <a:lstStyle/>
          <a:p>
            <a:pPr algn="just" eaLnBrk="1" hangingPunct="1">
              <a:defRPr/>
            </a:pPr>
            <a:r>
              <a:rPr lang="en-US" sz="2400" u="sng" dirty="0" smtClean="0">
                <a:latin typeface="Bookman Old Style" pitchFamily="18" charset="0"/>
              </a:rPr>
              <a:t>On the basis of </a:t>
            </a:r>
            <a:r>
              <a:rPr lang="en-US" sz="2400" b="1" u="sng" dirty="0" smtClean="0">
                <a:latin typeface="Bookman Old Style" pitchFamily="18" charset="0"/>
              </a:rPr>
              <a:t>Obligation</a:t>
            </a:r>
            <a:endParaRPr lang="en-US" sz="2400" b="1" dirty="0" smtClean="0">
              <a:latin typeface="Bookman Old Style" pitchFamily="18" charset="0"/>
            </a:endParaRPr>
          </a:p>
          <a:p>
            <a:pPr algn="just" eaLnBrk="1" hangingPunct="1">
              <a:buFontTx/>
              <a:buNone/>
              <a:defRPr/>
            </a:pPr>
            <a:r>
              <a:rPr lang="en-US" sz="2400" dirty="0" smtClean="0">
                <a:latin typeface="Bookman Old Style" pitchFamily="18" charset="0"/>
              </a:rPr>
              <a:t> 1. </a:t>
            </a:r>
            <a:r>
              <a:rPr lang="en-US" sz="2400" b="1" u="sng" dirty="0" smtClean="0">
                <a:latin typeface="Bookman Old Style" pitchFamily="18" charset="0"/>
              </a:rPr>
              <a:t>Bilateral Contract</a:t>
            </a:r>
            <a:r>
              <a:rPr lang="en-US" sz="2400" dirty="0" smtClean="0">
                <a:latin typeface="Bookman Old Style" pitchFamily="18" charset="0"/>
              </a:rPr>
              <a:t>:- A bilateral contract is one in which both the parties are required to perform their obligations at the time of formation of contract.</a:t>
            </a:r>
          </a:p>
          <a:p>
            <a:pPr marL="58738" indent="0" algn="just" eaLnBrk="1" hangingPunct="1">
              <a:buFontTx/>
              <a:buNone/>
              <a:defRPr/>
            </a:pPr>
            <a:r>
              <a:rPr lang="en-US" sz="2400" dirty="0" smtClean="0">
                <a:latin typeface="Bookman Old Style" pitchFamily="18" charset="0"/>
              </a:rPr>
              <a:t>For example:- X promises Y to pay Rs.1200 for his cycle. Neither of them  has performed his obligation. </a:t>
            </a:r>
            <a:endParaRPr lang="en-US" sz="2400" b="1" u="sng" dirty="0" smtClean="0">
              <a:solidFill>
                <a:schemeClr val="accent6">
                  <a:lumMod val="60000"/>
                  <a:lumOff val="40000"/>
                </a:schemeClr>
              </a:solidFill>
              <a:latin typeface="Bookman Old Style" pitchFamily="18" charset="0"/>
            </a:endParaRPr>
          </a:p>
          <a:p>
            <a:pPr marL="58738" indent="0" algn="just" eaLnBrk="1" hangingPunct="1">
              <a:buFontTx/>
              <a:buNone/>
              <a:defRPr/>
            </a:pPr>
            <a:r>
              <a:rPr lang="en-US" sz="2400" b="1" u="sng" dirty="0" smtClean="0">
                <a:latin typeface="Bookman Old Style" pitchFamily="18" charset="0"/>
              </a:rPr>
              <a:t> 2. Unilateral Contract</a:t>
            </a:r>
            <a:r>
              <a:rPr lang="en-US" sz="2400" dirty="0" smtClean="0">
                <a:latin typeface="Bookman Old Style" pitchFamily="18" charset="0"/>
              </a:rPr>
              <a:t>:- a contract is said to be unilateral where one party has performed his obligation and the performance of obligation is outstanding on the part of other party. </a:t>
            </a:r>
          </a:p>
          <a:p>
            <a:pPr indent="63500" algn="just" eaLnBrk="1" hangingPunct="1">
              <a:buFontTx/>
              <a:buNone/>
              <a:defRPr/>
            </a:pPr>
            <a:r>
              <a:rPr lang="en-US" sz="2400" b="1" dirty="0" smtClean="0">
                <a:latin typeface="Bookman Old Style" pitchFamily="18" charset="0"/>
              </a:rPr>
              <a:t>For example</a:t>
            </a:r>
            <a:r>
              <a:rPr lang="en-US" sz="2400" dirty="0" smtClean="0">
                <a:latin typeface="Bookman Old Style" pitchFamily="18" charset="0"/>
              </a:rPr>
              <a:t>:- X buys a railway ticket for journey from Amritsar to Delhi. X has performed his obligation under the contract  by paying the fare. But, the railways are yet to perform their duty i.e. carrying ‘X’ from Amritsar to Delhi.  </a:t>
            </a:r>
          </a:p>
          <a:p>
            <a:pPr marL="623888" indent="290513" algn="just" eaLnBrk="1" hangingPunct="1">
              <a:buFontTx/>
              <a:buNone/>
              <a:defRPr/>
            </a:pPr>
            <a:r>
              <a:rPr lang="en-US" sz="2400" dirty="0" smtClean="0">
                <a:solidFill>
                  <a:schemeClr val="accent6">
                    <a:lumMod val="60000"/>
                    <a:lumOff val="40000"/>
                  </a:schemeClr>
                </a:solidFill>
                <a:latin typeface="Bookman Old Style" pitchFamily="18" charset="0"/>
              </a:rPr>
              <a:t>   </a:t>
            </a:r>
            <a:endParaRPr lang="en-US" sz="2400" dirty="0">
              <a:solidFill>
                <a:schemeClr val="accent6">
                  <a:lumMod val="60000"/>
                  <a:lumOff val="40000"/>
                </a:schemeClr>
              </a:solidFill>
              <a:latin typeface="Bookman Old Style"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685800" y="1828800"/>
            <a:ext cx="7772400" cy="1676400"/>
          </a:xfrm>
        </p:spPr>
        <p:txBody>
          <a:bodyPr/>
          <a:lstStyle/>
          <a:p>
            <a:pPr eaLnBrk="1" hangingPunct="1"/>
            <a:r>
              <a:rPr lang="en-US" smtClean="0">
                <a:latin typeface="Segoe Script" pitchFamily="34" charset="0"/>
              </a:rPr>
              <a:t>THANK YOU</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3429000"/>
            <a:ext cx="7239000" cy="708025"/>
          </a:xfrm>
          <a:prstGeom prst="rect">
            <a:avLst/>
          </a:prstGeom>
        </p:spPr>
        <p:txBody>
          <a:bodyPr>
            <a:spAutoFit/>
          </a:bodyPr>
          <a:lstStyle/>
          <a:p>
            <a:pPr fontAlgn="auto">
              <a:spcBef>
                <a:spcPts val="0"/>
              </a:spcBef>
              <a:spcAft>
                <a:spcPts val="0"/>
              </a:spcAft>
              <a:defRPr/>
            </a:pPr>
            <a:endParaRPr lang="en-US" sz="2000" dirty="0">
              <a:effectLst>
                <a:outerShdw blurRad="38100" dist="38100" dir="2700000" algn="tl">
                  <a:srgbClr val="000000">
                    <a:alpha val="43137"/>
                  </a:srgbClr>
                </a:outerShdw>
              </a:effectLst>
              <a:latin typeface="+mn-lt"/>
            </a:endParaRPr>
          </a:p>
          <a:p>
            <a:pPr fontAlgn="auto">
              <a:spcBef>
                <a:spcPts val="0"/>
              </a:spcBef>
              <a:spcAft>
                <a:spcPts val="0"/>
              </a:spcAft>
              <a:defRPr/>
            </a:pPr>
            <a:endParaRPr lang="en-US" sz="2000" dirty="0">
              <a:effectLst>
                <a:outerShdw blurRad="38100" dist="38100" dir="2700000" algn="tl">
                  <a:srgbClr val="000000">
                    <a:alpha val="43137"/>
                  </a:srgbClr>
                </a:outerShdw>
              </a:effectLst>
              <a:latin typeface="+mn-lt"/>
            </a:endParaRPr>
          </a:p>
        </p:txBody>
      </p:sp>
      <p:graphicFrame>
        <p:nvGraphicFramePr>
          <p:cNvPr id="3" name="Diagram 2"/>
          <p:cNvGraphicFramePr/>
          <p:nvPr/>
        </p:nvGraphicFramePr>
        <p:xfrm>
          <a:off x="1143000" y="4495800"/>
          <a:ext cx="7543800" cy="236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7348" name="Rectangle 4"/>
          <p:cNvSpPr>
            <a:spLocks noChangeArrowheads="1"/>
          </p:cNvSpPr>
          <p:nvPr/>
        </p:nvSpPr>
        <p:spPr bwMode="auto">
          <a:xfrm>
            <a:off x="2057400" y="304800"/>
            <a:ext cx="4572000" cy="369888"/>
          </a:xfrm>
          <a:prstGeom prst="rect">
            <a:avLst/>
          </a:prstGeom>
          <a:noFill/>
          <a:ln w="9525">
            <a:noFill/>
            <a:miter lim="800000"/>
            <a:headEnd/>
            <a:tailEnd/>
          </a:ln>
        </p:spPr>
        <p:txBody>
          <a:bodyPr>
            <a:spAutoFit/>
          </a:bodyPr>
          <a:lstStyle/>
          <a:p>
            <a:r>
              <a:rPr lang="en-US">
                <a:latin typeface="Calibri" pitchFamily="34" charset="0"/>
              </a:rPr>
              <a:t> </a:t>
            </a:r>
          </a:p>
        </p:txBody>
      </p:sp>
      <p:sp>
        <p:nvSpPr>
          <p:cNvPr id="6" name="Rectangle 5"/>
          <p:cNvSpPr/>
          <p:nvPr/>
        </p:nvSpPr>
        <p:spPr>
          <a:xfrm>
            <a:off x="914400" y="1066800"/>
            <a:ext cx="7620000" cy="2693045"/>
          </a:xfrm>
          <a:prstGeom prst="rect">
            <a:avLst/>
          </a:prstGeom>
        </p:spPr>
        <p:txBody>
          <a:bodyPr wrap="square">
            <a:spAutoFit/>
          </a:bodyPr>
          <a:lstStyle/>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Enacted by		Parliament of India</a:t>
            </a:r>
          </a:p>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Date enacted		25 April 1872</a:t>
            </a:r>
          </a:p>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Date commenced	</a:t>
            </a:r>
            <a:r>
              <a:rPr lang="en-US" sz="2400" dirty="0" smtClean="0">
                <a:effectLst>
                  <a:outerShdw blurRad="38100" dist="38100" dir="2700000" algn="tl">
                    <a:srgbClr val="000000">
                      <a:alpha val="43137"/>
                    </a:srgbClr>
                  </a:outerShdw>
                </a:effectLst>
                <a:latin typeface="+mn-lt"/>
              </a:rPr>
              <a:t>1 </a:t>
            </a:r>
            <a:r>
              <a:rPr lang="en-US" sz="2400" dirty="0">
                <a:effectLst>
                  <a:outerShdw blurRad="38100" dist="38100" dir="2700000" algn="tl">
                    <a:srgbClr val="000000">
                      <a:alpha val="43137"/>
                    </a:srgbClr>
                  </a:outerShdw>
                </a:effectLst>
                <a:latin typeface="+mn-lt"/>
              </a:rPr>
              <a:t>September 1872</a:t>
            </a:r>
          </a:p>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Total sections		238</a:t>
            </a:r>
          </a:p>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 Extent 		</a:t>
            </a:r>
            <a:r>
              <a:rPr lang="en-US" sz="2400" dirty="0" smtClean="0">
                <a:effectLst>
                  <a:outerShdw blurRad="38100" dist="38100" dir="2700000" algn="tl">
                    <a:srgbClr val="000000">
                      <a:alpha val="43137"/>
                    </a:srgbClr>
                  </a:outerShdw>
                </a:effectLst>
                <a:latin typeface="+mn-lt"/>
              </a:rPr>
              <a:t>All </a:t>
            </a:r>
            <a:r>
              <a:rPr lang="en-US" sz="2400" dirty="0">
                <a:effectLst>
                  <a:outerShdw blurRad="38100" dist="38100" dir="2700000" algn="tl">
                    <a:srgbClr val="000000">
                      <a:alpha val="43137"/>
                    </a:srgbClr>
                  </a:outerShdw>
                </a:effectLst>
                <a:latin typeface="+mn-lt"/>
              </a:rPr>
              <a:t>States of India except </a:t>
            </a:r>
          </a:p>
          <a:p>
            <a:pPr fontAlgn="auto">
              <a:spcBef>
                <a:spcPts val="600"/>
              </a:spcBef>
              <a:spcAft>
                <a:spcPts val="0"/>
              </a:spcAft>
              <a:defRPr/>
            </a:pPr>
            <a:r>
              <a:rPr lang="en-US" sz="2400" dirty="0">
                <a:effectLst>
                  <a:outerShdw blurRad="38100" dist="38100" dir="2700000" algn="tl">
                    <a:srgbClr val="000000">
                      <a:alpha val="43137"/>
                    </a:srgbClr>
                  </a:outerShdw>
                </a:effectLst>
                <a:latin typeface="+mn-lt"/>
              </a:rPr>
              <a:t>                                  	</a:t>
            </a:r>
            <a:r>
              <a:rPr lang="en-US" sz="2400" dirty="0" smtClean="0">
                <a:effectLst>
                  <a:outerShdw blurRad="38100" dist="38100" dir="2700000" algn="tl">
                    <a:srgbClr val="000000">
                      <a:alpha val="43137"/>
                    </a:srgbClr>
                  </a:outerShdw>
                </a:effectLst>
                <a:latin typeface="+mn-lt"/>
              </a:rPr>
              <a:t>the </a:t>
            </a:r>
            <a:r>
              <a:rPr lang="en-US" sz="2400" dirty="0">
                <a:effectLst>
                  <a:outerShdw blurRad="38100" dist="38100" dir="2700000" algn="tl">
                    <a:srgbClr val="000000">
                      <a:alpha val="43137"/>
                    </a:srgbClr>
                  </a:outerShdw>
                </a:effectLst>
                <a:latin typeface="+mn-lt"/>
              </a:rPr>
              <a:t>State of Jammu &amp; Kashmir</a:t>
            </a:r>
          </a:p>
        </p:txBody>
      </p:sp>
      <p:sp>
        <p:nvSpPr>
          <p:cNvPr id="7" name="Rectangle 6"/>
          <p:cNvSpPr/>
          <p:nvPr/>
        </p:nvSpPr>
        <p:spPr>
          <a:xfrm>
            <a:off x="914400" y="304800"/>
            <a:ext cx="7315200" cy="592138"/>
          </a:xfrm>
          <a:prstGeom prst="rect">
            <a:avLst/>
          </a:prstGeom>
          <a:solidFill>
            <a:schemeClr val="accent6">
              <a:lumMod val="60000"/>
              <a:lumOff val="40000"/>
            </a:schemeClr>
          </a:solidFill>
          <a:ln>
            <a:solidFill>
              <a:schemeClr val="accent6"/>
            </a:solidFill>
          </a:ln>
        </p:spPr>
        <p:style>
          <a:lnRef idx="2">
            <a:schemeClr val="accent3">
              <a:shade val="50000"/>
            </a:schemeClr>
          </a:lnRef>
          <a:fillRef idx="1">
            <a:schemeClr val="accent3"/>
          </a:fillRef>
          <a:effectRef idx="0">
            <a:schemeClr val="accent3"/>
          </a:effectRef>
          <a:fontRef idx="minor">
            <a:schemeClr val="lt1"/>
          </a:fontRef>
        </p:style>
        <p:txBody>
          <a:bodyPr>
            <a:spAutoFit/>
          </a:bodyPr>
          <a:lstStyle/>
          <a:p>
            <a:pPr algn="ctr" fontAlgn="auto">
              <a:lnSpc>
                <a:spcPct val="150000"/>
              </a:lnSpc>
              <a:spcBef>
                <a:spcPts val="0"/>
              </a:spcBef>
              <a:spcAft>
                <a:spcPts val="0"/>
              </a:spcAft>
              <a:defRPr/>
            </a:pPr>
            <a:r>
              <a:rPr lang="en-US" sz="2400" dirty="0">
                <a:solidFill>
                  <a:schemeClr val="tx1"/>
                </a:solidFill>
                <a:effectLst>
                  <a:outerShdw blurRad="38100" dist="38100" dir="2700000" algn="tl">
                    <a:srgbClr val="000000">
                      <a:alpha val="43137"/>
                    </a:srgbClr>
                  </a:outerShdw>
                </a:effectLst>
                <a:latin typeface="Baskerville Old Face" pitchFamily="18" charset="0"/>
              </a:rPr>
              <a:t>INDIAN CONTRACT ACT, 1872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914400" y="277813"/>
            <a:ext cx="7315200" cy="1139825"/>
          </a:xfrm>
        </p:spPr>
        <p:txBody>
          <a:bodyPr/>
          <a:lstStyle/>
          <a:p>
            <a:r>
              <a:rPr lang="en-GB" b="1" dirty="0">
                <a:latin typeface="Times New Roman" pitchFamily="18" charset="0"/>
                <a:cs typeface="Times New Roman" pitchFamily="18" charset="0"/>
              </a:rPr>
              <a:t>Definition of a contract</a:t>
            </a:r>
          </a:p>
        </p:txBody>
      </p:sp>
      <p:sp>
        <p:nvSpPr>
          <p:cNvPr id="5" name="Rectangle 3"/>
          <p:cNvSpPr txBox="1">
            <a:spLocks noChangeArrowheads="1"/>
          </p:cNvSpPr>
          <p:nvPr/>
        </p:nvSpPr>
        <p:spPr bwMode="auto">
          <a:xfrm>
            <a:off x="914400" y="1905000"/>
            <a:ext cx="73152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A legally binding agreement</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that means there must be some kind of agreement between two parties</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However, not all agreements are contracts because not all agreements are legally enforceable</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1"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legally enforceable</a:t>
            </a:r>
            <a:r>
              <a:rPr kumimoji="0" lang="en-GB"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 means that a court will say that an agreement is a contract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81000" y="228600"/>
            <a:ext cx="8229600" cy="1139825"/>
          </a:xfrm>
        </p:spPr>
        <p:txBody>
          <a:bodyPr/>
          <a:lstStyle/>
          <a:p>
            <a:r>
              <a:rPr lang="en-GB" b="1" dirty="0">
                <a:latin typeface="Times New Roman" pitchFamily="18" charset="0"/>
                <a:cs typeface="Times New Roman" pitchFamily="18" charset="0"/>
              </a:rPr>
              <a:t>Definition of a contract (cont.)</a:t>
            </a:r>
          </a:p>
        </p:txBody>
      </p:sp>
      <p:sp>
        <p:nvSpPr>
          <p:cNvPr id="5" name="Rectangle 3"/>
          <p:cNvSpPr txBox="1">
            <a:spLocks noChangeArrowheads="1"/>
          </p:cNvSpPr>
          <p:nvPr/>
        </p:nvSpPr>
        <p:spPr bwMode="auto">
          <a:xfrm>
            <a:off x="685800" y="1752600"/>
            <a:ext cx="77724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To decide if an agreement is legally enforceable as a contract, a court will apply the rules and principles of the law of contract</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GB" sz="2800" b="0" i="0" u="none" strike="noStrike" kern="0" cap="none" spc="0" normalizeH="0" baseline="0" noProof="0" dirty="0" smtClean="0">
                <a:ln>
                  <a:noFill/>
                </a:ln>
                <a:solidFill>
                  <a:schemeClr val="tx1"/>
                </a:solidFill>
                <a:effectLst/>
                <a:uLnTx/>
                <a:uFillTx/>
                <a:latin typeface="Times New Roman" pitchFamily="18" charset="0"/>
                <a:ea typeface="+mn-ea"/>
                <a:cs typeface="Times New Roman" pitchFamily="18" charset="0"/>
              </a:rPr>
              <a:t>Therefore, knowing a little about these rules can help businesspeople to create valid contracts</a:t>
            </a:r>
            <a:endParaRPr kumimoji="0" lang="en-GB" sz="2800" b="0" i="0" u="none" strike="noStrike" kern="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sz="3600" smtClean="0">
                <a:latin typeface="Copperplate Gothic Bold" pitchFamily="34" charset="0"/>
              </a:rPr>
              <a:t>DEFINITIONS</a:t>
            </a:r>
          </a:p>
        </p:txBody>
      </p:sp>
      <p:sp>
        <p:nvSpPr>
          <p:cNvPr id="7171" name="Content Placeholder 2"/>
          <p:cNvSpPr>
            <a:spLocks noGrp="1"/>
          </p:cNvSpPr>
          <p:nvPr>
            <p:ph idx="1"/>
          </p:nvPr>
        </p:nvSpPr>
        <p:spPr>
          <a:xfrm>
            <a:off x="685800" y="1295400"/>
            <a:ext cx="8229600" cy="4800600"/>
          </a:xfrm>
        </p:spPr>
        <p:txBody>
          <a:bodyPr/>
          <a:lstStyle/>
          <a:p>
            <a:pPr algn="just" eaLnBrk="1" hangingPunct="1"/>
            <a:r>
              <a:rPr lang="en-US" sz="2400" dirty="0" smtClean="0">
                <a:latin typeface="Bookman Old Style" pitchFamily="18" charset="0"/>
              </a:rPr>
              <a:t>Contract</a:t>
            </a:r>
          </a:p>
          <a:p>
            <a:pPr algn="just" eaLnBrk="1" hangingPunct="1">
              <a:buFontTx/>
              <a:buNone/>
            </a:pPr>
            <a:r>
              <a:rPr lang="en-US" sz="2400" dirty="0" smtClean="0">
                <a:latin typeface="Bookman Old Style" pitchFamily="18" charset="0"/>
              </a:rPr>
              <a:t>According to </a:t>
            </a:r>
            <a:r>
              <a:rPr lang="en-US" sz="2400" b="1" dirty="0" smtClean="0">
                <a:latin typeface="Bookman Old Style" pitchFamily="18" charset="0"/>
              </a:rPr>
              <a:t>section 2(h) </a:t>
            </a:r>
            <a:r>
              <a:rPr lang="en-US" sz="2400" dirty="0" smtClean="0">
                <a:latin typeface="Bookman Old Style" pitchFamily="18" charset="0"/>
              </a:rPr>
              <a:t>of </a:t>
            </a:r>
            <a:r>
              <a:rPr lang="en-US" sz="2400" b="1" dirty="0" smtClean="0">
                <a:latin typeface="Bookman Old Style" pitchFamily="18" charset="0"/>
              </a:rPr>
              <a:t>Indian Contract Act, 1872 –</a:t>
            </a:r>
          </a:p>
          <a:p>
            <a:pPr algn="just" eaLnBrk="1" hangingPunct="1">
              <a:buFontTx/>
              <a:buNone/>
            </a:pPr>
            <a:r>
              <a:rPr lang="en-US" sz="2400" b="1" dirty="0" smtClean="0">
                <a:latin typeface="Bookman Old Style" pitchFamily="18" charset="0"/>
              </a:rPr>
              <a:t>        Contract is defined as-</a:t>
            </a:r>
          </a:p>
          <a:p>
            <a:pPr algn="just" eaLnBrk="1" hangingPunct="1">
              <a:buFontTx/>
              <a:buNone/>
            </a:pPr>
            <a:r>
              <a:rPr lang="en-US" sz="2400" b="1" dirty="0" smtClean="0">
                <a:latin typeface="Bookman Old Style" pitchFamily="18" charset="0"/>
              </a:rPr>
              <a:t>                        </a:t>
            </a:r>
            <a:r>
              <a:rPr lang="en-US" sz="2400" dirty="0" smtClean="0">
                <a:latin typeface="Bookman Old Style" pitchFamily="18" charset="0"/>
              </a:rPr>
              <a:t>“ An agreement enforceable by law”</a:t>
            </a:r>
          </a:p>
          <a:p>
            <a:pPr algn="just" eaLnBrk="1" hangingPunct="1">
              <a:buFontTx/>
              <a:buNone/>
            </a:pPr>
            <a:endParaRPr lang="en-US" sz="2400" b="1" dirty="0" smtClean="0">
              <a:latin typeface="Bookman Old Style" pitchFamily="18" charset="0"/>
            </a:endParaRPr>
          </a:p>
          <a:p>
            <a:pPr algn="just" eaLnBrk="1" hangingPunct="1">
              <a:buFontTx/>
              <a:buNone/>
            </a:pPr>
            <a:r>
              <a:rPr lang="en-US" sz="2400" dirty="0" smtClean="0">
                <a:latin typeface="Bookman Old Style" pitchFamily="18" charset="0"/>
              </a:rPr>
              <a:t>According to </a:t>
            </a:r>
            <a:r>
              <a:rPr lang="en-US" sz="2400" b="1" dirty="0" err="1" smtClean="0">
                <a:latin typeface="Bookman Old Style" pitchFamily="18" charset="0"/>
              </a:rPr>
              <a:t>Salmond</a:t>
            </a:r>
            <a:r>
              <a:rPr lang="en-US" sz="2400" dirty="0" smtClean="0">
                <a:latin typeface="Bookman Old Style" pitchFamily="18" charset="0"/>
              </a:rPr>
              <a:t> –</a:t>
            </a:r>
          </a:p>
          <a:p>
            <a:pPr algn="just" eaLnBrk="1" hangingPunct="1">
              <a:buFontTx/>
              <a:buNone/>
            </a:pPr>
            <a:r>
              <a:rPr lang="en-US" sz="2400" dirty="0" smtClean="0">
                <a:latin typeface="Bookman Old Style" pitchFamily="18" charset="0"/>
              </a:rPr>
              <a:t>                 “Contract is an agreement creating and defining obligations between the two parties.”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z="3600" smtClean="0">
                <a:latin typeface="Copperplate Gothic Bold" pitchFamily="34" charset="0"/>
              </a:rPr>
              <a:t>CONTD…..</a:t>
            </a:r>
          </a:p>
        </p:txBody>
      </p:sp>
      <p:sp>
        <p:nvSpPr>
          <p:cNvPr id="8195" name="Content Placeholder 2"/>
          <p:cNvSpPr>
            <a:spLocks noGrp="1"/>
          </p:cNvSpPr>
          <p:nvPr>
            <p:ph idx="1"/>
          </p:nvPr>
        </p:nvSpPr>
        <p:spPr>
          <a:xfrm>
            <a:off x="381000" y="1371600"/>
            <a:ext cx="8458200" cy="4724400"/>
          </a:xfrm>
        </p:spPr>
        <p:txBody>
          <a:bodyPr/>
          <a:lstStyle/>
          <a:p>
            <a:pPr eaLnBrk="1" hangingPunct="1"/>
            <a:r>
              <a:rPr lang="en-US" sz="2400" dirty="0" smtClean="0">
                <a:latin typeface="Bookman Old Style" pitchFamily="18" charset="0"/>
              </a:rPr>
              <a:t>Agreement</a:t>
            </a:r>
          </a:p>
          <a:p>
            <a:pPr eaLnBrk="1" hangingPunct="1">
              <a:buFontTx/>
              <a:buNone/>
            </a:pPr>
            <a:r>
              <a:rPr lang="en-US" sz="2400" dirty="0" smtClean="0">
                <a:latin typeface="Bookman Old Style" pitchFamily="18" charset="0"/>
              </a:rPr>
              <a:t>According to </a:t>
            </a:r>
            <a:r>
              <a:rPr lang="en-US" sz="2400" b="1" dirty="0" smtClean="0">
                <a:latin typeface="Bookman Old Style" pitchFamily="18" charset="0"/>
              </a:rPr>
              <a:t>section 2(e) </a:t>
            </a:r>
            <a:r>
              <a:rPr lang="en-US" sz="2400" dirty="0" smtClean="0">
                <a:latin typeface="Bookman Old Style" pitchFamily="18" charset="0"/>
              </a:rPr>
              <a:t>of </a:t>
            </a:r>
            <a:r>
              <a:rPr lang="en-US" sz="2400" b="1" dirty="0" smtClean="0">
                <a:latin typeface="Bookman Old Style" pitchFamily="18" charset="0"/>
              </a:rPr>
              <a:t>Indian Contract Act,1872 –</a:t>
            </a:r>
          </a:p>
          <a:p>
            <a:pPr eaLnBrk="1" hangingPunct="1">
              <a:buFontTx/>
              <a:buNone/>
            </a:pPr>
            <a:r>
              <a:rPr lang="en-US" sz="2400" b="1" dirty="0" smtClean="0">
                <a:latin typeface="Bookman Old Style" pitchFamily="18" charset="0"/>
              </a:rPr>
              <a:t>   </a:t>
            </a:r>
            <a:r>
              <a:rPr lang="en-US" sz="2400" dirty="0" smtClean="0">
                <a:latin typeface="Bookman Old Style" pitchFamily="18" charset="0"/>
              </a:rPr>
              <a:t>          “ Every promise or set of promises forming the consideration for each other.”</a:t>
            </a:r>
          </a:p>
          <a:p>
            <a:pPr eaLnBrk="1" hangingPunct="1"/>
            <a:r>
              <a:rPr lang="en-US" sz="2400" dirty="0" smtClean="0">
                <a:latin typeface="Bookman Old Style" pitchFamily="18" charset="0"/>
              </a:rPr>
              <a:t> Promise</a:t>
            </a:r>
          </a:p>
          <a:p>
            <a:pPr eaLnBrk="1" hangingPunct="1">
              <a:buFontTx/>
              <a:buNone/>
            </a:pPr>
            <a:r>
              <a:rPr lang="en-US" sz="2400" dirty="0" smtClean="0">
                <a:latin typeface="Bookman Old Style" pitchFamily="18" charset="0"/>
              </a:rPr>
              <a:t> According to </a:t>
            </a:r>
            <a:r>
              <a:rPr lang="en-US" sz="2400" b="1" dirty="0" smtClean="0">
                <a:latin typeface="Bookman Old Style" pitchFamily="18" charset="0"/>
              </a:rPr>
              <a:t>Section 2(b) </a:t>
            </a:r>
            <a:r>
              <a:rPr lang="en-US" sz="2400" dirty="0" smtClean="0">
                <a:latin typeface="Bookman Old Style" pitchFamily="18" charset="0"/>
              </a:rPr>
              <a:t>of </a:t>
            </a:r>
            <a:r>
              <a:rPr lang="en-US" sz="2400" b="1" dirty="0" smtClean="0">
                <a:latin typeface="Bookman Old Style" pitchFamily="18" charset="0"/>
              </a:rPr>
              <a:t>Indian Contract Act,1872 –</a:t>
            </a:r>
          </a:p>
          <a:p>
            <a:pPr eaLnBrk="1" hangingPunct="1">
              <a:buFontTx/>
              <a:buNone/>
            </a:pPr>
            <a:r>
              <a:rPr lang="en-US" sz="2400" b="1" dirty="0" smtClean="0">
                <a:latin typeface="Bookman Old Style" pitchFamily="18" charset="0"/>
              </a:rPr>
              <a:t>           </a:t>
            </a:r>
            <a:r>
              <a:rPr lang="en-US" sz="2400" dirty="0" smtClean="0">
                <a:latin typeface="Bookman Old Style" pitchFamily="18" charset="0"/>
              </a:rPr>
              <a:t>“ A proposal when accepted becomes a promise.”</a:t>
            </a:r>
          </a:p>
          <a:p>
            <a:pPr eaLnBrk="1" hangingPunct="1">
              <a:buFontTx/>
              <a:buNone/>
            </a:pPr>
            <a:endParaRPr lang="en-US" sz="2400" dirty="0" smtClean="0">
              <a:latin typeface="Bookman Old Style"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382</TotalTime>
  <Words>2359</Words>
  <Application>Microsoft Office PowerPoint</Application>
  <PresentationFormat>On-screen Show (4:3)</PresentationFormat>
  <Paragraphs>354</Paragraphs>
  <Slides>49</Slides>
  <Notes>8</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INDIAN CONTRACT ACT, 1872</vt:lpstr>
      <vt:lpstr>Slide 2</vt:lpstr>
      <vt:lpstr>Introduction</vt:lpstr>
      <vt:lpstr>Slide 4</vt:lpstr>
      <vt:lpstr>Slide 5</vt:lpstr>
      <vt:lpstr>Definition of a contract</vt:lpstr>
      <vt:lpstr>Definition of a contract (cont.)</vt:lpstr>
      <vt:lpstr>DEFINITIONS</vt:lpstr>
      <vt:lpstr>CONTD…..</vt:lpstr>
      <vt:lpstr>Slide 10</vt:lpstr>
      <vt:lpstr>Slide 11</vt:lpstr>
      <vt:lpstr>Slide 12</vt:lpstr>
      <vt:lpstr>Slide 13</vt:lpstr>
      <vt:lpstr>What is a contract? Examples</vt:lpstr>
      <vt:lpstr>Contract Act </vt:lpstr>
      <vt:lpstr>ESSENTIAL OF A VALID CONTRACT</vt:lpstr>
      <vt:lpstr>ESSENTIAL OF A VALID CONTRACT </vt:lpstr>
      <vt:lpstr>Two or more than two parties </vt:lpstr>
      <vt:lpstr> OFFER AND ACCEPTANCE</vt:lpstr>
      <vt:lpstr>AGREEMENT (OFFER &amp; ACCEPTANCE)</vt:lpstr>
      <vt:lpstr>  Intention to Create Legal Relations</vt:lpstr>
      <vt:lpstr>CONSIDERATION </vt:lpstr>
      <vt:lpstr>Slide 23</vt:lpstr>
      <vt:lpstr>CAPACITY OF PARTIES  </vt:lpstr>
      <vt:lpstr>Following are the people  disqualified by law</vt:lpstr>
      <vt:lpstr>CONSENT</vt:lpstr>
      <vt:lpstr>FREE CONSENT</vt:lpstr>
      <vt:lpstr> LAWFUL OBJECT</vt:lpstr>
      <vt:lpstr> POSSIBILITY OF PERFORMANCE. </vt:lpstr>
      <vt:lpstr>Certainty of Terms</vt:lpstr>
      <vt:lpstr>AGREEMENTS NOT DECLARED EXPRESSLY  VOID</vt:lpstr>
      <vt:lpstr> Legal Formalities</vt:lpstr>
      <vt:lpstr>DIFFERENCE BETWEEN CONTRACT AND AGREEMENT: </vt:lpstr>
      <vt:lpstr>Slide 34</vt:lpstr>
      <vt:lpstr>All the contracts are agreements,  but all the agreements are not contract. </vt:lpstr>
      <vt:lpstr>All agreement can not be contract </vt:lpstr>
      <vt:lpstr>Slide 37</vt:lpstr>
      <vt:lpstr>CONTD….</vt:lpstr>
      <vt:lpstr>Slide 39</vt:lpstr>
      <vt:lpstr>CONTD……</vt:lpstr>
      <vt:lpstr>Slide 41</vt:lpstr>
      <vt:lpstr>CONTD……</vt:lpstr>
      <vt:lpstr>CONTD……</vt:lpstr>
      <vt:lpstr>VOID AGREEMENT V/S VOIDABLE CONTRACT</vt:lpstr>
      <vt:lpstr>CONTD……</vt:lpstr>
      <vt:lpstr>CONTD……</vt:lpstr>
      <vt:lpstr>CONTD…..</vt:lpstr>
      <vt:lpstr>Slide 48</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CONTRACT ACT, 1872</dc:title>
  <dc:subject>Brochure PowerPoint Template</dc:subject>
  <dc:creator>abc</dc:creator>
  <cp:keywords>Business Brochure PowerPoint Template</cp:keywords>
  <dc:description>Copyright © Wondershare Software Co., Ltd. All Rights Reserved.</dc:description>
  <cp:lastModifiedBy>Manish</cp:lastModifiedBy>
  <cp:revision>70</cp:revision>
  <dcterms:created xsi:type="dcterms:W3CDTF">2011-09-15T04:31:41Z</dcterms:created>
  <dcterms:modified xsi:type="dcterms:W3CDTF">2017-08-22T11:48:57Z</dcterms:modified>
  <cp:category>Business</cp:category>
</cp:coreProperties>
</file>

<file path=docProps/custom.xml><?xml version="1.0" encoding="utf-8"?>
<Properties xmlns="http://schemas.openxmlformats.org/officeDocument/2006/custom-properties" xmlns:vt="http://schemas.openxmlformats.org/officeDocument/2006/docPropsVTypes">
  <property fmtid="{64440492-4C8B-11D1-8B70-080036B11A03}" pid="4">
    <vt:lpwstr>Wondershare Software</vt:lpwstr>
  </property>
</Properties>
</file>