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0"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0D8B4-954D-407E-8970-7AA3F1338AFF}"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97A63B32-E622-4C76-9FA3-8CCDCCDD881D}">
      <dgm:prSet custT="1"/>
      <dgm:spPr/>
      <dgm:t>
        <a:bodyPr/>
        <a:lstStyle/>
        <a:p>
          <a:pPr algn="just"/>
          <a:r>
            <a:rPr lang="en-US" sz="2800" b="0" i="0" dirty="0">
              <a:solidFill>
                <a:schemeClr val="bg1"/>
              </a:solidFill>
            </a:rPr>
            <a:t>To change laws relating to the functioning of the stock exchange</a:t>
          </a:r>
          <a:endParaRPr lang="en-US" sz="2800" dirty="0">
            <a:solidFill>
              <a:schemeClr val="bg1"/>
            </a:solidFill>
          </a:endParaRPr>
        </a:p>
      </dgm:t>
    </dgm:pt>
    <dgm:pt modelId="{6A4CB354-68AE-483A-86C9-4E723DBAD884}" type="parTrans" cxnId="{015C5EF0-17D0-451C-AA3D-C419E2068A9A}">
      <dgm:prSet/>
      <dgm:spPr/>
      <dgm:t>
        <a:bodyPr/>
        <a:lstStyle/>
        <a:p>
          <a:endParaRPr lang="en-US"/>
        </a:p>
      </dgm:t>
    </dgm:pt>
    <dgm:pt modelId="{18A71E5A-1CAC-4BA0-B965-1F3372C921FA}" type="sibTrans" cxnId="{015C5EF0-17D0-451C-AA3D-C419E2068A9A}">
      <dgm:prSet/>
      <dgm:spPr/>
      <dgm:t>
        <a:bodyPr/>
        <a:lstStyle/>
        <a:p>
          <a:endParaRPr lang="en-US"/>
        </a:p>
      </dgm:t>
    </dgm:pt>
    <dgm:pt modelId="{2E77D507-BCF6-4F35-8BEE-82ED821A3B4C}">
      <dgm:prSet custT="1"/>
      <dgm:spPr/>
      <dgm:t>
        <a:bodyPr/>
        <a:lstStyle/>
        <a:p>
          <a:r>
            <a:rPr lang="en-US" sz="2800" b="0" i="0" dirty="0">
              <a:solidFill>
                <a:schemeClr val="bg1"/>
              </a:solidFill>
            </a:rPr>
            <a:t>To access record and financial statements of the exchanges</a:t>
          </a:r>
          <a:endParaRPr lang="en-US" sz="2800" dirty="0">
            <a:solidFill>
              <a:schemeClr val="bg1"/>
            </a:solidFill>
          </a:endParaRPr>
        </a:p>
      </dgm:t>
    </dgm:pt>
    <dgm:pt modelId="{ED645BC2-F831-4869-9C97-4F1204409FE5}" type="parTrans" cxnId="{D55FFD99-79E9-47A2-923B-4B09183FAE46}">
      <dgm:prSet/>
      <dgm:spPr/>
      <dgm:t>
        <a:bodyPr/>
        <a:lstStyle/>
        <a:p>
          <a:endParaRPr lang="en-US"/>
        </a:p>
      </dgm:t>
    </dgm:pt>
    <dgm:pt modelId="{59B67156-D1DE-4370-AB66-393E84FA7491}" type="sibTrans" cxnId="{D55FFD99-79E9-47A2-923B-4B09183FAE46}">
      <dgm:prSet/>
      <dgm:spPr/>
      <dgm:t>
        <a:bodyPr/>
        <a:lstStyle/>
        <a:p>
          <a:endParaRPr lang="en-US"/>
        </a:p>
      </dgm:t>
    </dgm:pt>
    <dgm:pt modelId="{8274A80E-36BF-4088-A290-9917D4336ED0}">
      <dgm:prSet/>
      <dgm:spPr/>
      <dgm:t>
        <a:bodyPr/>
        <a:lstStyle/>
        <a:p>
          <a:r>
            <a:rPr lang="en-US" b="0" i="0" dirty="0">
              <a:solidFill>
                <a:schemeClr val="bg1"/>
              </a:solidFill>
            </a:rPr>
            <a:t>To conduct hearing and give judgments on cases of malpractices in the markets.</a:t>
          </a:r>
          <a:endParaRPr lang="en-US" dirty="0">
            <a:solidFill>
              <a:schemeClr val="bg1"/>
            </a:solidFill>
          </a:endParaRPr>
        </a:p>
      </dgm:t>
    </dgm:pt>
    <dgm:pt modelId="{841CF9E5-4C7C-4F04-8671-9E24570291DA}" type="parTrans" cxnId="{0506946C-96E1-4EE2-A9D6-4ADFD7507D5D}">
      <dgm:prSet/>
      <dgm:spPr/>
      <dgm:t>
        <a:bodyPr/>
        <a:lstStyle/>
        <a:p>
          <a:endParaRPr lang="en-US"/>
        </a:p>
      </dgm:t>
    </dgm:pt>
    <dgm:pt modelId="{5717CA1D-00F3-4320-82AD-C7D7506E41EE}" type="sibTrans" cxnId="{0506946C-96E1-4EE2-A9D6-4ADFD7507D5D}">
      <dgm:prSet/>
      <dgm:spPr/>
      <dgm:t>
        <a:bodyPr/>
        <a:lstStyle/>
        <a:p>
          <a:endParaRPr lang="en-US"/>
        </a:p>
      </dgm:t>
    </dgm:pt>
    <dgm:pt modelId="{8B30A3BA-64FE-46F4-AB2F-C8F71FF483B2}">
      <dgm:prSet custT="1"/>
      <dgm:spPr/>
      <dgm:t>
        <a:bodyPr/>
        <a:lstStyle/>
        <a:p>
          <a:r>
            <a:rPr lang="en-US" sz="2800" dirty="0">
              <a:solidFill>
                <a:schemeClr val="bg1"/>
              </a:solidFill>
            </a:rPr>
            <a:t>To approve the listing and force delisting of companies from any exchanges.</a:t>
          </a:r>
        </a:p>
      </dgm:t>
    </dgm:pt>
    <dgm:pt modelId="{FD040B34-3343-4D8F-8172-2729A68ED1DF}" type="parTrans" cxnId="{6C71C365-10FC-452B-BE24-AF8FFF012651}">
      <dgm:prSet/>
      <dgm:spPr/>
      <dgm:t>
        <a:bodyPr/>
        <a:lstStyle/>
        <a:p>
          <a:endParaRPr lang="en-US"/>
        </a:p>
      </dgm:t>
    </dgm:pt>
    <dgm:pt modelId="{310AAAAF-0AC3-465F-BFF2-70A56B804E8E}" type="sibTrans" cxnId="{6C71C365-10FC-452B-BE24-AF8FFF012651}">
      <dgm:prSet/>
      <dgm:spPr/>
      <dgm:t>
        <a:bodyPr/>
        <a:lstStyle/>
        <a:p>
          <a:endParaRPr lang="en-US"/>
        </a:p>
      </dgm:t>
    </dgm:pt>
    <dgm:pt modelId="{05EC6931-F859-495C-8C31-65B79E7B028C}">
      <dgm:prSet/>
      <dgm:spPr/>
      <dgm:t>
        <a:bodyPr/>
        <a:lstStyle/>
        <a:p>
          <a:r>
            <a:rPr lang="en-US" b="0" i="0" dirty="0">
              <a:solidFill>
                <a:schemeClr val="bg1"/>
              </a:solidFill>
            </a:rPr>
            <a:t>To take disciplinary actions like fines and penalties against participants who involve in malpractice.</a:t>
          </a:r>
          <a:endParaRPr lang="en-US" dirty="0">
            <a:solidFill>
              <a:schemeClr val="bg1"/>
            </a:solidFill>
          </a:endParaRPr>
        </a:p>
      </dgm:t>
    </dgm:pt>
    <dgm:pt modelId="{107E7FC4-4E62-4BFD-983B-54FC55693248}" type="parTrans" cxnId="{1A71AFBE-F35E-422F-AB2F-64C1D7F0DF3D}">
      <dgm:prSet/>
      <dgm:spPr/>
      <dgm:t>
        <a:bodyPr/>
        <a:lstStyle/>
        <a:p>
          <a:endParaRPr lang="en-US"/>
        </a:p>
      </dgm:t>
    </dgm:pt>
    <dgm:pt modelId="{4ADAB0EA-30E8-48E4-9116-3D82A3E73B31}" type="sibTrans" cxnId="{1A71AFBE-F35E-422F-AB2F-64C1D7F0DF3D}">
      <dgm:prSet/>
      <dgm:spPr/>
      <dgm:t>
        <a:bodyPr/>
        <a:lstStyle/>
        <a:p>
          <a:endParaRPr lang="en-US"/>
        </a:p>
      </dgm:t>
    </dgm:pt>
    <dgm:pt modelId="{B32BD35D-BA7A-454E-99B2-76D1210F43B9}">
      <dgm:prSet custT="1"/>
      <dgm:spPr/>
      <dgm:t>
        <a:bodyPr/>
        <a:lstStyle/>
        <a:p>
          <a:r>
            <a:rPr lang="en-US" sz="2800" b="0" i="0" dirty="0">
              <a:solidFill>
                <a:schemeClr val="bg1"/>
              </a:solidFill>
            </a:rPr>
            <a:t>To regulate various intermediaries and middlemen like brokers.</a:t>
          </a:r>
          <a:endParaRPr lang="en-US" sz="2800" dirty="0">
            <a:solidFill>
              <a:schemeClr val="bg1"/>
            </a:solidFill>
          </a:endParaRPr>
        </a:p>
      </dgm:t>
    </dgm:pt>
    <dgm:pt modelId="{A7B46223-9664-4DF2-9B71-0D3993E2C35B}" type="parTrans" cxnId="{3729A145-C30C-4956-A225-7C0578DB93C6}">
      <dgm:prSet/>
      <dgm:spPr/>
      <dgm:t>
        <a:bodyPr/>
        <a:lstStyle/>
        <a:p>
          <a:endParaRPr lang="en-US"/>
        </a:p>
      </dgm:t>
    </dgm:pt>
    <dgm:pt modelId="{B9610B03-7377-464B-8FFD-12757450A964}" type="sibTrans" cxnId="{3729A145-C30C-4956-A225-7C0578DB93C6}">
      <dgm:prSet/>
      <dgm:spPr/>
      <dgm:t>
        <a:bodyPr/>
        <a:lstStyle/>
        <a:p>
          <a:endParaRPr lang="en-US"/>
        </a:p>
      </dgm:t>
    </dgm:pt>
    <dgm:pt modelId="{3E05BD7D-A4E7-4A19-8BB1-616667F2E5D1}" type="pres">
      <dgm:prSet presAssocID="{C760D8B4-954D-407E-8970-7AA3F1338AFF}" presName="diagram" presStyleCnt="0">
        <dgm:presLayoutVars>
          <dgm:dir/>
          <dgm:resizeHandles val="exact"/>
        </dgm:presLayoutVars>
      </dgm:prSet>
      <dgm:spPr/>
    </dgm:pt>
    <dgm:pt modelId="{FB5F0655-BCCE-44F0-9FC1-45CC5F7D5F31}" type="pres">
      <dgm:prSet presAssocID="{97A63B32-E622-4C76-9FA3-8CCDCCDD881D}" presName="node" presStyleLbl="node1" presStyleIdx="0" presStyleCnt="6">
        <dgm:presLayoutVars>
          <dgm:bulletEnabled val="1"/>
        </dgm:presLayoutVars>
      </dgm:prSet>
      <dgm:spPr/>
    </dgm:pt>
    <dgm:pt modelId="{8D4DEDF6-560B-4284-8B48-55DA5B8388F6}" type="pres">
      <dgm:prSet presAssocID="{18A71E5A-1CAC-4BA0-B965-1F3372C921FA}" presName="sibTrans" presStyleCnt="0"/>
      <dgm:spPr/>
    </dgm:pt>
    <dgm:pt modelId="{7509C610-3ED8-4128-9C83-558CF35D2D3A}" type="pres">
      <dgm:prSet presAssocID="{2E77D507-BCF6-4F35-8BEE-82ED821A3B4C}" presName="node" presStyleLbl="node1" presStyleIdx="1" presStyleCnt="6">
        <dgm:presLayoutVars>
          <dgm:bulletEnabled val="1"/>
        </dgm:presLayoutVars>
      </dgm:prSet>
      <dgm:spPr/>
    </dgm:pt>
    <dgm:pt modelId="{4333A8F9-E482-42BE-ACCC-FE849D20A64A}" type="pres">
      <dgm:prSet presAssocID="{59B67156-D1DE-4370-AB66-393E84FA7491}" presName="sibTrans" presStyleCnt="0"/>
      <dgm:spPr/>
    </dgm:pt>
    <dgm:pt modelId="{AEED24FD-D63D-432E-956F-F58A02C72618}" type="pres">
      <dgm:prSet presAssocID="{8274A80E-36BF-4088-A290-9917D4336ED0}" presName="node" presStyleLbl="node1" presStyleIdx="2" presStyleCnt="6">
        <dgm:presLayoutVars>
          <dgm:bulletEnabled val="1"/>
        </dgm:presLayoutVars>
      </dgm:prSet>
      <dgm:spPr/>
    </dgm:pt>
    <dgm:pt modelId="{A3F6E375-0AAF-4446-8018-50D90A355CCE}" type="pres">
      <dgm:prSet presAssocID="{5717CA1D-00F3-4320-82AD-C7D7506E41EE}" presName="sibTrans" presStyleCnt="0"/>
      <dgm:spPr/>
    </dgm:pt>
    <dgm:pt modelId="{5D83654D-15DF-440E-BF3C-2BE469B3A235}" type="pres">
      <dgm:prSet presAssocID="{8B30A3BA-64FE-46F4-AB2F-C8F71FF483B2}" presName="node" presStyleLbl="node1" presStyleIdx="3" presStyleCnt="6">
        <dgm:presLayoutVars>
          <dgm:bulletEnabled val="1"/>
        </dgm:presLayoutVars>
      </dgm:prSet>
      <dgm:spPr/>
    </dgm:pt>
    <dgm:pt modelId="{5F31987F-8EFD-43A9-82BF-580819710CA4}" type="pres">
      <dgm:prSet presAssocID="{310AAAAF-0AC3-465F-BFF2-70A56B804E8E}" presName="sibTrans" presStyleCnt="0"/>
      <dgm:spPr/>
    </dgm:pt>
    <dgm:pt modelId="{D0B7F809-A401-454E-BD51-95B261784E7A}" type="pres">
      <dgm:prSet presAssocID="{05EC6931-F859-495C-8C31-65B79E7B028C}" presName="node" presStyleLbl="node1" presStyleIdx="4" presStyleCnt="6">
        <dgm:presLayoutVars>
          <dgm:bulletEnabled val="1"/>
        </dgm:presLayoutVars>
      </dgm:prSet>
      <dgm:spPr/>
    </dgm:pt>
    <dgm:pt modelId="{CA891FF0-2E63-4A6D-9DB9-DB9687107701}" type="pres">
      <dgm:prSet presAssocID="{4ADAB0EA-30E8-48E4-9116-3D82A3E73B31}" presName="sibTrans" presStyleCnt="0"/>
      <dgm:spPr/>
    </dgm:pt>
    <dgm:pt modelId="{72243302-727D-40C8-B177-3AEF458C7205}" type="pres">
      <dgm:prSet presAssocID="{B32BD35D-BA7A-454E-99B2-76D1210F43B9}" presName="node" presStyleLbl="node1" presStyleIdx="5" presStyleCnt="6">
        <dgm:presLayoutVars>
          <dgm:bulletEnabled val="1"/>
        </dgm:presLayoutVars>
      </dgm:prSet>
      <dgm:spPr/>
    </dgm:pt>
  </dgm:ptLst>
  <dgm:cxnLst>
    <dgm:cxn modelId="{3729A145-C30C-4956-A225-7C0578DB93C6}" srcId="{C760D8B4-954D-407E-8970-7AA3F1338AFF}" destId="{B32BD35D-BA7A-454E-99B2-76D1210F43B9}" srcOrd="5" destOrd="0" parTransId="{A7B46223-9664-4DF2-9B71-0D3993E2C35B}" sibTransId="{B9610B03-7377-464B-8FFD-12757450A964}"/>
    <dgm:cxn modelId="{6C71C365-10FC-452B-BE24-AF8FFF012651}" srcId="{C760D8B4-954D-407E-8970-7AA3F1338AFF}" destId="{8B30A3BA-64FE-46F4-AB2F-C8F71FF483B2}" srcOrd="3" destOrd="0" parTransId="{FD040B34-3343-4D8F-8172-2729A68ED1DF}" sibTransId="{310AAAAF-0AC3-465F-BFF2-70A56B804E8E}"/>
    <dgm:cxn modelId="{0506946C-96E1-4EE2-A9D6-4ADFD7507D5D}" srcId="{C760D8B4-954D-407E-8970-7AA3F1338AFF}" destId="{8274A80E-36BF-4088-A290-9917D4336ED0}" srcOrd="2" destOrd="0" parTransId="{841CF9E5-4C7C-4F04-8671-9E24570291DA}" sibTransId="{5717CA1D-00F3-4320-82AD-C7D7506E41EE}"/>
    <dgm:cxn modelId="{50DBEA7C-A112-4AF7-8CDC-0B067C1B1F2C}" type="presOf" srcId="{8B30A3BA-64FE-46F4-AB2F-C8F71FF483B2}" destId="{5D83654D-15DF-440E-BF3C-2BE469B3A235}" srcOrd="0" destOrd="0" presId="urn:microsoft.com/office/officeart/2005/8/layout/default"/>
    <dgm:cxn modelId="{1D98F580-A3FA-4106-AF59-146AE350A15B}" type="presOf" srcId="{05EC6931-F859-495C-8C31-65B79E7B028C}" destId="{D0B7F809-A401-454E-BD51-95B261784E7A}" srcOrd="0" destOrd="0" presId="urn:microsoft.com/office/officeart/2005/8/layout/default"/>
    <dgm:cxn modelId="{B78EBC85-5811-4EFF-947B-D1307A257875}" type="presOf" srcId="{B32BD35D-BA7A-454E-99B2-76D1210F43B9}" destId="{72243302-727D-40C8-B177-3AEF458C7205}" srcOrd="0" destOrd="0" presId="urn:microsoft.com/office/officeart/2005/8/layout/default"/>
    <dgm:cxn modelId="{ADEB1993-448E-46BB-B55B-C54F0A936538}" type="presOf" srcId="{C760D8B4-954D-407E-8970-7AA3F1338AFF}" destId="{3E05BD7D-A4E7-4A19-8BB1-616667F2E5D1}" srcOrd="0" destOrd="0" presId="urn:microsoft.com/office/officeart/2005/8/layout/default"/>
    <dgm:cxn modelId="{D55FFD99-79E9-47A2-923B-4B09183FAE46}" srcId="{C760D8B4-954D-407E-8970-7AA3F1338AFF}" destId="{2E77D507-BCF6-4F35-8BEE-82ED821A3B4C}" srcOrd="1" destOrd="0" parTransId="{ED645BC2-F831-4869-9C97-4F1204409FE5}" sibTransId="{59B67156-D1DE-4370-AB66-393E84FA7491}"/>
    <dgm:cxn modelId="{1A71AFBE-F35E-422F-AB2F-64C1D7F0DF3D}" srcId="{C760D8B4-954D-407E-8970-7AA3F1338AFF}" destId="{05EC6931-F859-495C-8C31-65B79E7B028C}" srcOrd="4" destOrd="0" parTransId="{107E7FC4-4E62-4BFD-983B-54FC55693248}" sibTransId="{4ADAB0EA-30E8-48E4-9116-3D82A3E73B31}"/>
    <dgm:cxn modelId="{B51A5CC2-3747-44E3-9393-C4A452105348}" type="presOf" srcId="{97A63B32-E622-4C76-9FA3-8CCDCCDD881D}" destId="{FB5F0655-BCCE-44F0-9FC1-45CC5F7D5F31}" srcOrd="0" destOrd="0" presId="urn:microsoft.com/office/officeart/2005/8/layout/default"/>
    <dgm:cxn modelId="{43B53FE1-59D5-45AE-83EB-EE72F65E4583}" type="presOf" srcId="{8274A80E-36BF-4088-A290-9917D4336ED0}" destId="{AEED24FD-D63D-432E-956F-F58A02C72618}" srcOrd="0" destOrd="0" presId="urn:microsoft.com/office/officeart/2005/8/layout/default"/>
    <dgm:cxn modelId="{A400FCED-EA1F-4BB6-9D98-B42F2BC93900}" type="presOf" srcId="{2E77D507-BCF6-4F35-8BEE-82ED821A3B4C}" destId="{7509C610-3ED8-4128-9C83-558CF35D2D3A}" srcOrd="0" destOrd="0" presId="urn:microsoft.com/office/officeart/2005/8/layout/default"/>
    <dgm:cxn modelId="{015C5EF0-17D0-451C-AA3D-C419E2068A9A}" srcId="{C760D8B4-954D-407E-8970-7AA3F1338AFF}" destId="{97A63B32-E622-4C76-9FA3-8CCDCCDD881D}" srcOrd="0" destOrd="0" parTransId="{6A4CB354-68AE-483A-86C9-4E723DBAD884}" sibTransId="{18A71E5A-1CAC-4BA0-B965-1F3372C921FA}"/>
    <dgm:cxn modelId="{6329D77F-7859-4036-A2C8-ECD9D649A0E3}" type="presParOf" srcId="{3E05BD7D-A4E7-4A19-8BB1-616667F2E5D1}" destId="{FB5F0655-BCCE-44F0-9FC1-45CC5F7D5F31}" srcOrd="0" destOrd="0" presId="urn:microsoft.com/office/officeart/2005/8/layout/default"/>
    <dgm:cxn modelId="{06E1C305-AB68-44E1-AA4B-CB6FA43D2E8B}" type="presParOf" srcId="{3E05BD7D-A4E7-4A19-8BB1-616667F2E5D1}" destId="{8D4DEDF6-560B-4284-8B48-55DA5B8388F6}" srcOrd="1" destOrd="0" presId="urn:microsoft.com/office/officeart/2005/8/layout/default"/>
    <dgm:cxn modelId="{521E249B-BD71-4C8E-A3B3-34975CA149EF}" type="presParOf" srcId="{3E05BD7D-A4E7-4A19-8BB1-616667F2E5D1}" destId="{7509C610-3ED8-4128-9C83-558CF35D2D3A}" srcOrd="2" destOrd="0" presId="urn:microsoft.com/office/officeart/2005/8/layout/default"/>
    <dgm:cxn modelId="{488E8A80-AC67-4801-8477-BFE45C7AD1DB}" type="presParOf" srcId="{3E05BD7D-A4E7-4A19-8BB1-616667F2E5D1}" destId="{4333A8F9-E482-42BE-ACCC-FE849D20A64A}" srcOrd="3" destOrd="0" presId="urn:microsoft.com/office/officeart/2005/8/layout/default"/>
    <dgm:cxn modelId="{A76C2D31-F8D7-49C2-8C9F-D70894F33165}" type="presParOf" srcId="{3E05BD7D-A4E7-4A19-8BB1-616667F2E5D1}" destId="{AEED24FD-D63D-432E-956F-F58A02C72618}" srcOrd="4" destOrd="0" presId="urn:microsoft.com/office/officeart/2005/8/layout/default"/>
    <dgm:cxn modelId="{251D2F8A-3206-4818-8686-16665BEF07C8}" type="presParOf" srcId="{3E05BD7D-A4E7-4A19-8BB1-616667F2E5D1}" destId="{A3F6E375-0AAF-4446-8018-50D90A355CCE}" srcOrd="5" destOrd="0" presId="urn:microsoft.com/office/officeart/2005/8/layout/default"/>
    <dgm:cxn modelId="{41EC6278-7B7A-4B31-8C9A-02A9D994BFA9}" type="presParOf" srcId="{3E05BD7D-A4E7-4A19-8BB1-616667F2E5D1}" destId="{5D83654D-15DF-440E-BF3C-2BE469B3A235}" srcOrd="6" destOrd="0" presId="urn:microsoft.com/office/officeart/2005/8/layout/default"/>
    <dgm:cxn modelId="{3F73C44B-97E3-4348-B053-4600FAC2F5E2}" type="presParOf" srcId="{3E05BD7D-A4E7-4A19-8BB1-616667F2E5D1}" destId="{5F31987F-8EFD-43A9-82BF-580819710CA4}" srcOrd="7" destOrd="0" presId="urn:microsoft.com/office/officeart/2005/8/layout/default"/>
    <dgm:cxn modelId="{6F44FE8C-A4B9-4B7B-BEC2-E33109597599}" type="presParOf" srcId="{3E05BD7D-A4E7-4A19-8BB1-616667F2E5D1}" destId="{D0B7F809-A401-454E-BD51-95B261784E7A}" srcOrd="8" destOrd="0" presId="urn:microsoft.com/office/officeart/2005/8/layout/default"/>
    <dgm:cxn modelId="{D0710CF4-29C7-4E5B-847A-DF3D034F8C6A}" type="presParOf" srcId="{3E05BD7D-A4E7-4A19-8BB1-616667F2E5D1}" destId="{CA891FF0-2E63-4A6D-9DB9-DB9687107701}" srcOrd="9" destOrd="0" presId="urn:microsoft.com/office/officeart/2005/8/layout/default"/>
    <dgm:cxn modelId="{943F9801-5B4F-480D-9DD5-D5E311798DF0}" type="presParOf" srcId="{3E05BD7D-A4E7-4A19-8BB1-616667F2E5D1}" destId="{72243302-727D-40C8-B177-3AEF458C720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ED034-3CFB-4B47-8807-AA1AF5253C6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8F50974-E5D3-4D2D-9416-A10E842D2846}">
      <dgm:prSet custT="1"/>
      <dgm:spPr/>
      <dgm:t>
        <a:bodyPr/>
        <a:lstStyle/>
        <a:p>
          <a:r>
            <a:rPr lang="en-US" sz="3600" b="0" i="0" dirty="0"/>
            <a:t>AMFI was set up in 1995. It is a non-profit organization that is self-regulatory and works for the development of mutual fund industry by improving professional and ethical standards, thus aiming to make the mutual funds more accessible and transparent to the public. </a:t>
          </a:r>
          <a:endParaRPr lang="en-US" sz="3600" dirty="0"/>
        </a:p>
      </dgm:t>
    </dgm:pt>
    <dgm:pt modelId="{FAD3F279-C455-4FE4-A5F4-D2C3A2D4525B}" type="parTrans" cxnId="{9FA7F1EF-0727-49CB-9165-447F7AF4D4B0}">
      <dgm:prSet/>
      <dgm:spPr/>
      <dgm:t>
        <a:bodyPr/>
        <a:lstStyle/>
        <a:p>
          <a:endParaRPr lang="en-US"/>
        </a:p>
      </dgm:t>
    </dgm:pt>
    <dgm:pt modelId="{8835ED6A-6FC3-4107-916D-E40C0435E70B}" type="sibTrans" cxnId="{9FA7F1EF-0727-49CB-9165-447F7AF4D4B0}">
      <dgm:prSet/>
      <dgm:spPr/>
      <dgm:t>
        <a:bodyPr/>
        <a:lstStyle/>
        <a:p>
          <a:endParaRPr lang="en-US"/>
        </a:p>
      </dgm:t>
    </dgm:pt>
    <dgm:pt modelId="{9F4BCDFE-1FF3-4844-9F8E-2BEE002AC2C1}">
      <dgm:prSet custT="1"/>
      <dgm:spPr/>
      <dgm:t>
        <a:bodyPr/>
        <a:lstStyle/>
        <a:p>
          <a:r>
            <a:rPr lang="en-US" sz="4000" b="0" i="0" dirty="0"/>
            <a:t>It provides spreads awareness vital information about mutual funds to Indian investors.</a:t>
          </a:r>
          <a:endParaRPr lang="en-US" sz="4000" dirty="0"/>
        </a:p>
      </dgm:t>
    </dgm:pt>
    <dgm:pt modelId="{07E42AC9-3D76-4142-B4D3-68080A734DAE}" type="parTrans" cxnId="{E2D35509-F509-49A2-ACBE-191E47BDCBA8}">
      <dgm:prSet/>
      <dgm:spPr/>
      <dgm:t>
        <a:bodyPr/>
        <a:lstStyle/>
        <a:p>
          <a:endParaRPr lang="en-US"/>
        </a:p>
      </dgm:t>
    </dgm:pt>
    <dgm:pt modelId="{0182C252-285F-4CD2-BFC4-8DA3B55D209C}" type="sibTrans" cxnId="{E2D35509-F509-49A2-ACBE-191E47BDCBA8}">
      <dgm:prSet/>
      <dgm:spPr/>
      <dgm:t>
        <a:bodyPr/>
        <a:lstStyle/>
        <a:p>
          <a:endParaRPr lang="en-US"/>
        </a:p>
      </dgm:t>
    </dgm:pt>
    <dgm:pt modelId="{D7292B08-5DDB-4D95-A07C-33287C1782A8}" type="pres">
      <dgm:prSet presAssocID="{EB6ED034-3CFB-4B47-8807-AA1AF5253C61}" presName="vert0" presStyleCnt="0">
        <dgm:presLayoutVars>
          <dgm:dir/>
          <dgm:animOne val="branch"/>
          <dgm:animLvl val="lvl"/>
        </dgm:presLayoutVars>
      </dgm:prSet>
      <dgm:spPr/>
    </dgm:pt>
    <dgm:pt modelId="{E0487E0F-A21E-42D4-AF40-05CF3304963C}" type="pres">
      <dgm:prSet presAssocID="{28F50974-E5D3-4D2D-9416-A10E842D2846}" presName="thickLine" presStyleLbl="alignNode1" presStyleIdx="0" presStyleCnt="2"/>
      <dgm:spPr/>
    </dgm:pt>
    <dgm:pt modelId="{14E28AA6-853E-41E1-8B6C-D1C6D5C12EC3}" type="pres">
      <dgm:prSet presAssocID="{28F50974-E5D3-4D2D-9416-A10E842D2846}" presName="horz1" presStyleCnt="0"/>
      <dgm:spPr/>
    </dgm:pt>
    <dgm:pt modelId="{3F583CCC-CED9-44CB-9644-8F404B398F8E}" type="pres">
      <dgm:prSet presAssocID="{28F50974-E5D3-4D2D-9416-A10E842D2846}" presName="tx1" presStyleLbl="revTx" presStyleIdx="0" presStyleCnt="2"/>
      <dgm:spPr/>
    </dgm:pt>
    <dgm:pt modelId="{A6662964-252C-49F4-89D8-AA9391966AD3}" type="pres">
      <dgm:prSet presAssocID="{28F50974-E5D3-4D2D-9416-A10E842D2846}" presName="vert1" presStyleCnt="0"/>
      <dgm:spPr/>
    </dgm:pt>
    <dgm:pt modelId="{2B39A8E0-BD67-4E65-BD81-CA329E51FCD3}" type="pres">
      <dgm:prSet presAssocID="{9F4BCDFE-1FF3-4844-9F8E-2BEE002AC2C1}" presName="thickLine" presStyleLbl="alignNode1" presStyleIdx="1" presStyleCnt="2"/>
      <dgm:spPr/>
    </dgm:pt>
    <dgm:pt modelId="{EC915BC4-FED3-408F-AC30-4FD56950978E}" type="pres">
      <dgm:prSet presAssocID="{9F4BCDFE-1FF3-4844-9F8E-2BEE002AC2C1}" presName="horz1" presStyleCnt="0"/>
      <dgm:spPr/>
    </dgm:pt>
    <dgm:pt modelId="{37DD09E2-7B43-42DC-8EB0-97A1D46FA2EF}" type="pres">
      <dgm:prSet presAssocID="{9F4BCDFE-1FF3-4844-9F8E-2BEE002AC2C1}" presName="tx1" presStyleLbl="revTx" presStyleIdx="1" presStyleCnt="2" custScaleY="64789"/>
      <dgm:spPr/>
    </dgm:pt>
    <dgm:pt modelId="{419471A1-2548-4060-A131-E85402B967CA}" type="pres">
      <dgm:prSet presAssocID="{9F4BCDFE-1FF3-4844-9F8E-2BEE002AC2C1}" presName="vert1" presStyleCnt="0"/>
      <dgm:spPr/>
    </dgm:pt>
  </dgm:ptLst>
  <dgm:cxnLst>
    <dgm:cxn modelId="{E2D35509-F509-49A2-ACBE-191E47BDCBA8}" srcId="{EB6ED034-3CFB-4B47-8807-AA1AF5253C61}" destId="{9F4BCDFE-1FF3-4844-9F8E-2BEE002AC2C1}" srcOrd="1" destOrd="0" parTransId="{07E42AC9-3D76-4142-B4D3-68080A734DAE}" sibTransId="{0182C252-285F-4CD2-BFC4-8DA3B55D209C}"/>
    <dgm:cxn modelId="{0C7FE482-8A5B-4EF4-B110-D64327372D35}" type="presOf" srcId="{28F50974-E5D3-4D2D-9416-A10E842D2846}" destId="{3F583CCC-CED9-44CB-9644-8F404B398F8E}" srcOrd="0" destOrd="0" presId="urn:microsoft.com/office/officeart/2008/layout/LinedList"/>
    <dgm:cxn modelId="{70CA3ECD-346E-4A95-A5AD-354248D4EE9F}" type="presOf" srcId="{EB6ED034-3CFB-4B47-8807-AA1AF5253C61}" destId="{D7292B08-5DDB-4D95-A07C-33287C1782A8}" srcOrd="0" destOrd="0" presId="urn:microsoft.com/office/officeart/2008/layout/LinedList"/>
    <dgm:cxn modelId="{ABC1BAE0-A982-4EF1-9811-A53AD2C75924}" type="presOf" srcId="{9F4BCDFE-1FF3-4844-9F8E-2BEE002AC2C1}" destId="{37DD09E2-7B43-42DC-8EB0-97A1D46FA2EF}" srcOrd="0" destOrd="0" presId="urn:microsoft.com/office/officeart/2008/layout/LinedList"/>
    <dgm:cxn modelId="{9FA7F1EF-0727-49CB-9165-447F7AF4D4B0}" srcId="{EB6ED034-3CFB-4B47-8807-AA1AF5253C61}" destId="{28F50974-E5D3-4D2D-9416-A10E842D2846}" srcOrd="0" destOrd="0" parTransId="{FAD3F279-C455-4FE4-A5F4-D2C3A2D4525B}" sibTransId="{8835ED6A-6FC3-4107-916D-E40C0435E70B}"/>
    <dgm:cxn modelId="{ED441B81-A30B-4B4E-9FA1-6B847F1E61E0}" type="presParOf" srcId="{D7292B08-5DDB-4D95-A07C-33287C1782A8}" destId="{E0487E0F-A21E-42D4-AF40-05CF3304963C}" srcOrd="0" destOrd="0" presId="urn:microsoft.com/office/officeart/2008/layout/LinedList"/>
    <dgm:cxn modelId="{AFEC3A4E-ECA7-4C82-A647-954BF711020D}" type="presParOf" srcId="{D7292B08-5DDB-4D95-A07C-33287C1782A8}" destId="{14E28AA6-853E-41E1-8B6C-D1C6D5C12EC3}" srcOrd="1" destOrd="0" presId="urn:microsoft.com/office/officeart/2008/layout/LinedList"/>
    <dgm:cxn modelId="{BE4C2088-4981-4A8D-A07C-3DFCA205D07A}" type="presParOf" srcId="{14E28AA6-853E-41E1-8B6C-D1C6D5C12EC3}" destId="{3F583CCC-CED9-44CB-9644-8F404B398F8E}" srcOrd="0" destOrd="0" presId="urn:microsoft.com/office/officeart/2008/layout/LinedList"/>
    <dgm:cxn modelId="{1AEC4051-F086-438E-86A4-19D33DF482BA}" type="presParOf" srcId="{14E28AA6-853E-41E1-8B6C-D1C6D5C12EC3}" destId="{A6662964-252C-49F4-89D8-AA9391966AD3}" srcOrd="1" destOrd="0" presId="urn:microsoft.com/office/officeart/2008/layout/LinedList"/>
    <dgm:cxn modelId="{60806A35-AFCA-45E9-AA18-FD9290B91E23}" type="presParOf" srcId="{D7292B08-5DDB-4D95-A07C-33287C1782A8}" destId="{2B39A8E0-BD67-4E65-BD81-CA329E51FCD3}" srcOrd="2" destOrd="0" presId="urn:microsoft.com/office/officeart/2008/layout/LinedList"/>
    <dgm:cxn modelId="{6F1DB712-8367-4437-A98E-401D7FB85C45}" type="presParOf" srcId="{D7292B08-5DDB-4D95-A07C-33287C1782A8}" destId="{EC915BC4-FED3-408F-AC30-4FD56950978E}" srcOrd="3" destOrd="0" presId="urn:microsoft.com/office/officeart/2008/layout/LinedList"/>
    <dgm:cxn modelId="{B27AA6C4-6F2C-483D-89CE-1E8F4CEBADCE}" type="presParOf" srcId="{EC915BC4-FED3-408F-AC30-4FD56950978E}" destId="{37DD09E2-7B43-42DC-8EB0-97A1D46FA2EF}" srcOrd="0" destOrd="0" presId="urn:microsoft.com/office/officeart/2008/layout/LinedList"/>
    <dgm:cxn modelId="{231B37AA-B3E6-47F6-BCC1-DE62D7139117}" type="presParOf" srcId="{EC915BC4-FED3-408F-AC30-4FD56950978E}" destId="{419471A1-2548-4060-A131-E85402B967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F0655-BCCE-44F0-9FC1-45CC5F7D5F31}">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0" i="0" kern="1200" dirty="0">
              <a:solidFill>
                <a:schemeClr val="bg1"/>
              </a:solidFill>
            </a:rPr>
            <a:t>To change laws relating to the functioning of the stock exchange</a:t>
          </a:r>
          <a:endParaRPr lang="en-US" sz="2800" kern="1200" dirty="0">
            <a:solidFill>
              <a:schemeClr val="bg1"/>
            </a:solidFill>
          </a:endParaRPr>
        </a:p>
      </dsp:txBody>
      <dsp:txXfrm>
        <a:off x="0" y="39687"/>
        <a:ext cx="3286125" cy="1971675"/>
      </dsp:txXfrm>
    </dsp:sp>
    <dsp:sp modelId="{7509C610-3ED8-4128-9C83-558CF35D2D3A}">
      <dsp:nvSpPr>
        <dsp:cNvPr id="0" name=""/>
        <dsp:cNvSpPr/>
      </dsp:nvSpPr>
      <dsp:spPr>
        <a:xfrm>
          <a:off x="3614737"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solidFill>
                <a:schemeClr val="bg1"/>
              </a:solidFill>
            </a:rPr>
            <a:t>To access record and financial statements of the exchanges</a:t>
          </a:r>
          <a:endParaRPr lang="en-US" sz="2800" kern="1200" dirty="0">
            <a:solidFill>
              <a:schemeClr val="bg1"/>
            </a:solidFill>
          </a:endParaRPr>
        </a:p>
      </dsp:txBody>
      <dsp:txXfrm>
        <a:off x="3614737" y="39687"/>
        <a:ext cx="3286125" cy="1971675"/>
      </dsp:txXfrm>
    </dsp:sp>
    <dsp:sp modelId="{AEED24FD-D63D-432E-956F-F58A02C72618}">
      <dsp:nvSpPr>
        <dsp:cNvPr id="0" name=""/>
        <dsp:cNvSpPr/>
      </dsp:nvSpPr>
      <dsp:spPr>
        <a:xfrm>
          <a:off x="7229475" y="39687"/>
          <a:ext cx="3286125" cy="19716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solidFill>
                <a:schemeClr val="bg1"/>
              </a:solidFill>
            </a:rPr>
            <a:t>To conduct hearing and give judgments on cases of malpractices in the markets.</a:t>
          </a:r>
          <a:endParaRPr lang="en-US" sz="2500" kern="1200" dirty="0">
            <a:solidFill>
              <a:schemeClr val="bg1"/>
            </a:solidFill>
          </a:endParaRPr>
        </a:p>
      </dsp:txBody>
      <dsp:txXfrm>
        <a:off x="7229475" y="39687"/>
        <a:ext cx="3286125" cy="1971675"/>
      </dsp:txXfrm>
    </dsp:sp>
    <dsp:sp modelId="{5D83654D-15DF-440E-BF3C-2BE469B3A235}">
      <dsp:nvSpPr>
        <dsp:cNvPr id="0" name=""/>
        <dsp:cNvSpPr/>
      </dsp:nvSpPr>
      <dsp:spPr>
        <a:xfrm>
          <a:off x="0" y="2339975"/>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To approve the listing and force delisting of companies from any exchanges.</a:t>
          </a:r>
        </a:p>
      </dsp:txBody>
      <dsp:txXfrm>
        <a:off x="0" y="2339975"/>
        <a:ext cx="3286125" cy="1971675"/>
      </dsp:txXfrm>
    </dsp:sp>
    <dsp:sp modelId="{D0B7F809-A401-454E-BD51-95B261784E7A}">
      <dsp:nvSpPr>
        <dsp:cNvPr id="0" name=""/>
        <dsp:cNvSpPr/>
      </dsp:nvSpPr>
      <dsp:spPr>
        <a:xfrm>
          <a:off x="3614737" y="2339975"/>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solidFill>
                <a:schemeClr val="bg1"/>
              </a:solidFill>
            </a:rPr>
            <a:t>To take disciplinary actions like fines and penalties against participants who involve in malpractice.</a:t>
          </a:r>
          <a:endParaRPr lang="en-US" sz="2500" kern="1200" dirty="0">
            <a:solidFill>
              <a:schemeClr val="bg1"/>
            </a:solidFill>
          </a:endParaRPr>
        </a:p>
      </dsp:txBody>
      <dsp:txXfrm>
        <a:off x="3614737" y="2339975"/>
        <a:ext cx="3286125" cy="1971675"/>
      </dsp:txXfrm>
    </dsp:sp>
    <dsp:sp modelId="{72243302-727D-40C8-B177-3AEF458C7205}">
      <dsp:nvSpPr>
        <dsp:cNvPr id="0" name=""/>
        <dsp:cNvSpPr/>
      </dsp:nvSpPr>
      <dsp:spPr>
        <a:xfrm>
          <a:off x="7229475"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solidFill>
                <a:schemeClr val="bg1"/>
              </a:solidFill>
            </a:rPr>
            <a:t>To regulate various intermediaries and middlemen like brokers.</a:t>
          </a:r>
          <a:endParaRPr lang="en-US" sz="2800" kern="1200" dirty="0">
            <a:solidFill>
              <a:schemeClr val="bg1"/>
            </a:solidFill>
          </a:endParaRPr>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87E0F-A21E-42D4-AF40-05CF3304963C}">
      <dsp:nvSpPr>
        <dsp:cNvPr id="0" name=""/>
        <dsp:cNvSpPr/>
      </dsp:nvSpPr>
      <dsp:spPr>
        <a:xfrm>
          <a:off x="0" y="15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583CCC-CED9-44CB-9644-8F404B398F8E}">
      <dsp:nvSpPr>
        <dsp:cNvPr id="0" name=""/>
        <dsp:cNvSpPr/>
      </dsp:nvSpPr>
      <dsp:spPr>
        <a:xfrm>
          <a:off x="0" y="1554"/>
          <a:ext cx="10515600" cy="2923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dirty="0"/>
            <a:t>AMFI was set up in 1995. It is a non-profit organization that is self-regulatory and works for the development of mutual fund industry by improving professional and ethical standards, thus aiming to make the mutual funds more accessible and transparent to the public. </a:t>
          </a:r>
          <a:endParaRPr lang="en-US" sz="3600" kern="1200" dirty="0"/>
        </a:p>
      </dsp:txBody>
      <dsp:txXfrm>
        <a:off x="0" y="1554"/>
        <a:ext cx="10515600" cy="2923432"/>
      </dsp:txXfrm>
    </dsp:sp>
    <dsp:sp modelId="{2B39A8E0-BD67-4E65-BD81-CA329E51FCD3}">
      <dsp:nvSpPr>
        <dsp:cNvPr id="0" name=""/>
        <dsp:cNvSpPr/>
      </dsp:nvSpPr>
      <dsp:spPr>
        <a:xfrm>
          <a:off x="0" y="29249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DD09E2-7B43-42DC-8EB0-97A1D46FA2EF}">
      <dsp:nvSpPr>
        <dsp:cNvPr id="0" name=""/>
        <dsp:cNvSpPr/>
      </dsp:nvSpPr>
      <dsp:spPr>
        <a:xfrm>
          <a:off x="0" y="2924986"/>
          <a:ext cx="10515600" cy="189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0" i="0" kern="1200" dirty="0"/>
            <a:t>It provides spreads awareness vital information about mutual funds to Indian investors.</a:t>
          </a:r>
          <a:endParaRPr lang="en-US" sz="4000" kern="1200" dirty="0"/>
        </a:p>
      </dsp:txBody>
      <dsp:txXfrm>
        <a:off x="0" y="2924986"/>
        <a:ext cx="10515600" cy="18940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B70D-F3B6-A1C9-11A2-5205F5331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84D719-2F2B-932E-9ED8-C6C16EF306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7DB9EA-1E5F-F593-7186-6037869CEFEF}"/>
              </a:ext>
            </a:extLst>
          </p:cNvPr>
          <p:cNvSpPr>
            <a:spLocks noGrp="1"/>
          </p:cNvSpPr>
          <p:nvPr>
            <p:ph type="dt" sz="half" idx="10"/>
          </p:nvPr>
        </p:nvSpPr>
        <p:spPr/>
        <p:txBody>
          <a:bodyPr/>
          <a:lstStyle/>
          <a:p>
            <a:fld id="{87E5A621-6F39-4C70-902D-0EC6DEDF4288}" type="datetimeFigureOut">
              <a:rPr lang="en-US" smtClean="0"/>
              <a:t>2/24/2023</a:t>
            </a:fld>
            <a:endParaRPr lang="en-US"/>
          </a:p>
        </p:txBody>
      </p:sp>
      <p:sp>
        <p:nvSpPr>
          <p:cNvPr id="5" name="Footer Placeholder 4">
            <a:extLst>
              <a:ext uri="{FF2B5EF4-FFF2-40B4-BE49-F238E27FC236}">
                <a16:creationId xmlns:a16="http://schemas.microsoft.com/office/drawing/2014/main" id="{0AFAB8F1-C9D6-0AC2-9A9D-734B8731D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2B551-19BA-9FD8-AAC2-E23DE1475A87}"/>
              </a:ext>
            </a:extLst>
          </p:cNvPr>
          <p:cNvSpPr>
            <a:spLocks noGrp="1"/>
          </p:cNvSpPr>
          <p:nvPr>
            <p:ph type="sldNum" sz="quarter" idx="12"/>
          </p:nvPr>
        </p:nvSpPr>
        <p:spPr/>
        <p:txBody>
          <a:bodyPr/>
          <a:lstStyle/>
          <a:p>
            <a:fld id="{552677D3-AF31-4BDC-B483-57B6AB1CD111}" type="slidenum">
              <a:rPr lang="en-US" smtClean="0"/>
              <a:t>‹#›</a:t>
            </a:fld>
            <a:endParaRPr lang="en-US"/>
          </a:p>
        </p:txBody>
      </p:sp>
    </p:spTree>
    <p:extLst>
      <p:ext uri="{BB962C8B-B14F-4D97-AF65-F5344CB8AC3E}">
        <p14:creationId xmlns:p14="http://schemas.microsoft.com/office/powerpoint/2010/main" val="1420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2234A-63A3-B9AB-732D-73B1B18B6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3631DB-B125-A05E-55CD-A6B1163E62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7F8F1-6853-F608-015F-387E0146F090}"/>
              </a:ext>
            </a:extLst>
          </p:cNvPr>
          <p:cNvSpPr>
            <a:spLocks noGrp="1"/>
          </p:cNvSpPr>
          <p:nvPr>
            <p:ph type="dt" sz="half" idx="10"/>
          </p:nvPr>
        </p:nvSpPr>
        <p:spPr/>
        <p:txBody>
          <a:bodyPr/>
          <a:lstStyle/>
          <a:p>
            <a:fld id="{87E5A621-6F39-4C70-902D-0EC6DEDF4288}" type="datetimeFigureOut">
              <a:rPr lang="en-US" smtClean="0"/>
              <a:t>2/24/2023</a:t>
            </a:fld>
            <a:endParaRPr lang="en-US"/>
          </a:p>
        </p:txBody>
      </p:sp>
      <p:sp>
        <p:nvSpPr>
          <p:cNvPr id="5" name="Footer Placeholder 4">
            <a:extLst>
              <a:ext uri="{FF2B5EF4-FFF2-40B4-BE49-F238E27FC236}">
                <a16:creationId xmlns:a16="http://schemas.microsoft.com/office/drawing/2014/main" id="{2D79F4EA-BA96-0B44-2A39-1934F195A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8A08F8-D64A-CE25-FA78-585CFD082540}"/>
              </a:ext>
            </a:extLst>
          </p:cNvPr>
          <p:cNvSpPr>
            <a:spLocks noGrp="1"/>
          </p:cNvSpPr>
          <p:nvPr>
            <p:ph type="sldNum" sz="quarter" idx="12"/>
          </p:nvPr>
        </p:nvSpPr>
        <p:spPr/>
        <p:txBody>
          <a:bodyPr/>
          <a:lstStyle/>
          <a:p>
            <a:fld id="{552677D3-AF31-4BDC-B483-57B6AB1CD111}" type="slidenum">
              <a:rPr lang="en-US" smtClean="0"/>
              <a:t>‹#›</a:t>
            </a:fld>
            <a:endParaRPr lang="en-US"/>
          </a:p>
        </p:txBody>
      </p:sp>
    </p:spTree>
    <p:extLst>
      <p:ext uri="{BB962C8B-B14F-4D97-AF65-F5344CB8AC3E}">
        <p14:creationId xmlns:p14="http://schemas.microsoft.com/office/powerpoint/2010/main" val="213446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AC9A9-1B44-6DF9-DD7C-20F57840F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39A432-2122-0766-1F49-5D1B411AFB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C79FA-3DAB-B4F9-587D-AED5DC426261}"/>
              </a:ext>
            </a:extLst>
          </p:cNvPr>
          <p:cNvSpPr>
            <a:spLocks noGrp="1"/>
          </p:cNvSpPr>
          <p:nvPr>
            <p:ph type="dt" sz="half" idx="10"/>
          </p:nvPr>
        </p:nvSpPr>
        <p:spPr/>
        <p:txBody>
          <a:bodyPr/>
          <a:lstStyle/>
          <a:p>
            <a:fld id="{87E5A621-6F39-4C70-902D-0EC6DEDF4288}" type="datetimeFigureOut">
              <a:rPr lang="en-US" smtClean="0"/>
              <a:t>2/24/2023</a:t>
            </a:fld>
            <a:endParaRPr lang="en-US"/>
          </a:p>
        </p:txBody>
      </p:sp>
      <p:sp>
        <p:nvSpPr>
          <p:cNvPr id="5" name="Footer Placeholder 4">
            <a:extLst>
              <a:ext uri="{FF2B5EF4-FFF2-40B4-BE49-F238E27FC236}">
                <a16:creationId xmlns:a16="http://schemas.microsoft.com/office/drawing/2014/main" id="{EB7A8991-B4BF-D80D-512B-75BBD3BCD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702E3-03AE-FAF3-57DB-825835C69CA8}"/>
              </a:ext>
            </a:extLst>
          </p:cNvPr>
          <p:cNvSpPr>
            <a:spLocks noGrp="1"/>
          </p:cNvSpPr>
          <p:nvPr>
            <p:ph type="sldNum" sz="quarter" idx="12"/>
          </p:nvPr>
        </p:nvSpPr>
        <p:spPr/>
        <p:txBody>
          <a:bodyPr/>
          <a:lstStyle/>
          <a:p>
            <a:fld id="{552677D3-AF31-4BDC-B483-57B6AB1CD111}" type="slidenum">
              <a:rPr lang="en-US" smtClean="0"/>
              <a:t>‹#›</a:t>
            </a:fld>
            <a:endParaRPr lang="en-US"/>
          </a:p>
        </p:txBody>
      </p:sp>
    </p:spTree>
    <p:extLst>
      <p:ext uri="{BB962C8B-B14F-4D97-AF65-F5344CB8AC3E}">
        <p14:creationId xmlns:p14="http://schemas.microsoft.com/office/powerpoint/2010/main" val="310365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9448-5F6F-86B5-93F9-C9440153DE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0A2B6-1AC7-6ABF-B3D4-98A73A2F6B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C0078-E5A2-611D-8D24-E36396573AFA}"/>
              </a:ext>
            </a:extLst>
          </p:cNvPr>
          <p:cNvSpPr>
            <a:spLocks noGrp="1"/>
          </p:cNvSpPr>
          <p:nvPr>
            <p:ph type="dt" sz="half" idx="10"/>
          </p:nvPr>
        </p:nvSpPr>
        <p:spPr/>
        <p:txBody>
          <a:bodyPr/>
          <a:lstStyle/>
          <a:p>
            <a:fld id="{87E5A621-6F39-4C70-902D-0EC6DEDF4288}" type="datetimeFigureOut">
              <a:rPr lang="en-US" smtClean="0"/>
              <a:t>2/24/2023</a:t>
            </a:fld>
            <a:endParaRPr lang="en-US"/>
          </a:p>
        </p:txBody>
      </p:sp>
      <p:sp>
        <p:nvSpPr>
          <p:cNvPr id="5" name="Footer Placeholder 4">
            <a:extLst>
              <a:ext uri="{FF2B5EF4-FFF2-40B4-BE49-F238E27FC236}">
                <a16:creationId xmlns:a16="http://schemas.microsoft.com/office/drawing/2014/main" id="{2F5CD92E-4613-BFBC-4FDE-274B0EC62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C5007-B7F8-880B-520A-AA5D889BB20E}"/>
              </a:ext>
            </a:extLst>
          </p:cNvPr>
          <p:cNvSpPr>
            <a:spLocks noGrp="1"/>
          </p:cNvSpPr>
          <p:nvPr>
            <p:ph type="sldNum" sz="quarter" idx="12"/>
          </p:nvPr>
        </p:nvSpPr>
        <p:spPr/>
        <p:txBody>
          <a:bodyPr/>
          <a:lstStyle/>
          <a:p>
            <a:fld id="{552677D3-AF31-4BDC-B483-57B6AB1CD111}" type="slidenum">
              <a:rPr lang="en-US" smtClean="0"/>
              <a:t>‹#›</a:t>
            </a:fld>
            <a:endParaRPr lang="en-US"/>
          </a:p>
        </p:txBody>
      </p:sp>
    </p:spTree>
    <p:extLst>
      <p:ext uri="{BB962C8B-B14F-4D97-AF65-F5344CB8AC3E}">
        <p14:creationId xmlns:p14="http://schemas.microsoft.com/office/powerpoint/2010/main" val="397703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AB52-A8F7-A2D4-86C0-1981A8F038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2E373C-9C46-8CCF-9629-256453763A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5AEB3F-15A9-15E5-5C4F-133690222FF2}"/>
              </a:ext>
            </a:extLst>
          </p:cNvPr>
          <p:cNvSpPr>
            <a:spLocks noGrp="1"/>
          </p:cNvSpPr>
          <p:nvPr>
            <p:ph type="dt" sz="half" idx="10"/>
          </p:nvPr>
        </p:nvSpPr>
        <p:spPr/>
        <p:txBody>
          <a:bodyPr/>
          <a:lstStyle/>
          <a:p>
            <a:fld id="{87E5A621-6F39-4C70-902D-0EC6DEDF4288}" type="datetimeFigureOut">
              <a:rPr lang="en-US" smtClean="0"/>
              <a:t>2/24/2023</a:t>
            </a:fld>
            <a:endParaRPr lang="en-US"/>
          </a:p>
        </p:txBody>
      </p:sp>
      <p:sp>
        <p:nvSpPr>
          <p:cNvPr id="5" name="Footer Placeholder 4">
            <a:extLst>
              <a:ext uri="{FF2B5EF4-FFF2-40B4-BE49-F238E27FC236}">
                <a16:creationId xmlns:a16="http://schemas.microsoft.com/office/drawing/2014/main" id="{CC0C523A-2D2D-4A3B-0AF6-A18B77511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A3B8A-DED1-EA92-F79F-402E1C1EDDC5}"/>
              </a:ext>
            </a:extLst>
          </p:cNvPr>
          <p:cNvSpPr>
            <a:spLocks noGrp="1"/>
          </p:cNvSpPr>
          <p:nvPr>
            <p:ph type="sldNum" sz="quarter" idx="12"/>
          </p:nvPr>
        </p:nvSpPr>
        <p:spPr/>
        <p:txBody>
          <a:bodyPr/>
          <a:lstStyle/>
          <a:p>
            <a:fld id="{552677D3-AF31-4BDC-B483-57B6AB1CD111}" type="slidenum">
              <a:rPr lang="en-US" smtClean="0"/>
              <a:t>‹#›</a:t>
            </a:fld>
            <a:endParaRPr lang="en-US"/>
          </a:p>
        </p:txBody>
      </p:sp>
    </p:spTree>
    <p:extLst>
      <p:ext uri="{BB962C8B-B14F-4D97-AF65-F5344CB8AC3E}">
        <p14:creationId xmlns:p14="http://schemas.microsoft.com/office/powerpoint/2010/main" val="404451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5577-61A7-679B-9891-853C1604C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C4DAE-6F04-934F-DC13-248359EB4F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84DF90-D024-ADFF-26FD-2A8C8B7A30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1444A8-8549-EF28-2AAE-5B68B83064C0}"/>
              </a:ext>
            </a:extLst>
          </p:cNvPr>
          <p:cNvSpPr>
            <a:spLocks noGrp="1"/>
          </p:cNvSpPr>
          <p:nvPr>
            <p:ph type="dt" sz="half" idx="10"/>
          </p:nvPr>
        </p:nvSpPr>
        <p:spPr/>
        <p:txBody>
          <a:bodyPr/>
          <a:lstStyle/>
          <a:p>
            <a:fld id="{87E5A621-6F39-4C70-902D-0EC6DEDF4288}" type="datetimeFigureOut">
              <a:rPr lang="en-US" smtClean="0"/>
              <a:t>2/24/2023</a:t>
            </a:fld>
            <a:endParaRPr lang="en-US"/>
          </a:p>
        </p:txBody>
      </p:sp>
      <p:sp>
        <p:nvSpPr>
          <p:cNvPr id="6" name="Footer Placeholder 5">
            <a:extLst>
              <a:ext uri="{FF2B5EF4-FFF2-40B4-BE49-F238E27FC236}">
                <a16:creationId xmlns:a16="http://schemas.microsoft.com/office/drawing/2014/main" id="{3E7D0C32-6D6A-A39C-A0C6-9E400DA95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1BA86A-A0B2-EAA3-A034-873D5AA3FD04}"/>
              </a:ext>
            </a:extLst>
          </p:cNvPr>
          <p:cNvSpPr>
            <a:spLocks noGrp="1"/>
          </p:cNvSpPr>
          <p:nvPr>
            <p:ph type="sldNum" sz="quarter" idx="12"/>
          </p:nvPr>
        </p:nvSpPr>
        <p:spPr/>
        <p:txBody>
          <a:bodyPr/>
          <a:lstStyle/>
          <a:p>
            <a:fld id="{552677D3-AF31-4BDC-B483-57B6AB1CD111}" type="slidenum">
              <a:rPr lang="en-US" smtClean="0"/>
              <a:t>‹#›</a:t>
            </a:fld>
            <a:endParaRPr lang="en-US"/>
          </a:p>
        </p:txBody>
      </p:sp>
    </p:spTree>
    <p:extLst>
      <p:ext uri="{BB962C8B-B14F-4D97-AF65-F5344CB8AC3E}">
        <p14:creationId xmlns:p14="http://schemas.microsoft.com/office/powerpoint/2010/main" val="96292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2BAB-F74B-0513-B20E-39F4F90839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6396BC-03A2-5D5C-A8BC-C96850EED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995242-145F-C198-B1CA-2476C166C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96B58D-43EA-5F73-6665-4A95F5A569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A89FDE-9959-0889-9E39-7F0D2869E1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EFE25F-CF70-1298-2E42-55B90DF368F1}"/>
              </a:ext>
            </a:extLst>
          </p:cNvPr>
          <p:cNvSpPr>
            <a:spLocks noGrp="1"/>
          </p:cNvSpPr>
          <p:nvPr>
            <p:ph type="dt" sz="half" idx="10"/>
          </p:nvPr>
        </p:nvSpPr>
        <p:spPr/>
        <p:txBody>
          <a:bodyPr/>
          <a:lstStyle/>
          <a:p>
            <a:fld id="{87E5A621-6F39-4C70-902D-0EC6DEDF4288}" type="datetimeFigureOut">
              <a:rPr lang="en-US" smtClean="0"/>
              <a:t>2/24/2023</a:t>
            </a:fld>
            <a:endParaRPr lang="en-US"/>
          </a:p>
        </p:txBody>
      </p:sp>
      <p:sp>
        <p:nvSpPr>
          <p:cNvPr id="8" name="Footer Placeholder 7">
            <a:extLst>
              <a:ext uri="{FF2B5EF4-FFF2-40B4-BE49-F238E27FC236}">
                <a16:creationId xmlns:a16="http://schemas.microsoft.com/office/drawing/2014/main" id="{903A232F-1BCE-2331-82B2-FEFD7DA67E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BA18CE-6905-7B40-D595-23DACA17C71B}"/>
              </a:ext>
            </a:extLst>
          </p:cNvPr>
          <p:cNvSpPr>
            <a:spLocks noGrp="1"/>
          </p:cNvSpPr>
          <p:nvPr>
            <p:ph type="sldNum" sz="quarter" idx="12"/>
          </p:nvPr>
        </p:nvSpPr>
        <p:spPr/>
        <p:txBody>
          <a:bodyPr/>
          <a:lstStyle/>
          <a:p>
            <a:fld id="{552677D3-AF31-4BDC-B483-57B6AB1CD111}" type="slidenum">
              <a:rPr lang="en-US" smtClean="0"/>
              <a:t>‹#›</a:t>
            </a:fld>
            <a:endParaRPr lang="en-US"/>
          </a:p>
        </p:txBody>
      </p:sp>
    </p:spTree>
    <p:extLst>
      <p:ext uri="{BB962C8B-B14F-4D97-AF65-F5344CB8AC3E}">
        <p14:creationId xmlns:p14="http://schemas.microsoft.com/office/powerpoint/2010/main" val="131703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CDAC-D83B-76C7-135E-DA5833C4A2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CF7861-D470-C5C0-C30E-8616DDB29511}"/>
              </a:ext>
            </a:extLst>
          </p:cNvPr>
          <p:cNvSpPr>
            <a:spLocks noGrp="1"/>
          </p:cNvSpPr>
          <p:nvPr>
            <p:ph type="dt" sz="half" idx="10"/>
          </p:nvPr>
        </p:nvSpPr>
        <p:spPr/>
        <p:txBody>
          <a:bodyPr/>
          <a:lstStyle/>
          <a:p>
            <a:fld id="{87E5A621-6F39-4C70-902D-0EC6DEDF4288}" type="datetimeFigureOut">
              <a:rPr lang="en-US" smtClean="0"/>
              <a:t>2/24/2023</a:t>
            </a:fld>
            <a:endParaRPr lang="en-US"/>
          </a:p>
        </p:txBody>
      </p:sp>
      <p:sp>
        <p:nvSpPr>
          <p:cNvPr id="4" name="Footer Placeholder 3">
            <a:extLst>
              <a:ext uri="{FF2B5EF4-FFF2-40B4-BE49-F238E27FC236}">
                <a16:creationId xmlns:a16="http://schemas.microsoft.com/office/drawing/2014/main" id="{0394190E-78E7-49AB-6D4A-1DED4DF04E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84F1BF-1323-3D29-C121-2A6C540F5AAB}"/>
              </a:ext>
            </a:extLst>
          </p:cNvPr>
          <p:cNvSpPr>
            <a:spLocks noGrp="1"/>
          </p:cNvSpPr>
          <p:nvPr>
            <p:ph type="sldNum" sz="quarter" idx="12"/>
          </p:nvPr>
        </p:nvSpPr>
        <p:spPr/>
        <p:txBody>
          <a:bodyPr/>
          <a:lstStyle/>
          <a:p>
            <a:fld id="{552677D3-AF31-4BDC-B483-57B6AB1CD111}" type="slidenum">
              <a:rPr lang="en-US" smtClean="0"/>
              <a:t>‹#›</a:t>
            </a:fld>
            <a:endParaRPr lang="en-US"/>
          </a:p>
        </p:txBody>
      </p:sp>
    </p:spTree>
    <p:extLst>
      <p:ext uri="{BB962C8B-B14F-4D97-AF65-F5344CB8AC3E}">
        <p14:creationId xmlns:p14="http://schemas.microsoft.com/office/powerpoint/2010/main" val="148448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C5E1C-4B90-220F-9E60-5CC2F352D1C5}"/>
              </a:ext>
            </a:extLst>
          </p:cNvPr>
          <p:cNvSpPr>
            <a:spLocks noGrp="1"/>
          </p:cNvSpPr>
          <p:nvPr>
            <p:ph type="dt" sz="half" idx="10"/>
          </p:nvPr>
        </p:nvSpPr>
        <p:spPr/>
        <p:txBody>
          <a:bodyPr/>
          <a:lstStyle/>
          <a:p>
            <a:fld id="{87E5A621-6F39-4C70-902D-0EC6DEDF4288}" type="datetimeFigureOut">
              <a:rPr lang="en-US" smtClean="0"/>
              <a:t>2/24/2023</a:t>
            </a:fld>
            <a:endParaRPr lang="en-US"/>
          </a:p>
        </p:txBody>
      </p:sp>
      <p:sp>
        <p:nvSpPr>
          <p:cNvPr id="3" name="Footer Placeholder 2">
            <a:extLst>
              <a:ext uri="{FF2B5EF4-FFF2-40B4-BE49-F238E27FC236}">
                <a16:creationId xmlns:a16="http://schemas.microsoft.com/office/drawing/2014/main" id="{BFF9DEC3-0551-D870-02F9-861CFD4EAF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F35C6D-4762-9522-EF5D-1C1C16FE0B00}"/>
              </a:ext>
            </a:extLst>
          </p:cNvPr>
          <p:cNvSpPr>
            <a:spLocks noGrp="1"/>
          </p:cNvSpPr>
          <p:nvPr>
            <p:ph type="sldNum" sz="quarter" idx="12"/>
          </p:nvPr>
        </p:nvSpPr>
        <p:spPr/>
        <p:txBody>
          <a:bodyPr/>
          <a:lstStyle/>
          <a:p>
            <a:fld id="{552677D3-AF31-4BDC-B483-57B6AB1CD111}" type="slidenum">
              <a:rPr lang="en-US" smtClean="0"/>
              <a:t>‹#›</a:t>
            </a:fld>
            <a:endParaRPr lang="en-US"/>
          </a:p>
        </p:txBody>
      </p:sp>
    </p:spTree>
    <p:extLst>
      <p:ext uri="{BB962C8B-B14F-4D97-AF65-F5344CB8AC3E}">
        <p14:creationId xmlns:p14="http://schemas.microsoft.com/office/powerpoint/2010/main" val="210346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0A40-FFF3-2952-0A2B-D2F874E118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E23B44-B7CA-F024-C50C-833B49EEA5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1F1CA-33A2-4715-B6FF-E9CDF00AD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541247-BD6C-EE9E-D63B-77CA349CB562}"/>
              </a:ext>
            </a:extLst>
          </p:cNvPr>
          <p:cNvSpPr>
            <a:spLocks noGrp="1"/>
          </p:cNvSpPr>
          <p:nvPr>
            <p:ph type="dt" sz="half" idx="10"/>
          </p:nvPr>
        </p:nvSpPr>
        <p:spPr/>
        <p:txBody>
          <a:bodyPr/>
          <a:lstStyle/>
          <a:p>
            <a:fld id="{87E5A621-6F39-4C70-902D-0EC6DEDF4288}" type="datetimeFigureOut">
              <a:rPr lang="en-US" smtClean="0"/>
              <a:t>2/24/2023</a:t>
            </a:fld>
            <a:endParaRPr lang="en-US"/>
          </a:p>
        </p:txBody>
      </p:sp>
      <p:sp>
        <p:nvSpPr>
          <p:cNvPr id="6" name="Footer Placeholder 5">
            <a:extLst>
              <a:ext uri="{FF2B5EF4-FFF2-40B4-BE49-F238E27FC236}">
                <a16:creationId xmlns:a16="http://schemas.microsoft.com/office/drawing/2014/main" id="{DD6D148F-8442-EDF8-38C6-7F6C13AFF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DC1542-86D9-E54D-5D62-94E3E827AF48}"/>
              </a:ext>
            </a:extLst>
          </p:cNvPr>
          <p:cNvSpPr>
            <a:spLocks noGrp="1"/>
          </p:cNvSpPr>
          <p:nvPr>
            <p:ph type="sldNum" sz="quarter" idx="12"/>
          </p:nvPr>
        </p:nvSpPr>
        <p:spPr/>
        <p:txBody>
          <a:bodyPr/>
          <a:lstStyle/>
          <a:p>
            <a:fld id="{552677D3-AF31-4BDC-B483-57B6AB1CD111}" type="slidenum">
              <a:rPr lang="en-US" smtClean="0"/>
              <a:t>‹#›</a:t>
            </a:fld>
            <a:endParaRPr lang="en-US"/>
          </a:p>
        </p:txBody>
      </p:sp>
    </p:spTree>
    <p:extLst>
      <p:ext uri="{BB962C8B-B14F-4D97-AF65-F5344CB8AC3E}">
        <p14:creationId xmlns:p14="http://schemas.microsoft.com/office/powerpoint/2010/main" val="15543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B124-65D0-B12C-FEA6-5AD988368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D1771F-F3DD-8B9F-6070-E6D140545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43A9F8-79D0-50DF-8D65-340557FFC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BC965-A4B8-44D4-B32E-4212AF289CFA}"/>
              </a:ext>
            </a:extLst>
          </p:cNvPr>
          <p:cNvSpPr>
            <a:spLocks noGrp="1"/>
          </p:cNvSpPr>
          <p:nvPr>
            <p:ph type="dt" sz="half" idx="10"/>
          </p:nvPr>
        </p:nvSpPr>
        <p:spPr/>
        <p:txBody>
          <a:bodyPr/>
          <a:lstStyle/>
          <a:p>
            <a:fld id="{87E5A621-6F39-4C70-902D-0EC6DEDF4288}" type="datetimeFigureOut">
              <a:rPr lang="en-US" smtClean="0"/>
              <a:t>2/24/2023</a:t>
            </a:fld>
            <a:endParaRPr lang="en-US"/>
          </a:p>
        </p:txBody>
      </p:sp>
      <p:sp>
        <p:nvSpPr>
          <p:cNvPr id="6" name="Footer Placeholder 5">
            <a:extLst>
              <a:ext uri="{FF2B5EF4-FFF2-40B4-BE49-F238E27FC236}">
                <a16:creationId xmlns:a16="http://schemas.microsoft.com/office/drawing/2014/main" id="{0C592CA3-BCCC-34AD-50CF-2C8BB089E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874935-3FF6-E8D5-D687-60B5265F798C}"/>
              </a:ext>
            </a:extLst>
          </p:cNvPr>
          <p:cNvSpPr>
            <a:spLocks noGrp="1"/>
          </p:cNvSpPr>
          <p:nvPr>
            <p:ph type="sldNum" sz="quarter" idx="12"/>
          </p:nvPr>
        </p:nvSpPr>
        <p:spPr/>
        <p:txBody>
          <a:bodyPr/>
          <a:lstStyle/>
          <a:p>
            <a:fld id="{552677D3-AF31-4BDC-B483-57B6AB1CD111}" type="slidenum">
              <a:rPr lang="en-US" smtClean="0"/>
              <a:t>‹#›</a:t>
            </a:fld>
            <a:endParaRPr lang="en-US"/>
          </a:p>
        </p:txBody>
      </p:sp>
    </p:spTree>
    <p:extLst>
      <p:ext uri="{BB962C8B-B14F-4D97-AF65-F5344CB8AC3E}">
        <p14:creationId xmlns:p14="http://schemas.microsoft.com/office/powerpoint/2010/main" val="107475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80A13A-6DF4-18C9-C634-659D673001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BFF4A4-007E-1CB5-F192-5F8ACDB35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7D927-A900-0E21-52DB-3751D558D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5A621-6F39-4C70-902D-0EC6DEDF4288}" type="datetimeFigureOut">
              <a:rPr lang="en-US" smtClean="0"/>
              <a:t>2/24/2023</a:t>
            </a:fld>
            <a:endParaRPr lang="en-US"/>
          </a:p>
        </p:txBody>
      </p:sp>
      <p:sp>
        <p:nvSpPr>
          <p:cNvPr id="5" name="Footer Placeholder 4">
            <a:extLst>
              <a:ext uri="{FF2B5EF4-FFF2-40B4-BE49-F238E27FC236}">
                <a16:creationId xmlns:a16="http://schemas.microsoft.com/office/drawing/2014/main" id="{C0EF3333-6EEC-8F9C-94F2-37613A6BB7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F2BA6A-C8D3-B7C8-AA6D-528A2C5AF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677D3-AF31-4BDC-B483-57B6AB1CD111}" type="slidenum">
              <a:rPr lang="en-US" smtClean="0"/>
              <a:t>‹#›</a:t>
            </a:fld>
            <a:endParaRPr lang="en-US"/>
          </a:p>
        </p:txBody>
      </p:sp>
    </p:spTree>
    <p:extLst>
      <p:ext uri="{BB962C8B-B14F-4D97-AF65-F5344CB8AC3E}">
        <p14:creationId xmlns:p14="http://schemas.microsoft.com/office/powerpoint/2010/main" val="1594382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a:extLst>
              <a:ext uri="{FF2B5EF4-FFF2-40B4-BE49-F238E27FC236}">
                <a16:creationId xmlns:a16="http://schemas.microsoft.com/office/drawing/2014/main" id="{E8EC7F2A-C611-3A8A-DACB-AA880B494D60}"/>
              </a:ext>
            </a:extLst>
          </p:cNvPr>
          <p:cNvPicPr>
            <a:picLocks noChangeAspect="1"/>
          </p:cNvPicPr>
          <p:nvPr/>
        </p:nvPicPr>
        <p:blipFill rotWithShape="1">
          <a:blip r:embed="rId2">
            <a:alphaModFix amt="55000"/>
          </a:blip>
          <a:srcRect r="3112" b="1"/>
          <a:stretch/>
        </p:blipFill>
        <p:spPr>
          <a:xfrm>
            <a:off x="20" y="10"/>
            <a:ext cx="12191980" cy="6857990"/>
          </a:xfrm>
          <a:prstGeom prst="rect">
            <a:avLst/>
          </a:prstGeom>
        </p:spPr>
      </p:pic>
      <p:sp>
        <p:nvSpPr>
          <p:cNvPr id="34" name="Oval 33">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D9944-64D1-2B2B-1B7E-91A28F05F5B0}"/>
              </a:ext>
            </a:extLst>
          </p:cNvPr>
          <p:cNvSpPr>
            <a:spLocks noGrp="1"/>
          </p:cNvSpPr>
          <p:nvPr>
            <p:ph type="ctrTitle"/>
          </p:nvPr>
        </p:nvSpPr>
        <p:spPr>
          <a:xfrm>
            <a:off x="3577192" y="1032483"/>
            <a:ext cx="5037616" cy="2982360"/>
          </a:xfrm>
        </p:spPr>
        <p:txBody>
          <a:bodyPr>
            <a:normAutofit/>
          </a:bodyPr>
          <a:lstStyle/>
          <a:p>
            <a:r>
              <a:rPr lang="en-US" sz="4200" b="1" i="0" dirty="0">
                <a:effectLst/>
                <a:latin typeface="Poppins" panose="00000500000000000000" pitchFamily="2" charset="0"/>
              </a:rPr>
              <a:t>Regulatory Bodies in Indian Financial System</a:t>
            </a:r>
            <a:br>
              <a:rPr lang="en-US" sz="4200" b="0" i="0" dirty="0">
                <a:effectLst/>
                <a:latin typeface="Poppins" panose="00000500000000000000" pitchFamily="2" charset="0"/>
              </a:rPr>
            </a:br>
            <a:endParaRPr lang="en-US" sz="4200" dirty="0"/>
          </a:p>
        </p:txBody>
      </p:sp>
      <p:sp>
        <p:nvSpPr>
          <p:cNvPr id="3" name="Subtitle 2">
            <a:extLst>
              <a:ext uri="{FF2B5EF4-FFF2-40B4-BE49-F238E27FC236}">
                <a16:creationId xmlns:a16="http://schemas.microsoft.com/office/drawing/2014/main" id="{14384056-8C3F-AD94-A11F-0BCC6CC504A5}"/>
              </a:ext>
            </a:extLst>
          </p:cNvPr>
          <p:cNvSpPr>
            <a:spLocks noGrp="1"/>
          </p:cNvSpPr>
          <p:nvPr>
            <p:ph type="subTitle" idx="1"/>
          </p:nvPr>
        </p:nvSpPr>
        <p:spPr>
          <a:xfrm>
            <a:off x="3577192" y="4106918"/>
            <a:ext cx="5037616" cy="1655762"/>
          </a:xfrm>
        </p:spPr>
        <p:txBody>
          <a:bodyPr>
            <a:normAutofit/>
          </a:bodyPr>
          <a:lstStyle/>
          <a:p>
            <a:r>
              <a:rPr lang="en-US" dirty="0"/>
              <a:t>Dr. Manish Dadhich</a:t>
            </a:r>
          </a:p>
        </p:txBody>
      </p:sp>
      <p:sp>
        <p:nvSpPr>
          <p:cNvPr id="36" name="Arc 35">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Oval 37">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26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D92F-1416-CA39-D9E5-320AC7FE48E7}"/>
              </a:ext>
            </a:extLst>
          </p:cNvPr>
          <p:cNvSpPr>
            <a:spLocks noGrp="1"/>
          </p:cNvSpPr>
          <p:nvPr>
            <p:ph type="title"/>
          </p:nvPr>
        </p:nvSpPr>
        <p:spPr/>
        <p:txBody>
          <a:bodyPr>
            <a:noAutofit/>
          </a:bodyPr>
          <a:lstStyle/>
          <a:p>
            <a:r>
              <a:rPr lang="en-US" sz="3200" b="1" i="0" dirty="0">
                <a:effectLst/>
                <a:latin typeface="Poppins" panose="00000500000000000000" pitchFamily="2" charset="0"/>
              </a:rPr>
              <a:t>4. Pension Funds Regulatory and Development Authority (PFRDA)</a:t>
            </a:r>
            <a:br>
              <a:rPr lang="en-US" sz="3200" b="1" i="0" dirty="0">
                <a:effectLst/>
                <a:latin typeface="Poppins" panose="00000500000000000000" pitchFamily="2" charset="0"/>
              </a:rPr>
            </a:br>
            <a:endParaRPr lang="en-US" sz="3200" b="1" dirty="0"/>
          </a:p>
        </p:txBody>
      </p:sp>
      <p:sp>
        <p:nvSpPr>
          <p:cNvPr id="3" name="Content Placeholder 2">
            <a:extLst>
              <a:ext uri="{FF2B5EF4-FFF2-40B4-BE49-F238E27FC236}">
                <a16:creationId xmlns:a16="http://schemas.microsoft.com/office/drawing/2014/main" id="{F20C436C-B799-8778-BD64-7CA3C7CD0435}"/>
              </a:ext>
            </a:extLst>
          </p:cNvPr>
          <p:cNvSpPr>
            <a:spLocks noGrp="1"/>
          </p:cNvSpPr>
          <p:nvPr>
            <p:ph idx="1"/>
          </p:nvPr>
        </p:nvSpPr>
        <p:spPr>
          <a:xfrm>
            <a:off x="838200" y="1478280"/>
            <a:ext cx="10515600" cy="4698683"/>
          </a:xfrm>
        </p:spPr>
        <p:txBody>
          <a:bodyPr>
            <a:normAutofit/>
          </a:bodyPr>
          <a:lstStyle/>
          <a:p>
            <a:pPr algn="just"/>
            <a:r>
              <a:rPr lang="en-US" sz="3200" b="0" i="0" dirty="0">
                <a:effectLst/>
                <a:latin typeface="Poppins" panose="00000500000000000000" pitchFamily="2" charset="0"/>
              </a:rPr>
              <a:t>PFRDA is a statutory body, which was established under the PFRDA act, 2013. It is the sole regulator of the pension industry in India. Initially, PFRDA covered only for employees in the government sector but later, its services were extended to all citizens of India including NRI’s. </a:t>
            </a:r>
          </a:p>
          <a:p>
            <a:pPr algn="just"/>
            <a:r>
              <a:rPr lang="en-US" sz="3200" b="0" i="0" dirty="0">
                <a:effectLst/>
                <a:latin typeface="Poppins" panose="00000500000000000000" pitchFamily="2" charset="0"/>
              </a:rPr>
              <a:t>Its major objectives are – to provide income security to the old aged by regulating and developing pension funds and to protect the interest of subscribers to pension schemes.</a:t>
            </a:r>
            <a:endParaRPr lang="en-US" sz="3200" dirty="0"/>
          </a:p>
        </p:txBody>
      </p:sp>
    </p:spTree>
    <p:extLst>
      <p:ext uri="{BB962C8B-B14F-4D97-AF65-F5344CB8AC3E}">
        <p14:creationId xmlns:p14="http://schemas.microsoft.com/office/powerpoint/2010/main" val="45349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6698-27A4-CA89-8C65-4533073BCA9A}"/>
              </a:ext>
            </a:extLst>
          </p:cNvPr>
          <p:cNvSpPr>
            <a:spLocks noGrp="1"/>
          </p:cNvSpPr>
          <p:nvPr>
            <p:ph type="title"/>
          </p:nvPr>
        </p:nvSpPr>
        <p:spPr>
          <a:xfrm>
            <a:off x="838200" y="365125"/>
            <a:ext cx="10515600" cy="503555"/>
          </a:xfrm>
        </p:spPr>
        <p:txBody>
          <a:bodyPr>
            <a:normAutofit fontScale="90000"/>
          </a:bodyPr>
          <a:lstStyle/>
          <a:p>
            <a:r>
              <a:rPr lang="en-US" b="1" dirty="0"/>
              <a:t>Functions</a:t>
            </a:r>
            <a:endParaRPr lang="en-US" dirty="0"/>
          </a:p>
        </p:txBody>
      </p:sp>
      <p:sp>
        <p:nvSpPr>
          <p:cNvPr id="3" name="Content Placeholder 2">
            <a:extLst>
              <a:ext uri="{FF2B5EF4-FFF2-40B4-BE49-F238E27FC236}">
                <a16:creationId xmlns:a16="http://schemas.microsoft.com/office/drawing/2014/main" id="{B0DBE720-172A-780A-38AB-3ED85018022C}"/>
              </a:ext>
            </a:extLst>
          </p:cNvPr>
          <p:cNvSpPr>
            <a:spLocks noGrp="1"/>
          </p:cNvSpPr>
          <p:nvPr>
            <p:ph idx="1"/>
          </p:nvPr>
        </p:nvSpPr>
        <p:spPr>
          <a:xfrm>
            <a:off x="152400" y="868680"/>
            <a:ext cx="11902440" cy="5806440"/>
          </a:xfrm>
        </p:spPr>
        <p:txBody>
          <a:bodyPr>
            <a:normAutofit/>
          </a:bodyPr>
          <a:lstStyle/>
          <a:p>
            <a:pPr algn="just" fontAlgn="base">
              <a:buFont typeface="+mj-lt"/>
              <a:buAutoNum type="arabicPeriod"/>
            </a:pPr>
            <a:r>
              <a:rPr lang="en-US" sz="3200" b="0" i="0" dirty="0">
                <a:effectLst/>
              </a:rPr>
              <a:t>Conducting enquiries and investigations on intermediaries and other </a:t>
            </a:r>
            <a:r>
              <a:rPr lang="en-US" sz="3200" b="0" i="0" dirty="0" err="1">
                <a:effectLst/>
              </a:rPr>
              <a:t>particpants</a:t>
            </a:r>
            <a:r>
              <a:rPr lang="en-US" sz="3200" b="0" i="0" dirty="0">
                <a:effectLst/>
              </a:rPr>
              <a:t>.</a:t>
            </a:r>
          </a:p>
          <a:p>
            <a:pPr algn="just" fontAlgn="base">
              <a:buFont typeface="+mj-lt"/>
              <a:buAutoNum type="arabicPeriod"/>
            </a:pPr>
            <a:r>
              <a:rPr lang="en-US" sz="3200" b="0" i="0" dirty="0">
                <a:effectLst/>
              </a:rPr>
              <a:t>Increasing public awareness and training intermediaries about retirement savings, pension schemes etc.</a:t>
            </a:r>
          </a:p>
          <a:p>
            <a:pPr algn="just" fontAlgn="base">
              <a:buFont typeface="+mj-lt"/>
              <a:buAutoNum type="arabicPeriod"/>
            </a:pPr>
            <a:r>
              <a:rPr lang="en-US" sz="3200" b="0" i="0" dirty="0">
                <a:effectLst/>
              </a:rPr>
              <a:t>Settlements of disputes between intermediaries.</a:t>
            </a:r>
          </a:p>
          <a:p>
            <a:pPr algn="just" fontAlgn="base">
              <a:buFont typeface="+mj-lt"/>
              <a:buAutoNum type="arabicPeriod"/>
            </a:pPr>
            <a:r>
              <a:rPr lang="en-US" sz="3200" b="0" i="0" dirty="0">
                <a:effectLst/>
              </a:rPr>
              <a:t>Registering and regulating intermediaries.</a:t>
            </a:r>
          </a:p>
          <a:p>
            <a:pPr algn="just" fontAlgn="base">
              <a:buFont typeface="+mj-lt"/>
              <a:buAutoNum type="arabicPeriod"/>
            </a:pPr>
            <a:r>
              <a:rPr lang="en-US" sz="3200" b="0" i="0" dirty="0">
                <a:effectLst/>
              </a:rPr>
              <a:t>Protecting the interest of pension fund users.</a:t>
            </a:r>
          </a:p>
          <a:p>
            <a:pPr algn="just" fontAlgn="base">
              <a:buFont typeface="+mj-lt"/>
              <a:buAutoNum type="arabicPeriod"/>
            </a:pPr>
            <a:r>
              <a:rPr lang="en-US" sz="3200" b="0" i="0" dirty="0">
                <a:effectLst/>
              </a:rPr>
              <a:t>Stipulating guidelines for investment of pension funds.</a:t>
            </a:r>
          </a:p>
          <a:p>
            <a:pPr algn="just" fontAlgn="base">
              <a:buFont typeface="+mj-lt"/>
              <a:buAutoNum type="arabicPeriod"/>
            </a:pPr>
            <a:r>
              <a:rPr lang="en-US" sz="3200" b="0" i="0" dirty="0">
                <a:effectLst/>
              </a:rPr>
              <a:t>Formulating code of conduct, standards of practice, terms and norms for the pension industry.</a:t>
            </a:r>
          </a:p>
          <a:p>
            <a:pPr algn="just"/>
            <a:endParaRPr lang="en-US" sz="3200" dirty="0"/>
          </a:p>
        </p:txBody>
      </p:sp>
    </p:spTree>
    <p:extLst>
      <p:ext uri="{BB962C8B-B14F-4D97-AF65-F5344CB8AC3E}">
        <p14:creationId xmlns:p14="http://schemas.microsoft.com/office/powerpoint/2010/main" val="2875452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5645-1D77-0C6A-F02A-ABB57E698713}"/>
              </a:ext>
            </a:extLst>
          </p:cNvPr>
          <p:cNvSpPr>
            <a:spLocks noGrp="1"/>
          </p:cNvSpPr>
          <p:nvPr>
            <p:ph type="title"/>
          </p:nvPr>
        </p:nvSpPr>
        <p:spPr>
          <a:xfrm>
            <a:off x="838200" y="518160"/>
            <a:ext cx="10515600" cy="594360"/>
          </a:xfrm>
        </p:spPr>
        <p:txBody>
          <a:bodyPr>
            <a:noAutofit/>
          </a:bodyPr>
          <a:lstStyle/>
          <a:p>
            <a:r>
              <a:rPr lang="en-US" sz="3200" b="1" i="0" dirty="0">
                <a:solidFill>
                  <a:srgbClr val="333333"/>
                </a:solidFill>
                <a:effectLst/>
                <a:latin typeface="Poppins" panose="00000500000000000000" pitchFamily="2" charset="0"/>
              </a:rPr>
              <a:t>5. Association of Mutual Funds in India (AMFI)</a:t>
            </a:r>
            <a:br>
              <a:rPr lang="en-US" sz="3200" b="1" i="0" dirty="0">
                <a:solidFill>
                  <a:srgbClr val="333333"/>
                </a:solidFill>
                <a:effectLst/>
                <a:latin typeface="Poppins" panose="00000500000000000000" pitchFamily="2" charset="0"/>
              </a:rPr>
            </a:br>
            <a:endParaRPr lang="en-US" sz="3200" b="1" dirty="0"/>
          </a:p>
        </p:txBody>
      </p:sp>
      <p:graphicFrame>
        <p:nvGraphicFramePr>
          <p:cNvPr id="5" name="Content Placeholder 2">
            <a:extLst>
              <a:ext uri="{FF2B5EF4-FFF2-40B4-BE49-F238E27FC236}">
                <a16:creationId xmlns:a16="http://schemas.microsoft.com/office/drawing/2014/main" id="{71E8566C-DB0F-B127-AC84-89260B4A7031}"/>
              </a:ext>
            </a:extLst>
          </p:cNvPr>
          <p:cNvGraphicFramePr>
            <a:graphicFrameLocks noGrp="1"/>
          </p:cNvGraphicFramePr>
          <p:nvPr>
            <p:ph idx="1"/>
            <p:extLst>
              <p:ext uri="{D42A27DB-BD31-4B8C-83A1-F6EECF244321}">
                <p14:modId xmlns:p14="http://schemas.microsoft.com/office/powerpoint/2010/main" val="3970782008"/>
              </p:ext>
            </p:extLst>
          </p:nvPr>
        </p:nvGraphicFramePr>
        <p:xfrm>
          <a:off x="838200" y="1356360"/>
          <a:ext cx="10515600" cy="4820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38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4546-E5A8-D5E3-4083-CDC5E05035C5}"/>
              </a:ext>
            </a:extLst>
          </p:cNvPr>
          <p:cNvSpPr>
            <a:spLocks noGrp="1"/>
          </p:cNvSpPr>
          <p:nvPr>
            <p:ph type="title"/>
          </p:nvPr>
        </p:nvSpPr>
        <p:spPr/>
        <p:txBody>
          <a:bodyPr>
            <a:normAutofit/>
          </a:bodyPr>
          <a:lstStyle/>
          <a:p>
            <a:r>
              <a:rPr lang="en-US" sz="3600" b="1" i="0" dirty="0">
                <a:solidFill>
                  <a:srgbClr val="333333"/>
                </a:solidFill>
                <a:effectLst/>
                <a:latin typeface="Poppins" panose="00000500000000000000" pitchFamily="2" charset="0"/>
              </a:rPr>
              <a:t>6. Ministry of Corporate Affairs (MCA)</a:t>
            </a:r>
            <a:br>
              <a:rPr lang="en-US" sz="3600" b="1" i="0" dirty="0">
                <a:solidFill>
                  <a:srgbClr val="333333"/>
                </a:solidFill>
                <a:effectLst/>
                <a:latin typeface="Poppins" panose="00000500000000000000" pitchFamily="2" charset="0"/>
              </a:rPr>
            </a:br>
            <a:endParaRPr lang="en-US" sz="3600" b="1" dirty="0"/>
          </a:p>
        </p:txBody>
      </p:sp>
      <p:sp>
        <p:nvSpPr>
          <p:cNvPr id="3" name="Content Placeholder 2">
            <a:extLst>
              <a:ext uri="{FF2B5EF4-FFF2-40B4-BE49-F238E27FC236}">
                <a16:creationId xmlns:a16="http://schemas.microsoft.com/office/drawing/2014/main" id="{8311EAC2-0382-8FBB-3923-9B8121DB447E}"/>
              </a:ext>
            </a:extLst>
          </p:cNvPr>
          <p:cNvSpPr>
            <a:spLocks noGrp="1"/>
          </p:cNvSpPr>
          <p:nvPr>
            <p:ph idx="1"/>
          </p:nvPr>
        </p:nvSpPr>
        <p:spPr>
          <a:xfrm>
            <a:off x="213360" y="1417320"/>
            <a:ext cx="11765280" cy="4759643"/>
          </a:xfrm>
        </p:spPr>
        <p:txBody>
          <a:bodyPr>
            <a:normAutofit/>
          </a:bodyPr>
          <a:lstStyle/>
          <a:p>
            <a:pPr algn="just" fontAlgn="base"/>
            <a:r>
              <a:rPr lang="en-US" b="0" i="0" dirty="0">
                <a:effectLst/>
                <a:latin typeface="Neue Haas Grotesk Text Pro" panose="020B0504020202020204" pitchFamily="34" charset="0"/>
              </a:rPr>
              <a:t>MCA is a ministry within the government of India. It regulates the corporate sector and is primarily concerned with the administration of the Companies Act, 1956, 2013 and other legislations. It frames the rules and regulations to ensure the functioning of the corporate sector according to the law.</a:t>
            </a:r>
          </a:p>
          <a:p>
            <a:pPr algn="just" fontAlgn="base"/>
            <a:r>
              <a:rPr lang="en-US" b="0" i="0" dirty="0">
                <a:effectLst/>
                <a:latin typeface="Neue Haas Grotesk Text Pro" panose="020B0504020202020204" pitchFamily="34" charset="0"/>
              </a:rPr>
              <a:t>The objective of MCA is to protect the interest of all stakeholders, maintain a competitive and fair environment and facilitating the growth and development of companies. The Registrar of Companies (MCA), is a body under the MCA that has the authority to register companies and ensure their functioning as per the provisions of the law. </a:t>
            </a:r>
          </a:p>
          <a:p>
            <a:pPr algn="just"/>
            <a:endParaRPr lang="en-US" dirty="0">
              <a:latin typeface="Neue Haas Grotesk Text Pro" panose="020B0504020202020204" pitchFamily="34" charset="0"/>
            </a:endParaRPr>
          </a:p>
        </p:txBody>
      </p:sp>
    </p:spTree>
    <p:extLst>
      <p:ext uri="{BB962C8B-B14F-4D97-AF65-F5344CB8AC3E}">
        <p14:creationId xmlns:p14="http://schemas.microsoft.com/office/powerpoint/2010/main" val="147904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3281BA-D623-53C3-5DBB-9D6BE743654C}"/>
              </a:ext>
            </a:extLst>
          </p:cNvPr>
          <p:cNvSpPr>
            <a:spLocks noGrp="1"/>
          </p:cNvSpPr>
          <p:nvPr>
            <p:ph idx="1"/>
          </p:nvPr>
        </p:nvSpPr>
        <p:spPr>
          <a:xfrm>
            <a:off x="4581727" y="649480"/>
            <a:ext cx="3025303" cy="5546047"/>
          </a:xfrm>
        </p:spPr>
        <p:txBody>
          <a:bodyPr anchor="ctr">
            <a:normAutofit/>
          </a:bodyPr>
          <a:lstStyle/>
          <a:p>
            <a:pPr marL="0" indent="0">
              <a:buNone/>
            </a:pPr>
            <a:r>
              <a:rPr lang="en-US" sz="8800" dirty="0"/>
              <a:t>Thank You</a:t>
            </a:r>
          </a:p>
        </p:txBody>
      </p:sp>
      <p:pic>
        <p:nvPicPr>
          <p:cNvPr id="5" name="Picture 4" descr="Tying a bow in an arrangment of presents">
            <a:extLst>
              <a:ext uri="{FF2B5EF4-FFF2-40B4-BE49-F238E27FC236}">
                <a16:creationId xmlns:a16="http://schemas.microsoft.com/office/drawing/2014/main" id="{AC3E4255-5574-898C-9A34-6E3734CE539D}"/>
              </a:ext>
            </a:extLst>
          </p:cNvPr>
          <p:cNvPicPr>
            <a:picLocks noChangeAspect="1"/>
          </p:cNvPicPr>
          <p:nvPr/>
        </p:nvPicPr>
        <p:blipFill rotWithShape="1">
          <a:blip r:embed="rId2"/>
          <a:srcRect l="30587" r="29677" b="-1"/>
          <a:stretch/>
        </p:blipFill>
        <p:spPr>
          <a:xfrm>
            <a:off x="8109502" y="10"/>
            <a:ext cx="4082498" cy="6857990"/>
          </a:xfrm>
          <a:prstGeom prst="rect">
            <a:avLst/>
          </a:prstGeom>
        </p:spPr>
      </p:pic>
    </p:spTree>
    <p:extLst>
      <p:ext uri="{BB962C8B-B14F-4D97-AF65-F5344CB8AC3E}">
        <p14:creationId xmlns:p14="http://schemas.microsoft.com/office/powerpoint/2010/main" val="416769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A33D1-58E5-BB26-6B20-A7943CD8CC2B}"/>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DDF277E9-1AED-7DCD-4FD1-83E41298B673}"/>
              </a:ext>
            </a:extLst>
          </p:cNvPr>
          <p:cNvSpPr>
            <a:spLocks noGrp="1"/>
          </p:cNvSpPr>
          <p:nvPr>
            <p:ph idx="1"/>
          </p:nvPr>
        </p:nvSpPr>
        <p:spPr>
          <a:xfrm>
            <a:off x="838200" y="2194560"/>
            <a:ext cx="10515600" cy="3982403"/>
          </a:xfrm>
        </p:spPr>
        <p:txBody>
          <a:bodyPr>
            <a:normAutofit/>
          </a:bodyPr>
          <a:lstStyle/>
          <a:p>
            <a:pPr algn="just"/>
            <a:r>
              <a:rPr lang="en-US" sz="3200" b="0" i="0" dirty="0">
                <a:effectLst/>
                <a:latin typeface="Poppins" panose="00000500000000000000" pitchFamily="2" charset="0"/>
              </a:rPr>
              <a:t>The objective of all regulators is to maintain fairness and competition in the market and provide the necessary regulations and infrastructure. In this chapter, we’ll discuss the various Regulatory Bodies in Indian Financial System cover.</a:t>
            </a:r>
          </a:p>
          <a:p>
            <a:pPr algn="just"/>
            <a:endParaRPr lang="en-US" sz="3200" dirty="0"/>
          </a:p>
        </p:txBody>
      </p:sp>
    </p:spTree>
    <p:extLst>
      <p:ext uri="{BB962C8B-B14F-4D97-AF65-F5344CB8AC3E}">
        <p14:creationId xmlns:p14="http://schemas.microsoft.com/office/powerpoint/2010/main" val="389405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289A-1C38-4A68-8E23-5BE7D8C34016}"/>
              </a:ext>
            </a:extLst>
          </p:cNvPr>
          <p:cNvSpPr>
            <a:spLocks noGrp="1"/>
          </p:cNvSpPr>
          <p:nvPr>
            <p:ph type="title"/>
          </p:nvPr>
        </p:nvSpPr>
        <p:spPr>
          <a:xfrm>
            <a:off x="838200" y="365125"/>
            <a:ext cx="10866120" cy="1325563"/>
          </a:xfrm>
        </p:spPr>
        <p:txBody>
          <a:bodyPr>
            <a:normAutofit/>
          </a:bodyPr>
          <a:lstStyle/>
          <a:p>
            <a:r>
              <a:rPr lang="en-US" sz="4000" b="1" dirty="0"/>
              <a:t>Types of Regulatory Bodies in Indian Financial System</a:t>
            </a:r>
          </a:p>
        </p:txBody>
      </p:sp>
      <p:sp>
        <p:nvSpPr>
          <p:cNvPr id="3" name="Content Placeholder 2">
            <a:extLst>
              <a:ext uri="{FF2B5EF4-FFF2-40B4-BE49-F238E27FC236}">
                <a16:creationId xmlns:a16="http://schemas.microsoft.com/office/drawing/2014/main" id="{49D9E197-70E0-3042-3110-D992FB7689B6}"/>
              </a:ext>
            </a:extLst>
          </p:cNvPr>
          <p:cNvSpPr>
            <a:spLocks noGrp="1"/>
          </p:cNvSpPr>
          <p:nvPr>
            <p:ph idx="1"/>
          </p:nvPr>
        </p:nvSpPr>
        <p:spPr/>
        <p:txBody>
          <a:bodyPr/>
          <a:lstStyle/>
          <a:p>
            <a:pPr marL="0" indent="0" algn="l" fontAlgn="base">
              <a:buNone/>
            </a:pPr>
            <a:r>
              <a:rPr lang="en-US" dirty="0">
                <a:latin typeface="Poppins" panose="00000500000000000000" pitchFamily="2" charset="0"/>
              </a:rPr>
              <a:t>1. Securities and Exchange Board of India (SEBI)</a:t>
            </a:r>
            <a:endParaRPr lang="en-US" b="0" i="0" dirty="0">
              <a:effectLst/>
              <a:latin typeface="Poppins" panose="00000500000000000000" pitchFamily="2" charset="0"/>
            </a:endParaRPr>
          </a:p>
          <a:p>
            <a:pPr marL="0" indent="0" algn="l" fontAlgn="base">
              <a:buNone/>
            </a:pPr>
            <a:r>
              <a:rPr lang="en-US" dirty="0">
                <a:latin typeface="Poppins" panose="00000500000000000000" pitchFamily="2" charset="0"/>
              </a:rPr>
              <a:t>2. Reserve Bank of India (RBI)</a:t>
            </a:r>
            <a:endParaRPr lang="en-US" b="0" i="0" dirty="0">
              <a:effectLst/>
              <a:latin typeface="Poppins" panose="00000500000000000000" pitchFamily="2" charset="0"/>
            </a:endParaRPr>
          </a:p>
          <a:p>
            <a:pPr marL="0" indent="0" algn="l" fontAlgn="base">
              <a:buNone/>
            </a:pPr>
            <a:r>
              <a:rPr lang="en-US" dirty="0">
                <a:latin typeface="Poppins" panose="00000500000000000000" pitchFamily="2" charset="0"/>
              </a:rPr>
              <a:t>3. Insurance Regulatory and Development Authority of India (IRDAI)</a:t>
            </a:r>
            <a:endParaRPr lang="en-US" b="0" i="0" dirty="0">
              <a:effectLst/>
              <a:latin typeface="Poppins" panose="00000500000000000000" pitchFamily="2" charset="0"/>
            </a:endParaRPr>
          </a:p>
          <a:p>
            <a:pPr marL="0" indent="0" algn="l" fontAlgn="base">
              <a:buNone/>
            </a:pPr>
            <a:r>
              <a:rPr lang="en-US" dirty="0">
                <a:latin typeface="Poppins" panose="00000500000000000000" pitchFamily="2" charset="0"/>
              </a:rPr>
              <a:t>4. Pension Funds Regulatory and Development Authority (PFRDA)</a:t>
            </a:r>
            <a:r>
              <a:rPr lang="en-US" b="0" i="0" strike="noStrike" dirty="0">
                <a:effectLst/>
                <a:latin typeface="Poppins" panose="00000500000000000000" pitchFamily="2" charset="0"/>
              </a:rPr>
              <a:t>, 2013</a:t>
            </a:r>
            <a:endParaRPr lang="en-US" b="0" i="0" dirty="0">
              <a:effectLst/>
              <a:latin typeface="Poppins" panose="00000500000000000000" pitchFamily="2" charset="0"/>
            </a:endParaRPr>
          </a:p>
          <a:p>
            <a:pPr marL="0" indent="0" algn="l" fontAlgn="base">
              <a:buNone/>
            </a:pPr>
            <a:r>
              <a:rPr lang="en-US" dirty="0">
                <a:latin typeface="Poppins" panose="00000500000000000000" pitchFamily="2" charset="0"/>
              </a:rPr>
              <a:t>5. Association of Mutual Funds in India (AMFI)</a:t>
            </a:r>
            <a:r>
              <a:rPr lang="en-US" b="0" i="0" strike="noStrike" dirty="0">
                <a:effectLst/>
                <a:latin typeface="Poppins" panose="00000500000000000000" pitchFamily="2" charset="0"/>
              </a:rPr>
              <a:t>, 1995</a:t>
            </a:r>
            <a:endParaRPr lang="en-US" b="0" i="0" dirty="0">
              <a:effectLst/>
              <a:latin typeface="Poppins" panose="00000500000000000000" pitchFamily="2" charset="0"/>
            </a:endParaRPr>
          </a:p>
          <a:p>
            <a:pPr marL="0" indent="0" algn="l" fontAlgn="base">
              <a:buNone/>
            </a:pPr>
            <a:r>
              <a:rPr lang="en-US" dirty="0">
                <a:latin typeface="Poppins" panose="00000500000000000000" pitchFamily="2" charset="0"/>
              </a:rPr>
              <a:t>6. Ministry of Corporate Affairs (MCA)</a:t>
            </a:r>
            <a:endParaRPr lang="en-US" b="0" i="0" dirty="0">
              <a:effectLst/>
              <a:latin typeface="Poppins" panose="00000500000000000000" pitchFamily="2" charset="0"/>
            </a:endParaRPr>
          </a:p>
          <a:p>
            <a:endParaRPr lang="en-US" dirty="0"/>
          </a:p>
        </p:txBody>
      </p:sp>
    </p:spTree>
    <p:extLst>
      <p:ext uri="{BB962C8B-B14F-4D97-AF65-F5344CB8AC3E}">
        <p14:creationId xmlns:p14="http://schemas.microsoft.com/office/powerpoint/2010/main" val="66911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FF42-B3BB-47B1-51C9-9570F7A5E594}"/>
              </a:ext>
            </a:extLst>
          </p:cNvPr>
          <p:cNvSpPr>
            <a:spLocks noGrp="1"/>
          </p:cNvSpPr>
          <p:nvPr>
            <p:ph type="title"/>
          </p:nvPr>
        </p:nvSpPr>
        <p:spPr/>
        <p:txBody>
          <a:bodyPr>
            <a:noAutofit/>
          </a:bodyPr>
          <a:lstStyle/>
          <a:p>
            <a:r>
              <a:rPr lang="en-US" sz="3200" b="1" i="0" dirty="0">
                <a:solidFill>
                  <a:srgbClr val="333333"/>
                </a:solidFill>
                <a:effectLst/>
                <a:latin typeface="Poppins" panose="00000500000000000000" pitchFamily="2" charset="0"/>
              </a:rPr>
              <a:t>1. Securities and Exchange Board of India (SEBI)</a:t>
            </a:r>
            <a:br>
              <a:rPr lang="en-US" sz="3200" b="1" i="0" dirty="0">
                <a:solidFill>
                  <a:srgbClr val="333333"/>
                </a:solidFill>
                <a:effectLst/>
                <a:latin typeface="Poppins" panose="00000500000000000000" pitchFamily="2" charset="0"/>
              </a:rPr>
            </a:br>
            <a:endParaRPr lang="en-US" sz="3200" b="1" dirty="0"/>
          </a:p>
        </p:txBody>
      </p:sp>
      <p:sp>
        <p:nvSpPr>
          <p:cNvPr id="3" name="Content Placeholder 2">
            <a:extLst>
              <a:ext uri="{FF2B5EF4-FFF2-40B4-BE49-F238E27FC236}">
                <a16:creationId xmlns:a16="http://schemas.microsoft.com/office/drawing/2014/main" id="{BA9814C1-A6D2-381F-2427-46D6A9D359F4}"/>
              </a:ext>
            </a:extLst>
          </p:cNvPr>
          <p:cNvSpPr>
            <a:spLocks noGrp="1"/>
          </p:cNvSpPr>
          <p:nvPr>
            <p:ph idx="1"/>
          </p:nvPr>
        </p:nvSpPr>
        <p:spPr/>
        <p:txBody>
          <a:bodyPr/>
          <a:lstStyle/>
          <a:p>
            <a:pPr algn="just"/>
            <a:r>
              <a:rPr lang="en-US" b="0" i="0" dirty="0">
                <a:effectLst/>
                <a:latin typeface="Poppins" panose="00000500000000000000" pitchFamily="2" charset="0"/>
              </a:rPr>
              <a:t>SEBI is a statutory body established under the SEBI act of 1992, as a response to prevent malpractices in the capital markets that were negatively impacting people’s confidence in the market. </a:t>
            </a:r>
          </a:p>
          <a:p>
            <a:pPr algn="just"/>
            <a:r>
              <a:rPr lang="en-US" b="0" i="0" dirty="0">
                <a:effectLst/>
                <a:latin typeface="Poppins" panose="00000500000000000000" pitchFamily="2" charset="0"/>
              </a:rPr>
              <a:t>Its primary objective is to protect the interest of the investors, preventing malpractices, and ensuring the proper and fair functioning of the markets. SEBI has many functions, they can be categorized as:</a:t>
            </a:r>
            <a:endParaRPr lang="en-US" dirty="0"/>
          </a:p>
        </p:txBody>
      </p:sp>
    </p:spTree>
    <p:extLst>
      <p:ext uri="{BB962C8B-B14F-4D97-AF65-F5344CB8AC3E}">
        <p14:creationId xmlns:p14="http://schemas.microsoft.com/office/powerpoint/2010/main" val="196836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E81F911-96B3-003E-9535-70E89BAABEA4}"/>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15477958-FBB8-BFA1-3B9C-08980CF4160F}"/>
              </a:ext>
            </a:extLst>
          </p:cNvPr>
          <p:cNvSpPr>
            <a:spLocks noGrp="1"/>
          </p:cNvSpPr>
          <p:nvPr>
            <p:ph type="title"/>
          </p:nvPr>
        </p:nvSpPr>
        <p:spPr>
          <a:xfrm>
            <a:off x="838200" y="365125"/>
            <a:ext cx="10515600" cy="1325563"/>
          </a:xfrm>
        </p:spPr>
        <p:txBody>
          <a:bodyPr>
            <a:normAutofit/>
          </a:bodyPr>
          <a:lstStyle/>
          <a:p>
            <a:r>
              <a:rPr lang="en-US" b="1">
                <a:solidFill>
                  <a:srgbClr val="FFFFFF"/>
                </a:solidFill>
              </a:rPr>
              <a:t>Functions of SEBI</a:t>
            </a:r>
          </a:p>
        </p:txBody>
      </p:sp>
      <p:graphicFrame>
        <p:nvGraphicFramePr>
          <p:cNvPr id="5" name="Content Placeholder 2">
            <a:extLst>
              <a:ext uri="{FF2B5EF4-FFF2-40B4-BE49-F238E27FC236}">
                <a16:creationId xmlns:a16="http://schemas.microsoft.com/office/drawing/2014/main" id="{7145E7DA-18DE-378A-D22E-CFAC7AE2937D}"/>
              </a:ext>
            </a:extLst>
          </p:cNvPr>
          <p:cNvGraphicFramePr>
            <a:graphicFrameLocks noGrp="1"/>
          </p:cNvGraphicFramePr>
          <p:nvPr>
            <p:ph idx="1"/>
            <p:extLst>
              <p:ext uri="{D42A27DB-BD31-4B8C-83A1-F6EECF244321}">
                <p14:modId xmlns:p14="http://schemas.microsoft.com/office/powerpoint/2010/main" val="17195315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91516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ECB4-4235-F363-53AC-92B1EA2A3C4B}"/>
              </a:ext>
            </a:extLst>
          </p:cNvPr>
          <p:cNvSpPr>
            <a:spLocks noGrp="1"/>
          </p:cNvSpPr>
          <p:nvPr>
            <p:ph type="title"/>
          </p:nvPr>
        </p:nvSpPr>
        <p:spPr/>
        <p:txBody>
          <a:bodyPr>
            <a:normAutofit/>
          </a:bodyPr>
          <a:lstStyle/>
          <a:p>
            <a:r>
              <a:rPr lang="en-US" sz="3600" b="1" i="0" dirty="0">
                <a:solidFill>
                  <a:srgbClr val="333333"/>
                </a:solidFill>
                <a:effectLst/>
                <a:latin typeface="Poppins" panose="00000500000000000000" pitchFamily="2" charset="0"/>
              </a:rPr>
              <a:t>2. Reserve Bank of India (RBI)</a:t>
            </a:r>
            <a:br>
              <a:rPr lang="en-US" sz="3600" b="1" i="0" dirty="0">
                <a:solidFill>
                  <a:srgbClr val="333333"/>
                </a:solidFill>
                <a:effectLst/>
                <a:latin typeface="Poppins" panose="00000500000000000000" pitchFamily="2" charset="0"/>
              </a:rPr>
            </a:br>
            <a:endParaRPr lang="en-US" sz="3600" b="1" dirty="0"/>
          </a:p>
        </p:txBody>
      </p:sp>
      <p:sp>
        <p:nvSpPr>
          <p:cNvPr id="3" name="Content Placeholder 2">
            <a:extLst>
              <a:ext uri="{FF2B5EF4-FFF2-40B4-BE49-F238E27FC236}">
                <a16:creationId xmlns:a16="http://schemas.microsoft.com/office/drawing/2014/main" id="{AF9A05D9-E5F9-5E5F-D964-E52FFF23659F}"/>
              </a:ext>
            </a:extLst>
          </p:cNvPr>
          <p:cNvSpPr>
            <a:spLocks noGrp="1"/>
          </p:cNvSpPr>
          <p:nvPr>
            <p:ph idx="1"/>
          </p:nvPr>
        </p:nvSpPr>
        <p:spPr/>
        <p:txBody>
          <a:bodyPr>
            <a:normAutofit lnSpcReduction="10000"/>
          </a:bodyPr>
          <a:lstStyle/>
          <a:p>
            <a:pPr algn="just"/>
            <a:r>
              <a:rPr lang="en-US" b="0" i="0" dirty="0">
                <a:effectLst/>
                <a:latin typeface="Poppins" panose="00000500000000000000" pitchFamily="2" charset="0"/>
              </a:rPr>
              <a:t>The Reserve Bank of India (RBI) is India’s central bank and was established under the Reserve Bank of India act in 1935, 1949 (nationalization), Banking Regulation Act,  1949.</a:t>
            </a:r>
          </a:p>
          <a:p>
            <a:pPr algn="just"/>
            <a:r>
              <a:rPr lang="en-US" b="0" i="0" dirty="0">
                <a:effectLst/>
                <a:latin typeface="Poppins" panose="00000500000000000000" pitchFamily="2" charset="0"/>
              </a:rPr>
              <a:t>The primary purpose of RBI is to conduct the monetary policy, consumer price index (CPI), Wholesale price index (WPI) and regulate and supervise the financial sector, most importantly the commercial banks and the non-banking financial companies. It is responsible to maintain price stability and the flow of credit to different sectors of the economy.</a:t>
            </a:r>
            <a:endParaRPr lang="en-US" dirty="0"/>
          </a:p>
        </p:txBody>
      </p:sp>
    </p:spTree>
    <p:extLst>
      <p:ext uri="{BB962C8B-B14F-4D97-AF65-F5344CB8AC3E}">
        <p14:creationId xmlns:p14="http://schemas.microsoft.com/office/powerpoint/2010/main" val="126422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D413-3E4D-80C6-1A51-29DE272B6A27}"/>
              </a:ext>
            </a:extLst>
          </p:cNvPr>
          <p:cNvSpPr>
            <a:spLocks noGrp="1"/>
          </p:cNvSpPr>
          <p:nvPr>
            <p:ph type="title"/>
          </p:nvPr>
        </p:nvSpPr>
        <p:spPr>
          <a:xfrm>
            <a:off x="838200" y="472440"/>
            <a:ext cx="10515600" cy="731520"/>
          </a:xfrm>
        </p:spPr>
        <p:txBody>
          <a:bodyPr>
            <a:normAutofit/>
          </a:bodyPr>
          <a:lstStyle/>
          <a:p>
            <a:r>
              <a:rPr lang="en-US" b="0" i="0" dirty="0">
                <a:effectLst/>
                <a:latin typeface="Poppins" panose="00000500000000000000" pitchFamily="2" charset="0"/>
              </a:rPr>
              <a:t>Functions of  RBI</a:t>
            </a:r>
            <a:endParaRPr lang="en-US" dirty="0"/>
          </a:p>
        </p:txBody>
      </p:sp>
      <p:sp>
        <p:nvSpPr>
          <p:cNvPr id="3" name="Content Placeholder 2">
            <a:extLst>
              <a:ext uri="{FF2B5EF4-FFF2-40B4-BE49-F238E27FC236}">
                <a16:creationId xmlns:a16="http://schemas.microsoft.com/office/drawing/2014/main" id="{064EA32D-FD5D-C247-FA79-6D5519B77C56}"/>
              </a:ext>
            </a:extLst>
          </p:cNvPr>
          <p:cNvSpPr>
            <a:spLocks noGrp="1"/>
          </p:cNvSpPr>
          <p:nvPr>
            <p:ph idx="1"/>
          </p:nvPr>
        </p:nvSpPr>
        <p:spPr>
          <a:xfrm>
            <a:off x="335280" y="1356360"/>
            <a:ext cx="11018520" cy="5136515"/>
          </a:xfrm>
        </p:spPr>
        <p:txBody>
          <a:bodyPr>
            <a:normAutofit fontScale="85000" lnSpcReduction="20000"/>
          </a:bodyPr>
          <a:lstStyle/>
          <a:p>
            <a:pPr algn="just" fontAlgn="base">
              <a:lnSpc>
                <a:spcPct val="120000"/>
              </a:lnSpc>
              <a:buFont typeface="+mj-lt"/>
              <a:buAutoNum type="arabicPeriod"/>
            </a:pPr>
            <a:r>
              <a:rPr lang="en-US" b="0" i="0" dirty="0">
                <a:effectLst/>
                <a:latin typeface="Poppins" panose="00000500000000000000" pitchFamily="2" charset="0"/>
              </a:rPr>
              <a:t>It issues the license for opening banks and authorizes bank branches.</a:t>
            </a:r>
          </a:p>
          <a:p>
            <a:pPr algn="just" fontAlgn="base">
              <a:lnSpc>
                <a:spcPct val="120000"/>
              </a:lnSpc>
              <a:buFont typeface="+mj-lt"/>
              <a:buAutoNum type="arabicPeriod"/>
            </a:pPr>
            <a:r>
              <a:rPr lang="en-US" b="0" i="0" dirty="0">
                <a:effectLst/>
                <a:latin typeface="Poppins" panose="00000500000000000000" pitchFamily="2" charset="0"/>
              </a:rPr>
              <a:t>It formulates, implements, and reviews the prudential norms like the Basel framework.</a:t>
            </a:r>
          </a:p>
          <a:p>
            <a:pPr algn="just" fontAlgn="base">
              <a:lnSpc>
                <a:spcPct val="120000"/>
              </a:lnSpc>
              <a:buFont typeface="+mj-lt"/>
              <a:buAutoNum type="arabicPeriod"/>
            </a:pPr>
            <a:r>
              <a:rPr lang="en-US" b="0" i="0" dirty="0">
                <a:effectLst/>
                <a:latin typeface="Poppins" panose="00000500000000000000" pitchFamily="2" charset="0"/>
              </a:rPr>
              <a:t>It maintains and regulates the reserves of the banking sector by stipulating reserve requirement ratios.</a:t>
            </a:r>
          </a:p>
          <a:p>
            <a:pPr algn="just" fontAlgn="base">
              <a:lnSpc>
                <a:spcPct val="120000"/>
              </a:lnSpc>
              <a:buFont typeface="+mj-lt"/>
              <a:buAutoNum type="arabicPeriod"/>
            </a:pPr>
            <a:r>
              <a:rPr lang="en-US" b="0" i="0" dirty="0">
                <a:effectLst/>
                <a:latin typeface="Poppins" panose="00000500000000000000" pitchFamily="2" charset="0"/>
              </a:rPr>
              <a:t>It inspects the financial accounts of the banks and keeps a track of the overall stress in the banking sector.</a:t>
            </a:r>
          </a:p>
          <a:p>
            <a:pPr algn="just" fontAlgn="base">
              <a:lnSpc>
                <a:spcPct val="120000"/>
              </a:lnSpc>
              <a:buFont typeface="+mj-lt"/>
              <a:buAutoNum type="arabicPeriod"/>
            </a:pPr>
            <a:r>
              <a:rPr lang="en-US" b="0" i="0" dirty="0">
                <a:effectLst/>
                <a:latin typeface="Poppins" panose="00000500000000000000" pitchFamily="2" charset="0"/>
              </a:rPr>
              <a:t>It oversees the liquidation, amalgamation or reconstruction on financial companies.</a:t>
            </a:r>
          </a:p>
          <a:p>
            <a:pPr algn="just" fontAlgn="base">
              <a:lnSpc>
                <a:spcPct val="120000"/>
              </a:lnSpc>
              <a:buFont typeface="+mj-lt"/>
              <a:buAutoNum type="arabicPeriod"/>
            </a:pPr>
            <a:r>
              <a:rPr lang="en-US" b="0" i="0" dirty="0">
                <a:effectLst/>
                <a:latin typeface="Poppins" panose="00000500000000000000" pitchFamily="2" charset="0"/>
              </a:rPr>
              <a:t>It regulates the payment and settlements systems and infrastructure.</a:t>
            </a:r>
          </a:p>
          <a:p>
            <a:pPr algn="just" fontAlgn="base">
              <a:lnSpc>
                <a:spcPct val="120000"/>
              </a:lnSpc>
              <a:buFont typeface="+mj-lt"/>
              <a:buAutoNum type="arabicPeriod"/>
            </a:pPr>
            <a:r>
              <a:rPr lang="en-US" b="0" i="0" dirty="0">
                <a:effectLst/>
                <a:latin typeface="Poppins" panose="00000500000000000000" pitchFamily="2" charset="0"/>
              </a:rPr>
              <a:t>It prints, issues and circulates the currency throughout the country.</a:t>
            </a:r>
          </a:p>
          <a:p>
            <a:pPr algn="just">
              <a:lnSpc>
                <a:spcPct val="120000"/>
              </a:lnSpc>
            </a:pPr>
            <a:endParaRPr lang="en-US" dirty="0"/>
          </a:p>
        </p:txBody>
      </p:sp>
    </p:spTree>
    <p:extLst>
      <p:ext uri="{BB962C8B-B14F-4D97-AF65-F5344CB8AC3E}">
        <p14:creationId xmlns:p14="http://schemas.microsoft.com/office/powerpoint/2010/main" val="275046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C1F2-F703-D7C1-18AB-2812965F4112}"/>
              </a:ext>
            </a:extLst>
          </p:cNvPr>
          <p:cNvSpPr>
            <a:spLocks noGrp="1"/>
          </p:cNvSpPr>
          <p:nvPr>
            <p:ph type="title"/>
          </p:nvPr>
        </p:nvSpPr>
        <p:spPr/>
        <p:txBody>
          <a:bodyPr>
            <a:noAutofit/>
          </a:bodyPr>
          <a:lstStyle/>
          <a:p>
            <a:r>
              <a:rPr lang="en-US" sz="2800" b="1" i="0" dirty="0">
                <a:solidFill>
                  <a:srgbClr val="333333"/>
                </a:solidFill>
                <a:effectLst/>
                <a:latin typeface="Poppins" panose="00000500000000000000" pitchFamily="2" charset="0"/>
              </a:rPr>
              <a:t>3. Insurance Regulatory and Development Authority of India (IRDAI) </a:t>
            </a:r>
            <a:br>
              <a:rPr lang="en-US" sz="2800" b="1" i="0" dirty="0">
                <a:solidFill>
                  <a:srgbClr val="333333"/>
                </a:solidFill>
                <a:effectLst/>
                <a:latin typeface="Poppins" panose="00000500000000000000" pitchFamily="2" charset="0"/>
              </a:rPr>
            </a:br>
            <a:endParaRPr lang="en-US" sz="2800" b="1" dirty="0"/>
          </a:p>
        </p:txBody>
      </p:sp>
      <p:sp>
        <p:nvSpPr>
          <p:cNvPr id="3" name="Content Placeholder 2">
            <a:extLst>
              <a:ext uri="{FF2B5EF4-FFF2-40B4-BE49-F238E27FC236}">
                <a16:creationId xmlns:a16="http://schemas.microsoft.com/office/drawing/2014/main" id="{9D6ADEA2-D928-473D-F3E7-42065CF82408}"/>
              </a:ext>
            </a:extLst>
          </p:cNvPr>
          <p:cNvSpPr>
            <a:spLocks noGrp="1"/>
          </p:cNvSpPr>
          <p:nvPr>
            <p:ph idx="1"/>
          </p:nvPr>
        </p:nvSpPr>
        <p:spPr>
          <a:xfrm>
            <a:off x="838200" y="1264920"/>
            <a:ext cx="10515600" cy="4912043"/>
          </a:xfrm>
        </p:spPr>
        <p:txBody>
          <a:bodyPr>
            <a:normAutofit/>
          </a:bodyPr>
          <a:lstStyle/>
          <a:p>
            <a:pPr algn="just"/>
            <a:r>
              <a:rPr lang="en-US" sz="3200" b="0" i="0" dirty="0">
                <a:effectLst/>
                <a:latin typeface="Poppins" panose="00000500000000000000" pitchFamily="2" charset="0"/>
              </a:rPr>
              <a:t>The Insurance Regulatory and Development Authority of India (IRDAI) is an independent statutory body that was set up under the IRDA Act, 1999. </a:t>
            </a:r>
          </a:p>
          <a:p>
            <a:pPr algn="just"/>
            <a:r>
              <a:rPr lang="en-US" sz="3200" b="0" i="0" dirty="0">
                <a:effectLst/>
                <a:latin typeface="Poppins" panose="00000500000000000000" pitchFamily="2" charset="0"/>
              </a:rPr>
              <a:t>Its purpose is to protect the interests of the insurance policyholders and to develop and regulates the insurance industry.  It issues advisories regularly to insurance companies regarding the changes in rules and regulations.</a:t>
            </a:r>
            <a:endParaRPr lang="en-US" sz="3200" dirty="0"/>
          </a:p>
        </p:txBody>
      </p:sp>
    </p:spTree>
    <p:extLst>
      <p:ext uri="{BB962C8B-B14F-4D97-AF65-F5344CB8AC3E}">
        <p14:creationId xmlns:p14="http://schemas.microsoft.com/office/powerpoint/2010/main" val="429041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9EAE-94F0-782D-35F1-DA6042E5F0B9}"/>
              </a:ext>
            </a:extLst>
          </p:cNvPr>
          <p:cNvSpPr>
            <a:spLocks noGrp="1"/>
          </p:cNvSpPr>
          <p:nvPr>
            <p:ph type="title"/>
          </p:nvPr>
        </p:nvSpPr>
        <p:spPr>
          <a:xfrm>
            <a:off x="838200" y="365125"/>
            <a:ext cx="10515600" cy="671195"/>
          </a:xfrm>
        </p:spPr>
        <p:txBody>
          <a:bodyPr>
            <a:normAutofit fontScale="90000"/>
          </a:bodyPr>
          <a:lstStyle/>
          <a:p>
            <a:r>
              <a:rPr lang="en-US" b="1" dirty="0"/>
              <a:t>Functions</a:t>
            </a:r>
          </a:p>
        </p:txBody>
      </p:sp>
      <p:sp>
        <p:nvSpPr>
          <p:cNvPr id="3" name="Content Placeholder 2">
            <a:extLst>
              <a:ext uri="{FF2B5EF4-FFF2-40B4-BE49-F238E27FC236}">
                <a16:creationId xmlns:a16="http://schemas.microsoft.com/office/drawing/2014/main" id="{AD51DE55-B97E-E48E-6B6C-ABDB68A1F604}"/>
              </a:ext>
            </a:extLst>
          </p:cNvPr>
          <p:cNvSpPr>
            <a:spLocks noGrp="1"/>
          </p:cNvSpPr>
          <p:nvPr>
            <p:ph idx="1"/>
          </p:nvPr>
        </p:nvSpPr>
        <p:spPr>
          <a:xfrm>
            <a:off x="259080" y="929640"/>
            <a:ext cx="11521440" cy="5563235"/>
          </a:xfrm>
        </p:spPr>
        <p:txBody>
          <a:bodyPr>
            <a:normAutofit/>
          </a:bodyPr>
          <a:lstStyle/>
          <a:p>
            <a:pPr algn="just" fontAlgn="base">
              <a:buFont typeface="+mj-lt"/>
              <a:buAutoNum type="arabicPeriod"/>
            </a:pPr>
            <a:r>
              <a:rPr lang="en-US" sz="3200" b="0" i="0" dirty="0">
                <a:effectLst/>
              </a:rPr>
              <a:t>Granting, renewing, cancelling or modifying the registration of insurance companies.</a:t>
            </a:r>
          </a:p>
          <a:p>
            <a:pPr algn="just" fontAlgn="base">
              <a:buFont typeface="+mj-lt"/>
              <a:buAutoNum type="arabicPeriod"/>
            </a:pPr>
            <a:r>
              <a:rPr lang="en-US" sz="3200" b="0" i="0" dirty="0">
                <a:effectLst/>
              </a:rPr>
              <a:t>Levying charges and fees as per the IRDA act.</a:t>
            </a:r>
          </a:p>
          <a:p>
            <a:pPr algn="just" fontAlgn="base">
              <a:buFont typeface="+mj-lt"/>
              <a:buAutoNum type="arabicPeriod"/>
            </a:pPr>
            <a:r>
              <a:rPr lang="en-US" sz="3200" b="0" i="0" dirty="0">
                <a:effectLst/>
              </a:rPr>
              <a:t>Conducting investigation, inspection, audit, etc. of insurance companies and other organizations in the insurance industry.</a:t>
            </a:r>
          </a:p>
          <a:p>
            <a:pPr algn="just" fontAlgn="base">
              <a:buFont typeface="+mj-lt"/>
              <a:buAutoNum type="arabicPeriod"/>
            </a:pPr>
            <a:r>
              <a:rPr lang="en-US" sz="3200" b="0" i="0" dirty="0">
                <a:effectLst/>
              </a:rPr>
              <a:t>Specifying the code of conduct and providing qualifications and training to intermediaries, insurance agents etc.</a:t>
            </a:r>
          </a:p>
          <a:p>
            <a:pPr algn="just" fontAlgn="base">
              <a:buFont typeface="+mj-lt"/>
              <a:buAutoNum type="arabicPeriod"/>
            </a:pPr>
            <a:r>
              <a:rPr lang="en-US" sz="3200" b="0" i="0" dirty="0">
                <a:effectLst/>
              </a:rPr>
              <a:t>Regulating and controlling the insurance premium rates, terms and conditions and other benefits offered by insurers.</a:t>
            </a:r>
          </a:p>
          <a:p>
            <a:pPr algn="just" fontAlgn="base">
              <a:buFont typeface="+mj-lt"/>
              <a:buAutoNum type="arabicPeriod"/>
            </a:pPr>
            <a:r>
              <a:rPr lang="en-US" sz="3200" dirty="0"/>
              <a:t>G</a:t>
            </a:r>
            <a:r>
              <a:rPr lang="en-US" sz="3200" b="0" i="0" dirty="0">
                <a:effectLst/>
              </a:rPr>
              <a:t>rievance redressal forum and protecting interests of the policyholder.</a:t>
            </a:r>
          </a:p>
          <a:p>
            <a:pPr algn="just"/>
            <a:endParaRPr lang="en-US" sz="3200" dirty="0"/>
          </a:p>
        </p:txBody>
      </p:sp>
    </p:spTree>
    <p:extLst>
      <p:ext uri="{BB962C8B-B14F-4D97-AF65-F5344CB8AC3E}">
        <p14:creationId xmlns:p14="http://schemas.microsoft.com/office/powerpoint/2010/main" val="3989223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1012</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Neue Haas Grotesk Text Pro</vt:lpstr>
      <vt:lpstr>Poppins</vt:lpstr>
      <vt:lpstr>Office Theme</vt:lpstr>
      <vt:lpstr>Regulatory Bodies in Indian Financial System </vt:lpstr>
      <vt:lpstr>Introduction</vt:lpstr>
      <vt:lpstr>Types of Regulatory Bodies in Indian Financial System</vt:lpstr>
      <vt:lpstr>1. Securities and Exchange Board of India (SEBI) </vt:lpstr>
      <vt:lpstr>Functions of SEBI</vt:lpstr>
      <vt:lpstr>2. Reserve Bank of India (RBI) </vt:lpstr>
      <vt:lpstr>Functions of  RBI</vt:lpstr>
      <vt:lpstr>3. Insurance Regulatory and Development Authority of India (IRDAI)  </vt:lpstr>
      <vt:lpstr>Functions</vt:lpstr>
      <vt:lpstr>4. Pension Funds Regulatory and Development Authority (PFRDA) </vt:lpstr>
      <vt:lpstr>Functions</vt:lpstr>
      <vt:lpstr>5. Association of Mutual Funds in India (AMFI) </vt:lpstr>
      <vt:lpstr>6. Ministry of Corporate Affairs (MCA)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Bodies in Indian Financial System </dc:title>
  <dc:creator>Manish Dadhich</dc:creator>
  <cp:lastModifiedBy>Manish Dadhich</cp:lastModifiedBy>
  <cp:revision>16</cp:revision>
  <dcterms:created xsi:type="dcterms:W3CDTF">2023-02-07T16:05:02Z</dcterms:created>
  <dcterms:modified xsi:type="dcterms:W3CDTF">2023-02-24T06:20:40Z</dcterms:modified>
</cp:coreProperties>
</file>