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86" r:id="rId2"/>
    <p:sldId id="287" r:id="rId3"/>
    <p:sldId id="260" r:id="rId4"/>
    <p:sldId id="285" r:id="rId5"/>
    <p:sldId id="290" r:id="rId6"/>
    <p:sldId id="263" r:id="rId7"/>
    <p:sldId id="264" r:id="rId8"/>
    <p:sldId id="265" r:id="rId9"/>
    <p:sldId id="266" r:id="rId10"/>
    <p:sldId id="283" r:id="rId11"/>
    <p:sldId id="267" r:id="rId12"/>
    <p:sldId id="269" r:id="rId13"/>
    <p:sldId id="270" r:id="rId14"/>
    <p:sldId id="271" r:id="rId15"/>
    <p:sldId id="272" r:id="rId16"/>
    <p:sldId id="274" r:id="rId17"/>
    <p:sldId id="275" r:id="rId18"/>
    <p:sldId id="276" r:id="rId19"/>
    <p:sldId id="277" r:id="rId20"/>
    <p:sldId id="278" r:id="rId21"/>
    <p:sldId id="288" r:id="rId22"/>
    <p:sldId id="289" r:id="rId23"/>
    <p:sldId id="279" r:id="rId24"/>
    <p:sldId id="280" r:id="rId25"/>
    <p:sldId id="281" r:id="rId26"/>
    <p:sldId id="282" r:id="rId27"/>
    <p:sldId id="291" r:id="rId28"/>
    <p:sldId id="292" r:id="rId29"/>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970" y="1219200"/>
            <a:ext cx="7684058" cy="1371600"/>
          </a:xfrm>
        </p:spPr>
        <p:txBody>
          <a:bodyPr>
            <a:normAutofit/>
          </a:bodyPr>
          <a:lstStyle/>
          <a:p>
            <a:r>
              <a:rPr lang="en-US" sz="4000" b="1" dirty="0"/>
              <a:t>Introduction to Financial Management 	</a:t>
            </a:r>
          </a:p>
        </p:txBody>
      </p:sp>
      <p:sp>
        <p:nvSpPr>
          <p:cNvPr id="3" name="Text Placeholder 2"/>
          <p:cNvSpPr>
            <a:spLocks noGrp="1"/>
          </p:cNvSpPr>
          <p:nvPr>
            <p:ph idx="1"/>
          </p:nvPr>
        </p:nvSpPr>
        <p:spPr>
          <a:xfrm>
            <a:off x="537210" y="4267200"/>
            <a:ext cx="8069579" cy="1981199"/>
          </a:xfrm>
        </p:spPr>
        <p:txBody>
          <a:bodyPr>
            <a:normAutofit fontScale="92500" lnSpcReduction="10000"/>
          </a:bodyPr>
          <a:lstStyle/>
          <a:p>
            <a:pPr algn="ctr">
              <a:buNone/>
            </a:pPr>
            <a:r>
              <a:rPr lang="en-US" sz="2400" dirty="0"/>
              <a:t>Dr. Manish </a:t>
            </a:r>
            <a:r>
              <a:rPr lang="en-US" sz="2400" dirty="0" err="1"/>
              <a:t>Dadhich</a:t>
            </a:r>
            <a:endParaRPr lang="en-US" sz="2400" dirty="0"/>
          </a:p>
          <a:p>
            <a:pPr algn="ctr">
              <a:buNone/>
            </a:pPr>
            <a:r>
              <a:rPr lang="en-US" sz="2400" dirty="0"/>
              <a:t>Ph.D., M. Com, NET</a:t>
            </a:r>
          </a:p>
          <a:p>
            <a:pPr algn="ctr">
              <a:buNone/>
            </a:pPr>
            <a:r>
              <a:rPr lang="en-US" sz="2400" dirty="0"/>
              <a:t>MBA, NET, SET</a:t>
            </a:r>
          </a:p>
          <a:p>
            <a:pPr algn="ctr">
              <a:buNone/>
            </a:pPr>
            <a:r>
              <a:rPr lang="en-US" sz="2400" dirty="0" err="1"/>
              <a:t>Asso</a:t>
            </a:r>
            <a:r>
              <a:rPr lang="en-US" sz="2400" dirty="0"/>
              <a:t>. Prof.</a:t>
            </a:r>
          </a:p>
          <a:p>
            <a:pPr algn="ctr">
              <a:buNone/>
            </a:pPr>
            <a:r>
              <a:rPr lang="en-US" sz="2400" dirty="0"/>
              <a:t>Sir </a:t>
            </a:r>
            <a:r>
              <a:rPr lang="en-US" sz="2400" dirty="0" err="1"/>
              <a:t>Padampat</a:t>
            </a:r>
            <a:r>
              <a:rPr lang="en-US" sz="2400" dirty="0"/>
              <a:t> </a:t>
            </a:r>
            <a:r>
              <a:rPr lang="en-US" sz="2400" dirty="0" err="1"/>
              <a:t>Singhania</a:t>
            </a:r>
            <a:r>
              <a:rPr lang="en-US" sz="2400" dirty="0"/>
              <a:t> University, Udaipur</a:t>
            </a:r>
          </a:p>
          <a:p>
            <a:pPr algn="ct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37210" y="990600"/>
            <a:ext cx="8069579" cy="5334000"/>
          </a:xfrm>
        </p:spPr>
        <p:txBody>
          <a:bodyPr>
            <a:normAutofit fontScale="92500" lnSpcReduction="10000"/>
          </a:bodyPr>
          <a:lstStyle/>
          <a:p>
            <a:pPr algn="just">
              <a:buFont typeface="Arial" pitchFamily="34" charset="0"/>
              <a:buChar char="•"/>
            </a:pPr>
            <a:r>
              <a:rPr lang="en-US" dirty="0"/>
              <a:t>Wealth maximization means to earn maximum wealth for the shareholders. </a:t>
            </a:r>
          </a:p>
          <a:p>
            <a:pPr algn="just">
              <a:buFont typeface="Arial" pitchFamily="34" charset="0"/>
              <a:buChar char="•"/>
            </a:pPr>
            <a:r>
              <a:rPr lang="en-US" dirty="0"/>
              <a:t>So, the finance manager tries to give a maximum dividend to the shareholders. </a:t>
            </a:r>
          </a:p>
          <a:p>
            <a:pPr algn="just">
              <a:buFont typeface="Arial" pitchFamily="34" charset="0"/>
              <a:buChar char="•"/>
            </a:pPr>
            <a:r>
              <a:rPr lang="en-US" dirty="0"/>
              <a:t>He also tries to increase the market value of the shares. The market value of the shares is directly related to the performance of the company. </a:t>
            </a:r>
          </a:p>
          <a:p>
            <a:pPr algn="just">
              <a:buFont typeface="Arial" pitchFamily="34" charset="0"/>
              <a:buChar char="•"/>
            </a:pPr>
            <a:r>
              <a:rPr lang="en-US" dirty="0"/>
              <a:t>Better the performance, higher is the market value of shares and vice-versa. So, the finance manager must try to maximize shareholder's value.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1" y="615483"/>
            <a:ext cx="8016874" cy="444352"/>
          </a:xfrm>
          <a:prstGeom prst="rect">
            <a:avLst/>
          </a:prstGeom>
        </p:spPr>
        <p:txBody>
          <a:bodyPr vert="horz" wrap="square" lIns="0" tIns="13335" rIns="0" bIns="0" rtlCol="0">
            <a:spAutoFit/>
          </a:bodyPr>
          <a:lstStyle/>
          <a:p>
            <a:pPr marL="12700" algn="just">
              <a:lnSpc>
                <a:spcPct val="100000"/>
              </a:lnSpc>
              <a:spcBef>
                <a:spcPts val="105"/>
              </a:spcBef>
            </a:pPr>
            <a:r>
              <a:rPr lang="en-US" sz="2800" b="1" dirty="0"/>
              <a:t>ARGUMENTS IN FAVOR OF WEALTH MAXIMIZATION</a:t>
            </a:r>
            <a:endParaRPr sz="2800" spc="-50" dirty="0"/>
          </a:p>
        </p:txBody>
      </p:sp>
      <p:sp>
        <p:nvSpPr>
          <p:cNvPr id="3" name="object 3"/>
          <p:cNvSpPr txBox="1"/>
          <p:nvPr/>
        </p:nvSpPr>
        <p:spPr>
          <a:xfrm>
            <a:off x="535940" y="1510599"/>
            <a:ext cx="8016875" cy="3995966"/>
          </a:xfrm>
          <a:prstGeom prst="rect">
            <a:avLst/>
          </a:prstGeom>
        </p:spPr>
        <p:txBody>
          <a:bodyPr vert="horz" wrap="square" lIns="0" tIns="60960" rIns="0" bIns="0" rtlCol="0">
            <a:spAutoFit/>
          </a:bodyPr>
          <a:lstStyle/>
          <a:p>
            <a:pPr marL="355600" indent="-342900">
              <a:lnSpc>
                <a:spcPct val="100000"/>
              </a:lnSpc>
              <a:spcBef>
                <a:spcPts val="480"/>
              </a:spcBef>
              <a:buChar char="•"/>
              <a:tabLst>
                <a:tab pos="354965" algn="l"/>
                <a:tab pos="355600" algn="l"/>
              </a:tabLst>
            </a:pPr>
            <a:r>
              <a:rPr sz="3200" spc="50" dirty="0">
                <a:latin typeface="Arial"/>
                <a:cs typeface="Arial"/>
              </a:rPr>
              <a:t>It </a:t>
            </a:r>
            <a:r>
              <a:rPr sz="3200" spc="-150" dirty="0">
                <a:latin typeface="Arial"/>
                <a:cs typeface="Arial"/>
              </a:rPr>
              <a:t>helps </a:t>
            </a:r>
            <a:r>
              <a:rPr sz="3200" spc="-40" dirty="0">
                <a:latin typeface="Arial"/>
                <a:cs typeface="Arial"/>
              </a:rPr>
              <a:t>in </a:t>
            </a:r>
            <a:r>
              <a:rPr sz="3200" spc="-25" dirty="0">
                <a:latin typeface="Arial"/>
                <a:cs typeface="Arial"/>
              </a:rPr>
              <a:t>future </a:t>
            </a:r>
            <a:r>
              <a:rPr sz="3200" spc="-240" dirty="0">
                <a:latin typeface="Arial"/>
                <a:cs typeface="Arial"/>
              </a:rPr>
              <a:t>cash</a:t>
            </a:r>
            <a:r>
              <a:rPr sz="3200" spc="-665" dirty="0">
                <a:latin typeface="Arial"/>
                <a:cs typeface="Arial"/>
              </a:rPr>
              <a:t> </a:t>
            </a:r>
            <a:r>
              <a:rPr sz="3200" spc="-10" dirty="0">
                <a:latin typeface="Arial"/>
                <a:cs typeface="Arial"/>
              </a:rPr>
              <a:t>flow</a:t>
            </a:r>
            <a:r>
              <a:rPr lang="en-US" sz="3200" spc="-10" dirty="0">
                <a:latin typeface="Arial"/>
                <a:cs typeface="Arial"/>
              </a:rPr>
              <a:t>.</a:t>
            </a:r>
            <a:endParaRPr sz="3200" dirty="0">
              <a:latin typeface="Arial"/>
              <a:cs typeface="Arial"/>
            </a:endParaRPr>
          </a:p>
          <a:p>
            <a:pPr marL="355600" indent="-342900">
              <a:lnSpc>
                <a:spcPct val="100000"/>
              </a:lnSpc>
              <a:spcBef>
                <a:spcPts val="390"/>
              </a:spcBef>
              <a:buChar char="•"/>
              <a:tabLst>
                <a:tab pos="354965" algn="l"/>
                <a:tab pos="355600" algn="l"/>
              </a:tabLst>
            </a:pPr>
            <a:r>
              <a:rPr sz="3200" spc="50" dirty="0">
                <a:latin typeface="Arial"/>
                <a:cs typeface="Arial"/>
              </a:rPr>
              <a:t>It</a:t>
            </a:r>
            <a:r>
              <a:rPr sz="3200" spc="-180" dirty="0">
                <a:latin typeface="Arial"/>
                <a:cs typeface="Arial"/>
              </a:rPr>
              <a:t> </a:t>
            </a:r>
            <a:r>
              <a:rPr sz="3200" spc="-140" dirty="0">
                <a:latin typeface="Arial"/>
                <a:cs typeface="Arial"/>
              </a:rPr>
              <a:t>considers</a:t>
            </a:r>
            <a:r>
              <a:rPr sz="3200" spc="-185" dirty="0">
                <a:latin typeface="Arial"/>
                <a:cs typeface="Arial"/>
              </a:rPr>
              <a:t> </a:t>
            </a:r>
            <a:r>
              <a:rPr sz="3200" spc="-35" dirty="0">
                <a:latin typeface="Arial"/>
                <a:cs typeface="Arial"/>
              </a:rPr>
              <a:t>the</a:t>
            </a:r>
            <a:r>
              <a:rPr sz="3200" spc="-175" dirty="0">
                <a:latin typeface="Arial"/>
                <a:cs typeface="Arial"/>
              </a:rPr>
              <a:t> </a:t>
            </a:r>
            <a:r>
              <a:rPr sz="3200" spc="-25" dirty="0">
                <a:latin typeface="Arial"/>
                <a:cs typeface="Arial"/>
              </a:rPr>
              <a:t>time</a:t>
            </a:r>
            <a:r>
              <a:rPr sz="3200" spc="-150" dirty="0">
                <a:latin typeface="Arial"/>
                <a:cs typeface="Arial"/>
              </a:rPr>
              <a:t> </a:t>
            </a:r>
            <a:r>
              <a:rPr sz="3200" spc="-140" dirty="0">
                <a:latin typeface="Arial"/>
                <a:cs typeface="Arial"/>
              </a:rPr>
              <a:t>value</a:t>
            </a:r>
            <a:r>
              <a:rPr sz="3200" spc="-180" dirty="0">
                <a:latin typeface="Arial"/>
                <a:cs typeface="Arial"/>
              </a:rPr>
              <a:t> </a:t>
            </a:r>
            <a:r>
              <a:rPr sz="3200" spc="-5" dirty="0">
                <a:latin typeface="Arial"/>
                <a:cs typeface="Arial"/>
              </a:rPr>
              <a:t>of</a:t>
            </a:r>
            <a:r>
              <a:rPr sz="3200" spc="-170" dirty="0">
                <a:latin typeface="Arial"/>
                <a:cs typeface="Arial"/>
              </a:rPr>
              <a:t> </a:t>
            </a:r>
            <a:r>
              <a:rPr sz="3200" spc="-160" dirty="0">
                <a:latin typeface="Arial"/>
                <a:cs typeface="Arial"/>
              </a:rPr>
              <a:t>money.</a:t>
            </a:r>
            <a:endParaRPr sz="3200" dirty="0">
              <a:latin typeface="Arial"/>
              <a:cs typeface="Arial"/>
            </a:endParaRPr>
          </a:p>
          <a:p>
            <a:pPr marL="355600" marR="5080" indent="-342900">
              <a:lnSpc>
                <a:spcPts val="3460"/>
              </a:lnSpc>
              <a:spcBef>
                <a:spcPts val="815"/>
              </a:spcBef>
              <a:buChar char="•"/>
              <a:tabLst>
                <a:tab pos="354965" algn="l"/>
                <a:tab pos="355600" algn="l"/>
              </a:tabLst>
            </a:pPr>
            <a:r>
              <a:rPr sz="3200" spc="-210" dirty="0">
                <a:latin typeface="Arial"/>
                <a:cs typeface="Arial"/>
              </a:rPr>
              <a:t>This </a:t>
            </a:r>
            <a:r>
              <a:rPr sz="3200" spc="-120" dirty="0">
                <a:latin typeface="Arial"/>
                <a:cs typeface="Arial"/>
              </a:rPr>
              <a:t>concept allows </a:t>
            </a:r>
            <a:r>
              <a:rPr sz="3200" spc="-40" dirty="0">
                <a:latin typeface="Arial"/>
                <a:cs typeface="Arial"/>
              </a:rPr>
              <a:t>the </a:t>
            </a:r>
            <a:r>
              <a:rPr sz="3200" spc="-90" dirty="0">
                <a:latin typeface="Arial"/>
                <a:cs typeface="Arial"/>
              </a:rPr>
              <a:t>dividend </a:t>
            </a:r>
            <a:r>
              <a:rPr sz="3200" spc="-95" dirty="0">
                <a:latin typeface="Arial"/>
                <a:cs typeface="Arial"/>
              </a:rPr>
              <a:t>policy </a:t>
            </a:r>
            <a:r>
              <a:rPr sz="3200" spc="-5" dirty="0">
                <a:latin typeface="Arial"/>
                <a:cs typeface="Arial"/>
              </a:rPr>
              <a:t>of </a:t>
            </a:r>
            <a:r>
              <a:rPr sz="3200" spc="-40" dirty="0">
                <a:latin typeface="Arial"/>
                <a:cs typeface="Arial"/>
              </a:rPr>
              <a:t>the  </a:t>
            </a:r>
            <a:r>
              <a:rPr sz="3200" spc="-165" dirty="0">
                <a:latin typeface="Arial"/>
                <a:cs typeface="Arial"/>
              </a:rPr>
              <a:t>company</a:t>
            </a:r>
            <a:r>
              <a:rPr sz="3200" spc="-170" dirty="0">
                <a:latin typeface="Arial"/>
                <a:cs typeface="Arial"/>
              </a:rPr>
              <a:t> </a:t>
            </a:r>
            <a:r>
              <a:rPr sz="3200" spc="20" dirty="0">
                <a:latin typeface="Arial"/>
                <a:cs typeface="Arial"/>
              </a:rPr>
              <a:t>to</a:t>
            </a:r>
            <a:r>
              <a:rPr sz="3200" spc="-165" dirty="0">
                <a:latin typeface="Arial"/>
                <a:cs typeface="Arial"/>
              </a:rPr>
              <a:t> </a:t>
            </a:r>
            <a:r>
              <a:rPr sz="3200" spc="-195" dirty="0">
                <a:latin typeface="Arial"/>
                <a:cs typeface="Arial"/>
              </a:rPr>
              <a:t>have</a:t>
            </a:r>
            <a:r>
              <a:rPr sz="3200" spc="-165" dirty="0">
                <a:latin typeface="Arial"/>
                <a:cs typeface="Arial"/>
              </a:rPr>
              <a:t> </a:t>
            </a:r>
            <a:r>
              <a:rPr sz="3200" spc="-55" dirty="0">
                <a:latin typeface="Arial"/>
                <a:cs typeface="Arial"/>
              </a:rPr>
              <a:t>its</a:t>
            </a:r>
            <a:r>
              <a:rPr sz="3200" spc="-160" dirty="0">
                <a:latin typeface="Arial"/>
                <a:cs typeface="Arial"/>
              </a:rPr>
              <a:t> </a:t>
            </a:r>
            <a:r>
              <a:rPr sz="3200" spc="-70" dirty="0">
                <a:latin typeface="Arial"/>
                <a:cs typeface="Arial"/>
              </a:rPr>
              <a:t>effect</a:t>
            </a:r>
            <a:r>
              <a:rPr sz="3200" spc="-165" dirty="0">
                <a:latin typeface="Arial"/>
                <a:cs typeface="Arial"/>
              </a:rPr>
              <a:t> </a:t>
            </a:r>
            <a:r>
              <a:rPr sz="3200" spc="-5" dirty="0">
                <a:latin typeface="Arial"/>
                <a:cs typeface="Arial"/>
              </a:rPr>
              <a:t>of</a:t>
            </a:r>
            <a:r>
              <a:rPr sz="3200" spc="-185" dirty="0">
                <a:latin typeface="Arial"/>
                <a:cs typeface="Arial"/>
              </a:rPr>
              <a:t> </a:t>
            </a:r>
            <a:r>
              <a:rPr sz="3200" spc="-40" dirty="0">
                <a:latin typeface="Arial"/>
                <a:cs typeface="Arial"/>
              </a:rPr>
              <a:t>the</a:t>
            </a:r>
            <a:r>
              <a:rPr sz="3200" spc="-165" dirty="0">
                <a:latin typeface="Arial"/>
                <a:cs typeface="Arial"/>
              </a:rPr>
              <a:t> </a:t>
            </a:r>
            <a:r>
              <a:rPr sz="3200" spc="-95" dirty="0">
                <a:latin typeface="Arial"/>
                <a:cs typeface="Arial"/>
              </a:rPr>
              <a:t>market</a:t>
            </a:r>
            <a:r>
              <a:rPr sz="3200" spc="-170" dirty="0">
                <a:latin typeface="Arial"/>
                <a:cs typeface="Arial"/>
              </a:rPr>
              <a:t> </a:t>
            </a:r>
            <a:r>
              <a:rPr sz="3200" spc="-145" dirty="0">
                <a:latin typeface="Arial"/>
                <a:cs typeface="Arial"/>
              </a:rPr>
              <a:t>value  </a:t>
            </a:r>
            <a:r>
              <a:rPr sz="3200" spc="-5" dirty="0">
                <a:latin typeface="Arial"/>
                <a:cs typeface="Arial"/>
              </a:rPr>
              <a:t>of </a:t>
            </a:r>
            <a:r>
              <a:rPr sz="3200" spc="-35" dirty="0">
                <a:latin typeface="Arial"/>
                <a:cs typeface="Arial"/>
              </a:rPr>
              <a:t>the </a:t>
            </a:r>
            <a:r>
              <a:rPr sz="3200" spc="-55" dirty="0">
                <a:latin typeface="Arial"/>
                <a:cs typeface="Arial"/>
              </a:rPr>
              <a:t>equity</a:t>
            </a:r>
            <a:r>
              <a:rPr sz="3200" spc="-480" dirty="0">
                <a:latin typeface="Arial"/>
                <a:cs typeface="Arial"/>
              </a:rPr>
              <a:t> </a:t>
            </a:r>
            <a:r>
              <a:rPr sz="3200" spc="-190" dirty="0">
                <a:latin typeface="Arial"/>
                <a:cs typeface="Arial"/>
              </a:rPr>
              <a:t>shares.</a:t>
            </a:r>
            <a:endParaRPr sz="3200" dirty="0">
              <a:latin typeface="Arial"/>
              <a:cs typeface="Arial"/>
            </a:endParaRPr>
          </a:p>
          <a:p>
            <a:pPr marL="355600" marR="682625" indent="-342900">
              <a:lnSpc>
                <a:spcPts val="3460"/>
              </a:lnSpc>
              <a:spcBef>
                <a:spcPts val="760"/>
              </a:spcBef>
              <a:buChar char="•"/>
              <a:tabLst>
                <a:tab pos="354965" algn="l"/>
                <a:tab pos="355600" algn="l"/>
              </a:tabLst>
            </a:pPr>
            <a:r>
              <a:rPr sz="3200" spc="50" dirty="0">
                <a:latin typeface="Arial"/>
                <a:cs typeface="Arial"/>
              </a:rPr>
              <a:t>It </a:t>
            </a:r>
            <a:r>
              <a:rPr sz="3200" spc="-165" dirty="0">
                <a:latin typeface="Arial"/>
                <a:cs typeface="Arial"/>
              </a:rPr>
              <a:t>also </a:t>
            </a:r>
            <a:r>
              <a:rPr sz="3200" spc="-80" dirty="0">
                <a:latin typeface="Arial"/>
                <a:cs typeface="Arial"/>
              </a:rPr>
              <a:t>contributes </a:t>
            </a:r>
            <a:r>
              <a:rPr sz="3200" spc="20" dirty="0">
                <a:latin typeface="Arial"/>
                <a:cs typeface="Arial"/>
              </a:rPr>
              <a:t>to </a:t>
            </a:r>
            <a:r>
              <a:rPr sz="3200" spc="-35" dirty="0">
                <a:latin typeface="Arial"/>
                <a:cs typeface="Arial"/>
              </a:rPr>
              <a:t>the </a:t>
            </a:r>
            <a:r>
              <a:rPr sz="3200" spc="-114" dirty="0">
                <a:latin typeface="Arial"/>
                <a:cs typeface="Arial"/>
              </a:rPr>
              <a:t>maximization </a:t>
            </a:r>
            <a:r>
              <a:rPr sz="3200" spc="-10" dirty="0">
                <a:latin typeface="Arial"/>
                <a:cs typeface="Arial"/>
              </a:rPr>
              <a:t>of  </a:t>
            </a:r>
            <a:r>
              <a:rPr sz="3200" spc="-35" dirty="0">
                <a:latin typeface="Arial"/>
                <a:cs typeface="Arial"/>
              </a:rPr>
              <a:t>other </a:t>
            </a:r>
            <a:r>
              <a:rPr sz="3200" spc="-114" dirty="0">
                <a:latin typeface="Arial"/>
                <a:cs typeface="Arial"/>
              </a:rPr>
              <a:t>objectives </a:t>
            </a:r>
            <a:r>
              <a:rPr sz="3200" spc="-5" dirty="0">
                <a:latin typeface="Arial"/>
                <a:cs typeface="Arial"/>
              </a:rPr>
              <a:t>of </a:t>
            </a:r>
            <a:r>
              <a:rPr sz="3200" spc="-95" dirty="0">
                <a:latin typeface="Arial"/>
                <a:cs typeface="Arial"/>
              </a:rPr>
              <a:t>financial</a:t>
            </a:r>
            <a:r>
              <a:rPr sz="3200" spc="-490" dirty="0">
                <a:latin typeface="Arial"/>
                <a:cs typeface="Arial"/>
              </a:rPr>
              <a:t> </a:t>
            </a:r>
            <a:r>
              <a:rPr sz="3200" spc="-140" dirty="0">
                <a:latin typeface="Arial"/>
                <a:cs typeface="Arial"/>
              </a:rPr>
              <a:t>management</a:t>
            </a:r>
            <a:r>
              <a:rPr lang="en-US" sz="3200" spc="-140" dirty="0">
                <a:latin typeface="Arial"/>
                <a:cs typeface="Arial"/>
              </a:rPr>
              <a:t>, </a:t>
            </a:r>
            <a:r>
              <a:rPr lang="en-US" sz="3200" spc="-140" dirty="0" err="1">
                <a:latin typeface="Arial"/>
                <a:cs typeface="Arial"/>
              </a:rPr>
              <a:t>eg</a:t>
            </a:r>
            <a:r>
              <a:rPr lang="en-US" sz="3200" spc="-140" dirty="0">
                <a:latin typeface="Arial"/>
                <a:cs typeface="Arial"/>
              </a:rPr>
              <a:t> Capital Budgeting, Capital structure etc.</a:t>
            </a:r>
            <a:endParaRPr sz="3200" dirty="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87548" y="461594"/>
            <a:ext cx="4170679" cy="567463"/>
          </a:xfrm>
          <a:prstGeom prst="rect">
            <a:avLst/>
          </a:prstGeom>
        </p:spPr>
        <p:txBody>
          <a:bodyPr vert="horz" wrap="square" lIns="0" tIns="13335" rIns="0" bIns="0" rtlCol="0">
            <a:spAutoFit/>
          </a:bodyPr>
          <a:lstStyle/>
          <a:p>
            <a:pPr marL="12700">
              <a:lnSpc>
                <a:spcPct val="100000"/>
              </a:lnSpc>
              <a:spcBef>
                <a:spcPts val="105"/>
              </a:spcBef>
            </a:pPr>
            <a:r>
              <a:rPr sz="3600" spc="-120" dirty="0"/>
              <a:t>Other</a:t>
            </a:r>
            <a:r>
              <a:rPr sz="3600" spc="-320" dirty="0"/>
              <a:t> </a:t>
            </a:r>
            <a:r>
              <a:rPr sz="3600" spc="-170" dirty="0"/>
              <a:t>Objectives:-</a:t>
            </a:r>
          </a:p>
        </p:txBody>
      </p:sp>
      <p:sp>
        <p:nvSpPr>
          <p:cNvPr id="3" name="object 3"/>
          <p:cNvSpPr txBox="1"/>
          <p:nvPr/>
        </p:nvSpPr>
        <p:spPr>
          <a:xfrm>
            <a:off x="535940" y="1607565"/>
            <a:ext cx="7947025" cy="4709160"/>
          </a:xfrm>
          <a:prstGeom prst="rect">
            <a:avLst/>
          </a:prstGeom>
        </p:spPr>
        <p:txBody>
          <a:bodyPr vert="horz" wrap="square" lIns="0" tIns="13335" rIns="0" bIns="0" rtlCol="0">
            <a:spAutoFit/>
          </a:bodyPr>
          <a:lstStyle/>
          <a:p>
            <a:pPr marL="355600" marR="88900" indent="-342900" algn="just">
              <a:lnSpc>
                <a:spcPct val="100000"/>
              </a:lnSpc>
              <a:spcBef>
                <a:spcPts val="105"/>
              </a:spcBef>
              <a:buChar char="•"/>
              <a:tabLst>
                <a:tab pos="354965" algn="l"/>
                <a:tab pos="355600" algn="l"/>
              </a:tabLst>
            </a:pPr>
            <a:r>
              <a:rPr sz="3200" spc="-185" dirty="0">
                <a:latin typeface="Arial"/>
                <a:cs typeface="Arial"/>
              </a:rPr>
              <a:t>Ensuring </a:t>
            </a:r>
            <a:r>
              <a:rPr sz="3200" spc="-130" dirty="0">
                <a:latin typeface="Arial"/>
                <a:cs typeface="Arial"/>
              </a:rPr>
              <a:t>maximum </a:t>
            </a:r>
            <a:r>
              <a:rPr sz="3200" spc="-85" dirty="0">
                <a:latin typeface="Arial"/>
                <a:cs typeface="Arial"/>
              </a:rPr>
              <a:t>operational </a:t>
            </a:r>
            <a:r>
              <a:rPr sz="3200" spc="-100" dirty="0">
                <a:latin typeface="Arial"/>
                <a:cs typeface="Arial"/>
              </a:rPr>
              <a:t>efficiency  </a:t>
            </a:r>
            <a:r>
              <a:rPr sz="3200" spc="-70" dirty="0">
                <a:latin typeface="Arial"/>
                <a:cs typeface="Arial"/>
              </a:rPr>
              <a:t>through </a:t>
            </a:r>
            <a:r>
              <a:rPr sz="3200" spc="-105" dirty="0">
                <a:latin typeface="Arial"/>
                <a:cs typeface="Arial"/>
              </a:rPr>
              <a:t>planning, </a:t>
            </a:r>
            <a:r>
              <a:rPr sz="3200" spc="-80" dirty="0">
                <a:latin typeface="Arial"/>
                <a:cs typeface="Arial"/>
              </a:rPr>
              <a:t>directing </a:t>
            </a:r>
            <a:r>
              <a:rPr sz="3200" spc="-145" dirty="0">
                <a:latin typeface="Arial"/>
                <a:cs typeface="Arial"/>
              </a:rPr>
              <a:t>and </a:t>
            </a:r>
            <a:r>
              <a:rPr sz="3200" spc="-70" dirty="0">
                <a:latin typeface="Arial"/>
                <a:cs typeface="Arial"/>
              </a:rPr>
              <a:t>controlling</a:t>
            </a:r>
            <a:r>
              <a:rPr sz="3200" spc="-400" dirty="0">
                <a:latin typeface="Arial"/>
                <a:cs typeface="Arial"/>
              </a:rPr>
              <a:t> </a:t>
            </a:r>
            <a:r>
              <a:rPr sz="3200" spc="-5" dirty="0">
                <a:latin typeface="Arial"/>
                <a:cs typeface="Arial"/>
              </a:rPr>
              <a:t>of  </a:t>
            </a:r>
            <a:r>
              <a:rPr sz="3200" spc="-35" dirty="0">
                <a:latin typeface="Arial"/>
                <a:cs typeface="Arial"/>
              </a:rPr>
              <a:t>the </a:t>
            </a:r>
            <a:r>
              <a:rPr sz="3200" spc="-50" dirty="0">
                <a:latin typeface="Arial"/>
                <a:cs typeface="Arial"/>
              </a:rPr>
              <a:t>utilization </a:t>
            </a:r>
            <a:r>
              <a:rPr sz="3200" spc="-5" dirty="0">
                <a:latin typeface="Arial"/>
                <a:cs typeface="Arial"/>
              </a:rPr>
              <a:t>of </a:t>
            </a:r>
            <a:r>
              <a:rPr sz="3200" spc="-40" dirty="0">
                <a:latin typeface="Arial"/>
                <a:cs typeface="Arial"/>
              </a:rPr>
              <a:t>the</a:t>
            </a:r>
            <a:r>
              <a:rPr sz="3200" spc="-560" dirty="0">
                <a:latin typeface="Arial"/>
                <a:cs typeface="Arial"/>
              </a:rPr>
              <a:t> </a:t>
            </a:r>
            <a:r>
              <a:rPr sz="3200" spc="-114" dirty="0">
                <a:latin typeface="Arial"/>
                <a:cs typeface="Arial"/>
              </a:rPr>
              <a:t>funds.</a:t>
            </a:r>
            <a:endParaRPr sz="3200" dirty="0">
              <a:latin typeface="Arial"/>
              <a:cs typeface="Arial"/>
            </a:endParaRPr>
          </a:p>
          <a:p>
            <a:pPr marL="355600" marR="122555" indent="-342900" algn="just">
              <a:lnSpc>
                <a:spcPct val="100000"/>
              </a:lnSpc>
              <a:spcBef>
                <a:spcPts val="770"/>
              </a:spcBef>
              <a:buChar char="•"/>
              <a:tabLst>
                <a:tab pos="354965" algn="l"/>
                <a:tab pos="355600" algn="l"/>
              </a:tabLst>
            </a:pPr>
            <a:r>
              <a:rPr sz="3200" spc="-155" dirty="0">
                <a:latin typeface="Arial"/>
                <a:cs typeface="Arial"/>
              </a:rPr>
              <a:t>Enforcing </a:t>
            </a:r>
            <a:r>
              <a:rPr sz="3200" spc="-95" dirty="0">
                <a:latin typeface="Arial"/>
                <a:cs typeface="Arial"/>
              </a:rPr>
              <a:t>financial </a:t>
            </a:r>
            <a:r>
              <a:rPr sz="3200" spc="-105" dirty="0">
                <a:latin typeface="Arial"/>
                <a:cs typeface="Arial"/>
              </a:rPr>
              <a:t>discipline </a:t>
            </a:r>
            <a:r>
              <a:rPr sz="3200" spc="-40" dirty="0">
                <a:latin typeface="Arial"/>
                <a:cs typeface="Arial"/>
              </a:rPr>
              <a:t>in </a:t>
            </a:r>
            <a:r>
              <a:rPr sz="3200" spc="-35" dirty="0">
                <a:latin typeface="Arial"/>
                <a:cs typeface="Arial"/>
              </a:rPr>
              <a:t>the  </a:t>
            </a:r>
            <a:r>
              <a:rPr sz="3200" spc="-120" dirty="0">
                <a:latin typeface="Arial"/>
                <a:cs typeface="Arial"/>
              </a:rPr>
              <a:t>organization </a:t>
            </a:r>
            <a:r>
              <a:rPr sz="3200" spc="-40" dirty="0">
                <a:latin typeface="Arial"/>
                <a:cs typeface="Arial"/>
              </a:rPr>
              <a:t>in </a:t>
            </a:r>
            <a:r>
              <a:rPr sz="3200" spc="-35" dirty="0">
                <a:latin typeface="Arial"/>
                <a:cs typeface="Arial"/>
              </a:rPr>
              <a:t>the </a:t>
            </a:r>
            <a:r>
              <a:rPr sz="3200" spc="-215" dirty="0">
                <a:latin typeface="Arial"/>
                <a:cs typeface="Arial"/>
              </a:rPr>
              <a:t>use </a:t>
            </a:r>
            <a:r>
              <a:rPr sz="3200" spc="-5" dirty="0">
                <a:latin typeface="Arial"/>
                <a:cs typeface="Arial"/>
              </a:rPr>
              <a:t>of </a:t>
            </a:r>
            <a:r>
              <a:rPr sz="3200" spc="-90" dirty="0">
                <a:latin typeface="Arial"/>
                <a:cs typeface="Arial"/>
              </a:rPr>
              <a:t>financial</a:t>
            </a:r>
            <a:r>
              <a:rPr sz="3200" spc="-540" dirty="0">
                <a:latin typeface="Arial"/>
                <a:cs typeface="Arial"/>
              </a:rPr>
              <a:t> </a:t>
            </a:r>
            <a:r>
              <a:rPr sz="3200" spc="-160" dirty="0">
                <a:latin typeface="Arial"/>
                <a:cs typeface="Arial"/>
              </a:rPr>
              <a:t>resources.</a:t>
            </a:r>
            <a:endParaRPr sz="3200" dirty="0">
              <a:latin typeface="Arial"/>
              <a:cs typeface="Arial"/>
            </a:endParaRPr>
          </a:p>
          <a:p>
            <a:pPr marL="355600" marR="5080" indent="-342900" algn="just">
              <a:lnSpc>
                <a:spcPct val="100000"/>
              </a:lnSpc>
              <a:spcBef>
                <a:spcPts val="770"/>
              </a:spcBef>
              <a:buChar char="•"/>
              <a:tabLst>
                <a:tab pos="354965" algn="l"/>
                <a:tab pos="355600" algn="l"/>
              </a:tabLst>
            </a:pPr>
            <a:r>
              <a:rPr sz="3200" spc="-114" dirty="0">
                <a:latin typeface="Arial"/>
                <a:cs typeface="Arial"/>
              </a:rPr>
              <a:t>Building </a:t>
            </a:r>
            <a:r>
              <a:rPr sz="3200" spc="-100" dirty="0">
                <a:latin typeface="Arial"/>
                <a:cs typeface="Arial"/>
              </a:rPr>
              <a:t>up </a:t>
            </a:r>
            <a:r>
              <a:rPr sz="3200" spc="-5" dirty="0">
                <a:latin typeface="Arial"/>
                <a:cs typeface="Arial"/>
              </a:rPr>
              <a:t>of </a:t>
            </a:r>
            <a:r>
              <a:rPr sz="3200" spc="-135" dirty="0">
                <a:latin typeface="Arial"/>
                <a:cs typeface="Arial"/>
              </a:rPr>
              <a:t>adequate </a:t>
            </a:r>
            <a:r>
              <a:rPr sz="3200" spc="-170" dirty="0">
                <a:latin typeface="Arial"/>
                <a:cs typeface="Arial"/>
              </a:rPr>
              <a:t>reserves </a:t>
            </a:r>
            <a:r>
              <a:rPr sz="3200" spc="-15" dirty="0">
                <a:latin typeface="Arial"/>
                <a:cs typeface="Arial"/>
              </a:rPr>
              <a:t>for</a:t>
            </a:r>
            <a:r>
              <a:rPr sz="3200" spc="-490" dirty="0">
                <a:latin typeface="Arial"/>
                <a:cs typeface="Arial"/>
              </a:rPr>
              <a:t> </a:t>
            </a:r>
            <a:r>
              <a:rPr sz="3200" spc="-110" dirty="0">
                <a:latin typeface="Arial"/>
                <a:cs typeface="Arial"/>
              </a:rPr>
              <a:t>financing  </a:t>
            </a:r>
            <a:r>
              <a:rPr sz="3200" spc="-55" dirty="0">
                <a:latin typeface="Arial"/>
                <a:cs typeface="Arial"/>
              </a:rPr>
              <a:t>growth </a:t>
            </a:r>
            <a:r>
              <a:rPr sz="3200" spc="-5" dirty="0">
                <a:latin typeface="Arial"/>
                <a:cs typeface="Arial"/>
              </a:rPr>
              <a:t>of</a:t>
            </a:r>
            <a:r>
              <a:rPr sz="3200" spc="-310" dirty="0">
                <a:latin typeface="Arial"/>
                <a:cs typeface="Arial"/>
              </a:rPr>
              <a:t> </a:t>
            </a:r>
            <a:r>
              <a:rPr sz="3200" spc="-155" dirty="0">
                <a:latin typeface="Arial"/>
                <a:cs typeface="Arial"/>
              </a:rPr>
              <a:t>expansion.</a:t>
            </a:r>
            <a:endParaRPr sz="3200" dirty="0">
              <a:latin typeface="Arial"/>
              <a:cs typeface="Arial"/>
            </a:endParaRPr>
          </a:p>
          <a:p>
            <a:pPr marL="355600" marR="266700" indent="-342900" algn="just">
              <a:lnSpc>
                <a:spcPct val="100000"/>
              </a:lnSpc>
              <a:spcBef>
                <a:spcPts val="770"/>
              </a:spcBef>
              <a:buChar char="•"/>
              <a:tabLst>
                <a:tab pos="354965" algn="l"/>
                <a:tab pos="355600" algn="l"/>
              </a:tabLst>
            </a:pPr>
            <a:r>
              <a:rPr sz="3200" spc="-185" dirty="0">
                <a:latin typeface="Arial"/>
                <a:cs typeface="Arial"/>
              </a:rPr>
              <a:t>Ensuring </a:t>
            </a:r>
            <a:r>
              <a:rPr sz="3200" spc="-245" dirty="0">
                <a:latin typeface="Arial"/>
                <a:cs typeface="Arial"/>
              </a:rPr>
              <a:t>a </a:t>
            </a:r>
            <a:r>
              <a:rPr sz="3200" spc="-40" dirty="0">
                <a:latin typeface="Arial"/>
                <a:cs typeface="Arial"/>
              </a:rPr>
              <a:t>fair </a:t>
            </a:r>
            <a:r>
              <a:rPr sz="3200" spc="-30" dirty="0">
                <a:latin typeface="Arial"/>
                <a:cs typeface="Arial"/>
              </a:rPr>
              <a:t>return </a:t>
            </a:r>
            <a:r>
              <a:rPr sz="3200" spc="20" dirty="0">
                <a:latin typeface="Arial"/>
                <a:cs typeface="Arial"/>
              </a:rPr>
              <a:t>to </a:t>
            </a:r>
            <a:r>
              <a:rPr sz="3200" spc="-35" dirty="0">
                <a:latin typeface="Arial"/>
                <a:cs typeface="Arial"/>
              </a:rPr>
              <a:t>the </a:t>
            </a:r>
            <a:r>
              <a:rPr sz="3200" spc="-145" dirty="0">
                <a:latin typeface="Arial"/>
                <a:cs typeface="Arial"/>
              </a:rPr>
              <a:t>shareholders</a:t>
            </a:r>
            <a:r>
              <a:rPr sz="3200" spc="-610" dirty="0">
                <a:latin typeface="Arial"/>
                <a:cs typeface="Arial"/>
              </a:rPr>
              <a:t> </a:t>
            </a:r>
            <a:r>
              <a:rPr sz="3200" spc="-100" dirty="0">
                <a:latin typeface="Arial"/>
                <a:cs typeface="Arial"/>
              </a:rPr>
              <a:t>on  </a:t>
            </a:r>
            <a:r>
              <a:rPr sz="3200" spc="-10" dirty="0">
                <a:latin typeface="Arial"/>
                <a:cs typeface="Arial"/>
              </a:rPr>
              <a:t>their</a:t>
            </a:r>
            <a:r>
              <a:rPr sz="3200" spc="-170" dirty="0">
                <a:latin typeface="Arial"/>
                <a:cs typeface="Arial"/>
              </a:rPr>
              <a:t> </a:t>
            </a:r>
            <a:r>
              <a:rPr sz="3200" spc="-120" dirty="0">
                <a:latin typeface="Arial"/>
                <a:cs typeface="Arial"/>
              </a:rPr>
              <a:t>investments.</a:t>
            </a:r>
            <a:endParaRPr sz="3200"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250">
                <a:solidFill>
                  <a:srgbClr val="FFFFFF"/>
                </a:solidFill>
                <a:latin typeface="+mj-lt"/>
                <a:ea typeface="+mj-ea"/>
                <a:cs typeface="+mj-cs"/>
              </a:rPr>
              <a:t>Scope </a:t>
            </a:r>
            <a:r>
              <a:rPr lang="en-US" sz="4000" b="1" kern="1200" spc="-180">
                <a:solidFill>
                  <a:srgbClr val="FFFFFF"/>
                </a:solidFill>
                <a:latin typeface="+mj-lt"/>
                <a:ea typeface="+mj-ea"/>
                <a:cs typeface="+mj-cs"/>
              </a:rPr>
              <a:t>of Corporate </a:t>
            </a:r>
            <a:r>
              <a:rPr lang="en-US" sz="4000" b="1" kern="1200" spc="-275">
                <a:solidFill>
                  <a:srgbClr val="FFFFFF"/>
                </a:solidFill>
                <a:latin typeface="+mj-lt"/>
                <a:ea typeface="+mj-ea"/>
                <a:cs typeface="+mj-cs"/>
              </a:rPr>
              <a:t>Finance</a:t>
            </a:r>
            <a:endParaRPr lang="en-US" sz="4000" b="1" kern="1200" spc="-150">
              <a:solidFill>
                <a:srgbClr val="FFFFFF"/>
              </a:solidFill>
              <a:latin typeface="+mj-lt"/>
              <a:ea typeface="+mj-ea"/>
              <a:cs typeface="+mj-cs"/>
            </a:endParaRPr>
          </a:p>
        </p:txBody>
      </p:sp>
      <p:sp>
        <p:nvSpPr>
          <p:cNvPr id="3" name="object 3"/>
          <p:cNvSpPr txBox="1"/>
          <p:nvPr/>
        </p:nvSpPr>
        <p:spPr>
          <a:xfrm>
            <a:off x="152400" y="2438400"/>
            <a:ext cx="8362950" cy="3738562"/>
          </a:xfrm>
          <a:prstGeom prst="rect">
            <a:avLst/>
          </a:prstGeom>
        </p:spPr>
        <p:txBody>
          <a:bodyPr vert="horz" lIns="91440" tIns="45720" rIns="91440" bIns="45720" rtlCol="0">
            <a:normAutofit/>
          </a:bodyPr>
          <a:lstStyle/>
          <a:p>
            <a:pPr marL="12700" indent="-228600" algn="just">
              <a:lnSpc>
                <a:spcPct val="90000"/>
              </a:lnSpc>
              <a:spcBef>
                <a:spcPts val="105"/>
              </a:spcBef>
              <a:buFont typeface="Arial" panose="020B0604020202020204" pitchFamily="34" charset="0"/>
              <a:buChar char="•"/>
            </a:pPr>
            <a:r>
              <a:rPr lang="en-US" sz="3600" spc="-155" dirty="0"/>
              <a:t>Financial </a:t>
            </a:r>
            <a:r>
              <a:rPr lang="en-US" sz="3600" spc="-145" dirty="0"/>
              <a:t>management </a:t>
            </a:r>
            <a:r>
              <a:rPr lang="en-US" sz="3600" spc="-235" dirty="0"/>
              <a:t>has </a:t>
            </a:r>
            <a:r>
              <a:rPr lang="en-US" sz="3600" spc="-245" dirty="0"/>
              <a:t>a </a:t>
            </a:r>
            <a:r>
              <a:rPr lang="en-US" sz="3600" spc="-70" dirty="0"/>
              <a:t>wide</a:t>
            </a:r>
            <a:r>
              <a:rPr lang="en-US" sz="3600" spc="-45" dirty="0"/>
              <a:t> </a:t>
            </a:r>
            <a:r>
              <a:rPr lang="en-US" sz="3600" spc="-185" dirty="0"/>
              <a:t>scope. T</a:t>
            </a:r>
            <a:r>
              <a:rPr lang="en-US" sz="3600" spc="-35" dirty="0"/>
              <a:t>he </a:t>
            </a:r>
            <a:r>
              <a:rPr lang="en-US" sz="3600" spc="-200" dirty="0"/>
              <a:t>scope </a:t>
            </a:r>
            <a:r>
              <a:rPr lang="en-US" sz="3600" spc="-5" dirty="0"/>
              <a:t>of  </a:t>
            </a:r>
            <a:r>
              <a:rPr lang="en-US" sz="3600" spc="-95" dirty="0"/>
              <a:t>financial </a:t>
            </a:r>
            <a:r>
              <a:rPr lang="en-US" sz="3600" spc="-145" dirty="0"/>
              <a:t>management </a:t>
            </a:r>
            <a:r>
              <a:rPr lang="en-US" sz="3600" spc="-135" dirty="0"/>
              <a:t>includes </a:t>
            </a:r>
            <a:r>
              <a:rPr lang="en-US" sz="3600" spc="-35" dirty="0"/>
              <a:t>the</a:t>
            </a:r>
            <a:r>
              <a:rPr lang="en-US" sz="3600" spc="-235" dirty="0"/>
              <a:t> </a:t>
            </a:r>
            <a:r>
              <a:rPr lang="en-US" sz="3600" spc="-60" dirty="0"/>
              <a:t>following  </a:t>
            </a:r>
            <a:r>
              <a:rPr lang="en-US" sz="3600" b="1" spc="-195" dirty="0"/>
              <a:t>five</a:t>
            </a:r>
            <a:r>
              <a:rPr lang="en-US" sz="3600" b="1" spc="-270" dirty="0"/>
              <a:t> </a:t>
            </a:r>
            <a:r>
              <a:rPr lang="en-US" sz="3600" b="1" spc="-50" dirty="0"/>
              <a:t>'A's</a:t>
            </a:r>
            <a:r>
              <a:rPr lang="en-US" sz="3600" spc="-50" dirty="0"/>
              <a:t>.</a:t>
            </a:r>
            <a:endParaRPr lang="en-US" sz="3600" dirty="0"/>
          </a:p>
          <a:p>
            <a:pPr marL="127000" marR="5080" algn="just">
              <a:lnSpc>
                <a:spcPct val="90000"/>
              </a:lnSpc>
              <a:spcBef>
                <a:spcPts val="770"/>
              </a:spcBef>
            </a:pPr>
            <a:r>
              <a:rPr lang="en-US" sz="3600" b="1" spc="-285" dirty="0"/>
              <a:t>1. </a:t>
            </a:r>
            <a:r>
              <a:rPr lang="en-US" sz="3600" b="1" spc="-165" dirty="0"/>
              <a:t>Anticipation</a:t>
            </a:r>
            <a:r>
              <a:rPr lang="en-US" sz="3600" spc="-35" dirty="0"/>
              <a:t>: </a:t>
            </a:r>
            <a:r>
              <a:rPr lang="en-US" sz="3600" spc="-155" dirty="0"/>
              <a:t>Financial </a:t>
            </a:r>
            <a:r>
              <a:rPr lang="en-US" sz="3600" spc="-145" dirty="0"/>
              <a:t>management  </a:t>
            </a:r>
            <a:r>
              <a:rPr lang="en-US" sz="3600" spc="-130" dirty="0"/>
              <a:t>estimates </a:t>
            </a:r>
            <a:r>
              <a:rPr lang="en-US" sz="3600" spc="-40" dirty="0"/>
              <a:t>the </a:t>
            </a:r>
            <a:r>
              <a:rPr lang="en-US" sz="3600" spc="-95" dirty="0"/>
              <a:t>financial </a:t>
            </a:r>
            <a:r>
              <a:rPr lang="en-US" sz="3600" spc="-190" dirty="0"/>
              <a:t>needs </a:t>
            </a:r>
            <a:r>
              <a:rPr lang="en-US" sz="3600" spc="-5" dirty="0"/>
              <a:t>of </a:t>
            </a:r>
            <a:r>
              <a:rPr lang="en-US" sz="3600" spc="-40" dirty="0"/>
              <a:t>the</a:t>
            </a:r>
            <a:r>
              <a:rPr lang="en-US" sz="3600" spc="-535" dirty="0"/>
              <a:t> </a:t>
            </a:r>
            <a:r>
              <a:rPr lang="en-US" sz="3600" spc="-180" dirty="0"/>
              <a:t>company.  </a:t>
            </a:r>
            <a:r>
              <a:rPr lang="en-US" sz="3600" spc="-150" dirty="0"/>
              <a:t>That </a:t>
            </a:r>
            <a:r>
              <a:rPr lang="en-US" sz="3600" spc="-145" dirty="0"/>
              <a:t>is, </a:t>
            </a:r>
            <a:r>
              <a:rPr lang="en-US" sz="3600" spc="100" dirty="0"/>
              <a:t>it </a:t>
            </a:r>
            <a:r>
              <a:rPr lang="en-US" sz="3600" spc="-95" dirty="0"/>
              <a:t>finds </a:t>
            </a:r>
            <a:r>
              <a:rPr lang="en-US" sz="3600" spc="-5" dirty="0"/>
              <a:t>out </a:t>
            </a:r>
            <a:r>
              <a:rPr lang="en-US" sz="3600" spc="-75" dirty="0"/>
              <a:t>how </a:t>
            </a:r>
            <a:r>
              <a:rPr lang="en-US" sz="3600" spc="-140" dirty="0"/>
              <a:t>much </a:t>
            </a:r>
            <a:r>
              <a:rPr lang="en-US" sz="3600" spc="-114" dirty="0"/>
              <a:t>finance </a:t>
            </a:r>
            <a:r>
              <a:rPr lang="en-US" sz="3600" spc="-165" dirty="0"/>
              <a:t>is  </a:t>
            </a:r>
            <a:r>
              <a:rPr lang="en-US" sz="3600" spc="-80" dirty="0"/>
              <a:t>required </a:t>
            </a:r>
            <a:r>
              <a:rPr lang="en-US" sz="3600" spc="-135" dirty="0"/>
              <a:t>by </a:t>
            </a:r>
            <a:r>
              <a:rPr lang="en-US" sz="3600" spc="-40" dirty="0"/>
              <a:t>the</a:t>
            </a:r>
            <a:r>
              <a:rPr lang="en-US" sz="3600" spc="-315" dirty="0"/>
              <a:t> </a:t>
            </a:r>
            <a:r>
              <a:rPr lang="en-US" sz="3600" spc="-180" dirty="0"/>
              <a:t>company.</a:t>
            </a:r>
            <a:endParaRPr lang="en-U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0" y="1911350"/>
            <a:ext cx="8915400" cy="4718050"/>
          </a:xfrm>
          <a:prstGeom prst="rect">
            <a:avLst/>
          </a:prstGeom>
        </p:spPr>
        <p:txBody>
          <a:bodyPr vert="horz" lIns="91440" tIns="45720" rIns="91440" bIns="45720" rtlCol="0">
            <a:normAutofit/>
          </a:bodyPr>
          <a:lstStyle/>
          <a:p>
            <a:pPr marL="127000" marR="826135" algn="just">
              <a:lnSpc>
                <a:spcPct val="90000"/>
              </a:lnSpc>
              <a:spcBef>
                <a:spcPts val="535"/>
              </a:spcBef>
              <a:tabLst>
                <a:tab pos="418465" algn="l"/>
              </a:tabLst>
            </a:pPr>
            <a:r>
              <a:rPr lang="en-US" sz="2800" b="1" spc="-160" dirty="0"/>
              <a:t>2. Acquisition</a:t>
            </a:r>
            <a:r>
              <a:rPr lang="en-US" sz="2800" b="1" spc="-260" dirty="0"/>
              <a:t> </a:t>
            </a:r>
            <a:r>
              <a:rPr lang="en-US" sz="2800" spc="-35" dirty="0"/>
              <a:t>:</a:t>
            </a:r>
            <a:r>
              <a:rPr lang="en-US" sz="2800" spc="-200" dirty="0"/>
              <a:t> </a:t>
            </a:r>
            <a:r>
              <a:rPr lang="en-US" sz="2800" spc="50" dirty="0"/>
              <a:t>It</a:t>
            </a:r>
            <a:r>
              <a:rPr lang="en-US" sz="2800" spc="-160" dirty="0"/>
              <a:t> </a:t>
            </a:r>
            <a:r>
              <a:rPr lang="en-US" sz="2800" spc="-120" dirty="0"/>
              <a:t>collects</a:t>
            </a:r>
            <a:r>
              <a:rPr lang="en-US" sz="2800" spc="-170" dirty="0"/>
              <a:t> money or </a:t>
            </a:r>
            <a:r>
              <a:rPr lang="en-US" sz="2800" spc="-110" dirty="0"/>
              <a:t>finance</a:t>
            </a:r>
            <a:r>
              <a:rPr lang="en-US" sz="2800" spc="-165" dirty="0"/>
              <a:t> </a:t>
            </a:r>
            <a:r>
              <a:rPr lang="en-US" sz="2800" spc="-15" dirty="0"/>
              <a:t>for</a:t>
            </a:r>
            <a:r>
              <a:rPr lang="en-US" sz="2800" spc="-170" dirty="0"/>
              <a:t> </a:t>
            </a:r>
            <a:r>
              <a:rPr lang="en-US" sz="2800" spc="-40" dirty="0"/>
              <a:t>the  </a:t>
            </a:r>
            <a:r>
              <a:rPr lang="en-US" sz="2800" spc="-165" dirty="0"/>
              <a:t>company </a:t>
            </a:r>
            <a:r>
              <a:rPr lang="en-US" sz="2800" spc="-35" dirty="0"/>
              <a:t>from </a:t>
            </a:r>
            <a:r>
              <a:rPr lang="en-US" sz="2800" spc="-40" dirty="0"/>
              <a:t>different</a:t>
            </a:r>
            <a:r>
              <a:rPr lang="en-US" sz="2800" spc="-300" dirty="0"/>
              <a:t> long term and short term </a:t>
            </a:r>
            <a:r>
              <a:rPr lang="en-US" sz="2800" spc="-180" dirty="0"/>
              <a:t>sources. </a:t>
            </a:r>
            <a:r>
              <a:rPr lang="en-US" sz="2800" spc="-180" dirty="0" err="1"/>
              <a:t>Eg.</a:t>
            </a:r>
            <a:r>
              <a:rPr lang="en-US" sz="2800" spc="-180" dirty="0"/>
              <a:t> Banks, shares etc.</a:t>
            </a:r>
            <a:endParaRPr lang="en-US" sz="2800" dirty="0"/>
          </a:p>
          <a:p>
            <a:pPr marL="127000" marR="5080" algn="just">
              <a:lnSpc>
                <a:spcPct val="90000"/>
              </a:lnSpc>
              <a:spcBef>
                <a:spcPts val="760"/>
              </a:spcBef>
              <a:tabLst>
                <a:tab pos="418465" algn="l"/>
              </a:tabLst>
            </a:pPr>
            <a:r>
              <a:rPr lang="en-US" sz="2800" b="1" spc="-155" dirty="0"/>
              <a:t>3. Allocation </a:t>
            </a:r>
            <a:r>
              <a:rPr lang="en-US" sz="2800" spc="-35" dirty="0"/>
              <a:t>: </a:t>
            </a:r>
            <a:r>
              <a:rPr lang="en-US" sz="2800" spc="50" dirty="0"/>
              <a:t>It</a:t>
            </a:r>
            <a:r>
              <a:rPr lang="en-US" sz="2800" spc="-575" dirty="0"/>
              <a:t> </a:t>
            </a:r>
            <a:r>
              <a:rPr lang="en-US" sz="2800" spc="-250" dirty="0"/>
              <a:t>uses </a:t>
            </a:r>
            <a:r>
              <a:rPr lang="en-US" sz="2800" spc="-60" dirty="0"/>
              <a:t>this </a:t>
            </a:r>
            <a:r>
              <a:rPr lang="en-US" sz="2800" spc="-105" dirty="0"/>
              <a:t>collected </a:t>
            </a:r>
            <a:r>
              <a:rPr lang="en-US" sz="2800" spc="-110" dirty="0"/>
              <a:t>finance </a:t>
            </a:r>
            <a:r>
              <a:rPr lang="en-US" sz="2800" spc="20" dirty="0"/>
              <a:t>to  </a:t>
            </a:r>
            <a:r>
              <a:rPr lang="en-US" sz="2800" spc="-170" dirty="0"/>
              <a:t>purchase </a:t>
            </a:r>
            <a:r>
              <a:rPr lang="en-US" sz="2800" spc="-100" dirty="0"/>
              <a:t>fixed </a:t>
            </a:r>
            <a:r>
              <a:rPr lang="en-US" sz="2800" spc="-150" dirty="0"/>
              <a:t>and </a:t>
            </a:r>
            <a:r>
              <a:rPr lang="en-US" sz="2800" spc="-60" dirty="0"/>
              <a:t>current </a:t>
            </a:r>
            <a:r>
              <a:rPr lang="en-US" sz="2800" spc="-220" dirty="0"/>
              <a:t>assets </a:t>
            </a:r>
            <a:r>
              <a:rPr lang="en-US" sz="2800" spc="-10" dirty="0"/>
              <a:t>for </a:t>
            </a:r>
            <a:r>
              <a:rPr lang="en-US" sz="2800" spc="-40" dirty="0"/>
              <a:t>the  </a:t>
            </a:r>
            <a:r>
              <a:rPr lang="en-US" sz="2800" spc="-185" dirty="0"/>
              <a:t>company. Optimum allocation of various resources are key to success for the organization.</a:t>
            </a:r>
            <a:endParaRPr lang="en-US" sz="2800" dirty="0"/>
          </a:p>
          <a:p>
            <a:pPr marL="127000" marR="5715" algn="just">
              <a:lnSpc>
                <a:spcPct val="90000"/>
              </a:lnSpc>
              <a:spcBef>
                <a:spcPts val="715"/>
              </a:spcBef>
              <a:tabLst>
                <a:tab pos="418465" algn="l"/>
              </a:tabLst>
            </a:pPr>
            <a:r>
              <a:rPr lang="en-US" sz="2800" b="1" spc="-155" dirty="0"/>
              <a:t>4. Appropriation </a:t>
            </a:r>
            <a:r>
              <a:rPr lang="en-US" sz="2800" spc="-35" dirty="0"/>
              <a:t>: </a:t>
            </a:r>
            <a:r>
              <a:rPr lang="en-US" sz="2800" spc="50" dirty="0"/>
              <a:t>It </a:t>
            </a:r>
            <a:r>
              <a:rPr lang="en-US" sz="2800" spc="-125" dirty="0"/>
              <a:t>divides </a:t>
            </a:r>
            <a:r>
              <a:rPr lang="en-US" sz="2800" spc="-35" dirty="0"/>
              <a:t>the </a:t>
            </a:r>
            <a:r>
              <a:rPr lang="en-US" sz="2800" spc="-155" dirty="0"/>
              <a:t>company's  </a:t>
            </a:r>
            <a:r>
              <a:rPr lang="en-US" sz="2800" spc="-40" dirty="0"/>
              <a:t>profits </a:t>
            </a:r>
            <a:r>
              <a:rPr lang="en-US" sz="2800" spc="-165" dirty="0"/>
              <a:t>among </a:t>
            </a:r>
            <a:r>
              <a:rPr lang="en-US" sz="2800" spc="-35" dirty="0"/>
              <a:t>the </a:t>
            </a:r>
            <a:r>
              <a:rPr lang="en-US" sz="2800" spc="-140" dirty="0"/>
              <a:t>shareholders, </a:t>
            </a:r>
            <a:r>
              <a:rPr lang="en-US" sz="2800" spc="-90" dirty="0"/>
              <a:t>debenture  </a:t>
            </a:r>
            <a:r>
              <a:rPr lang="en-US" sz="2800" spc="-120" dirty="0"/>
              <a:t>holders,</a:t>
            </a:r>
            <a:r>
              <a:rPr lang="en-US" sz="2800" spc="-170" dirty="0"/>
              <a:t> </a:t>
            </a:r>
            <a:r>
              <a:rPr lang="en-US" sz="2800" spc="-100" dirty="0"/>
              <a:t>etc.</a:t>
            </a:r>
            <a:r>
              <a:rPr lang="en-US" sz="2800" spc="-165" dirty="0"/>
              <a:t> </a:t>
            </a:r>
            <a:r>
              <a:rPr lang="en-US" sz="2800" spc="45" dirty="0"/>
              <a:t>It</a:t>
            </a:r>
            <a:r>
              <a:rPr lang="en-US" sz="2800" spc="-155" dirty="0"/>
              <a:t> </a:t>
            </a:r>
            <a:r>
              <a:rPr lang="en-US" sz="2800" spc="-220" dirty="0"/>
              <a:t>keeps</a:t>
            </a:r>
            <a:r>
              <a:rPr lang="en-US" sz="2800" spc="-190" dirty="0"/>
              <a:t> </a:t>
            </a:r>
            <a:r>
              <a:rPr lang="en-US" sz="2800" spc="-245" dirty="0"/>
              <a:t>a</a:t>
            </a:r>
            <a:r>
              <a:rPr lang="en-US" sz="2800" spc="-165" dirty="0"/>
              <a:t> </a:t>
            </a:r>
            <a:r>
              <a:rPr lang="en-US" sz="2800" spc="-35" dirty="0"/>
              <a:t>part</a:t>
            </a:r>
            <a:r>
              <a:rPr lang="en-US" sz="2800" spc="-170" dirty="0"/>
              <a:t> </a:t>
            </a:r>
            <a:r>
              <a:rPr lang="en-US" sz="2800" dirty="0"/>
              <a:t>of</a:t>
            </a:r>
            <a:r>
              <a:rPr lang="en-US" sz="2800" spc="-165" dirty="0"/>
              <a:t> </a:t>
            </a:r>
            <a:r>
              <a:rPr lang="en-US" sz="2800" spc="-35" dirty="0"/>
              <a:t>the</a:t>
            </a:r>
            <a:r>
              <a:rPr lang="en-US" sz="2800" spc="-165" dirty="0"/>
              <a:t> </a:t>
            </a:r>
            <a:r>
              <a:rPr lang="en-US" sz="2800" spc="-40" dirty="0"/>
              <a:t>profits</a:t>
            </a:r>
            <a:r>
              <a:rPr lang="en-US" sz="2800" spc="-170" dirty="0"/>
              <a:t> </a:t>
            </a:r>
            <a:r>
              <a:rPr lang="en-US" sz="2800" spc="-300" dirty="0"/>
              <a:t>as  </a:t>
            </a:r>
            <a:r>
              <a:rPr lang="en-US" sz="2800" spc="-160" dirty="0"/>
              <a:t>reserves. Dividend and retain earning are the major parts of the appropriation.</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kern="1200" spc="-385">
                <a:solidFill>
                  <a:srgbClr val="FFFFFF"/>
                </a:solidFill>
                <a:latin typeface="+mj-lt"/>
                <a:ea typeface="+mj-ea"/>
                <a:cs typeface="+mj-cs"/>
              </a:rPr>
              <a:t>Co</a:t>
            </a:r>
            <a:r>
              <a:rPr lang="en-US" sz="4000" kern="1200" spc="-355">
                <a:solidFill>
                  <a:srgbClr val="FFFFFF"/>
                </a:solidFill>
                <a:latin typeface="+mj-lt"/>
                <a:ea typeface="+mj-ea"/>
                <a:cs typeface="+mj-cs"/>
              </a:rPr>
              <a:t>n</a:t>
            </a:r>
            <a:r>
              <a:rPr lang="en-US" sz="4000" kern="1200" spc="-229">
                <a:solidFill>
                  <a:srgbClr val="FFFFFF"/>
                </a:solidFill>
                <a:latin typeface="+mj-lt"/>
                <a:ea typeface="+mj-ea"/>
                <a:cs typeface="+mj-cs"/>
              </a:rPr>
              <a:t>tinued….</a:t>
            </a:r>
          </a:p>
        </p:txBody>
      </p:sp>
      <p:sp>
        <p:nvSpPr>
          <p:cNvPr id="3" name="object 3"/>
          <p:cNvSpPr txBox="1"/>
          <p:nvPr/>
        </p:nvSpPr>
        <p:spPr>
          <a:xfrm>
            <a:off x="152400" y="1911350"/>
            <a:ext cx="8839200" cy="4794250"/>
          </a:xfrm>
          <a:prstGeom prst="rect">
            <a:avLst/>
          </a:prstGeom>
        </p:spPr>
        <p:txBody>
          <a:bodyPr vert="horz" lIns="91440" tIns="45720" rIns="91440" bIns="45720" rtlCol="0">
            <a:normAutofit fontScale="92500"/>
          </a:bodyPr>
          <a:lstStyle/>
          <a:p>
            <a:pPr marL="127000" marR="5080" algn="just">
              <a:lnSpc>
                <a:spcPct val="90000"/>
              </a:lnSpc>
              <a:spcBef>
                <a:spcPts val="484"/>
              </a:spcBef>
            </a:pPr>
            <a:r>
              <a:rPr lang="en-US" sz="3200" b="1" spc="-125" dirty="0"/>
              <a:t>5. </a:t>
            </a:r>
            <a:r>
              <a:rPr lang="en-US" sz="3200" b="1" spc="-215" dirty="0"/>
              <a:t>Assessment</a:t>
            </a:r>
          </a:p>
          <a:p>
            <a:pPr marL="127000" marR="5080" algn="just">
              <a:lnSpc>
                <a:spcPct val="90000"/>
              </a:lnSpc>
              <a:spcBef>
                <a:spcPts val="484"/>
              </a:spcBef>
            </a:pPr>
            <a:r>
              <a:rPr lang="en-US" sz="3200" spc="-35" dirty="0"/>
              <a:t>It is vital part that </a:t>
            </a:r>
            <a:r>
              <a:rPr lang="en-US" sz="3200" spc="-95" dirty="0"/>
              <a:t>controls </a:t>
            </a:r>
            <a:r>
              <a:rPr lang="en-US" sz="3200" spc="-70" dirty="0"/>
              <a:t>all </a:t>
            </a:r>
            <a:r>
              <a:rPr lang="en-US" sz="3200" spc="-35" dirty="0"/>
              <a:t>the </a:t>
            </a:r>
            <a:r>
              <a:rPr lang="en-US" sz="3200" spc="-95" dirty="0"/>
              <a:t>financial  </a:t>
            </a:r>
            <a:r>
              <a:rPr lang="en-US" sz="3200" spc="-80" dirty="0"/>
              <a:t>activities </a:t>
            </a:r>
            <a:r>
              <a:rPr lang="en-US" sz="3200" spc="-5" dirty="0"/>
              <a:t>of </a:t>
            </a:r>
            <a:r>
              <a:rPr lang="en-US" sz="3200" spc="-40" dirty="0"/>
              <a:t>the </a:t>
            </a:r>
            <a:r>
              <a:rPr lang="en-US" sz="3200" spc="-180" dirty="0"/>
              <a:t>company in such a way to get maximum output with applying minimum resources. Periodical checking what we plan and what we achieve are the vital part of the assessment.</a:t>
            </a:r>
          </a:p>
          <a:p>
            <a:pPr marL="127000" marR="5080" algn="just">
              <a:lnSpc>
                <a:spcPct val="90000"/>
              </a:lnSpc>
              <a:spcBef>
                <a:spcPts val="484"/>
              </a:spcBef>
            </a:pPr>
            <a:r>
              <a:rPr lang="en-US" sz="3200" spc="-145" dirty="0"/>
              <a:t>FM </a:t>
            </a:r>
            <a:r>
              <a:rPr lang="en-US" sz="3200" spc="-165" dirty="0"/>
              <a:t>is </a:t>
            </a:r>
            <a:r>
              <a:rPr lang="en-US" sz="3200" spc="-35" dirty="0"/>
              <a:t>the </a:t>
            </a:r>
            <a:r>
              <a:rPr lang="en-US" sz="3200" spc="-100" dirty="0"/>
              <a:t>most </a:t>
            </a:r>
            <a:r>
              <a:rPr lang="en-US" sz="3200" spc="-30" dirty="0"/>
              <a:t>important</a:t>
            </a:r>
            <a:r>
              <a:rPr lang="en-US" sz="3200" spc="-400" dirty="0"/>
              <a:t> </a:t>
            </a:r>
            <a:r>
              <a:rPr lang="en-US" sz="3200" spc="-60" dirty="0"/>
              <a:t>functional  </a:t>
            </a:r>
            <a:r>
              <a:rPr lang="en-US" sz="3200" spc="-170" dirty="0"/>
              <a:t>area </a:t>
            </a:r>
            <a:r>
              <a:rPr lang="en-US" sz="3200" spc="-5" dirty="0"/>
              <a:t>of </a:t>
            </a:r>
            <a:r>
              <a:rPr lang="en-US" sz="3200" spc="-140" dirty="0"/>
              <a:t>management. </a:t>
            </a:r>
            <a:r>
              <a:rPr lang="en-US" sz="3200" spc="-85" dirty="0"/>
              <a:t>All </a:t>
            </a:r>
            <a:r>
              <a:rPr lang="en-US" sz="3200" spc="-35" dirty="0"/>
              <a:t>other </a:t>
            </a:r>
            <a:r>
              <a:rPr lang="en-US" sz="3200" spc="-65" dirty="0"/>
              <a:t>functional  </a:t>
            </a:r>
            <a:r>
              <a:rPr lang="en-US" sz="3200" spc="-204" dirty="0"/>
              <a:t>areas </a:t>
            </a:r>
            <a:r>
              <a:rPr lang="en-US" sz="3200" spc="-200" dirty="0"/>
              <a:t>such </a:t>
            </a:r>
            <a:r>
              <a:rPr lang="en-US" sz="3200" spc="-300" dirty="0"/>
              <a:t>as</a:t>
            </a:r>
            <a:r>
              <a:rPr lang="en-US" sz="3200" spc="-120" dirty="0"/>
              <a:t> </a:t>
            </a:r>
            <a:r>
              <a:rPr lang="en-US" sz="3200" spc="-70" dirty="0"/>
              <a:t>production, </a:t>
            </a:r>
            <a:r>
              <a:rPr lang="en-US" sz="3200" spc="-140" dirty="0"/>
              <a:t>management,</a:t>
            </a:r>
            <a:r>
              <a:rPr lang="en-US" sz="3200" spc="-170" dirty="0"/>
              <a:t> </a:t>
            </a:r>
            <a:r>
              <a:rPr lang="en-US" sz="3200" spc="-110" dirty="0"/>
              <a:t>marketing, </a:t>
            </a:r>
            <a:r>
              <a:rPr lang="en-US" sz="3200" spc="-140" dirty="0"/>
              <a:t>HRM, R&amp;D, Logistic </a:t>
            </a:r>
            <a:r>
              <a:rPr lang="en-US" sz="3200" spc="-95" dirty="0"/>
              <a:t>etc. </a:t>
            </a:r>
            <a:r>
              <a:rPr lang="en-US" sz="3200" spc="-100" dirty="0"/>
              <a:t>Efficient  </a:t>
            </a:r>
            <a:r>
              <a:rPr lang="en-US" sz="3200" spc="-95" dirty="0"/>
              <a:t>financial </a:t>
            </a:r>
            <a:r>
              <a:rPr lang="en-US" sz="3200" spc="-145" dirty="0"/>
              <a:t>management </a:t>
            </a:r>
            <a:r>
              <a:rPr lang="en-US" sz="3200" spc="-165" dirty="0"/>
              <a:t>is </a:t>
            </a:r>
            <a:r>
              <a:rPr lang="en-US" sz="3200" spc="-80" dirty="0"/>
              <a:t>required </a:t>
            </a:r>
            <a:r>
              <a:rPr lang="en-US" sz="3200" spc="-15" dirty="0"/>
              <a:t>for  </a:t>
            </a:r>
            <a:r>
              <a:rPr lang="en-US" sz="3200" spc="-114" dirty="0"/>
              <a:t>survival, </a:t>
            </a:r>
            <a:r>
              <a:rPr lang="en-US" sz="3200" spc="-55" dirty="0"/>
              <a:t>growth </a:t>
            </a:r>
            <a:r>
              <a:rPr lang="en-US" sz="3200" spc="-150" dirty="0"/>
              <a:t>and </a:t>
            </a:r>
            <a:r>
              <a:rPr lang="en-US" sz="3200" spc="-265" dirty="0"/>
              <a:t>success </a:t>
            </a:r>
            <a:r>
              <a:rPr lang="en-US" sz="3200" spc="-5" dirty="0"/>
              <a:t>of </a:t>
            </a:r>
            <a:r>
              <a:rPr lang="en-US" sz="3200" spc="-35" dirty="0"/>
              <a:t>the</a:t>
            </a:r>
            <a:r>
              <a:rPr lang="en-US" sz="3200" spc="-455" dirty="0"/>
              <a:t> </a:t>
            </a:r>
            <a:r>
              <a:rPr lang="en-US" sz="3200" spc="-165" dirty="0"/>
              <a:t>company  </a:t>
            </a:r>
            <a:r>
              <a:rPr lang="en-US" sz="3200" spc="-25" dirty="0"/>
              <a:t>or</a:t>
            </a:r>
            <a:r>
              <a:rPr lang="en-US" sz="3200" spc="-190" dirty="0"/>
              <a:t> </a:t>
            </a:r>
            <a:r>
              <a:rPr lang="en-US" sz="3200" spc="-10" dirty="0"/>
              <a:t>firm.</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190" dirty="0">
                <a:solidFill>
                  <a:srgbClr val="FFFFFF"/>
                </a:solidFill>
                <a:latin typeface="+mj-lt"/>
                <a:ea typeface="+mj-ea"/>
                <a:cs typeface="+mj-cs"/>
              </a:rPr>
              <a:t>Functions </a:t>
            </a:r>
            <a:r>
              <a:rPr lang="en-US" sz="4000" b="1" kern="1200" spc="-5" dirty="0">
                <a:solidFill>
                  <a:srgbClr val="FFFFFF"/>
                </a:solidFill>
                <a:latin typeface="+mj-lt"/>
                <a:ea typeface="+mj-ea"/>
                <a:cs typeface="+mj-cs"/>
              </a:rPr>
              <a:t>of corporate </a:t>
            </a:r>
            <a:r>
              <a:rPr lang="en-US" sz="4000" b="1" kern="1200" spc="-120" dirty="0">
                <a:solidFill>
                  <a:srgbClr val="FFFFFF"/>
                </a:solidFill>
                <a:latin typeface="+mj-lt"/>
                <a:ea typeface="+mj-ea"/>
                <a:cs typeface="+mj-cs"/>
              </a:rPr>
              <a:t>finance</a:t>
            </a:r>
            <a:endParaRPr lang="en-US" sz="4000" b="1" kern="1200" spc="-195" dirty="0">
              <a:solidFill>
                <a:srgbClr val="FFFFFF"/>
              </a:solidFill>
              <a:latin typeface="+mj-lt"/>
              <a:ea typeface="+mj-ea"/>
              <a:cs typeface="+mj-cs"/>
            </a:endParaRPr>
          </a:p>
        </p:txBody>
      </p:sp>
      <p:sp>
        <p:nvSpPr>
          <p:cNvPr id="3" name="object 3"/>
          <p:cNvSpPr txBox="1"/>
          <p:nvPr/>
        </p:nvSpPr>
        <p:spPr>
          <a:xfrm>
            <a:off x="152400" y="1911349"/>
            <a:ext cx="8763000" cy="4794251"/>
          </a:xfrm>
          <a:prstGeom prst="rect">
            <a:avLst/>
          </a:prstGeom>
        </p:spPr>
        <p:txBody>
          <a:bodyPr vert="horz" lIns="91440" tIns="45720" rIns="91440" bIns="45720" rtlCol="0">
            <a:normAutofit/>
          </a:bodyPr>
          <a:lstStyle/>
          <a:p>
            <a:pPr algn="just">
              <a:lnSpc>
                <a:spcPct val="90000"/>
              </a:lnSpc>
              <a:spcBef>
                <a:spcPts val="865"/>
              </a:spcBef>
              <a:tabLst>
                <a:tab pos="527685" algn="l"/>
              </a:tabLst>
            </a:pPr>
            <a:r>
              <a:rPr lang="en-US" sz="3200" b="1" spc="-125" dirty="0"/>
              <a:t>1.	</a:t>
            </a:r>
            <a:r>
              <a:rPr lang="en-US" sz="3200" b="1" spc="-155" dirty="0"/>
              <a:t>Financial</a:t>
            </a:r>
            <a:r>
              <a:rPr lang="en-US" sz="3200" b="1" spc="-170" dirty="0"/>
              <a:t> </a:t>
            </a:r>
            <a:r>
              <a:rPr lang="en-US" sz="3200" b="1" spc="-114" dirty="0"/>
              <a:t>forecasting</a:t>
            </a:r>
            <a:endParaRPr lang="en-US" sz="3200" b="1" dirty="0"/>
          </a:p>
          <a:p>
            <a:pPr marL="527685" marR="974090" indent="-228600" algn="just">
              <a:lnSpc>
                <a:spcPct val="90000"/>
              </a:lnSpc>
              <a:spcBef>
                <a:spcPts val="770"/>
              </a:spcBef>
              <a:buFont typeface="Arial" panose="020B0604020202020204" pitchFamily="34" charset="0"/>
              <a:buChar char="•"/>
              <a:tabLst>
                <a:tab pos="527685" algn="l"/>
                <a:tab pos="528320" algn="l"/>
              </a:tabLst>
            </a:pPr>
            <a:r>
              <a:rPr lang="en-US" sz="3200" spc="-210" dirty="0"/>
              <a:t>Forecasting </a:t>
            </a:r>
            <a:r>
              <a:rPr lang="en-US" sz="3200" spc="-165" dirty="0"/>
              <a:t>is </a:t>
            </a:r>
            <a:r>
              <a:rPr lang="en-US" sz="3200" spc="-130" dirty="0"/>
              <a:t>one </a:t>
            </a:r>
            <a:r>
              <a:rPr lang="en-US" sz="3200" spc="-5" dirty="0"/>
              <a:t>of </a:t>
            </a:r>
            <a:r>
              <a:rPr lang="en-US" sz="3200" spc="-40" dirty="0"/>
              <a:t>the </a:t>
            </a:r>
            <a:r>
              <a:rPr lang="en-US" sz="3200" spc="-35" dirty="0"/>
              <a:t>important </a:t>
            </a:r>
            <a:r>
              <a:rPr lang="en-US" sz="3200" spc="-50" dirty="0"/>
              <a:t>function</a:t>
            </a:r>
            <a:r>
              <a:rPr lang="en-US" sz="3200" spc="-555" dirty="0"/>
              <a:t>s   </a:t>
            </a:r>
            <a:r>
              <a:rPr lang="en-US" sz="3200" spc="-5" dirty="0"/>
              <a:t>of  </a:t>
            </a:r>
            <a:r>
              <a:rPr lang="en-US" sz="3200" spc="-95" dirty="0"/>
              <a:t>financial</a:t>
            </a:r>
            <a:r>
              <a:rPr lang="en-US" sz="3200" spc="-165" dirty="0"/>
              <a:t> </a:t>
            </a:r>
            <a:r>
              <a:rPr lang="en-US" sz="3200" spc="-140" dirty="0"/>
              <a:t>management.</a:t>
            </a:r>
            <a:endParaRPr lang="en-US" sz="3200" dirty="0"/>
          </a:p>
          <a:p>
            <a:pPr marL="527685" marR="5080" indent="-228600" algn="just">
              <a:lnSpc>
                <a:spcPct val="90000"/>
              </a:lnSpc>
              <a:spcBef>
                <a:spcPts val="770"/>
              </a:spcBef>
              <a:buFont typeface="Arial" panose="020B0604020202020204" pitchFamily="34" charset="0"/>
              <a:buChar char="•"/>
              <a:tabLst>
                <a:tab pos="527685" algn="l"/>
                <a:tab pos="528320" algn="l"/>
              </a:tabLst>
            </a:pPr>
            <a:r>
              <a:rPr lang="en-US" sz="3200" spc="50" dirty="0"/>
              <a:t>It</a:t>
            </a:r>
            <a:r>
              <a:rPr lang="en-US" sz="3200" spc="-665" dirty="0"/>
              <a:t> </a:t>
            </a:r>
            <a:r>
              <a:rPr lang="en-US" sz="3200" spc="-200" dirty="0"/>
              <a:t>means </a:t>
            </a:r>
            <a:r>
              <a:rPr lang="en-US" sz="3200" spc="25" dirty="0"/>
              <a:t>to </a:t>
            </a:r>
            <a:r>
              <a:rPr lang="en-US" sz="3200" spc="-135" dirty="0"/>
              <a:t>establish </a:t>
            </a:r>
            <a:r>
              <a:rPr lang="en-US" sz="3200" spc="-35" dirty="0"/>
              <a:t>the </a:t>
            </a:r>
            <a:r>
              <a:rPr lang="en-US" sz="3200" spc="-110" dirty="0"/>
              <a:t>long </a:t>
            </a:r>
            <a:r>
              <a:rPr lang="en-US" sz="3200" spc="-30" dirty="0"/>
              <a:t>term </a:t>
            </a:r>
            <a:r>
              <a:rPr lang="en-US" sz="3200" spc="-150" dirty="0"/>
              <a:t>and </a:t>
            </a:r>
            <a:r>
              <a:rPr lang="en-US" sz="3200" spc="-65" dirty="0"/>
              <a:t>short-</a:t>
            </a:r>
            <a:r>
              <a:rPr lang="en-US" sz="3200" spc="-25" dirty="0"/>
              <a:t>term </a:t>
            </a:r>
            <a:r>
              <a:rPr lang="en-US" sz="3200" spc="-90" dirty="0"/>
              <a:t>financial </a:t>
            </a:r>
            <a:r>
              <a:rPr lang="en-US" sz="3200" spc="-185" dirty="0"/>
              <a:t>needs </a:t>
            </a:r>
            <a:r>
              <a:rPr lang="en-US" sz="3200" spc="-5" dirty="0"/>
              <a:t>of </a:t>
            </a:r>
            <a:r>
              <a:rPr lang="en-US" sz="3200" spc="-35" dirty="0"/>
              <a:t>the</a:t>
            </a:r>
            <a:r>
              <a:rPr lang="en-US" sz="3200" spc="-565" dirty="0"/>
              <a:t> </a:t>
            </a:r>
            <a:r>
              <a:rPr lang="en-US" sz="3200" spc="-130" dirty="0"/>
              <a:t>concern.</a:t>
            </a:r>
            <a:endParaRPr lang="en-US" sz="3200" dirty="0"/>
          </a:p>
          <a:p>
            <a:pPr marL="527685" marR="236220" indent="-228600" algn="just">
              <a:lnSpc>
                <a:spcPct val="90000"/>
              </a:lnSpc>
              <a:spcBef>
                <a:spcPts val="770"/>
              </a:spcBef>
              <a:buFont typeface="Arial" panose="020B0604020202020204" pitchFamily="34" charset="0"/>
              <a:buChar char="•"/>
              <a:tabLst>
                <a:tab pos="527685" algn="l"/>
                <a:tab pos="528320" algn="l"/>
              </a:tabLst>
            </a:pPr>
            <a:r>
              <a:rPr lang="en-US" sz="3200" spc="-229" dirty="0"/>
              <a:t>The </a:t>
            </a:r>
            <a:r>
              <a:rPr lang="en-US" sz="3200" spc="-10" dirty="0"/>
              <a:t>total </a:t>
            </a:r>
            <a:r>
              <a:rPr lang="en-US" sz="3200" spc="-95" dirty="0"/>
              <a:t>financial requirements </a:t>
            </a:r>
            <a:r>
              <a:rPr lang="en-US" sz="3200" spc="-5" dirty="0"/>
              <a:t>of </a:t>
            </a:r>
            <a:r>
              <a:rPr lang="en-US" sz="3200" spc="-35" dirty="0"/>
              <a:t>the </a:t>
            </a:r>
            <a:r>
              <a:rPr lang="en-US" sz="3200" spc="5" dirty="0"/>
              <a:t>firm  </a:t>
            </a:r>
            <a:r>
              <a:rPr lang="en-US" sz="3200" spc="-150" dirty="0"/>
              <a:t>and </a:t>
            </a:r>
            <a:r>
              <a:rPr lang="en-US" sz="3200" spc="-35" dirty="0"/>
              <a:t>the </a:t>
            </a:r>
            <a:r>
              <a:rPr lang="en-US" sz="3200" spc="-130" dirty="0"/>
              <a:t>various </a:t>
            </a:r>
            <a:r>
              <a:rPr lang="en-US" sz="3200" spc="-160" dirty="0"/>
              <a:t>physical </a:t>
            </a:r>
            <a:r>
              <a:rPr lang="en-US" sz="3200" spc="-75" dirty="0"/>
              <a:t>activities </a:t>
            </a:r>
            <a:r>
              <a:rPr lang="en-US" sz="3200" spc="-5" dirty="0"/>
              <a:t>of </a:t>
            </a:r>
            <a:r>
              <a:rPr lang="en-US" sz="3200" spc="-35" dirty="0"/>
              <a:t>the  </a:t>
            </a:r>
            <a:r>
              <a:rPr lang="en-US" sz="3200" spc="-140" dirty="0"/>
              <a:t>concern </a:t>
            </a:r>
            <a:r>
              <a:rPr lang="en-US" sz="3200" spc="-165" dirty="0"/>
              <a:t>is </a:t>
            </a:r>
            <a:r>
              <a:rPr lang="en-US" sz="3200" spc="-100" dirty="0"/>
              <a:t>estimated </a:t>
            </a:r>
            <a:r>
              <a:rPr lang="en-US" sz="3200" spc="-135" dirty="0"/>
              <a:t>by </a:t>
            </a:r>
            <a:r>
              <a:rPr lang="en-US" sz="3200" spc="-90" dirty="0"/>
              <a:t>financial</a:t>
            </a:r>
            <a:r>
              <a:rPr lang="en-US" sz="3200" spc="-295" dirty="0"/>
              <a:t> </a:t>
            </a:r>
            <a:r>
              <a:rPr lang="en-US" sz="3200" spc="-114" dirty="0"/>
              <a:t>forecasting. E.g. trend analysis, index number, VAR, GARCH, ARCH, Regression.</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628650" y="2057400"/>
            <a:ext cx="8210550" cy="4572000"/>
          </a:xfrm>
          <a:prstGeom prst="rect">
            <a:avLst/>
          </a:prstGeom>
        </p:spPr>
        <p:txBody>
          <a:bodyPr vert="horz" lIns="91440" tIns="45720" rIns="91440" bIns="45720" rtlCol="0">
            <a:normAutofit lnSpcReduction="10000"/>
          </a:bodyPr>
          <a:lstStyle/>
          <a:p>
            <a:pPr algn="just">
              <a:lnSpc>
                <a:spcPct val="90000"/>
              </a:lnSpc>
              <a:spcBef>
                <a:spcPts val="865"/>
              </a:spcBef>
            </a:pPr>
            <a:r>
              <a:rPr lang="en-US" sz="3200" spc="-120" dirty="0"/>
              <a:t>2. </a:t>
            </a:r>
            <a:r>
              <a:rPr lang="en-US" sz="3200" b="1" spc="-135" dirty="0"/>
              <a:t>Estimating </a:t>
            </a:r>
            <a:r>
              <a:rPr lang="en-US" sz="3200" b="1" spc="-150" dirty="0"/>
              <a:t>and </a:t>
            </a:r>
            <a:r>
              <a:rPr lang="en-US" sz="3200" b="1" spc="-70" dirty="0"/>
              <a:t>Controlling </a:t>
            </a:r>
            <a:r>
              <a:rPr lang="en-US" sz="3200" b="1" spc="-240" dirty="0"/>
              <a:t>Cash</a:t>
            </a:r>
            <a:r>
              <a:rPr lang="en-US" sz="3200" b="1" spc="-325" dirty="0"/>
              <a:t> </a:t>
            </a:r>
            <a:r>
              <a:rPr lang="en-US" sz="3200" b="1" spc="-80" dirty="0"/>
              <a:t>Flows</a:t>
            </a:r>
            <a:endParaRPr lang="en-US" sz="3200" b="1" dirty="0"/>
          </a:p>
          <a:p>
            <a:pPr marL="355600" marR="36195" indent="-228600" algn="just">
              <a:lnSpc>
                <a:spcPct val="90000"/>
              </a:lnSpc>
              <a:spcBef>
                <a:spcPts val="770"/>
              </a:spcBef>
              <a:buFont typeface="Arial" panose="020B0604020202020204" pitchFamily="34" charset="0"/>
              <a:buChar char="•"/>
              <a:tabLst>
                <a:tab pos="355600" algn="l"/>
              </a:tabLst>
            </a:pPr>
            <a:r>
              <a:rPr lang="en-US" sz="3200" spc="-100" dirty="0"/>
              <a:t>Sufficient </a:t>
            </a:r>
            <a:r>
              <a:rPr lang="en-US" sz="3200" spc="-60" dirty="0"/>
              <a:t>fund </a:t>
            </a:r>
            <a:r>
              <a:rPr lang="en-US" sz="3200" spc="-140" dirty="0"/>
              <a:t>are </a:t>
            </a:r>
            <a:r>
              <a:rPr lang="en-US" sz="3200" spc="-80" dirty="0"/>
              <a:t>required </a:t>
            </a:r>
            <a:r>
              <a:rPr lang="en-US" sz="3200" spc="-50" dirty="0"/>
              <a:t>at </a:t>
            </a:r>
            <a:r>
              <a:rPr lang="en-US" sz="3200" spc="-35" dirty="0"/>
              <a:t>the</a:t>
            </a:r>
            <a:r>
              <a:rPr lang="en-US" sz="3200" spc="-660" dirty="0"/>
              <a:t> </a:t>
            </a:r>
            <a:r>
              <a:rPr lang="en-US" sz="3200" spc="-75" dirty="0"/>
              <a:t>proper </a:t>
            </a:r>
            <a:r>
              <a:rPr lang="en-US" sz="3200" spc="-30" dirty="0"/>
              <a:t>time  </a:t>
            </a:r>
            <a:r>
              <a:rPr lang="en-US" sz="3200" spc="-15" dirty="0"/>
              <a:t>for</a:t>
            </a:r>
            <a:r>
              <a:rPr lang="en-US" sz="3200" spc="-180" dirty="0"/>
              <a:t> </a:t>
            </a:r>
            <a:r>
              <a:rPr lang="en-US" sz="3200" spc="-110" dirty="0"/>
              <a:t>financing</a:t>
            </a:r>
            <a:r>
              <a:rPr lang="en-US" sz="3200" spc="-130" dirty="0"/>
              <a:t> </a:t>
            </a:r>
            <a:r>
              <a:rPr lang="en-US" sz="3200" spc="-35" dirty="0"/>
              <a:t>the</a:t>
            </a:r>
            <a:r>
              <a:rPr lang="en-US" sz="3200" spc="-170" dirty="0"/>
              <a:t> </a:t>
            </a:r>
            <a:r>
              <a:rPr lang="en-US" sz="3200" spc="-100" dirty="0"/>
              <a:t>smooth</a:t>
            </a:r>
            <a:r>
              <a:rPr lang="en-US" sz="3200" spc="-155" dirty="0"/>
              <a:t> </a:t>
            </a:r>
            <a:r>
              <a:rPr lang="en-US" sz="3200" spc="-10" dirty="0"/>
              <a:t>flow</a:t>
            </a:r>
            <a:r>
              <a:rPr lang="en-US" sz="3200" spc="-175" dirty="0"/>
              <a:t> </a:t>
            </a:r>
            <a:r>
              <a:rPr lang="en-US" sz="3200" spc="-5" dirty="0"/>
              <a:t>of</a:t>
            </a:r>
            <a:r>
              <a:rPr lang="en-US" sz="3200" spc="-165" dirty="0"/>
              <a:t> </a:t>
            </a:r>
            <a:r>
              <a:rPr lang="en-US" sz="3200" spc="-105" dirty="0"/>
              <a:t>operations</a:t>
            </a:r>
            <a:r>
              <a:rPr lang="en-US" sz="3200" spc="-165" dirty="0"/>
              <a:t> </a:t>
            </a:r>
            <a:r>
              <a:rPr lang="en-US" sz="3200" spc="-10" dirty="0"/>
              <a:t>of  </a:t>
            </a:r>
            <a:r>
              <a:rPr lang="en-US" sz="3200" spc="-175" dirty="0"/>
              <a:t>an</a:t>
            </a:r>
            <a:r>
              <a:rPr lang="en-US" sz="3200" spc="-170" dirty="0"/>
              <a:t> </a:t>
            </a:r>
            <a:r>
              <a:rPr lang="en-US" sz="3200" spc="-90" dirty="0"/>
              <a:t>enterprise.</a:t>
            </a:r>
          </a:p>
          <a:p>
            <a:pPr marL="355600" marR="36195" indent="-228600" algn="just">
              <a:lnSpc>
                <a:spcPct val="90000"/>
              </a:lnSpc>
              <a:spcBef>
                <a:spcPts val="770"/>
              </a:spcBef>
              <a:buFont typeface="Arial" panose="020B0604020202020204" pitchFamily="34" charset="0"/>
              <a:buChar char="•"/>
              <a:tabLst>
                <a:tab pos="355600" algn="l"/>
              </a:tabLst>
            </a:pPr>
            <a:r>
              <a:rPr lang="en-US" sz="3200" spc="-90" dirty="0"/>
              <a:t>Time value of money can be considered.</a:t>
            </a:r>
            <a:endParaRPr lang="en-US" sz="3200" dirty="0"/>
          </a:p>
          <a:p>
            <a:pPr marL="355600" marR="5080" indent="-228600" algn="just">
              <a:lnSpc>
                <a:spcPct val="90000"/>
              </a:lnSpc>
              <a:spcBef>
                <a:spcPts val="770"/>
              </a:spcBef>
              <a:buFont typeface="Arial" panose="020B0604020202020204" pitchFamily="34" charset="0"/>
              <a:buChar char="•"/>
              <a:tabLst>
                <a:tab pos="354965" algn="l"/>
                <a:tab pos="355600" algn="l"/>
              </a:tabLst>
            </a:pPr>
            <a:r>
              <a:rPr lang="en-US" sz="3200" spc="-140" dirty="0"/>
              <a:t>Adequate </a:t>
            </a:r>
            <a:r>
              <a:rPr lang="en-US" sz="3200" spc="-120" dirty="0"/>
              <a:t>funds </a:t>
            </a:r>
            <a:r>
              <a:rPr lang="en-US" sz="3200" spc="-45" dirty="0"/>
              <a:t>at </a:t>
            </a:r>
            <a:r>
              <a:rPr lang="en-US" sz="3200" spc="-75" dirty="0"/>
              <a:t>proper </a:t>
            </a:r>
            <a:r>
              <a:rPr lang="en-US" sz="3200" spc="-30" dirty="0"/>
              <a:t>time </a:t>
            </a:r>
            <a:r>
              <a:rPr lang="en-US" sz="3200" spc="-204" dirty="0"/>
              <a:t>can </a:t>
            </a:r>
            <a:r>
              <a:rPr lang="en-US" sz="3200" spc="-150" dirty="0"/>
              <a:t>ensured</a:t>
            </a:r>
            <a:r>
              <a:rPr lang="en-US" sz="3200" spc="-509" dirty="0"/>
              <a:t> </a:t>
            </a:r>
            <a:r>
              <a:rPr lang="en-US" sz="3200" spc="-130" dirty="0"/>
              <a:t>by  </a:t>
            </a:r>
            <a:r>
              <a:rPr lang="en-US" sz="3200" spc="-75" dirty="0"/>
              <a:t>proper </a:t>
            </a:r>
            <a:r>
              <a:rPr lang="en-US" sz="3200" spc="-95" dirty="0"/>
              <a:t>estimating </a:t>
            </a:r>
            <a:r>
              <a:rPr lang="en-US" sz="3200" spc="-150" dirty="0"/>
              <a:t>and </a:t>
            </a:r>
            <a:r>
              <a:rPr lang="en-US" sz="3200" spc="-70" dirty="0"/>
              <a:t>controlling </a:t>
            </a:r>
            <a:r>
              <a:rPr lang="en-US" sz="3200" spc="-5" dirty="0"/>
              <a:t>of </a:t>
            </a:r>
            <a:r>
              <a:rPr lang="en-US" sz="3200" spc="-40" dirty="0"/>
              <a:t>the </a:t>
            </a:r>
            <a:r>
              <a:rPr lang="en-US" sz="3200" spc="-240" dirty="0"/>
              <a:t>cash  </a:t>
            </a:r>
            <a:r>
              <a:rPr lang="en-US" sz="3200" spc="-10" dirty="0"/>
              <a:t>flow </a:t>
            </a:r>
            <a:r>
              <a:rPr lang="en-US" sz="3200" spc="-5" dirty="0"/>
              <a:t>of</a:t>
            </a:r>
            <a:r>
              <a:rPr lang="en-US" sz="3200" spc="-355" dirty="0"/>
              <a:t> </a:t>
            </a:r>
            <a:r>
              <a:rPr lang="en-US" sz="3200" spc="-90" dirty="0"/>
              <a:t>enterprise.</a:t>
            </a:r>
          </a:p>
          <a:p>
            <a:pPr marL="355600" marR="5080" indent="-228600" algn="just">
              <a:lnSpc>
                <a:spcPct val="90000"/>
              </a:lnSpc>
              <a:spcBef>
                <a:spcPts val="770"/>
              </a:spcBef>
              <a:buFont typeface="Arial" panose="020B0604020202020204" pitchFamily="34" charset="0"/>
              <a:buChar char="•"/>
              <a:tabLst>
                <a:tab pos="354965" algn="l"/>
                <a:tab pos="355600" algn="l"/>
              </a:tabLst>
            </a:pPr>
            <a:r>
              <a:rPr lang="en-US" sz="3200" spc="-90" dirty="0"/>
              <a:t>Adopt the techniques of capital budgeting. </a:t>
            </a:r>
            <a:r>
              <a:rPr lang="en-US" sz="3200" spc="-90" dirty="0" err="1"/>
              <a:t>Eg.</a:t>
            </a:r>
            <a:r>
              <a:rPr lang="en-US" sz="3200" spc="-90" dirty="0"/>
              <a:t> NPV, profitability index, PBP etc.</a:t>
            </a:r>
            <a:endParaRPr lang="en-US" sz="3200" dirty="0"/>
          </a:p>
        </p:txBody>
      </p:sp>
      <p:sp>
        <p:nvSpPr>
          <p:cNvPr id="2" name="object 2">
            <a:extLst>
              <a:ext uri="{FF2B5EF4-FFF2-40B4-BE49-F238E27FC236}">
                <a16:creationId xmlns:a16="http://schemas.microsoft.com/office/drawing/2014/main" id="{A07682B8-E60C-928E-E995-586056D0A822}"/>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190" dirty="0">
                <a:solidFill>
                  <a:srgbClr val="FFFFFF"/>
                </a:solidFill>
                <a:latin typeface="+mj-lt"/>
                <a:ea typeface="+mj-ea"/>
                <a:cs typeface="+mj-cs"/>
              </a:rPr>
              <a:t>Functions </a:t>
            </a:r>
            <a:r>
              <a:rPr lang="en-US" sz="4000" b="1" kern="1200" spc="-5" dirty="0">
                <a:solidFill>
                  <a:srgbClr val="FFFFFF"/>
                </a:solidFill>
                <a:latin typeface="+mj-lt"/>
                <a:ea typeface="+mj-ea"/>
                <a:cs typeface="+mj-cs"/>
              </a:rPr>
              <a:t>of corporate </a:t>
            </a:r>
            <a:r>
              <a:rPr lang="en-US" sz="4000" b="1" kern="1200" spc="-120" dirty="0">
                <a:solidFill>
                  <a:srgbClr val="FFFFFF"/>
                </a:solidFill>
                <a:latin typeface="+mj-lt"/>
                <a:ea typeface="+mj-ea"/>
                <a:cs typeface="+mj-cs"/>
              </a:rPr>
              <a:t>finance</a:t>
            </a:r>
            <a:endParaRPr lang="en-US" sz="4000" b="1" kern="1200" spc="-195" dirty="0">
              <a:solidFill>
                <a:srgbClr val="FFFFFF"/>
              </a:solidFill>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152400" y="1911350"/>
            <a:ext cx="8686800" cy="4718050"/>
          </a:xfrm>
          <a:prstGeom prst="rect">
            <a:avLst/>
          </a:prstGeom>
        </p:spPr>
        <p:txBody>
          <a:bodyPr vert="horz" lIns="91440" tIns="45720" rIns="91440" bIns="45720" rtlCol="0">
            <a:normAutofit lnSpcReduction="10000"/>
          </a:bodyPr>
          <a:lstStyle/>
          <a:p>
            <a:pPr marL="185420" marR="5080" algn="just">
              <a:lnSpc>
                <a:spcPct val="90000"/>
              </a:lnSpc>
              <a:spcBef>
                <a:spcPts val="105"/>
              </a:spcBef>
              <a:tabLst>
                <a:tab pos="414020" algn="l"/>
              </a:tabLst>
            </a:pPr>
            <a:r>
              <a:rPr lang="en-US" sz="3200" b="1" spc="-80" dirty="0"/>
              <a:t>3. Determination </a:t>
            </a:r>
            <a:r>
              <a:rPr lang="en-US" sz="3200" b="1" spc="-5" dirty="0"/>
              <a:t>of </a:t>
            </a:r>
            <a:r>
              <a:rPr lang="en-US" sz="3200" b="1" spc="-90" dirty="0"/>
              <a:t>Financial objective</a:t>
            </a:r>
          </a:p>
          <a:p>
            <a:pPr marL="185420" marR="5080" algn="just">
              <a:lnSpc>
                <a:spcPct val="90000"/>
              </a:lnSpc>
              <a:spcBef>
                <a:spcPts val="105"/>
              </a:spcBef>
              <a:tabLst>
                <a:tab pos="414020" algn="l"/>
              </a:tabLst>
            </a:pPr>
            <a:r>
              <a:rPr lang="en-US" sz="3200" spc="-90" dirty="0"/>
              <a:t>	F</a:t>
            </a:r>
            <a:r>
              <a:rPr lang="en-US" sz="3200" spc="-95" dirty="0"/>
              <a:t>inancial  </a:t>
            </a:r>
            <a:r>
              <a:rPr lang="en-US" sz="3200" spc="-114" dirty="0"/>
              <a:t>policies, requirement </a:t>
            </a:r>
            <a:r>
              <a:rPr lang="en-US" sz="3200" spc="-145" dirty="0"/>
              <a:t>and </a:t>
            </a:r>
            <a:r>
              <a:rPr lang="en-US" sz="3200" spc="-85" dirty="0"/>
              <a:t>operational</a:t>
            </a:r>
            <a:r>
              <a:rPr lang="en-US" sz="3200" spc="-260" dirty="0"/>
              <a:t> </a:t>
            </a:r>
            <a:r>
              <a:rPr lang="en-US" sz="3200" spc="-135" dirty="0"/>
              <a:t>procedures so as to achieve FO</a:t>
            </a:r>
          </a:p>
          <a:p>
            <a:pPr marL="185420" marR="5080" algn="just">
              <a:lnSpc>
                <a:spcPct val="90000"/>
              </a:lnSpc>
              <a:spcBef>
                <a:spcPts val="105"/>
              </a:spcBef>
              <a:tabLst>
                <a:tab pos="414020" algn="l"/>
              </a:tabLst>
            </a:pPr>
            <a:r>
              <a:rPr lang="en-US" sz="3200" b="1" spc="-135" dirty="0"/>
              <a:t>4. </a:t>
            </a:r>
            <a:r>
              <a:rPr lang="en-US" sz="3200" b="1" spc="-180" dirty="0"/>
              <a:t>Designing </a:t>
            </a:r>
            <a:r>
              <a:rPr lang="en-US" sz="3200" b="1" spc="-35" dirty="0"/>
              <a:t>the </a:t>
            </a:r>
            <a:r>
              <a:rPr lang="en-US" sz="3200" b="1" spc="-100" dirty="0"/>
              <a:t>Capital</a:t>
            </a:r>
            <a:r>
              <a:rPr lang="en-US" sz="3200" b="1" spc="-265" dirty="0"/>
              <a:t> </a:t>
            </a:r>
            <a:r>
              <a:rPr lang="en-US" sz="3200" b="1" spc="-70" dirty="0"/>
              <a:t>structure</a:t>
            </a:r>
          </a:p>
          <a:p>
            <a:pPr marL="185420" algn="just">
              <a:lnSpc>
                <a:spcPct val="90000"/>
              </a:lnSpc>
              <a:spcBef>
                <a:spcPts val="770"/>
              </a:spcBef>
              <a:tabLst>
                <a:tab pos="414020" algn="l"/>
              </a:tabLst>
            </a:pPr>
            <a:r>
              <a:rPr lang="en-US" sz="3200" spc="-70" dirty="0"/>
              <a:t>	e.g. </a:t>
            </a:r>
            <a:r>
              <a:rPr lang="en-US" sz="3200" spc="-60" dirty="0"/>
              <a:t>equity </a:t>
            </a:r>
            <a:r>
              <a:rPr lang="en-US" sz="3200" spc="-190" dirty="0"/>
              <a:t>shares,</a:t>
            </a:r>
            <a:r>
              <a:rPr lang="en-US" sz="3200" spc="-575" dirty="0"/>
              <a:t> </a:t>
            </a:r>
            <a:r>
              <a:rPr lang="en-US" sz="3200" spc="-120" dirty="0"/>
              <a:t>preference  </a:t>
            </a:r>
            <a:r>
              <a:rPr lang="en-US" sz="3200" spc="-165" dirty="0"/>
              <a:t>share, </a:t>
            </a:r>
            <a:r>
              <a:rPr lang="en-US" sz="3200" spc="-85" dirty="0"/>
              <a:t>retained </a:t>
            </a:r>
            <a:r>
              <a:rPr lang="en-US" sz="3200" spc="-120" dirty="0"/>
              <a:t>earning</a:t>
            </a:r>
            <a:r>
              <a:rPr lang="en-US" sz="3200" spc="-270" dirty="0"/>
              <a:t> </a:t>
            </a:r>
            <a:r>
              <a:rPr lang="en-US" sz="3200" spc="-100" dirty="0"/>
              <a:t>etc., </a:t>
            </a:r>
            <a:r>
              <a:rPr lang="en-US" sz="3200" b="1" spc="-100" dirty="0"/>
              <a:t>gearing ratio.</a:t>
            </a:r>
          </a:p>
          <a:p>
            <a:pPr marL="185420" algn="just">
              <a:lnSpc>
                <a:spcPct val="90000"/>
              </a:lnSpc>
              <a:spcBef>
                <a:spcPts val="770"/>
              </a:spcBef>
              <a:tabLst>
                <a:tab pos="414020" algn="l"/>
              </a:tabLst>
            </a:pPr>
            <a:r>
              <a:rPr lang="en-US" sz="3200" b="1" spc="-100" dirty="0"/>
              <a:t>5.</a:t>
            </a:r>
            <a:r>
              <a:rPr lang="en-US" sz="3200" b="1" spc="-80" dirty="0"/>
              <a:t>Determination </a:t>
            </a:r>
            <a:r>
              <a:rPr lang="en-US" sz="3200" b="1" spc="-5" dirty="0"/>
              <a:t>of </a:t>
            </a:r>
            <a:r>
              <a:rPr lang="en-US" sz="3200" b="1" spc="-40" dirty="0"/>
              <a:t>the </a:t>
            </a:r>
            <a:r>
              <a:rPr lang="en-US" sz="3200" b="1" spc="-75" dirty="0"/>
              <a:t>Proper </a:t>
            </a:r>
            <a:r>
              <a:rPr lang="en-US" sz="3200" b="1" spc="-195" dirty="0"/>
              <a:t>sources</a:t>
            </a:r>
          </a:p>
          <a:p>
            <a:pPr marL="185420" marR="1046480" algn="just">
              <a:lnSpc>
                <a:spcPct val="90000"/>
              </a:lnSpc>
              <a:spcBef>
                <a:spcPts val="770"/>
              </a:spcBef>
              <a:tabLst>
                <a:tab pos="414020" algn="l"/>
              </a:tabLst>
            </a:pPr>
            <a:r>
              <a:rPr lang="en-US" sz="3200" spc="-114" dirty="0"/>
              <a:t>	Financial sources like short term, medium term and long term, sources may be different based on the present need of the firm.</a:t>
            </a:r>
            <a:endParaRPr lang="en-US" sz="3200" dirty="0"/>
          </a:p>
        </p:txBody>
      </p:sp>
      <p:sp>
        <p:nvSpPr>
          <p:cNvPr id="2" name="object 2">
            <a:extLst>
              <a:ext uri="{FF2B5EF4-FFF2-40B4-BE49-F238E27FC236}">
                <a16:creationId xmlns:a16="http://schemas.microsoft.com/office/drawing/2014/main" id="{54527477-BB34-A782-4836-C5FB1F0FADEA}"/>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190" dirty="0">
                <a:solidFill>
                  <a:srgbClr val="FFFFFF"/>
                </a:solidFill>
                <a:latin typeface="+mj-lt"/>
                <a:ea typeface="+mj-ea"/>
                <a:cs typeface="+mj-cs"/>
              </a:rPr>
              <a:t>Functions </a:t>
            </a:r>
            <a:r>
              <a:rPr lang="en-US" sz="4000" b="1" kern="1200" spc="-5" dirty="0">
                <a:solidFill>
                  <a:srgbClr val="FFFFFF"/>
                </a:solidFill>
                <a:latin typeface="+mj-lt"/>
                <a:ea typeface="+mj-ea"/>
                <a:cs typeface="+mj-cs"/>
              </a:rPr>
              <a:t>of corporate </a:t>
            </a:r>
            <a:r>
              <a:rPr lang="en-US" sz="4000" b="1" kern="1200" spc="-120" dirty="0">
                <a:solidFill>
                  <a:srgbClr val="FFFFFF"/>
                </a:solidFill>
                <a:latin typeface="+mj-lt"/>
                <a:ea typeface="+mj-ea"/>
                <a:cs typeface="+mj-cs"/>
              </a:rPr>
              <a:t>finance</a:t>
            </a:r>
            <a:endParaRPr lang="en-US" sz="4000" b="1" kern="1200" spc="-195" dirty="0">
              <a:solidFill>
                <a:srgbClr val="FFFFFF"/>
              </a:solidFill>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0" y="1911350"/>
            <a:ext cx="8915400" cy="4946650"/>
          </a:xfrm>
          <a:prstGeom prst="rect">
            <a:avLst/>
          </a:prstGeom>
        </p:spPr>
        <p:txBody>
          <a:bodyPr vert="horz" lIns="91440" tIns="45720" rIns="91440" bIns="45720" rtlCol="0">
            <a:normAutofit/>
          </a:bodyPr>
          <a:lstStyle/>
          <a:p>
            <a:pPr marL="185420" algn="just">
              <a:lnSpc>
                <a:spcPct val="90000"/>
              </a:lnSpc>
              <a:spcBef>
                <a:spcPts val="865"/>
              </a:spcBef>
              <a:tabLst>
                <a:tab pos="414020" algn="l"/>
              </a:tabLst>
            </a:pPr>
            <a:r>
              <a:rPr lang="en-US" sz="3200" b="1" spc="-110" dirty="0"/>
              <a:t>6. Investment</a:t>
            </a:r>
            <a:r>
              <a:rPr lang="en-US" sz="3200" b="1" spc="-160" dirty="0"/>
              <a:t> </a:t>
            </a:r>
            <a:r>
              <a:rPr lang="en-US" sz="3200" b="1" spc="-135" dirty="0"/>
              <a:t>decision</a:t>
            </a:r>
          </a:p>
          <a:p>
            <a:pPr marL="185420" algn="just">
              <a:lnSpc>
                <a:spcPct val="90000"/>
              </a:lnSpc>
              <a:spcBef>
                <a:spcPts val="865"/>
              </a:spcBef>
              <a:tabLst>
                <a:tab pos="414020" algn="l"/>
              </a:tabLst>
            </a:pPr>
            <a:r>
              <a:rPr lang="en-US" sz="3200" spc="-135" dirty="0"/>
              <a:t>	It</a:t>
            </a:r>
            <a:r>
              <a:rPr lang="en-US" sz="3200" spc="-165" dirty="0"/>
              <a:t> </a:t>
            </a:r>
            <a:r>
              <a:rPr lang="en-US" sz="3200" spc="-200" dirty="0"/>
              <a:t>refers</a:t>
            </a:r>
            <a:r>
              <a:rPr lang="en-US" sz="3200" spc="-175" dirty="0"/>
              <a:t> </a:t>
            </a:r>
            <a:r>
              <a:rPr lang="en-US" sz="3200" spc="25" dirty="0"/>
              <a:t>to</a:t>
            </a:r>
            <a:r>
              <a:rPr lang="en-US" sz="3200" spc="-175" dirty="0"/>
              <a:t> </a:t>
            </a:r>
            <a:r>
              <a:rPr lang="en-US" sz="3200" spc="-60" dirty="0"/>
              <a:t>determination</a:t>
            </a:r>
            <a:r>
              <a:rPr lang="en-US" sz="3200" spc="-155" dirty="0"/>
              <a:t> </a:t>
            </a:r>
            <a:r>
              <a:rPr lang="en-US" sz="3200" spc="-5" dirty="0"/>
              <a:t>of</a:t>
            </a:r>
            <a:r>
              <a:rPr lang="en-US" sz="3200" spc="-175" dirty="0"/>
              <a:t> </a:t>
            </a:r>
            <a:r>
              <a:rPr lang="en-US" sz="3200" spc="-40" dirty="0"/>
              <a:t>the</a:t>
            </a:r>
            <a:r>
              <a:rPr lang="en-US" sz="3200" spc="-175" dirty="0"/>
              <a:t> </a:t>
            </a:r>
            <a:r>
              <a:rPr lang="en-US" sz="3200" spc="-80" dirty="0"/>
              <a:t>amount</a:t>
            </a:r>
            <a:r>
              <a:rPr lang="en-US" sz="3200" spc="-160" dirty="0"/>
              <a:t> </a:t>
            </a:r>
            <a:r>
              <a:rPr lang="en-US" sz="3200" spc="-5" dirty="0"/>
              <a:t>of  </a:t>
            </a:r>
            <a:r>
              <a:rPr lang="en-US" sz="3200" spc="-120" dirty="0"/>
              <a:t>funds </a:t>
            </a:r>
            <a:r>
              <a:rPr lang="en-US" sz="3200" spc="20" dirty="0"/>
              <a:t>to </a:t>
            </a:r>
            <a:r>
              <a:rPr lang="en-US" sz="3200" spc="-145" dirty="0"/>
              <a:t>be </a:t>
            </a:r>
            <a:r>
              <a:rPr lang="en-US" sz="3200" spc="-135" dirty="0"/>
              <a:t>invested </a:t>
            </a:r>
            <a:r>
              <a:rPr lang="en-US" sz="3200" spc="-95" dirty="0"/>
              <a:t>on </a:t>
            </a:r>
            <a:r>
              <a:rPr lang="en-US" sz="3200" spc="-100" dirty="0"/>
              <a:t>fixed </a:t>
            </a:r>
            <a:r>
              <a:rPr lang="en-US" sz="3200" spc="-220" dirty="0"/>
              <a:t>assets </a:t>
            </a:r>
            <a:r>
              <a:rPr lang="en-US" sz="3200" spc="-150" dirty="0"/>
              <a:t>and </a:t>
            </a:r>
            <a:r>
              <a:rPr lang="en-US" sz="3200" spc="-100" dirty="0"/>
              <a:t>on  </a:t>
            </a:r>
            <a:r>
              <a:rPr lang="en-US" sz="3200" spc="-60" dirty="0"/>
              <a:t>current</a:t>
            </a:r>
            <a:r>
              <a:rPr lang="en-US" sz="3200" spc="-204" dirty="0"/>
              <a:t> </a:t>
            </a:r>
            <a:r>
              <a:rPr lang="en-US" sz="3200" spc="-200" dirty="0"/>
              <a:t>assets, venture capital or project work etc.</a:t>
            </a:r>
            <a:endParaRPr lang="en-US" sz="3200" dirty="0"/>
          </a:p>
          <a:p>
            <a:pPr marL="184150" algn="just">
              <a:lnSpc>
                <a:spcPct val="90000"/>
              </a:lnSpc>
              <a:spcBef>
                <a:spcPts val="770"/>
              </a:spcBef>
              <a:tabLst>
                <a:tab pos="413384" algn="l"/>
                <a:tab pos="5634990" algn="l"/>
              </a:tabLst>
            </a:pPr>
            <a:r>
              <a:rPr lang="en-US" sz="3200" b="1" spc="-125" dirty="0"/>
              <a:t>7. Analysis of Working</a:t>
            </a:r>
            <a:r>
              <a:rPr lang="en-US" sz="3200" b="1" spc="-45" dirty="0"/>
              <a:t> </a:t>
            </a:r>
            <a:r>
              <a:rPr lang="en-US" sz="3200" b="1" spc="-100" dirty="0"/>
              <a:t>capital</a:t>
            </a:r>
            <a:r>
              <a:rPr lang="en-US" sz="3200" b="1" spc="-35" dirty="0"/>
              <a:t> </a:t>
            </a:r>
            <a:r>
              <a:rPr lang="en-US" sz="3200" b="1" spc="-145" dirty="0"/>
              <a:t>management</a:t>
            </a:r>
          </a:p>
          <a:p>
            <a:pPr marL="151130" algn="just">
              <a:lnSpc>
                <a:spcPct val="90000"/>
              </a:lnSpc>
              <a:spcBef>
                <a:spcPts val="770"/>
              </a:spcBef>
            </a:pPr>
            <a:r>
              <a:rPr lang="en-US" sz="3200" spc="-240" dirty="0"/>
              <a:t>    Cash </a:t>
            </a:r>
            <a:r>
              <a:rPr lang="en-US" sz="3200" spc="-145" dirty="0"/>
              <a:t>management</a:t>
            </a:r>
            <a:r>
              <a:rPr lang="en-US" sz="3200" spc="-80" dirty="0"/>
              <a:t>, inventory </a:t>
            </a:r>
            <a:r>
              <a:rPr lang="en-US" sz="3200" spc="-145" dirty="0"/>
              <a:t>management</a:t>
            </a:r>
            <a:r>
              <a:rPr lang="en-US" sz="3200" spc="-165" dirty="0"/>
              <a:t> </a:t>
            </a:r>
            <a:r>
              <a:rPr lang="en-US" sz="3200" spc="-100" dirty="0"/>
              <a:t>etc.</a:t>
            </a:r>
            <a:endParaRPr lang="en-US" sz="3200" dirty="0"/>
          </a:p>
          <a:p>
            <a:pPr marL="185420" marR="249554" algn="just">
              <a:lnSpc>
                <a:spcPct val="90000"/>
              </a:lnSpc>
              <a:spcBef>
                <a:spcPts val="280"/>
              </a:spcBef>
              <a:tabLst>
                <a:tab pos="414020" algn="l"/>
              </a:tabLst>
            </a:pPr>
            <a:r>
              <a:rPr lang="en-US" sz="3200" b="1" spc="-185" dirty="0"/>
              <a:t>8. Disposal </a:t>
            </a:r>
            <a:r>
              <a:rPr lang="en-US" sz="3200" b="1" spc="-5" dirty="0"/>
              <a:t>of </a:t>
            </a:r>
            <a:r>
              <a:rPr lang="en-US" sz="3200" b="1" spc="10" dirty="0"/>
              <a:t>profit </a:t>
            </a:r>
            <a:r>
              <a:rPr lang="en-US" sz="3200" b="1" spc="-45" dirty="0"/>
              <a:t>/dividend </a:t>
            </a:r>
            <a:r>
              <a:rPr lang="en-US" sz="3200" b="1" spc="-135" dirty="0"/>
              <a:t>decision  </a:t>
            </a:r>
          </a:p>
          <a:p>
            <a:pPr marL="185420" marR="249554" algn="just">
              <a:lnSpc>
                <a:spcPct val="90000"/>
              </a:lnSpc>
              <a:spcBef>
                <a:spcPts val="280"/>
              </a:spcBef>
              <a:tabLst>
                <a:tab pos="414020" algn="l"/>
              </a:tabLst>
            </a:pPr>
            <a:r>
              <a:rPr lang="en-US" sz="3200" spc="-135" dirty="0"/>
              <a:t>	Decision </a:t>
            </a:r>
            <a:r>
              <a:rPr lang="en-US" sz="3200" spc="-145" dirty="0"/>
              <a:t>making </a:t>
            </a:r>
            <a:r>
              <a:rPr lang="en-US" sz="3200" spc="-300" dirty="0"/>
              <a:t>as </a:t>
            </a:r>
            <a:r>
              <a:rPr lang="en-US" sz="3200" spc="20" dirty="0"/>
              <a:t>to </a:t>
            </a:r>
            <a:r>
              <a:rPr lang="en-US" sz="3200" spc="-80" dirty="0"/>
              <a:t>how </a:t>
            </a:r>
            <a:r>
              <a:rPr lang="en-US" sz="3200" spc="-140" dirty="0"/>
              <a:t>much </a:t>
            </a:r>
            <a:r>
              <a:rPr lang="en-US" sz="3200" dirty="0"/>
              <a:t>of </a:t>
            </a:r>
            <a:r>
              <a:rPr lang="en-US" sz="3200" spc="15" dirty="0"/>
              <a:t>profit</a:t>
            </a:r>
            <a:r>
              <a:rPr lang="en-US" sz="3200" spc="-535" dirty="0"/>
              <a:t> </a:t>
            </a:r>
            <a:r>
              <a:rPr lang="en-US" sz="3200" dirty="0"/>
              <a:t>of </a:t>
            </a:r>
            <a:r>
              <a:rPr lang="en-US" sz="3200" spc="-35" dirty="0"/>
              <a:t>the </a:t>
            </a:r>
            <a:r>
              <a:rPr lang="en-US" sz="3200" spc="-140" dirty="0"/>
              <a:t>concern </a:t>
            </a:r>
            <a:r>
              <a:rPr lang="en-US" sz="3200" spc="-125" dirty="0"/>
              <a:t>should </a:t>
            </a:r>
            <a:r>
              <a:rPr lang="en-US" sz="3200" spc="-145" dirty="0"/>
              <a:t>be </a:t>
            </a:r>
            <a:r>
              <a:rPr lang="en-US" sz="3200" spc="-120" dirty="0"/>
              <a:t>ploughed</a:t>
            </a:r>
            <a:r>
              <a:rPr lang="en-US" sz="3200" spc="-400" dirty="0"/>
              <a:t> </a:t>
            </a:r>
            <a:r>
              <a:rPr lang="en-US" sz="3200" spc="-190" dirty="0"/>
              <a:t>back or distribute to share holders.</a:t>
            </a:r>
            <a:endParaRPr lang="en-US" sz="3200" dirty="0"/>
          </a:p>
        </p:txBody>
      </p:sp>
      <p:sp>
        <p:nvSpPr>
          <p:cNvPr id="2" name="object 2">
            <a:extLst>
              <a:ext uri="{FF2B5EF4-FFF2-40B4-BE49-F238E27FC236}">
                <a16:creationId xmlns:a16="http://schemas.microsoft.com/office/drawing/2014/main" id="{33A364D8-F97B-8A53-9ED4-01E542A1109C}"/>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190" dirty="0">
                <a:solidFill>
                  <a:srgbClr val="FFFFFF"/>
                </a:solidFill>
                <a:latin typeface="+mj-lt"/>
                <a:ea typeface="+mj-ea"/>
                <a:cs typeface="+mj-cs"/>
              </a:rPr>
              <a:t>Functions </a:t>
            </a:r>
            <a:r>
              <a:rPr lang="en-US" sz="4000" b="1" kern="1200" spc="-5" dirty="0">
                <a:solidFill>
                  <a:srgbClr val="FFFFFF"/>
                </a:solidFill>
                <a:latin typeface="+mj-lt"/>
                <a:ea typeface="+mj-ea"/>
                <a:cs typeface="+mj-cs"/>
              </a:rPr>
              <a:t>of corporate </a:t>
            </a:r>
            <a:r>
              <a:rPr lang="en-US" sz="4000" b="1" kern="1200" spc="-120" dirty="0">
                <a:solidFill>
                  <a:srgbClr val="FFFFFF"/>
                </a:solidFill>
                <a:latin typeface="+mj-lt"/>
                <a:ea typeface="+mj-ea"/>
                <a:cs typeface="+mj-cs"/>
              </a:rPr>
              <a:t>finance</a:t>
            </a:r>
            <a:endParaRPr lang="en-US" sz="4000" b="1" kern="1200" spc="-195" dirty="0">
              <a:solidFill>
                <a:srgbClr val="FFFFFF"/>
              </a:solidFill>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48741" y="1447800"/>
            <a:ext cx="8288020" cy="3460563"/>
          </a:xfrm>
          <a:prstGeom prst="rect">
            <a:avLst/>
          </a:prstGeom>
        </p:spPr>
        <p:txBody>
          <a:bodyPr vert="horz" wrap="square" lIns="0" tIns="13335" rIns="0" bIns="0" rtlCol="0">
            <a:spAutoFit/>
          </a:bodyPr>
          <a:lstStyle/>
          <a:p>
            <a:pPr marL="342265" marR="376555" indent="944880" algn="just">
              <a:lnSpc>
                <a:spcPct val="100000"/>
              </a:lnSpc>
              <a:spcBef>
                <a:spcPts val="3654"/>
              </a:spcBef>
            </a:pPr>
            <a:r>
              <a:rPr lang="en-US" sz="3200" b="1" dirty="0"/>
              <a:t>Financial Management</a:t>
            </a:r>
            <a:r>
              <a:rPr lang="en-US" sz="3200" dirty="0"/>
              <a:t> means planning, organizing, directing and controlling the financial activities such as procurement and utilization of funds of the enterprise. It means applying general management principles to financial resources of the enterprise.</a:t>
            </a:r>
            <a:endParaRPr sz="32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p:nvPr/>
        </p:nvSpPr>
        <p:spPr>
          <a:xfrm>
            <a:off x="228600" y="1911350"/>
            <a:ext cx="8686800" cy="4641850"/>
          </a:xfrm>
          <a:prstGeom prst="rect">
            <a:avLst/>
          </a:prstGeom>
        </p:spPr>
        <p:txBody>
          <a:bodyPr vert="horz" lIns="91440" tIns="45720" rIns="91440" bIns="45720" rtlCol="0">
            <a:normAutofit lnSpcReduction="10000"/>
          </a:bodyPr>
          <a:lstStyle/>
          <a:p>
            <a:pPr>
              <a:lnSpc>
                <a:spcPct val="90000"/>
              </a:lnSpc>
              <a:spcBef>
                <a:spcPts val="865"/>
              </a:spcBef>
            </a:pPr>
            <a:r>
              <a:rPr lang="en-US" sz="3200" b="1" spc="-120" dirty="0"/>
              <a:t>9. </a:t>
            </a:r>
            <a:r>
              <a:rPr lang="en-US" sz="3200" b="1" spc="-135" dirty="0"/>
              <a:t>Routine </a:t>
            </a:r>
            <a:r>
              <a:rPr lang="en-US" sz="3200" b="1" spc="-80" dirty="0"/>
              <a:t>incidental</a:t>
            </a:r>
            <a:r>
              <a:rPr lang="en-US" sz="3200" b="1" spc="-235" dirty="0"/>
              <a:t> </a:t>
            </a:r>
            <a:r>
              <a:rPr lang="en-US" sz="3200" b="1" spc="-80" dirty="0"/>
              <a:t>functions</a:t>
            </a:r>
            <a:endParaRPr lang="en-US" sz="3200" b="1" dirty="0"/>
          </a:p>
          <a:p>
            <a:pPr marL="355600" indent="-228600">
              <a:lnSpc>
                <a:spcPct val="90000"/>
              </a:lnSpc>
              <a:spcBef>
                <a:spcPts val="770"/>
              </a:spcBef>
              <a:buFont typeface="Arial" panose="020B0604020202020204" pitchFamily="34" charset="0"/>
              <a:buChar char="•"/>
              <a:tabLst>
                <a:tab pos="355600" algn="l"/>
              </a:tabLst>
            </a:pPr>
            <a:r>
              <a:rPr lang="en-US" sz="3200" spc="-285" dirty="0"/>
              <a:t>Safe </a:t>
            </a:r>
            <a:r>
              <a:rPr lang="en-US" sz="3200" spc="-160" dirty="0"/>
              <a:t>keeping </a:t>
            </a:r>
            <a:r>
              <a:rPr lang="en-US" sz="3200" spc="-5" dirty="0"/>
              <a:t>of </a:t>
            </a:r>
            <a:r>
              <a:rPr lang="en-US" sz="3200" spc="-70" dirty="0"/>
              <a:t>imp. </a:t>
            </a:r>
            <a:r>
              <a:rPr lang="en-US" sz="3200" spc="-150" dirty="0"/>
              <a:t>documents, </a:t>
            </a:r>
            <a:r>
              <a:rPr lang="en-US" sz="3200" spc="-120" dirty="0"/>
              <a:t>securities</a:t>
            </a:r>
            <a:r>
              <a:rPr lang="en-US" sz="3200" spc="-290" dirty="0"/>
              <a:t> </a:t>
            </a:r>
            <a:r>
              <a:rPr lang="en-US" sz="3200" spc="-100" dirty="0"/>
              <a:t>etc.</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60" dirty="0"/>
              <a:t>Complying </a:t>
            </a:r>
            <a:r>
              <a:rPr lang="en-US" sz="3200" spc="20" dirty="0"/>
              <a:t>with </a:t>
            </a:r>
            <a:r>
              <a:rPr lang="en-US" sz="3200" spc="-145" dirty="0"/>
              <a:t>legal</a:t>
            </a:r>
            <a:r>
              <a:rPr lang="en-US" sz="3200" spc="-340" dirty="0"/>
              <a:t> </a:t>
            </a:r>
            <a:r>
              <a:rPr lang="en-US" sz="3200" spc="-95" dirty="0"/>
              <a:t>requirements.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10" dirty="0"/>
              <a:t>Maintenance </a:t>
            </a:r>
            <a:r>
              <a:rPr lang="en-US" sz="3200" spc="-5" dirty="0"/>
              <a:t>of </a:t>
            </a:r>
            <a:r>
              <a:rPr lang="en-US" sz="3200" spc="-100" dirty="0"/>
              <a:t>cordial </a:t>
            </a:r>
            <a:r>
              <a:rPr lang="en-US" sz="3200" spc="-55" dirty="0"/>
              <a:t>relation </a:t>
            </a:r>
            <a:r>
              <a:rPr lang="en-US" sz="3200" spc="15" dirty="0"/>
              <a:t>with</a:t>
            </a:r>
            <a:r>
              <a:rPr lang="en-US" sz="3200" spc="-565" dirty="0"/>
              <a:t> </a:t>
            </a:r>
            <a:r>
              <a:rPr lang="en-US" sz="3200" spc="-90" dirty="0"/>
              <a:t>creditors.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95" dirty="0"/>
              <a:t>Discharge </a:t>
            </a:r>
            <a:r>
              <a:rPr lang="en-US" sz="3200" spc="-5" dirty="0"/>
              <a:t>of </a:t>
            </a:r>
            <a:r>
              <a:rPr lang="en-US" sz="3200" spc="-90" dirty="0"/>
              <a:t>duties </a:t>
            </a:r>
            <a:r>
              <a:rPr lang="en-US" sz="3200" spc="-5" dirty="0"/>
              <a:t>of</a:t>
            </a:r>
            <a:r>
              <a:rPr lang="en-US" sz="3200" spc="-385" dirty="0"/>
              <a:t> </a:t>
            </a:r>
            <a:r>
              <a:rPr lang="en-US" sz="3200" spc="-155" dirty="0"/>
              <a:t>customers.</a:t>
            </a:r>
            <a:endParaRPr lang="en-US" sz="3200" dirty="0"/>
          </a:p>
          <a:p>
            <a:pPr marL="355600" indent="-228600">
              <a:lnSpc>
                <a:spcPct val="90000"/>
              </a:lnSpc>
              <a:spcBef>
                <a:spcPts val="765"/>
              </a:spcBef>
              <a:buFont typeface="Arial" panose="020B0604020202020204" pitchFamily="34" charset="0"/>
              <a:buChar char="•"/>
              <a:tabLst>
                <a:tab pos="355600" algn="l"/>
              </a:tabLst>
            </a:pPr>
            <a:r>
              <a:rPr lang="en-US" sz="3200" spc="-200" dirty="0"/>
              <a:t>Discharge </a:t>
            </a:r>
            <a:r>
              <a:rPr lang="en-US" sz="3200" spc="-5" dirty="0"/>
              <a:t>of </a:t>
            </a:r>
            <a:r>
              <a:rPr lang="en-US" sz="3200" spc="-95" dirty="0"/>
              <a:t>duties </a:t>
            </a:r>
            <a:r>
              <a:rPr lang="en-US" sz="3200" spc="20" dirty="0"/>
              <a:t>to</a:t>
            </a:r>
            <a:r>
              <a:rPr lang="en-US" sz="3200" spc="-335" dirty="0"/>
              <a:t> </a:t>
            </a:r>
            <a:r>
              <a:rPr lang="en-US" sz="3200" spc="-150" dirty="0"/>
              <a:t>employees.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200" dirty="0"/>
              <a:t>Discharge </a:t>
            </a:r>
            <a:r>
              <a:rPr lang="en-US" sz="3200" spc="-5" dirty="0"/>
              <a:t>of </a:t>
            </a:r>
            <a:r>
              <a:rPr lang="en-US" sz="3200" spc="-155" dirty="0"/>
              <a:t>social</a:t>
            </a:r>
            <a:r>
              <a:rPr lang="en-US" sz="3200" spc="-305" dirty="0"/>
              <a:t> </a:t>
            </a:r>
            <a:r>
              <a:rPr lang="en-US" sz="3200" spc="-95" dirty="0"/>
              <a:t>responsibilities.</a:t>
            </a:r>
            <a:endParaRPr lang="en-US" sz="3200" dirty="0"/>
          </a:p>
          <a:p>
            <a:pPr marL="355600" marR="1168400" indent="-228600">
              <a:lnSpc>
                <a:spcPct val="90000"/>
              </a:lnSpc>
              <a:spcBef>
                <a:spcPts val="770"/>
              </a:spcBef>
              <a:buFont typeface="Arial" panose="020B0604020202020204" pitchFamily="34" charset="0"/>
              <a:buChar char="•"/>
              <a:tabLst>
                <a:tab pos="355600" algn="l"/>
              </a:tabLst>
            </a:pPr>
            <a:r>
              <a:rPr lang="en-US" sz="3200" spc="-120" dirty="0"/>
              <a:t>Preparation </a:t>
            </a:r>
            <a:r>
              <a:rPr lang="en-US" sz="3200" spc="-150" dirty="0"/>
              <a:t>and </a:t>
            </a:r>
            <a:r>
              <a:rPr lang="en-US" sz="3200" spc="-155" dirty="0"/>
              <a:t>submission </a:t>
            </a:r>
            <a:r>
              <a:rPr lang="en-US" sz="3200" spc="-5" dirty="0"/>
              <a:t>of</a:t>
            </a:r>
            <a:r>
              <a:rPr lang="en-US" sz="3200" spc="-235" dirty="0"/>
              <a:t> </a:t>
            </a:r>
            <a:r>
              <a:rPr lang="en-US" sz="3200" spc="-90" dirty="0"/>
              <a:t>financial  </a:t>
            </a:r>
            <a:r>
              <a:rPr lang="en-US" sz="3200" spc="-70" dirty="0"/>
              <a:t>reports</a:t>
            </a:r>
            <a:endParaRPr lang="en-US" sz="3200" dirty="0"/>
          </a:p>
        </p:txBody>
      </p:sp>
      <p:sp>
        <p:nvSpPr>
          <p:cNvPr id="2" name="object 2">
            <a:extLst>
              <a:ext uri="{FF2B5EF4-FFF2-40B4-BE49-F238E27FC236}">
                <a16:creationId xmlns:a16="http://schemas.microsoft.com/office/drawing/2014/main" id="{A98BDDA8-976F-C7DE-E717-504151DF4313}"/>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b="1" kern="1200" spc="-190" dirty="0">
                <a:solidFill>
                  <a:srgbClr val="FFFFFF"/>
                </a:solidFill>
                <a:latin typeface="+mj-lt"/>
                <a:ea typeface="+mj-ea"/>
                <a:cs typeface="+mj-cs"/>
              </a:rPr>
              <a:t>Functions </a:t>
            </a:r>
            <a:r>
              <a:rPr lang="en-US" sz="4000" b="1" kern="1200" spc="-5" dirty="0">
                <a:solidFill>
                  <a:srgbClr val="FFFFFF"/>
                </a:solidFill>
                <a:latin typeface="+mj-lt"/>
                <a:ea typeface="+mj-ea"/>
                <a:cs typeface="+mj-cs"/>
              </a:rPr>
              <a:t>of corporate </a:t>
            </a:r>
            <a:r>
              <a:rPr lang="en-US" sz="4000" b="1" kern="1200" spc="-120" dirty="0">
                <a:solidFill>
                  <a:srgbClr val="FFFFFF"/>
                </a:solidFill>
                <a:latin typeface="+mj-lt"/>
                <a:ea typeface="+mj-ea"/>
                <a:cs typeface="+mj-cs"/>
              </a:rPr>
              <a:t>finance</a:t>
            </a:r>
            <a:endParaRPr lang="en-US" sz="4000" b="1" kern="1200" spc="-195" dirty="0">
              <a:solidFill>
                <a:srgbClr val="FFFFFF"/>
              </a:solidFill>
              <a:latin typeface="+mj-lt"/>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000" b="1">
                <a:solidFill>
                  <a:srgbClr val="FFFFFF"/>
                </a:solidFill>
              </a:rPr>
              <a:t>Investment decisions</a:t>
            </a:r>
          </a:p>
        </p:txBody>
      </p:sp>
      <p:sp>
        <p:nvSpPr>
          <p:cNvPr id="3" name="Content Placeholder 2"/>
          <p:cNvSpPr>
            <a:spLocks noGrp="1"/>
          </p:cNvSpPr>
          <p:nvPr>
            <p:ph idx="1"/>
          </p:nvPr>
        </p:nvSpPr>
        <p:spPr>
          <a:xfrm>
            <a:off x="228600" y="2055813"/>
            <a:ext cx="8686800" cy="4437062"/>
          </a:xfrm>
        </p:spPr>
        <p:txBody>
          <a:bodyPr>
            <a:normAutofit fontScale="92500"/>
          </a:bodyPr>
          <a:lstStyle/>
          <a:p>
            <a:pPr algn="just"/>
            <a:r>
              <a:rPr lang="en-US" dirty="0"/>
              <a:t>Investment decisions includes investment in fixed assets (called as capital budgeting). Investment in current assets are also a part of investment decisions called as working capital (CA-CL) decisions.</a:t>
            </a:r>
          </a:p>
          <a:p>
            <a:pPr algn="just">
              <a:buNone/>
            </a:pPr>
            <a:r>
              <a:rPr lang="en-US" b="1" dirty="0"/>
              <a:t>1. Financial decisions - </a:t>
            </a:r>
            <a:r>
              <a:rPr lang="en-US" dirty="0"/>
              <a:t>They relate to the raising of finance from various resources which will depend upon decision on type of source, period of financing, cost of financing and the returns thereby.</a:t>
            </a:r>
          </a:p>
          <a:p>
            <a:pPr algn="just"/>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000" b="1">
                <a:solidFill>
                  <a:srgbClr val="FFFFFF"/>
                </a:solidFill>
              </a:rPr>
              <a:t>Investment decisions</a:t>
            </a:r>
            <a:endParaRPr lang="en-US" sz="4000">
              <a:solidFill>
                <a:srgbClr val="FFFFFF"/>
              </a:solidFill>
            </a:endParaRPr>
          </a:p>
        </p:txBody>
      </p:sp>
      <p:sp>
        <p:nvSpPr>
          <p:cNvPr id="3" name="Content Placeholder 2"/>
          <p:cNvSpPr>
            <a:spLocks noGrp="1"/>
          </p:cNvSpPr>
          <p:nvPr>
            <p:ph idx="1"/>
          </p:nvPr>
        </p:nvSpPr>
        <p:spPr>
          <a:xfrm>
            <a:off x="304800" y="2055813"/>
            <a:ext cx="8610600" cy="4573587"/>
          </a:xfrm>
        </p:spPr>
        <p:txBody>
          <a:bodyPr>
            <a:normAutofit fontScale="92500"/>
          </a:bodyPr>
          <a:lstStyle/>
          <a:p>
            <a:pPr algn="just">
              <a:buNone/>
            </a:pPr>
            <a:r>
              <a:rPr lang="en-US" b="1" dirty="0"/>
              <a:t>2. Dividend decision - </a:t>
            </a:r>
            <a:r>
              <a:rPr lang="en-US" dirty="0"/>
              <a:t>The finance manager has to take decision with regards to the net profit distribution. Net profits are generally divided into two:</a:t>
            </a:r>
          </a:p>
          <a:p>
            <a:pPr lvl="1" algn="just"/>
            <a:r>
              <a:rPr lang="en-US" sz="3200" dirty="0"/>
              <a:t>Dividend for shareholders- Dividend and the rate of it has to be decided.</a:t>
            </a:r>
          </a:p>
          <a:p>
            <a:pPr lvl="1" algn="just"/>
            <a:r>
              <a:rPr lang="en-US" sz="3200" dirty="0"/>
              <a:t>Retained profits- Amount of retained profits has to be finalized which will depend upon expansion and diversification plans of the enterprise.</a:t>
            </a:r>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7145" algn="l">
              <a:lnSpc>
                <a:spcPct val="90000"/>
              </a:lnSpc>
            </a:pPr>
            <a:r>
              <a:rPr lang="en-US" sz="4000" kern="1200" spc="-310">
                <a:solidFill>
                  <a:srgbClr val="FFFFFF"/>
                </a:solidFill>
                <a:latin typeface="+mj-lt"/>
                <a:ea typeface="+mj-ea"/>
                <a:cs typeface="+mj-cs"/>
              </a:rPr>
              <a:t>Role  &amp; Responsibility </a:t>
            </a:r>
            <a:r>
              <a:rPr lang="en-US" sz="4000" kern="1200" spc="-5">
                <a:solidFill>
                  <a:srgbClr val="FFFFFF"/>
                </a:solidFill>
                <a:latin typeface="+mj-lt"/>
                <a:ea typeface="+mj-ea"/>
                <a:cs typeface="+mj-cs"/>
              </a:rPr>
              <a:t>of </a:t>
            </a:r>
            <a:r>
              <a:rPr lang="en-US" sz="4000" kern="1200" spc="-100">
                <a:solidFill>
                  <a:srgbClr val="FFFFFF"/>
                </a:solidFill>
                <a:latin typeface="+mj-lt"/>
                <a:ea typeface="+mj-ea"/>
                <a:cs typeface="+mj-cs"/>
              </a:rPr>
              <a:t>Financial</a:t>
            </a:r>
            <a:r>
              <a:rPr lang="en-US" sz="4000" kern="1200" spc="-375">
                <a:solidFill>
                  <a:srgbClr val="FFFFFF"/>
                </a:solidFill>
                <a:latin typeface="+mj-lt"/>
                <a:ea typeface="+mj-ea"/>
                <a:cs typeface="+mj-cs"/>
              </a:rPr>
              <a:t> </a:t>
            </a:r>
            <a:r>
              <a:rPr lang="en-US" sz="4000" kern="1200" spc="-225">
                <a:solidFill>
                  <a:srgbClr val="FFFFFF"/>
                </a:solidFill>
                <a:latin typeface="+mj-lt"/>
                <a:ea typeface="+mj-ea"/>
                <a:cs typeface="+mj-cs"/>
              </a:rPr>
              <a:t>Manager</a:t>
            </a:r>
          </a:p>
        </p:txBody>
      </p:sp>
      <p:sp>
        <p:nvSpPr>
          <p:cNvPr id="3" name="object 3"/>
          <p:cNvSpPr txBox="1"/>
          <p:nvPr/>
        </p:nvSpPr>
        <p:spPr>
          <a:xfrm>
            <a:off x="0" y="2055813"/>
            <a:ext cx="9144000" cy="4649787"/>
          </a:xfrm>
          <a:prstGeom prst="rect">
            <a:avLst/>
          </a:prstGeom>
        </p:spPr>
        <p:txBody>
          <a:bodyPr vert="horz" lIns="91440" tIns="45720" rIns="91440" bIns="45720" rtlCol="0">
            <a:normAutofit/>
          </a:bodyPr>
          <a:lstStyle/>
          <a:p>
            <a:pPr marL="355600" indent="-228600" algn="just">
              <a:lnSpc>
                <a:spcPct val="90000"/>
              </a:lnSpc>
              <a:spcBef>
                <a:spcPts val="770"/>
              </a:spcBef>
              <a:buFont typeface="Arial" panose="020B0604020202020204" pitchFamily="34" charset="0"/>
              <a:buChar char="•"/>
              <a:tabLst>
                <a:tab pos="355600" algn="l"/>
              </a:tabLst>
            </a:pPr>
            <a:r>
              <a:rPr lang="en-US" sz="3200" spc="-229" dirty="0"/>
              <a:t>Business</a:t>
            </a:r>
            <a:r>
              <a:rPr lang="en-US" sz="3200" spc="-185" dirty="0"/>
              <a:t> </a:t>
            </a:r>
            <a:r>
              <a:rPr lang="en-US" sz="3200" spc="-125" dirty="0"/>
              <a:t>forecasting</a:t>
            </a:r>
            <a:endParaRPr lang="en-US" sz="3200" dirty="0"/>
          </a:p>
          <a:p>
            <a:pPr marL="355600" marR="5080" indent="-228600" algn="just">
              <a:lnSpc>
                <a:spcPct val="90000"/>
              </a:lnSpc>
              <a:spcBef>
                <a:spcPts val="770"/>
              </a:spcBef>
              <a:buFont typeface="Arial" panose="020B0604020202020204" pitchFamily="34" charset="0"/>
              <a:buChar char="•"/>
              <a:tabLst>
                <a:tab pos="355600" algn="l"/>
              </a:tabLst>
            </a:pPr>
            <a:r>
              <a:rPr lang="en-US" sz="3200" spc="-80" dirty="0"/>
              <a:t>Determination </a:t>
            </a:r>
            <a:r>
              <a:rPr lang="en-US" sz="3200" dirty="0"/>
              <a:t>of </a:t>
            </a:r>
            <a:r>
              <a:rPr lang="en-US" sz="3200" spc="-90" dirty="0"/>
              <a:t>financial </a:t>
            </a:r>
            <a:r>
              <a:rPr lang="en-US" sz="3200" spc="-110" dirty="0"/>
              <a:t>requirement, allocation, </a:t>
            </a:r>
            <a:r>
              <a:rPr lang="en-US" sz="3200" spc="-490" dirty="0"/>
              <a:t> </a:t>
            </a:r>
            <a:r>
              <a:rPr lang="en-US" sz="3200" spc="-95" dirty="0"/>
              <a:t>financial  </a:t>
            </a:r>
            <a:r>
              <a:rPr lang="en-US" sz="3200" spc="-135" dirty="0"/>
              <a:t>polices </a:t>
            </a:r>
            <a:r>
              <a:rPr lang="en-US" sz="3200" spc="-150" dirty="0"/>
              <a:t>and </a:t>
            </a:r>
            <a:r>
              <a:rPr lang="en-US" sz="3200" spc="-85" dirty="0"/>
              <a:t>operational</a:t>
            </a:r>
            <a:r>
              <a:rPr lang="en-US" sz="3200" spc="-235" dirty="0"/>
              <a:t> </a:t>
            </a:r>
            <a:r>
              <a:rPr lang="en-US" sz="3200" spc="-140" dirty="0"/>
              <a:t>procedures.</a:t>
            </a:r>
            <a:endParaRPr lang="en-US" sz="3200" dirty="0"/>
          </a:p>
          <a:p>
            <a:pPr marL="355600" marR="263525" indent="-228600" algn="just">
              <a:lnSpc>
                <a:spcPct val="90000"/>
              </a:lnSpc>
              <a:spcBef>
                <a:spcPts val="770"/>
              </a:spcBef>
              <a:buFont typeface="Arial" panose="020B0604020202020204" pitchFamily="34" charset="0"/>
              <a:buChar char="•"/>
              <a:tabLst>
                <a:tab pos="355600" algn="l"/>
              </a:tabLst>
            </a:pPr>
            <a:r>
              <a:rPr lang="en-US" sz="3200" spc="-114" dirty="0"/>
              <a:t>Estimation </a:t>
            </a:r>
            <a:r>
              <a:rPr lang="en-US" sz="3200" spc="-5" dirty="0"/>
              <a:t>of </a:t>
            </a:r>
            <a:r>
              <a:rPr lang="en-US" sz="3200" spc="-35" dirty="0"/>
              <a:t>the </a:t>
            </a:r>
            <a:r>
              <a:rPr lang="en-US" sz="3200" spc="-100" dirty="0"/>
              <a:t>capital </a:t>
            </a:r>
            <a:r>
              <a:rPr lang="en-US" sz="3200" spc="-95" dirty="0"/>
              <a:t>requirements </a:t>
            </a:r>
            <a:r>
              <a:rPr lang="en-US" sz="3200" spc="-5" dirty="0"/>
              <a:t>of</a:t>
            </a:r>
            <a:r>
              <a:rPr lang="en-US" sz="3200" spc="-670" dirty="0"/>
              <a:t>   </a:t>
            </a:r>
            <a:r>
              <a:rPr lang="en-US" sz="3200" spc="-35" dirty="0"/>
              <a:t>the  present </a:t>
            </a:r>
            <a:r>
              <a:rPr lang="en-US" sz="3200" spc="-195" dirty="0"/>
              <a:t>business.</a:t>
            </a:r>
            <a:endParaRPr lang="en-US" sz="3200" dirty="0"/>
          </a:p>
          <a:p>
            <a:pPr marL="355600" indent="-228600" algn="just">
              <a:lnSpc>
                <a:spcPct val="90000"/>
              </a:lnSpc>
              <a:spcBef>
                <a:spcPts val="770"/>
              </a:spcBef>
              <a:buFont typeface="Arial" panose="020B0604020202020204" pitchFamily="34" charset="0"/>
              <a:buChar char="•"/>
              <a:tabLst>
                <a:tab pos="355600" algn="l"/>
              </a:tabLst>
            </a:pPr>
            <a:r>
              <a:rPr lang="en-US" sz="3200" spc="-180" dirty="0"/>
              <a:t>Designing </a:t>
            </a:r>
            <a:r>
              <a:rPr lang="en-US" sz="3200" spc="-35" dirty="0"/>
              <a:t>the </a:t>
            </a:r>
            <a:r>
              <a:rPr lang="en-US" sz="3200" spc="-100" dirty="0"/>
              <a:t>capital</a:t>
            </a:r>
            <a:r>
              <a:rPr lang="en-US" sz="3200" spc="-270" dirty="0"/>
              <a:t> </a:t>
            </a:r>
            <a:r>
              <a:rPr lang="en-US" sz="3200" spc="-70" dirty="0"/>
              <a:t>structure and long-term assessment of funds.</a:t>
            </a:r>
            <a:endParaRPr lang="en-US" sz="3200" dirty="0"/>
          </a:p>
          <a:p>
            <a:pPr marL="355600" marR="1205230" indent="-228600" algn="just">
              <a:lnSpc>
                <a:spcPct val="90000"/>
              </a:lnSpc>
              <a:spcBef>
                <a:spcPts val="770"/>
              </a:spcBef>
              <a:buFont typeface="Arial" panose="020B0604020202020204" pitchFamily="34" charset="0"/>
              <a:buChar char="•"/>
              <a:tabLst>
                <a:tab pos="355600" algn="l"/>
              </a:tabLst>
            </a:pPr>
            <a:r>
              <a:rPr lang="en-US" sz="3200" spc="-80" dirty="0"/>
              <a:t>Determination </a:t>
            </a:r>
            <a:r>
              <a:rPr lang="en-US" sz="3200" dirty="0"/>
              <a:t>of </a:t>
            </a:r>
            <a:r>
              <a:rPr lang="en-US" sz="3200" spc="-45" dirty="0"/>
              <a:t>the </a:t>
            </a:r>
            <a:r>
              <a:rPr lang="en-US" sz="3200" spc="-75" dirty="0"/>
              <a:t>proper </a:t>
            </a:r>
            <a:r>
              <a:rPr lang="en-US" sz="3200" spc="-195" dirty="0"/>
              <a:t>sources</a:t>
            </a:r>
            <a:r>
              <a:rPr lang="en-US" sz="3200" spc="-640" dirty="0"/>
              <a:t> </a:t>
            </a:r>
            <a:r>
              <a:rPr lang="en-US" sz="3200" spc="-10" dirty="0"/>
              <a:t>of  </a:t>
            </a:r>
            <a:r>
              <a:rPr lang="en-US" sz="3200" spc="-114" dirty="0"/>
              <a:t>finance.</a:t>
            </a:r>
            <a:endParaRPr lang="en-US"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kern="1200" spc="-385">
                <a:solidFill>
                  <a:srgbClr val="FFFFFF"/>
                </a:solidFill>
                <a:latin typeface="+mj-lt"/>
                <a:ea typeface="+mj-ea"/>
                <a:cs typeface="+mj-cs"/>
              </a:rPr>
              <a:t>Co</a:t>
            </a:r>
            <a:r>
              <a:rPr lang="en-US" sz="4000" kern="1200" spc="-355">
                <a:solidFill>
                  <a:srgbClr val="FFFFFF"/>
                </a:solidFill>
                <a:latin typeface="+mj-lt"/>
                <a:ea typeface="+mj-ea"/>
                <a:cs typeface="+mj-cs"/>
              </a:rPr>
              <a:t>n</a:t>
            </a:r>
            <a:r>
              <a:rPr lang="en-US" sz="4000" kern="1200" spc="-229">
                <a:solidFill>
                  <a:srgbClr val="FFFFFF"/>
                </a:solidFill>
                <a:latin typeface="+mj-lt"/>
                <a:ea typeface="+mj-ea"/>
                <a:cs typeface="+mj-cs"/>
              </a:rPr>
              <a:t>tinued….</a:t>
            </a:r>
          </a:p>
        </p:txBody>
      </p:sp>
      <p:sp>
        <p:nvSpPr>
          <p:cNvPr id="3" name="object 3"/>
          <p:cNvSpPr txBox="1"/>
          <p:nvPr/>
        </p:nvSpPr>
        <p:spPr>
          <a:xfrm>
            <a:off x="628650" y="2055813"/>
            <a:ext cx="8210550" cy="4437061"/>
          </a:xfrm>
          <a:prstGeom prst="rect">
            <a:avLst/>
          </a:prstGeom>
        </p:spPr>
        <p:txBody>
          <a:bodyPr vert="horz" lIns="91440" tIns="45720" rIns="91440" bIns="45720" rtlCol="0">
            <a:normAutofit/>
          </a:bodyPr>
          <a:lstStyle/>
          <a:p>
            <a:pPr marL="355600" indent="-228600">
              <a:lnSpc>
                <a:spcPct val="90000"/>
              </a:lnSpc>
              <a:spcBef>
                <a:spcPts val="865"/>
              </a:spcBef>
              <a:buFont typeface="Arial" panose="020B0604020202020204" pitchFamily="34" charset="0"/>
              <a:buChar char="•"/>
              <a:tabLst>
                <a:tab pos="355600" algn="l"/>
              </a:tabLst>
            </a:pPr>
            <a:r>
              <a:rPr lang="en-US" sz="3200" spc="-110" dirty="0"/>
              <a:t>Investment</a:t>
            </a:r>
            <a:r>
              <a:rPr lang="en-US" sz="3200" spc="-170" dirty="0"/>
              <a:t> </a:t>
            </a:r>
            <a:r>
              <a:rPr lang="en-US" sz="3200" spc="-135" dirty="0"/>
              <a:t>decision.</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85" dirty="0"/>
              <a:t>Ensuring </a:t>
            </a:r>
            <a:r>
              <a:rPr lang="en-US" sz="3200" spc="-135" dirty="0"/>
              <a:t>uninterrupted supply </a:t>
            </a:r>
            <a:r>
              <a:rPr lang="en-US" sz="3200" spc="-5" dirty="0"/>
              <a:t>of </a:t>
            </a:r>
            <a:r>
              <a:rPr lang="en-US" sz="3200" spc="-80" dirty="0"/>
              <a:t>required</a:t>
            </a:r>
            <a:r>
              <a:rPr lang="en-US" sz="3200" spc="-320" dirty="0"/>
              <a:t> </a:t>
            </a:r>
            <a:r>
              <a:rPr lang="en-US" sz="3200" spc="-120" dirty="0"/>
              <a:t>funds.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00" dirty="0"/>
              <a:t>Controlling </a:t>
            </a:r>
            <a:r>
              <a:rPr lang="en-US" sz="3200" spc="-35" dirty="0"/>
              <a:t>the </a:t>
            </a:r>
            <a:r>
              <a:rPr lang="en-US" sz="3200" spc="-215" dirty="0"/>
              <a:t>use </a:t>
            </a:r>
            <a:r>
              <a:rPr lang="en-US" sz="3200" spc="-5" dirty="0"/>
              <a:t>of</a:t>
            </a:r>
            <a:r>
              <a:rPr lang="en-US" sz="3200" spc="-325" dirty="0"/>
              <a:t> </a:t>
            </a:r>
            <a:r>
              <a:rPr lang="en-US" sz="3200" spc="-120" dirty="0"/>
              <a:t>funds. </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50" dirty="0"/>
              <a:t>Profit</a:t>
            </a:r>
            <a:r>
              <a:rPr lang="en-US" sz="3200" spc="-200" dirty="0"/>
              <a:t> </a:t>
            </a:r>
            <a:r>
              <a:rPr lang="en-US" sz="3200" spc="-114" dirty="0"/>
              <a:t>planning.</a:t>
            </a:r>
            <a:endParaRPr lang="en-US" sz="3200" dirty="0"/>
          </a:p>
          <a:p>
            <a:pPr marL="355600" marR="5080" indent="-228600">
              <a:lnSpc>
                <a:spcPct val="90000"/>
              </a:lnSpc>
              <a:spcBef>
                <a:spcPts val="770"/>
              </a:spcBef>
              <a:buFont typeface="Arial" panose="020B0604020202020204" pitchFamily="34" charset="0"/>
              <a:buChar char="•"/>
              <a:tabLst>
                <a:tab pos="355600" algn="l"/>
              </a:tabLst>
            </a:pPr>
            <a:r>
              <a:rPr lang="en-US" sz="3200" spc="-185" dirty="0"/>
              <a:t>Disposal </a:t>
            </a:r>
            <a:r>
              <a:rPr lang="en-US" sz="3200" spc="-5" dirty="0"/>
              <a:t>of </a:t>
            </a:r>
            <a:r>
              <a:rPr lang="en-US" sz="3200" spc="-140" dirty="0"/>
              <a:t>surplus </a:t>
            </a:r>
            <a:r>
              <a:rPr lang="en-US" sz="3200" spc="-25" dirty="0"/>
              <a:t>or </a:t>
            </a:r>
            <a:r>
              <a:rPr lang="en-US" sz="3200" spc="-5" dirty="0"/>
              <a:t>profit, </a:t>
            </a:r>
            <a:r>
              <a:rPr lang="en-US" sz="3200" spc="-25" dirty="0"/>
              <a:t>or</a:t>
            </a:r>
            <a:r>
              <a:rPr lang="en-US" sz="3200" spc="-640" dirty="0"/>
              <a:t> </a:t>
            </a:r>
            <a:r>
              <a:rPr lang="en-US" sz="3200" spc="-90" dirty="0"/>
              <a:t>dividend  </a:t>
            </a:r>
            <a:r>
              <a:rPr lang="en-US" sz="3200" spc="-135" dirty="0"/>
              <a:t>decision.</a:t>
            </a:r>
            <a:endParaRPr lang="en-US" sz="3200" dirty="0"/>
          </a:p>
          <a:p>
            <a:pPr marL="355600" indent="-228600">
              <a:lnSpc>
                <a:spcPct val="90000"/>
              </a:lnSpc>
              <a:spcBef>
                <a:spcPts val="765"/>
              </a:spcBef>
              <a:buFont typeface="Arial" panose="020B0604020202020204" pitchFamily="34" charset="0"/>
              <a:buChar char="•"/>
              <a:tabLst>
                <a:tab pos="355600" algn="l"/>
              </a:tabLst>
            </a:pPr>
            <a:r>
              <a:rPr lang="en-US" sz="3200" spc="-125" dirty="0"/>
              <a:t>Management </a:t>
            </a:r>
            <a:r>
              <a:rPr lang="en-US" sz="3200" spc="-5" dirty="0"/>
              <a:t>of </a:t>
            </a:r>
            <a:r>
              <a:rPr lang="en-US" sz="3200" spc="-90" dirty="0"/>
              <a:t>working</a:t>
            </a:r>
            <a:r>
              <a:rPr lang="en-US" sz="3200" spc="-390" dirty="0"/>
              <a:t> </a:t>
            </a:r>
            <a:r>
              <a:rPr lang="en-US" sz="3200" spc="-100" dirty="0"/>
              <a:t>capital.</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35" dirty="0"/>
              <a:t>Helping </a:t>
            </a:r>
            <a:r>
              <a:rPr lang="en-US" sz="3200" spc="-40" dirty="0"/>
              <a:t>in </a:t>
            </a:r>
            <a:r>
              <a:rPr lang="en-US" sz="3200" spc="-90" dirty="0"/>
              <a:t>valuation</a:t>
            </a:r>
            <a:r>
              <a:rPr lang="en-US" sz="3200" spc="-290" dirty="0"/>
              <a:t> </a:t>
            </a:r>
            <a:r>
              <a:rPr lang="en-US" sz="3200" spc="-155" dirty="0"/>
              <a:t>decisions.</a:t>
            </a:r>
            <a:endParaRPr lang="en-US"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kern="1200" spc="-385">
                <a:solidFill>
                  <a:srgbClr val="FFFFFF"/>
                </a:solidFill>
                <a:latin typeface="+mj-lt"/>
                <a:ea typeface="+mj-ea"/>
                <a:cs typeface="+mj-cs"/>
              </a:rPr>
              <a:t>Co</a:t>
            </a:r>
            <a:r>
              <a:rPr lang="en-US" sz="4000" kern="1200" spc="-355">
                <a:solidFill>
                  <a:srgbClr val="FFFFFF"/>
                </a:solidFill>
                <a:latin typeface="+mj-lt"/>
                <a:ea typeface="+mj-ea"/>
                <a:cs typeface="+mj-cs"/>
              </a:rPr>
              <a:t>n</a:t>
            </a:r>
            <a:r>
              <a:rPr lang="en-US" sz="4000" kern="1200" spc="-229">
                <a:solidFill>
                  <a:srgbClr val="FFFFFF"/>
                </a:solidFill>
                <a:latin typeface="+mj-lt"/>
                <a:ea typeface="+mj-ea"/>
                <a:cs typeface="+mj-cs"/>
              </a:rPr>
              <a:t>tinued….</a:t>
            </a:r>
          </a:p>
        </p:txBody>
      </p:sp>
      <p:sp>
        <p:nvSpPr>
          <p:cNvPr id="3" name="object 3"/>
          <p:cNvSpPr txBox="1"/>
          <p:nvPr/>
        </p:nvSpPr>
        <p:spPr>
          <a:xfrm>
            <a:off x="628650" y="2055813"/>
            <a:ext cx="7981950" cy="4268787"/>
          </a:xfrm>
          <a:prstGeom prst="rect">
            <a:avLst/>
          </a:prstGeom>
        </p:spPr>
        <p:txBody>
          <a:bodyPr vert="horz" lIns="91440" tIns="45720" rIns="91440" bIns="45720" rtlCol="0">
            <a:normAutofit/>
          </a:bodyPr>
          <a:lstStyle/>
          <a:p>
            <a:pPr marL="355600" indent="-228600" algn="just">
              <a:lnSpc>
                <a:spcPct val="90000"/>
              </a:lnSpc>
              <a:spcBef>
                <a:spcPts val="865"/>
              </a:spcBef>
              <a:buFont typeface="Arial" panose="020B0604020202020204" pitchFamily="34" charset="0"/>
              <a:buChar char="•"/>
              <a:tabLst>
                <a:tab pos="355600" algn="l"/>
              </a:tabLst>
            </a:pPr>
            <a:r>
              <a:rPr lang="en-US" sz="3600" spc="-105" dirty="0"/>
              <a:t>Wealth</a:t>
            </a:r>
            <a:r>
              <a:rPr lang="en-US" sz="3600" spc="-180" dirty="0"/>
              <a:t> </a:t>
            </a:r>
            <a:r>
              <a:rPr lang="en-US" sz="3600" spc="-114" dirty="0"/>
              <a:t>maximization.</a:t>
            </a:r>
            <a:endParaRPr lang="en-US" sz="3600" dirty="0"/>
          </a:p>
          <a:p>
            <a:pPr marL="355600" indent="-228600" algn="just">
              <a:lnSpc>
                <a:spcPct val="90000"/>
              </a:lnSpc>
              <a:spcBef>
                <a:spcPts val="770"/>
              </a:spcBef>
              <a:buFont typeface="Arial" panose="020B0604020202020204" pitchFamily="34" charset="0"/>
              <a:buChar char="•"/>
              <a:tabLst>
                <a:tab pos="355600" algn="l"/>
              </a:tabLst>
            </a:pPr>
            <a:r>
              <a:rPr lang="en-US" sz="3600" spc="-240" dirty="0"/>
              <a:t>Legal</a:t>
            </a:r>
            <a:r>
              <a:rPr lang="en-US" sz="3600" spc="-180" dirty="0"/>
              <a:t> </a:t>
            </a:r>
            <a:r>
              <a:rPr lang="en-US" sz="3600" spc="-100" dirty="0"/>
              <a:t>responsibilities.</a:t>
            </a:r>
            <a:endParaRPr lang="en-US" sz="3600" dirty="0"/>
          </a:p>
          <a:p>
            <a:pPr marL="355600" marR="1261745" indent="-228600" algn="just">
              <a:lnSpc>
                <a:spcPct val="90000"/>
              </a:lnSpc>
              <a:spcBef>
                <a:spcPts val="770"/>
              </a:spcBef>
              <a:buFont typeface="Arial" panose="020B0604020202020204" pitchFamily="34" charset="0"/>
              <a:buChar char="•"/>
              <a:tabLst>
                <a:tab pos="355600" algn="l"/>
              </a:tabLst>
            </a:pPr>
            <a:r>
              <a:rPr lang="en-US" sz="3600" spc="-180" dirty="0"/>
              <a:t>Designing </a:t>
            </a:r>
            <a:r>
              <a:rPr lang="en-US" sz="3600" spc="-105" dirty="0"/>
              <a:t>suitable </a:t>
            </a:r>
            <a:r>
              <a:rPr lang="en-US" sz="3600" spc="-190" dirty="0"/>
              <a:t>system </a:t>
            </a:r>
            <a:r>
              <a:rPr lang="en-US" sz="3600" spc="-5" dirty="0"/>
              <a:t>of</a:t>
            </a:r>
            <a:r>
              <a:rPr lang="en-US" sz="3600" spc="-155" dirty="0"/>
              <a:t> </a:t>
            </a:r>
            <a:r>
              <a:rPr lang="en-US" sz="3600" spc="-95" dirty="0"/>
              <a:t>providing  </a:t>
            </a:r>
            <a:r>
              <a:rPr lang="en-US" sz="3600" spc="-50" dirty="0"/>
              <a:t>information.</a:t>
            </a:r>
            <a:endParaRPr lang="en-US" sz="3600" dirty="0"/>
          </a:p>
          <a:p>
            <a:pPr marL="355600" indent="-228600" algn="just">
              <a:lnSpc>
                <a:spcPct val="90000"/>
              </a:lnSpc>
              <a:spcBef>
                <a:spcPts val="770"/>
              </a:spcBef>
              <a:buFont typeface="Arial" panose="020B0604020202020204" pitchFamily="34" charset="0"/>
              <a:buChar char="•"/>
              <a:tabLst>
                <a:tab pos="355600" algn="l"/>
              </a:tabLst>
            </a:pPr>
            <a:r>
              <a:rPr lang="en-US" sz="3600" spc="-195" dirty="0"/>
              <a:t>Keeping </a:t>
            </a:r>
            <a:r>
              <a:rPr lang="en-US" sz="3600" spc="-95" dirty="0"/>
              <a:t>track </a:t>
            </a:r>
            <a:r>
              <a:rPr lang="en-US" sz="3600" spc="-5" dirty="0"/>
              <a:t>of </a:t>
            </a:r>
            <a:r>
              <a:rPr lang="en-US" sz="3600" spc="-150" dirty="0"/>
              <a:t>stock </a:t>
            </a:r>
            <a:r>
              <a:rPr lang="en-US" sz="3600" spc="-210" dirty="0"/>
              <a:t>exchange</a:t>
            </a:r>
            <a:r>
              <a:rPr lang="en-US" sz="3600" spc="-465" dirty="0"/>
              <a:t> </a:t>
            </a:r>
            <a:r>
              <a:rPr lang="en-US" sz="3600" spc="-80" dirty="0"/>
              <a:t>quotations.</a:t>
            </a:r>
            <a:endParaRPr lang="en-US" sz="3600" dirty="0"/>
          </a:p>
          <a:p>
            <a:pPr marL="355600" indent="-228600" algn="just">
              <a:lnSpc>
                <a:spcPct val="90000"/>
              </a:lnSpc>
              <a:spcBef>
                <a:spcPts val="770"/>
              </a:spcBef>
              <a:buFont typeface="Arial" panose="020B0604020202020204" pitchFamily="34" charset="0"/>
              <a:buChar char="•"/>
              <a:tabLst>
                <a:tab pos="355600" algn="l"/>
              </a:tabLst>
            </a:pPr>
            <a:r>
              <a:rPr lang="en-US" sz="3600" spc="-105" dirty="0"/>
              <a:t>Co-ordination </a:t>
            </a:r>
            <a:r>
              <a:rPr lang="en-US" sz="3600" dirty="0"/>
              <a:t>of </a:t>
            </a:r>
            <a:r>
              <a:rPr lang="en-US" sz="3600" spc="-35" dirty="0"/>
              <a:t>the </a:t>
            </a:r>
            <a:r>
              <a:rPr lang="en-US" sz="3600" spc="-75" dirty="0"/>
              <a:t>activities </a:t>
            </a:r>
            <a:r>
              <a:rPr lang="en-US" sz="3600" spc="-5" dirty="0"/>
              <a:t>of</a:t>
            </a:r>
            <a:r>
              <a:rPr lang="en-US" sz="3600" spc="-625" dirty="0"/>
              <a:t> </a:t>
            </a:r>
            <a:r>
              <a:rPr lang="en-US" sz="3600" spc="-130" dirty="0"/>
              <a:t>subordinates.</a:t>
            </a:r>
            <a:endParaRPr lang="en-US"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pPr marL="12700" algn="l">
              <a:lnSpc>
                <a:spcPct val="90000"/>
              </a:lnSpc>
            </a:pPr>
            <a:r>
              <a:rPr lang="en-US" sz="4000" kern="1200" spc="-385">
                <a:solidFill>
                  <a:srgbClr val="FFFFFF"/>
                </a:solidFill>
                <a:latin typeface="+mj-lt"/>
                <a:ea typeface="+mj-ea"/>
                <a:cs typeface="+mj-cs"/>
              </a:rPr>
              <a:t>Co</a:t>
            </a:r>
            <a:r>
              <a:rPr lang="en-US" sz="4000" kern="1200" spc="-355">
                <a:solidFill>
                  <a:srgbClr val="FFFFFF"/>
                </a:solidFill>
                <a:latin typeface="+mj-lt"/>
                <a:ea typeface="+mj-ea"/>
                <a:cs typeface="+mj-cs"/>
              </a:rPr>
              <a:t>n</a:t>
            </a:r>
            <a:r>
              <a:rPr lang="en-US" sz="4000" kern="1200" spc="-229">
                <a:solidFill>
                  <a:srgbClr val="FFFFFF"/>
                </a:solidFill>
                <a:latin typeface="+mj-lt"/>
                <a:ea typeface="+mj-ea"/>
                <a:cs typeface="+mj-cs"/>
              </a:rPr>
              <a:t>tinued….</a:t>
            </a:r>
          </a:p>
        </p:txBody>
      </p:sp>
      <p:sp>
        <p:nvSpPr>
          <p:cNvPr id="3" name="object 3"/>
          <p:cNvSpPr txBox="1"/>
          <p:nvPr/>
        </p:nvSpPr>
        <p:spPr>
          <a:xfrm>
            <a:off x="628650" y="2438400"/>
            <a:ext cx="7886700" cy="3738562"/>
          </a:xfrm>
          <a:prstGeom prst="rect">
            <a:avLst/>
          </a:prstGeom>
        </p:spPr>
        <p:txBody>
          <a:bodyPr vert="horz" lIns="91440" tIns="45720" rIns="91440" bIns="45720" rtlCol="0">
            <a:normAutofit/>
          </a:bodyPr>
          <a:lstStyle/>
          <a:p>
            <a:pPr marL="355600" indent="-228600">
              <a:lnSpc>
                <a:spcPct val="90000"/>
              </a:lnSpc>
              <a:spcBef>
                <a:spcPts val="865"/>
              </a:spcBef>
              <a:buFont typeface="Arial" panose="020B0604020202020204" pitchFamily="34" charset="0"/>
              <a:buChar char="•"/>
              <a:tabLst>
                <a:tab pos="355600" algn="l"/>
              </a:tabLst>
            </a:pPr>
            <a:r>
              <a:rPr lang="en-US" sz="3200" spc="-90" dirty="0"/>
              <a:t>Other</a:t>
            </a:r>
            <a:r>
              <a:rPr lang="en-US" sz="3200" spc="-185" dirty="0"/>
              <a:t> </a:t>
            </a:r>
            <a:r>
              <a:rPr lang="en-US" sz="3200" spc="-95" dirty="0"/>
              <a:t>responsibilities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40" dirty="0"/>
              <a:t>Responsibilities </a:t>
            </a:r>
            <a:r>
              <a:rPr lang="en-US" sz="3200" spc="25" dirty="0"/>
              <a:t>to</a:t>
            </a:r>
            <a:r>
              <a:rPr lang="en-US" sz="3200" spc="-190" dirty="0"/>
              <a:t> </a:t>
            </a:r>
            <a:r>
              <a:rPr lang="en-US" sz="3200" spc="-140" dirty="0"/>
              <a:t>shareholders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40" dirty="0"/>
              <a:t>Responsibilities </a:t>
            </a:r>
            <a:r>
              <a:rPr lang="en-US" sz="3200" spc="20" dirty="0"/>
              <a:t>to</a:t>
            </a:r>
            <a:r>
              <a:rPr lang="en-US" sz="3200" spc="-165" dirty="0"/>
              <a:t> </a:t>
            </a:r>
            <a:r>
              <a:rPr lang="en-US" sz="3200" spc="-155" dirty="0"/>
              <a:t>employees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40" dirty="0"/>
              <a:t>Responsibilities </a:t>
            </a:r>
            <a:r>
              <a:rPr lang="en-US" sz="3200" spc="20" dirty="0"/>
              <a:t>to </a:t>
            </a:r>
            <a:r>
              <a:rPr lang="en-US" sz="3200" spc="-130" dirty="0"/>
              <a:t>various</a:t>
            </a:r>
            <a:r>
              <a:rPr lang="en-US" sz="3200" spc="-350" dirty="0"/>
              <a:t> </a:t>
            </a:r>
            <a:r>
              <a:rPr lang="en-US" sz="3200" spc="-90" dirty="0"/>
              <a:t>creditors</a:t>
            </a:r>
            <a:endParaRPr lang="en-US" sz="3200" dirty="0"/>
          </a:p>
          <a:p>
            <a:pPr marL="355600" indent="-228600">
              <a:lnSpc>
                <a:spcPct val="90000"/>
              </a:lnSpc>
              <a:spcBef>
                <a:spcPts val="770"/>
              </a:spcBef>
              <a:buFont typeface="Arial" panose="020B0604020202020204" pitchFamily="34" charset="0"/>
              <a:buChar char="•"/>
              <a:tabLst>
                <a:tab pos="355600" algn="l"/>
              </a:tabLst>
            </a:pPr>
            <a:r>
              <a:rPr lang="en-US" sz="3200" spc="-140" dirty="0"/>
              <a:t>Responsibilities </a:t>
            </a:r>
            <a:r>
              <a:rPr lang="en-US" sz="3200" spc="20" dirty="0"/>
              <a:t>to</a:t>
            </a:r>
            <a:r>
              <a:rPr lang="en-US" sz="3200" spc="-160" dirty="0"/>
              <a:t> </a:t>
            </a:r>
            <a:r>
              <a:rPr lang="en-US" sz="3200" spc="-155" dirty="0"/>
              <a:t>customers</a:t>
            </a:r>
            <a:endParaRPr lang="en-US" sz="3200" dirty="0"/>
          </a:p>
          <a:p>
            <a:pPr marL="355600" indent="-228600">
              <a:lnSpc>
                <a:spcPct val="90000"/>
              </a:lnSpc>
              <a:spcBef>
                <a:spcPts val="765"/>
              </a:spcBef>
              <a:buFont typeface="Arial" panose="020B0604020202020204" pitchFamily="34" charset="0"/>
              <a:buChar char="•"/>
              <a:tabLst>
                <a:tab pos="355600" algn="l"/>
              </a:tabLst>
            </a:pPr>
            <a:r>
              <a:rPr lang="en-US" sz="3200" spc="-140" dirty="0"/>
              <a:t>Responsibilities </a:t>
            </a:r>
            <a:r>
              <a:rPr lang="en-US" sz="3200" spc="20" dirty="0"/>
              <a:t>to </a:t>
            </a:r>
            <a:r>
              <a:rPr lang="en-US" sz="3200" spc="-35" dirty="0"/>
              <a:t>the</a:t>
            </a:r>
            <a:r>
              <a:rPr lang="en-US" sz="3200" spc="-345" dirty="0"/>
              <a:t> </a:t>
            </a:r>
            <a:r>
              <a:rPr lang="en-US" sz="3200" spc="-125" dirty="0"/>
              <a:t>society</a:t>
            </a:r>
            <a:endParaRPr lang="en-US"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2438400"/>
            <a:ext cx="7886700" cy="3738562"/>
          </a:xfrm>
        </p:spPr>
        <p:txBody>
          <a:bodyPr>
            <a:normAutofit/>
          </a:bodyPr>
          <a:lstStyle/>
          <a:p>
            <a:pPr algn="ctr">
              <a:buNone/>
            </a:pPr>
            <a:r>
              <a:rPr lang="en-US" sz="4800" b="1" dirty="0"/>
              <a:t>Thank You</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10C08-54EC-9C85-DF09-A287F5149B1F}"/>
              </a:ext>
            </a:extLst>
          </p:cNvPr>
          <p:cNvSpPr>
            <a:spLocks noGrp="1"/>
          </p:cNvSpPr>
          <p:nvPr>
            <p:ph type="title"/>
          </p:nvPr>
        </p:nvSpPr>
        <p:spPr/>
        <p:txBody>
          <a:bodyPr/>
          <a:lstStyle/>
          <a:p>
            <a:r>
              <a:rPr lang="en-US" dirty="0"/>
              <a:t>Tutorial I</a:t>
            </a:r>
          </a:p>
        </p:txBody>
      </p:sp>
      <p:sp>
        <p:nvSpPr>
          <p:cNvPr id="3" name="Content Placeholder 2">
            <a:extLst>
              <a:ext uri="{FF2B5EF4-FFF2-40B4-BE49-F238E27FC236}">
                <a16:creationId xmlns:a16="http://schemas.microsoft.com/office/drawing/2014/main" id="{E8233CB7-D659-6DF2-0915-F4E81E68D736}"/>
              </a:ext>
            </a:extLst>
          </p:cNvPr>
          <p:cNvSpPr>
            <a:spLocks noGrp="1"/>
          </p:cNvSpPr>
          <p:nvPr>
            <p:ph idx="1"/>
          </p:nvPr>
        </p:nvSpPr>
        <p:spPr/>
        <p:txBody>
          <a:bodyPr/>
          <a:lstStyle/>
          <a:p>
            <a:pPr marL="0" indent="0" algn="just">
              <a:buNone/>
            </a:pPr>
            <a:r>
              <a:rPr lang="en-US" sz="3200" b="1" dirty="0"/>
              <a:t>Q.1 Explain the Nature of Corporate Finance in the present scenario.</a:t>
            </a:r>
          </a:p>
          <a:p>
            <a:pPr marL="0" indent="0" algn="just">
              <a:buNone/>
            </a:pPr>
            <a:r>
              <a:rPr lang="en-US" b="1" dirty="0"/>
              <a:t>Q.2 What are Major objectives of Financial Management</a:t>
            </a:r>
          </a:p>
          <a:p>
            <a:pPr marL="0" indent="0" algn="just">
              <a:buNone/>
            </a:pPr>
            <a:r>
              <a:rPr lang="en-US" b="1" dirty="0"/>
              <a:t>Q.3 Write a detailed note on financial intermediaries of India.</a:t>
            </a:r>
            <a:endParaRPr lang="en-US" dirty="0"/>
          </a:p>
        </p:txBody>
      </p:sp>
    </p:spTree>
    <p:extLst>
      <p:ext uri="{BB962C8B-B14F-4D97-AF65-F5344CB8AC3E}">
        <p14:creationId xmlns:p14="http://schemas.microsoft.com/office/powerpoint/2010/main" val="322394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68929" y="461594"/>
            <a:ext cx="3405504" cy="697230"/>
          </a:xfrm>
          <a:prstGeom prst="rect">
            <a:avLst/>
          </a:prstGeom>
        </p:spPr>
        <p:txBody>
          <a:bodyPr vert="horz" wrap="square" lIns="0" tIns="13335" rIns="0" bIns="0" rtlCol="0">
            <a:spAutoFit/>
          </a:bodyPr>
          <a:lstStyle/>
          <a:p>
            <a:pPr marL="12700">
              <a:lnSpc>
                <a:spcPct val="100000"/>
              </a:lnSpc>
              <a:spcBef>
                <a:spcPts val="105"/>
              </a:spcBef>
            </a:pPr>
            <a:r>
              <a:rPr lang="en-US" spc="-175" dirty="0"/>
              <a:t>D</a:t>
            </a:r>
            <a:r>
              <a:rPr spc="-40"/>
              <a:t>efinition</a:t>
            </a:r>
            <a:endParaRPr spc="-40" dirty="0"/>
          </a:p>
        </p:txBody>
      </p:sp>
      <p:sp>
        <p:nvSpPr>
          <p:cNvPr id="3" name="object 3"/>
          <p:cNvSpPr txBox="1"/>
          <p:nvPr/>
        </p:nvSpPr>
        <p:spPr>
          <a:xfrm>
            <a:off x="421640" y="1558797"/>
            <a:ext cx="8644255" cy="4621137"/>
          </a:xfrm>
          <a:prstGeom prst="rect">
            <a:avLst/>
          </a:prstGeom>
        </p:spPr>
        <p:txBody>
          <a:bodyPr vert="horz" wrap="square" lIns="0" tIns="67945" rIns="0" bIns="0" rtlCol="0">
            <a:spAutoFit/>
          </a:bodyPr>
          <a:lstStyle/>
          <a:p>
            <a:pPr marL="12700" marR="777240" indent="760730" algn="just">
              <a:lnSpc>
                <a:spcPts val="3460"/>
              </a:lnSpc>
              <a:spcBef>
                <a:spcPts val="535"/>
              </a:spcBef>
            </a:pPr>
            <a:r>
              <a:rPr lang="en-US" sz="3200" dirty="0"/>
              <a:t>Ezra Solomon has described the nature of financial management as follows: “Financial management is properly viewed as an integral part of overall management rather than as a staff specially concerned with funds raising operations.</a:t>
            </a:r>
          </a:p>
          <a:p>
            <a:pPr marL="12700" marR="777240" indent="760730" algn="just">
              <a:lnSpc>
                <a:spcPts val="3460"/>
              </a:lnSpc>
              <a:spcBef>
                <a:spcPts val="535"/>
              </a:spcBef>
            </a:pPr>
            <a:r>
              <a:rPr lang="en-US" sz="3200" dirty="0"/>
              <a:t>“Financial management is the operational activity of a business that is responsible for obtaining and effectively utilizing the funds necessary for efficient operations.”- </a:t>
            </a:r>
            <a:r>
              <a:rPr lang="en-US" sz="3200" b="1" dirty="0"/>
              <a:t>Massie</a:t>
            </a:r>
            <a:endParaRPr sz="32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970" y="461594"/>
            <a:ext cx="7956830" cy="984885"/>
          </a:xfrm>
        </p:spPr>
        <p:txBody>
          <a:bodyPr/>
          <a:lstStyle/>
          <a:p>
            <a:pPr algn="just"/>
            <a:r>
              <a:rPr lang="en-US" sz="3200" b="1" dirty="0"/>
              <a:t>Nature of Corporate Finance</a:t>
            </a:r>
          </a:p>
        </p:txBody>
      </p:sp>
      <p:sp>
        <p:nvSpPr>
          <p:cNvPr id="3" name="Text Placeholder 2"/>
          <p:cNvSpPr>
            <a:spLocks noGrp="1"/>
          </p:cNvSpPr>
          <p:nvPr>
            <p:ph idx="1"/>
          </p:nvPr>
        </p:nvSpPr>
        <p:spPr>
          <a:xfrm>
            <a:off x="537210" y="1607565"/>
            <a:ext cx="8069579" cy="3939540"/>
          </a:xfrm>
        </p:spPr>
        <p:txBody>
          <a:bodyPr>
            <a:normAutofit lnSpcReduction="10000"/>
          </a:bodyPr>
          <a:lstStyle/>
          <a:p>
            <a:pPr>
              <a:buNone/>
            </a:pPr>
            <a:r>
              <a:rPr lang="en-US" dirty="0"/>
              <a:t>•Part of overall management.</a:t>
            </a:r>
          </a:p>
          <a:p>
            <a:pPr fontAlgn="base">
              <a:buNone/>
            </a:pPr>
            <a:r>
              <a:rPr lang="en-US" dirty="0"/>
              <a:t>•Closely related with other disciplines.</a:t>
            </a:r>
          </a:p>
          <a:p>
            <a:pPr fontAlgn="base">
              <a:buNone/>
            </a:pPr>
            <a:r>
              <a:rPr lang="en-US" dirty="0"/>
              <a:t>•Continuous process.</a:t>
            </a:r>
          </a:p>
          <a:p>
            <a:pPr fontAlgn="base">
              <a:buNone/>
            </a:pPr>
            <a:r>
              <a:rPr lang="en-US" dirty="0"/>
              <a:t>•Different from accounting.</a:t>
            </a:r>
          </a:p>
          <a:p>
            <a:pPr fontAlgn="base">
              <a:buNone/>
            </a:pPr>
            <a:r>
              <a:rPr lang="en-US" dirty="0"/>
              <a:t>•Helpful in decision making.</a:t>
            </a:r>
          </a:p>
          <a:p>
            <a:pPr fontAlgn="base">
              <a:buNone/>
            </a:pPr>
            <a:r>
              <a:rPr lang="en-US" dirty="0"/>
              <a:t>•Wider scope.</a:t>
            </a:r>
          </a:p>
          <a:p>
            <a:pPr fontAlgn="base">
              <a:buNone/>
            </a:pPr>
            <a:r>
              <a:rPr lang="en-US" dirty="0"/>
              <a:t>•Both science and Art.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The scope of Financial Management</a:t>
            </a:r>
            <a:br>
              <a:rPr lang="en-US" sz="3200" b="1" dirty="0"/>
            </a:br>
            <a:endParaRPr lang="en-US" sz="3200" b="1" dirty="0"/>
          </a:p>
        </p:txBody>
      </p:sp>
      <p:sp>
        <p:nvSpPr>
          <p:cNvPr id="3" name="Content Placeholder 2"/>
          <p:cNvSpPr>
            <a:spLocks noGrp="1"/>
          </p:cNvSpPr>
          <p:nvPr>
            <p:ph idx="1"/>
          </p:nvPr>
        </p:nvSpPr>
        <p:spPr/>
        <p:txBody>
          <a:bodyPr/>
          <a:lstStyle/>
          <a:p>
            <a:pPr algn="just"/>
            <a:r>
              <a:rPr lang="en-US" dirty="0"/>
              <a:t>The introduction to financial management also requires you to understand the scope of financial management. It is important that financial decisions take care of the shareholders’ interests.</a:t>
            </a:r>
          </a:p>
          <a:p>
            <a:pPr algn="just"/>
            <a:r>
              <a:rPr lang="en-US" dirty="0"/>
              <a:t>Scope of financial management by studying the nature of investment, financing, and dividend decisions.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61466" y="496646"/>
            <a:ext cx="7430770" cy="635000"/>
          </a:xfrm>
          <a:prstGeom prst="rect">
            <a:avLst/>
          </a:prstGeom>
        </p:spPr>
        <p:txBody>
          <a:bodyPr vert="horz" wrap="square" lIns="0" tIns="12065" rIns="0" bIns="0" rtlCol="0">
            <a:spAutoFit/>
          </a:bodyPr>
          <a:lstStyle/>
          <a:p>
            <a:pPr marL="12700">
              <a:lnSpc>
                <a:spcPct val="100000"/>
              </a:lnSpc>
              <a:spcBef>
                <a:spcPts val="95"/>
              </a:spcBef>
            </a:pPr>
            <a:r>
              <a:rPr sz="4000" b="1" spc="-175" dirty="0"/>
              <a:t>Objectives </a:t>
            </a:r>
            <a:r>
              <a:rPr sz="4000" b="1" spc="-10" dirty="0"/>
              <a:t>of</a:t>
            </a:r>
            <a:r>
              <a:rPr lang="en-US" sz="4000" b="1" spc="-10" dirty="0"/>
              <a:t> </a:t>
            </a:r>
            <a:r>
              <a:rPr lang="en-US" sz="4000" b="1" spc="-110" dirty="0"/>
              <a:t>Financial Management</a:t>
            </a:r>
            <a:endParaRPr sz="4000" b="1" dirty="0"/>
          </a:p>
        </p:txBody>
      </p:sp>
      <p:sp>
        <p:nvSpPr>
          <p:cNvPr id="3" name="object 3"/>
          <p:cNvSpPr txBox="1"/>
          <p:nvPr/>
        </p:nvSpPr>
        <p:spPr>
          <a:xfrm>
            <a:off x="535940" y="1510635"/>
            <a:ext cx="8022590" cy="5335435"/>
          </a:xfrm>
          <a:prstGeom prst="rect">
            <a:avLst/>
          </a:prstGeom>
        </p:spPr>
        <p:txBody>
          <a:bodyPr vert="horz" wrap="square" lIns="0" tIns="109855" rIns="0" bIns="0" rtlCol="0">
            <a:spAutoFit/>
          </a:bodyPr>
          <a:lstStyle/>
          <a:p>
            <a:pPr marL="355600" indent="-342900" algn="just">
              <a:lnSpc>
                <a:spcPct val="100000"/>
              </a:lnSpc>
              <a:spcBef>
                <a:spcPts val="865"/>
              </a:spcBef>
              <a:tabLst>
                <a:tab pos="354965" algn="l"/>
                <a:tab pos="355600" algn="l"/>
              </a:tabLst>
            </a:pPr>
            <a:r>
              <a:rPr sz="2800" b="1" spc="-120" dirty="0">
                <a:latin typeface="Arial"/>
                <a:cs typeface="Arial"/>
              </a:rPr>
              <a:t>1. </a:t>
            </a:r>
            <a:r>
              <a:rPr lang="en-US" sz="2800" b="1" spc="-114" dirty="0">
                <a:latin typeface="Arial"/>
                <a:cs typeface="Arial"/>
              </a:rPr>
              <a:t>Maximization </a:t>
            </a:r>
            <a:r>
              <a:rPr sz="2800" b="1" spc="-5" dirty="0">
                <a:latin typeface="Arial"/>
                <a:cs typeface="Arial"/>
              </a:rPr>
              <a:t>of</a:t>
            </a:r>
            <a:r>
              <a:rPr sz="2800" b="1" spc="-254" dirty="0">
                <a:latin typeface="Arial"/>
                <a:cs typeface="Arial"/>
              </a:rPr>
              <a:t> </a:t>
            </a:r>
            <a:r>
              <a:rPr lang="en-US" sz="2800" b="1" spc="-5" dirty="0">
                <a:latin typeface="Arial"/>
                <a:cs typeface="Arial"/>
              </a:rPr>
              <a:t>Profit</a:t>
            </a:r>
            <a:r>
              <a:rPr sz="2800" b="1" spc="-5" dirty="0">
                <a:latin typeface="Arial"/>
                <a:cs typeface="Arial"/>
              </a:rPr>
              <a:t>:-</a:t>
            </a:r>
            <a:endParaRPr lang="en-US" sz="2800" b="1" spc="-5" dirty="0">
              <a:latin typeface="Arial"/>
              <a:cs typeface="Arial"/>
            </a:endParaRPr>
          </a:p>
          <a:p>
            <a:pPr algn="just">
              <a:buFont typeface="Arial" pitchFamily="34" charset="0"/>
              <a:buChar char="•"/>
            </a:pPr>
            <a:r>
              <a:rPr lang="en-US" sz="2400" dirty="0"/>
              <a:t> </a:t>
            </a:r>
            <a:r>
              <a:rPr lang="en-US" sz="2800" dirty="0"/>
              <a:t>Profit earning is the main aim of every economic activity. </a:t>
            </a:r>
          </a:p>
          <a:p>
            <a:pPr algn="just">
              <a:buFont typeface="Arial" pitchFamily="34" charset="0"/>
              <a:buChar char="•"/>
            </a:pPr>
            <a:r>
              <a:rPr lang="en-US" sz="2800" dirty="0"/>
              <a:t>A business being an economic institution must earn profit to cover its costs and provide funds for growth .</a:t>
            </a:r>
          </a:p>
          <a:p>
            <a:pPr algn="just">
              <a:buFont typeface="Arial" pitchFamily="34" charset="0"/>
              <a:buChar char="•"/>
            </a:pPr>
            <a:r>
              <a:rPr lang="en-US" sz="2800" dirty="0"/>
              <a:t>No business can survive without earning profits.</a:t>
            </a:r>
          </a:p>
          <a:p>
            <a:pPr algn="just">
              <a:buFont typeface="Arial" pitchFamily="34" charset="0"/>
              <a:buChar char="•"/>
            </a:pPr>
            <a:r>
              <a:rPr lang="en-US" sz="2800" dirty="0"/>
              <a:t>Profit is a measure of efficiency of a business enterprise .</a:t>
            </a:r>
          </a:p>
          <a:p>
            <a:pPr algn="just">
              <a:buFont typeface="Arial" pitchFamily="34" charset="0"/>
              <a:buChar char="•"/>
            </a:pPr>
            <a:r>
              <a:rPr lang="en-US" sz="2800" dirty="0"/>
              <a:t>Profit-protection against risk which cannot be ensured . The accumulated profit enable a business to face risks like fall in price , competition from other units.</a:t>
            </a:r>
          </a:p>
          <a:p>
            <a:pPr marL="355600" indent="-342900" algn="just">
              <a:lnSpc>
                <a:spcPct val="100000"/>
              </a:lnSpc>
              <a:spcBef>
                <a:spcPts val="865"/>
              </a:spcBef>
              <a:tabLst>
                <a:tab pos="354965" algn="l"/>
                <a:tab pos="355600" algn="l"/>
              </a:tabLst>
            </a:pPr>
            <a:endParaRPr sz="24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9066" y="496646"/>
            <a:ext cx="7730490" cy="635000"/>
          </a:xfrm>
          <a:prstGeom prst="rect">
            <a:avLst/>
          </a:prstGeom>
        </p:spPr>
        <p:txBody>
          <a:bodyPr vert="horz" wrap="square" lIns="0" tIns="12065" rIns="0" bIns="0" rtlCol="0">
            <a:spAutoFit/>
          </a:bodyPr>
          <a:lstStyle/>
          <a:p>
            <a:pPr marL="12700">
              <a:lnSpc>
                <a:spcPct val="100000"/>
              </a:lnSpc>
              <a:spcBef>
                <a:spcPts val="95"/>
              </a:spcBef>
            </a:pPr>
            <a:r>
              <a:rPr sz="4000" spc="-290" dirty="0"/>
              <a:t>The </a:t>
            </a:r>
            <a:r>
              <a:rPr sz="4000" spc="-175" dirty="0"/>
              <a:t>Objectives </a:t>
            </a:r>
            <a:r>
              <a:rPr sz="4000" dirty="0"/>
              <a:t>of </a:t>
            </a:r>
            <a:r>
              <a:rPr sz="4000" spc="20" dirty="0"/>
              <a:t>profit</a:t>
            </a:r>
            <a:r>
              <a:rPr sz="4000" spc="-440" dirty="0"/>
              <a:t> </a:t>
            </a:r>
            <a:r>
              <a:rPr sz="4000" spc="-140" dirty="0"/>
              <a:t>maximization</a:t>
            </a:r>
            <a:endParaRPr sz="4000"/>
          </a:p>
        </p:txBody>
      </p:sp>
      <p:sp>
        <p:nvSpPr>
          <p:cNvPr id="3" name="object 3"/>
          <p:cNvSpPr txBox="1"/>
          <p:nvPr/>
        </p:nvSpPr>
        <p:spPr>
          <a:xfrm>
            <a:off x="535940" y="1607565"/>
            <a:ext cx="8027034" cy="3245485"/>
          </a:xfrm>
          <a:prstGeom prst="rect">
            <a:avLst/>
          </a:prstGeom>
        </p:spPr>
        <p:txBody>
          <a:bodyPr vert="horz" wrap="square" lIns="0" tIns="13335" rIns="0" bIns="0" rtlCol="0">
            <a:spAutoFit/>
          </a:bodyPr>
          <a:lstStyle/>
          <a:p>
            <a:pPr marL="355600" marR="5080" indent="-342900">
              <a:lnSpc>
                <a:spcPct val="100000"/>
              </a:lnSpc>
              <a:spcBef>
                <a:spcPts val="105"/>
              </a:spcBef>
              <a:buChar char="•"/>
              <a:tabLst>
                <a:tab pos="354965" algn="l"/>
                <a:tab pos="355600" algn="l"/>
              </a:tabLst>
            </a:pPr>
            <a:r>
              <a:rPr sz="3200" spc="-295" dirty="0">
                <a:latin typeface="Arial"/>
                <a:cs typeface="Arial"/>
              </a:rPr>
              <a:t>By </a:t>
            </a:r>
            <a:r>
              <a:rPr sz="3200" spc="-145" dirty="0">
                <a:latin typeface="Arial"/>
                <a:cs typeface="Arial"/>
              </a:rPr>
              <a:t>increasing </a:t>
            </a:r>
            <a:r>
              <a:rPr sz="3200" spc="-35" dirty="0">
                <a:latin typeface="Arial"/>
                <a:cs typeface="Arial"/>
              </a:rPr>
              <a:t>the </a:t>
            </a:r>
            <a:r>
              <a:rPr sz="3200" spc="-225" dirty="0">
                <a:latin typeface="Arial"/>
                <a:cs typeface="Arial"/>
              </a:rPr>
              <a:t>sales </a:t>
            </a:r>
            <a:r>
              <a:rPr sz="3200" spc="-150" dirty="0">
                <a:latin typeface="Arial"/>
                <a:cs typeface="Arial"/>
              </a:rPr>
              <a:t>and </a:t>
            </a:r>
            <a:r>
              <a:rPr sz="3200" spc="-60" dirty="0">
                <a:latin typeface="Arial"/>
                <a:cs typeface="Arial"/>
              </a:rPr>
              <a:t>there </a:t>
            </a:r>
            <a:r>
              <a:rPr sz="3200" spc="-135" dirty="0">
                <a:latin typeface="Arial"/>
                <a:cs typeface="Arial"/>
              </a:rPr>
              <a:t>by</a:t>
            </a:r>
            <a:r>
              <a:rPr sz="3200" spc="-275" dirty="0">
                <a:latin typeface="Arial"/>
                <a:cs typeface="Arial"/>
              </a:rPr>
              <a:t> </a:t>
            </a:r>
            <a:r>
              <a:rPr sz="3200" spc="-145" dirty="0">
                <a:latin typeface="Arial"/>
                <a:cs typeface="Arial"/>
              </a:rPr>
              <a:t>increasing  </a:t>
            </a:r>
            <a:r>
              <a:rPr sz="3200" spc="-35" dirty="0">
                <a:latin typeface="Arial"/>
                <a:cs typeface="Arial"/>
              </a:rPr>
              <a:t>the</a:t>
            </a:r>
            <a:r>
              <a:rPr sz="3200" spc="-180" dirty="0">
                <a:latin typeface="Arial"/>
                <a:cs typeface="Arial"/>
              </a:rPr>
              <a:t> </a:t>
            </a:r>
            <a:r>
              <a:rPr sz="3200" spc="-155" dirty="0">
                <a:latin typeface="Arial"/>
                <a:cs typeface="Arial"/>
              </a:rPr>
              <a:t>revenues.</a:t>
            </a:r>
            <a:endParaRPr sz="3200" dirty="0">
              <a:latin typeface="Arial"/>
              <a:cs typeface="Arial"/>
            </a:endParaRPr>
          </a:p>
          <a:p>
            <a:pPr marL="355600" marR="570865" indent="-342900">
              <a:lnSpc>
                <a:spcPct val="100000"/>
              </a:lnSpc>
              <a:spcBef>
                <a:spcPts val="770"/>
              </a:spcBef>
              <a:buChar char="•"/>
              <a:tabLst>
                <a:tab pos="354965" algn="l"/>
                <a:tab pos="355600" algn="l"/>
              </a:tabLst>
            </a:pPr>
            <a:r>
              <a:rPr sz="3200" spc="-295" dirty="0">
                <a:latin typeface="Arial"/>
                <a:cs typeface="Arial"/>
              </a:rPr>
              <a:t>By </a:t>
            </a:r>
            <a:r>
              <a:rPr sz="3200" spc="-125" dirty="0">
                <a:latin typeface="Arial"/>
                <a:cs typeface="Arial"/>
              </a:rPr>
              <a:t>reducing </a:t>
            </a:r>
            <a:r>
              <a:rPr sz="3200" spc="-35" dirty="0">
                <a:latin typeface="Arial"/>
                <a:cs typeface="Arial"/>
              </a:rPr>
              <a:t>the </a:t>
            </a:r>
            <a:r>
              <a:rPr sz="3200" spc="-145" dirty="0">
                <a:latin typeface="Arial"/>
                <a:cs typeface="Arial"/>
              </a:rPr>
              <a:t>cost </a:t>
            </a:r>
            <a:r>
              <a:rPr sz="3200" spc="-5" dirty="0">
                <a:latin typeface="Arial"/>
                <a:cs typeface="Arial"/>
              </a:rPr>
              <a:t>of </a:t>
            </a:r>
            <a:r>
              <a:rPr sz="3200" spc="-70" dirty="0">
                <a:latin typeface="Arial"/>
                <a:cs typeface="Arial"/>
              </a:rPr>
              <a:t>production</a:t>
            </a:r>
            <a:r>
              <a:rPr sz="3200" spc="-355" dirty="0">
                <a:latin typeface="Arial"/>
                <a:cs typeface="Arial"/>
              </a:rPr>
              <a:t> </a:t>
            </a:r>
            <a:r>
              <a:rPr sz="3200" spc="-75" dirty="0">
                <a:latin typeface="Arial"/>
                <a:cs typeface="Arial"/>
              </a:rPr>
              <a:t>through  </a:t>
            </a:r>
            <a:r>
              <a:rPr sz="3200" spc="-50" dirty="0">
                <a:latin typeface="Arial"/>
                <a:cs typeface="Arial"/>
              </a:rPr>
              <a:t>efficient </a:t>
            </a:r>
            <a:r>
              <a:rPr sz="3200" spc="-220" dirty="0">
                <a:latin typeface="Arial"/>
                <a:cs typeface="Arial"/>
              </a:rPr>
              <a:t>use </a:t>
            </a:r>
            <a:r>
              <a:rPr sz="3200" spc="-5" dirty="0">
                <a:latin typeface="Arial"/>
                <a:cs typeface="Arial"/>
              </a:rPr>
              <a:t>of </a:t>
            </a:r>
            <a:r>
              <a:rPr sz="3200" spc="-35" dirty="0">
                <a:latin typeface="Arial"/>
                <a:cs typeface="Arial"/>
              </a:rPr>
              <a:t>the</a:t>
            </a:r>
            <a:r>
              <a:rPr sz="3200" spc="-409" dirty="0">
                <a:latin typeface="Arial"/>
                <a:cs typeface="Arial"/>
              </a:rPr>
              <a:t> </a:t>
            </a:r>
            <a:r>
              <a:rPr sz="3200" spc="-160" dirty="0">
                <a:latin typeface="Arial"/>
                <a:cs typeface="Arial"/>
              </a:rPr>
              <a:t>resources.</a:t>
            </a:r>
            <a:endParaRPr sz="3200" dirty="0">
              <a:latin typeface="Arial"/>
              <a:cs typeface="Arial"/>
            </a:endParaRPr>
          </a:p>
          <a:p>
            <a:pPr marL="355600" indent="-342900">
              <a:lnSpc>
                <a:spcPct val="100000"/>
              </a:lnSpc>
              <a:spcBef>
                <a:spcPts val="770"/>
              </a:spcBef>
              <a:buChar char="•"/>
              <a:tabLst>
                <a:tab pos="354965" algn="l"/>
                <a:tab pos="355600" algn="l"/>
              </a:tabLst>
            </a:pPr>
            <a:r>
              <a:rPr sz="3200" spc="-295" dirty="0">
                <a:latin typeface="Arial"/>
                <a:cs typeface="Arial"/>
              </a:rPr>
              <a:t>By </a:t>
            </a:r>
            <a:r>
              <a:rPr sz="3200" spc="-145" dirty="0">
                <a:latin typeface="Arial"/>
                <a:cs typeface="Arial"/>
              </a:rPr>
              <a:t>making </a:t>
            </a:r>
            <a:r>
              <a:rPr sz="3200" spc="-100" dirty="0">
                <a:latin typeface="Arial"/>
                <a:cs typeface="Arial"/>
              </a:rPr>
              <a:t>judicious </a:t>
            </a:r>
            <a:r>
              <a:rPr sz="3200" spc="-140" dirty="0">
                <a:latin typeface="Arial"/>
                <a:cs typeface="Arial"/>
              </a:rPr>
              <a:t>choice </a:t>
            </a:r>
            <a:r>
              <a:rPr sz="3200" spc="-5" dirty="0">
                <a:latin typeface="Arial"/>
                <a:cs typeface="Arial"/>
              </a:rPr>
              <a:t>of</a:t>
            </a:r>
            <a:r>
              <a:rPr sz="3200" spc="-195" dirty="0">
                <a:latin typeface="Arial"/>
                <a:cs typeface="Arial"/>
              </a:rPr>
              <a:t> </a:t>
            </a:r>
            <a:r>
              <a:rPr sz="3200" spc="-114" dirty="0">
                <a:latin typeface="Arial"/>
                <a:cs typeface="Arial"/>
              </a:rPr>
              <a:t>funds.</a:t>
            </a:r>
            <a:endParaRPr sz="3200" dirty="0">
              <a:latin typeface="Arial"/>
              <a:cs typeface="Arial"/>
            </a:endParaRPr>
          </a:p>
          <a:p>
            <a:pPr marL="355600" indent="-342900">
              <a:lnSpc>
                <a:spcPct val="100000"/>
              </a:lnSpc>
              <a:spcBef>
                <a:spcPts val="765"/>
              </a:spcBef>
              <a:buChar char="•"/>
              <a:tabLst>
                <a:tab pos="354965" algn="l"/>
                <a:tab pos="355600" algn="l"/>
              </a:tabLst>
            </a:pPr>
            <a:r>
              <a:rPr sz="3200" spc="-295" dirty="0">
                <a:latin typeface="Arial"/>
                <a:cs typeface="Arial"/>
              </a:rPr>
              <a:t>By </a:t>
            </a:r>
            <a:r>
              <a:rPr sz="3200" spc="-100" dirty="0">
                <a:latin typeface="Arial"/>
                <a:cs typeface="Arial"/>
              </a:rPr>
              <a:t>minimizing</a:t>
            </a:r>
            <a:r>
              <a:rPr sz="3200" spc="-15" dirty="0">
                <a:latin typeface="Arial"/>
                <a:cs typeface="Arial"/>
              </a:rPr>
              <a:t> </a:t>
            </a:r>
            <a:r>
              <a:rPr sz="3200" spc="-110" dirty="0">
                <a:latin typeface="Arial"/>
                <a:cs typeface="Arial"/>
              </a:rPr>
              <a:t>risk</a:t>
            </a:r>
            <a:r>
              <a:rPr lang="en-US" sz="3200" spc="-110" dirty="0">
                <a:latin typeface="Arial"/>
                <a:cs typeface="Arial"/>
              </a:rPr>
              <a:t>.</a:t>
            </a:r>
            <a:endParaRPr sz="3200" dirty="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40432" y="461594"/>
            <a:ext cx="5266055" cy="697230"/>
          </a:xfrm>
          <a:prstGeom prst="rect">
            <a:avLst/>
          </a:prstGeom>
        </p:spPr>
        <p:txBody>
          <a:bodyPr vert="horz" wrap="square" lIns="0" tIns="13335" rIns="0" bIns="0" rtlCol="0">
            <a:spAutoFit/>
          </a:bodyPr>
          <a:lstStyle/>
          <a:p>
            <a:pPr marL="12700">
              <a:lnSpc>
                <a:spcPct val="100000"/>
              </a:lnSpc>
              <a:spcBef>
                <a:spcPts val="105"/>
              </a:spcBef>
            </a:pPr>
            <a:r>
              <a:rPr spc="-315" dirty="0"/>
              <a:t>The </a:t>
            </a:r>
            <a:r>
              <a:rPr spc="-180" dirty="0"/>
              <a:t>arguments </a:t>
            </a:r>
            <a:r>
              <a:rPr spc="-50" dirty="0"/>
              <a:t>in</a:t>
            </a:r>
            <a:r>
              <a:rPr spc="-270" dirty="0"/>
              <a:t> </a:t>
            </a:r>
            <a:r>
              <a:rPr spc="-140" dirty="0"/>
              <a:t>favor</a:t>
            </a:r>
          </a:p>
        </p:txBody>
      </p:sp>
      <p:sp>
        <p:nvSpPr>
          <p:cNvPr id="3" name="object 3"/>
          <p:cNvSpPr txBox="1"/>
          <p:nvPr/>
        </p:nvSpPr>
        <p:spPr>
          <a:xfrm>
            <a:off x="78739" y="1607565"/>
            <a:ext cx="8404860" cy="3870931"/>
          </a:xfrm>
          <a:prstGeom prst="rect">
            <a:avLst/>
          </a:prstGeom>
        </p:spPr>
        <p:txBody>
          <a:bodyPr vert="horz" wrap="square" lIns="0" tIns="13335" rIns="0" bIns="0" rtlCol="0">
            <a:spAutoFit/>
          </a:bodyPr>
          <a:lstStyle/>
          <a:p>
            <a:pPr marL="527685" marR="167005" indent="-514984">
              <a:lnSpc>
                <a:spcPct val="100000"/>
              </a:lnSpc>
              <a:spcBef>
                <a:spcPts val="105"/>
              </a:spcBef>
              <a:buAutoNum type="alphaLcParenR"/>
              <a:tabLst>
                <a:tab pos="527685" algn="l"/>
                <a:tab pos="528320" algn="l"/>
              </a:tabLst>
            </a:pPr>
            <a:r>
              <a:rPr sz="3200" spc="-50" dirty="0">
                <a:latin typeface="Arial"/>
                <a:cs typeface="Arial"/>
              </a:rPr>
              <a:t>Profit </a:t>
            </a:r>
            <a:r>
              <a:rPr sz="3200" spc="-165" dirty="0">
                <a:latin typeface="Arial"/>
                <a:cs typeface="Arial"/>
              </a:rPr>
              <a:t>is </a:t>
            </a:r>
            <a:r>
              <a:rPr sz="3200" spc="-35" dirty="0">
                <a:latin typeface="Arial"/>
                <a:cs typeface="Arial"/>
              </a:rPr>
              <a:t>the </a:t>
            </a:r>
            <a:r>
              <a:rPr sz="3200" spc="-70" dirty="0">
                <a:latin typeface="Arial"/>
                <a:cs typeface="Arial"/>
              </a:rPr>
              <a:t>prime </a:t>
            </a:r>
            <a:r>
              <a:rPr sz="3200" spc="-65" dirty="0">
                <a:latin typeface="Arial"/>
                <a:cs typeface="Arial"/>
              </a:rPr>
              <a:t>motive</a:t>
            </a:r>
            <a:r>
              <a:rPr sz="3200" spc="-665" dirty="0">
                <a:latin typeface="Arial"/>
                <a:cs typeface="Arial"/>
              </a:rPr>
              <a:t> </a:t>
            </a:r>
            <a:r>
              <a:rPr sz="3200" spc="-90" dirty="0">
                <a:latin typeface="Arial"/>
                <a:cs typeface="Arial"/>
              </a:rPr>
              <a:t>which </a:t>
            </a:r>
            <a:r>
              <a:rPr sz="3200" spc="-80" dirty="0">
                <a:latin typeface="Arial"/>
                <a:cs typeface="Arial"/>
              </a:rPr>
              <a:t>contributes </a:t>
            </a:r>
            <a:r>
              <a:rPr sz="3200" spc="25" dirty="0">
                <a:latin typeface="Arial"/>
                <a:cs typeface="Arial"/>
              </a:rPr>
              <a:t>to  </a:t>
            </a:r>
            <a:r>
              <a:rPr sz="3200" spc="-30" dirty="0">
                <a:latin typeface="Arial"/>
                <a:cs typeface="Arial"/>
              </a:rPr>
              <a:t>better </a:t>
            </a:r>
            <a:r>
              <a:rPr sz="3200" spc="-145" dirty="0">
                <a:latin typeface="Arial"/>
                <a:cs typeface="Arial"/>
              </a:rPr>
              <a:t>and </a:t>
            </a:r>
            <a:r>
              <a:rPr sz="3200" spc="-95" dirty="0">
                <a:latin typeface="Arial"/>
                <a:cs typeface="Arial"/>
              </a:rPr>
              <a:t>more </a:t>
            </a:r>
            <a:r>
              <a:rPr sz="3200" spc="-50" dirty="0">
                <a:latin typeface="Arial"/>
                <a:cs typeface="Arial"/>
              </a:rPr>
              <a:t>efficient</a:t>
            </a:r>
            <a:r>
              <a:rPr sz="3200" spc="-420" dirty="0">
                <a:latin typeface="Arial"/>
                <a:cs typeface="Arial"/>
              </a:rPr>
              <a:t> </a:t>
            </a:r>
            <a:r>
              <a:rPr sz="3200" spc="-110" dirty="0">
                <a:latin typeface="Arial"/>
                <a:cs typeface="Arial"/>
              </a:rPr>
              <a:t>performance</a:t>
            </a:r>
            <a:r>
              <a:rPr lang="en-US" sz="3200" spc="-110" dirty="0">
                <a:latin typeface="Arial"/>
                <a:cs typeface="Arial"/>
              </a:rPr>
              <a:t>.</a:t>
            </a:r>
            <a:endParaRPr sz="3200" dirty="0">
              <a:latin typeface="Arial"/>
              <a:cs typeface="Arial"/>
            </a:endParaRPr>
          </a:p>
          <a:p>
            <a:pPr marL="527685" indent="-514984">
              <a:lnSpc>
                <a:spcPct val="100000"/>
              </a:lnSpc>
              <a:spcBef>
                <a:spcPts val="770"/>
              </a:spcBef>
              <a:buAutoNum type="alphaLcParenR"/>
              <a:tabLst>
                <a:tab pos="527685" algn="l"/>
                <a:tab pos="528320" algn="l"/>
              </a:tabLst>
            </a:pPr>
            <a:r>
              <a:rPr sz="3200" spc="50" dirty="0">
                <a:latin typeface="Arial"/>
                <a:cs typeface="Arial"/>
              </a:rPr>
              <a:t>It </a:t>
            </a:r>
            <a:r>
              <a:rPr sz="3200" spc="-180" dirty="0">
                <a:latin typeface="Arial"/>
                <a:cs typeface="Arial"/>
              </a:rPr>
              <a:t>ensures </a:t>
            </a:r>
            <a:r>
              <a:rPr sz="3200" spc="-130" dirty="0">
                <a:latin typeface="Arial"/>
                <a:cs typeface="Arial"/>
              </a:rPr>
              <a:t>maximum </a:t>
            </a:r>
            <a:r>
              <a:rPr sz="3200" spc="-75" dirty="0">
                <a:latin typeface="Arial"/>
                <a:cs typeface="Arial"/>
              </a:rPr>
              <a:t>returns </a:t>
            </a:r>
            <a:r>
              <a:rPr sz="3200" spc="20" dirty="0">
                <a:latin typeface="Arial"/>
                <a:cs typeface="Arial"/>
              </a:rPr>
              <a:t>to</a:t>
            </a:r>
            <a:r>
              <a:rPr sz="3200" spc="-640" dirty="0">
                <a:latin typeface="Arial"/>
                <a:cs typeface="Arial"/>
              </a:rPr>
              <a:t> </a:t>
            </a:r>
            <a:r>
              <a:rPr sz="3200" spc="-35" dirty="0">
                <a:latin typeface="Arial"/>
                <a:cs typeface="Arial"/>
              </a:rPr>
              <a:t>the </a:t>
            </a:r>
            <a:r>
              <a:rPr sz="3200" spc="-120" dirty="0">
                <a:latin typeface="Arial"/>
                <a:cs typeface="Arial"/>
              </a:rPr>
              <a:t>shareholder</a:t>
            </a:r>
            <a:r>
              <a:rPr lang="en-US" sz="3200" spc="-120" dirty="0">
                <a:latin typeface="Arial"/>
                <a:cs typeface="Arial"/>
              </a:rPr>
              <a:t>.</a:t>
            </a:r>
            <a:endParaRPr sz="3200" dirty="0">
              <a:latin typeface="Arial"/>
              <a:cs typeface="Arial"/>
            </a:endParaRPr>
          </a:p>
          <a:p>
            <a:pPr marL="527685" marR="5080" indent="-514984">
              <a:lnSpc>
                <a:spcPct val="100000"/>
              </a:lnSpc>
              <a:spcBef>
                <a:spcPts val="765"/>
              </a:spcBef>
              <a:buAutoNum type="alphaLcParenR"/>
              <a:tabLst>
                <a:tab pos="527685" algn="l"/>
                <a:tab pos="528320" algn="l"/>
              </a:tabLst>
            </a:pPr>
            <a:r>
              <a:rPr sz="3200" dirty="0">
                <a:latin typeface="Arial"/>
                <a:cs typeface="Arial"/>
              </a:rPr>
              <a:t>If</a:t>
            </a:r>
            <a:r>
              <a:rPr sz="3200" spc="-180" dirty="0">
                <a:latin typeface="Arial"/>
                <a:cs typeface="Arial"/>
              </a:rPr>
              <a:t> </a:t>
            </a:r>
            <a:r>
              <a:rPr sz="3200" spc="-65" dirty="0">
                <a:latin typeface="Arial"/>
                <a:cs typeface="Arial"/>
              </a:rPr>
              <a:t>this</a:t>
            </a:r>
            <a:r>
              <a:rPr sz="3200" spc="-145" dirty="0">
                <a:latin typeface="Arial"/>
                <a:cs typeface="Arial"/>
              </a:rPr>
              <a:t> </a:t>
            </a:r>
            <a:r>
              <a:rPr sz="3200" spc="-70" dirty="0">
                <a:latin typeface="Arial"/>
                <a:cs typeface="Arial"/>
              </a:rPr>
              <a:t>object</a:t>
            </a:r>
            <a:r>
              <a:rPr sz="3200" spc="-185" dirty="0">
                <a:latin typeface="Arial"/>
                <a:cs typeface="Arial"/>
              </a:rPr>
              <a:t> </a:t>
            </a:r>
            <a:r>
              <a:rPr sz="3200" spc="-165" dirty="0">
                <a:latin typeface="Arial"/>
                <a:cs typeface="Arial"/>
              </a:rPr>
              <a:t>is</a:t>
            </a:r>
            <a:r>
              <a:rPr sz="3200" spc="-175" dirty="0">
                <a:latin typeface="Arial"/>
                <a:cs typeface="Arial"/>
              </a:rPr>
              <a:t> </a:t>
            </a:r>
            <a:r>
              <a:rPr sz="3200" spc="-5" dirty="0">
                <a:latin typeface="Arial"/>
                <a:cs typeface="Arial"/>
              </a:rPr>
              <a:t>not</a:t>
            </a:r>
            <a:r>
              <a:rPr sz="3200" spc="-145" dirty="0">
                <a:latin typeface="Arial"/>
                <a:cs typeface="Arial"/>
              </a:rPr>
              <a:t> </a:t>
            </a:r>
            <a:r>
              <a:rPr sz="3200" spc="-60" dirty="0">
                <a:latin typeface="Arial"/>
                <a:cs typeface="Arial"/>
              </a:rPr>
              <a:t>there</a:t>
            </a:r>
            <a:r>
              <a:rPr lang="en-US" sz="3200" spc="-60" dirty="0">
                <a:latin typeface="Arial"/>
                <a:cs typeface="Arial"/>
              </a:rPr>
              <a:t>,</a:t>
            </a:r>
            <a:r>
              <a:rPr sz="3200" spc="-180" dirty="0">
                <a:latin typeface="Arial"/>
                <a:cs typeface="Arial"/>
              </a:rPr>
              <a:t> </a:t>
            </a:r>
            <a:r>
              <a:rPr sz="3200" spc="-10" dirty="0">
                <a:latin typeface="Arial"/>
                <a:cs typeface="Arial"/>
              </a:rPr>
              <a:t>the</a:t>
            </a:r>
            <a:r>
              <a:rPr lang="en-US" sz="3200" spc="-10" dirty="0">
                <a:latin typeface="Arial"/>
                <a:cs typeface="Arial"/>
              </a:rPr>
              <a:t>re</a:t>
            </a:r>
            <a:r>
              <a:rPr sz="3200" spc="-165" dirty="0">
                <a:latin typeface="Arial"/>
                <a:cs typeface="Arial"/>
              </a:rPr>
              <a:t> </a:t>
            </a:r>
            <a:r>
              <a:rPr sz="3200" spc="-65" dirty="0">
                <a:latin typeface="Arial"/>
                <a:cs typeface="Arial"/>
              </a:rPr>
              <a:t>would</a:t>
            </a:r>
            <a:r>
              <a:rPr sz="3200" spc="-170" dirty="0">
                <a:latin typeface="Arial"/>
                <a:cs typeface="Arial"/>
              </a:rPr>
              <a:t> </a:t>
            </a:r>
            <a:r>
              <a:rPr sz="3200" spc="-5" dirty="0">
                <a:latin typeface="Arial"/>
                <a:cs typeface="Arial"/>
              </a:rPr>
              <a:t>not</a:t>
            </a:r>
            <a:r>
              <a:rPr sz="3200" spc="-165" dirty="0">
                <a:latin typeface="Arial"/>
                <a:cs typeface="Arial"/>
              </a:rPr>
              <a:t> </a:t>
            </a:r>
            <a:r>
              <a:rPr sz="3200" spc="-145" dirty="0">
                <a:latin typeface="Arial"/>
                <a:cs typeface="Arial"/>
              </a:rPr>
              <a:t>be</a:t>
            </a:r>
            <a:r>
              <a:rPr sz="3200" spc="-160" dirty="0">
                <a:latin typeface="Arial"/>
                <a:cs typeface="Arial"/>
              </a:rPr>
              <a:t> </a:t>
            </a:r>
            <a:r>
              <a:rPr sz="3200" spc="-190" dirty="0">
                <a:latin typeface="Arial"/>
                <a:cs typeface="Arial"/>
              </a:rPr>
              <a:t>any  </a:t>
            </a:r>
            <a:r>
              <a:rPr sz="3200" spc="-155" dirty="0">
                <a:latin typeface="Arial"/>
                <a:cs typeface="Arial"/>
              </a:rPr>
              <a:t>place </a:t>
            </a:r>
            <a:r>
              <a:rPr sz="3200" spc="-15" dirty="0">
                <a:latin typeface="Arial"/>
                <a:cs typeface="Arial"/>
              </a:rPr>
              <a:t>for</a:t>
            </a:r>
            <a:r>
              <a:rPr sz="3200" spc="-215" dirty="0">
                <a:latin typeface="Arial"/>
                <a:cs typeface="Arial"/>
              </a:rPr>
              <a:t> </a:t>
            </a:r>
            <a:r>
              <a:rPr sz="3200" spc="-55" dirty="0">
                <a:latin typeface="Arial"/>
                <a:cs typeface="Arial"/>
              </a:rPr>
              <a:t>competition</a:t>
            </a:r>
            <a:r>
              <a:rPr lang="en-US" sz="3200" spc="-55" dirty="0">
                <a:latin typeface="Arial"/>
                <a:cs typeface="Arial"/>
              </a:rPr>
              <a:t>.</a:t>
            </a:r>
            <a:endParaRPr sz="3200" dirty="0">
              <a:latin typeface="Arial"/>
              <a:cs typeface="Arial"/>
            </a:endParaRPr>
          </a:p>
          <a:p>
            <a:pPr marL="527685" indent="-514984">
              <a:lnSpc>
                <a:spcPct val="100000"/>
              </a:lnSpc>
              <a:spcBef>
                <a:spcPts val="770"/>
              </a:spcBef>
              <a:buAutoNum type="alphaLcParenR"/>
              <a:tabLst>
                <a:tab pos="527685" algn="l"/>
                <a:tab pos="528320" algn="l"/>
              </a:tabLst>
            </a:pPr>
            <a:r>
              <a:rPr sz="3200" spc="50" dirty="0">
                <a:latin typeface="Arial"/>
                <a:cs typeface="Arial"/>
              </a:rPr>
              <a:t>It</a:t>
            </a:r>
            <a:r>
              <a:rPr sz="3200" spc="-170" dirty="0">
                <a:latin typeface="Arial"/>
                <a:cs typeface="Arial"/>
              </a:rPr>
              <a:t> </a:t>
            </a:r>
            <a:r>
              <a:rPr sz="3200" spc="-185" dirty="0">
                <a:latin typeface="Arial"/>
                <a:cs typeface="Arial"/>
              </a:rPr>
              <a:t>plays</a:t>
            </a:r>
            <a:r>
              <a:rPr sz="3200" spc="-170" dirty="0">
                <a:latin typeface="Arial"/>
                <a:cs typeface="Arial"/>
              </a:rPr>
              <a:t> </a:t>
            </a:r>
            <a:r>
              <a:rPr lang="en-US" sz="3200" spc="-30" dirty="0">
                <a:latin typeface="Arial"/>
                <a:cs typeface="Arial"/>
              </a:rPr>
              <a:t>paramount</a:t>
            </a:r>
            <a:r>
              <a:rPr sz="3200" spc="-145" dirty="0">
                <a:latin typeface="Arial"/>
                <a:cs typeface="Arial"/>
              </a:rPr>
              <a:t> </a:t>
            </a:r>
            <a:r>
              <a:rPr sz="3200" spc="-70" dirty="0">
                <a:latin typeface="Arial"/>
                <a:cs typeface="Arial"/>
              </a:rPr>
              <a:t>role</a:t>
            </a:r>
            <a:r>
              <a:rPr sz="3200" spc="-185" dirty="0">
                <a:latin typeface="Arial"/>
                <a:cs typeface="Arial"/>
              </a:rPr>
              <a:t> </a:t>
            </a:r>
            <a:r>
              <a:rPr sz="3200" spc="-40" dirty="0">
                <a:latin typeface="Arial"/>
                <a:cs typeface="Arial"/>
              </a:rPr>
              <a:t>in</a:t>
            </a:r>
            <a:r>
              <a:rPr sz="3200" spc="-170" dirty="0">
                <a:latin typeface="Arial"/>
                <a:cs typeface="Arial"/>
              </a:rPr>
              <a:t> </a:t>
            </a:r>
            <a:r>
              <a:rPr sz="3200" spc="-55" dirty="0">
                <a:latin typeface="Arial"/>
                <a:cs typeface="Arial"/>
              </a:rPr>
              <a:t>growth</a:t>
            </a:r>
            <a:r>
              <a:rPr sz="3200" spc="-170" dirty="0">
                <a:latin typeface="Arial"/>
                <a:cs typeface="Arial"/>
              </a:rPr>
              <a:t> </a:t>
            </a:r>
            <a:r>
              <a:rPr sz="3200" spc="-5" dirty="0">
                <a:latin typeface="Arial"/>
                <a:cs typeface="Arial"/>
              </a:rPr>
              <a:t>of</a:t>
            </a:r>
            <a:r>
              <a:rPr sz="3200" spc="-180" dirty="0">
                <a:latin typeface="Arial"/>
                <a:cs typeface="Arial"/>
              </a:rPr>
              <a:t> </a:t>
            </a:r>
            <a:r>
              <a:rPr sz="3200" spc="-245" dirty="0">
                <a:latin typeface="Arial"/>
                <a:cs typeface="Arial"/>
              </a:rPr>
              <a:t>a</a:t>
            </a:r>
            <a:r>
              <a:rPr sz="3200" spc="-165" dirty="0">
                <a:latin typeface="Arial"/>
                <a:cs typeface="Arial"/>
              </a:rPr>
              <a:t> </a:t>
            </a:r>
            <a:r>
              <a:rPr sz="3200" spc="-195" dirty="0">
                <a:latin typeface="Arial"/>
                <a:cs typeface="Arial"/>
              </a:rPr>
              <a:t>business</a:t>
            </a:r>
            <a:r>
              <a:rPr lang="en-US" sz="3200" spc="-195" dirty="0">
                <a:latin typeface="Arial"/>
                <a:cs typeface="Arial"/>
              </a:rPr>
              <a:t>.</a:t>
            </a:r>
            <a:endParaRPr sz="3200" dirty="0">
              <a:latin typeface="Arial"/>
              <a:cs typeface="Arial"/>
            </a:endParaRPr>
          </a:p>
          <a:p>
            <a:pPr marL="527685" indent="-514984">
              <a:lnSpc>
                <a:spcPct val="100000"/>
              </a:lnSpc>
              <a:spcBef>
                <a:spcPts val="770"/>
              </a:spcBef>
              <a:buAutoNum type="alphaLcParenR"/>
              <a:tabLst>
                <a:tab pos="527685" algn="l"/>
                <a:tab pos="528320" algn="l"/>
              </a:tabLst>
            </a:pPr>
            <a:r>
              <a:rPr sz="3200" spc="50" dirty="0">
                <a:latin typeface="Arial"/>
                <a:cs typeface="Arial"/>
              </a:rPr>
              <a:t>It </a:t>
            </a:r>
            <a:r>
              <a:rPr sz="3200" spc="-105" dirty="0">
                <a:latin typeface="Arial"/>
                <a:cs typeface="Arial"/>
              </a:rPr>
              <a:t>act </a:t>
            </a:r>
            <a:r>
              <a:rPr sz="3200" spc="-300" dirty="0">
                <a:latin typeface="Arial"/>
                <a:cs typeface="Arial"/>
              </a:rPr>
              <a:t>as </a:t>
            </a:r>
            <a:r>
              <a:rPr sz="3200" spc="-245" dirty="0">
                <a:latin typeface="Arial"/>
                <a:cs typeface="Arial"/>
              </a:rPr>
              <a:t>a </a:t>
            </a:r>
            <a:r>
              <a:rPr sz="3200" spc="-50" dirty="0">
                <a:latin typeface="Arial"/>
                <a:cs typeface="Arial"/>
              </a:rPr>
              <a:t>protection </a:t>
            </a:r>
            <a:r>
              <a:rPr sz="3200" spc="-160" dirty="0">
                <a:latin typeface="Arial"/>
                <a:cs typeface="Arial"/>
              </a:rPr>
              <a:t>against</a:t>
            </a:r>
            <a:r>
              <a:rPr sz="3200" spc="-340" dirty="0">
                <a:latin typeface="Arial"/>
                <a:cs typeface="Arial"/>
              </a:rPr>
              <a:t> </a:t>
            </a:r>
            <a:r>
              <a:rPr sz="3200" spc="-110" dirty="0">
                <a:latin typeface="Arial"/>
                <a:cs typeface="Arial"/>
              </a:rPr>
              <a:t>risk</a:t>
            </a:r>
            <a:r>
              <a:rPr lang="en-US" sz="3200" spc="-110" dirty="0">
                <a:latin typeface="Arial"/>
                <a:cs typeface="Arial"/>
              </a:rPr>
              <a:t>.</a:t>
            </a:r>
            <a:endParaRPr sz="32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57200" y="990600"/>
            <a:ext cx="7376795" cy="4396716"/>
          </a:xfrm>
          <a:prstGeom prst="rect">
            <a:avLst/>
          </a:prstGeom>
        </p:spPr>
        <p:txBody>
          <a:bodyPr vert="horz" wrap="square" lIns="0" tIns="109855" rIns="0" bIns="0" rtlCol="0">
            <a:spAutoFit/>
          </a:bodyPr>
          <a:lstStyle/>
          <a:p>
            <a:pPr marL="355600" indent="-342900" algn="just">
              <a:lnSpc>
                <a:spcPct val="100000"/>
              </a:lnSpc>
              <a:spcBef>
                <a:spcPts val="865"/>
              </a:spcBef>
              <a:tabLst>
                <a:tab pos="354965" algn="l"/>
                <a:tab pos="355600" algn="l"/>
              </a:tabLst>
            </a:pPr>
            <a:r>
              <a:rPr sz="3200" b="1" spc="-120" dirty="0">
                <a:latin typeface="Arial"/>
                <a:cs typeface="Arial"/>
              </a:rPr>
              <a:t>2. </a:t>
            </a:r>
            <a:r>
              <a:rPr sz="3200" b="1" spc="-105" dirty="0">
                <a:latin typeface="Arial"/>
                <a:cs typeface="Arial"/>
              </a:rPr>
              <a:t>Wealth</a:t>
            </a:r>
            <a:r>
              <a:rPr sz="3200" b="1" spc="-225" dirty="0">
                <a:latin typeface="Arial"/>
                <a:cs typeface="Arial"/>
              </a:rPr>
              <a:t> </a:t>
            </a:r>
            <a:r>
              <a:rPr lang="en-US" sz="3200" b="1" spc="-105" dirty="0">
                <a:latin typeface="Arial"/>
                <a:cs typeface="Arial"/>
              </a:rPr>
              <a:t>Maximization</a:t>
            </a:r>
          </a:p>
          <a:p>
            <a:pPr marL="355600" indent="-342900" algn="just">
              <a:lnSpc>
                <a:spcPct val="100000"/>
              </a:lnSpc>
              <a:spcBef>
                <a:spcPts val="865"/>
              </a:spcBef>
              <a:tabLst>
                <a:tab pos="354965" algn="l"/>
                <a:tab pos="355600" algn="l"/>
              </a:tabLst>
            </a:pPr>
            <a:r>
              <a:rPr lang="en-US" sz="2800" spc="-105" dirty="0">
                <a:latin typeface="Arial"/>
                <a:cs typeface="Arial"/>
              </a:rPr>
              <a:t>	I</a:t>
            </a:r>
            <a:r>
              <a:rPr sz="2800" spc="100" dirty="0">
                <a:latin typeface="Arial"/>
                <a:cs typeface="Arial"/>
              </a:rPr>
              <a:t>t </a:t>
            </a:r>
            <a:r>
              <a:rPr sz="2800" spc="-165" dirty="0">
                <a:latin typeface="Arial"/>
                <a:cs typeface="Arial"/>
              </a:rPr>
              <a:t>is </a:t>
            </a:r>
            <a:r>
              <a:rPr sz="2800" spc="-35" dirty="0">
                <a:latin typeface="Arial"/>
                <a:cs typeface="Arial"/>
              </a:rPr>
              <a:t>the </a:t>
            </a:r>
            <a:r>
              <a:rPr sz="2800" spc="-110" dirty="0">
                <a:latin typeface="Arial"/>
                <a:cs typeface="Arial"/>
              </a:rPr>
              <a:t>main </a:t>
            </a:r>
            <a:r>
              <a:rPr sz="2800" spc="-85" dirty="0">
                <a:latin typeface="Arial"/>
                <a:cs typeface="Arial"/>
              </a:rPr>
              <a:t>objective </a:t>
            </a:r>
            <a:r>
              <a:rPr sz="2800" spc="-5" dirty="0">
                <a:latin typeface="Arial"/>
                <a:cs typeface="Arial"/>
              </a:rPr>
              <a:t>of </a:t>
            </a:r>
            <a:r>
              <a:rPr sz="2800" spc="-95" dirty="0">
                <a:latin typeface="Arial"/>
                <a:cs typeface="Arial"/>
              </a:rPr>
              <a:t>financial  </a:t>
            </a:r>
            <a:r>
              <a:rPr sz="2800" spc="-140" dirty="0">
                <a:latin typeface="Arial"/>
                <a:cs typeface="Arial"/>
              </a:rPr>
              <a:t>management. </a:t>
            </a:r>
            <a:r>
              <a:rPr sz="2800" spc="50" dirty="0">
                <a:latin typeface="Arial"/>
                <a:cs typeface="Arial"/>
              </a:rPr>
              <a:t>It </a:t>
            </a:r>
            <a:r>
              <a:rPr sz="2800" spc="-200" dirty="0">
                <a:latin typeface="Arial"/>
                <a:cs typeface="Arial"/>
              </a:rPr>
              <a:t>means </a:t>
            </a:r>
            <a:r>
              <a:rPr sz="2800" spc="20" dirty="0">
                <a:latin typeface="Arial"/>
                <a:cs typeface="Arial"/>
              </a:rPr>
              <a:t>to </a:t>
            </a:r>
            <a:r>
              <a:rPr sz="2800" spc="-100" dirty="0">
                <a:latin typeface="Arial"/>
                <a:cs typeface="Arial"/>
              </a:rPr>
              <a:t>Maximization</a:t>
            </a:r>
            <a:r>
              <a:rPr sz="2800" spc="-500" dirty="0">
                <a:latin typeface="Arial"/>
                <a:cs typeface="Arial"/>
              </a:rPr>
              <a:t> </a:t>
            </a:r>
            <a:r>
              <a:rPr sz="2800" spc="-10" dirty="0">
                <a:latin typeface="Arial"/>
                <a:cs typeface="Arial"/>
              </a:rPr>
              <a:t>of  </a:t>
            </a:r>
            <a:r>
              <a:rPr sz="2800" spc="-65" dirty="0">
                <a:latin typeface="Arial"/>
                <a:cs typeface="Arial"/>
              </a:rPr>
              <a:t>wealth </a:t>
            </a:r>
            <a:r>
              <a:rPr sz="2800" spc="-5" dirty="0">
                <a:latin typeface="Arial"/>
                <a:cs typeface="Arial"/>
              </a:rPr>
              <a:t>of </a:t>
            </a:r>
            <a:r>
              <a:rPr sz="2800" spc="-245" dirty="0">
                <a:latin typeface="Arial"/>
                <a:cs typeface="Arial"/>
              </a:rPr>
              <a:t>a </a:t>
            </a:r>
            <a:r>
              <a:rPr sz="2800" spc="-185" dirty="0">
                <a:latin typeface="Arial"/>
                <a:cs typeface="Arial"/>
              </a:rPr>
              <a:t>company, </a:t>
            </a:r>
            <a:r>
              <a:rPr sz="2800" spc="-110" dirty="0">
                <a:latin typeface="Arial"/>
                <a:cs typeface="Arial"/>
              </a:rPr>
              <a:t>over </a:t>
            </a:r>
            <a:r>
              <a:rPr sz="2800" spc="-40" dirty="0">
                <a:latin typeface="Arial"/>
                <a:cs typeface="Arial"/>
              </a:rPr>
              <a:t>the </a:t>
            </a:r>
            <a:r>
              <a:rPr sz="2800" spc="-75" dirty="0">
                <a:latin typeface="Arial"/>
                <a:cs typeface="Arial"/>
              </a:rPr>
              <a:t>long'</a:t>
            </a:r>
            <a:r>
              <a:rPr sz="2800" spc="-515" dirty="0">
                <a:latin typeface="Arial"/>
                <a:cs typeface="Arial"/>
              </a:rPr>
              <a:t> </a:t>
            </a:r>
            <a:r>
              <a:rPr sz="2800" spc="-60" dirty="0">
                <a:latin typeface="Arial"/>
                <a:cs typeface="Arial"/>
              </a:rPr>
              <a:t>run.</a:t>
            </a:r>
            <a:endParaRPr lang="en-US" sz="2800" spc="-60" dirty="0">
              <a:latin typeface="Arial"/>
              <a:cs typeface="Arial"/>
            </a:endParaRPr>
          </a:p>
          <a:p>
            <a:pPr marL="355600" indent="-342900" algn="just">
              <a:lnSpc>
                <a:spcPct val="100000"/>
              </a:lnSpc>
              <a:spcBef>
                <a:spcPts val="865"/>
              </a:spcBef>
              <a:tabLst>
                <a:tab pos="354965" algn="l"/>
                <a:tab pos="355600" algn="l"/>
              </a:tabLst>
            </a:pPr>
            <a:r>
              <a:rPr lang="en-US" sz="2800" b="1" dirty="0"/>
              <a:t>Stockholder’s current wealth in a firm=(No. of shares owned)*(Current stock price per share) .</a:t>
            </a:r>
          </a:p>
          <a:p>
            <a:pPr marL="355600" indent="-342900" algn="just">
              <a:lnSpc>
                <a:spcPct val="100000"/>
              </a:lnSpc>
              <a:spcBef>
                <a:spcPts val="865"/>
              </a:spcBef>
              <a:tabLst>
                <a:tab pos="354965" algn="l"/>
                <a:tab pos="355600" algn="l"/>
              </a:tabLst>
            </a:pPr>
            <a:r>
              <a:rPr lang="en-US" sz="2800" dirty="0"/>
              <a:t>The share’s market price serves as a performance index and it indicates how well management is doing on behalf of the shareholder.</a:t>
            </a:r>
            <a:endParaRPr sz="2800" dirty="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TotalTime>
  <Words>1620</Words>
  <Application>Microsoft Office PowerPoint</Application>
  <PresentationFormat>On-screen Show (4:3)</PresentationFormat>
  <Paragraphs>140</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Introduction to Financial Management  </vt:lpstr>
      <vt:lpstr>PowerPoint Presentation</vt:lpstr>
      <vt:lpstr>Definition</vt:lpstr>
      <vt:lpstr>Nature of Corporate Finance</vt:lpstr>
      <vt:lpstr>The scope of Financial Management </vt:lpstr>
      <vt:lpstr>Objectives of Financial Management</vt:lpstr>
      <vt:lpstr>The Objectives of profit maximization</vt:lpstr>
      <vt:lpstr>The arguments in favor</vt:lpstr>
      <vt:lpstr>PowerPoint Presentation</vt:lpstr>
      <vt:lpstr>PowerPoint Presentation</vt:lpstr>
      <vt:lpstr>ARGUMENTS IN FAVOR OF WEALTH MAXIMIZATION</vt:lpstr>
      <vt:lpstr>Other Objectives:-</vt:lpstr>
      <vt:lpstr>Scope of Corporate Finance</vt:lpstr>
      <vt:lpstr>PowerPoint Presentation</vt:lpstr>
      <vt:lpstr>Continued….</vt:lpstr>
      <vt:lpstr>Functions of corporate finance</vt:lpstr>
      <vt:lpstr>Functions of corporate finance</vt:lpstr>
      <vt:lpstr>Functions of corporate finance</vt:lpstr>
      <vt:lpstr>Functions of corporate finance</vt:lpstr>
      <vt:lpstr>Functions of corporate finance</vt:lpstr>
      <vt:lpstr>Investment decisions</vt:lpstr>
      <vt:lpstr>Investment decisions</vt:lpstr>
      <vt:lpstr>Role  &amp; Responsibility of Financial Manager</vt:lpstr>
      <vt:lpstr>Continued….</vt:lpstr>
      <vt:lpstr>Continued….</vt:lpstr>
      <vt:lpstr>Continued….</vt:lpstr>
      <vt:lpstr>PowerPoint Presentation</vt:lpstr>
      <vt:lpstr>Tutorial 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Manish Dadhich</cp:lastModifiedBy>
  <cp:revision>37</cp:revision>
  <dcterms:created xsi:type="dcterms:W3CDTF">2018-06-19T05:07:35Z</dcterms:created>
  <dcterms:modified xsi:type="dcterms:W3CDTF">2023-02-24T04:58:06Z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2013-01-18T00:00:00Z</vt:filetime>
  </property>
  <property fmtid="{D5CDD505-2E9C-101B-9397-08002B2CF9AE}" pid="3" name="Creator">
    <vt:lpwstr>Microsoft® Office PowerPoint® 2007</vt:lpwstr>
  </property>
  <property fmtid="{D5CDD505-2E9C-101B-9397-08002B2CF9AE}" pid="4" name="LastSaved">
    <vt:filetime>2018-06-19T00:00:00Z</vt:filetime>
  </property>
</Properties>
</file>