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323"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4" r:id="rId18"/>
    <p:sldId id="275" r:id="rId19"/>
    <p:sldId id="297" r:id="rId20"/>
    <p:sldId id="298" r:id="rId21"/>
    <p:sldId id="299" r:id="rId22"/>
    <p:sldId id="300" r:id="rId23"/>
    <p:sldId id="301" r:id="rId24"/>
    <p:sldId id="302" r:id="rId25"/>
    <p:sldId id="303" r:id="rId26"/>
    <p:sldId id="276" r:id="rId27"/>
    <p:sldId id="277" r:id="rId28"/>
    <p:sldId id="278" r:id="rId29"/>
    <p:sldId id="279" r:id="rId30"/>
    <p:sldId id="280" r:id="rId31"/>
    <p:sldId id="294" r:id="rId32"/>
    <p:sldId id="295" r:id="rId33"/>
    <p:sldId id="296" r:id="rId34"/>
    <p:sldId id="281" r:id="rId35"/>
    <p:sldId id="282" r:id="rId36"/>
    <p:sldId id="284" r:id="rId37"/>
    <p:sldId id="293" r:id="rId38"/>
    <p:sldId id="304" r:id="rId39"/>
    <p:sldId id="305" r:id="rId40"/>
    <p:sldId id="306" r:id="rId41"/>
    <p:sldId id="307" r:id="rId42"/>
    <p:sldId id="309" r:id="rId43"/>
    <p:sldId id="311" r:id="rId44"/>
    <p:sldId id="312" r:id="rId45"/>
    <p:sldId id="313" r:id="rId46"/>
    <p:sldId id="314" r:id="rId47"/>
    <p:sldId id="315" r:id="rId48"/>
    <p:sldId id="316" r:id="rId49"/>
    <p:sldId id="317" r:id="rId50"/>
    <p:sldId id="318" r:id="rId51"/>
    <p:sldId id="319" r:id="rId52"/>
    <p:sldId id="320" r:id="rId53"/>
    <p:sldId id="321" r:id="rId54"/>
    <p:sldId id="322" r:id="rId55"/>
    <p:sldId id="292" r:id="rId56"/>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91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47A8AB-CBF3-4FB4-B3DB-169661C715E2}"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79499696-A0BD-4ED6-A675-2A984A7D99C5}">
      <dgm:prSet custT="1"/>
      <dgm:spPr/>
      <dgm:t>
        <a:bodyPr/>
        <a:lstStyle/>
        <a:p>
          <a:pPr algn="just">
            <a:lnSpc>
              <a:spcPct val="100000"/>
            </a:lnSpc>
          </a:pPr>
          <a:r>
            <a:rPr lang="en-US" sz="2000" b="1" dirty="0"/>
            <a:t>A mutual fund is simply a pool of money managed by a professional fund manager and put the money pooled in by a large number of investors is what makes up a mutual fund.</a:t>
          </a:r>
        </a:p>
      </dgm:t>
    </dgm:pt>
    <dgm:pt modelId="{EC7CCF7B-4BD4-4E7F-89BF-5FE6F8CBFD60}" type="parTrans" cxnId="{557F0F3B-BF4E-465F-8A9F-C26E17EA920C}">
      <dgm:prSet/>
      <dgm:spPr/>
      <dgm:t>
        <a:bodyPr/>
        <a:lstStyle/>
        <a:p>
          <a:endParaRPr lang="en-US"/>
        </a:p>
      </dgm:t>
    </dgm:pt>
    <dgm:pt modelId="{2581E227-086A-4603-9E07-F68E7753C279}" type="sibTrans" cxnId="{557F0F3B-BF4E-465F-8A9F-C26E17EA920C}">
      <dgm:prSet/>
      <dgm:spPr/>
      <dgm:t>
        <a:bodyPr/>
        <a:lstStyle/>
        <a:p>
          <a:pPr>
            <a:lnSpc>
              <a:spcPct val="100000"/>
            </a:lnSpc>
          </a:pPr>
          <a:endParaRPr lang="en-US"/>
        </a:p>
      </dgm:t>
    </dgm:pt>
    <dgm:pt modelId="{740B787B-3681-454B-A126-842068153C87}">
      <dgm:prSet custT="1"/>
      <dgm:spPr/>
      <dgm:t>
        <a:bodyPr/>
        <a:lstStyle/>
        <a:p>
          <a:pPr algn="just">
            <a:lnSpc>
              <a:spcPct val="100000"/>
            </a:lnSpc>
          </a:pPr>
          <a:r>
            <a:rPr lang="en-US" sz="2000" b="1" dirty="0"/>
            <a:t>A Mutual Fund is a form of collective investment that pools money from many investors and invests the money in stocks, bonds, short-term money market instruments, and/or other securities. </a:t>
          </a:r>
        </a:p>
      </dgm:t>
    </dgm:pt>
    <dgm:pt modelId="{F44D81E7-A377-4D81-8166-C6E0926FC494}" type="parTrans" cxnId="{2EDA96EA-3FE2-4E34-BC6B-A4C0B509BB33}">
      <dgm:prSet/>
      <dgm:spPr/>
      <dgm:t>
        <a:bodyPr/>
        <a:lstStyle/>
        <a:p>
          <a:endParaRPr lang="en-US"/>
        </a:p>
      </dgm:t>
    </dgm:pt>
    <dgm:pt modelId="{3FB5EAEE-AA90-4B9E-AC82-174F0BC3A4C6}" type="sibTrans" cxnId="{2EDA96EA-3FE2-4E34-BC6B-A4C0B509BB33}">
      <dgm:prSet/>
      <dgm:spPr/>
      <dgm:t>
        <a:bodyPr/>
        <a:lstStyle/>
        <a:p>
          <a:endParaRPr lang="en-US"/>
        </a:p>
      </dgm:t>
    </dgm:pt>
    <dgm:pt modelId="{F2486C1A-C560-42B7-8BCB-0BBE6B2629EB}" type="pres">
      <dgm:prSet presAssocID="{9847A8AB-CBF3-4FB4-B3DB-169661C715E2}" presName="root" presStyleCnt="0">
        <dgm:presLayoutVars>
          <dgm:dir/>
          <dgm:resizeHandles val="exact"/>
        </dgm:presLayoutVars>
      </dgm:prSet>
      <dgm:spPr/>
    </dgm:pt>
    <dgm:pt modelId="{254D8A67-EAE9-46B7-89F1-11F4D6CD45E1}" type="pres">
      <dgm:prSet presAssocID="{9847A8AB-CBF3-4FB4-B3DB-169661C715E2}" presName="container" presStyleCnt="0">
        <dgm:presLayoutVars>
          <dgm:dir/>
          <dgm:resizeHandles val="exact"/>
        </dgm:presLayoutVars>
      </dgm:prSet>
      <dgm:spPr/>
    </dgm:pt>
    <dgm:pt modelId="{DFD4A668-0582-4BC0-A2FF-0F4B61295306}" type="pres">
      <dgm:prSet presAssocID="{79499696-A0BD-4ED6-A675-2A984A7D99C5}" presName="compNode" presStyleCnt="0"/>
      <dgm:spPr/>
    </dgm:pt>
    <dgm:pt modelId="{0B5CDE55-6940-4307-A98B-9CBCB1487DB4}" type="pres">
      <dgm:prSet presAssocID="{79499696-A0BD-4ED6-A675-2A984A7D99C5}" presName="iconBgRect" presStyleLbl="bgShp" presStyleIdx="0" presStyleCnt="2"/>
      <dgm:spPr/>
    </dgm:pt>
    <dgm:pt modelId="{FE451429-6858-4C8E-BBD9-267900167FC3}" type="pres">
      <dgm:prSet presAssocID="{79499696-A0BD-4ED6-A675-2A984A7D99C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ey"/>
        </a:ext>
      </dgm:extLst>
    </dgm:pt>
    <dgm:pt modelId="{80716047-DA8E-4685-B6F0-B302E2BB6F83}" type="pres">
      <dgm:prSet presAssocID="{79499696-A0BD-4ED6-A675-2A984A7D99C5}" presName="spaceRect" presStyleCnt="0"/>
      <dgm:spPr/>
    </dgm:pt>
    <dgm:pt modelId="{3384AAE1-8116-4A1F-B19E-90D3AB20FF05}" type="pres">
      <dgm:prSet presAssocID="{79499696-A0BD-4ED6-A675-2A984A7D99C5}" presName="textRect" presStyleLbl="revTx" presStyleIdx="0" presStyleCnt="2">
        <dgm:presLayoutVars>
          <dgm:chMax val="1"/>
          <dgm:chPref val="1"/>
        </dgm:presLayoutVars>
      </dgm:prSet>
      <dgm:spPr/>
    </dgm:pt>
    <dgm:pt modelId="{54817A3A-6797-4BC5-B7E6-3A9067DDB17B}" type="pres">
      <dgm:prSet presAssocID="{2581E227-086A-4603-9E07-F68E7753C279}" presName="sibTrans" presStyleLbl="sibTrans2D1" presStyleIdx="0" presStyleCnt="0"/>
      <dgm:spPr/>
    </dgm:pt>
    <dgm:pt modelId="{8096A1D8-12CB-4D9E-A974-50651ACE55CC}" type="pres">
      <dgm:prSet presAssocID="{740B787B-3681-454B-A126-842068153C87}" presName="compNode" presStyleCnt="0"/>
      <dgm:spPr/>
    </dgm:pt>
    <dgm:pt modelId="{6D60556F-3EC6-49D1-B02B-70E8CA4484FE}" type="pres">
      <dgm:prSet presAssocID="{740B787B-3681-454B-A126-842068153C87}" presName="iconBgRect" presStyleLbl="bgShp" presStyleIdx="1" presStyleCnt="2"/>
      <dgm:spPr/>
    </dgm:pt>
    <dgm:pt modelId="{09946709-1332-4D9F-85F0-66C878BCBC99}" type="pres">
      <dgm:prSet presAssocID="{740B787B-3681-454B-A126-842068153C87}"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Euro"/>
        </a:ext>
      </dgm:extLst>
    </dgm:pt>
    <dgm:pt modelId="{4F73C436-753D-45AB-848A-CA46F501A4EC}" type="pres">
      <dgm:prSet presAssocID="{740B787B-3681-454B-A126-842068153C87}" presName="spaceRect" presStyleCnt="0"/>
      <dgm:spPr/>
    </dgm:pt>
    <dgm:pt modelId="{97CC5ABB-2EF2-44BB-82D5-06FC816DDBB5}" type="pres">
      <dgm:prSet presAssocID="{740B787B-3681-454B-A126-842068153C87}" presName="textRect" presStyleLbl="revTx" presStyleIdx="1" presStyleCnt="2">
        <dgm:presLayoutVars>
          <dgm:chMax val="1"/>
          <dgm:chPref val="1"/>
        </dgm:presLayoutVars>
      </dgm:prSet>
      <dgm:spPr/>
    </dgm:pt>
  </dgm:ptLst>
  <dgm:cxnLst>
    <dgm:cxn modelId="{925F9616-4F88-48BF-A3D6-55FEE01686DB}" type="presOf" srcId="{9847A8AB-CBF3-4FB4-B3DB-169661C715E2}" destId="{F2486C1A-C560-42B7-8BCB-0BBE6B2629EB}" srcOrd="0" destOrd="0" presId="urn:microsoft.com/office/officeart/2018/2/layout/IconCircleList"/>
    <dgm:cxn modelId="{D339D422-205A-4778-AB60-F954B12321B5}" type="presOf" srcId="{740B787B-3681-454B-A126-842068153C87}" destId="{97CC5ABB-2EF2-44BB-82D5-06FC816DDBB5}" srcOrd="0" destOrd="0" presId="urn:microsoft.com/office/officeart/2018/2/layout/IconCircleList"/>
    <dgm:cxn modelId="{557F0F3B-BF4E-465F-8A9F-C26E17EA920C}" srcId="{9847A8AB-CBF3-4FB4-B3DB-169661C715E2}" destId="{79499696-A0BD-4ED6-A675-2A984A7D99C5}" srcOrd="0" destOrd="0" parTransId="{EC7CCF7B-4BD4-4E7F-89BF-5FE6F8CBFD60}" sibTransId="{2581E227-086A-4603-9E07-F68E7753C279}"/>
    <dgm:cxn modelId="{11DCE15D-2443-432E-B57B-64A32F773DD7}" type="presOf" srcId="{2581E227-086A-4603-9E07-F68E7753C279}" destId="{54817A3A-6797-4BC5-B7E6-3A9067DDB17B}" srcOrd="0" destOrd="0" presId="urn:microsoft.com/office/officeart/2018/2/layout/IconCircleList"/>
    <dgm:cxn modelId="{89A259B9-C8D6-495A-B54F-14D72D12AECB}" type="presOf" srcId="{79499696-A0BD-4ED6-A675-2A984A7D99C5}" destId="{3384AAE1-8116-4A1F-B19E-90D3AB20FF05}" srcOrd="0" destOrd="0" presId="urn:microsoft.com/office/officeart/2018/2/layout/IconCircleList"/>
    <dgm:cxn modelId="{2EDA96EA-3FE2-4E34-BC6B-A4C0B509BB33}" srcId="{9847A8AB-CBF3-4FB4-B3DB-169661C715E2}" destId="{740B787B-3681-454B-A126-842068153C87}" srcOrd="1" destOrd="0" parTransId="{F44D81E7-A377-4D81-8166-C6E0926FC494}" sibTransId="{3FB5EAEE-AA90-4B9E-AC82-174F0BC3A4C6}"/>
    <dgm:cxn modelId="{D5E19415-51FD-46C8-A622-4DC37E0D49DC}" type="presParOf" srcId="{F2486C1A-C560-42B7-8BCB-0BBE6B2629EB}" destId="{254D8A67-EAE9-46B7-89F1-11F4D6CD45E1}" srcOrd="0" destOrd="0" presId="urn:microsoft.com/office/officeart/2018/2/layout/IconCircleList"/>
    <dgm:cxn modelId="{555DCF8E-76CA-4D36-A9BD-1BF7697A9968}" type="presParOf" srcId="{254D8A67-EAE9-46B7-89F1-11F4D6CD45E1}" destId="{DFD4A668-0582-4BC0-A2FF-0F4B61295306}" srcOrd="0" destOrd="0" presId="urn:microsoft.com/office/officeart/2018/2/layout/IconCircleList"/>
    <dgm:cxn modelId="{A389E39F-6700-4350-9ECD-AD42C2406156}" type="presParOf" srcId="{DFD4A668-0582-4BC0-A2FF-0F4B61295306}" destId="{0B5CDE55-6940-4307-A98B-9CBCB1487DB4}" srcOrd="0" destOrd="0" presId="urn:microsoft.com/office/officeart/2018/2/layout/IconCircleList"/>
    <dgm:cxn modelId="{3BBAFBA6-6124-4CDF-87D7-8CA1FA8D89DA}" type="presParOf" srcId="{DFD4A668-0582-4BC0-A2FF-0F4B61295306}" destId="{FE451429-6858-4C8E-BBD9-267900167FC3}" srcOrd="1" destOrd="0" presId="urn:microsoft.com/office/officeart/2018/2/layout/IconCircleList"/>
    <dgm:cxn modelId="{62D723AE-1187-4E1F-B94D-05F481E77D41}" type="presParOf" srcId="{DFD4A668-0582-4BC0-A2FF-0F4B61295306}" destId="{80716047-DA8E-4685-B6F0-B302E2BB6F83}" srcOrd="2" destOrd="0" presId="urn:microsoft.com/office/officeart/2018/2/layout/IconCircleList"/>
    <dgm:cxn modelId="{E962DE5D-247B-4D2C-8641-D3392E48C4D0}" type="presParOf" srcId="{DFD4A668-0582-4BC0-A2FF-0F4B61295306}" destId="{3384AAE1-8116-4A1F-B19E-90D3AB20FF05}" srcOrd="3" destOrd="0" presId="urn:microsoft.com/office/officeart/2018/2/layout/IconCircleList"/>
    <dgm:cxn modelId="{06A65651-665D-42B1-8BC0-E5FE1E09F1D7}" type="presParOf" srcId="{254D8A67-EAE9-46B7-89F1-11F4D6CD45E1}" destId="{54817A3A-6797-4BC5-B7E6-3A9067DDB17B}" srcOrd="1" destOrd="0" presId="urn:microsoft.com/office/officeart/2018/2/layout/IconCircleList"/>
    <dgm:cxn modelId="{3C81666A-354E-46CF-B40C-64146A6ACE44}" type="presParOf" srcId="{254D8A67-EAE9-46B7-89F1-11F4D6CD45E1}" destId="{8096A1D8-12CB-4D9E-A974-50651ACE55CC}" srcOrd="2" destOrd="0" presId="urn:microsoft.com/office/officeart/2018/2/layout/IconCircleList"/>
    <dgm:cxn modelId="{F6798E64-FD86-4552-A3D8-2E2D85ACC670}" type="presParOf" srcId="{8096A1D8-12CB-4D9E-A974-50651ACE55CC}" destId="{6D60556F-3EC6-49D1-B02B-70E8CA4484FE}" srcOrd="0" destOrd="0" presId="urn:microsoft.com/office/officeart/2018/2/layout/IconCircleList"/>
    <dgm:cxn modelId="{CE9C6A36-278C-42F4-95C4-E5D7AA6EFC3B}" type="presParOf" srcId="{8096A1D8-12CB-4D9E-A974-50651ACE55CC}" destId="{09946709-1332-4D9F-85F0-66C878BCBC99}" srcOrd="1" destOrd="0" presId="urn:microsoft.com/office/officeart/2018/2/layout/IconCircleList"/>
    <dgm:cxn modelId="{A0D84BAA-CEC6-45A7-8A33-D0A2DFC24B08}" type="presParOf" srcId="{8096A1D8-12CB-4D9E-A974-50651ACE55CC}" destId="{4F73C436-753D-45AB-848A-CA46F501A4EC}" srcOrd="2" destOrd="0" presId="urn:microsoft.com/office/officeart/2018/2/layout/IconCircleList"/>
    <dgm:cxn modelId="{98AD76F7-23AC-4FB3-8892-19849900C487}" type="presParOf" srcId="{8096A1D8-12CB-4D9E-A974-50651ACE55CC}" destId="{97CC5ABB-2EF2-44BB-82D5-06FC816DDBB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5CDE55-6940-4307-A98B-9CBCB1487DB4}">
      <dsp:nvSpPr>
        <dsp:cNvPr id="0" name=""/>
        <dsp:cNvSpPr/>
      </dsp:nvSpPr>
      <dsp:spPr>
        <a:xfrm>
          <a:off x="248075" y="1466494"/>
          <a:ext cx="1354361" cy="135436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451429-6858-4C8E-BBD9-267900167FC3}">
      <dsp:nvSpPr>
        <dsp:cNvPr id="0" name=""/>
        <dsp:cNvSpPr/>
      </dsp:nvSpPr>
      <dsp:spPr>
        <a:xfrm>
          <a:off x="532491" y="1750910"/>
          <a:ext cx="785529" cy="7855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84AAE1-8116-4A1F-B19E-90D3AB20FF05}">
      <dsp:nvSpPr>
        <dsp:cNvPr id="0" name=""/>
        <dsp:cNvSpPr/>
      </dsp:nvSpPr>
      <dsp:spPr>
        <a:xfrm>
          <a:off x="1892658" y="1466494"/>
          <a:ext cx="3192424" cy="1354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just" defTabSz="889000">
            <a:lnSpc>
              <a:spcPct val="100000"/>
            </a:lnSpc>
            <a:spcBef>
              <a:spcPct val="0"/>
            </a:spcBef>
            <a:spcAft>
              <a:spcPct val="35000"/>
            </a:spcAft>
            <a:buNone/>
          </a:pPr>
          <a:r>
            <a:rPr lang="en-US" sz="2000" b="1" kern="1200" dirty="0"/>
            <a:t>A mutual fund is simply a pool of money managed by a professional fund manager and put the money pooled in by a large number of investors is what makes up a mutual fund.</a:t>
          </a:r>
        </a:p>
      </dsp:txBody>
      <dsp:txXfrm>
        <a:off x="1892658" y="1466494"/>
        <a:ext cx="3192424" cy="1354361"/>
      </dsp:txXfrm>
    </dsp:sp>
    <dsp:sp modelId="{6D60556F-3EC6-49D1-B02B-70E8CA4484FE}">
      <dsp:nvSpPr>
        <dsp:cNvPr id="0" name=""/>
        <dsp:cNvSpPr/>
      </dsp:nvSpPr>
      <dsp:spPr>
        <a:xfrm>
          <a:off x="5641337" y="1466494"/>
          <a:ext cx="1354361" cy="1354361"/>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946709-1332-4D9F-85F0-66C878BCBC99}">
      <dsp:nvSpPr>
        <dsp:cNvPr id="0" name=""/>
        <dsp:cNvSpPr/>
      </dsp:nvSpPr>
      <dsp:spPr>
        <a:xfrm>
          <a:off x="5925753" y="1750910"/>
          <a:ext cx="785529" cy="7855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CC5ABB-2EF2-44BB-82D5-06FC816DDBB5}">
      <dsp:nvSpPr>
        <dsp:cNvPr id="0" name=""/>
        <dsp:cNvSpPr/>
      </dsp:nvSpPr>
      <dsp:spPr>
        <a:xfrm>
          <a:off x="7285919" y="1466494"/>
          <a:ext cx="3192424" cy="13543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just" defTabSz="889000">
            <a:lnSpc>
              <a:spcPct val="100000"/>
            </a:lnSpc>
            <a:spcBef>
              <a:spcPct val="0"/>
            </a:spcBef>
            <a:spcAft>
              <a:spcPct val="35000"/>
            </a:spcAft>
            <a:buNone/>
          </a:pPr>
          <a:r>
            <a:rPr lang="en-US" sz="2000" b="1" kern="1200" dirty="0"/>
            <a:t>A Mutual Fund is a form of collective investment that pools money from many investors and invests the money in stocks, bonds, short-term money market instruments, and/or other securities. </a:t>
          </a:r>
        </a:p>
      </dsp:txBody>
      <dsp:txXfrm>
        <a:off x="7285919" y="1466494"/>
        <a:ext cx="3192424" cy="1354361"/>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2/5/2025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1D8BD707-D9CF-40AE-B4C6-C98DA3205C09}"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2/5/2025</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2/5/2025</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586C22-9060-7786-B084-E99FD9107FB2}"/>
              </a:ext>
            </a:extLst>
          </p:cNvPr>
          <p:cNvSpPr>
            <a:spLocks noGrp="1"/>
          </p:cNvSpPr>
          <p:nvPr>
            <p:ph idx="1"/>
          </p:nvPr>
        </p:nvSpPr>
        <p:spPr>
          <a:xfrm>
            <a:off x="609600" y="3581400"/>
            <a:ext cx="10972800" cy="2425892"/>
          </a:xfrm>
        </p:spPr>
        <p:txBody>
          <a:bodyPr/>
          <a:lstStyle/>
          <a:p>
            <a:pPr algn="ctr"/>
            <a:r>
              <a:rPr lang="en-US" dirty="0"/>
              <a:t>Dr Manish Dadhich</a:t>
            </a:r>
          </a:p>
        </p:txBody>
      </p:sp>
      <p:sp>
        <p:nvSpPr>
          <p:cNvPr id="3" name="Title 2">
            <a:extLst>
              <a:ext uri="{FF2B5EF4-FFF2-40B4-BE49-F238E27FC236}">
                <a16:creationId xmlns:a16="http://schemas.microsoft.com/office/drawing/2014/main" id="{7C928445-F0B2-1DE5-B58D-A5CAE37B54C1}"/>
              </a:ext>
            </a:extLst>
          </p:cNvPr>
          <p:cNvSpPr>
            <a:spLocks noGrp="1"/>
          </p:cNvSpPr>
          <p:nvPr>
            <p:ph type="title"/>
          </p:nvPr>
        </p:nvSpPr>
        <p:spPr>
          <a:xfrm>
            <a:off x="4114800" y="1447800"/>
            <a:ext cx="3200400" cy="1143000"/>
          </a:xfrm>
        </p:spPr>
        <p:txBody>
          <a:bodyPr>
            <a:normAutofit fontScale="90000"/>
          </a:bodyPr>
          <a:lstStyle/>
          <a:p>
            <a:r>
              <a:rPr lang="en-US" dirty="0"/>
              <a:t>Mutual Fund</a:t>
            </a:r>
            <a:br>
              <a:rPr lang="en-US" dirty="0"/>
            </a:br>
            <a:endParaRPr lang="en-US" dirty="0"/>
          </a:p>
        </p:txBody>
      </p:sp>
    </p:spTree>
    <p:extLst>
      <p:ext uri="{BB962C8B-B14F-4D97-AF65-F5344CB8AC3E}">
        <p14:creationId xmlns:p14="http://schemas.microsoft.com/office/powerpoint/2010/main" val="458979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066800" y="533400"/>
            <a:ext cx="9757917" cy="997068"/>
          </a:xfrm>
          <a:prstGeom prst="rect">
            <a:avLst/>
          </a:prstGeom>
        </p:spPr>
        <p:txBody>
          <a:bodyPr vert="horz" wrap="square" lIns="0" tIns="12065" rIns="0" bIns="0" rtlCol="0">
            <a:spAutoFit/>
          </a:bodyPr>
          <a:lstStyle/>
          <a:p>
            <a:pPr marL="12700" lvl="0">
              <a:spcBef>
                <a:spcPts val="95"/>
              </a:spcBef>
            </a:pPr>
            <a:r>
              <a:rPr lang="en-US" sz="3200" spc="-40" dirty="0"/>
              <a:t>6.</a:t>
            </a:r>
            <a:r>
              <a:rPr lang="en-US" sz="3200" dirty="0"/>
              <a:t> Mutual Funds are Subject to Market Risk</a:t>
            </a:r>
            <a:br>
              <a:rPr lang="en-US" sz="3200" dirty="0"/>
            </a:br>
            <a:endParaRPr sz="3200"/>
          </a:p>
        </p:txBody>
      </p:sp>
      <p:sp>
        <p:nvSpPr>
          <p:cNvPr id="4" name="object 4"/>
          <p:cNvSpPr txBox="1"/>
          <p:nvPr/>
        </p:nvSpPr>
        <p:spPr>
          <a:xfrm>
            <a:off x="1084580" y="1371601"/>
            <a:ext cx="10269220" cy="4753224"/>
          </a:xfrm>
          <a:prstGeom prst="rect">
            <a:avLst/>
          </a:prstGeom>
        </p:spPr>
        <p:txBody>
          <a:bodyPr vert="horz" wrap="square" lIns="0" tIns="13335" rIns="0" bIns="0" rtlCol="0">
            <a:spAutoFit/>
          </a:bodyPr>
          <a:lstStyle/>
          <a:p>
            <a:pPr>
              <a:buFont typeface="Arial" pitchFamily="34" charset="0"/>
              <a:buChar char="•"/>
            </a:pPr>
            <a:r>
              <a:rPr lang="en-US" sz="2800" dirty="0"/>
              <a:t>Like all securities, mutual funds are also subject to market or systematic, risk. </a:t>
            </a:r>
          </a:p>
          <a:p>
            <a:pPr>
              <a:buFont typeface="Arial" pitchFamily="34" charset="0"/>
              <a:buChar char="•"/>
            </a:pPr>
            <a:r>
              <a:rPr lang="en-US" sz="2800" dirty="0"/>
              <a:t>This is because there is no way to forecast what will happen in the future or whether a given asset will increase or decrease in value. </a:t>
            </a:r>
          </a:p>
          <a:p>
            <a:pPr>
              <a:buFont typeface="Arial" pitchFamily="34" charset="0"/>
              <a:buChar char="•"/>
            </a:pPr>
            <a:r>
              <a:rPr lang="en-US" sz="2800" dirty="0"/>
              <a:t>Since the market cannot be accurately predicted so no investment is risk-free. That is way disclaimer should be followed by every advertisement of mutual fund. </a:t>
            </a:r>
          </a:p>
          <a:p>
            <a:pPr>
              <a:buFont typeface="Arial" pitchFamily="34" charset="0"/>
              <a:buChar char="•"/>
            </a:pPr>
            <a:r>
              <a:rPr lang="en-US" sz="2800" dirty="0"/>
              <a:t>The Advertisement code as mentioned in the Sixth Schedule of SEBI (Mutual Funds) regulations, 1996 is a principle based regulatory norm.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88821"/>
            <a:ext cx="8653476" cy="1121461"/>
          </a:xfrm>
          <a:prstGeom prst="rect">
            <a:avLst/>
          </a:prstGeom>
        </p:spPr>
        <p:txBody>
          <a:bodyPr vert="horz" wrap="square" lIns="0" tIns="13335" rIns="0" bIns="0" rtlCol="0">
            <a:spAutoFit/>
          </a:bodyPr>
          <a:lstStyle/>
          <a:p>
            <a:pPr marL="12700" lvl="0">
              <a:spcBef>
                <a:spcPts val="105"/>
              </a:spcBef>
            </a:pPr>
            <a:r>
              <a:rPr lang="en-US" sz="3600" spc="-55" dirty="0"/>
              <a:t>7. </a:t>
            </a:r>
            <a:r>
              <a:rPr lang="en-US" sz="3600" dirty="0"/>
              <a:t>Not Guaranteed Return</a:t>
            </a:r>
            <a:br>
              <a:rPr lang="en-US" sz="3600" dirty="0"/>
            </a:br>
            <a:endParaRPr sz="3600"/>
          </a:p>
        </p:txBody>
      </p:sp>
      <p:sp>
        <p:nvSpPr>
          <p:cNvPr id="4" name="object 4"/>
          <p:cNvSpPr txBox="1"/>
          <p:nvPr/>
        </p:nvSpPr>
        <p:spPr>
          <a:xfrm>
            <a:off x="1180896" y="1981200"/>
            <a:ext cx="9990455" cy="1897955"/>
          </a:xfrm>
          <a:prstGeom prst="rect">
            <a:avLst/>
          </a:prstGeom>
        </p:spPr>
        <p:txBody>
          <a:bodyPr vert="horz" wrap="square" lIns="0" tIns="12700" rIns="0" bIns="0" rtlCol="0">
            <a:spAutoFit/>
          </a:bodyPr>
          <a:lstStyle/>
          <a:p>
            <a:pPr marL="182880" marR="5715" indent="-170180" algn="just">
              <a:lnSpc>
                <a:spcPct val="150100"/>
              </a:lnSpc>
              <a:spcBef>
                <a:spcPts val="100"/>
              </a:spcBef>
              <a:buClr>
                <a:srgbClr val="E38312"/>
              </a:buClr>
              <a:buFont typeface="Arial"/>
              <a:buChar char="•"/>
              <a:tabLst>
                <a:tab pos="183515" algn="l"/>
              </a:tabLst>
            </a:pPr>
            <a:r>
              <a:rPr lang="en-US" sz="2800" dirty="0"/>
              <a:t>There is no guaranteed return because of volatility of market. Past performance of any of mutual fund is not necessarily an indicator of the future earnings</a:t>
            </a:r>
            <a:endParaRPr sz="26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304801"/>
            <a:ext cx="8424876" cy="1243930"/>
          </a:xfrm>
          <a:prstGeom prst="rect">
            <a:avLst/>
          </a:prstGeom>
        </p:spPr>
        <p:txBody>
          <a:bodyPr vert="horz" wrap="square" lIns="0" tIns="12700" rIns="0" bIns="0" rtlCol="0">
            <a:spAutoFit/>
          </a:bodyPr>
          <a:lstStyle/>
          <a:p>
            <a:pPr marL="12700" lvl="0">
              <a:spcBef>
                <a:spcPts val="100"/>
              </a:spcBef>
            </a:pPr>
            <a:r>
              <a:rPr lang="en-US" sz="4000" spc="-114" dirty="0"/>
              <a:t>8. </a:t>
            </a:r>
            <a:r>
              <a:rPr lang="en-US" sz="4000" dirty="0"/>
              <a:t>Regulated by the Authority</a:t>
            </a:r>
            <a:br>
              <a:rPr lang="en-US" sz="4000" dirty="0"/>
            </a:br>
            <a:endParaRPr sz="4000"/>
          </a:p>
        </p:txBody>
      </p:sp>
      <p:sp>
        <p:nvSpPr>
          <p:cNvPr id="4" name="object 4"/>
          <p:cNvSpPr txBox="1"/>
          <p:nvPr/>
        </p:nvSpPr>
        <p:spPr>
          <a:xfrm>
            <a:off x="1176324" y="1503482"/>
            <a:ext cx="10101276" cy="3242553"/>
          </a:xfrm>
          <a:prstGeom prst="rect">
            <a:avLst/>
          </a:prstGeom>
        </p:spPr>
        <p:txBody>
          <a:bodyPr vert="horz" wrap="square" lIns="0" tIns="224154" rIns="0" bIns="0" rtlCol="0">
            <a:spAutoFit/>
          </a:bodyPr>
          <a:lstStyle/>
          <a:p>
            <a:pPr algn="just"/>
            <a:r>
              <a:rPr lang="en-US" sz="2800" dirty="0"/>
              <a:t>The SEBI is controlling, governing and regulating authority of all mutual fund companies operating in India. </a:t>
            </a:r>
          </a:p>
          <a:p>
            <a:pPr algn="just"/>
            <a:r>
              <a:rPr lang="en-US" sz="2800" dirty="0"/>
              <a:t>It has clearly mentioned the norms to be followed by the companies. </a:t>
            </a:r>
          </a:p>
          <a:p>
            <a:pPr algn="just"/>
            <a:r>
              <a:rPr lang="en-US" sz="2800" dirty="0"/>
              <a:t>Each of the operation of mutual fund companies is given specific responsibilities and their modus operandi is fully regulated by prevailing law.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26338"/>
            <a:ext cx="7891476" cy="1243930"/>
          </a:xfrm>
          <a:prstGeom prst="rect">
            <a:avLst/>
          </a:prstGeom>
        </p:spPr>
        <p:txBody>
          <a:bodyPr vert="horz" wrap="square" lIns="0" tIns="12700" rIns="0" bIns="0" rtlCol="0">
            <a:spAutoFit/>
          </a:bodyPr>
          <a:lstStyle/>
          <a:p>
            <a:pPr marL="12700" lvl="0">
              <a:spcBef>
                <a:spcPts val="100"/>
              </a:spcBef>
            </a:pPr>
            <a:r>
              <a:rPr lang="en-US" sz="4000" spc="-45" dirty="0"/>
              <a:t>9. </a:t>
            </a:r>
            <a:r>
              <a:rPr lang="en-US" sz="4000" dirty="0"/>
              <a:t>Investment Avenue</a:t>
            </a:r>
            <a:br>
              <a:rPr lang="en-US" sz="4000" dirty="0"/>
            </a:br>
            <a:endParaRPr sz="4000"/>
          </a:p>
        </p:txBody>
      </p:sp>
      <p:sp>
        <p:nvSpPr>
          <p:cNvPr id="4" name="object 4"/>
          <p:cNvSpPr txBox="1"/>
          <p:nvPr/>
        </p:nvSpPr>
        <p:spPr>
          <a:xfrm>
            <a:off x="711200" y="1698876"/>
            <a:ext cx="11097895" cy="3460563"/>
          </a:xfrm>
          <a:prstGeom prst="rect">
            <a:avLst/>
          </a:prstGeom>
        </p:spPr>
        <p:txBody>
          <a:bodyPr vert="horz" wrap="square" lIns="0" tIns="13335" rIns="0" bIns="0" rtlCol="0">
            <a:spAutoFit/>
          </a:bodyPr>
          <a:lstStyle/>
          <a:p>
            <a:pPr algn="just"/>
            <a:r>
              <a:rPr lang="en-US" sz="3200" dirty="0"/>
              <a:t>Investment in mutual fund enables investors to earn a reasonable return with the advantages of better liquidity option or sometime tax benefits.</a:t>
            </a:r>
          </a:p>
          <a:p>
            <a:pPr algn="just"/>
            <a:r>
              <a:rPr lang="en-US" sz="3200" dirty="0"/>
              <a:t> It is definitely ideal choice of investment for all classes of investors because return is based on overall financial growth of the market. Higher the corpus better would be the yield in long run.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533400"/>
            <a:ext cx="9186876" cy="689932"/>
          </a:xfrm>
          <a:prstGeom prst="rect">
            <a:avLst/>
          </a:prstGeom>
        </p:spPr>
        <p:txBody>
          <a:bodyPr vert="horz" wrap="square" lIns="0" tIns="12700" rIns="0" bIns="0" rtlCol="0">
            <a:spAutoFit/>
          </a:bodyPr>
          <a:lstStyle/>
          <a:p>
            <a:pPr marL="12700" lvl="0">
              <a:spcBef>
                <a:spcPts val="100"/>
              </a:spcBef>
            </a:pPr>
            <a:r>
              <a:rPr lang="en-US" sz="4400" spc="-45" dirty="0"/>
              <a:t>10. </a:t>
            </a:r>
            <a:r>
              <a:rPr lang="en-US" sz="4400" dirty="0"/>
              <a:t>Tax Benefits</a:t>
            </a:r>
            <a:endParaRPr sz="4400"/>
          </a:p>
        </p:txBody>
      </p:sp>
      <p:sp>
        <p:nvSpPr>
          <p:cNvPr id="4" name="object 4"/>
          <p:cNvSpPr txBox="1"/>
          <p:nvPr/>
        </p:nvSpPr>
        <p:spPr>
          <a:xfrm>
            <a:off x="1084580" y="1905000"/>
            <a:ext cx="10084435" cy="3978012"/>
          </a:xfrm>
          <a:prstGeom prst="rect">
            <a:avLst/>
          </a:prstGeom>
        </p:spPr>
        <p:txBody>
          <a:bodyPr vert="horz" wrap="square" lIns="0" tIns="99060" rIns="0" bIns="0" rtlCol="0">
            <a:spAutoFit/>
          </a:bodyPr>
          <a:lstStyle/>
          <a:p>
            <a:pPr algn="just">
              <a:buFont typeface="Arial" pitchFamily="34" charset="0"/>
              <a:buChar char="•"/>
            </a:pPr>
            <a:r>
              <a:rPr lang="en-US" sz="2800" dirty="0"/>
              <a:t>There are various schemes offered by mutual fund companies in order to provide tax benefit to the investors. For instance, Equity Linked Saving Scheme (ELSS) is a tax saving mutual fund where an investor can save up to Rs. 1.5 </a:t>
            </a:r>
            <a:r>
              <a:rPr lang="en-US" sz="2800" dirty="0" err="1"/>
              <a:t>lakhs</a:t>
            </a:r>
            <a:r>
              <a:rPr lang="en-US" sz="2800" dirty="0"/>
              <a:t> in a financial year under Section 80C. </a:t>
            </a:r>
          </a:p>
          <a:p>
            <a:pPr algn="just">
              <a:buFont typeface="Arial" pitchFamily="34" charset="0"/>
              <a:buChar char="•"/>
            </a:pPr>
            <a:r>
              <a:rPr lang="en-US" sz="2800" dirty="0"/>
              <a:t>It is an equity oriented investment plan characterized by lock in period of 3 years with long term capital gains over 1 </a:t>
            </a:r>
            <a:r>
              <a:rPr lang="en-US" sz="2800" dirty="0" err="1"/>
              <a:t>lakh</a:t>
            </a:r>
            <a:r>
              <a:rPr lang="en-US" sz="2800" dirty="0"/>
              <a:t> being taxed at the rate of 10 percent.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533400"/>
            <a:ext cx="9567876" cy="627736"/>
          </a:xfrm>
          <a:prstGeom prst="rect">
            <a:avLst/>
          </a:prstGeom>
        </p:spPr>
        <p:txBody>
          <a:bodyPr vert="horz" wrap="square" lIns="0" tIns="12065" rIns="0" bIns="0" rtlCol="0">
            <a:spAutoFit/>
          </a:bodyPr>
          <a:lstStyle/>
          <a:p>
            <a:pPr marL="12700">
              <a:lnSpc>
                <a:spcPct val="100000"/>
              </a:lnSpc>
              <a:spcBef>
                <a:spcPts val="95"/>
              </a:spcBef>
            </a:pPr>
            <a:r>
              <a:rPr lang="en-US" sz="4000" dirty="0"/>
              <a:t>Types of Mutual Fund/Classification</a:t>
            </a:r>
            <a:endParaRPr sz="4000"/>
          </a:p>
        </p:txBody>
      </p:sp>
      <p:sp>
        <p:nvSpPr>
          <p:cNvPr id="4" name="object 4"/>
          <p:cNvSpPr txBox="1"/>
          <p:nvPr/>
        </p:nvSpPr>
        <p:spPr>
          <a:xfrm>
            <a:off x="1176324" y="1816735"/>
            <a:ext cx="9994900" cy="489365"/>
          </a:xfrm>
          <a:prstGeom prst="rect">
            <a:avLst/>
          </a:prstGeom>
        </p:spPr>
        <p:txBody>
          <a:bodyPr vert="horz" wrap="square" lIns="0" tIns="67945" rIns="0" bIns="0" rtlCol="0">
            <a:spAutoFit/>
          </a:bodyPr>
          <a:lstStyle/>
          <a:p>
            <a:pPr marL="12700" marR="5080" indent="10160" algn="just">
              <a:lnSpc>
                <a:spcPts val="3460"/>
              </a:lnSpc>
              <a:spcBef>
                <a:spcPts val="535"/>
              </a:spcBef>
            </a:pPr>
            <a:endParaRPr sz="2800">
              <a:latin typeface="Times New Roman"/>
              <a:cs typeface="Times New Roman"/>
            </a:endParaRPr>
          </a:p>
        </p:txBody>
      </p:sp>
      <p:sp>
        <p:nvSpPr>
          <p:cNvPr id="43021" name="Rectangle 13"/>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43009" name="Group 1"/>
          <p:cNvGrpSpPr>
            <a:grpSpLocks noChangeAspect="1"/>
          </p:cNvGrpSpPr>
          <p:nvPr/>
        </p:nvGrpSpPr>
        <p:grpSpPr bwMode="auto">
          <a:xfrm>
            <a:off x="914400" y="1371600"/>
            <a:ext cx="10134600" cy="4572000"/>
            <a:chOff x="2527" y="12090"/>
            <a:chExt cx="7200" cy="2757"/>
          </a:xfrm>
        </p:grpSpPr>
        <p:sp>
          <p:nvSpPr>
            <p:cNvPr id="43020" name="AutoShape 12"/>
            <p:cNvSpPr>
              <a:spLocks noChangeAspect="1" noChangeArrowheads="1" noTextEdit="1"/>
            </p:cNvSpPr>
            <p:nvPr/>
          </p:nvSpPr>
          <p:spPr bwMode="auto">
            <a:xfrm>
              <a:off x="2527" y="12090"/>
              <a:ext cx="7200" cy="2757"/>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3019" name="Rectangle 11"/>
            <p:cNvSpPr>
              <a:spLocks noChangeArrowheads="1"/>
            </p:cNvSpPr>
            <p:nvPr/>
          </p:nvSpPr>
          <p:spPr bwMode="auto">
            <a:xfrm>
              <a:off x="3331" y="13867"/>
              <a:ext cx="1632" cy="6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Open-Ended Funds</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43018" name="Rectangle 10"/>
            <p:cNvSpPr>
              <a:spLocks noChangeArrowheads="1"/>
            </p:cNvSpPr>
            <p:nvPr/>
          </p:nvSpPr>
          <p:spPr bwMode="auto">
            <a:xfrm>
              <a:off x="5421" y="13867"/>
              <a:ext cx="1653" cy="6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Close-Ended Funds</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43017" name="Rectangle 9"/>
            <p:cNvSpPr>
              <a:spLocks noChangeArrowheads="1"/>
            </p:cNvSpPr>
            <p:nvPr/>
          </p:nvSpPr>
          <p:spPr bwMode="auto">
            <a:xfrm>
              <a:off x="7393" y="13867"/>
              <a:ext cx="1468" cy="69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Interval Funds</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43016" name="Rectangle 8"/>
            <p:cNvSpPr>
              <a:spLocks noChangeArrowheads="1"/>
            </p:cNvSpPr>
            <p:nvPr/>
          </p:nvSpPr>
          <p:spPr bwMode="auto">
            <a:xfrm>
              <a:off x="5249" y="12251"/>
              <a:ext cx="1799" cy="8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Mutual Funds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Based</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on Structure</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43015" name="AutoShape 7"/>
            <p:cNvSpPr>
              <a:spLocks noChangeShapeType="1"/>
            </p:cNvSpPr>
            <p:nvPr/>
          </p:nvSpPr>
          <p:spPr bwMode="auto">
            <a:xfrm>
              <a:off x="6003" y="13232"/>
              <a:ext cx="1" cy="26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014" name="AutoShape 6"/>
            <p:cNvSpPr>
              <a:spLocks noChangeShapeType="1"/>
            </p:cNvSpPr>
            <p:nvPr/>
          </p:nvSpPr>
          <p:spPr bwMode="auto">
            <a:xfrm>
              <a:off x="6004" y="13500"/>
              <a:ext cx="1927"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013" name="AutoShape 5"/>
            <p:cNvSpPr>
              <a:spLocks noChangeShapeType="1"/>
            </p:cNvSpPr>
            <p:nvPr/>
          </p:nvSpPr>
          <p:spPr bwMode="auto">
            <a:xfrm>
              <a:off x="6003"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43012" name="AutoShape 4"/>
            <p:cNvSpPr>
              <a:spLocks noChangeShapeType="1"/>
            </p:cNvSpPr>
            <p:nvPr/>
          </p:nvSpPr>
          <p:spPr bwMode="auto">
            <a:xfrm>
              <a:off x="7931" y="13500"/>
              <a:ext cx="0"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43011" name="AutoShape 3"/>
            <p:cNvSpPr>
              <a:spLocks noChangeShapeType="1"/>
            </p:cNvSpPr>
            <p:nvPr/>
          </p:nvSpPr>
          <p:spPr bwMode="auto">
            <a:xfrm flipH="1">
              <a:off x="3892" y="13500"/>
              <a:ext cx="2111"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010" name="AutoShape 2"/>
            <p:cNvSpPr>
              <a:spLocks noChangeShapeType="1"/>
            </p:cNvSpPr>
            <p:nvPr/>
          </p:nvSpPr>
          <p:spPr bwMode="auto">
            <a:xfrm>
              <a:off x="3892" y="13500"/>
              <a:ext cx="0"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32712" y="1097407"/>
            <a:ext cx="9940290" cy="690574"/>
          </a:xfrm>
          <a:prstGeom prst="rect">
            <a:avLst/>
          </a:prstGeom>
        </p:spPr>
        <p:txBody>
          <a:bodyPr vert="horz" wrap="square" lIns="0" tIns="13335" rIns="0" bIns="0" rtlCol="0">
            <a:spAutoFit/>
          </a:bodyPr>
          <a:lstStyle/>
          <a:p>
            <a:pPr marL="12700">
              <a:lnSpc>
                <a:spcPct val="100000"/>
              </a:lnSpc>
              <a:spcBef>
                <a:spcPts val="105"/>
              </a:spcBef>
              <a:tabLst>
                <a:tab pos="9926955" algn="l"/>
              </a:tabLst>
            </a:pPr>
            <a:r>
              <a:rPr lang="en-US" sz="4400" dirty="0"/>
              <a:t>Open-Ended Funds: </a:t>
            </a:r>
            <a:endParaRPr sz="4400"/>
          </a:p>
        </p:txBody>
      </p:sp>
      <p:sp>
        <p:nvSpPr>
          <p:cNvPr id="3" name="object 3"/>
          <p:cNvSpPr txBox="1"/>
          <p:nvPr/>
        </p:nvSpPr>
        <p:spPr>
          <a:xfrm>
            <a:off x="1084580" y="2386406"/>
            <a:ext cx="10193020" cy="2882199"/>
          </a:xfrm>
          <a:prstGeom prst="rect">
            <a:avLst/>
          </a:prstGeom>
        </p:spPr>
        <p:txBody>
          <a:bodyPr vert="horz" wrap="square" lIns="0" tIns="60325" rIns="0" bIns="0" rtlCol="0">
            <a:spAutoFit/>
          </a:bodyPr>
          <a:lstStyle/>
          <a:p>
            <a:pPr marL="375285" marR="679450" indent="-362585" algn="just">
              <a:lnSpc>
                <a:spcPts val="3030"/>
              </a:lnSpc>
              <a:spcBef>
                <a:spcPts val="475"/>
              </a:spcBef>
              <a:buClr>
                <a:srgbClr val="E38312"/>
              </a:buClr>
              <a:buFont typeface="Wingdings"/>
              <a:buChar char=""/>
              <a:tabLst>
                <a:tab pos="375920" algn="l"/>
              </a:tabLst>
            </a:pPr>
            <a:r>
              <a:rPr lang="en-US" sz="3200" dirty="0"/>
              <a:t>These are funds in which units are open for purchase or redemption throughout the year. All purchases/redemption of these fund units are done at prevailing NAVs.</a:t>
            </a:r>
          </a:p>
          <a:p>
            <a:pPr marL="375285" marR="679450" indent="-362585" algn="just">
              <a:lnSpc>
                <a:spcPts val="3030"/>
              </a:lnSpc>
              <a:spcBef>
                <a:spcPts val="475"/>
              </a:spcBef>
              <a:buClr>
                <a:srgbClr val="E38312"/>
              </a:buClr>
              <a:buFont typeface="Wingdings"/>
              <a:buChar char=""/>
              <a:tabLst>
                <a:tab pos="375920" algn="l"/>
              </a:tabLst>
            </a:pPr>
            <a:endParaRPr lang="en-US" sz="3200" dirty="0"/>
          </a:p>
          <a:p>
            <a:pPr marL="375285" marR="679450" indent="-362585" algn="just">
              <a:lnSpc>
                <a:spcPts val="3030"/>
              </a:lnSpc>
              <a:spcBef>
                <a:spcPts val="475"/>
              </a:spcBef>
              <a:buClr>
                <a:srgbClr val="E38312"/>
              </a:buClr>
              <a:buFont typeface="Wingdings"/>
              <a:buChar char=""/>
              <a:tabLst>
                <a:tab pos="375920" algn="l"/>
              </a:tabLst>
            </a:pPr>
            <a:r>
              <a:rPr lang="en-US" sz="3200" dirty="0"/>
              <a:t>Basically these funds permit investors to keep on investing up to their choice.</a:t>
            </a:r>
            <a:endParaRPr sz="320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1052829"/>
            <a:ext cx="9401810" cy="643125"/>
          </a:xfrm>
          <a:prstGeom prst="rect">
            <a:avLst/>
          </a:prstGeom>
        </p:spPr>
        <p:txBody>
          <a:bodyPr vert="horz" wrap="square" lIns="0" tIns="12065" rIns="0" bIns="0" rtlCol="0">
            <a:spAutoFit/>
          </a:bodyPr>
          <a:lstStyle/>
          <a:p>
            <a:pPr marL="12700">
              <a:lnSpc>
                <a:spcPct val="100000"/>
              </a:lnSpc>
              <a:spcBef>
                <a:spcPts val="95"/>
              </a:spcBef>
            </a:pPr>
            <a:r>
              <a:rPr lang="en-US" sz="4000" dirty="0"/>
              <a:t>Close-Ended Funds: </a:t>
            </a:r>
            <a:endParaRPr sz="4000"/>
          </a:p>
        </p:txBody>
      </p:sp>
      <p:sp>
        <p:nvSpPr>
          <p:cNvPr id="4" name="object 4"/>
          <p:cNvSpPr txBox="1"/>
          <p:nvPr/>
        </p:nvSpPr>
        <p:spPr>
          <a:xfrm>
            <a:off x="1084580" y="1891411"/>
            <a:ext cx="10086975" cy="2445541"/>
          </a:xfrm>
          <a:prstGeom prst="rect">
            <a:avLst/>
          </a:prstGeom>
        </p:spPr>
        <p:txBody>
          <a:bodyPr vert="horz" wrap="square" lIns="0" tIns="60960" rIns="0" bIns="0" rtlCol="0">
            <a:spAutoFit/>
          </a:bodyPr>
          <a:lstStyle/>
          <a:p>
            <a:pPr marL="12700" marR="666750" algn="just">
              <a:lnSpc>
                <a:spcPts val="3020"/>
              </a:lnSpc>
              <a:spcBef>
                <a:spcPts val="480"/>
              </a:spcBef>
              <a:buFont typeface="Arial" pitchFamily="34" charset="0"/>
              <a:buChar char="•"/>
            </a:pPr>
            <a:r>
              <a:rPr lang="en-US" sz="2800" dirty="0"/>
              <a:t>A closed-end fund is open for subscription only during the initial offer period and has a specified tenor along with fixed maturity date. It often called New Fund Offer (NFO). </a:t>
            </a:r>
          </a:p>
          <a:p>
            <a:pPr marL="12700" marR="666750" algn="just">
              <a:lnSpc>
                <a:spcPts val="3020"/>
              </a:lnSpc>
              <a:spcBef>
                <a:spcPts val="480"/>
              </a:spcBef>
              <a:buFont typeface="Arial" pitchFamily="34" charset="0"/>
              <a:buChar char="•"/>
            </a:pPr>
            <a:r>
              <a:rPr lang="en-US" sz="2800" dirty="0"/>
              <a:t>Units of these funds can be redeemed only on maturity. </a:t>
            </a:r>
            <a:endParaRPr sz="28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988821"/>
            <a:ext cx="8669655" cy="690574"/>
          </a:xfrm>
          <a:prstGeom prst="rect">
            <a:avLst/>
          </a:prstGeom>
        </p:spPr>
        <p:txBody>
          <a:bodyPr vert="horz" wrap="square" lIns="0" tIns="13335" rIns="0" bIns="0" rtlCol="0">
            <a:spAutoFit/>
          </a:bodyPr>
          <a:lstStyle/>
          <a:p>
            <a:pPr marL="12700">
              <a:lnSpc>
                <a:spcPct val="100000"/>
              </a:lnSpc>
              <a:spcBef>
                <a:spcPts val="105"/>
              </a:spcBef>
            </a:pPr>
            <a:r>
              <a:rPr lang="en-US" sz="4400" dirty="0"/>
              <a:t>Interval Funds: </a:t>
            </a:r>
            <a:endParaRPr sz="4400"/>
          </a:p>
        </p:txBody>
      </p:sp>
      <p:sp>
        <p:nvSpPr>
          <p:cNvPr id="4" name="object 4"/>
          <p:cNvSpPr txBox="1"/>
          <p:nvPr/>
        </p:nvSpPr>
        <p:spPr>
          <a:xfrm>
            <a:off x="1257096" y="1964842"/>
            <a:ext cx="9410904" cy="3104055"/>
          </a:xfrm>
          <a:prstGeom prst="rect">
            <a:avLst/>
          </a:prstGeom>
        </p:spPr>
        <p:txBody>
          <a:bodyPr vert="horz" wrap="square" lIns="0" tIns="147955" rIns="0" bIns="0" rtlCol="0">
            <a:spAutoFit/>
          </a:bodyPr>
          <a:lstStyle/>
          <a:p>
            <a:pPr marL="563880" indent="-551180" algn="just">
              <a:lnSpc>
                <a:spcPct val="100000"/>
              </a:lnSpc>
              <a:spcBef>
                <a:spcPts val="1165"/>
              </a:spcBef>
              <a:buClr>
                <a:srgbClr val="E38312"/>
              </a:buClr>
              <a:buFont typeface="Wingdings"/>
              <a:buChar char=""/>
              <a:tabLst>
                <a:tab pos="563880" algn="l"/>
                <a:tab pos="564515" algn="l"/>
              </a:tabLst>
            </a:pPr>
            <a:r>
              <a:rPr lang="en-US" sz="3200" dirty="0"/>
              <a:t>These are funds that have the features of close-ended funds that periodically offer repurchasing of shares at different intervals during the fund tenure. Their shares typically do not trade on the secondary market</a:t>
            </a:r>
            <a:endParaRPr sz="3200" b="1">
              <a:latin typeface="Times New Roman"/>
              <a:cs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38200" y="304802"/>
          <a:ext cx="10972800" cy="6053122"/>
        </p:xfrm>
        <a:graphic>
          <a:graphicData uri="http://schemas.openxmlformats.org/drawingml/2006/table">
            <a:tbl>
              <a:tblPr/>
              <a:tblGrid>
                <a:gridCol w="2941704">
                  <a:extLst>
                    <a:ext uri="{9D8B030D-6E8A-4147-A177-3AD203B41FA5}">
                      <a16:colId xmlns:a16="http://schemas.microsoft.com/office/drawing/2014/main" val="20000"/>
                    </a:ext>
                  </a:extLst>
                </a:gridCol>
                <a:gridCol w="4185237">
                  <a:extLst>
                    <a:ext uri="{9D8B030D-6E8A-4147-A177-3AD203B41FA5}">
                      <a16:colId xmlns:a16="http://schemas.microsoft.com/office/drawing/2014/main" val="20001"/>
                    </a:ext>
                  </a:extLst>
                </a:gridCol>
                <a:gridCol w="3845859">
                  <a:extLst>
                    <a:ext uri="{9D8B030D-6E8A-4147-A177-3AD203B41FA5}">
                      <a16:colId xmlns:a16="http://schemas.microsoft.com/office/drawing/2014/main" val="20002"/>
                    </a:ext>
                  </a:extLst>
                </a:gridCol>
              </a:tblGrid>
              <a:tr h="627186">
                <a:tc>
                  <a:txBody>
                    <a:bodyPr/>
                    <a:lstStyle/>
                    <a:p>
                      <a:pPr marL="0" marR="0" indent="-228600" algn="just">
                        <a:spcBef>
                          <a:spcPts val="0"/>
                        </a:spcBef>
                        <a:spcAft>
                          <a:spcPts val="0"/>
                        </a:spcAft>
                      </a:pPr>
                      <a:r>
                        <a:rPr lang="en-GB" sz="2000" b="1" dirty="0">
                          <a:solidFill>
                            <a:srgbClr val="7030A0"/>
                          </a:solidFill>
                          <a:latin typeface="Times New Roman"/>
                          <a:ea typeface="Times New Roman"/>
                          <a:cs typeface="Mangal"/>
                        </a:rPr>
                        <a:t>        Basis of difference</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b="1">
                          <a:solidFill>
                            <a:srgbClr val="7030A0"/>
                          </a:solidFill>
                          <a:latin typeface="Times New Roman"/>
                          <a:ea typeface="Times New Roman"/>
                          <a:cs typeface="Mangal"/>
                        </a:rPr>
                        <a:t>            Open ended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b="1">
                          <a:solidFill>
                            <a:srgbClr val="7030A0"/>
                          </a:solidFill>
                          <a:latin typeface="Times New Roman"/>
                          <a:ea typeface="Times New Roman"/>
                          <a:cs typeface="Mangal"/>
                        </a:rPr>
                        <a:t>          Close ended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41202">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Maturity</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No maturity period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Fixed maturity period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28345">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Liquidation</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dirty="0">
                          <a:solidFill>
                            <a:srgbClr val="7030A0"/>
                          </a:solidFill>
                          <a:latin typeface="Times New Roman"/>
                          <a:ea typeface="Times New Roman"/>
                          <a:cs typeface="Mangal"/>
                        </a:rPr>
                        <a:t>      Units can be liquidated anytime</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Units can be liquidated only at the end of the scheme</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8345">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Listing</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dirty="0">
                          <a:solidFill>
                            <a:srgbClr val="7030A0"/>
                          </a:solidFill>
                          <a:latin typeface="Times New Roman"/>
                          <a:ea typeface="Times New Roman"/>
                          <a:cs typeface="Mangal"/>
                        </a:rPr>
                        <a:t>        Listing is not at all required</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Listing in stock exchange is compulsory</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8345">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Exit</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Exit is possible at any time</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Exit not possible till the closure of the skim</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34667">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Fund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Funds can be raised from public</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Fund of the scheme is fixed for all the time</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33525">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Subscription</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Open for public subscription at any time</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NFO is open for a limited period</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08114">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Fixed Corpus</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gn="just">
                        <a:lnSpc>
                          <a:spcPts val="1365"/>
                        </a:lnSpc>
                        <a:spcBef>
                          <a:spcPts val="0"/>
                        </a:spcBef>
                        <a:spcAft>
                          <a:spcPts val="0"/>
                        </a:spcAft>
                      </a:pPr>
                      <a:endParaRPr lang="en-GB" sz="2000" dirty="0">
                        <a:solidFill>
                          <a:srgbClr val="7030A0"/>
                        </a:solidFill>
                        <a:latin typeface="Times New Roman"/>
                        <a:ea typeface="Times New Roman"/>
                        <a:cs typeface="Mangal"/>
                      </a:endParaRPr>
                    </a:p>
                    <a:p>
                      <a:pPr marL="67945" marR="0" algn="just">
                        <a:lnSpc>
                          <a:spcPts val="1365"/>
                        </a:lnSpc>
                        <a:spcBef>
                          <a:spcPts val="0"/>
                        </a:spcBef>
                        <a:spcAft>
                          <a:spcPts val="0"/>
                        </a:spcAft>
                      </a:pPr>
                      <a:r>
                        <a:rPr lang="en-GB" sz="2000" dirty="0">
                          <a:solidFill>
                            <a:srgbClr val="7030A0"/>
                          </a:solidFill>
                          <a:latin typeface="Times New Roman"/>
                          <a:ea typeface="Times New Roman"/>
                          <a:cs typeface="Mangal"/>
                        </a:rPr>
                        <a:t>No new units can be offered beyond the limit time</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gn="just">
                        <a:lnSpc>
                          <a:spcPts val="1365"/>
                        </a:lnSpc>
                        <a:spcBef>
                          <a:spcPts val="0"/>
                        </a:spcBef>
                        <a:spcAft>
                          <a:spcPts val="0"/>
                        </a:spcAft>
                      </a:pPr>
                      <a:endParaRPr lang="en-GB" sz="2000" dirty="0">
                        <a:solidFill>
                          <a:srgbClr val="7030A0"/>
                        </a:solidFill>
                        <a:latin typeface="Times New Roman"/>
                        <a:ea typeface="Times New Roman"/>
                        <a:cs typeface="Mangal"/>
                      </a:endParaRPr>
                    </a:p>
                    <a:p>
                      <a:pPr marL="67945" marR="0" algn="just">
                        <a:lnSpc>
                          <a:spcPts val="1365"/>
                        </a:lnSpc>
                        <a:spcBef>
                          <a:spcPts val="0"/>
                        </a:spcBef>
                        <a:spcAft>
                          <a:spcPts val="0"/>
                        </a:spcAft>
                      </a:pPr>
                      <a:r>
                        <a:rPr lang="en-GB" sz="2000" dirty="0">
                          <a:solidFill>
                            <a:srgbClr val="7030A0"/>
                          </a:solidFill>
                          <a:latin typeface="Times New Roman"/>
                          <a:ea typeface="Times New Roman"/>
                          <a:cs typeface="Mangal"/>
                        </a:rPr>
                        <a:t>Variable Corpus due to ongoing purchase and redemption</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623393">
                <a:tc>
                  <a:txBody>
                    <a:bodyPr/>
                    <a:lstStyle/>
                    <a:p>
                      <a:pPr marL="0" marR="0" indent="-228600" algn="just">
                        <a:spcBef>
                          <a:spcPts val="0"/>
                        </a:spcBef>
                        <a:spcAft>
                          <a:spcPts val="0"/>
                        </a:spcAft>
                      </a:pPr>
                      <a:r>
                        <a:rPr lang="en-GB" sz="2000">
                          <a:solidFill>
                            <a:srgbClr val="7030A0"/>
                          </a:solidFill>
                          <a:latin typeface="Times New Roman"/>
                          <a:ea typeface="Times New Roman"/>
                          <a:cs typeface="Mangal"/>
                        </a:rPr>
                        <a:t>       Liquidity</a:t>
                      </a:r>
                      <a:endParaRPr lang="en-US" sz="180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gn="just">
                        <a:lnSpc>
                          <a:spcPts val="1365"/>
                        </a:lnSpc>
                        <a:spcBef>
                          <a:spcPts val="0"/>
                        </a:spcBef>
                        <a:spcAft>
                          <a:spcPts val="0"/>
                        </a:spcAft>
                      </a:pPr>
                      <a:endParaRPr lang="en-GB" sz="2000" dirty="0">
                        <a:solidFill>
                          <a:srgbClr val="7030A0"/>
                        </a:solidFill>
                        <a:latin typeface="Times New Roman"/>
                        <a:ea typeface="Times New Roman"/>
                        <a:cs typeface="Mangal"/>
                      </a:endParaRPr>
                    </a:p>
                    <a:p>
                      <a:pPr marL="67945" marR="0" algn="just">
                        <a:lnSpc>
                          <a:spcPts val="1365"/>
                        </a:lnSpc>
                        <a:spcBef>
                          <a:spcPts val="0"/>
                        </a:spcBef>
                        <a:spcAft>
                          <a:spcPts val="0"/>
                        </a:spcAft>
                      </a:pPr>
                      <a:r>
                        <a:rPr lang="en-GB" sz="2000" dirty="0">
                          <a:solidFill>
                            <a:srgbClr val="7030A0"/>
                          </a:solidFill>
                          <a:latin typeface="Times New Roman"/>
                          <a:ea typeface="Times New Roman"/>
                          <a:cs typeface="Mangal"/>
                        </a:rPr>
                        <a:t>Mostly liquid</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gn="just">
                        <a:lnSpc>
                          <a:spcPts val="1365"/>
                        </a:lnSpc>
                        <a:spcBef>
                          <a:spcPts val="0"/>
                        </a:spcBef>
                        <a:spcAft>
                          <a:spcPts val="0"/>
                        </a:spcAft>
                      </a:pPr>
                      <a:endParaRPr lang="en-GB" sz="2000" dirty="0">
                        <a:solidFill>
                          <a:srgbClr val="7030A0"/>
                        </a:solidFill>
                        <a:latin typeface="Times New Roman"/>
                        <a:ea typeface="Times New Roman"/>
                        <a:cs typeface="Mangal"/>
                      </a:endParaRPr>
                    </a:p>
                    <a:p>
                      <a:pPr marL="67945" marR="0" algn="just">
                        <a:lnSpc>
                          <a:spcPts val="1365"/>
                        </a:lnSpc>
                        <a:spcBef>
                          <a:spcPts val="0"/>
                        </a:spcBef>
                        <a:spcAft>
                          <a:spcPts val="0"/>
                        </a:spcAft>
                      </a:pPr>
                      <a:r>
                        <a:rPr lang="en-GB" sz="2000" dirty="0">
                          <a:solidFill>
                            <a:srgbClr val="7030A0"/>
                          </a:solidFill>
                          <a:latin typeface="Times New Roman"/>
                          <a:ea typeface="Times New Roman"/>
                          <a:cs typeface="Mangal"/>
                        </a:rPr>
                        <a:t>Highly liquid</a:t>
                      </a:r>
                      <a:endParaRPr lang="en-US" sz="1800" dirty="0">
                        <a:latin typeface="Times New Roman"/>
                        <a:ea typeface="Times New Roman"/>
                        <a:cs typeface="Mang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431416" y="15951"/>
            <a:ext cx="9391650" cy="1184876"/>
          </a:xfrm>
          <a:prstGeom prst="rect">
            <a:avLst/>
          </a:prstGeom>
        </p:spPr>
        <p:txBody>
          <a:bodyPr vert="horz" wrap="square" lIns="0" tIns="106045" rIns="0" bIns="0" rtlCol="0">
            <a:spAutoFit/>
          </a:bodyPr>
          <a:lstStyle/>
          <a:p>
            <a:pPr marL="2254885" marR="5080" lvl="1" indent="-2242185" algn="l" rtl="0">
              <a:lnSpc>
                <a:spcPts val="4079"/>
              </a:lnSpc>
              <a:spcBef>
                <a:spcPts val="835"/>
              </a:spcBef>
            </a:pPr>
            <a:r>
              <a:rPr lang="en-US" sz="3600" b="1" dirty="0"/>
              <a:t>Mutual fund: Definition and Concept </a:t>
            </a:r>
            <a:br>
              <a:rPr lang="en-US" dirty="0"/>
            </a:br>
            <a:endParaRPr sz="5400"/>
          </a:p>
        </p:txBody>
      </p:sp>
      <p:graphicFrame>
        <p:nvGraphicFramePr>
          <p:cNvPr id="6" name="object 4">
            <a:extLst>
              <a:ext uri="{FF2B5EF4-FFF2-40B4-BE49-F238E27FC236}">
                <a16:creationId xmlns:a16="http://schemas.microsoft.com/office/drawing/2014/main" id="{2FEC1E92-73E0-8812-2242-05D82B7085F6}"/>
              </a:ext>
            </a:extLst>
          </p:cNvPr>
          <p:cNvGraphicFramePr/>
          <p:nvPr>
            <p:extLst>
              <p:ext uri="{D42A27DB-BD31-4B8C-83A1-F6EECF244321}">
                <p14:modId xmlns:p14="http://schemas.microsoft.com/office/powerpoint/2010/main" val="1877655471"/>
              </p:ext>
            </p:extLst>
          </p:nvPr>
        </p:nvGraphicFramePr>
        <p:xfrm>
          <a:off x="732790" y="1200827"/>
          <a:ext cx="10726420" cy="4287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9" name="Rectangle 15"/>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6865" name="Group 1"/>
          <p:cNvGrpSpPr>
            <a:grpSpLocks noChangeAspect="1"/>
          </p:cNvGrpSpPr>
          <p:nvPr/>
        </p:nvGrpSpPr>
        <p:grpSpPr bwMode="auto">
          <a:xfrm>
            <a:off x="533400" y="609600"/>
            <a:ext cx="10591800" cy="5105400"/>
            <a:chOff x="2527" y="12090"/>
            <a:chExt cx="7200" cy="2908"/>
          </a:xfrm>
        </p:grpSpPr>
        <p:sp>
          <p:nvSpPr>
            <p:cNvPr id="36878" name="AutoShape 14"/>
            <p:cNvSpPr>
              <a:spLocks noChangeAspect="1" noChangeArrowheads="1" noTextEdit="1"/>
            </p:cNvSpPr>
            <p:nvPr/>
          </p:nvSpPr>
          <p:spPr bwMode="auto">
            <a:xfrm>
              <a:off x="2527" y="12090"/>
              <a:ext cx="7200" cy="2908"/>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6877" name="Rectangle 13"/>
            <p:cNvSpPr>
              <a:spLocks noChangeArrowheads="1"/>
            </p:cNvSpPr>
            <p:nvPr/>
          </p:nvSpPr>
          <p:spPr bwMode="auto">
            <a:xfrm>
              <a:off x="2740" y="13867"/>
              <a:ext cx="1248"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Equity 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6876" name="Rectangle 12"/>
            <p:cNvSpPr>
              <a:spLocks noChangeArrowheads="1"/>
            </p:cNvSpPr>
            <p:nvPr/>
          </p:nvSpPr>
          <p:spPr bwMode="auto">
            <a:xfrm>
              <a:off x="4517" y="13867"/>
              <a:ext cx="1238"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Debt Funds</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36875" name="Rectangle 11"/>
            <p:cNvSpPr>
              <a:spLocks noChangeArrowheads="1"/>
            </p:cNvSpPr>
            <p:nvPr/>
          </p:nvSpPr>
          <p:spPr bwMode="auto">
            <a:xfrm>
              <a:off x="6326" y="13867"/>
              <a:ext cx="1250"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Money Market</a:t>
              </a:r>
              <a:endParaRPr kumimoji="0" lang="en-US"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6874" name="Rectangle 10"/>
            <p:cNvSpPr>
              <a:spLocks noChangeArrowheads="1"/>
            </p:cNvSpPr>
            <p:nvPr/>
          </p:nvSpPr>
          <p:spPr bwMode="auto">
            <a:xfrm>
              <a:off x="5249" y="12251"/>
              <a:ext cx="1799" cy="8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7030A0"/>
                  </a:solidFill>
                  <a:effectLst/>
                  <a:latin typeface="Arial" pitchFamily="34" charset="0"/>
                  <a:ea typeface="Times New Roman" pitchFamily="18" charset="0"/>
                  <a:cs typeface="Arial" pitchFamily="34" charset="0"/>
                </a:rPr>
                <a:t>Mutual Funds Based on Asset Class</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36873" name="AutoShape 9"/>
            <p:cNvSpPr>
              <a:spLocks noChangeShapeType="1"/>
            </p:cNvSpPr>
            <p:nvPr/>
          </p:nvSpPr>
          <p:spPr bwMode="auto">
            <a:xfrm>
              <a:off x="6003" y="13232"/>
              <a:ext cx="1" cy="26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872" name="AutoShape 8"/>
            <p:cNvSpPr>
              <a:spLocks noChangeShapeType="1"/>
            </p:cNvSpPr>
            <p:nvPr/>
          </p:nvSpPr>
          <p:spPr bwMode="auto">
            <a:xfrm>
              <a:off x="6004" y="13500"/>
              <a:ext cx="2871"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871" name="AutoShape 7"/>
            <p:cNvSpPr>
              <a:spLocks noChangeShapeType="1"/>
            </p:cNvSpPr>
            <p:nvPr/>
          </p:nvSpPr>
          <p:spPr bwMode="auto">
            <a:xfrm>
              <a:off x="5248"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6870" name="AutoShape 6"/>
            <p:cNvSpPr>
              <a:spLocks noChangeShapeType="1"/>
            </p:cNvSpPr>
            <p:nvPr/>
          </p:nvSpPr>
          <p:spPr bwMode="auto">
            <a:xfrm>
              <a:off x="7048"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6869" name="AutoShape 5"/>
            <p:cNvSpPr>
              <a:spLocks noChangeShapeType="1"/>
            </p:cNvSpPr>
            <p:nvPr/>
          </p:nvSpPr>
          <p:spPr bwMode="auto">
            <a:xfrm flipH="1">
              <a:off x="3457" y="13500"/>
              <a:ext cx="2546"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868" name="AutoShape 4"/>
            <p:cNvSpPr>
              <a:spLocks noChangeShapeType="1"/>
            </p:cNvSpPr>
            <p:nvPr/>
          </p:nvSpPr>
          <p:spPr bwMode="auto">
            <a:xfrm>
              <a:off x="3457"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6867" name="Rectangle 3"/>
            <p:cNvSpPr>
              <a:spLocks noChangeArrowheads="1"/>
            </p:cNvSpPr>
            <p:nvPr/>
          </p:nvSpPr>
          <p:spPr bwMode="auto">
            <a:xfrm>
              <a:off x="8276" y="13867"/>
              <a:ext cx="1074"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Balanced or Hybrid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6866" name="AutoShape 2"/>
            <p:cNvSpPr>
              <a:spLocks noChangeShapeType="1"/>
            </p:cNvSpPr>
            <p:nvPr/>
          </p:nvSpPr>
          <p:spPr bwMode="auto">
            <a:xfrm>
              <a:off x="8875" y="13501"/>
              <a:ext cx="1" cy="236"/>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1"/>
            <a:ext cx="10972800" cy="5321492"/>
          </a:xfrm>
        </p:spPr>
        <p:txBody>
          <a:bodyPr>
            <a:normAutofit fontScale="92500"/>
          </a:bodyPr>
          <a:lstStyle/>
          <a:p>
            <a:pPr lvl="0" algn="just"/>
            <a:r>
              <a:rPr lang="en-US" b="1" dirty="0"/>
              <a:t>Equity Funds: </a:t>
            </a:r>
            <a:r>
              <a:rPr lang="en-US" dirty="0"/>
              <a:t>The types of funds that invest purely in equity stocks/shares of companies. These are usually considered high-risk funds but can also provide high returns special in upswing. Based on the objectives of investment, an equity fund can be classified as sector-specific i.e. infrastructure, fast moving consumer goods, banking, insurance etc. They may be diversified equity fund, ELSS, high cap, mid cap and low cap funds etc.</a:t>
            </a:r>
          </a:p>
          <a:p>
            <a:pPr lvl="0" algn="just"/>
            <a:r>
              <a:rPr lang="en-US" b="1" dirty="0"/>
              <a:t>Debt Funds: </a:t>
            </a:r>
            <a:r>
              <a:rPr lang="en-US" dirty="0"/>
              <a:t>These are funds that invest in debt instruments e.g. debentures, government bonds (Gilt), liquid fund and other fixed income assets. They are considered safe investments and provide fixed returns. The degree of risk is also quite low and fund provides stable income than others. It holds fixed rate of interest and maturity date.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1"/>
            <a:ext cx="10972800" cy="5092892"/>
          </a:xfrm>
        </p:spPr>
        <p:txBody>
          <a:bodyPr>
            <a:normAutofit fontScale="77500" lnSpcReduction="20000"/>
          </a:bodyPr>
          <a:lstStyle/>
          <a:p>
            <a:pPr lvl="0" algn="just"/>
            <a:r>
              <a:rPr lang="en-US" sz="3600" b="1" dirty="0"/>
              <a:t>Money Market Funds: F</a:t>
            </a:r>
            <a:r>
              <a:rPr lang="en-US" sz="3600" dirty="0"/>
              <a:t>unds that invest corpus in liquid instruments e.g. T-Bills, Certificate of deposit, commercial papers and interbank call money and short money in order to fetch yield due to momentum in money market. They are considered safe investments for those looking to park surplus funds for immediate but moderate returns. </a:t>
            </a:r>
          </a:p>
          <a:p>
            <a:pPr algn="just"/>
            <a:r>
              <a:rPr lang="en-US" sz="3600" b="1" dirty="0"/>
              <a:t>Balanced or Hybrid Funds: </a:t>
            </a:r>
            <a:r>
              <a:rPr lang="en-US" sz="3600" dirty="0"/>
              <a:t>These are funds that invest in a mix of asset classes. In some cases, the proportion of equity is higher than debt while in others it is the other way round. Risk and returns are balanced out this way. An investor is given option to switch among various classes of assets. A classical example of a hybrid fund is Franklin India Balanced Fund, because in this fund 65% to 80% of the investment is made in equities and rest in debt.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11" name="Rectangle 1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3793" name="Group 1"/>
          <p:cNvGrpSpPr>
            <a:grpSpLocks noChangeAspect="1"/>
          </p:cNvGrpSpPr>
          <p:nvPr/>
        </p:nvGrpSpPr>
        <p:grpSpPr bwMode="auto">
          <a:xfrm>
            <a:off x="762000" y="762000"/>
            <a:ext cx="10134600" cy="4114800"/>
            <a:chOff x="2527" y="12090"/>
            <a:chExt cx="7214" cy="3059"/>
          </a:xfrm>
        </p:grpSpPr>
        <p:sp>
          <p:nvSpPr>
            <p:cNvPr id="33810" name="AutoShape 18"/>
            <p:cNvSpPr>
              <a:spLocks noChangeAspect="1" noChangeArrowheads="1" noTextEdit="1"/>
            </p:cNvSpPr>
            <p:nvPr/>
          </p:nvSpPr>
          <p:spPr bwMode="auto">
            <a:xfrm>
              <a:off x="2527" y="12090"/>
              <a:ext cx="7214" cy="3059"/>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3809" name="Rectangle 17"/>
            <p:cNvSpPr>
              <a:spLocks noChangeArrowheads="1"/>
            </p:cNvSpPr>
            <p:nvPr/>
          </p:nvSpPr>
          <p:spPr bwMode="auto">
            <a:xfrm>
              <a:off x="2606" y="13867"/>
              <a:ext cx="889"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Growth 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3808" name="Rectangle 16"/>
            <p:cNvSpPr>
              <a:spLocks noChangeArrowheads="1"/>
            </p:cNvSpPr>
            <p:nvPr/>
          </p:nvSpPr>
          <p:spPr bwMode="auto">
            <a:xfrm>
              <a:off x="3726" y="13867"/>
              <a:ext cx="856"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Liquid 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3807" name="Rectangle 15"/>
            <p:cNvSpPr>
              <a:spLocks noChangeArrowheads="1"/>
            </p:cNvSpPr>
            <p:nvPr/>
          </p:nvSpPr>
          <p:spPr bwMode="auto">
            <a:xfrm>
              <a:off x="4851" y="13867"/>
              <a:ext cx="923"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Tax-Saving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3806" name="Rectangle 14"/>
            <p:cNvSpPr>
              <a:spLocks noChangeArrowheads="1"/>
            </p:cNvSpPr>
            <p:nvPr/>
          </p:nvSpPr>
          <p:spPr bwMode="auto">
            <a:xfrm>
              <a:off x="4696" y="12441"/>
              <a:ext cx="2628" cy="58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Mutual Funds Based on Investment Objectives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3805" name="AutoShape 13"/>
            <p:cNvSpPr>
              <a:spLocks noChangeShapeType="1"/>
            </p:cNvSpPr>
            <p:nvPr/>
          </p:nvSpPr>
          <p:spPr bwMode="auto">
            <a:xfrm>
              <a:off x="6003" y="13232"/>
              <a:ext cx="1" cy="26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804" name="AutoShape 12"/>
            <p:cNvSpPr>
              <a:spLocks noChangeShapeType="1"/>
            </p:cNvSpPr>
            <p:nvPr/>
          </p:nvSpPr>
          <p:spPr bwMode="auto">
            <a:xfrm>
              <a:off x="6004" y="13500"/>
              <a:ext cx="3024"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803" name="AutoShape 11"/>
            <p:cNvSpPr>
              <a:spLocks noChangeShapeType="1"/>
            </p:cNvSpPr>
            <p:nvPr/>
          </p:nvSpPr>
          <p:spPr bwMode="auto">
            <a:xfrm>
              <a:off x="4214" y="13501"/>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802" name="AutoShape 10"/>
            <p:cNvSpPr>
              <a:spLocks noChangeShapeType="1"/>
            </p:cNvSpPr>
            <p:nvPr/>
          </p:nvSpPr>
          <p:spPr bwMode="auto">
            <a:xfrm>
              <a:off x="5346"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801" name="AutoShape 9"/>
            <p:cNvSpPr>
              <a:spLocks noChangeShapeType="1"/>
            </p:cNvSpPr>
            <p:nvPr/>
          </p:nvSpPr>
          <p:spPr bwMode="auto">
            <a:xfrm flipH="1">
              <a:off x="3208" y="13500"/>
              <a:ext cx="2795"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3800" name="AutoShape 8"/>
            <p:cNvSpPr>
              <a:spLocks noChangeShapeType="1"/>
            </p:cNvSpPr>
            <p:nvPr/>
          </p:nvSpPr>
          <p:spPr bwMode="auto">
            <a:xfrm>
              <a:off x="3207"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9" name="Rectangle 7"/>
            <p:cNvSpPr>
              <a:spLocks noChangeArrowheads="1"/>
            </p:cNvSpPr>
            <p:nvPr/>
          </p:nvSpPr>
          <p:spPr bwMode="auto">
            <a:xfrm>
              <a:off x="6004" y="13867"/>
              <a:ext cx="1128"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Capital Protection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3798" name="AutoShape 6"/>
            <p:cNvSpPr>
              <a:spLocks noChangeShapeType="1"/>
            </p:cNvSpPr>
            <p:nvPr/>
          </p:nvSpPr>
          <p:spPr bwMode="auto">
            <a:xfrm>
              <a:off x="9027" y="13500"/>
              <a:ext cx="1" cy="237"/>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7" name="Rectangle 5"/>
            <p:cNvSpPr>
              <a:spLocks noChangeArrowheads="1"/>
            </p:cNvSpPr>
            <p:nvPr/>
          </p:nvSpPr>
          <p:spPr bwMode="auto">
            <a:xfrm>
              <a:off x="7324" y="13867"/>
              <a:ext cx="1142"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Fixed Maturity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3796" name="Rectangle 4"/>
            <p:cNvSpPr>
              <a:spLocks noChangeArrowheads="1"/>
            </p:cNvSpPr>
            <p:nvPr/>
          </p:nvSpPr>
          <p:spPr bwMode="auto">
            <a:xfrm>
              <a:off x="8585" y="13867"/>
              <a:ext cx="1045" cy="79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7030A0"/>
                  </a:solidFill>
                  <a:effectLst/>
                  <a:latin typeface="Arial" pitchFamily="34" charset="0"/>
                  <a:ea typeface="Times New Roman" pitchFamily="18" charset="0"/>
                  <a:cs typeface="Arial" pitchFamily="34" charset="0"/>
                </a:rPr>
                <a:t>Pension Funds</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33795" name="AutoShape 3"/>
            <p:cNvSpPr>
              <a:spLocks noChangeShapeType="1"/>
            </p:cNvSpPr>
            <p:nvPr/>
          </p:nvSpPr>
          <p:spPr bwMode="auto">
            <a:xfrm>
              <a:off x="6574" y="13501"/>
              <a:ext cx="10" cy="236"/>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4" name="AutoShape 2"/>
            <p:cNvSpPr>
              <a:spLocks noChangeShapeType="1"/>
            </p:cNvSpPr>
            <p:nvPr/>
          </p:nvSpPr>
          <p:spPr bwMode="auto">
            <a:xfrm>
              <a:off x="7938" y="13501"/>
              <a:ext cx="11" cy="236"/>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1"/>
            <a:ext cx="10972800" cy="5364166"/>
          </a:xfrm>
        </p:spPr>
        <p:txBody>
          <a:bodyPr>
            <a:normAutofit/>
          </a:bodyPr>
          <a:lstStyle/>
          <a:p>
            <a:pPr algn="just">
              <a:buNone/>
            </a:pPr>
            <a:r>
              <a:rPr lang="en-US" b="1" dirty="0"/>
              <a:t>Growth funds: </a:t>
            </a:r>
            <a:r>
              <a:rPr lang="en-US" dirty="0"/>
              <a:t>These are funds in which money is invested primarily in equity stocks with the aim to yield capital appreciation due to market fluctuation. </a:t>
            </a:r>
          </a:p>
          <a:p>
            <a:pPr algn="just">
              <a:buNone/>
            </a:pPr>
            <a:r>
              <a:rPr lang="en-US" b="1" dirty="0"/>
              <a:t>Liquid funds: </a:t>
            </a:r>
            <a:r>
              <a:rPr lang="en-US" dirty="0"/>
              <a:t>Under these schemes, money is invested primarily in short-term or very short-term financial instruments e.g. treasury bill, commercial paper, certificate of deposits etc. </a:t>
            </a:r>
          </a:p>
          <a:p>
            <a:pPr algn="just">
              <a:buNone/>
            </a:pPr>
            <a:r>
              <a:rPr lang="en-US" b="1" dirty="0"/>
              <a:t>Tax-Saving Funds: </a:t>
            </a:r>
            <a:r>
              <a:rPr lang="en-US" dirty="0"/>
              <a:t> Equity linked saving scheme (ELSS) is basically tax saving mutual fund is just like any other mutual funds with the added bonus. The investors are eligible to avail tax benefits under section 80C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1"/>
            <a:ext cx="10972800" cy="5440366"/>
          </a:xfrm>
        </p:spPr>
        <p:txBody>
          <a:bodyPr>
            <a:normAutofit/>
          </a:bodyPr>
          <a:lstStyle/>
          <a:p>
            <a:pPr algn="just">
              <a:buNone/>
            </a:pPr>
            <a:r>
              <a:rPr lang="en-US" b="1" dirty="0"/>
              <a:t>Capital Protection Funds:</a:t>
            </a:r>
            <a:r>
              <a:rPr lang="en-US" dirty="0"/>
              <a:t> These are funds where funds are split between investment in fixed income instruments and equity markets.</a:t>
            </a:r>
          </a:p>
          <a:p>
            <a:pPr lvl="0" algn="just"/>
            <a:r>
              <a:rPr lang="en-US" b="1" dirty="0"/>
              <a:t>Fixed Maturity Funds: </a:t>
            </a:r>
            <a:r>
              <a:rPr lang="en-US" dirty="0"/>
              <a:t>Fixed maturity funds are those in which the assets are invested in debt and money market instruments where the maturity date is either the same as that of the fund or earlier than it.</a:t>
            </a:r>
          </a:p>
          <a:p>
            <a:pPr algn="just"/>
            <a:r>
              <a:rPr lang="en-US" b="1" dirty="0"/>
              <a:t>Pension Funds: </a:t>
            </a:r>
            <a:r>
              <a:rPr lang="en-US" dirty="0"/>
              <a:t>Pension funds are mutual funds that are keeping vision of investment in long term.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9" name="Rectangle 29"/>
          <p:cNvSpPr>
            <a:spLocks noChangeArrowheads="1"/>
          </p:cNvSpPr>
          <p:nvPr/>
        </p:nvSpPr>
        <p:spPr bwMode="auto">
          <a:xfrm>
            <a:off x="0" y="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0721" name="Group 1"/>
          <p:cNvGrpSpPr>
            <a:grpSpLocks noChangeAspect="1"/>
          </p:cNvGrpSpPr>
          <p:nvPr/>
        </p:nvGrpSpPr>
        <p:grpSpPr bwMode="auto">
          <a:xfrm>
            <a:off x="685800" y="609600"/>
            <a:ext cx="10896600" cy="5638800"/>
            <a:chOff x="2527" y="10956"/>
            <a:chExt cx="7200" cy="4281"/>
          </a:xfrm>
        </p:grpSpPr>
        <p:sp>
          <p:nvSpPr>
            <p:cNvPr id="30748" name="AutoShape 28"/>
            <p:cNvSpPr>
              <a:spLocks noChangeAspect="1" noChangeArrowheads="1" noTextEdit="1"/>
            </p:cNvSpPr>
            <p:nvPr/>
          </p:nvSpPr>
          <p:spPr bwMode="auto">
            <a:xfrm>
              <a:off x="2527" y="10956"/>
              <a:ext cx="7200" cy="428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47" name="Rectangle 27"/>
            <p:cNvSpPr>
              <a:spLocks noChangeArrowheads="1"/>
            </p:cNvSpPr>
            <p:nvPr/>
          </p:nvSpPr>
          <p:spPr bwMode="auto">
            <a:xfrm>
              <a:off x="2800" y="12196"/>
              <a:ext cx="2521" cy="31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Sector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46" name="Rectangle 26"/>
            <p:cNvSpPr>
              <a:spLocks noChangeArrowheads="1"/>
            </p:cNvSpPr>
            <p:nvPr/>
          </p:nvSpPr>
          <p:spPr bwMode="auto">
            <a:xfrm>
              <a:off x="2800" y="12631"/>
              <a:ext cx="2520" cy="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Index 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0745" name="Rectangle 25"/>
            <p:cNvSpPr>
              <a:spLocks noChangeArrowheads="1"/>
            </p:cNvSpPr>
            <p:nvPr/>
          </p:nvSpPr>
          <p:spPr bwMode="auto">
            <a:xfrm>
              <a:off x="2800" y="13083"/>
              <a:ext cx="2520" cy="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Emerging market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44" name="Rectangle 24"/>
            <p:cNvSpPr>
              <a:spLocks noChangeArrowheads="1"/>
            </p:cNvSpPr>
            <p:nvPr/>
          </p:nvSpPr>
          <p:spPr bwMode="auto">
            <a:xfrm>
              <a:off x="2800" y="13531"/>
              <a:ext cx="2520" cy="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International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43" name="Rectangle 23"/>
            <p:cNvSpPr>
              <a:spLocks noChangeArrowheads="1"/>
            </p:cNvSpPr>
            <p:nvPr/>
          </p:nvSpPr>
          <p:spPr bwMode="auto">
            <a:xfrm>
              <a:off x="2800" y="13998"/>
              <a:ext cx="2520" cy="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7030A0"/>
                  </a:solidFill>
                  <a:effectLst/>
                  <a:latin typeface="Arial" pitchFamily="34" charset="0"/>
                  <a:ea typeface="Times New Roman" pitchFamily="18" charset="0"/>
                  <a:cs typeface="Arial" pitchFamily="34" charset="0"/>
                </a:rPr>
                <a:t>Global funds</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0742" name="Rectangle 22"/>
            <p:cNvSpPr>
              <a:spLocks noChangeArrowheads="1"/>
            </p:cNvSpPr>
            <p:nvPr/>
          </p:nvSpPr>
          <p:spPr bwMode="auto">
            <a:xfrm>
              <a:off x="2801" y="14467"/>
              <a:ext cx="2520" cy="3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Real estate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41" name="Rectangle 21"/>
            <p:cNvSpPr>
              <a:spLocks noChangeArrowheads="1"/>
            </p:cNvSpPr>
            <p:nvPr/>
          </p:nvSpPr>
          <p:spPr bwMode="auto">
            <a:xfrm>
              <a:off x="6688" y="12103"/>
              <a:ext cx="2520" cy="34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Commodity focused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40" name="Rectangle 20"/>
            <p:cNvSpPr>
              <a:spLocks noChangeArrowheads="1"/>
            </p:cNvSpPr>
            <p:nvPr/>
          </p:nvSpPr>
          <p:spPr bwMode="auto">
            <a:xfrm>
              <a:off x="6688" y="12569"/>
              <a:ext cx="2520" cy="35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Market neutral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39" name="Rectangle 19"/>
            <p:cNvSpPr>
              <a:spLocks noChangeArrowheads="1"/>
            </p:cNvSpPr>
            <p:nvPr/>
          </p:nvSpPr>
          <p:spPr bwMode="auto">
            <a:xfrm>
              <a:off x="6688" y="13081"/>
              <a:ext cx="2520" cy="35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Inverse/leveraged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38" name="Rectangle 18"/>
            <p:cNvSpPr>
              <a:spLocks noChangeArrowheads="1"/>
            </p:cNvSpPr>
            <p:nvPr/>
          </p:nvSpPr>
          <p:spPr bwMode="auto">
            <a:xfrm>
              <a:off x="6688" y="13532"/>
              <a:ext cx="2520" cy="3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Asset allocation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37" name="Rectangle 17"/>
            <p:cNvSpPr>
              <a:spLocks noChangeArrowheads="1"/>
            </p:cNvSpPr>
            <p:nvPr/>
          </p:nvSpPr>
          <p:spPr bwMode="auto">
            <a:xfrm>
              <a:off x="6688" y="13999"/>
              <a:ext cx="2520" cy="3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Gilt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36" name="Rectangle 16"/>
            <p:cNvSpPr>
              <a:spLocks noChangeArrowheads="1"/>
            </p:cNvSpPr>
            <p:nvPr/>
          </p:nvSpPr>
          <p:spPr bwMode="auto">
            <a:xfrm>
              <a:off x="6688" y="14467"/>
              <a:ext cx="2520" cy="3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a:ln>
                    <a:noFill/>
                  </a:ln>
                  <a:solidFill>
                    <a:srgbClr val="7030A0"/>
                  </a:solidFill>
                  <a:effectLst/>
                  <a:latin typeface="Arial" pitchFamily="34" charset="0"/>
                  <a:ea typeface="Times New Roman" pitchFamily="18" charset="0"/>
                  <a:cs typeface="Arial" pitchFamily="34" charset="0"/>
                </a:rPr>
                <a:t>Exchange traded funds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
          <p:nvSpPr>
            <p:cNvPr id="30735" name="Rectangle 15"/>
            <p:cNvSpPr>
              <a:spLocks noChangeArrowheads="1"/>
            </p:cNvSpPr>
            <p:nvPr/>
          </p:nvSpPr>
          <p:spPr bwMode="auto">
            <a:xfrm>
              <a:off x="4405" y="11187"/>
              <a:ext cx="3275" cy="3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Arial" pitchFamily="34" charset="0"/>
                  <a:ea typeface="Times New Roman" pitchFamily="18" charset="0"/>
                  <a:cs typeface="Arial" pitchFamily="34" charset="0"/>
                </a:rPr>
                <a:t>Mutual Funds Based on Specialty</a:t>
              </a:r>
              <a:endParaRPr kumimoji="0" lang="en-US" sz="3200" b="0" i="0" u="none" strike="noStrike" cap="none" normalizeH="0" baseline="0" dirty="0">
                <a:ln>
                  <a:noFill/>
                </a:ln>
                <a:solidFill>
                  <a:schemeClr val="tx1"/>
                </a:solidFill>
                <a:effectLst/>
                <a:latin typeface="Arial" pitchFamily="34" charset="0"/>
                <a:cs typeface="Arial" pitchFamily="34" charset="0"/>
              </a:endParaRPr>
            </a:p>
          </p:txBody>
        </p:sp>
        <p:sp>
          <p:nvSpPr>
            <p:cNvPr id="30734" name="AutoShape 14"/>
            <p:cNvSpPr>
              <a:spLocks noChangeShapeType="1"/>
            </p:cNvSpPr>
            <p:nvPr/>
          </p:nvSpPr>
          <p:spPr bwMode="auto">
            <a:xfrm>
              <a:off x="6070" y="11586"/>
              <a:ext cx="27" cy="309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733" name="AutoShape 13"/>
            <p:cNvSpPr>
              <a:spLocks noChangeShapeType="1"/>
            </p:cNvSpPr>
            <p:nvPr/>
          </p:nvSpPr>
          <p:spPr bwMode="auto">
            <a:xfrm>
              <a:off x="6043" y="12308"/>
              <a:ext cx="495"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32" name="AutoShape 12"/>
            <p:cNvSpPr>
              <a:spLocks noChangeShapeType="1"/>
            </p:cNvSpPr>
            <p:nvPr/>
          </p:nvSpPr>
          <p:spPr bwMode="auto">
            <a:xfrm flipH="1">
              <a:off x="5616" y="12308"/>
              <a:ext cx="427"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31" name="AutoShape 11"/>
            <p:cNvSpPr>
              <a:spLocks noChangeShapeType="1"/>
            </p:cNvSpPr>
            <p:nvPr/>
          </p:nvSpPr>
          <p:spPr bwMode="auto">
            <a:xfrm>
              <a:off x="6070" y="12760"/>
              <a:ext cx="468" cy="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30" name="AutoShape 10"/>
            <p:cNvSpPr>
              <a:spLocks noChangeShapeType="1"/>
            </p:cNvSpPr>
            <p:nvPr/>
          </p:nvSpPr>
          <p:spPr bwMode="auto">
            <a:xfrm flipH="1">
              <a:off x="5616" y="12760"/>
              <a:ext cx="454"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9" name="AutoShape 9"/>
            <p:cNvSpPr>
              <a:spLocks noChangeShapeType="1"/>
            </p:cNvSpPr>
            <p:nvPr/>
          </p:nvSpPr>
          <p:spPr bwMode="auto">
            <a:xfrm>
              <a:off x="6070" y="13277"/>
              <a:ext cx="468"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8" name="AutoShape 8"/>
            <p:cNvSpPr>
              <a:spLocks noChangeShapeType="1"/>
            </p:cNvSpPr>
            <p:nvPr/>
          </p:nvSpPr>
          <p:spPr bwMode="auto">
            <a:xfrm flipH="1">
              <a:off x="5616" y="13277"/>
              <a:ext cx="454"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7" name="AutoShape 7"/>
            <p:cNvSpPr>
              <a:spLocks noChangeShapeType="1"/>
            </p:cNvSpPr>
            <p:nvPr/>
          </p:nvSpPr>
          <p:spPr bwMode="auto">
            <a:xfrm>
              <a:off x="6070" y="13751"/>
              <a:ext cx="468" cy="1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6" name="AutoShape 6"/>
            <p:cNvSpPr>
              <a:spLocks noChangeShapeType="1"/>
            </p:cNvSpPr>
            <p:nvPr/>
          </p:nvSpPr>
          <p:spPr bwMode="auto">
            <a:xfrm flipH="1">
              <a:off x="5616" y="13762"/>
              <a:ext cx="454"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5" name="AutoShape 5"/>
            <p:cNvSpPr>
              <a:spLocks noChangeShapeType="1"/>
            </p:cNvSpPr>
            <p:nvPr/>
          </p:nvSpPr>
          <p:spPr bwMode="auto">
            <a:xfrm flipV="1">
              <a:off x="6070" y="14171"/>
              <a:ext cx="468" cy="1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4" name="AutoShape 4"/>
            <p:cNvSpPr>
              <a:spLocks noChangeShapeType="1"/>
            </p:cNvSpPr>
            <p:nvPr/>
          </p:nvSpPr>
          <p:spPr bwMode="auto">
            <a:xfrm flipH="1" flipV="1">
              <a:off x="5616" y="14171"/>
              <a:ext cx="454" cy="1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3" name="AutoShape 3"/>
            <p:cNvSpPr>
              <a:spLocks noChangeShapeType="1"/>
            </p:cNvSpPr>
            <p:nvPr/>
          </p:nvSpPr>
          <p:spPr bwMode="auto">
            <a:xfrm flipV="1">
              <a:off x="6070" y="14666"/>
              <a:ext cx="468" cy="11"/>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0722" name="AutoShape 2"/>
            <p:cNvSpPr>
              <a:spLocks noChangeShapeType="1"/>
            </p:cNvSpPr>
            <p:nvPr/>
          </p:nvSpPr>
          <p:spPr bwMode="auto">
            <a:xfrm flipH="1">
              <a:off x="5616" y="14677"/>
              <a:ext cx="454" cy="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09600" y="274638"/>
            <a:ext cx="10972800" cy="566822"/>
          </a:xfrm>
          <a:prstGeom prst="rect">
            <a:avLst/>
          </a:prstGeom>
        </p:spPr>
        <p:txBody>
          <a:bodyPr vert="horz" wrap="square" lIns="0" tIns="12700" rIns="0" bIns="0" rtlCol="0">
            <a:spAutoFit/>
          </a:bodyPr>
          <a:lstStyle/>
          <a:p>
            <a:pPr lvl="1"/>
            <a:r>
              <a:rPr lang="en-US" sz="3600" b="1" dirty="0"/>
              <a:t>How to Invest in a Mutual Fund</a:t>
            </a:r>
            <a:endParaRPr lang="en-US" sz="3200" dirty="0"/>
          </a:p>
        </p:txBody>
      </p:sp>
      <p:sp>
        <p:nvSpPr>
          <p:cNvPr id="4" name="object 4"/>
          <p:cNvSpPr txBox="1"/>
          <p:nvPr/>
        </p:nvSpPr>
        <p:spPr>
          <a:xfrm>
            <a:off x="533400" y="1143000"/>
            <a:ext cx="11049000" cy="5049459"/>
          </a:xfrm>
          <a:prstGeom prst="rect">
            <a:avLst/>
          </a:prstGeom>
        </p:spPr>
        <p:txBody>
          <a:bodyPr vert="horz" wrap="square" lIns="0" tIns="154305" rIns="0" bIns="0" rtlCol="0">
            <a:spAutoFit/>
          </a:bodyPr>
          <a:lstStyle/>
          <a:p>
            <a:pPr marL="373380" indent="-360680" algn="just">
              <a:lnSpc>
                <a:spcPct val="100000"/>
              </a:lnSpc>
              <a:spcBef>
                <a:spcPts val="1215"/>
              </a:spcBef>
              <a:buClr>
                <a:srgbClr val="E38312"/>
              </a:buClr>
              <a:tabLst>
                <a:tab pos="374015" algn="l"/>
              </a:tabLst>
            </a:pPr>
            <a:r>
              <a:rPr lang="en-US" sz="2800" dirty="0"/>
              <a:t>Systematic Investment Plan (SIP): It represents an investment option wherein the investor invests a fixed amount at pre-defined time intervals over a period of time. It enables the investor to build a corpus over time and average out the cost of purchasing. This helps in maximizing returns by avoiding purchase are peak prices. </a:t>
            </a:r>
          </a:p>
          <a:p>
            <a:pPr marL="373380" indent="-360680" algn="just">
              <a:lnSpc>
                <a:spcPct val="100000"/>
              </a:lnSpc>
              <a:spcBef>
                <a:spcPts val="1215"/>
              </a:spcBef>
              <a:buClr>
                <a:srgbClr val="E38312"/>
              </a:buClr>
              <a:tabLst>
                <a:tab pos="374015" algn="l"/>
              </a:tabLst>
            </a:pPr>
            <a:r>
              <a:rPr lang="en-US" sz="2800" dirty="0"/>
              <a:t>Systematic Withdrawal Plan (SWP): It allows the investor to withdraw a specified amount from the fund at regular intervals of time. Most suited to retirees looking for a fixed flow of income, SWPs provide the investor some protection from market volatility. </a:t>
            </a:r>
            <a:endParaRPr sz="2800">
              <a:latin typeface="Times New Roman"/>
              <a:cs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09600" y="274638"/>
            <a:ext cx="10972800" cy="566822"/>
          </a:xfrm>
          <a:prstGeom prst="rect">
            <a:avLst/>
          </a:prstGeom>
        </p:spPr>
        <p:txBody>
          <a:bodyPr vert="horz" wrap="square" lIns="0" tIns="12700" rIns="0" bIns="0" rtlCol="0">
            <a:spAutoFit/>
          </a:bodyPr>
          <a:lstStyle/>
          <a:p>
            <a:pPr marL="12700">
              <a:lnSpc>
                <a:spcPct val="100000"/>
              </a:lnSpc>
              <a:spcBef>
                <a:spcPts val="100"/>
              </a:spcBef>
            </a:pPr>
            <a:r>
              <a:rPr lang="en-US" sz="3600" dirty="0"/>
              <a:t>How to Invest in a Mutual Fund</a:t>
            </a:r>
            <a:endParaRPr sz="3600" spc="-40" dirty="0"/>
          </a:p>
        </p:txBody>
      </p:sp>
      <p:sp>
        <p:nvSpPr>
          <p:cNvPr id="4" name="object 4"/>
          <p:cNvSpPr txBox="1"/>
          <p:nvPr/>
        </p:nvSpPr>
        <p:spPr>
          <a:xfrm>
            <a:off x="457200" y="1143000"/>
            <a:ext cx="11277599" cy="5264903"/>
          </a:xfrm>
          <a:prstGeom prst="rect">
            <a:avLst/>
          </a:prstGeom>
        </p:spPr>
        <p:txBody>
          <a:bodyPr vert="horz" wrap="square" lIns="0" tIns="154305" rIns="0" bIns="0" rtlCol="0">
            <a:spAutoFit/>
          </a:bodyPr>
          <a:lstStyle/>
          <a:p>
            <a:pPr marL="355600" indent="-342900">
              <a:lnSpc>
                <a:spcPct val="100000"/>
              </a:lnSpc>
              <a:spcBef>
                <a:spcPts val="1215"/>
              </a:spcBef>
              <a:buClr>
                <a:srgbClr val="E38312"/>
              </a:buClr>
              <a:tabLst>
                <a:tab pos="355600" algn="l"/>
              </a:tabLst>
            </a:pPr>
            <a:r>
              <a:rPr lang="en-US" sz="2400" dirty="0"/>
              <a:t>Systematic Transfer Plan (STP): </a:t>
            </a:r>
          </a:p>
          <a:p>
            <a:pPr marL="355600" indent="-342900">
              <a:lnSpc>
                <a:spcPct val="100000"/>
              </a:lnSpc>
              <a:spcBef>
                <a:spcPts val="1215"/>
              </a:spcBef>
              <a:buClr>
                <a:srgbClr val="E38312"/>
              </a:buClr>
              <a:tabLst>
                <a:tab pos="355600" algn="l"/>
              </a:tabLst>
            </a:pPr>
            <a:r>
              <a:rPr lang="en-US" sz="2400" dirty="0"/>
              <a:t>A plan that allows the fund manager to transfer funds from units of one scheme to units of another scheme with the prior consent of the investor. </a:t>
            </a:r>
          </a:p>
          <a:p>
            <a:pPr lvl="0"/>
            <a:r>
              <a:rPr lang="en-US" sz="2400" dirty="0"/>
              <a:t>Exit load: </a:t>
            </a:r>
          </a:p>
          <a:p>
            <a:pPr lvl="0"/>
            <a:r>
              <a:rPr lang="en-US" sz="2400" dirty="0"/>
              <a:t>This is nothing but the amount that charges that are levied if an investor sells the units of a fund before the stipulated time. It is generally 1% of the NAV if sell before six months.</a:t>
            </a:r>
          </a:p>
          <a:p>
            <a:pPr lvl="0"/>
            <a:r>
              <a:rPr lang="en-US" sz="2400" dirty="0"/>
              <a:t>Expense ratio: </a:t>
            </a:r>
          </a:p>
          <a:p>
            <a:pPr lvl="0"/>
            <a:r>
              <a:rPr lang="en-US" sz="2400" dirty="0"/>
              <a:t>The expenses that a mutual fund company incurs on advertising, selling, administrative costs to manage the fund etc. This is deducted from the investor’s returns.</a:t>
            </a:r>
          </a:p>
          <a:p>
            <a:pPr marL="355600" indent="-342900">
              <a:lnSpc>
                <a:spcPct val="100000"/>
              </a:lnSpc>
              <a:spcBef>
                <a:spcPts val="1215"/>
              </a:spcBef>
              <a:buClr>
                <a:srgbClr val="E38312"/>
              </a:buClr>
              <a:buFont typeface="Times New Roman"/>
              <a:buAutoNum type="alphaLcParenR" startAt="5"/>
              <a:tabLst>
                <a:tab pos="355600" algn="l"/>
              </a:tabLst>
            </a:pPr>
            <a:endParaRPr sz="24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09600" y="274638"/>
            <a:ext cx="10972800" cy="643766"/>
          </a:xfrm>
          <a:prstGeom prst="rect">
            <a:avLst/>
          </a:prstGeom>
        </p:spPr>
        <p:txBody>
          <a:bodyPr vert="horz" wrap="square" lIns="0" tIns="12700" rIns="0" bIns="0" rtlCol="0">
            <a:spAutoFit/>
          </a:bodyPr>
          <a:lstStyle/>
          <a:p>
            <a:pPr marL="12700">
              <a:lnSpc>
                <a:spcPct val="100000"/>
              </a:lnSpc>
              <a:spcBef>
                <a:spcPts val="100"/>
              </a:spcBef>
            </a:pPr>
            <a:r>
              <a:rPr lang="en-US" dirty="0"/>
              <a:t>The Process of Investing in Mutual Fund</a:t>
            </a:r>
            <a:endParaRPr spc="-40" dirty="0"/>
          </a:p>
        </p:txBody>
      </p:sp>
      <p:sp>
        <p:nvSpPr>
          <p:cNvPr id="4" name="object 4"/>
          <p:cNvSpPr txBox="1"/>
          <p:nvPr/>
        </p:nvSpPr>
        <p:spPr>
          <a:xfrm>
            <a:off x="539902" y="1219200"/>
            <a:ext cx="10890098" cy="3772828"/>
          </a:xfrm>
          <a:prstGeom prst="rect">
            <a:avLst/>
          </a:prstGeom>
        </p:spPr>
        <p:txBody>
          <a:bodyPr vert="horz" wrap="square" lIns="0" tIns="78740" rIns="0" bIns="0" rtlCol="0">
            <a:spAutoFit/>
          </a:bodyPr>
          <a:lstStyle/>
          <a:p>
            <a:pPr lvl="0" algn="just">
              <a:buFont typeface="Wingdings" pitchFamily="2" charset="2"/>
              <a:buChar char="§"/>
            </a:pPr>
            <a:r>
              <a:rPr lang="en-US" sz="2400" dirty="0"/>
              <a:t>An investor can invest in mutual funds by submitting a duly completed application form along with a </a:t>
            </a:r>
            <a:r>
              <a:rPr lang="en-US" sz="2400" dirty="0" err="1"/>
              <a:t>cheque</a:t>
            </a:r>
            <a:r>
              <a:rPr lang="en-US" sz="2400" dirty="0"/>
              <a:t> or bank draft at the branch office or designated Investor Service Centers (ISC) of mutual Funds or Registrar &amp; Transfer Agents of the respective the mutual funds.</a:t>
            </a:r>
          </a:p>
          <a:p>
            <a:pPr lvl="0" algn="just">
              <a:buFont typeface="Wingdings" pitchFamily="2" charset="2"/>
              <a:buChar char="§"/>
            </a:pPr>
            <a:r>
              <a:rPr lang="en-US" sz="2400" dirty="0"/>
              <a:t>The investor may also choose to invest online through the websites of the respective mutual funds.</a:t>
            </a:r>
          </a:p>
          <a:p>
            <a:pPr lvl="0" algn="just">
              <a:buFont typeface="Wingdings" pitchFamily="2" charset="2"/>
              <a:buChar char="§"/>
            </a:pPr>
            <a:r>
              <a:rPr lang="en-US" sz="2400" dirty="0"/>
              <a:t>Further, one may invest through a financial intermediary i.e., a Mutual Fund Distributor registered with AMFI OR choose to invest directly i.e., without involving or routing the investment through any distributor.</a:t>
            </a:r>
          </a:p>
          <a:p>
            <a:pPr lvl="0" algn="just">
              <a:buFont typeface="Wingdings" pitchFamily="2" charset="2"/>
              <a:buChar char="§"/>
            </a:pPr>
            <a:r>
              <a:rPr lang="en-US" sz="2400" dirty="0"/>
              <a:t>KYC is mandatory.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457200"/>
            <a:ext cx="9263076" cy="997709"/>
          </a:xfrm>
          <a:prstGeom prst="rect">
            <a:avLst/>
          </a:prstGeom>
        </p:spPr>
        <p:txBody>
          <a:bodyPr vert="horz" wrap="square" lIns="0" tIns="12700" rIns="0" bIns="0" rtlCol="0">
            <a:spAutoFit/>
          </a:bodyPr>
          <a:lstStyle/>
          <a:p>
            <a:pPr marL="12700">
              <a:lnSpc>
                <a:spcPct val="100000"/>
              </a:lnSpc>
              <a:spcBef>
                <a:spcPts val="100"/>
              </a:spcBef>
            </a:pPr>
            <a:r>
              <a:rPr lang="en-US" sz="3200" dirty="0"/>
              <a:t>Mutual fund: Definition and Concept </a:t>
            </a:r>
            <a:br>
              <a:rPr lang="en-US" sz="3200" dirty="0"/>
            </a:br>
            <a:endParaRPr sz="3200"/>
          </a:p>
        </p:txBody>
      </p:sp>
      <p:sp>
        <p:nvSpPr>
          <p:cNvPr id="4" name="object 4"/>
          <p:cNvSpPr txBox="1"/>
          <p:nvPr/>
        </p:nvSpPr>
        <p:spPr>
          <a:xfrm>
            <a:off x="685800" y="1816735"/>
            <a:ext cx="11083925" cy="4392099"/>
          </a:xfrm>
          <a:prstGeom prst="rect">
            <a:avLst/>
          </a:prstGeom>
        </p:spPr>
        <p:txBody>
          <a:bodyPr vert="horz" wrap="square" lIns="0" tIns="61594" rIns="0" bIns="0" rtlCol="0">
            <a:spAutoFit/>
          </a:bodyPr>
          <a:lstStyle/>
          <a:p>
            <a:pPr algn="just">
              <a:buFont typeface="Arial" pitchFamily="34" charset="0"/>
              <a:buChar char="•"/>
            </a:pPr>
            <a:r>
              <a:rPr lang="en-US" sz="2800" dirty="0"/>
              <a:t>The SEBI (Mutual Funds) Regulations 1993 define a mutual fund (MF) as a fund established in the form of a trust by a sponsor to raise monies by the Trustees through the sale of units to the public under one or more schemes for investing in securities in accordance with these regulations.</a:t>
            </a:r>
          </a:p>
          <a:p>
            <a:pPr algn="just">
              <a:buFont typeface="Arial" pitchFamily="34" charset="0"/>
              <a:buChar char="•"/>
            </a:pPr>
            <a:endParaRPr lang="en-US" sz="2800" dirty="0"/>
          </a:p>
          <a:p>
            <a:pPr algn="just">
              <a:buFont typeface="Arial" pitchFamily="34" charset="0"/>
              <a:buChar char="•"/>
            </a:pPr>
            <a:r>
              <a:rPr lang="en-US" sz="2800" dirty="0"/>
              <a:t>The Association of Mutual Funds in India (AMFI) defines mutual funds as a trust that pools the savings of a number of investors who share a common financial goal.</a:t>
            </a:r>
          </a:p>
          <a:p>
            <a:pPr marL="12700" marR="5080" algn="just">
              <a:lnSpc>
                <a:spcPct val="90000"/>
              </a:lnSpc>
              <a:spcBef>
                <a:spcPts val="484"/>
              </a:spcBef>
              <a:buFont typeface="Arial" pitchFamily="34" charset="0"/>
              <a:buChar char="•"/>
            </a:pPr>
            <a:endParaRPr sz="2800">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idx="1"/>
          </p:nvPr>
        </p:nvSpPr>
        <p:spPr>
          <a:xfrm>
            <a:off x="609600" y="1447800"/>
            <a:ext cx="10972800" cy="3634969"/>
          </a:xfrm>
          <a:prstGeom prst="rect">
            <a:avLst/>
          </a:prstGeom>
        </p:spPr>
        <p:txBody>
          <a:bodyPr vert="horz" wrap="square" lIns="0" tIns="155575" rIns="0" bIns="0" rtlCol="0">
            <a:spAutoFit/>
          </a:bodyPr>
          <a:lstStyle/>
          <a:p>
            <a:pPr marL="469900" indent="-457200">
              <a:lnSpc>
                <a:spcPct val="100000"/>
              </a:lnSpc>
              <a:spcBef>
                <a:spcPts val="1225"/>
              </a:spcBef>
              <a:buClr>
                <a:srgbClr val="E38312"/>
              </a:buClr>
              <a:buNone/>
              <a:tabLst>
                <a:tab pos="469900" algn="l"/>
                <a:tab pos="470534" algn="l"/>
              </a:tabLst>
            </a:pPr>
            <a:r>
              <a:rPr lang="en-US" dirty="0"/>
              <a:t>	When an investor plan to invest in a mutual fund, typically he is buying shares of stock in a company, which is an investment firm but it should be very clear that all mutual fund companies do not invest in share or stock exchanges rather they invest in guaranteed bond or money market mutual fund.  </a:t>
            </a:r>
          </a:p>
          <a:p>
            <a:pPr marL="469900" indent="-457200">
              <a:lnSpc>
                <a:spcPct val="100000"/>
              </a:lnSpc>
              <a:spcBef>
                <a:spcPts val="1225"/>
              </a:spcBef>
              <a:buClr>
                <a:srgbClr val="E38312"/>
              </a:buClr>
              <a:buNone/>
              <a:tabLst>
                <a:tab pos="469900" algn="l"/>
                <a:tab pos="470534" algn="l"/>
              </a:tabLst>
            </a:pPr>
            <a:r>
              <a:rPr lang="en-US" dirty="0"/>
              <a:t>	Moreover, investing in mutual funds are in the business of investing in securities, much like </a:t>
            </a:r>
            <a:r>
              <a:rPr lang="en-US" dirty="0" err="1"/>
              <a:t>Flipkart</a:t>
            </a:r>
            <a:r>
              <a:rPr lang="en-US" dirty="0"/>
              <a:t> is in the business of selling products online.</a:t>
            </a:r>
            <a:endParaRPr sz="2300">
              <a:latin typeface="Times New Roman"/>
              <a:cs typeface="Times New Roman"/>
            </a:endParaRPr>
          </a:p>
        </p:txBody>
      </p:sp>
      <p:sp>
        <p:nvSpPr>
          <p:cNvPr id="3" name="object 3"/>
          <p:cNvSpPr txBox="1">
            <a:spLocks noGrp="1"/>
          </p:cNvSpPr>
          <p:nvPr>
            <p:ph type="title"/>
          </p:nvPr>
        </p:nvSpPr>
        <p:spPr>
          <a:xfrm>
            <a:off x="609600" y="274638"/>
            <a:ext cx="10972800" cy="566822"/>
          </a:xfrm>
          <a:prstGeom prst="rect">
            <a:avLst/>
          </a:prstGeom>
        </p:spPr>
        <p:txBody>
          <a:bodyPr vert="horz" wrap="square" lIns="0" tIns="12700" rIns="0" bIns="0" rtlCol="0">
            <a:spAutoFit/>
          </a:bodyPr>
          <a:lstStyle/>
          <a:p>
            <a:pPr lvl="1"/>
            <a:r>
              <a:rPr lang="en-US" sz="3600" b="1" dirty="0"/>
              <a:t>How does Investor Earn Money?</a:t>
            </a:r>
            <a:endParaRPr lang="en-US" sz="32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a:t>Firstly, a return in the form of interest and dividend of the fund's underlying assets.</a:t>
            </a:r>
          </a:p>
          <a:p>
            <a:pPr lvl="0"/>
            <a:endParaRPr lang="en-US" dirty="0"/>
          </a:p>
          <a:p>
            <a:pPr lvl="0"/>
            <a:r>
              <a:rPr lang="en-US" dirty="0"/>
              <a:t>Secondly, a mutual fund earns long term or short term capital gains; it is lawfully required to pass profits to shareholders often called capital gains distribution.</a:t>
            </a:r>
          </a:p>
          <a:p>
            <a:pPr lvl="0"/>
            <a:endParaRPr lang="en-US" dirty="0"/>
          </a:p>
          <a:p>
            <a:pPr lvl="0"/>
            <a:r>
              <a:rPr lang="en-US" dirty="0"/>
              <a:t>Third, standard asset appreciation, that means the value of the mutual fund (NAV) enhances.</a:t>
            </a:r>
          </a:p>
        </p:txBody>
      </p:sp>
      <p:sp>
        <p:nvSpPr>
          <p:cNvPr id="2" name="Title 1"/>
          <p:cNvSpPr>
            <a:spLocks noGrp="1"/>
          </p:cNvSpPr>
          <p:nvPr>
            <p:ph type="title"/>
          </p:nvPr>
        </p:nvSpPr>
        <p:spPr/>
        <p:txBody>
          <a:bodyPr>
            <a:noAutofit/>
          </a:bodyPr>
          <a:lstStyle/>
          <a:p>
            <a:r>
              <a:rPr lang="en-US" sz="2800" dirty="0"/>
              <a:t>How does Investor Earn Money?</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a:t>The performance of a particular scheme of a mutual fund can be denoted by Net Asset Value (NAV). While investing in mutual fund, an investor accrues units and current market price of that unit is NAV. </a:t>
            </a:r>
          </a:p>
          <a:p>
            <a:pPr algn="just"/>
            <a:r>
              <a:rPr lang="en-US" dirty="0"/>
              <a:t>The NAV per unit is the market value of the securities held by the scheme. </a:t>
            </a:r>
          </a:p>
          <a:p>
            <a:pPr algn="just"/>
            <a:r>
              <a:rPr lang="en-US" dirty="0"/>
              <a:t>For instance, market value of securities of a mutual fund scheme is Rs. 100 </a:t>
            </a:r>
            <a:r>
              <a:rPr lang="en-US" dirty="0" err="1"/>
              <a:t>lakh</a:t>
            </a:r>
            <a:r>
              <a:rPr lang="en-US" dirty="0"/>
              <a:t> and the mutual fund has issued 10 </a:t>
            </a:r>
            <a:r>
              <a:rPr lang="en-US" dirty="0" err="1"/>
              <a:t>lakh</a:t>
            </a:r>
            <a:r>
              <a:rPr lang="en-US" dirty="0"/>
              <a:t> unit of Rs. 10 each to investors, then the NAV per unit of the fund will be Rs. 10. </a:t>
            </a:r>
          </a:p>
        </p:txBody>
      </p:sp>
      <p:sp>
        <p:nvSpPr>
          <p:cNvPr id="2" name="Title 1"/>
          <p:cNvSpPr>
            <a:spLocks noGrp="1"/>
          </p:cNvSpPr>
          <p:nvPr>
            <p:ph type="title"/>
          </p:nvPr>
        </p:nvSpPr>
        <p:spPr/>
        <p:txBody>
          <a:bodyPr>
            <a:normAutofit/>
          </a:bodyPr>
          <a:lstStyle/>
          <a:p>
            <a:r>
              <a:rPr lang="en-US" sz="3600" dirty="0"/>
              <a:t>Evaluating Performance of Mutual Funds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10972800" cy="5181599"/>
          </a:xfrm>
        </p:spPr>
        <p:txBody>
          <a:bodyPr>
            <a:normAutofit/>
          </a:bodyPr>
          <a:lstStyle/>
          <a:p>
            <a:r>
              <a:rPr lang="en-US" b="1" dirty="0"/>
              <a:t>NAV per unit = (TMV-CL)/ SU</a:t>
            </a:r>
          </a:p>
          <a:p>
            <a:r>
              <a:rPr lang="en-US" dirty="0"/>
              <a:t>Where</a:t>
            </a:r>
            <a:endParaRPr lang="en-US" b="1" dirty="0"/>
          </a:p>
          <a:p>
            <a:r>
              <a:rPr lang="en-US" dirty="0"/>
              <a:t>TMV-Total market value of investment portfolio+ written down value of</a:t>
            </a:r>
            <a:endParaRPr lang="en-US" b="1" dirty="0"/>
          </a:p>
          <a:p>
            <a:r>
              <a:rPr lang="en-US" dirty="0"/>
              <a:t>fixed assets+ cost of current assets</a:t>
            </a:r>
            <a:endParaRPr lang="en-US" b="1" dirty="0"/>
          </a:p>
          <a:p>
            <a:r>
              <a:rPr lang="en-US" dirty="0"/>
              <a:t>CL- Current liabilities</a:t>
            </a:r>
            <a:endParaRPr lang="en-US" b="1" dirty="0"/>
          </a:p>
          <a:p>
            <a:r>
              <a:rPr lang="en-US" dirty="0"/>
              <a:t>SU- Number of outstanding units in that scheme.</a:t>
            </a:r>
          </a:p>
          <a:p>
            <a:endParaRPr lang="en-US" b="1" dirty="0"/>
          </a:p>
          <a:p>
            <a:r>
              <a:rPr lang="en-US" b="1" dirty="0"/>
              <a:t>NAV keeps on changing every day due to fluctuations in the market value of mutual fund. </a:t>
            </a:r>
            <a:endParaRPr lang="en-US" dirty="0"/>
          </a:p>
        </p:txBody>
      </p:sp>
      <p:sp>
        <p:nvSpPr>
          <p:cNvPr id="2" name="Title 1"/>
          <p:cNvSpPr>
            <a:spLocks noGrp="1"/>
          </p:cNvSpPr>
          <p:nvPr>
            <p:ph type="title"/>
          </p:nvPr>
        </p:nvSpPr>
        <p:spPr/>
        <p:txBody>
          <a:bodyPr>
            <a:normAutofit/>
          </a:bodyPr>
          <a:lstStyle/>
          <a:p>
            <a:r>
              <a:rPr lang="en-US" sz="3200" dirty="0"/>
              <a:t>Evaluating Performance of Mutual Funds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6018" y="152400"/>
            <a:ext cx="10756265" cy="6014467"/>
          </a:xfrm>
          <a:prstGeom prst="rect">
            <a:avLst/>
          </a:prstGeom>
        </p:spPr>
        <p:txBody>
          <a:bodyPr vert="horz" wrap="square" lIns="0" tIns="12700" rIns="0" bIns="0" rtlCol="0">
            <a:spAutoFit/>
          </a:bodyPr>
          <a:lstStyle/>
          <a:p>
            <a:r>
              <a:rPr lang="en-US" sz="1800" b="0" dirty="0"/>
              <a:t>A simple example will help to illustrate this better</a:t>
            </a:r>
            <a:br>
              <a:rPr lang="en-US" sz="1800" b="0" dirty="0"/>
            </a:br>
            <a:br>
              <a:rPr lang="en-US" sz="1800" dirty="0"/>
            </a:br>
            <a:r>
              <a:rPr lang="en-US" sz="1800" b="0" dirty="0"/>
              <a:t>Scheme Name:			Tata Fund</a:t>
            </a:r>
            <a:br>
              <a:rPr lang="en-US" sz="1800" b="0" dirty="0"/>
            </a:br>
            <a:br>
              <a:rPr lang="en-US" sz="1800" dirty="0"/>
            </a:br>
            <a:r>
              <a:rPr lang="en-US" sz="1800" b="0" dirty="0"/>
              <a:t>Scheme Size:			Rs. 1, 00, 00,000</a:t>
            </a:r>
            <a:br>
              <a:rPr lang="en-US" sz="1800" b="0" dirty="0"/>
            </a:br>
            <a:br>
              <a:rPr lang="en-US" sz="1800" dirty="0"/>
            </a:br>
            <a:r>
              <a:rPr lang="en-US" sz="1800" b="0" dirty="0"/>
              <a:t>Face Value:			Rs. 10/- per unit</a:t>
            </a:r>
            <a:br>
              <a:rPr lang="en-US" sz="1800" b="0" dirty="0"/>
            </a:br>
            <a:br>
              <a:rPr lang="en-US" sz="1800" dirty="0"/>
            </a:br>
            <a:r>
              <a:rPr lang="en-US" sz="1800" b="0" dirty="0"/>
              <a:t>No. of Units:			10, 00,000</a:t>
            </a:r>
            <a:br>
              <a:rPr lang="en-US" sz="1800" b="0" dirty="0"/>
            </a:br>
            <a:br>
              <a:rPr lang="en-US" sz="1800" dirty="0"/>
            </a:br>
            <a:r>
              <a:rPr lang="en-US" sz="1800" b="0" dirty="0"/>
              <a:t>Let’s suppose market value of the above investment is Rs. 1, 50, 00,000.</a:t>
            </a:r>
            <a:br>
              <a:rPr lang="en-US" sz="1800" b="0" dirty="0"/>
            </a:br>
            <a:r>
              <a:rPr lang="en-US" sz="1800" b="0" dirty="0"/>
              <a:t> </a:t>
            </a:r>
            <a:br>
              <a:rPr lang="en-US" sz="1800" dirty="0"/>
            </a:br>
            <a:r>
              <a:rPr lang="en-US" sz="1800" dirty="0"/>
              <a:t>                                                       </a:t>
            </a:r>
            <a:r>
              <a:rPr lang="en-US" sz="1800" b="0" dirty="0"/>
              <a:t>Market value of Shares</a:t>
            </a:r>
            <a:br>
              <a:rPr lang="en-US" sz="1800" dirty="0"/>
            </a:br>
            <a:r>
              <a:rPr lang="en-US" sz="1800" b="0" dirty="0"/>
              <a:t>	Then NAV =	------------------------------</a:t>
            </a:r>
            <a:br>
              <a:rPr lang="en-US" sz="1800" dirty="0"/>
            </a:br>
            <a:r>
              <a:rPr lang="en-US" sz="1800" b="0" dirty="0"/>
              <a:t>			                   No. of Units</a:t>
            </a:r>
            <a:br>
              <a:rPr lang="en-US" sz="1800" dirty="0"/>
            </a:br>
            <a:r>
              <a:rPr lang="en-US" sz="1800" b="0" dirty="0"/>
              <a:t> </a:t>
            </a:r>
            <a:br>
              <a:rPr lang="en-US" sz="1800" dirty="0"/>
            </a:br>
            <a:r>
              <a:rPr lang="en-US" sz="1800" b="0" dirty="0"/>
              <a:t>		       	1, 50, 00,000</a:t>
            </a:r>
            <a:br>
              <a:rPr lang="en-US" sz="1800" dirty="0"/>
            </a:br>
            <a:r>
              <a:rPr lang="en-US" sz="1800" b="0" dirty="0"/>
              <a:t>		       =	----------------- = 15</a:t>
            </a:r>
            <a:br>
              <a:rPr lang="en-US" sz="1800" dirty="0"/>
            </a:br>
            <a:r>
              <a:rPr lang="en-US" sz="1800" b="0" dirty="0"/>
              <a:t>		   	10, 00,000</a:t>
            </a:r>
            <a:br>
              <a:rPr lang="en-US" sz="1800" b="0" dirty="0"/>
            </a:br>
            <a:br>
              <a:rPr lang="en-US" sz="2400" dirty="0"/>
            </a:br>
            <a:r>
              <a:rPr lang="en-US" sz="2400" dirty="0"/>
              <a:t>Meaning thereby each unit of Rs. 10/- is now worth Rs. 15/-.</a:t>
            </a:r>
            <a:endParaRPr 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281810" y="658748"/>
            <a:ext cx="10300589" cy="1304844"/>
          </a:xfrm>
          <a:prstGeom prst="rect">
            <a:avLst/>
          </a:prstGeom>
        </p:spPr>
        <p:txBody>
          <a:bodyPr vert="horz" wrap="square" lIns="0" tIns="12065" rIns="0" bIns="0" rtlCol="0">
            <a:spAutoFit/>
          </a:bodyPr>
          <a:lstStyle/>
          <a:p>
            <a:r>
              <a:rPr lang="en-US" sz="2800" dirty="0"/>
              <a:t>Further, mutual fund can be evaluated on the basis of broadly three instruments:</a:t>
            </a:r>
            <a:br>
              <a:rPr lang="en-US" sz="2800" dirty="0"/>
            </a:br>
            <a:endParaRPr lang="en-US" sz="2800" dirty="0"/>
          </a:p>
        </p:txBody>
      </p:sp>
      <p:sp>
        <p:nvSpPr>
          <p:cNvPr id="6" name="object 6"/>
          <p:cNvSpPr txBox="1"/>
          <p:nvPr/>
        </p:nvSpPr>
        <p:spPr>
          <a:xfrm>
            <a:off x="824585" y="1676401"/>
            <a:ext cx="10803890" cy="4444807"/>
          </a:xfrm>
          <a:prstGeom prst="rect">
            <a:avLst/>
          </a:prstGeom>
        </p:spPr>
        <p:txBody>
          <a:bodyPr vert="horz" wrap="square" lIns="0" tIns="12700" rIns="0" bIns="0" rtlCol="0">
            <a:spAutoFit/>
          </a:bodyPr>
          <a:lstStyle/>
          <a:p>
            <a:r>
              <a:rPr lang="en-US" sz="2400" b="1" dirty="0"/>
              <a:t>Qualitative Instruments:</a:t>
            </a:r>
          </a:p>
          <a:p>
            <a:r>
              <a:rPr lang="en-US" sz="2400" dirty="0"/>
              <a:t>An investor can also consider the following aspect while or before investing in mutual fund schemes:</a:t>
            </a:r>
          </a:p>
          <a:p>
            <a:r>
              <a:rPr lang="en-US" sz="2400" dirty="0"/>
              <a:t>a. Past track record of the sponsoring authority.</a:t>
            </a:r>
          </a:p>
          <a:p>
            <a:r>
              <a:rPr lang="en-US" sz="2400" dirty="0"/>
              <a:t>b. Experience of fund managers.</a:t>
            </a:r>
          </a:p>
          <a:p>
            <a:r>
              <a:rPr lang="en-US" sz="2400" dirty="0"/>
              <a:t>c. Types of companies.</a:t>
            </a:r>
          </a:p>
          <a:p>
            <a:r>
              <a:rPr lang="en-US" sz="2400" dirty="0"/>
              <a:t>d. Timely redemption of units.</a:t>
            </a:r>
          </a:p>
          <a:p>
            <a:r>
              <a:rPr lang="en-US" sz="2400" dirty="0"/>
              <a:t>e. Timely dispatch of account statement or performance report.</a:t>
            </a:r>
          </a:p>
          <a:p>
            <a:r>
              <a:rPr lang="en-US" sz="2400" dirty="0"/>
              <a:t>f. Switching features</a:t>
            </a:r>
          </a:p>
          <a:p>
            <a:r>
              <a:rPr lang="en-US" sz="2400" dirty="0"/>
              <a:t>g. Promptness of services.</a:t>
            </a:r>
          </a:p>
          <a:p>
            <a:r>
              <a:rPr lang="en-US" sz="2400" dirty="0"/>
              <a:t>h. </a:t>
            </a:r>
            <a:r>
              <a:rPr lang="en-US" sz="2400" dirty="0" err="1"/>
              <a:t>Redressal</a:t>
            </a:r>
            <a:r>
              <a:rPr lang="en-US" sz="2400" dirty="0"/>
              <a:t> of grievances or complaints.</a:t>
            </a:r>
          </a:p>
          <a:p>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chemeClr val="bg1"/>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281810" y="304800"/>
            <a:ext cx="8852789" cy="997068"/>
          </a:xfrm>
          <a:prstGeom prst="rect">
            <a:avLst/>
          </a:prstGeom>
        </p:spPr>
        <p:txBody>
          <a:bodyPr vert="horz" wrap="square" lIns="0" tIns="12065" rIns="0" bIns="0" rtlCol="0">
            <a:spAutoFit/>
          </a:bodyPr>
          <a:lstStyle/>
          <a:p>
            <a:r>
              <a:rPr lang="en-US" sz="3200" dirty="0"/>
              <a:t>Factors to be Considered for Selecting Mutual Fund</a:t>
            </a:r>
          </a:p>
        </p:txBody>
      </p:sp>
      <p:sp>
        <p:nvSpPr>
          <p:cNvPr id="6" name="object 6"/>
          <p:cNvSpPr txBox="1"/>
          <p:nvPr/>
        </p:nvSpPr>
        <p:spPr>
          <a:xfrm>
            <a:off x="444500" y="1447800"/>
            <a:ext cx="11312525" cy="3936334"/>
          </a:xfrm>
          <a:prstGeom prst="rect">
            <a:avLst/>
          </a:prstGeom>
        </p:spPr>
        <p:txBody>
          <a:bodyPr vert="horz" wrap="square" lIns="0" tIns="57785" rIns="0" bIns="0" rtlCol="0">
            <a:spAutoFit/>
          </a:bodyPr>
          <a:lstStyle/>
          <a:p>
            <a:pPr lvl="0" algn="just"/>
            <a:r>
              <a:rPr lang="en-US" sz="2800" dirty="0"/>
              <a:t>1. Past performance: Past performance cannot guarantee for the future success. The performance can be decided by growth of the NAV during the referral period. Growth is evaluated in the following manner:</a:t>
            </a:r>
          </a:p>
          <a:p>
            <a:pPr algn="just"/>
            <a:r>
              <a:rPr lang="en-US" sz="2800" dirty="0"/>
              <a:t>Growth = (NAV</a:t>
            </a:r>
            <a:r>
              <a:rPr lang="en-US" sz="2800" baseline="-25000" dirty="0"/>
              <a:t>1</a:t>
            </a:r>
            <a:r>
              <a:rPr lang="en-US" sz="2800" dirty="0"/>
              <a:t> – NAV</a:t>
            </a:r>
            <a:r>
              <a:rPr lang="en-US" sz="2800" baseline="-25000" dirty="0"/>
              <a:t>0</a:t>
            </a:r>
            <a:r>
              <a:rPr lang="en-US" sz="2800" dirty="0"/>
              <a:t>) + D</a:t>
            </a:r>
            <a:r>
              <a:rPr lang="en-US" sz="2800" baseline="-25000" dirty="0"/>
              <a:t>1</a:t>
            </a:r>
            <a:r>
              <a:rPr lang="en-US" sz="2800" dirty="0"/>
              <a:t>/ NAV</a:t>
            </a:r>
            <a:r>
              <a:rPr lang="en-US" sz="2800" baseline="-25000" dirty="0"/>
              <a:t>0</a:t>
            </a:r>
          </a:p>
          <a:p>
            <a:pPr algn="just"/>
            <a:endParaRPr lang="en-US" sz="2800" dirty="0"/>
          </a:p>
          <a:p>
            <a:pPr lvl="0" algn="just"/>
            <a:r>
              <a:rPr lang="en-US" sz="2800" dirty="0"/>
              <a:t>2. Timing: Timing is critical and most vital part for maximizing returns. For example investing in bearish market and withdrawal in bullish market would be a square deal and vice-versa.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buNone/>
            </a:pPr>
            <a:r>
              <a:rPr lang="en-US" dirty="0"/>
              <a:t>3. Size of fund: Large size of the fund cannot assure good return as there are many products to be created and monitored simultaneously. Moreover, small sized funds may or may not give the much expected return. So investors should strike balance while selecting the appropriate fund.</a:t>
            </a:r>
          </a:p>
          <a:p>
            <a:pPr lvl="0" algn="just">
              <a:buNone/>
            </a:pPr>
            <a:r>
              <a:rPr lang="en-US" dirty="0"/>
              <a:t>4. Age of fund: Longevity of the fund indicates how the AMC’s foresee the future, market and how to make the best use of prevailing in house expertise.</a:t>
            </a:r>
          </a:p>
        </p:txBody>
      </p:sp>
      <p:sp>
        <p:nvSpPr>
          <p:cNvPr id="2" name="Title 1"/>
          <p:cNvSpPr>
            <a:spLocks noGrp="1"/>
          </p:cNvSpPr>
          <p:nvPr>
            <p:ph type="title"/>
          </p:nvPr>
        </p:nvSpPr>
        <p:spPr/>
        <p:txBody>
          <a:bodyPr>
            <a:noAutofit/>
          </a:bodyPr>
          <a:lstStyle/>
          <a:p>
            <a:r>
              <a:rPr lang="en-US" sz="2400" dirty="0"/>
              <a:t>Factors to be Considered for Selecting Mutual Fund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None/>
            </a:pPr>
            <a:r>
              <a:rPr lang="en-US" dirty="0"/>
              <a:t>5. Fund Manager: The investors should go through the profile of existing fund managers. This gives and an idea how his investment will be allocated.</a:t>
            </a:r>
          </a:p>
          <a:p>
            <a:pPr lvl="0">
              <a:buNone/>
            </a:pPr>
            <a:r>
              <a:rPr lang="en-US" dirty="0"/>
              <a:t>6. Expense Ratio: Though there is an upper ceiling imposed on the expenses by the regulators. Lower the expenses higher would be the return</a:t>
            </a:r>
          </a:p>
          <a:p>
            <a:pPr lvl="0">
              <a:buNone/>
            </a:pPr>
            <a:r>
              <a:rPr lang="en-US" dirty="0"/>
              <a:t>7. P/E Ratio: Price to earnings ratio denotes the share price relative to the annual net income earned by the firm per share. A high P/E ratio outlines increased demand because investors expect earnings growth in the future.</a:t>
            </a:r>
          </a:p>
          <a:p>
            <a:endParaRPr lang="en-US" dirty="0"/>
          </a:p>
        </p:txBody>
      </p:sp>
      <p:sp>
        <p:nvSpPr>
          <p:cNvPr id="3" name="Title 2"/>
          <p:cNvSpPr>
            <a:spLocks noGrp="1"/>
          </p:cNvSpPr>
          <p:nvPr>
            <p:ph type="title"/>
          </p:nvPr>
        </p:nvSpPr>
        <p:spPr/>
        <p:txBody>
          <a:bodyPr>
            <a:noAutofit/>
          </a:bodyPr>
          <a:lstStyle/>
          <a:p>
            <a:r>
              <a:rPr lang="en-US" sz="2800" dirty="0"/>
              <a:t>Factors to be Considered for Selecting Mutual Fund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Finance Bill, 2018 has introduced many major financial changes. Firstly, any long term capital gains (LTCG) over Rs 1,00,000 per year on mutual funds will now be taxed at 10 percent. </a:t>
            </a:r>
          </a:p>
          <a:p>
            <a:r>
              <a:rPr lang="en-US" dirty="0"/>
              <a:t>LTCG is the profit generated by an asset such as real estate, mutual funds, shares or share-oriented products held for more than one year. Let us understand by considering the following points:</a:t>
            </a:r>
          </a:p>
          <a:p>
            <a:endParaRPr lang="en-US" dirty="0"/>
          </a:p>
        </p:txBody>
      </p:sp>
      <p:sp>
        <p:nvSpPr>
          <p:cNvPr id="3" name="Title 2"/>
          <p:cNvSpPr>
            <a:spLocks noGrp="1"/>
          </p:cNvSpPr>
          <p:nvPr>
            <p:ph type="title"/>
          </p:nvPr>
        </p:nvSpPr>
        <p:spPr/>
        <p:txBody>
          <a:bodyPr>
            <a:noAutofit/>
          </a:bodyPr>
          <a:lstStyle/>
          <a:p>
            <a:r>
              <a:rPr lang="en-US" sz="3600" dirty="0"/>
              <a:t>Taxation on Mutual Fund</a:t>
            </a:r>
            <a:br>
              <a:rPr lang="en-US" sz="3200" dirty="0"/>
            </a:b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533400" y="1219200"/>
            <a:ext cx="11140440" cy="5469317"/>
          </a:xfrm>
          <a:prstGeom prst="rect">
            <a:avLst/>
          </a:prstGeom>
        </p:spPr>
        <p:txBody>
          <a:bodyPr vert="horz" wrap="square" lIns="0" tIns="61594" rIns="0" bIns="0" rtlCol="0">
            <a:spAutoFit/>
          </a:bodyPr>
          <a:lstStyle/>
          <a:p>
            <a:pPr marL="12700" marR="5080" algn="just">
              <a:lnSpc>
                <a:spcPct val="90000"/>
              </a:lnSpc>
              <a:spcBef>
                <a:spcPts val="484"/>
              </a:spcBef>
              <a:buFont typeface="Arial" pitchFamily="34" charset="0"/>
              <a:buChar char="•"/>
            </a:pPr>
            <a:r>
              <a:rPr lang="en-US" sz="2800" dirty="0"/>
              <a:t>India’s first mutual fund was establishment in 1963, namely, Unit Trust of India (UTI), at the initiative of the Government of India and Reserve Bank of India </a:t>
            </a:r>
            <a:r>
              <a:rPr lang="en-US" sz="2800" b="1" dirty="0"/>
              <a:t>with a view to encouraging saving and investment and participation in the income, profits and gains.</a:t>
            </a:r>
          </a:p>
          <a:p>
            <a:pPr algn="just">
              <a:buFont typeface="Arial" pitchFamily="34" charset="0"/>
              <a:buChar char="•"/>
            </a:pPr>
            <a:r>
              <a:rPr lang="en-US" sz="2800" dirty="0"/>
              <a:t> AMFI data shows that the mutual fund industry had added about 9.26 </a:t>
            </a:r>
            <a:r>
              <a:rPr lang="en-US" sz="2800" dirty="0" err="1"/>
              <a:t>lakh</a:t>
            </a:r>
            <a:r>
              <a:rPr lang="en-US" sz="2800" dirty="0"/>
              <a:t> SIP accounts each month on an average during the year 2017-18, with an average SIP size of about Rs.3,300 per SIP account. And the total amount collected through SIP during December 2017 was ₹6,644 </a:t>
            </a:r>
            <a:r>
              <a:rPr lang="en-US" sz="2800" dirty="0" err="1"/>
              <a:t>crore</a:t>
            </a:r>
            <a:r>
              <a:rPr lang="en-US" sz="2800" dirty="0"/>
              <a:t>. The amount accumulated through SIP Rs. 53,446 during April-Jan. 2018 and 43,921 during April-March 2017.</a:t>
            </a:r>
          </a:p>
          <a:p>
            <a:pPr marL="12700" marR="5080" algn="just">
              <a:lnSpc>
                <a:spcPct val="90000"/>
              </a:lnSpc>
              <a:spcBef>
                <a:spcPts val="484"/>
              </a:spcBef>
              <a:buFont typeface="Arial" pitchFamily="34" charset="0"/>
              <a:buChar char="•"/>
            </a:pPr>
            <a:endParaRPr sz="2800">
              <a:latin typeface="Times New Roman"/>
              <a:cs typeface="Times New Roman"/>
            </a:endParaRPr>
          </a:p>
        </p:txBody>
      </p:sp>
      <p:sp>
        <p:nvSpPr>
          <p:cNvPr id="5" name="Title 4"/>
          <p:cNvSpPr>
            <a:spLocks noGrp="1"/>
          </p:cNvSpPr>
          <p:nvPr>
            <p:ph type="title"/>
          </p:nvPr>
        </p:nvSpPr>
        <p:spPr/>
        <p:txBody>
          <a:bodyPr>
            <a:normAutofit/>
          </a:bodyPr>
          <a:lstStyle/>
          <a:p>
            <a:r>
              <a:rPr lang="en-US" sz="4000" dirty="0"/>
              <a:t>History of Mutual Funds in India</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A. Mutual Funds Holding Period  </a:t>
            </a:r>
            <a:endParaRPr lang="en-US" dirty="0"/>
          </a:p>
          <a:p>
            <a:r>
              <a:rPr lang="en-US" dirty="0"/>
              <a:t>An investor’s basic stimulus to invest in mutual funds is to earn interest/dividends and capital appreciation/gain. </a:t>
            </a:r>
          </a:p>
          <a:p>
            <a:r>
              <a:rPr lang="en-US" dirty="0"/>
              <a:t>Now these capital gains are taxed by the income tax authorities. </a:t>
            </a:r>
          </a:p>
          <a:p>
            <a:r>
              <a:rPr lang="en-US" dirty="0"/>
              <a:t>The amount of tax to be paid on capital gains depends on the duration of time. It depends on the holding period of mutual funds. The holding period of mutual fund units can be short-term or long-term.</a:t>
            </a:r>
          </a:p>
          <a:p>
            <a:endParaRPr lang="en-US" dirty="0"/>
          </a:p>
        </p:txBody>
      </p:sp>
      <p:sp>
        <p:nvSpPr>
          <p:cNvPr id="3" name="Title 2"/>
          <p:cNvSpPr>
            <a:spLocks noGrp="1"/>
          </p:cNvSpPr>
          <p:nvPr>
            <p:ph type="title"/>
          </p:nvPr>
        </p:nvSpPr>
        <p:spPr/>
        <p:txBody>
          <a:bodyPr>
            <a:noAutofit/>
          </a:bodyPr>
          <a:lstStyle/>
          <a:p>
            <a:r>
              <a:rPr lang="en-US" sz="3200" dirty="0"/>
              <a:t>Taxation on Mutual Fund</a:t>
            </a:r>
            <a:br>
              <a:rPr lang="en-US" sz="2800" dirty="0"/>
            </a:br>
            <a:endParaRPr lang="en-US"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holding period of 12 months or more is considered as long-term for equity or stock based mutual fund. In case of debt mutual funds, a holding period of 36 months or more is accounted as long-term. </a:t>
            </a:r>
          </a:p>
          <a:p>
            <a:r>
              <a:rPr lang="en-US" dirty="0"/>
              <a:t>A holding period of less than 36 months for debt funds and less than 12 months for equity based funds are considered as short-term.</a:t>
            </a:r>
          </a:p>
          <a:p>
            <a:endParaRPr lang="en-US" dirty="0"/>
          </a:p>
        </p:txBody>
      </p:sp>
      <p:sp>
        <p:nvSpPr>
          <p:cNvPr id="3" name="Title 2"/>
          <p:cNvSpPr>
            <a:spLocks noGrp="1"/>
          </p:cNvSpPr>
          <p:nvPr>
            <p:ph type="title"/>
          </p:nvPr>
        </p:nvSpPr>
        <p:spPr/>
        <p:txBody>
          <a:bodyPr>
            <a:noAutofit/>
          </a:bodyPr>
          <a:lstStyle/>
          <a:p>
            <a:r>
              <a:rPr lang="en-US" sz="3200" dirty="0"/>
              <a:t>Taxation on Mutual Fund</a:t>
            </a:r>
            <a:br>
              <a:rPr lang="en-US" sz="2800" dirty="0"/>
            </a:br>
            <a:endParaRPr lang="en-US" sz="32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a:t>Holding Period of Mutual Funds</a:t>
            </a:r>
          </a:p>
        </p:txBody>
      </p:sp>
      <p:pic>
        <p:nvPicPr>
          <p:cNvPr id="58370" name="Picture 2"/>
          <p:cNvPicPr>
            <a:picLocks noGrp="1" noChangeAspect="1" noChangeArrowheads="1"/>
          </p:cNvPicPr>
          <p:nvPr>
            <p:ph idx="1"/>
          </p:nvPr>
        </p:nvPicPr>
        <p:blipFill>
          <a:blip r:embed="rId2"/>
          <a:srcRect/>
          <a:stretch>
            <a:fillRect/>
          </a:stretch>
        </p:blipFill>
        <p:spPr bwMode="auto">
          <a:xfrm>
            <a:off x="914400" y="1524000"/>
            <a:ext cx="10515600" cy="4495800"/>
          </a:xfrm>
          <a:prstGeom prst="rect">
            <a:avLst/>
          </a:prstGeom>
          <a:noFill/>
          <a:ln w="9525">
            <a:noFill/>
            <a:miter lim="800000"/>
            <a:headEnd/>
            <a:tailEnd/>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762001"/>
            <a:ext cx="11734800" cy="5245292"/>
          </a:xfrm>
        </p:spPr>
        <p:txBody>
          <a:bodyPr>
            <a:normAutofit/>
          </a:bodyPr>
          <a:lstStyle/>
          <a:p>
            <a:r>
              <a:rPr lang="en-US" b="1" dirty="0"/>
              <a:t>Illustration 1</a:t>
            </a:r>
            <a:endParaRPr lang="en-US" dirty="0"/>
          </a:p>
          <a:p>
            <a:pPr>
              <a:buNone/>
            </a:pPr>
            <a:br>
              <a:rPr lang="en-US" dirty="0"/>
            </a:br>
            <a:r>
              <a:rPr lang="en-US" dirty="0"/>
              <a:t>Bid (Buy) price of a mutual fund on January 1, 2017      - Rs. 1000</a:t>
            </a:r>
          </a:p>
          <a:p>
            <a:r>
              <a:rPr lang="en-US" dirty="0"/>
              <a:t>Fair market value is on March 31, 2018	              	    - Rs. 2000</a:t>
            </a:r>
          </a:p>
          <a:p>
            <a:r>
              <a:rPr lang="en-US" dirty="0"/>
              <a:t>Sold on April 01, 2018 			     		            - Rs. 1500</a:t>
            </a:r>
          </a:p>
          <a:p>
            <a:pPr>
              <a:buNone/>
            </a:pPr>
            <a:br>
              <a:rPr lang="en-US" dirty="0"/>
            </a:br>
            <a:r>
              <a:rPr lang="en-US" dirty="0"/>
              <a:t>The actual cost of acquisition is less than the fair market value as on March 31, 2018. The sale value is also less than the fair market value. So, the sale value of Rs. 1500 will be taken as the cost of acquisition and the long-term capital gain will be NIL (Rs. 1500 - Rs. 1500).</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09601"/>
            <a:ext cx="10972800" cy="5397692"/>
          </a:xfrm>
        </p:spPr>
        <p:txBody>
          <a:bodyPr/>
          <a:lstStyle/>
          <a:p>
            <a:r>
              <a:rPr lang="en-US" b="1" dirty="0"/>
              <a:t>Illustration 2</a:t>
            </a:r>
            <a:endParaRPr lang="en-US" dirty="0"/>
          </a:p>
          <a:p>
            <a:endParaRPr lang="en-US" dirty="0"/>
          </a:p>
          <a:p>
            <a:r>
              <a:rPr lang="en-US" dirty="0"/>
              <a:t>Bid price of a mutual fund on January 01, 2017 - Rs. 1000</a:t>
            </a:r>
          </a:p>
          <a:p>
            <a:r>
              <a:rPr lang="en-US" dirty="0"/>
              <a:t>Fair market value on January 31, 2018               - Rs. 500</a:t>
            </a:r>
          </a:p>
          <a:p>
            <a:r>
              <a:rPr lang="en-US" dirty="0"/>
              <a:t>Sold on April, 10 2018 			                  - Rs. 1200</a:t>
            </a:r>
          </a:p>
          <a:p>
            <a:pPr>
              <a:buNone/>
            </a:pPr>
            <a:br>
              <a:rPr lang="en-US" dirty="0"/>
            </a:br>
            <a:r>
              <a:rPr lang="en-US" dirty="0"/>
              <a:t>The fair market value on January 31, 2018 is less than the actual cost of acquisition so the actual cost of Rs. 1000 will be taken as actual cost of acquisition and the long-term capital gain will be Rs. 200 (Rs. 1200 - Rs. 1000).</a:t>
            </a:r>
          </a:p>
          <a:p>
            <a:pPr>
              <a:buNone/>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685801"/>
            <a:ext cx="10972800" cy="5321492"/>
          </a:xfrm>
        </p:spPr>
        <p:txBody>
          <a:bodyPr>
            <a:normAutofit/>
          </a:bodyPr>
          <a:lstStyle/>
          <a:p>
            <a:pPr algn="just"/>
            <a:r>
              <a:rPr lang="en-US" b="1" dirty="0"/>
              <a:t>(</a:t>
            </a:r>
            <a:r>
              <a:rPr lang="en-US" b="1" dirty="0" err="1"/>
              <a:t>i</a:t>
            </a:r>
            <a:r>
              <a:rPr lang="en-US" b="1" dirty="0"/>
              <a:t>) Tax-Saving Equity Funds</a:t>
            </a:r>
          </a:p>
          <a:p>
            <a:pPr algn="just"/>
            <a:endParaRPr lang="en-US" dirty="0"/>
          </a:p>
          <a:p>
            <a:pPr algn="just"/>
            <a:r>
              <a:rPr lang="en-US" dirty="0"/>
              <a:t>Equity-Linked Saving Schemes (ELSS) is the most efficient tax-saving instruments under Section 80C of the Income Tax Act 1961. These are diversified equity funds which invest in equity shares of companies across market capitalization.</a:t>
            </a:r>
          </a:p>
          <a:p>
            <a:pPr algn="just"/>
            <a:endParaRPr lang="en-US" dirty="0"/>
          </a:p>
          <a:p>
            <a:pPr algn="just"/>
            <a:r>
              <a:rPr lang="en-US" dirty="0"/>
              <a:t>ELSS comes up with a lock-in period of 3 years. If an investor got ELSS; he cannot redeem his units before expiration of 3 years. He can claim a tax deduction of up to Rs 1.5 </a:t>
            </a:r>
            <a:r>
              <a:rPr lang="en-US" dirty="0" err="1"/>
              <a:t>lakh</a:t>
            </a:r>
            <a:r>
              <a:rPr lang="en-US" dirty="0"/>
              <a:t> and save taxes up to Rs 45,000 by investing in ELSS.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a:t>After 3 years, the long-term capital gain (LTCG) up to Rs 1 </a:t>
            </a:r>
            <a:r>
              <a:rPr lang="en-US" dirty="0" err="1"/>
              <a:t>lakh</a:t>
            </a:r>
            <a:r>
              <a:rPr lang="en-US" dirty="0"/>
              <a:t> are tax-free but in excess of Rs 1 </a:t>
            </a:r>
            <a:r>
              <a:rPr lang="en-US" dirty="0" err="1"/>
              <a:t>lakh</a:t>
            </a:r>
            <a:r>
              <a:rPr lang="en-US" dirty="0"/>
              <a:t> is taxable at the rate of 10% without the benefit of indexation.</a:t>
            </a:r>
          </a:p>
          <a:p>
            <a:pPr algn="just">
              <a:buNone/>
            </a:pPr>
            <a:r>
              <a:rPr lang="en-US" b="1" dirty="0"/>
              <a:t>ii) Non-tax Saving Equity Funds</a:t>
            </a:r>
            <a:endParaRPr lang="en-US" dirty="0"/>
          </a:p>
          <a:p>
            <a:pPr algn="just"/>
            <a:r>
              <a:rPr lang="en-US" dirty="0"/>
              <a:t>Long-term capital gains (LTCG) on non-tax saving equity funds of up to Rs 1 </a:t>
            </a:r>
            <a:r>
              <a:rPr lang="en-US" dirty="0" err="1"/>
              <a:t>lakh</a:t>
            </a:r>
            <a:r>
              <a:rPr lang="en-US" dirty="0"/>
              <a:t> are tax-free in hands.  LTCG in excess of Rs 1 </a:t>
            </a:r>
            <a:r>
              <a:rPr lang="en-US" dirty="0" err="1"/>
              <a:t>lakh</a:t>
            </a:r>
            <a:r>
              <a:rPr lang="en-US" dirty="0"/>
              <a:t> are taxed at the rate of 10% without the benefit of indexation.</a:t>
            </a:r>
          </a:p>
          <a:p>
            <a:pPr algn="just"/>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a:t>
            </a:r>
            <a:r>
              <a:rPr lang="en-US" b="1" dirty="0"/>
              <a:t>Example, </a:t>
            </a:r>
            <a:r>
              <a:rPr lang="en-US" b="1" dirty="0" err="1"/>
              <a:t>Mr</a:t>
            </a:r>
            <a:r>
              <a:rPr lang="en-US" dirty="0"/>
              <a:t> Alex purchased shares for Rs. 1000 on 10th September 2017 and sold them on 30st December 2018 at Rs 1200. The value of the stock was Rs. 1100 as on 31st January 2018. Out of the capital gains of Rs. 200 (i.e. 1200-1000), Rs. 100 (i.e. 1100-1000) is not taxable. Rest Rs. 100 is taxable as capital gains @ 10% without indexation.</a:t>
            </a:r>
          </a:p>
          <a:p>
            <a:r>
              <a:rPr lang="en-US" dirty="0"/>
              <a:t>Short-term gains from equity funds, if mutual funds redeemed before 12 months, are taxed at the rate of 15% as it was earlier.</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p:cNvPicPr>
            <a:picLocks noChangeAspect="1" noChangeArrowheads="1"/>
          </p:cNvPicPr>
          <p:nvPr/>
        </p:nvPicPr>
        <p:blipFill>
          <a:blip r:embed="rId2"/>
          <a:srcRect/>
          <a:stretch>
            <a:fillRect/>
          </a:stretch>
        </p:blipFill>
        <p:spPr bwMode="auto">
          <a:xfrm>
            <a:off x="609600" y="533400"/>
            <a:ext cx="11049000" cy="5562600"/>
          </a:xfrm>
          <a:prstGeom prst="rect">
            <a:avLst/>
          </a:prstGeom>
          <a:noFill/>
          <a:ln w="9525">
            <a:noFill/>
            <a:miter lim="800000"/>
            <a:headEnd/>
            <a:tailEnd/>
          </a:ln>
          <a:effec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b="1" dirty="0"/>
              <a:t>Not guaranteed returns: </a:t>
            </a:r>
            <a:r>
              <a:rPr lang="en-US" dirty="0"/>
              <a:t>There is no scheme or fund that can ensure guaranteed returns on mutual fund. The situation could be where the proportionate increase in the value of the mutual fund may be the same or even less than what an investor would have received. In some cases mutual funds may depreciate in value as well.</a:t>
            </a:r>
          </a:p>
          <a:p>
            <a:pPr lvl="0"/>
            <a:r>
              <a:rPr lang="en-US" b="1" dirty="0"/>
              <a:t>Diversification – </a:t>
            </a:r>
            <a:r>
              <a:rPr lang="en-US" dirty="0"/>
              <a:t>Diversification reduces risks, but too much of diversification can act like too many cooks spoil the soup. Investor should check the limit of diversification as per the availability of corpus to be invested.</a:t>
            </a:r>
          </a:p>
          <a:p>
            <a:endParaRPr lang="en-US" dirty="0"/>
          </a:p>
        </p:txBody>
      </p:sp>
      <p:sp>
        <p:nvSpPr>
          <p:cNvPr id="3" name="Title 2"/>
          <p:cNvSpPr>
            <a:spLocks noGrp="1"/>
          </p:cNvSpPr>
          <p:nvPr>
            <p:ph type="title"/>
          </p:nvPr>
        </p:nvSpPr>
        <p:spPr/>
        <p:txBody>
          <a:bodyPr>
            <a:normAutofit/>
          </a:bodyPr>
          <a:lstStyle/>
          <a:p>
            <a:pPr lvl="1" algn="l" rtl="0">
              <a:spcBef>
                <a:spcPct val="0"/>
              </a:spcBef>
            </a:pPr>
            <a:r>
              <a:rPr lang="en-US" sz="2800" dirty="0"/>
              <a:t>Disadvantages of Investments in Mutual Funds</a:t>
            </a:r>
            <a:br>
              <a:rPr lang="en-US" sz="2800" dirty="0"/>
            </a:b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09600" y="1600200"/>
            <a:ext cx="10563021" cy="3515706"/>
          </a:xfrm>
          <a:prstGeom prst="rect">
            <a:avLst/>
          </a:prstGeom>
        </p:spPr>
        <p:txBody>
          <a:bodyPr vert="horz" wrap="square" lIns="0" tIns="67945" rIns="0" bIns="0" rtlCol="0">
            <a:spAutoFit/>
          </a:bodyPr>
          <a:lstStyle/>
          <a:p>
            <a:pPr marL="514350" lvl="0" indent="-514350" algn="just">
              <a:buAutoNum type="arabicPeriod"/>
            </a:pPr>
            <a:r>
              <a:rPr lang="en-US" sz="3200" b="1" dirty="0"/>
              <a:t>Professional Management</a:t>
            </a:r>
          </a:p>
          <a:p>
            <a:pPr marL="514350" lvl="0" indent="-514350" algn="just"/>
            <a:endParaRPr lang="en-US" sz="3200" dirty="0"/>
          </a:p>
          <a:p>
            <a:pPr marL="514350" lvl="0" indent="-514350" algn="just"/>
            <a:r>
              <a:rPr lang="en-US" sz="3200" dirty="0"/>
              <a:t>     First and foremost attribute is professional management which the mutual fund companies outsource to bring professional experts in order to manage the pool of corpus in square deal right from alpha and omega.</a:t>
            </a:r>
          </a:p>
        </p:txBody>
      </p:sp>
      <p:sp>
        <p:nvSpPr>
          <p:cNvPr id="5" name="object 2"/>
          <p:cNvSpPr txBox="1">
            <a:spLocks noGrp="1"/>
          </p:cNvSpPr>
          <p:nvPr>
            <p:ph type="title"/>
          </p:nvPr>
        </p:nvSpPr>
        <p:spPr>
          <a:xfrm>
            <a:off x="609600" y="274638"/>
            <a:ext cx="10972800" cy="566822"/>
          </a:xfrm>
          <a:prstGeom prst="rect">
            <a:avLst/>
          </a:prstGeom>
        </p:spPr>
        <p:txBody>
          <a:bodyPr vert="horz" wrap="square" lIns="0" tIns="12700" rIns="0" bIns="0" rtlCol="0">
            <a:spAutoFit/>
          </a:bodyPr>
          <a:lstStyle/>
          <a:p>
            <a:pPr marL="12700" lvl="1" algn="l" rtl="0">
              <a:spcBef>
                <a:spcPts val="100"/>
              </a:spcBef>
              <a:tabLst>
                <a:tab pos="9983470" algn="l"/>
              </a:tabLst>
            </a:pPr>
            <a:r>
              <a:rPr lang="en-US" sz="3600" b="1" dirty="0"/>
              <a:t>Characteristics of Mutual Funds</a:t>
            </a:r>
            <a:endParaRPr sz="138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b="1" dirty="0"/>
              <a:t>Fund Selection – </a:t>
            </a:r>
            <a:r>
              <a:rPr lang="en-US" dirty="0"/>
              <a:t>Selection of fund indeed is a bottle neck of every investor, past performance of fund cannot guarantee for future earnings</a:t>
            </a:r>
            <a:r>
              <a:rPr lang="en-US" b="1" dirty="0"/>
              <a:t>. </a:t>
            </a:r>
            <a:r>
              <a:rPr lang="en-US" dirty="0"/>
              <a:t>It is suggested to check the way market move along with some fundamental and technical analysis of the fund where investment to be done.</a:t>
            </a:r>
          </a:p>
          <a:p>
            <a:pPr lvl="0"/>
            <a:r>
              <a:rPr lang="en-US" b="1" dirty="0"/>
              <a:t>Cost Factor – </a:t>
            </a:r>
            <a:r>
              <a:rPr lang="en-US" dirty="0"/>
              <a:t>The cost payable to the fund managers may not be related to the performance of the fund. In this case the cost factor would be a drawback for the investors.</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a:t>Objectives of AMFI</a:t>
            </a:r>
            <a:endParaRPr lang="en-US" dirty="0"/>
          </a:p>
          <a:p>
            <a:pPr lvl="0"/>
            <a:r>
              <a:rPr lang="en-US" dirty="0"/>
              <a:t>To enumerate and sustain high professional and ethical standards in every sphere of operation of mutual fund industry.</a:t>
            </a:r>
          </a:p>
          <a:p>
            <a:pPr lvl="0"/>
            <a:r>
              <a:rPr lang="en-US" dirty="0"/>
              <a:t>To encourage best business practices and code of conduct to be followed by members engaged in the activities of mutual fund and asset management including agencies involved in the ambit of capital markets and financial services.</a:t>
            </a:r>
          </a:p>
          <a:p>
            <a:pPr lvl="0"/>
            <a:r>
              <a:rPr lang="en-US" dirty="0"/>
              <a:t>To interact with the Securities and Exchange Board of India (SEBI) and co-ordinate SEBI on all matters concerning the mutual fund industry.</a:t>
            </a:r>
          </a:p>
          <a:p>
            <a:endParaRPr lang="en-US" dirty="0"/>
          </a:p>
        </p:txBody>
      </p:sp>
      <p:sp>
        <p:nvSpPr>
          <p:cNvPr id="3" name="Title 2"/>
          <p:cNvSpPr>
            <a:spLocks noGrp="1"/>
          </p:cNvSpPr>
          <p:nvPr>
            <p:ph type="title"/>
          </p:nvPr>
        </p:nvSpPr>
        <p:spPr/>
        <p:txBody>
          <a:bodyPr>
            <a:normAutofit fontScale="90000"/>
          </a:bodyPr>
          <a:lstStyle/>
          <a:p>
            <a:r>
              <a:rPr lang="en-US" dirty="0"/>
              <a:t>Association of Mutual Funds in India (AMFI)</a:t>
            </a:r>
            <a:br>
              <a:rPr lang="en-US" dirty="0"/>
            </a:b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lgn="just"/>
            <a:r>
              <a:rPr lang="en-US" dirty="0"/>
              <a:t>To represent to the Government, Reserve Bank of India and other bodies on all matters relating to the mutual fund industry.</a:t>
            </a:r>
          </a:p>
          <a:p>
            <a:pPr lvl="0" algn="just"/>
            <a:r>
              <a:rPr lang="en-US" dirty="0"/>
              <a:t>To promote nationwide investor awareness program so as to promote proper understanding of mutual fund concept and its working.</a:t>
            </a:r>
          </a:p>
          <a:p>
            <a:pPr lvl="0" algn="just"/>
            <a:r>
              <a:rPr lang="en-US" dirty="0"/>
              <a:t>To disseminate fact or information on mutual fund industry and to undertake research and development directly or in association with other bodies.</a:t>
            </a:r>
          </a:p>
          <a:p>
            <a:pPr lvl="0" algn="just"/>
            <a:r>
              <a:rPr lang="en-US" dirty="0"/>
              <a:t>To take disciplinary actions viz. cancellation of ARN, license for violations of code of conduct.</a:t>
            </a:r>
          </a:p>
          <a:p>
            <a:pPr algn="just"/>
            <a:endParaRPr lang="en-US" dirty="0"/>
          </a:p>
        </p:txBody>
      </p:sp>
      <p:sp>
        <p:nvSpPr>
          <p:cNvPr id="3" name="Title 2"/>
          <p:cNvSpPr>
            <a:spLocks noGrp="1"/>
          </p:cNvSpPr>
          <p:nvPr>
            <p:ph type="title"/>
          </p:nvPr>
        </p:nvSpPr>
        <p:spPr/>
        <p:txBody>
          <a:bodyPr>
            <a:normAutofit fontScale="90000"/>
          </a:bodyPr>
          <a:lstStyle/>
          <a:p>
            <a:r>
              <a:rPr lang="en-US" dirty="0"/>
              <a:t>Objectives of AMFI</a:t>
            </a:r>
            <a:br>
              <a:rPr lang="en-US" dirty="0"/>
            </a:b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i="1" cap="all" dirty="0"/>
              <a:t>1. MYTH: MUTUAL FUNDS ARE FOR EXPERTS.</a:t>
            </a:r>
            <a:endParaRPr lang="en-US" dirty="0"/>
          </a:p>
          <a:p>
            <a:pPr>
              <a:buNone/>
            </a:pPr>
            <a:r>
              <a:rPr lang="en-US" i="1" dirty="0"/>
              <a:t>2. </a:t>
            </a:r>
            <a:r>
              <a:rPr lang="en-US" i="1" cap="all" dirty="0"/>
              <a:t>MYTH: MUTUAL FUND INVESTMENTS ARE ONLY FOR THE LONG TERM.</a:t>
            </a:r>
            <a:endParaRPr lang="en-US" dirty="0"/>
          </a:p>
          <a:p>
            <a:pPr>
              <a:buNone/>
            </a:pPr>
            <a:r>
              <a:rPr lang="en-US" i="1" cap="all" dirty="0"/>
              <a:t>3. MYTH: INVESTING IN MUTUAL FUNDS IS THE SAME AS INVESTING IN STOCK MARKET / MUTUAL FUND IS AN EQUITY PRODUCT.</a:t>
            </a:r>
            <a:endParaRPr lang="en-US" dirty="0"/>
          </a:p>
          <a:p>
            <a:pPr>
              <a:buNone/>
            </a:pPr>
            <a:r>
              <a:rPr lang="en-US" i="1" cap="all" dirty="0"/>
              <a:t>4. MYTH: ONE NEEDS A LARGE AMOUNT OF MONEY TO INVEST IN MUTUAL FUNDS</a:t>
            </a:r>
          </a:p>
          <a:p>
            <a:pPr>
              <a:buNone/>
            </a:pPr>
            <a:r>
              <a:rPr lang="en-US" i="1" cap="all" dirty="0"/>
              <a:t>5. MYTH: ONE NEEDS A LARGE AMOUNT OF MONEY TO INVEST IN MUTUAL FUNDS.</a:t>
            </a:r>
            <a:endParaRPr lang="en-US" dirty="0"/>
          </a:p>
          <a:p>
            <a:pPr>
              <a:buNone/>
            </a:pPr>
            <a:endParaRPr lang="en-US" dirty="0"/>
          </a:p>
        </p:txBody>
      </p:sp>
      <p:sp>
        <p:nvSpPr>
          <p:cNvPr id="3" name="Title 2"/>
          <p:cNvSpPr>
            <a:spLocks noGrp="1"/>
          </p:cNvSpPr>
          <p:nvPr>
            <p:ph type="title"/>
          </p:nvPr>
        </p:nvSpPr>
        <p:spPr/>
        <p:txBody>
          <a:bodyPr>
            <a:normAutofit fontScale="90000"/>
          </a:bodyPr>
          <a:lstStyle/>
          <a:p>
            <a:r>
              <a:rPr lang="en-US" dirty="0"/>
              <a:t>Mutual Funds: Myths &amp; Facts</a:t>
            </a:r>
            <a:br>
              <a:rPr lang="en-US" dirty="0"/>
            </a:b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cap="all" dirty="0"/>
              <a:t>6. MYTH: A SCHEME WITH A HIGHER NAV HAS REACHED ITS PEAK.</a:t>
            </a:r>
            <a:endParaRPr lang="en-US" dirty="0"/>
          </a:p>
          <a:p>
            <a:r>
              <a:rPr lang="en-US" i="1" cap="all" dirty="0"/>
              <a:t>7. MYTH: BUYING A TOP-RATED MUTUAL FUND SCHEME ENSURES BETTER RETURNS.</a:t>
            </a:r>
          </a:p>
          <a:p>
            <a:r>
              <a:rPr lang="en-US" dirty="0"/>
              <a:t>8. MYTH: MUTUAL FUNDS OFFER ASUURED RETUNRS.</a:t>
            </a:r>
          </a:p>
          <a:p>
            <a:r>
              <a:rPr lang="en-US" dirty="0"/>
              <a:t>9. MYTH: MUTUAL FUND UNITS ARE SUBSTITUTES FOR EQUITY SHARES.</a:t>
            </a:r>
          </a:p>
          <a:p>
            <a:endParaRPr lang="en-US" dirty="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7200" dirty="0"/>
              <a:t>Thx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533400"/>
            <a:ext cx="7739076" cy="690574"/>
          </a:xfrm>
          <a:prstGeom prst="rect">
            <a:avLst/>
          </a:prstGeom>
        </p:spPr>
        <p:txBody>
          <a:bodyPr vert="horz" wrap="square" lIns="0" tIns="13335" rIns="0" bIns="0" rtlCol="0">
            <a:spAutoFit/>
          </a:bodyPr>
          <a:lstStyle/>
          <a:p>
            <a:pPr lvl="0"/>
            <a:r>
              <a:rPr lang="en-US" sz="4400" dirty="0"/>
              <a:t>2. Better Liquidity</a:t>
            </a:r>
          </a:p>
        </p:txBody>
      </p:sp>
      <p:sp>
        <p:nvSpPr>
          <p:cNvPr id="4" name="object 4"/>
          <p:cNvSpPr txBox="1"/>
          <p:nvPr/>
        </p:nvSpPr>
        <p:spPr>
          <a:xfrm>
            <a:off x="1084580" y="1824354"/>
            <a:ext cx="10087610" cy="2460930"/>
          </a:xfrm>
          <a:prstGeom prst="rect">
            <a:avLst/>
          </a:prstGeom>
        </p:spPr>
        <p:txBody>
          <a:bodyPr vert="horz" wrap="square" lIns="0" tIns="60960" rIns="0" bIns="0" rtlCol="0">
            <a:spAutoFit/>
          </a:bodyPr>
          <a:lstStyle/>
          <a:p>
            <a:pPr marL="12700" marR="5080" algn="just">
              <a:lnSpc>
                <a:spcPts val="3020"/>
              </a:lnSpc>
              <a:spcBef>
                <a:spcPts val="480"/>
              </a:spcBef>
            </a:pPr>
            <a:r>
              <a:rPr lang="en-US" sz="3200" dirty="0"/>
              <a:t>Investment in mutual fund can easily be transformed into cash at any time at the prevailing net asset value (NAV) in most of scheme except close-ended scheme. </a:t>
            </a:r>
          </a:p>
          <a:p>
            <a:pPr marL="12700" marR="5080" algn="just">
              <a:lnSpc>
                <a:spcPts val="3020"/>
              </a:lnSpc>
              <a:spcBef>
                <a:spcPts val="480"/>
              </a:spcBef>
            </a:pPr>
            <a:r>
              <a:rPr lang="en-US" sz="3200" dirty="0"/>
              <a:t>Thus, mutual fund offers distinct value addition merit of liquidity unlike other traditional plan.</a:t>
            </a:r>
            <a:endParaRPr sz="32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988821"/>
            <a:ext cx="9626600" cy="690574"/>
          </a:xfrm>
          <a:prstGeom prst="rect">
            <a:avLst/>
          </a:prstGeom>
        </p:spPr>
        <p:txBody>
          <a:bodyPr vert="horz" wrap="square" lIns="0" tIns="13335" rIns="0" bIns="0" rtlCol="0">
            <a:spAutoFit/>
          </a:bodyPr>
          <a:lstStyle/>
          <a:p>
            <a:pPr lvl="0"/>
            <a:r>
              <a:rPr lang="en-US" sz="4400" dirty="0"/>
              <a:t>3.Lower Risk</a:t>
            </a:r>
          </a:p>
        </p:txBody>
      </p:sp>
      <p:sp>
        <p:nvSpPr>
          <p:cNvPr id="4" name="object 4"/>
          <p:cNvSpPr txBox="1"/>
          <p:nvPr/>
        </p:nvSpPr>
        <p:spPr>
          <a:xfrm>
            <a:off x="1176324" y="1752600"/>
            <a:ext cx="9994265" cy="3077124"/>
          </a:xfrm>
          <a:prstGeom prst="rect">
            <a:avLst/>
          </a:prstGeom>
        </p:spPr>
        <p:txBody>
          <a:bodyPr vert="horz" wrap="square" lIns="0" tIns="60325" rIns="0" bIns="0" rtlCol="0">
            <a:spAutoFit/>
          </a:bodyPr>
          <a:lstStyle/>
          <a:p>
            <a:pPr algn="just"/>
            <a:r>
              <a:rPr lang="en-US" sz="2800" dirty="0"/>
              <a:t>Mutual fund ‘</a:t>
            </a:r>
            <a:r>
              <a:rPr lang="en-US" sz="2800" dirty="0" err="1"/>
              <a:t>Sahi</a:t>
            </a:r>
            <a:r>
              <a:rPr lang="en-US" sz="2800" dirty="0"/>
              <a:t> </a:t>
            </a:r>
            <a:r>
              <a:rPr lang="en-US" sz="2800" dirty="0" err="1"/>
              <a:t>Hai</a:t>
            </a:r>
            <a:r>
              <a:rPr lang="en-US" sz="2800" dirty="0"/>
              <a:t>’ but all mutual funds schemes are exposed to market risk (systematic risk) and one should read the document carefully before stepping ahead of investment. </a:t>
            </a:r>
          </a:p>
          <a:p>
            <a:pPr algn="just"/>
            <a:r>
              <a:rPr lang="en-US" sz="2800" dirty="0"/>
              <a:t>Least chances of market risk which are attached to the principal amount and return due to expert supervision, diversification and timely management of invested fund.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1052829"/>
            <a:ext cx="7815580" cy="643125"/>
          </a:xfrm>
          <a:prstGeom prst="rect">
            <a:avLst/>
          </a:prstGeom>
        </p:spPr>
        <p:txBody>
          <a:bodyPr vert="horz" wrap="square" lIns="0" tIns="12065" rIns="0" bIns="0" rtlCol="0">
            <a:spAutoFit/>
          </a:bodyPr>
          <a:lstStyle/>
          <a:p>
            <a:pPr lvl="0"/>
            <a:r>
              <a:rPr lang="en-US" sz="4000" dirty="0"/>
              <a:t>4. Low Fees or Expenses</a:t>
            </a:r>
          </a:p>
        </p:txBody>
      </p:sp>
      <p:sp>
        <p:nvSpPr>
          <p:cNvPr id="4" name="object 4"/>
          <p:cNvSpPr txBox="1"/>
          <p:nvPr/>
        </p:nvSpPr>
        <p:spPr>
          <a:xfrm>
            <a:off x="1084580" y="1830450"/>
            <a:ext cx="10085705" cy="2551980"/>
          </a:xfrm>
          <a:prstGeom prst="rect">
            <a:avLst/>
          </a:prstGeom>
        </p:spPr>
        <p:txBody>
          <a:bodyPr vert="horz" wrap="square" lIns="0" tIns="55244" rIns="0" bIns="0" rtlCol="0">
            <a:spAutoFit/>
          </a:bodyPr>
          <a:lstStyle/>
          <a:p>
            <a:pPr marL="622300" marR="6350" indent="-609600" algn="just">
              <a:lnSpc>
                <a:spcPts val="2700"/>
              </a:lnSpc>
              <a:spcBef>
                <a:spcPts val="434"/>
              </a:spcBef>
              <a:buClr>
                <a:srgbClr val="E38312"/>
              </a:buClr>
              <a:buAutoNum type="arabicPeriod"/>
              <a:tabLst>
                <a:tab pos="622935" algn="l"/>
              </a:tabLst>
            </a:pPr>
            <a:r>
              <a:rPr lang="en-US" sz="2800" dirty="0"/>
              <a:t>Needless to say that mutual fund is based on comparatively low expense ratios which are common practice for every mutual fund company. </a:t>
            </a:r>
          </a:p>
          <a:p>
            <a:pPr marL="622300" marR="6350" indent="-609600" algn="just">
              <a:lnSpc>
                <a:spcPts val="2700"/>
              </a:lnSpc>
              <a:spcBef>
                <a:spcPts val="434"/>
              </a:spcBef>
              <a:buClr>
                <a:srgbClr val="E38312"/>
              </a:buClr>
              <a:buAutoNum type="arabicPeriod"/>
              <a:tabLst>
                <a:tab pos="622935" algn="l"/>
              </a:tabLst>
            </a:pPr>
            <a:r>
              <a:rPr lang="en-US" sz="2800" dirty="0"/>
              <a:t>The low ratio does not mean low performance or cadre, meaning thereby mutual fund unit can be traded easily with a very small or no transaction costs or brokerage </a:t>
            </a:r>
            <a:endParaRPr sz="250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176324" y="1052829"/>
            <a:ext cx="7955915" cy="1258678"/>
          </a:xfrm>
          <a:prstGeom prst="rect">
            <a:avLst/>
          </a:prstGeom>
        </p:spPr>
        <p:txBody>
          <a:bodyPr vert="horz" wrap="square" lIns="0" tIns="12065" rIns="0" bIns="0" rtlCol="0">
            <a:spAutoFit/>
          </a:bodyPr>
          <a:lstStyle/>
          <a:p>
            <a:pPr marL="12700" lvl="0">
              <a:spcBef>
                <a:spcPts val="95"/>
              </a:spcBef>
            </a:pPr>
            <a:r>
              <a:rPr lang="en-US" sz="4000" spc="-40" dirty="0"/>
              <a:t>5.</a:t>
            </a:r>
            <a:r>
              <a:rPr lang="en-US" sz="4000" dirty="0"/>
              <a:t> Financial Intermediary</a:t>
            </a:r>
            <a:br>
              <a:rPr lang="en-US" sz="4000" dirty="0"/>
            </a:br>
            <a:endParaRPr sz="4000"/>
          </a:p>
        </p:txBody>
      </p:sp>
      <p:sp>
        <p:nvSpPr>
          <p:cNvPr id="4" name="object 4"/>
          <p:cNvSpPr txBox="1"/>
          <p:nvPr/>
        </p:nvSpPr>
        <p:spPr>
          <a:xfrm>
            <a:off x="1084580" y="1777466"/>
            <a:ext cx="10053320" cy="3825534"/>
          </a:xfrm>
          <a:prstGeom prst="rect">
            <a:avLst/>
          </a:prstGeom>
        </p:spPr>
        <p:txBody>
          <a:bodyPr vert="horz" wrap="square" lIns="0" tIns="12065" rIns="0" bIns="0" rtlCol="0">
            <a:spAutoFit/>
          </a:bodyPr>
          <a:lstStyle/>
          <a:p>
            <a:pPr marL="469900" marR="5080" indent="-457200" algn="just">
              <a:lnSpc>
                <a:spcPct val="150100"/>
              </a:lnSpc>
              <a:spcBef>
                <a:spcPts val="95"/>
              </a:spcBef>
              <a:buClr>
                <a:srgbClr val="E38312"/>
              </a:buClr>
              <a:buAutoNum type="alphaLcPeriod"/>
              <a:tabLst>
                <a:tab pos="469900" algn="l"/>
                <a:tab pos="470534" algn="l"/>
              </a:tabLst>
            </a:pPr>
            <a:r>
              <a:rPr lang="en-US" sz="2800" dirty="0"/>
              <a:t>In common practices, all mutual fund companies pool the capital from a large number of investors and invest them in different portfolios in such a way to get maximum return by using best possible portfolio management expertise. </a:t>
            </a:r>
          </a:p>
          <a:p>
            <a:pPr marL="469900" marR="5080" indent="-457200" algn="just">
              <a:lnSpc>
                <a:spcPct val="150100"/>
              </a:lnSpc>
              <a:spcBef>
                <a:spcPts val="95"/>
              </a:spcBef>
              <a:buClr>
                <a:srgbClr val="E38312"/>
              </a:buClr>
              <a:buAutoNum type="alphaLcPeriod"/>
              <a:tabLst>
                <a:tab pos="469900" algn="l"/>
                <a:tab pos="470534" algn="l"/>
              </a:tabLst>
            </a:pPr>
            <a:endParaRPr sz="2800">
              <a:latin typeface="Times New Roman"/>
              <a:cs typeface="Times New Roman"/>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207</TotalTime>
  <Words>4243</Words>
  <Application>Microsoft Office PowerPoint</Application>
  <PresentationFormat>Widescreen</PresentationFormat>
  <Paragraphs>247</Paragraphs>
  <Slides>55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55</vt:i4>
      </vt:variant>
    </vt:vector>
  </HeadingPairs>
  <TitlesOfParts>
    <vt:vector size="63" baseType="lpstr">
      <vt:lpstr>Arial</vt:lpstr>
      <vt:lpstr>Lucida Sans Unicode</vt:lpstr>
      <vt:lpstr>Times New Roman</vt:lpstr>
      <vt:lpstr>Verdana</vt:lpstr>
      <vt:lpstr>Wingdings</vt:lpstr>
      <vt:lpstr>Wingdings 2</vt:lpstr>
      <vt:lpstr>Wingdings 3</vt:lpstr>
      <vt:lpstr>Concourse</vt:lpstr>
      <vt:lpstr>Mutual Fund </vt:lpstr>
      <vt:lpstr>Mutual fund: Definition and Concept  </vt:lpstr>
      <vt:lpstr>Mutual fund: Definition and Concept  </vt:lpstr>
      <vt:lpstr>History of Mutual Funds in India</vt:lpstr>
      <vt:lpstr>Characteristics of Mutual Funds</vt:lpstr>
      <vt:lpstr>2. Better Liquidity</vt:lpstr>
      <vt:lpstr>3.Lower Risk</vt:lpstr>
      <vt:lpstr>4. Low Fees or Expenses</vt:lpstr>
      <vt:lpstr>5. Financial Intermediary </vt:lpstr>
      <vt:lpstr>6. Mutual Funds are Subject to Market Risk </vt:lpstr>
      <vt:lpstr>7. Not Guaranteed Return </vt:lpstr>
      <vt:lpstr>8. Regulated by the Authority </vt:lpstr>
      <vt:lpstr>9. Investment Avenue </vt:lpstr>
      <vt:lpstr>10. Tax Benefits</vt:lpstr>
      <vt:lpstr>Types of Mutual Fund/Classification</vt:lpstr>
      <vt:lpstr>Open-Ended Funds: </vt:lpstr>
      <vt:lpstr>Close-Ended Funds: </vt:lpstr>
      <vt:lpstr>Interval Funds: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to Invest in a Mutual Fund</vt:lpstr>
      <vt:lpstr>How to Invest in a Mutual Fund</vt:lpstr>
      <vt:lpstr>The Process of Investing in Mutual Fund</vt:lpstr>
      <vt:lpstr>How does Investor Earn Money?</vt:lpstr>
      <vt:lpstr>How does Investor Earn Money?</vt:lpstr>
      <vt:lpstr>Evaluating Performance of Mutual Funds</vt:lpstr>
      <vt:lpstr>Evaluating Performance of Mutual Funds</vt:lpstr>
      <vt:lpstr>A simple example will help to illustrate this better  Scheme Name:   Tata Fund  Scheme Size:   Rs. 1, 00, 00,000  Face Value:   Rs. 10/- per unit  No. of Units:   10, 00,000  Let’s suppose market value of the above investment is Rs. 1, 50, 00,000.                                                          Market value of Shares  Then NAV = ------------------------------                       No. of Units             1, 50, 00,000          = ----------------- = 15       10, 00,000  Meaning thereby each unit of Rs. 10/- is now worth Rs. 15/-.</vt:lpstr>
      <vt:lpstr>Further, mutual fund can be evaluated on the basis of broadly three instruments: </vt:lpstr>
      <vt:lpstr>Factors to be Considered for Selecting Mutual Fund</vt:lpstr>
      <vt:lpstr>Factors to be Considered for Selecting Mutual Fund</vt:lpstr>
      <vt:lpstr>Factors to be Considered for Selecting Mutual Fund</vt:lpstr>
      <vt:lpstr>Taxation on Mutual Fund </vt:lpstr>
      <vt:lpstr>Taxation on Mutual Fund </vt:lpstr>
      <vt:lpstr>Taxation on Mutual Fund </vt:lpstr>
      <vt:lpstr>Holding Period of Mutual Funds</vt:lpstr>
      <vt:lpstr>PowerPoint Presentation</vt:lpstr>
      <vt:lpstr>PowerPoint Presentation</vt:lpstr>
      <vt:lpstr>PowerPoint Presentation</vt:lpstr>
      <vt:lpstr>PowerPoint Presentation</vt:lpstr>
      <vt:lpstr>PowerPoint Presentation</vt:lpstr>
      <vt:lpstr>PowerPoint Presentation</vt:lpstr>
      <vt:lpstr>Disadvantages of Investments in Mutual Funds </vt:lpstr>
      <vt:lpstr>PowerPoint Presentation</vt:lpstr>
      <vt:lpstr>Association of Mutual Funds in India (AMFI) </vt:lpstr>
      <vt:lpstr>Objectives of AMFI </vt:lpstr>
      <vt:lpstr>Mutual Funds: Myths &amp; Facts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BALANCE OF PAYMENT  (BOP)</dc:title>
  <dc:creator>Manish</dc:creator>
  <cp:lastModifiedBy>Manish Dadhich</cp:lastModifiedBy>
  <cp:revision>27</cp:revision>
  <dcterms:created xsi:type="dcterms:W3CDTF">2019-02-13T04:52:45Z</dcterms:created>
  <dcterms:modified xsi:type="dcterms:W3CDTF">2025-02-05T11:00:55Z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2016-01-09T00:00:00Z</vt:filetime>
  </property>
  <property fmtid="{D5CDD505-2E9C-101B-9397-08002B2CF9AE}" pid="3" name="Creator">
    <vt:lpwstr>Microsoft® PowerPoint® 2013</vt:lpwstr>
  </property>
  <property fmtid="{D5CDD505-2E9C-101B-9397-08002B2CF9AE}" pid="4" name="LastSaved">
    <vt:filetime>2019-02-13T00:00:00Z</vt:filetime>
  </property>
</Properties>
</file>