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3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346" r:id="rId2"/>
    <p:sldId id="258" r:id="rId3"/>
    <p:sldId id="347" r:id="rId4"/>
    <p:sldId id="348" r:id="rId5"/>
    <p:sldId id="349" r:id="rId6"/>
    <p:sldId id="350" r:id="rId7"/>
    <p:sldId id="351" r:id="rId8"/>
    <p:sldId id="352" r:id="rId9"/>
    <p:sldId id="353" r:id="rId10"/>
    <p:sldId id="354" r:id="rId11"/>
    <p:sldId id="355" r:id="rId12"/>
    <p:sldId id="356" r:id="rId13"/>
    <p:sldId id="357" r:id="rId14"/>
    <p:sldId id="358" r:id="rId15"/>
    <p:sldId id="359" r:id="rId16"/>
    <p:sldId id="360" r:id="rId17"/>
    <p:sldId id="361" r:id="rId18"/>
    <p:sldId id="362" r:id="rId19"/>
    <p:sldId id="363" r:id="rId20"/>
    <p:sldId id="364" r:id="rId21"/>
    <p:sldId id="365" r:id="rId22"/>
    <p:sldId id="366" r:id="rId23"/>
    <p:sldId id="367" r:id="rId24"/>
    <p:sldId id="368" r:id="rId25"/>
    <p:sldId id="369" r:id="rId26"/>
    <p:sldId id="291" r:id="rId27"/>
    <p:sldId id="293" r:id="rId28"/>
    <p:sldId id="295" r:id="rId29"/>
    <p:sldId id="297" r:id="rId30"/>
    <p:sldId id="301" r:id="rId31"/>
    <p:sldId id="303" r:id="rId32"/>
    <p:sldId id="305" r:id="rId33"/>
    <p:sldId id="306" r:id="rId34"/>
    <p:sldId id="273" r:id="rId35"/>
    <p:sldId id="308" r:id="rId36"/>
    <p:sldId id="278" r:id="rId37"/>
    <p:sldId id="279" r:id="rId38"/>
    <p:sldId id="282" r:id="rId39"/>
    <p:sldId id="283" r:id="rId40"/>
    <p:sldId id="310" r:id="rId41"/>
    <p:sldId id="332" r:id="rId42"/>
    <p:sldId id="333" r:id="rId43"/>
    <p:sldId id="334" r:id="rId44"/>
    <p:sldId id="312" r:id="rId45"/>
    <p:sldId id="313" r:id="rId46"/>
    <p:sldId id="330" r:id="rId47"/>
    <p:sldId id="331" r:id="rId48"/>
    <p:sldId id="327" r:id="rId49"/>
    <p:sldId id="328" r:id="rId50"/>
    <p:sldId id="329" r:id="rId51"/>
    <p:sldId id="344" r:id="rId52"/>
    <p:sldId id="345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09" autoAdjust="0"/>
    <p:restoredTop sz="94624" autoAdjust="0"/>
  </p:normalViewPr>
  <p:slideViewPr>
    <p:cSldViewPr>
      <p:cViewPr>
        <p:scale>
          <a:sx n="64" d="100"/>
          <a:sy n="64" d="100"/>
        </p:scale>
        <p:origin x="-1548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10ECA7-35D0-40E4-B310-38FF0006E418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133DD84-C2F0-4593-A8F1-DE563963458E}">
      <dgm:prSet phldrT="[Text]"/>
      <dgm:spPr/>
      <dgm:t>
        <a:bodyPr/>
        <a:lstStyle/>
        <a:p>
          <a:r>
            <a:rPr lang="en-US" dirty="0" smtClean="0"/>
            <a:t>Short Term Finance </a:t>
          </a:r>
          <a:endParaRPr lang="en-US" dirty="0"/>
        </a:p>
      </dgm:t>
    </dgm:pt>
    <dgm:pt modelId="{5431AA16-4C6C-481F-822A-2B087CBF99F5}" type="parTrans" cxnId="{74CCA7E7-8C29-4A1A-9CB7-60DC174849AF}">
      <dgm:prSet/>
      <dgm:spPr/>
      <dgm:t>
        <a:bodyPr/>
        <a:lstStyle/>
        <a:p>
          <a:endParaRPr lang="en-US"/>
        </a:p>
      </dgm:t>
    </dgm:pt>
    <dgm:pt modelId="{9509890C-0CB9-40A2-A7DD-0D6374EF1FF6}" type="sibTrans" cxnId="{74CCA7E7-8C29-4A1A-9CB7-60DC174849AF}">
      <dgm:prSet/>
      <dgm:spPr/>
      <dgm:t>
        <a:bodyPr/>
        <a:lstStyle/>
        <a:p>
          <a:endParaRPr lang="en-US"/>
        </a:p>
      </dgm:t>
    </dgm:pt>
    <dgm:pt modelId="{FF6FBD67-2767-4C33-A61D-597153FB1882}">
      <dgm:prSet phldrT="[Text]"/>
      <dgm:spPr/>
      <dgm:t>
        <a:bodyPr/>
        <a:lstStyle/>
        <a:p>
          <a:r>
            <a:rPr lang="en-US" dirty="0" smtClean="0"/>
            <a:t>Working Capital finance</a:t>
          </a:r>
          <a:endParaRPr lang="en-US" dirty="0"/>
        </a:p>
      </dgm:t>
    </dgm:pt>
    <dgm:pt modelId="{735F03E2-F90B-464A-B4D3-6B145DCB712E}" type="parTrans" cxnId="{94CBAF4A-0C8F-4411-96E0-7FA4FFAA4232}">
      <dgm:prSet/>
      <dgm:spPr/>
      <dgm:t>
        <a:bodyPr/>
        <a:lstStyle/>
        <a:p>
          <a:endParaRPr lang="en-US"/>
        </a:p>
      </dgm:t>
    </dgm:pt>
    <dgm:pt modelId="{6D14659A-BDBD-408D-889F-65F9FCFBECF9}" type="sibTrans" cxnId="{94CBAF4A-0C8F-4411-96E0-7FA4FFAA4232}">
      <dgm:prSet/>
      <dgm:spPr/>
      <dgm:t>
        <a:bodyPr/>
        <a:lstStyle/>
        <a:p>
          <a:endParaRPr lang="en-US"/>
        </a:p>
      </dgm:t>
    </dgm:pt>
    <dgm:pt modelId="{AFA335DB-9E8E-4527-9FDE-E8B59FC61C4A}">
      <dgm:prSet phldrT="[Text]"/>
      <dgm:spPr/>
      <dgm:t>
        <a:bodyPr/>
        <a:lstStyle/>
        <a:p>
          <a:r>
            <a:rPr lang="en-US" dirty="0" smtClean="0"/>
            <a:t>Inter-Corporate Deposits</a:t>
          </a:r>
          <a:endParaRPr lang="en-US" dirty="0"/>
        </a:p>
      </dgm:t>
    </dgm:pt>
    <dgm:pt modelId="{AB28D594-620C-4F55-89A5-CA28168EE492}" type="parTrans" cxnId="{73317F2C-E7C6-440E-8D85-1491B057DEEE}">
      <dgm:prSet/>
      <dgm:spPr/>
      <dgm:t>
        <a:bodyPr/>
        <a:lstStyle/>
        <a:p>
          <a:endParaRPr lang="en-US"/>
        </a:p>
      </dgm:t>
    </dgm:pt>
    <dgm:pt modelId="{E28DA7DB-06BA-4ADF-B318-1F72FED16D9F}" type="sibTrans" cxnId="{73317F2C-E7C6-440E-8D85-1491B057DEEE}">
      <dgm:prSet/>
      <dgm:spPr/>
      <dgm:t>
        <a:bodyPr/>
        <a:lstStyle/>
        <a:p>
          <a:endParaRPr lang="en-US"/>
        </a:p>
      </dgm:t>
    </dgm:pt>
    <dgm:pt modelId="{0CB6C82A-0DAA-4F81-B7B6-E09227C76867}">
      <dgm:prSet phldrT="[Text]"/>
      <dgm:spPr/>
      <dgm:t>
        <a:bodyPr/>
        <a:lstStyle/>
        <a:p>
          <a:r>
            <a:rPr lang="en-US" dirty="0" smtClean="0"/>
            <a:t>Factoring</a:t>
          </a:r>
          <a:endParaRPr lang="en-US" dirty="0"/>
        </a:p>
      </dgm:t>
    </dgm:pt>
    <dgm:pt modelId="{90163777-772B-4B89-8B45-5422FC91D092}" type="parTrans" cxnId="{94E83C75-F805-46C8-BA36-015CE4D94A92}">
      <dgm:prSet/>
      <dgm:spPr/>
      <dgm:t>
        <a:bodyPr/>
        <a:lstStyle/>
        <a:p>
          <a:endParaRPr lang="en-US"/>
        </a:p>
      </dgm:t>
    </dgm:pt>
    <dgm:pt modelId="{5C7BA94A-5781-47ED-B8A0-D9837E302C41}" type="sibTrans" cxnId="{94E83C75-F805-46C8-BA36-015CE4D94A92}">
      <dgm:prSet/>
      <dgm:spPr/>
      <dgm:t>
        <a:bodyPr/>
        <a:lstStyle/>
        <a:p>
          <a:endParaRPr lang="en-US"/>
        </a:p>
      </dgm:t>
    </dgm:pt>
    <dgm:pt modelId="{3D04D761-654D-41CD-9A49-EC7094F183F2}">
      <dgm:prSet phldrT="[Text]"/>
      <dgm:spPr/>
      <dgm:t>
        <a:bodyPr/>
        <a:lstStyle/>
        <a:p>
          <a:r>
            <a:rPr lang="en-US" dirty="0" smtClean="0"/>
            <a:t>Commercial Paper</a:t>
          </a:r>
          <a:endParaRPr lang="en-US" dirty="0"/>
        </a:p>
      </dgm:t>
    </dgm:pt>
    <dgm:pt modelId="{6EF057E7-70DF-45D1-BC4F-6F50FC3E75EE}" type="parTrans" cxnId="{19CE1185-73AD-470C-B0A6-220100C78D9E}">
      <dgm:prSet/>
      <dgm:spPr/>
      <dgm:t>
        <a:bodyPr/>
        <a:lstStyle/>
        <a:p>
          <a:endParaRPr lang="en-US"/>
        </a:p>
      </dgm:t>
    </dgm:pt>
    <dgm:pt modelId="{C672A6B0-4A49-49E5-ACA6-D9F3F692B5A4}" type="sibTrans" cxnId="{19CE1185-73AD-470C-B0A6-220100C78D9E}">
      <dgm:prSet/>
      <dgm:spPr/>
      <dgm:t>
        <a:bodyPr/>
        <a:lstStyle/>
        <a:p>
          <a:endParaRPr lang="en-US"/>
        </a:p>
      </dgm:t>
    </dgm:pt>
    <dgm:pt modelId="{3A122B9E-4107-4FF6-B4A3-7FF42CFBEB3B}">
      <dgm:prSet/>
      <dgm:spPr/>
      <dgm:t>
        <a:bodyPr/>
        <a:lstStyle/>
        <a:p>
          <a:r>
            <a:rPr lang="en-US" dirty="0" smtClean="0"/>
            <a:t>Trade Credit</a:t>
          </a:r>
          <a:endParaRPr lang="en-US" dirty="0"/>
        </a:p>
      </dgm:t>
    </dgm:pt>
    <dgm:pt modelId="{F680B7AB-A635-4AB4-9D7E-E361A535AC53}" type="parTrans" cxnId="{AEBDF13D-EAA0-4466-9A88-B3DD49F14DCE}">
      <dgm:prSet/>
      <dgm:spPr/>
      <dgm:t>
        <a:bodyPr/>
        <a:lstStyle/>
        <a:p>
          <a:endParaRPr lang="en-US"/>
        </a:p>
      </dgm:t>
    </dgm:pt>
    <dgm:pt modelId="{0120CA26-0C23-4137-B932-9DC37F07BA4D}" type="sibTrans" cxnId="{AEBDF13D-EAA0-4466-9A88-B3DD49F14DCE}">
      <dgm:prSet/>
      <dgm:spPr/>
      <dgm:t>
        <a:bodyPr/>
        <a:lstStyle/>
        <a:p>
          <a:endParaRPr lang="en-US"/>
        </a:p>
      </dgm:t>
    </dgm:pt>
    <dgm:pt modelId="{61C6A918-D724-46ED-93DD-FEAA8B65231F}" type="pres">
      <dgm:prSet presAssocID="{B210ECA7-35D0-40E4-B310-38FF0006E41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0AED493-5DD9-4905-9B1F-B9889E0EEF38}" type="pres">
      <dgm:prSet presAssocID="{8133DD84-C2F0-4593-A8F1-DE563963458E}" presName="centerShape" presStyleLbl="node0" presStyleIdx="0" presStyleCnt="1"/>
      <dgm:spPr/>
      <dgm:t>
        <a:bodyPr/>
        <a:lstStyle/>
        <a:p>
          <a:endParaRPr lang="en-US"/>
        </a:p>
      </dgm:t>
    </dgm:pt>
    <dgm:pt modelId="{CF4EB966-E864-4F62-A191-4095BBB109B9}" type="pres">
      <dgm:prSet presAssocID="{735F03E2-F90B-464A-B4D3-6B145DCB712E}" presName="Name9" presStyleLbl="parChTrans1D2" presStyleIdx="0" presStyleCnt="5"/>
      <dgm:spPr/>
      <dgm:t>
        <a:bodyPr/>
        <a:lstStyle/>
        <a:p>
          <a:endParaRPr lang="en-US"/>
        </a:p>
      </dgm:t>
    </dgm:pt>
    <dgm:pt modelId="{F0098229-0A5D-48FB-924C-4F6F07F7A395}" type="pres">
      <dgm:prSet presAssocID="{735F03E2-F90B-464A-B4D3-6B145DCB712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DC06291C-66BE-4D2B-9FF6-70BA021C90DC}" type="pres">
      <dgm:prSet presAssocID="{FF6FBD67-2767-4C33-A61D-597153FB188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4B2FDF-B1B7-47F9-BCD6-3FAE612F9C44}" type="pres">
      <dgm:prSet presAssocID="{F680B7AB-A635-4AB4-9D7E-E361A535AC53}" presName="Name9" presStyleLbl="parChTrans1D2" presStyleIdx="1" presStyleCnt="5"/>
      <dgm:spPr/>
      <dgm:t>
        <a:bodyPr/>
        <a:lstStyle/>
        <a:p>
          <a:endParaRPr lang="en-US"/>
        </a:p>
      </dgm:t>
    </dgm:pt>
    <dgm:pt modelId="{7C6F7EB4-CE84-4CA4-8CD8-84D0AEF94B90}" type="pres">
      <dgm:prSet presAssocID="{F680B7AB-A635-4AB4-9D7E-E361A535AC53}" presName="connTx" presStyleLbl="parChTrans1D2" presStyleIdx="1" presStyleCnt="5"/>
      <dgm:spPr/>
      <dgm:t>
        <a:bodyPr/>
        <a:lstStyle/>
        <a:p>
          <a:endParaRPr lang="en-US"/>
        </a:p>
      </dgm:t>
    </dgm:pt>
    <dgm:pt modelId="{871F352A-A189-47A8-AE73-D54F2E1CFF68}" type="pres">
      <dgm:prSet presAssocID="{3A122B9E-4107-4FF6-B4A3-7FF42CFBEB3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85CABE-2E5C-4185-84A1-63ABCFD78778}" type="pres">
      <dgm:prSet presAssocID="{AB28D594-620C-4F55-89A5-CA28168EE492}" presName="Name9" presStyleLbl="parChTrans1D2" presStyleIdx="2" presStyleCnt="5"/>
      <dgm:spPr/>
      <dgm:t>
        <a:bodyPr/>
        <a:lstStyle/>
        <a:p>
          <a:endParaRPr lang="en-US"/>
        </a:p>
      </dgm:t>
    </dgm:pt>
    <dgm:pt modelId="{49984E10-CD1A-4530-B382-072F951F3C7F}" type="pres">
      <dgm:prSet presAssocID="{AB28D594-620C-4F55-89A5-CA28168EE492}" presName="connTx" presStyleLbl="parChTrans1D2" presStyleIdx="2" presStyleCnt="5"/>
      <dgm:spPr/>
      <dgm:t>
        <a:bodyPr/>
        <a:lstStyle/>
        <a:p>
          <a:endParaRPr lang="en-US"/>
        </a:p>
      </dgm:t>
    </dgm:pt>
    <dgm:pt modelId="{1C8FB07E-A2B3-4D11-9E58-FD05FF9D9DF5}" type="pres">
      <dgm:prSet presAssocID="{AFA335DB-9E8E-4527-9FDE-E8B59FC61C4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376A6E-177F-45FC-9967-6702EFFF4912}" type="pres">
      <dgm:prSet presAssocID="{90163777-772B-4B89-8B45-5422FC91D092}" presName="Name9" presStyleLbl="parChTrans1D2" presStyleIdx="3" presStyleCnt="5"/>
      <dgm:spPr/>
      <dgm:t>
        <a:bodyPr/>
        <a:lstStyle/>
        <a:p>
          <a:endParaRPr lang="en-US"/>
        </a:p>
      </dgm:t>
    </dgm:pt>
    <dgm:pt modelId="{FA2D47B8-5F6F-4D9E-9905-38A9E08B92CA}" type="pres">
      <dgm:prSet presAssocID="{90163777-772B-4B89-8B45-5422FC91D092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DE884C3-0E86-4345-922E-6C55E4285A6D}" type="pres">
      <dgm:prSet presAssocID="{0CB6C82A-0DAA-4F81-B7B6-E09227C7686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B24A32-B7E7-4CE6-910C-EFCD5E0BE3AD}" type="pres">
      <dgm:prSet presAssocID="{6EF057E7-70DF-45D1-BC4F-6F50FC3E75EE}" presName="Name9" presStyleLbl="parChTrans1D2" presStyleIdx="4" presStyleCnt="5"/>
      <dgm:spPr/>
      <dgm:t>
        <a:bodyPr/>
        <a:lstStyle/>
        <a:p>
          <a:endParaRPr lang="en-US"/>
        </a:p>
      </dgm:t>
    </dgm:pt>
    <dgm:pt modelId="{B8260533-AD8D-49CC-B769-5B4FEE1FF6FC}" type="pres">
      <dgm:prSet presAssocID="{6EF057E7-70DF-45D1-BC4F-6F50FC3E75EE}" presName="connTx" presStyleLbl="parChTrans1D2" presStyleIdx="4" presStyleCnt="5"/>
      <dgm:spPr/>
      <dgm:t>
        <a:bodyPr/>
        <a:lstStyle/>
        <a:p>
          <a:endParaRPr lang="en-US"/>
        </a:p>
      </dgm:t>
    </dgm:pt>
    <dgm:pt modelId="{14E5A874-96E0-425F-B372-7896C10CF6FE}" type="pres">
      <dgm:prSet presAssocID="{3D04D761-654D-41CD-9A49-EC7094F183F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586B288-FB48-433F-81E8-548E1581B75C}" type="presOf" srcId="{AB28D594-620C-4F55-89A5-CA28168EE492}" destId="{49984E10-CD1A-4530-B382-072F951F3C7F}" srcOrd="1" destOrd="0" presId="urn:microsoft.com/office/officeart/2005/8/layout/radial1"/>
    <dgm:cxn modelId="{1FDF562C-1EC3-4946-AC29-DA53C4F5F7DA}" type="presOf" srcId="{8133DD84-C2F0-4593-A8F1-DE563963458E}" destId="{90AED493-5DD9-4905-9B1F-B9889E0EEF38}" srcOrd="0" destOrd="0" presId="urn:microsoft.com/office/officeart/2005/8/layout/radial1"/>
    <dgm:cxn modelId="{1314FDAB-B83C-4855-AA51-57FFDE5C0AED}" type="presOf" srcId="{FF6FBD67-2767-4C33-A61D-597153FB1882}" destId="{DC06291C-66BE-4D2B-9FF6-70BA021C90DC}" srcOrd="0" destOrd="0" presId="urn:microsoft.com/office/officeart/2005/8/layout/radial1"/>
    <dgm:cxn modelId="{94E83C75-F805-46C8-BA36-015CE4D94A92}" srcId="{8133DD84-C2F0-4593-A8F1-DE563963458E}" destId="{0CB6C82A-0DAA-4F81-B7B6-E09227C76867}" srcOrd="3" destOrd="0" parTransId="{90163777-772B-4B89-8B45-5422FC91D092}" sibTransId="{5C7BA94A-5781-47ED-B8A0-D9837E302C41}"/>
    <dgm:cxn modelId="{7AA52D7F-CCBF-4ECE-9B1F-657C881EFCAC}" type="presOf" srcId="{AB28D594-620C-4F55-89A5-CA28168EE492}" destId="{E285CABE-2E5C-4185-84A1-63ABCFD78778}" srcOrd="0" destOrd="0" presId="urn:microsoft.com/office/officeart/2005/8/layout/radial1"/>
    <dgm:cxn modelId="{AEBDF13D-EAA0-4466-9A88-B3DD49F14DCE}" srcId="{8133DD84-C2F0-4593-A8F1-DE563963458E}" destId="{3A122B9E-4107-4FF6-B4A3-7FF42CFBEB3B}" srcOrd="1" destOrd="0" parTransId="{F680B7AB-A635-4AB4-9D7E-E361A535AC53}" sibTransId="{0120CA26-0C23-4137-B932-9DC37F07BA4D}"/>
    <dgm:cxn modelId="{F2E50030-B337-47FF-AF52-E793CCC7370B}" type="presOf" srcId="{6EF057E7-70DF-45D1-BC4F-6F50FC3E75EE}" destId="{B8260533-AD8D-49CC-B769-5B4FEE1FF6FC}" srcOrd="1" destOrd="0" presId="urn:microsoft.com/office/officeart/2005/8/layout/radial1"/>
    <dgm:cxn modelId="{FA8221B8-BB3C-4580-AF59-E872A5E26837}" type="presOf" srcId="{F680B7AB-A635-4AB4-9D7E-E361A535AC53}" destId="{DE4B2FDF-B1B7-47F9-BCD6-3FAE612F9C44}" srcOrd="0" destOrd="0" presId="urn:microsoft.com/office/officeart/2005/8/layout/radial1"/>
    <dgm:cxn modelId="{FCC9B81D-A45D-494A-BBBF-AB26BFE732DB}" type="presOf" srcId="{735F03E2-F90B-464A-B4D3-6B145DCB712E}" destId="{CF4EB966-E864-4F62-A191-4095BBB109B9}" srcOrd="0" destOrd="0" presId="urn:microsoft.com/office/officeart/2005/8/layout/radial1"/>
    <dgm:cxn modelId="{BB59B1CC-E304-44AC-B7FA-362E8709EAF7}" type="presOf" srcId="{F680B7AB-A635-4AB4-9D7E-E361A535AC53}" destId="{7C6F7EB4-CE84-4CA4-8CD8-84D0AEF94B90}" srcOrd="1" destOrd="0" presId="urn:microsoft.com/office/officeart/2005/8/layout/radial1"/>
    <dgm:cxn modelId="{74CCA7E7-8C29-4A1A-9CB7-60DC174849AF}" srcId="{B210ECA7-35D0-40E4-B310-38FF0006E418}" destId="{8133DD84-C2F0-4593-A8F1-DE563963458E}" srcOrd="0" destOrd="0" parTransId="{5431AA16-4C6C-481F-822A-2B087CBF99F5}" sibTransId="{9509890C-0CB9-40A2-A7DD-0D6374EF1FF6}"/>
    <dgm:cxn modelId="{40CEDC05-16B7-4A08-8CF2-37924CD33AA8}" type="presOf" srcId="{735F03E2-F90B-464A-B4D3-6B145DCB712E}" destId="{F0098229-0A5D-48FB-924C-4F6F07F7A395}" srcOrd="1" destOrd="0" presId="urn:microsoft.com/office/officeart/2005/8/layout/radial1"/>
    <dgm:cxn modelId="{94CBAF4A-0C8F-4411-96E0-7FA4FFAA4232}" srcId="{8133DD84-C2F0-4593-A8F1-DE563963458E}" destId="{FF6FBD67-2767-4C33-A61D-597153FB1882}" srcOrd="0" destOrd="0" parTransId="{735F03E2-F90B-464A-B4D3-6B145DCB712E}" sibTransId="{6D14659A-BDBD-408D-889F-65F9FCFBECF9}"/>
    <dgm:cxn modelId="{EFDF8385-B318-4911-8957-42C99F242E85}" type="presOf" srcId="{6EF057E7-70DF-45D1-BC4F-6F50FC3E75EE}" destId="{08B24A32-B7E7-4CE6-910C-EFCD5E0BE3AD}" srcOrd="0" destOrd="0" presId="urn:microsoft.com/office/officeart/2005/8/layout/radial1"/>
    <dgm:cxn modelId="{73317F2C-E7C6-440E-8D85-1491B057DEEE}" srcId="{8133DD84-C2F0-4593-A8F1-DE563963458E}" destId="{AFA335DB-9E8E-4527-9FDE-E8B59FC61C4A}" srcOrd="2" destOrd="0" parTransId="{AB28D594-620C-4F55-89A5-CA28168EE492}" sibTransId="{E28DA7DB-06BA-4ADF-B318-1F72FED16D9F}"/>
    <dgm:cxn modelId="{767F307A-A329-48E5-8CFF-83579BEEE0BB}" type="presOf" srcId="{90163777-772B-4B89-8B45-5422FC91D092}" destId="{FA2D47B8-5F6F-4D9E-9905-38A9E08B92CA}" srcOrd="1" destOrd="0" presId="urn:microsoft.com/office/officeart/2005/8/layout/radial1"/>
    <dgm:cxn modelId="{19CE1185-73AD-470C-B0A6-220100C78D9E}" srcId="{8133DD84-C2F0-4593-A8F1-DE563963458E}" destId="{3D04D761-654D-41CD-9A49-EC7094F183F2}" srcOrd="4" destOrd="0" parTransId="{6EF057E7-70DF-45D1-BC4F-6F50FC3E75EE}" sibTransId="{C672A6B0-4A49-49E5-ACA6-D9F3F692B5A4}"/>
    <dgm:cxn modelId="{55BE6C98-45AD-4C05-B4E4-C31AB45B57B9}" type="presOf" srcId="{AFA335DB-9E8E-4527-9FDE-E8B59FC61C4A}" destId="{1C8FB07E-A2B3-4D11-9E58-FD05FF9D9DF5}" srcOrd="0" destOrd="0" presId="urn:microsoft.com/office/officeart/2005/8/layout/radial1"/>
    <dgm:cxn modelId="{5F4A67A4-D065-4F95-A7B4-21E735615BD8}" type="presOf" srcId="{0CB6C82A-0DAA-4F81-B7B6-E09227C76867}" destId="{4DE884C3-0E86-4345-922E-6C55E4285A6D}" srcOrd="0" destOrd="0" presId="urn:microsoft.com/office/officeart/2005/8/layout/radial1"/>
    <dgm:cxn modelId="{FB3B2054-32B8-45AC-8926-9A34F303113F}" type="presOf" srcId="{3D04D761-654D-41CD-9A49-EC7094F183F2}" destId="{14E5A874-96E0-425F-B372-7896C10CF6FE}" srcOrd="0" destOrd="0" presId="urn:microsoft.com/office/officeart/2005/8/layout/radial1"/>
    <dgm:cxn modelId="{87C43062-7023-4208-B512-35229209F429}" type="presOf" srcId="{3A122B9E-4107-4FF6-B4A3-7FF42CFBEB3B}" destId="{871F352A-A189-47A8-AE73-D54F2E1CFF68}" srcOrd="0" destOrd="0" presId="urn:microsoft.com/office/officeart/2005/8/layout/radial1"/>
    <dgm:cxn modelId="{447035FF-0D37-41FD-9DAA-53F3519E49FB}" type="presOf" srcId="{B210ECA7-35D0-40E4-B310-38FF0006E418}" destId="{61C6A918-D724-46ED-93DD-FEAA8B65231F}" srcOrd="0" destOrd="0" presId="urn:microsoft.com/office/officeart/2005/8/layout/radial1"/>
    <dgm:cxn modelId="{82BA5971-3BF6-4276-B866-47F1BD651CAC}" type="presOf" srcId="{90163777-772B-4B89-8B45-5422FC91D092}" destId="{C9376A6E-177F-45FC-9967-6702EFFF4912}" srcOrd="0" destOrd="0" presId="urn:microsoft.com/office/officeart/2005/8/layout/radial1"/>
    <dgm:cxn modelId="{60C3C49F-90EE-49E3-AAD6-B7BAFE9947B6}" type="presParOf" srcId="{61C6A918-D724-46ED-93DD-FEAA8B65231F}" destId="{90AED493-5DD9-4905-9B1F-B9889E0EEF38}" srcOrd="0" destOrd="0" presId="urn:microsoft.com/office/officeart/2005/8/layout/radial1"/>
    <dgm:cxn modelId="{B47419B1-E604-4DC2-AE87-A81DE15C118E}" type="presParOf" srcId="{61C6A918-D724-46ED-93DD-FEAA8B65231F}" destId="{CF4EB966-E864-4F62-A191-4095BBB109B9}" srcOrd="1" destOrd="0" presId="urn:microsoft.com/office/officeart/2005/8/layout/radial1"/>
    <dgm:cxn modelId="{A9827FB5-D471-4DAE-B6A6-FF70DB2D43B9}" type="presParOf" srcId="{CF4EB966-E864-4F62-A191-4095BBB109B9}" destId="{F0098229-0A5D-48FB-924C-4F6F07F7A395}" srcOrd="0" destOrd="0" presId="urn:microsoft.com/office/officeart/2005/8/layout/radial1"/>
    <dgm:cxn modelId="{E3D765E7-CC4E-4CAF-B742-4DDBD00EAA23}" type="presParOf" srcId="{61C6A918-D724-46ED-93DD-FEAA8B65231F}" destId="{DC06291C-66BE-4D2B-9FF6-70BA021C90DC}" srcOrd="2" destOrd="0" presId="urn:microsoft.com/office/officeart/2005/8/layout/radial1"/>
    <dgm:cxn modelId="{537152F9-4310-4E3B-8098-CC0D5A7466DC}" type="presParOf" srcId="{61C6A918-D724-46ED-93DD-FEAA8B65231F}" destId="{DE4B2FDF-B1B7-47F9-BCD6-3FAE612F9C44}" srcOrd="3" destOrd="0" presId="urn:microsoft.com/office/officeart/2005/8/layout/radial1"/>
    <dgm:cxn modelId="{65E5E687-B8C8-41C9-B105-3EAAAB9DAEC4}" type="presParOf" srcId="{DE4B2FDF-B1B7-47F9-BCD6-3FAE612F9C44}" destId="{7C6F7EB4-CE84-4CA4-8CD8-84D0AEF94B90}" srcOrd="0" destOrd="0" presId="urn:microsoft.com/office/officeart/2005/8/layout/radial1"/>
    <dgm:cxn modelId="{510025DC-78D3-41CC-9D80-BB77A29D8071}" type="presParOf" srcId="{61C6A918-D724-46ED-93DD-FEAA8B65231F}" destId="{871F352A-A189-47A8-AE73-D54F2E1CFF68}" srcOrd="4" destOrd="0" presId="urn:microsoft.com/office/officeart/2005/8/layout/radial1"/>
    <dgm:cxn modelId="{AB90931A-D82B-4A4E-AD7A-8B55C08AE2B0}" type="presParOf" srcId="{61C6A918-D724-46ED-93DD-FEAA8B65231F}" destId="{E285CABE-2E5C-4185-84A1-63ABCFD78778}" srcOrd="5" destOrd="0" presId="urn:microsoft.com/office/officeart/2005/8/layout/radial1"/>
    <dgm:cxn modelId="{1D0C592A-2E94-4489-8474-87E8DACF8962}" type="presParOf" srcId="{E285CABE-2E5C-4185-84A1-63ABCFD78778}" destId="{49984E10-CD1A-4530-B382-072F951F3C7F}" srcOrd="0" destOrd="0" presId="urn:microsoft.com/office/officeart/2005/8/layout/radial1"/>
    <dgm:cxn modelId="{AC6A8BD1-55F4-44F1-8107-BEB7CF715FB5}" type="presParOf" srcId="{61C6A918-D724-46ED-93DD-FEAA8B65231F}" destId="{1C8FB07E-A2B3-4D11-9E58-FD05FF9D9DF5}" srcOrd="6" destOrd="0" presId="urn:microsoft.com/office/officeart/2005/8/layout/radial1"/>
    <dgm:cxn modelId="{AF0763D2-F4A9-4565-A8CD-3BC609F8F5B1}" type="presParOf" srcId="{61C6A918-D724-46ED-93DD-FEAA8B65231F}" destId="{C9376A6E-177F-45FC-9967-6702EFFF4912}" srcOrd="7" destOrd="0" presId="urn:microsoft.com/office/officeart/2005/8/layout/radial1"/>
    <dgm:cxn modelId="{2B76778B-E46C-4E70-BE5E-B829245A11B3}" type="presParOf" srcId="{C9376A6E-177F-45FC-9967-6702EFFF4912}" destId="{FA2D47B8-5F6F-4D9E-9905-38A9E08B92CA}" srcOrd="0" destOrd="0" presId="urn:microsoft.com/office/officeart/2005/8/layout/radial1"/>
    <dgm:cxn modelId="{AB79F1AC-95B8-415E-A62C-1AC3FFAE2AE4}" type="presParOf" srcId="{61C6A918-D724-46ED-93DD-FEAA8B65231F}" destId="{4DE884C3-0E86-4345-922E-6C55E4285A6D}" srcOrd="8" destOrd="0" presId="urn:microsoft.com/office/officeart/2005/8/layout/radial1"/>
    <dgm:cxn modelId="{CC92C72C-5593-44E5-87B0-84DE6D2D74BD}" type="presParOf" srcId="{61C6A918-D724-46ED-93DD-FEAA8B65231F}" destId="{08B24A32-B7E7-4CE6-910C-EFCD5E0BE3AD}" srcOrd="9" destOrd="0" presId="urn:microsoft.com/office/officeart/2005/8/layout/radial1"/>
    <dgm:cxn modelId="{786429E1-0AFD-41E4-A617-A59CBB6F1E92}" type="presParOf" srcId="{08B24A32-B7E7-4CE6-910C-EFCD5E0BE3AD}" destId="{B8260533-AD8D-49CC-B769-5B4FEE1FF6FC}" srcOrd="0" destOrd="0" presId="urn:microsoft.com/office/officeart/2005/8/layout/radial1"/>
    <dgm:cxn modelId="{5B8F7B25-75E5-4240-B251-2F8ECDDC9BFA}" type="presParOf" srcId="{61C6A918-D724-46ED-93DD-FEAA8B65231F}" destId="{14E5A874-96E0-425F-B372-7896C10CF6FE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9DCA11-C45A-4B6A-A0CE-A9EB57103DEB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5F8069A-3448-4304-8BCD-3D04048E7FDF}">
      <dgm:prSet phldrT="[Text]"/>
      <dgm:spPr/>
      <dgm:t>
        <a:bodyPr/>
        <a:lstStyle/>
        <a:p>
          <a:r>
            <a:rPr lang="en-US" dirty="0" smtClean="0"/>
            <a:t>Medium Term Finance</a:t>
          </a:r>
          <a:endParaRPr lang="en-US" dirty="0"/>
        </a:p>
      </dgm:t>
    </dgm:pt>
    <dgm:pt modelId="{BBBE0B2B-5964-49D1-B77A-6D172D9DE6E9}" type="parTrans" cxnId="{3C0F29E5-B41D-4C20-A816-4A8CD4A7838D}">
      <dgm:prSet/>
      <dgm:spPr/>
      <dgm:t>
        <a:bodyPr/>
        <a:lstStyle/>
        <a:p>
          <a:endParaRPr lang="en-US"/>
        </a:p>
      </dgm:t>
    </dgm:pt>
    <dgm:pt modelId="{1ED47872-6C07-4927-AB56-AB86B5AAF85E}" type="sibTrans" cxnId="{3C0F29E5-B41D-4C20-A816-4A8CD4A7838D}">
      <dgm:prSet/>
      <dgm:spPr/>
      <dgm:t>
        <a:bodyPr/>
        <a:lstStyle/>
        <a:p>
          <a:endParaRPr lang="en-US"/>
        </a:p>
      </dgm:t>
    </dgm:pt>
    <dgm:pt modelId="{707AF75C-A994-4602-863A-5BB8CE80AE44}">
      <dgm:prSet phldrT="[Text]"/>
      <dgm:spPr/>
      <dgm:t>
        <a:bodyPr/>
        <a:lstStyle/>
        <a:p>
          <a:r>
            <a:rPr lang="en-US" dirty="0" smtClean="0"/>
            <a:t>Commercial Banks &amp; State Financial Institutions</a:t>
          </a:r>
          <a:endParaRPr lang="en-US" dirty="0"/>
        </a:p>
      </dgm:t>
    </dgm:pt>
    <dgm:pt modelId="{06887DD1-4AD3-411B-AED7-7638460BE1EA}" type="parTrans" cxnId="{CE0ED61E-EA67-41EB-90C7-A46B9AD940C8}">
      <dgm:prSet/>
      <dgm:spPr/>
      <dgm:t>
        <a:bodyPr/>
        <a:lstStyle/>
        <a:p>
          <a:endParaRPr lang="en-US"/>
        </a:p>
      </dgm:t>
    </dgm:pt>
    <dgm:pt modelId="{D0EEEA35-9BE8-4FF0-9E21-12E1F07B0E0A}" type="sibTrans" cxnId="{CE0ED61E-EA67-41EB-90C7-A46B9AD940C8}">
      <dgm:prSet/>
      <dgm:spPr/>
      <dgm:t>
        <a:bodyPr/>
        <a:lstStyle/>
        <a:p>
          <a:endParaRPr lang="en-US"/>
        </a:p>
      </dgm:t>
    </dgm:pt>
    <dgm:pt modelId="{4912FB92-4968-4AB6-A89A-64DA7455ACC5}">
      <dgm:prSet phldrT="[Text]"/>
      <dgm:spPr/>
      <dgm:t>
        <a:bodyPr/>
        <a:lstStyle/>
        <a:p>
          <a:r>
            <a:rPr lang="en-US" dirty="0" smtClean="0"/>
            <a:t>Lease  Financing</a:t>
          </a:r>
          <a:endParaRPr lang="en-US" dirty="0"/>
        </a:p>
      </dgm:t>
    </dgm:pt>
    <dgm:pt modelId="{FD1F697A-A902-4CCB-9450-07BC34605E32}" type="parTrans" cxnId="{773B48A6-95F5-4E43-B8E8-CC152CE281F9}">
      <dgm:prSet/>
      <dgm:spPr/>
      <dgm:t>
        <a:bodyPr/>
        <a:lstStyle/>
        <a:p>
          <a:endParaRPr lang="en-US"/>
        </a:p>
      </dgm:t>
    </dgm:pt>
    <dgm:pt modelId="{705DB398-8206-4882-8AD1-1C5411F3BA6E}" type="sibTrans" cxnId="{773B48A6-95F5-4E43-B8E8-CC152CE281F9}">
      <dgm:prSet/>
      <dgm:spPr/>
      <dgm:t>
        <a:bodyPr/>
        <a:lstStyle/>
        <a:p>
          <a:endParaRPr lang="en-US"/>
        </a:p>
      </dgm:t>
    </dgm:pt>
    <dgm:pt modelId="{438070BE-F16C-4957-9AA7-AFFD0050224A}">
      <dgm:prSet phldrT="[Text]"/>
      <dgm:spPr/>
      <dgm:t>
        <a:bodyPr/>
        <a:lstStyle/>
        <a:p>
          <a:r>
            <a:rPr lang="en-US" dirty="0" smtClean="0"/>
            <a:t>Hire Purchase</a:t>
          </a:r>
          <a:endParaRPr lang="en-US" dirty="0"/>
        </a:p>
      </dgm:t>
    </dgm:pt>
    <dgm:pt modelId="{6D61D69F-8AEC-4E65-A90E-C51351FBA058}" type="parTrans" cxnId="{D2990A21-0412-49CA-8991-4399F286BE7F}">
      <dgm:prSet/>
      <dgm:spPr/>
      <dgm:t>
        <a:bodyPr/>
        <a:lstStyle/>
        <a:p>
          <a:endParaRPr lang="en-US"/>
        </a:p>
      </dgm:t>
    </dgm:pt>
    <dgm:pt modelId="{8D339F0E-D9A8-48AC-BF61-4268E01D5F15}" type="sibTrans" cxnId="{D2990A21-0412-49CA-8991-4399F286BE7F}">
      <dgm:prSet/>
      <dgm:spPr/>
      <dgm:t>
        <a:bodyPr/>
        <a:lstStyle/>
        <a:p>
          <a:endParaRPr lang="en-US"/>
        </a:p>
      </dgm:t>
    </dgm:pt>
    <dgm:pt modelId="{1F77EEF6-7E8E-4F47-8D8C-497C6EA68709}">
      <dgm:prSet/>
      <dgm:spPr/>
      <dgm:t>
        <a:bodyPr/>
        <a:lstStyle/>
        <a:p>
          <a:r>
            <a:rPr lang="en-US" dirty="0" smtClean="0"/>
            <a:t>External Commercial Borrowings</a:t>
          </a:r>
          <a:endParaRPr lang="en-US" dirty="0"/>
        </a:p>
      </dgm:t>
    </dgm:pt>
    <dgm:pt modelId="{8FEDF8FE-6B73-41E9-A899-A0D0280B1205}" type="parTrans" cxnId="{54FBBF76-BE8C-41E2-919A-B20535813B99}">
      <dgm:prSet/>
      <dgm:spPr/>
      <dgm:t>
        <a:bodyPr/>
        <a:lstStyle/>
        <a:p>
          <a:endParaRPr lang="en-US"/>
        </a:p>
      </dgm:t>
    </dgm:pt>
    <dgm:pt modelId="{70F3C194-6B81-40F4-8901-2B3935E5730E}" type="sibTrans" cxnId="{54FBBF76-BE8C-41E2-919A-B20535813B99}">
      <dgm:prSet/>
      <dgm:spPr/>
      <dgm:t>
        <a:bodyPr/>
        <a:lstStyle/>
        <a:p>
          <a:endParaRPr lang="en-US"/>
        </a:p>
      </dgm:t>
    </dgm:pt>
    <dgm:pt modelId="{4068A7BC-43E8-4CE7-8615-6CE5E95624DC}">
      <dgm:prSet/>
      <dgm:spPr/>
      <dgm:t>
        <a:bodyPr/>
        <a:lstStyle/>
        <a:p>
          <a:r>
            <a:rPr lang="en-US" dirty="0" smtClean="0"/>
            <a:t>Euro &amp; Foreign Bonds</a:t>
          </a:r>
          <a:endParaRPr lang="en-US" dirty="0"/>
        </a:p>
      </dgm:t>
    </dgm:pt>
    <dgm:pt modelId="{294DC626-D111-474F-A096-E4A80A0A771A}" type="parTrans" cxnId="{89BFA75A-7FE9-4A3E-A430-5E44B9E8B209}">
      <dgm:prSet/>
      <dgm:spPr/>
      <dgm:t>
        <a:bodyPr/>
        <a:lstStyle/>
        <a:p>
          <a:endParaRPr lang="en-US"/>
        </a:p>
      </dgm:t>
    </dgm:pt>
    <dgm:pt modelId="{4C7F4239-AE4C-4B53-BC10-23B551ADBA35}" type="sibTrans" cxnId="{89BFA75A-7FE9-4A3E-A430-5E44B9E8B209}">
      <dgm:prSet/>
      <dgm:spPr/>
      <dgm:t>
        <a:bodyPr/>
        <a:lstStyle/>
        <a:p>
          <a:endParaRPr lang="en-US"/>
        </a:p>
      </dgm:t>
    </dgm:pt>
    <dgm:pt modelId="{669A6901-FD6C-4E1A-A0FA-C9B23FDD2961}" type="pres">
      <dgm:prSet presAssocID="{839DCA11-C45A-4B6A-A0CE-A9EB57103DE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CF2216-0845-4082-B3F7-DA9CFC11A27A}" type="pres">
      <dgm:prSet presAssocID="{B5F8069A-3448-4304-8BCD-3D04048E7FDF}" presName="roof" presStyleLbl="dkBgShp" presStyleIdx="0" presStyleCnt="2"/>
      <dgm:spPr/>
      <dgm:t>
        <a:bodyPr/>
        <a:lstStyle/>
        <a:p>
          <a:endParaRPr lang="en-US"/>
        </a:p>
      </dgm:t>
    </dgm:pt>
    <dgm:pt modelId="{6891767A-97E6-4BC1-9136-F2513A53F1FE}" type="pres">
      <dgm:prSet presAssocID="{B5F8069A-3448-4304-8BCD-3D04048E7FDF}" presName="pillars" presStyleCnt="0"/>
      <dgm:spPr/>
    </dgm:pt>
    <dgm:pt modelId="{58F011E5-742D-4CB4-933D-E525B9CA7C26}" type="pres">
      <dgm:prSet presAssocID="{B5F8069A-3448-4304-8BCD-3D04048E7FDF}" presName="pillar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F04E5D-9686-4CCD-BAB8-2B4AF3476711}" type="pres">
      <dgm:prSet presAssocID="{4912FB92-4968-4AB6-A89A-64DA7455ACC5}" presName="pillar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47B58E-3E3A-4989-963D-21919B5C5F1F}" type="pres">
      <dgm:prSet presAssocID="{438070BE-F16C-4957-9AA7-AFFD0050224A}" presName="pillar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596F94-0979-4906-A525-FD93A501EE60}" type="pres">
      <dgm:prSet presAssocID="{1F77EEF6-7E8E-4F47-8D8C-497C6EA68709}" presName="pillar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287FD3-C147-456B-A1EE-09EE10B6A8CC}" type="pres">
      <dgm:prSet presAssocID="{4068A7BC-43E8-4CE7-8615-6CE5E95624DC}" presName="pillar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786D3A-7FC2-47B3-B31C-E03CAB267901}" type="pres">
      <dgm:prSet presAssocID="{B5F8069A-3448-4304-8BCD-3D04048E7FDF}" presName="base" presStyleLbl="dkBgShp" presStyleIdx="1" presStyleCnt="2"/>
      <dgm:spPr/>
    </dgm:pt>
  </dgm:ptLst>
  <dgm:cxnLst>
    <dgm:cxn modelId="{7F2963B7-2389-4D91-8ACF-53D100B97B3E}" type="presOf" srcId="{B5F8069A-3448-4304-8BCD-3D04048E7FDF}" destId="{C2CF2216-0845-4082-B3F7-DA9CFC11A27A}" srcOrd="0" destOrd="0" presId="urn:microsoft.com/office/officeart/2005/8/layout/hList3"/>
    <dgm:cxn modelId="{F9CECFD2-B716-4809-A4B0-99CCCCB27C5E}" type="presOf" srcId="{707AF75C-A994-4602-863A-5BB8CE80AE44}" destId="{58F011E5-742D-4CB4-933D-E525B9CA7C26}" srcOrd="0" destOrd="0" presId="urn:microsoft.com/office/officeart/2005/8/layout/hList3"/>
    <dgm:cxn modelId="{D2990A21-0412-49CA-8991-4399F286BE7F}" srcId="{B5F8069A-3448-4304-8BCD-3D04048E7FDF}" destId="{438070BE-F16C-4957-9AA7-AFFD0050224A}" srcOrd="2" destOrd="0" parTransId="{6D61D69F-8AEC-4E65-A90E-C51351FBA058}" sibTransId="{8D339F0E-D9A8-48AC-BF61-4268E01D5F15}"/>
    <dgm:cxn modelId="{1B83E679-2145-4A60-AB20-9060B2D63785}" type="presOf" srcId="{839DCA11-C45A-4B6A-A0CE-A9EB57103DEB}" destId="{669A6901-FD6C-4E1A-A0FA-C9B23FDD2961}" srcOrd="0" destOrd="0" presId="urn:microsoft.com/office/officeart/2005/8/layout/hList3"/>
    <dgm:cxn modelId="{89BFA75A-7FE9-4A3E-A430-5E44B9E8B209}" srcId="{B5F8069A-3448-4304-8BCD-3D04048E7FDF}" destId="{4068A7BC-43E8-4CE7-8615-6CE5E95624DC}" srcOrd="4" destOrd="0" parTransId="{294DC626-D111-474F-A096-E4A80A0A771A}" sibTransId="{4C7F4239-AE4C-4B53-BC10-23B551ADBA35}"/>
    <dgm:cxn modelId="{5D57860E-8F5A-4DC9-A04A-D5B689BAB5E3}" type="presOf" srcId="{4068A7BC-43E8-4CE7-8615-6CE5E95624DC}" destId="{8A287FD3-C147-456B-A1EE-09EE10B6A8CC}" srcOrd="0" destOrd="0" presId="urn:microsoft.com/office/officeart/2005/8/layout/hList3"/>
    <dgm:cxn modelId="{773B48A6-95F5-4E43-B8E8-CC152CE281F9}" srcId="{B5F8069A-3448-4304-8BCD-3D04048E7FDF}" destId="{4912FB92-4968-4AB6-A89A-64DA7455ACC5}" srcOrd="1" destOrd="0" parTransId="{FD1F697A-A902-4CCB-9450-07BC34605E32}" sibTransId="{705DB398-8206-4882-8AD1-1C5411F3BA6E}"/>
    <dgm:cxn modelId="{D16453BC-9796-479F-BD45-37148F8AF4C9}" type="presOf" srcId="{4912FB92-4968-4AB6-A89A-64DA7455ACC5}" destId="{C7F04E5D-9686-4CCD-BAB8-2B4AF3476711}" srcOrd="0" destOrd="0" presId="urn:microsoft.com/office/officeart/2005/8/layout/hList3"/>
    <dgm:cxn modelId="{CE0ED61E-EA67-41EB-90C7-A46B9AD940C8}" srcId="{B5F8069A-3448-4304-8BCD-3D04048E7FDF}" destId="{707AF75C-A994-4602-863A-5BB8CE80AE44}" srcOrd="0" destOrd="0" parTransId="{06887DD1-4AD3-411B-AED7-7638460BE1EA}" sibTransId="{D0EEEA35-9BE8-4FF0-9E21-12E1F07B0E0A}"/>
    <dgm:cxn modelId="{1813C1F7-7809-4114-AFA6-E652AAA7568E}" type="presOf" srcId="{438070BE-F16C-4957-9AA7-AFFD0050224A}" destId="{CC47B58E-3E3A-4989-963D-21919B5C5F1F}" srcOrd="0" destOrd="0" presId="urn:microsoft.com/office/officeart/2005/8/layout/hList3"/>
    <dgm:cxn modelId="{3C0F29E5-B41D-4C20-A816-4A8CD4A7838D}" srcId="{839DCA11-C45A-4B6A-A0CE-A9EB57103DEB}" destId="{B5F8069A-3448-4304-8BCD-3D04048E7FDF}" srcOrd="0" destOrd="0" parTransId="{BBBE0B2B-5964-49D1-B77A-6D172D9DE6E9}" sibTransId="{1ED47872-6C07-4927-AB56-AB86B5AAF85E}"/>
    <dgm:cxn modelId="{40D98BC4-4E1C-483E-A786-1E1A3BACE745}" type="presOf" srcId="{1F77EEF6-7E8E-4F47-8D8C-497C6EA68709}" destId="{39596F94-0979-4906-A525-FD93A501EE60}" srcOrd="0" destOrd="0" presId="urn:microsoft.com/office/officeart/2005/8/layout/hList3"/>
    <dgm:cxn modelId="{54FBBF76-BE8C-41E2-919A-B20535813B99}" srcId="{B5F8069A-3448-4304-8BCD-3D04048E7FDF}" destId="{1F77EEF6-7E8E-4F47-8D8C-497C6EA68709}" srcOrd="3" destOrd="0" parTransId="{8FEDF8FE-6B73-41E9-A899-A0D0280B1205}" sibTransId="{70F3C194-6B81-40F4-8901-2B3935E5730E}"/>
    <dgm:cxn modelId="{F372C097-EE86-488B-85B3-8F2EEF3636B1}" type="presParOf" srcId="{669A6901-FD6C-4E1A-A0FA-C9B23FDD2961}" destId="{C2CF2216-0845-4082-B3F7-DA9CFC11A27A}" srcOrd="0" destOrd="0" presId="urn:microsoft.com/office/officeart/2005/8/layout/hList3"/>
    <dgm:cxn modelId="{271CC2A4-C5B8-43BB-82EE-5D6A18CAEA5A}" type="presParOf" srcId="{669A6901-FD6C-4E1A-A0FA-C9B23FDD2961}" destId="{6891767A-97E6-4BC1-9136-F2513A53F1FE}" srcOrd="1" destOrd="0" presId="urn:microsoft.com/office/officeart/2005/8/layout/hList3"/>
    <dgm:cxn modelId="{ACCB62F0-8DA0-49B5-94EE-4A70B696B183}" type="presParOf" srcId="{6891767A-97E6-4BC1-9136-F2513A53F1FE}" destId="{58F011E5-742D-4CB4-933D-E525B9CA7C26}" srcOrd="0" destOrd="0" presId="urn:microsoft.com/office/officeart/2005/8/layout/hList3"/>
    <dgm:cxn modelId="{0348B5EB-58AB-4288-B706-A704D9EA34F1}" type="presParOf" srcId="{6891767A-97E6-4BC1-9136-F2513A53F1FE}" destId="{C7F04E5D-9686-4CCD-BAB8-2B4AF3476711}" srcOrd="1" destOrd="0" presId="urn:microsoft.com/office/officeart/2005/8/layout/hList3"/>
    <dgm:cxn modelId="{1AE9D263-4DA1-48FE-A1D8-FF0CB21B226B}" type="presParOf" srcId="{6891767A-97E6-4BC1-9136-F2513A53F1FE}" destId="{CC47B58E-3E3A-4989-963D-21919B5C5F1F}" srcOrd="2" destOrd="0" presId="urn:microsoft.com/office/officeart/2005/8/layout/hList3"/>
    <dgm:cxn modelId="{6EA3D8DB-7A0C-4025-9B37-BC1AD920992F}" type="presParOf" srcId="{6891767A-97E6-4BC1-9136-F2513A53F1FE}" destId="{39596F94-0979-4906-A525-FD93A501EE60}" srcOrd="3" destOrd="0" presId="urn:microsoft.com/office/officeart/2005/8/layout/hList3"/>
    <dgm:cxn modelId="{DF476E0F-FFD1-4D0B-B944-4377EBE80A5F}" type="presParOf" srcId="{6891767A-97E6-4BC1-9136-F2513A53F1FE}" destId="{8A287FD3-C147-456B-A1EE-09EE10B6A8CC}" srcOrd="4" destOrd="0" presId="urn:microsoft.com/office/officeart/2005/8/layout/hList3"/>
    <dgm:cxn modelId="{CB716DEC-B52E-42D6-A277-A2F485B16A6D}" type="presParOf" srcId="{669A6901-FD6C-4E1A-A0FA-C9B23FDD2961}" destId="{8C786D3A-7FC2-47B3-B31C-E03CAB26790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11B6B8-DA59-45DD-B2BC-DB9AA1E57475}" type="doc">
      <dgm:prSet loTypeId="urn:microsoft.com/office/officeart/2005/8/layout/radial3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0A17E8-E6CD-4116-8E41-60724159A0D1}">
      <dgm:prSet phldrT="[Text]"/>
      <dgm:spPr/>
      <dgm:t>
        <a:bodyPr/>
        <a:lstStyle/>
        <a:p>
          <a:r>
            <a:rPr lang="en-US" dirty="0" smtClean="0"/>
            <a:t>Long term finance</a:t>
          </a:r>
          <a:endParaRPr lang="en-US" dirty="0"/>
        </a:p>
      </dgm:t>
    </dgm:pt>
    <dgm:pt modelId="{7DD8205F-E1BA-4B58-BC38-B496773F319B}" type="parTrans" cxnId="{15307ED8-B1BC-491A-9D6A-A2130B428B97}">
      <dgm:prSet/>
      <dgm:spPr/>
      <dgm:t>
        <a:bodyPr/>
        <a:lstStyle/>
        <a:p>
          <a:endParaRPr lang="en-US"/>
        </a:p>
      </dgm:t>
    </dgm:pt>
    <dgm:pt modelId="{AF04F829-937F-4253-9C0E-A26D3F3D8F98}" type="sibTrans" cxnId="{15307ED8-B1BC-491A-9D6A-A2130B428B97}">
      <dgm:prSet/>
      <dgm:spPr/>
      <dgm:t>
        <a:bodyPr/>
        <a:lstStyle/>
        <a:p>
          <a:endParaRPr lang="en-US"/>
        </a:p>
      </dgm:t>
    </dgm:pt>
    <dgm:pt modelId="{D8581162-02FB-46ED-98E4-48A8E4B862ED}">
      <dgm:prSet phldrT="[Text]"/>
      <dgm:spPr/>
      <dgm:t>
        <a:bodyPr/>
        <a:lstStyle/>
        <a:p>
          <a:r>
            <a:rPr lang="en-US" dirty="0" smtClean="0"/>
            <a:t>Share</a:t>
          </a:r>
          <a:endParaRPr lang="en-US" dirty="0"/>
        </a:p>
      </dgm:t>
    </dgm:pt>
    <dgm:pt modelId="{0E85F2AD-FEC8-425D-8B1E-35182AA84940}" type="parTrans" cxnId="{2439D452-E7E5-4EF7-96A3-5DD339AAA29D}">
      <dgm:prSet/>
      <dgm:spPr/>
      <dgm:t>
        <a:bodyPr/>
        <a:lstStyle/>
        <a:p>
          <a:endParaRPr lang="en-US"/>
        </a:p>
      </dgm:t>
    </dgm:pt>
    <dgm:pt modelId="{18C97E3D-9FEF-4A52-968A-C8448D6739F6}" type="sibTrans" cxnId="{2439D452-E7E5-4EF7-96A3-5DD339AAA29D}">
      <dgm:prSet/>
      <dgm:spPr/>
      <dgm:t>
        <a:bodyPr/>
        <a:lstStyle/>
        <a:p>
          <a:endParaRPr lang="en-US"/>
        </a:p>
      </dgm:t>
    </dgm:pt>
    <dgm:pt modelId="{615DE526-7B14-49D1-8BBA-86CEED963F5C}">
      <dgm:prSet phldrT="[Text]"/>
      <dgm:spPr/>
      <dgm:t>
        <a:bodyPr/>
        <a:lstStyle/>
        <a:p>
          <a:r>
            <a:rPr lang="en-US" dirty="0" smtClean="0"/>
            <a:t>Depository Schemes</a:t>
          </a:r>
          <a:endParaRPr lang="en-US" dirty="0"/>
        </a:p>
      </dgm:t>
    </dgm:pt>
    <dgm:pt modelId="{BEF6E56E-EA91-44DC-863F-45B46674C499}" type="parTrans" cxnId="{7869A104-0B91-4752-B751-E9DFC06719CC}">
      <dgm:prSet/>
      <dgm:spPr/>
      <dgm:t>
        <a:bodyPr/>
        <a:lstStyle/>
        <a:p>
          <a:endParaRPr lang="en-US"/>
        </a:p>
      </dgm:t>
    </dgm:pt>
    <dgm:pt modelId="{2F62D2EF-14DD-4ED0-943C-0F5812E6D3C6}" type="sibTrans" cxnId="{7869A104-0B91-4752-B751-E9DFC06719CC}">
      <dgm:prSet/>
      <dgm:spPr/>
      <dgm:t>
        <a:bodyPr/>
        <a:lstStyle/>
        <a:p>
          <a:endParaRPr lang="en-US"/>
        </a:p>
      </dgm:t>
    </dgm:pt>
    <dgm:pt modelId="{36C805FC-C153-4CB0-A32A-53D934EAE95E}">
      <dgm:prSet phldrT="[Text]"/>
      <dgm:spPr/>
      <dgm:t>
        <a:bodyPr/>
        <a:lstStyle/>
        <a:p>
          <a:r>
            <a:rPr lang="en-US" dirty="0" smtClean="0"/>
            <a:t>Venture Capital</a:t>
          </a:r>
          <a:endParaRPr lang="en-US" dirty="0"/>
        </a:p>
      </dgm:t>
    </dgm:pt>
    <dgm:pt modelId="{222C1D05-4C5C-4D5E-8597-3DDA269AF935}" type="parTrans" cxnId="{CF7ADFCE-26F0-4AD5-A57E-199C256CAFA5}">
      <dgm:prSet/>
      <dgm:spPr/>
      <dgm:t>
        <a:bodyPr/>
        <a:lstStyle/>
        <a:p>
          <a:endParaRPr lang="en-US"/>
        </a:p>
      </dgm:t>
    </dgm:pt>
    <dgm:pt modelId="{A459A074-BA55-4134-89E5-0434F74DC679}" type="sibTrans" cxnId="{CF7ADFCE-26F0-4AD5-A57E-199C256CAFA5}">
      <dgm:prSet/>
      <dgm:spPr/>
      <dgm:t>
        <a:bodyPr/>
        <a:lstStyle/>
        <a:p>
          <a:endParaRPr lang="en-US"/>
        </a:p>
      </dgm:t>
    </dgm:pt>
    <dgm:pt modelId="{89EA588E-B86D-4FAD-9236-3A368B8AE95F}">
      <dgm:prSet phldrT="[Text]" custT="1"/>
      <dgm:spPr/>
      <dgm:t>
        <a:bodyPr/>
        <a:lstStyle/>
        <a:p>
          <a:r>
            <a:rPr lang="en-US" sz="1600" dirty="0" smtClean="0"/>
            <a:t>Securitization</a:t>
          </a:r>
          <a:endParaRPr lang="en-US" sz="1600" dirty="0"/>
        </a:p>
      </dgm:t>
    </dgm:pt>
    <dgm:pt modelId="{C0C9539D-E230-47E4-931B-93B35AB45106}" type="parTrans" cxnId="{7A027FEB-89C5-4A35-BDE2-DBBF83838D96}">
      <dgm:prSet/>
      <dgm:spPr/>
      <dgm:t>
        <a:bodyPr/>
        <a:lstStyle/>
        <a:p>
          <a:endParaRPr lang="en-US"/>
        </a:p>
      </dgm:t>
    </dgm:pt>
    <dgm:pt modelId="{B9225E8F-D876-43BF-9C36-01EB4F34ABAD}" type="sibTrans" cxnId="{7A027FEB-89C5-4A35-BDE2-DBBF83838D96}">
      <dgm:prSet/>
      <dgm:spPr/>
      <dgm:t>
        <a:bodyPr/>
        <a:lstStyle/>
        <a:p>
          <a:endParaRPr lang="en-US"/>
        </a:p>
      </dgm:t>
    </dgm:pt>
    <dgm:pt modelId="{F2E58B6E-7BD2-466C-A46A-ED080F41F2A6}">
      <dgm:prSet/>
      <dgm:spPr/>
      <dgm:t>
        <a:bodyPr/>
        <a:lstStyle/>
        <a:p>
          <a:r>
            <a:rPr lang="en-US" dirty="0" smtClean="0"/>
            <a:t>Debentures</a:t>
          </a:r>
          <a:endParaRPr lang="en-US" dirty="0"/>
        </a:p>
      </dgm:t>
    </dgm:pt>
    <dgm:pt modelId="{21EF797C-7303-4B67-B14C-08149764C650}" type="parTrans" cxnId="{12172B02-6B25-4BDA-B426-899442FEE2F5}">
      <dgm:prSet/>
      <dgm:spPr/>
      <dgm:t>
        <a:bodyPr/>
        <a:lstStyle/>
        <a:p>
          <a:endParaRPr lang="en-US"/>
        </a:p>
      </dgm:t>
    </dgm:pt>
    <dgm:pt modelId="{89B8D946-AB74-4F0A-B669-EFB3F77FFC18}" type="sibTrans" cxnId="{12172B02-6B25-4BDA-B426-899442FEE2F5}">
      <dgm:prSet/>
      <dgm:spPr/>
      <dgm:t>
        <a:bodyPr/>
        <a:lstStyle/>
        <a:p>
          <a:endParaRPr lang="en-US"/>
        </a:p>
      </dgm:t>
    </dgm:pt>
    <dgm:pt modelId="{BB1A2B4D-593B-4A77-A767-1397203FCE0B}">
      <dgm:prSet/>
      <dgm:spPr/>
      <dgm:t>
        <a:bodyPr/>
        <a:lstStyle/>
        <a:p>
          <a:r>
            <a:rPr lang="en-US" dirty="0" smtClean="0"/>
            <a:t>New Debt Instruments</a:t>
          </a:r>
          <a:endParaRPr lang="en-US" dirty="0"/>
        </a:p>
      </dgm:t>
    </dgm:pt>
    <dgm:pt modelId="{C94EBA90-F5D4-4064-8B99-FA536CDC003F}" type="parTrans" cxnId="{8759A556-669D-4362-842B-689B511A6125}">
      <dgm:prSet/>
      <dgm:spPr/>
      <dgm:t>
        <a:bodyPr/>
        <a:lstStyle/>
        <a:p>
          <a:endParaRPr lang="en-US"/>
        </a:p>
      </dgm:t>
    </dgm:pt>
    <dgm:pt modelId="{6D38E101-19D8-48B2-AFDC-18D02F03562D}" type="sibTrans" cxnId="{8759A556-669D-4362-842B-689B511A6125}">
      <dgm:prSet/>
      <dgm:spPr/>
      <dgm:t>
        <a:bodyPr/>
        <a:lstStyle/>
        <a:p>
          <a:endParaRPr lang="en-US"/>
        </a:p>
      </dgm:t>
    </dgm:pt>
    <dgm:pt modelId="{1906519D-274A-474B-93B8-06AEAC481B97}">
      <dgm:prSet/>
      <dgm:spPr/>
      <dgm:t>
        <a:bodyPr/>
        <a:lstStyle/>
        <a:p>
          <a:r>
            <a:rPr lang="en-US" dirty="0" smtClean="0"/>
            <a:t>Retained Earnings</a:t>
          </a:r>
          <a:endParaRPr lang="en-US" dirty="0"/>
        </a:p>
      </dgm:t>
    </dgm:pt>
    <dgm:pt modelId="{59F6BE35-2D05-48D0-A716-66098C264369}" type="parTrans" cxnId="{451D2512-17D7-410F-B0BC-F65F1C79CF77}">
      <dgm:prSet/>
      <dgm:spPr/>
      <dgm:t>
        <a:bodyPr/>
        <a:lstStyle/>
        <a:p>
          <a:endParaRPr lang="en-US"/>
        </a:p>
      </dgm:t>
    </dgm:pt>
    <dgm:pt modelId="{15DBC5D5-8A52-4F37-B022-B145397B8121}" type="sibTrans" cxnId="{451D2512-17D7-410F-B0BC-F65F1C79CF77}">
      <dgm:prSet/>
      <dgm:spPr/>
      <dgm:t>
        <a:bodyPr/>
        <a:lstStyle/>
        <a:p>
          <a:endParaRPr lang="en-US"/>
        </a:p>
      </dgm:t>
    </dgm:pt>
    <dgm:pt modelId="{813A67B0-8DA9-4C24-8201-FCE736E1EA5E}" type="pres">
      <dgm:prSet presAssocID="{DF11B6B8-DA59-45DD-B2BC-DB9AA1E5747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115ADB0-500E-440C-B4C6-6645A29E964F}" type="pres">
      <dgm:prSet presAssocID="{DF11B6B8-DA59-45DD-B2BC-DB9AA1E57475}" presName="radial" presStyleCnt="0">
        <dgm:presLayoutVars>
          <dgm:animLvl val="ctr"/>
        </dgm:presLayoutVars>
      </dgm:prSet>
      <dgm:spPr/>
      <dgm:t>
        <a:bodyPr/>
        <a:lstStyle/>
        <a:p>
          <a:endParaRPr lang="en-US"/>
        </a:p>
      </dgm:t>
    </dgm:pt>
    <dgm:pt modelId="{0F5092C0-856C-448A-AC76-E92F0AFF8DF3}" type="pres">
      <dgm:prSet presAssocID="{940A17E8-E6CD-4116-8E41-60724159A0D1}" presName="centerShape" presStyleLbl="vennNode1" presStyleIdx="0" presStyleCnt="8"/>
      <dgm:spPr/>
      <dgm:t>
        <a:bodyPr/>
        <a:lstStyle/>
        <a:p>
          <a:endParaRPr lang="en-US"/>
        </a:p>
      </dgm:t>
    </dgm:pt>
    <dgm:pt modelId="{7D71CB8F-AC2A-42C4-8C01-D32BAA8DF1D4}" type="pres">
      <dgm:prSet presAssocID="{D8581162-02FB-46ED-98E4-48A8E4B862ED}" presName="node" presStyleLbl="venn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5BAEF7-BA93-44B4-BB1F-53ED6AA273FB}" type="pres">
      <dgm:prSet presAssocID="{F2E58B6E-7BD2-466C-A46A-ED080F41F2A6}" presName="node" presStyleLbl="venn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52EB35-550F-44F4-A9A9-7BEF8B195026}" type="pres">
      <dgm:prSet presAssocID="{BB1A2B4D-593B-4A77-A767-1397203FCE0B}" presName="node" presStyleLbl="venn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A1CEE0-CD65-47D9-8821-4057748AE726}" type="pres">
      <dgm:prSet presAssocID="{1906519D-274A-474B-93B8-06AEAC481B97}" presName="node" presStyleLbl="venn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E9D625-1E9F-47C1-B086-95B36FE61AC0}" type="pres">
      <dgm:prSet presAssocID="{615DE526-7B14-49D1-8BBA-86CEED963F5C}" presName="node" presStyleLbl="venn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A5AFC3-B93F-4F7F-95E0-45A959C6A3E1}" type="pres">
      <dgm:prSet presAssocID="{36C805FC-C153-4CB0-A32A-53D934EAE95E}" presName="node" presStyleLbl="venn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CD859B-CD77-4555-857C-8412F688BB51}" type="pres">
      <dgm:prSet presAssocID="{89EA588E-B86D-4FAD-9236-3A368B8AE95F}" presName="node" presStyleLbl="venn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E00893-AF57-43B4-A103-812E5A13FE0B}" type="presOf" srcId="{1906519D-274A-474B-93B8-06AEAC481B97}" destId="{52A1CEE0-CD65-47D9-8821-4057748AE726}" srcOrd="0" destOrd="0" presId="urn:microsoft.com/office/officeart/2005/8/layout/radial3"/>
    <dgm:cxn modelId="{D3886E3F-81B4-4546-9200-F08DC7FBF7C4}" type="presOf" srcId="{D8581162-02FB-46ED-98E4-48A8E4B862ED}" destId="{7D71CB8F-AC2A-42C4-8C01-D32BAA8DF1D4}" srcOrd="0" destOrd="0" presId="urn:microsoft.com/office/officeart/2005/8/layout/radial3"/>
    <dgm:cxn modelId="{7869A104-0B91-4752-B751-E9DFC06719CC}" srcId="{940A17E8-E6CD-4116-8E41-60724159A0D1}" destId="{615DE526-7B14-49D1-8BBA-86CEED963F5C}" srcOrd="4" destOrd="0" parTransId="{BEF6E56E-EA91-44DC-863F-45B46674C499}" sibTransId="{2F62D2EF-14DD-4ED0-943C-0F5812E6D3C6}"/>
    <dgm:cxn modelId="{431A92C0-F0A8-4D6A-96CF-2D330D26DC60}" type="presOf" srcId="{36C805FC-C153-4CB0-A32A-53D934EAE95E}" destId="{C5A5AFC3-B93F-4F7F-95E0-45A959C6A3E1}" srcOrd="0" destOrd="0" presId="urn:microsoft.com/office/officeart/2005/8/layout/radial3"/>
    <dgm:cxn modelId="{15307ED8-B1BC-491A-9D6A-A2130B428B97}" srcId="{DF11B6B8-DA59-45DD-B2BC-DB9AA1E57475}" destId="{940A17E8-E6CD-4116-8E41-60724159A0D1}" srcOrd="0" destOrd="0" parTransId="{7DD8205F-E1BA-4B58-BC38-B496773F319B}" sibTransId="{AF04F829-937F-4253-9C0E-A26D3F3D8F98}"/>
    <dgm:cxn modelId="{FBBD1E85-36CA-4D29-BA1A-B974BBBBC6E1}" type="presOf" srcId="{DF11B6B8-DA59-45DD-B2BC-DB9AA1E57475}" destId="{813A67B0-8DA9-4C24-8201-FCE736E1EA5E}" srcOrd="0" destOrd="0" presId="urn:microsoft.com/office/officeart/2005/8/layout/radial3"/>
    <dgm:cxn modelId="{8759A556-669D-4362-842B-689B511A6125}" srcId="{940A17E8-E6CD-4116-8E41-60724159A0D1}" destId="{BB1A2B4D-593B-4A77-A767-1397203FCE0B}" srcOrd="2" destOrd="0" parTransId="{C94EBA90-F5D4-4064-8B99-FA536CDC003F}" sibTransId="{6D38E101-19D8-48B2-AFDC-18D02F03562D}"/>
    <dgm:cxn modelId="{90B1970E-F703-48EB-8B8E-5E4E6DE95C84}" type="presOf" srcId="{940A17E8-E6CD-4116-8E41-60724159A0D1}" destId="{0F5092C0-856C-448A-AC76-E92F0AFF8DF3}" srcOrd="0" destOrd="0" presId="urn:microsoft.com/office/officeart/2005/8/layout/radial3"/>
    <dgm:cxn modelId="{D2669BCF-7CC6-4FD8-888E-2EED71ABC3AE}" type="presOf" srcId="{615DE526-7B14-49D1-8BBA-86CEED963F5C}" destId="{C1E9D625-1E9F-47C1-B086-95B36FE61AC0}" srcOrd="0" destOrd="0" presId="urn:microsoft.com/office/officeart/2005/8/layout/radial3"/>
    <dgm:cxn modelId="{7A027FEB-89C5-4A35-BDE2-DBBF83838D96}" srcId="{940A17E8-E6CD-4116-8E41-60724159A0D1}" destId="{89EA588E-B86D-4FAD-9236-3A368B8AE95F}" srcOrd="6" destOrd="0" parTransId="{C0C9539D-E230-47E4-931B-93B35AB45106}" sibTransId="{B9225E8F-D876-43BF-9C36-01EB4F34ABAD}"/>
    <dgm:cxn modelId="{2439D452-E7E5-4EF7-96A3-5DD339AAA29D}" srcId="{940A17E8-E6CD-4116-8E41-60724159A0D1}" destId="{D8581162-02FB-46ED-98E4-48A8E4B862ED}" srcOrd="0" destOrd="0" parTransId="{0E85F2AD-FEC8-425D-8B1E-35182AA84940}" sibTransId="{18C97E3D-9FEF-4A52-968A-C8448D6739F6}"/>
    <dgm:cxn modelId="{CF7ADFCE-26F0-4AD5-A57E-199C256CAFA5}" srcId="{940A17E8-E6CD-4116-8E41-60724159A0D1}" destId="{36C805FC-C153-4CB0-A32A-53D934EAE95E}" srcOrd="5" destOrd="0" parTransId="{222C1D05-4C5C-4D5E-8597-3DDA269AF935}" sibTransId="{A459A074-BA55-4134-89E5-0434F74DC679}"/>
    <dgm:cxn modelId="{C1F3914B-4DEF-49C1-871B-F5FAE7DE5FC9}" type="presOf" srcId="{BB1A2B4D-593B-4A77-A767-1397203FCE0B}" destId="{CF52EB35-550F-44F4-A9A9-7BEF8B195026}" srcOrd="0" destOrd="0" presId="urn:microsoft.com/office/officeart/2005/8/layout/radial3"/>
    <dgm:cxn modelId="{12172B02-6B25-4BDA-B426-899442FEE2F5}" srcId="{940A17E8-E6CD-4116-8E41-60724159A0D1}" destId="{F2E58B6E-7BD2-466C-A46A-ED080F41F2A6}" srcOrd="1" destOrd="0" parTransId="{21EF797C-7303-4B67-B14C-08149764C650}" sibTransId="{89B8D946-AB74-4F0A-B669-EFB3F77FFC18}"/>
    <dgm:cxn modelId="{E46AFB2D-6222-4E0B-A102-1C219B2F6BD7}" type="presOf" srcId="{F2E58B6E-7BD2-466C-A46A-ED080F41F2A6}" destId="{B85BAEF7-BA93-44B4-BB1F-53ED6AA273FB}" srcOrd="0" destOrd="0" presId="urn:microsoft.com/office/officeart/2005/8/layout/radial3"/>
    <dgm:cxn modelId="{C042DCFC-D822-44DF-88E8-CF36292C2451}" type="presOf" srcId="{89EA588E-B86D-4FAD-9236-3A368B8AE95F}" destId="{E3CD859B-CD77-4555-857C-8412F688BB51}" srcOrd="0" destOrd="0" presId="urn:microsoft.com/office/officeart/2005/8/layout/radial3"/>
    <dgm:cxn modelId="{451D2512-17D7-410F-B0BC-F65F1C79CF77}" srcId="{940A17E8-E6CD-4116-8E41-60724159A0D1}" destId="{1906519D-274A-474B-93B8-06AEAC481B97}" srcOrd="3" destOrd="0" parTransId="{59F6BE35-2D05-48D0-A716-66098C264369}" sibTransId="{15DBC5D5-8A52-4F37-B022-B145397B8121}"/>
    <dgm:cxn modelId="{65296BE8-ECB0-4F36-9237-D1323FEAD8C9}" type="presParOf" srcId="{813A67B0-8DA9-4C24-8201-FCE736E1EA5E}" destId="{C115ADB0-500E-440C-B4C6-6645A29E964F}" srcOrd="0" destOrd="0" presId="urn:microsoft.com/office/officeart/2005/8/layout/radial3"/>
    <dgm:cxn modelId="{E5B8EF8D-2361-457A-A8E8-3272479766BC}" type="presParOf" srcId="{C115ADB0-500E-440C-B4C6-6645A29E964F}" destId="{0F5092C0-856C-448A-AC76-E92F0AFF8DF3}" srcOrd="0" destOrd="0" presId="urn:microsoft.com/office/officeart/2005/8/layout/radial3"/>
    <dgm:cxn modelId="{45D37346-7D71-4883-9418-407186812017}" type="presParOf" srcId="{C115ADB0-500E-440C-B4C6-6645A29E964F}" destId="{7D71CB8F-AC2A-42C4-8C01-D32BAA8DF1D4}" srcOrd="1" destOrd="0" presId="urn:microsoft.com/office/officeart/2005/8/layout/radial3"/>
    <dgm:cxn modelId="{18D19C03-613D-433F-AFD0-C35F1AF09C4B}" type="presParOf" srcId="{C115ADB0-500E-440C-B4C6-6645A29E964F}" destId="{B85BAEF7-BA93-44B4-BB1F-53ED6AA273FB}" srcOrd="2" destOrd="0" presId="urn:microsoft.com/office/officeart/2005/8/layout/radial3"/>
    <dgm:cxn modelId="{A0C29829-200D-4FF5-82C6-5C1ECA8E6493}" type="presParOf" srcId="{C115ADB0-500E-440C-B4C6-6645A29E964F}" destId="{CF52EB35-550F-44F4-A9A9-7BEF8B195026}" srcOrd="3" destOrd="0" presId="urn:microsoft.com/office/officeart/2005/8/layout/radial3"/>
    <dgm:cxn modelId="{71CF4EFA-11AA-44CD-A1A6-9EBD9BD161B0}" type="presParOf" srcId="{C115ADB0-500E-440C-B4C6-6645A29E964F}" destId="{52A1CEE0-CD65-47D9-8821-4057748AE726}" srcOrd="4" destOrd="0" presId="urn:microsoft.com/office/officeart/2005/8/layout/radial3"/>
    <dgm:cxn modelId="{9429B568-36A8-437E-A77B-CC430DA94455}" type="presParOf" srcId="{C115ADB0-500E-440C-B4C6-6645A29E964F}" destId="{C1E9D625-1E9F-47C1-B086-95B36FE61AC0}" srcOrd="5" destOrd="0" presId="urn:microsoft.com/office/officeart/2005/8/layout/radial3"/>
    <dgm:cxn modelId="{0ED0D943-2ACE-4F2F-8F61-1C6E6E29595D}" type="presParOf" srcId="{C115ADB0-500E-440C-B4C6-6645A29E964F}" destId="{C5A5AFC3-B93F-4F7F-95E0-45A959C6A3E1}" srcOrd="6" destOrd="0" presId="urn:microsoft.com/office/officeart/2005/8/layout/radial3"/>
    <dgm:cxn modelId="{172783B2-1A19-48AC-BEF4-001EC3D4A5C1}" type="presParOf" srcId="{C115ADB0-500E-440C-B4C6-6645A29E964F}" destId="{E3CD859B-CD77-4555-857C-8412F688BB51}" srcOrd="7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0AED493-5DD9-4905-9B1F-B9889E0EEF38}">
      <dsp:nvSpPr>
        <dsp:cNvPr id="0" name=""/>
        <dsp:cNvSpPr/>
      </dsp:nvSpPr>
      <dsp:spPr>
        <a:xfrm>
          <a:off x="3101113" y="2667372"/>
          <a:ext cx="2027372" cy="20273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Short Term Finance </a:t>
          </a:r>
          <a:endParaRPr lang="en-US" sz="3300" kern="1200" dirty="0"/>
        </a:p>
      </dsp:txBody>
      <dsp:txXfrm>
        <a:off x="3101113" y="2667372"/>
        <a:ext cx="2027372" cy="2027372"/>
      </dsp:txXfrm>
    </dsp:sp>
    <dsp:sp modelId="{CF4EB966-E864-4F62-A191-4095BBB109B9}">
      <dsp:nvSpPr>
        <dsp:cNvPr id="0" name=""/>
        <dsp:cNvSpPr/>
      </dsp:nvSpPr>
      <dsp:spPr>
        <a:xfrm rot="16200000">
          <a:off x="3808688" y="2339089"/>
          <a:ext cx="612223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612223" y="221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6200000">
        <a:off x="4099494" y="2345955"/>
        <a:ext cx="30611" cy="30611"/>
      </dsp:txXfrm>
    </dsp:sp>
    <dsp:sp modelId="{DC06291C-66BE-4D2B-9FF6-70BA021C90DC}">
      <dsp:nvSpPr>
        <dsp:cNvPr id="0" name=""/>
        <dsp:cNvSpPr/>
      </dsp:nvSpPr>
      <dsp:spPr>
        <a:xfrm>
          <a:off x="3101113" y="27777"/>
          <a:ext cx="2027372" cy="20273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Working Capital finance</a:t>
          </a:r>
          <a:endParaRPr lang="en-US" sz="2200" kern="1200" dirty="0"/>
        </a:p>
      </dsp:txBody>
      <dsp:txXfrm>
        <a:off x="3101113" y="27777"/>
        <a:ext cx="2027372" cy="2027372"/>
      </dsp:txXfrm>
    </dsp:sp>
    <dsp:sp modelId="{DE4B2FDF-B1B7-47F9-BCD6-3FAE612F9C44}">
      <dsp:nvSpPr>
        <dsp:cNvPr id="0" name=""/>
        <dsp:cNvSpPr/>
      </dsp:nvSpPr>
      <dsp:spPr>
        <a:xfrm rot="20520000">
          <a:off x="5063890" y="3251047"/>
          <a:ext cx="612223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612223" y="221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0520000">
        <a:off x="5354696" y="3257913"/>
        <a:ext cx="30611" cy="30611"/>
      </dsp:txXfrm>
    </dsp:sp>
    <dsp:sp modelId="{871F352A-A189-47A8-AE73-D54F2E1CFF68}">
      <dsp:nvSpPr>
        <dsp:cNvPr id="0" name=""/>
        <dsp:cNvSpPr/>
      </dsp:nvSpPr>
      <dsp:spPr>
        <a:xfrm>
          <a:off x="5611518" y="1851693"/>
          <a:ext cx="2027372" cy="20273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Trade Credit</a:t>
          </a:r>
          <a:endParaRPr lang="en-US" sz="2200" kern="1200" dirty="0"/>
        </a:p>
      </dsp:txBody>
      <dsp:txXfrm>
        <a:off x="5611518" y="1851693"/>
        <a:ext cx="2027372" cy="2027372"/>
      </dsp:txXfrm>
    </dsp:sp>
    <dsp:sp modelId="{E285CABE-2E5C-4185-84A1-63ABCFD78778}">
      <dsp:nvSpPr>
        <dsp:cNvPr id="0" name=""/>
        <dsp:cNvSpPr/>
      </dsp:nvSpPr>
      <dsp:spPr>
        <a:xfrm rot="3240000">
          <a:off x="4584446" y="4726626"/>
          <a:ext cx="612223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612223" y="221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3240000">
        <a:off x="4875252" y="4733492"/>
        <a:ext cx="30611" cy="30611"/>
      </dsp:txXfrm>
    </dsp:sp>
    <dsp:sp modelId="{1C8FB07E-A2B3-4D11-9E58-FD05FF9D9DF5}">
      <dsp:nvSpPr>
        <dsp:cNvPr id="0" name=""/>
        <dsp:cNvSpPr/>
      </dsp:nvSpPr>
      <dsp:spPr>
        <a:xfrm>
          <a:off x="4652629" y="4802850"/>
          <a:ext cx="2027372" cy="20273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Inter-Corporate Deposits</a:t>
          </a:r>
          <a:endParaRPr lang="en-US" sz="2200" kern="1200" dirty="0"/>
        </a:p>
      </dsp:txBody>
      <dsp:txXfrm>
        <a:off x="4652629" y="4802850"/>
        <a:ext cx="2027372" cy="2027372"/>
      </dsp:txXfrm>
    </dsp:sp>
    <dsp:sp modelId="{C9376A6E-177F-45FC-9967-6702EFFF4912}">
      <dsp:nvSpPr>
        <dsp:cNvPr id="0" name=""/>
        <dsp:cNvSpPr/>
      </dsp:nvSpPr>
      <dsp:spPr>
        <a:xfrm rot="7560000">
          <a:off x="3032930" y="4726626"/>
          <a:ext cx="612223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612223" y="221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7560000">
        <a:off x="3323736" y="4733492"/>
        <a:ext cx="30611" cy="30611"/>
      </dsp:txXfrm>
    </dsp:sp>
    <dsp:sp modelId="{4DE884C3-0E86-4345-922E-6C55E4285A6D}">
      <dsp:nvSpPr>
        <dsp:cNvPr id="0" name=""/>
        <dsp:cNvSpPr/>
      </dsp:nvSpPr>
      <dsp:spPr>
        <a:xfrm>
          <a:off x="1549598" y="4802850"/>
          <a:ext cx="2027372" cy="20273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Factoring</a:t>
          </a:r>
          <a:endParaRPr lang="en-US" sz="2200" kern="1200" dirty="0"/>
        </a:p>
      </dsp:txBody>
      <dsp:txXfrm>
        <a:off x="1549598" y="4802850"/>
        <a:ext cx="2027372" cy="2027372"/>
      </dsp:txXfrm>
    </dsp:sp>
    <dsp:sp modelId="{08B24A32-B7E7-4CE6-910C-EFCD5E0BE3AD}">
      <dsp:nvSpPr>
        <dsp:cNvPr id="0" name=""/>
        <dsp:cNvSpPr/>
      </dsp:nvSpPr>
      <dsp:spPr>
        <a:xfrm rot="11880000">
          <a:off x="2553486" y="3251047"/>
          <a:ext cx="612223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612223" y="221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1880000">
        <a:off x="2844292" y="3257913"/>
        <a:ext cx="30611" cy="30611"/>
      </dsp:txXfrm>
    </dsp:sp>
    <dsp:sp modelId="{14E5A874-96E0-425F-B372-7896C10CF6FE}">
      <dsp:nvSpPr>
        <dsp:cNvPr id="0" name=""/>
        <dsp:cNvSpPr/>
      </dsp:nvSpPr>
      <dsp:spPr>
        <a:xfrm>
          <a:off x="590709" y="1851693"/>
          <a:ext cx="2027372" cy="20273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Commercial Paper</a:t>
          </a:r>
          <a:endParaRPr lang="en-US" sz="2200" kern="1200" dirty="0"/>
        </a:p>
      </dsp:txBody>
      <dsp:txXfrm>
        <a:off x="590709" y="1851693"/>
        <a:ext cx="2027372" cy="202737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2CF2216-0845-4082-B3F7-DA9CFC11A27A}">
      <dsp:nvSpPr>
        <dsp:cNvPr id="0" name=""/>
        <dsp:cNvSpPr/>
      </dsp:nvSpPr>
      <dsp:spPr>
        <a:xfrm>
          <a:off x="0" y="0"/>
          <a:ext cx="8610600" cy="182880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Medium Term Finance</a:t>
          </a:r>
          <a:endParaRPr lang="en-US" sz="6500" kern="1200" dirty="0"/>
        </a:p>
      </dsp:txBody>
      <dsp:txXfrm>
        <a:off x="0" y="0"/>
        <a:ext cx="8610600" cy="1828800"/>
      </dsp:txXfrm>
    </dsp:sp>
    <dsp:sp modelId="{58F011E5-742D-4CB4-933D-E525B9CA7C26}">
      <dsp:nvSpPr>
        <dsp:cNvPr id="0" name=""/>
        <dsp:cNvSpPr/>
      </dsp:nvSpPr>
      <dsp:spPr>
        <a:xfrm>
          <a:off x="1051" y="1828800"/>
          <a:ext cx="1721699" cy="3840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Commercial Banks &amp; State Financial Institutions</a:t>
          </a:r>
          <a:endParaRPr lang="en-US" sz="2400" kern="1200" dirty="0"/>
        </a:p>
      </dsp:txBody>
      <dsp:txXfrm>
        <a:off x="1051" y="1828800"/>
        <a:ext cx="1721699" cy="3840480"/>
      </dsp:txXfrm>
    </dsp:sp>
    <dsp:sp modelId="{C7F04E5D-9686-4CCD-BAB8-2B4AF3476711}">
      <dsp:nvSpPr>
        <dsp:cNvPr id="0" name=""/>
        <dsp:cNvSpPr/>
      </dsp:nvSpPr>
      <dsp:spPr>
        <a:xfrm>
          <a:off x="1722750" y="1828800"/>
          <a:ext cx="1721699" cy="3840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Lease  Financing</a:t>
          </a:r>
          <a:endParaRPr lang="en-US" sz="2400" kern="1200" dirty="0"/>
        </a:p>
      </dsp:txBody>
      <dsp:txXfrm>
        <a:off x="1722750" y="1828800"/>
        <a:ext cx="1721699" cy="3840480"/>
      </dsp:txXfrm>
    </dsp:sp>
    <dsp:sp modelId="{CC47B58E-3E3A-4989-963D-21919B5C5F1F}">
      <dsp:nvSpPr>
        <dsp:cNvPr id="0" name=""/>
        <dsp:cNvSpPr/>
      </dsp:nvSpPr>
      <dsp:spPr>
        <a:xfrm>
          <a:off x="3444450" y="1828800"/>
          <a:ext cx="1721699" cy="3840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Hire Purchase</a:t>
          </a:r>
          <a:endParaRPr lang="en-US" sz="2400" kern="1200" dirty="0"/>
        </a:p>
      </dsp:txBody>
      <dsp:txXfrm>
        <a:off x="3444450" y="1828800"/>
        <a:ext cx="1721699" cy="3840480"/>
      </dsp:txXfrm>
    </dsp:sp>
    <dsp:sp modelId="{39596F94-0979-4906-A525-FD93A501EE60}">
      <dsp:nvSpPr>
        <dsp:cNvPr id="0" name=""/>
        <dsp:cNvSpPr/>
      </dsp:nvSpPr>
      <dsp:spPr>
        <a:xfrm>
          <a:off x="5166149" y="1828800"/>
          <a:ext cx="1721699" cy="3840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External Commercial Borrowings</a:t>
          </a:r>
          <a:endParaRPr lang="en-US" sz="2400" kern="1200" dirty="0"/>
        </a:p>
      </dsp:txBody>
      <dsp:txXfrm>
        <a:off x="5166149" y="1828800"/>
        <a:ext cx="1721699" cy="3840480"/>
      </dsp:txXfrm>
    </dsp:sp>
    <dsp:sp modelId="{8A287FD3-C147-456B-A1EE-09EE10B6A8CC}">
      <dsp:nvSpPr>
        <dsp:cNvPr id="0" name=""/>
        <dsp:cNvSpPr/>
      </dsp:nvSpPr>
      <dsp:spPr>
        <a:xfrm>
          <a:off x="6887849" y="1828800"/>
          <a:ext cx="1721699" cy="3840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Euro &amp; Foreign Bonds</a:t>
          </a:r>
          <a:endParaRPr lang="en-US" sz="2400" kern="1200" dirty="0"/>
        </a:p>
      </dsp:txBody>
      <dsp:txXfrm>
        <a:off x="6887849" y="1828800"/>
        <a:ext cx="1721699" cy="3840480"/>
      </dsp:txXfrm>
    </dsp:sp>
    <dsp:sp modelId="{8C786D3A-7FC2-47B3-B31C-E03CAB267901}">
      <dsp:nvSpPr>
        <dsp:cNvPr id="0" name=""/>
        <dsp:cNvSpPr/>
      </dsp:nvSpPr>
      <dsp:spPr>
        <a:xfrm>
          <a:off x="0" y="5669280"/>
          <a:ext cx="8610600" cy="42672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F5092C0-856C-448A-AC76-E92F0AFF8DF3}">
      <dsp:nvSpPr>
        <dsp:cNvPr id="0" name=""/>
        <dsp:cNvSpPr/>
      </dsp:nvSpPr>
      <dsp:spPr>
        <a:xfrm>
          <a:off x="2553518" y="1528475"/>
          <a:ext cx="3655962" cy="365596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800" kern="1200" dirty="0" smtClean="0"/>
            <a:t>Long term finance</a:t>
          </a:r>
          <a:endParaRPr lang="en-US" sz="5800" kern="1200" dirty="0"/>
        </a:p>
      </dsp:txBody>
      <dsp:txXfrm>
        <a:off x="2553518" y="1528475"/>
        <a:ext cx="3655962" cy="3655962"/>
      </dsp:txXfrm>
    </dsp:sp>
    <dsp:sp modelId="{7D71CB8F-AC2A-42C4-8C01-D32BAA8DF1D4}">
      <dsp:nvSpPr>
        <dsp:cNvPr id="0" name=""/>
        <dsp:cNvSpPr/>
      </dsp:nvSpPr>
      <dsp:spPr>
        <a:xfrm>
          <a:off x="3467509" y="60249"/>
          <a:ext cx="1827981" cy="182798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Share</a:t>
          </a:r>
          <a:endParaRPr lang="en-US" sz="1900" kern="1200" dirty="0"/>
        </a:p>
      </dsp:txBody>
      <dsp:txXfrm>
        <a:off x="3467509" y="60249"/>
        <a:ext cx="1827981" cy="1827981"/>
      </dsp:txXfrm>
    </dsp:sp>
    <dsp:sp modelId="{B85BAEF7-BA93-44B4-BB1F-53ED6AA273FB}">
      <dsp:nvSpPr>
        <dsp:cNvPr id="0" name=""/>
        <dsp:cNvSpPr/>
      </dsp:nvSpPr>
      <dsp:spPr>
        <a:xfrm>
          <a:off x="5330000" y="957178"/>
          <a:ext cx="1827981" cy="182798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Debentures</a:t>
          </a:r>
          <a:endParaRPr lang="en-US" sz="1900" kern="1200" dirty="0"/>
        </a:p>
      </dsp:txBody>
      <dsp:txXfrm>
        <a:off x="5330000" y="957178"/>
        <a:ext cx="1827981" cy="1827981"/>
      </dsp:txXfrm>
    </dsp:sp>
    <dsp:sp modelId="{CF52EB35-550F-44F4-A9A9-7BEF8B195026}">
      <dsp:nvSpPr>
        <dsp:cNvPr id="0" name=""/>
        <dsp:cNvSpPr/>
      </dsp:nvSpPr>
      <dsp:spPr>
        <a:xfrm>
          <a:off x="5789998" y="2972558"/>
          <a:ext cx="1827981" cy="182798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New Debt Instruments</a:t>
          </a:r>
          <a:endParaRPr lang="en-US" sz="1900" kern="1200" dirty="0"/>
        </a:p>
      </dsp:txBody>
      <dsp:txXfrm>
        <a:off x="5789998" y="2972558"/>
        <a:ext cx="1827981" cy="1827981"/>
      </dsp:txXfrm>
    </dsp:sp>
    <dsp:sp modelId="{52A1CEE0-CD65-47D9-8821-4057748AE726}">
      <dsp:nvSpPr>
        <dsp:cNvPr id="0" name=""/>
        <dsp:cNvSpPr/>
      </dsp:nvSpPr>
      <dsp:spPr>
        <a:xfrm>
          <a:off x="4501114" y="4588768"/>
          <a:ext cx="1827981" cy="182798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Retained Earnings</a:t>
          </a:r>
          <a:endParaRPr lang="en-US" sz="1900" kern="1200" dirty="0"/>
        </a:p>
      </dsp:txBody>
      <dsp:txXfrm>
        <a:off x="4501114" y="4588768"/>
        <a:ext cx="1827981" cy="1827981"/>
      </dsp:txXfrm>
    </dsp:sp>
    <dsp:sp modelId="{C1E9D625-1E9F-47C1-B086-95B36FE61AC0}">
      <dsp:nvSpPr>
        <dsp:cNvPr id="0" name=""/>
        <dsp:cNvSpPr/>
      </dsp:nvSpPr>
      <dsp:spPr>
        <a:xfrm>
          <a:off x="2433904" y="4588768"/>
          <a:ext cx="1827981" cy="182798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Depository Schemes</a:t>
          </a:r>
          <a:endParaRPr lang="en-US" sz="1900" kern="1200" dirty="0"/>
        </a:p>
      </dsp:txBody>
      <dsp:txXfrm>
        <a:off x="2433904" y="4588768"/>
        <a:ext cx="1827981" cy="1827981"/>
      </dsp:txXfrm>
    </dsp:sp>
    <dsp:sp modelId="{C5A5AFC3-B93F-4F7F-95E0-45A959C6A3E1}">
      <dsp:nvSpPr>
        <dsp:cNvPr id="0" name=""/>
        <dsp:cNvSpPr/>
      </dsp:nvSpPr>
      <dsp:spPr>
        <a:xfrm>
          <a:off x="1145020" y="2972558"/>
          <a:ext cx="1827981" cy="182798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Venture Capital</a:t>
          </a:r>
          <a:endParaRPr lang="en-US" sz="1900" kern="1200" dirty="0"/>
        </a:p>
      </dsp:txBody>
      <dsp:txXfrm>
        <a:off x="1145020" y="2972558"/>
        <a:ext cx="1827981" cy="1827981"/>
      </dsp:txXfrm>
    </dsp:sp>
    <dsp:sp modelId="{E3CD859B-CD77-4555-857C-8412F688BB51}">
      <dsp:nvSpPr>
        <dsp:cNvPr id="0" name=""/>
        <dsp:cNvSpPr/>
      </dsp:nvSpPr>
      <dsp:spPr>
        <a:xfrm>
          <a:off x="1605017" y="957178"/>
          <a:ext cx="1827981" cy="182798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Securitization</a:t>
          </a:r>
          <a:endParaRPr lang="en-US" sz="1600" kern="1200" dirty="0"/>
        </a:p>
      </dsp:txBody>
      <dsp:txXfrm>
        <a:off x="1605017" y="957178"/>
        <a:ext cx="1827981" cy="18279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B2F2-FC38-4938-AA0D-94B082B9F804}" type="datetimeFigureOut">
              <a:rPr lang="en-US" smtClean="0"/>
              <a:pPr/>
              <a:t>7/5/2017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8ADA6-22A8-4CD2-8766-EBF0F31B6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B2F2-FC38-4938-AA0D-94B082B9F804}" type="datetimeFigureOut">
              <a:rPr lang="en-US" smtClean="0"/>
              <a:pPr/>
              <a:t>7/5/2017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8ADA6-22A8-4CD2-8766-EBF0F31B6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B2F2-FC38-4938-AA0D-94B082B9F804}" type="datetimeFigureOut">
              <a:rPr lang="en-US" smtClean="0"/>
              <a:pPr/>
              <a:t>7/5/2017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8ADA6-22A8-4CD2-8766-EBF0F31B6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B2F2-FC38-4938-AA0D-94B082B9F804}" type="datetimeFigureOut">
              <a:rPr lang="en-US" smtClean="0"/>
              <a:pPr/>
              <a:t>7/5/2017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8ADA6-22A8-4CD2-8766-EBF0F31B6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B2F2-FC38-4938-AA0D-94B082B9F804}" type="datetimeFigureOut">
              <a:rPr lang="en-US" smtClean="0"/>
              <a:pPr/>
              <a:t>7/5/2017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8ADA6-22A8-4CD2-8766-EBF0F31B6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B2F2-FC38-4938-AA0D-94B082B9F804}" type="datetimeFigureOut">
              <a:rPr lang="en-US" smtClean="0"/>
              <a:pPr/>
              <a:t>7/5/2017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8ADA6-22A8-4CD2-8766-EBF0F31B6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B2F2-FC38-4938-AA0D-94B082B9F804}" type="datetimeFigureOut">
              <a:rPr lang="en-US" smtClean="0"/>
              <a:pPr/>
              <a:t>7/5/2017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8ADA6-22A8-4CD2-8766-EBF0F31B6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B2F2-FC38-4938-AA0D-94B082B9F804}" type="datetimeFigureOut">
              <a:rPr lang="en-US" smtClean="0"/>
              <a:pPr/>
              <a:t>7/5/2017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8ADA6-22A8-4CD2-8766-EBF0F31B6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B2F2-FC38-4938-AA0D-94B082B9F804}" type="datetimeFigureOut">
              <a:rPr lang="en-US" smtClean="0"/>
              <a:pPr/>
              <a:t>7/5/2017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8ADA6-22A8-4CD2-8766-EBF0F31B6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B2F2-FC38-4938-AA0D-94B082B9F804}" type="datetimeFigureOut">
              <a:rPr lang="en-US" smtClean="0"/>
              <a:pPr/>
              <a:t>7/5/2017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8ADA6-22A8-4CD2-8766-EBF0F31B6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B2F2-FC38-4938-AA0D-94B082B9F804}" type="datetimeFigureOut">
              <a:rPr lang="en-US" smtClean="0"/>
              <a:pPr/>
              <a:t>7/5/2017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8ADA6-22A8-4CD2-8766-EBF0F31B6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8B2F2-FC38-4938-AA0D-94B082B9F804}" type="datetimeFigureOut">
              <a:rPr lang="en-US" smtClean="0"/>
              <a:pPr/>
              <a:t>7/5/2017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8ADA6-22A8-4CD2-8766-EBF0F31B6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Sources of Finance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0"/>
            <a:ext cx="8229600" cy="1554163"/>
          </a:xfrm>
        </p:spPr>
        <p:txBody>
          <a:bodyPr>
            <a:normAutofit fontScale="92500" lnSpcReduction="10000"/>
          </a:bodyPr>
          <a:lstStyle/>
          <a:p>
            <a:pPr algn="r">
              <a:buNone/>
            </a:pPr>
            <a:r>
              <a:rPr lang="en-US" b="1" dirty="0" smtClean="0"/>
              <a:t>Dr. Manish </a:t>
            </a:r>
            <a:r>
              <a:rPr lang="en-US" b="1" dirty="0" err="1" smtClean="0"/>
              <a:t>Dadhich</a:t>
            </a:r>
            <a:endParaRPr lang="en-US" b="1" dirty="0" smtClean="0"/>
          </a:p>
          <a:p>
            <a:pPr algn="r">
              <a:buNone/>
            </a:pPr>
            <a:r>
              <a:rPr lang="en-US" b="1" dirty="0" smtClean="0"/>
              <a:t>Ph.D., M. Com, NET</a:t>
            </a:r>
          </a:p>
          <a:p>
            <a:pPr>
              <a:buNone/>
            </a:pPr>
            <a:r>
              <a:rPr lang="en-US" b="1" dirty="0" smtClean="0"/>
              <a:t>						      MBA, NET, SET</a:t>
            </a:r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609600"/>
          </a:xfrm>
        </p:spPr>
        <p:txBody>
          <a:bodyPr lIns="0" rIns="0" bIns="0" anchor="b"/>
          <a:lstStyle/>
          <a:p>
            <a:pPr eaLnBrk="1" hangingPunct="1">
              <a:defRPr/>
            </a:pPr>
            <a:r>
              <a:rPr lang="en-US" sz="3200" smtClean="0"/>
              <a:t>Disadvantages (to company)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4294967295"/>
          </p:nvPr>
        </p:nvSpPr>
        <p:spPr>
          <a:xfrm>
            <a:off x="381000" y="762000"/>
            <a:ext cx="8229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200" smtClean="0"/>
              <a:t>Expensive source as expected dividend is high</a:t>
            </a:r>
          </a:p>
          <a:p>
            <a:pPr eaLnBrk="1" hangingPunct="1">
              <a:defRPr/>
            </a:pPr>
            <a:r>
              <a:rPr lang="en-US" sz="2200" smtClean="0"/>
              <a:t>Permanent burden in case of cumulative preference shares</a:t>
            </a:r>
          </a:p>
          <a:p>
            <a:pPr eaLnBrk="1" hangingPunct="1">
              <a:defRPr/>
            </a:pPr>
            <a:r>
              <a:rPr lang="en-US" sz="2200" smtClean="0"/>
              <a:t>Although no legal obligation to pay dividend but continuous delay affect creditworthiness</a:t>
            </a:r>
          </a:p>
          <a:p>
            <a:pPr eaLnBrk="1" hangingPunct="1">
              <a:defRPr/>
            </a:pPr>
            <a:r>
              <a:rPr lang="en-US" sz="2200" smtClean="0"/>
              <a:t>Dividend do not save tax</a:t>
            </a:r>
          </a:p>
          <a:p>
            <a:pPr eaLnBrk="1" hangingPunct="1">
              <a:defRPr/>
            </a:pPr>
            <a:r>
              <a:rPr lang="en-US" sz="2200" smtClean="0"/>
              <a:t>Some preference sh. Carry voting rights also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905000" y="3352800"/>
            <a:ext cx="6170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Disadvantages (to Share holders)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457200" y="4114800"/>
            <a:ext cx="8229600" cy="206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More fluctuations in market price as compared to the debentures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No voting rights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No charge over assets</a:t>
            </a:r>
          </a:p>
          <a:p>
            <a:pPr eaLnBrk="1" hangingPunct="1">
              <a:spcBef>
                <a:spcPct val="5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lang="en-US" sz="2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/>
          <p:cNvSpPr>
            <a:spLocks noGrp="1"/>
          </p:cNvSpPr>
          <p:nvPr>
            <p:ph idx="4294967295"/>
          </p:nvPr>
        </p:nvSpPr>
        <p:spPr>
          <a:xfrm>
            <a:off x="304800" y="762000"/>
            <a:ext cx="8229600" cy="2743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solidFill>
                  <a:srgbClr val="FF0000"/>
                </a:solidFill>
              </a:rPr>
              <a:t>3. Deferred shares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solidFill>
                  <a:srgbClr val="FF0000"/>
                </a:solidFill>
              </a:rPr>
              <a:t>4. No par stock shares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solidFill>
                  <a:srgbClr val="FF0000"/>
                </a:solidFill>
              </a:rPr>
              <a:t>5. Shares with differential Rights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solidFill>
                  <a:srgbClr val="FF0000"/>
                </a:solidFill>
              </a:rPr>
              <a:t>6. Sweat Shares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685800"/>
          </a:xfrm>
        </p:spPr>
        <p:txBody>
          <a:bodyPr lIns="0" rIns="0" bIns="0" anchor="b"/>
          <a:lstStyle/>
          <a:p>
            <a:pPr algn="l" eaLnBrk="1" hangingPunct="1">
              <a:defRPr/>
            </a:pPr>
            <a:r>
              <a:rPr lang="en-US" sz="3200" b="1" u="sng" smtClean="0">
                <a:solidFill>
                  <a:srgbClr val="FF0000"/>
                </a:solidFill>
              </a:rPr>
              <a:t>7. Debt financing</a:t>
            </a:r>
          </a:p>
        </p:txBody>
      </p:sp>
      <p:sp>
        <p:nvSpPr>
          <p:cNvPr id="18435" name="Text Placeholder 4"/>
          <p:cNvSpPr>
            <a:spLocks noGrp="1"/>
          </p:cNvSpPr>
          <p:nvPr>
            <p:ph type="body" idx="4294967295"/>
          </p:nvPr>
        </p:nvSpPr>
        <p:spPr>
          <a:xfrm>
            <a:off x="533400" y="1219200"/>
            <a:ext cx="4041775" cy="603250"/>
          </a:xfrm>
        </p:spPr>
        <p:txBody>
          <a:bodyPr lIns="45720" tIns="0" rIns="45720" bIns="0" anchor="ctr"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b="1" u="sng" smtClean="0">
                <a:solidFill>
                  <a:srgbClr val="FF0000"/>
                </a:solidFill>
              </a:rPr>
              <a:t>(a) Debentures: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700" b="1" smtClean="0">
                <a:solidFill>
                  <a:schemeClr val="tx2"/>
                </a:solidFill>
              </a:rPr>
              <a:t>                                                                                                               </a:t>
            </a:r>
          </a:p>
        </p:txBody>
      </p:sp>
      <p:sp>
        <p:nvSpPr>
          <p:cNvPr id="18440" name="Content Placeholder 2"/>
          <p:cNvSpPr>
            <a:spLocks/>
          </p:cNvSpPr>
          <p:nvPr/>
        </p:nvSpPr>
        <p:spPr bwMode="auto">
          <a:xfrm>
            <a:off x="457200" y="1600200"/>
            <a:ext cx="8229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400" i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Characteristics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Calibri" pitchFamily="34" charset="0"/>
              <a:buAutoNum type="arabicPeriod"/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Maturity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Calibri" pitchFamily="34" charset="0"/>
              <a:buAutoNum type="arabicPeriod"/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Claim on Income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Calibri" pitchFamily="34" charset="0"/>
              <a:buAutoNum type="arabicPeriod"/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Claim on Asset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Calibri" pitchFamily="34" charset="0"/>
              <a:buAutoNum type="arabicPeriod"/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Trust deed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Calibri" pitchFamily="34" charset="0"/>
              <a:buAutoNum type="arabicPeriod"/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Interest rate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Calibri" pitchFamily="34" charset="0"/>
              <a:buAutoNum type="arabicPeriod"/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Redemption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Calibri" pitchFamily="34" charset="0"/>
              <a:buAutoNum type="arabicPeriod"/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Debenture redemption reserve (DDR)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Calibri" pitchFamily="34" charset="0"/>
              <a:buAutoNum type="arabicPeriod"/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Call &amp; put provision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Calibri" pitchFamily="34" charset="0"/>
              <a:buAutoNum type="arabicPeriod"/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Security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Calibri" pitchFamily="34" charset="0"/>
              <a:buAutoNum type="arabicPeriod"/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Convertibility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Calibri" pitchFamily="34" charset="0"/>
              <a:buAutoNum type="arabicPeriod"/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Credit rating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Calibri" pitchFamily="34" charset="0"/>
              <a:buNone/>
              <a:defRPr/>
            </a:pPr>
            <a:endParaRPr lang="en-US" sz="2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Calibri" pitchFamily="34" charset="0"/>
              <a:buAutoNum type="arabicPeriod"/>
              <a:defRPr/>
            </a:pPr>
            <a:endParaRPr lang="en-US" sz="2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Calibri" pitchFamily="34" charset="0"/>
              <a:buAutoNum type="arabicPeriod"/>
              <a:defRPr/>
            </a:pPr>
            <a:endParaRPr lang="en-US" sz="2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3657600" cy="4724400"/>
          </a:xfrm>
        </p:spPr>
        <p:txBody>
          <a:bodyPr/>
          <a:lstStyle/>
          <a:p>
            <a:pPr marL="514350" indent="-514350" eaLnBrk="1" hangingPunct="1">
              <a:defRPr/>
            </a:pPr>
            <a:r>
              <a:rPr lang="en-US" sz="2200" smtClean="0"/>
              <a:t>Simple, Naked, Unsecured</a:t>
            </a:r>
          </a:p>
          <a:p>
            <a:pPr marL="514350" indent="-514350" eaLnBrk="1" hangingPunct="1">
              <a:defRPr/>
            </a:pPr>
            <a:r>
              <a:rPr lang="en-US" sz="2200" smtClean="0"/>
              <a:t>Secured or Mortgaged</a:t>
            </a:r>
          </a:p>
          <a:p>
            <a:pPr marL="514350" indent="-514350" eaLnBrk="1" hangingPunct="1">
              <a:defRPr/>
            </a:pPr>
            <a:r>
              <a:rPr lang="en-US" sz="2200" smtClean="0"/>
              <a:t>Bearer</a:t>
            </a:r>
          </a:p>
          <a:p>
            <a:pPr marL="514350" indent="-514350" eaLnBrk="1" hangingPunct="1">
              <a:defRPr/>
            </a:pPr>
            <a:r>
              <a:rPr lang="en-US" sz="2200" smtClean="0"/>
              <a:t>Registered</a:t>
            </a:r>
          </a:p>
          <a:p>
            <a:pPr marL="514350" indent="-514350" eaLnBrk="1" hangingPunct="1">
              <a:defRPr/>
            </a:pPr>
            <a:r>
              <a:rPr lang="en-US" sz="2200" smtClean="0"/>
              <a:t>Redeemable</a:t>
            </a:r>
          </a:p>
          <a:p>
            <a:pPr marL="514350" indent="-514350" eaLnBrk="1" hangingPunct="1">
              <a:defRPr/>
            </a:pPr>
            <a:r>
              <a:rPr lang="en-US" sz="2200" smtClean="0"/>
              <a:t>Irredeemable</a:t>
            </a:r>
          </a:p>
          <a:p>
            <a:pPr marL="514350" indent="-514350" eaLnBrk="1" hangingPunct="1">
              <a:defRPr/>
            </a:pPr>
            <a:r>
              <a:rPr lang="en-US" sz="2200" smtClean="0"/>
              <a:t>Convertible:</a:t>
            </a:r>
          </a:p>
          <a:p>
            <a:pPr marL="514350" indent="-514350" eaLnBrk="1" hangingPunct="1">
              <a:buFont typeface="Wingdings" pitchFamily="2" charset="2"/>
              <a:buNone/>
              <a:defRPr/>
            </a:pPr>
            <a:r>
              <a:rPr lang="en-US" sz="2200" smtClean="0"/>
              <a:t>      FCD</a:t>
            </a:r>
          </a:p>
          <a:p>
            <a:pPr marL="514350" indent="-514350" eaLnBrk="1" hangingPunct="1">
              <a:buFont typeface="Wingdings" pitchFamily="2" charset="2"/>
              <a:buNone/>
              <a:defRPr/>
            </a:pPr>
            <a:r>
              <a:rPr lang="en-US" sz="2200" smtClean="0"/>
              <a:t>      PCD</a:t>
            </a:r>
          </a:p>
          <a:p>
            <a:pPr marL="514350" indent="-514350" eaLnBrk="1" hangingPunct="1">
              <a:buFont typeface="Wingdings" pitchFamily="2" charset="2"/>
              <a:buNone/>
              <a:defRPr/>
            </a:pPr>
            <a:r>
              <a:rPr lang="en-US" sz="2200" smtClean="0"/>
              <a:t>      NCD</a:t>
            </a:r>
          </a:p>
          <a:p>
            <a:pPr marL="514350" indent="-514350" eaLnBrk="1" hangingPunct="1">
              <a:defRPr/>
            </a:pPr>
            <a:endParaRPr lang="en-US" sz="2200" smtClean="0"/>
          </a:p>
          <a:p>
            <a:pPr marL="514350" indent="-514350" eaLnBrk="1" hangingPunct="1">
              <a:defRPr/>
            </a:pPr>
            <a:endParaRPr lang="en-US" sz="2200" smtClean="0"/>
          </a:p>
        </p:txBody>
      </p:sp>
      <p:sp>
        <p:nvSpPr>
          <p:cNvPr id="8" name="Content Placeholder 7"/>
          <p:cNvSpPr>
            <a:spLocks/>
          </p:cNvSpPr>
          <p:nvPr/>
        </p:nvSpPr>
        <p:spPr bwMode="auto">
          <a:xfrm>
            <a:off x="4191000" y="1371600"/>
            <a:ext cx="4953000" cy="357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/>
          <a:lstStyle/>
          <a:p>
            <a:pPr marL="514350" indent="-51435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Zero interest bonds or debentures</a:t>
            </a:r>
          </a:p>
          <a:p>
            <a:pPr marL="514350" indent="-51435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First debenture and second debenture</a:t>
            </a:r>
          </a:p>
          <a:p>
            <a:pPr marL="514350" indent="-51435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Guaranteed debentures</a:t>
            </a:r>
          </a:p>
          <a:p>
            <a:pPr marL="514350" indent="-51435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Collateral debentures</a:t>
            </a:r>
          </a:p>
          <a:p>
            <a:pPr marL="514350" indent="-51435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Deep discount bonds (DDB)</a:t>
            </a:r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762000" y="3048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FF0000"/>
                </a:solidFill>
              </a:rPr>
              <a:t>Types: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lIns="0" rIns="0" bIns="0" anchor="b">
            <a:normAutofit/>
          </a:bodyPr>
          <a:lstStyle/>
          <a:p>
            <a:pPr eaLnBrk="1" hangingPunct="1">
              <a:defRPr/>
            </a:pPr>
            <a:r>
              <a:rPr lang="en-US" sz="3200" smtClean="0"/>
              <a:t>Advantages</a:t>
            </a:r>
            <a:r>
              <a:rPr lang="en-US" sz="3900" smtClean="0"/>
              <a:t/>
            </a:r>
            <a:br>
              <a:rPr lang="en-US" sz="3900" smtClean="0"/>
            </a:br>
            <a:endParaRPr lang="en-US" sz="39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838200"/>
            <a:ext cx="8229600" cy="4953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200" i="1" smtClean="0"/>
              <a:t>To Company</a:t>
            </a:r>
          </a:p>
          <a:p>
            <a:pPr eaLnBrk="1" hangingPunct="1">
              <a:lnSpc>
                <a:spcPct val="90000"/>
              </a:lnSpc>
              <a:buFont typeface="Calibri" pitchFamily="34" charset="0"/>
              <a:buAutoNum type="arabicPeriod"/>
              <a:defRPr/>
            </a:pPr>
            <a:r>
              <a:rPr lang="en-US" sz="2200" smtClean="0"/>
              <a:t>Long term funds</a:t>
            </a:r>
          </a:p>
          <a:p>
            <a:pPr eaLnBrk="1" hangingPunct="1">
              <a:lnSpc>
                <a:spcPct val="90000"/>
              </a:lnSpc>
              <a:buFont typeface="Calibri" pitchFamily="34" charset="0"/>
              <a:buAutoNum type="arabicPeriod"/>
              <a:defRPr/>
            </a:pPr>
            <a:r>
              <a:rPr lang="en-US" sz="2200" smtClean="0"/>
              <a:t>Low rate of interest as compared to dividend</a:t>
            </a:r>
          </a:p>
          <a:p>
            <a:pPr eaLnBrk="1" hangingPunct="1">
              <a:lnSpc>
                <a:spcPct val="90000"/>
              </a:lnSpc>
              <a:buFont typeface="Calibri" pitchFamily="34" charset="0"/>
              <a:buAutoNum type="arabicPeriod"/>
              <a:defRPr/>
            </a:pPr>
            <a:r>
              <a:rPr lang="en-US" sz="2200" smtClean="0"/>
              <a:t>No dilution of control</a:t>
            </a:r>
          </a:p>
          <a:p>
            <a:pPr eaLnBrk="1" hangingPunct="1">
              <a:lnSpc>
                <a:spcPct val="90000"/>
              </a:lnSpc>
              <a:buFont typeface="Calibri" pitchFamily="34" charset="0"/>
              <a:buAutoNum type="arabicPeriod"/>
              <a:defRPr/>
            </a:pPr>
            <a:r>
              <a:rPr lang="en-US" sz="2200" smtClean="0"/>
              <a:t>Addition of debenture in capital structure increases the EPS</a:t>
            </a:r>
          </a:p>
          <a:p>
            <a:pPr eaLnBrk="1" hangingPunct="1">
              <a:lnSpc>
                <a:spcPct val="90000"/>
              </a:lnSpc>
              <a:buFont typeface="Calibri" pitchFamily="34" charset="0"/>
              <a:buAutoNum type="arabicPeriod"/>
              <a:defRPr/>
            </a:pPr>
            <a:r>
              <a:rPr lang="en-US" sz="2200" smtClean="0"/>
              <a:t>Can be redeemed any time with the availability of surplus funds</a:t>
            </a:r>
          </a:p>
          <a:p>
            <a:pPr eaLnBrk="1" hangingPunct="1">
              <a:lnSpc>
                <a:spcPct val="90000"/>
              </a:lnSpc>
              <a:buFont typeface="Calibri" pitchFamily="34" charset="0"/>
              <a:buNone/>
              <a:defRPr/>
            </a:pPr>
            <a:endParaRPr lang="en-US" sz="22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200" i="1" smtClean="0"/>
              <a:t>To share holder</a:t>
            </a:r>
          </a:p>
          <a:p>
            <a:pPr eaLnBrk="1" hangingPunct="1">
              <a:lnSpc>
                <a:spcPct val="90000"/>
              </a:lnSpc>
              <a:buFont typeface="Calibri" pitchFamily="34" charset="0"/>
              <a:buAutoNum type="arabicPeriod"/>
              <a:defRPr/>
            </a:pPr>
            <a:r>
              <a:rPr lang="en-US" sz="2200" smtClean="0"/>
              <a:t>Fixed , regular source of income</a:t>
            </a:r>
          </a:p>
          <a:p>
            <a:pPr eaLnBrk="1" hangingPunct="1">
              <a:lnSpc>
                <a:spcPct val="90000"/>
              </a:lnSpc>
              <a:buFont typeface="Calibri" pitchFamily="34" charset="0"/>
              <a:buAutoNum type="arabicPeriod"/>
              <a:defRPr/>
            </a:pPr>
            <a:r>
              <a:rPr lang="en-US" sz="2200" smtClean="0"/>
              <a:t>Security of investment</a:t>
            </a:r>
          </a:p>
          <a:p>
            <a:pPr eaLnBrk="1" hangingPunct="1">
              <a:lnSpc>
                <a:spcPct val="90000"/>
              </a:lnSpc>
              <a:buFont typeface="Calibri" pitchFamily="34" charset="0"/>
              <a:buAutoNum type="arabicPeriod"/>
              <a:defRPr/>
            </a:pPr>
            <a:r>
              <a:rPr lang="en-US" sz="2200" smtClean="0"/>
              <a:t>Definite maturity period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200" smtClean="0"/>
          </a:p>
          <a:p>
            <a:pPr eaLnBrk="1" hangingPunct="1">
              <a:lnSpc>
                <a:spcPct val="90000"/>
              </a:lnSpc>
              <a:buFont typeface="Calibri" pitchFamily="34" charset="0"/>
              <a:buAutoNum type="arabicPeriod"/>
              <a:defRPr/>
            </a:pPr>
            <a:endParaRPr lang="en-US" sz="2200" smtClean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 idx="4294967295"/>
          </p:nvPr>
        </p:nvSpPr>
        <p:spPr>
          <a:xfrm>
            <a:off x="533400" y="228600"/>
            <a:ext cx="8229600" cy="685800"/>
          </a:xfrm>
        </p:spPr>
        <p:txBody>
          <a:bodyPr lIns="0" rIns="0" bIns="0" anchor="b"/>
          <a:lstStyle/>
          <a:p>
            <a:pPr eaLnBrk="1" hangingPunct="1">
              <a:defRPr/>
            </a:pPr>
            <a:r>
              <a:rPr lang="en-US" sz="3200" smtClean="0"/>
              <a:t>Disadvantages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200" i="1" smtClean="0"/>
              <a:t>To company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200" smtClean="0"/>
              <a:t>Fixed interest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200" smtClean="0"/>
              <a:t>Charge on assets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200" smtClean="0"/>
              <a:t>It generally increases the risk on investor thereby increasing the cost of equity capital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200" smtClean="0"/>
              <a:t>High stamp duty increases the cost of issue 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200" smtClean="0"/>
              <a:t>Cannot be used by the company having highly elastic demand, instable earnings, insufficient fixed assets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None/>
              <a:defRPr/>
            </a:pPr>
            <a:endParaRPr lang="en-US" sz="22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i="1" smtClean="0"/>
              <a:t>To Shareholders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200" smtClean="0"/>
              <a:t>No voting rights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200" smtClean="0"/>
              <a:t>Merely creditors not the owners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200" smtClean="0"/>
              <a:t>Uncertainty in redemption</a:t>
            </a:r>
            <a:r>
              <a:rPr lang="en-US" sz="3000" smtClean="0"/>
              <a:t> 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endParaRPr lang="en-US" sz="3000" smtClean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066800"/>
            <a:ext cx="8229600" cy="838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800" b="1" dirty="0" smtClean="0">
                <a:solidFill>
                  <a:srgbClr val="FF0000"/>
                </a:solidFill>
              </a:rPr>
              <a:t/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</a:rPr>
              <a:t/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</a:rPr>
              <a:t/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</a:rPr>
              <a:t>(b) Term loans (from FI)</a:t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</a:rPr>
              <a:t/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</a:rPr>
              <a:t/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sz="2800" b="1" u="sng" dirty="0" smtClean="0">
                <a:solidFill>
                  <a:srgbClr val="FF0000"/>
                </a:solidFill>
              </a:rPr>
              <a:t>8. Venture capital financing</a:t>
            </a:r>
            <a:r>
              <a:rPr lang="en-US" sz="2800" b="1" dirty="0" smtClean="0">
                <a:solidFill>
                  <a:srgbClr val="FF0000"/>
                </a:solidFill>
              </a:rPr>
              <a:t/>
            </a:r>
            <a:br>
              <a:rPr lang="en-US" sz="2800" b="1" dirty="0" smtClean="0">
                <a:solidFill>
                  <a:srgbClr val="FF0000"/>
                </a:solidFill>
              </a:rPr>
            </a:br>
            <a:endParaRPr lang="en-US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4800" y="381000"/>
            <a:ext cx="8229600" cy="381000"/>
          </a:xfrm>
        </p:spPr>
        <p:txBody>
          <a:bodyPr lIns="0" rIns="0" bIns="0" anchor="b">
            <a:normAutofit fontScale="90000"/>
          </a:bodyPr>
          <a:lstStyle/>
          <a:p>
            <a:pPr algn="l" eaLnBrk="1" hangingPunct="1">
              <a:defRPr/>
            </a:pPr>
            <a:r>
              <a:rPr lang="en-US" sz="3200" b="1" u="sng" smtClean="0">
                <a:solidFill>
                  <a:srgbClr val="FF0000"/>
                </a:solidFill>
              </a:rPr>
              <a:t>9. Internal financing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i="1" smtClean="0">
                <a:solidFill>
                  <a:srgbClr val="FF0000"/>
                </a:solidFill>
              </a:rPr>
              <a:t>Need</a:t>
            </a:r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en-US" smtClean="0"/>
              <a:t>Replacement of fixed assets</a:t>
            </a:r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en-US" smtClean="0"/>
              <a:t>Expansion plans</a:t>
            </a:r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en-US" smtClean="0"/>
              <a:t>Contributing towards fixed or working capital requirements</a:t>
            </a:r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en-US" smtClean="0"/>
              <a:t>Improve efficiency of plant and equipments</a:t>
            </a:r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en-US" smtClean="0"/>
              <a:t>Redemption of loans etc</a:t>
            </a:r>
          </a:p>
          <a:p>
            <a:pPr eaLnBrk="1" hangingPunct="1">
              <a:buFont typeface="Calibri" pitchFamily="34" charset="0"/>
              <a:buAutoNum type="arabicPeriod"/>
              <a:defRPr/>
            </a:pPr>
            <a:endParaRPr lang="en-US" smtClean="0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457200" y="990600"/>
            <a:ext cx="480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(a) Retained earning: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 idx="4294967295"/>
          </p:nvPr>
        </p:nvSpPr>
        <p:spPr>
          <a:xfrm>
            <a:off x="0" y="762000"/>
            <a:ext cx="8229600" cy="381000"/>
          </a:xfrm>
          <a:noFill/>
        </p:spPr>
        <p:txBody>
          <a:bodyPr lIns="0" rIns="0" bIns="0" anchor="b">
            <a:normAutofit fontScale="90000"/>
          </a:bodyPr>
          <a:lstStyle/>
          <a:p>
            <a:pPr algn="l" eaLnBrk="1" hangingPunct="1"/>
            <a:r>
              <a:rPr lang="en-US" sz="2800" b="1" u="sng" smtClean="0">
                <a:solidFill>
                  <a:srgbClr val="FF0000"/>
                </a:solidFill>
                <a:effectLst/>
              </a:rPr>
              <a:t>  Factors Influencing: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2209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200" smtClean="0"/>
              <a:t>Earning Capacity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200" smtClean="0"/>
              <a:t>Desire and type of shareholders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200" smtClean="0"/>
              <a:t>Future financial requirements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200" smtClean="0"/>
              <a:t>Dividend policy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200" smtClean="0"/>
              <a:t>Taxation policy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US" sz="2200" smtClean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 idx="4294967295"/>
          </p:nvPr>
        </p:nvSpPr>
        <p:spPr>
          <a:xfrm>
            <a:off x="533400" y="228600"/>
            <a:ext cx="8229600" cy="533400"/>
          </a:xfrm>
        </p:spPr>
        <p:txBody>
          <a:bodyPr lIns="0" rIns="0" bIns="0" anchor="b"/>
          <a:lstStyle/>
          <a:p>
            <a:pPr eaLnBrk="1" hangingPunct="1">
              <a:defRPr/>
            </a:pPr>
            <a:r>
              <a:rPr lang="en-US" sz="3200" u="sng" smtClean="0"/>
              <a:t>Advantages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4294967295"/>
          </p:nvPr>
        </p:nvSpPr>
        <p:spPr>
          <a:xfrm>
            <a:off x="152400" y="990600"/>
            <a:ext cx="8229600" cy="3429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 i="1" smtClean="0">
                <a:solidFill>
                  <a:srgbClr val="EBFAFF"/>
                </a:solidFill>
              </a:rPr>
              <a:t>To Company</a:t>
            </a:r>
          </a:p>
          <a:p>
            <a:pPr eaLnBrk="1" hangingPunct="1">
              <a:defRPr/>
            </a:pPr>
            <a:r>
              <a:rPr lang="en-US" sz="2200" smtClean="0"/>
              <a:t>Absorption of economic shocks</a:t>
            </a:r>
          </a:p>
          <a:p>
            <a:pPr eaLnBrk="1" hangingPunct="1">
              <a:defRPr/>
            </a:pPr>
            <a:r>
              <a:rPr lang="en-US" sz="2200" smtClean="0"/>
              <a:t>Economical method of financing</a:t>
            </a:r>
          </a:p>
          <a:p>
            <a:pPr eaLnBrk="1" hangingPunct="1">
              <a:defRPr/>
            </a:pPr>
            <a:r>
              <a:rPr lang="en-US" sz="2200" smtClean="0"/>
              <a:t>Aid in smooth and undisturbed running of business</a:t>
            </a:r>
          </a:p>
          <a:p>
            <a:pPr eaLnBrk="1" hangingPunct="1">
              <a:defRPr/>
            </a:pPr>
            <a:r>
              <a:rPr lang="en-US" sz="2200" smtClean="0"/>
              <a:t>Helps to follow stable dividend policy</a:t>
            </a:r>
          </a:p>
          <a:p>
            <a:pPr eaLnBrk="1" hangingPunct="1">
              <a:defRPr/>
            </a:pPr>
            <a:r>
              <a:rPr lang="en-US" sz="2200" smtClean="0"/>
              <a:t>Flexible financial structure</a:t>
            </a:r>
          </a:p>
          <a:p>
            <a:pPr eaLnBrk="1" hangingPunct="1">
              <a:defRPr/>
            </a:pPr>
            <a:r>
              <a:rPr lang="en-US" sz="2200" smtClean="0"/>
              <a:t>Makes co. self dependent</a:t>
            </a:r>
          </a:p>
          <a:p>
            <a:pPr eaLnBrk="1" hangingPunct="1">
              <a:defRPr/>
            </a:pPr>
            <a:r>
              <a:rPr lang="en-US" sz="2200" smtClean="0"/>
              <a:t>Enables to redeem long term liabilities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Parameter for choosing sources of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lvl="0"/>
            <a:r>
              <a:rPr lang="en-US" dirty="0"/>
              <a:t>Cost of source of </a:t>
            </a:r>
            <a:r>
              <a:rPr lang="en-US" dirty="0" smtClean="0"/>
              <a:t>fund.</a:t>
            </a:r>
            <a:endParaRPr lang="en-US" dirty="0"/>
          </a:p>
          <a:p>
            <a:pPr lvl="0"/>
            <a:r>
              <a:rPr lang="en-US" dirty="0" smtClean="0"/>
              <a:t>Tenure.</a:t>
            </a:r>
            <a:endParaRPr lang="en-US" dirty="0"/>
          </a:p>
          <a:p>
            <a:pPr lvl="0"/>
            <a:r>
              <a:rPr lang="en-US" dirty="0"/>
              <a:t>Leverage planned by the </a:t>
            </a:r>
            <a:r>
              <a:rPr lang="en-US" dirty="0" smtClean="0"/>
              <a:t>company.</a:t>
            </a:r>
            <a:endParaRPr lang="en-US" dirty="0"/>
          </a:p>
          <a:p>
            <a:pPr lvl="0"/>
            <a:r>
              <a:rPr lang="en-US" dirty="0" smtClean="0"/>
              <a:t>Financial </a:t>
            </a:r>
            <a:r>
              <a:rPr lang="en-US" dirty="0"/>
              <a:t>condition prevalent in the </a:t>
            </a:r>
            <a:r>
              <a:rPr lang="en-US" dirty="0" smtClean="0"/>
              <a:t>economy.</a:t>
            </a:r>
            <a:endParaRPr lang="en-US" dirty="0"/>
          </a:p>
          <a:p>
            <a:pPr lvl="0"/>
            <a:r>
              <a:rPr lang="en-US" dirty="0"/>
              <a:t>Risk profile of </a:t>
            </a:r>
            <a:r>
              <a:rPr lang="en-US" dirty="0" smtClean="0"/>
              <a:t>both the </a:t>
            </a:r>
            <a:r>
              <a:rPr lang="en-US" dirty="0"/>
              <a:t>company as well as the industry in which the company </a:t>
            </a:r>
            <a:r>
              <a:rPr lang="en-US" dirty="0" smtClean="0"/>
              <a:t>operates.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4" descr="j039929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4876800"/>
            <a:ext cx="6248400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609600"/>
          </a:xfrm>
        </p:spPr>
        <p:txBody>
          <a:bodyPr lIns="0" rIns="0" bIns="0" anchor="b"/>
          <a:lstStyle/>
          <a:p>
            <a:pPr eaLnBrk="1" hangingPunct="1">
              <a:defRPr/>
            </a:pPr>
            <a:r>
              <a:rPr lang="en-US" sz="3200" smtClean="0"/>
              <a:t>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i="1" smtClean="0">
                <a:solidFill>
                  <a:srgbClr val="EBFAFF"/>
                </a:solidFill>
              </a:rPr>
              <a:t>To shareholders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200" smtClean="0"/>
              <a:t>Increase in value of share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200" smtClean="0"/>
              <a:t>Safety of investment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200" smtClean="0"/>
              <a:t>Enhanced earning capacity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200" smtClean="0"/>
              <a:t>No dilution of control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200" smtClean="0"/>
              <a:t>Evasion of super tax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None/>
              <a:defRPr/>
            </a:pPr>
            <a:endParaRPr lang="en-US" sz="22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i="1" smtClean="0">
                <a:solidFill>
                  <a:srgbClr val="EBFAFF"/>
                </a:solidFill>
              </a:rPr>
              <a:t>To society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200" smtClean="0"/>
              <a:t>Increased rate of capital formation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200" smtClean="0"/>
              <a:t>Stimulates industrialization 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200" smtClean="0"/>
              <a:t>Increased productivity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200" smtClean="0"/>
              <a:t>Decrease the rate of industrial failure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200" smtClean="0"/>
              <a:t>Higher standard of living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8229600" cy="533400"/>
          </a:xfrm>
        </p:spPr>
        <p:txBody>
          <a:bodyPr lIns="0" rIns="0" bIns="0" anchor="b"/>
          <a:lstStyle/>
          <a:p>
            <a:pPr eaLnBrk="1" hangingPunct="1">
              <a:defRPr/>
            </a:pPr>
            <a:r>
              <a:rPr lang="en-US" sz="3200" u="sng" smtClean="0"/>
              <a:t>Disadvantages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4294967295"/>
          </p:nvPr>
        </p:nvSpPr>
        <p:spPr>
          <a:xfrm>
            <a:off x="381000" y="1143000"/>
            <a:ext cx="8229600" cy="22860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/>
              <a:t>Over capitalization</a:t>
            </a:r>
          </a:p>
          <a:p>
            <a:pPr eaLnBrk="1" hangingPunct="1">
              <a:defRPr/>
            </a:pPr>
            <a:r>
              <a:rPr lang="en-US" sz="2400" smtClean="0"/>
              <a:t>Creation of monopoly</a:t>
            </a:r>
          </a:p>
          <a:p>
            <a:pPr eaLnBrk="1" hangingPunct="1">
              <a:defRPr/>
            </a:pPr>
            <a:r>
              <a:rPr lang="en-US" sz="2400" smtClean="0"/>
              <a:t>Deprive the freedom of investors</a:t>
            </a:r>
          </a:p>
          <a:p>
            <a:pPr eaLnBrk="1" hangingPunct="1">
              <a:defRPr/>
            </a:pPr>
            <a:r>
              <a:rPr lang="en-US" sz="2400" smtClean="0"/>
              <a:t>Misuse of retained earnings</a:t>
            </a:r>
          </a:p>
          <a:p>
            <a:pPr eaLnBrk="1" hangingPunct="1">
              <a:defRPr/>
            </a:pPr>
            <a:r>
              <a:rPr lang="en-US" sz="2400" smtClean="0"/>
              <a:t>Dissatisfaction among share holders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3"/>
          <p:cNvSpPr txBox="1">
            <a:spLocks noChangeArrowheads="1"/>
          </p:cNvSpPr>
          <p:nvPr/>
        </p:nvSpPr>
        <p:spPr bwMode="auto">
          <a:xfrm>
            <a:off x="381000" y="1371600"/>
            <a:ext cx="57150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(b)</a:t>
            </a:r>
            <a:r>
              <a:rPr lang="en-US" sz="32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 Depreciation</a:t>
            </a:r>
          </a:p>
          <a:p>
            <a:pPr eaLnBrk="1" hangingPunct="1">
              <a:defRPr/>
            </a:pPr>
            <a:endParaRPr lang="en-US" sz="3200" b="1" u="sng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nstantia" pitchFamily="18" charset="0"/>
            </a:endParaRPr>
          </a:p>
          <a:p>
            <a:pPr eaLnBrk="1" hangingPunct="1">
              <a:defRPr/>
            </a:pP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(c)</a:t>
            </a:r>
            <a:r>
              <a:rPr lang="en-US" sz="32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 Working Capital</a:t>
            </a:r>
          </a:p>
          <a:p>
            <a:pPr eaLnBrk="1" hangingPunct="1">
              <a:defRPr/>
            </a:pPr>
            <a:endParaRPr lang="en-US" sz="3200" b="1" u="sng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nstantia" pitchFamily="18" charset="0"/>
            </a:endParaRPr>
          </a:p>
          <a:p>
            <a:pPr eaLnBrk="1" hangingPunct="1">
              <a:defRPr/>
            </a:pP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(d)</a:t>
            </a:r>
            <a:r>
              <a:rPr lang="en-US" sz="32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 Sale of assets</a:t>
            </a:r>
          </a:p>
          <a:p>
            <a:pPr eaLnBrk="1" hangingPunct="1">
              <a:defRPr/>
            </a:pPr>
            <a:endParaRPr lang="en-US" sz="3200" b="1" u="sng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nstantia" pitchFamily="18" charset="0"/>
            </a:endParaRPr>
          </a:p>
          <a:p>
            <a:pPr eaLnBrk="1" hangingPunct="1">
              <a:defRPr/>
            </a:pPr>
            <a:endParaRPr lang="en-US" sz="3200" b="1" u="sng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nstantia" pitchFamily="18" charset="0"/>
            </a:endParaRPr>
          </a:p>
          <a:p>
            <a:pPr eaLnBrk="1" hangingPunct="1">
              <a:defRPr/>
            </a:pPr>
            <a:endParaRPr lang="en-US" sz="3200" b="1" u="sng">
              <a:effectLst>
                <a:outerShdw blurRad="38100" dist="38100" dir="2700000" algn="tl">
                  <a:srgbClr val="000000"/>
                </a:outerShdw>
              </a:effectLst>
              <a:latin typeface="Constantia" pitchFamily="18" charset="0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u="sng" smtClean="0"/>
              <a:t>MEDIUM TERM FINANCING</a:t>
            </a:r>
            <a:r>
              <a:rPr lang="en-US" smtClean="0"/>
              <a:t> 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229600" cy="4648200"/>
          </a:xfrm>
        </p:spPr>
        <p:txBody>
          <a:bodyPr/>
          <a:lstStyle/>
          <a:p>
            <a:pPr marL="609600" indent="-609600" eaLnBrk="1" hangingPunct="1">
              <a:buClr>
                <a:srgbClr val="FF0000"/>
              </a:buClr>
              <a:buSzPct val="85000"/>
              <a:buFont typeface="Wingdings" pitchFamily="2" charset="2"/>
              <a:buAutoNum type="arabicPeriod"/>
              <a:defRPr/>
            </a:pPr>
            <a:r>
              <a:rPr lang="en-US" sz="2800" b="1" u="sng" dirty="0" smtClean="0">
                <a:solidFill>
                  <a:srgbClr val="FF0000"/>
                </a:solidFill>
              </a:rPr>
              <a:t>Public deposit</a:t>
            </a:r>
          </a:p>
          <a:p>
            <a:pPr marL="609600" indent="-609600" eaLnBrk="1" hangingPunct="1">
              <a:buClr>
                <a:srgbClr val="FF0000"/>
              </a:buClr>
              <a:buSzPct val="85000"/>
              <a:buFont typeface="Wingdings" pitchFamily="2" charset="2"/>
              <a:buNone/>
              <a:defRPr/>
            </a:pPr>
            <a:endParaRPr lang="en-US" sz="2800" b="1" u="sng" dirty="0" smtClean="0">
              <a:solidFill>
                <a:srgbClr val="FF0000"/>
              </a:solidFill>
            </a:endParaRPr>
          </a:p>
          <a:p>
            <a:pPr marL="609600" indent="-609600" eaLnBrk="1" hangingPunct="1">
              <a:buClr>
                <a:srgbClr val="FF0000"/>
              </a:buClr>
              <a:buSzPct val="85000"/>
              <a:buFont typeface="Wingdings" pitchFamily="2" charset="2"/>
              <a:buNone/>
              <a:defRPr/>
            </a:pPr>
            <a:r>
              <a:rPr lang="en-US" sz="2800" b="1" u="sng" dirty="0" smtClean="0">
                <a:solidFill>
                  <a:srgbClr val="FF0000"/>
                </a:solidFill>
              </a:rPr>
              <a:t>2. Term loan ( from commercial banks</a:t>
            </a:r>
          </a:p>
          <a:p>
            <a:pPr marL="609600" indent="-609600" eaLnBrk="1" hangingPunct="1">
              <a:buClr>
                <a:srgbClr val="FF0000"/>
              </a:buClr>
              <a:buSzPct val="85000"/>
              <a:buFont typeface="Wingdings" pitchFamily="2" charset="2"/>
              <a:buNone/>
              <a:defRPr/>
            </a:pPr>
            <a:endParaRPr lang="en-US" sz="2800" b="1" u="sng" dirty="0" smtClean="0">
              <a:solidFill>
                <a:srgbClr val="FF0000"/>
              </a:solidFill>
            </a:endParaRPr>
          </a:p>
          <a:p>
            <a:pPr marL="609600" indent="-609600" eaLnBrk="1" hangingPunct="1">
              <a:buClr>
                <a:srgbClr val="FF0000"/>
              </a:buClr>
              <a:buSzPct val="85000"/>
              <a:buFont typeface="Wingdings" pitchFamily="2" charset="2"/>
              <a:buNone/>
              <a:defRPr/>
            </a:pPr>
            <a:r>
              <a:rPr lang="en-US" sz="2800" b="1" u="sng" dirty="0" smtClean="0">
                <a:solidFill>
                  <a:srgbClr val="FF0000"/>
                </a:solidFill>
              </a:rPr>
              <a:t>3. Hire purchase</a:t>
            </a:r>
          </a:p>
          <a:p>
            <a:pPr marL="609600" indent="-609600" eaLnBrk="1" hangingPunct="1">
              <a:buClr>
                <a:srgbClr val="FF0000"/>
              </a:buClr>
              <a:buSzPct val="85000"/>
              <a:buFont typeface="Wingdings" pitchFamily="2" charset="2"/>
              <a:buNone/>
              <a:defRPr/>
            </a:pPr>
            <a:endParaRPr lang="en-US" sz="2800" b="1" u="sng" dirty="0" smtClean="0">
              <a:solidFill>
                <a:srgbClr val="FF0000"/>
              </a:solidFill>
            </a:endParaRPr>
          </a:p>
          <a:p>
            <a:pPr marL="609600" indent="-609600" eaLnBrk="1" hangingPunct="1">
              <a:buClr>
                <a:srgbClr val="FF0000"/>
              </a:buClr>
              <a:buSzPct val="85000"/>
              <a:buFont typeface="Wingdings" pitchFamily="2" charset="2"/>
              <a:buNone/>
              <a:defRPr/>
            </a:pPr>
            <a:r>
              <a:rPr lang="en-US" sz="2800" b="1" u="sng" dirty="0" smtClean="0">
                <a:solidFill>
                  <a:srgbClr val="FF0000"/>
                </a:solidFill>
              </a:rPr>
              <a:t>4. Lease financing</a:t>
            </a:r>
          </a:p>
          <a:p>
            <a:pPr marL="609600" indent="-609600" eaLnBrk="1" hangingPunct="1">
              <a:buClr>
                <a:srgbClr val="FF0000"/>
              </a:buClr>
              <a:buSzPct val="85000"/>
              <a:buFont typeface="Wingdings" pitchFamily="2" charset="2"/>
              <a:buNone/>
              <a:defRPr/>
            </a:pPr>
            <a:endParaRPr lang="en-US" sz="2800" b="1" u="sng" dirty="0" smtClean="0">
              <a:solidFill>
                <a:srgbClr val="FF0000"/>
              </a:solidFill>
            </a:endParaRPr>
          </a:p>
          <a:p>
            <a:pPr marL="609600" indent="-609600" eaLnBrk="1" hangingPunct="1">
              <a:buClr>
                <a:srgbClr val="FF0000"/>
              </a:buClr>
              <a:buSzPct val="85000"/>
              <a:buFont typeface="Wingdings" pitchFamily="2" charset="2"/>
              <a:buNone/>
              <a:defRPr/>
            </a:pPr>
            <a:endParaRPr lang="en-US" sz="2800" b="1" u="sng" dirty="0" smtClean="0">
              <a:solidFill>
                <a:srgbClr val="FF0000"/>
              </a:solidFill>
            </a:endParaRPr>
          </a:p>
          <a:p>
            <a:pPr marL="609600" indent="-609600" eaLnBrk="1" hangingPunct="1">
              <a:buClr>
                <a:srgbClr val="FF0000"/>
              </a:buClr>
              <a:buSzPct val="85000"/>
              <a:buFont typeface="Wingdings" pitchFamily="2" charset="2"/>
              <a:buAutoNum type="arabicPeriod"/>
              <a:defRPr/>
            </a:pPr>
            <a:endParaRPr lang="en-US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SHORT TERM FINANCING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24400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110000"/>
              </a:lnSpc>
              <a:buClr>
                <a:srgbClr val="FF0000"/>
              </a:buClr>
              <a:buSzTx/>
              <a:buFont typeface="Wingdings" pitchFamily="2" charset="2"/>
              <a:buAutoNum type="arabicPeriod"/>
              <a:defRPr/>
            </a:pPr>
            <a:r>
              <a:rPr lang="en-US" sz="2800" b="1" u="sng" dirty="0" smtClean="0">
                <a:solidFill>
                  <a:srgbClr val="FF0000"/>
                </a:solidFill>
              </a:rPr>
              <a:t>Trade Credit</a:t>
            </a:r>
          </a:p>
          <a:p>
            <a:pPr marL="609600" indent="-609600" eaLnBrk="1" hangingPunct="1">
              <a:lnSpc>
                <a:spcPct val="110000"/>
              </a:lnSpc>
              <a:buClr>
                <a:srgbClr val="FF0000"/>
              </a:buClr>
              <a:buSzTx/>
              <a:buFont typeface="Wingdings" pitchFamily="2" charset="2"/>
              <a:buAutoNum type="arabicPeriod"/>
              <a:defRPr/>
            </a:pPr>
            <a:r>
              <a:rPr lang="en-US" sz="2800" b="1" u="sng" dirty="0" smtClean="0">
                <a:solidFill>
                  <a:srgbClr val="FF0000"/>
                </a:solidFill>
              </a:rPr>
              <a:t>Customer Advances</a:t>
            </a:r>
          </a:p>
          <a:p>
            <a:pPr marL="609600" indent="-609600" eaLnBrk="1" hangingPunct="1">
              <a:lnSpc>
                <a:spcPct val="110000"/>
              </a:lnSpc>
              <a:buClr>
                <a:srgbClr val="FF0000"/>
              </a:buClr>
              <a:buSzTx/>
              <a:buFont typeface="Wingdings" pitchFamily="2" charset="2"/>
              <a:buAutoNum type="arabicPeriod"/>
              <a:defRPr/>
            </a:pPr>
            <a:r>
              <a:rPr lang="en-US" sz="2800" b="1" u="sng" dirty="0" smtClean="0">
                <a:solidFill>
                  <a:srgbClr val="FF0000"/>
                </a:solidFill>
              </a:rPr>
              <a:t>Accruals</a:t>
            </a:r>
          </a:p>
          <a:p>
            <a:pPr marL="609600" indent="-609600" eaLnBrk="1" hangingPunct="1">
              <a:lnSpc>
                <a:spcPct val="110000"/>
              </a:lnSpc>
              <a:buClr>
                <a:srgbClr val="FF0000"/>
              </a:buClr>
              <a:buSzTx/>
              <a:buFont typeface="Wingdings" pitchFamily="2" charset="2"/>
              <a:buAutoNum type="arabicPeriod"/>
              <a:defRPr/>
            </a:pPr>
            <a:r>
              <a:rPr lang="en-US" sz="2800" b="1" u="sng" dirty="0" smtClean="0">
                <a:solidFill>
                  <a:srgbClr val="FF0000"/>
                </a:solidFill>
              </a:rPr>
              <a:t>Deferred Incomes</a:t>
            </a:r>
          </a:p>
          <a:p>
            <a:pPr marL="609600" indent="-609600" eaLnBrk="1" hangingPunct="1">
              <a:lnSpc>
                <a:spcPct val="110000"/>
              </a:lnSpc>
              <a:buClr>
                <a:srgbClr val="FF0000"/>
              </a:buClr>
              <a:buSzTx/>
              <a:buFont typeface="Wingdings" pitchFamily="2" charset="2"/>
              <a:buAutoNum type="arabicPeriod"/>
              <a:defRPr/>
            </a:pPr>
            <a:r>
              <a:rPr lang="en-US" sz="2800" b="1" u="sng" dirty="0" smtClean="0">
                <a:solidFill>
                  <a:srgbClr val="FF0000"/>
                </a:solidFill>
              </a:rPr>
              <a:t>Installment Credit</a:t>
            </a:r>
          </a:p>
          <a:p>
            <a:pPr marL="609600" indent="-609600" eaLnBrk="1" hangingPunct="1">
              <a:lnSpc>
                <a:spcPct val="110000"/>
              </a:lnSpc>
              <a:buClr>
                <a:srgbClr val="FF0000"/>
              </a:buClr>
              <a:buSzTx/>
              <a:buFont typeface="Wingdings" pitchFamily="2" charset="2"/>
              <a:buAutoNum type="arabicPeriod"/>
              <a:defRPr/>
            </a:pPr>
            <a:r>
              <a:rPr lang="en-US" sz="2800" b="1" u="sng" dirty="0" smtClean="0">
                <a:solidFill>
                  <a:srgbClr val="FF0000"/>
                </a:solidFill>
              </a:rPr>
              <a:t>Credit cards</a:t>
            </a:r>
          </a:p>
          <a:p>
            <a:pPr marL="609600" indent="-609600" eaLnBrk="1" hangingPunct="1">
              <a:lnSpc>
                <a:spcPct val="110000"/>
              </a:lnSpc>
              <a:buClr>
                <a:srgbClr val="FF0000"/>
              </a:buClr>
              <a:buSzTx/>
              <a:buFont typeface="Wingdings" pitchFamily="2" charset="2"/>
              <a:buAutoNum type="arabicPeriod"/>
              <a:defRPr/>
            </a:pPr>
            <a:r>
              <a:rPr lang="en-US" sz="2800" b="1" u="sng" dirty="0" smtClean="0">
                <a:solidFill>
                  <a:srgbClr val="FF0000"/>
                </a:solidFill>
              </a:rPr>
              <a:t>Bill financing</a:t>
            </a:r>
          </a:p>
          <a:p>
            <a:pPr marL="609600" indent="-609600" eaLnBrk="1" hangingPunct="1">
              <a:lnSpc>
                <a:spcPct val="110000"/>
              </a:lnSpc>
              <a:buClr>
                <a:srgbClr val="FF0000"/>
              </a:buClr>
              <a:buSzTx/>
              <a:buFont typeface="Wingdings" pitchFamily="2" charset="2"/>
              <a:buAutoNum type="arabicPeriod"/>
              <a:defRPr/>
            </a:pPr>
            <a:r>
              <a:rPr lang="en-US" sz="2800" b="1" u="sng" dirty="0" smtClean="0">
                <a:solidFill>
                  <a:srgbClr val="FF0000"/>
                </a:solidFill>
              </a:rPr>
              <a:t>Inter corporate deposits</a:t>
            </a:r>
          </a:p>
          <a:p>
            <a:pPr marL="609600" indent="-609600" eaLnBrk="1" hangingPunct="1">
              <a:lnSpc>
                <a:spcPct val="110000"/>
              </a:lnSpc>
              <a:buClr>
                <a:srgbClr val="FF0000"/>
              </a:buClr>
              <a:buSzTx/>
              <a:buFont typeface="Wingdings" pitchFamily="2" charset="2"/>
              <a:buAutoNum type="arabicPeriod"/>
              <a:defRPr/>
            </a:pPr>
            <a:r>
              <a:rPr lang="en-US" sz="2800" b="1" u="sng" dirty="0" smtClean="0">
                <a:solidFill>
                  <a:srgbClr val="FF0000"/>
                </a:solidFill>
              </a:rPr>
              <a:t>COMMERCIAL PAPERs</a:t>
            </a:r>
          </a:p>
          <a:p>
            <a:pPr marL="609600" indent="-609600" eaLnBrk="1" hangingPunct="1">
              <a:lnSpc>
                <a:spcPct val="110000"/>
              </a:lnSpc>
              <a:buClr>
                <a:srgbClr val="FF0000"/>
              </a:buClr>
              <a:buSzTx/>
              <a:buFont typeface="Wingdings" pitchFamily="2" charset="2"/>
              <a:buAutoNum type="arabicPeriod"/>
              <a:defRPr/>
            </a:pPr>
            <a:endParaRPr lang="en-US" sz="2800" b="1" u="sng" dirty="0" smtClean="0">
              <a:solidFill>
                <a:srgbClr val="FF0000"/>
              </a:solidFill>
              <a:latin typeface="Tobh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791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 b="1" u="sng" dirty="0" smtClean="0">
                <a:solidFill>
                  <a:srgbClr val="FF0000"/>
                </a:solidFill>
              </a:rPr>
              <a:t>10. BANK FINANCING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b="1" u="sng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en-US" sz="2800" dirty="0" smtClean="0"/>
              <a:t>Overdraft</a:t>
            </a:r>
          </a:p>
          <a:p>
            <a:pPr eaLnBrk="1" hangingPunct="1">
              <a:defRPr/>
            </a:pPr>
            <a:r>
              <a:rPr lang="en-US" sz="2800" dirty="0" smtClean="0"/>
              <a:t>Clean overdraft</a:t>
            </a:r>
          </a:p>
          <a:p>
            <a:pPr eaLnBrk="1" hangingPunct="1">
              <a:defRPr/>
            </a:pPr>
            <a:r>
              <a:rPr lang="en-US" sz="2800" dirty="0" smtClean="0"/>
              <a:t>Loans</a:t>
            </a:r>
          </a:p>
          <a:p>
            <a:pPr eaLnBrk="1" hangingPunct="1">
              <a:defRPr/>
            </a:pPr>
            <a:r>
              <a:rPr lang="en-US" sz="2800" dirty="0" smtClean="0"/>
              <a:t>Cash credit</a:t>
            </a:r>
          </a:p>
          <a:p>
            <a:pPr eaLnBrk="1" hangingPunct="1">
              <a:defRPr/>
            </a:pPr>
            <a:r>
              <a:rPr lang="en-US" sz="2800" dirty="0" smtClean="0"/>
              <a:t>Advance against goods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b="1" u="sng" dirty="0" smtClean="0">
              <a:solidFill>
                <a:srgbClr val="C6F1FE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b="1" u="sng" dirty="0" smtClean="0">
                <a:solidFill>
                  <a:srgbClr val="FF0000"/>
                </a:solidFill>
              </a:rPr>
              <a:t>11.</a:t>
            </a:r>
            <a:r>
              <a:rPr lang="en-US" sz="2800" b="1" u="sng" dirty="0" smtClean="0">
                <a:solidFill>
                  <a:srgbClr val="FF0000"/>
                </a:solidFill>
              </a:rPr>
              <a:t> BRIDGE FINANCING</a:t>
            </a:r>
          </a:p>
          <a:p>
            <a:pPr eaLnBrk="1" hangingPunct="1">
              <a:defRPr/>
            </a:pPr>
            <a:endParaRPr lang="en-US" sz="2800" dirty="0" smtClean="0">
              <a:solidFill>
                <a:srgbClr val="C6F1F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0"/>
          <a:ext cx="82296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Working Capital Finance By Commercial Banks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Commercial banks grants short terms finance to business firms which is known as “Bank Credit”.</a:t>
            </a:r>
          </a:p>
          <a:p>
            <a:r>
              <a:rPr lang="en-US" dirty="0" smtClean="0"/>
              <a:t>Bank Credit may be granted in the following ways:-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Loans			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Purchase/ Discounting of bills.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Cash Credit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Over draft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Trade credit represents credit granted by the suppliers of goods, etc. as an incident of sale.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2743202"/>
          <a:ext cx="8305800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2900"/>
                <a:gridCol w="4152900"/>
              </a:tblGrid>
              <a:tr h="513732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Merits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Demerits</a:t>
                      </a:r>
                      <a:endParaRPr lang="en-US" sz="3200" dirty="0"/>
                    </a:p>
                  </a:txBody>
                  <a:tcPr/>
                </a:tc>
              </a:tr>
              <a:tr h="12667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Credit for the purpose of raw material or finished goods.</a:t>
                      </a:r>
                    </a:p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Less flexible</a:t>
                      </a:r>
                      <a:endParaRPr lang="en-US" sz="3200" dirty="0"/>
                    </a:p>
                  </a:txBody>
                  <a:tcPr/>
                </a:tc>
              </a:tr>
              <a:tr h="513732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No</a:t>
                      </a:r>
                      <a:r>
                        <a:rPr lang="en-US" sz="3200" baseline="0" dirty="0" smtClean="0"/>
                        <a:t> security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/>
                </a:tc>
              </a:tr>
              <a:tr h="513732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No interest payable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 Corporate deposits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deposit made by one company to another is</a:t>
            </a:r>
          </a:p>
          <a:p>
            <a:pPr>
              <a:buNone/>
            </a:pPr>
            <a:r>
              <a:rPr lang="en-US" dirty="0" smtClean="0"/>
              <a:t>called as inter-corporate deposit.</a:t>
            </a:r>
          </a:p>
          <a:p>
            <a:r>
              <a:rPr lang="en-US" dirty="0" smtClean="0"/>
              <a:t> It is generally for working capital funding &amp; is</a:t>
            </a:r>
          </a:p>
          <a:p>
            <a:pPr>
              <a:buNone/>
            </a:pPr>
            <a:r>
              <a:rPr lang="en-US" dirty="0" smtClean="0"/>
              <a:t>for period not exceeding six months.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295400" y="1295400"/>
            <a:ext cx="5791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10800000">
            <a:off x="838200" y="12954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2" name="TextBox 5"/>
          <p:cNvSpPr txBox="1">
            <a:spLocks noChangeArrowheads="1"/>
          </p:cNvSpPr>
          <p:nvPr/>
        </p:nvSpPr>
        <p:spPr bwMode="auto">
          <a:xfrm>
            <a:off x="2209800" y="457200"/>
            <a:ext cx="518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obhma"/>
              </a:rPr>
              <a:t>ACCORDING TO PERIOD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3849688" y="1103312"/>
            <a:ext cx="3810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381000" y="1676400"/>
            <a:ext cx="1371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>
                <a:latin typeface="Tobhma"/>
              </a:rPr>
              <a:t>Short</a:t>
            </a:r>
          </a:p>
          <a:p>
            <a:pPr eaLnBrk="1" hangingPunct="1"/>
            <a:r>
              <a:rPr lang="en-US" sz="2000">
                <a:latin typeface="Tobhma"/>
              </a:rPr>
              <a:t>Term</a:t>
            </a:r>
          </a:p>
        </p:txBody>
      </p:sp>
      <p:sp>
        <p:nvSpPr>
          <p:cNvPr id="3079" name="TextBox 10"/>
          <p:cNvSpPr txBox="1">
            <a:spLocks noChangeArrowheads="1"/>
          </p:cNvSpPr>
          <p:nvPr/>
        </p:nvSpPr>
        <p:spPr bwMode="auto">
          <a:xfrm>
            <a:off x="3429000" y="1676400"/>
            <a:ext cx="160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>
                <a:latin typeface="Tobhma"/>
              </a:rPr>
              <a:t>Medium</a:t>
            </a:r>
          </a:p>
          <a:p>
            <a:pPr eaLnBrk="1" hangingPunct="1"/>
            <a:r>
              <a:rPr lang="en-US" sz="2000">
                <a:latin typeface="Tobhma"/>
              </a:rPr>
              <a:t> Term</a:t>
            </a:r>
          </a:p>
        </p:txBody>
      </p:sp>
      <p:sp>
        <p:nvSpPr>
          <p:cNvPr id="3080" name="TextBox 11"/>
          <p:cNvSpPr txBox="1">
            <a:spLocks noChangeArrowheads="1"/>
          </p:cNvSpPr>
          <p:nvPr/>
        </p:nvSpPr>
        <p:spPr bwMode="auto">
          <a:xfrm>
            <a:off x="6705600" y="1676400"/>
            <a:ext cx="1143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>
                <a:latin typeface="Tobhma"/>
              </a:rPr>
              <a:t>Long</a:t>
            </a:r>
          </a:p>
          <a:p>
            <a:pPr eaLnBrk="1" hangingPunct="1"/>
            <a:r>
              <a:rPr lang="en-US" sz="2000">
                <a:latin typeface="Tobhma"/>
              </a:rPr>
              <a:t>Term</a:t>
            </a:r>
          </a:p>
        </p:txBody>
      </p:sp>
      <p:cxnSp>
        <p:nvCxnSpPr>
          <p:cNvPr id="3081" name="Straight Arrow Connector 21"/>
          <p:cNvCxnSpPr>
            <a:cxnSpLocks noChangeShapeType="1"/>
          </p:cNvCxnSpPr>
          <p:nvPr/>
        </p:nvCxnSpPr>
        <p:spPr bwMode="auto">
          <a:xfrm flipH="1">
            <a:off x="4038600" y="2362200"/>
            <a:ext cx="3175" cy="304800"/>
          </a:xfrm>
          <a:prstGeom prst="straightConnector1">
            <a:avLst/>
          </a:prstGeom>
          <a:noFill/>
          <a:ln w="9525" algn="ctr">
            <a:solidFill>
              <a:srgbClr val="065093"/>
            </a:solidFill>
            <a:round/>
            <a:headEnd/>
            <a:tailEnd type="arrow" w="med" len="med"/>
          </a:ln>
        </p:spPr>
      </p:cxnSp>
      <p:cxnSp>
        <p:nvCxnSpPr>
          <p:cNvPr id="26" name="Straight Arrow Connector 25"/>
          <p:cNvCxnSpPr/>
          <p:nvPr/>
        </p:nvCxnSpPr>
        <p:spPr>
          <a:xfrm rot="5400000">
            <a:off x="6935788" y="2513012"/>
            <a:ext cx="3048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3" name="Straight Arrow Connector 41"/>
          <p:cNvCxnSpPr>
            <a:cxnSpLocks noChangeShapeType="1"/>
          </p:cNvCxnSpPr>
          <p:nvPr/>
        </p:nvCxnSpPr>
        <p:spPr bwMode="auto">
          <a:xfrm>
            <a:off x="838200" y="2362200"/>
            <a:ext cx="0" cy="304800"/>
          </a:xfrm>
          <a:prstGeom prst="straightConnector1">
            <a:avLst/>
          </a:prstGeom>
          <a:noFill/>
          <a:ln w="9525" algn="ctr">
            <a:solidFill>
              <a:srgbClr val="065093"/>
            </a:solidFill>
            <a:round/>
            <a:headEnd/>
            <a:tailEnd type="arrow" w="med" len="med"/>
          </a:ln>
        </p:spPr>
      </p:cxnSp>
      <p:sp>
        <p:nvSpPr>
          <p:cNvPr id="3084" name="TextBox 44"/>
          <p:cNvSpPr txBox="1">
            <a:spLocks noChangeArrowheads="1"/>
          </p:cNvSpPr>
          <p:nvPr/>
        </p:nvSpPr>
        <p:spPr bwMode="auto">
          <a:xfrm>
            <a:off x="152400" y="2667000"/>
            <a:ext cx="24384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Trade Credit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Bank financing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Customer      Advances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Factoring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Accruals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Deferred Incomes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CPs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Installment Credit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Credit cards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Bill financing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Inter corporate deposits</a:t>
            </a:r>
          </a:p>
          <a:p>
            <a:pPr eaLnBrk="1" hangingPunct="1">
              <a:buFontTx/>
              <a:buChar char="•"/>
            </a:pPr>
            <a:endParaRPr lang="en-US" sz="2000">
              <a:latin typeface="Tobhma"/>
            </a:endParaRPr>
          </a:p>
          <a:p>
            <a:pPr eaLnBrk="1" hangingPunct="1">
              <a:buFontTx/>
              <a:buChar char="•"/>
            </a:pPr>
            <a:endParaRPr lang="en-US" sz="2000">
              <a:latin typeface="Tobhma"/>
            </a:endParaRPr>
          </a:p>
        </p:txBody>
      </p:sp>
      <p:sp>
        <p:nvSpPr>
          <p:cNvPr id="3085" name="TextBox 45"/>
          <p:cNvSpPr txBox="1">
            <a:spLocks noChangeArrowheads="1"/>
          </p:cNvSpPr>
          <p:nvPr/>
        </p:nvSpPr>
        <p:spPr bwMode="auto">
          <a:xfrm>
            <a:off x="2895600" y="2667000"/>
            <a:ext cx="26670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Issue of Debentures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Issue of Preference Shares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Bank Loans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Public     Deposits/Fixed Deposits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Hire purchase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Lease financing</a:t>
            </a:r>
          </a:p>
          <a:p>
            <a:pPr eaLnBrk="1" hangingPunct="1"/>
            <a:endParaRPr lang="en-US" sz="2000">
              <a:latin typeface="Tobhma"/>
            </a:endParaRPr>
          </a:p>
        </p:txBody>
      </p:sp>
      <p:sp>
        <p:nvSpPr>
          <p:cNvPr id="3086" name="TextBox 46"/>
          <p:cNvSpPr txBox="1">
            <a:spLocks noChangeArrowheads="1"/>
          </p:cNvSpPr>
          <p:nvPr/>
        </p:nvSpPr>
        <p:spPr bwMode="auto">
          <a:xfrm flipH="1">
            <a:off x="6248400" y="2819400"/>
            <a:ext cx="28956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Equity financing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Preference shares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Debt financing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Venture capital financing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Internal financing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International financing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rot="5400000">
            <a:off x="687388" y="1446212"/>
            <a:ext cx="3048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3925888" y="1484312"/>
            <a:ext cx="2286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6935787" y="1446213"/>
            <a:ext cx="3032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Factoring is an agreement in which receivable</a:t>
            </a:r>
          </a:p>
          <a:p>
            <a:pPr>
              <a:buNone/>
            </a:pPr>
            <a:r>
              <a:rPr lang="en-US" dirty="0" smtClean="0"/>
              <a:t>arising out of sale are sold by a firm (client) to</a:t>
            </a:r>
          </a:p>
          <a:p>
            <a:pPr>
              <a:buNone/>
            </a:pPr>
            <a:r>
              <a:rPr lang="en-US" dirty="0" smtClean="0"/>
              <a:t>the factor (a financial intermediary).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 smtClean="0"/>
              <a:t>Establish a strong foundation.</a:t>
            </a:r>
          </a:p>
          <a:p>
            <a:r>
              <a:rPr lang="en-US" dirty="0" smtClean="0"/>
              <a:t>Maximize profitability.</a:t>
            </a:r>
          </a:p>
          <a:p>
            <a:r>
              <a:rPr lang="en-US" dirty="0" smtClean="0"/>
              <a:t>Capture growth opportunities.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rrowheads="1"/>
          </p:cNvPicPr>
          <p:nvPr/>
        </p:nvPicPr>
        <p:blipFill>
          <a:blip r:embed="rId2" cstate="print"/>
          <a:srcRect l="37303" t="20070" r="39325" b="32951"/>
          <a:stretch>
            <a:fillRect/>
          </a:stretch>
        </p:blipFill>
        <p:spPr bwMode="auto">
          <a:xfrm>
            <a:off x="7086600" y="1219200"/>
            <a:ext cx="1395412" cy="1887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33400" y="3276600"/>
            <a:ext cx="8229600" cy="6426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Disadvantages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3962400"/>
            <a:ext cx="8229600" cy="2544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Cost.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Possible harm to customer relation.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Company image distortion.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4"/>
          <p:cNvPicPr>
            <a:picLocks noChangeArrowheads="1"/>
          </p:cNvPicPr>
          <p:nvPr/>
        </p:nvPicPr>
        <p:blipFill>
          <a:blip r:embed="rId3" cstate="print"/>
          <a:srcRect l="37721" t="21228" r="40883" b="28886"/>
          <a:stretch>
            <a:fillRect/>
          </a:stretch>
        </p:blipFill>
        <p:spPr bwMode="auto">
          <a:xfrm>
            <a:off x="7543800" y="8208188"/>
            <a:ext cx="1300162" cy="1151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Paper (CP)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Commercial paper is an unsecured money</a:t>
            </a:r>
          </a:p>
          <a:p>
            <a:pPr>
              <a:buNone/>
            </a:pPr>
            <a:r>
              <a:rPr lang="en-US" dirty="0" smtClean="0"/>
              <a:t>market instrument issued in the form of a</a:t>
            </a:r>
          </a:p>
          <a:p>
            <a:pPr>
              <a:buNone/>
            </a:pPr>
            <a:r>
              <a:rPr lang="en-US" dirty="0" smtClean="0"/>
              <a:t>promissory note.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High credit ratings</a:t>
            </a:r>
          </a:p>
          <a:p>
            <a:pPr lvl="0"/>
            <a:r>
              <a:rPr lang="en-US" dirty="0" smtClean="0"/>
              <a:t>Flexibility. </a:t>
            </a:r>
          </a:p>
          <a:p>
            <a:r>
              <a:rPr lang="en-US" dirty="0" smtClean="0"/>
              <a:t>Provides exit options.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rrowheads="1"/>
          </p:cNvPicPr>
          <p:nvPr/>
        </p:nvPicPr>
        <p:blipFill>
          <a:blip r:embed="rId2" cstate="print"/>
          <a:srcRect l="37303" t="20070" r="39325" b="32951"/>
          <a:stretch>
            <a:fillRect/>
          </a:stretch>
        </p:blipFill>
        <p:spPr bwMode="auto">
          <a:xfrm>
            <a:off x="7010400" y="1219200"/>
            <a:ext cx="1395412" cy="1887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09600" y="2895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Disadvantages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962400"/>
            <a:ext cx="8229600" cy="2163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Limited applicability.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Low bank credit limits.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high degree of control.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4"/>
          <p:cNvPicPr>
            <a:picLocks noChangeArrowheads="1"/>
          </p:cNvPicPr>
          <p:nvPr/>
        </p:nvPicPr>
        <p:blipFill>
          <a:blip r:embed="rId3" cstate="print"/>
          <a:srcRect l="37721" t="21228" r="40883" b="28886"/>
          <a:stretch>
            <a:fillRect/>
          </a:stretch>
        </p:blipFill>
        <p:spPr bwMode="auto">
          <a:xfrm>
            <a:off x="7239000" y="3962400"/>
            <a:ext cx="1300162" cy="2047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Medium Term Finance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Medium term finance is defined as money raised for a </a:t>
            </a:r>
            <a:r>
              <a:rPr lang="en-US" dirty="0"/>
              <a:t>p</a:t>
            </a:r>
            <a:r>
              <a:rPr lang="en-US" dirty="0" smtClean="0"/>
              <a:t>eriod for 1 to 5 years.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The medium term funds are required by a business mostly for the repaired and modernizing of machinery.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304800" y="533400"/>
          <a:ext cx="86106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Lease financing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32037"/>
            <a:ext cx="8686800" cy="3382963"/>
          </a:xfrm>
        </p:spPr>
        <p:txBody>
          <a:bodyPr/>
          <a:lstStyle/>
          <a:p>
            <a:r>
              <a:rPr lang="en-US" dirty="0" smtClean="0"/>
              <a:t>It is a contract In which the assets is purchased initially by the </a:t>
            </a:r>
            <a:r>
              <a:rPr lang="en-US" dirty="0" err="1" smtClean="0"/>
              <a:t>lessor</a:t>
            </a:r>
            <a:r>
              <a:rPr lang="en-US" dirty="0" smtClean="0"/>
              <a:t>(leasing company) and thereafter leased to the user(</a:t>
            </a:r>
            <a:r>
              <a:rPr lang="en-US" dirty="0" err="1" smtClean="0"/>
              <a:t>leasee</a:t>
            </a:r>
            <a:r>
              <a:rPr lang="en-US" dirty="0" smtClean="0"/>
              <a:t> company) who pays a specified rent at periodical intervals.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pPr algn="l"/>
            <a:r>
              <a:rPr lang="en-US" dirty="0" smtClean="0"/>
              <a:t>Advantages     &amp;		Disadvantage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3886200" cy="4449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000" dirty="0" smtClean="0"/>
              <a:t> The holder only pays for use.</a:t>
            </a:r>
          </a:p>
          <a:p>
            <a:pPr>
              <a:buNone/>
            </a:pPr>
            <a:endParaRPr lang="en-US" sz="3000" dirty="0" smtClean="0"/>
          </a:p>
          <a:p>
            <a:pPr>
              <a:buFont typeface="Wingdings" pitchFamily="2" charset="2"/>
              <a:buChar char="Ø"/>
            </a:pPr>
            <a:r>
              <a:rPr lang="en-US" sz="3000" dirty="0"/>
              <a:t> B</a:t>
            </a:r>
            <a:r>
              <a:rPr lang="en-US" sz="3000" dirty="0" smtClean="0"/>
              <a:t>etter liquidity.</a:t>
            </a:r>
          </a:p>
          <a:p>
            <a:pPr>
              <a:buNone/>
            </a:pPr>
            <a:endParaRPr lang="en-US" sz="3000" dirty="0" smtClean="0"/>
          </a:p>
          <a:p>
            <a:pPr>
              <a:buFont typeface="Wingdings" pitchFamily="2" charset="2"/>
              <a:buChar char="Ø"/>
            </a:pPr>
            <a:r>
              <a:rPr lang="en-US" sz="3000" dirty="0"/>
              <a:t> </a:t>
            </a:r>
            <a:r>
              <a:rPr lang="en-US" sz="3000" dirty="0" smtClean="0"/>
              <a:t>Fixed rate.</a:t>
            </a:r>
          </a:p>
          <a:p>
            <a:pPr>
              <a:buNone/>
            </a:pPr>
            <a:endParaRPr lang="en-US" sz="3000" dirty="0" smtClean="0"/>
          </a:p>
          <a:p>
            <a:pPr>
              <a:buFont typeface="Wingdings" pitchFamily="2" charset="2"/>
              <a:buChar char="Ø"/>
            </a:pPr>
            <a:r>
              <a:rPr lang="en-US" sz="3000" dirty="0" smtClean="0"/>
              <a:t> Minimal sales risk.</a:t>
            </a:r>
            <a:endParaRPr lang="en-US" sz="3000" dirty="0"/>
          </a:p>
        </p:txBody>
      </p:sp>
      <p:pic>
        <p:nvPicPr>
          <p:cNvPr id="5" name="Picture 4"/>
          <p:cNvPicPr>
            <a:picLocks noChangeArrowheads="1"/>
          </p:cNvPicPr>
          <p:nvPr/>
        </p:nvPicPr>
        <p:blipFill>
          <a:blip r:embed="rId2" cstate="print"/>
          <a:srcRect l="37303" t="20070" r="39325" b="32951"/>
          <a:stretch>
            <a:fillRect/>
          </a:stretch>
        </p:blipFill>
        <p:spPr bwMode="auto">
          <a:xfrm>
            <a:off x="2133600" y="5715000"/>
            <a:ext cx="22860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343400" y="1752600"/>
            <a:ext cx="4800600" cy="4602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Commitment to contract for entire valid period.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Higher fixed cost per month.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More expensive than purchase.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4"/>
          <p:cNvPicPr>
            <a:picLocks noChangeArrowheads="1"/>
          </p:cNvPicPr>
          <p:nvPr/>
        </p:nvPicPr>
        <p:blipFill>
          <a:blip r:embed="rId3" cstate="print"/>
          <a:srcRect l="37721" t="21228" r="40883" b="28886"/>
          <a:stretch>
            <a:fillRect/>
          </a:stretch>
        </p:blipFill>
        <p:spPr bwMode="auto">
          <a:xfrm>
            <a:off x="6324600" y="5410200"/>
            <a:ext cx="2819400" cy="144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ire Purchasing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Hire purchase transaction, the goods are delivered by the owner to another person the agreement that such person pays the agreed amount in the periodical installment.</a:t>
            </a:r>
            <a:endParaRPr lang="en-US" dirty="0"/>
          </a:p>
        </p:txBody>
      </p:sp>
      <p:pic>
        <p:nvPicPr>
          <p:cNvPr id="4" name="Picture 5" descr="CG1B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4267200"/>
            <a:ext cx="7543800" cy="2366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4648200" cy="4038600"/>
          </a:xfrm>
        </p:spPr>
        <p:txBody>
          <a:bodyPr>
            <a:normAutofit fontScale="77500" lnSpcReduction="20000"/>
          </a:bodyPr>
          <a:lstStyle/>
          <a:p>
            <a:pPr fontAlgn="base">
              <a:buNone/>
            </a:pPr>
            <a:r>
              <a:rPr lang="en-US" sz="5200" b="1" dirty="0" smtClean="0"/>
              <a:t>Advantage</a:t>
            </a:r>
            <a:endParaRPr lang="en-US" sz="3500" b="1" dirty="0" smtClean="0"/>
          </a:p>
          <a:p>
            <a:pPr fontAlgn="base"/>
            <a:r>
              <a:rPr lang="en-US" sz="4200" dirty="0" smtClean="0"/>
              <a:t>Cheaper than a (‘unsecured’) personal loan.</a:t>
            </a:r>
          </a:p>
          <a:p>
            <a:pPr lvl="0" fontAlgn="base"/>
            <a:r>
              <a:rPr lang="en-US" sz="4200" dirty="0" smtClean="0"/>
              <a:t>relatively quick.</a:t>
            </a:r>
          </a:p>
          <a:p>
            <a:pPr lvl="0" fontAlgn="base"/>
            <a:r>
              <a:rPr lang="en-US" sz="4200" dirty="0" smtClean="0"/>
              <a:t>Deposits are lower than with personal loans. </a:t>
            </a:r>
            <a:br>
              <a:rPr lang="en-US" sz="4200" dirty="0" smtClean="0"/>
            </a:br>
            <a:endParaRPr lang="en-US" sz="4200" dirty="0" smtClean="0"/>
          </a:p>
          <a:p>
            <a:endParaRPr lang="en-US" sz="3800" dirty="0"/>
          </a:p>
        </p:txBody>
      </p:sp>
      <p:pic>
        <p:nvPicPr>
          <p:cNvPr id="4" name="Picture 3"/>
          <p:cNvPicPr>
            <a:picLocks noChangeArrowheads="1"/>
          </p:cNvPicPr>
          <p:nvPr/>
        </p:nvPicPr>
        <p:blipFill>
          <a:blip r:embed="rId2" cstate="print"/>
          <a:srcRect l="37303" t="20070" r="39325" b="32951"/>
          <a:stretch>
            <a:fillRect/>
          </a:stretch>
        </p:blipFill>
        <p:spPr bwMode="auto">
          <a:xfrm>
            <a:off x="1600200" y="4343400"/>
            <a:ext cx="2614612" cy="2514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5486400" y="304800"/>
            <a:ext cx="36576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Disadvantages 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Higher monthly payment;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hidden fees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sz="105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4"/>
          <p:cNvPicPr>
            <a:picLocks noChangeArrowheads="1"/>
          </p:cNvPicPr>
          <p:nvPr/>
        </p:nvPicPr>
        <p:blipFill>
          <a:blip r:embed="rId3" cstate="print"/>
          <a:srcRect l="37721" t="21228" r="40883" b="28886"/>
          <a:stretch>
            <a:fillRect/>
          </a:stretch>
        </p:blipFill>
        <p:spPr bwMode="auto">
          <a:xfrm>
            <a:off x="6096000" y="5257800"/>
            <a:ext cx="2819400" cy="160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" y="533400"/>
            <a:ext cx="8534400" cy="4953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>
                <a:solidFill>
                  <a:srgbClr val="FF0000"/>
                </a:solidFill>
              </a:rPr>
              <a:t>According to Ownership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b="1" u="sng" smtClean="0"/>
              <a:t>Owned Capital-</a:t>
            </a:r>
            <a:r>
              <a:rPr lang="en-US" sz="2800" smtClean="0"/>
              <a:t> Share Capital, Retained Earnings, Profit Surplus etc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b="1" u="sng" smtClean="0"/>
              <a:t>Borrowed Capital-</a:t>
            </a:r>
            <a:r>
              <a:rPr lang="en-US" sz="2800" smtClean="0"/>
              <a:t> Debentures, Bonds, Public Deposit, loans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>
                <a:solidFill>
                  <a:srgbClr val="FF0000"/>
                </a:solidFill>
              </a:rPr>
              <a:t>According to source of Finance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b="1" u="sng" smtClean="0"/>
              <a:t>External-</a:t>
            </a:r>
            <a:r>
              <a:rPr lang="en-US" sz="2800" smtClean="0"/>
              <a:t> Shares, Debentures, Public Deposit, loans etc.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b="1" u="sng" smtClean="0"/>
              <a:t>Internal-</a:t>
            </a:r>
            <a:r>
              <a:rPr lang="en-US" sz="2800" smtClean="0"/>
              <a:t> Retained Earnings, Profit Surplus ploughing back of profits, depreciation fund etc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152400" y="152400"/>
          <a:ext cx="8763000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0800000" flipV="1">
            <a:off x="685800" y="685799"/>
            <a:ext cx="7772400" cy="1444625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SHARES</a:t>
            </a:r>
            <a:endParaRPr lang="en-US" sz="8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209800"/>
            <a:ext cx="7239000" cy="38100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A shares indicates a smaller unit into which the overall requirement of a company is subdivided.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657602"/>
            <a:ext cx="77724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TYPES OF SHARES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762000" y="4343400"/>
            <a:ext cx="71628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THERE ARE TWO TYPES: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3200" dirty="0" smtClean="0"/>
              <a:t>E</a:t>
            </a: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quity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shares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Preference shares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/>
              <a:t>DEBENTURES</a:t>
            </a:r>
            <a:endParaRPr lang="en-US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means a document containing acknowledgement of indebtedness issued by a company and giving an undertaking to repay the debt at a specified date.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NEW DEBT INSTRUMENT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Zero interest bond (ZIB)</a:t>
            </a:r>
          </a:p>
          <a:p>
            <a:r>
              <a:rPr lang="en-US" dirty="0" smtClean="0"/>
              <a:t>Deep discount bonds (DDB)</a:t>
            </a:r>
          </a:p>
          <a:p>
            <a:r>
              <a:rPr lang="en-US" dirty="0" smtClean="0"/>
              <a:t>Junk bonds</a:t>
            </a:r>
          </a:p>
          <a:p>
            <a:r>
              <a:rPr lang="en-US" dirty="0" smtClean="0"/>
              <a:t>Convertible debenture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Retained Earnings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Retained earnings means that part of trading profits which is not distributed in the form of dividends but retained by directors for future expansion of the company.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Merits &amp; Demerits Of Retained Earnings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Merits :-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Ready Availability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Cheaper than External Equity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No Ownership Dilution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Positive Connotation</a:t>
            </a:r>
          </a:p>
          <a:p>
            <a:pPr>
              <a:buNone/>
            </a:pPr>
            <a:r>
              <a:rPr lang="en-US" b="1" dirty="0" smtClean="0"/>
              <a:t>Demerits :-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Limited Finance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High Opportunity Cost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Venture Capital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venture capital financing refers to financing &amp; funding of the small scale enterprises, high technology &amp; risky volumes.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Securitization is a process in which illiquid assets are pooled into marketable securities that can be sold to investors.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3657600"/>
          <a:ext cx="6096000" cy="211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Advantages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Disadvantages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Reduces assets liability mismatch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Locking in profits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Size limitation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Liquidity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Risk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Seed capital assistance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Designed by IDBI.</a:t>
            </a:r>
          </a:p>
          <a:p>
            <a:r>
              <a:rPr lang="en-US" dirty="0" smtClean="0"/>
              <a:t>1% service charge for 5 years.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Certificate of deposit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CD is a document of title similar to a time deposit receipt issued by a bank </a:t>
            </a:r>
            <a:r>
              <a:rPr lang="en-US" sz="2800" dirty="0" err="1" smtClean="0"/>
              <a:t>exepct</a:t>
            </a:r>
            <a:r>
              <a:rPr lang="en-US" sz="2800" dirty="0" smtClean="0"/>
              <a:t> that there is no prescribe interest rate on such funds.</a:t>
            </a:r>
          </a:p>
          <a:p>
            <a:endParaRPr lang="en-US" sz="2800" dirty="0" smtClean="0"/>
          </a:p>
          <a:p>
            <a:r>
              <a:rPr lang="en-US" sz="2800" dirty="0" smtClean="0"/>
              <a:t>The main advantage of </a:t>
            </a:r>
            <a:r>
              <a:rPr lang="en-US" sz="2800" dirty="0" err="1" smtClean="0"/>
              <a:t>cd</a:t>
            </a:r>
            <a:r>
              <a:rPr lang="en-US" sz="2800" dirty="0" smtClean="0"/>
              <a:t> is </a:t>
            </a:r>
            <a:r>
              <a:rPr lang="en-US" sz="2800" smtClean="0"/>
              <a:t>the </a:t>
            </a:r>
            <a:r>
              <a:rPr lang="en-US" sz="2800" smtClean="0"/>
              <a:t>banker </a:t>
            </a:r>
            <a:r>
              <a:rPr lang="en-US" sz="2800" dirty="0" smtClean="0"/>
              <a:t>is not required to </a:t>
            </a:r>
            <a:r>
              <a:rPr lang="en-US" sz="2800" dirty="0" err="1" smtClean="0"/>
              <a:t>encash</a:t>
            </a:r>
            <a:r>
              <a:rPr lang="en-US" sz="2800" dirty="0" smtClean="0"/>
              <a:t> the deposit before maturity period and the investor is assured of liquidity because he can sell the </a:t>
            </a:r>
            <a:r>
              <a:rPr lang="en-US" sz="2800" dirty="0" err="1" smtClean="0"/>
              <a:t>cd</a:t>
            </a:r>
            <a:r>
              <a:rPr lang="en-US" sz="2800" dirty="0" smtClean="0"/>
              <a:t> in secondary market.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lIns="0" rIns="0" bIns="0" anchor="b">
            <a:normAutofit/>
          </a:bodyPr>
          <a:lstStyle/>
          <a:p>
            <a:pPr eaLnBrk="1" hangingPunct="1">
              <a:defRPr/>
            </a:pPr>
            <a:r>
              <a:rPr lang="en-US" sz="4300" u="sng" smtClean="0"/>
              <a:t>LONG TERM FINANCING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solidFill>
                  <a:srgbClr val="FF0000"/>
                </a:solidFill>
              </a:rPr>
              <a:t>1</a:t>
            </a:r>
            <a:r>
              <a:rPr lang="en-US" sz="5000" smtClean="0">
                <a:solidFill>
                  <a:srgbClr val="FF0000"/>
                </a:solidFill>
              </a:rPr>
              <a:t>. </a:t>
            </a:r>
            <a:r>
              <a:rPr lang="en-US" u="sng" smtClean="0">
                <a:solidFill>
                  <a:srgbClr val="FF0000"/>
                </a:solidFill>
              </a:rPr>
              <a:t>Equity Financing or shares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i="1" u="sng" smtClean="0"/>
              <a:t>Characteristics</a:t>
            </a:r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en-US" smtClean="0"/>
              <a:t>Maturity</a:t>
            </a:r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en-US" smtClean="0"/>
              <a:t>Claims/ Right to Income</a:t>
            </a:r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en-US" smtClean="0"/>
              <a:t>Claim on Asset</a:t>
            </a:r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en-US" smtClean="0"/>
              <a:t>Right to control or Voting Right</a:t>
            </a:r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en-US" smtClean="0"/>
              <a:t>Pre-Emptive Right</a:t>
            </a:r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en-US" smtClean="0"/>
              <a:t>Limited Liability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Internal cash Accruals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Existing profit making companies which undertake an expansion </a:t>
            </a:r>
            <a:r>
              <a:rPr lang="en-US" dirty="0" err="1" smtClean="0"/>
              <a:t>programe</a:t>
            </a:r>
            <a:r>
              <a:rPr lang="en-US" dirty="0" smtClean="0"/>
              <a:t> may be permitted to invest a part of their accumulated reserves or cash profit for creation of capital assets.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Of Long Term &amp; Short Term Finance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600200"/>
          <a:ext cx="87630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1500"/>
                <a:gridCol w="4381500"/>
              </a:tblGrid>
              <a:tr h="960120"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 Chartered Bank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Mahindra Finance</a:t>
                      </a:r>
                      <a:endParaRPr lang="en-US" dirty="0"/>
                    </a:p>
                  </a:txBody>
                  <a:tcPr/>
                </a:tc>
              </a:tr>
              <a:tr h="960120">
                <a:tc>
                  <a:txBody>
                    <a:bodyPr/>
                    <a:lstStyle/>
                    <a:p>
                      <a:r>
                        <a:rPr lang="en-US" dirty="0" smtClean="0"/>
                        <a:t>Equity capital = 58%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Equity capital = 42%</a:t>
                      </a:r>
                      <a:endParaRPr lang="en-US" dirty="0"/>
                    </a:p>
                  </a:txBody>
                  <a:tcPr/>
                </a:tc>
              </a:tr>
              <a:tr h="960120">
                <a:tc>
                  <a:txBody>
                    <a:bodyPr/>
                    <a:lstStyle/>
                    <a:p>
                      <a:r>
                        <a:rPr lang="en-US" dirty="0" smtClean="0"/>
                        <a:t>Internal accrual (reserve &amp; surplus) =24%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Internal accrual (reserve &amp; surplus) =12%</a:t>
                      </a:r>
                      <a:endParaRPr lang="en-US" dirty="0"/>
                    </a:p>
                  </a:txBody>
                  <a:tcPr/>
                </a:tc>
              </a:tr>
              <a:tr h="960120">
                <a:tc>
                  <a:txBody>
                    <a:bodyPr/>
                    <a:lstStyle/>
                    <a:p>
                      <a:r>
                        <a:rPr lang="en-US" dirty="0" smtClean="0"/>
                        <a:t>Debentures</a:t>
                      </a:r>
                      <a:r>
                        <a:rPr lang="en-US" baseline="0" dirty="0" smtClean="0"/>
                        <a:t> (bonds) = 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Debentures</a:t>
                      </a:r>
                      <a:r>
                        <a:rPr lang="en-US" baseline="0" dirty="0" smtClean="0"/>
                        <a:t> (bonds) = 33%</a:t>
                      </a:r>
                      <a:endParaRPr lang="en-US" dirty="0"/>
                    </a:p>
                  </a:txBody>
                  <a:tcPr/>
                </a:tc>
              </a:tr>
              <a:tr h="960120">
                <a:tc>
                  <a:txBody>
                    <a:bodyPr/>
                    <a:lstStyle/>
                    <a:p>
                      <a:r>
                        <a:rPr lang="en-US" dirty="0" smtClean="0"/>
                        <a:t>Term</a:t>
                      </a:r>
                      <a:r>
                        <a:rPr lang="en-US" baseline="0" dirty="0" smtClean="0"/>
                        <a:t> (long term) = 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Term</a:t>
                      </a:r>
                      <a:r>
                        <a:rPr lang="en-US" baseline="0" dirty="0" smtClean="0"/>
                        <a:t> (long &amp; short term) = 13%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Comparison Between both the companies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600201"/>
          <a:ext cx="8839200" cy="5029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4419600"/>
              </a:tblGrid>
              <a:tr h="967153">
                <a:tc>
                  <a:txBody>
                    <a:bodyPr/>
                    <a:lstStyle/>
                    <a:p>
                      <a:r>
                        <a:rPr lang="en-US" dirty="0" smtClean="0"/>
                        <a:t>More hold on the companies proceedings &amp; company is having high goodwill in the market.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 hold as compare to SCB but have</a:t>
                      </a:r>
                      <a:r>
                        <a:rPr lang="en-US" baseline="0" dirty="0" smtClean="0"/>
                        <a:t> a</a:t>
                      </a:r>
                      <a:r>
                        <a:rPr lang="en-US" dirty="0" smtClean="0"/>
                        <a:t> good hold and</a:t>
                      </a:r>
                      <a:r>
                        <a:rPr lang="en-US" baseline="0" dirty="0" smtClean="0"/>
                        <a:t> goodwill in the market.</a:t>
                      </a:r>
                      <a:endParaRPr lang="en-US" dirty="0"/>
                    </a:p>
                  </a:txBody>
                  <a:tcPr/>
                </a:tc>
              </a:tr>
              <a:tr h="934916">
                <a:tc>
                  <a:txBody>
                    <a:bodyPr/>
                    <a:lstStyle/>
                    <a:p>
                      <a:r>
                        <a:rPr lang="en-US" dirty="0" smtClean="0"/>
                        <a:t>Company can skip dividends on</a:t>
                      </a:r>
                      <a:r>
                        <a:rPr lang="en-US" baseline="0" dirty="0" smtClean="0"/>
                        <a:t> equity shares more than Mahindra finance.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Company can skip dividends on</a:t>
                      </a:r>
                      <a:r>
                        <a:rPr lang="en-US" baseline="0" dirty="0" smtClean="0"/>
                        <a:t> equity shares but less as compared to SCB.</a:t>
                      </a:r>
                      <a:endParaRPr lang="en-US" dirty="0"/>
                    </a:p>
                  </a:txBody>
                  <a:tcPr/>
                </a:tc>
              </a:tr>
              <a:tr h="934916">
                <a:tc>
                  <a:txBody>
                    <a:bodyPr/>
                    <a:lstStyle/>
                    <a:p>
                      <a:r>
                        <a:rPr lang="en-US" dirty="0" smtClean="0"/>
                        <a:t>The company is having low tax deductible income.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More debentures means more tax deductible income.</a:t>
                      </a:r>
                      <a:endParaRPr lang="en-US" dirty="0"/>
                    </a:p>
                  </a:txBody>
                  <a:tcPr/>
                </a:tc>
              </a:tr>
              <a:tr h="934916">
                <a:tc>
                  <a:txBody>
                    <a:bodyPr/>
                    <a:lstStyle/>
                    <a:p>
                      <a:r>
                        <a:rPr lang="en-US" dirty="0" smtClean="0"/>
                        <a:t>Low debt contract means less restrictions on</a:t>
                      </a:r>
                      <a:r>
                        <a:rPr lang="en-US" baseline="0" dirty="0" smtClean="0"/>
                        <a:t> the company.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 debt contract</a:t>
                      </a:r>
                      <a:r>
                        <a:rPr lang="en-US" baseline="0" dirty="0" smtClean="0"/>
                        <a:t> can lead to impose restrictions.</a:t>
                      </a:r>
                      <a:endParaRPr lang="en-US" dirty="0"/>
                    </a:p>
                  </a:txBody>
                  <a:tcPr/>
                </a:tc>
              </a:tr>
              <a:tr h="1257300">
                <a:tc>
                  <a:txBody>
                    <a:bodyPr/>
                    <a:lstStyle/>
                    <a:p>
                      <a:r>
                        <a:rPr lang="en-US" dirty="0" smtClean="0"/>
                        <a:t>Low percentage of term loans</a:t>
                      </a:r>
                      <a:r>
                        <a:rPr lang="en-US" baseline="0" dirty="0" smtClean="0"/>
                        <a:t> means company is having less dependence on the outside sources of finance.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High percentage of term loans</a:t>
                      </a:r>
                      <a:r>
                        <a:rPr lang="en-US" baseline="0" dirty="0" smtClean="0"/>
                        <a:t> means company is having high dependence on the outside sources of finance.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3"/>
          <p:cNvSpPr>
            <a:spLocks noGrp="1"/>
          </p:cNvSpPr>
          <p:nvPr>
            <p:ph type="title" idx="4294967295"/>
          </p:nvPr>
        </p:nvSpPr>
        <p:spPr>
          <a:xfrm>
            <a:off x="457200" y="381000"/>
            <a:ext cx="8229600" cy="609600"/>
          </a:xfrm>
        </p:spPr>
        <p:txBody>
          <a:bodyPr lIns="0" rIns="0" bIns="0" anchor="b"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Advantages &amp; Disadvantages</a:t>
            </a:r>
          </a:p>
        </p:txBody>
      </p:sp>
      <p:sp>
        <p:nvSpPr>
          <p:cNvPr id="10243" name="Text Placeholder 6"/>
          <p:cNvSpPr>
            <a:spLocks noGrp="1"/>
          </p:cNvSpPr>
          <p:nvPr>
            <p:ph type="body" sz="half" idx="4294967295"/>
          </p:nvPr>
        </p:nvSpPr>
        <p:spPr>
          <a:xfrm>
            <a:off x="5181600" y="990600"/>
            <a:ext cx="5197475" cy="598488"/>
          </a:xfrm>
        </p:spPr>
        <p:txBody>
          <a:bodyPr lIns="45720" tIns="0" rIns="45720" bIns="0" anchor="ctr"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900" b="1" u="sng" smtClean="0">
                <a:solidFill>
                  <a:schemeClr val="tx2"/>
                </a:solidFill>
              </a:rPr>
              <a:t>Disadvantages</a:t>
            </a:r>
          </a:p>
        </p:txBody>
      </p:sp>
      <p:sp>
        <p:nvSpPr>
          <p:cNvPr id="10244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228600" y="1828800"/>
            <a:ext cx="4038600" cy="3879850"/>
          </a:xfrm>
        </p:spPr>
        <p:txBody>
          <a:bodyPr tIns="0"/>
          <a:lstStyle/>
          <a:p>
            <a:pPr marL="457200" indent="-457200" eaLnBrk="1" hangingPunct="1">
              <a:buFont typeface="Calibri" pitchFamily="34" charset="0"/>
              <a:buNone/>
              <a:defRPr/>
            </a:pPr>
            <a:r>
              <a:rPr lang="en-US" sz="2200" i="1" dirty="0" smtClean="0"/>
              <a:t>To Company</a:t>
            </a:r>
          </a:p>
          <a:p>
            <a:pPr marL="457200" indent="-457200" eaLnBrk="1" hangingPunct="1">
              <a:buFont typeface="Calibri" pitchFamily="34" charset="0"/>
              <a:buChar char=""/>
              <a:defRPr/>
            </a:pPr>
            <a:r>
              <a:rPr lang="en-US" sz="2200" dirty="0" smtClean="0"/>
              <a:t>Not to be paid fixed dividend</a:t>
            </a:r>
          </a:p>
          <a:p>
            <a:pPr marL="457200" indent="-457200" eaLnBrk="1" hangingPunct="1">
              <a:buFont typeface="Calibri" pitchFamily="34" charset="0"/>
              <a:buChar char=""/>
              <a:defRPr/>
            </a:pPr>
            <a:r>
              <a:rPr lang="en-US" sz="2200" dirty="0" smtClean="0"/>
              <a:t>No charge over asset at the time of issue</a:t>
            </a:r>
          </a:p>
          <a:p>
            <a:pPr marL="457200" indent="-457200" eaLnBrk="1" hangingPunct="1">
              <a:buFont typeface="Calibri" pitchFamily="34" charset="0"/>
              <a:buChar char=""/>
              <a:defRPr/>
            </a:pPr>
            <a:r>
              <a:rPr lang="en-US" sz="2200" dirty="0" smtClean="0"/>
              <a:t>Permanent source of income</a:t>
            </a:r>
          </a:p>
          <a:p>
            <a:pPr marL="457200" indent="-457200" eaLnBrk="1" hangingPunct="1">
              <a:buFont typeface="Wingdings" pitchFamily="2" charset="2"/>
              <a:buNone/>
              <a:defRPr/>
            </a:pPr>
            <a:r>
              <a:rPr lang="en-US" sz="2200" i="1" dirty="0" smtClean="0"/>
              <a:t>To share Holder</a:t>
            </a:r>
          </a:p>
          <a:p>
            <a:pPr marL="457200" indent="-457200" eaLnBrk="1" hangingPunct="1">
              <a:buFont typeface="Calibri" pitchFamily="34" charset="0"/>
              <a:buChar char=""/>
              <a:defRPr/>
            </a:pPr>
            <a:r>
              <a:rPr lang="en-US" sz="2200" dirty="0" smtClean="0"/>
              <a:t>Voting right</a:t>
            </a:r>
          </a:p>
          <a:p>
            <a:pPr marL="457200" indent="-457200" eaLnBrk="1" hangingPunct="1">
              <a:buFont typeface="Calibri" pitchFamily="34" charset="0"/>
              <a:buChar char=""/>
              <a:defRPr/>
            </a:pPr>
            <a:r>
              <a:rPr lang="en-US" sz="2200" dirty="0" smtClean="0"/>
              <a:t>Benefited at the time of high profits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4876800" y="1752600"/>
            <a:ext cx="4038600" cy="3575050"/>
          </a:xfrm>
        </p:spPr>
        <p:txBody>
          <a:bodyPr tIns="0">
            <a:noAutofit/>
          </a:bodyPr>
          <a:lstStyle/>
          <a:p>
            <a:pPr eaLnBrk="1" hangingPunct="1">
              <a:buFont typeface="Calibri" pitchFamily="34" charset="0"/>
              <a:buNone/>
              <a:defRPr/>
            </a:pPr>
            <a:r>
              <a:rPr lang="en-US" sz="2200" i="1" dirty="0" smtClean="0"/>
              <a:t>To Company</a:t>
            </a:r>
            <a:endParaRPr lang="en-US" sz="22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dirty="0" smtClean="0"/>
              <a:t>If only equity shares issued co. cannot take the advantage of trading on equity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dirty="0" smtClean="0"/>
              <a:t>Can put obstacles in management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2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200" i="1" dirty="0" smtClean="0"/>
              <a:t>To share Holder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dirty="0" smtClean="0"/>
              <a:t>Not suitable for one who want fixed income and secured investment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200" dirty="0" smtClean="0"/>
          </a:p>
        </p:txBody>
      </p:sp>
      <p:sp>
        <p:nvSpPr>
          <p:cNvPr id="10246" name="Text Placeholder 8"/>
          <p:cNvSpPr>
            <a:spLocks noGrp="1"/>
          </p:cNvSpPr>
          <p:nvPr>
            <p:ph type="body" idx="4294967295"/>
          </p:nvPr>
        </p:nvSpPr>
        <p:spPr>
          <a:xfrm>
            <a:off x="457200" y="990600"/>
            <a:ext cx="4041775" cy="603250"/>
          </a:xfrm>
        </p:spPr>
        <p:txBody>
          <a:bodyPr lIns="45720" tIns="0" rIns="45720" bIns="0" anchor="ctr"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3000" b="1" u="sng" smtClean="0">
                <a:solidFill>
                  <a:schemeClr val="tx2"/>
                </a:solidFill>
              </a:rPr>
              <a:t>Advantages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/>
          </p:cNvSpPr>
          <p:nvPr>
            <p:ph idx="4294967295"/>
          </p:nvPr>
        </p:nvSpPr>
        <p:spPr>
          <a:xfrm>
            <a:off x="457200" y="457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solidFill>
                  <a:srgbClr val="FF0000"/>
                </a:solidFill>
              </a:rPr>
              <a:t>2</a:t>
            </a:r>
            <a:r>
              <a:rPr lang="en-US" sz="3700" smtClean="0">
                <a:solidFill>
                  <a:srgbClr val="FF0000"/>
                </a:solidFill>
              </a:rPr>
              <a:t> . </a:t>
            </a:r>
            <a:r>
              <a:rPr lang="en-US" u="sng" smtClean="0">
                <a:solidFill>
                  <a:srgbClr val="FF0000"/>
                </a:solidFill>
              </a:rPr>
              <a:t>Preference Shares:</a:t>
            </a:r>
          </a:p>
          <a:p>
            <a:pPr eaLnBrk="1" hangingPunct="1">
              <a:defRPr/>
            </a:pPr>
            <a:r>
              <a:rPr lang="en-US" sz="2400" i="1" u="sng" smtClean="0"/>
              <a:t>Characteristics</a:t>
            </a:r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en-US" sz="2200" smtClean="0"/>
              <a:t>Maturity</a:t>
            </a:r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en-US" sz="2200" smtClean="0"/>
              <a:t>Claim on Income</a:t>
            </a:r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en-US" sz="2200" smtClean="0"/>
              <a:t>Claim on Asset</a:t>
            </a:r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en-US" sz="2200" smtClean="0"/>
              <a:t>Control</a:t>
            </a:r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en-US" sz="2200" smtClean="0"/>
              <a:t>Hybrid form of Investment</a:t>
            </a:r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en-US" sz="2200" smtClean="0"/>
              <a:t>Cumulative dividends</a:t>
            </a:r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en-US" sz="2200" smtClean="0"/>
              <a:t>Fixed income security</a:t>
            </a:r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en-US" sz="2200" smtClean="0"/>
              <a:t>Participation feature</a:t>
            </a:r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en-US" sz="2200" smtClean="0"/>
              <a:t>Convertibility</a:t>
            </a:r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en-US" sz="2200" smtClean="0"/>
              <a:t>Voting rights</a:t>
            </a:r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en-US" sz="2200" smtClean="0"/>
              <a:t>Call and put provision</a:t>
            </a:r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en-US" sz="2200" smtClean="0"/>
              <a:t>Controlling power</a:t>
            </a:r>
          </a:p>
          <a:p>
            <a:pPr eaLnBrk="1" hangingPunct="1">
              <a:buFont typeface="Calibri" pitchFamily="34" charset="0"/>
              <a:buNone/>
              <a:defRPr/>
            </a:pPr>
            <a:endParaRPr lang="en-US" sz="220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u="sng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943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solidFill>
                  <a:srgbClr val="FF0000"/>
                </a:solidFill>
              </a:rPr>
              <a:t>TYPES:</a:t>
            </a:r>
          </a:p>
          <a:p>
            <a:pPr eaLnBrk="1" hangingPunct="1">
              <a:defRPr/>
            </a:pPr>
            <a:r>
              <a:rPr lang="en-US" sz="2200" smtClean="0"/>
              <a:t>Cumulative Preference Shares</a:t>
            </a:r>
          </a:p>
          <a:p>
            <a:pPr eaLnBrk="1" hangingPunct="1">
              <a:defRPr/>
            </a:pPr>
            <a:r>
              <a:rPr lang="en-US" sz="2200" smtClean="0"/>
              <a:t>Non Cumulative</a:t>
            </a:r>
          </a:p>
          <a:p>
            <a:pPr eaLnBrk="1" hangingPunct="1">
              <a:defRPr/>
            </a:pPr>
            <a:r>
              <a:rPr lang="en-US" sz="2200" smtClean="0"/>
              <a:t>Redeemable</a:t>
            </a:r>
          </a:p>
          <a:p>
            <a:pPr eaLnBrk="1" hangingPunct="1">
              <a:defRPr/>
            </a:pPr>
            <a:r>
              <a:rPr lang="en-US" sz="2200" smtClean="0"/>
              <a:t> Irredeemable</a:t>
            </a:r>
          </a:p>
          <a:p>
            <a:pPr eaLnBrk="1" hangingPunct="1">
              <a:defRPr/>
            </a:pPr>
            <a:r>
              <a:rPr lang="en-US" sz="2200" smtClean="0"/>
              <a:t>Participating</a:t>
            </a:r>
          </a:p>
          <a:p>
            <a:pPr eaLnBrk="1" hangingPunct="1">
              <a:defRPr/>
            </a:pPr>
            <a:r>
              <a:rPr lang="en-US" sz="2200" smtClean="0"/>
              <a:t>Non Participating</a:t>
            </a:r>
          </a:p>
          <a:p>
            <a:pPr eaLnBrk="1" hangingPunct="1">
              <a:defRPr/>
            </a:pPr>
            <a:r>
              <a:rPr lang="en-US" sz="2200" smtClean="0"/>
              <a:t>Convertible</a:t>
            </a:r>
          </a:p>
          <a:p>
            <a:pPr eaLnBrk="1" hangingPunct="1">
              <a:defRPr/>
            </a:pPr>
            <a:r>
              <a:rPr lang="en-US" sz="2200" smtClean="0"/>
              <a:t>Non Convertible</a:t>
            </a:r>
          </a:p>
          <a:p>
            <a:pPr eaLnBrk="1" hangingPunct="1">
              <a:defRPr/>
            </a:pPr>
            <a:r>
              <a:rPr lang="en-US" sz="2200" smtClean="0"/>
              <a:t>Cumulative convertible preference shares (CCP)</a:t>
            </a:r>
          </a:p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762000"/>
          </a:xfrm>
        </p:spPr>
        <p:txBody>
          <a:bodyPr lIns="0" rIns="0" bIns="0" anchor="b"/>
          <a:lstStyle/>
          <a:p>
            <a:pPr eaLnBrk="1" hangingPunct="1">
              <a:defRPr/>
            </a:pPr>
            <a:r>
              <a:rPr lang="en-US" sz="3200" smtClean="0"/>
              <a:t>Advantages (to company)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4294967295"/>
          </p:nvPr>
        </p:nvSpPr>
        <p:spPr>
          <a:xfrm>
            <a:off x="457200" y="838200"/>
            <a:ext cx="8229600" cy="31242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/>
              <a:t> No obligation to pay  dividend</a:t>
            </a:r>
          </a:p>
          <a:p>
            <a:pPr eaLnBrk="1" hangingPunct="1">
              <a:defRPr/>
            </a:pPr>
            <a:r>
              <a:rPr lang="en-US" sz="2400" smtClean="0"/>
              <a:t>Provide long term capital</a:t>
            </a:r>
          </a:p>
          <a:p>
            <a:pPr eaLnBrk="1" hangingPunct="1">
              <a:defRPr/>
            </a:pPr>
            <a:r>
              <a:rPr lang="en-US" sz="2400" smtClean="0"/>
              <a:t>No liability to redeem pref. share</a:t>
            </a:r>
          </a:p>
          <a:p>
            <a:pPr eaLnBrk="1" hangingPunct="1">
              <a:defRPr/>
            </a:pPr>
            <a:r>
              <a:rPr lang="en-US" sz="2400" smtClean="0"/>
              <a:t>Fixed rate of dividend is to be paid so co. can go for trading on equity</a:t>
            </a:r>
          </a:p>
          <a:p>
            <a:pPr eaLnBrk="1" hangingPunct="1">
              <a:defRPr/>
            </a:pPr>
            <a:r>
              <a:rPr lang="en-US" sz="2400" smtClean="0"/>
              <a:t>No voting rights</a:t>
            </a:r>
          </a:p>
          <a:p>
            <a:pPr eaLnBrk="1" hangingPunct="1">
              <a:defRPr/>
            </a:pPr>
            <a:r>
              <a:rPr lang="en-US" sz="2400" smtClean="0"/>
              <a:t>No specific asset is pledged for the issue</a:t>
            </a:r>
          </a:p>
          <a:p>
            <a:pPr eaLnBrk="1" hangingPunct="1">
              <a:defRPr/>
            </a:pPr>
            <a:endParaRPr lang="en-US" sz="2400" smtClean="0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133600" y="4038600"/>
            <a:ext cx="54244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Advantages (to share holder)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533400" y="4800600"/>
            <a:ext cx="7543800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Fixed dividend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Superior security over  equity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Preference in payment of dividend, capital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53822</Template>
  <TotalTime>428</TotalTime>
  <Words>1857</Words>
  <Application>Microsoft Office PowerPoint</Application>
  <PresentationFormat>On-screen Show (4:3)</PresentationFormat>
  <Paragraphs>420</Paragraphs>
  <Slides>52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Office Theme</vt:lpstr>
      <vt:lpstr>Sources of Finance</vt:lpstr>
      <vt:lpstr>Parameter for choosing sources of fund</vt:lpstr>
      <vt:lpstr>Slide 3</vt:lpstr>
      <vt:lpstr>Slide 4</vt:lpstr>
      <vt:lpstr>LONG TERM FINANCING</vt:lpstr>
      <vt:lpstr>Advantages &amp; Disadvantages</vt:lpstr>
      <vt:lpstr>Slide 7</vt:lpstr>
      <vt:lpstr>Slide 8</vt:lpstr>
      <vt:lpstr>Advantages (to company)</vt:lpstr>
      <vt:lpstr>Disadvantages (to company)</vt:lpstr>
      <vt:lpstr>Slide 11</vt:lpstr>
      <vt:lpstr>7. Debt financing</vt:lpstr>
      <vt:lpstr>Slide 13</vt:lpstr>
      <vt:lpstr>Advantages </vt:lpstr>
      <vt:lpstr>Disadvantages</vt:lpstr>
      <vt:lpstr>   (b) Term loans (from FI)   8. Venture capital financing </vt:lpstr>
      <vt:lpstr>9. Internal financing</vt:lpstr>
      <vt:lpstr>  Factors Influencing:</vt:lpstr>
      <vt:lpstr>Advantages</vt:lpstr>
      <vt:lpstr>Advantages</vt:lpstr>
      <vt:lpstr>Disadvantages</vt:lpstr>
      <vt:lpstr>Slide 22</vt:lpstr>
      <vt:lpstr>MEDIUM TERM FINANCING </vt:lpstr>
      <vt:lpstr>SHORT TERM FINANCING</vt:lpstr>
      <vt:lpstr>Slide 25</vt:lpstr>
      <vt:lpstr>Slide 26</vt:lpstr>
      <vt:lpstr>Working Capital Finance By Commercial Banks</vt:lpstr>
      <vt:lpstr>Trade Credit</vt:lpstr>
      <vt:lpstr>Inter Corporate deposits</vt:lpstr>
      <vt:lpstr>Factoring</vt:lpstr>
      <vt:lpstr>Advantages</vt:lpstr>
      <vt:lpstr>Commercial Paper (CP)</vt:lpstr>
      <vt:lpstr>Advantages</vt:lpstr>
      <vt:lpstr>Medium Term Finance</vt:lpstr>
      <vt:lpstr>Slide 35</vt:lpstr>
      <vt:lpstr>Lease financing</vt:lpstr>
      <vt:lpstr>Advantages     &amp;  Disadvantage</vt:lpstr>
      <vt:lpstr>Hire Purchasing</vt:lpstr>
      <vt:lpstr>Slide 39</vt:lpstr>
      <vt:lpstr>Slide 40</vt:lpstr>
      <vt:lpstr>SHARES</vt:lpstr>
      <vt:lpstr>DEBENTURES</vt:lpstr>
      <vt:lpstr>NEW DEBT INSTRUMENT</vt:lpstr>
      <vt:lpstr>Retained Earnings</vt:lpstr>
      <vt:lpstr>Merits &amp; Demerits Of Retained Earnings</vt:lpstr>
      <vt:lpstr>Venture Capital</vt:lpstr>
      <vt:lpstr>Securitization</vt:lpstr>
      <vt:lpstr>Seed capital assistance </vt:lpstr>
      <vt:lpstr>Certificate of deposit </vt:lpstr>
      <vt:lpstr>Internal cash Accruals </vt:lpstr>
      <vt:lpstr>Example Of Long Term &amp; Short Term Finance </vt:lpstr>
      <vt:lpstr>Comparison Between both the companies</vt:lpstr>
    </vt:vector>
  </TitlesOfParts>
  <Company>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Sources of finance</dc:title>
  <dc:creator>l</dc:creator>
  <cp:lastModifiedBy>Manish</cp:lastModifiedBy>
  <cp:revision>57</cp:revision>
  <dcterms:created xsi:type="dcterms:W3CDTF">2012-06-20T15:21:54Z</dcterms:created>
  <dcterms:modified xsi:type="dcterms:W3CDTF">2017-07-05T11:28:35Z</dcterms:modified>
</cp:coreProperties>
</file>