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67" r:id="rId7"/>
    <p:sldId id="268" r:id="rId8"/>
    <p:sldId id="269" r:id="rId9"/>
    <p:sldId id="270" r:id="rId10"/>
    <p:sldId id="271" r:id="rId11"/>
    <p:sldId id="258" r:id="rId12"/>
    <p:sldId id="272" r:id="rId13"/>
    <p:sldId id="261" r:id="rId14"/>
    <p:sldId id="263"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smtClean="0"/>
              <a:t>Customer's </a:t>
            </a:r>
            <a:r>
              <a:rPr lang="en-US" sz="3200" b="1" dirty="0" smtClean="0"/>
              <a:t>Credit Worthiness</a:t>
            </a:r>
            <a:br>
              <a:rPr lang="en-US" sz="3200" b="1" dirty="0" smtClean="0"/>
            </a:br>
            <a:endParaRPr lang="en-US" sz="3200" b="1" dirty="0"/>
          </a:p>
        </p:txBody>
      </p:sp>
      <p:sp>
        <p:nvSpPr>
          <p:cNvPr id="3" name="Content Placeholder 2"/>
          <p:cNvSpPr>
            <a:spLocks noGrp="1"/>
          </p:cNvSpPr>
          <p:nvPr>
            <p:ph idx="1"/>
          </p:nvPr>
        </p:nvSpPr>
        <p:spPr/>
        <p:txBody>
          <a:bodyPr/>
          <a:lstStyle/>
          <a:p>
            <a:pPr algn="just"/>
            <a:r>
              <a:rPr lang="en-US" dirty="0" smtClean="0"/>
              <a:t>Before banks extend credit, they verify the prospective borrower's credit history and ability to repay, among other things. </a:t>
            </a:r>
          </a:p>
          <a:p>
            <a:pPr algn="just"/>
            <a:r>
              <a:rPr lang="en-US" b="1" dirty="0" smtClean="0"/>
              <a:t>To keep an eye on your customers and their ability to pay what they owe.</a:t>
            </a: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lgn="just">
              <a:buNone/>
            </a:pPr>
            <a:r>
              <a:rPr lang="en-US" dirty="0" smtClean="0"/>
              <a:t>3. </a:t>
            </a:r>
            <a:r>
              <a:rPr lang="en-US" b="1" dirty="0" smtClean="0"/>
              <a:t>Loan to cost ratio: </a:t>
            </a:r>
            <a:r>
              <a:rPr lang="en-US" dirty="0" smtClean="0"/>
              <a:t>This ratio indicates the maximum amount that a particular borrower is eligible to take. </a:t>
            </a:r>
          </a:p>
          <a:p>
            <a:pPr lvl="0" algn="just">
              <a:buNone/>
            </a:pPr>
            <a:r>
              <a:rPr lang="en-US" dirty="0" smtClean="0"/>
              <a:t>	</a:t>
            </a:r>
            <a:r>
              <a:rPr lang="en-US" dirty="0" err="1" smtClean="0"/>
              <a:t>Eg</a:t>
            </a:r>
            <a:r>
              <a:rPr lang="en-US" dirty="0" smtClean="0"/>
              <a:t>. This </a:t>
            </a:r>
            <a:r>
              <a:rPr lang="en-US" dirty="0" smtClean="0"/>
              <a:t>will depend on the cost of the car if you are taking a car loan and on the cost of the house if you are taking a home loan. </a:t>
            </a:r>
            <a:endParaRPr lang="en-US" dirty="0" smtClean="0"/>
          </a:p>
          <a:p>
            <a:pPr lvl="0" algn="just">
              <a:buNone/>
            </a:pPr>
            <a:r>
              <a:rPr lang="en-US" dirty="0" smtClean="0"/>
              <a:t>	</a:t>
            </a:r>
            <a:r>
              <a:rPr lang="en-US" dirty="0" smtClean="0"/>
              <a:t>For </a:t>
            </a:r>
            <a:r>
              <a:rPr lang="en-US" dirty="0" smtClean="0"/>
              <a:t>a personal loan, it will depend on your personal requirement. Usually, the ratio will range from 70 to 90% of the cost of the car or house.</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Check publicly available information</a:t>
            </a:r>
            <a:endParaRPr lang="en-US" sz="3200" dirty="0"/>
          </a:p>
        </p:txBody>
      </p:sp>
      <p:sp>
        <p:nvSpPr>
          <p:cNvPr id="3" name="Content Placeholder 2"/>
          <p:cNvSpPr>
            <a:spLocks noGrp="1"/>
          </p:cNvSpPr>
          <p:nvPr>
            <p:ph idx="1"/>
          </p:nvPr>
        </p:nvSpPr>
        <p:spPr/>
        <p:txBody>
          <a:bodyPr>
            <a:normAutofit/>
          </a:bodyPr>
          <a:lstStyle/>
          <a:p>
            <a:pPr algn="just"/>
            <a:r>
              <a:rPr lang="en-US" sz="2800" b="1" dirty="0" smtClean="0"/>
              <a:t>Check publicly available information.</a:t>
            </a:r>
            <a:r>
              <a:rPr lang="en-US" sz="2800" dirty="0" smtClean="0"/>
              <a:t> The company's social media streams, the news release section on its website and information available through simple search engine exploration can help you determine whether the company is having problems that may affect its ability to pay. </a:t>
            </a:r>
            <a:endParaRPr lang="en-US" sz="2800" dirty="0" smtClean="0"/>
          </a:p>
          <a:p>
            <a:pPr algn="just"/>
            <a:r>
              <a:rPr lang="en-US" sz="2800" dirty="0" smtClean="0"/>
              <a:t>Publicly </a:t>
            </a:r>
            <a:r>
              <a:rPr lang="en-US" sz="2800" dirty="0" smtClean="0"/>
              <a:t>traded companies also must regularly file fact-filled reports about the state of the business with the Securities and Exchange Commission. </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Credit Monitoring</a:t>
            </a:r>
            <a:endParaRPr lang="en-US" sz="3600" dirty="0"/>
          </a:p>
        </p:txBody>
      </p:sp>
      <p:sp>
        <p:nvSpPr>
          <p:cNvPr id="3" name="Content Placeholder 2"/>
          <p:cNvSpPr>
            <a:spLocks noGrp="1"/>
          </p:cNvSpPr>
          <p:nvPr>
            <p:ph idx="1"/>
          </p:nvPr>
        </p:nvSpPr>
        <p:spPr/>
        <p:txBody>
          <a:bodyPr>
            <a:normAutofit fontScale="85000" lnSpcReduction="20000"/>
          </a:bodyPr>
          <a:lstStyle/>
          <a:p>
            <a:pPr algn="just"/>
            <a:r>
              <a:rPr lang="en-US" b="1" dirty="0" smtClean="0"/>
              <a:t>Banks</a:t>
            </a:r>
            <a:r>
              <a:rPr lang="en-US" dirty="0" smtClean="0"/>
              <a:t> need to put in place a very sound and effective </a:t>
            </a:r>
            <a:r>
              <a:rPr lang="en-US" b="1" dirty="0" smtClean="0"/>
              <a:t>credit monitoring</a:t>
            </a:r>
            <a:r>
              <a:rPr lang="en-US" dirty="0" smtClean="0"/>
              <a:t> system for watching the borrower's account from various angles.</a:t>
            </a:r>
          </a:p>
          <a:p>
            <a:pPr algn="just"/>
            <a:r>
              <a:rPr lang="en-US" dirty="0" smtClean="0"/>
              <a:t>Credit Monitoring is the </a:t>
            </a:r>
            <a:r>
              <a:rPr lang="en-US" dirty="0" smtClean="0"/>
              <a:t>tracking </a:t>
            </a:r>
            <a:r>
              <a:rPr lang="en-US" dirty="0" smtClean="0"/>
              <a:t>of an individual’s credit history, for any changes or suspicious activities. </a:t>
            </a:r>
            <a:endParaRPr lang="en-US" dirty="0" smtClean="0"/>
          </a:p>
          <a:p>
            <a:pPr algn="just"/>
            <a:r>
              <a:rPr lang="en-US" dirty="0" smtClean="0"/>
              <a:t>A </a:t>
            </a:r>
            <a:r>
              <a:rPr lang="en-US" dirty="0" smtClean="0"/>
              <a:t>credit monitoring service is will show an individual's credit report provide them with new information regarding new credit inquiries, accounts etc. </a:t>
            </a:r>
          </a:p>
          <a:p>
            <a:pPr algn="just"/>
            <a:r>
              <a:rPr lang="en-US" dirty="0" smtClean="0"/>
              <a:t>Credit Monitoring can also be used by individuals to keep a check on their credit score, as well as keep track of them, giving them the option to be well of their credit history before applying for loans and mortgages. </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Credit Evaluation</a:t>
            </a:r>
            <a:br>
              <a:rPr lang="en-US" sz="2800" b="1" dirty="0" smtClean="0"/>
            </a:br>
            <a:r>
              <a:rPr lang="en-US" sz="2800" b="1" dirty="0" smtClean="0"/>
              <a:t>&amp; credit information</a:t>
            </a:r>
            <a:endParaRPr lang="en-US" sz="2800" b="1" dirty="0"/>
          </a:p>
        </p:txBody>
      </p:sp>
      <p:sp>
        <p:nvSpPr>
          <p:cNvPr id="3" name="Content Placeholder 2"/>
          <p:cNvSpPr>
            <a:spLocks noGrp="1"/>
          </p:cNvSpPr>
          <p:nvPr>
            <p:ph idx="1"/>
          </p:nvPr>
        </p:nvSpPr>
        <p:spPr/>
        <p:txBody>
          <a:bodyPr>
            <a:normAutofit fontScale="85000" lnSpcReduction="20000"/>
          </a:bodyPr>
          <a:lstStyle/>
          <a:p>
            <a:pPr algn="just">
              <a:buNone/>
            </a:pPr>
            <a:r>
              <a:rPr lang="en-US" b="1" i="1" dirty="0" smtClean="0"/>
              <a:t>Credit Evaluation</a:t>
            </a:r>
          </a:p>
          <a:p>
            <a:pPr algn="just"/>
            <a:r>
              <a:rPr lang="en-US" dirty="0" smtClean="0"/>
              <a:t>When it is required to obtain credit scoring, one has to undergo a process of evaluation before the credit score is sanctioned. This process is called as credit evaluation, which may take time, but concludes in either an approval or a rejection.</a:t>
            </a:r>
          </a:p>
          <a:p>
            <a:pPr algn="just"/>
            <a:r>
              <a:rPr lang="en-US" dirty="0" smtClean="0"/>
              <a:t>The </a:t>
            </a:r>
            <a:r>
              <a:rPr lang="en-US" b="1" dirty="0" smtClean="0"/>
              <a:t>characte</a:t>
            </a:r>
            <a:r>
              <a:rPr lang="en-US" dirty="0" smtClean="0"/>
              <a:t>r of a person applying for a credit is a big factor to the decision for credit approval. </a:t>
            </a:r>
            <a:endParaRPr lang="en-US" dirty="0" smtClean="0"/>
          </a:p>
          <a:p>
            <a:pPr algn="just"/>
            <a:r>
              <a:rPr lang="en-US" dirty="0" smtClean="0"/>
              <a:t>A </a:t>
            </a:r>
            <a:r>
              <a:rPr lang="en-US" dirty="0" smtClean="0"/>
              <a:t>person with a sound financial objective is likely to be granted a credit approval quickly and are possibly than an individual who is in bad shape, not just on the financial facet, but also on other aspect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Credit history</a:t>
            </a:r>
            <a:endParaRPr lang="en-US" sz="3600" b="1" dirty="0"/>
          </a:p>
        </p:txBody>
      </p:sp>
      <p:sp>
        <p:nvSpPr>
          <p:cNvPr id="3" name="Content Placeholder 2"/>
          <p:cNvSpPr>
            <a:spLocks noGrp="1"/>
          </p:cNvSpPr>
          <p:nvPr>
            <p:ph idx="1"/>
          </p:nvPr>
        </p:nvSpPr>
        <p:spPr/>
        <p:txBody>
          <a:bodyPr>
            <a:normAutofit/>
          </a:bodyPr>
          <a:lstStyle/>
          <a:p>
            <a:pPr algn="just"/>
            <a:r>
              <a:rPr lang="en-US" sz="2800" dirty="0" smtClean="0"/>
              <a:t>Credit history is another important factor considered by lenders in their decision to grant and approve credit applications. </a:t>
            </a:r>
            <a:endParaRPr lang="en-US" sz="2800" dirty="0" smtClean="0"/>
          </a:p>
          <a:p>
            <a:pPr algn="just"/>
            <a:r>
              <a:rPr lang="en-US" sz="2800" dirty="0" smtClean="0"/>
              <a:t>The </a:t>
            </a:r>
            <a:r>
              <a:rPr lang="en-US" sz="2800" dirty="0" smtClean="0"/>
              <a:t>credit report is a record of an individual's past borrowing and reimbursing transactions. It also includes information about late payments and bankruptcy.</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11500" dirty="0" smtClean="0"/>
              <a:t>Thx</a:t>
            </a:r>
            <a:endParaRPr lang="en-US" sz="1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Require a credit application</a:t>
            </a:r>
            <a:endParaRPr lang="en-US" sz="3200" b="1" dirty="0"/>
          </a:p>
        </p:txBody>
      </p:sp>
      <p:sp>
        <p:nvSpPr>
          <p:cNvPr id="3" name="Content Placeholder 2"/>
          <p:cNvSpPr>
            <a:spLocks noGrp="1"/>
          </p:cNvSpPr>
          <p:nvPr>
            <p:ph idx="1"/>
          </p:nvPr>
        </p:nvSpPr>
        <p:spPr/>
        <p:txBody>
          <a:bodyPr>
            <a:normAutofit fontScale="92500" lnSpcReduction="10000"/>
          </a:bodyPr>
          <a:lstStyle/>
          <a:p>
            <a:pPr algn="just"/>
            <a:r>
              <a:rPr lang="en-US" b="1" dirty="0" smtClean="0"/>
              <a:t>Require a credit application. </a:t>
            </a:r>
            <a:r>
              <a:rPr lang="en-US" dirty="0" smtClean="0"/>
              <a:t>Every business requesting credit should complete a credit application that includes basic information like address, contact information and tax ID number, as well as references from other businesses that have extended credit to them.</a:t>
            </a:r>
          </a:p>
          <a:p>
            <a:pPr algn="just"/>
            <a:r>
              <a:rPr lang="en-US" dirty="0" smtClean="0"/>
              <a:t> It's unlikely a business will list a contact that will say something negative, but if the company has trouble coming up with three or four good references, it could be a red flag.</a:t>
            </a:r>
          </a:p>
          <a:p>
            <a:pPr algn="just"/>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Creditworthiness of the customer </a:t>
            </a:r>
            <a:endParaRPr lang="en-US" dirty="0"/>
          </a:p>
        </p:txBody>
      </p:sp>
      <p:sp>
        <p:nvSpPr>
          <p:cNvPr id="3" name="Content Placeholder 2"/>
          <p:cNvSpPr>
            <a:spLocks noGrp="1"/>
          </p:cNvSpPr>
          <p:nvPr>
            <p:ph idx="1"/>
          </p:nvPr>
        </p:nvSpPr>
        <p:spPr/>
        <p:txBody>
          <a:bodyPr>
            <a:noAutofit/>
          </a:bodyPr>
          <a:lstStyle/>
          <a:p>
            <a:pPr algn="just">
              <a:buNone/>
            </a:pPr>
            <a:r>
              <a:rPr lang="en-US" sz="2400" b="1" i="1" dirty="0" smtClean="0"/>
              <a:t>1. Character: </a:t>
            </a:r>
            <a:r>
              <a:rPr lang="en-US" sz="2400" dirty="0" smtClean="0"/>
              <a:t>In assessing the creditworthiness of a person, the first consideration is the person’s character. The word character implies and includes a number of personal characteristics of a person, e.g., his honesty, integrity, regularity, promptness in fulfilling his promises, repaying his dues, sense of responsibility, good habits, the reputation and goodwill which he enjoys in the eyes of others..</a:t>
            </a:r>
          </a:p>
          <a:p>
            <a:pPr algn="just">
              <a:buNone/>
            </a:pPr>
            <a:r>
              <a:rPr lang="en-US" sz="2400" b="1" i="1" dirty="0" smtClean="0"/>
              <a:t>2. Capacity: </a:t>
            </a:r>
            <a:r>
              <a:rPr lang="en-US" sz="2400" dirty="0" smtClean="0"/>
              <a:t>The success of an enterprise largely depends upon the ability, competence and experience of the entrepreneur. If the borrower possesses necessary technical skill, managerial ability and experience to run a particular industry or trade, success of such unit may be taken for granted.</a:t>
            </a:r>
          </a:p>
          <a:p>
            <a:pPr algn="just"/>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b="1" i="1" dirty="0" smtClean="0"/>
              <a:t>3. Capital: </a:t>
            </a:r>
            <a:r>
              <a:rPr lang="en-US" dirty="0" smtClean="0"/>
              <a:t>Banks are the repositories of the public money and they lend the borrowed money. </a:t>
            </a:r>
            <a:endParaRPr lang="en-US" dirty="0" smtClean="0"/>
          </a:p>
          <a:p>
            <a:pPr algn="just"/>
            <a:r>
              <a:rPr lang="en-US" dirty="0" smtClean="0"/>
              <a:t>The </a:t>
            </a:r>
            <a:r>
              <a:rPr lang="en-US" dirty="0" smtClean="0"/>
              <a:t>banker, therefore, does not lend money to a business man who does not have adequate funds of his own, because in case of failure of the business enterprise, the banker will be able to realize his money, if the borrower’s own capital is sufficient. </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Credit Score</a:t>
            </a:r>
            <a:r>
              <a:rPr lang="en-US" sz="3600" dirty="0" smtClean="0"/>
              <a:t/>
            </a:r>
            <a:br>
              <a:rPr lang="en-US" sz="3600" dirty="0" smtClean="0"/>
            </a:br>
            <a:endParaRPr lang="en-US" sz="3600" dirty="0"/>
          </a:p>
        </p:txBody>
      </p:sp>
      <p:sp>
        <p:nvSpPr>
          <p:cNvPr id="3" name="Content Placeholder 2"/>
          <p:cNvSpPr>
            <a:spLocks noGrp="1"/>
          </p:cNvSpPr>
          <p:nvPr>
            <p:ph idx="1"/>
          </p:nvPr>
        </p:nvSpPr>
        <p:spPr/>
        <p:txBody>
          <a:bodyPr>
            <a:normAutofit fontScale="92500"/>
          </a:bodyPr>
          <a:lstStyle/>
          <a:p>
            <a:pPr algn="just"/>
            <a:r>
              <a:rPr lang="en-US" dirty="0" smtClean="0"/>
              <a:t>A credit score refers to a particular score that is given to a borrower depending on his or her credit history. This score is provided by credit bureaus who will evaluate one’s full repayment </a:t>
            </a:r>
            <a:r>
              <a:rPr lang="en-US" dirty="0" err="1" smtClean="0"/>
              <a:t>behaviour</a:t>
            </a:r>
            <a:r>
              <a:rPr lang="en-US" dirty="0" smtClean="0"/>
              <a:t> and give them a score.</a:t>
            </a:r>
          </a:p>
          <a:p>
            <a:pPr algn="just"/>
            <a:r>
              <a:rPr lang="en-US" dirty="0" smtClean="0"/>
              <a:t>In India, CIBIL(Credit Information </a:t>
            </a:r>
            <a:r>
              <a:rPr lang="en-US" dirty="0" smtClean="0"/>
              <a:t>Bureau India </a:t>
            </a:r>
            <a:r>
              <a:rPr lang="en-US" dirty="0" smtClean="0"/>
              <a:t>Limited) is the leading credit bureau that takes care of </a:t>
            </a:r>
            <a:r>
              <a:rPr lang="en-US" dirty="0" smtClean="0"/>
              <a:t>observing </a:t>
            </a:r>
            <a:r>
              <a:rPr lang="en-US" dirty="0" smtClean="0"/>
              <a:t>credit </a:t>
            </a:r>
            <a:r>
              <a:rPr lang="en-US" dirty="0" err="1" smtClean="0"/>
              <a:t>behaviour</a:t>
            </a:r>
            <a:r>
              <a:rPr lang="en-US" dirty="0" smtClean="0"/>
              <a:t> and preparing a credit report with details of </a:t>
            </a:r>
            <a:r>
              <a:rPr lang="en-US" dirty="0" smtClean="0"/>
              <a:t> </a:t>
            </a:r>
            <a:r>
              <a:rPr lang="en-US" dirty="0" smtClean="0"/>
              <a:t>credit score.</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Factors Evaluated During a Credit Appraisal Process</a:t>
            </a:r>
            <a:br>
              <a:rPr lang="en-US" sz="3200" b="1" dirty="0" smtClean="0"/>
            </a:br>
            <a:endParaRPr lang="en-US" sz="3200" b="1" dirty="0"/>
          </a:p>
        </p:txBody>
      </p:sp>
      <p:sp>
        <p:nvSpPr>
          <p:cNvPr id="3" name="Content Placeholder 2"/>
          <p:cNvSpPr>
            <a:spLocks noGrp="1"/>
          </p:cNvSpPr>
          <p:nvPr>
            <p:ph idx="1"/>
          </p:nvPr>
        </p:nvSpPr>
        <p:spPr>
          <a:xfrm>
            <a:off x="457200" y="1219200"/>
            <a:ext cx="8229600" cy="4906963"/>
          </a:xfrm>
        </p:spPr>
        <p:txBody>
          <a:bodyPr>
            <a:noAutofit/>
          </a:bodyPr>
          <a:lstStyle/>
          <a:p>
            <a:r>
              <a:rPr lang="en-US" sz="2400" dirty="0" smtClean="0"/>
              <a:t>A lender’s credit appraisal process will typically check and evaluate the following important factors:</a:t>
            </a:r>
          </a:p>
          <a:p>
            <a:r>
              <a:rPr lang="en-US" sz="2400" dirty="0" smtClean="0"/>
              <a:t>Income, Age</a:t>
            </a:r>
          </a:p>
          <a:p>
            <a:pPr lvl="0"/>
            <a:r>
              <a:rPr lang="en-US" sz="2400" dirty="0" smtClean="0"/>
              <a:t>Repayment </a:t>
            </a:r>
            <a:r>
              <a:rPr lang="en-US" sz="2400" dirty="0" smtClean="0"/>
              <a:t>ability</a:t>
            </a:r>
          </a:p>
          <a:p>
            <a:pPr lvl="0"/>
            <a:r>
              <a:rPr lang="en-US" sz="2400" dirty="0" smtClean="0"/>
              <a:t>Work experience</a:t>
            </a:r>
          </a:p>
          <a:p>
            <a:pPr lvl="0"/>
            <a:r>
              <a:rPr lang="en-US" sz="2400" dirty="0" smtClean="0"/>
              <a:t>Present and former loans</a:t>
            </a:r>
          </a:p>
          <a:p>
            <a:pPr lvl="0"/>
            <a:r>
              <a:rPr lang="en-US" sz="2400" dirty="0" smtClean="0"/>
              <a:t>Nature of employment</a:t>
            </a:r>
          </a:p>
          <a:p>
            <a:pPr lvl="0"/>
            <a:r>
              <a:rPr lang="en-US" sz="2400" dirty="0" smtClean="0"/>
              <a:t>Other monthly expenses</a:t>
            </a:r>
          </a:p>
          <a:p>
            <a:pPr lvl="0"/>
            <a:r>
              <a:rPr lang="en-US" sz="2400" dirty="0" smtClean="0"/>
              <a:t>Future liabilities</a:t>
            </a:r>
          </a:p>
          <a:p>
            <a:pPr lvl="0"/>
            <a:r>
              <a:rPr lang="en-US" sz="2400" dirty="0" smtClean="0"/>
              <a:t>Previous loan records</a:t>
            </a:r>
          </a:p>
          <a:p>
            <a:pPr lvl="0"/>
            <a:r>
              <a:rPr lang="en-US" sz="2400" dirty="0" smtClean="0"/>
              <a:t>Tax history</a:t>
            </a:r>
          </a:p>
          <a:p>
            <a:pPr lvl="0"/>
            <a:r>
              <a:rPr lang="en-US" sz="2400" dirty="0" smtClean="0"/>
              <a:t>Assets owned</a:t>
            </a:r>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Credit Appraisal Technique</a:t>
            </a:r>
            <a:endParaRPr lang="en-US" sz="4000" b="1" dirty="0"/>
          </a:p>
        </p:txBody>
      </p:sp>
      <p:sp>
        <p:nvSpPr>
          <p:cNvPr id="3" name="Content Placeholder 2"/>
          <p:cNvSpPr>
            <a:spLocks noGrp="1"/>
          </p:cNvSpPr>
          <p:nvPr>
            <p:ph idx="1"/>
          </p:nvPr>
        </p:nvSpPr>
        <p:spPr/>
        <p:txBody>
          <a:bodyPr>
            <a:normAutofit lnSpcReduction="10000"/>
          </a:bodyPr>
          <a:lstStyle/>
          <a:p>
            <a:pPr algn="just"/>
            <a:r>
              <a:rPr lang="en-US" dirty="0" smtClean="0"/>
              <a:t>A lender typically compares  loan amount, income, EMIs, repayment capacity, and your overall expenses in order to determine if you are eligible or not to get a personal loan or any other loan. </a:t>
            </a:r>
          </a:p>
          <a:p>
            <a:pPr algn="just"/>
            <a:r>
              <a:rPr lang="en-US" dirty="0" smtClean="0"/>
              <a:t>Generally, banks and NBFCs take a look at certain ratios in order to check your loan eligibility. These are some of the ratios that are useful in the credit appraisal process: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92500" lnSpcReduction="10000"/>
          </a:bodyPr>
          <a:lstStyle/>
          <a:p>
            <a:pPr lvl="0" algn="just">
              <a:buNone/>
            </a:pPr>
            <a:r>
              <a:rPr lang="en-US" dirty="0" smtClean="0"/>
              <a:t>	1. </a:t>
            </a:r>
            <a:r>
              <a:rPr lang="en-US" b="1" dirty="0" smtClean="0"/>
              <a:t>Fixed obligation to income ratio (FOIR): </a:t>
            </a:r>
            <a:r>
              <a:rPr lang="en-US" dirty="0" smtClean="0"/>
              <a:t>It refers to the ratio of the loan obligations and other expenses to the income that they earn on a monthly basis. </a:t>
            </a:r>
          </a:p>
          <a:p>
            <a:pPr lvl="0" algn="just"/>
            <a:r>
              <a:rPr lang="en-US" dirty="0" smtClean="0"/>
              <a:t>The bank will assess if a certain portion of your income is sufficient to manage your EMIs for the loan that you have applied for and for your other liabilities. </a:t>
            </a:r>
            <a:endParaRPr lang="en-US" dirty="0" smtClean="0"/>
          </a:p>
          <a:p>
            <a:pPr lvl="0" algn="just"/>
            <a:r>
              <a:rPr lang="en-US" dirty="0" smtClean="0"/>
              <a:t>If </a:t>
            </a:r>
            <a:r>
              <a:rPr lang="en-US" dirty="0" smtClean="0"/>
              <a:t>the ratio is higher than the benchmark fixed by the lender, then the lender may not accept the application.</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dirty="0" smtClean="0"/>
              <a:t>2. </a:t>
            </a:r>
            <a:r>
              <a:rPr lang="en-US" b="1" dirty="0" smtClean="0"/>
              <a:t>Installment to income ratio (IIR): </a:t>
            </a:r>
            <a:r>
              <a:rPr lang="en-US" dirty="0" smtClean="0"/>
              <a:t>This ratio considers the equated monthly installments (EMIs) of your loan to the income that you earn. It will indicate the amount you will be required to take from your income to pay your personal loan EMI.</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634</Words>
  <Application>Microsoft Office PowerPoint</Application>
  <PresentationFormat>On-screen Show (4:3)</PresentationFormat>
  <Paragraphs>53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Customer's Credit Worthiness </vt:lpstr>
      <vt:lpstr>Require a credit application</vt:lpstr>
      <vt:lpstr>Creditworthiness of the customer </vt:lpstr>
      <vt:lpstr>Slide 4</vt:lpstr>
      <vt:lpstr>Credit Score </vt:lpstr>
      <vt:lpstr>Factors Evaluated During a Credit Appraisal Process </vt:lpstr>
      <vt:lpstr>Credit Appraisal Technique</vt:lpstr>
      <vt:lpstr>Slide 8</vt:lpstr>
      <vt:lpstr>Slide 9</vt:lpstr>
      <vt:lpstr>Slide 10</vt:lpstr>
      <vt:lpstr>Check publicly available information</vt:lpstr>
      <vt:lpstr>Credit Monitoring</vt:lpstr>
      <vt:lpstr>Credit Evaluation &amp; credit information</vt:lpstr>
      <vt:lpstr>Credit history</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Check a Customer's Credit Worthiness </dc:title>
  <dc:creator>Manish</dc:creator>
  <cp:lastModifiedBy>Manish</cp:lastModifiedBy>
  <cp:revision>7</cp:revision>
  <dcterms:created xsi:type="dcterms:W3CDTF">2006-08-16T00:00:00Z</dcterms:created>
  <dcterms:modified xsi:type="dcterms:W3CDTF">2018-09-06T04:23:28Z</dcterms:modified>
</cp:coreProperties>
</file>