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71" r:id="rId8"/>
    <p:sldId id="262" r:id="rId9"/>
    <p:sldId id="263" r:id="rId10"/>
    <p:sldId id="264" r:id="rId11"/>
    <p:sldId id="265" r:id="rId12"/>
    <p:sldId id="266" r:id="rId13"/>
    <p:sldId id="267" r:id="rId14"/>
    <p:sldId id="268" r:id="rId15"/>
    <p:sldId id="269" r:id="rId16"/>
    <p:sldId id="270" r:id="rId17"/>
    <p:sldId id="272" r:id="rId18"/>
    <p:sldId id="273" r:id="rId19"/>
    <p:sldId id="274" r:id="rId20"/>
    <p:sldId id="275" r:id="rId21"/>
    <p:sldId id="276" r:id="rId22"/>
    <p:sldId id="277" r:id="rId23"/>
    <p:sldId id="278" r:id="rId24"/>
    <p:sldId id="279" r:id="rId25"/>
    <p:sldId id="280" r:id="rId26"/>
    <p:sldId id="281" r:id="rId27"/>
    <p:sldId id="282" r:id="rId28"/>
    <p:sldId id="285" r:id="rId29"/>
    <p:sldId id="286" r:id="rId30"/>
    <p:sldId id="287" r:id="rId31"/>
    <p:sldId id="283" r:id="rId32"/>
    <p:sldId id="288" r:id="rId33"/>
    <p:sldId id="289" r:id="rId34"/>
    <p:sldId id="284" r:id="rId35"/>
    <p:sldId id="290" r:id="rId36"/>
    <p:sldId id="291" r:id="rId37"/>
    <p:sldId id="292"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9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D3B3407-E602-4143-8120-B074F9B7D556}" type="doc">
      <dgm:prSet loTypeId="urn:microsoft.com/office/officeart/2008/layout/LinedList" loCatId="list" qsTypeId="urn:microsoft.com/office/officeart/2005/8/quickstyle/simple1" qsCatId="simple" csTypeId="urn:microsoft.com/office/officeart/2005/8/colors/accent2_2" csCatId="accent2"/>
      <dgm:spPr/>
      <dgm:t>
        <a:bodyPr/>
        <a:lstStyle/>
        <a:p>
          <a:endParaRPr lang="en-US"/>
        </a:p>
      </dgm:t>
    </dgm:pt>
    <dgm:pt modelId="{1F036A25-7AD3-48DB-B0A5-40E9059AEB06}">
      <dgm:prSet custT="1"/>
      <dgm:spPr/>
      <dgm:t>
        <a:bodyPr/>
        <a:lstStyle/>
        <a:p>
          <a:pPr algn="just"/>
          <a:r>
            <a:rPr lang="en-US" sz="2800" b="1" dirty="0"/>
            <a:t>Business environment represents an aggregate of all conditions, events, and factors that surround and influence the decision-making capabilities of the business. </a:t>
          </a:r>
        </a:p>
      </dgm:t>
    </dgm:pt>
    <dgm:pt modelId="{CF79B6DD-27A1-4FE1-91E3-4B4BAC5B3960}" type="parTrans" cxnId="{D3EA789E-FAF5-4730-8CB8-F2407F4A1D3F}">
      <dgm:prSet/>
      <dgm:spPr/>
      <dgm:t>
        <a:bodyPr/>
        <a:lstStyle/>
        <a:p>
          <a:endParaRPr lang="en-US"/>
        </a:p>
      </dgm:t>
    </dgm:pt>
    <dgm:pt modelId="{D7EA8D08-122D-459D-9E62-5EE89EEB8AB7}" type="sibTrans" cxnId="{D3EA789E-FAF5-4730-8CB8-F2407F4A1D3F}">
      <dgm:prSet/>
      <dgm:spPr/>
      <dgm:t>
        <a:bodyPr/>
        <a:lstStyle/>
        <a:p>
          <a:endParaRPr lang="en-US"/>
        </a:p>
      </dgm:t>
    </dgm:pt>
    <dgm:pt modelId="{9F54ED6D-B30E-4477-AA65-5D1D501411E4}">
      <dgm:prSet custT="1"/>
      <dgm:spPr/>
      <dgm:t>
        <a:bodyPr/>
        <a:lstStyle/>
        <a:p>
          <a:pPr algn="just"/>
          <a:r>
            <a:rPr lang="en-US" sz="2800" b="1" dirty="0"/>
            <a:t>The survival and success of an organization depend on upon how quickly it adapts to the changing environment. </a:t>
          </a:r>
        </a:p>
      </dgm:t>
    </dgm:pt>
    <dgm:pt modelId="{1155A0E6-71FE-4BBE-BCC6-23A299CA672C}" type="parTrans" cxnId="{478D91D3-212A-4B7B-A193-1C26E0724DA4}">
      <dgm:prSet/>
      <dgm:spPr/>
      <dgm:t>
        <a:bodyPr/>
        <a:lstStyle/>
        <a:p>
          <a:endParaRPr lang="en-US"/>
        </a:p>
      </dgm:t>
    </dgm:pt>
    <dgm:pt modelId="{7A575F05-7651-4F4D-8CBE-EF60BF5D9675}" type="sibTrans" cxnId="{478D91D3-212A-4B7B-A193-1C26E0724DA4}">
      <dgm:prSet/>
      <dgm:spPr/>
      <dgm:t>
        <a:bodyPr/>
        <a:lstStyle/>
        <a:p>
          <a:endParaRPr lang="en-US"/>
        </a:p>
      </dgm:t>
    </dgm:pt>
    <dgm:pt modelId="{BD405DB7-59D0-4326-81EE-07CC857AED56}">
      <dgm:prSet custT="1"/>
      <dgm:spPr/>
      <dgm:t>
        <a:bodyPr/>
        <a:lstStyle/>
        <a:p>
          <a:pPr algn="just"/>
          <a:r>
            <a:rPr lang="en-US" sz="2800" b="1" dirty="0"/>
            <a:t>External forces: economic reforms, political changes, technological innovations that keep affecting the functioning of business. </a:t>
          </a:r>
        </a:p>
      </dgm:t>
    </dgm:pt>
    <dgm:pt modelId="{73353DA0-0000-45ED-B352-663B174A80F8}" type="parTrans" cxnId="{13FD7740-D7E0-48B5-86D5-7EF43D8D0E64}">
      <dgm:prSet/>
      <dgm:spPr/>
      <dgm:t>
        <a:bodyPr/>
        <a:lstStyle/>
        <a:p>
          <a:endParaRPr lang="en-US"/>
        </a:p>
      </dgm:t>
    </dgm:pt>
    <dgm:pt modelId="{88186EFF-E11E-4900-9FE3-14DB1604CF11}" type="sibTrans" cxnId="{13FD7740-D7E0-48B5-86D5-7EF43D8D0E64}">
      <dgm:prSet/>
      <dgm:spPr/>
      <dgm:t>
        <a:bodyPr/>
        <a:lstStyle/>
        <a:p>
          <a:endParaRPr lang="en-US"/>
        </a:p>
      </dgm:t>
    </dgm:pt>
    <dgm:pt modelId="{52B85342-2705-4A48-B243-AE51396842EF}">
      <dgm:prSet custT="1"/>
      <dgm:spPr/>
      <dgm:t>
        <a:bodyPr/>
        <a:lstStyle/>
        <a:p>
          <a:pPr algn="just"/>
          <a:r>
            <a:rPr lang="en-US" sz="2800" b="1" dirty="0"/>
            <a:t>Internal forces: controllable factors, a business can exercise control over internal factors like company’s objectives and strategy, financial, physical, and human resources etc.</a:t>
          </a:r>
        </a:p>
      </dgm:t>
    </dgm:pt>
    <dgm:pt modelId="{BC4D0BE1-B9A3-4E86-9965-24058C27B9FB}" type="parTrans" cxnId="{00E36F85-C2F5-4F50-8338-3C6B7535C208}">
      <dgm:prSet/>
      <dgm:spPr/>
      <dgm:t>
        <a:bodyPr/>
        <a:lstStyle/>
        <a:p>
          <a:endParaRPr lang="en-US"/>
        </a:p>
      </dgm:t>
    </dgm:pt>
    <dgm:pt modelId="{9E3B5825-0B4D-4A59-8298-96CF3C9E9371}" type="sibTrans" cxnId="{00E36F85-C2F5-4F50-8338-3C6B7535C208}">
      <dgm:prSet/>
      <dgm:spPr/>
      <dgm:t>
        <a:bodyPr/>
        <a:lstStyle/>
        <a:p>
          <a:endParaRPr lang="en-US"/>
        </a:p>
      </dgm:t>
    </dgm:pt>
    <dgm:pt modelId="{61B98A4F-9274-4BE8-848E-B1247D9FA943}" type="pres">
      <dgm:prSet presAssocID="{AD3B3407-E602-4143-8120-B074F9B7D556}" presName="vert0" presStyleCnt="0">
        <dgm:presLayoutVars>
          <dgm:dir/>
          <dgm:animOne val="branch"/>
          <dgm:animLvl val="lvl"/>
        </dgm:presLayoutVars>
      </dgm:prSet>
      <dgm:spPr/>
    </dgm:pt>
    <dgm:pt modelId="{7D2CC04F-F7F0-476A-971A-725BC5BEB89E}" type="pres">
      <dgm:prSet presAssocID="{1F036A25-7AD3-48DB-B0A5-40E9059AEB06}" presName="thickLine" presStyleLbl="alignNode1" presStyleIdx="0" presStyleCnt="4"/>
      <dgm:spPr/>
    </dgm:pt>
    <dgm:pt modelId="{568EA4A4-EC38-4DE6-9FB2-83A8BCFA46CF}" type="pres">
      <dgm:prSet presAssocID="{1F036A25-7AD3-48DB-B0A5-40E9059AEB06}" presName="horz1" presStyleCnt="0"/>
      <dgm:spPr/>
    </dgm:pt>
    <dgm:pt modelId="{C7D8AAC6-8CB1-4877-A1CF-D61A8818ECEF}" type="pres">
      <dgm:prSet presAssocID="{1F036A25-7AD3-48DB-B0A5-40E9059AEB06}" presName="tx1" presStyleLbl="revTx" presStyleIdx="0" presStyleCnt="4"/>
      <dgm:spPr/>
    </dgm:pt>
    <dgm:pt modelId="{9C446746-E963-4DD5-9326-17F89672410B}" type="pres">
      <dgm:prSet presAssocID="{1F036A25-7AD3-48DB-B0A5-40E9059AEB06}" presName="vert1" presStyleCnt="0"/>
      <dgm:spPr/>
    </dgm:pt>
    <dgm:pt modelId="{6972AB62-CA31-4306-BEBF-6D60D2BB6BEB}" type="pres">
      <dgm:prSet presAssocID="{9F54ED6D-B30E-4477-AA65-5D1D501411E4}" presName="thickLine" presStyleLbl="alignNode1" presStyleIdx="1" presStyleCnt="4"/>
      <dgm:spPr/>
    </dgm:pt>
    <dgm:pt modelId="{2345C1F2-E8E0-4D8D-84DF-47A331EF0084}" type="pres">
      <dgm:prSet presAssocID="{9F54ED6D-B30E-4477-AA65-5D1D501411E4}" presName="horz1" presStyleCnt="0"/>
      <dgm:spPr/>
    </dgm:pt>
    <dgm:pt modelId="{CA45A670-B704-4D89-B38D-F976C90C9F8B}" type="pres">
      <dgm:prSet presAssocID="{9F54ED6D-B30E-4477-AA65-5D1D501411E4}" presName="tx1" presStyleLbl="revTx" presStyleIdx="1" presStyleCnt="4"/>
      <dgm:spPr/>
    </dgm:pt>
    <dgm:pt modelId="{184255F8-0193-47BE-85B5-E7CEC6674ED1}" type="pres">
      <dgm:prSet presAssocID="{9F54ED6D-B30E-4477-AA65-5D1D501411E4}" presName="vert1" presStyleCnt="0"/>
      <dgm:spPr/>
    </dgm:pt>
    <dgm:pt modelId="{4CB5D37C-319E-4908-B7D7-036CF24533D2}" type="pres">
      <dgm:prSet presAssocID="{BD405DB7-59D0-4326-81EE-07CC857AED56}" presName="thickLine" presStyleLbl="alignNode1" presStyleIdx="2" presStyleCnt="4"/>
      <dgm:spPr/>
    </dgm:pt>
    <dgm:pt modelId="{BB84E77B-E6C8-485C-AA4C-68E78FA7A4C0}" type="pres">
      <dgm:prSet presAssocID="{BD405DB7-59D0-4326-81EE-07CC857AED56}" presName="horz1" presStyleCnt="0"/>
      <dgm:spPr/>
    </dgm:pt>
    <dgm:pt modelId="{E471A231-F973-40E4-A7A1-573DD61A96E5}" type="pres">
      <dgm:prSet presAssocID="{BD405DB7-59D0-4326-81EE-07CC857AED56}" presName="tx1" presStyleLbl="revTx" presStyleIdx="2" presStyleCnt="4"/>
      <dgm:spPr/>
    </dgm:pt>
    <dgm:pt modelId="{79C48E22-3347-4172-BD2B-7B0316901ACA}" type="pres">
      <dgm:prSet presAssocID="{BD405DB7-59D0-4326-81EE-07CC857AED56}" presName="vert1" presStyleCnt="0"/>
      <dgm:spPr/>
    </dgm:pt>
    <dgm:pt modelId="{634F3279-F98C-4949-B39E-C19D66372FED}" type="pres">
      <dgm:prSet presAssocID="{52B85342-2705-4A48-B243-AE51396842EF}" presName="thickLine" presStyleLbl="alignNode1" presStyleIdx="3" presStyleCnt="4"/>
      <dgm:spPr/>
    </dgm:pt>
    <dgm:pt modelId="{1EB5177A-8991-4B9B-BA02-1ACD554AEC65}" type="pres">
      <dgm:prSet presAssocID="{52B85342-2705-4A48-B243-AE51396842EF}" presName="horz1" presStyleCnt="0"/>
      <dgm:spPr/>
    </dgm:pt>
    <dgm:pt modelId="{CFBA6A3B-EB10-423A-9BF1-2E973B2D8686}" type="pres">
      <dgm:prSet presAssocID="{52B85342-2705-4A48-B243-AE51396842EF}" presName="tx1" presStyleLbl="revTx" presStyleIdx="3" presStyleCnt="4"/>
      <dgm:spPr/>
    </dgm:pt>
    <dgm:pt modelId="{79F6AD42-1E49-4639-ADCB-14E50C40F388}" type="pres">
      <dgm:prSet presAssocID="{52B85342-2705-4A48-B243-AE51396842EF}" presName="vert1" presStyleCnt="0"/>
      <dgm:spPr/>
    </dgm:pt>
  </dgm:ptLst>
  <dgm:cxnLst>
    <dgm:cxn modelId="{3630491C-3C96-452E-9C69-0FB5B684A216}" type="presOf" srcId="{1F036A25-7AD3-48DB-B0A5-40E9059AEB06}" destId="{C7D8AAC6-8CB1-4877-A1CF-D61A8818ECEF}" srcOrd="0" destOrd="0" presId="urn:microsoft.com/office/officeart/2008/layout/LinedList"/>
    <dgm:cxn modelId="{13FD7740-D7E0-48B5-86D5-7EF43D8D0E64}" srcId="{AD3B3407-E602-4143-8120-B074F9B7D556}" destId="{BD405DB7-59D0-4326-81EE-07CC857AED56}" srcOrd="2" destOrd="0" parTransId="{73353DA0-0000-45ED-B352-663B174A80F8}" sibTransId="{88186EFF-E11E-4900-9FE3-14DB1604CF11}"/>
    <dgm:cxn modelId="{00E36F85-C2F5-4F50-8338-3C6B7535C208}" srcId="{AD3B3407-E602-4143-8120-B074F9B7D556}" destId="{52B85342-2705-4A48-B243-AE51396842EF}" srcOrd="3" destOrd="0" parTransId="{BC4D0BE1-B9A3-4E86-9965-24058C27B9FB}" sibTransId="{9E3B5825-0B4D-4A59-8298-96CF3C9E9371}"/>
    <dgm:cxn modelId="{D3EA789E-FAF5-4730-8CB8-F2407F4A1D3F}" srcId="{AD3B3407-E602-4143-8120-B074F9B7D556}" destId="{1F036A25-7AD3-48DB-B0A5-40E9059AEB06}" srcOrd="0" destOrd="0" parTransId="{CF79B6DD-27A1-4FE1-91E3-4B4BAC5B3960}" sibTransId="{D7EA8D08-122D-459D-9E62-5EE89EEB8AB7}"/>
    <dgm:cxn modelId="{B0A124A8-1626-44F8-AA19-160189B13487}" type="presOf" srcId="{52B85342-2705-4A48-B243-AE51396842EF}" destId="{CFBA6A3B-EB10-423A-9BF1-2E973B2D8686}" srcOrd="0" destOrd="0" presId="urn:microsoft.com/office/officeart/2008/layout/LinedList"/>
    <dgm:cxn modelId="{1E95BEB7-3860-4E69-A389-0FB7695348E2}" type="presOf" srcId="{BD405DB7-59D0-4326-81EE-07CC857AED56}" destId="{E471A231-F973-40E4-A7A1-573DD61A96E5}" srcOrd="0" destOrd="0" presId="urn:microsoft.com/office/officeart/2008/layout/LinedList"/>
    <dgm:cxn modelId="{478D91D3-212A-4B7B-A193-1C26E0724DA4}" srcId="{AD3B3407-E602-4143-8120-B074F9B7D556}" destId="{9F54ED6D-B30E-4477-AA65-5D1D501411E4}" srcOrd="1" destOrd="0" parTransId="{1155A0E6-71FE-4BBE-BCC6-23A299CA672C}" sibTransId="{7A575F05-7651-4F4D-8CBE-EF60BF5D9675}"/>
    <dgm:cxn modelId="{5E8065D5-B3CA-43D6-A839-1CA1D536D34A}" type="presOf" srcId="{9F54ED6D-B30E-4477-AA65-5D1D501411E4}" destId="{CA45A670-B704-4D89-B38D-F976C90C9F8B}" srcOrd="0" destOrd="0" presId="urn:microsoft.com/office/officeart/2008/layout/LinedList"/>
    <dgm:cxn modelId="{1E820BF6-5F8C-401D-8C33-8C16D533F4C0}" type="presOf" srcId="{AD3B3407-E602-4143-8120-B074F9B7D556}" destId="{61B98A4F-9274-4BE8-848E-B1247D9FA943}" srcOrd="0" destOrd="0" presId="urn:microsoft.com/office/officeart/2008/layout/LinedList"/>
    <dgm:cxn modelId="{0E81E0C5-ADCD-402B-ADC6-15D48F260DE2}" type="presParOf" srcId="{61B98A4F-9274-4BE8-848E-B1247D9FA943}" destId="{7D2CC04F-F7F0-476A-971A-725BC5BEB89E}" srcOrd="0" destOrd="0" presId="urn:microsoft.com/office/officeart/2008/layout/LinedList"/>
    <dgm:cxn modelId="{24BB1DAA-4D76-49A6-B3D4-4C9CA502AF10}" type="presParOf" srcId="{61B98A4F-9274-4BE8-848E-B1247D9FA943}" destId="{568EA4A4-EC38-4DE6-9FB2-83A8BCFA46CF}" srcOrd="1" destOrd="0" presId="urn:microsoft.com/office/officeart/2008/layout/LinedList"/>
    <dgm:cxn modelId="{02F9136B-82AD-4F82-856F-22A2AD61685E}" type="presParOf" srcId="{568EA4A4-EC38-4DE6-9FB2-83A8BCFA46CF}" destId="{C7D8AAC6-8CB1-4877-A1CF-D61A8818ECEF}" srcOrd="0" destOrd="0" presId="urn:microsoft.com/office/officeart/2008/layout/LinedList"/>
    <dgm:cxn modelId="{2333BC17-AE70-4C19-AD7D-56E47461D0D9}" type="presParOf" srcId="{568EA4A4-EC38-4DE6-9FB2-83A8BCFA46CF}" destId="{9C446746-E963-4DD5-9326-17F89672410B}" srcOrd="1" destOrd="0" presId="urn:microsoft.com/office/officeart/2008/layout/LinedList"/>
    <dgm:cxn modelId="{638F6A95-4AA1-4343-9A75-494059187110}" type="presParOf" srcId="{61B98A4F-9274-4BE8-848E-B1247D9FA943}" destId="{6972AB62-CA31-4306-BEBF-6D60D2BB6BEB}" srcOrd="2" destOrd="0" presId="urn:microsoft.com/office/officeart/2008/layout/LinedList"/>
    <dgm:cxn modelId="{76F7E7C0-A3BC-409C-BCD1-3B39113C0341}" type="presParOf" srcId="{61B98A4F-9274-4BE8-848E-B1247D9FA943}" destId="{2345C1F2-E8E0-4D8D-84DF-47A331EF0084}" srcOrd="3" destOrd="0" presId="urn:microsoft.com/office/officeart/2008/layout/LinedList"/>
    <dgm:cxn modelId="{95D3D537-0822-4154-87CA-EF6729E39407}" type="presParOf" srcId="{2345C1F2-E8E0-4D8D-84DF-47A331EF0084}" destId="{CA45A670-B704-4D89-B38D-F976C90C9F8B}" srcOrd="0" destOrd="0" presId="urn:microsoft.com/office/officeart/2008/layout/LinedList"/>
    <dgm:cxn modelId="{3D84B90E-DA95-4330-866A-E0277E595385}" type="presParOf" srcId="{2345C1F2-E8E0-4D8D-84DF-47A331EF0084}" destId="{184255F8-0193-47BE-85B5-E7CEC6674ED1}" srcOrd="1" destOrd="0" presId="urn:microsoft.com/office/officeart/2008/layout/LinedList"/>
    <dgm:cxn modelId="{151874C9-49D1-45FF-9D22-95D521EF6C82}" type="presParOf" srcId="{61B98A4F-9274-4BE8-848E-B1247D9FA943}" destId="{4CB5D37C-319E-4908-B7D7-036CF24533D2}" srcOrd="4" destOrd="0" presId="urn:microsoft.com/office/officeart/2008/layout/LinedList"/>
    <dgm:cxn modelId="{D5E34A2F-E0DF-4E6A-92B0-5D4CD15CB7A5}" type="presParOf" srcId="{61B98A4F-9274-4BE8-848E-B1247D9FA943}" destId="{BB84E77B-E6C8-485C-AA4C-68E78FA7A4C0}" srcOrd="5" destOrd="0" presId="urn:microsoft.com/office/officeart/2008/layout/LinedList"/>
    <dgm:cxn modelId="{3329A5BB-9B78-4A06-9840-37BB75775277}" type="presParOf" srcId="{BB84E77B-E6C8-485C-AA4C-68E78FA7A4C0}" destId="{E471A231-F973-40E4-A7A1-573DD61A96E5}" srcOrd="0" destOrd="0" presId="urn:microsoft.com/office/officeart/2008/layout/LinedList"/>
    <dgm:cxn modelId="{11FDCDE0-2D58-4206-B86E-E22891F2CFC6}" type="presParOf" srcId="{BB84E77B-E6C8-485C-AA4C-68E78FA7A4C0}" destId="{79C48E22-3347-4172-BD2B-7B0316901ACA}" srcOrd="1" destOrd="0" presId="urn:microsoft.com/office/officeart/2008/layout/LinedList"/>
    <dgm:cxn modelId="{33D0390C-A4D4-4E1C-9CFF-874B91C49721}" type="presParOf" srcId="{61B98A4F-9274-4BE8-848E-B1247D9FA943}" destId="{634F3279-F98C-4949-B39E-C19D66372FED}" srcOrd="6" destOrd="0" presId="urn:microsoft.com/office/officeart/2008/layout/LinedList"/>
    <dgm:cxn modelId="{4249F7C2-69E2-4DA3-809E-3387D1359843}" type="presParOf" srcId="{61B98A4F-9274-4BE8-848E-B1247D9FA943}" destId="{1EB5177A-8991-4B9B-BA02-1ACD554AEC65}" srcOrd="7" destOrd="0" presId="urn:microsoft.com/office/officeart/2008/layout/LinedList"/>
    <dgm:cxn modelId="{57438ED2-7832-4E30-92C4-DD3ABEB00EC0}" type="presParOf" srcId="{1EB5177A-8991-4B9B-BA02-1ACD554AEC65}" destId="{CFBA6A3B-EB10-423A-9BF1-2E973B2D8686}" srcOrd="0" destOrd="0" presId="urn:microsoft.com/office/officeart/2008/layout/LinedList"/>
    <dgm:cxn modelId="{DDA5F0A2-CEB3-48BA-86DF-C822B97F34A6}" type="presParOf" srcId="{1EB5177A-8991-4B9B-BA02-1ACD554AEC65}" destId="{79F6AD42-1E49-4639-ADCB-14E50C40F388}"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2CC04F-F7F0-476A-971A-725BC5BEB89E}">
      <dsp:nvSpPr>
        <dsp:cNvPr id="0" name=""/>
        <dsp:cNvSpPr/>
      </dsp:nvSpPr>
      <dsp:spPr>
        <a:xfrm>
          <a:off x="0" y="0"/>
          <a:ext cx="7152001"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7D8AAC6-8CB1-4877-A1CF-D61A8818ECEF}">
      <dsp:nvSpPr>
        <dsp:cNvPr id="0" name=""/>
        <dsp:cNvSpPr/>
      </dsp:nvSpPr>
      <dsp:spPr>
        <a:xfrm>
          <a:off x="0" y="0"/>
          <a:ext cx="7152001" cy="16080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just" defTabSz="1244600">
            <a:lnSpc>
              <a:spcPct val="90000"/>
            </a:lnSpc>
            <a:spcBef>
              <a:spcPct val="0"/>
            </a:spcBef>
            <a:spcAft>
              <a:spcPct val="35000"/>
            </a:spcAft>
            <a:buNone/>
          </a:pPr>
          <a:r>
            <a:rPr lang="en-US" sz="2800" b="1" kern="1200" dirty="0"/>
            <a:t>Business environment represents an aggregate of all conditions, events, and factors that surround and influence the decision-making capabilities of the business. </a:t>
          </a:r>
        </a:p>
      </dsp:txBody>
      <dsp:txXfrm>
        <a:off x="0" y="0"/>
        <a:ext cx="7152001" cy="1608001"/>
      </dsp:txXfrm>
    </dsp:sp>
    <dsp:sp modelId="{6972AB62-CA31-4306-BEBF-6D60D2BB6BEB}">
      <dsp:nvSpPr>
        <dsp:cNvPr id="0" name=""/>
        <dsp:cNvSpPr/>
      </dsp:nvSpPr>
      <dsp:spPr>
        <a:xfrm>
          <a:off x="0" y="1608001"/>
          <a:ext cx="7152001"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A45A670-B704-4D89-B38D-F976C90C9F8B}">
      <dsp:nvSpPr>
        <dsp:cNvPr id="0" name=""/>
        <dsp:cNvSpPr/>
      </dsp:nvSpPr>
      <dsp:spPr>
        <a:xfrm>
          <a:off x="0" y="1608001"/>
          <a:ext cx="7152001" cy="16080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just" defTabSz="1244600">
            <a:lnSpc>
              <a:spcPct val="90000"/>
            </a:lnSpc>
            <a:spcBef>
              <a:spcPct val="0"/>
            </a:spcBef>
            <a:spcAft>
              <a:spcPct val="35000"/>
            </a:spcAft>
            <a:buNone/>
          </a:pPr>
          <a:r>
            <a:rPr lang="en-US" sz="2800" b="1" kern="1200" dirty="0"/>
            <a:t>The survival and success of an organization depend on upon how quickly it adapts to the changing environment. </a:t>
          </a:r>
        </a:p>
      </dsp:txBody>
      <dsp:txXfrm>
        <a:off x="0" y="1608001"/>
        <a:ext cx="7152001" cy="1608001"/>
      </dsp:txXfrm>
    </dsp:sp>
    <dsp:sp modelId="{4CB5D37C-319E-4908-B7D7-036CF24533D2}">
      <dsp:nvSpPr>
        <dsp:cNvPr id="0" name=""/>
        <dsp:cNvSpPr/>
      </dsp:nvSpPr>
      <dsp:spPr>
        <a:xfrm>
          <a:off x="0" y="3216003"/>
          <a:ext cx="7152001"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471A231-F973-40E4-A7A1-573DD61A96E5}">
      <dsp:nvSpPr>
        <dsp:cNvPr id="0" name=""/>
        <dsp:cNvSpPr/>
      </dsp:nvSpPr>
      <dsp:spPr>
        <a:xfrm>
          <a:off x="0" y="3216003"/>
          <a:ext cx="7152001" cy="16080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just" defTabSz="1244600">
            <a:lnSpc>
              <a:spcPct val="90000"/>
            </a:lnSpc>
            <a:spcBef>
              <a:spcPct val="0"/>
            </a:spcBef>
            <a:spcAft>
              <a:spcPct val="35000"/>
            </a:spcAft>
            <a:buNone/>
          </a:pPr>
          <a:r>
            <a:rPr lang="en-US" sz="2800" b="1" kern="1200" dirty="0"/>
            <a:t>External forces: economic reforms, political changes, technological innovations that keep affecting the functioning of business. </a:t>
          </a:r>
        </a:p>
      </dsp:txBody>
      <dsp:txXfrm>
        <a:off x="0" y="3216003"/>
        <a:ext cx="7152001" cy="1608001"/>
      </dsp:txXfrm>
    </dsp:sp>
    <dsp:sp modelId="{634F3279-F98C-4949-B39E-C19D66372FED}">
      <dsp:nvSpPr>
        <dsp:cNvPr id="0" name=""/>
        <dsp:cNvSpPr/>
      </dsp:nvSpPr>
      <dsp:spPr>
        <a:xfrm>
          <a:off x="0" y="4824005"/>
          <a:ext cx="7152001"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FBA6A3B-EB10-423A-9BF1-2E973B2D8686}">
      <dsp:nvSpPr>
        <dsp:cNvPr id="0" name=""/>
        <dsp:cNvSpPr/>
      </dsp:nvSpPr>
      <dsp:spPr>
        <a:xfrm>
          <a:off x="0" y="4824005"/>
          <a:ext cx="7152001" cy="16080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marL="0" lvl="0" indent="0" algn="just" defTabSz="1244600">
            <a:lnSpc>
              <a:spcPct val="90000"/>
            </a:lnSpc>
            <a:spcBef>
              <a:spcPct val="0"/>
            </a:spcBef>
            <a:spcAft>
              <a:spcPct val="35000"/>
            </a:spcAft>
            <a:buNone/>
          </a:pPr>
          <a:r>
            <a:rPr lang="en-US" sz="2800" b="1" kern="1200" dirty="0"/>
            <a:t>Internal forces: controllable factors, a business can exercise control over internal factors like company’s objectives and strategy, financial, physical, and human resources etc.</a:t>
          </a:r>
        </a:p>
      </dsp:txBody>
      <dsp:txXfrm>
        <a:off x="0" y="4824005"/>
        <a:ext cx="7152001" cy="1608001"/>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E9D422-BC40-44E3-8CC4-110A8FEFF5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FC82053-3588-4CEF-A581-65E83A3ACC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34D285B-9226-4070-A598-AE36A90FC94E}"/>
              </a:ext>
            </a:extLst>
          </p:cNvPr>
          <p:cNvSpPr>
            <a:spLocks noGrp="1"/>
          </p:cNvSpPr>
          <p:nvPr>
            <p:ph type="dt" sz="half" idx="10"/>
          </p:nvPr>
        </p:nvSpPr>
        <p:spPr/>
        <p:txBody>
          <a:bodyPr/>
          <a:lstStyle/>
          <a:p>
            <a:fld id="{35F752AD-683D-4B6E-A7F9-9C9C9E5061B0}" type="datetimeFigureOut">
              <a:rPr lang="en-US" smtClean="0"/>
              <a:t>9/19/2022</a:t>
            </a:fld>
            <a:endParaRPr lang="en-US"/>
          </a:p>
        </p:txBody>
      </p:sp>
      <p:sp>
        <p:nvSpPr>
          <p:cNvPr id="5" name="Footer Placeholder 4">
            <a:extLst>
              <a:ext uri="{FF2B5EF4-FFF2-40B4-BE49-F238E27FC236}">
                <a16:creationId xmlns:a16="http://schemas.microsoft.com/office/drawing/2014/main" id="{D36AFBB3-3510-4DF8-9FEE-F71D1851A8F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02B888-E00D-42B9-B4CC-0249F87703CB}"/>
              </a:ext>
            </a:extLst>
          </p:cNvPr>
          <p:cNvSpPr>
            <a:spLocks noGrp="1"/>
          </p:cNvSpPr>
          <p:nvPr>
            <p:ph type="sldNum" sz="quarter" idx="12"/>
          </p:nvPr>
        </p:nvSpPr>
        <p:spPr/>
        <p:txBody>
          <a:bodyPr/>
          <a:lstStyle/>
          <a:p>
            <a:fld id="{F6420F6D-FF86-421B-A6AD-15C07D54A8FD}" type="slidenum">
              <a:rPr lang="en-US" smtClean="0"/>
              <a:t>‹#›</a:t>
            </a:fld>
            <a:endParaRPr lang="en-US"/>
          </a:p>
        </p:txBody>
      </p:sp>
    </p:spTree>
    <p:extLst>
      <p:ext uri="{BB962C8B-B14F-4D97-AF65-F5344CB8AC3E}">
        <p14:creationId xmlns:p14="http://schemas.microsoft.com/office/powerpoint/2010/main" val="274630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EDA8D6-8611-42B7-9856-D858159A5C1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8B805B4-9D3F-4A0F-A2AF-4DBF57C8269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337A120-BC17-4D4F-ACB2-09D7E034E696}"/>
              </a:ext>
            </a:extLst>
          </p:cNvPr>
          <p:cNvSpPr>
            <a:spLocks noGrp="1"/>
          </p:cNvSpPr>
          <p:nvPr>
            <p:ph type="dt" sz="half" idx="10"/>
          </p:nvPr>
        </p:nvSpPr>
        <p:spPr/>
        <p:txBody>
          <a:bodyPr/>
          <a:lstStyle/>
          <a:p>
            <a:fld id="{35F752AD-683D-4B6E-A7F9-9C9C9E5061B0}" type="datetimeFigureOut">
              <a:rPr lang="en-US" smtClean="0"/>
              <a:t>9/19/2022</a:t>
            </a:fld>
            <a:endParaRPr lang="en-US"/>
          </a:p>
        </p:txBody>
      </p:sp>
      <p:sp>
        <p:nvSpPr>
          <p:cNvPr id="5" name="Footer Placeholder 4">
            <a:extLst>
              <a:ext uri="{FF2B5EF4-FFF2-40B4-BE49-F238E27FC236}">
                <a16:creationId xmlns:a16="http://schemas.microsoft.com/office/drawing/2014/main" id="{E1E816E0-B165-4449-9CAF-569F1F5415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EF9EAA-37E8-4957-9244-1835B02A07EB}"/>
              </a:ext>
            </a:extLst>
          </p:cNvPr>
          <p:cNvSpPr>
            <a:spLocks noGrp="1"/>
          </p:cNvSpPr>
          <p:nvPr>
            <p:ph type="sldNum" sz="quarter" idx="12"/>
          </p:nvPr>
        </p:nvSpPr>
        <p:spPr/>
        <p:txBody>
          <a:bodyPr/>
          <a:lstStyle/>
          <a:p>
            <a:fld id="{F6420F6D-FF86-421B-A6AD-15C07D54A8FD}" type="slidenum">
              <a:rPr lang="en-US" smtClean="0"/>
              <a:t>‹#›</a:t>
            </a:fld>
            <a:endParaRPr lang="en-US"/>
          </a:p>
        </p:txBody>
      </p:sp>
    </p:spTree>
    <p:extLst>
      <p:ext uri="{BB962C8B-B14F-4D97-AF65-F5344CB8AC3E}">
        <p14:creationId xmlns:p14="http://schemas.microsoft.com/office/powerpoint/2010/main" val="494336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FCC9B38-7F22-4CA2-8685-A85BD05A046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C9D073D-3DE0-40CF-B934-F8B5FF65E35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302CEF-4394-4819-8393-3B546CA2C50C}"/>
              </a:ext>
            </a:extLst>
          </p:cNvPr>
          <p:cNvSpPr>
            <a:spLocks noGrp="1"/>
          </p:cNvSpPr>
          <p:nvPr>
            <p:ph type="dt" sz="half" idx="10"/>
          </p:nvPr>
        </p:nvSpPr>
        <p:spPr/>
        <p:txBody>
          <a:bodyPr/>
          <a:lstStyle/>
          <a:p>
            <a:fld id="{35F752AD-683D-4B6E-A7F9-9C9C9E5061B0}" type="datetimeFigureOut">
              <a:rPr lang="en-US" smtClean="0"/>
              <a:t>9/19/2022</a:t>
            </a:fld>
            <a:endParaRPr lang="en-US"/>
          </a:p>
        </p:txBody>
      </p:sp>
      <p:sp>
        <p:nvSpPr>
          <p:cNvPr id="5" name="Footer Placeholder 4">
            <a:extLst>
              <a:ext uri="{FF2B5EF4-FFF2-40B4-BE49-F238E27FC236}">
                <a16:creationId xmlns:a16="http://schemas.microsoft.com/office/drawing/2014/main" id="{08B068AC-2E23-4672-A1DE-FA4A9BABE1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BCA03C9-2C58-4B9D-B820-9479AA19F0F7}"/>
              </a:ext>
            </a:extLst>
          </p:cNvPr>
          <p:cNvSpPr>
            <a:spLocks noGrp="1"/>
          </p:cNvSpPr>
          <p:nvPr>
            <p:ph type="sldNum" sz="quarter" idx="12"/>
          </p:nvPr>
        </p:nvSpPr>
        <p:spPr/>
        <p:txBody>
          <a:bodyPr/>
          <a:lstStyle/>
          <a:p>
            <a:fld id="{F6420F6D-FF86-421B-A6AD-15C07D54A8FD}" type="slidenum">
              <a:rPr lang="en-US" smtClean="0"/>
              <a:t>‹#›</a:t>
            </a:fld>
            <a:endParaRPr lang="en-US"/>
          </a:p>
        </p:txBody>
      </p:sp>
    </p:spTree>
    <p:extLst>
      <p:ext uri="{BB962C8B-B14F-4D97-AF65-F5344CB8AC3E}">
        <p14:creationId xmlns:p14="http://schemas.microsoft.com/office/powerpoint/2010/main" val="1801204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098D0-272B-4B78-A3F9-09B2C81E32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412AFD2-561B-43CE-B7D5-5D144537EB6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184255-B500-42F7-BE7D-A3B928E428C2}"/>
              </a:ext>
            </a:extLst>
          </p:cNvPr>
          <p:cNvSpPr>
            <a:spLocks noGrp="1"/>
          </p:cNvSpPr>
          <p:nvPr>
            <p:ph type="dt" sz="half" idx="10"/>
          </p:nvPr>
        </p:nvSpPr>
        <p:spPr/>
        <p:txBody>
          <a:bodyPr/>
          <a:lstStyle/>
          <a:p>
            <a:fld id="{35F752AD-683D-4B6E-A7F9-9C9C9E5061B0}" type="datetimeFigureOut">
              <a:rPr lang="en-US" smtClean="0"/>
              <a:t>9/19/2022</a:t>
            </a:fld>
            <a:endParaRPr lang="en-US"/>
          </a:p>
        </p:txBody>
      </p:sp>
      <p:sp>
        <p:nvSpPr>
          <p:cNvPr id="5" name="Footer Placeholder 4">
            <a:extLst>
              <a:ext uri="{FF2B5EF4-FFF2-40B4-BE49-F238E27FC236}">
                <a16:creationId xmlns:a16="http://schemas.microsoft.com/office/drawing/2014/main" id="{46080DBE-6CBD-45EC-BEAF-8E8AE9F687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2961B3E-C423-4B09-857A-34BDE8E35A90}"/>
              </a:ext>
            </a:extLst>
          </p:cNvPr>
          <p:cNvSpPr>
            <a:spLocks noGrp="1"/>
          </p:cNvSpPr>
          <p:nvPr>
            <p:ph type="sldNum" sz="quarter" idx="12"/>
          </p:nvPr>
        </p:nvSpPr>
        <p:spPr/>
        <p:txBody>
          <a:bodyPr/>
          <a:lstStyle/>
          <a:p>
            <a:fld id="{F6420F6D-FF86-421B-A6AD-15C07D54A8FD}" type="slidenum">
              <a:rPr lang="en-US" smtClean="0"/>
              <a:t>‹#›</a:t>
            </a:fld>
            <a:endParaRPr lang="en-US"/>
          </a:p>
        </p:txBody>
      </p:sp>
    </p:spTree>
    <p:extLst>
      <p:ext uri="{BB962C8B-B14F-4D97-AF65-F5344CB8AC3E}">
        <p14:creationId xmlns:p14="http://schemas.microsoft.com/office/powerpoint/2010/main" val="11425500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47A47A-CD13-45DA-9F40-BE117997650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F5E5F63-0A2C-4B8B-B22F-EC335A5444B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C5FB824-CB7A-4088-8B2C-ECA656CA72F4}"/>
              </a:ext>
            </a:extLst>
          </p:cNvPr>
          <p:cNvSpPr>
            <a:spLocks noGrp="1"/>
          </p:cNvSpPr>
          <p:nvPr>
            <p:ph type="dt" sz="half" idx="10"/>
          </p:nvPr>
        </p:nvSpPr>
        <p:spPr/>
        <p:txBody>
          <a:bodyPr/>
          <a:lstStyle/>
          <a:p>
            <a:fld id="{35F752AD-683D-4B6E-A7F9-9C9C9E5061B0}" type="datetimeFigureOut">
              <a:rPr lang="en-US" smtClean="0"/>
              <a:t>9/19/2022</a:t>
            </a:fld>
            <a:endParaRPr lang="en-US"/>
          </a:p>
        </p:txBody>
      </p:sp>
      <p:sp>
        <p:nvSpPr>
          <p:cNvPr id="5" name="Footer Placeholder 4">
            <a:extLst>
              <a:ext uri="{FF2B5EF4-FFF2-40B4-BE49-F238E27FC236}">
                <a16:creationId xmlns:a16="http://schemas.microsoft.com/office/drawing/2014/main" id="{63A75D1F-E245-40AE-9A43-0476B87C77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842B8D-1685-46EA-9208-3CD43AB96A84}"/>
              </a:ext>
            </a:extLst>
          </p:cNvPr>
          <p:cNvSpPr>
            <a:spLocks noGrp="1"/>
          </p:cNvSpPr>
          <p:nvPr>
            <p:ph type="sldNum" sz="quarter" idx="12"/>
          </p:nvPr>
        </p:nvSpPr>
        <p:spPr/>
        <p:txBody>
          <a:bodyPr/>
          <a:lstStyle/>
          <a:p>
            <a:fld id="{F6420F6D-FF86-421B-A6AD-15C07D54A8FD}" type="slidenum">
              <a:rPr lang="en-US" smtClean="0"/>
              <a:t>‹#›</a:t>
            </a:fld>
            <a:endParaRPr lang="en-US"/>
          </a:p>
        </p:txBody>
      </p:sp>
    </p:spTree>
    <p:extLst>
      <p:ext uri="{BB962C8B-B14F-4D97-AF65-F5344CB8AC3E}">
        <p14:creationId xmlns:p14="http://schemas.microsoft.com/office/powerpoint/2010/main" val="300536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47398C-DB74-4BD0-800E-A8E1FAE9B0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E0150AE-29B3-4302-B21C-4219C0603A1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FAB0DBD-698D-47B7-AD50-97AE0CD661C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674C6349-95F1-463E-8744-56C4F6EFC93A}"/>
              </a:ext>
            </a:extLst>
          </p:cNvPr>
          <p:cNvSpPr>
            <a:spLocks noGrp="1"/>
          </p:cNvSpPr>
          <p:nvPr>
            <p:ph type="dt" sz="half" idx="10"/>
          </p:nvPr>
        </p:nvSpPr>
        <p:spPr/>
        <p:txBody>
          <a:bodyPr/>
          <a:lstStyle/>
          <a:p>
            <a:fld id="{35F752AD-683D-4B6E-A7F9-9C9C9E5061B0}" type="datetimeFigureOut">
              <a:rPr lang="en-US" smtClean="0"/>
              <a:t>9/19/2022</a:t>
            </a:fld>
            <a:endParaRPr lang="en-US"/>
          </a:p>
        </p:txBody>
      </p:sp>
      <p:sp>
        <p:nvSpPr>
          <p:cNvPr id="6" name="Footer Placeholder 5">
            <a:extLst>
              <a:ext uri="{FF2B5EF4-FFF2-40B4-BE49-F238E27FC236}">
                <a16:creationId xmlns:a16="http://schemas.microsoft.com/office/drawing/2014/main" id="{5B6D088D-2733-4E78-AB21-46B31844DD5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2B59D1C-1651-4FB2-BE47-DE135E118A55}"/>
              </a:ext>
            </a:extLst>
          </p:cNvPr>
          <p:cNvSpPr>
            <a:spLocks noGrp="1"/>
          </p:cNvSpPr>
          <p:nvPr>
            <p:ph type="sldNum" sz="quarter" idx="12"/>
          </p:nvPr>
        </p:nvSpPr>
        <p:spPr/>
        <p:txBody>
          <a:bodyPr/>
          <a:lstStyle/>
          <a:p>
            <a:fld id="{F6420F6D-FF86-421B-A6AD-15C07D54A8FD}" type="slidenum">
              <a:rPr lang="en-US" smtClean="0"/>
              <a:t>‹#›</a:t>
            </a:fld>
            <a:endParaRPr lang="en-US"/>
          </a:p>
        </p:txBody>
      </p:sp>
    </p:spTree>
    <p:extLst>
      <p:ext uri="{BB962C8B-B14F-4D97-AF65-F5344CB8AC3E}">
        <p14:creationId xmlns:p14="http://schemas.microsoft.com/office/powerpoint/2010/main" val="34869580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929E1-842E-4BD0-824A-C75DCE8ACF9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886FE5C-68A8-413B-88BE-4090A13D449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0613C9F-9E5C-4F3B-8752-495F33013D6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28E3F6-496E-4E5D-8CDB-DE95BA89BA9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49FFDD7-34F0-4CA5-88F2-D884CB9EF3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C5F9493-0423-4F04-B860-B9CE0FFB6EA1}"/>
              </a:ext>
            </a:extLst>
          </p:cNvPr>
          <p:cNvSpPr>
            <a:spLocks noGrp="1"/>
          </p:cNvSpPr>
          <p:nvPr>
            <p:ph type="dt" sz="half" idx="10"/>
          </p:nvPr>
        </p:nvSpPr>
        <p:spPr/>
        <p:txBody>
          <a:bodyPr/>
          <a:lstStyle/>
          <a:p>
            <a:fld id="{35F752AD-683D-4B6E-A7F9-9C9C9E5061B0}" type="datetimeFigureOut">
              <a:rPr lang="en-US" smtClean="0"/>
              <a:t>9/19/2022</a:t>
            </a:fld>
            <a:endParaRPr lang="en-US"/>
          </a:p>
        </p:txBody>
      </p:sp>
      <p:sp>
        <p:nvSpPr>
          <p:cNvPr id="8" name="Footer Placeholder 7">
            <a:extLst>
              <a:ext uri="{FF2B5EF4-FFF2-40B4-BE49-F238E27FC236}">
                <a16:creationId xmlns:a16="http://schemas.microsoft.com/office/drawing/2014/main" id="{C642E123-F0D8-4356-A667-C8C8FC88777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D03E1A7-08D1-422D-9B9F-6F9028AAFA17}"/>
              </a:ext>
            </a:extLst>
          </p:cNvPr>
          <p:cNvSpPr>
            <a:spLocks noGrp="1"/>
          </p:cNvSpPr>
          <p:nvPr>
            <p:ph type="sldNum" sz="quarter" idx="12"/>
          </p:nvPr>
        </p:nvSpPr>
        <p:spPr/>
        <p:txBody>
          <a:bodyPr/>
          <a:lstStyle/>
          <a:p>
            <a:fld id="{F6420F6D-FF86-421B-A6AD-15C07D54A8FD}" type="slidenum">
              <a:rPr lang="en-US" smtClean="0"/>
              <a:t>‹#›</a:t>
            </a:fld>
            <a:endParaRPr lang="en-US"/>
          </a:p>
        </p:txBody>
      </p:sp>
    </p:spTree>
    <p:extLst>
      <p:ext uri="{BB962C8B-B14F-4D97-AF65-F5344CB8AC3E}">
        <p14:creationId xmlns:p14="http://schemas.microsoft.com/office/powerpoint/2010/main" val="224347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C69299-8A98-4990-AC27-D170D1237DF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4798792-208A-47C1-A5A8-0D1885DFBCEF}"/>
              </a:ext>
            </a:extLst>
          </p:cNvPr>
          <p:cNvSpPr>
            <a:spLocks noGrp="1"/>
          </p:cNvSpPr>
          <p:nvPr>
            <p:ph type="dt" sz="half" idx="10"/>
          </p:nvPr>
        </p:nvSpPr>
        <p:spPr/>
        <p:txBody>
          <a:bodyPr/>
          <a:lstStyle/>
          <a:p>
            <a:fld id="{35F752AD-683D-4B6E-A7F9-9C9C9E5061B0}" type="datetimeFigureOut">
              <a:rPr lang="en-US" smtClean="0"/>
              <a:t>9/19/2022</a:t>
            </a:fld>
            <a:endParaRPr lang="en-US"/>
          </a:p>
        </p:txBody>
      </p:sp>
      <p:sp>
        <p:nvSpPr>
          <p:cNvPr id="4" name="Footer Placeholder 3">
            <a:extLst>
              <a:ext uri="{FF2B5EF4-FFF2-40B4-BE49-F238E27FC236}">
                <a16:creationId xmlns:a16="http://schemas.microsoft.com/office/drawing/2014/main" id="{03AC7765-7CFB-460D-9A58-9782B091F78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65AC0B9-C166-4B89-918E-AB8B17DCBAB6}"/>
              </a:ext>
            </a:extLst>
          </p:cNvPr>
          <p:cNvSpPr>
            <a:spLocks noGrp="1"/>
          </p:cNvSpPr>
          <p:nvPr>
            <p:ph type="sldNum" sz="quarter" idx="12"/>
          </p:nvPr>
        </p:nvSpPr>
        <p:spPr/>
        <p:txBody>
          <a:bodyPr/>
          <a:lstStyle/>
          <a:p>
            <a:fld id="{F6420F6D-FF86-421B-A6AD-15C07D54A8FD}" type="slidenum">
              <a:rPr lang="en-US" smtClean="0"/>
              <a:t>‹#›</a:t>
            </a:fld>
            <a:endParaRPr lang="en-US"/>
          </a:p>
        </p:txBody>
      </p:sp>
    </p:spTree>
    <p:extLst>
      <p:ext uri="{BB962C8B-B14F-4D97-AF65-F5344CB8AC3E}">
        <p14:creationId xmlns:p14="http://schemas.microsoft.com/office/powerpoint/2010/main" val="2288391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515D42-1DCD-4EA3-8C0D-5D8C1918A101}"/>
              </a:ext>
            </a:extLst>
          </p:cNvPr>
          <p:cNvSpPr>
            <a:spLocks noGrp="1"/>
          </p:cNvSpPr>
          <p:nvPr>
            <p:ph type="dt" sz="half" idx="10"/>
          </p:nvPr>
        </p:nvSpPr>
        <p:spPr/>
        <p:txBody>
          <a:bodyPr/>
          <a:lstStyle/>
          <a:p>
            <a:fld id="{35F752AD-683D-4B6E-A7F9-9C9C9E5061B0}" type="datetimeFigureOut">
              <a:rPr lang="en-US" smtClean="0"/>
              <a:t>9/19/2022</a:t>
            </a:fld>
            <a:endParaRPr lang="en-US"/>
          </a:p>
        </p:txBody>
      </p:sp>
      <p:sp>
        <p:nvSpPr>
          <p:cNvPr id="3" name="Footer Placeholder 2">
            <a:extLst>
              <a:ext uri="{FF2B5EF4-FFF2-40B4-BE49-F238E27FC236}">
                <a16:creationId xmlns:a16="http://schemas.microsoft.com/office/drawing/2014/main" id="{16B56D51-ED15-46FA-9C0F-267266D193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7EABCE-8965-466A-A639-2C5DEADDD55C}"/>
              </a:ext>
            </a:extLst>
          </p:cNvPr>
          <p:cNvSpPr>
            <a:spLocks noGrp="1"/>
          </p:cNvSpPr>
          <p:nvPr>
            <p:ph type="sldNum" sz="quarter" idx="12"/>
          </p:nvPr>
        </p:nvSpPr>
        <p:spPr/>
        <p:txBody>
          <a:bodyPr/>
          <a:lstStyle/>
          <a:p>
            <a:fld id="{F6420F6D-FF86-421B-A6AD-15C07D54A8FD}" type="slidenum">
              <a:rPr lang="en-US" smtClean="0"/>
              <a:t>‹#›</a:t>
            </a:fld>
            <a:endParaRPr lang="en-US"/>
          </a:p>
        </p:txBody>
      </p:sp>
    </p:spTree>
    <p:extLst>
      <p:ext uri="{BB962C8B-B14F-4D97-AF65-F5344CB8AC3E}">
        <p14:creationId xmlns:p14="http://schemas.microsoft.com/office/powerpoint/2010/main" val="41879406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59B08-C05D-47AE-8957-9C99964F82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B3E1E82-4604-44C5-B712-8BD30899F0B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48FE40F-1237-4A5C-8233-F87DB8BA8F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6C79CCF-E020-40F5-9E4E-D07BF4AD211C}"/>
              </a:ext>
            </a:extLst>
          </p:cNvPr>
          <p:cNvSpPr>
            <a:spLocks noGrp="1"/>
          </p:cNvSpPr>
          <p:nvPr>
            <p:ph type="dt" sz="half" idx="10"/>
          </p:nvPr>
        </p:nvSpPr>
        <p:spPr/>
        <p:txBody>
          <a:bodyPr/>
          <a:lstStyle/>
          <a:p>
            <a:fld id="{35F752AD-683D-4B6E-A7F9-9C9C9E5061B0}" type="datetimeFigureOut">
              <a:rPr lang="en-US" smtClean="0"/>
              <a:t>9/19/2022</a:t>
            </a:fld>
            <a:endParaRPr lang="en-US"/>
          </a:p>
        </p:txBody>
      </p:sp>
      <p:sp>
        <p:nvSpPr>
          <p:cNvPr id="6" name="Footer Placeholder 5">
            <a:extLst>
              <a:ext uri="{FF2B5EF4-FFF2-40B4-BE49-F238E27FC236}">
                <a16:creationId xmlns:a16="http://schemas.microsoft.com/office/drawing/2014/main" id="{00E37251-63E3-4FE8-8CBE-864D90228E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D0B720-62B5-4113-9C95-F20A91F4756F}"/>
              </a:ext>
            </a:extLst>
          </p:cNvPr>
          <p:cNvSpPr>
            <a:spLocks noGrp="1"/>
          </p:cNvSpPr>
          <p:nvPr>
            <p:ph type="sldNum" sz="quarter" idx="12"/>
          </p:nvPr>
        </p:nvSpPr>
        <p:spPr/>
        <p:txBody>
          <a:bodyPr/>
          <a:lstStyle/>
          <a:p>
            <a:fld id="{F6420F6D-FF86-421B-A6AD-15C07D54A8FD}" type="slidenum">
              <a:rPr lang="en-US" smtClean="0"/>
              <a:t>‹#›</a:t>
            </a:fld>
            <a:endParaRPr lang="en-US"/>
          </a:p>
        </p:txBody>
      </p:sp>
    </p:spTree>
    <p:extLst>
      <p:ext uri="{BB962C8B-B14F-4D97-AF65-F5344CB8AC3E}">
        <p14:creationId xmlns:p14="http://schemas.microsoft.com/office/powerpoint/2010/main" val="2998273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1E4CE9-D4F5-42D3-9ADD-0739AC6414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B96B789-2750-458F-923E-D1EFF40931F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7B26EE4-28FE-4FC9-98AB-4710668D08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59838CB-0427-4F0D-A98D-71A432332BEA}"/>
              </a:ext>
            </a:extLst>
          </p:cNvPr>
          <p:cNvSpPr>
            <a:spLocks noGrp="1"/>
          </p:cNvSpPr>
          <p:nvPr>
            <p:ph type="dt" sz="half" idx="10"/>
          </p:nvPr>
        </p:nvSpPr>
        <p:spPr/>
        <p:txBody>
          <a:bodyPr/>
          <a:lstStyle/>
          <a:p>
            <a:fld id="{35F752AD-683D-4B6E-A7F9-9C9C9E5061B0}" type="datetimeFigureOut">
              <a:rPr lang="en-US" smtClean="0"/>
              <a:t>9/19/2022</a:t>
            </a:fld>
            <a:endParaRPr lang="en-US"/>
          </a:p>
        </p:txBody>
      </p:sp>
      <p:sp>
        <p:nvSpPr>
          <p:cNvPr id="6" name="Footer Placeholder 5">
            <a:extLst>
              <a:ext uri="{FF2B5EF4-FFF2-40B4-BE49-F238E27FC236}">
                <a16:creationId xmlns:a16="http://schemas.microsoft.com/office/drawing/2014/main" id="{16E4AB8C-D5B6-436D-BC15-3E875E295E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4336255-EAD3-4179-9203-E9BE580781D8}"/>
              </a:ext>
            </a:extLst>
          </p:cNvPr>
          <p:cNvSpPr>
            <a:spLocks noGrp="1"/>
          </p:cNvSpPr>
          <p:nvPr>
            <p:ph type="sldNum" sz="quarter" idx="12"/>
          </p:nvPr>
        </p:nvSpPr>
        <p:spPr/>
        <p:txBody>
          <a:bodyPr/>
          <a:lstStyle/>
          <a:p>
            <a:fld id="{F6420F6D-FF86-421B-A6AD-15C07D54A8FD}" type="slidenum">
              <a:rPr lang="en-US" smtClean="0"/>
              <a:t>‹#›</a:t>
            </a:fld>
            <a:endParaRPr lang="en-US"/>
          </a:p>
        </p:txBody>
      </p:sp>
    </p:spTree>
    <p:extLst>
      <p:ext uri="{BB962C8B-B14F-4D97-AF65-F5344CB8AC3E}">
        <p14:creationId xmlns:p14="http://schemas.microsoft.com/office/powerpoint/2010/main" val="4297498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2D64DD3-4DC6-443F-A92B-2348E6FDA69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E04FFDF-7F45-40BF-B55F-8584551724F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22B4C0-A738-4917-8673-C1C67257B57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F752AD-683D-4B6E-A7F9-9C9C9E5061B0}" type="datetimeFigureOut">
              <a:rPr lang="en-US" smtClean="0"/>
              <a:t>9/19/2022</a:t>
            </a:fld>
            <a:endParaRPr lang="en-US"/>
          </a:p>
        </p:txBody>
      </p:sp>
      <p:sp>
        <p:nvSpPr>
          <p:cNvPr id="5" name="Footer Placeholder 4">
            <a:extLst>
              <a:ext uri="{FF2B5EF4-FFF2-40B4-BE49-F238E27FC236}">
                <a16:creationId xmlns:a16="http://schemas.microsoft.com/office/drawing/2014/main" id="{54166DA9-D1CC-477A-8C12-4DB6D3DC59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30E3223-B61A-4D86-B8FC-511ACD2F38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420F6D-FF86-421B-A6AD-15C07D54A8FD}" type="slidenum">
              <a:rPr lang="en-US" smtClean="0"/>
              <a:t>‹#›</a:t>
            </a:fld>
            <a:endParaRPr lang="en-US"/>
          </a:p>
        </p:txBody>
      </p:sp>
    </p:spTree>
    <p:extLst>
      <p:ext uri="{BB962C8B-B14F-4D97-AF65-F5344CB8AC3E}">
        <p14:creationId xmlns:p14="http://schemas.microsoft.com/office/powerpoint/2010/main" val="35092097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D8B9F-9A04-4205-89D6-7A1642A14DB1}"/>
              </a:ext>
            </a:extLst>
          </p:cNvPr>
          <p:cNvSpPr>
            <a:spLocks noGrp="1"/>
          </p:cNvSpPr>
          <p:nvPr>
            <p:ph type="ctrTitle"/>
          </p:nvPr>
        </p:nvSpPr>
        <p:spPr>
          <a:xfrm>
            <a:off x="7617014" y="539886"/>
            <a:ext cx="4087306" cy="2889114"/>
          </a:xfrm>
        </p:spPr>
        <p:txBody>
          <a:bodyPr vert="horz" lIns="91440" tIns="45720" rIns="91440" bIns="45720" rtlCol="0" anchor="b">
            <a:noAutofit/>
          </a:bodyPr>
          <a:lstStyle/>
          <a:p>
            <a:pPr algn="l"/>
            <a:r>
              <a:rPr lang="en-US" sz="4000" b="1" kern="1200" dirty="0">
                <a:latin typeface="+mj-lt"/>
                <a:ea typeface="+mj-ea"/>
                <a:cs typeface="+mj-cs"/>
              </a:rPr>
              <a:t>Overview, Importance and factors of Business Environment</a:t>
            </a:r>
          </a:p>
        </p:txBody>
      </p:sp>
      <p:sp>
        <p:nvSpPr>
          <p:cNvPr id="3" name="Subtitle 2">
            <a:extLst>
              <a:ext uri="{FF2B5EF4-FFF2-40B4-BE49-F238E27FC236}">
                <a16:creationId xmlns:a16="http://schemas.microsoft.com/office/drawing/2014/main" id="{BA5B28AC-202F-4FD7-9654-6F91F4356AB6}"/>
              </a:ext>
            </a:extLst>
          </p:cNvPr>
          <p:cNvSpPr>
            <a:spLocks noGrp="1"/>
          </p:cNvSpPr>
          <p:nvPr>
            <p:ph type="subTitle" idx="1"/>
          </p:nvPr>
        </p:nvSpPr>
        <p:spPr>
          <a:xfrm>
            <a:off x="7464612" y="4587239"/>
            <a:ext cx="4087305" cy="1311517"/>
          </a:xfrm>
        </p:spPr>
        <p:txBody>
          <a:bodyPr vert="horz" lIns="91440" tIns="45720" rIns="91440" bIns="45720" rtlCol="0" anchor="t">
            <a:normAutofit fontScale="92500" lnSpcReduction="20000"/>
          </a:bodyPr>
          <a:lstStyle/>
          <a:p>
            <a:pPr indent="-228600" algn="l">
              <a:lnSpc>
                <a:spcPct val="120000"/>
              </a:lnSpc>
              <a:buFont typeface="Arial" panose="020B0604020202020204" pitchFamily="34" charset="0"/>
              <a:buChar char="•"/>
            </a:pPr>
            <a:r>
              <a:rPr lang="en-US" sz="1400" b="1" dirty="0"/>
              <a:t>Dr. Manish Dadhich</a:t>
            </a:r>
          </a:p>
          <a:p>
            <a:pPr indent="-228600" algn="l">
              <a:lnSpc>
                <a:spcPct val="120000"/>
              </a:lnSpc>
              <a:buFont typeface="Arial" panose="020B0604020202020204" pitchFamily="34" charset="0"/>
              <a:buChar char="•"/>
            </a:pPr>
            <a:r>
              <a:rPr lang="en-US" sz="1400" b="1" dirty="0"/>
              <a:t>Ph.D., </a:t>
            </a:r>
            <a:r>
              <a:rPr lang="en-US" sz="1400" b="1" dirty="0" err="1"/>
              <a:t>M.Com</a:t>
            </a:r>
            <a:r>
              <a:rPr lang="en-US" sz="1400" b="1" dirty="0"/>
              <a:t>, NET;</a:t>
            </a:r>
          </a:p>
          <a:p>
            <a:pPr indent="-228600" algn="l">
              <a:lnSpc>
                <a:spcPct val="120000"/>
              </a:lnSpc>
              <a:buFont typeface="Arial" panose="020B0604020202020204" pitchFamily="34" charset="0"/>
              <a:buChar char="•"/>
            </a:pPr>
            <a:r>
              <a:rPr lang="en-US" sz="1400" b="1" dirty="0"/>
              <a:t>MBA, NET, SET</a:t>
            </a:r>
          </a:p>
          <a:p>
            <a:pPr indent="-228600" algn="l">
              <a:lnSpc>
                <a:spcPct val="120000"/>
              </a:lnSpc>
              <a:buFont typeface="Arial" panose="020B0604020202020204" pitchFamily="34" charset="0"/>
              <a:buChar char="•"/>
            </a:pPr>
            <a:r>
              <a:rPr lang="en-US" sz="1400" b="1" dirty="0"/>
              <a:t>Sir </a:t>
            </a:r>
            <a:r>
              <a:rPr lang="en-US" sz="1400" b="1" dirty="0" err="1"/>
              <a:t>Padampat</a:t>
            </a:r>
            <a:r>
              <a:rPr lang="en-US" sz="1400" b="1" dirty="0"/>
              <a:t> Singhania University, Udaipur</a:t>
            </a:r>
          </a:p>
        </p:txBody>
      </p:sp>
      <p:sp>
        <p:nvSpPr>
          <p:cNvPr id="18" name="Freeform: Shape 17">
            <a:extLst>
              <a:ext uri="{FF2B5EF4-FFF2-40B4-BE49-F238E27FC236}">
                <a16:creationId xmlns:a16="http://schemas.microsoft.com/office/drawing/2014/main" id="{E49CC64F-7275-4E33-961B-0C5CDC4398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1" y="0"/>
            <a:ext cx="7188051" cy="6858000"/>
          </a:xfrm>
          <a:custGeom>
            <a:avLst/>
            <a:gdLst>
              <a:gd name="connsiteX0" fmla="*/ 7188051 w 7188051"/>
              <a:gd name="connsiteY0" fmla="*/ 6858000 h 6858000"/>
              <a:gd name="connsiteX1" fmla="*/ 108694 w 7188051"/>
              <a:gd name="connsiteY1" fmla="*/ 6858000 h 6858000"/>
              <a:gd name="connsiteX2" fmla="*/ 79127 w 7188051"/>
              <a:gd name="connsiteY2" fmla="*/ 6681235 h 6858000"/>
              <a:gd name="connsiteX3" fmla="*/ 0 w 7188051"/>
              <a:gd name="connsiteY3" fmla="*/ 5565888 h 6858000"/>
              <a:gd name="connsiteX4" fmla="*/ 2190696 w 7188051"/>
              <a:gd name="connsiteY4" fmla="*/ 145339 h 6858000"/>
              <a:gd name="connsiteX5" fmla="*/ 2339431 w 7188051"/>
              <a:gd name="connsiteY5" fmla="*/ 0 h 6858000"/>
              <a:gd name="connsiteX6" fmla="*/ 7188051 w 7188051"/>
              <a:gd name="connsiteY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7188051" h="6858000">
                <a:moveTo>
                  <a:pt x="7188051" y="6858000"/>
                </a:moveTo>
                <a:lnTo>
                  <a:pt x="108694" y="6858000"/>
                </a:lnTo>
                <a:lnTo>
                  <a:pt x="79127" y="6681235"/>
                </a:lnTo>
                <a:cubicBezTo>
                  <a:pt x="26981" y="6316967"/>
                  <a:pt x="0" y="5944579"/>
                  <a:pt x="0" y="5565888"/>
                </a:cubicBezTo>
                <a:cubicBezTo>
                  <a:pt x="0" y="3459953"/>
                  <a:pt x="834428" y="1548908"/>
                  <a:pt x="2190696" y="145339"/>
                </a:cubicBezTo>
                <a:lnTo>
                  <a:pt x="2339431" y="0"/>
                </a:lnTo>
                <a:lnTo>
                  <a:pt x="7188051" y="0"/>
                </a:lnTo>
                <a:close/>
              </a:path>
            </a:pathLst>
          </a:custGeom>
          <a:solidFill>
            <a:schemeClr val="tx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4" name="Picture 13" descr="Three people in front of a large window">
            <a:extLst>
              <a:ext uri="{FF2B5EF4-FFF2-40B4-BE49-F238E27FC236}">
                <a16:creationId xmlns:a16="http://schemas.microsoft.com/office/drawing/2014/main" id="{7243BA15-F2D1-4BF6-848B-A7FFD2F6BC78}"/>
              </a:ext>
            </a:extLst>
          </p:cNvPr>
          <p:cNvPicPr>
            <a:picLocks noChangeAspect="1"/>
          </p:cNvPicPr>
          <p:nvPr/>
        </p:nvPicPr>
        <p:blipFill rotWithShape="1">
          <a:blip r:embed="rId2"/>
          <a:srcRect l="23240" r="8607"/>
          <a:stretch/>
        </p:blipFill>
        <p:spPr>
          <a:xfrm>
            <a:off x="1" y="10"/>
            <a:ext cx="7028495" cy="6857990"/>
          </a:xfrm>
          <a:custGeom>
            <a:avLst/>
            <a:gdLst/>
            <a:ahLst/>
            <a:cxnLst/>
            <a:rect l="l" t="t" r="r" b="b"/>
            <a:pathLst>
              <a:path w="7028495" h="6858000">
                <a:moveTo>
                  <a:pt x="0" y="0"/>
                </a:moveTo>
                <a:lnTo>
                  <a:pt x="6915668" y="0"/>
                </a:lnTo>
                <a:lnTo>
                  <a:pt x="6952411" y="219663"/>
                </a:lnTo>
                <a:cubicBezTo>
                  <a:pt x="7002551" y="569921"/>
                  <a:pt x="7028495" y="927986"/>
                  <a:pt x="7028495" y="1292112"/>
                </a:cubicBezTo>
                <a:cubicBezTo>
                  <a:pt x="7028495" y="3343346"/>
                  <a:pt x="6205186" y="5202289"/>
                  <a:pt x="4870994" y="6556512"/>
                </a:cubicBezTo>
                <a:lnTo>
                  <a:pt x="4556185" y="6858000"/>
                </a:lnTo>
                <a:lnTo>
                  <a:pt x="0" y="6858000"/>
                </a:lnTo>
                <a:close/>
              </a:path>
            </a:pathLst>
          </a:custGeom>
        </p:spPr>
      </p:pic>
    </p:spTree>
    <p:extLst>
      <p:ext uri="{BB962C8B-B14F-4D97-AF65-F5344CB8AC3E}">
        <p14:creationId xmlns:p14="http://schemas.microsoft.com/office/powerpoint/2010/main" val="833919398"/>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FBF1EB-35F9-4094-BFCE-C46D39C1AA26}"/>
              </a:ext>
            </a:extLst>
          </p:cNvPr>
          <p:cNvSpPr>
            <a:spLocks noGrp="1"/>
          </p:cNvSpPr>
          <p:nvPr>
            <p:ph type="title"/>
          </p:nvPr>
        </p:nvSpPr>
        <p:spPr/>
        <p:txBody>
          <a:bodyPr>
            <a:normAutofit/>
          </a:bodyPr>
          <a:lstStyle/>
          <a:p>
            <a:r>
              <a:rPr lang="en-US" sz="4000" b="1" dirty="0"/>
              <a:t>2. Vision, Mission, and Objectives</a:t>
            </a:r>
          </a:p>
        </p:txBody>
      </p:sp>
      <p:sp>
        <p:nvSpPr>
          <p:cNvPr id="3" name="Content Placeholder 2">
            <a:extLst>
              <a:ext uri="{FF2B5EF4-FFF2-40B4-BE49-F238E27FC236}">
                <a16:creationId xmlns:a16="http://schemas.microsoft.com/office/drawing/2014/main" id="{78D96C2F-2F25-40DA-8885-ED662227C18F}"/>
              </a:ext>
            </a:extLst>
          </p:cNvPr>
          <p:cNvSpPr>
            <a:spLocks noGrp="1"/>
          </p:cNvSpPr>
          <p:nvPr>
            <p:ph idx="1"/>
          </p:nvPr>
        </p:nvSpPr>
        <p:spPr>
          <a:xfrm>
            <a:off x="838200" y="1417320"/>
            <a:ext cx="10515600" cy="4759643"/>
          </a:xfrm>
        </p:spPr>
        <p:txBody>
          <a:bodyPr>
            <a:normAutofit/>
          </a:bodyPr>
          <a:lstStyle/>
          <a:p>
            <a:pPr algn="just"/>
            <a:r>
              <a:rPr lang="en-US" sz="3200" dirty="0"/>
              <a:t>To provide a roadmap that guides its philosophies, priorities, policies. For instance, </a:t>
            </a:r>
            <a:r>
              <a:rPr lang="en-US" sz="3200" dirty="0" err="1"/>
              <a:t>Wal-mart</a:t>
            </a:r>
            <a:r>
              <a:rPr lang="en-US" sz="3200" dirty="0"/>
              <a:t> stores Vision is “To become the worldwide leader in retailing” and Mission is “To help people save money so they can live better.”</a:t>
            </a:r>
          </a:p>
        </p:txBody>
      </p:sp>
      <p:pic>
        <p:nvPicPr>
          <p:cNvPr id="2050" name="Picture 2">
            <a:extLst>
              <a:ext uri="{FF2B5EF4-FFF2-40B4-BE49-F238E27FC236}">
                <a16:creationId xmlns:a16="http://schemas.microsoft.com/office/drawing/2014/main" id="{98B65160-387D-44BC-A625-53CB27213E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3813155"/>
            <a:ext cx="10363200" cy="26797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2610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8E64B-C4F5-40F4-A940-F98189B75F73}"/>
              </a:ext>
            </a:extLst>
          </p:cNvPr>
          <p:cNvSpPr>
            <a:spLocks noGrp="1"/>
          </p:cNvSpPr>
          <p:nvPr>
            <p:ph type="title"/>
          </p:nvPr>
        </p:nvSpPr>
        <p:spPr/>
        <p:txBody>
          <a:bodyPr>
            <a:normAutofit/>
          </a:bodyPr>
          <a:lstStyle/>
          <a:p>
            <a:r>
              <a:rPr lang="en-US" sz="4000" b="1" dirty="0"/>
              <a:t>3. Top management structure</a:t>
            </a:r>
          </a:p>
        </p:txBody>
      </p:sp>
      <p:sp>
        <p:nvSpPr>
          <p:cNvPr id="3" name="Content Placeholder 2">
            <a:extLst>
              <a:ext uri="{FF2B5EF4-FFF2-40B4-BE49-F238E27FC236}">
                <a16:creationId xmlns:a16="http://schemas.microsoft.com/office/drawing/2014/main" id="{3391870E-9460-467E-AB3B-61998253BE10}"/>
              </a:ext>
            </a:extLst>
          </p:cNvPr>
          <p:cNvSpPr>
            <a:spLocks noGrp="1"/>
          </p:cNvSpPr>
          <p:nvPr>
            <p:ph idx="1"/>
          </p:nvPr>
        </p:nvSpPr>
        <p:spPr/>
        <p:txBody>
          <a:bodyPr>
            <a:normAutofit/>
          </a:bodyPr>
          <a:lstStyle/>
          <a:p>
            <a:pPr algn="just"/>
            <a:r>
              <a:rPr lang="en-US" sz="3200" dirty="0">
                <a:effectLst/>
                <a:latin typeface="Times New Roman" panose="02020603050405020304" pitchFamily="18" charset="0"/>
                <a:ea typeface="Times New Roman" panose="02020603050405020304" pitchFamily="18" charset="0"/>
              </a:rPr>
              <a:t>The quality, attitude and behavior of highest decision-making authority is a critical factor for the development of the company.</a:t>
            </a:r>
          </a:p>
          <a:p>
            <a:pPr algn="just"/>
            <a:r>
              <a:rPr lang="en-US" sz="3200" dirty="0">
                <a:effectLst/>
                <a:latin typeface="Times New Roman" panose="02020603050405020304" pitchFamily="18" charset="0"/>
                <a:ea typeface="Wingdings" panose="05000000000000000000" pitchFamily="2" charset="2"/>
                <a:cs typeface="Wingdings" panose="05000000000000000000" pitchFamily="2" charset="2"/>
              </a:rPr>
              <a:t>Shareholding pattern split among promoter, promoter group and public could have important implication for business. </a:t>
            </a:r>
          </a:p>
          <a:p>
            <a:pPr algn="just"/>
            <a:r>
              <a:rPr lang="en-US" sz="3200" dirty="0">
                <a:effectLst/>
                <a:latin typeface="Times New Roman" panose="02020603050405020304" pitchFamily="18" charset="0"/>
                <a:ea typeface="Wingdings" panose="05000000000000000000" pitchFamily="2" charset="2"/>
                <a:cs typeface="Wingdings" panose="05000000000000000000" pitchFamily="2" charset="2"/>
              </a:rPr>
              <a:t>Experienced top management facilitates quick decision making that acts as internal strength of an</a:t>
            </a:r>
            <a:r>
              <a:rPr lang="en-US" sz="3200" spc="-5" dirty="0">
                <a:effectLst/>
                <a:latin typeface="Times New Roman" panose="02020603050405020304" pitchFamily="18" charset="0"/>
                <a:ea typeface="Wingdings" panose="05000000000000000000" pitchFamily="2" charset="2"/>
                <a:cs typeface="Wingdings" panose="05000000000000000000" pitchFamily="2" charset="2"/>
              </a:rPr>
              <a:t> </a:t>
            </a:r>
            <a:r>
              <a:rPr lang="en-US" sz="3200" dirty="0">
                <a:effectLst/>
                <a:latin typeface="Times New Roman" panose="02020603050405020304" pitchFamily="18" charset="0"/>
                <a:ea typeface="Wingdings" panose="05000000000000000000" pitchFamily="2" charset="2"/>
                <a:cs typeface="Wingdings" panose="05000000000000000000" pitchFamily="2" charset="2"/>
              </a:rPr>
              <a:t>organization.</a:t>
            </a:r>
          </a:p>
          <a:p>
            <a:pPr algn="just"/>
            <a:endParaRPr lang="en-US" sz="4400" dirty="0"/>
          </a:p>
        </p:txBody>
      </p:sp>
    </p:spTree>
    <p:extLst>
      <p:ext uri="{BB962C8B-B14F-4D97-AF65-F5344CB8AC3E}">
        <p14:creationId xmlns:p14="http://schemas.microsoft.com/office/powerpoint/2010/main" val="25579767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EAE66-3A3A-4AA1-BFC8-FB20F0BAB910}"/>
              </a:ext>
            </a:extLst>
          </p:cNvPr>
          <p:cNvSpPr>
            <a:spLocks noGrp="1"/>
          </p:cNvSpPr>
          <p:nvPr>
            <p:ph type="title"/>
          </p:nvPr>
        </p:nvSpPr>
        <p:spPr/>
        <p:txBody>
          <a:bodyPr/>
          <a:lstStyle/>
          <a:p>
            <a:r>
              <a:rPr lang="en-US" b="1" dirty="0"/>
              <a:t>4. Human Resources</a:t>
            </a:r>
          </a:p>
        </p:txBody>
      </p:sp>
      <p:sp>
        <p:nvSpPr>
          <p:cNvPr id="3" name="Content Placeholder 2">
            <a:extLst>
              <a:ext uri="{FF2B5EF4-FFF2-40B4-BE49-F238E27FC236}">
                <a16:creationId xmlns:a16="http://schemas.microsoft.com/office/drawing/2014/main" id="{8E371A15-8423-4F4C-8E61-C38599E4C83D}"/>
              </a:ext>
            </a:extLst>
          </p:cNvPr>
          <p:cNvSpPr>
            <a:spLocks noGrp="1"/>
          </p:cNvSpPr>
          <p:nvPr>
            <p:ph idx="1"/>
          </p:nvPr>
        </p:nvSpPr>
        <p:spPr/>
        <p:txBody>
          <a:bodyPr>
            <a:normAutofit/>
          </a:bodyPr>
          <a:lstStyle/>
          <a:p>
            <a:pPr algn="just"/>
            <a:r>
              <a:rPr lang="en-US" sz="3200" dirty="0"/>
              <a:t>Workforce is an entitled as greatest asset of an organization as it plays an important role in both strategy implementation and management system. </a:t>
            </a:r>
          </a:p>
          <a:p>
            <a:pPr algn="just"/>
            <a:r>
              <a:rPr lang="en-US" sz="3200" dirty="0"/>
              <a:t>A committed and talented workforce with leadership skills ensures the success of the business. </a:t>
            </a:r>
          </a:p>
          <a:p>
            <a:pPr algn="just"/>
            <a:r>
              <a:rPr lang="en-US" sz="3200" dirty="0"/>
              <a:t>Business leaders need to attract, develop and retain the best people necessary to seize elusive opportunities, for reducing cost and optimize performance.</a:t>
            </a:r>
          </a:p>
        </p:txBody>
      </p:sp>
      <p:pic>
        <p:nvPicPr>
          <p:cNvPr id="3074" name="Picture 2">
            <a:extLst>
              <a:ext uri="{FF2B5EF4-FFF2-40B4-BE49-F238E27FC236}">
                <a16:creationId xmlns:a16="http://schemas.microsoft.com/office/drawing/2014/main" id="{B7828452-94F9-43E4-8D28-A0E49DA29DF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98921" y="167640"/>
            <a:ext cx="4251960" cy="17268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275907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1995B1-5864-44D9-A019-66897D1CB779}"/>
              </a:ext>
            </a:extLst>
          </p:cNvPr>
          <p:cNvSpPr>
            <a:spLocks noGrp="1"/>
          </p:cNvSpPr>
          <p:nvPr>
            <p:ph type="title"/>
          </p:nvPr>
        </p:nvSpPr>
        <p:spPr/>
        <p:txBody>
          <a:bodyPr>
            <a:normAutofit/>
          </a:bodyPr>
          <a:lstStyle/>
          <a:p>
            <a:r>
              <a:rPr lang="en-US" sz="4000" b="1" dirty="0"/>
              <a:t>5. Company’s Image</a:t>
            </a:r>
          </a:p>
        </p:txBody>
      </p:sp>
      <p:sp>
        <p:nvSpPr>
          <p:cNvPr id="3" name="Content Placeholder 2">
            <a:extLst>
              <a:ext uri="{FF2B5EF4-FFF2-40B4-BE49-F238E27FC236}">
                <a16:creationId xmlns:a16="http://schemas.microsoft.com/office/drawing/2014/main" id="{1008E50E-CAC6-409D-B146-BECAEE5F5373}"/>
              </a:ext>
            </a:extLst>
          </p:cNvPr>
          <p:cNvSpPr>
            <a:spLocks noGrp="1"/>
          </p:cNvSpPr>
          <p:nvPr>
            <p:ph idx="1"/>
          </p:nvPr>
        </p:nvSpPr>
        <p:spPr>
          <a:xfrm>
            <a:off x="838200" y="1554480"/>
            <a:ext cx="10515600" cy="5135880"/>
          </a:xfrm>
        </p:spPr>
        <p:txBody>
          <a:bodyPr>
            <a:normAutofit/>
          </a:bodyPr>
          <a:lstStyle/>
          <a:p>
            <a:pPr algn="just"/>
            <a:r>
              <a:rPr lang="en-US" sz="3200" dirty="0"/>
              <a:t>Company’s image is more than its colorful logos, artistic designs, and creative website etc. </a:t>
            </a:r>
          </a:p>
          <a:p>
            <a:pPr algn="just"/>
            <a:r>
              <a:rPr lang="en-US" sz="3200" dirty="0"/>
              <a:t>The image perceives by the mind of customers conveys lot that influences its sales and profitability. </a:t>
            </a:r>
          </a:p>
          <a:p>
            <a:pPr algn="just"/>
            <a:r>
              <a:rPr lang="en-US" sz="3200" dirty="0"/>
              <a:t> New products, attracting potential customers, restraining competitive attacks, raising finance, forming joint ventures greatly depends on upon company’s image. </a:t>
            </a:r>
          </a:p>
          <a:p>
            <a:pPr algn="just"/>
            <a:r>
              <a:rPr lang="en-US" sz="3200" dirty="0"/>
              <a:t>Brand equity can prove the greatest strength of the company in the form of brand loyalty or repeated sales.</a:t>
            </a:r>
          </a:p>
        </p:txBody>
      </p:sp>
    </p:spTree>
    <p:extLst>
      <p:ext uri="{BB962C8B-B14F-4D97-AF65-F5344CB8AC3E}">
        <p14:creationId xmlns:p14="http://schemas.microsoft.com/office/powerpoint/2010/main" val="10208936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A2F1F2-CE6A-4827-A622-211254125C6F}"/>
              </a:ext>
            </a:extLst>
          </p:cNvPr>
          <p:cNvSpPr>
            <a:spLocks noGrp="1"/>
          </p:cNvSpPr>
          <p:nvPr>
            <p:ph type="title"/>
          </p:nvPr>
        </p:nvSpPr>
        <p:spPr/>
        <p:txBody>
          <a:bodyPr>
            <a:normAutofit/>
          </a:bodyPr>
          <a:lstStyle/>
          <a:p>
            <a:r>
              <a:rPr lang="en-US" sz="4000" b="1" dirty="0"/>
              <a:t>6. Miscellaneous Factors</a:t>
            </a:r>
          </a:p>
        </p:txBody>
      </p:sp>
      <p:sp>
        <p:nvSpPr>
          <p:cNvPr id="3" name="Content Placeholder 2">
            <a:extLst>
              <a:ext uri="{FF2B5EF4-FFF2-40B4-BE49-F238E27FC236}">
                <a16:creationId xmlns:a16="http://schemas.microsoft.com/office/drawing/2014/main" id="{A5E7F5FD-A29F-418F-BC05-E3458554AC6C}"/>
              </a:ext>
            </a:extLst>
          </p:cNvPr>
          <p:cNvSpPr>
            <a:spLocks noGrp="1"/>
          </p:cNvSpPr>
          <p:nvPr>
            <p:ph idx="1"/>
          </p:nvPr>
        </p:nvSpPr>
        <p:spPr>
          <a:xfrm>
            <a:off x="396240" y="1539240"/>
            <a:ext cx="10957560" cy="4541520"/>
          </a:xfrm>
        </p:spPr>
        <p:txBody>
          <a:bodyPr>
            <a:normAutofit fontScale="40000" lnSpcReduction="20000"/>
          </a:bodyPr>
          <a:lstStyle/>
          <a:p>
            <a:pPr marL="514350" indent="-514350" algn="just">
              <a:buFont typeface="+mj-lt"/>
              <a:buAutoNum type="arabicPeriod"/>
            </a:pPr>
            <a:r>
              <a:rPr lang="en-US" sz="7400" dirty="0"/>
              <a:t>Natural resources: Adequate access to natural resources such as water, wood, iron, coal, mineral deposits etc. considered valuable available for commercial disposal.</a:t>
            </a:r>
          </a:p>
          <a:p>
            <a:pPr marL="514350" indent="-514350" algn="just">
              <a:buFont typeface="+mj-lt"/>
              <a:buAutoNum type="arabicPeriod"/>
            </a:pPr>
            <a:r>
              <a:rPr lang="en-US" sz="7400" dirty="0"/>
              <a:t>Financial resources: It determines company’s size and capacity to expand its operations as against competitors.</a:t>
            </a:r>
          </a:p>
          <a:p>
            <a:pPr marL="514350" indent="-514350" algn="just">
              <a:buFont typeface="+mj-lt"/>
              <a:buAutoNum type="arabicPeriod"/>
            </a:pPr>
            <a:r>
              <a:rPr lang="en-US" sz="7400" dirty="0"/>
              <a:t>Physical resources: It includes production facilities mainly machinery, IT equipment, vehicles and distribution networks, physical infrastructure etc. available to an organization needed for smooth running of business.</a:t>
            </a:r>
          </a:p>
          <a:p>
            <a:pPr marL="514350" indent="-514350" algn="just">
              <a:buFont typeface="+mj-lt"/>
              <a:buAutoNum type="arabicPeriod"/>
            </a:pPr>
            <a:r>
              <a:rPr lang="en-US" sz="7400" dirty="0"/>
              <a:t>R &amp; D capabilities: Investment in research &amp; development activities ensures company’s ability to innovate new products for meeting diverse customer expectations.</a:t>
            </a:r>
          </a:p>
          <a:p>
            <a:endParaRPr lang="en-US" dirty="0"/>
          </a:p>
        </p:txBody>
      </p:sp>
    </p:spTree>
    <p:extLst>
      <p:ext uri="{BB962C8B-B14F-4D97-AF65-F5344CB8AC3E}">
        <p14:creationId xmlns:p14="http://schemas.microsoft.com/office/powerpoint/2010/main" val="16526865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51ABF2-331D-4084-B7B2-EA3A2B706949}"/>
              </a:ext>
            </a:extLst>
          </p:cNvPr>
          <p:cNvSpPr>
            <a:spLocks noGrp="1"/>
          </p:cNvSpPr>
          <p:nvPr>
            <p:ph type="title"/>
          </p:nvPr>
        </p:nvSpPr>
        <p:spPr/>
        <p:txBody>
          <a:bodyPr>
            <a:normAutofit/>
          </a:bodyPr>
          <a:lstStyle/>
          <a:p>
            <a:r>
              <a:rPr lang="en-US" sz="4000" b="1" dirty="0"/>
              <a:t>	External environment</a:t>
            </a:r>
          </a:p>
        </p:txBody>
      </p:sp>
      <p:sp>
        <p:nvSpPr>
          <p:cNvPr id="3" name="Content Placeholder 2">
            <a:extLst>
              <a:ext uri="{FF2B5EF4-FFF2-40B4-BE49-F238E27FC236}">
                <a16:creationId xmlns:a16="http://schemas.microsoft.com/office/drawing/2014/main" id="{4C5CE813-0EFA-405A-B90B-3596BD56B605}"/>
              </a:ext>
            </a:extLst>
          </p:cNvPr>
          <p:cNvSpPr>
            <a:spLocks noGrp="1"/>
          </p:cNvSpPr>
          <p:nvPr>
            <p:ph idx="1"/>
          </p:nvPr>
        </p:nvSpPr>
        <p:spPr/>
        <p:txBody>
          <a:bodyPr>
            <a:normAutofit lnSpcReduction="10000"/>
          </a:bodyPr>
          <a:lstStyle/>
          <a:p>
            <a:pPr algn="just"/>
            <a:r>
              <a:rPr lang="en-US" sz="3200" dirty="0"/>
              <a:t>“The environment of business consists of all those external things to which it is exposed and by which it may be influenced directly or indirectly.”</a:t>
            </a:r>
          </a:p>
          <a:p>
            <a:pPr marL="0" indent="0" algn="just">
              <a:buNone/>
            </a:pPr>
            <a:r>
              <a:rPr lang="en-US" sz="3200" dirty="0"/>
              <a:t>							- </a:t>
            </a:r>
            <a:r>
              <a:rPr lang="en-US" sz="3200" dirty="0" err="1"/>
              <a:t>Reinche</a:t>
            </a:r>
            <a:r>
              <a:rPr lang="en-US" sz="3200" dirty="0"/>
              <a:t> and </a:t>
            </a:r>
            <a:r>
              <a:rPr lang="en-US" sz="3200" dirty="0" err="1"/>
              <a:t>schoell</a:t>
            </a:r>
            <a:endParaRPr lang="en-US" sz="3200" dirty="0"/>
          </a:p>
          <a:p>
            <a:pPr algn="just"/>
            <a:r>
              <a:rPr lang="en-US" sz="3200" dirty="0"/>
              <a:t>“In environment, there are external factors, which constantly bring opportunities and threats to the business firm. It includes social, economic, technological and political conditions.”</a:t>
            </a:r>
          </a:p>
          <a:p>
            <a:pPr marL="0" indent="0" algn="just">
              <a:buNone/>
            </a:pPr>
            <a:r>
              <a:rPr lang="en-US" sz="3200" dirty="0"/>
              <a:t>						-William </a:t>
            </a:r>
            <a:r>
              <a:rPr lang="en-US" sz="3200" dirty="0" err="1"/>
              <a:t>Glueck</a:t>
            </a:r>
            <a:r>
              <a:rPr lang="en-US" sz="3200" dirty="0"/>
              <a:t> and </a:t>
            </a:r>
            <a:r>
              <a:rPr lang="en-US" sz="3200" dirty="0" err="1"/>
              <a:t>Jauck</a:t>
            </a:r>
            <a:endParaRPr lang="en-US" sz="3200" dirty="0"/>
          </a:p>
          <a:p>
            <a:pPr marL="0" indent="0" algn="just">
              <a:buNone/>
            </a:pPr>
            <a:endParaRPr lang="en-US" sz="3200" dirty="0"/>
          </a:p>
          <a:p>
            <a:pPr algn="just"/>
            <a:endParaRPr lang="en-US" sz="3200" dirty="0"/>
          </a:p>
        </p:txBody>
      </p:sp>
    </p:spTree>
    <p:extLst>
      <p:ext uri="{BB962C8B-B14F-4D97-AF65-F5344CB8AC3E}">
        <p14:creationId xmlns:p14="http://schemas.microsoft.com/office/powerpoint/2010/main" val="3546481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FFD2680-F8D9-435A-974B-939EF417B97B}"/>
              </a:ext>
            </a:extLst>
          </p:cNvPr>
          <p:cNvSpPr>
            <a:spLocks noGrp="1"/>
          </p:cNvSpPr>
          <p:nvPr>
            <p:ph type="title"/>
          </p:nvPr>
        </p:nvSpPr>
        <p:spPr>
          <a:xfrm>
            <a:off x="630936" y="274320"/>
            <a:ext cx="4931664" cy="2084272"/>
          </a:xfrm>
        </p:spPr>
        <p:txBody>
          <a:bodyPr anchor="b">
            <a:normAutofit/>
          </a:bodyPr>
          <a:lstStyle/>
          <a:p>
            <a:r>
              <a:rPr lang="en-US" sz="5400" b="1" dirty="0"/>
              <a:t>External Environment</a:t>
            </a:r>
            <a:endParaRPr lang="en-US" sz="5400" dirty="0"/>
          </a:p>
        </p:txBody>
      </p:sp>
      <p:sp>
        <p:nvSpPr>
          <p:cNvPr id="73" name="sketch line">
            <a:extLst>
              <a:ext uri="{FF2B5EF4-FFF2-40B4-BE49-F238E27FC236}">
                <a16:creationId xmlns:a16="http://schemas.microsoft.com/office/drawing/2014/main" id="{CD8B4F24-440B-49E9-B85D-733523DC0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573756"/>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BD25C72D-95CA-4595-9BA0-D654160BCD42}"/>
              </a:ext>
            </a:extLst>
          </p:cNvPr>
          <p:cNvSpPr>
            <a:spLocks noGrp="1"/>
          </p:cNvSpPr>
          <p:nvPr>
            <p:ph idx="1"/>
          </p:nvPr>
        </p:nvSpPr>
        <p:spPr>
          <a:xfrm>
            <a:off x="630936" y="2807208"/>
            <a:ext cx="3429000" cy="3410712"/>
          </a:xfrm>
        </p:spPr>
        <p:txBody>
          <a:bodyPr anchor="t">
            <a:normAutofit/>
          </a:bodyPr>
          <a:lstStyle/>
          <a:p>
            <a:pPr algn="just"/>
            <a:r>
              <a:rPr lang="en-US" sz="3200" dirty="0">
                <a:effectLst/>
                <a:latin typeface="Times New Roman" panose="02020603050405020304" pitchFamily="18" charset="0"/>
                <a:ea typeface="Times New Roman" panose="02020603050405020304" pitchFamily="18" charset="0"/>
              </a:rPr>
              <a:t>The external business environment is classified into the micro and macro</a:t>
            </a:r>
            <a:r>
              <a:rPr lang="en-US" sz="3200" spc="-30" dirty="0">
                <a:effectLst/>
                <a:latin typeface="Times New Roman" panose="02020603050405020304" pitchFamily="18" charset="0"/>
                <a:ea typeface="Times New Roman" panose="02020603050405020304" pitchFamily="18" charset="0"/>
              </a:rPr>
              <a:t> </a:t>
            </a:r>
            <a:r>
              <a:rPr lang="en-US" sz="3200" dirty="0">
                <a:effectLst/>
                <a:latin typeface="Times New Roman" panose="02020603050405020304" pitchFamily="18" charset="0"/>
                <a:ea typeface="Times New Roman" panose="02020603050405020304" pitchFamily="18" charset="0"/>
              </a:rPr>
              <a:t>environment.</a:t>
            </a:r>
            <a:endParaRPr lang="en-US" sz="3200" dirty="0"/>
          </a:p>
        </p:txBody>
      </p:sp>
      <p:pic>
        <p:nvPicPr>
          <p:cNvPr id="5122" name="Picture 2" descr="6 Interesting Difference between Micro and Macro Environment (Business  Environment) - Core Differences">
            <a:extLst>
              <a:ext uri="{FF2B5EF4-FFF2-40B4-BE49-F238E27FC236}">
                <a16:creationId xmlns:a16="http://schemas.microsoft.com/office/drawing/2014/main" id="{CF91776D-2724-4120-BE5E-A14FDD63A73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5175"/>
          <a:stretch/>
        </p:blipFill>
        <p:spPr bwMode="auto">
          <a:xfrm>
            <a:off x="4654296" y="627888"/>
            <a:ext cx="7187184" cy="58338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203859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BA03F9-13BF-4B15-AE8D-93873E44FCED}"/>
              </a:ext>
            </a:extLst>
          </p:cNvPr>
          <p:cNvSpPr>
            <a:spLocks noGrp="1"/>
          </p:cNvSpPr>
          <p:nvPr>
            <p:ph type="title"/>
          </p:nvPr>
        </p:nvSpPr>
        <p:spPr/>
        <p:txBody>
          <a:bodyPr/>
          <a:lstStyle/>
          <a:p>
            <a:r>
              <a:rPr lang="en-US" b="1" dirty="0"/>
              <a:t>Definition</a:t>
            </a:r>
          </a:p>
        </p:txBody>
      </p:sp>
      <p:sp>
        <p:nvSpPr>
          <p:cNvPr id="3" name="Content Placeholder 2">
            <a:extLst>
              <a:ext uri="{FF2B5EF4-FFF2-40B4-BE49-F238E27FC236}">
                <a16:creationId xmlns:a16="http://schemas.microsoft.com/office/drawing/2014/main" id="{1A0A5C8A-8F29-45EC-9D43-7CA2DF56CA9F}"/>
              </a:ext>
            </a:extLst>
          </p:cNvPr>
          <p:cNvSpPr>
            <a:spLocks noGrp="1"/>
          </p:cNvSpPr>
          <p:nvPr>
            <p:ph idx="1"/>
          </p:nvPr>
        </p:nvSpPr>
        <p:spPr/>
        <p:txBody>
          <a:bodyPr/>
          <a:lstStyle/>
          <a:p>
            <a:pPr algn="just"/>
            <a:r>
              <a:rPr lang="en-US" dirty="0"/>
              <a:t>“In environment, there are external factors, which constantly bring opportunities and threats to the business firm. It includes social, economic, technological and political conditions.”</a:t>
            </a:r>
          </a:p>
          <a:p>
            <a:pPr algn="just"/>
            <a:r>
              <a:rPr lang="en-US" dirty="0"/>
              <a:t>- William </a:t>
            </a:r>
            <a:r>
              <a:rPr lang="en-US" dirty="0" err="1"/>
              <a:t>Glueck</a:t>
            </a:r>
            <a:r>
              <a:rPr lang="en-US" dirty="0"/>
              <a:t> and </a:t>
            </a:r>
            <a:r>
              <a:rPr lang="en-US" dirty="0" err="1"/>
              <a:t>Jauck</a:t>
            </a:r>
            <a:endParaRPr lang="en-US" dirty="0"/>
          </a:p>
          <a:p>
            <a:pPr algn="just"/>
            <a:r>
              <a:rPr lang="en-US" dirty="0"/>
              <a:t>All factors comprise external environment may not relevant for particular business. </a:t>
            </a:r>
          </a:p>
          <a:p>
            <a:pPr algn="just"/>
            <a:r>
              <a:rPr lang="en-US" dirty="0"/>
              <a:t>Firms need to focus on such forces that affect its decision-making capabilities. The external business environment is classified into the micro and macro environment.</a:t>
            </a:r>
          </a:p>
        </p:txBody>
      </p:sp>
    </p:spTree>
    <p:extLst>
      <p:ext uri="{BB962C8B-B14F-4D97-AF65-F5344CB8AC3E}">
        <p14:creationId xmlns:p14="http://schemas.microsoft.com/office/powerpoint/2010/main" val="35170349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AABBD-E9CA-4C73-8B60-2668FBE12FF3}"/>
              </a:ext>
            </a:extLst>
          </p:cNvPr>
          <p:cNvSpPr>
            <a:spLocks noGrp="1"/>
          </p:cNvSpPr>
          <p:nvPr>
            <p:ph type="title"/>
          </p:nvPr>
        </p:nvSpPr>
        <p:spPr>
          <a:xfrm>
            <a:off x="838200" y="365125"/>
            <a:ext cx="10515600" cy="915035"/>
          </a:xfrm>
        </p:spPr>
        <p:txBody>
          <a:bodyPr/>
          <a:lstStyle/>
          <a:p>
            <a:r>
              <a:rPr lang="en-US" b="1" dirty="0"/>
              <a:t>Micro Environment</a:t>
            </a:r>
          </a:p>
        </p:txBody>
      </p:sp>
      <p:sp>
        <p:nvSpPr>
          <p:cNvPr id="3" name="Content Placeholder 2">
            <a:extLst>
              <a:ext uri="{FF2B5EF4-FFF2-40B4-BE49-F238E27FC236}">
                <a16:creationId xmlns:a16="http://schemas.microsoft.com/office/drawing/2014/main" id="{C2419188-FF2D-46BD-893B-E79C2F4E3F00}"/>
              </a:ext>
            </a:extLst>
          </p:cNvPr>
          <p:cNvSpPr>
            <a:spLocks noGrp="1"/>
          </p:cNvSpPr>
          <p:nvPr>
            <p:ph idx="1"/>
          </p:nvPr>
        </p:nvSpPr>
        <p:spPr>
          <a:xfrm>
            <a:off x="441960" y="1463040"/>
            <a:ext cx="10911840" cy="5029835"/>
          </a:xfrm>
        </p:spPr>
        <p:txBody>
          <a:bodyPr>
            <a:normAutofit/>
          </a:bodyPr>
          <a:lstStyle/>
          <a:p>
            <a:pPr algn="just"/>
            <a:r>
              <a:rPr lang="en-US" sz="2400" dirty="0">
                <a:effectLst/>
                <a:latin typeface="Times New Roman" panose="02020603050405020304" pitchFamily="18" charset="0"/>
                <a:ea typeface="Times New Roman" panose="02020603050405020304" pitchFamily="18" charset="0"/>
              </a:rPr>
              <a:t>“The micro environment of a company consists of elements that directly affect the company such as competitors, customers</a:t>
            </a:r>
            <a:r>
              <a:rPr lang="en-US" sz="2400" spc="-1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and</a:t>
            </a:r>
            <a:r>
              <a:rPr lang="en-US" sz="2400" spc="-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suppliers. </a:t>
            </a:r>
            <a:r>
              <a:rPr lang="en-US" sz="2400" b="1" dirty="0">
                <a:latin typeface="Times New Roman" panose="02020603050405020304" pitchFamily="18" charset="0"/>
                <a:ea typeface="Times New Roman" panose="02020603050405020304" pitchFamily="18" charset="0"/>
              </a:rPr>
              <a:t>- Hill and Jones</a:t>
            </a:r>
          </a:p>
          <a:p>
            <a:pPr algn="just"/>
            <a:r>
              <a:rPr lang="en-US" sz="2400" b="1" dirty="0">
                <a:effectLst/>
                <a:latin typeface="Times New Roman" panose="02020603050405020304" pitchFamily="18" charset="0"/>
                <a:ea typeface="Times New Roman" panose="02020603050405020304" pitchFamily="18" charset="0"/>
              </a:rPr>
              <a:t>“</a:t>
            </a:r>
            <a:r>
              <a:rPr lang="en-US" sz="2400" dirty="0">
                <a:effectLst/>
                <a:latin typeface="Times New Roman" panose="02020603050405020304" pitchFamily="18" charset="0"/>
                <a:ea typeface="Times New Roman" panose="02020603050405020304" pitchFamily="18" charset="0"/>
              </a:rPr>
              <a:t>The</a:t>
            </a:r>
            <a:r>
              <a:rPr lang="en-US" sz="2400" spc="-6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micro</a:t>
            </a:r>
            <a:r>
              <a:rPr lang="en-US" sz="2400" spc="-6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environment</a:t>
            </a:r>
            <a:r>
              <a:rPr lang="en-US" sz="2400" spc="-6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consists</a:t>
            </a:r>
            <a:r>
              <a:rPr lang="en-US" sz="2400" spc="-6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of</a:t>
            </a:r>
            <a:r>
              <a:rPr lang="en-US" sz="2400" spc="-7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factors</a:t>
            </a:r>
            <a:r>
              <a:rPr lang="en-US" sz="2400" spc="-6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in</a:t>
            </a:r>
            <a:r>
              <a:rPr lang="en-US" sz="2400" spc="-6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the</a:t>
            </a:r>
            <a:r>
              <a:rPr lang="en-US" sz="2400" spc="-7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company’s</a:t>
            </a:r>
            <a:r>
              <a:rPr lang="en-US" sz="2400" spc="-6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immediate</a:t>
            </a:r>
            <a:r>
              <a:rPr lang="en-US" sz="2400" spc="-6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environment</a:t>
            </a:r>
            <a:r>
              <a:rPr lang="en-US" sz="2400" spc="-6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which</a:t>
            </a:r>
            <a:r>
              <a:rPr lang="en-US" sz="2400" spc="-6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affects the performance of business unit. These include suppliers, marketing intermediaries,</a:t>
            </a:r>
            <a:r>
              <a:rPr lang="en-US" sz="2400" spc="-18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competitors, customers and</a:t>
            </a:r>
            <a:r>
              <a:rPr lang="en-US" sz="2400" spc="-1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the public.”</a:t>
            </a:r>
            <a:r>
              <a:rPr lang="en-US" sz="2400" b="1" dirty="0">
                <a:latin typeface="Times New Roman" panose="02020603050405020304" pitchFamily="18" charset="0"/>
                <a:ea typeface="Times New Roman" panose="02020603050405020304" pitchFamily="18" charset="0"/>
              </a:rPr>
              <a:t> - Philip</a:t>
            </a:r>
            <a:r>
              <a:rPr lang="en-US" sz="2400" b="1" spc="-10" dirty="0">
                <a:latin typeface="Times New Roman" panose="02020603050405020304" pitchFamily="18" charset="0"/>
                <a:ea typeface="Times New Roman" panose="02020603050405020304" pitchFamily="18" charset="0"/>
              </a:rPr>
              <a:t> </a:t>
            </a:r>
            <a:r>
              <a:rPr lang="en-US" sz="2400" b="1" dirty="0">
                <a:latin typeface="Times New Roman" panose="02020603050405020304" pitchFamily="18" charset="0"/>
                <a:ea typeface="Times New Roman" panose="02020603050405020304" pitchFamily="18" charset="0"/>
              </a:rPr>
              <a:t>Kotler</a:t>
            </a:r>
          </a:p>
          <a:p>
            <a:pPr marL="0" indent="0" algn="just">
              <a:buNone/>
            </a:pPr>
            <a:r>
              <a:rPr lang="en-US" sz="2400" b="1" dirty="0">
                <a:latin typeface="Times New Roman" panose="02020603050405020304" pitchFamily="18" charset="0"/>
                <a:ea typeface="Times New Roman" panose="02020603050405020304" pitchFamily="18" charset="0"/>
              </a:rPr>
              <a:t>Components of ME</a:t>
            </a:r>
            <a:r>
              <a:rPr lang="en-US" sz="2400" b="1"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						</a:t>
            </a:r>
            <a:endParaRPr lang="en-US" sz="2400" b="1" dirty="0">
              <a:effectLst/>
              <a:latin typeface="Times New Roman" panose="02020603050405020304" pitchFamily="18" charset="0"/>
              <a:ea typeface="Times New Roman" panose="02020603050405020304" pitchFamily="18" charset="0"/>
            </a:endParaRPr>
          </a:p>
          <a:p>
            <a:pPr marL="0" indent="0" algn="just">
              <a:buNone/>
            </a:pPr>
            <a:r>
              <a:rPr lang="en-US" sz="2400" b="1" dirty="0"/>
              <a:t>1. Customers</a:t>
            </a:r>
          </a:p>
          <a:p>
            <a:pPr marL="0" indent="0" algn="just">
              <a:buNone/>
            </a:pPr>
            <a:r>
              <a:rPr lang="en-US" sz="2400" b="1" dirty="0"/>
              <a:t>2. Suppliers</a:t>
            </a:r>
          </a:p>
          <a:p>
            <a:pPr marL="0" indent="0" algn="just">
              <a:buNone/>
            </a:pPr>
            <a:r>
              <a:rPr lang="en-US" sz="2400" b="1" dirty="0"/>
              <a:t>3. Competitors</a:t>
            </a:r>
          </a:p>
          <a:p>
            <a:pPr marL="0" indent="0" algn="just">
              <a:buNone/>
            </a:pPr>
            <a:r>
              <a:rPr lang="en-US" sz="2400" b="1" dirty="0"/>
              <a:t>4. Market intermediaries</a:t>
            </a:r>
          </a:p>
          <a:p>
            <a:pPr marL="0" indent="0" algn="just">
              <a:buNone/>
            </a:pPr>
            <a:r>
              <a:rPr lang="en-US" sz="2400" b="1" dirty="0"/>
              <a:t>5. Public </a:t>
            </a:r>
            <a:endParaRPr lang="en-US" sz="2400" dirty="0">
              <a:effectLst/>
              <a:latin typeface="Times New Roman" panose="02020603050405020304" pitchFamily="18" charset="0"/>
              <a:ea typeface="Times New Roman" panose="02020603050405020304" pitchFamily="18" charset="0"/>
            </a:endParaRPr>
          </a:p>
          <a:p>
            <a:pPr algn="just"/>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694372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3550C3-EBAE-4382-999F-A9BFF46D3EFE}"/>
              </a:ext>
            </a:extLst>
          </p:cNvPr>
          <p:cNvSpPr>
            <a:spLocks noGrp="1"/>
          </p:cNvSpPr>
          <p:nvPr>
            <p:ph type="title"/>
          </p:nvPr>
        </p:nvSpPr>
        <p:spPr>
          <a:xfrm>
            <a:off x="838200" y="365125"/>
            <a:ext cx="10515600" cy="869315"/>
          </a:xfrm>
        </p:spPr>
        <p:txBody>
          <a:bodyPr>
            <a:normAutofit/>
          </a:bodyPr>
          <a:lstStyle/>
          <a:p>
            <a:r>
              <a:rPr lang="en-US" sz="4000" b="1" dirty="0"/>
              <a:t>1. Customers</a:t>
            </a:r>
          </a:p>
        </p:txBody>
      </p:sp>
      <p:sp>
        <p:nvSpPr>
          <p:cNvPr id="3" name="Content Placeholder 2">
            <a:extLst>
              <a:ext uri="{FF2B5EF4-FFF2-40B4-BE49-F238E27FC236}">
                <a16:creationId xmlns:a16="http://schemas.microsoft.com/office/drawing/2014/main" id="{671F6A35-594C-41AF-92FF-884762C2023F}"/>
              </a:ext>
            </a:extLst>
          </p:cNvPr>
          <p:cNvSpPr>
            <a:spLocks noGrp="1"/>
          </p:cNvSpPr>
          <p:nvPr>
            <p:ph idx="1"/>
          </p:nvPr>
        </p:nvSpPr>
        <p:spPr>
          <a:xfrm>
            <a:off x="396240" y="1234440"/>
            <a:ext cx="11795760" cy="5486400"/>
          </a:xfrm>
        </p:spPr>
        <p:txBody>
          <a:bodyPr>
            <a:normAutofit fontScale="92500" lnSpcReduction="10000"/>
          </a:bodyPr>
          <a:lstStyle/>
          <a:p>
            <a:pPr marL="342900" marR="417195" lvl="3" indent="-342900" algn="just">
              <a:lnSpc>
                <a:spcPct val="120000"/>
              </a:lnSpc>
              <a:spcBef>
                <a:spcPts val="0"/>
              </a:spcBef>
              <a:buSzPts val="1200"/>
              <a:tabLst>
                <a:tab pos="876935" algn="l"/>
              </a:tabLst>
            </a:pPr>
            <a:r>
              <a:rPr lang="en-US" sz="2800" dirty="0">
                <a:latin typeface="Times New Roman" panose="02020603050405020304" pitchFamily="18" charset="0"/>
                <a:ea typeface="Times New Roman" panose="02020603050405020304" pitchFamily="18" charset="0"/>
              </a:rPr>
              <a:t>T</a:t>
            </a:r>
            <a:r>
              <a:rPr lang="en-US" sz="2800" dirty="0">
                <a:effectLst/>
                <a:latin typeface="Times New Roman" panose="02020603050405020304" pitchFamily="18" charset="0"/>
                <a:ea typeface="Times New Roman" panose="02020603050405020304" pitchFamily="18" charset="0"/>
              </a:rPr>
              <a:t>o satisfy the different needs, tastes and likings of customers business spend heavily on consumer research, product designing &amp; advertising and after sales services. </a:t>
            </a:r>
            <a:r>
              <a:rPr lang="en-US" sz="2800" dirty="0">
                <a:effectLst/>
                <a:latin typeface="Times New Roman" panose="02020603050405020304" pitchFamily="18" charset="0"/>
                <a:ea typeface="Wingdings" panose="05000000000000000000" pitchFamily="2" charset="2"/>
                <a:cs typeface="Wingdings" panose="05000000000000000000" pitchFamily="2" charset="2"/>
              </a:rPr>
              <a:t>Different categories of customers</a:t>
            </a:r>
            <a:r>
              <a:rPr lang="en-US" sz="2800" spc="-5" dirty="0">
                <a:effectLst/>
                <a:latin typeface="Times New Roman" panose="02020603050405020304" pitchFamily="18" charset="0"/>
                <a:ea typeface="Wingdings" panose="05000000000000000000" pitchFamily="2" charset="2"/>
                <a:cs typeface="Wingdings" panose="05000000000000000000" pitchFamily="2" charset="2"/>
              </a:rPr>
              <a:t> </a:t>
            </a:r>
            <a:r>
              <a:rPr lang="en-US" sz="2800" dirty="0">
                <a:effectLst/>
                <a:latin typeface="Times New Roman" panose="02020603050405020304" pitchFamily="18" charset="0"/>
                <a:ea typeface="Wingdings" panose="05000000000000000000" pitchFamily="2" charset="2"/>
                <a:cs typeface="Wingdings" panose="05000000000000000000" pitchFamily="2" charset="2"/>
              </a:rPr>
              <a:t>include</a:t>
            </a:r>
          </a:p>
          <a:p>
            <a:pPr marL="342900" marR="417195" lvl="3" indent="-342900" algn="just">
              <a:lnSpc>
                <a:spcPct val="120000"/>
              </a:lnSpc>
              <a:spcBef>
                <a:spcPts val="0"/>
              </a:spcBef>
              <a:buSzPts val="1200"/>
              <a:tabLst>
                <a:tab pos="876935" algn="l"/>
              </a:tabLst>
            </a:pPr>
            <a:r>
              <a:rPr lang="en-US" sz="2800" dirty="0">
                <a:effectLst/>
                <a:latin typeface="Times New Roman" panose="02020603050405020304" pitchFamily="18" charset="0"/>
                <a:ea typeface="Symbol" panose="05050102010706020507" pitchFamily="18" charset="2"/>
                <a:cs typeface="Symbol" panose="05050102010706020507" pitchFamily="18" charset="2"/>
              </a:rPr>
              <a:t>Individuals &amp;</a:t>
            </a:r>
            <a:r>
              <a:rPr lang="en-US" sz="2800" spc="-10" dirty="0">
                <a:effectLst/>
                <a:latin typeface="Times New Roman" panose="02020603050405020304" pitchFamily="18" charset="0"/>
                <a:ea typeface="Symbol" panose="05050102010706020507" pitchFamily="18" charset="2"/>
                <a:cs typeface="Symbol" panose="05050102010706020507" pitchFamily="18" charset="2"/>
              </a:rPr>
              <a:t> </a:t>
            </a:r>
            <a:r>
              <a:rPr lang="en-US" sz="2800" dirty="0">
                <a:effectLst/>
                <a:latin typeface="Times New Roman" panose="02020603050405020304" pitchFamily="18" charset="0"/>
                <a:ea typeface="Symbol" panose="05050102010706020507" pitchFamily="18" charset="2"/>
                <a:cs typeface="Symbol" panose="05050102010706020507" pitchFamily="18" charset="2"/>
              </a:rPr>
              <a:t>households, Industries, Government &amp; other</a:t>
            </a:r>
            <a:r>
              <a:rPr lang="en-US" sz="2800" spc="5" dirty="0">
                <a:effectLst/>
                <a:latin typeface="Times New Roman" panose="02020603050405020304" pitchFamily="18" charset="0"/>
                <a:ea typeface="Symbol" panose="05050102010706020507" pitchFamily="18" charset="2"/>
                <a:cs typeface="Symbol" panose="05050102010706020507" pitchFamily="18" charset="2"/>
              </a:rPr>
              <a:t> </a:t>
            </a:r>
            <a:r>
              <a:rPr lang="en-US" sz="2800" dirty="0">
                <a:effectLst/>
                <a:latin typeface="Times New Roman" panose="02020603050405020304" pitchFamily="18" charset="0"/>
                <a:ea typeface="Symbol" panose="05050102010706020507" pitchFamily="18" charset="2"/>
                <a:cs typeface="Symbol" panose="05050102010706020507" pitchFamily="18" charset="2"/>
              </a:rPr>
              <a:t>institutions.</a:t>
            </a:r>
          </a:p>
          <a:p>
            <a:pPr marL="342900" marR="417195" lvl="3" indent="-342900" algn="just">
              <a:lnSpc>
                <a:spcPct val="120000"/>
              </a:lnSpc>
              <a:spcBef>
                <a:spcPts val="0"/>
              </a:spcBef>
              <a:buSzPts val="1200"/>
              <a:tabLst>
                <a:tab pos="876935" algn="l"/>
              </a:tabLst>
            </a:pPr>
            <a:r>
              <a:rPr lang="en-US" sz="2800" dirty="0">
                <a:effectLst/>
                <a:latin typeface="Times New Roman" panose="02020603050405020304" pitchFamily="18" charset="0"/>
                <a:ea typeface="Times New Roman" panose="02020603050405020304" pitchFamily="18" charset="0"/>
              </a:rPr>
              <a:t>Choice</a:t>
            </a:r>
            <a:r>
              <a:rPr lang="en-US" sz="2800" spc="-30" dirty="0">
                <a:effectLst/>
                <a:latin typeface="Times New Roman" panose="02020603050405020304" pitchFamily="18" charset="0"/>
                <a:ea typeface="Times New Roman" panose="02020603050405020304" pitchFamily="18" charset="0"/>
              </a:rPr>
              <a:t> </a:t>
            </a:r>
            <a:r>
              <a:rPr lang="en-US" sz="2800" dirty="0">
                <a:effectLst/>
                <a:latin typeface="Times New Roman" panose="02020603050405020304" pitchFamily="18" charset="0"/>
                <a:ea typeface="Times New Roman" panose="02020603050405020304" pitchFamily="18" charset="0"/>
              </a:rPr>
              <a:t>of</a:t>
            </a:r>
            <a:r>
              <a:rPr lang="en-US" sz="2800" spc="-35" dirty="0">
                <a:effectLst/>
                <a:latin typeface="Times New Roman" panose="02020603050405020304" pitchFamily="18" charset="0"/>
                <a:ea typeface="Times New Roman" panose="02020603050405020304" pitchFamily="18" charset="0"/>
              </a:rPr>
              <a:t> </a:t>
            </a:r>
            <a:r>
              <a:rPr lang="en-US" sz="2800" dirty="0">
                <a:effectLst/>
                <a:latin typeface="Times New Roman" panose="02020603050405020304" pitchFamily="18" charset="0"/>
                <a:ea typeface="Times New Roman" panose="02020603050405020304" pitchFamily="18" charset="0"/>
              </a:rPr>
              <a:t>the</a:t>
            </a:r>
            <a:r>
              <a:rPr lang="en-US" sz="2800" spc="-30" dirty="0">
                <a:effectLst/>
                <a:latin typeface="Times New Roman" panose="02020603050405020304" pitchFamily="18" charset="0"/>
                <a:ea typeface="Times New Roman" panose="02020603050405020304" pitchFamily="18" charset="0"/>
              </a:rPr>
              <a:t> </a:t>
            </a:r>
            <a:r>
              <a:rPr lang="en-US" sz="2800" dirty="0">
                <a:effectLst/>
                <a:latin typeface="Times New Roman" panose="02020603050405020304" pitchFamily="18" charset="0"/>
                <a:ea typeface="Times New Roman" panose="02020603050405020304" pitchFamily="18" charset="0"/>
              </a:rPr>
              <a:t>customer</a:t>
            </a:r>
            <a:r>
              <a:rPr lang="en-US" sz="2800" spc="-25" dirty="0">
                <a:latin typeface="Times New Roman" panose="02020603050405020304" pitchFamily="18" charset="0"/>
                <a:ea typeface="Times New Roman" panose="02020603050405020304" pitchFamily="18" charset="0"/>
              </a:rPr>
              <a:t>: </a:t>
            </a:r>
            <a:r>
              <a:rPr lang="en-US" sz="2800" dirty="0">
                <a:effectLst/>
                <a:latin typeface="Times New Roman" panose="02020603050405020304" pitchFamily="18" charset="0"/>
                <a:ea typeface="Times New Roman" panose="02020603050405020304" pitchFamily="18" charset="0"/>
              </a:rPr>
              <a:t>profitability,</a:t>
            </a:r>
            <a:r>
              <a:rPr lang="en-US" sz="2800" spc="-30" dirty="0">
                <a:effectLst/>
                <a:latin typeface="Times New Roman" panose="02020603050405020304" pitchFamily="18" charset="0"/>
                <a:ea typeface="Times New Roman" panose="02020603050405020304" pitchFamily="18" charset="0"/>
              </a:rPr>
              <a:t> </a:t>
            </a:r>
            <a:r>
              <a:rPr lang="en-US" sz="2800" dirty="0">
                <a:effectLst/>
                <a:latin typeface="Times New Roman" panose="02020603050405020304" pitchFamily="18" charset="0"/>
                <a:ea typeface="Times New Roman" panose="02020603050405020304" pitchFamily="18" charset="0"/>
              </a:rPr>
              <a:t>dependability, the stability of demand, growth prospects, the extent of competition</a:t>
            </a:r>
            <a:r>
              <a:rPr lang="en-US" sz="2800" spc="-10" dirty="0">
                <a:effectLst/>
                <a:latin typeface="Times New Roman" panose="02020603050405020304" pitchFamily="18" charset="0"/>
                <a:ea typeface="Times New Roman" panose="02020603050405020304" pitchFamily="18" charset="0"/>
              </a:rPr>
              <a:t> </a:t>
            </a:r>
            <a:r>
              <a:rPr lang="en-US" sz="2800" dirty="0">
                <a:effectLst/>
                <a:latin typeface="Times New Roman" panose="02020603050405020304" pitchFamily="18" charset="0"/>
                <a:ea typeface="Times New Roman" panose="02020603050405020304" pitchFamily="18" charset="0"/>
              </a:rPr>
              <a:t>etc.</a:t>
            </a:r>
          </a:p>
          <a:p>
            <a:pPr marR="417830" algn="just">
              <a:lnSpc>
                <a:spcPct val="120000"/>
              </a:lnSpc>
              <a:spcBef>
                <a:spcPts val="0"/>
              </a:spcBef>
            </a:pPr>
            <a:r>
              <a:rPr lang="en-US" dirty="0">
                <a:latin typeface="Times New Roman" panose="02020603050405020304" pitchFamily="18" charset="0"/>
                <a:ea typeface="Times New Roman" panose="02020603050405020304" pitchFamily="18" charset="0"/>
              </a:rPr>
              <a:t>M</a:t>
            </a:r>
            <a:r>
              <a:rPr lang="en-US" dirty="0">
                <a:effectLst/>
                <a:latin typeface="Times New Roman" panose="02020603050405020304" pitchFamily="18" charset="0"/>
                <a:ea typeface="Times New Roman" panose="02020603050405020304" pitchFamily="18" charset="0"/>
              </a:rPr>
              <a:t>arket</a:t>
            </a:r>
            <a:r>
              <a:rPr lang="en-US" spc="-8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segmentation:</a:t>
            </a:r>
            <a:r>
              <a:rPr lang="en-US" spc="-80" dirty="0">
                <a:effectLst/>
                <a:latin typeface="Times New Roman" panose="02020603050405020304" pitchFamily="18" charset="0"/>
                <a:ea typeface="Times New Roman" panose="02020603050405020304" pitchFamily="18" charset="0"/>
              </a:rPr>
              <a:t> where </a:t>
            </a:r>
            <a:r>
              <a:rPr lang="en-US" dirty="0">
                <a:effectLst/>
                <a:latin typeface="Times New Roman" panose="02020603050405020304" pitchFamily="18" charset="0"/>
                <a:ea typeface="Times New Roman" panose="02020603050405020304" pitchFamily="18" charset="0"/>
              </a:rPr>
              <a:t>business</a:t>
            </a:r>
            <a:r>
              <a:rPr lang="en-US" spc="-8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deliver products</a:t>
            </a:r>
            <a:r>
              <a:rPr lang="en-US" spc="-5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to</a:t>
            </a:r>
            <a:r>
              <a:rPr lang="en-US" spc="-5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customers</a:t>
            </a:r>
            <a:r>
              <a:rPr lang="en-US" spc="-5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for</a:t>
            </a:r>
            <a:r>
              <a:rPr lang="en-US" spc="-5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satisfying</a:t>
            </a:r>
            <a:r>
              <a:rPr lang="en-US" spc="-5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their</a:t>
            </a:r>
            <a:r>
              <a:rPr lang="en-US" spc="-4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needs.</a:t>
            </a:r>
            <a:r>
              <a:rPr lang="en-US" spc="-5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The</a:t>
            </a:r>
            <a:r>
              <a:rPr lang="en-US" spc="-5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segmentation</a:t>
            </a:r>
            <a:r>
              <a:rPr lang="en-US" spc="-5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of</a:t>
            </a:r>
            <a:r>
              <a:rPr lang="en-US" spc="-6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consumer</a:t>
            </a:r>
            <a:r>
              <a:rPr lang="en-US" spc="-4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market</a:t>
            </a:r>
            <a:r>
              <a:rPr lang="en-US" spc="-4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can be done on the basis of</a:t>
            </a:r>
          </a:p>
          <a:p>
            <a:pPr marL="2057400" marR="0" lvl="4" indent="-228600">
              <a:lnSpc>
                <a:spcPct val="120000"/>
              </a:lnSpc>
              <a:spcBef>
                <a:spcPts val="5"/>
              </a:spcBef>
              <a:spcAft>
                <a:spcPts val="0"/>
              </a:spcAft>
              <a:buSzPts val="1200"/>
              <a:buFont typeface="Symbol" panose="05050102010706020507" pitchFamily="18" charset="2"/>
              <a:buChar char=""/>
              <a:tabLst>
                <a:tab pos="1333500" algn="l"/>
                <a:tab pos="1334135" algn="l"/>
              </a:tabLst>
            </a:pPr>
            <a:r>
              <a:rPr lang="en-US" sz="2800" dirty="0">
                <a:effectLst/>
                <a:latin typeface="Times New Roman" panose="02020603050405020304" pitchFamily="18" charset="0"/>
                <a:ea typeface="Symbol" panose="05050102010706020507" pitchFamily="18" charset="2"/>
                <a:cs typeface="Symbol" panose="05050102010706020507" pitchFamily="18" charset="2"/>
              </a:rPr>
              <a:t>Income level of</a:t>
            </a:r>
            <a:r>
              <a:rPr lang="en-US" sz="2800" spc="-5" dirty="0">
                <a:effectLst/>
                <a:latin typeface="Times New Roman" panose="02020603050405020304" pitchFamily="18" charset="0"/>
                <a:ea typeface="Symbol" panose="05050102010706020507" pitchFamily="18" charset="2"/>
                <a:cs typeface="Symbol" panose="05050102010706020507" pitchFamily="18" charset="2"/>
              </a:rPr>
              <a:t> </a:t>
            </a:r>
            <a:r>
              <a:rPr lang="en-US" sz="2800" dirty="0">
                <a:effectLst/>
                <a:latin typeface="Times New Roman" panose="02020603050405020304" pitchFamily="18" charset="0"/>
                <a:ea typeface="Symbol" panose="05050102010706020507" pitchFamily="18" charset="2"/>
                <a:cs typeface="Symbol" panose="05050102010706020507" pitchFamily="18" charset="2"/>
              </a:rPr>
              <a:t>customer</a:t>
            </a:r>
          </a:p>
          <a:p>
            <a:pPr marL="2057400" marR="0" lvl="4" indent="-228600">
              <a:lnSpc>
                <a:spcPct val="120000"/>
              </a:lnSpc>
              <a:spcBef>
                <a:spcPts val="0"/>
              </a:spcBef>
              <a:spcAft>
                <a:spcPts val="0"/>
              </a:spcAft>
              <a:buSzPts val="1200"/>
              <a:buFont typeface="Symbol" panose="05050102010706020507" pitchFamily="18" charset="2"/>
              <a:buChar char=""/>
              <a:tabLst>
                <a:tab pos="1333500" algn="l"/>
                <a:tab pos="1334135" algn="l"/>
              </a:tabLst>
            </a:pPr>
            <a:r>
              <a:rPr lang="en-US" sz="2800" dirty="0">
                <a:effectLst/>
                <a:latin typeface="Times New Roman" panose="02020603050405020304" pitchFamily="18" charset="0"/>
                <a:ea typeface="Symbol" panose="05050102010706020507" pitchFamily="18" charset="2"/>
                <a:cs typeface="Symbol" panose="05050102010706020507" pitchFamily="18" charset="2"/>
              </a:rPr>
              <a:t>Demographic factors mainly age, gender, occupation</a:t>
            </a:r>
            <a:r>
              <a:rPr lang="en-US" sz="2800" spc="-5" dirty="0">
                <a:effectLst/>
                <a:latin typeface="Times New Roman" panose="02020603050405020304" pitchFamily="18" charset="0"/>
                <a:ea typeface="Symbol" panose="05050102010706020507" pitchFamily="18" charset="2"/>
                <a:cs typeface="Symbol" panose="05050102010706020507" pitchFamily="18" charset="2"/>
              </a:rPr>
              <a:t> </a:t>
            </a:r>
            <a:r>
              <a:rPr lang="en-US" sz="2800" dirty="0">
                <a:effectLst/>
                <a:latin typeface="Times New Roman" panose="02020603050405020304" pitchFamily="18" charset="0"/>
                <a:ea typeface="Symbol" panose="05050102010706020507" pitchFamily="18" charset="2"/>
                <a:cs typeface="Symbol" panose="05050102010706020507" pitchFamily="18" charset="2"/>
              </a:rPr>
              <a:t>etc.</a:t>
            </a:r>
          </a:p>
          <a:p>
            <a:pPr marL="2057400" marR="0" lvl="4" indent="-228600">
              <a:lnSpc>
                <a:spcPct val="120000"/>
              </a:lnSpc>
              <a:spcBef>
                <a:spcPts val="0"/>
              </a:spcBef>
              <a:spcAft>
                <a:spcPts val="0"/>
              </a:spcAft>
              <a:buSzPts val="1200"/>
              <a:buFont typeface="Symbol" panose="05050102010706020507" pitchFamily="18" charset="2"/>
              <a:buChar char=""/>
              <a:tabLst>
                <a:tab pos="1333500" algn="l"/>
                <a:tab pos="1334135" algn="l"/>
              </a:tabLst>
            </a:pPr>
            <a:r>
              <a:rPr lang="en-US" sz="2800" dirty="0">
                <a:effectLst/>
                <a:latin typeface="Times New Roman" panose="02020603050405020304" pitchFamily="18" charset="0"/>
                <a:ea typeface="Symbol" panose="05050102010706020507" pitchFamily="18" charset="2"/>
                <a:cs typeface="Symbol" panose="05050102010706020507" pitchFamily="18" charset="2"/>
              </a:rPr>
              <a:t>Geographical</a:t>
            </a:r>
            <a:r>
              <a:rPr lang="en-US" sz="2800" spc="-5" dirty="0">
                <a:effectLst/>
                <a:latin typeface="Times New Roman" panose="02020603050405020304" pitchFamily="18" charset="0"/>
                <a:ea typeface="Symbol" panose="05050102010706020507" pitchFamily="18" charset="2"/>
                <a:cs typeface="Symbol" panose="05050102010706020507" pitchFamily="18" charset="2"/>
              </a:rPr>
              <a:t> </a:t>
            </a:r>
            <a:r>
              <a:rPr lang="en-US" sz="2800" dirty="0">
                <a:effectLst/>
                <a:latin typeface="Times New Roman" panose="02020603050405020304" pitchFamily="18" charset="0"/>
                <a:ea typeface="Symbol" panose="05050102010706020507" pitchFamily="18" charset="2"/>
                <a:cs typeface="Symbol" panose="05050102010706020507" pitchFamily="18" charset="2"/>
              </a:rPr>
              <a:t>area</a:t>
            </a:r>
          </a:p>
          <a:p>
            <a:pPr marL="2057400" marR="0" lvl="4" indent="-228600">
              <a:lnSpc>
                <a:spcPct val="120000"/>
              </a:lnSpc>
              <a:spcBef>
                <a:spcPts val="0"/>
              </a:spcBef>
              <a:spcAft>
                <a:spcPts val="0"/>
              </a:spcAft>
              <a:buSzPts val="1200"/>
              <a:buFont typeface="Symbol" panose="05050102010706020507" pitchFamily="18" charset="2"/>
              <a:buChar char=""/>
              <a:tabLst>
                <a:tab pos="1333500" algn="l"/>
                <a:tab pos="1334135" algn="l"/>
              </a:tabLst>
            </a:pPr>
            <a:r>
              <a:rPr lang="en-US" sz="2800" dirty="0">
                <a:effectLst/>
                <a:latin typeface="Times New Roman" panose="02020603050405020304" pitchFamily="18" charset="0"/>
                <a:ea typeface="Symbol" panose="05050102010706020507" pitchFamily="18" charset="2"/>
                <a:cs typeface="Symbol" panose="05050102010706020507" pitchFamily="18" charset="2"/>
              </a:rPr>
              <a:t>Personality, lifestyle and attitude of the</a:t>
            </a:r>
            <a:r>
              <a:rPr lang="en-US" sz="2800" spc="-10" dirty="0">
                <a:effectLst/>
                <a:latin typeface="Times New Roman" panose="02020603050405020304" pitchFamily="18" charset="0"/>
                <a:ea typeface="Symbol" panose="05050102010706020507" pitchFamily="18" charset="2"/>
                <a:cs typeface="Symbol" panose="05050102010706020507" pitchFamily="18" charset="2"/>
              </a:rPr>
              <a:t> </a:t>
            </a:r>
            <a:r>
              <a:rPr lang="en-US" sz="2800" dirty="0">
                <a:effectLst/>
                <a:latin typeface="Times New Roman" panose="02020603050405020304" pitchFamily="18" charset="0"/>
                <a:ea typeface="Symbol" panose="05050102010706020507" pitchFamily="18" charset="2"/>
                <a:cs typeface="Symbol" panose="05050102010706020507" pitchFamily="18" charset="2"/>
              </a:rPr>
              <a:t>customer.</a:t>
            </a:r>
          </a:p>
          <a:p>
            <a:pPr>
              <a:lnSpc>
                <a:spcPct val="120000"/>
              </a:lnSpc>
            </a:pPr>
            <a:endParaRPr lang="en-US" dirty="0"/>
          </a:p>
        </p:txBody>
      </p:sp>
    </p:spTree>
    <p:extLst>
      <p:ext uri="{BB962C8B-B14F-4D97-AF65-F5344CB8AC3E}">
        <p14:creationId xmlns:p14="http://schemas.microsoft.com/office/powerpoint/2010/main" val="3054909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E4798-094B-497F-82A1-B7B20F12EB97}"/>
              </a:ext>
            </a:extLst>
          </p:cNvPr>
          <p:cNvSpPr>
            <a:spLocks noGrp="1"/>
          </p:cNvSpPr>
          <p:nvPr>
            <p:ph type="title"/>
          </p:nvPr>
        </p:nvSpPr>
        <p:spPr/>
        <p:txBody>
          <a:bodyPr/>
          <a:lstStyle/>
          <a:p>
            <a:r>
              <a:rPr lang="en-US" dirty="0"/>
              <a:t>Definitions</a:t>
            </a:r>
          </a:p>
        </p:txBody>
      </p:sp>
      <p:sp>
        <p:nvSpPr>
          <p:cNvPr id="3" name="Content Placeholder 2">
            <a:extLst>
              <a:ext uri="{FF2B5EF4-FFF2-40B4-BE49-F238E27FC236}">
                <a16:creationId xmlns:a16="http://schemas.microsoft.com/office/drawing/2014/main" id="{DEEB938F-E1A8-4B5C-BC40-26CAD393B6CB}"/>
              </a:ext>
            </a:extLst>
          </p:cNvPr>
          <p:cNvSpPr>
            <a:spLocks noGrp="1"/>
          </p:cNvSpPr>
          <p:nvPr>
            <p:ph idx="1"/>
          </p:nvPr>
        </p:nvSpPr>
        <p:spPr/>
        <p:txBody>
          <a:bodyPr>
            <a:normAutofit/>
          </a:bodyPr>
          <a:lstStyle/>
          <a:p>
            <a:pPr algn="just"/>
            <a:r>
              <a:rPr lang="en-US" dirty="0">
                <a:effectLst/>
                <a:latin typeface="Times New Roman" panose="02020603050405020304" pitchFamily="18" charset="0"/>
                <a:ea typeface="Times New Roman" panose="02020603050405020304" pitchFamily="18" charset="0"/>
              </a:rPr>
              <a:t>According</a:t>
            </a:r>
            <a:r>
              <a:rPr lang="en-US" spc="-9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to</a:t>
            </a:r>
            <a:r>
              <a:rPr lang="en-US" spc="-80" dirty="0">
                <a:effectLst/>
                <a:latin typeface="Times New Roman" panose="02020603050405020304" pitchFamily="18" charset="0"/>
                <a:ea typeface="Times New Roman" panose="02020603050405020304" pitchFamily="18" charset="0"/>
              </a:rPr>
              <a:t> </a:t>
            </a:r>
            <a:r>
              <a:rPr lang="en-US" b="1" dirty="0">
                <a:effectLst/>
                <a:latin typeface="Times New Roman" panose="02020603050405020304" pitchFamily="18" charset="0"/>
                <a:ea typeface="Times New Roman" panose="02020603050405020304" pitchFamily="18" charset="0"/>
              </a:rPr>
              <a:t>Bayard</a:t>
            </a:r>
            <a:r>
              <a:rPr lang="en-US" b="1" spc="-80" dirty="0">
                <a:effectLst/>
                <a:latin typeface="Times New Roman" panose="02020603050405020304" pitchFamily="18" charset="0"/>
                <a:ea typeface="Times New Roman" panose="02020603050405020304" pitchFamily="18" charset="0"/>
              </a:rPr>
              <a:t> </a:t>
            </a:r>
            <a:r>
              <a:rPr lang="en-US" b="1" dirty="0">
                <a:effectLst/>
                <a:latin typeface="Times New Roman" panose="02020603050405020304" pitchFamily="18" charset="0"/>
                <a:ea typeface="Times New Roman" panose="02020603050405020304" pitchFamily="18" charset="0"/>
              </a:rPr>
              <a:t>O.</a:t>
            </a:r>
            <a:r>
              <a:rPr lang="en-US" b="1" spc="-85" dirty="0">
                <a:effectLst/>
                <a:latin typeface="Times New Roman" panose="02020603050405020304" pitchFamily="18" charset="0"/>
                <a:ea typeface="Times New Roman" panose="02020603050405020304" pitchFamily="18" charset="0"/>
              </a:rPr>
              <a:t> </a:t>
            </a:r>
            <a:r>
              <a:rPr lang="en-US" b="1" dirty="0">
                <a:effectLst/>
                <a:latin typeface="Times New Roman" panose="02020603050405020304" pitchFamily="18" charset="0"/>
                <a:ea typeface="Times New Roman" panose="02020603050405020304" pitchFamily="18" charset="0"/>
              </a:rPr>
              <a:t>Wheeler,</a:t>
            </a:r>
            <a:r>
              <a:rPr lang="en-US" b="1" spc="-8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“Business</a:t>
            </a:r>
            <a:r>
              <a:rPr lang="en-US" spc="-7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Environment</a:t>
            </a:r>
            <a:r>
              <a:rPr lang="en-US" spc="-8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is</a:t>
            </a:r>
            <a:r>
              <a:rPr lang="en-US" spc="-8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the</a:t>
            </a:r>
            <a:r>
              <a:rPr lang="en-US" spc="-7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total</a:t>
            </a:r>
            <a:r>
              <a:rPr lang="en-US" spc="-8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of</a:t>
            </a:r>
            <a:r>
              <a:rPr lang="en-US" spc="-7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all</a:t>
            </a:r>
            <a:r>
              <a:rPr lang="en-US" spc="-8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things</a:t>
            </a:r>
            <a:r>
              <a:rPr lang="en-US" spc="-8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external to business firms and industries which affect their organization and</a:t>
            </a:r>
            <a:r>
              <a:rPr lang="en-US" spc="-1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operations.”</a:t>
            </a:r>
          </a:p>
          <a:p>
            <a:pPr algn="just"/>
            <a:r>
              <a:rPr lang="en-US" dirty="0">
                <a:effectLst/>
                <a:latin typeface="Times New Roman" panose="02020603050405020304" pitchFamily="18" charset="0"/>
                <a:ea typeface="Times New Roman" panose="02020603050405020304" pitchFamily="18" charset="0"/>
              </a:rPr>
              <a:t>According to </a:t>
            </a:r>
            <a:r>
              <a:rPr lang="en-US" b="1" dirty="0" err="1">
                <a:effectLst/>
                <a:latin typeface="Times New Roman" panose="02020603050405020304" pitchFamily="18" charset="0"/>
                <a:ea typeface="Times New Roman" panose="02020603050405020304" pitchFamily="18" charset="0"/>
              </a:rPr>
              <a:t>M.Weimer</a:t>
            </a:r>
            <a:r>
              <a:rPr lang="en-US" dirty="0">
                <a:effectLst/>
                <a:latin typeface="Times New Roman" panose="02020603050405020304" pitchFamily="18" charset="0"/>
                <a:ea typeface="Times New Roman" panose="02020603050405020304" pitchFamily="18" charset="0"/>
              </a:rPr>
              <a:t>, “Business Environment encompasses the climate or set of conditions, economic, social, political or institutional in which business operations are conducted”</a:t>
            </a:r>
          </a:p>
          <a:p>
            <a:pPr algn="just"/>
            <a:endParaRPr lang="en-US" sz="4000" dirty="0"/>
          </a:p>
        </p:txBody>
      </p:sp>
    </p:spTree>
    <p:extLst>
      <p:ext uri="{BB962C8B-B14F-4D97-AF65-F5344CB8AC3E}">
        <p14:creationId xmlns:p14="http://schemas.microsoft.com/office/powerpoint/2010/main" val="9686950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19D53E-CE77-4072-86C0-ECCB2DB6D570}"/>
              </a:ext>
            </a:extLst>
          </p:cNvPr>
          <p:cNvSpPr>
            <a:spLocks noGrp="1"/>
          </p:cNvSpPr>
          <p:nvPr>
            <p:ph type="title"/>
          </p:nvPr>
        </p:nvSpPr>
        <p:spPr/>
        <p:txBody>
          <a:bodyPr/>
          <a:lstStyle/>
          <a:p>
            <a:r>
              <a:rPr lang="en-US" b="1" dirty="0"/>
              <a:t>2. Suppliers</a:t>
            </a:r>
          </a:p>
        </p:txBody>
      </p:sp>
      <p:sp>
        <p:nvSpPr>
          <p:cNvPr id="3" name="Content Placeholder 2">
            <a:extLst>
              <a:ext uri="{FF2B5EF4-FFF2-40B4-BE49-F238E27FC236}">
                <a16:creationId xmlns:a16="http://schemas.microsoft.com/office/drawing/2014/main" id="{FEEB4FD0-9643-46AB-A304-A958DB7E2D11}"/>
              </a:ext>
            </a:extLst>
          </p:cNvPr>
          <p:cNvSpPr>
            <a:spLocks noGrp="1"/>
          </p:cNvSpPr>
          <p:nvPr>
            <p:ph idx="1"/>
          </p:nvPr>
        </p:nvSpPr>
        <p:spPr>
          <a:xfrm>
            <a:off x="838200" y="1386840"/>
            <a:ext cx="10515600" cy="5273040"/>
          </a:xfrm>
        </p:spPr>
        <p:txBody>
          <a:bodyPr>
            <a:normAutofit/>
          </a:bodyPr>
          <a:lstStyle/>
          <a:p>
            <a:pPr algn="just"/>
            <a:r>
              <a:rPr lang="en-US" sz="3200" dirty="0"/>
              <a:t>Suppliers provide the resources needed by the company such as labor, material, storage and credit facility. </a:t>
            </a:r>
          </a:p>
          <a:p>
            <a:pPr algn="just"/>
            <a:r>
              <a:rPr lang="en-US" sz="3200" dirty="0"/>
              <a:t>A reliable source of supply ensures quality input material, less ordering and carrying cost, minimum buffer stock that further reduce its cost of carriage and insurance charges. </a:t>
            </a:r>
          </a:p>
          <a:p>
            <a:pPr algn="just"/>
            <a:r>
              <a:rPr lang="en-US" sz="3200" dirty="0"/>
              <a:t>Depend on a single source of supply can prove risky for a business during the strike and lockout situation. </a:t>
            </a:r>
          </a:p>
          <a:p>
            <a:pPr algn="just"/>
            <a:r>
              <a:rPr lang="en-US" sz="3200" dirty="0"/>
              <a:t>The wrong choice of supplier can cause the company to lose cost advantage benefit as well as loss of trust among customer.</a:t>
            </a:r>
          </a:p>
        </p:txBody>
      </p:sp>
    </p:spTree>
    <p:extLst>
      <p:ext uri="{BB962C8B-B14F-4D97-AF65-F5344CB8AC3E}">
        <p14:creationId xmlns:p14="http://schemas.microsoft.com/office/powerpoint/2010/main" val="18070174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C9079-4CF4-4B6D-A476-00C703807B39}"/>
              </a:ext>
            </a:extLst>
          </p:cNvPr>
          <p:cNvSpPr>
            <a:spLocks noGrp="1"/>
          </p:cNvSpPr>
          <p:nvPr>
            <p:ph type="title"/>
          </p:nvPr>
        </p:nvSpPr>
        <p:spPr/>
        <p:txBody>
          <a:bodyPr/>
          <a:lstStyle/>
          <a:p>
            <a:pPr algn="just"/>
            <a:r>
              <a:rPr lang="en-US" b="1" dirty="0"/>
              <a:t>3. Competitors</a:t>
            </a:r>
          </a:p>
        </p:txBody>
      </p:sp>
      <p:sp>
        <p:nvSpPr>
          <p:cNvPr id="3" name="Content Placeholder 2">
            <a:extLst>
              <a:ext uri="{FF2B5EF4-FFF2-40B4-BE49-F238E27FC236}">
                <a16:creationId xmlns:a16="http://schemas.microsoft.com/office/drawing/2014/main" id="{E3E34ED0-C4B4-4542-9EE0-E69B5B25A5A8}"/>
              </a:ext>
            </a:extLst>
          </p:cNvPr>
          <p:cNvSpPr>
            <a:spLocks noGrp="1"/>
          </p:cNvSpPr>
          <p:nvPr>
            <p:ph idx="1"/>
          </p:nvPr>
        </p:nvSpPr>
        <p:spPr>
          <a:xfrm>
            <a:off x="838200" y="1295400"/>
            <a:ext cx="10515600" cy="5318759"/>
          </a:xfrm>
        </p:spPr>
        <p:txBody>
          <a:bodyPr>
            <a:normAutofit fontScale="92500"/>
          </a:bodyPr>
          <a:lstStyle/>
          <a:p>
            <a:pPr algn="just"/>
            <a:r>
              <a:rPr lang="en-US" dirty="0"/>
              <a:t>Business gets affected by action and reaction of competitors. Healthy competition between rival firms drives innovation that expands its product range. The rivalry among firms such as coke vs. Pepsi is for capturing maximum market share which is producing and delivering similar products. </a:t>
            </a:r>
          </a:p>
          <a:p>
            <a:pPr algn="just"/>
            <a:r>
              <a:rPr lang="en-US" dirty="0"/>
              <a:t>Most popular type of competition is ‘brand competition’ where national and international brands are striving for winning same customer base. For buying Android phones the brand Nokia, Samsung, Micromax, HTC, </a:t>
            </a:r>
            <a:r>
              <a:rPr lang="en-US" dirty="0" err="1"/>
              <a:t>Gionee</a:t>
            </a:r>
            <a:r>
              <a:rPr lang="en-US" dirty="0"/>
              <a:t>, Sony, Apple, Huawei, Lenovo </a:t>
            </a:r>
            <a:r>
              <a:rPr lang="en-US" dirty="0" err="1"/>
              <a:t>etc</a:t>
            </a:r>
            <a:r>
              <a:rPr lang="en-US" dirty="0"/>
              <a:t> is available for customer choice. </a:t>
            </a:r>
          </a:p>
          <a:p>
            <a:pPr algn="just"/>
            <a:r>
              <a:rPr lang="en-US" dirty="0"/>
              <a:t>Identifying its own weaknesses as against competitors</a:t>
            </a:r>
          </a:p>
          <a:p>
            <a:pPr algn="just"/>
            <a:r>
              <a:rPr lang="en-US" dirty="0"/>
              <a:t>Formulating strategies to combat competition.</a:t>
            </a:r>
          </a:p>
          <a:p>
            <a:pPr algn="just"/>
            <a:r>
              <a:rPr lang="en-US" dirty="0"/>
              <a:t>The competitive environment ensures availability of desired products to the consumer at affordable prices.</a:t>
            </a:r>
          </a:p>
          <a:p>
            <a:pPr algn="just"/>
            <a:endParaRPr lang="en-US" dirty="0"/>
          </a:p>
        </p:txBody>
      </p:sp>
    </p:spTree>
    <p:extLst>
      <p:ext uri="{BB962C8B-B14F-4D97-AF65-F5344CB8AC3E}">
        <p14:creationId xmlns:p14="http://schemas.microsoft.com/office/powerpoint/2010/main" val="15521588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1656F-ADA3-4C4D-A539-B91F666DB418}"/>
              </a:ext>
            </a:extLst>
          </p:cNvPr>
          <p:cNvSpPr>
            <a:spLocks noGrp="1"/>
          </p:cNvSpPr>
          <p:nvPr>
            <p:ph type="title"/>
          </p:nvPr>
        </p:nvSpPr>
        <p:spPr/>
        <p:txBody>
          <a:bodyPr>
            <a:normAutofit/>
          </a:bodyPr>
          <a:lstStyle/>
          <a:p>
            <a:r>
              <a:rPr lang="en-US" sz="4000" b="1" dirty="0"/>
              <a:t>4. Market Intermediaries</a:t>
            </a:r>
          </a:p>
        </p:txBody>
      </p:sp>
      <p:sp>
        <p:nvSpPr>
          <p:cNvPr id="3" name="Content Placeholder 2">
            <a:extLst>
              <a:ext uri="{FF2B5EF4-FFF2-40B4-BE49-F238E27FC236}">
                <a16:creationId xmlns:a16="http://schemas.microsoft.com/office/drawing/2014/main" id="{FF4588AC-DD5C-4F3F-BAAA-85917FC0DBE1}"/>
              </a:ext>
            </a:extLst>
          </p:cNvPr>
          <p:cNvSpPr>
            <a:spLocks noGrp="1"/>
          </p:cNvSpPr>
          <p:nvPr>
            <p:ph idx="1"/>
          </p:nvPr>
        </p:nvSpPr>
        <p:spPr>
          <a:xfrm>
            <a:off x="838200" y="1554480"/>
            <a:ext cx="10515600" cy="4622483"/>
          </a:xfrm>
        </p:spPr>
        <p:txBody>
          <a:bodyPr>
            <a:normAutofit/>
          </a:bodyPr>
          <a:lstStyle/>
          <a:p>
            <a:pPr algn="just"/>
            <a:r>
              <a:rPr lang="en-US" dirty="0">
                <a:effectLst/>
                <a:latin typeface="Times New Roman" panose="02020603050405020304" pitchFamily="18" charset="0"/>
                <a:ea typeface="Times New Roman" panose="02020603050405020304" pitchFamily="18" charset="0"/>
              </a:rPr>
              <a:t>An intermediate agency that connects the company and final consumer are crucial for promotion, selling and distribution of goods. </a:t>
            </a:r>
          </a:p>
          <a:p>
            <a:pPr algn="just"/>
            <a:r>
              <a:rPr lang="en-US" dirty="0">
                <a:effectLst/>
                <a:latin typeface="Times New Roman" panose="02020603050405020304" pitchFamily="18" charset="0"/>
                <a:ea typeface="Times New Roman" panose="02020603050405020304" pitchFamily="18" charset="0"/>
              </a:rPr>
              <a:t>Market intermediaries include agent, brokers, wholesalers, retailers and distribution companies that help the business house to make products available to existing customers as well as finding new customers. </a:t>
            </a:r>
            <a:endParaRPr lang="en-US" dirty="0">
              <a:latin typeface="Times New Roman" panose="02020603050405020304" pitchFamily="18" charset="0"/>
              <a:ea typeface="Times New Roman" panose="02020603050405020304" pitchFamily="18" charset="0"/>
            </a:endParaRPr>
          </a:p>
          <a:p>
            <a:pPr algn="just"/>
            <a:r>
              <a:rPr lang="en-US" dirty="0">
                <a:effectLst/>
                <a:latin typeface="Times New Roman" panose="02020603050405020304" pitchFamily="18" charset="0"/>
                <a:ea typeface="Times New Roman" panose="02020603050405020304" pitchFamily="18" charset="0"/>
              </a:rPr>
              <a:t>Apart</a:t>
            </a:r>
            <a:r>
              <a:rPr lang="en-US" spc="-4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from</a:t>
            </a:r>
            <a:r>
              <a:rPr lang="en-US" spc="-3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the promotion of company’s products, market intermediaries also provide feedback regarding unfulfilled demands of customers </a:t>
            </a:r>
            <a:endParaRPr lang="en-US" sz="4000" dirty="0"/>
          </a:p>
        </p:txBody>
      </p:sp>
    </p:spTree>
    <p:extLst>
      <p:ext uri="{BB962C8B-B14F-4D97-AF65-F5344CB8AC3E}">
        <p14:creationId xmlns:p14="http://schemas.microsoft.com/office/powerpoint/2010/main" val="2493439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D7A43-7CC2-4084-819B-A63ACA68D930}"/>
              </a:ext>
            </a:extLst>
          </p:cNvPr>
          <p:cNvSpPr>
            <a:spLocks noGrp="1"/>
          </p:cNvSpPr>
          <p:nvPr>
            <p:ph type="title"/>
          </p:nvPr>
        </p:nvSpPr>
        <p:spPr/>
        <p:txBody>
          <a:bodyPr/>
          <a:lstStyle/>
          <a:p>
            <a:r>
              <a:rPr lang="en-US" b="1" dirty="0"/>
              <a:t>5. Public </a:t>
            </a:r>
          </a:p>
        </p:txBody>
      </p:sp>
      <p:sp>
        <p:nvSpPr>
          <p:cNvPr id="3" name="Content Placeholder 2">
            <a:extLst>
              <a:ext uri="{FF2B5EF4-FFF2-40B4-BE49-F238E27FC236}">
                <a16:creationId xmlns:a16="http://schemas.microsoft.com/office/drawing/2014/main" id="{2A464E06-D4F0-423E-8155-67DE58B735B0}"/>
              </a:ext>
            </a:extLst>
          </p:cNvPr>
          <p:cNvSpPr>
            <a:spLocks noGrp="1"/>
          </p:cNvSpPr>
          <p:nvPr>
            <p:ph idx="1"/>
          </p:nvPr>
        </p:nvSpPr>
        <p:spPr>
          <a:xfrm>
            <a:off x="838200" y="1341120"/>
            <a:ext cx="10835640" cy="5151755"/>
          </a:xfrm>
        </p:spPr>
        <p:txBody>
          <a:bodyPr/>
          <a:lstStyle/>
          <a:p>
            <a:pPr algn="just"/>
            <a:r>
              <a:rPr lang="en-US" dirty="0"/>
              <a:t>The firm has a primary duty to satisfy the general public at large along with customers. </a:t>
            </a:r>
          </a:p>
          <a:p>
            <a:pPr algn="just"/>
            <a:r>
              <a:rPr lang="en-US" dirty="0"/>
              <a:t>The environmentalists, consumer protection groups, media, local people, student unions, religious groups etc. can affect the working of the business. </a:t>
            </a:r>
          </a:p>
          <a:p>
            <a:pPr algn="just"/>
            <a:r>
              <a:rPr lang="en-US" dirty="0"/>
              <a:t>For instance, an advertisement for a skin whitening product in Thailand has drawn criticism on social media claiming in ad “you need to be white to win” runs with the tagline. Suggesting people with dark skin are losers is definitely discriminatory. </a:t>
            </a:r>
          </a:p>
          <a:p>
            <a:pPr algn="just"/>
            <a:r>
              <a:rPr lang="en-US" dirty="0" err="1"/>
              <a:t>Yulihan</a:t>
            </a:r>
            <a:r>
              <a:rPr lang="en-US" dirty="0"/>
              <a:t> Group (Thai Co.) apologized for this controversy.</a:t>
            </a:r>
          </a:p>
        </p:txBody>
      </p:sp>
    </p:spTree>
    <p:extLst>
      <p:ext uri="{BB962C8B-B14F-4D97-AF65-F5344CB8AC3E}">
        <p14:creationId xmlns:p14="http://schemas.microsoft.com/office/powerpoint/2010/main" val="174929589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30E6E7-2C75-482D-B07F-32AF28A3C365}"/>
              </a:ext>
            </a:extLst>
          </p:cNvPr>
          <p:cNvSpPr>
            <a:spLocks noGrp="1"/>
          </p:cNvSpPr>
          <p:nvPr>
            <p:ph type="title"/>
          </p:nvPr>
        </p:nvSpPr>
        <p:spPr/>
        <p:txBody>
          <a:bodyPr>
            <a:normAutofit/>
          </a:bodyPr>
          <a:lstStyle/>
          <a:p>
            <a:r>
              <a:rPr lang="en-US" sz="4000" b="1" dirty="0"/>
              <a:t>B. Macro Environment</a:t>
            </a:r>
          </a:p>
        </p:txBody>
      </p:sp>
      <p:sp>
        <p:nvSpPr>
          <p:cNvPr id="3" name="Content Placeholder 2">
            <a:extLst>
              <a:ext uri="{FF2B5EF4-FFF2-40B4-BE49-F238E27FC236}">
                <a16:creationId xmlns:a16="http://schemas.microsoft.com/office/drawing/2014/main" id="{9B255679-3C45-419F-9138-836855776E17}"/>
              </a:ext>
            </a:extLst>
          </p:cNvPr>
          <p:cNvSpPr>
            <a:spLocks noGrp="1"/>
          </p:cNvSpPr>
          <p:nvPr>
            <p:ph idx="1"/>
          </p:nvPr>
        </p:nvSpPr>
        <p:spPr>
          <a:xfrm>
            <a:off x="838200" y="1554480"/>
            <a:ext cx="10515600" cy="4622483"/>
          </a:xfrm>
        </p:spPr>
        <p:txBody>
          <a:bodyPr>
            <a:normAutofit/>
          </a:bodyPr>
          <a:lstStyle/>
          <a:p>
            <a:pPr marL="419100" marR="440690" algn="just">
              <a:spcBef>
                <a:spcPts val="450"/>
              </a:spcBef>
              <a:spcAft>
                <a:spcPts val="0"/>
              </a:spcAft>
            </a:pPr>
            <a:r>
              <a:rPr lang="en-US" sz="3200" dirty="0">
                <a:effectLst/>
                <a:latin typeface="Times New Roman" panose="02020603050405020304" pitchFamily="18" charset="0"/>
                <a:ea typeface="Times New Roman" panose="02020603050405020304" pitchFamily="18" charset="0"/>
              </a:rPr>
              <a:t>The macro environment consists of the broader economic, social, political, legal, demographic and technological setting with in which the industry and the business units are placed.</a:t>
            </a:r>
          </a:p>
          <a:p>
            <a:pPr marL="4991100" marR="0" indent="0" algn="just">
              <a:spcBef>
                <a:spcPts val="5"/>
              </a:spcBef>
              <a:spcAft>
                <a:spcPts val="0"/>
              </a:spcAft>
              <a:buNone/>
            </a:pPr>
            <a:r>
              <a:rPr lang="en-US" sz="3200" b="1" kern="0" dirty="0">
                <a:effectLst/>
                <a:latin typeface="Times New Roman" panose="02020603050405020304" pitchFamily="18" charset="0"/>
                <a:ea typeface="Times New Roman" panose="02020603050405020304" pitchFamily="18" charset="0"/>
              </a:rPr>
              <a:t>			- Hill and Jones</a:t>
            </a:r>
          </a:p>
          <a:p>
            <a:pPr algn="just"/>
            <a:r>
              <a:rPr lang="en-US" sz="3200" dirty="0">
                <a:effectLst/>
                <a:latin typeface="Times New Roman" panose="02020603050405020304" pitchFamily="18" charset="0"/>
                <a:ea typeface="Times New Roman" panose="02020603050405020304" pitchFamily="18" charset="0"/>
              </a:rPr>
              <a:t>Important macro environment factors include economic environment, political and regulatory environment, social/cultural environment, demographic environment, technological</a:t>
            </a:r>
            <a:r>
              <a:rPr lang="en-US" sz="3200" spc="-60" dirty="0">
                <a:effectLst/>
                <a:latin typeface="Times New Roman" panose="02020603050405020304" pitchFamily="18" charset="0"/>
                <a:ea typeface="Times New Roman" panose="02020603050405020304" pitchFamily="18" charset="0"/>
              </a:rPr>
              <a:t> </a:t>
            </a:r>
            <a:r>
              <a:rPr lang="en-US" sz="3200" dirty="0">
                <a:effectLst/>
                <a:latin typeface="Times New Roman" panose="02020603050405020304" pitchFamily="18" charset="0"/>
                <a:ea typeface="Times New Roman" panose="02020603050405020304" pitchFamily="18" charset="0"/>
              </a:rPr>
              <a:t>environment. These factors are discussed as</a:t>
            </a:r>
            <a:r>
              <a:rPr lang="en-US" sz="3200" spc="-10" dirty="0">
                <a:effectLst/>
                <a:latin typeface="Times New Roman" panose="02020603050405020304" pitchFamily="18" charset="0"/>
                <a:ea typeface="Times New Roman" panose="02020603050405020304" pitchFamily="18" charset="0"/>
              </a:rPr>
              <a:t> </a:t>
            </a:r>
            <a:r>
              <a:rPr lang="en-US" sz="3200" dirty="0">
                <a:effectLst/>
                <a:latin typeface="Times New Roman" panose="02020603050405020304" pitchFamily="18" charset="0"/>
                <a:ea typeface="Times New Roman" panose="02020603050405020304" pitchFamily="18" charset="0"/>
              </a:rPr>
              <a:t>follows:</a:t>
            </a:r>
          </a:p>
          <a:p>
            <a:pPr algn="just"/>
            <a:endParaRPr lang="en-US" sz="4400" dirty="0"/>
          </a:p>
        </p:txBody>
      </p:sp>
    </p:spTree>
    <p:extLst>
      <p:ext uri="{BB962C8B-B14F-4D97-AF65-F5344CB8AC3E}">
        <p14:creationId xmlns:p14="http://schemas.microsoft.com/office/powerpoint/2010/main" val="2437588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B7F29D-201B-4C22-8E72-D105DF8C0E00}"/>
              </a:ext>
            </a:extLst>
          </p:cNvPr>
          <p:cNvSpPr>
            <a:spLocks noGrp="1"/>
          </p:cNvSpPr>
          <p:nvPr>
            <p:ph type="title"/>
          </p:nvPr>
        </p:nvSpPr>
        <p:spPr/>
        <p:txBody>
          <a:bodyPr>
            <a:normAutofit/>
          </a:bodyPr>
          <a:lstStyle/>
          <a:p>
            <a:r>
              <a:rPr lang="en-US" sz="3600" b="1" dirty="0"/>
              <a:t>Component of Macro Environment </a:t>
            </a:r>
          </a:p>
        </p:txBody>
      </p:sp>
      <p:sp>
        <p:nvSpPr>
          <p:cNvPr id="3" name="Content Placeholder 2">
            <a:extLst>
              <a:ext uri="{FF2B5EF4-FFF2-40B4-BE49-F238E27FC236}">
                <a16:creationId xmlns:a16="http://schemas.microsoft.com/office/drawing/2014/main" id="{BC63DD8E-ED99-437D-A687-226B633F7126}"/>
              </a:ext>
            </a:extLst>
          </p:cNvPr>
          <p:cNvSpPr>
            <a:spLocks noGrp="1"/>
          </p:cNvSpPr>
          <p:nvPr>
            <p:ph idx="1"/>
          </p:nvPr>
        </p:nvSpPr>
        <p:spPr/>
        <p:txBody>
          <a:bodyPr>
            <a:normAutofit/>
          </a:bodyPr>
          <a:lstStyle/>
          <a:p>
            <a:pPr marL="514350" indent="-514350">
              <a:buFont typeface="+mj-lt"/>
              <a:buAutoNum type="arabicPeriod"/>
            </a:pPr>
            <a:r>
              <a:rPr lang="en-US" sz="3200" b="1" kern="0" dirty="0">
                <a:effectLst/>
                <a:latin typeface="Times New Roman" panose="02020603050405020304" pitchFamily="18" charset="0"/>
                <a:ea typeface="Wingdings" panose="05000000000000000000" pitchFamily="2" charset="2"/>
                <a:cs typeface="Wingdings" panose="05000000000000000000" pitchFamily="2" charset="2"/>
              </a:rPr>
              <a:t>Economic Environment</a:t>
            </a:r>
          </a:p>
          <a:p>
            <a:pPr marL="514350" indent="-514350">
              <a:buFont typeface="+mj-lt"/>
              <a:buAutoNum type="arabicPeriod"/>
            </a:pPr>
            <a:r>
              <a:rPr lang="en-US" sz="3200" b="1" kern="0" dirty="0">
                <a:effectLst/>
                <a:latin typeface="Times New Roman" panose="02020603050405020304" pitchFamily="18" charset="0"/>
                <a:ea typeface="Wingdings" panose="05000000000000000000" pitchFamily="2" charset="2"/>
                <a:cs typeface="Wingdings" panose="05000000000000000000" pitchFamily="2" charset="2"/>
              </a:rPr>
              <a:t>Social and Cultural</a:t>
            </a:r>
            <a:r>
              <a:rPr lang="en-US" sz="3200" b="1" kern="0" spc="-5" dirty="0">
                <a:effectLst/>
                <a:latin typeface="Times New Roman" panose="02020603050405020304" pitchFamily="18" charset="0"/>
                <a:ea typeface="Wingdings" panose="05000000000000000000" pitchFamily="2" charset="2"/>
                <a:cs typeface="Wingdings" panose="05000000000000000000" pitchFamily="2" charset="2"/>
              </a:rPr>
              <a:t> </a:t>
            </a:r>
            <a:r>
              <a:rPr lang="en-US" sz="3200" b="1" kern="0" dirty="0">
                <a:effectLst/>
                <a:latin typeface="Times New Roman" panose="02020603050405020304" pitchFamily="18" charset="0"/>
                <a:ea typeface="Wingdings" panose="05000000000000000000" pitchFamily="2" charset="2"/>
                <a:cs typeface="Wingdings" panose="05000000000000000000" pitchFamily="2" charset="2"/>
              </a:rPr>
              <a:t>Environment</a:t>
            </a:r>
          </a:p>
          <a:p>
            <a:pPr marL="514350" indent="-514350">
              <a:buFont typeface="+mj-lt"/>
              <a:buAutoNum type="arabicPeriod"/>
            </a:pPr>
            <a:r>
              <a:rPr lang="en-US" sz="3200" b="1" kern="0" dirty="0">
                <a:effectLst/>
                <a:latin typeface="Times New Roman" panose="02020603050405020304" pitchFamily="18" charset="0"/>
                <a:ea typeface="Wingdings" panose="05000000000000000000" pitchFamily="2" charset="2"/>
                <a:cs typeface="Wingdings" panose="05000000000000000000" pitchFamily="2" charset="2"/>
              </a:rPr>
              <a:t>Political</a:t>
            </a:r>
            <a:r>
              <a:rPr lang="en-US" sz="3200" b="1" kern="0" spc="-5" dirty="0">
                <a:effectLst/>
                <a:latin typeface="Times New Roman" panose="02020603050405020304" pitchFamily="18" charset="0"/>
                <a:ea typeface="Wingdings" panose="05000000000000000000" pitchFamily="2" charset="2"/>
                <a:cs typeface="Wingdings" panose="05000000000000000000" pitchFamily="2" charset="2"/>
              </a:rPr>
              <a:t> </a:t>
            </a:r>
            <a:r>
              <a:rPr lang="en-US" sz="3200" b="1" kern="0" dirty="0">
                <a:effectLst/>
                <a:latin typeface="Times New Roman" panose="02020603050405020304" pitchFamily="18" charset="0"/>
                <a:ea typeface="Wingdings" panose="05000000000000000000" pitchFamily="2" charset="2"/>
                <a:cs typeface="Wingdings" panose="05000000000000000000" pitchFamily="2" charset="2"/>
              </a:rPr>
              <a:t>Environment</a:t>
            </a:r>
          </a:p>
          <a:p>
            <a:pPr marL="514350" indent="-514350">
              <a:buFont typeface="+mj-lt"/>
              <a:buAutoNum type="arabicPeriod"/>
            </a:pPr>
            <a:r>
              <a:rPr lang="en-US" sz="3200" b="1" kern="0" dirty="0">
                <a:effectLst/>
                <a:latin typeface="Times New Roman" panose="02020603050405020304" pitchFamily="18" charset="0"/>
                <a:ea typeface="Wingdings" panose="05000000000000000000" pitchFamily="2" charset="2"/>
                <a:cs typeface="Wingdings" panose="05000000000000000000" pitchFamily="2" charset="2"/>
              </a:rPr>
              <a:t>Legal Environment</a:t>
            </a:r>
          </a:p>
          <a:p>
            <a:pPr marL="514350" indent="-514350">
              <a:buFont typeface="+mj-lt"/>
              <a:buAutoNum type="arabicPeriod"/>
            </a:pPr>
            <a:r>
              <a:rPr lang="en-US" sz="3200" b="1" kern="0" dirty="0">
                <a:effectLst/>
                <a:latin typeface="Times New Roman" panose="02020603050405020304" pitchFamily="18" charset="0"/>
                <a:ea typeface="Wingdings" panose="05000000000000000000" pitchFamily="2" charset="2"/>
                <a:cs typeface="Wingdings" panose="05000000000000000000" pitchFamily="2" charset="2"/>
              </a:rPr>
              <a:t>Demographic</a:t>
            </a:r>
            <a:r>
              <a:rPr lang="en-US" sz="3200" b="1" kern="0" spc="-5" dirty="0">
                <a:effectLst/>
                <a:latin typeface="Times New Roman" panose="02020603050405020304" pitchFamily="18" charset="0"/>
                <a:ea typeface="Wingdings" panose="05000000000000000000" pitchFamily="2" charset="2"/>
                <a:cs typeface="Wingdings" panose="05000000000000000000" pitchFamily="2" charset="2"/>
              </a:rPr>
              <a:t> </a:t>
            </a:r>
            <a:r>
              <a:rPr lang="en-US" sz="3200" b="1" kern="0" dirty="0">
                <a:effectLst/>
                <a:latin typeface="Times New Roman" panose="02020603050405020304" pitchFamily="18" charset="0"/>
                <a:ea typeface="Wingdings" panose="05000000000000000000" pitchFamily="2" charset="2"/>
                <a:cs typeface="Wingdings" panose="05000000000000000000" pitchFamily="2" charset="2"/>
              </a:rPr>
              <a:t>Environment</a:t>
            </a:r>
          </a:p>
          <a:p>
            <a:pPr marL="514350" indent="-514350">
              <a:buFont typeface="+mj-lt"/>
              <a:buAutoNum type="arabicPeriod"/>
            </a:pPr>
            <a:r>
              <a:rPr lang="en-US" sz="3200" b="1" kern="0" dirty="0">
                <a:effectLst/>
                <a:latin typeface="Times New Roman" panose="02020603050405020304" pitchFamily="18" charset="0"/>
                <a:ea typeface="Wingdings" panose="05000000000000000000" pitchFamily="2" charset="2"/>
                <a:cs typeface="Wingdings" panose="05000000000000000000" pitchFamily="2" charset="2"/>
              </a:rPr>
              <a:t>Technological</a:t>
            </a:r>
            <a:r>
              <a:rPr lang="en-US" sz="3200" b="1" kern="0" spc="-5" dirty="0">
                <a:effectLst/>
                <a:latin typeface="Times New Roman" panose="02020603050405020304" pitchFamily="18" charset="0"/>
                <a:ea typeface="Wingdings" panose="05000000000000000000" pitchFamily="2" charset="2"/>
                <a:cs typeface="Wingdings" panose="05000000000000000000" pitchFamily="2" charset="2"/>
              </a:rPr>
              <a:t> </a:t>
            </a:r>
            <a:r>
              <a:rPr lang="en-US" sz="3200" b="1" kern="0" dirty="0">
                <a:effectLst/>
                <a:latin typeface="Times New Roman" panose="02020603050405020304" pitchFamily="18" charset="0"/>
                <a:ea typeface="Wingdings" panose="05000000000000000000" pitchFamily="2" charset="2"/>
                <a:cs typeface="Wingdings" panose="05000000000000000000" pitchFamily="2" charset="2"/>
              </a:rPr>
              <a:t>Environment</a:t>
            </a:r>
          </a:p>
          <a:p>
            <a:endParaRPr lang="en-US" sz="4400" dirty="0"/>
          </a:p>
        </p:txBody>
      </p:sp>
    </p:spTree>
    <p:extLst>
      <p:ext uri="{BB962C8B-B14F-4D97-AF65-F5344CB8AC3E}">
        <p14:creationId xmlns:p14="http://schemas.microsoft.com/office/powerpoint/2010/main" val="19389329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4285D-7FB4-4212-BA02-184F8136ACFC}"/>
              </a:ext>
            </a:extLst>
          </p:cNvPr>
          <p:cNvSpPr>
            <a:spLocks noGrp="1"/>
          </p:cNvSpPr>
          <p:nvPr>
            <p:ph type="title"/>
          </p:nvPr>
        </p:nvSpPr>
        <p:spPr>
          <a:xfrm>
            <a:off x="838200" y="365125"/>
            <a:ext cx="10515600" cy="869315"/>
          </a:xfrm>
        </p:spPr>
        <p:txBody>
          <a:bodyPr>
            <a:normAutofit/>
          </a:bodyPr>
          <a:lstStyle/>
          <a:p>
            <a:r>
              <a:rPr lang="en-US" sz="3600" b="1" kern="0" dirty="0">
                <a:effectLst/>
                <a:latin typeface="Times New Roman" panose="02020603050405020304" pitchFamily="18" charset="0"/>
                <a:ea typeface="Wingdings" panose="05000000000000000000" pitchFamily="2" charset="2"/>
                <a:cs typeface="Wingdings" panose="05000000000000000000" pitchFamily="2" charset="2"/>
              </a:rPr>
              <a:t>1. Economic environment</a:t>
            </a:r>
            <a:endParaRPr lang="en-US" sz="3600" dirty="0"/>
          </a:p>
        </p:txBody>
      </p:sp>
      <p:sp>
        <p:nvSpPr>
          <p:cNvPr id="3" name="Content Placeholder 2">
            <a:extLst>
              <a:ext uri="{FF2B5EF4-FFF2-40B4-BE49-F238E27FC236}">
                <a16:creationId xmlns:a16="http://schemas.microsoft.com/office/drawing/2014/main" id="{8DBAD41F-CD8E-4663-BFDF-15598C6E3EEF}"/>
              </a:ext>
            </a:extLst>
          </p:cNvPr>
          <p:cNvSpPr>
            <a:spLocks noGrp="1"/>
          </p:cNvSpPr>
          <p:nvPr>
            <p:ph idx="1"/>
          </p:nvPr>
        </p:nvSpPr>
        <p:spPr>
          <a:xfrm>
            <a:off x="838200" y="1402080"/>
            <a:ext cx="10515600" cy="4774883"/>
          </a:xfrm>
        </p:spPr>
        <p:txBody>
          <a:bodyPr>
            <a:normAutofit/>
          </a:bodyPr>
          <a:lstStyle/>
          <a:p>
            <a:r>
              <a:rPr lang="en-US" sz="2400" dirty="0">
                <a:effectLst/>
                <a:latin typeface="Times New Roman" panose="02020603050405020304" pitchFamily="18" charset="0"/>
                <a:ea typeface="Times New Roman" panose="02020603050405020304" pitchFamily="18" charset="0"/>
              </a:rPr>
              <a:t>It refers to all factors related to the areas of production, distribution, income and wealth have a bearing on the function of business</a:t>
            </a:r>
            <a:endParaRPr lang="en-US" sz="3600" dirty="0"/>
          </a:p>
        </p:txBody>
      </p:sp>
      <p:pic>
        <p:nvPicPr>
          <p:cNvPr id="5" name="Picture 4">
            <a:extLst>
              <a:ext uri="{FF2B5EF4-FFF2-40B4-BE49-F238E27FC236}">
                <a16:creationId xmlns:a16="http://schemas.microsoft.com/office/drawing/2014/main" id="{FD9D38BC-5AA2-4B3F-BB07-93E33877C5FB}"/>
              </a:ext>
            </a:extLst>
          </p:cNvPr>
          <p:cNvPicPr>
            <a:picLocks noChangeAspect="1"/>
          </p:cNvPicPr>
          <p:nvPr/>
        </p:nvPicPr>
        <p:blipFill rotWithShape="1">
          <a:blip r:embed="rId2"/>
          <a:srcRect l="12250" t="26609" r="12000" b="8202"/>
          <a:stretch/>
        </p:blipFill>
        <p:spPr>
          <a:xfrm>
            <a:off x="426720" y="2164080"/>
            <a:ext cx="11414760" cy="4328795"/>
          </a:xfrm>
          <a:prstGeom prst="rect">
            <a:avLst/>
          </a:prstGeom>
        </p:spPr>
      </p:pic>
    </p:spTree>
    <p:extLst>
      <p:ext uri="{BB962C8B-B14F-4D97-AF65-F5344CB8AC3E}">
        <p14:creationId xmlns:p14="http://schemas.microsoft.com/office/powerpoint/2010/main" val="34347980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8DEB1D-5F8F-4384-BC7F-D7F79B8624DF}"/>
              </a:ext>
            </a:extLst>
          </p:cNvPr>
          <p:cNvSpPr>
            <a:spLocks noGrp="1"/>
          </p:cNvSpPr>
          <p:nvPr>
            <p:ph type="title"/>
          </p:nvPr>
        </p:nvSpPr>
        <p:spPr/>
        <p:txBody>
          <a:bodyPr>
            <a:normAutofit/>
          </a:bodyPr>
          <a:lstStyle/>
          <a:p>
            <a:r>
              <a:rPr lang="en-US" sz="4000" b="1" spc="-140" dirty="0">
                <a:latin typeface="Times New Roman" panose="02020603050405020304" pitchFamily="18" charset="0"/>
                <a:ea typeface="Times New Roman" panose="02020603050405020304" pitchFamily="18" charset="0"/>
              </a:rPr>
              <a:t>c. Economic</a:t>
            </a:r>
            <a:r>
              <a:rPr lang="en-US" sz="4000" b="1" spc="-45" dirty="0">
                <a:latin typeface="Times New Roman" panose="02020603050405020304" pitchFamily="18" charset="0"/>
                <a:ea typeface="Times New Roman" panose="02020603050405020304" pitchFamily="18" charset="0"/>
              </a:rPr>
              <a:t> </a:t>
            </a:r>
            <a:r>
              <a:rPr lang="en-US" sz="4000" b="1" spc="-140" dirty="0">
                <a:latin typeface="Times New Roman" panose="02020603050405020304" pitchFamily="18" charset="0"/>
                <a:ea typeface="Times New Roman" panose="02020603050405020304" pitchFamily="18" charset="0"/>
              </a:rPr>
              <a:t>System</a:t>
            </a:r>
            <a:endParaRPr lang="en-US" sz="4000" dirty="0"/>
          </a:p>
        </p:txBody>
      </p:sp>
      <p:sp>
        <p:nvSpPr>
          <p:cNvPr id="3" name="Content Placeholder 2">
            <a:extLst>
              <a:ext uri="{FF2B5EF4-FFF2-40B4-BE49-F238E27FC236}">
                <a16:creationId xmlns:a16="http://schemas.microsoft.com/office/drawing/2014/main" id="{E7A4853D-F739-4F7E-9914-963DAA73A920}"/>
              </a:ext>
            </a:extLst>
          </p:cNvPr>
          <p:cNvSpPr>
            <a:spLocks noGrp="1"/>
          </p:cNvSpPr>
          <p:nvPr>
            <p:ph idx="1"/>
          </p:nvPr>
        </p:nvSpPr>
        <p:spPr>
          <a:xfrm>
            <a:off x="838200" y="1493520"/>
            <a:ext cx="10515600" cy="4683443"/>
          </a:xfrm>
        </p:spPr>
        <p:txBody>
          <a:bodyPr>
            <a:normAutofit/>
          </a:bodyPr>
          <a:lstStyle/>
          <a:p>
            <a:pPr algn="just"/>
            <a:r>
              <a:rPr lang="en-US" sz="3200" spc="-140" dirty="0">
                <a:effectLst/>
                <a:latin typeface="Times New Roman" panose="02020603050405020304" pitchFamily="18" charset="0"/>
                <a:ea typeface="Times New Roman" panose="02020603050405020304" pitchFamily="18" charset="0"/>
              </a:rPr>
              <a:t>The</a:t>
            </a:r>
            <a:r>
              <a:rPr lang="en-US" sz="3200" spc="-4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world</a:t>
            </a:r>
            <a:r>
              <a:rPr lang="en-US" sz="3200" spc="-4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economy</a:t>
            </a:r>
            <a:r>
              <a:rPr lang="en-US" sz="3200" spc="-4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is</a:t>
            </a:r>
            <a:r>
              <a:rPr lang="en-US" sz="3200" spc="-3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primarily</a:t>
            </a:r>
            <a:r>
              <a:rPr lang="en-US" sz="3200" spc="-4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governed</a:t>
            </a:r>
            <a:r>
              <a:rPr lang="en-US" sz="3200" spc="-4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by</a:t>
            </a:r>
            <a:r>
              <a:rPr lang="en-US" sz="3200" spc="-4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three</a:t>
            </a:r>
            <a:r>
              <a:rPr lang="en-US" sz="3200" spc="-4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types</a:t>
            </a:r>
            <a:r>
              <a:rPr lang="en-US" sz="3200" spc="-4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of</a:t>
            </a:r>
            <a:r>
              <a:rPr lang="en-US" sz="3200" spc="-3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economic systems, viz.,</a:t>
            </a:r>
            <a:r>
              <a:rPr lang="en-US" sz="3200" b="1" spc="-140" dirty="0">
                <a:effectLst/>
                <a:latin typeface="Times New Roman" panose="02020603050405020304" pitchFamily="18" charset="0"/>
                <a:ea typeface="Times New Roman" panose="02020603050405020304" pitchFamily="18" charset="0"/>
              </a:rPr>
              <a:t> (</a:t>
            </a:r>
            <a:r>
              <a:rPr lang="en-US" sz="3200" b="1" spc="-140" dirty="0" err="1">
                <a:effectLst/>
                <a:latin typeface="Times New Roman" panose="02020603050405020304" pitchFamily="18" charset="0"/>
                <a:ea typeface="Times New Roman" panose="02020603050405020304" pitchFamily="18" charset="0"/>
              </a:rPr>
              <a:t>i</a:t>
            </a:r>
            <a:r>
              <a:rPr lang="en-US" sz="3200" b="1" spc="-140" dirty="0">
                <a:effectLst/>
                <a:latin typeface="Times New Roman" panose="02020603050405020304" pitchFamily="18" charset="0"/>
                <a:ea typeface="Times New Roman" panose="02020603050405020304" pitchFamily="18" charset="0"/>
              </a:rPr>
              <a:t>) Capitalist economy; (ii) Socialist economy; and (iii) Mixed economy. </a:t>
            </a:r>
          </a:p>
          <a:p>
            <a:pPr algn="just"/>
            <a:r>
              <a:rPr lang="en-US" sz="3200" spc="-140" dirty="0">
                <a:effectLst/>
                <a:latin typeface="Times New Roman" panose="02020603050405020304" pitchFamily="18" charset="0"/>
                <a:ea typeface="Times New Roman" panose="02020603050405020304" pitchFamily="18" charset="0"/>
              </a:rPr>
              <a:t>India has adopted</a:t>
            </a:r>
            <a:r>
              <a:rPr lang="en-US" sz="3200" spc="-6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the</a:t>
            </a:r>
            <a:r>
              <a:rPr lang="en-US" sz="3200" spc="-6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mixed</a:t>
            </a:r>
            <a:r>
              <a:rPr lang="en-US" sz="3200" spc="-4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economy</a:t>
            </a:r>
            <a:r>
              <a:rPr lang="en-US" sz="3200" spc="-5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system</a:t>
            </a:r>
            <a:r>
              <a:rPr lang="en-US" sz="3200" spc="-6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which</a:t>
            </a:r>
            <a:r>
              <a:rPr lang="en-US" sz="3200" spc="-5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implies</a:t>
            </a:r>
            <a:r>
              <a:rPr lang="en-US" sz="3200" spc="-5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co-existence</a:t>
            </a:r>
            <a:r>
              <a:rPr lang="en-US" sz="3200" spc="-5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of</a:t>
            </a:r>
            <a:r>
              <a:rPr lang="en-US" sz="3200" spc="-5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public</a:t>
            </a:r>
            <a:r>
              <a:rPr lang="en-US" sz="3200" spc="-5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sector</a:t>
            </a:r>
            <a:r>
              <a:rPr lang="en-US" sz="3200" spc="-5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and</a:t>
            </a:r>
            <a:r>
              <a:rPr lang="en-US" sz="3200" spc="-6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private</a:t>
            </a:r>
            <a:r>
              <a:rPr lang="en-US" sz="3200" spc="-4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sector. Economic</a:t>
            </a:r>
            <a:r>
              <a:rPr lang="en-US" sz="3200" spc="-2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environment</a:t>
            </a:r>
            <a:r>
              <a:rPr lang="en-US" sz="3200" spc="-2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may</a:t>
            </a:r>
            <a:r>
              <a:rPr lang="en-US" sz="3200" spc="-2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put</a:t>
            </a:r>
            <a:r>
              <a:rPr lang="en-US" sz="3200" spc="-2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constraints</a:t>
            </a:r>
            <a:r>
              <a:rPr lang="en-US" sz="3200" spc="-2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and</a:t>
            </a:r>
            <a:r>
              <a:rPr lang="en-US" sz="3200" spc="-2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may</a:t>
            </a:r>
            <a:r>
              <a:rPr lang="en-US" sz="3200" spc="-2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offer</a:t>
            </a:r>
            <a:r>
              <a:rPr lang="en-US" sz="3200" spc="-2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opportunities</a:t>
            </a:r>
            <a:r>
              <a:rPr lang="en-US" sz="3200" spc="-2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to</a:t>
            </a:r>
            <a:r>
              <a:rPr lang="en-US" sz="3200" spc="-25"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business.</a:t>
            </a:r>
            <a:r>
              <a:rPr lang="en-US" sz="3200" spc="-3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For</a:t>
            </a:r>
            <a:r>
              <a:rPr lang="en-US" sz="3200" spc="-2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instance, with the easing of investment caps and controls, India’s high-value industrial sectors – defense, construction, and railways – are now open to global</a:t>
            </a:r>
            <a:r>
              <a:rPr lang="en-US" sz="3200" spc="-10" dirty="0">
                <a:effectLst/>
                <a:latin typeface="Times New Roman" panose="02020603050405020304" pitchFamily="18" charset="0"/>
                <a:ea typeface="Times New Roman" panose="02020603050405020304" pitchFamily="18" charset="0"/>
              </a:rPr>
              <a:t> </a:t>
            </a:r>
            <a:r>
              <a:rPr lang="en-US" sz="3200" spc="-140" dirty="0">
                <a:effectLst/>
                <a:latin typeface="Times New Roman" panose="02020603050405020304" pitchFamily="18" charset="0"/>
                <a:ea typeface="Times New Roman" panose="02020603050405020304" pitchFamily="18" charset="0"/>
              </a:rPr>
              <a:t>participation.</a:t>
            </a:r>
          </a:p>
          <a:p>
            <a:pPr algn="just"/>
            <a:endParaRPr lang="en-US" sz="4400" dirty="0"/>
          </a:p>
        </p:txBody>
      </p:sp>
    </p:spTree>
    <p:extLst>
      <p:ext uri="{BB962C8B-B14F-4D97-AF65-F5344CB8AC3E}">
        <p14:creationId xmlns:p14="http://schemas.microsoft.com/office/powerpoint/2010/main" val="1605681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717154-DE1C-4583-BB81-B8BA3D8FB92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04ABAA9-CB8E-4C94-B2BA-756D49572ADA}"/>
              </a:ext>
            </a:extLst>
          </p:cNvPr>
          <p:cNvSpPr>
            <a:spLocks noGrp="1"/>
          </p:cNvSpPr>
          <p:nvPr>
            <p:ph idx="1"/>
          </p:nvPr>
        </p:nvSpPr>
        <p:spPr/>
        <p:txBody>
          <a:bodyPr/>
          <a:lstStyle/>
          <a:p>
            <a:endParaRPr lang="en-US"/>
          </a:p>
        </p:txBody>
      </p:sp>
      <p:pic>
        <p:nvPicPr>
          <p:cNvPr id="7" name="Picture 6">
            <a:extLst>
              <a:ext uri="{FF2B5EF4-FFF2-40B4-BE49-F238E27FC236}">
                <a16:creationId xmlns:a16="http://schemas.microsoft.com/office/drawing/2014/main" id="{7531F369-918B-488C-9AF1-B4884C11AD23}"/>
              </a:ext>
            </a:extLst>
          </p:cNvPr>
          <p:cNvPicPr>
            <a:picLocks noChangeAspect="1"/>
          </p:cNvPicPr>
          <p:nvPr/>
        </p:nvPicPr>
        <p:blipFill rotWithShape="1">
          <a:blip r:embed="rId2"/>
          <a:srcRect l="12500" t="39551" r="12875" b="17317"/>
          <a:stretch/>
        </p:blipFill>
        <p:spPr>
          <a:xfrm>
            <a:off x="472440" y="365125"/>
            <a:ext cx="11475720" cy="6127750"/>
          </a:xfrm>
          <a:prstGeom prst="rect">
            <a:avLst/>
          </a:prstGeom>
        </p:spPr>
      </p:pic>
    </p:spTree>
    <p:extLst>
      <p:ext uri="{BB962C8B-B14F-4D97-AF65-F5344CB8AC3E}">
        <p14:creationId xmlns:p14="http://schemas.microsoft.com/office/powerpoint/2010/main" val="29308389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0A575A-82BD-4025-8BF6-67CF6AE5E255}"/>
              </a:ext>
            </a:extLst>
          </p:cNvPr>
          <p:cNvSpPr>
            <a:spLocks noGrp="1"/>
          </p:cNvSpPr>
          <p:nvPr>
            <p:ph type="title"/>
          </p:nvPr>
        </p:nvSpPr>
        <p:spPr/>
        <p:txBody>
          <a:bodyPr/>
          <a:lstStyle/>
          <a:p>
            <a:r>
              <a:rPr lang="en-US" b="1" dirty="0"/>
              <a:t>Political Environment</a:t>
            </a:r>
          </a:p>
        </p:txBody>
      </p:sp>
      <p:sp>
        <p:nvSpPr>
          <p:cNvPr id="3" name="Content Placeholder 2">
            <a:extLst>
              <a:ext uri="{FF2B5EF4-FFF2-40B4-BE49-F238E27FC236}">
                <a16:creationId xmlns:a16="http://schemas.microsoft.com/office/drawing/2014/main" id="{0ADDE013-C255-47C8-958D-41B96882DB27}"/>
              </a:ext>
            </a:extLst>
          </p:cNvPr>
          <p:cNvSpPr>
            <a:spLocks noGrp="1"/>
          </p:cNvSpPr>
          <p:nvPr>
            <p:ph idx="1"/>
          </p:nvPr>
        </p:nvSpPr>
        <p:spPr>
          <a:xfrm>
            <a:off x="365760" y="1432560"/>
            <a:ext cx="11430000" cy="5060315"/>
          </a:xfrm>
        </p:spPr>
        <p:txBody>
          <a:bodyPr>
            <a:normAutofit/>
          </a:bodyPr>
          <a:lstStyle/>
          <a:p>
            <a:pPr algn="just"/>
            <a:r>
              <a:rPr lang="en-US" sz="2400" dirty="0"/>
              <a:t>It constitutes all the factors related to government affairs such as the type of government in power, the attitude of government towards different groups of societies, policy changes etc. </a:t>
            </a:r>
          </a:p>
          <a:p>
            <a:pPr algn="just"/>
            <a:r>
              <a:rPr lang="en-US" sz="2400" dirty="0"/>
              <a:t>It has an immediate and great impact on business transactions so businessmen must scan their environment very carefully so as to make changes accordingly.</a:t>
            </a:r>
          </a:p>
          <a:p>
            <a:pPr marL="0" indent="0" algn="just">
              <a:buNone/>
            </a:pPr>
            <a:r>
              <a:rPr lang="en-US" sz="2400" u="sng" dirty="0">
                <a:effectLst/>
                <a:latin typeface="Times New Roman" panose="02020603050405020304" pitchFamily="18" charset="0"/>
                <a:ea typeface="Times New Roman" panose="02020603050405020304" pitchFamily="18" charset="0"/>
              </a:rPr>
              <a:t>Aspects of political environment</a:t>
            </a:r>
            <a:endParaRPr lang="en-US" sz="2400" dirty="0">
              <a:effectLst/>
              <a:latin typeface="Times New Roman" panose="02020603050405020304" pitchFamily="18" charset="0"/>
              <a:ea typeface="Times New Roman" panose="02020603050405020304" pitchFamily="18" charset="0"/>
            </a:endParaRPr>
          </a:p>
          <a:p>
            <a:pPr algn="just"/>
            <a:r>
              <a:rPr lang="en-US" sz="2400" dirty="0">
                <a:effectLst/>
                <a:latin typeface="Times New Roman" panose="02020603050405020304" pitchFamily="18" charset="0"/>
                <a:ea typeface="Times New Roman" panose="02020603050405020304" pitchFamily="18" charset="0"/>
              </a:rPr>
              <a:t>Present</a:t>
            </a:r>
            <a:r>
              <a:rPr lang="en-US" sz="2400" spc="-6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political</a:t>
            </a:r>
            <a:r>
              <a:rPr lang="en-US" sz="2400" spc="-6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system,</a:t>
            </a:r>
            <a:r>
              <a:rPr lang="en-US" sz="2400" spc="-6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Constitution</a:t>
            </a:r>
            <a:r>
              <a:rPr lang="en-US" sz="2400" spc="-6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of</a:t>
            </a:r>
            <a:r>
              <a:rPr lang="en-US" sz="2400" spc="-6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country,</a:t>
            </a:r>
            <a:r>
              <a:rPr lang="en-US" sz="2400" spc="-6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Government</a:t>
            </a:r>
            <a:r>
              <a:rPr lang="en-US" sz="2400" spc="-5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interventions</a:t>
            </a:r>
            <a:r>
              <a:rPr lang="en-US" sz="2400" spc="-6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in</a:t>
            </a:r>
            <a:r>
              <a:rPr lang="en-US" sz="2400" spc="-6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business,</a:t>
            </a:r>
            <a:r>
              <a:rPr lang="en-US" sz="2400" spc="-6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Profile of political leaders, Foreign policy of government, Ideology of political parties</a:t>
            </a:r>
            <a:r>
              <a:rPr lang="en-US" sz="2400" spc="-3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etc. The</a:t>
            </a:r>
            <a:r>
              <a:rPr lang="en-US" sz="2400" spc="-3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political</a:t>
            </a:r>
            <a:r>
              <a:rPr lang="en-US" sz="2400" spc="-2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environment</a:t>
            </a:r>
            <a:r>
              <a:rPr lang="en-US" sz="2400" spc="-2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has</a:t>
            </a:r>
            <a:r>
              <a:rPr lang="en-US" sz="2400" spc="-2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a</a:t>
            </a:r>
            <a:r>
              <a:rPr lang="en-US" sz="2400" spc="-2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close</a:t>
            </a:r>
            <a:r>
              <a:rPr lang="en-US" sz="2400" spc="-2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relationship</a:t>
            </a:r>
            <a:r>
              <a:rPr lang="en-US" sz="2400" spc="-3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with</a:t>
            </a:r>
            <a:r>
              <a:rPr lang="en-US" sz="2400" spc="-2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the</a:t>
            </a:r>
            <a:r>
              <a:rPr lang="en-US" sz="2400" spc="-2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economic</a:t>
            </a:r>
            <a:r>
              <a:rPr lang="en-US" sz="2400" spc="-2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system.</a:t>
            </a:r>
            <a:r>
              <a:rPr lang="en-US" sz="2400" spc="-25"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Important</a:t>
            </a:r>
            <a:r>
              <a:rPr lang="en-US" sz="2400" spc="-20" dirty="0">
                <a:effectLst/>
                <a:latin typeface="Times New Roman" panose="02020603050405020304" pitchFamily="18" charset="0"/>
                <a:ea typeface="Times New Roman" panose="02020603050405020304" pitchFamily="18" charset="0"/>
              </a:rPr>
              <a:t> </a:t>
            </a:r>
            <a:r>
              <a:rPr lang="en-US" sz="2400" dirty="0">
                <a:effectLst/>
                <a:latin typeface="Times New Roman" panose="02020603050405020304" pitchFamily="18" charset="0"/>
                <a:ea typeface="Times New Roman" panose="02020603050405020304" pitchFamily="18" charset="0"/>
              </a:rPr>
              <a:t>economic policies such as industrial policy, policy toward foreign capital &amp; technology, fiscal policy, and foreign trade policy are often political decisions. For e.g. India improved its position from last year’s 134 to 130 in the World Bank Doing Business 2016 ranking. </a:t>
            </a:r>
            <a:endParaRPr lang="en-US" sz="2400" dirty="0"/>
          </a:p>
        </p:txBody>
      </p:sp>
    </p:spTree>
    <p:extLst>
      <p:ext uri="{BB962C8B-B14F-4D97-AF65-F5344CB8AC3E}">
        <p14:creationId xmlns:p14="http://schemas.microsoft.com/office/powerpoint/2010/main" val="99414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DBC8166-481C-4473-95F5-9A5B9073B7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A5A5CE6E-90AF-4D43-A014-1F9EC83EB9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4512467" cy="6858000"/>
          </a:xfrm>
          <a:custGeom>
            <a:avLst/>
            <a:gdLst>
              <a:gd name="connsiteX0" fmla="*/ 0 w 4512467"/>
              <a:gd name="connsiteY0" fmla="*/ 0 h 6858000"/>
              <a:gd name="connsiteX1" fmla="*/ 2579526 w 4512467"/>
              <a:gd name="connsiteY1" fmla="*/ 0 h 6858000"/>
              <a:gd name="connsiteX2" fmla="*/ 2583267 w 4512467"/>
              <a:gd name="connsiteY2" fmla="*/ 2151 h 6858000"/>
              <a:gd name="connsiteX3" fmla="*/ 4512467 w 4512467"/>
              <a:gd name="connsiteY3" fmla="*/ 3429000 h 6858000"/>
              <a:gd name="connsiteX4" fmla="*/ 2583267 w 4512467"/>
              <a:gd name="connsiteY4" fmla="*/ 6855849 h 6858000"/>
              <a:gd name="connsiteX5" fmla="*/ 2579526 w 4512467"/>
              <a:gd name="connsiteY5" fmla="*/ 6858000 h 6858000"/>
              <a:gd name="connsiteX6" fmla="*/ 0 w 451246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12467" h="6858000">
                <a:moveTo>
                  <a:pt x="0" y="0"/>
                </a:moveTo>
                <a:lnTo>
                  <a:pt x="2579526" y="0"/>
                </a:lnTo>
                <a:lnTo>
                  <a:pt x="2583267" y="2151"/>
                </a:lnTo>
                <a:cubicBezTo>
                  <a:pt x="3739868" y="704919"/>
                  <a:pt x="4512467" y="1976735"/>
                  <a:pt x="4512467" y="3429000"/>
                </a:cubicBezTo>
                <a:cubicBezTo>
                  <a:pt x="4512467" y="4881266"/>
                  <a:pt x="3739868" y="6153081"/>
                  <a:pt x="2583267" y="6855849"/>
                </a:cubicBezTo>
                <a:lnTo>
                  <a:pt x="2579526"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bg1"/>
              </a:solidFill>
            </a:endParaRPr>
          </a:p>
        </p:txBody>
      </p:sp>
      <p:sp>
        <p:nvSpPr>
          <p:cNvPr id="2" name="Title 1">
            <a:extLst>
              <a:ext uri="{FF2B5EF4-FFF2-40B4-BE49-F238E27FC236}">
                <a16:creationId xmlns:a16="http://schemas.microsoft.com/office/drawing/2014/main" id="{3603E821-6B79-42ED-A5EE-30E857D30916}"/>
              </a:ext>
            </a:extLst>
          </p:cNvPr>
          <p:cNvSpPr>
            <a:spLocks noGrp="1"/>
          </p:cNvSpPr>
          <p:nvPr>
            <p:ph type="title"/>
          </p:nvPr>
        </p:nvSpPr>
        <p:spPr>
          <a:xfrm>
            <a:off x="838200" y="643467"/>
            <a:ext cx="2951205" cy="5571066"/>
          </a:xfrm>
        </p:spPr>
        <p:txBody>
          <a:bodyPr>
            <a:normAutofit/>
          </a:bodyPr>
          <a:lstStyle/>
          <a:p>
            <a:r>
              <a:rPr lang="en-US" sz="4100" b="1">
                <a:solidFill>
                  <a:srgbClr val="FFFFFF"/>
                </a:solidFill>
              </a:rPr>
              <a:t>Concept of Business Environment</a:t>
            </a:r>
          </a:p>
        </p:txBody>
      </p:sp>
      <p:graphicFrame>
        <p:nvGraphicFramePr>
          <p:cNvPr id="5" name="Content Placeholder 2">
            <a:extLst>
              <a:ext uri="{FF2B5EF4-FFF2-40B4-BE49-F238E27FC236}">
                <a16:creationId xmlns:a16="http://schemas.microsoft.com/office/drawing/2014/main" id="{79E6A521-CB4E-4B39-9412-81B9555AB5A8}"/>
              </a:ext>
            </a:extLst>
          </p:cNvPr>
          <p:cNvGraphicFramePr>
            <a:graphicFrameLocks noGrp="1"/>
          </p:cNvGraphicFramePr>
          <p:nvPr>
            <p:ph idx="1"/>
            <p:extLst>
              <p:ext uri="{D42A27DB-BD31-4B8C-83A1-F6EECF244321}">
                <p14:modId xmlns:p14="http://schemas.microsoft.com/office/powerpoint/2010/main" val="970266486"/>
              </p:ext>
            </p:extLst>
          </p:nvPr>
        </p:nvGraphicFramePr>
        <p:xfrm>
          <a:off x="4750439" y="259080"/>
          <a:ext cx="7152001" cy="64320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928787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F0186-91A4-4E95-97F8-AE3E03E90F05}"/>
              </a:ext>
            </a:extLst>
          </p:cNvPr>
          <p:cNvSpPr>
            <a:spLocks noGrp="1"/>
          </p:cNvSpPr>
          <p:nvPr>
            <p:ph type="title"/>
          </p:nvPr>
        </p:nvSpPr>
        <p:spPr>
          <a:xfrm>
            <a:off x="838200" y="365125"/>
            <a:ext cx="10515600" cy="899795"/>
          </a:xfrm>
        </p:spPr>
        <p:txBody>
          <a:bodyPr/>
          <a:lstStyle/>
          <a:p>
            <a:r>
              <a:rPr lang="en-US" b="1" dirty="0"/>
              <a:t>Legal Environment</a:t>
            </a:r>
          </a:p>
        </p:txBody>
      </p:sp>
      <p:sp>
        <p:nvSpPr>
          <p:cNvPr id="3" name="Content Placeholder 2">
            <a:extLst>
              <a:ext uri="{FF2B5EF4-FFF2-40B4-BE49-F238E27FC236}">
                <a16:creationId xmlns:a16="http://schemas.microsoft.com/office/drawing/2014/main" id="{3C53BFAE-17EE-4D47-85E3-B44BEE1EE287}"/>
              </a:ext>
            </a:extLst>
          </p:cNvPr>
          <p:cNvSpPr>
            <a:spLocks noGrp="1"/>
          </p:cNvSpPr>
          <p:nvPr>
            <p:ph idx="1"/>
          </p:nvPr>
        </p:nvSpPr>
        <p:spPr>
          <a:xfrm>
            <a:off x="426720" y="1264920"/>
            <a:ext cx="11399520" cy="5425440"/>
          </a:xfrm>
        </p:spPr>
        <p:txBody>
          <a:bodyPr>
            <a:normAutofit lnSpcReduction="10000"/>
          </a:bodyPr>
          <a:lstStyle/>
          <a:p>
            <a:pPr algn="just"/>
            <a:r>
              <a:rPr lang="en-US" dirty="0">
                <a:effectLst/>
                <a:latin typeface="Times New Roman" panose="02020603050405020304" pitchFamily="18" charset="0"/>
                <a:ea typeface="Times New Roman" panose="02020603050405020304" pitchFamily="18" charset="0"/>
              </a:rPr>
              <a:t>It constitutes laws and regulations passed by parliament which can never be overlooked by businessmen as </a:t>
            </a:r>
            <a:r>
              <a:rPr lang="en-US" dirty="0">
                <a:latin typeface="Times New Roman" panose="02020603050405020304" pitchFamily="18" charset="0"/>
                <a:ea typeface="Times New Roman" panose="02020603050405020304" pitchFamily="18" charset="0"/>
              </a:rPr>
              <a:t>they have </a:t>
            </a:r>
            <a:r>
              <a:rPr lang="en-US" dirty="0">
                <a:effectLst/>
                <a:latin typeface="Times New Roman" panose="02020603050405020304" pitchFamily="18" charset="0"/>
                <a:ea typeface="Times New Roman" panose="02020603050405020304" pitchFamily="18" charset="0"/>
              </a:rPr>
              <a:t>to perform business transactions within the framework of the legal environment. </a:t>
            </a:r>
          </a:p>
          <a:p>
            <a:pPr marL="342900" marR="0" lvl="0" indent="-342900" algn="just">
              <a:spcBef>
                <a:spcPts val="0"/>
              </a:spcBef>
              <a:spcAft>
                <a:spcPts val="0"/>
              </a:spcAft>
              <a:buSzPts val="1200"/>
              <a:buFont typeface="Times New Roman" panose="02020603050405020304" pitchFamily="18" charset="0"/>
              <a:buAutoNum type="romanLcParenBoth"/>
              <a:tabLst>
                <a:tab pos="876300" algn="l"/>
                <a:tab pos="876935" algn="l"/>
              </a:tabLst>
            </a:pPr>
            <a:r>
              <a:rPr lang="en-US" spc="-10" dirty="0">
                <a:effectLst/>
                <a:latin typeface="Times New Roman" panose="02020603050405020304" pitchFamily="18" charset="0"/>
                <a:ea typeface="Times New Roman" panose="02020603050405020304" pitchFamily="18" charset="0"/>
              </a:rPr>
              <a:t>Companies Act,</a:t>
            </a:r>
            <a:r>
              <a:rPr lang="en-US" spc="-5"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2013</a:t>
            </a:r>
          </a:p>
          <a:p>
            <a:pPr marL="342900" marR="0" lvl="0" indent="-342900" algn="just">
              <a:spcBef>
                <a:spcPts val="0"/>
              </a:spcBef>
              <a:spcAft>
                <a:spcPts val="0"/>
              </a:spcAft>
              <a:buSzPts val="1200"/>
              <a:buFont typeface="Times New Roman" panose="02020603050405020304" pitchFamily="18" charset="0"/>
              <a:buAutoNum type="romanLcParenBoth"/>
              <a:tabLst>
                <a:tab pos="876300" algn="l"/>
                <a:tab pos="876935" algn="l"/>
              </a:tabLst>
            </a:pPr>
            <a:r>
              <a:rPr lang="en-US" spc="-10" dirty="0">
                <a:effectLst/>
                <a:latin typeface="Times New Roman" panose="02020603050405020304" pitchFamily="18" charset="0"/>
                <a:ea typeface="Times New Roman" panose="02020603050405020304" pitchFamily="18" charset="0"/>
              </a:rPr>
              <a:t>Foreign Exchange Management Act,</a:t>
            </a:r>
            <a:r>
              <a:rPr lang="en-US" spc="-5"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1999</a:t>
            </a:r>
          </a:p>
          <a:p>
            <a:pPr marL="342900" marR="0" lvl="0" indent="-342900" algn="just">
              <a:spcBef>
                <a:spcPts val="0"/>
              </a:spcBef>
              <a:spcAft>
                <a:spcPts val="0"/>
              </a:spcAft>
              <a:buSzPts val="1200"/>
              <a:buFont typeface="Times New Roman" panose="02020603050405020304" pitchFamily="18" charset="0"/>
              <a:buAutoNum type="romanLcParenBoth"/>
              <a:tabLst>
                <a:tab pos="876300" algn="l"/>
                <a:tab pos="876935" algn="l"/>
              </a:tabLst>
            </a:pPr>
            <a:r>
              <a:rPr lang="en-US" spc="-10" dirty="0">
                <a:effectLst/>
                <a:latin typeface="Times New Roman" panose="02020603050405020304" pitchFamily="18" charset="0"/>
                <a:ea typeface="Times New Roman" panose="02020603050405020304" pitchFamily="18" charset="0"/>
              </a:rPr>
              <a:t>The Factories Act,</a:t>
            </a:r>
            <a:r>
              <a:rPr lang="en-US" spc="-5"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1948</a:t>
            </a:r>
          </a:p>
          <a:p>
            <a:pPr marL="342900" marR="0" lvl="0" indent="-342900" algn="just">
              <a:spcBef>
                <a:spcPts val="0"/>
              </a:spcBef>
              <a:spcAft>
                <a:spcPts val="0"/>
              </a:spcAft>
              <a:buSzPts val="1200"/>
              <a:buFont typeface="Times New Roman" panose="02020603050405020304" pitchFamily="18" charset="0"/>
              <a:buAutoNum type="romanLcParenBoth"/>
              <a:tabLst>
                <a:tab pos="876300" algn="l"/>
                <a:tab pos="876935" algn="l"/>
              </a:tabLst>
            </a:pPr>
            <a:r>
              <a:rPr lang="en-US" spc="-10" dirty="0">
                <a:effectLst/>
                <a:latin typeface="Times New Roman" panose="02020603050405020304" pitchFamily="18" charset="0"/>
                <a:ea typeface="Times New Roman" panose="02020603050405020304" pitchFamily="18" charset="0"/>
              </a:rPr>
              <a:t>Industrial Disputes Act,</a:t>
            </a:r>
            <a:r>
              <a:rPr lang="en-US" spc="-5"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1972</a:t>
            </a:r>
          </a:p>
          <a:p>
            <a:pPr marL="342900" marR="0" lvl="0" indent="-342900" algn="just">
              <a:spcBef>
                <a:spcPts val="0"/>
              </a:spcBef>
              <a:spcAft>
                <a:spcPts val="0"/>
              </a:spcAft>
              <a:buSzPts val="1200"/>
              <a:buFont typeface="Times New Roman" panose="02020603050405020304" pitchFamily="18" charset="0"/>
              <a:buAutoNum type="romanLcParenBoth"/>
              <a:tabLst>
                <a:tab pos="876300" algn="l"/>
                <a:tab pos="876935" algn="l"/>
              </a:tabLst>
            </a:pPr>
            <a:r>
              <a:rPr lang="en-US" spc="-10" dirty="0">
                <a:effectLst/>
                <a:latin typeface="Times New Roman" panose="02020603050405020304" pitchFamily="18" charset="0"/>
                <a:ea typeface="Times New Roman" panose="02020603050405020304" pitchFamily="18" charset="0"/>
              </a:rPr>
              <a:t>Payment of Gratuity Act,</a:t>
            </a:r>
            <a:r>
              <a:rPr lang="en-US" spc="-5"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1972</a:t>
            </a:r>
          </a:p>
          <a:p>
            <a:pPr marL="342900" marR="0" lvl="0" indent="-342900" algn="just">
              <a:spcBef>
                <a:spcPts val="0"/>
              </a:spcBef>
              <a:spcAft>
                <a:spcPts val="0"/>
              </a:spcAft>
              <a:buSzPts val="1200"/>
              <a:buFont typeface="Times New Roman" panose="02020603050405020304" pitchFamily="18" charset="0"/>
              <a:buAutoNum type="romanLcParenBoth"/>
              <a:tabLst>
                <a:tab pos="876300" algn="l"/>
                <a:tab pos="876935" algn="l"/>
              </a:tabLst>
            </a:pPr>
            <a:r>
              <a:rPr lang="en-US" spc="-10" dirty="0">
                <a:effectLst/>
                <a:latin typeface="Times New Roman" panose="02020603050405020304" pitchFamily="18" charset="0"/>
                <a:ea typeface="Times New Roman" panose="02020603050405020304" pitchFamily="18" charset="0"/>
              </a:rPr>
              <a:t>Industries (Development and Regulation) Act, 1951</a:t>
            </a:r>
          </a:p>
          <a:p>
            <a:pPr marL="342900" marR="0" lvl="0" indent="-342900" algn="just">
              <a:spcBef>
                <a:spcPts val="0"/>
              </a:spcBef>
              <a:spcAft>
                <a:spcPts val="0"/>
              </a:spcAft>
              <a:buSzPts val="1200"/>
              <a:buFont typeface="Times New Roman" panose="02020603050405020304" pitchFamily="18" charset="0"/>
              <a:buAutoNum type="romanLcParenBoth"/>
              <a:tabLst>
                <a:tab pos="876300" algn="l"/>
                <a:tab pos="876935" algn="l"/>
              </a:tabLst>
            </a:pPr>
            <a:r>
              <a:rPr lang="en-US" spc="-10" dirty="0">
                <a:effectLst/>
                <a:latin typeface="Times New Roman" panose="02020603050405020304" pitchFamily="18" charset="0"/>
                <a:ea typeface="Times New Roman" panose="02020603050405020304" pitchFamily="18" charset="0"/>
              </a:rPr>
              <a:t>Prevention of Food Adulteration Act,</a:t>
            </a:r>
            <a:r>
              <a:rPr lang="en-US" spc="-20"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1954</a:t>
            </a:r>
          </a:p>
          <a:p>
            <a:pPr marL="342900" marR="0" lvl="0" indent="-342900" algn="just">
              <a:spcBef>
                <a:spcPts val="0"/>
              </a:spcBef>
              <a:spcAft>
                <a:spcPts val="0"/>
              </a:spcAft>
              <a:buSzPts val="1200"/>
              <a:buFont typeface="Times New Roman" panose="02020603050405020304" pitchFamily="18" charset="0"/>
              <a:buAutoNum type="romanLcParenBoth"/>
              <a:tabLst>
                <a:tab pos="876300" algn="l"/>
                <a:tab pos="876935" algn="l"/>
              </a:tabLst>
            </a:pPr>
            <a:r>
              <a:rPr lang="en-US" spc="-10" dirty="0">
                <a:effectLst/>
                <a:latin typeface="Times New Roman" panose="02020603050405020304" pitchFamily="18" charset="0"/>
                <a:ea typeface="Times New Roman" panose="02020603050405020304" pitchFamily="18" charset="0"/>
              </a:rPr>
              <a:t>Trademarks Act,</a:t>
            </a:r>
            <a:r>
              <a:rPr lang="en-US" spc="-5"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1999</a:t>
            </a:r>
          </a:p>
          <a:p>
            <a:pPr marL="342900" marR="0" lvl="0" indent="-342900" algn="just">
              <a:spcBef>
                <a:spcPts val="0"/>
              </a:spcBef>
              <a:spcAft>
                <a:spcPts val="0"/>
              </a:spcAft>
              <a:buSzPts val="1200"/>
              <a:buFont typeface="Times New Roman" panose="02020603050405020304" pitchFamily="18" charset="0"/>
              <a:buAutoNum type="romanLcParenBoth"/>
              <a:tabLst>
                <a:tab pos="876300" algn="l"/>
                <a:tab pos="876935" algn="l"/>
              </a:tabLst>
            </a:pPr>
            <a:r>
              <a:rPr lang="en-US" spc="-10" dirty="0">
                <a:effectLst/>
                <a:latin typeface="Times New Roman" panose="02020603050405020304" pitchFamily="18" charset="0"/>
                <a:ea typeface="Times New Roman" panose="02020603050405020304" pitchFamily="18" charset="0"/>
              </a:rPr>
              <a:t>Consumer Protection Act,</a:t>
            </a:r>
            <a:r>
              <a:rPr lang="en-US" spc="-5"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1986</a:t>
            </a:r>
          </a:p>
          <a:p>
            <a:pPr marL="342900" marR="0" lvl="0" indent="-342900" algn="just">
              <a:spcBef>
                <a:spcPts val="0"/>
              </a:spcBef>
              <a:spcAft>
                <a:spcPts val="0"/>
              </a:spcAft>
              <a:buSzPts val="1200"/>
              <a:buFont typeface="Times New Roman" panose="02020603050405020304" pitchFamily="18" charset="0"/>
              <a:buAutoNum type="romanLcParenBoth"/>
              <a:tabLst>
                <a:tab pos="902335" algn="l"/>
                <a:tab pos="902970" algn="l"/>
              </a:tabLst>
            </a:pPr>
            <a:r>
              <a:rPr lang="en-US" spc="-10" dirty="0">
                <a:effectLst/>
                <a:latin typeface="Times New Roman" panose="02020603050405020304" pitchFamily="18" charset="0"/>
                <a:ea typeface="Times New Roman" panose="02020603050405020304" pitchFamily="18" charset="0"/>
              </a:rPr>
              <a:t>Environment Protection Act</a:t>
            </a:r>
            <a:r>
              <a:rPr lang="en-US" spc="-15"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1986</a:t>
            </a:r>
          </a:p>
          <a:p>
            <a:pPr marL="342900" marR="0" lvl="0" indent="-342900" algn="just">
              <a:spcBef>
                <a:spcPts val="0"/>
              </a:spcBef>
              <a:spcAft>
                <a:spcPts val="0"/>
              </a:spcAft>
              <a:buSzPts val="1200"/>
              <a:buFont typeface="Times New Roman" panose="02020603050405020304" pitchFamily="18" charset="0"/>
              <a:buAutoNum type="romanLcParenBoth"/>
              <a:tabLst>
                <a:tab pos="868045" algn="l"/>
                <a:tab pos="868680" algn="l"/>
              </a:tabLst>
            </a:pPr>
            <a:r>
              <a:rPr lang="en-US" spc="-10" dirty="0">
                <a:effectLst/>
                <a:latin typeface="Times New Roman" panose="02020603050405020304" pitchFamily="18" charset="0"/>
                <a:ea typeface="Times New Roman" panose="02020603050405020304" pitchFamily="18" charset="0"/>
              </a:rPr>
              <a:t>Competition Act,</a:t>
            </a:r>
            <a:r>
              <a:rPr lang="en-US" spc="-30" dirty="0">
                <a:effectLst/>
                <a:latin typeface="Times New Roman" panose="02020603050405020304" pitchFamily="18" charset="0"/>
                <a:ea typeface="Times New Roman" panose="02020603050405020304" pitchFamily="18" charset="0"/>
              </a:rPr>
              <a:t> </a:t>
            </a:r>
            <a:r>
              <a:rPr lang="en-US" spc="-10" dirty="0">
                <a:effectLst/>
                <a:latin typeface="Times New Roman" panose="02020603050405020304" pitchFamily="18" charset="0"/>
                <a:ea typeface="Times New Roman" panose="02020603050405020304" pitchFamily="18" charset="0"/>
              </a:rPr>
              <a:t>2002</a:t>
            </a:r>
          </a:p>
          <a:p>
            <a:pPr algn="just"/>
            <a:endParaRPr lang="en-US" sz="4000" dirty="0"/>
          </a:p>
        </p:txBody>
      </p:sp>
    </p:spTree>
    <p:extLst>
      <p:ext uri="{BB962C8B-B14F-4D97-AF65-F5344CB8AC3E}">
        <p14:creationId xmlns:p14="http://schemas.microsoft.com/office/powerpoint/2010/main" val="206369472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EC1356-672C-4E86-A555-319C4995C33F}"/>
              </a:ext>
            </a:extLst>
          </p:cNvPr>
          <p:cNvSpPr>
            <a:spLocks noGrp="1"/>
          </p:cNvSpPr>
          <p:nvPr>
            <p:ph type="title"/>
          </p:nvPr>
        </p:nvSpPr>
        <p:spPr>
          <a:xfrm>
            <a:off x="838200" y="365125"/>
            <a:ext cx="10515600" cy="991235"/>
          </a:xfrm>
        </p:spPr>
        <p:txBody>
          <a:bodyPr>
            <a:normAutofit/>
          </a:bodyPr>
          <a:lstStyle/>
          <a:p>
            <a:r>
              <a:rPr lang="en-US" sz="3600" b="1" dirty="0"/>
              <a:t>Demographic Environment</a:t>
            </a:r>
          </a:p>
        </p:txBody>
      </p:sp>
      <p:sp>
        <p:nvSpPr>
          <p:cNvPr id="3" name="Content Placeholder 2">
            <a:extLst>
              <a:ext uri="{FF2B5EF4-FFF2-40B4-BE49-F238E27FC236}">
                <a16:creationId xmlns:a16="http://schemas.microsoft.com/office/drawing/2014/main" id="{96DD97F5-3CF3-40A3-A4F9-0989AC74D8CF}"/>
              </a:ext>
            </a:extLst>
          </p:cNvPr>
          <p:cNvSpPr>
            <a:spLocks noGrp="1"/>
          </p:cNvSpPr>
          <p:nvPr>
            <p:ph idx="1"/>
          </p:nvPr>
        </p:nvSpPr>
        <p:spPr>
          <a:xfrm>
            <a:off x="838200" y="1356360"/>
            <a:ext cx="10515600" cy="4820603"/>
          </a:xfrm>
        </p:spPr>
        <p:txBody>
          <a:bodyPr>
            <a:normAutofit/>
          </a:bodyPr>
          <a:lstStyle/>
          <a:p>
            <a:pPr algn="just"/>
            <a:r>
              <a:rPr lang="en-US" sz="3200" dirty="0"/>
              <a:t> Refers to environmental factors related to density, location, age, gender, race, and occupation etc. of the population. Basically, it’s a study of the human population living in an area. Its study provides the base for decision making and policy formulation. Major demographic changes include a change in family structures and labor force diversity such as women participation, ethnic diversity etc.</a:t>
            </a:r>
          </a:p>
          <a:p>
            <a:pPr algn="just"/>
            <a:r>
              <a:rPr lang="en-US" sz="3200" dirty="0">
                <a:effectLst/>
                <a:latin typeface="Times New Roman" panose="02020603050405020304" pitchFamily="18" charset="0"/>
                <a:ea typeface="Times New Roman" panose="02020603050405020304" pitchFamily="18" charset="0"/>
              </a:rPr>
              <a:t>Aspects of demographic environment</a:t>
            </a:r>
          </a:p>
          <a:p>
            <a:pPr algn="just"/>
            <a:r>
              <a:rPr lang="en-US" sz="3200" dirty="0">
                <a:effectLst/>
                <a:latin typeface="Times New Roman" panose="02020603050405020304" pitchFamily="18" charset="0"/>
                <a:ea typeface="Times New Roman" panose="02020603050405020304" pitchFamily="18" charset="0"/>
              </a:rPr>
              <a:t>Population size, Density, Location, Age, Sex, Jobs, Income level. Lifestyle, Education, Heredity etc.</a:t>
            </a:r>
          </a:p>
          <a:p>
            <a:pPr algn="just"/>
            <a:endParaRPr lang="en-US" sz="3200" dirty="0"/>
          </a:p>
        </p:txBody>
      </p:sp>
    </p:spTree>
    <p:extLst>
      <p:ext uri="{BB962C8B-B14F-4D97-AF65-F5344CB8AC3E}">
        <p14:creationId xmlns:p14="http://schemas.microsoft.com/office/powerpoint/2010/main" val="324451267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232A2-AD44-48C1-B65B-E9CCB0562DC6}"/>
              </a:ext>
            </a:extLst>
          </p:cNvPr>
          <p:cNvSpPr>
            <a:spLocks noGrp="1"/>
          </p:cNvSpPr>
          <p:nvPr>
            <p:ph type="title"/>
          </p:nvPr>
        </p:nvSpPr>
        <p:spPr/>
        <p:txBody>
          <a:bodyPr>
            <a:normAutofit/>
          </a:bodyPr>
          <a:lstStyle/>
          <a:p>
            <a:r>
              <a:rPr lang="en-US" sz="4000" b="1" dirty="0"/>
              <a:t>Technological environment</a:t>
            </a:r>
          </a:p>
        </p:txBody>
      </p:sp>
      <p:sp>
        <p:nvSpPr>
          <p:cNvPr id="3" name="Content Placeholder 2">
            <a:extLst>
              <a:ext uri="{FF2B5EF4-FFF2-40B4-BE49-F238E27FC236}">
                <a16:creationId xmlns:a16="http://schemas.microsoft.com/office/drawing/2014/main" id="{6843AEA4-6A66-4BD0-9ED8-1CCD4E859E0F}"/>
              </a:ext>
            </a:extLst>
          </p:cNvPr>
          <p:cNvSpPr>
            <a:spLocks noGrp="1"/>
          </p:cNvSpPr>
          <p:nvPr>
            <p:ph idx="1"/>
          </p:nvPr>
        </p:nvSpPr>
        <p:spPr>
          <a:xfrm>
            <a:off x="838200" y="1554480"/>
            <a:ext cx="10515600" cy="4622483"/>
          </a:xfrm>
        </p:spPr>
        <p:txBody>
          <a:bodyPr>
            <a:normAutofit/>
          </a:bodyPr>
          <a:lstStyle/>
          <a:p>
            <a:pPr algn="just"/>
            <a:r>
              <a:rPr lang="en-US" sz="3200" dirty="0">
                <a:effectLst/>
                <a:latin typeface="Times New Roman" panose="02020603050405020304" pitchFamily="18" charset="0"/>
                <a:ea typeface="Times New Roman" panose="02020603050405020304" pitchFamily="18" charset="0"/>
              </a:rPr>
              <a:t>Technology is a most important element of the macro environment. It refers to changes taking place in the methods of production, use of new equipment and machinery to improve the quality of the product. </a:t>
            </a:r>
          </a:p>
          <a:p>
            <a:pPr algn="just"/>
            <a:r>
              <a:rPr lang="en-US" sz="3200" dirty="0">
                <a:effectLst/>
                <a:latin typeface="Times New Roman" panose="02020603050405020304" pitchFamily="18" charset="0"/>
                <a:ea typeface="Times New Roman" panose="02020603050405020304" pitchFamily="18" charset="0"/>
              </a:rPr>
              <a:t>A businessman must closely monitor the technological changes taking place in</a:t>
            </a:r>
            <a:r>
              <a:rPr lang="en-US" sz="3200" spc="-140" dirty="0">
                <a:effectLst/>
                <a:latin typeface="Times New Roman" panose="02020603050405020304" pitchFamily="18" charset="0"/>
                <a:ea typeface="Times New Roman" panose="02020603050405020304" pitchFamily="18" charset="0"/>
              </a:rPr>
              <a:t> </a:t>
            </a:r>
            <a:r>
              <a:rPr lang="en-US" sz="3200" dirty="0">
                <a:effectLst/>
                <a:latin typeface="Times New Roman" panose="02020603050405020304" pitchFamily="18" charset="0"/>
                <a:ea typeface="Times New Roman" panose="02020603050405020304" pitchFamily="18" charset="0"/>
              </a:rPr>
              <a:t>the industry so as to implement them in a competitive environment. For instance, bulky computers with CPU, keyboards and mouse have changed into portable laptops and netbook which help in accessing the internet</a:t>
            </a:r>
            <a:r>
              <a:rPr lang="en-US" sz="3200" spc="-5" dirty="0">
                <a:effectLst/>
                <a:latin typeface="Times New Roman" panose="02020603050405020304" pitchFamily="18" charset="0"/>
                <a:ea typeface="Times New Roman" panose="02020603050405020304" pitchFamily="18" charset="0"/>
              </a:rPr>
              <a:t> </a:t>
            </a:r>
            <a:r>
              <a:rPr lang="en-US" sz="3200" dirty="0">
                <a:effectLst/>
                <a:latin typeface="Times New Roman" panose="02020603050405020304" pitchFamily="18" charset="0"/>
                <a:ea typeface="Times New Roman" panose="02020603050405020304" pitchFamily="18" charset="0"/>
              </a:rPr>
              <a:t>immediately.</a:t>
            </a:r>
          </a:p>
          <a:p>
            <a:pPr algn="just"/>
            <a:endParaRPr lang="en-US" sz="4400" dirty="0"/>
          </a:p>
        </p:txBody>
      </p:sp>
    </p:spTree>
    <p:extLst>
      <p:ext uri="{BB962C8B-B14F-4D97-AF65-F5344CB8AC3E}">
        <p14:creationId xmlns:p14="http://schemas.microsoft.com/office/powerpoint/2010/main" val="12874383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01F2B-40B2-45CF-9E53-5D5CEB2DCE5D}"/>
              </a:ext>
            </a:extLst>
          </p:cNvPr>
          <p:cNvSpPr>
            <a:spLocks noGrp="1"/>
          </p:cNvSpPr>
          <p:nvPr>
            <p:ph type="title"/>
          </p:nvPr>
        </p:nvSpPr>
        <p:spPr/>
        <p:txBody>
          <a:bodyPr>
            <a:normAutofit/>
          </a:bodyPr>
          <a:lstStyle/>
          <a:p>
            <a:r>
              <a:rPr lang="en-US" sz="3600" b="1" dirty="0">
                <a:effectLst/>
                <a:latin typeface="Times New Roman" panose="02020603050405020304" pitchFamily="18" charset="0"/>
                <a:ea typeface="Times New Roman" panose="02020603050405020304" pitchFamily="18" charset="0"/>
              </a:rPr>
              <a:t>Aspects of Technological Environment</a:t>
            </a:r>
            <a:endParaRPr lang="en-US" sz="7200" b="1" dirty="0"/>
          </a:p>
        </p:txBody>
      </p:sp>
      <p:sp>
        <p:nvSpPr>
          <p:cNvPr id="3" name="Content Placeholder 2">
            <a:extLst>
              <a:ext uri="{FF2B5EF4-FFF2-40B4-BE49-F238E27FC236}">
                <a16:creationId xmlns:a16="http://schemas.microsoft.com/office/drawing/2014/main" id="{051A300C-BD30-401F-B60D-8785B38780E3}"/>
              </a:ext>
            </a:extLst>
          </p:cNvPr>
          <p:cNvSpPr>
            <a:spLocks noGrp="1"/>
          </p:cNvSpPr>
          <p:nvPr>
            <p:ph idx="1"/>
          </p:nvPr>
        </p:nvSpPr>
        <p:spPr>
          <a:xfrm>
            <a:off x="838200" y="1690687"/>
            <a:ext cx="10515600" cy="4486275"/>
          </a:xfrm>
        </p:spPr>
        <p:txBody>
          <a:bodyPr>
            <a:normAutofit/>
          </a:bodyPr>
          <a:lstStyle/>
          <a:p>
            <a:pPr algn="just"/>
            <a:r>
              <a:rPr lang="en-US" sz="3200" dirty="0"/>
              <a:t>Innovation and improvements, Scientific improvements, Development in IT sector, Import &amp; export of technology, Technological advancements in computers etc.</a:t>
            </a:r>
          </a:p>
          <a:p>
            <a:pPr algn="just"/>
            <a:r>
              <a:rPr lang="en-US" sz="3200" dirty="0">
                <a:effectLst/>
                <a:ea typeface="Times New Roman" panose="02020603050405020304" pitchFamily="18" charset="0"/>
              </a:rPr>
              <a:t>Mobile devices like smartphones and tablets, combining with the power of internet have revolutionized the way we work. The Internet</a:t>
            </a:r>
            <a:r>
              <a:rPr lang="en-US" sz="3200" spc="50" dirty="0">
                <a:effectLst/>
                <a:ea typeface="Times New Roman" panose="02020603050405020304" pitchFamily="18" charset="0"/>
              </a:rPr>
              <a:t> </a:t>
            </a:r>
            <a:r>
              <a:rPr lang="en-US" sz="3200" dirty="0">
                <a:effectLst/>
                <a:ea typeface="Times New Roman" panose="02020603050405020304" pitchFamily="18" charset="0"/>
              </a:rPr>
              <a:t>has</a:t>
            </a:r>
            <a:r>
              <a:rPr lang="en-US" sz="3200" spc="45" dirty="0">
                <a:effectLst/>
                <a:ea typeface="Times New Roman" panose="02020603050405020304" pitchFamily="18" charset="0"/>
              </a:rPr>
              <a:t> </a:t>
            </a:r>
            <a:r>
              <a:rPr lang="en-US" sz="3200" dirty="0">
                <a:effectLst/>
                <a:ea typeface="Times New Roman" panose="02020603050405020304" pitchFamily="18" charset="0"/>
              </a:rPr>
              <a:t>simplified</a:t>
            </a:r>
            <a:r>
              <a:rPr lang="en-US" sz="3200" spc="45" dirty="0">
                <a:effectLst/>
                <a:ea typeface="Times New Roman" panose="02020603050405020304" pitchFamily="18" charset="0"/>
              </a:rPr>
              <a:t> </a:t>
            </a:r>
            <a:r>
              <a:rPr lang="en-US" sz="3200" dirty="0">
                <a:effectLst/>
                <a:ea typeface="Times New Roman" panose="02020603050405020304" pitchFamily="18" charset="0"/>
              </a:rPr>
              <a:t>business</a:t>
            </a:r>
            <a:r>
              <a:rPr lang="en-US" sz="3200" spc="55" dirty="0">
                <a:effectLst/>
                <a:ea typeface="Times New Roman" panose="02020603050405020304" pitchFamily="18" charset="0"/>
              </a:rPr>
              <a:t> </a:t>
            </a:r>
            <a:r>
              <a:rPr lang="en-US" sz="3200" dirty="0">
                <a:effectLst/>
                <a:ea typeface="Times New Roman" panose="02020603050405020304" pitchFamily="18" charset="0"/>
              </a:rPr>
              <a:t>processes</a:t>
            </a:r>
            <a:r>
              <a:rPr lang="en-US" sz="3200" spc="55" dirty="0">
                <a:effectLst/>
                <a:ea typeface="Times New Roman" panose="02020603050405020304" pitchFamily="18" charset="0"/>
              </a:rPr>
              <a:t> </a:t>
            </a:r>
            <a:r>
              <a:rPr lang="en-US" sz="3200" dirty="0">
                <a:effectLst/>
                <a:ea typeface="Times New Roman" panose="02020603050405020304" pitchFamily="18" charset="0"/>
              </a:rPr>
              <a:t>with</a:t>
            </a:r>
            <a:r>
              <a:rPr lang="en-US" sz="3200" spc="40" dirty="0">
                <a:effectLst/>
                <a:ea typeface="Times New Roman" panose="02020603050405020304" pitchFamily="18" charset="0"/>
              </a:rPr>
              <a:t> </a:t>
            </a:r>
            <a:r>
              <a:rPr lang="en-US" sz="3200" dirty="0">
                <a:effectLst/>
                <a:ea typeface="Times New Roman" panose="02020603050405020304" pitchFamily="18" charset="0"/>
              </a:rPr>
              <a:t>the</a:t>
            </a:r>
            <a:r>
              <a:rPr lang="en-US" sz="3200" spc="50" dirty="0">
                <a:effectLst/>
                <a:ea typeface="Times New Roman" panose="02020603050405020304" pitchFamily="18" charset="0"/>
              </a:rPr>
              <a:t> </a:t>
            </a:r>
            <a:r>
              <a:rPr lang="en-US" sz="3200" dirty="0">
                <a:effectLst/>
                <a:ea typeface="Times New Roman" panose="02020603050405020304" pitchFamily="18" charset="0"/>
              </a:rPr>
              <a:t>help</a:t>
            </a:r>
            <a:r>
              <a:rPr lang="en-US" sz="3200" spc="55" dirty="0">
                <a:effectLst/>
                <a:ea typeface="Times New Roman" panose="02020603050405020304" pitchFamily="18" charset="0"/>
              </a:rPr>
              <a:t> </a:t>
            </a:r>
            <a:r>
              <a:rPr lang="en-US" sz="3200" dirty="0">
                <a:effectLst/>
                <a:ea typeface="Times New Roman" panose="02020603050405020304" pitchFamily="18" charset="0"/>
              </a:rPr>
              <a:t>of</a:t>
            </a:r>
            <a:r>
              <a:rPr lang="en-US" sz="3200" spc="40" dirty="0">
                <a:effectLst/>
                <a:ea typeface="Times New Roman" panose="02020603050405020304" pitchFamily="18" charset="0"/>
              </a:rPr>
              <a:t> </a:t>
            </a:r>
            <a:r>
              <a:rPr lang="en-US" sz="3200" dirty="0">
                <a:effectLst/>
                <a:ea typeface="Times New Roman" panose="02020603050405020304" pitchFamily="18" charset="0"/>
              </a:rPr>
              <a:t>video</a:t>
            </a:r>
            <a:r>
              <a:rPr lang="en-US" sz="3200" spc="50" dirty="0">
                <a:effectLst/>
                <a:ea typeface="Times New Roman" panose="02020603050405020304" pitchFamily="18" charset="0"/>
              </a:rPr>
              <a:t> </a:t>
            </a:r>
            <a:r>
              <a:rPr lang="en-US" sz="3200" dirty="0">
                <a:effectLst/>
                <a:ea typeface="Times New Roman" panose="02020603050405020304" pitchFamily="18" charset="0"/>
              </a:rPr>
              <a:t>conferencing,</a:t>
            </a:r>
            <a:r>
              <a:rPr lang="en-US" sz="3200" spc="50" dirty="0">
                <a:effectLst/>
                <a:ea typeface="Times New Roman" panose="02020603050405020304" pitchFamily="18" charset="0"/>
              </a:rPr>
              <a:t> </a:t>
            </a:r>
            <a:r>
              <a:rPr lang="en-US" sz="3200" dirty="0">
                <a:effectLst/>
                <a:ea typeface="Times New Roman" panose="02020603050405020304" pitchFamily="18" charset="0"/>
              </a:rPr>
              <a:t>cloud</a:t>
            </a:r>
            <a:r>
              <a:rPr lang="en-US" sz="3200" spc="45" dirty="0">
                <a:effectLst/>
                <a:ea typeface="Times New Roman" panose="02020603050405020304" pitchFamily="18" charset="0"/>
              </a:rPr>
              <a:t> </a:t>
            </a:r>
            <a:r>
              <a:rPr lang="en-US" sz="3200" dirty="0">
                <a:effectLst/>
                <a:ea typeface="Times New Roman" panose="02020603050405020304" pitchFamily="18" charset="0"/>
              </a:rPr>
              <a:t>computing and instant messaging. The result is greater productivity and efficiency</a:t>
            </a:r>
            <a:endParaRPr lang="en-US" sz="3200" dirty="0"/>
          </a:p>
        </p:txBody>
      </p:sp>
    </p:spTree>
    <p:extLst>
      <p:ext uri="{BB962C8B-B14F-4D97-AF65-F5344CB8AC3E}">
        <p14:creationId xmlns:p14="http://schemas.microsoft.com/office/powerpoint/2010/main" val="28893666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CADC0A-5384-4BC1-837B-EAD29A0B6227}"/>
              </a:ext>
            </a:extLst>
          </p:cNvPr>
          <p:cNvSpPr>
            <a:spLocks noGrp="1"/>
          </p:cNvSpPr>
          <p:nvPr>
            <p:ph type="title"/>
          </p:nvPr>
        </p:nvSpPr>
        <p:spPr/>
        <p:txBody>
          <a:bodyPr>
            <a:normAutofit/>
          </a:bodyPr>
          <a:lstStyle/>
          <a:p>
            <a:r>
              <a:rPr lang="en-US" sz="4000" b="1" dirty="0"/>
              <a:t>Limitation of Business Environment</a:t>
            </a:r>
          </a:p>
        </p:txBody>
      </p:sp>
      <p:sp>
        <p:nvSpPr>
          <p:cNvPr id="3" name="Content Placeholder 2">
            <a:extLst>
              <a:ext uri="{FF2B5EF4-FFF2-40B4-BE49-F238E27FC236}">
                <a16:creationId xmlns:a16="http://schemas.microsoft.com/office/drawing/2014/main" id="{8A23297C-CFDB-4DDB-96E7-32063C250F17}"/>
              </a:ext>
            </a:extLst>
          </p:cNvPr>
          <p:cNvSpPr>
            <a:spLocks noGrp="1"/>
          </p:cNvSpPr>
          <p:nvPr>
            <p:ph idx="1"/>
          </p:nvPr>
        </p:nvSpPr>
        <p:spPr>
          <a:xfrm>
            <a:off x="838200" y="1478280"/>
            <a:ext cx="10515600" cy="4698683"/>
          </a:xfrm>
        </p:spPr>
        <p:txBody>
          <a:bodyPr>
            <a:normAutofit lnSpcReduction="10000"/>
          </a:bodyPr>
          <a:lstStyle/>
          <a:p>
            <a:pPr marL="342900" marR="416560" lvl="0" indent="-342900" algn="just">
              <a:spcBef>
                <a:spcPts val="0"/>
              </a:spcBef>
              <a:spcAft>
                <a:spcPts val="0"/>
              </a:spcAft>
              <a:buFont typeface="Symbol" panose="05050102010706020507" pitchFamily="18" charset="2"/>
              <a:buChar char=""/>
            </a:pPr>
            <a:r>
              <a:rPr lang="en-US" b="1" dirty="0">
                <a:effectLst/>
                <a:latin typeface="Times New Roman" panose="02020603050405020304" pitchFamily="18" charset="0"/>
                <a:ea typeface="Times New Roman" panose="02020603050405020304" pitchFamily="18" charset="0"/>
              </a:rPr>
              <a:t>Unexpected and Unanticipated Events </a:t>
            </a:r>
            <a:endParaRPr lang="en-US" dirty="0">
              <a:effectLst/>
              <a:latin typeface="Times New Roman" panose="02020603050405020304" pitchFamily="18" charset="0"/>
              <a:ea typeface="Times New Roman" panose="02020603050405020304" pitchFamily="18" charset="0"/>
            </a:endParaRPr>
          </a:p>
          <a:p>
            <a:pPr marL="876300" marR="416560" algn="just">
              <a:spcBef>
                <a:spcPts val="0"/>
              </a:spcBef>
              <a:spcAft>
                <a:spcPts val="0"/>
              </a:spcAft>
            </a:pPr>
            <a:r>
              <a:rPr lang="en-US" dirty="0">
                <a:effectLst/>
                <a:latin typeface="Times New Roman" panose="02020603050405020304" pitchFamily="18" charset="0"/>
                <a:ea typeface="Times New Roman" panose="02020603050405020304" pitchFamily="18" charset="0"/>
              </a:rPr>
              <a:t>We cannot tell unexpected and unanticipated events in business environment analysis. Sometime, business must face unexpected happenings. So, there will no benefit of business environment in these cases.</a:t>
            </a:r>
          </a:p>
          <a:p>
            <a:pPr marL="342900" marR="416560" lvl="0" indent="-342900" algn="just">
              <a:spcBef>
                <a:spcPts val="0"/>
              </a:spcBef>
              <a:spcAft>
                <a:spcPts val="0"/>
              </a:spcAft>
              <a:buFont typeface="Symbol" panose="05050102010706020507" pitchFamily="18" charset="2"/>
              <a:buChar char=""/>
            </a:pPr>
            <a:r>
              <a:rPr lang="en-US" b="1" dirty="0">
                <a:effectLst/>
                <a:latin typeface="Times New Roman" panose="02020603050405020304" pitchFamily="18" charset="0"/>
                <a:ea typeface="Times New Roman" panose="02020603050405020304" pitchFamily="18" charset="0"/>
              </a:rPr>
              <a:t>No sufficient Guarantee</a:t>
            </a:r>
            <a:endParaRPr lang="en-US" dirty="0">
              <a:effectLst/>
              <a:latin typeface="Times New Roman" panose="02020603050405020304" pitchFamily="18" charset="0"/>
              <a:ea typeface="Times New Roman" panose="02020603050405020304" pitchFamily="18" charset="0"/>
            </a:endParaRPr>
          </a:p>
          <a:p>
            <a:pPr marL="876300" marR="416560" algn="just">
              <a:spcBef>
                <a:spcPts val="0"/>
              </a:spcBef>
              <a:spcAft>
                <a:spcPts val="0"/>
              </a:spcAft>
              <a:tabLst>
                <a:tab pos="1035050" algn="l"/>
              </a:tabLst>
            </a:pPr>
            <a:r>
              <a:rPr lang="en-US" dirty="0">
                <a:effectLst/>
                <a:latin typeface="Times New Roman" panose="02020603050405020304" pitchFamily="18" charset="0"/>
                <a:ea typeface="Times New Roman" panose="02020603050405020304" pitchFamily="18" charset="0"/>
              </a:rPr>
              <a:t>Business environment analyst does not give any guarantee whether all events will happen as per estimation in business environment.</a:t>
            </a:r>
          </a:p>
          <a:p>
            <a:pPr marL="342900" marR="416560" lvl="0" indent="-342900" algn="just">
              <a:spcBef>
                <a:spcPts val="0"/>
              </a:spcBef>
              <a:spcAft>
                <a:spcPts val="0"/>
              </a:spcAft>
              <a:buFont typeface="Symbol" panose="05050102010706020507" pitchFamily="18" charset="2"/>
              <a:buChar char=""/>
            </a:pPr>
            <a:r>
              <a:rPr lang="en-US" b="1" dirty="0">
                <a:effectLst/>
                <a:latin typeface="Times New Roman" panose="02020603050405020304" pitchFamily="18" charset="0"/>
                <a:ea typeface="Times New Roman" panose="02020603050405020304" pitchFamily="18" charset="0"/>
              </a:rPr>
              <a:t>Uncritical Faith </a:t>
            </a:r>
            <a:endParaRPr lang="en-US" dirty="0">
              <a:effectLst/>
              <a:latin typeface="Times New Roman" panose="02020603050405020304" pitchFamily="18" charset="0"/>
              <a:ea typeface="Times New Roman" panose="02020603050405020304" pitchFamily="18" charset="0"/>
            </a:endParaRPr>
          </a:p>
          <a:p>
            <a:pPr marL="876300" marR="416560" algn="just">
              <a:spcBef>
                <a:spcPts val="0"/>
              </a:spcBef>
              <a:spcAft>
                <a:spcPts val="0"/>
              </a:spcAft>
            </a:pPr>
            <a:r>
              <a:rPr lang="en-US" dirty="0">
                <a:effectLst/>
                <a:latin typeface="Times New Roman" panose="02020603050405020304" pitchFamily="18" charset="0"/>
                <a:ea typeface="Times New Roman" panose="02020603050405020304" pitchFamily="18" charset="0"/>
              </a:rPr>
              <a:t>Sometime data may be incorrect. So, decisions on basis of these analysis may be risky for business.</a:t>
            </a:r>
          </a:p>
          <a:p>
            <a:pPr algn="just"/>
            <a:endParaRPr lang="en-US" sz="4000" dirty="0"/>
          </a:p>
        </p:txBody>
      </p:sp>
    </p:spTree>
    <p:extLst>
      <p:ext uri="{BB962C8B-B14F-4D97-AF65-F5344CB8AC3E}">
        <p14:creationId xmlns:p14="http://schemas.microsoft.com/office/powerpoint/2010/main" val="17233094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7BA05-A73E-4C8F-BE7E-DC0984E44D32}"/>
              </a:ext>
            </a:extLst>
          </p:cNvPr>
          <p:cNvSpPr>
            <a:spLocks noGrp="1"/>
          </p:cNvSpPr>
          <p:nvPr>
            <p:ph type="title"/>
          </p:nvPr>
        </p:nvSpPr>
        <p:spPr>
          <a:xfrm>
            <a:off x="838200" y="365125"/>
            <a:ext cx="10515600" cy="671195"/>
          </a:xfrm>
        </p:spPr>
        <p:txBody>
          <a:bodyPr>
            <a:normAutofit/>
          </a:bodyPr>
          <a:lstStyle/>
          <a:p>
            <a:r>
              <a:rPr lang="en-US" sz="3600" b="1" dirty="0"/>
              <a:t>Limitation of Business Environment</a:t>
            </a:r>
            <a:endParaRPr lang="en-US" sz="3600" dirty="0"/>
          </a:p>
        </p:txBody>
      </p:sp>
      <p:sp>
        <p:nvSpPr>
          <p:cNvPr id="3" name="Content Placeholder 2">
            <a:extLst>
              <a:ext uri="{FF2B5EF4-FFF2-40B4-BE49-F238E27FC236}">
                <a16:creationId xmlns:a16="http://schemas.microsoft.com/office/drawing/2014/main" id="{BFD712D5-F2B8-4C30-8B7E-3768E120DF22}"/>
              </a:ext>
            </a:extLst>
          </p:cNvPr>
          <p:cNvSpPr>
            <a:spLocks noGrp="1"/>
          </p:cNvSpPr>
          <p:nvPr>
            <p:ph idx="1"/>
          </p:nvPr>
        </p:nvSpPr>
        <p:spPr>
          <a:xfrm>
            <a:off x="838200" y="1036320"/>
            <a:ext cx="11125200" cy="5456555"/>
          </a:xfrm>
        </p:spPr>
        <p:txBody>
          <a:bodyPr>
            <a:normAutofit/>
          </a:bodyPr>
          <a:lstStyle/>
          <a:p>
            <a:pPr marL="342900" marR="419100" lvl="0" indent="-342900" algn="just">
              <a:lnSpc>
                <a:spcPct val="120000"/>
              </a:lnSpc>
              <a:spcBef>
                <a:spcPts val="380"/>
              </a:spcBef>
              <a:spcAft>
                <a:spcPts val="0"/>
              </a:spcAft>
              <a:buFont typeface="Symbol" panose="05050102010706020507" pitchFamily="18" charset="2"/>
              <a:buChar char=""/>
            </a:pPr>
            <a:r>
              <a:rPr lang="en-US" b="1" dirty="0">
                <a:effectLst/>
                <a:latin typeface="Times New Roman" panose="02020603050405020304" pitchFamily="18" charset="0"/>
                <a:ea typeface="Times New Roman" panose="02020603050405020304" pitchFamily="18" charset="0"/>
              </a:rPr>
              <a:t>Based on Assumptions: </a:t>
            </a:r>
            <a:r>
              <a:rPr lang="en-US" dirty="0">
                <a:effectLst/>
                <a:latin typeface="Times New Roman" panose="02020603050405020304" pitchFamily="18" charset="0"/>
                <a:ea typeface="Times New Roman" panose="02020603050405020304" pitchFamily="18" charset="0"/>
              </a:rPr>
              <a:t>All forecasts are based on certain assumptions which may not always be true. The basic assumption behind forecasting is that events do not change haphazardly and there is an orderly pattern in their behavior. This assumption may not hold good in all cases. As a result, forecast may become unreliable.</a:t>
            </a:r>
          </a:p>
          <a:p>
            <a:pPr>
              <a:lnSpc>
                <a:spcPct val="120000"/>
              </a:lnSpc>
            </a:pPr>
            <a:r>
              <a:rPr lang="en-US" b="1" dirty="0">
                <a:effectLst/>
                <a:latin typeface="Times New Roman" panose="02020603050405020304" pitchFamily="18" charset="0"/>
                <a:ea typeface="Times New Roman" panose="02020603050405020304" pitchFamily="18" charset="0"/>
              </a:rPr>
              <a:t>Not Absolute Truth: </a:t>
            </a:r>
            <a:r>
              <a:rPr lang="en-US" dirty="0">
                <a:effectLst/>
                <a:latin typeface="Times New Roman" panose="02020603050405020304" pitchFamily="18" charset="0"/>
                <a:ea typeface="Times New Roman" panose="02020603050405020304" pitchFamily="18" charset="0"/>
              </a:rPr>
              <a:t>Forecasts merely indicate the trend of future events and may not be fully true. The various technique of forecasting simply projects the future trends and cannot guarantee that a particular trend will occur in future. </a:t>
            </a:r>
          </a:p>
        </p:txBody>
      </p:sp>
    </p:spTree>
    <p:extLst>
      <p:ext uri="{BB962C8B-B14F-4D97-AF65-F5344CB8AC3E}">
        <p14:creationId xmlns:p14="http://schemas.microsoft.com/office/powerpoint/2010/main" val="17528527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FBE9E4A-B60E-A639-9424-F7BF2D9B5D10}"/>
              </a:ext>
            </a:extLst>
          </p:cNvPr>
          <p:cNvSpPr>
            <a:spLocks noGrp="1"/>
          </p:cNvSpPr>
          <p:nvPr>
            <p:ph idx="1"/>
          </p:nvPr>
        </p:nvSpPr>
        <p:spPr>
          <a:xfrm>
            <a:off x="944880" y="1645920"/>
            <a:ext cx="10515600" cy="4470083"/>
          </a:xfrm>
        </p:spPr>
        <p:txBody>
          <a:bodyPr/>
          <a:lstStyle/>
          <a:p>
            <a:pPr marL="342900" marR="419100" lvl="0" indent="-342900" algn="just">
              <a:lnSpc>
                <a:spcPct val="120000"/>
              </a:lnSpc>
              <a:spcBef>
                <a:spcPts val="380"/>
              </a:spcBef>
              <a:spcAft>
                <a:spcPts val="0"/>
              </a:spcAft>
              <a:buFont typeface="Symbol" panose="05050102010706020507" pitchFamily="18" charset="2"/>
              <a:buChar char=""/>
            </a:pPr>
            <a:r>
              <a:rPr lang="en-US" sz="2800" b="1" dirty="0">
                <a:effectLst/>
                <a:latin typeface="Times New Roman" panose="02020603050405020304" pitchFamily="18" charset="0"/>
                <a:ea typeface="Times New Roman" panose="02020603050405020304" pitchFamily="18" charset="0"/>
              </a:rPr>
              <a:t>Time-consuming and Expensive: </a:t>
            </a:r>
            <a:r>
              <a:rPr lang="en-US" sz="2800" dirty="0">
                <a:effectLst/>
                <a:latin typeface="Times New Roman" panose="02020603050405020304" pitchFamily="18" charset="0"/>
                <a:ea typeface="Times New Roman" panose="02020603050405020304" pitchFamily="18" charset="0"/>
              </a:rPr>
              <a:t>Lot of time and money are involved in the collection, analysis, and interpretation of data for forecasting.</a:t>
            </a:r>
          </a:p>
          <a:p>
            <a:pPr marL="342900" marR="419100" lvl="0" indent="-342900" algn="just">
              <a:lnSpc>
                <a:spcPct val="120000"/>
              </a:lnSpc>
              <a:spcBef>
                <a:spcPts val="380"/>
              </a:spcBef>
              <a:spcAft>
                <a:spcPts val="0"/>
              </a:spcAft>
              <a:buFont typeface="Symbol" panose="05050102010706020507" pitchFamily="18" charset="2"/>
              <a:buChar char=""/>
            </a:pPr>
            <a:r>
              <a:rPr lang="en-US" sz="2800" b="1" dirty="0">
                <a:effectLst/>
                <a:latin typeface="Times New Roman" panose="02020603050405020304" pitchFamily="18" charset="0"/>
                <a:ea typeface="Times New Roman" panose="02020603050405020304" pitchFamily="18" charset="0"/>
              </a:rPr>
              <a:t>Absence of Strategic Approach</a:t>
            </a:r>
            <a:endParaRPr lang="en-US" sz="2800" dirty="0">
              <a:effectLst/>
              <a:latin typeface="Times New Roman" panose="02020603050405020304" pitchFamily="18" charset="0"/>
              <a:ea typeface="Times New Roman" panose="02020603050405020304" pitchFamily="18" charset="0"/>
            </a:endParaRPr>
          </a:p>
          <a:p>
            <a:pPr marL="876300" marR="419100" algn="just">
              <a:lnSpc>
                <a:spcPct val="120000"/>
              </a:lnSpc>
              <a:spcBef>
                <a:spcPts val="380"/>
              </a:spcBef>
              <a:spcAft>
                <a:spcPts val="0"/>
              </a:spcAft>
            </a:pPr>
            <a:r>
              <a:rPr lang="en-US" sz="2800" dirty="0">
                <a:effectLst/>
                <a:latin typeface="Times New Roman" panose="02020603050405020304" pitchFamily="18" charset="0"/>
                <a:ea typeface="Times New Roman" panose="02020603050405020304" pitchFamily="18" charset="0"/>
              </a:rPr>
              <a:t>Success of any organization lies in adventure and strategic risk-taking. Business analysis often makes an individual too cautious in his approach and he is likely to be left behind the events. So, this analysis should be strategically done.</a:t>
            </a:r>
          </a:p>
          <a:p>
            <a:endParaRPr lang="en-US" dirty="0"/>
          </a:p>
        </p:txBody>
      </p:sp>
      <p:sp>
        <p:nvSpPr>
          <p:cNvPr id="4" name="Title 1">
            <a:extLst>
              <a:ext uri="{FF2B5EF4-FFF2-40B4-BE49-F238E27FC236}">
                <a16:creationId xmlns:a16="http://schemas.microsoft.com/office/drawing/2014/main" id="{E5E1AFC0-CB3E-2807-2191-41A47DEC74B9}"/>
              </a:ext>
            </a:extLst>
          </p:cNvPr>
          <p:cNvSpPr txBox="1">
            <a:spLocks/>
          </p:cNvSpPr>
          <p:nvPr/>
        </p:nvSpPr>
        <p:spPr>
          <a:xfrm>
            <a:off x="838200" y="365125"/>
            <a:ext cx="10515600" cy="67119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a:t>Limitation of Business Environment</a:t>
            </a:r>
            <a:endParaRPr lang="en-US" sz="4000" dirty="0"/>
          </a:p>
        </p:txBody>
      </p:sp>
    </p:spTree>
    <p:extLst>
      <p:ext uri="{BB962C8B-B14F-4D97-AF65-F5344CB8AC3E}">
        <p14:creationId xmlns:p14="http://schemas.microsoft.com/office/powerpoint/2010/main" val="40460480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DFCB76A-3995-F623-4CC8-8F2498969EB4}"/>
              </a:ext>
            </a:extLst>
          </p:cNvPr>
          <p:cNvSpPr>
            <a:spLocks noGrp="1"/>
          </p:cNvSpPr>
          <p:nvPr>
            <p:ph idx="1"/>
          </p:nvPr>
        </p:nvSpPr>
        <p:spPr/>
        <p:txBody>
          <a:bodyPr>
            <a:normAutofit/>
          </a:bodyPr>
          <a:lstStyle/>
          <a:p>
            <a:pPr marL="0" indent="0" algn="ctr">
              <a:buNone/>
            </a:pPr>
            <a:r>
              <a:rPr lang="en-US" sz="7200" dirty="0">
                <a:solidFill>
                  <a:schemeClr val="accent1"/>
                </a:solidFill>
              </a:rPr>
              <a:t>Thank You</a:t>
            </a:r>
          </a:p>
          <a:p>
            <a:pPr marL="0" indent="0" algn="ctr">
              <a:buNone/>
            </a:pPr>
            <a:r>
              <a:rPr lang="en-US" sz="7200" dirty="0">
                <a:solidFill>
                  <a:schemeClr val="accent1"/>
                </a:solidFill>
              </a:rPr>
              <a:t>?</a:t>
            </a:r>
          </a:p>
        </p:txBody>
      </p:sp>
    </p:spTree>
    <p:extLst>
      <p:ext uri="{BB962C8B-B14F-4D97-AF65-F5344CB8AC3E}">
        <p14:creationId xmlns:p14="http://schemas.microsoft.com/office/powerpoint/2010/main" val="4036706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F486C0-4BC0-4671-8AA4-0C91CEEC0E06}"/>
              </a:ext>
            </a:extLst>
          </p:cNvPr>
          <p:cNvSpPr>
            <a:spLocks noGrp="1"/>
          </p:cNvSpPr>
          <p:nvPr>
            <p:ph type="title"/>
          </p:nvPr>
        </p:nvSpPr>
        <p:spPr/>
        <p:txBody>
          <a:bodyPr/>
          <a:lstStyle/>
          <a:p>
            <a:r>
              <a:rPr lang="en-US" b="1" dirty="0"/>
              <a:t>Features of Business Environment</a:t>
            </a:r>
          </a:p>
        </p:txBody>
      </p:sp>
      <p:sp>
        <p:nvSpPr>
          <p:cNvPr id="3" name="Content Placeholder 2">
            <a:extLst>
              <a:ext uri="{FF2B5EF4-FFF2-40B4-BE49-F238E27FC236}">
                <a16:creationId xmlns:a16="http://schemas.microsoft.com/office/drawing/2014/main" id="{FFB383B6-850E-4866-97AA-A6E33120773E}"/>
              </a:ext>
            </a:extLst>
          </p:cNvPr>
          <p:cNvSpPr>
            <a:spLocks noGrp="1"/>
          </p:cNvSpPr>
          <p:nvPr>
            <p:ph idx="1"/>
          </p:nvPr>
        </p:nvSpPr>
        <p:spPr/>
        <p:txBody>
          <a:bodyPr>
            <a:normAutofit/>
          </a:bodyPr>
          <a:lstStyle/>
          <a:p>
            <a:pPr marL="514350" indent="-514350">
              <a:buFont typeface="+mj-lt"/>
              <a:buAutoNum type="arabicPeriod"/>
            </a:pPr>
            <a:r>
              <a:rPr lang="en-US" sz="3600" b="1" dirty="0"/>
              <a:t>Business environment is an inherent part of business. </a:t>
            </a:r>
          </a:p>
          <a:p>
            <a:pPr marL="514350" indent="-514350">
              <a:buFont typeface="+mj-lt"/>
              <a:buAutoNum type="arabicPeriod"/>
            </a:pPr>
            <a:r>
              <a:rPr lang="en-US" sz="3600" b="1" dirty="0">
                <a:effectLst/>
                <a:latin typeface="Times New Roman" panose="02020603050405020304" pitchFamily="18" charset="0"/>
                <a:ea typeface="Times New Roman" panose="02020603050405020304" pitchFamily="18" charset="0"/>
              </a:rPr>
              <a:t>Complexity</a:t>
            </a:r>
          </a:p>
          <a:p>
            <a:pPr marL="514350" indent="-514350">
              <a:buFont typeface="+mj-lt"/>
              <a:buAutoNum type="arabicPeriod"/>
            </a:pPr>
            <a:r>
              <a:rPr lang="en-US" sz="3600" b="1" dirty="0">
                <a:effectLst/>
                <a:latin typeface="Times New Roman" panose="02020603050405020304" pitchFamily="18" charset="0"/>
                <a:ea typeface="Times New Roman" panose="02020603050405020304" pitchFamily="18" charset="0"/>
              </a:rPr>
              <a:t>Dynamic</a:t>
            </a:r>
          </a:p>
          <a:p>
            <a:pPr marL="514350" indent="-514350">
              <a:buFont typeface="+mj-lt"/>
              <a:buAutoNum type="arabicPeriod"/>
            </a:pPr>
            <a:r>
              <a:rPr lang="en-US" sz="3600" b="1" dirty="0">
                <a:effectLst/>
                <a:latin typeface="Times New Roman" panose="02020603050405020304" pitchFamily="18" charset="0"/>
                <a:ea typeface="Times New Roman" panose="02020603050405020304" pitchFamily="18" charset="0"/>
              </a:rPr>
              <a:t>Uncertainty</a:t>
            </a:r>
          </a:p>
          <a:p>
            <a:pPr marL="514350" indent="-514350">
              <a:buFont typeface="+mj-lt"/>
              <a:buAutoNum type="arabicPeriod"/>
            </a:pPr>
            <a:r>
              <a:rPr lang="en-US" sz="3600" b="1" dirty="0">
                <a:effectLst/>
                <a:latin typeface="Times New Roman" panose="02020603050405020304" pitchFamily="18" charset="0"/>
                <a:ea typeface="Times New Roman" panose="02020603050405020304" pitchFamily="18" charset="0"/>
              </a:rPr>
              <a:t>Business environment is multi-dimensional</a:t>
            </a:r>
            <a:endParaRPr lang="en-US" sz="3600" b="1" dirty="0"/>
          </a:p>
        </p:txBody>
      </p:sp>
    </p:spTree>
    <p:extLst>
      <p:ext uri="{BB962C8B-B14F-4D97-AF65-F5344CB8AC3E}">
        <p14:creationId xmlns:p14="http://schemas.microsoft.com/office/powerpoint/2010/main" val="31796982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87B4B-3391-4E1B-84B5-A454B1A7B396}"/>
              </a:ext>
            </a:extLst>
          </p:cNvPr>
          <p:cNvSpPr>
            <a:spLocks noGrp="1"/>
          </p:cNvSpPr>
          <p:nvPr>
            <p:ph type="title"/>
          </p:nvPr>
        </p:nvSpPr>
        <p:spPr/>
        <p:txBody>
          <a:bodyPr>
            <a:normAutofit/>
          </a:bodyPr>
          <a:lstStyle/>
          <a:p>
            <a:r>
              <a:rPr lang="en-US" sz="4000" b="1" dirty="0"/>
              <a:t>Importance of Business Environment</a:t>
            </a:r>
          </a:p>
        </p:txBody>
      </p:sp>
      <p:sp>
        <p:nvSpPr>
          <p:cNvPr id="3" name="Content Placeholder 2">
            <a:extLst>
              <a:ext uri="{FF2B5EF4-FFF2-40B4-BE49-F238E27FC236}">
                <a16:creationId xmlns:a16="http://schemas.microsoft.com/office/drawing/2014/main" id="{C99CAF73-FBD8-4DBC-8F85-1F6249B19B30}"/>
              </a:ext>
            </a:extLst>
          </p:cNvPr>
          <p:cNvSpPr>
            <a:spLocks noGrp="1"/>
          </p:cNvSpPr>
          <p:nvPr>
            <p:ph idx="1"/>
          </p:nvPr>
        </p:nvSpPr>
        <p:spPr>
          <a:xfrm>
            <a:off x="838200" y="1690688"/>
            <a:ext cx="10515600" cy="4486275"/>
          </a:xfrm>
        </p:spPr>
        <p:txBody>
          <a:bodyPr>
            <a:normAutofit lnSpcReduction="10000"/>
          </a:bodyPr>
          <a:lstStyle/>
          <a:p>
            <a:pPr marL="514350" indent="-514350" algn="just">
              <a:buFont typeface="+mj-lt"/>
              <a:buAutoNum type="arabicPeriod"/>
            </a:pPr>
            <a:r>
              <a:rPr lang="en-US" dirty="0"/>
              <a:t>Helps the firm to identify the strengths and weaknesses of business.</a:t>
            </a:r>
          </a:p>
          <a:p>
            <a:pPr marL="514350" indent="-514350" algn="just">
              <a:buFont typeface="+mj-lt"/>
              <a:buAutoNum type="arabicPeriod"/>
            </a:pPr>
            <a:r>
              <a:rPr lang="en-US" dirty="0"/>
              <a:t>To identify the various opportunities and threats to the business.</a:t>
            </a:r>
          </a:p>
          <a:p>
            <a:pPr marL="514350" indent="-514350" algn="just">
              <a:buFont typeface="+mj-lt"/>
              <a:buAutoNum type="arabicPeriod"/>
            </a:pPr>
            <a:r>
              <a:rPr lang="en-US" dirty="0"/>
              <a:t>To formulate their own strategies after analyzing the competitors’ strategies.</a:t>
            </a:r>
          </a:p>
          <a:p>
            <a:pPr marL="514350" indent="-514350" algn="just">
              <a:buFont typeface="+mj-lt"/>
              <a:buAutoNum type="arabicPeriod"/>
            </a:pPr>
            <a:r>
              <a:rPr lang="en-US" dirty="0"/>
              <a:t>Enables the enterprises to identify the areas for growth and expansion of their activities.</a:t>
            </a:r>
          </a:p>
          <a:p>
            <a:pPr marL="514350" indent="-514350" algn="just">
              <a:buFont typeface="+mj-lt"/>
              <a:buAutoNum type="arabicPeriod"/>
            </a:pPr>
            <a:r>
              <a:rPr lang="en-US" dirty="0"/>
              <a:t>To formulate its broad strategies and long-term policies that should match with society needs.</a:t>
            </a:r>
          </a:p>
          <a:p>
            <a:pPr marL="514350" indent="-514350" algn="just">
              <a:buFont typeface="+mj-lt"/>
              <a:buAutoNum type="arabicPeriod"/>
            </a:pPr>
            <a:r>
              <a:rPr lang="en-US" dirty="0"/>
              <a:t>To adapt itself as per the dynamic changes, condition, or events of the environment</a:t>
            </a:r>
          </a:p>
          <a:p>
            <a:pPr algn="just"/>
            <a:endParaRPr lang="en-US" dirty="0"/>
          </a:p>
        </p:txBody>
      </p:sp>
    </p:spTree>
    <p:extLst>
      <p:ext uri="{BB962C8B-B14F-4D97-AF65-F5344CB8AC3E}">
        <p14:creationId xmlns:p14="http://schemas.microsoft.com/office/powerpoint/2010/main" val="10001084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F3AFB-BA44-4A06-99DD-EDDEEB8BF4DC}"/>
              </a:ext>
            </a:extLst>
          </p:cNvPr>
          <p:cNvSpPr>
            <a:spLocks noGrp="1"/>
          </p:cNvSpPr>
          <p:nvPr>
            <p:ph type="title"/>
          </p:nvPr>
        </p:nvSpPr>
        <p:spPr/>
        <p:txBody>
          <a:bodyPr>
            <a:normAutofit/>
          </a:bodyPr>
          <a:lstStyle/>
          <a:p>
            <a:r>
              <a:rPr lang="en-US" sz="4000" b="1" dirty="0"/>
              <a:t>Components of Business Environment </a:t>
            </a:r>
          </a:p>
        </p:txBody>
      </p:sp>
      <p:pic>
        <p:nvPicPr>
          <p:cNvPr id="4" name="image3.jpeg">
            <a:extLst>
              <a:ext uri="{FF2B5EF4-FFF2-40B4-BE49-F238E27FC236}">
                <a16:creationId xmlns:a16="http://schemas.microsoft.com/office/drawing/2014/main" id="{09A8B50C-892A-4550-914D-CE1BB3EE93CC}"/>
              </a:ext>
            </a:extLst>
          </p:cNvPr>
          <p:cNvPicPr>
            <a:picLocks noChangeAspect="1"/>
          </p:cNvPicPr>
          <p:nvPr/>
        </p:nvPicPr>
        <p:blipFill>
          <a:blip r:embed="rId2" cstate="print"/>
          <a:stretch>
            <a:fillRect/>
          </a:stretch>
        </p:blipFill>
        <p:spPr>
          <a:xfrm>
            <a:off x="502920" y="1554480"/>
            <a:ext cx="10850879" cy="3733799"/>
          </a:xfrm>
          <a:prstGeom prst="rect">
            <a:avLst/>
          </a:prstGeom>
        </p:spPr>
      </p:pic>
    </p:spTree>
    <p:extLst>
      <p:ext uri="{BB962C8B-B14F-4D97-AF65-F5344CB8AC3E}">
        <p14:creationId xmlns:p14="http://schemas.microsoft.com/office/powerpoint/2010/main" val="15548950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3" name="Rectangle 72">
            <a:extLst>
              <a:ext uri="{FF2B5EF4-FFF2-40B4-BE49-F238E27FC236}">
                <a16:creationId xmlns:a16="http://schemas.microsoft.com/office/drawing/2014/main" id="{22F15A2D-2324-487D-A02A-BF46C5C580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Freeform: Shape 74">
            <a:extLst>
              <a:ext uri="{FF2B5EF4-FFF2-40B4-BE49-F238E27FC236}">
                <a16:creationId xmlns:a16="http://schemas.microsoft.com/office/drawing/2014/main" id="{17A7F34E-D418-47E2-9F86-2C45BBC312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732" y="321733"/>
            <a:ext cx="11546828" cy="6214534"/>
          </a:xfrm>
          <a:custGeom>
            <a:avLst/>
            <a:gdLst>
              <a:gd name="connsiteX0" fmla="*/ 0 w 11546828"/>
              <a:gd name="connsiteY0" fmla="*/ 0 h 6214534"/>
              <a:gd name="connsiteX1" fmla="*/ 7965430 w 11546828"/>
              <a:gd name="connsiteY1" fmla="*/ 0 h 6214534"/>
              <a:gd name="connsiteX2" fmla="*/ 7965430 w 11546828"/>
              <a:gd name="connsiteY2" fmla="*/ 1786 h 6214534"/>
              <a:gd name="connsiteX3" fmla="*/ 11546828 w 11546828"/>
              <a:gd name="connsiteY3" fmla="*/ 1786 h 6214534"/>
              <a:gd name="connsiteX4" fmla="*/ 11546828 w 11546828"/>
              <a:gd name="connsiteY4" fmla="*/ 2866740 h 6214534"/>
              <a:gd name="connsiteX5" fmla="*/ 11225095 w 11546828"/>
              <a:gd name="connsiteY5" fmla="*/ 3179536 h 6214534"/>
              <a:gd name="connsiteX6" fmla="*/ 11225095 w 11546828"/>
              <a:gd name="connsiteY6" fmla="*/ 301542 h 6214534"/>
              <a:gd name="connsiteX7" fmla="*/ 320042 w 11546828"/>
              <a:gd name="connsiteY7" fmla="*/ 301542 h 6214534"/>
              <a:gd name="connsiteX8" fmla="*/ 320042 w 11546828"/>
              <a:gd name="connsiteY8" fmla="*/ 5909424 h 6214534"/>
              <a:gd name="connsiteX9" fmla="*/ 8417210 w 11546828"/>
              <a:gd name="connsiteY9" fmla="*/ 5909424 h 6214534"/>
              <a:gd name="connsiteX10" fmla="*/ 8103383 w 11546828"/>
              <a:gd name="connsiteY10" fmla="*/ 6214534 h 6214534"/>
              <a:gd name="connsiteX11" fmla="*/ 7222929 w 11546828"/>
              <a:gd name="connsiteY11" fmla="*/ 6214534 h 6214534"/>
              <a:gd name="connsiteX12" fmla="*/ 7222929 w 11546828"/>
              <a:gd name="connsiteY12" fmla="*/ 6212748 h 6214534"/>
              <a:gd name="connsiteX13" fmla="*/ 0 w 11546828"/>
              <a:gd name="connsiteY13" fmla="*/ 6212748 h 62145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546828" h="6214534">
                <a:moveTo>
                  <a:pt x="0" y="0"/>
                </a:moveTo>
                <a:lnTo>
                  <a:pt x="7965430" y="0"/>
                </a:lnTo>
                <a:lnTo>
                  <a:pt x="7965430" y="1786"/>
                </a:lnTo>
                <a:lnTo>
                  <a:pt x="11546828" y="1786"/>
                </a:lnTo>
                <a:lnTo>
                  <a:pt x="11546828" y="2866740"/>
                </a:lnTo>
                <a:lnTo>
                  <a:pt x="11225095" y="3179536"/>
                </a:lnTo>
                <a:lnTo>
                  <a:pt x="11225095" y="301542"/>
                </a:lnTo>
                <a:lnTo>
                  <a:pt x="320042" y="301542"/>
                </a:lnTo>
                <a:lnTo>
                  <a:pt x="320042" y="5909424"/>
                </a:lnTo>
                <a:lnTo>
                  <a:pt x="8417210" y="5909424"/>
                </a:lnTo>
                <a:lnTo>
                  <a:pt x="8103383" y="6214534"/>
                </a:lnTo>
                <a:lnTo>
                  <a:pt x="7222929" y="6214534"/>
                </a:lnTo>
                <a:lnTo>
                  <a:pt x="7222929" y="6212748"/>
                </a:lnTo>
                <a:lnTo>
                  <a:pt x="0" y="6212748"/>
                </a:lnTo>
                <a:close/>
              </a:path>
            </a:pathLst>
          </a:custGeom>
          <a:solidFill>
            <a:schemeClr val="tx1">
              <a:lumMod val="50000"/>
              <a:lumOff val="5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7" name="Right Triangle 76">
            <a:extLst>
              <a:ext uri="{FF2B5EF4-FFF2-40B4-BE49-F238E27FC236}">
                <a16:creationId xmlns:a16="http://schemas.microsoft.com/office/drawing/2014/main" id="{2AEAFA59-923A-4F54-8B49-44C970BCC3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100" name="Picture 4" descr="What is Business Environment? definition, salient features and components -  Business Jargons">
            <a:extLst>
              <a:ext uri="{FF2B5EF4-FFF2-40B4-BE49-F238E27FC236}">
                <a16:creationId xmlns:a16="http://schemas.microsoft.com/office/drawing/2014/main" id="{F2353D69-ACD2-4BC0-B844-4DFE397A1317}"/>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bwMode="auto">
          <a:xfrm>
            <a:off x="962163" y="754380"/>
            <a:ext cx="9416277" cy="46183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2538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64C790-0D43-4A33-AD73-F0F30B25C745}"/>
              </a:ext>
            </a:extLst>
          </p:cNvPr>
          <p:cNvSpPr>
            <a:spLocks noGrp="1"/>
          </p:cNvSpPr>
          <p:nvPr>
            <p:ph type="title"/>
          </p:nvPr>
        </p:nvSpPr>
        <p:spPr/>
        <p:txBody>
          <a:bodyPr/>
          <a:lstStyle/>
          <a:p>
            <a:r>
              <a:rPr lang="en-US" dirty="0"/>
              <a:t>A.</a:t>
            </a:r>
            <a:r>
              <a:rPr lang="en-US" sz="4400" dirty="0">
                <a:effectLst/>
                <a:latin typeface="Times New Roman" panose="02020603050405020304" pitchFamily="18" charset="0"/>
                <a:ea typeface="Times New Roman" panose="02020603050405020304" pitchFamily="18" charset="0"/>
              </a:rPr>
              <a:t> Internal</a:t>
            </a:r>
            <a:r>
              <a:rPr lang="en-US" sz="4400" spc="-55" dirty="0">
                <a:effectLst/>
                <a:latin typeface="Times New Roman" panose="02020603050405020304" pitchFamily="18" charset="0"/>
                <a:ea typeface="Times New Roman" panose="02020603050405020304" pitchFamily="18" charset="0"/>
              </a:rPr>
              <a:t> </a:t>
            </a:r>
            <a:r>
              <a:rPr lang="en-US" sz="4400" dirty="0">
                <a:effectLst/>
                <a:latin typeface="Times New Roman" panose="02020603050405020304" pitchFamily="18" charset="0"/>
                <a:ea typeface="Times New Roman" panose="02020603050405020304" pitchFamily="18" charset="0"/>
              </a:rPr>
              <a:t>environment</a:t>
            </a:r>
            <a:r>
              <a:rPr lang="en-US" sz="4400" spc="-50" dirty="0">
                <a:effectLst/>
                <a:latin typeface="Times New Roman" panose="02020603050405020304" pitchFamily="18" charset="0"/>
                <a:ea typeface="Times New Roman" panose="02020603050405020304" pitchFamily="18" charset="0"/>
              </a:rPr>
              <a:t> </a:t>
            </a:r>
            <a:endParaRPr lang="en-US" dirty="0"/>
          </a:p>
        </p:txBody>
      </p:sp>
      <p:sp>
        <p:nvSpPr>
          <p:cNvPr id="3" name="Content Placeholder 2">
            <a:extLst>
              <a:ext uri="{FF2B5EF4-FFF2-40B4-BE49-F238E27FC236}">
                <a16:creationId xmlns:a16="http://schemas.microsoft.com/office/drawing/2014/main" id="{E15FEE83-69F6-4239-99E7-9EF8796B3B65}"/>
              </a:ext>
            </a:extLst>
          </p:cNvPr>
          <p:cNvSpPr>
            <a:spLocks noGrp="1"/>
          </p:cNvSpPr>
          <p:nvPr>
            <p:ph idx="1"/>
          </p:nvPr>
        </p:nvSpPr>
        <p:spPr/>
        <p:txBody>
          <a:bodyPr>
            <a:normAutofit/>
          </a:bodyPr>
          <a:lstStyle/>
          <a:p>
            <a:pPr algn="just"/>
            <a:r>
              <a:rPr lang="en-US" dirty="0">
                <a:effectLst/>
                <a:latin typeface="Times New Roman" panose="02020603050405020304" pitchFamily="18" charset="0"/>
                <a:ea typeface="Times New Roman" panose="02020603050405020304" pitchFamily="18" charset="0"/>
              </a:rPr>
              <a:t>Internal</a:t>
            </a:r>
            <a:r>
              <a:rPr lang="en-US" spc="-5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environment</a:t>
            </a:r>
            <a:r>
              <a:rPr lang="en-US" spc="-5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includes</a:t>
            </a:r>
            <a:r>
              <a:rPr lang="en-US" spc="-5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all</a:t>
            </a:r>
            <a:r>
              <a:rPr lang="en-US" spc="-5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the</a:t>
            </a:r>
            <a:r>
              <a:rPr lang="en-US" spc="-5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factors</a:t>
            </a:r>
            <a:r>
              <a:rPr lang="en-US" spc="-5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over</a:t>
            </a:r>
            <a:r>
              <a:rPr lang="en-US" spc="-50"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which</a:t>
            </a:r>
            <a:r>
              <a:rPr lang="en-US" spc="-5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organization</a:t>
            </a:r>
            <a:r>
              <a:rPr lang="en-US" spc="-5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has a considerable degree of control such as human resources, organization culture, organization structure, location, company’s image</a:t>
            </a:r>
            <a:r>
              <a:rPr lang="en-US" spc="-15" dirty="0">
                <a:effectLst/>
                <a:latin typeface="Times New Roman" panose="02020603050405020304" pitchFamily="18" charset="0"/>
                <a:ea typeface="Times New Roman" panose="02020603050405020304" pitchFamily="18" charset="0"/>
              </a:rPr>
              <a:t> </a:t>
            </a:r>
            <a:r>
              <a:rPr lang="en-US" dirty="0">
                <a:effectLst/>
                <a:latin typeface="Times New Roman" panose="02020603050405020304" pitchFamily="18" charset="0"/>
                <a:ea typeface="Times New Roman" panose="02020603050405020304" pitchFamily="18" charset="0"/>
              </a:rPr>
              <a:t>etc.</a:t>
            </a:r>
          </a:p>
          <a:p>
            <a:pPr algn="just"/>
            <a:r>
              <a:rPr lang="en-US" dirty="0">
                <a:effectLst/>
                <a:latin typeface="Times New Roman" panose="02020603050405020304" pitchFamily="18" charset="0"/>
                <a:ea typeface="Times New Roman" panose="02020603050405020304" pitchFamily="18" charset="0"/>
              </a:rPr>
              <a:t>The world inside of an organization</a:t>
            </a:r>
            <a:r>
              <a:rPr lang="en-US" dirty="0">
                <a:latin typeface="Times New Roman" panose="02020603050405020304" pitchFamily="18" charset="0"/>
                <a:ea typeface="Times New Roman" panose="02020603050405020304" pitchFamily="18" charset="0"/>
              </a:rPr>
              <a:t>.</a:t>
            </a:r>
          </a:p>
          <a:p>
            <a:pPr algn="just"/>
            <a:r>
              <a:rPr lang="en-US" dirty="0">
                <a:effectLst/>
                <a:latin typeface="Times New Roman" panose="02020603050405020304" pitchFamily="18" charset="0"/>
                <a:ea typeface="Times New Roman" panose="02020603050405020304" pitchFamily="18" charset="0"/>
              </a:rPr>
              <a:t>Controllable factors and organization can alter, modify, introduce,</a:t>
            </a:r>
            <a:endParaRPr lang="en-US" sz="4000" dirty="0"/>
          </a:p>
        </p:txBody>
      </p:sp>
    </p:spTree>
    <p:extLst>
      <p:ext uri="{BB962C8B-B14F-4D97-AF65-F5344CB8AC3E}">
        <p14:creationId xmlns:p14="http://schemas.microsoft.com/office/powerpoint/2010/main" val="34986558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2D3806-F111-4F24-8534-FA33F70CE9FF}"/>
              </a:ext>
            </a:extLst>
          </p:cNvPr>
          <p:cNvSpPr>
            <a:spLocks noGrp="1"/>
          </p:cNvSpPr>
          <p:nvPr>
            <p:ph type="title"/>
          </p:nvPr>
        </p:nvSpPr>
        <p:spPr/>
        <p:txBody>
          <a:bodyPr>
            <a:normAutofit/>
          </a:bodyPr>
          <a:lstStyle/>
          <a:p>
            <a:r>
              <a:rPr lang="en-US" sz="4000" b="1" dirty="0"/>
              <a:t>1. Organization culture</a:t>
            </a:r>
          </a:p>
        </p:txBody>
      </p:sp>
      <p:sp>
        <p:nvSpPr>
          <p:cNvPr id="3" name="Content Placeholder 2">
            <a:extLst>
              <a:ext uri="{FF2B5EF4-FFF2-40B4-BE49-F238E27FC236}">
                <a16:creationId xmlns:a16="http://schemas.microsoft.com/office/drawing/2014/main" id="{CBB845A9-0DCA-4E00-AB49-2762937D631D}"/>
              </a:ext>
            </a:extLst>
          </p:cNvPr>
          <p:cNvSpPr>
            <a:spLocks noGrp="1"/>
          </p:cNvSpPr>
          <p:nvPr>
            <p:ph idx="1"/>
          </p:nvPr>
        </p:nvSpPr>
        <p:spPr>
          <a:xfrm>
            <a:off x="441960" y="1234440"/>
            <a:ext cx="10911840" cy="5258435"/>
          </a:xfrm>
        </p:spPr>
        <p:txBody>
          <a:bodyPr>
            <a:normAutofit fontScale="92500" lnSpcReduction="10000"/>
          </a:bodyPr>
          <a:lstStyle/>
          <a:p>
            <a:pPr algn="just"/>
            <a:r>
              <a:rPr lang="en-US" b="1" dirty="0">
                <a:latin typeface="Times New Roman" panose="02020603050405020304" pitchFamily="18" charset="0"/>
                <a:ea typeface="Wingdings" panose="05000000000000000000" pitchFamily="2" charset="2"/>
                <a:cs typeface="Wingdings" panose="05000000000000000000" pitchFamily="2" charset="2"/>
              </a:rPr>
              <a:t>W</a:t>
            </a:r>
            <a:r>
              <a:rPr lang="en-US" dirty="0">
                <a:effectLst/>
                <a:latin typeface="Times New Roman" panose="02020603050405020304" pitchFamily="18" charset="0"/>
                <a:ea typeface="Wingdings" panose="05000000000000000000" pitchFamily="2" charset="2"/>
                <a:cs typeface="Wingdings" panose="05000000000000000000" pitchFamily="2" charset="2"/>
              </a:rPr>
              <a:t>idely acknowledged component of the internal environment.</a:t>
            </a:r>
          </a:p>
          <a:p>
            <a:pPr algn="just"/>
            <a:r>
              <a:rPr lang="en-US"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latin typeface="Times New Roman" panose="02020603050405020304" pitchFamily="18" charset="0"/>
                <a:ea typeface="Wingdings" panose="05000000000000000000" pitchFamily="2" charset="2"/>
                <a:cs typeface="Wingdings" panose="05000000000000000000" pitchFamily="2" charset="2"/>
              </a:rPr>
              <a:t>R</a:t>
            </a:r>
            <a:r>
              <a:rPr lang="en-US" dirty="0">
                <a:effectLst/>
                <a:latin typeface="Times New Roman" panose="02020603050405020304" pitchFamily="18" charset="0"/>
                <a:ea typeface="Wingdings" panose="05000000000000000000" pitchFamily="2" charset="2"/>
                <a:cs typeface="Wingdings" panose="05000000000000000000" pitchFamily="2" charset="2"/>
              </a:rPr>
              <a:t>efers to values, style and learned ways that shape the collective behavior of humans within an organization. </a:t>
            </a:r>
            <a:endParaRPr lang="en-US" dirty="0">
              <a:latin typeface="Times New Roman" panose="02020603050405020304" pitchFamily="18" charset="0"/>
              <a:ea typeface="Wingdings" panose="05000000000000000000" pitchFamily="2" charset="2"/>
              <a:cs typeface="Wingdings" panose="05000000000000000000" pitchFamily="2" charset="2"/>
            </a:endParaRPr>
          </a:p>
          <a:p>
            <a:pPr algn="just"/>
            <a:r>
              <a:rPr lang="en-US" dirty="0">
                <a:effectLst/>
                <a:latin typeface="Times New Roman" panose="02020603050405020304" pitchFamily="18" charset="0"/>
                <a:ea typeface="Wingdings" panose="05000000000000000000" pitchFamily="2" charset="2"/>
                <a:cs typeface="Wingdings" panose="05000000000000000000" pitchFamily="2" charset="2"/>
              </a:rPr>
              <a:t>Hold</a:t>
            </a:r>
            <a:r>
              <a:rPr lang="en-US" spc="-80"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some</a:t>
            </a:r>
            <a:r>
              <a:rPr lang="en-US" spc="-80"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value</a:t>
            </a:r>
            <a:r>
              <a:rPr lang="en-US" spc="-80"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system</a:t>
            </a:r>
            <a:r>
              <a:rPr lang="en-US" spc="-95"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that</a:t>
            </a:r>
            <a:r>
              <a:rPr lang="en-US" spc="-65"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influences their</a:t>
            </a:r>
            <a:r>
              <a:rPr lang="en-US" spc="-60"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working</a:t>
            </a:r>
            <a:r>
              <a:rPr lang="en-US" spc="-60"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languages,</a:t>
            </a:r>
            <a:r>
              <a:rPr lang="en-US" spc="-60"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ethical</a:t>
            </a:r>
            <a:r>
              <a:rPr lang="en-US" spc="-60"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standards,</a:t>
            </a:r>
            <a:r>
              <a:rPr lang="en-US" spc="-60"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working</a:t>
            </a:r>
            <a:r>
              <a:rPr lang="en-US" spc="-55"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style</a:t>
            </a:r>
            <a:r>
              <a:rPr lang="en-US" spc="-60"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and</a:t>
            </a:r>
            <a:r>
              <a:rPr lang="en-US" spc="-65"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mutual</a:t>
            </a:r>
            <a:r>
              <a:rPr lang="en-US" spc="-50"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interaction.</a:t>
            </a:r>
            <a:r>
              <a:rPr lang="en-US" spc="-60" dirty="0">
                <a:effectLst/>
                <a:latin typeface="Times New Roman" panose="02020603050405020304" pitchFamily="18" charset="0"/>
                <a:ea typeface="Wingdings" panose="05000000000000000000" pitchFamily="2" charset="2"/>
                <a:cs typeface="Wingdings" panose="05000000000000000000" pitchFamily="2" charset="2"/>
              </a:rPr>
              <a:t> </a:t>
            </a:r>
          </a:p>
          <a:p>
            <a:pPr algn="just"/>
            <a:r>
              <a:rPr lang="en-US" dirty="0">
                <a:latin typeface="Times New Roman" panose="02020603050405020304" pitchFamily="18" charset="0"/>
                <a:ea typeface="Wingdings" panose="05000000000000000000" pitchFamily="2" charset="2"/>
                <a:cs typeface="Wingdings" panose="05000000000000000000" pitchFamily="2" charset="2"/>
              </a:rPr>
              <a:t>P</a:t>
            </a:r>
            <a:r>
              <a:rPr lang="en-US" dirty="0">
                <a:effectLst/>
                <a:latin typeface="Times New Roman" panose="02020603050405020304" pitchFamily="18" charset="0"/>
                <a:ea typeface="Wingdings" panose="05000000000000000000" pitchFamily="2" charset="2"/>
                <a:cs typeface="Wingdings" panose="05000000000000000000" pitchFamily="2" charset="2"/>
              </a:rPr>
              <a:t>romotes cooperation and</a:t>
            </a:r>
            <a:r>
              <a:rPr lang="en-US" spc="180"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provides satisfaction among all employees acts as a great internal strength of the business</a:t>
            </a:r>
            <a:r>
              <a:rPr lang="en-US" spc="-50" dirty="0">
                <a:effectLst/>
                <a:latin typeface="Times New Roman" panose="02020603050405020304" pitchFamily="18" charset="0"/>
                <a:ea typeface="Wingdings" panose="05000000000000000000" pitchFamily="2" charset="2"/>
                <a:cs typeface="Wingdings" panose="05000000000000000000" pitchFamily="2" charset="2"/>
              </a:rPr>
              <a:t> </a:t>
            </a:r>
            <a:r>
              <a:rPr lang="en-US" dirty="0">
                <a:effectLst/>
                <a:latin typeface="Times New Roman" panose="02020603050405020304" pitchFamily="18" charset="0"/>
                <a:ea typeface="Wingdings" panose="05000000000000000000" pitchFamily="2" charset="2"/>
                <a:cs typeface="Wingdings" panose="05000000000000000000" pitchFamily="2" charset="2"/>
              </a:rPr>
              <a:t>firm. Types of OC:</a:t>
            </a:r>
          </a:p>
          <a:p>
            <a:pPr marL="514350" indent="-514350" algn="just">
              <a:buFont typeface="+mj-lt"/>
              <a:buAutoNum type="arabicPeriod"/>
            </a:pPr>
            <a:r>
              <a:rPr lang="en-US" dirty="0">
                <a:effectLst/>
                <a:latin typeface="Times New Roman" panose="02020603050405020304" pitchFamily="18" charset="0"/>
                <a:ea typeface="Wingdings" panose="05000000000000000000" pitchFamily="2" charset="2"/>
                <a:cs typeface="Wingdings" panose="05000000000000000000" pitchFamily="2" charset="2"/>
              </a:rPr>
              <a:t>The Clan Culture: </a:t>
            </a:r>
            <a:r>
              <a:rPr lang="en-US" b="1" dirty="0">
                <a:effectLst/>
                <a:latin typeface="Times New Roman" panose="02020603050405020304" pitchFamily="18" charset="0"/>
                <a:ea typeface="Wingdings" panose="05000000000000000000" pitchFamily="2" charset="2"/>
                <a:cs typeface="Wingdings" panose="05000000000000000000" pitchFamily="2" charset="2"/>
              </a:rPr>
              <a:t>Company feels like one big happy family</a:t>
            </a:r>
          </a:p>
          <a:p>
            <a:pPr marL="514350" indent="-514350" algn="just">
              <a:buFont typeface="+mj-lt"/>
              <a:buAutoNum type="arabicPeriod"/>
            </a:pPr>
            <a:r>
              <a:rPr lang="en-US" dirty="0">
                <a:effectLst/>
                <a:latin typeface="Times New Roman" panose="02020603050405020304" pitchFamily="18" charset="0"/>
                <a:ea typeface="Wingdings" panose="05000000000000000000" pitchFamily="2" charset="2"/>
                <a:cs typeface="Wingdings" panose="05000000000000000000" pitchFamily="2" charset="2"/>
              </a:rPr>
              <a:t>Market Culture: </a:t>
            </a:r>
            <a:r>
              <a:rPr lang="en-US" b="1" dirty="0">
                <a:effectLst/>
                <a:latin typeface="Times New Roman" panose="02020603050405020304" pitchFamily="18" charset="0"/>
                <a:ea typeface="Wingdings" panose="05000000000000000000" pitchFamily="2" charset="2"/>
                <a:cs typeface="Wingdings" panose="05000000000000000000" pitchFamily="2" charset="2"/>
              </a:rPr>
              <a:t>Competition and growth</a:t>
            </a:r>
          </a:p>
          <a:p>
            <a:pPr marL="514350" indent="-514350" algn="just">
              <a:buFont typeface="+mj-lt"/>
              <a:buAutoNum type="arabicPeriod"/>
            </a:pPr>
            <a:r>
              <a:rPr lang="en-US" dirty="0">
                <a:effectLst/>
                <a:latin typeface="Times New Roman" panose="02020603050405020304" pitchFamily="18" charset="0"/>
                <a:ea typeface="Wingdings" panose="05000000000000000000" pitchFamily="2" charset="2"/>
                <a:cs typeface="Wingdings" panose="05000000000000000000" pitchFamily="2" charset="2"/>
              </a:rPr>
              <a:t>Hierarchy Culture: </a:t>
            </a:r>
            <a:r>
              <a:rPr lang="en-US" b="1" dirty="0">
                <a:effectLst/>
                <a:latin typeface="Times New Roman" panose="02020603050405020304" pitchFamily="18" charset="0"/>
                <a:ea typeface="Wingdings" panose="05000000000000000000" pitchFamily="2" charset="2"/>
                <a:cs typeface="Wingdings" panose="05000000000000000000" pitchFamily="2" charset="2"/>
              </a:rPr>
              <a:t>Traditional business structure and value quality over quantity</a:t>
            </a:r>
          </a:p>
          <a:p>
            <a:pPr marL="514350" indent="-514350" algn="just">
              <a:buFont typeface="+mj-lt"/>
              <a:buAutoNum type="arabicPeriod"/>
            </a:pPr>
            <a:r>
              <a:rPr lang="en-US" i="0" dirty="0">
                <a:solidFill>
                  <a:srgbClr val="0B0A33"/>
                </a:solidFill>
                <a:effectLst/>
                <a:latin typeface="Thicccboi"/>
              </a:rPr>
              <a:t>Adhocracy culture: </a:t>
            </a:r>
            <a:r>
              <a:rPr lang="en-US" b="1" i="0" dirty="0">
                <a:solidFill>
                  <a:srgbClr val="0B0A33"/>
                </a:solidFill>
                <a:effectLst/>
                <a:latin typeface="Thicccboi"/>
              </a:rPr>
              <a:t>Individual initiative and self-organization in order to accomplish tasks</a:t>
            </a:r>
          </a:p>
          <a:p>
            <a:pPr algn="just"/>
            <a:endParaRPr lang="en-US" dirty="0">
              <a:effectLst/>
              <a:latin typeface="Times New Roman" panose="02020603050405020304" pitchFamily="18" charset="0"/>
              <a:ea typeface="Wingdings" panose="05000000000000000000" pitchFamily="2" charset="2"/>
              <a:cs typeface="Wingdings" panose="05000000000000000000" pitchFamily="2" charset="2"/>
            </a:endParaRPr>
          </a:p>
          <a:p>
            <a:pPr algn="just"/>
            <a:endParaRPr lang="en-US" sz="4000" dirty="0"/>
          </a:p>
        </p:txBody>
      </p:sp>
    </p:spTree>
    <p:extLst>
      <p:ext uri="{BB962C8B-B14F-4D97-AF65-F5344CB8AC3E}">
        <p14:creationId xmlns:p14="http://schemas.microsoft.com/office/powerpoint/2010/main" val="158519922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211</TotalTime>
  <Words>2620</Words>
  <Application>Microsoft Office PowerPoint</Application>
  <PresentationFormat>Widescreen</PresentationFormat>
  <Paragraphs>170</Paragraphs>
  <Slides>37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Arial</vt:lpstr>
      <vt:lpstr>Calibri</vt:lpstr>
      <vt:lpstr>Calibri Light</vt:lpstr>
      <vt:lpstr>Symbol</vt:lpstr>
      <vt:lpstr>Thicccboi</vt:lpstr>
      <vt:lpstr>Times New Roman</vt:lpstr>
      <vt:lpstr>Office Theme</vt:lpstr>
      <vt:lpstr>Overview, Importance and factors of Business Environment</vt:lpstr>
      <vt:lpstr>Definitions</vt:lpstr>
      <vt:lpstr>Concept of Business Environment</vt:lpstr>
      <vt:lpstr>Features of Business Environment</vt:lpstr>
      <vt:lpstr>Importance of Business Environment</vt:lpstr>
      <vt:lpstr>Components of Business Environment </vt:lpstr>
      <vt:lpstr>PowerPoint Presentation</vt:lpstr>
      <vt:lpstr>A. Internal environment </vt:lpstr>
      <vt:lpstr>1. Organization culture</vt:lpstr>
      <vt:lpstr>2. Vision, Mission, and Objectives</vt:lpstr>
      <vt:lpstr>3. Top management structure</vt:lpstr>
      <vt:lpstr>4. Human Resources</vt:lpstr>
      <vt:lpstr>5. Company’s Image</vt:lpstr>
      <vt:lpstr>6. Miscellaneous Factors</vt:lpstr>
      <vt:lpstr> External environment</vt:lpstr>
      <vt:lpstr>External Environment</vt:lpstr>
      <vt:lpstr>Definition</vt:lpstr>
      <vt:lpstr>Micro Environment</vt:lpstr>
      <vt:lpstr>1. Customers</vt:lpstr>
      <vt:lpstr>2. Suppliers</vt:lpstr>
      <vt:lpstr>3. Competitors</vt:lpstr>
      <vt:lpstr>4. Market Intermediaries</vt:lpstr>
      <vt:lpstr>5. Public </vt:lpstr>
      <vt:lpstr>B. Macro Environment</vt:lpstr>
      <vt:lpstr>Component of Macro Environment </vt:lpstr>
      <vt:lpstr>1. Economic environment</vt:lpstr>
      <vt:lpstr>c. Economic System</vt:lpstr>
      <vt:lpstr>PowerPoint Presentation</vt:lpstr>
      <vt:lpstr>Political Environment</vt:lpstr>
      <vt:lpstr>Legal Environment</vt:lpstr>
      <vt:lpstr>Demographic Environment</vt:lpstr>
      <vt:lpstr>Technological environment</vt:lpstr>
      <vt:lpstr>Aspects of Technological Environment</vt:lpstr>
      <vt:lpstr>Limitation of Business Environment</vt:lpstr>
      <vt:lpstr>Limitation of Business Environment</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Manish Dadhich</dc:creator>
  <cp:lastModifiedBy>Manish Dadhich</cp:lastModifiedBy>
  <cp:revision>84</cp:revision>
  <dcterms:created xsi:type="dcterms:W3CDTF">2022-03-06T16:33:18Z</dcterms:created>
  <dcterms:modified xsi:type="dcterms:W3CDTF">2022-09-19T05:57:34Z</dcterms:modified>
</cp:coreProperties>
</file>