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6EC3F-AFC1-D9DF-0858-39CCD0152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E7CA23-786F-0DFF-85D3-D048C070C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3A91C-4597-E51D-CD19-8B476C1D9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DD47-EED1-4408-A9A3-9EEC5F122B8B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DE355-76F2-CE3A-D2E1-D5E5FCDAC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7FFA1-967B-90BA-483A-0606E7A1F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02D0A-8069-4FCE-A261-0A119805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633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9F81A-46BC-72BA-1A2E-9F3642E35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9AA7F9-547D-FEA2-7307-EFD958EC7C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E2D75-FA7D-D4C2-09B5-61D99CE26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DD47-EED1-4408-A9A3-9EEC5F122B8B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3073D-AF0D-3257-6C7C-DB66CCD8E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48FFB-A917-C862-F9D0-B50449F7D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02D0A-8069-4FCE-A261-0A119805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94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F8ACE8-4739-8054-86CA-29EEA48B9E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3FB8A6-CB8D-CE9D-4121-3528AA8CFC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DAE03-A3D7-13BD-D2DD-6A26681AA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DD47-EED1-4408-A9A3-9EEC5F122B8B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9A6B9-03AF-F6B0-3469-6B2BAE7C4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33507D-DC9D-7B19-BE15-5BBC1DA8F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02D0A-8069-4FCE-A261-0A119805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444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E35DB-B4D6-5DAF-A5A0-9422D9C41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16A44-33A0-300C-CF7F-8F1F71ADA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FFDA7-2ECD-C6A9-1505-0425F204F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DD47-EED1-4408-A9A3-9EEC5F122B8B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6F87C-F08D-C877-EF90-6267B931C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A43A2-FBD6-3154-105F-861093166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02D0A-8069-4FCE-A261-0A119805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389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613EC-7BAD-49D0-BC6C-06C07045D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1F95FA-DCF6-3AD7-F76C-62A16FCBA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016EF-672F-51E7-09A5-58D2F4835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DD47-EED1-4408-A9A3-9EEC5F122B8B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CB53C-E3EA-2DAB-12D7-1AE3A9C4C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3D912C-9482-9E63-C823-97B5A52FF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02D0A-8069-4FCE-A261-0A119805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514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1C1B4-8F80-DB05-42ED-141FE8D9B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389D3-F603-5F74-4C8F-69807E4A3F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653259-EADA-730F-8C2F-E39D0D3F5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1D4743-5FE1-4BE7-F65D-0FDA3B3B2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DD47-EED1-4408-A9A3-9EEC5F122B8B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672AE7-44F5-8E7D-151A-F5A72C91C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E0EE5A-46E3-3DE1-39F1-5339C104C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02D0A-8069-4FCE-A261-0A119805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54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B15F-AD64-A7C2-88BF-8226555CD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0D8A97-3468-870C-3A55-ED485AF06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15933E-06BE-FA3B-0610-D5EA27694A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D64A2-2D16-3F9D-5795-DC6FD6E096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77727C-6E7F-8AE6-FF4A-D93618592D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0E6EB9-444E-D102-E4BA-E2E14ACD3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DD47-EED1-4408-A9A3-9EEC5F122B8B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465761-3F66-8596-E098-706FD23BB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CE1728-41C6-A43E-3AEE-AEC49F39C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02D0A-8069-4FCE-A261-0A119805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87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4CF5D-2223-FA21-8B67-4082EDCF1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5270BB-F91B-BB0C-BE51-7FF15B104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DD47-EED1-4408-A9A3-9EEC5F122B8B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01BF8D-66BA-7E69-08B9-9F7E3142B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35286B-E07F-E039-BAAA-002166FBB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02D0A-8069-4FCE-A261-0A119805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155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0D6210-D6AB-A9BA-445F-7D349059F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DD47-EED1-4408-A9A3-9EEC5F122B8B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976504-4D7F-8CDA-1121-C501D34C7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936494-84B0-187F-7987-DA27CAE3D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02D0A-8069-4FCE-A261-0A119805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919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432ED-0DBA-3D51-8A20-B09AE0A92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DC0A4-477D-93DE-850B-90D0EA932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C82D1F-818F-18C7-5D2E-866E854C46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2D1832-F599-060A-58D9-8484FE995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DD47-EED1-4408-A9A3-9EEC5F122B8B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09ECBB-8FA6-2D00-EA65-43C530E82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3CEF5A-208E-7049-92DB-45A31D8DC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02D0A-8069-4FCE-A261-0A119805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21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8747-9466-70E3-E90B-D69ED2D9B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8BEDD5-C568-16E0-17DE-5D6D2F85C8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C5340E-DA9B-52BA-A427-238490C4F1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09AA98-D2D4-64BB-A47F-43F5BE65F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FDD47-EED1-4408-A9A3-9EEC5F122B8B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04CBE0-9969-2175-CA6F-70B02E764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841BED-2DB2-D654-DB26-B566377C2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02D0A-8069-4FCE-A261-0A119805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683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37941C-2A1D-C685-7F46-4F28ECE0D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868AD1-98F3-4656-4DE9-45661B998F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DFEBE-0BFD-274C-9769-53379D90BD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9FDD47-EED1-4408-A9A3-9EEC5F122B8B}" type="datetimeFigureOut">
              <a:rPr lang="en-US" smtClean="0"/>
              <a:t>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9B7E3E-7CE9-53C7-37E0-0B4F1EBA2F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01EFB-AE92-0573-00D5-C9D320DB87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602D0A-8069-4FCE-A261-0A119805E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11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539A1-83AD-330C-15BB-382305BCEA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Housing loan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70AED1-3CF6-EBC7-DB7B-D285EE3412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Dr Manish Dadhich</a:t>
            </a:r>
          </a:p>
        </p:txBody>
      </p:sp>
    </p:spTree>
    <p:extLst>
      <p:ext uri="{BB962C8B-B14F-4D97-AF65-F5344CB8AC3E}">
        <p14:creationId xmlns:p14="http://schemas.microsoft.com/office/powerpoint/2010/main" val="3566929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8B79F-FDF5-E79A-1D86-679706BAA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Housing loan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A47D6-E347-083D-E265-84752F864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housing loan (home loan) is a financial product offered by banks and financial institutions to help individuals purchase, construct, or renovate a house.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848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36236-6168-9997-8FF9-9269D1ADF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8488"/>
          </a:xfrm>
        </p:spPr>
        <p:txBody>
          <a:bodyPr/>
          <a:lstStyle/>
          <a:p>
            <a:pPr algn="ctr"/>
            <a:r>
              <a:rPr lang="en-US" dirty="0"/>
              <a:t>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D54E0-2F06-877E-F3FB-3CE137159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219" y="1047134"/>
            <a:ext cx="11621729" cy="5604389"/>
          </a:xfrm>
        </p:spPr>
        <p:txBody>
          <a:bodyPr>
            <a:normAutofit fontScale="92500" lnSpcReduction="10000"/>
          </a:bodyPr>
          <a:lstStyle/>
          <a:p>
            <a:pPr marL="0" marR="0">
              <a:lnSpc>
                <a:spcPct val="120000"/>
              </a:lnSpc>
              <a:spcAft>
                <a:spcPts val="800"/>
              </a:spcAft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1. Home Purchase Loan- 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To buy a ready-to-move or under-construction house.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2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Loan Tenure: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Usually up to </a:t>
            </a:r>
            <a:r>
              <a:rPr lang="en-US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30 years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2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Interest Rate: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Fixed or floating.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2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Tax Benefits: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2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 to </a:t>
            </a:r>
            <a:r>
              <a:rPr lang="en-US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₹1.5 lakh deduction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principal under </a:t>
            </a:r>
            <a:r>
              <a:rPr lang="en-US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Section 80C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2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Up to </a:t>
            </a:r>
            <a:r>
              <a:rPr lang="en-US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₹2 lakh deduction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interest under </a:t>
            </a:r>
            <a:r>
              <a:rPr lang="en-US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Section 24(b)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20000"/>
              </a:lnSpc>
              <a:spcAft>
                <a:spcPts val="800"/>
              </a:spcAft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2. Home Construction Loan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2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Purpose: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For constructing a house on a self-owned plot.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2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Loan Disbursal: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Given in phases as construction progresses.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2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Tax Benefits:</a:t>
            </a:r>
            <a:r>
              <a:rPr lang="en-US" sz="2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Similar to a home purchase loan.</a:t>
            </a:r>
            <a:endParaRPr lang="en-US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64165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BFBC9-2F38-0450-0B17-FA7476F79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4465"/>
            <a:ext cx="10515600" cy="5852498"/>
          </a:xfrm>
        </p:spPr>
        <p:txBody>
          <a:bodyPr>
            <a:normAutofit lnSpcReduction="10000"/>
          </a:bodyPr>
          <a:lstStyle/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3. Home Improvement Loan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Purpose:</a:t>
            </a: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Renovation, remodeling, painting, or repairs.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Loan Amount:</a:t>
            </a: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Depends on the cost of improvements.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4. Home Extension Loan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Purpose:</a:t>
            </a: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Adding rooms, floors, or expanding an existing house.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Loan Terms:</a:t>
            </a: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Similar to home improvement loans.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5. Land Purchase Loan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Purpose:</a:t>
            </a: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Buying a plot of land for future home construction.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Tax Benefits:</a:t>
            </a: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Not available for land purchase alone, but applicable if a house is built on it.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488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98371-7A50-8C8A-B9AD-C533DCBCD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/>
              <a:t>Pradhan Mantri Awas Yojana (PMAY)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FD13F-003B-8C14-5DF9-36CE410BA6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dirty="0"/>
              <a:t>PMAY is a government initiative launched in 2015 to provide affordable housing for all by 2022. It has two components:</a:t>
            </a:r>
          </a:p>
          <a:p>
            <a:pPr marL="0" indent="0" algn="just">
              <a:buNone/>
            </a:pPr>
            <a:r>
              <a:rPr lang="en-US" sz="3200" dirty="0"/>
              <a:t>1. PMAY-Urban (PMAY-U) – For urban housing.</a:t>
            </a:r>
          </a:p>
          <a:p>
            <a:pPr marL="0" indent="0" algn="just">
              <a:buNone/>
            </a:pPr>
            <a:r>
              <a:rPr lang="en-US" sz="3200" dirty="0"/>
              <a:t>2. PMAY-Gramin (PMAY-G) – For rural housing.</a:t>
            </a:r>
          </a:p>
          <a:p>
            <a:pPr algn="just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366698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BD46A-7868-F111-E67C-5D949CA92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2010"/>
          </a:xfrm>
        </p:spPr>
        <p:txBody>
          <a:bodyPr>
            <a:normAutofit/>
          </a:bodyPr>
          <a:lstStyle/>
          <a:p>
            <a:r>
              <a:rPr lang="en-US" sz="28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1. PMAY-Urban (PMAY-U)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FC058-ED3B-96FE-ECF9-FE3B45CA3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7355"/>
            <a:ext cx="11196484" cy="4849608"/>
          </a:xfrm>
        </p:spPr>
        <p:txBody>
          <a:bodyPr>
            <a:normAutofit lnSpcReduction="10000"/>
          </a:bodyPr>
          <a:lstStyle/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Target Beneficiaries: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Middle-income, lower-income, and economically weaker sections (EWS/LIG).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Subsidy:</a:t>
            </a: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Interest subsidy up to </a:t>
            </a: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₹2.67 lakh</a:t>
            </a: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under </a:t>
            </a: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Credit Linked Subsidy Scheme (CLSS)</a:t>
            </a: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Categories Covered: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EWS (Income ≤ ₹3 lakh)</a:t>
            </a: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Subsidy on loans up to ₹6 lakh.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LIG (₹3-6 lakh income)</a:t>
            </a: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Subsidy on loans up to ₹6 lakh.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MIG-I (₹6-12 lakh income)</a:t>
            </a: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Subsidy on loans up to ₹9 lakh.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MIG-II (₹12-18 lakh income)</a:t>
            </a:r>
            <a:r>
              <a:rPr lang="en-US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Subsidy on loans up to ₹12 lakh.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225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8F871-3E3D-73CC-E0E2-BD2D99E9F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1507"/>
          </a:xfrm>
        </p:spPr>
        <p:txBody>
          <a:bodyPr>
            <a:normAutofit/>
          </a:bodyPr>
          <a:lstStyle/>
          <a:p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2. PMAY-Gramin (PMAY-G)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9F041-EC55-C2A9-075E-4025EB755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684" y="1209367"/>
            <a:ext cx="11341510" cy="5283508"/>
          </a:xfrm>
        </p:spPr>
        <p:txBody>
          <a:bodyPr>
            <a:normAutofit fontScale="92500" lnSpcReduction="20000"/>
          </a:bodyPr>
          <a:lstStyle/>
          <a:p>
            <a:pPr marL="342900" marR="0" lvl="0" indent="-342900">
              <a:lnSpc>
                <a:spcPct val="11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Target Beneficiaries: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Families in rural areas without a permanent house.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Financial Assistance: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₹1.2 lakh per unit</a:t>
            </a: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plain areas.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₹1.3 lakh per unit</a:t>
            </a: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hilly/difficult areas.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Other Benefits:</a:t>
            </a:r>
            <a:endParaRPr lang="en-US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742950" marR="0" lvl="1" indent="-285750">
              <a:lnSpc>
                <a:spcPct val="11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Houses built under PMAY-G include toilets, LPG, electricity, and drinking water.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marR="0" lvl="1" indent="-285750">
              <a:lnSpc>
                <a:spcPct val="110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Convergence with </a:t>
            </a:r>
            <a:r>
              <a:rPr lang="en-US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MGNREGA and Swachh Bharat Mission</a:t>
            </a: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additional support.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94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804A3-1913-C3E0-D521-B4914FC80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r>
              <a:rPr lang="en-US" sz="2800" dirty="0"/>
              <a:t>Key Differences: PMAY-U vs. PMAY-G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6D0640E-D656-25C4-1122-232328DE06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0047504"/>
              </p:ext>
            </p:extLst>
          </p:nvPr>
        </p:nvGraphicFramePr>
        <p:xfrm>
          <a:off x="838200" y="1125725"/>
          <a:ext cx="11063748" cy="48764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11129">
                  <a:extLst>
                    <a:ext uri="{9D8B030D-6E8A-4147-A177-3AD203B41FA5}">
                      <a16:colId xmlns:a16="http://schemas.microsoft.com/office/drawing/2014/main" val="1585205204"/>
                    </a:ext>
                  </a:extLst>
                </a:gridCol>
                <a:gridCol w="4364703">
                  <a:extLst>
                    <a:ext uri="{9D8B030D-6E8A-4147-A177-3AD203B41FA5}">
                      <a16:colId xmlns:a16="http://schemas.microsoft.com/office/drawing/2014/main" val="3918181595"/>
                    </a:ext>
                  </a:extLst>
                </a:gridCol>
                <a:gridCol w="3687916">
                  <a:extLst>
                    <a:ext uri="{9D8B030D-6E8A-4147-A177-3AD203B41FA5}">
                      <a16:colId xmlns:a16="http://schemas.microsoft.com/office/drawing/2014/main" val="2550730417"/>
                    </a:ext>
                  </a:extLst>
                </a:gridCol>
              </a:tblGrid>
              <a:tr h="3788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Feature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 dirty="0">
                          <a:effectLst/>
                        </a:rPr>
                        <a:t>PMAY-Urban (PMAY-U)</a:t>
                      </a:r>
                      <a:endParaRPr lang="en-US" sz="2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PMAY-Gramin (PMAY-G)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91436969"/>
                  </a:ext>
                </a:extLst>
              </a:tr>
              <a:tr h="378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Target Area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 dirty="0">
                          <a:effectLst/>
                        </a:rPr>
                        <a:t>Cities and towns</a:t>
                      </a:r>
                      <a:endParaRPr lang="en-US" sz="2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Rural areas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59493104"/>
                  </a:ext>
                </a:extLst>
              </a:tr>
              <a:tr h="378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Beneficiaries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EWS, LIG, MIG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Homeless &amp; kutcha house owners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68477169"/>
                  </a:ext>
                </a:extLst>
              </a:tr>
              <a:tr h="378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Subsidy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Interest subsidy up to ₹2.67 lakh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Financial aid ₹1.2 - ₹1.3 lakh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27524003"/>
                  </a:ext>
                </a:extLst>
              </a:tr>
              <a:tr h="378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Loan Requirement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Needed for CLSS benefit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No loan needed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71660890"/>
                  </a:ext>
                </a:extLst>
              </a:tr>
              <a:tr h="3788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Implementing Ministry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>
                          <a:effectLst/>
                        </a:rPr>
                        <a:t>Ministry of Housing &amp; Urban Affairs</a:t>
                      </a:r>
                      <a:endParaRPr lang="en-US" sz="2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800" kern="0" dirty="0">
                          <a:effectLst/>
                        </a:rPr>
                        <a:t>Ministry of Rural Development</a:t>
                      </a:r>
                      <a:endParaRPr lang="en-US" sz="2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425661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2602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E36E2-A46C-FA17-483B-8F694FB8B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DF834-7063-F1A1-2B74-DE3F57B1F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Housing loans help individuals fulfill their </a:t>
            </a: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dream of homeownership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by providing flexible financing options. Government schemes like </a:t>
            </a: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PMAY-U and PMAY-G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aim to ensure </a:t>
            </a: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affordable housing for all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, offering subsidies and financial support to both urban and rural households.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32683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566</Words>
  <Application>Microsoft Office PowerPoint</Application>
  <PresentationFormat>Widescreen</PresentationFormat>
  <Paragraphs>67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Aptos</vt:lpstr>
      <vt:lpstr>Aptos Display</vt:lpstr>
      <vt:lpstr>Arial</vt:lpstr>
      <vt:lpstr>Courier New</vt:lpstr>
      <vt:lpstr>Symbol</vt:lpstr>
      <vt:lpstr>Times New Roman</vt:lpstr>
      <vt:lpstr>Office Theme</vt:lpstr>
      <vt:lpstr>Housing loan </vt:lpstr>
      <vt:lpstr>Housing loan </vt:lpstr>
      <vt:lpstr>Types</vt:lpstr>
      <vt:lpstr>PowerPoint Presentation</vt:lpstr>
      <vt:lpstr>Pradhan Mantri Awas Yojana (PMAY)</vt:lpstr>
      <vt:lpstr>1. PMAY-Urban (PMAY-U)</vt:lpstr>
      <vt:lpstr>2. PMAY-Gramin (PMAY-G)</vt:lpstr>
      <vt:lpstr>Key Differences: PMAY-U vs. PMAY-G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Manish Dadhich</dc:creator>
  <cp:lastModifiedBy>Manish Dadhich</cp:lastModifiedBy>
  <cp:revision>10</cp:revision>
  <dcterms:created xsi:type="dcterms:W3CDTF">2025-02-03T05:37:04Z</dcterms:created>
  <dcterms:modified xsi:type="dcterms:W3CDTF">2025-02-03T05:55:32Z</dcterms:modified>
</cp:coreProperties>
</file>