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1" r:id="rId5"/>
    <p:sldId id="259" r:id="rId6"/>
    <p:sldId id="260" r:id="rId7"/>
    <p:sldId id="261" r:id="rId8"/>
    <p:sldId id="304" r:id="rId9"/>
    <p:sldId id="287" r:id="rId10"/>
    <p:sldId id="264" r:id="rId11"/>
    <p:sldId id="265" r:id="rId12"/>
    <p:sldId id="266" r:id="rId13"/>
    <p:sldId id="292" r:id="rId14"/>
    <p:sldId id="293" r:id="rId15"/>
    <p:sldId id="305" r:id="rId16"/>
    <p:sldId id="294" r:id="rId17"/>
    <p:sldId id="295" r:id="rId18"/>
    <p:sldId id="296" r:id="rId19"/>
    <p:sldId id="297" r:id="rId20"/>
    <p:sldId id="268" r:id="rId21"/>
    <p:sldId id="269" r:id="rId22"/>
    <p:sldId id="270" r:id="rId23"/>
    <p:sldId id="271" r:id="rId24"/>
    <p:sldId id="288" r:id="rId25"/>
    <p:sldId id="289" r:id="rId26"/>
    <p:sldId id="290" r:id="rId27"/>
    <p:sldId id="298" r:id="rId28"/>
    <p:sldId id="299" r:id="rId29"/>
    <p:sldId id="300" r:id="rId30"/>
    <p:sldId id="301" r:id="rId31"/>
    <p:sldId id="302" r:id="rId32"/>
    <p:sldId id="303" r:id="rId33"/>
    <p:sldId id="273" r:id="rId34"/>
    <p:sldId id="285" r:id="rId3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536" y="-6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597150" y="-55879"/>
            <a:ext cx="3947159" cy="513080"/>
          </a:xfrm>
          <a:prstGeom prst="rect">
            <a:avLst/>
          </a:prstGeom>
        </p:spPr>
        <p:txBody>
          <a:bodyPr wrap="square" lIns="0" tIns="0" rIns="0" bIns="0">
            <a:spAutoFit/>
          </a:bodyPr>
          <a:lstStyle>
            <a:lvl1pPr>
              <a:defRPr sz="3200" b="1" i="0">
                <a:solidFill>
                  <a:schemeClr val="tx1"/>
                </a:solidFill>
                <a:latin typeface="Times New Roman"/>
                <a:cs typeface="Times New Roman"/>
              </a:defRPr>
            </a:lvl1pPr>
          </a:lstStyle>
          <a:p>
            <a:endParaRPr/>
          </a:p>
        </p:txBody>
      </p:sp>
      <p:sp>
        <p:nvSpPr>
          <p:cNvPr id="3" name="Holder 3"/>
          <p:cNvSpPr>
            <a:spLocks noGrp="1"/>
          </p:cNvSpPr>
          <p:nvPr>
            <p:ph type="body" idx="1"/>
          </p:nvPr>
        </p:nvSpPr>
        <p:spPr>
          <a:xfrm>
            <a:off x="878839" y="1328420"/>
            <a:ext cx="7722234" cy="1564639"/>
          </a:xfrm>
          <a:prstGeom prst="rect">
            <a:avLst/>
          </a:prstGeom>
        </p:spPr>
        <p:txBody>
          <a:bodyPr wrap="square" lIns="0" tIns="0" rIns="0" bIns="0">
            <a:spAutoFit/>
          </a:bodyPr>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2/22/2020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Spanish_language" TargetMode="External"/><Relationship Id="rId13" Type="http://schemas.openxmlformats.org/officeDocument/2006/relationships/hyperlink" Target="http://www.wto.org/" TargetMode="External"/><Relationship Id="rId3" Type="http://schemas.openxmlformats.org/officeDocument/2006/relationships/hyperlink" Target="https://en.wikipedia.org/wiki/Geneva" TargetMode="External"/><Relationship Id="rId7" Type="http://schemas.openxmlformats.org/officeDocument/2006/relationships/hyperlink" Target="https://en.wikipedia.org/wiki/French_language" TargetMode="External"/><Relationship Id="rId12" Type="http://schemas.openxmlformats.org/officeDocument/2006/relationships/hyperlink" Target="https://en.wikipedia.org/wiki/Swiss_franc" TargetMode="External"/><Relationship Id="rId2" Type="http://schemas.openxmlformats.org/officeDocument/2006/relationships/hyperlink" Target="https://en.wikipedia.org/wiki/Centre_William_Rappard" TargetMode="External"/><Relationship Id="rId1" Type="http://schemas.openxmlformats.org/officeDocument/2006/relationships/slideLayout" Target="../slideLayouts/slideLayout2.xml"/><Relationship Id="rId6" Type="http://schemas.openxmlformats.org/officeDocument/2006/relationships/hyperlink" Target="https://en.wikipedia.org/wiki/English_language" TargetMode="External"/><Relationship Id="rId11" Type="http://schemas.openxmlformats.org/officeDocument/2006/relationships/hyperlink" Target="https://en.wikipedia.org/wiki/Roberto_Azev%C3%AAdo" TargetMode="External"/><Relationship Id="rId5" Type="http://schemas.openxmlformats.org/officeDocument/2006/relationships/hyperlink" Target="https://en.wikipedia.org/wiki/World_Trade_Organization_accession_and_membership" TargetMode="External"/><Relationship Id="rId15" Type="http://schemas.openxmlformats.org/officeDocument/2006/relationships/image" Target="../media/image3.png"/><Relationship Id="rId10" Type="http://schemas.openxmlformats.org/officeDocument/2006/relationships/hyperlink" Target="https://en.wikipedia.org/wiki/Director-General_of_the_World_Trade_Organization" TargetMode="External"/><Relationship Id="rId4" Type="http://schemas.openxmlformats.org/officeDocument/2006/relationships/hyperlink" Target="https://en.wikipedia.org/wiki/Switzerland" TargetMode="External"/><Relationship Id="rId9" Type="http://schemas.openxmlformats.org/officeDocument/2006/relationships/hyperlink" Target="https://en.wikipedia.org/wiki/World_Trade_Organization" TargetMode="External"/><Relationship Id="rId1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438400" y="685800"/>
            <a:ext cx="4572000" cy="1752600"/>
          </a:xfrm>
          <a:prstGeom prst="rect">
            <a:avLst/>
          </a:prstGeom>
          <a:blipFill>
            <a:blip r:embed="rId2" cstate="print"/>
            <a:stretch>
              <a:fillRect/>
            </a:stretch>
          </a:blipFill>
        </p:spPr>
        <p:txBody>
          <a:bodyPr wrap="square" lIns="0" tIns="0" rIns="0" bIns="0" rtlCol="0"/>
          <a:lstStyle/>
          <a:p>
            <a:endParaRPr/>
          </a:p>
        </p:txBody>
      </p:sp>
      <p:sp>
        <p:nvSpPr>
          <p:cNvPr id="7" name="Title 6"/>
          <p:cNvSpPr>
            <a:spLocks noGrp="1"/>
          </p:cNvSpPr>
          <p:nvPr>
            <p:ph type="title"/>
          </p:nvPr>
        </p:nvSpPr>
        <p:spPr>
          <a:xfrm>
            <a:off x="2743200" y="4800600"/>
            <a:ext cx="3947159" cy="492443"/>
          </a:xfrm>
        </p:spPr>
        <p:txBody>
          <a:bodyPr/>
          <a:lstStyle/>
          <a:p>
            <a:r>
              <a:rPr lang="en-US" dirty="0" smtClean="0"/>
              <a:t>Dr. Manish </a:t>
            </a:r>
            <a:r>
              <a:rPr lang="en-US" dirty="0" err="1" smtClean="0"/>
              <a:t>Dadhich</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227070" y="276859"/>
            <a:ext cx="2689225" cy="635000"/>
          </a:xfrm>
          <a:prstGeom prst="rect">
            <a:avLst/>
          </a:prstGeom>
        </p:spPr>
        <p:txBody>
          <a:bodyPr vert="horz" wrap="square" lIns="0" tIns="12700" rIns="0" bIns="0" rtlCol="0">
            <a:spAutoFit/>
          </a:bodyPr>
          <a:lstStyle/>
          <a:p>
            <a:pPr marL="12700">
              <a:lnSpc>
                <a:spcPct val="100000"/>
              </a:lnSpc>
              <a:spcBef>
                <a:spcPts val="100"/>
              </a:spcBef>
            </a:pPr>
            <a:r>
              <a:rPr sz="4000" spc="-10" dirty="0"/>
              <a:t>Why</a:t>
            </a:r>
            <a:r>
              <a:rPr sz="4000" spc="-85" dirty="0"/>
              <a:t> </a:t>
            </a:r>
            <a:r>
              <a:rPr sz="4000" spc="-5" dirty="0"/>
              <a:t>WTO?</a:t>
            </a:r>
            <a:endParaRPr sz="4000"/>
          </a:p>
        </p:txBody>
      </p:sp>
      <p:sp>
        <p:nvSpPr>
          <p:cNvPr id="3" name="object 3"/>
          <p:cNvSpPr txBox="1"/>
          <p:nvPr/>
        </p:nvSpPr>
        <p:spPr>
          <a:xfrm>
            <a:off x="535940" y="967740"/>
            <a:ext cx="80670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6870" algn="l"/>
                <a:tab pos="3759200" algn="l"/>
                <a:tab pos="5080635" algn="l"/>
              </a:tabLst>
            </a:pPr>
            <a:r>
              <a:rPr sz="3600" dirty="0">
                <a:latin typeface="Times New Roman"/>
                <a:cs typeface="Times New Roman"/>
              </a:rPr>
              <a:t>To	</a:t>
            </a:r>
            <a:r>
              <a:rPr sz="3600" spc="-5" dirty="0">
                <a:latin typeface="Times New Roman"/>
                <a:cs typeface="Times New Roman"/>
              </a:rPr>
              <a:t>arrange	the	</a:t>
            </a:r>
            <a:r>
              <a:rPr sz="3600" spc="-10" dirty="0">
                <a:latin typeface="Times New Roman"/>
                <a:cs typeface="Times New Roman"/>
              </a:rPr>
              <a:t>implementation,</a:t>
            </a:r>
            <a:endParaRPr sz="3600">
              <a:latin typeface="Times New Roman"/>
              <a:cs typeface="Times New Roman"/>
            </a:endParaRPr>
          </a:p>
        </p:txBody>
      </p:sp>
      <p:sp>
        <p:nvSpPr>
          <p:cNvPr id="4" name="object 4"/>
          <p:cNvSpPr txBox="1"/>
          <p:nvPr/>
        </p:nvSpPr>
        <p:spPr>
          <a:xfrm>
            <a:off x="878839" y="1955800"/>
            <a:ext cx="6421755" cy="574040"/>
          </a:xfrm>
          <a:prstGeom prst="rect">
            <a:avLst/>
          </a:prstGeom>
        </p:spPr>
        <p:txBody>
          <a:bodyPr vert="horz" wrap="square" lIns="0" tIns="12700" rIns="0" bIns="0" rtlCol="0">
            <a:spAutoFit/>
          </a:bodyPr>
          <a:lstStyle/>
          <a:p>
            <a:pPr marL="12700">
              <a:lnSpc>
                <a:spcPct val="100000"/>
              </a:lnSpc>
              <a:spcBef>
                <a:spcPts val="100"/>
              </a:spcBef>
              <a:tabLst>
                <a:tab pos="2479675" algn="l"/>
                <a:tab pos="4749165" algn="l"/>
                <a:tab pos="6027420" algn="l"/>
              </a:tabLst>
            </a:pPr>
            <a:r>
              <a:rPr sz="3600" spc="-25" dirty="0">
                <a:latin typeface="Times New Roman"/>
                <a:cs typeface="Times New Roman"/>
              </a:rPr>
              <a:t>m</a:t>
            </a:r>
            <a:r>
              <a:rPr sz="3600" dirty="0">
                <a:latin typeface="Times New Roman"/>
                <a:cs typeface="Times New Roman"/>
              </a:rPr>
              <a:t>ul</a:t>
            </a:r>
            <a:r>
              <a:rPr sz="3600" spc="-10" dirty="0">
                <a:latin typeface="Times New Roman"/>
                <a:cs typeface="Times New Roman"/>
              </a:rPr>
              <a:t>t</a:t>
            </a:r>
            <a:r>
              <a:rPr sz="3600" spc="-5" dirty="0">
                <a:latin typeface="Times New Roman"/>
                <a:cs typeface="Times New Roman"/>
              </a:rPr>
              <a:t>il</a:t>
            </a:r>
            <a:r>
              <a:rPr sz="3600" spc="-10" dirty="0">
                <a:latin typeface="Times New Roman"/>
                <a:cs typeface="Times New Roman"/>
              </a:rPr>
              <a:t>a</a:t>
            </a:r>
            <a:r>
              <a:rPr sz="3600" spc="-5" dirty="0">
                <a:latin typeface="Times New Roman"/>
                <a:cs typeface="Times New Roman"/>
              </a:rPr>
              <a:t>t</a:t>
            </a:r>
            <a:r>
              <a:rPr sz="3600" spc="-10" dirty="0">
                <a:latin typeface="Times New Roman"/>
                <a:cs typeface="Times New Roman"/>
              </a:rPr>
              <a:t>e</a:t>
            </a:r>
            <a:r>
              <a:rPr sz="3600" spc="-5" dirty="0">
                <a:latin typeface="Times New Roman"/>
                <a:cs typeface="Times New Roman"/>
              </a:rPr>
              <a:t>ra</a:t>
            </a:r>
            <a:r>
              <a:rPr sz="3600" dirty="0">
                <a:latin typeface="Times New Roman"/>
                <a:cs typeface="Times New Roman"/>
              </a:rPr>
              <a:t>l	(</a:t>
            </a:r>
            <a:r>
              <a:rPr sz="3600" spc="-10" dirty="0">
                <a:latin typeface="Times New Roman"/>
                <a:cs typeface="Times New Roman"/>
              </a:rPr>
              <a:t>i</a:t>
            </a:r>
            <a:r>
              <a:rPr sz="3600" dirty="0">
                <a:latin typeface="Times New Roman"/>
                <a:cs typeface="Times New Roman"/>
              </a:rPr>
              <a:t>nvolving	</a:t>
            </a:r>
            <a:r>
              <a:rPr sz="3600" spc="-5" dirty="0">
                <a:latin typeface="Times New Roman"/>
                <a:cs typeface="Times New Roman"/>
              </a:rPr>
              <a:t>thre</a:t>
            </a:r>
            <a:r>
              <a:rPr sz="3600" dirty="0">
                <a:latin typeface="Times New Roman"/>
                <a:cs typeface="Times New Roman"/>
              </a:rPr>
              <a:t>e	or</a:t>
            </a:r>
            <a:endParaRPr sz="3600">
              <a:latin typeface="Times New Roman"/>
              <a:cs typeface="Times New Roman"/>
            </a:endParaRPr>
          </a:p>
        </p:txBody>
      </p:sp>
      <p:sp>
        <p:nvSpPr>
          <p:cNvPr id="5" name="object 5"/>
          <p:cNvSpPr txBox="1"/>
          <p:nvPr/>
        </p:nvSpPr>
        <p:spPr>
          <a:xfrm>
            <a:off x="878839" y="1461770"/>
            <a:ext cx="7726680" cy="1068070"/>
          </a:xfrm>
          <a:prstGeom prst="rect">
            <a:avLst/>
          </a:prstGeom>
        </p:spPr>
        <p:txBody>
          <a:bodyPr vert="horz" wrap="square" lIns="0" tIns="12700" rIns="0" bIns="0" rtlCol="0">
            <a:spAutoFit/>
          </a:bodyPr>
          <a:lstStyle/>
          <a:p>
            <a:pPr marR="5080" algn="r">
              <a:lnSpc>
                <a:spcPts val="4105"/>
              </a:lnSpc>
              <a:spcBef>
                <a:spcPts val="100"/>
              </a:spcBef>
              <a:tabLst>
                <a:tab pos="3341370" algn="l"/>
                <a:tab pos="4709160" algn="l"/>
                <a:tab pos="7319645" algn="l"/>
              </a:tabLst>
            </a:pPr>
            <a:r>
              <a:rPr sz="3600" spc="-10" dirty="0">
                <a:latin typeface="Times New Roman"/>
                <a:cs typeface="Times New Roman"/>
              </a:rPr>
              <a:t>a</a:t>
            </a:r>
            <a:r>
              <a:rPr sz="3600" dirty="0">
                <a:latin typeface="Times New Roman"/>
                <a:cs typeface="Times New Roman"/>
              </a:rPr>
              <a:t>d</a:t>
            </a:r>
            <a:r>
              <a:rPr sz="3600" spc="-10" dirty="0">
                <a:latin typeface="Times New Roman"/>
                <a:cs typeface="Times New Roman"/>
              </a:rPr>
              <a:t>m</a:t>
            </a:r>
            <a:r>
              <a:rPr sz="3600" spc="-5" dirty="0">
                <a:latin typeface="Times New Roman"/>
                <a:cs typeface="Times New Roman"/>
              </a:rPr>
              <a:t>in</a:t>
            </a:r>
            <a:r>
              <a:rPr sz="3600" spc="-15" dirty="0">
                <a:latin typeface="Times New Roman"/>
                <a:cs typeface="Times New Roman"/>
              </a:rPr>
              <a:t>i</a:t>
            </a:r>
            <a:r>
              <a:rPr sz="3600" spc="-5" dirty="0">
                <a:latin typeface="Times New Roman"/>
                <a:cs typeface="Times New Roman"/>
              </a:rPr>
              <a:t>stra</a:t>
            </a:r>
            <a:r>
              <a:rPr sz="3600" spc="-10" dirty="0">
                <a:latin typeface="Times New Roman"/>
                <a:cs typeface="Times New Roman"/>
              </a:rPr>
              <a:t>tio</a:t>
            </a:r>
            <a:r>
              <a:rPr sz="3600" dirty="0">
                <a:latin typeface="Times New Roman"/>
                <a:cs typeface="Times New Roman"/>
              </a:rPr>
              <a:t>n	</a:t>
            </a:r>
            <a:r>
              <a:rPr sz="3600" spc="-10" dirty="0">
                <a:latin typeface="Times New Roman"/>
                <a:cs typeface="Times New Roman"/>
              </a:rPr>
              <a:t>a</a:t>
            </a:r>
            <a:r>
              <a:rPr sz="3600" dirty="0">
                <a:latin typeface="Times New Roman"/>
                <a:cs typeface="Times New Roman"/>
              </a:rPr>
              <a:t>nd	ope</a:t>
            </a:r>
            <a:r>
              <a:rPr sz="3600" spc="-10" dirty="0">
                <a:latin typeface="Times New Roman"/>
                <a:cs typeface="Times New Roman"/>
              </a:rPr>
              <a:t>r</a:t>
            </a:r>
            <a:r>
              <a:rPr sz="3600" spc="-5" dirty="0">
                <a:latin typeface="Times New Roman"/>
                <a:cs typeface="Times New Roman"/>
              </a:rPr>
              <a:t>at</a:t>
            </a:r>
            <a:r>
              <a:rPr sz="3600" spc="-15" dirty="0">
                <a:latin typeface="Times New Roman"/>
                <a:cs typeface="Times New Roman"/>
              </a:rPr>
              <a:t>i</a:t>
            </a:r>
            <a:r>
              <a:rPr sz="3600" dirty="0">
                <a:latin typeface="Times New Roman"/>
                <a:cs typeface="Times New Roman"/>
              </a:rPr>
              <a:t>ons	of</a:t>
            </a:r>
            <a:endParaRPr sz="3600">
              <a:latin typeface="Times New Roman"/>
              <a:cs typeface="Times New Roman"/>
            </a:endParaRPr>
          </a:p>
          <a:p>
            <a:pPr marR="5080" algn="r">
              <a:lnSpc>
                <a:spcPts val="4105"/>
              </a:lnSpc>
            </a:pPr>
            <a:r>
              <a:rPr sz="3600" spc="-15" dirty="0">
                <a:latin typeface="Times New Roman"/>
                <a:cs typeface="Times New Roman"/>
              </a:rPr>
              <a:t>m</a:t>
            </a:r>
            <a:r>
              <a:rPr sz="3600" dirty="0">
                <a:latin typeface="Times New Roman"/>
                <a:cs typeface="Times New Roman"/>
              </a:rPr>
              <a:t>ore</a:t>
            </a:r>
            <a:endParaRPr sz="3600">
              <a:latin typeface="Times New Roman"/>
              <a:cs typeface="Times New Roman"/>
            </a:endParaRPr>
          </a:p>
        </p:txBody>
      </p:sp>
      <p:sp>
        <p:nvSpPr>
          <p:cNvPr id="6" name="object 6"/>
          <p:cNvSpPr txBox="1"/>
          <p:nvPr/>
        </p:nvSpPr>
        <p:spPr>
          <a:xfrm>
            <a:off x="535940" y="2448559"/>
            <a:ext cx="8065770" cy="3649979"/>
          </a:xfrm>
          <a:prstGeom prst="rect">
            <a:avLst/>
          </a:prstGeom>
        </p:spPr>
        <p:txBody>
          <a:bodyPr vert="horz" wrap="square" lIns="0" tIns="74295" rIns="0" bIns="0" rtlCol="0">
            <a:spAutoFit/>
          </a:bodyPr>
          <a:lstStyle/>
          <a:p>
            <a:pPr marL="355600" marR="5080" algn="just">
              <a:lnSpc>
                <a:spcPts val="3890"/>
              </a:lnSpc>
              <a:spcBef>
                <a:spcPts val="585"/>
              </a:spcBef>
            </a:pPr>
            <a:r>
              <a:rPr sz="3600" spc="-5" dirty="0">
                <a:latin typeface="Times New Roman"/>
                <a:cs typeface="Times New Roman"/>
              </a:rPr>
              <a:t>participants) </a:t>
            </a:r>
            <a:r>
              <a:rPr sz="3600" spc="-10" dirty="0">
                <a:latin typeface="Times New Roman"/>
                <a:cs typeface="Times New Roman"/>
              </a:rPr>
              <a:t>and Plurilateral </a:t>
            </a:r>
            <a:r>
              <a:rPr sz="3600" spc="-5" dirty="0">
                <a:latin typeface="Times New Roman"/>
                <a:cs typeface="Times New Roman"/>
              </a:rPr>
              <a:t>trade  </a:t>
            </a:r>
            <a:r>
              <a:rPr sz="3600" spc="-10" dirty="0">
                <a:latin typeface="Times New Roman"/>
                <a:cs typeface="Times New Roman"/>
              </a:rPr>
              <a:t>agreements </a:t>
            </a:r>
            <a:r>
              <a:rPr sz="3600" spc="-5" dirty="0">
                <a:latin typeface="Times New Roman"/>
                <a:cs typeface="Times New Roman"/>
              </a:rPr>
              <a:t>(power which shared between  </a:t>
            </a:r>
            <a:r>
              <a:rPr sz="3600" spc="-10" dirty="0">
                <a:latin typeface="Times New Roman"/>
                <a:cs typeface="Times New Roman"/>
              </a:rPr>
              <a:t>different</a:t>
            </a:r>
            <a:r>
              <a:rPr sz="3600" spc="-5" dirty="0">
                <a:latin typeface="Times New Roman"/>
                <a:cs typeface="Times New Roman"/>
              </a:rPr>
              <a:t> countries)</a:t>
            </a:r>
            <a:endParaRPr sz="3600">
              <a:latin typeface="Times New Roman"/>
              <a:cs typeface="Times New Roman"/>
            </a:endParaRPr>
          </a:p>
          <a:p>
            <a:pPr marL="355600" marR="5080" indent="-342900" algn="just">
              <a:lnSpc>
                <a:spcPct val="90000"/>
              </a:lnSpc>
              <a:spcBef>
                <a:spcPts val="835"/>
              </a:spcBef>
              <a:buFont typeface="Arial"/>
              <a:buChar char="•"/>
              <a:tabLst>
                <a:tab pos="355600" algn="l"/>
              </a:tabLst>
            </a:pPr>
            <a:r>
              <a:rPr sz="3600" dirty="0">
                <a:latin typeface="Times New Roman"/>
                <a:cs typeface="Times New Roman"/>
              </a:rPr>
              <a:t>To </a:t>
            </a:r>
            <a:r>
              <a:rPr sz="3600" spc="-5" dirty="0">
                <a:latin typeface="Times New Roman"/>
                <a:cs typeface="Times New Roman"/>
              </a:rPr>
              <a:t>arrange </a:t>
            </a:r>
            <a:r>
              <a:rPr sz="3600" spc="-10" dirty="0">
                <a:latin typeface="Times New Roman"/>
                <a:cs typeface="Times New Roman"/>
              </a:rPr>
              <a:t>the </a:t>
            </a:r>
            <a:r>
              <a:rPr sz="3600" spc="-5" dirty="0">
                <a:latin typeface="Times New Roman"/>
                <a:cs typeface="Times New Roman"/>
              </a:rPr>
              <a:t>forum for deliberations for  the </a:t>
            </a:r>
            <a:r>
              <a:rPr sz="3600" spc="-10" dirty="0">
                <a:latin typeface="Times New Roman"/>
                <a:cs typeface="Times New Roman"/>
              </a:rPr>
              <a:t>member nations in </a:t>
            </a:r>
            <a:r>
              <a:rPr sz="3600" spc="-5" dirty="0">
                <a:latin typeface="Times New Roman"/>
                <a:cs typeface="Times New Roman"/>
              </a:rPr>
              <a:t>regard to their  </a:t>
            </a:r>
            <a:r>
              <a:rPr sz="3600" spc="-10" dirty="0">
                <a:latin typeface="Times New Roman"/>
                <a:cs typeface="Times New Roman"/>
              </a:rPr>
              <a:t>multilateral </a:t>
            </a:r>
            <a:r>
              <a:rPr sz="3600" spc="-5" dirty="0">
                <a:latin typeface="Times New Roman"/>
                <a:cs typeface="Times New Roman"/>
              </a:rPr>
              <a:t>trade relations in issues deal  with </a:t>
            </a:r>
            <a:r>
              <a:rPr sz="3600" dirty="0">
                <a:latin typeface="Times New Roman"/>
                <a:cs typeface="Times New Roman"/>
              </a:rPr>
              <a:t>under </a:t>
            </a:r>
            <a:r>
              <a:rPr sz="3600" spc="-5" dirty="0">
                <a:latin typeface="Times New Roman"/>
                <a:cs typeface="Times New Roman"/>
              </a:rPr>
              <a:t>the</a:t>
            </a:r>
            <a:r>
              <a:rPr sz="3600" spc="-15" dirty="0">
                <a:latin typeface="Times New Roman"/>
                <a:cs typeface="Times New Roman"/>
              </a:rPr>
              <a:t> </a:t>
            </a:r>
            <a:r>
              <a:rPr sz="3600" spc="-10" dirty="0">
                <a:latin typeface="Times New Roman"/>
                <a:cs typeface="Times New Roman"/>
              </a:rPr>
              <a:t>agreements</a:t>
            </a:r>
            <a:endParaRPr sz="3600">
              <a:latin typeface="Times New Roman"/>
              <a:cs typeface="Times New Roman"/>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638550" y="269240"/>
            <a:ext cx="1867535" cy="574040"/>
          </a:xfrm>
          <a:prstGeom prst="rect">
            <a:avLst/>
          </a:prstGeom>
        </p:spPr>
        <p:txBody>
          <a:bodyPr vert="horz" wrap="square" lIns="0" tIns="12700" rIns="0" bIns="0" rtlCol="0">
            <a:spAutoFit/>
          </a:bodyPr>
          <a:lstStyle/>
          <a:p>
            <a:pPr marL="12700">
              <a:lnSpc>
                <a:spcPct val="100000"/>
              </a:lnSpc>
              <a:spcBef>
                <a:spcPts val="100"/>
              </a:spcBef>
            </a:pPr>
            <a:r>
              <a:rPr sz="3600" b="1" spc="-5" dirty="0">
                <a:latin typeface="Times New Roman"/>
                <a:cs typeface="Times New Roman"/>
              </a:rPr>
              <a:t>CONTI...</a:t>
            </a:r>
            <a:endParaRPr sz="3600">
              <a:latin typeface="Times New Roman"/>
              <a:cs typeface="Times New Roman"/>
            </a:endParaRPr>
          </a:p>
        </p:txBody>
      </p:sp>
      <p:sp>
        <p:nvSpPr>
          <p:cNvPr id="3" name="object 3"/>
          <p:cNvSpPr txBox="1"/>
          <p:nvPr/>
        </p:nvSpPr>
        <p:spPr>
          <a:xfrm>
            <a:off x="535940" y="891540"/>
            <a:ext cx="3037840" cy="574040"/>
          </a:xfrm>
          <a:prstGeom prst="rect">
            <a:avLst/>
          </a:prstGeom>
        </p:spPr>
        <p:txBody>
          <a:bodyPr vert="horz" wrap="square" lIns="0" tIns="12700" rIns="0" bIns="0" rtlCol="0">
            <a:spAutoFit/>
          </a:bodyPr>
          <a:lstStyle/>
          <a:p>
            <a:pPr marL="355600" indent="-342900">
              <a:lnSpc>
                <a:spcPct val="100000"/>
              </a:lnSpc>
              <a:spcBef>
                <a:spcPts val="100"/>
              </a:spcBef>
              <a:buFont typeface="Arial"/>
              <a:buChar char="•"/>
              <a:tabLst>
                <a:tab pos="355600" algn="l"/>
                <a:tab pos="1628139" algn="l"/>
              </a:tabLst>
            </a:pPr>
            <a:r>
              <a:rPr sz="3600" dirty="0">
                <a:latin typeface="Times New Roman"/>
                <a:cs typeface="Times New Roman"/>
              </a:rPr>
              <a:t>To	</a:t>
            </a:r>
            <a:r>
              <a:rPr sz="3600" spc="-5" dirty="0">
                <a:latin typeface="Times New Roman"/>
                <a:cs typeface="Times New Roman"/>
              </a:rPr>
              <a:t>provide</a:t>
            </a:r>
            <a:endParaRPr sz="3600">
              <a:latin typeface="Times New Roman"/>
              <a:cs typeface="Times New Roman"/>
            </a:endParaRPr>
          </a:p>
        </p:txBody>
      </p:sp>
      <p:sp>
        <p:nvSpPr>
          <p:cNvPr id="4" name="object 4"/>
          <p:cNvSpPr txBox="1"/>
          <p:nvPr/>
        </p:nvSpPr>
        <p:spPr>
          <a:xfrm>
            <a:off x="4313640" y="891540"/>
            <a:ext cx="4291965" cy="574040"/>
          </a:xfrm>
          <a:prstGeom prst="rect">
            <a:avLst/>
          </a:prstGeom>
        </p:spPr>
        <p:txBody>
          <a:bodyPr vert="horz" wrap="square" lIns="0" tIns="12700" rIns="0" bIns="0" rtlCol="0">
            <a:spAutoFit/>
          </a:bodyPr>
          <a:lstStyle/>
          <a:p>
            <a:pPr marL="12700">
              <a:lnSpc>
                <a:spcPct val="100000"/>
              </a:lnSpc>
              <a:spcBef>
                <a:spcPts val="100"/>
              </a:spcBef>
              <a:tabLst>
                <a:tab pos="979805" algn="l"/>
                <a:tab pos="3746500" algn="l"/>
              </a:tabLst>
            </a:pPr>
            <a:r>
              <a:rPr sz="3600" dirty="0">
                <a:latin typeface="Times New Roman"/>
                <a:cs typeface="Times New Roman"/>
              </a:rPr>
              <a:t>a	</a:t>
            </a:r>
            <a:r>
              <a:rPr sz="3600" spc="-10" dirty="0">
                <a:latin typeface="Times New Roman"/>
                <a:cs typeface="Times New Roman"/>
              </a:rPr>
              <a:t>f</a:t>
            </a:r>
            <a:r>
              <a:rPr sz="3600" dirty="0">
                <a:latin typeface="Times New Roman"/>
                <a:cs typeface="Times New Roman"/>
              </a:rPr>
              <a:t>r</a:t>
            </a:r>
            <a:r>
              <a:rPr sz="3600" spc="-5" dirty="0">
                <a:latin typeface="Times New Roman"/>
                <a:cs typeface="Times New Roman"/>
              </a:rPr>
              <a:t>a</a:t>
            </a:r>
            <a:r>
              <a:rPr sz="3600" spc="-15" dirty="0">
                <a:latin typeface="Times New Roman"/>
                <a:cs typeface="Times New Roman"/>
              </a:rPr>
              <a:t>m</a:t>
            </a:r>
            <a:r>
              <a:rPr sz="3600" spc="-10" dirty="0">
                <a:latin typeface="Times New Roman"/>
                <a:cs typeface="Times New Roman"/>
              </a:rPr>
              <a:t>e</a:t>
            </a:r>
            <a:r>
              <a:rPr sz="3600" spc="-5" dirty="0">
                <a:latin typeface="Times New Roman"/>
                <a:cs typeface="Times New Roman"/>
              </a:rPr>
              <a:t>wo</a:t>
            </a:r>
            <a:r>
              <a:rPr sz="3600" spc="5" dirty="0">
                <a:latin typeface="Times New Roman"/>
                <a:cs typeface="Times New Roman"/>
              </a:rPr>
              <a:t>r</a:t>
            </a:r>
            <a:r>
              <a:rPr sz="3600" dirty="0">
                <a:latin typeface="Times New Roman"/>
                <a:cs typeface="Times New Roman"/>
              </a:rPr>
              <a:t>k	</a:t>
            </a:r>
            <a:r>
              <a:rPr sz="3600" spc="-10" dirty="0">
                <a:latin typeface="Times New Roman"/>
                <a:cs typeface="Times New Roman"/>
              </a:rPr>
              <a:t>f</a:t>
            </a:r>
            <a:r>
              <a:rPr sz="3600" dirty="0">
                <a:latin typeface="Times New Roman"/>
                <a:cs typeface="Times New Roman"/>
              </a:rPr>
              <a:t>or</a:t>
            </a:r>
            <a:endParaRPr sz="3600">
              <a:latin typeface="Times New Roman"/>
              <a:cs typeface="Times New Roman"/>
            </a:endParaRPr>
          </a:p>
        </p:txBody>
      </p:sp>
      <p:sp>
        <p:nvSpPr>
          <p:cNvPr id="5" name="object 5"/>
          <p:cNvSpPr txBox="1"/>
          <p:nvPr/>
        </p:nvSpPr>
        <p:spPr>
          <a:xfrm>
            <a:off x="535940" y="1385570"/>
            <a:ext cx="8070215" cy="4276090"/>
          </a:xfrm>
          <a:prstGeom prst="rect">
            <a:avLst/>
          </a:prstGeom>
        </p:spPr>
        <p:txBody>
          <a:bodyPr vert="horz" wrap="square" lIns="0" tIns="67310" rIns="0" bIns="0" rtlCol="0">
            <a:spAutoFit/>
          </a:bodyPr>
          <a:lstStyle/>
          <a:p>
            <a:pPr marL="355600" marR="5080" algn="just">
              <a:lnSpc>
                <a:spcPct val="90000"/>
              </a:lnSpc>
              <a:spcBef>
                <a:spcPts val="530"/>
              </a:spcBef>
            </a:pPr>
            <a:r>
              <a:rPr sz="3600" spc="-10" dirty="0">
                <a:latin typeface="Times New Roman"/>
                <a:cs typeface="Times New Roman"/>
              </a:rPr>
              <a:t>implementing </a:t>
            </a:r>
            <a:r>
              <a:rPr sz="3600" dirty="0">
                <a:latin typeface="Times New Roman"/>
                <a:cs typeface="Times New Roman"/>
              </a:rPr>
              <a:t>of </a:t>
            </a:r>
            <a:r>
              <a:rPr sz="3600" spc="-5" dirty="0">
                <a:latin typeface="Times New Roman"/>
                <a:cs typeface="Times New Roman"/>
              </a:rPr>
              <a:t>the results arising </a:t>
            </a:r>
            <a:r>
              <a:rPr sz="3600" dirty="0">
                <a:latin typeface="Times New Roman"/>
                <a:cs typeface="Times New Roman"/>
              </a:rPr>
              <a:t>out of  </a:t>
            </a:r>
            <a:r>
              <a:rPr sz="3600" spc="-5" dirty="0">
                <a:latin typeface="Times New Roman"/>
                <a:cs typeface="Times New Roman"/>
              </a:rPr>
              <a:t>the </a:t>
            </a:r>
            <a:r>
              <a:rPr sz="3600" spc="-10" dirty="0">
                <a:latin typeface="Times New Roman"/>
                <a:cs typeface="Times New Roman"/>
              </a:rPr>
              <a:t>deliberations </a:t>
            </a:r>
            <a:r>
              <a:rPr sz="3600" spc="-5" dirty="0">
                <a:latin typeface="Times New Roman"/>
                <a:cs typeface="Times New Roman"/>
              </a:rPr>
              <a:t>(long and care full  </a:t>
            </a:r>
            <a:r>
              <a:rPr sz="3600" spc="-10" dirty="0">
                <a:latin typeface="Times New Roman"/>
                <a:cs typeface="Times New Roman"/>
              </a:rPr>
              <a:t>agreements/consideration) </a:t>
            </a:r>
            <a:r>
              <a:rPr sz="3600" spc="-5" dirty="0">
                <a:latin typeface="Times New Roman"/>
                <a:cs typeface="Times New Roman"/>
              </a:rPr>
              <a:t>which </a:t>
            </a:r>
            <a:r>
              <a:rPr sz="3600" spc="-10" dirty="0">
                <a:latin typeface="Times New Roman"/>
                <a:cs typeface="Times New Roman"/>
              </a:rPr>
              <a:t>taken  </a:t>
            </a:r>
            <a:r>
              <a:rPr sz="3600" spc="-5" dirty="0">
                <a:latin typeface="Times New Roman"/>
                <a:cs typeface="Times New Roman"/>
              </a:rPr>
              <a:t>place at ministerial conference</a:t>
            </a:r>
            <a:r>
              <a:rPr sz="3600" spc="-60" dirty="0">
                <a:latin typeface="Times New Roman"/>
                <a:cs typeface="Times New Roman"/>
              </a:rPr>
              <a:t> </a:t>
            </a:r>
            <a:r>
              <a:rPr sz="3600" spc="-5" dirty="0">
                <a:latin typeface="Times New Roman"/>
                <a:cs typeface="Times New Roman"/>
              </a:rPr>
              <a:t>level</a:t>
            </a:r>
            <a:endParaRPr sz="3600">
              <a:latin typeface="Times New Roman"/>
              <a:cs typeface="Times New Roman"/>
            </a:endParaRPr>
          </a:p>
          <a:p>
            <a:pPr>
              <a:lnSpc>
                <a:spcPct val="100000"/>
              </a:lnSpc>
              <a:spcBef>
                <a:spcPts val="15"/>
              </a:spcBef>
            </a:pPr>
            <a:endParaRPr sz="5100">
              <a:latin typeface="Times New Roman"/>
              <a:cs typeface="Times New Roman"/>
            </a:endParaRPr>
          </a:p>
          <a:p>
            <a:pPr marL="355600" marR="6985" indent="-342900" algn="just">
              <a:lnSpc>
                <a:spcPts val="3890"/>
              </a:lnSpc>
              <a:buFont typeface="Arial"/>
              <a:buChar char="•"/>
              <a:tabLst>
                <a:tab pos="355600" algn="l"/>
              </a:tabLst>
            </a:pPr>
            <a:r>
              <a:rPr sz="3600" dirty="0">
                <a:latin typeface="Times New Roman"/>
                <a:cs typeface="Times New Roman"/>
              </a:rPr>
              <a:t>To </a:t>
            </a:r>
            <a:r>
              <a:rPr sz="3600" spc="-5" dirty="0">
                <a:latin typeface="Times New Roman"/>
                <a:cs typeface="Times New Roman"/>
              </a:rPr>
              <a:t>manage the created understanding </a:t>
            </a:r>
            <a:r>
              <a:rPr sz="3600" dirty="0">
                <a:latin typeface="Times New Roman"/>
                <a:cs typeface="Times New Roman"/>
              </a:rPr>
              <a:t>on  </a:t>
            </a:r>
            <a:r>
              <a:rPr sz="3600" spc="-5" dirty="0">
                <a:latin typeface="Times New Roman"/>
                <a:cs typeface="Times New Roman"/>
              </a:rPr>
              <a:t>rules </a:t>
            </a:r>
            <a:r>
              <a:rPr sz="3600" spc="-10" dirty="0">
                <a:latin typeface="Times New Roman"/>
                <a:cs typeface="Times New Roman"/>
              </a:rPr>
              <a:t>and </a:t>
            </a:r>
            <a:r>
              <a:rPr sz="3600" spc="-5" dirty="0">
                <a:latin typeface="Times New Roman"/>
                <a:cs typeface="Times New Roman"/>
              </a:rPr>
              <a:t>procedure </a:t>
            </a:r>
            <a:r>
              <a:rPr sz="3600" dirty="0">
                <a:latin typeface="Times New Roman"/>
                <a:cs typeface="Times New Roman"/>
              </a:rPr>
              <a:t>governing </a:t>
            </a:r>
            <a:r>
              <a:rPr sz="3600" spc="-5" dirty="0">
                <a:latin typeface="Times New Roman"/>
                <a:cs typeface="Times New Roman"/>
              </a:rPr>
              <a:t>the  </a:t>
            </a:r>
            <a:r>
              <a:rPr sz="3600" spc="-10" dirty="0">
                <a:latin typeface="Times New Roman"/>
                <a:cs typeface="Times New Roman"/>
              </a:rPr>
              <a:t>settlement </a:t>
            </a:r>
            <a:r>
              <a:rPr sz="3600" dirty="0">
                <a:latin typeface="Times New Roman"/>
                <a:cs typeface="Times New Roman"/>
              </a:rPr>
              <a:t>of</a:t>
            </a:r>
            <a:r>
              <a:rPr sz="3600" spc="-5" dirty="0">
                <a:latin typeface="Times New Roman"/>
                <a:cs typeface="Times New Roman"/>
              </a:rPr>
              <a:t> disputes</a:t>
            </a:r>
            <a:endParaRPr sz="3600">
              <a:latin typeface="Times New Roman"/>
              <a:cs typeface="Times New Roman"/>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535940" y="93979"/>
            <a:ext cx="8065770" cy="4660250"/>
          </a:xfrm>
          <a:prstGeom prst="rect">
            <a:avLst/>
          </a:prstGeom>
        </p:spPr>
        <p:txBody>
          <a:bodyPr vert="horz" wrap="square" lIns="0" tIns="241300" rIns="0" bIns="0" rtlCol="0">
            <a:spAutoFit/>
          </a:bodyPr>
          <a:lstStyle/>
          <a:p>
            <a:pPr marL="3115310">
              <a:lnSpc>
                <a:spcPct val="100000"/>
              </a:lnSpc>
              <a:spcBef>
                <a:spcPts val="1900"/>
              </a:spcBef>
            </a:pPr>
            <a:r>
              <a:rPr sz="3200" b="1" spc="-5" dirty="0">
                <a:latin typeface="Times New Roman"/>
                <a:cs typeface="Times New Roman"/>
              </a:rPr>
              <a:t>CONTI...</a:t>
            </a:r>
            <a:endParaRPr sz="3200">
              <a:latin typeface="Times New Roman"/>
              <a:cs typeface="Times New Roman"/>
            </a:endParaRPr>
          </a:p>
          <a:p>
            <a:pPr marL="355600" marR="7620" indent="-342900" algn="just">
              <a:lnSpc>
                <a:spcPct val="100000"/>
              </a:lnSpc>
              <a:spcBef>
                <a:spcPts val="1800"/>
              </a:spcBef>
              <a:buFont typeface="Arial"/>
              <a:buChar char="•"/>
              <a:tabLst>
                <a:tab pos="355600" algn="l"/>
              </a:tabLst>
            </a:pPr>
            <a:r>
              <a:rPr sz="3200" dirty="0">
                <a:latin typeface="Times New Roman"/>
                <a:cs typeface="Times New Roman"/>
              </a:rPr>
              <a:t>To </a:t>
            </a:r>
            <a:r>
              <a:rPr sz="3200" spc="-5" dirty="0">
                <a:latin typeface="Times New Roman"/>
                <a:cs typeface="Times New Roman"/>
              </a:rPr>
              <a:t>manage </a:t>
            </a:r>
            <a:r>
              <a:rPr sz="3200" spc="-10" dirty="0">
                <a:latin typeface="Times New Roman"/>
                <a:cs typeface="Times New Roman"/>
              </a:rPr>
              <a:t>effectively and efficiency </a:t>
            </a:r>
            <a:r>
              <a:rPr sz="3200" spc="-5" dirty="0">
                <a:latin typeface="Times New Roman"/>
                <a:cs typeface="Times New Roman"/>
              </a:rPr>
              <a:t>the  trade policy review mechanism</a:t>
            </a:r>
            <a:r>
              <a:rPr sz="3200" spc="-15" dirty="0">
                <a:latin typeface="Times New Roman"/>
                <a:cs typeface="Times New Roman"/>
              </a:rPr>
              <a:t> </a:t>
            </a:r>
            <a:r>
              <a:rPr sz="3200" spc="-5" dirty="0">
                <a:latin typeface="Times New Roman"/>
                <a:cs typeface="Times New Roman"/>
              </a:rPr>
              <a:t>(TRIM)</a:t>
            </a:r>
            <a:endParaRPr sz="3200">
              <a:latin typeface="Times New Roman"/>
              <a:cs typeface="Times New Roman"/>
            </a:endParaRPr>
          </a:p>
          <a:p>
            <a:pPr>
              <a:lnSpc>
                <a:spcPct val="100000"/>
              </a:lnSpc>
              <a:spcBef>
                <a:spcPts val="25"/>
              </a:spcBef>
              <a:buFont typeface="Arial"/>
              <a:buChar char="•"/>
            </a:pPr>
            <a:endParaRPr sz="4800">
              <a:latin typeface="Times New Roman"/>
              <a:cs typeface="Times New Roman"/>
            </a:endParaRPr>
          </a:p>
          <a:p>
            <a:pPr marL="355600" marR="5080" indent="-342900" algn="just">
              <a:lnSpc>
                <a:spcPct val="100000"/>
              </a:lnSpc>
              <a:buFont typeface="Arial"/>
              <a:buChar char="•"/>
              <a:tabLst>
                <a:tab pos="355600" algn="l"/>
              </a:tabLst>
            </a:pPr>
            <a:r>
              <a:rPr sz="3200" dirty="0">
                <a:latin typeface="Times New Roman"/>
                <a:cs typeface="Times New Roman"/>
              </a:rPr>
              <a:t>To </a:t>
            </a:r>
            <a:r>
              <a:rPr sz="3200" spc="-5" dirty="0">
                <a:latin typeface="Times New Roman"/>
                <a:cs typeface="Times New Roman"/>
              </a:rPr>
              <a:t>create more together relationship with  </a:t>
            </a:r>
            <a:r>
              <a:rPr sz="3200" spc="-10" dirty="0">
                <a:latin typeface="Times New Roman"/>
                <a:cs typeface="Times New Roman"/>
              </a:rPr>
              <a:t>all nations in </a:t>
            </a:r>
            <a:r>
              <a:rPr sz="3200" spc="-5" dirty="0">
                <a:latin typeface="Times New Roman"/>
                <a:cs typeface="Times New Roman"/>
              </a:rPr>
              <a:t>respect </a:t>
            </a:r>
            <a:r>
              <a:rPr sz="3200" dirty="0">
                <a:latin typeface="Times New Roman"/>
                <a:cs typeface="Times New Roman"/>
              </a:rPr>
              <a:t>of </a:t>
            </a:r>
            <a:r>
              <a:rPr sz="3200" spc="-5" dirty="0">
                <a:latin typeface="Times New Roman"/>
                <a:cs typeface="Times New Roman"/>
              </a:rPr>
              <a:t>global </a:t>
            </a:r>
            <a:r>
              <a:rPr sz="3200" spc="-10" dirty="0">
                <a:latin typeface="Times New Roman"/>
                <a:cs typeface="Times New Roman"/>
              </a:rPr>
              <a:t>economic  </a:t>
            </a:r>
            <a:r>
              <a:rPr sz="3200" spc="-5" dirty="0">
                <a:latin typeface="Times New Roman"/>
                <a:cs typeface="Times New Roman"/>
              </a:rPr>
              <a:t>policy-making, it would cooperate with  the </a:t>
            </a:r>
            <a:r>
              <a:rPr sz="3200" dirty="0">
                <a:latin typeface="Times New Roman"/>
                <a:cs typeface="Times New Roman"/>
              </a:rPr>
              <a:t>IMF </a:t>
            </a:r>
            <a:r>
              <a:rPr sz="3200" spc="-10" dirty="0">
                <a:latin typeface="Times New Roman"/>
                <a:cs typeface="Times New Roman"/>
              </a:rPr>
              <a:t>and </a:t>
            </a:r>
            <a:r>
              <a:rPr sz="3200" spc="-5" dirty="0">
                <a:latin typeface="Times New Roman"/>
                <a:cs typeface="Times New Roman"/>
              </a:rPr>
              <a:t>the world </a:t>
            </a:r>
            <a:r>
              <a:rPr sz="3200" dirty="0">
                <a:latin typeface="Times New Roman"/>
                <a:cs typeface="Times New Roman"/>
              </a:rPr>
              <a:t>bank &amp;</a:t>
            </a:r>
            <a:r>
              <a:rPr sz="3200" spc="660" dirty="0">
                <a:latin typeface="Times New Roman"/>
                <a:cs typeface="Times New Roman"/>
              </a:rPr>
              <a:t> </a:t>
            </a:r>
            <a:r>
              <a:rPr sz="3200" spc="-15" dirty="0">
                <a:latin typeface="Times New Roman"/>
                <a:cs typeface="Times New Roman"/>
              </a:rPr>
              <a:t>its  </a:t>
            </a:r>
            <a:r>
              <a:rPr sz="3200" spc="-10" dirty="0">
                <a:latin typeface="Times New Roman"/>
                <a:cs typeface="Times New Roman"/>
              </a:rPr>
              <a:t>affiliated</a:t>
            </a:r>
            <a:r>
              <a:rPr sz="3200" spc="-15" dirty="0">
                <a:latin typeface="Times New Roman"/>
                <a:cs typeface="Times New Roman"/>
              </a:rPr>
              <a:t> </a:t>
            </a:r>
            <a:r>
              <a:rPr sz="3200" spc="-10" dirty="0">
                <a:latin typeface="Times New Roman"/>
                <a:cs typeface="Times New Roman"/>
              </a:rPr>
              <a:t>Organisations.</a:t>
            </a:r>
            <a:endParaRPr sz="3200">
              <a:latin typeface="Times New Roman"/>
              <a:cs typeface="Times New Roman"/>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984885"/>
          </a:xfrm>
        </p:spPr>
        <p:txBody>
          <a:bodyPr/>
          <a:lstStyle/>
          <a:p>
            <a:r>
              <a:rPr lang="en-US" dirty="0" smtClean="0"/>
              <a:t>Features of the WTO</a:t>
            </a:r>
            <a:br>
              <a:rPr lang="en-US" dirty="0" smtClean="0"/>
            </a:br>
            <a:endParaRPr lang="en-US" dirty="0"/>
          </a:p>
        </p:txBody>
      </p:sp>
      <p:sp>
        <p:nvSpPr>
          <p:cNvPr id="3" name="Subtitle 2"/>
          <p:cNvSpPr>
            <a:spLocks noGrp="1"/>
          </p:cNvSpPr>
          <p:nvPr>
            <p:ph type="subTitle" idx="4"/>
          </p:nvPr>
        </p:nvSpPr>
        <p:spPr>
          <a:xfrm>
            <a:off x="381000" y="990600"/>
            <a:ext cx="8382000" cy="5601533"/>
          </a:xfrm>
        </p:spPr>
        <p:txBody>
          <a:bodyPr/>
          <a:lstStyle/>
          <a:p>
            <a:pPr algn="just" fontAlgn="base"/>
            <a:r>
              <a:rPr lang="en-US" sz="2800" dirty="0" err="1" smtClean="0"/>
              <a:t>i</a:t>
            </a:r>
            <a:r>
              <a:rPr lang="en-US" sz="2800" dirty="0" smtClean="0"/>
              <a:t>. Unlike the GATT, it is a legal entity.</a:t>
            </a:r>
          </a:p>
          <a:p>
            <a:pPr algn="just" fontAlgn="base"/>
            <a:r>
              <a:rPr lang="en-US" sz="2800" dirty="0" smtClean="0"/>
              <a:t>ii. Unlike the International Monetary Fund (IMF) and the World Bank (WB) it is not an agent of the United Nations.</a:t>
            </a:r>
          </a:p>
          <a:p>
            <a:pPr algn="just" fontAlgn="base"/>
            <a:r>
              <a:rPr lang="en-US" sz="2800" dirty="0" smtClean="0"/>
              <a:t>iii. Unlike the IMF and the World Bank, there is no weighted voting, but all the WTO members have equal rights.</a:t>
            </a:r>
          </a:p>
          <a:p>
            <a:pPr algn="just" fontAlgn="base"/>
            <a:r>
              <a:rPr lang="en-US" sz="2800" dirty="0" smtClean="0"/>
              <a:t>iv. Unlike the GATT, the agreements under the WTO are permanent and binding to the member countries.</a:t>
            </a:r>
          </a:p>
          <a:p>
            <a:pPr algn="just" fontAlgn="base"/>
            <a:r>
              <a:rPr lang="en-US" sz="2800" dirty="0" smtClean="0"/>
              <a:t>v. Unlike the GATT, the WTO dispute settlement system is based not on dilatory but automatic mechanism. It is also quicker and binding on the members. As such, the WTO is a powerful body.</a:t>
            </a:r>
          </a:p>
          <a:p>
            <a:pPr algn="just"/>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5477509" cy="914400"/>
          </a:xfrm>
        </p:spPr>
        <p:txBody>
          <a:bodyPr/>
          <a:lstStyle/>
          <a:p>
            <a:r>
              <a:rPr lang="en-US" dirty="0" smtClean="0"/>
              <a:t>Features of the WTO</a:t>
            </a: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vi. Unlike the GATT, the WTOs approach is rule- based and time-bound.</a:t>
            </a:r>
          </a:p>
          <a:p>
            <a:pPr algn="just" fontAlgn="base"/>
            <a:r>
              <a:rPr lang="en-US" sz="2800" dirty="0" smtClean="0"/>
              <a:t>vii. Unlike the GATT, the WTOs have a wider coverage. It covers trade in goods as well as services.</a:t>
            </a:r>
          </a:p>
          <a:p>
            <a:pPr algn="just" fontAlgn="base"/>
            <a:r>
              <a:rPr lang="en-US" sz="2800" dirty="0" smtClean="0"/>
              <a:t>viii. Unlike the GATT, the WTOs have a focus on trade-related aspects of intellectual property rights and several other issues of agreements.</a:t>
            </a:r>
          </a:p>
          <a:p>
            <a:pPr algn="just" fontAlgn="base"/>
            <a:r>
              <a:rPr lang="en-US" sz="2800" dirty="0" smtClean="0"/>
              <a:t>ix. Above all, the WTO is a huge </a:t>
            </a:r>
            <a:r>
              <a:rPr lang="en-US" sz="2800" dirty="0" err="1" smtClean="0"/>
              <a:t>organisational</a:t>
            </a:r>
            <a:r>
              <a:rPr lang="en-US" sz="2800" dirty="0" smtClean="0"/>
              <a:t> body with a large secretariat.</a:t>
            </a:r>
          </a:p>
          <a:p>
            <a:pPr algn="just"/>
            <a:endParaRPr lang="en-US"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endParaRPr lang="en-US"/>
          </a:p>
        </p:txBody>
      </p:sp>
      <p:graphicFrame>
        <p:nvGraphicFramePr>
          <p:cNvPr id="4" name="Table 3"/>
          <p:cNvGraphicFramePr>
            <a:graphicFrameLocks noGrp="1"/>
          </p:cNvGraphicFramePr>
          <p:nvPr/>
        </p:nvGraphicFramePr>
        <p:xfrm>
          <a:off x="0" y="-3"/>
          <a:ext cx="9144000" cy="6815694"/>
        </p:xfrm>
        <a:graphic>
          <a:graphicData uri="http://schemas.openxmlformats.org/drawingml/2006/table">
            <a:tbl>
              <a:tblPr/>
              <a:tblGrid>
                <a:gridCol w="2391357"/>
                <a:gridCol w="3440026"/>
                <a:gridCol w="3312617"/>
              </a:tblGrid>
              <a:tr h="580942">
                <a:tc>
                  <a:txBody>
                    <a:bodyPr/>
                    <a:lstStyle/>
                    <a:p>
                      <a:pPr marL="0" marR="0" algn="ctr">
                        <a:lnSpc>
                          <a:spcPct val="115000"/>
                        </a:lnSpc>
                        <a:spcBef>
                          <a:spcPts val="0"/>
                        </a:spcBef>
                        <a:spcAft>
                          <a:spcPts val="0"/>
                        </a:spcAft>
                      </a:pPr>
                      <a:r>
                        <a:rPr lang="en-US" sz="1400" b="1" cap="all" dirty="0" smtClean="0">
                          <a:solidFill>
                            <a:srgbClr val="222222"/>
                          </a:solidFill>
                          <a:latin typeface="Georgia"/>
                          <a:ea typeface="Times New Roman"/>
                          <a:cs typeface="Times New Roman"/>
                        </a:rPr>
                        <a:t>BASIS FOR </a:t>
                      </a:r>
                      <a:r>
                        <a:rPr lang="en-US" sz="1400" b="1" cap="all" dirty="0" err="1" smtClean="0">
                          <a:solidFill>
                            <a:srgbClr val="222222"/>
                          </a:solidFill>
                          <a:latin typeface="Georgia"/>
                          <a:ea typeface="Times New Roman"/>
                          <a:cs typeface="Times New Roman"/>
                        </a:rPr>
                        <a:t>COMPARISONa</a:t>
                      </a:r>
                      <a:endParaRPr lang="en-US" sz="1800" dirty="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0"/>
                        </a:spcAft>
                      </a:pPr>
                      <a:r>
                        <a:rPr lang="en-US" sz="1400" b="1" cap="all">
                          <a:solidFill>
                            <a:srgbClr val="222222"/>
                          </a:solidFill>
                          <a:latin typeface="Georgia"/>
                          <a:ea typeface="Times New Roman"/>
                          <a:cs typeface="Times New Roman"/>
                        </a:rPr>
                        <a:t>GATT</a:t>
                      </a:r>
                      <a:endParaRPr lang="en-US" sz="180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c>
                  <a:txBody>
                    <a:bodyPr/>
                    <a:lstStyle/>
                    <a:p>
                      <a:pPr marL="0" marR="0" algn="ctr">
                        <a:lnSpc>
                          <a:spcPct val="115000"/>
                        </a:lnSpc>
                        <a:spcBef>
                          <a:spcPts val="0"/>
                        </a:spcBef>
                        <a:spcAft>
                          <a:spcPts val="0"/>
                        </a:spcAft>
                      </a:pPr>
                      <a:r>
                        <a:rPr lang="en-US" sz="1400" b="1" cap="all">
                          <a:solidFill>
                            <a:srgbClr val="222222"/>
                          </a:solidFill>
                          <a:latin typeface="Georgia"/>
                          <a:ea typeface="Times New Roman"/>
                          <a:cs typeface="Times New Roman"/>
                        </a:rPr>
                        <a:t>WTO</a:t>
                      </a:r>
                      <a:endParaRPr lang="en-US" sz="1800">
                        <a:latin typeface="Calibri"/>
                        <a:ea typeface="Calibri"/>
                        <a:cs typeface="Mangal"/>
                      </a:endParaRPr>
                    </a:p>
                  </a:txBody>
                  <a:tcPr marL="52267" marR="52267" marT="52267" marB="5226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DF7"/>
                    </a:solidFill>
                  </a:tcPr>
                </a:tc>
              </a:tr>
              <a:tr h="157029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Meaning</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GATT can be described as a set of rules, multilateral trade agreement, that came into force, to encourage international trade and remove cross-country trade barriers.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WTO is an international organization, that came into existence to oversee and liberalize trade between countries.</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192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Institution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 does not have any institutional existence, but have a small secretariat.</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 has permanent institution along with a secretariat.</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Participant nations</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Contracting parties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Members</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Commitments</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Provisional</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Full and Permanent</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507535">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Application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 rules of GATT are only for trade in goods.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 rules of WTO includes services and aspects of intellectual property along with the goods.</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7192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Agreement</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Their agreements are originally multilateral, but </a:t>
                      </a:r>
                      <a:r>
                        <a:rPr lang="en-US" sz="1600" b="0" dirty="0" err="1">
                          <a:solidFill>
                            <a:srgbClr val="222222"/>
                          </a:solidFill>
                          <a:latin typeface="Georgia"/>
                          <a:ea typeface="Times New Roman"/>
                          <a:cs typeface="Times New Roman"/>
                        </a:rPr>
                        <a:t>plurilateral</a:t>
                      </a:r>
                      <a:r>
                        <a:rPr lang="en-US" sz="1600" b="0" dirty="0">
                          <a:solidFill>
                            <a:srgbClr val="222222"/>
                          </a:solidFill>
                          <a:latin typeface="Georgia"/>
                          <a:ea typeface="Times New Roman"/>
                          <a:cs typeface="Times New Roman"/>
                        </a:rPr>
                        <a:t> agreement are added to it later.</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Its agreements are purely multilateral.</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r h="406350">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Domestic Legislation</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Allowed to continue</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Not allowed to continue</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639138">
                <a:tc>
                  <a:txBody>
                    <a:bodyPr/>
                    <a:lstStyle/>
                    <a:p>
                      <a:pPr marL="0" marR="0" algn="just">
                        <a:lnSpc>
                          <a:spcPct val="115000"/>
                        </a:lnSpc>
                        <a:spcBef>
                          <a:spcPts val="0"/>
                        </a:spcBef>
                        <a:spcAft>
                          <a:spcPts val="0"/>
                        </a:spcAft>
                      </a:pPr>
                      <a:r>
                        <a:rPr lang="en-US" sz="1600" b="1" dirty="0">
                          <a:solidFill>
                            <a:srgbClr val="222222"/>
                          </a:solidFill>
                          <a:latin typeface="Georgia"/>
                          <a:ea typeface="Times New Roman"/>
                          <a:cs typeface="Times New Roman"/>
                        </a:rPr>
                        <a:t>Dispute Settlement System</a:t>
                      </a:r>
                      <a:endParaRPr lang="en-US" sz="1800" b="1"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a:solidFill>
                            <a:srgbClr val="222222"/>
                          </a:solidFill>
                          <a:latin typeface="Georgia"/>
                          <a:ea typeface="Times New Roman"/>
                          <a:cs typeface="Times New Roman"/>
                        </a:rPr>
                        <a:t>Slow and ineffective</a:t>
                      </a:r>
                      <a:endParaRPr lang="en-US" sz="1800" b="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c>
                  <a:txBody>
                    <a:bodyPr/>
                    <a:lstStyle/>
                    <a:p>
                      <a:pPr marL="0" marR="0" algn="just">
                        <a:lnSpc>
                          <a:spcPct val="115000"/>
                        </a:lnSpc>
                        <a:spcBef>
                          <a:spcPts val="0"/>
                        </a:spcBef>
                        <a:spcAft>
                          <a:spcPts val="0"/>
                        </a:spcAft>
                      </a:pPr>
                      <a:r>
                        <a:rPr lang="en-US" sz="1600" b="0" dirty="0">
                          <a:solidFill>
                            <a:srgbClr val="222222"/>
                          </a:solidFill>
                          <a:latin typeface="Georgia"/>
                          <a:ea typeface="Times New Roman"/>
                          <a:cs typeface="Times New Roman"/>
                        </a:rPr>
                        <a:t>Fast and effective</a:t>
                      </a:r>
                      <a:endParaRPr lang="en-US" sz="1800" b="0" dirty="0">
                        <a:latin typeface="Calibri"/>
                        <a:ea typeface="Calibri"/>
                        <a:cs typeface="Mangal"/>
                      </a:endParaRPr>
                    </a:p>
                  </a:txBody>
                  <a:tcPr marL="52267" marR="52267" marT="52267" marB="52267">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9F9F9"/>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533399"/>
            <a:ext cx="5096509" cy="984885"/>
          </a:xfrm>
        </p:spPr>
        <p:txBody>
          <a:bodyPr/>
          <a:lstStyle/>
          <a:p>
            <a:r>
              <a:rPr lang="en-US" dirty="0" smtClean="0"/>
              <a:t>Objectives of the WTO</a:t>
            </a:r>
            <a:br>
              <a:rPr lang="en-US" dirty="0" smtClean="0"/>
            </a:br>
            <a:endParaRPr lang="en-US" dirty="0"/>
          </a:p>
        </p:txBody>
      </p:sp>
      <p:sp>
        <p:nvSpPr>
          <p:cNvPr id="3" name="Text Placeholder 2"/>
          <p:cNvSpPr>
            <a:spLocks noGrp="1"/>
          </p:cNvSpPr>
          <p:nvPr>
            <p:ph type="body" idx="1"/>
          </p:nvPr>
        </p:nvSpPr>
        <p:spPr>
          <a:xfrm>
            <a:off x="878839" y="1328420"/>
            <a:ext cx="7722234" cy="4431983"/>
          </a:xfrm>
        </p:spPr>
        <p:txBody>
          <a:bodyPr/>
          <a:lstStyle/>
          <a:p>
            <a:pPr fontAlgn="base"/>
            <a:r>
              <a:rPr lang="en-US" dirty="0" smtClean="0"/>
              <a:t>1. To ensure the reduction of tariffs and other barriers to trade.</a:t>
            </a:r>
          </a:p>
          <a:p>
            <a:pPr fontAlgn="base"/>
            <a:r>
              <a:rPr lang="en-US" dirty="0" smtClean="0"/>
              <a:t>2. To eliminate discriminatory treatment in international trade relations.</a:t>
            </a:r>
          </a:p>
          <a:p>
            <a:pPr fontAlgn="base"/>
            <a:r>
              <a:rPr lang="en-US" dirty="0" smtClean="0"/>
              <a:t>3. To facilitate higher standards of living, full employment, a growing volume of real income and effective demand, and an increase in production and trade in goods and services of the member nations.</a:t>
            </a:r>
          </a:p>
          <a:p>
            <a:pPr fontAlgn="base"/>
            <a:r>
              <a:rPr lang="en-US" dirty="0" smtClean="0"/>
              <a:t>4. To make positive effect, which ensures developing countries, especially the least developed secure a level of share in the growth of international trade that reflects the needs of their economic development.</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199"/>
            <a:ext cx="5477509" cy="964249"/>
          </a:xfrm>
        </p:spPr>
        <p:txBody>
          <a:bodyPr/>
          <a:lstStyle/>
          <a:p>
            <a:r>
              <a:rPr lang="en-US" dirty="0" smtClean="0"/>
              <a:t>Objectives of the WTO</a:t>
            </a:r>
            <a:br>
              <a:rPr lang="en-US" dirty="0" smtClean="0"/>
            </a:br>
            <a:endParaRPr lang="en-US" dirty="0"/>
          </a:p>
        </p:txBody>
      </p:sp>
      <p:sp>
        <p:nvSpPr>
          <p:cNvPr id="3" name="Text Placeholder 2"/>
          <p:cNvSpPr>
            <a:spLocks noGrp="1"/>
          </p:cNvSpPr>
          <p:nvPr>
            <p:ph type="body" idx="1"/>
          </p:nvPr>
        </p:nvSpPr>
        <p:spPr>
          <a:xfrm>
            <a:off x="878839" y="1328420"/>
            <a:ext cx="7722234" cy="4308872"/>
          </a:xfrm>
        </p:spPr>
        <p:txBody>
          <a:bodyPr/>
          <a:lstStyle/>
          <a:p>
            <a:pPr algn="just" fontAlgn="base"/>
            <a:r>
              <a:rPr lang="en-US" sz="2800" dirty="0" smtClean="0"/>
              <a:t>5. To facilitate the optimal use of the world’s resources for sustainable development.</a:t>
            </a:r>
          </a:p>
          <a:p>
            <a:pPr algn="just" fontAlgn="base"/>
            <a:r>
              <a:rPr lang="en-US" sz="2800" dirty="0" smtClean="0"/>
              <a:t>6. To promote an integrated, more viable and durable trading system incorporating all the resolutions of the Uruguay Round’s multilateral trade negotiations.</a:t>
            </a:r>
          </a:p>
          <a:p>
            <a:pPr algn="just" fontAlgn="base"/>
            <a:r>
              <a:rPr lang="en-US" sz="2800" dirty="0" smtClean="0"/>
              <a:t>Above all, to ensure that linkages trade policies, environmental policies with sustainable growth and development are taken care of by the member countries in evolving a new economic order.</a:t>
            </a:r>
          </a:p>
          <a:p>
            <a:pPr algn="just"/>
            <a:endParaRPr 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599"/>
            <a:ext cx="5553709" cy="984885"/>
          </a:xfrm>
        </p:spPr>
        <p:txBody>
          <a:bodyPr/>
          <a:lstStyle/>
          <a:p>
            <a:r>
              <a:rPr lang="en-US" dirty="0" smtClean="0"/>
              <a:t>Functions of the WTO</a:t>
            </a:r>
            <a:br>
              <a:rPr lang="en-US" dirty="0" smtClean="0"/>
            </a:br>
            <a:endParaRPr lang="en-US" dirty="0"/>
          </a:p>
        </p:txBody>
      </p:sp>
      <p:sp>
        <p:nvSpPr>
          <p:cNvPr id="3" name="Text Placeholder 2"/>
          <p:cNvSpPr>
            <a:spLocks noGrp="1"/>
          </p:cNvSpPr>
          <p:nvPr>
            <p:ph type="body" idx="1"/>
          </p:nvPr>
        </p:nvSpPr>
        <p:spPr>
          <a:xfrm>
            <a:off x="878839" y="1328420"/>
            <a:ext cx="7722234" cy="6032421"/>
          </a:xfrm>
        </p:spPr>
        <p:txBody>
          <a:bodyPr/>
          <a:lstStyle/>
          <a:p>
            <a:pPr algn="just" fontAlgn="base"/>
            <a:r>
              <a:rPr lang="en-US" sz="2800" dirty="0" smtClean="0"/>
              <a:t>The WTO consisting a multi-faced normative framework: comprising institutional substantive and implementation aspects.</a:t>
            </a:r>
          </a:p>
          <a:p>
            <a:pPr algn="just" fontAlgn="base"/>
            <a:r>
              <a:rPr lang="en-US" sz="2800" b="1" dirty="0" smtClean="0"/>
              <a:t>The major functions of the WTO are as follows:</a:t>
            </a:r>
            <a:endParaRPr lang="en-US" sz="2800" dirty="0" smtClean="0"/>
          </a:p>
          <a:p>
            <a:pPr algn="just" fontAlgn="base"/>
            <a:r>
              <a:rPr lang="en-US" sz="2800" dirty="0" smtClean="0"/>
              <a:t>1. To lay-down a substantive code of conduct aiming at reducing trade barriers including tariffs and eliminating discrimination in international trade relations.</a:t>
            </a:r>
          </a:p>
          <a:p>
            <a:pPr algn="just" fontAlgn="base"/>
            <a:r>
              <a:rPr lang="en-US" sz="2800" dirty="0" smtClean="0"/>
              <a:t>2. To provide the institutional framework for the administration of the substantive code which encompasses a spectrum of norms governing the conduct of member countries in the arena of global trade.</a:t>
            </a:r>
          </a:p>
          <a:p>
            <a:pPr algn="just"/>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4867909" cy="700406"/>
          </a:xfrm>
        </p:spPr>
        <p:txBody>
          <a:bodyPr/>
          <a:lstStyle/>
          <a:p>
            <a:r>
              <a:rPr lang="en-US" dirty="0" smtClean="0"/>
              <a:t>Functions of the WTO</a:t>
            </a:r>
            <a:br>
              <a:rPr lang="en-US" dirty="0" smtClean="0"/>
            </a:br>
            <a:endParaRPr lang="en-US" dirty="0"/>
          </a:p>
        </p:txBody>
      </p:sp>
      <p:sp>
        <p:nvSpPr>
          <p:cNvPr id="3" name="Text Placeholder 2"/>
          <p:cNvSpPr>
            <a:spLocks noGrp="1"/>
          </p:cNvSpPr>
          <p:nvPr>
            <p:ph type="body" idx="1"/>
          </p:nvPr>
        </p:nvSpPr>
        <p:spPr>
          <a:xfrm>
            <a:off x="457200" y="1328420"/>
            <a:ext cx="8143873" cy="6032421"/>
          </a:xfrm>
        </p:spPr>
        <p:txBody>
          <a:bodyPr/>
          <a:lstStyle/>
          <a:p>
            <a:pPr algn="just" fontAlgn="base"/>
            <a:r>
              <a:rPr lang="en-US" sz="2800" dirty="0" smtClean="0"/>
              <a:t>3. To provide an integrated structure of the administration, thus, to facilitate the implementation, administration and fulfillment of the objectives of the WTO Agreement and other Multilateral Trade Agreements.</a:t>
            </a:r>
          </a:p>
          <a:p>
            <a:pPr algn="just" fontAlgn="base"/>
            <a:r>
              <a:rPr lang="en-US" sz="2800" dirty="0" smtClean="0"/>
              <a:t>4. To ensure the implementation of the substantive code.</a:t>
            </a:r>
          </a:p>
          <a:p>
            <a:pPr algn="just" fontAlgn="base"/>
            <a:r>
              <a:rPr lang="en-US" sz="2800" dirty="0" smtClean="0"/>
              <a:t>5. To act as a forum for the negotiation of further trade </a:t>
            </a:r>
            <a:r>
              <a:rPr lang="en-US" sz="2800" dirty="0" err="1" smtClean="0"/>
              <a:t>liberalisation</a:t>
            </a:r>
            <a:r>
              <a:rPr lang="en-US" sz="2800" dirty="0" smtClean="0"/>
              <a:t>.</a:t>
            </a:r>
          </a:p>
          <a:p>
            <a:pPr algn="just" fontAlgn="base"/>
            <a:r>
              <a:rPr lang="en-US" sz="2800" dirty="0" smtClean="0"/>
              <a:t>6. To cooperate with the IMF and WB and its associates for establishing a coherence in trade policy-making.</a:t>
            </a:r>
          </a:p>
          <a:p>
            <a:pPr algn="just" fontAlgn="base"/>
            <a:r>
              <a:rPr lang="en-US" sz="2800" dirty="0" smtClean="0"/>
              <a:t>7. To settle the trade-related disputes.</a:t>
            </a:r>
          </a:p>
          <a:p>
            <a:pPr algn="just"/>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14500" y="467359"/>
            <a:ext cx="5709920" cy="513080"/>
          </a:xfrm>
          <a:prstGeom prst="rect">
            <a:avLst/>
          </a:prstGeom>
        </p:spPr>
        <p:txBody>
          <a:bodyPr vert="horz" wrap="square" lIns="0" tIns="12700" rIns="0" bIns="0" rtlCol="0">
            <a:spAutoFit/>
          </a:bodyPr>
          <a:lstStyle/>
          <a:p>
            <a:pPr marL="12700">
              <a:lnSpc>
                <a:spcPct val="100000"/>
              </a:lnSpc>
              <a:spcBef>
                <a:spcPts val="100"/>
              </a:spcBef>
            </a:pPr>
            <a:r>
              <a:rPr lang="en-US" spc="-5" dirty="0" smtClean="0"/>
              <a:t>Contents</a:t>
            </a:r>
            <a:endParaRPr dirty="0"/>
          </a:p>
        </p:txBody>
      </p:sp>
      <p:sp>
        <p:nvSpPr>
          <p:cNvPr id="3" name="object 3"/>
          <p:cNvSpPr txBox="1"/>
          <p:nvPr/>
        </p:nvSpPr>
        <p:spPr>
          <a:xfrm>
            <a:off x="535940" y="1386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118359"/>
            <a:ext cx="132715" cy="2235200"/>
          </a:xfrm>
          <a:prstGeom prst="rect">
            <a:avLst/>
          </a:prstGeom>
        </p:spPr>
        <p:txBody>
          <a:bodyPr vert="horz" wrap="square" lIns="0" tIns="88900" rIns="0" bIns="0" rtlCol="0">
            <a:spAutoFit/>
          </a:bodyPr>
          <a:lstStyle/>
          <a:p>
            <a:pPr marL="12700">
              <a:lnSpc>
                <a:spcPct val="100000"/>
              </a:lnSpc>
              <a:spcBef>
                <a:spcPts val="7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a:p>
            <a:pPr marL="12700">
              <a:lnSpc>
                <a:spcPct val="100000"/>
              </a:lnSpc>
              <a:spcBef>
                <a:spcPts val="600"/>
              </a:spcBef>
            </a:pPr>
            <a:r>
              <a:rPr sz="2400" dirty="0">
                <a:latin typeface="Arial"/>
                <a:cs typeface="Arial"/>
              </a:rPr>
              <a:t>•</a:t>
            </a:r>
            <a:endParaRPr sz="2400">
              <a:latin typeface="Arial"/>
              <a:cs typeface="Arial"/>
            </a:endParaRPr>
          </a:p>
        </p:txBody>
      </p:sp>
      <p:sp>
        <p:nvSpPr>
          <p:cNvPr id="6" name="object 6"/>
          <p:cNvSpPr txBox="1"/>
          <p:nvPr/>
        </p:nvSpPr>
        <p:spPr>
          <a:xfrm>
            <a:off x="878839" y="1404620"/>
            <a:ext cx="7045959" cy="2985433"/>
          </a:xfrm>
          <a:prstGeom prst="rect">
            <a:avLst/>
          </a:prstGeom>
        </p:spPr>
        <p:txBody>
          <a:bodyPr vert="horz" wrap="square" lIns="0" tIns="12700" rIns="0" bIns="0" rtlCol="0">
            <a:spAutoFit/>
          </a:bodyPr>
          <a:lstStyle/>
          <a:p>
            <a:pPr marL="12700" marR="5080">
              <a:lnSpc>
                <a:spcPct val="100000"/>
              </a:lnSpc>
              <a:spcBef>
                <a:spcPts val="100"/>
              </a:spcBef>
            </a:pPr>
            <a:r>
              <a:rPr sz="2400" spc="5" dirty="0">
                <a:latin typeface="Times New Roman"/>
                <a:cs typeface="Times New Roman"/>
              </a:rPr>
              <a:t>To </a:t>
            </a:r>
            <a:r>
              <a:rPr sz="2400" spc="-5" dirty="0">
                <a:latin typeface="Times New Roman"/>
                <a:cs typeface="Times New Roman"/>
              </a:rPr>
              <a:t>have </a:t>
            </a:r>
            <a:r>
              <a:rPr sz="2400" dirty="0">
                <a:latin typeface="Times New Roman"/>
                <a:cs typeface="Times New Roman"/>
              </a:rPr>
              <a:t>an understanding of </a:t>
            </a:r>
            <a:r>
              <a:rPr sz="2400" spc="-10" dirty="0">
                <a:latin typeface="Times New Roman"/>
                <a:cs typeface="Times New Roman"/>
              </a:rPr>
              <a:t>WTO </a:t>
            </a:r>
            <a:r>
              <a:rPr sz="2400" dirty="0">
                <a:latin typeface="Times New Roman"/>
                <a:cs typeface="Times New Roman"/>
              </a:rPr>
              <a:t>and the principles</a:t>
            </a:r>
            <a:r>
              <a:rPr sz="2400" spc="-90" dirty="0">
                <a:latin typeface="Times New Roman"/>
                <a:cs typeface="Times New Roman"/>
              </a:rPr>
              <a:t> </a:t>
            </a:r>
            <a:r>
              <a:rPr sz="2400" dirty="0">
                <a:latin typeface="Times New Roman"/>
                <a:cs typeface="Times New Roman"/>
              </a:rPr>
              <a:t>and  </a:t>
            </a:r>
            <a:r>
              <a:rPr sz="2400" spc="-5" dirty="0">
                <a:latin typeface="Times New Roman"/>
                <a:cs typeface="Times New Roman"/>
              </a:rPr>
              <a:t>functions </a:t>
            </a:r>
            <a:r>
              <a:rPr sz="2400" dirty="0">
                <a:latin typeface="Times New Roman"/>
                <a:cs typeface="Times New Roman"/>
              </a:rPr>
              <a:t>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marR="3253740">
              <a:lnSpc>
                <a:spcPct val="120500"/>
              </a:lnSpc>
              <a:spcBef>
                <a:spcPts val="10"/>
              </a:spcBef>
            </a:pP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structure </a:t>
            </a:r>
            <a:r>
              <a:rPr sz="2400" dirty="0">
                <a:latin typeface="Times New Roman"/>
                <a:cs typeface="Times New Roman"/>
              </a:rPr>
              <a:t>of </a:t>
            </a:r>
            <a:r>
              <a:rPr sz="2400" spc="-5" dirty="0">
                <a:latin typeface="Times New Roman"/>
                <a:cs typeface="Times New Roman"/>
              </a:rPr>
              <a:t>WTO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role of</a:t>
            </a:r>
            <a:r>
              <a:rPr sz="2400" spc="-25" dirty="0">
                <a:latin typeface="Times New Roman"/>
                <a:cs typeface="Times New Roman"/>
              </a:rPr>
              <a:t> </a:t>
            </a:r>
            <a:r>
              <a:rPr sz="2400" spc="-5" dirty="0">
                <a:latin typeface="Times New Roman"/>
                <a:cs typeface="Times New Roman"/>
              </a:rPr>
              <a:t>WTO</a:t>
            </a:r>
            <a:endParaRPr sz="2400">
              <a:latin typeface="Times New Roman"/>
              <a:cs typeface="Times New Roman"/>
            </a:endParaRPr>
          </a:p>
          <a:p>
            <a:pPr marL="12700">
              <a:lnSpc>
                <a:spcPct val="100000"/>
              </a:lnSpc>
              <a:spcBef>
                <a:spcPts val="60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the provision of </a:t>
            </a:r>
            <a:r>
              <a:rPr sz="2400" spc="-5" dirty="0">
                <a:latin typeface="Times New Roman"/>
                <a:cs typeface="Times New Roman"/>
              </a:rPr>
              <a:t>TRIPs, TRIMs </a:t>
            </a:r>
            <a:r>
              <a:rPr sz="2400" dirty="0">
                <a:latin typeface="Times New Roman"/>
                <a:cs typeface="Times New Roman"/>
              </a:rPr>
              <a:t>of</a:t>
            </a:r>
            <a:r>
              <a:rPr sz="2400" spc="-15"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12700" marR="1356360">
              <a:lnSpc>
                <a:spcPct val="120500"/>
              </a:lnSpc>
              <a:spcBef>
                <a:spcPts val="10"/>
              </a:spcBef>
            </a:pPr>
            <a:r>
              <a:rPr sz="2400" spc="5" smtClean="0">
                <a:latin typeface="Times New Roman"/>
                <a:cs typeface="Times New Roman"/>
              </a:rPr>
              <a:t>To </a:t>
            </a:r>
            <a:r>
              <a:rPr sz="2400" spc="-5" dirty="0">
                <a:latin typeface="Times New Roman"/>
                <a:cs typeface="Times New Roman"/>
              </a:rPr>
              <a:t>study </a:t>
            </a:r>
            <a:r>
              <a:rPr sz="2400" dirty="0">
                <a:latin typeface="Times New Roman"/>
                <a:cs typeface="Times New Roman"/>
              </a:rPr>
              <a:t>role of </a:t>
            </a:r>
            <a:r>
              <a:rPr sz="2400" spc="-5" dirty="0">
                <a:latin typeface="Times New Roman"/>
                <a:cs typeface="Times New Roman"/>
              </a:rPr>
              <a:t>WTO </a:t>
            </a:r>
            <a:r>
              <a:rPr sz="2400" dirty="0">
                <a:latin typeface="Times New Roman"/>
                <a:cs typeface="Times New Roman"/>
              </a:rPr>
              <a:t>in developing</a:t>
            </a:r>
            <a:r>
              <a:rPr sz="2400" spc="-70" dirty="0">
                <a:latin typeface="Times New Roman"/>
                <a:cs typeface="Times New Roman"/>
              </a:rPr>
              <a:t> </a:t>
            </a:r>
            <a:r>
              <a:rPr sz="2400" dirty="0">
                <a:latin typeface="Times New Roman"/>
                <a:cs typeface="Times New Roman"/>
              </a:rPr>
              <a:t>countries  </a:t>
            </a:r>
            <a:r>
              <a:rPr sz="2400" spc="5" dirty="0">
                <a:latin typeface="Times New Roman"/>
                <a:cs typeface="Times New Roman"/>
              </a:rPr>
              <a:t>To </a:t>
            </a:r>
            <a:r>
              <a:rPr sz="2400" spc="-5" dirty="0">
                <a:latin typeface="Times New Roman"/>
                <a:cs typeface="Times New Roman"/>
              </a:rPr>
              <a:t>study </a:t>
            </a:r>
            <a:r>
              <a:rPr sz="2400" dirty="0">
                <a:latin typeface="Times New Roman"/>
                <a:cs typeface="Times New Roman"/>
              </a:rPr>
              <a:t>the </a:t>
            </a:r>
            <a:r>
              <a:rPr sz="2400" spc="-5" dirty="0">
                <a:latin typeface="Times New Roman"/>
                <a:cs typeface="Times New Roman"/>
              </a:rPr>
              <a:t>current </a:t>
            </a:r>
            <a:r>
              <a:rPr sz="2400" dirty="0">
                <a:latin typeface="Times New Roman"/>
                <a:cs typeface="Times New Roman"/>
              </a:rPr>
              <a:t>issues of</a:t>
            </a:r>
            <a:r>
              <a:rPr sz="2400" spc="-10" dirty="0">
                <a:latin typeface="Times New Roman"/>
                <a:cs typeface="Times New Roman"/>
              </a:rPr>
              <a:t> </a:t>
            </a:r>
            <a:r>
              <a:rPr sz="2400" spc="-5" dirty="0">
                <a:latin typeface="Times New Roman"/>
                <a:cs typeface="Times New Roman"/>
              </a:rPr>
              <a:t>WTO</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443479" y="314959"/>
            <a:ext cx="4251960" cy="513080"/>
          </a:xfrm>
          <a:prstGeom prst="rect">
            <a:avLst/>
          </a:prstGeom>
        </p:spPr>
        <p:txBody>
          <a:bodyPr vert="horz" wrap="square" lIns="0" tIns="12700" rIns="0" bIns="0" rtlCol="0">
            <a:spAutoFit/>
          </a:bodyPr>
          <a:lstStyle/>
          <a:p>
            <a:pPr marL="12700">
              <a:lnSpc>
                <a:spcPct val="100000"/>
              </a:lnSpc>
              <a:spcBef>
                <a:spcPts val="100"/>
              </a:spcBef>
            </a:pPr>
            <a:r>
              <a:rPr spc="-5" dirty="0"/>
              <a:t>PRINCIPLES OF</a:t>
            </a:r>
            <a:r>
              <a:rPr spc="-45" dirty="0"/>
              <a:t> </a:t>
            </a:r>
            <a:r>
              <a:rPr dirty="0"/>
              <a:t>WTO</a:t>
            </a:r>
          </a:p>
        </p:txBody>
      </p:sp>
      <p:sp>
        <p:nvSpPr>
          <p:cNvPr id="3" name="object 3"/>
          <p:cNvSpPr txBox="1"/>
          <p:nvPr/>
        </p:nvSpPr>
        <p:spPr>
          <a:xfrm>
            <a:off x="535940" y="1023620"/>
            <a:ext cx="8143875" cy="5337359"/>
          </a:xfrm>
          <a:prstGeom prst="rect">
            <a:avLst/>
          </a:prstGeom>
        </p:spPr>
        <p:txBody>
          <a:bodyPr vert="horz" wrap="square" lIns="0" tIns="12700" rIns="0" bIns="0" rtlCol="0">
            <a:spAutoFit/>
          </a:bodyPr>
          <a:lstStyle/>
          <a:p>
            <a:pPr marL="12700">
              <a:lnSpc>
                <a:spcPct val="100000"/>
              </a:lnSpc>
              <a:spcBef>
                <a:spcPts val="100"/>
              </a:spcBef>
            </a:pPr>
            <a:r>
              <a:rPr sz="2400" dirty="0">
                <a:latin typeface="Times New Roman"/>
                <a:cs typeface="Times New Roman"/>
              </a:rPr>
              <a:t>The basic principles of the </a:t>
            </a:r>
            <a:r>
              <a:rPr sz="2400" spc="-10" dirty="0">
                <a:latin typeface="Times New Roman"/>
                <a:cs typeface="Times New Roman"/>
              </a:rPr>
              <a:t>WTO </a:t>
            </a:r>
            <a:r>
              <a:rPr sz="2400" dirty="0">
                <a:latin typeface="Times New Roman"/>
                <a:cs typeface="Times New Roman"/>
              </a:rPr>
              <a:t>(according </a:t>
            </a:r>
            <a:r>
              <a:rPr sz="2400" spc="5" dirty="0">
                <a:latin typeface="Times New Roman"/>
                <a:cs typeface="Times New Roman"/>
              </a:rPr>
              <a:t>to </a:t>
            </a:r>
            <a:r>
              <a:rPr sz="2400" dirty="0">
                <a:latin typeface="Times New Roman"/>
                <a:cs typeface="Times New Roman"/>
              </a:rPr>
              <a:t>the</a:t>
            </a:r>
            <a:r>
              <a:rPr sz="2400" spc="-50" dirty="0">
                <a:latin typeface="Times New Roman"/>
                <a:cs typeface="Times New Roman"/>
              </a:rPr>
              <a:t> </a:t>
            </a:r>
            <a:r>
              <a:rPr sz="2400" spc="-10" dirty="0">
                <a:latin typeface="Times New Roman"/>
                <a:cs typeface="Times New Roman"/>
              </a:rPr>
              <a:t>WTO):</a:t>
            </a:r>
            <a:endParaRPr sz="2400">
              <a:latin typeface="Times New Roman"/>
              <a:cs typeface="Times New Roman"/>
            </a:endParaRPr>
          </a:p>
          <a:p>
            <a:pPr marL="355600" indent="-342900">
              <a:lnSpc>
                <a:spcPct val="100000"/>
              </a:lnSpc>
              <a:buFont typeface="Arial"/>
              <a:buChar char="•"/>
              <a:tabLst>
                <a:tab pos="354965" algn="l"/>
                <a:tab pos="355600" algn="l"/>
              </a:tabLst>
            </a:pPr>
            <a:r>
              <a:rPr sz="2400" b="1" spc="-5" smtClean="0">
                <a:latin typeface="Times New Roman"/>
                <a:cs typeface="Times New Roman"/>
              </a:rPr>
              <a:t>Trade </a:t>
            </a:r>
            <a:r>
              <a:rPr sz="2400" b="1" spc="-5" dirty="0">
                <a:latin typeface="Times New Roman"/>
                <a:cs typeface="Times New Roman"/>
              </a:rPr>
              <a:t>Without</a:t>
            </a:r>
            <a:r>
              <a:rPr sz="2400" b="1" spc="5" dirty="0">
                <a:latin typeface="Times New Roman"/>
                <a:cs typeface="Times New Roman"/>
              </a:rPr>
              <a:t> </a:t>
            </a:r>
            <a:r>
              <a:rPr sz="2400" b="1" spc="-5" dirty="0">
                <a:latin typeface="Times New Roman"/>
                <a:cs typeface="Times New Roman"/>
              </a:rPr>
              <a:t>Discrimination</a:t>
            </a:r>
            <a:endParaRPr sz="2400">
              <a:latin typeface="Times New Roman"/>
              <a:cs typeface="Times New Roman"/>
            </a:endParaRPr>
          </a:p>
          <a:p>
            <a:pPr marL="355600" marR="5080" lvl="1" indent="383540" algn="just">
              <a:lnSpc>
                <a:spcPct val="100000"/>
              </a:lnSpc>
              <a:spcBef>
                <a:spcPts val="600"/>
              </a:spcBef>
              <a:buAutoNum type="arabicPeriod"/>
              <a:tabLst>
                <a:tab pos="1113790" algn="l"/>
              </a:tabLst>
            </a:pPr>
            <a:r>
              <a:rPr sz="2400" b="1" spc="-5" dirty="0">
                <a:latin typeface="Times New Roman"/>
                <a:cs typeface="Times New Roman"/>
              </a:rPr>
              <a:t>Most-favoured-nation (MFN): treating other</a:t>
            </a:r>
            <a:r>
              <a:rPr sz="2400" b="1" spc="470" dirty="0">
                <a:latin typeface="Times New Roman"/>
                <a:cs typeface="Times New Roman"/>
              </a:rPr>
              <a:t> </a:t>
            </a:r>
            <a:r>
              <a:rPr sz="2400" b="1" spc="-5" dirty="0">
                <a:latin typeface="Times New Roman"/>
                <a:cs typeface="Times New Roman"/>
              </a:rPr>
              <a:t>people  </a:t>
            </a:r>
            <a:r>
              <a:rPr sz="2400" b="1" spc="-5">
                <a:latin typeface="Times New Roman"/>
                <a:cs typeface="Times New Roman"/>
              </a:rPr>
              <a:t>equally </a:t>
            </a:r>
            <a:r>
              <a:rPr lang="en-US" sz="2400" spc="-5" dirty="0" smtClean="0">
                <a:latin typeface="Times New Roman"/>
                <a:cs typeface="Times New Roman"/>
              </a:rPr>
              <a:t>under </a:t>
            </a:r>
            <a:r>
              <a:rPr sz="2400" smtClean="0">
                <a:latin typeface="Times New Roman"/>
                <a:cs typeface="Times New Roman"/>
              </a:rPr>
              <a:t>the </a:t>
            </a:r>
            <a:r>
              <a:rPr sz="2400" spc="-5" dirty="0">
                <a:latin typeface="Times New Roman"/>
                <a:cs typeface="Times New Roman"/>
              </a:rPr>
              <a:t>WTO agreements, </a:t>
            </a:r>
            <a:r>
              <a:rPr sz="2400" dirty="0">
                <a:latin typeface="Times New Roman"/>
                <a:cs typeface="Times New Roman"/>
              </a:rPr>
              <a:t>countries </a:t>
            </a:r>
            <a:r>
              <a:rPr sz="2400" spc="-5" dirty="0">
                <a:latin typeface="Times New Roman"/>
                <a:cs typeface="Times New Roman"/>
              </a:rPr>
              <a:t>cannot  normally discriminate between </a:t>
            </a:r>
            <a:r>
              <a:rPr sz="2400" dirty="0">
                <a:latin typeface="Times New Roman"/>
                <a:cs typeface="Times New Roman"/>
              </a:rPr>
              <a:t>their trading partners. </a:t>
            </a:r>
            <a:r>
              <a:rPr sz="2400" spc="-5" dirty="0">
                <a:latin typeface="Times New Roman"/>
                <a:cs typeface="Times New Roman"/>
              </a:rPr>
              <a:t>Grant  someone </a:t>
            </a:r>
            <a:r>
              <a:rPr sz="2400" dirty="0">
                <a:latin typeface="Times New Roman"/>
                <a:cs typeface="Times New Roman"/>
              </a:rPr>
              <a:t>a special </a:t>
            </a:r>
            <a:r>
              <a:rPr sz="2400" spc="-5" dirty="0">
                <a:latin typeface="Times New Roman"/>
                <a:cs typeface="Times New Roman"/>
              </a:rPr>
              <a:t>favour (such </a:t>
            </a:r>
            <a:r>
              <a:rPr sz="2400" dirty="0">
                <a:latin typeface="Times New Roman"/>
                <a:cs typeface="Times New Roman"/>
              </a:rPr>
              <a:t>as a </a:t>
            </a:r>
            <a:r>
              <a:rPr sz="2400" spc="-5" dirty="0">
                <a:latin typeface="Times New Roman"/>
                <a:cs typeface="Times New Roman"/>
              </a:rPr>
              <a:t>lower customs </a:t>
            </a:r>
            <a:r>
              <a:rPr sz="2400" dirty="0">
                <a:latin typeface="Times New Roman"/>
                <a:cs typeface="Times New Roman"/>
              </a:rPr>
              <a:t>duty rate  </a:t>
            </a:r>
            <a:r>
              <a:rPr sz="2400" spc="-5" dirty="0">
                <a:latin typeface="Times New Roman"/>
                <a:cs typeface="Times New Roman"/>
              </a:rPr>
              <a:t>for </a:t>
            </a:r>
            <a:r>
              <a:rPr sz="2400" dirty="0">
                <a:latin typeface="Times New Roman"/>
                <a:cs typeface="Times New Roman"/>
              </a:rPr>
              <a:t>one of their </a:t>
            </a:r>
            <a:r>
              <a:rPr sz="2400" spc="-5" dirty="0">
                <a:latin typeface="Times New Roman"/>
                <a:cs typeface="Times New Roman"/>
              </a:rPr>
              <a:t>products</a:t>
            </a:r>
            <a:r>
              <a:rPr sz="2400" spc="-5">
                <a:latin typeface="Times New Roman"/>
                <a:cs typeface="Times New Roman"/>
              </a:rPr>
              <a:t>) </a:t>
            </a:r>
            <a:r>
              <a:rPr sz="2400" spc="-5" smtClean="0">
                <a:latin typeface="Times New Roman"/>
                <a:cs typeface="Times New Roman"/>
              </a:rPr>
              <a:t>and</a:t>
            </a:r>
            <a:r>
              <a:rPr sz="2400" spc="5" smtClean="0">
                <a:latin typeface="Times New Roman"/>
                <a:cs typeface="Times New Roman"/>
              </a:rPr>
              <a:t> </a:t>
            </a:r>
            <a:r>
              <a:rPr sz="2400" dirty="0">
                <a:latin typeface="Times New Roman"/>
                <a:cs typeface="Times New Roman"/>
              </a:rPr>
              <a:t>have </a:t>
            </a:r>
            <a:r>
              <a:rPr sz="2400" spc="5" dirty="0">
                <a:latin typeface="Times New Roman"/>
                <a:cs typeface="Times New Roman"/>
              </a:rPr>
              <a:t>to </a:t>
            </a:r>
            <a:r>
              <a:rPr sz="2400" dirty="0">
                <a:latin typeface="Times New Roman"/>
                <a:cs typeface="Times New Roman"/>
              </a:rPr>
              <a:t>do the </a:t>
            </a:r>
            <a:r>
              <a:rPr sz="2400" spc="-10" dirty="0">
                <a:latin typeface="Times New Roman"/>
                <a:cs typeface="Times New Roman"/>
              </a:rPr>
              <a:t>same </a:t>
            </a:r>
            <a:r>
              <a:rPr sz="2400" spc="-5" dirty="0">
                <a:latin typeface="Times New Roman"/>
                <a:cs typeface="Times New Roman"/>
              </a:rPr>
              <a:t>for </a:t>
            </a:r>
            <a:r>
              <a:rPr sz="2400" dirty="0">
                <a:latin typeface="Times New Roman"/>
                <a:cs typeface="Times New Roman"/>
              </a:rPr>
              <a:t>all  other </a:t>
            </a:r>
            <a:r>
              <a:rPr sz="2400" spc="-5" dirty="0">
                <a:latin typeface="Times New Roman"/>
                <a:cs typeface="Times New Roman"/>
              </a:rPr>
              <a:t>WTO</a:t>
            </a:r>
            <a:r>
              <a:rPr sz="2400" spc="-10" dirty="0">
                <a:latin typeface="Times New Roman"/>
                <a:cs typeface="Times New Roman"/>
              </a:rPr>
              <a:t> members.</a:t>
            </a:r>
            <a:endParaRPr sz="2400">
              <a:latin typeface="Times New Roman"/>
              <a:cs typeface="Times New Roman"/>
            </a:endParaRPr>
          </a:p>
          <a:p>
            <a:pPr marL="355600" marR="5080" lvl="1" indent="339090" algn="just">
              <a:lnSpc>
                <a:spcPct val="100000"/>
              </a:lnSpc>
              <a:spcBef>
                <a:spcPts val="590"/>
              </a:spcBef>
              <a:buAutoNum type="arabicPeriod"/>
              <a:tabLst>
                <a:tab pos="1094740" algn="l"/>
              </a:tabLst>
            </a:pPr>
            <a:r>
              <a:rPr sz="2400" b="1" spc="-5" dirty="0">
                <a:latin typeface="Times New Roman"/>
                <a:cs typeface="Times New Roman"/>
              </a:rPr>
              <a:t>National treatment: Treating foreigners and </a:t>
            </a:r>
            <a:r>
              <a:rPr sz="2400" b="1" dirty="0">
                <a:latin typeface="Times New Roman"/>
                <a:cs typeface="Times New Roman"/>
              </a:rPr>
              <a:t>locals  </a:t>
            </a:r>
            <a:r>
              <a:rPr sz="2400" b="1" spc="-5" dirty="0">
                <a:latin typeface="Times New Roman"/>
                <a:cs typeface="Times New Roman"/>
              </a:rPr>
              <a:t>equally </a:t>
            </a:r>
            <a:r>
              <a:rPr sz="2400" spc="-5" dirty="0">
                <a:latin typeface="Times New Roman"/>
                <a:cs typeface="Times New Roman"/>
              </a:rPr>
              <a:t>Imported </a:t>
            </a:r>
            <a:r>
              <a:rPr sz="2400" dirty="0">
                <a:latin typeface="Times New Roman"/>
                <a:cs typeface="Times New Roman"/>
              </a:rPr>
              <a:t>and locally-produced </a:t>
            </a:r>
            <a:r>
              <a:rPr sz="2400" spc="-5" dirty="0">
                <a:latin typeface="Times New Roman"/>
                <a:cs typeface="Times New Roman"/>
              </a:rPr>
              <a:t>goods </a:t>
            </a:r>
            <a:r>
              <a:rPr sz="2400" dirty="0">
                <a:latin typeface="Times New Roman"/>
                <a:cs typeface="Times New Roman"/>
              </a:rPr>
              <a:t>should be  treated equally — at </a:t>
            </a:r>
            <a:r>
              <a:rPr sz="2400" spc="-5" dirty="0">
                <a:latin typeface="Times New Roman"/>
                <a:cs typeface="Times New Roman"/>
              </a:rPr>
              <a:t>least after </a:t>
            </a:r>
            <a:r>
              <a:rPr sz="2400" dirty="0">
                <a:latin typeface="Times New Roman"/>
                <a:cs typeface="Times New Roman"/>
              </a:rPr>
              <a:t>the foreign goods have entered  the </a:t>
            </a:r>
            <a:r>
              <a:rPr sz="2400" spc="-5" dirty="0">
                <a:latin typeface="Times New Roman"/>
                <a:cs typeface="Times New Roman"/>
              </a:rPr>
              <a:t>market. </a:t>
            </a:r>
            <a:r>
              <a:rPr sz="2400" dirty="0">
                <a:latin typeface="Times New Roman"/>
                <a:cs typeface="Times New Roman"/>
              </a:rPr>
              <a:t>The </a:t>
            </a:r>
            <a:r>
              <a:rPr sz="2400" spc="-5" dirty="0">
                <a:latin typeface="Times New Roman"/>
                <a:cs typeface="Times New Roman"/>
              </a:rPr>
              <a:t>same </a:t>
            </a:r>
            <a:r>
              <a:rPr sz="2400" dirty="0">
                <a:latin typeface="Times New Roman"/>
                <a:cs typeface="Times New Roman"/>
              </a:rPr>
              <a:t>should </a:t>
            </a:r>
            <a:r>
              <a:rPr sz="2400" spc="-5" dirty="0">
                <a:latin typeface="Times New Roman"/>
                <a:cs typeface="Times New Roman"/>
              </a:rPr>
              <a:t>apply </a:t>
            </a:r>
            <a:r>
              <a:rPr sz="2400" dirty="0">
                <a:latin typeface="Times New Roman"/>
                <a:cs typeface="Times New Roman"/>
              </a:rPr>
              <a:t>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domestic  services, </a:t>
            </a:r>
            <a:r>
              <a:rPr sz="2400" dirty="0">
                <a:latin typeface="Times New Roman"/>
                <a:cs typeface="Times New Roman"/>
              </a:rPr>
              <a:t>and to </a:t>
            </a:r>
            <a:r>
              <a:rPr sz="2400" spc="-5" dirty="0">
                <a:latin typeface="Times New Roman"/>
                <a:cs typeface="Times New Roman"/>
              </a:rPr>
              <a:t>foreign </a:t>
            </a:r>
            <a:r>
              <a:rPr sz="2400" dirty="0">
                <a:latin typeface="Times New Roman"/>
                <a:cs typeface="Times New Roman"/>
              </a:rPr>
              <a:t>and </a:t>
            </a:r>
            <a:r>
              <a:rPr sz="2400" spc="-5" dirty="0">
                <a:latin typeface="Times New Roman"/>
                <a:cs typeface="Times New Roman"/>
              </a:rPr>
              <a:t>local trademarks, </a:t>
            </a:r>
            <a:r>
              <a:rPr sz="2400" dirty="0">
                <a:latin typeface="Times New Roman"/>
                <a:cs typeface="Times New Roman"/>
              </a:rPr>
              <a:t>copyrights </a:t>
            </a:r>
            <a:r>
              <a:rPr sz="2400" spc="-5" dirty="0">
                <a:latin typeface="Times New Roman"/>
                <a:cs typeface="Times New Roman"/>
              </a:rPr>
              <a:t>and  </a:t>
            </a:r>
            <a:r>
              <a:rPr sz="2400" dirty="0">
                <a:latin typeface="Times New Roman"/>
                <a:cs typeface="Times New Roman"/>
              </a:rPr>
              <a:t>patents.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3378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9296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91084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871220"/>
            <a:ext cx="7723505" cy="288925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Freer </a:t>
            </a:r>
            <a:r>
              <a:rPr sz="2400" b="1" dirty="0">
                <a:latin typeface="Times New Roman"/>
                <a:cs typeface="Times New Roman"/>
              </a:rPr>
              <a:t>trade: </a:t>
            </a:r>
            <a:r>
              <a:rPr sz="2400" b="1" spc="-5" dirty="0">
                <a:latin typeface="Times New Roman"/>
                <a:cs typeface="Times New Roman"/>
              </a:rPr>
              <a:t>gradually, through</a:t>
            </a:r>
            <a:r>
              <a:rPr sz="2400" b="1" dirty="0">
                <a:latin typeface="Times New Roman"/>
                <a:cs typeface="Times New Roman"/>
              </a:rPr>
              <a:t> </a:t>
            </a:r>
            <a:r>
              <a:rPr sz="2400" b="1" spc="-5" dirty="0">
                <a:latin typeface="Times New Roman"/>
                <a:cs typeface="Times New Roman"/>
              </a:rPr>
              <a:t>negotiation</a:t>
            </a:r>
            <a:endParaRPr sz="2400">
              <a:latin typeface="Times New Roman"/>
              <a:cs typeface="Times New Roman"/>
            </a:endParaRPr>
          </a:p>
          <a:p>
            <a:pPr marL="12700" marR="5080" indent="74930" algn="just">
              <a:lnSpc>
                <a:spcPct val="100000"/>
              </a:lnSpc>
              <a:spcBef>
                <a:spcPts val="600"/>
              </a:spcBef>
            </a:pPr>
            <a:r>
              <a:rPr sz="2400" spc="-5" dirty="0">
                <a:latin typeface="Times New Roman"/>
                <a:cs typeface="Times New Roman"/>
              </a:rPr>
              <a:t>Lowering </a:t>
            </a:r>
            <a:r>
              <a:rPr sz="2400" dirty="0">
                <a:latin typeface="Times New Roman"/>
                <a:cs typeface="Times New Roman"/>
              </a:rPr>
              <a:t>trade barriers is </a:t>
            </a:r>
            <a:r>
              <a:rPr sz="2400" spc="-5" dirty="0">
                <a:latin typeface="Times New Roman"/>
                <a:cs typeface="Times New Roman"/>
              </a:rPr>
              <a:t>one </a:t>
            </a:r>
            <a:r>
              <a:rPr sz="2400" dirty="0">
                <a:latin typeface="Times New Roman"/>
                <a:cs typeface="Times New Roman"/>
              </a:rPr>
              <a:t>of the </a:t>
            </a:r>
            <a:r>
              <a:rPr sz="2400" spc="-5" dirty="0">
                <a:latin typeface="Times New Roman"/>
                <a:cs typeface="Times New Roman"/>
              </a:rPr>
              <a:t>most obvious means </a:t>
            </a:r>
            <a:r>
              <a:rPr sz="2400" dirty="0">
                <a:latin typeface="Times New Roman"/>
                <a:cs typeface="Times New Roman"/>
              </a:rPr>
              <a:t>of  encouraging </a:t>
            </a:r>
            <a:r>
              <a:rPr sz="2400" spc="-5" dirty="0">
                <a:latin typeface="Times New Roman"/>
                <a:cs typeface="Times New Roman"/>
              </a:rPr>
              <a:t>trade. </a:t>
            </a:r>
            <a:r>
              <a:rPr sz="2400" dirty="0">
                <a:latin typeface="Times New Roman"/>
                <a:cs typeface="Times New Roman"/>
              </a:rPr>
              <a:t>The barriers </a:t>
            </a:r>
            <a:r>
              <a:rPr sz="2400" spc="-5" dirty="0">
                <a:latin typeface="Times New Roman"/>
                <a:cs typeface="Times New Roman"/>
              </a:rPr>
              <a:t>concerned </a:t>
            </a:r>
            <a:r>
              <a:rPr sz="2400" dirty="0">
                <a:latin typeface="Times New Roman"/>
                <a:cs typeface="Times New Roman"/>
              </a:rPr>
              <a:t>include </a:t>
            </a:r>
            <a:r>
              <a:rPr sz="2400" spc="-5" dirty="0">
                <a:latin typeface="Times New Roman"/>
                <a:cs typeface="Times New Roman"/>
              </a:rPr>
              <a:t>customs  </a:t>
            </a:r>
            <a:r>
              <a:rPr sz="2400" dirty="0">
                <a:latin typeface="Times New Roman"/>
                <a:cs typeface="Times New Roman"/>
              </a:rPr>
              <a:t>duties (or </a:t>
            </a:r>
            <a:r>
              <a:rPr sz="2400" spc="-5" dirty="0">
                <a:latin typeface="Times New Roman"/>
                <a:cs typeface="Times New Roman"/>
              </a:rPr>
              <a:t>tariffs) and measures such </a:t>
            </a:r>
            <a:r>
              <a:rPr sz="2400" dirty="0">
                <a:latin typeface="Times New Roman"/>
                <a:cs typeface="Times New Roman"/>
              </a:rPr>
              <a:t>as </a:t>
            </a:r>
            <a:r>
              <a:rPr sz="2400" spc="-5" dirty="0">
                <a:latin typeface="Times New Roman"/>
                <a:cs typeface="Times New Roman"/>
              </a:rPr>
              <a:t>import </a:t>
            </a:r>
            <a:r>
              <a:rPr sz="2400" dirty="0">
                <a:latin typeface="Times New Roman"/>
                <a:cs typeface="Times New Roman"/>
              </a:rPr>
              <a:t>bans or quotas  that restrict quantities</a:t>
            </a:r>
            <a:r>
              <a:rPr sz="2400" spc="5" dirty="0">
                <a:latin typeface="Times New Roman"/>
                <a:cs typeface="Times New Roman"/>
              </a:rPr>
              <a:t> </a:t>
            </a:r>
            <a:r>
              <a:rPr sz="2400" spc="-5" dirty="0">
                <a:latin typeface="Times New Roman"/>
                <a:cs typeface="Times New Roman"/>
              </a:rPr>
              <a:t>selectively</a:t>
            </a:r>
            <a:endParaRPr sz="2400">
              <a:latin typeface="Times New Roman"/>
              <a:cs typeface="Times New Roman"/>
            </a:endParaRPr>
          </a:p>
          <a:p>
            <a:pPr marL="12700">
              <a:lnSpc>
                <a:spcPct val="100000"/>
              </a:lnSpc>
              <a:spcBef>
                <a:spcPts val="590"/>
              </a:spcBef>
            </a:pPr>
            <a:r>
              <a:rPr sz="2400" b="1" spc="-5" dirty="0">
                <a:latin typeface="Times New Roman"/>
                <a:cs typeface="Times New Roman"/>
              </a:rPr>
              <a:t>Predictability: through binding and</a:t>
            </a:r>
            <a:r>
              <a:rPr sz="2400" b="1" spc="5" dirty="0">
                <a:latin typeface="Times New Roman"/>
                <a:cs typeface="Times New Roman"/>
              </a:rPr>
              <a:t> </a:t>
            </a:r>
            <a:r>
              <a:rPr sz="2400" b="1" spc="-5" dirty="0">
                <a:latin typeface="Times New Roman"/>
                <a:cs typeface="Times New Roman"/>
              </a:rPr>
              <a:t>transparency</a:t>
            </a:r>
            <a:endParaRPr sz="2400">
              <a:latin typeface="Times New Roman"/>
              <a:cs typeface="Times New Roman"/>
            </a:endParaRPr>
          </a:p>
          <a:p>
            <a:pPr marL="219075">
              <a:lnSpc>
                <a:spcPct val="100000"/>
              </a:lnSpc>
              <a:spcBef>
                <a:spcPts val="600"/>
              </a:spcBef>
            </a:pPr>
            <a:r>
              <a:rPr sz="2400" spc="-5" dirty="0">
                <a:latin typeface="Times New Roman"/>
                <a:cs typeface="Times New Roman"/>
              </a:rPr>
              <a:t>Sometimes, promising </a:t>
            </a:r>
            <a:r>
              <a:rPr sz="2400" dirty="0">
                <a:latin typeface="Times New Roman"/>
                <a:cs typeface="Times New Roman"/>
              </a:rPr>
              <a:t>not to raise a trade barrier </a:t>
            </a:r>
            <a:r>
              <a:rPr sz="2400" spc="-5" dirty="0">
                <a:latin typeface="Times New Roman"/>
                <a:cs typeface="Times New Roman"/>
              </a:rPr>
              <a:t>can </a:t>
            </a:r>
            <a:r>
              <a:rPr sz="2400" dirty="0">
                <a:latin typeface="Times New Roman"/>
                <a:cs typeface="Times New Roman"/>
              </a:rPr>
              <a:t>be</a:t>
            </a:r>
            <a:r>
              <a:rPr sz="2400" spc="195" dirty="0">
                <a:latin typeface="Times New Roman"/>
                <a:cs typeface="Times New Roman"/>
              </a:rPr>
              <a:t> </a:t>
            </a:r>
            <a:r>
              <a:rPr sz="2400" dirty="0">
                <a:latin typeface="Times New Roman"/>
                <a:cs typeface="Times New Roman"/>
              </a:rPr>
              <a:t>as</a:t>
            </a:r>
            <a:endParaRPr sz="2400">
              <a:latin typeface="Times New Roman"/>
              <a:cs typeface="Times New Roman"/>
            </a:endParaRPr>
          </a:p>
        </p:txBody>
      </p:sp>
      <p:sp>
        <p:nvSpPr>
          <p:cNvPr id="6" name="object 6"/>
          <p:cNvSpPr txBox="1"/>
          <p:nvPr/>
        </p:nvSpPr>
        <p:spPr>
          <a:xfrm>
            <a:off x="878839" y="3735070"/>
            <a:ext cx="7724775" cy="2585720"/>
          </a:xfrm>
          <a:prstGeom prst="rect">
            <a:avLst/>
          </a:prstGeom>
        </p:spPr>
        <p:txBody>
          <a:bodyPr vert="horz" wrap="square" lIns="0" tIns="12700" rIns="0" bIns="0" rtlCol="0">
            <a:spAutoFit/>
          </a:bodyPr>
          <a:lstStyle/>
          <a:p>
            <a:pPr marL="12700" marR="5080" algn="just">
              <a:lnSpc>
                <a:spcPct val="100000"/>
              </a:lnSpc>
              <a:spcBef>
                <a:spcPts val="100"/>
              </a:spcBef>
            </a:pPr>
            <a:r>
              <a:rPr sz="2400" spc="-5" dirty="0">
                <a:latin typeface="Times New Roman"/>
                <a:cs typeface="Times New Roman"/>
              </a:rPr>
              <a:t>important </a:t>
            </a:r>
            <a:r>
              <a:rPr sz="2400" dirty="0">
                <a:latin typeface="Times New Roman"/>
                <a:cs typeface="Times New Roman"/>
              </a:rPr>
              <a:t>as </a:t>
            </a:r>
            <a:r>
              <a:rPr sz="2400" spc="-5" dirty="0">
                <a:latin typeface="Times New Roman"/>
                <a:cs typeface="Times New Roman"/>
              </a:rPr>
              <a:t>lowering </a:t>
            </a:r>
            <a:r>
              <a:rPr sz="2400" dirty="0">
                <a:latin typeface="Times New Roman"/>
                <a:cs typeface="Times New Roman"/>
              </a:rPr>
              <a:t>one, </a:t>
            </a:r>
            <a:r>
              <a:rPr sz="2400" spc="-5" dirty="0">
                <a:latin typeface="Times New Roman"/>
                <a:cs typeface="Times New Roman"/>
              </a:rPr>
              <a:t>because </a:t>
            </a:r>
            <a:r>
              <a:rPr sz="2400" dirty="0">
                <a:latin typeface="Times New Roman"/>
                <a:cs typeface="Times New Roman"/>
              </a:rPr>
              <a:t>the </a:t>
            </a:r>
            <a:r>
              <a:rPr sz="2400" spc="-5" dirty="0">
                <a:latin typeface="Times New Roman"/>
                <a:cs typeface="Times New Roman"/>
              </a:rPr>
              <a:t>promise </a:t>
            </a:r>
            <a:r>
              <a:rPr sz="2400" dirty="0">
                <a:latin typeface="Times New Roman"/>
                <a:cs typeface="Times New Roman"/>
              </a:rPr>
              <a:t>gives  </a:t>
            </a:r>
            <a:r>
              <a:rPr sz="2400" spc="-5" dirty="0">
                <a:latin typeface="Times New Roman"/>
                <a:cs typeface="Times New Roman"/>
              </a:rPr>
              <a:t>businesses </a:t>
            </a:r>
            <a:r>
              <a:rPr sz="2400" dirty="0">
                <a:latin typeface="Times New Roman"/>
                <a:cs typeface="Times New Roman"/>
              </a:rPr>
              <a:t>a clearer view of their future opportunities. </a:t>
            </a:r>
            <a:r>
              <a:rPr sz="2400" spc="-10" dirty="0">
                <a:latin typeface="Times New Roman"/>
                <a:cs typeface="Times New Roman"/>
              </a:rPr>
              <a:t>With  </a:t>
            </a:r>
            <a:r>
              <a:rPr sz="2400" dirty="0">
                <a:latin typeface="Times New Roman"/>
                <a:cs typeface="Times New Roman"/>
              </a:rPr>
              <a:t>stability and predictability, </a:t>
            </a:r>
            <a:r>
              <a:rPr sz="2400" spc="-5" dirty="0">
                <a:latin typeface="Times New Roman"/>
                <a:cs typeface="Times New Roman"/>
              </a:rPr>
              <a:t>investment </a:t>
            </a:r>
            <a:r>
              <a:rPr sz="2400" dirty="0">
                <a:latin typeface="Times New Roman"/>
                <a:cs typeface="Times New Roman"/>
              </a:rPr>
              <a:t>is </a:t>
            </a:r>
            <a:r>
              <a:rPr sz="2400" spc="-5" dirty="0">
                <a:latin typeface="Times New Roman"/>
                <a:cs typeface="Times New Roman"/>
              </a:rPr>
              <a:t>encouraged, </a:t>
            </a:r>
            <a:r>
              <a:rPr sz="2400" dirty="0">
                <a:latin typeface="Times New Roman"/>
                <a:cs typeface="Times New Roman"/>
              </a:rPr>
              <a:t>jobs are  created and </a:t>
            </a:r>
            <a:r>
              <a:rPr sz="2400" spc="-5" dirty="0">
                <a:latin typeface="Times New Roman"/>
                <a:cs typeface="Times New Roman"/>
              </a:rPr>
              <a:t>consumers can fully </a:t>
            </a:r>
            <a:r>
              <a:rPr sz="2400" dirty="0">
                <a:latin typeface="Times New Roman"/>
                <a:cs typeface="Times New Roman"/>
              </a:rPr>
              <a:t>enjoy the </a:t>
            </a:r>
            <a:r>
              <a:rPr sz="2400" spc="-5" dirty="0">
                <a:latin typeface="Times New Roman"/>
                <a:cs typeface="Times New Roman"/>
              </a:rPr>
              <a:t>benefits</a:t>
            </a:r>
            <a:r>
              <a:rPr sz="2400" spc="434" dirty="0">
                <a:latin typeface="Times New Roman"/>
                <a:cs typeface="Times New Roman"/>
              </a:rPr>
              <a:t> </a:t>
            </a:r>
            <a:r>
              <a:rPr sz="2400" dirty="0">
                <a:latin typeface="Times New Roman"/>
                <a:cs typeface="Times New Roman"/>
              </a:rPr>
              <a:t>of  </a:t>
            </a:r>
            <a:r>
              <a:rPr sz="2400" spc="-5" dirty="0">
                <a:latin typeface="Times New Roman"/>
                <a:cs typeface="Times New Roman"/>
              </a:rPr>
              <a:t>competition </a:t>
            </a:r>
            <a:r>
              <a:rPr sz="2400" dirty="0">
                <a:latin typeface="Times New Roman"/>
                <a:cs typeface="Times New Roman"/>
              </a:rPr>
              <a:t>— choice </a:t>
            </a:r>
            <a:r>
              <a:rPr sz="2400" spc="-5" dirty="0">
                <a:latin typeface="Times New Roman"/>
                <a:cs typeface="Times New Roman"/>
              </a:rPr>
              <a:t>and lower prices. </a:t>
            </a:r>
            <a:r>
              <a:rPr sz="2400" dirty="0">
                <a:latin typeface="Times New Roman"/>
                <a:cs typeface="Times New Roman"/>
              </a:rPr>
              <a:t>The </a:t>
            </a:r>
            <a:r>
              <a:rPr sz="2400" spc="-5" dirty="0">
                <a:latin typeface="Times New Roman"/>
                <a:cs typeface="Times New Roman"/>
              </a:rPr>
              <a:t>multilateral  </a:t>
            </a:r>
            <a:r>
              <a:rPr sz="2400" dirty="0">
                <a:latin typeface="Times New Roman"/>
                <a:cs typeface="Times New Roman"/>
              </a:rPr>
              <a:t>trading system is an </a:t>
            </a:r>
            <a:r>
              <a:rPr sz="2400" spc="-5" dirty="0">
                <a:latin typeface="Times New Roman"/>
                <a:cs typeface="Times New Roman"/>
              </a:rPr>
              <a:t>attempt </a:t>
            </a:r>
            <a:r>
              <a:rPr sz="2400" dirty="0">
                <a:latin typeface="Times New Roman"/>
                <a:cs typeface="Times New Roman"/>
              </a:rPr>
              <a:t>by </a:t>
            </a:r>
            <a:r>
              <a:rPr sz="2400" spc="-5" dirty="0">
                <a:latin typeface="Times New Roman"/>
                <a:cs typeface="Times New Roman"/>
              </a:rPr>
              <a:t>governments </a:t>
            </a:r>
            <a:r>
              <a:rPr sz="2400" spc="5" dirty="0">
                <a:latin typeface="Times New Roman"/>
                <a:cs typeface="Times New Roman"/>
              </a:rPr>
              <a:t>to </a:t>
            </a:r>
            <a:r>
              <a:rPr sz="2400" spc="-10" dirty="0">
                <a:latin typeface="Times New Roman"/>
                <a:cs typeface="Times New Roman"/>
              </a:rPr>
              <a:t>make </a:t>
            </a:r>
            <a:r>
              <a:rPr sz="2400" dirty="0">
                <a:latin typeface="Times New Roman"/>
                <a:cs typeface="Times New Roman"/>
              </a:rPr>
              <a:t>the  business </a:t>
            </a:r>
            <a:r>
              <a:rPr sz="2400" spc="-5" dirty="0">
                <a:latin typeface="Times New Roman"/>
                <a:cs typeface="Times New Roman"/>
              </a:rPr>
              <a:t>environment </a:t>
            </a:r>
            <a:r>
              <a:rPr sz="2400" dirty="0">
                <a:latin typeface="Times New Roman"/>
                <a:cs typeface="Times New Roman"/>
              </a:rPr>
              <a:t>stable </a:t>
            </a:r>
            <a:r>
              <a:rPr sz="2400" spc="-5" dirty="0">
                <a:latin typeface="Times New Roman"/>
                <a:cs typeface="Times New Roman"/>
              </a:rPr>
              <a:t>and </a:t>
            </a:r>
            <a:r>
              <a:rPr sz="2400" dirty="0">
                <a:latin typeface="Times New Roman"/>
                <a:cs typeface="Times New Roman"/>
              </a:rPr>
              <a:t>predictable.</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41529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23570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358140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878839" y="1176020"/>
            <a:ext cx="7724140" cy="5083810"/>
          </a:xfrm>
          <a:prstGeom prst="rect">
            <a:avLst/>
          </a:prstGeom>
        </p:spPr>
        <p:txBody>
          <a:bodyPr vert="horz" wrap="square" lIns="0" tIns="88900" rIns="0" bIns="0" rtlCol="0">
            <a:spAutoFit/>
          </a:bodyPr>
          <a:lstStyle/>
          <a:p>
            <a:pPr marL="12700">
              <a:lnSpc>
                <a:spcPct val="100000"/>
              </a:lnSpc>
              <a:spcBef>
                <a:spcPts val="700"/>
              </a:spcBef>
            </a:pPr>
            <a:r>
              <a:rPr sz="2400" b="1" spc="-5" dirty="0">
                <a:latin typeface="Times New Roman"/>
                <a:cs typeface="Times New Roman"/>
              </a:rPr>
              <a:t>Promoting </a:t>
            </a:r>
            <a:r>
              <a:rPr sz="2400" b="1" dirty="0">
                <a:latin typeface="Times New Roman"/>
                <a:cs typeface="Times New Roman"/>
              </a:rPr>
              <a:t>fair </a:t>
            </a:r>
            <a:r>
              <a:rPr sz="2400" b="1" spc="-5" dirty="0">
                <a:latin typeface="Times New Roman"/>
                <a:cs typeface="Times New Roman"/>
              </a:rPr>
              <a:t>competition</a:t>
            </a:r>
            <a:endParaRPr sz="2400">
              <a:latin typeface="Times New Roman"/>
              <a:cs typeface="Times New Roman"/>
            </a:endParaRPr>
          </a:p>
          <a:p>
            <a:pPr marL="12700" marR="6350" indent="7620" algn="just">
              <a:lnSpc>
                <a:spcPct val="100000"/>
              </a:lnSpc>
              <a:spcBef>
                <a:spcPts val="600"/>
              </a:spcBef>
            </a:pPr>
            <a:r>
              <a:rPr sz="2400" dirty="0">
                <a:latin typeface="Times New Roman"/>
                <a:cs typeface="Times New Roman"/>
              </a:rPr>
              <a:t>The </a:t>
            </a:r>
            <a:r>
              <a:rPr sz="2400" spc="-10" dirty="0">
                <a:latin typeface="Times New Roman"/>
                <a:cs typeface="Times New Roman"/>
              </a:rPr>
              <a:t>WTO </a:t>
            </a:r>
            <a:r>
              <a:rPr sz="2400" dirty="0">
                <a:latin typeface="Times New Roman"/>
                <a:cs typeface="Times New Roman"/>
              </a:rPr>
              <a:t>is </a:t>
            </a:r>
            <a:r>
              <a:rPr sz="2400" spc="-5" dirty="0">
                <a:latin typeface="Times New Roman"/>
                <a:cs typeface="Times New Roman"/>
              </a:rPr>
              <a:t>sometimes </a:t>
            </a:r>
            <a:r>
              <a:rPr sz="2400" dirty="0">
                <a:latin typeface="Times New Roman"/>
                <a:cs typeface="Times New Roman"/>
              </a:rPr>
              <a:t>described as a </a:t>
            </a:r>
            <a:r>
              <a:rPr sz="2400" spc="-5" dirty="0">
                <a:latin typeface="Times New Roman"/>
                <a:cs typeface="Times New Roman"/>
              </a:rPr>
              <a:t>“free </a:t>
            </a:r>
            <a:r>
              <a:rPr sz="2400" dirty="0">
                <a:latin typeface="Times New Roman"/>
                <a:cs typeface="Times New Roman"/>
              </a:rPr>
              <a:t>trade” institution,  but that is not entirely </a:t>
            </a:r>
            <a:r>
              <a:rPr sz="2400" spc="-5" dirty="0">
                <a:latin typeface="Times New Roman"/>
                <a:cs typeface="Times New Roman"/>
              </a:rPr>
              <a:t>accurate. </a:t>
            </a:r>
            <a:r>
              <a:rPr sz="2400" dirty="0">
                <a:latin typeface="Times New Roman"/>
                <a:cs typeface="Times New Roman"/>
              </a:rPr>
              <a:t>The system does allow </a:t>
            </a:r>
            <a:r>
              <a:rPr sz="2400" spc="-5" dirty="0">
                <a:latin typeface="Times New Roman"/>
                <a:cs typeface="Times New Roman"/>
              </a:rPr>
              <a:t>tariffs  </a:t>
            </a:r>
            <a:r>
              <a:rPr sz="2400" dirty="0">
                <a:latin typeface="Times New Roman"/>
                <a:cs typeface="Times New Roman"/>
              </a:rPr>
              <a:t>and, in </a:t>
            </a:r>
            <a:r>
              <a:rPr sz="2400" spc="-5" dirty="0">
                <a:latin typeface="Times New Roman"/>
                <a:cs typeface="Times New Roman"/>
              </a:rPr>
              <a:t>limited circumstances, </a:t>
            </a:r>
            <a:r>
              <a:rPr sz="2400" dirty="0">
                <a:latin typeface="Times New Roman"/>
                <a:cs typeface="Times New Roman"/>
              </a:rPr>
              <a:t>other </a:t>
            </a:r>
            <a:r>
              <a:rPr sz="2400" spc="-10" dirty="0">
                <a:latin typeface="Times New Roman"/>
                <a:cs typeface="Times New Roman"/>
              </a:rPr>
              <a:t>forms </a:t>
            </a:r>
            <a:r>
              <a:rPr sz="2400" dirty="0">
                <a:latin typeface="Times New Roman"/>
                <a:cs typeface="Times New Roman"/>
              </a:rPr>
              <a:t>of protection. More  accurately, it </a:t>
            </a:r>
            <a:r>
              <a:rPr sz="2400" spc="5" dirty="0">
                <a:latin typeface="Times New Roman"/>
                <a:cs typeface="Times New Roman"/>
              </a:rPr>
              <a:t>is </a:t>
            </a:r>
            <a:r>
              <a:rPr sz="2400" dirty="0">
                <a:latin typeface="Times New Roman"/>
                <a:cs typeface="Times New Roman"/>
              </a:rPr>
              <a:t>a system of rules dedicated to open, </a:t>
            </a:r>
            <a:r>
              <a:rPr sz="2400" spc="-5" dirty="0">
                <a:latin typeface="Times New Roman"/>
                <a:cs typeface="Times New Roman"/>
              </a:rPr>
              <a:t>fair and  </a:t>
            </a:r>
            <a:r>
              <a:rPr sz="2400" dirty="0">
                <a:latin typeface="Times New Roman"/>
                <a:cs typeface="Times New Roman"/>
              </a:rPr>
              <a:t>undistorted</a:t>
            </a:r>
            <a:r>
              <a:rPr sz="2400" spc="-5" dirty="0">
                <a:latin typeface="Times New Roman"/>
                <a:cs typeface="Times New Roman"/>
              </a:rPr>
              <a:t> competition.</a:t>
            </a:r>
            <a:endParaRPr sz="2400">
              <a:latin typeface="Times New Roman"/>
              <a:cs typeface="Times New Roman"/>
            </a:endParaRPr>
          </a:p>
          <a:p>
            <a:pPr marL="12700">
              <a:lnSpc>
                <a:spcPct val="100000"/>
              </a:lnSpc>
              <a:spcBef>
                <a:spcPts val="600"/>
              </a:spcBef>
            </a:pPr>
            <a:r>
              <a:rPr sz="2400" b="1" spc="-5" dirty="0">
                <a:latin typeface="Times New Roman"/>
                <a:cs typeface="Times New Roman"/>
              </a:rPr>
              <a:t>Encouraging development and </a:t>
            </a:r>
            <a:r>
              <a:rPr sz="2400" b="1" dirty="0">
                <a:latin typeface="Times New Roman"/>
                <a:cs typeface="Times New Roman"/>
              </a:rPr>
              <a:t>economic reform.</a:t>
            </a:r>
            <a:endParaRPr sz="2400">
              <a:latin typeface="Times New Roman"/>
              <a:cs typeface="Times New Roman"/>
            </a:endParaRPr>
          </a:p>
          <a:p>
            <a:pPr marL="12700" marR="5080" indent="199390" algn="just">
              <a:lnSpc>
                <a:spcPct val="100000"/>
              </a:lnSpc>
              <a:spcBef>
                <a:spcPts val="590"/>
              </a:spcBef>
            </a:pPr>
            <a:r>
              <a:rPr sz="2400" dirty="0">
                <a:latin typeface="Times New Roman"/>
                <a:cs typeface="Times New Roman"/>
              </a:rPr>
              <a:t>The </a:t>
            </a:r>
            <a:r>
              <a:rPr sz="2400" spc="-5" dirty="0">
                <a:latin typeface="Times New Roman"/>
                <a:cs typeface="Times New Roman"/>
              </a:rPr>
              <a:t>WTO </a:t>
            </a:r>
            <a:r>
              <a:rPr sz="2400" dirty="0">
                <a:latin typeface="Times New Roman"/>
                <a:cs typeface="Times New Roman"/>
              </a:rPr>
              <a:t>system contributes to </a:t>
            </a:r>
            <a:r>
              <a:rPr sz="2400" spc="-5" dirty="0">
                <a:latin typeface="Times New Roman"/>
                <a:cs typeface="Times New Roman"/>
              </a:rPr>
              <a:t>development. On </a:t>
            </a:r>
            <a:r>
              <a:rPr sz="2400" dirty="0">
                <a:latin typeface="Times New Roman"/>
                <a:cs typeface="Times New Roman"/>
              </a:rPr>
              <a:t>the other  hand, developing countries </a:t>
            </a:r>
            <a:r>
              <a:rPr sz="2400" spc="-5" dirty="0">
                <a:latin typeface="Times New Roman"/>
                <a:cs typeface="Times New Roman"/>
              </a:rPr>
              <a:t>need </a:t>
            </a:r>
            <a:r>
              <a:rPr sz="2400" dirty="0">
                <a:latin typeface="Times New Roman"/>
                <a:cs typeface="Times New Roman"/>
              </a:rPr>
              <a:t>flexibility in the </a:t>
            </a:r>
            <a:r>
              <a:rPr sz="2400" spc="-5" dirty="0">
                <a:latin typeface="Times New Roman"/>
                <a:cs typeface="Times New Roman"/>
              </a:rPr>
              <a:t>time </a:t>
            </a:r>
            <a:r>
              <a:rPr sz="2400" dirty="0">
                <a:latin typeface="Times New Roman"/>
                <a:cs typeface="Times New Roman"/>
              </a:rPr>
              <a:t>they  take to </a:t>
            </a:r>
            <a:r>
              <a:rPr sz="2400" spc="-5" dirty="0">
                <a:latin typeface="Times New Roman"/>
                <a:cs typeface="Times New Roman"/>
              </a:rPr>
              <a:t>implement </a:t>
            </a:r>
            <a:r>
              <a:rPr sz="2400" dirty="0">
                <a:latin typeface="Times New Roman"/>
                <a:cs typeface="Times New Roman"/>
              </a:rPr>
              <a:t>the </a:t>
            </a:r>
            <a:r>
              <a:rPr sz="2400" spc="-5" dirty="0">
                <a:latin typeface="Times New Roman"/>
                <a:cs typeface="Times New Roman"/>
              </a:rPr>
              <a:t>system’s agreements. And </a:t>
            </a:r>
            <a:r>
              <a:rPr sz="2400" dirty="0">
                <a:latin typeface="Times New Roman"/>
                <a:cs typeface="Times New Roman"/>
              </a:rPr>
              <a:t>the  </a:t>
            </a:r>
            <a:r>
              <a:rPr sz="2400" spc="-5" dirty="0">
                <a:latin typeface="Times New Roman"/>
                <a:cs typeface="Times New Roman"/>
              </a:rPr>
              <a:t>agreements themselves </a:t>
            </a:r>
            <a:r>
              <a:rPr sz="2400" dirty="0">
                <a:latin typeface="Times New Roman"/>
                <a:cs typeface="Times New Roman"/>
              </a:rPr>
              <a:t>inherit the earlier provisions of GATT  that allow for </a:t>
            </a:r>
            <a:r>
              <a:rPr sz="2400" spc="-5" dirty="0">
                <a:latin typeface="Times New Roman"/>
                <a:cs typeface="Times New Roman"/>
              </a:rPr>
              <a:t>special assistance </a:t>
            </a:r>
            <a:r>
              <a:rPr sz="2400" dirty="0">
                <a:latin typeface="Times New Roman"/>
                <a:cs typeface="Times New Roman"/>
              </a:rPr>
              <a:t>and trade </a:t>
            </a:r>
            <a:r>
              <a:rPr sz="2400" spc="-5" dirty="0">
                <a:latin typeface="Times New Roman"/>
                <a:cs typeface="Times New Roman"/>
              </a:rPr>
              <a:t>concessions for  </a:t>
            </a:r>
            <a:r>
              <a:rPr sz="2400" dirty="0">
                <a:latin typeface="Times New Roman"/>
                <a:cs typeface="Times New Roman"/>
              </a:rPr>
              <a:t>developing</a:t>
            </a:r>
            <a:r>
              <a:rPr sz="2400" spc="-5" dirty="0">
                <a:latin typeface="Times New Roman"/>
                <a:cs typeface="Times New Roman"/>
              </a:rPr>
              <a:t> </a:t>
            </a:r>
            <a:r>
              <a:rPr sz="2400" dirty="0">
                <a:latin typeface="Times New Roman"/>
                <a:cs typeface="Times New Roman"/>
              </a:rPr>
              <a:t>countries.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6320" y="589279"/>
            <a:ext cx="4526915" cy="513080"/>
          </a:xfrm>
          <a:prstGeom prst="rect">
            <a:avLst/>
          </a:prstGeom>
        </p:spPr>
        <p:txBody>
          <a:bodyPr vert="horz" wrap="square" lIns="0" tIns="12700" rIns="0" bIns="0" rtlCol="0">
            <a:spAutoFit/>
          </a:bodyPr>
          <a:lstStyle/>
          <a:p>
            <a:pPr marL="12700">
              <a:lnSpc>
                <a:spcPct val="100000"/>
              </a:lnSpc>
              <a:spcBef>
                <a:spcPts val="100"/>
              </a:spcBef>
            </a:pPr>
            <a:r>
              <a:rPr dirty="0"/>
              <a:t>STRUCTURES OF</a:t>
            </a:r>
            <a:r>
              <a:rPr spc="-70" dirty="0"/>
              <a:t> </a:t>
            </a:r>
            <a:r>
              <a:rPr dirty="0"/>
              <a:t>WTO</a:t>
            </a:r>
          </a:p>
        </p:txBody>
      </p:sp>
      <p:sp>
        <p:nvSpPr>
          <p:cNvPr id="3" name="object 3"/>
          <p:cNvSpPr/>
          <p:nvPr/>
        </p:nvSpPr>
        <p:spPr>
          <a:xfrm>
            <a:off x="3352800" y="1676400"/>
            <a:ext cx="2362200" cy="838200"/>
          </a:xfrm>
          <a:custGeom>
            <a:avLst/>
            <a:gdLst/>
            <a:ahLst/>
            <a:cxnLst/>
            <a:rect l="l" t="t" r="r" b="b"/>
            <a:pathLst>
              <a:path w="2362200" h="838200">
                <a:moveTo>
                  <a:pt x="2362200" y="0"/>
                </a:moveTo>
                <a:lnTo>
                  <a:pt x="0" y="0"/>
                </a:lnTo>
                <a:lnTo>
                  <a:pt x="0" y="838200"/>
                </a:lnTo>
                <a:lnTo>
                  <a:pt x="2362200" y="838200"/>
                </a:lnTo>
                <a:lnTo>
                  <a:pt x="2362200" y="0"/>
                </a:lnTo>
                <a:close/>
              </a:path>
            </a:pathLst>
          </a:custGeom>
          <a:solidFill>
            <a:srgbClr val="4E80BC"/>
          </a:solidFill>
        </p:spPr>
        <p:txBody>
          <a:bodyPr wrap="square" lIns="0" tIns="0" rIns="0" bIns="0" rtlCol="0"/>
          <a:lstStyle/>
          <a:p>
            <a:endParaRPr/>
          </a:p>
        </p:txBody>
      </p:sp>
      <p:sp>
        <p:nvSpPr>
          <p:cNvPr id="4" name="object 4"/>
          <p:cNvSpPr/>
          <p:nvPr/>
        </p:nvSpPr>
        <p:spPr>
          <a:xfrm>
            <a:off x="3352800" y="1676400"/>
            <a:ext cx="2362200" cy="838200"/>
          </a:xfrm>
          <a:custGeom>
            <a:avLst/>
            <a:gdLst/>
            <a:ahLst/>
            <a:cxnLst/>
            <a:rect l="l" t="t" r="r" b="b"/>
            <a:pathLst>
              <a:path w="2362200" h="838200">
                <a:moveTo>
                  <a:pt x="1181100" y="838200"/>
                </a:moveTo>
                <a:lnTo>
                  <a:pt x="0" y="838200"/>
                </a:lnTo>
                <a:lnTo>
                  <a:pt x="0" y="0"/>
                </a:lnTo>
                <a:lnTo>
                  <a:pt x="2362200" y="0"/>
                </a:lnTo>
                <a:lnTo>
                  <a:pt x="2362200" y="838200"/>
                </a:lnTo>
                <a:lnTo>
                  <a:pt x="1181100" y="838200"/>
                </a:lnTo>
                <a:close/>
              </a:path>
            </a:pathLst>
          </a:custGeom>
          <a:ln w="25518">
            <a:solidFill>
              <a:srgbClr val="375C89"/>
            </a:solidFill>
          </a:ln>
        </p:spPr>
        <p:txBody>
          <a:bodyPr wrap="square" lIns="0" tIns="0" rIns="0" bIns="0" rtlCol="0"/>
          <a:lstStyle/>
          <a:p>
            <a:endParaRPr/>
          </a:p>
        </p:txBody>
      </p:sp>
      <p:sp>
        <p:nvSpPr>
          <p:cNvPr id="5" name="object 5"/>
          <p:cNvSpPr txBox="1"/>
          <p:nvPr/>
        </p:nvSpPr>
        <p:spPr>
          <a:xfrm>
            <a:off x="3463290" y="1945640"/>
            <a:ext cx="213804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Ministerial</a:t>
            </a:r>
            <a:r>
              <a:rPr sz="1800" spc="-65" dirty="0">
                <a:solidFill>
                  <a:srgbClr val="FFFFFF"/>
                </a:solidFill>
                <a:latin typeface="Calibri"/>
                <a:cs typeface="Calibri"/>
              </a:rPr>
              <a:t> </a:t>
            </a:r>
            <a:r>
              <a:rPr sz="1800" spc="-5" dirty="0">
                <a:solidFill>
                  <a:srgbClr val="FFFFFF"/>
                </a:solidFill>
                <a:latin typeface="Calibri"/>
                <a:cs typeface="Calibri"/>
              </a:rPr>
              <a:t>Conference</a:t>
            </a:r>
            <a:endParaRPr sz="1800">
              <a:latin typeface="Calibri"/>
              <a:cs typeface="Calibri"/>
            </a:endParaRPr>
          </a:p>
        </p:txBody>
      </p:sp>
      <p:sp>
        <p:nvSpPr>
          <p:cNvPr id="6" name="object 6"/>
          <p:cNvSpPr/>
          <p:nvPr/>
        </p:nvSpPr>
        <p:spPr>
          <a:xfrm>
            <a:off x="3657600" y="3200400"/>
            <a:ext cx="1828800" cy="838200"/>
          </a:xfrm>
          <a:custGeom>
            <a:avLst/>
            <a:gdLst/>
            <a:ahLst/>
            <a:cxnLst/>
            <a:rect l="l" t="t" r="r" b="b"/>
            <a:pathLst>
              <a:path w="1828800" h="838200">
                <a:moveTo>
                  <a:pt x="1828800" y="0"/>
                </a:moveTo>
                <a:lnTo>
                  <a:pt x="0" y="0"/>
                </a:lnTo>
                <a:lnTo>
                  <a:pt x="0" y="838200"/>
                </a:lnTo>
                <a:lnTo>
                  <a:pt x="1828800" y="838200"/>
                </a:lnTo>
                <a:lnTo>
                  <a:pt x="1828800" y="0"/>
                </a:lnTo>
                <a:close/>
              </a:path>
            </a:pathLst>
          </a:custGeom>
          <a:solidFill>
            <a:srgbClr val="4E80BC"/>
          </a:solidFill>
        </p:spPr>
        <p:txBody>
          <a:bodyPr wrap="square" lIns="0" tIns="0" rIns="0" bIns="0" rtlCol="0"/>
          <a:lstStyle/>
          <a:p>
            <a:endParaRPr/>
          </a:p>
        </p:txBody>
      </p:sp>
      <p:sp>
        <p:nvSpPr>
          <p:cNvPr id="7" name="object 7"/>
          <p:cNvSpPr/>
          <p:nvPr/>
        </p:nvSpPr>
        <p:spPr>
          <a:xfrm>
            <a:off x="3657600" y="3200400"/>
            <a:ext cx="1828800" cy="838200"/>
          </a:xfrm>
          <a:custGeom>
            <a:avLst/>
            <a:gdLst/>
            <a:ahLst/>
            <a:cxnLst/>
            <a:rect l="l" t="t" r="r" b="b"/>
            <a:pathLst>
              <a:path w="1828800" h="838200">
                <a:moveTo>
                  <a:pt x="914400" y="838200"/>
                </a:moveTo>
                <a:lnTo>
                  <a:pt x="0" y="838200"/>
                </a:lnTo>
                <a:lnTo>
                  <a:pt x="0" y="0"/>
                </a:lnTo>
                <a:lnTo>
                  <a:pt x="1828800" y="0"/>
                </a:lnTo>
                <a:lnTo>
                  <a:pt x="1828800" y="838200"/>
                </a:lnTo>
                <a:lnTo>
                  <a:pt x="914400" y="838200"/>
                </a:lnTo>
                <a:close/>
              </a:path>
            </a:pathLst>
          </a:custGeom>
          <a:ln w="25518">
            <a:solidFill>
              <a:srgbClr val="375C89"/>
            </a:solidFill>
          </a:ln>
        </p:spPr>
        <p:txBody>
          <a:bodyPr wrap="square" lIns="0" tIns="0" rIns="0" bIns="0" rtlCol="0"/>
          <a:lstStyle/>
          <a:p>
            <a:endParaRPr/>
          </a:p>
        </p:txBody>
      </p:sp>
      <p:sp>
        <p:nvSpPr>
          <p:cNvPr id="8" name="object 8"/>
          <p:cNvSpPr txBox="1"/>
          <p:nvPr/>
        </p:nvSpPr>
        <p:spPr>
          <a:xfrm>
            <a:off x="3825240" y="3469640"/>
            <a:ext cx="149415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General</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9" name="object 9"/>
          <p:cNvSpPr/>
          <p:nvPr/>
        </p:nvSpPr>
        <p:spPr>
          <a:xfrm>
            <a:off x="1295400" y="32004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0" name="object 10"/>
          <p:cNvSpPr/>
          <p:nvPr/>
        </p:nvSpPr>
        <p:spPr>
          <a:xfrm>
            <a:off x="1295400" y="32004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1" name="object 11"/>
          <p:cNvSpPr txBox="1"/>
          <p:nvPr/>
        </p:nvSpPr>
        <p:spPr>
          <a:xfrm>
            <a:off x="1419860" y="3256279"/>
            <a:ext cx="1576705" cy="574040"/>
          </a:xfrm>
          <a:prstGeom prst="rect">
            <a:avLst/>
          </a:prstGeom>
        </p:spPr>
        <p:txBody>
          <a:bodyPr vert="horz" wrap="square" lIns="0" tIns="12700" rIns="0" bIns="0" rtlCol="0">
            <a:spAutoFit/>
          </a:bodyPr>
          <a:lstStyle/>
          <a:p>
            <a:pPr marL="12700" marR="5080" indent="420370">
              <a:lnSpc>
                <a:spcPct val="100000"/>
              </a:lnSpc>
              <a:spcBef>
                <a:spcPts val="100"/>
              </a:spcBef>
            </a:pPr>
            <a:r>
              <a:rPr sz="1800" spc="-5" dirty="0">
                <a:solidFill>
                  <a:srgbClr val="FFFFFF"/>
                </a:solidFill>
                <a:latin typeface="Calibri"/>
                <a:cs typeface="Calibri"/>
              </a:rPr>
              <a:t>Dispute  Settlement</a:t>
            </a:r>
            <a:r>
              <a:rPr sz="1800" spc="-5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2" name="object 12"/>
          <p:cNvSpPr/>
          <p:nvPr/>
        </p:nvSpPr>
        <p:spPr>
          <a:xfrm>
            <a:off x="6019800" y="3276600"/>
            <a:ext cx="1828800" cy="685800"/>
          </a:xfrm>
          <a:custGeom>
            <a:avLst/>
            <a:gdLst/>
            <a:ahLst/>
            <a:cxnLst/>
            <a:rect l="l" t="t" r="r" b="b"/>
            <a:pathLst>
              <a:path w="1828800" h="685800">
                <a:moveTo>
                  <a:pt x="1828800" y="0"/>
                </a:moveTo>
                <a:lnTo>
                  <a:pt x="0" y="0"/>
                </a:lnTo>
                <a:lnTo>
                  <a:pt x="0" y="685800"/>
                </a:lnTo>
                <a:lnTo>
                  <a:pt x="1828800" y="685800"/>
                </a:lnTo>
                <a:lnTo>
                  <a:pt x="1828800" y="0"/>
                </a:lnTo>
                <a:close/>
              </a:path>
            </a:pathLst>
          </a:custGeom>
          <a:solidFill>
            <a:srgbClr val="4E80BC"/>
          </a:solidFill>
        </p:spPr>
        <p:txBody>
          <a:bodyPr wrap="square" lIns="0" tIns="0" rIns="0" bIns="0" rtlCol="0"/>
          <a:lstStyle/>
          <a:p>
            <a:endParaRPr/>
          </a:p>
        </p:txBody>
      </p:sp>
      <p:sp>
        <p:nvSpPr>
          <p:cNvPr id="13" name="object 13"/>
          <p:cNvSpPr/>
          <p:nvPr/>
        </p:nvSpPr>
        <p:spPr>
          <a:xfrm>
            <a:off x="6019800" y="3276600"/>
            <a:ext cx="1828800" cy="685800"/>
          </a:xfrm>
          <a:custGeom>
            <a:avLst/>
            <a:gdLst/>
            <a:ahLst/>
            <a:cxnLst/>
            <a:rect l="l" t="t" r="r" b="b"/>
            <a:pathLst>
              <a:path w="1828800" h="685800">
                <a:moveTo>
                  <a:pt x="914400" y="685800"/>
                </a:moveTo>
                <a:lnTo>
                  <a:pt x="0" y="685800"/>
                </a:lnTo>
                <a:lnTo>
                  <a:pt x="0" y="0"/>
                </a:lnTo>
                <a:lnTo>
                  <a:pt x="1828800" y="0"/>
                </a:lnTo>
                <a:lnTo>
                  <a:pt x="1828800" y="685800"/>
                </a:lnTo>
                <a:lnTo>
                  <a:pt x="914400" y="685800"/>
                </a:lnTo>
                <a:close/>
              </a:path>
            </a:pathLst>
          </a:custGeom>
          <a:ln w="25518">
            <a:solidFill>
              <a:srgbClr val="375C89"/>
            </a:solidFill>
          </a:ln>
        </p:spPr>
        <p:txBody>
          <a:bodyPr wrap="square" lIns="0" tIns="0" rIns="0" bIns="0" rtlCol="0"/>
          <a:lstStyle/>
          <a:p>
            <a:endParaRPr/>
          </a:p>
        </p:txBody>
      </p:sp>
      <p:sp>
        <p:nvSpPr>
          <p:cNvPr id="14" name="object 14"/>
          <p:cNvSpPr txBox="1"/>
          <p:nvPr/>
        </p:nvSpPr>
        <p:spPr>
          <a:xfrm>
            <a:off x="6325870" y="3332479"/>
            <a:ext cx="1216025" cy="574040"/>
          </a:xfrm>
          <a:prstGeom prst="rect">
            <a:avLst/>
          </a:prstGeom>
        </p:spPr>
        <p:txBody>
          <a:bodyPr vert="horz" wrap="square" lIns="0" tIns="12700" rIns="0" bIns="0" rtlCol="0">
            <a:spAutoFit/>
          </a:bodyPr>
          <a:lstStyle/>
          <a:p>
            <a:pPr marL="12700" marR="5080" indent="31750">
              <a:lnSpc>
                <a:spcPct val="100000"/>
              </a:lnSpc>
              <a:spcBef>
                <a:spcPts val="100"/>
              </a:spcBef>
            </a:pPr>
            <a:r>
              <a:rPr sz="1800" spc="-5" dirty="0">
                <a:solidFill>
                  <a:srgbClr val="FFFFFF"/>
                </a:solidFill>
                <a:latin typeface="Calibri"/>
                <a:cs typeface="Calibri"/>
              </a:rPr>
              <a:t>Trade </a:t>
            </a:r>
            <a:r>
              <a:rPr sz="1800" spc="-10" dirty="0">
                <a:solidFill>
                  <a:srgbClr val="FFFFFF"/>
                </a:solidFill>
                <a:latin typeface="Calibri"/>
                <a:cs typeface="Calibri"/>
              </a:rPr>
              <a:t>Policy  </a:t>
            </a:r>
            <a:r>
              <a:rPr sz="1800" spc="-5" dirty="0">
                <a:solidFill>
                  <a:srgbClr val="FFFFFF"/>
                </a:solidFill>
                <a:latin typeface="Calibri"/>
                <a:cs typeface="Calibri"/>
              </a:rPr>
              <a:t>Review</a:t>
            </a:r>
            <a:r>
              <a:rPr sz="1800" spc="-75" dirty="0">
                <a:solidFill>
                  <a:srgbClr val="FFFFFF"/>
                </a:solidFill>
                <a:latin typeface="Calibri"/>
                <a:cs typeface="Calibri"/>
              </a:rPr>
              <a:t> </a:t>
            </a:r>
            <a:r>
              <a:rPr sz="1800" spc="-5" dirty="0">
                <a:solidFill>
                  <a:srgbClr val="FFFFFF"/>
                </a:solidFill>
                <a:latin typeface="Calibri"/>
                <a:cs typeface="Calibri"/>
              </a:rPr>
              <a:t>Body</a:t>
            </a:r>
            <a:endParaRPr sz="1800">
              <a:latin typeface="Calibri"/>
              <a:cs typeface="Calibri"/>
            </a:endParaRPr>
          </a:p>
        </p:txBody>
      </p:sp>
      <p:sp>
        <p:nvSpPr>
          <p:cNvPr id="15" name="object 15"/>
          <p:cNvSpPr/>
          <p:nvPr/>
        </p:nvSpPr>
        <p:spPr>
          <a:xfrm>
            <a:off x="23622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6" name="object 16"/>
          <p:cNvSpPr/>
          <p:nvPr/>
        </p:nvSpPr>
        <p:spPr>
          <a:xfrm>
            <a:off x="23622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17" name="object 17"/>
          <p:cNvSpPr txBox="1"/>
          <p:nvPr/>
        </p:nvSpPr>
        <p:spPr>
          <a:xfrm>
            <a:off x="2598420" y="5260340"/>
            <a:ext cx="135572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Goods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18" name="object 18"/>
          <p:cNvSpPr/>
          <p:nvPr/>
        </p:nvSpPr>
        <p:spPr>
          <a:xfrm>
            <a:off x="45720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19" name="object 19"/>
          <p:cNvSpPr/>
          <p:nvPr/>
        </p:nvSpPr>
        <p:spPr>
          <a:xfrm>
            <a:off x="45720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0" name="object 20"/>
          <p:cNvSpPr txBox="1"/>
          <p:nvPr/>
        </p:nvSpPr>
        <p:spPr>
          <a:xfrm>
            <a:off x="4701540" y="5123179"/>
            <a:ext cx="1569720" cy="574040"/>
          </a:xfrm>
          <a:prstGeom prst="rect">
            <a:avLst/>
          </a:prstGeom>
        </p:spPr>
        <p:txBody>
          <a:bodyPr vert="horz" wrap="square" lIns="0" tIns="12700" rIns="0" bIns="0" rtlCol="0">
            <a:spAutoFit/>
          </a:bodyPr>
          <a:lstStyle/>
          <a:p>
            <a:pPr marL="12700" marR="5080" indent="251460">
              <a:lnSpc>
                <a:spcPct val="100000"/>
              </a:lnSpc>
              <a:spcBef>
                <a:spcPts val="100"/>
              </a:spcBef>
            </a:pPr>
            <a:r>
              <a:rPr sz="1800" spc="-5" dirty="0">
                <a:solidFill>
                  <a:srgbClr val="FFFFFF"/>
                </a:solidFill>
                <a:latin typeface="Calibri"/>
                <a:cs typeface="Calibri"/>
              </a:rPr>
              <a:t>Intellectual  </a:t>
            </a:r>
            <a:r>
              <a:rPr sz="1800" spc="-10" dirty="0">
                <a:solidFill>
                  <a:srgbClr val="FFFFFF"/>
                </a:solidFill>
                <a:latin typeface="Calibri"/>
                <a:cs typeface="Calibri"/>
              </a:rPr>
              <a:t>Property</a:t>
            </a:r>
            <a:r>
              <a:rPr sz="1800" spc="-50"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1" name="object 21"/>
          <p:cNvSpPr/>
          <p:nvPr/>
        </p:nvSpPr>
        <p:spPr>
          <a:xfrm>
            <a:off x="6781800" y="5029200"/>
            <a:ext cx="1828800" cy="762000"/>
          </a:xfrm>
          <a:custGeom>
            <a:avLst/>
            <a:gdLst/>
            <a:ahLst/>
            <a:cxnLst/>
            <a:rect l="l" t="t" r="r" b="b"/>
            <a:pathLst>
              <a:path w="1828800" h="762000">
                <a:moveTo>
                  <a:pt x="1828800" y="0"/>
                </a:moveTo>
                <a:lnTo>
                  <a:pt x="0" y="0"/>
                </a:lnTo>
                <a:lnTo>
                  <a:pt x="0" y="762000"/>
                </a:lnTo>
                <a:lnTo>
                  <a:pt x="1828800" y="762000"/>
                </a:lnTo>
                <a:lnTo>
                  <a:pt x="1828800" y="0"/>
                </a:lnTo>
                <a:close/>
              </a:path>
            </a:pathLst>
          </a:custGeom>
          <a:solidFill>
            <a:srgbClr val="4E80BC"/>
          </a:solidFill>
        </p:spPr>
        <p:txBody>
          <a:bodyPr wrap="square" lIns="0" tIns="0" rIns="0" bIns="0" rtlCol="0"/>
          <a:lstStyle/>
          <a:p>
            <a:endParaRPr/>
          </a:p>
        </p:txBody>
      </p:sp>
      <p:sp>
        <p:nvSpPr>
          <p:cNvPr id="22" name="object 22"/>
          <p:cNvSpPr/>
          <p:nvPr/>
        </p:nvSpPr>
        <p:spPr>
          <a:xfrm>
            <a:off x="6781800" y="5029200"/>
            <a:ext cx="1828800" cy="762000"/>
          </a:xfrm>
          <a:custGeom>
            <a:avLst/>
            <a:gdLst/>
            <a:ahLst/>
            <a:cxnLst/>
            <a:rect l="l" t="t" r="r" b="b"/>
            <a:pathLst>
              <a:path w="1828800" h="762000">
                <a:moveTo>
                  <a:pt x="914400" y="762000"/>
                </a:moveTo>
                <a:lnTo>
                  <a:pt x="0" y="762000"/>
                </a:lnTo>
                <a:lnTo>
                  <a:pt x="0" y="0"/>
                </a:lnTo>
                <a:lnTo>
                  <a:pt x="1828800" y="0"/>
                </a:lnTo>
                <a:lnTo>
                  <a:pt x="1828800" y="762000"/>
                </a:lnTo>
                <a:lnTo>
                  <a:pt x="914400" y="762000"/>
                </a:lnTo>
                <a:close/>
              </a:path>
            </a:pathLst>
          </a:custGeom>
          <a:ln w="25518">
            <a:solidFill>
              <a:srgbClr val="375C89"/>
            </a:solidFill>
          </a:ln>
        </p:spPr>
        <p:txBody>
          <a:bodyPr wrap="square" lIns="0" tIns="0" rIns="0" bIns="0" rtlCol="0"/>
          <a:lstStyle/>
          <a:p>
            <a:endParaRPr/>
          </a:p>
        </p:txBody>
      </p:sp>
      <p:sp>
        <p:nvSpPr>
          <p:cNvPr id="23" name="object 23"/>
          <p:cNvSpPr txBox="1"/>
          <p:nvPr/>
        </p:nvSpPr>
        <p:spPr>
          <a:xfrm>
            <a:off x="6939280" y="5260340"/>
            <a:ext cx="1513205" cy="299720"/>
          </a:xfrm>
          <a:prstGeom prst="rect">
            <a:avLst/>
          </a:prstGeom>
        </p:spPr>
        <p:txBody>
          <a:bodyPr vert="horz" wrap="square" lIns="0" tIns="12700" rIns="0" bIns="0" rtlCol="0">
            <a:spAutoFit/>
          </a:bodyPr>
          <a:lstStyle/>
          <a:p>
            <a:pPr marL="12700">
              <a:lnSpc>
                <a:spcPct val="100000"/>
              </a:lnSpc>
              <a:spcBef>
                <a:spcPts val="100"/>
              </a:spcBef>
            </a:pPr>
            <a:r>
              <a:rPr sz="1800" spc="-5" dirty="0">
                <a:solidFill>
                  <a:srgbClr val="FFFFFF"/>
                </a:solidFill>
                <a:latin typeface="Calibri"/>
                <a:cs typeface="Calibri"/>
              </a:rPr>
              <a:t>Services</a:t>
            </a:r>
            <a:r>
              <a:rPr sz="1800" spc="-65" dirty="0">
                <a:solidFill>
                  <a:srgbClr val="FFFFFF"/>
                </a:solidFill>
                <a:latin typeface="Calibri"/>
                <a:cs typeface="Calibri"/>
              </a:rPr>
              <a:t> </a:t>
            </a:r>
            <a:r>
              <a:rPr sz="1800" spc="-5" dirty="0">
                <a:solidFill>
                  <a:srgbClr val="FFFFFF"/>
                </a:solidFill>
                <a:latin typeface="Calibri"/>
                <a:cs typeface="Calibri"/>
              </a:rPr>
              <a:t>Council</a:t>
            </a:r>
            <a:endParaRPr sz="1800">
              <a:latin typeface="Calibri"/>
              <a:cs typeface="Calibri"/>
            </a:endParaRPr>
          </a:p>
        </p:txBody>
      </p:sp>
      <p:sp>
        <p:nvSpPr>
          <p:cNvPr id="24" name="object 24"/>
          <p:cNvSpPr/>
          <p:nvPr/>
        </p:nvSpPr>
        <p:spPr>
          <a:xfrm>
            <a:off x="4645659" y="2515870"/>
            <a:ext cx="3810" cy="838200"/>
          </a:xfrm>
          <a:custGeom>
            <a:avLst/>
            <a:gdLst/>
            <a:ahLst/>
            <a:cxnLst/>
            <a:rect l="l" t="t" r="r" b="b"/>
            <a:pathLst>
              <a:path w="3810" h="838200">
                <a:moveTo>
                  <a:pt x="3810" y="0"/>
                </a:moveTo>
                <a:lnTo>
                  <a:pt x="0" y="838200"/>
                </a:lnTo>
              </a:path>
            </a:pathLst>
          </a:custGeom>
          <a:ln w="9344">
            <a:solidFill>
              <a:srgbClr val="497DBA"/>
            </a:solidFill>
          </a:ln>
        </p:spPr>
        <p:txBody>
          <a:bodyPr wrap="square" lIns="0" tIns="0" rIns="0" bIns="0" rtlCol="0"/>
          <a:lstStyle/>
          <a:p>
            <a:endParaRPr/>
          </a:p>
        </p:txBody>
      </p:sp>
      <p:sp>
        <p:nvSpPr>
          <p:cNvPr id="25" name="object 25"/>
          <p:cNvSpPr/>
          <p:nvPr/>
        </p:nvSpPr>
        <p:spPr>
          <a:xfrm>
            <a:off x="5486400" y="3429000"/>
            <a:ext cx="685800" cy="1270"/>
          </a:xfrm>
          <a:custGeom>
            <a:avLst/>
            <a:gdLst/>
            <a:ahLst/>
            <a:cxnLst/>
            <a:rect l="l" t="t" r="r" b="b"/>
            <a:pathLst>
              <a:path w="685800" h="1270">
                <a:moveTo>
                  <a:pt x="0" y="0"/>
                </a:moveTo>
                <a:lnTo>
                  <a:pt x="685800" y="1270"/>
                </a:lnTo>
              </a:path>
            </a:pathLst>
          </a:custGeom>
          <a:ln w="9344">
            <a:solidFill>
              <a:srgbClr val="497DBA"/>
            </a:solidFill>
          </a:ln>
        </p:spPr>
        <p:txBody>
          <a:bodyPr wrap="square" lIns="0" tIns="0" rIns="0" bIns="0" rtlCol="0"/>
          <a:lstStyle/>
          <a:p>
            <a:endParaRPr/>
          </a:p>
        </p:txBody>
      </p:sp>
      <p:sp>
        <p:nvSpPr>
          <p:cNvPr id="26" name="object 26"/>
          <p:cNvSpPr/>
          <p:nvPr/>
        </p:nvSpPr>
        <p:spPr>
          <a:xfrm>
            <a:off x="4570729" y="4039870"/>
            <a:ext cx="2540" cy="457200"/>
          </a:xfrm>
          <a:custGeom>
            <a:avLst/>
            <a:gdLst/>
            <a:ahLst/>
            <a:cxnLst/>
            <a:rect l="l" t="t" r="r" b="b"/>
            <a:pathLst>
              <a:path w="2539" h="457200">
                <a:moveTo>
                  <a:pt x="2540" y="0"/>
                </a:moveTo>
                <a:lnTo>
                  <a:pt x="0" y="457199"/>
                </a:lnTo>
              </a:path>
            </a:pathLst>
          </a:custGeom>
          <a:ln w="9344">
            <a:solidFill>
              <a:srgbClr val="497DBA"/>
            </a:solidFill>
          </a:ln>
        </p:spPr>
        <p:txBody>
          <a:bodyPr wrap="square" lIns="0" tIns="0" rIns="0" bIns="0" rtlCol="0"/>
          <a:lstStyle/>
          <a:p>
            <a:endParaRPr/>
          </a:p>
        </p:txBody>
      </p:sp>
      <p:sp>
        <p:nvSpPr>
          <p:cNvPr id="27" name="object 27"/>
          <p:cNvSpPr/>
          <p:nvPr/>
        </p:nvSpPr>
        <p:spPr>
          <a:xfrm>
            <a:off x="1371600" y="4495800"/>
            <a:ext cx="6096000" cy="1270"/>
          </a:xfrm>
          <a:custGeom>
            <a:avLst/>
            <a:gdLst/>
            <a:ahLst/>
            <a:cxnLst/>
            <a:rect l="l" t="t" r="r" b="b"/>
            <a:pathLst>
              <a:path w="6096000" h="1270">
                <a:moveTo>
                  <a:pt x="0" y="0"/>
                </a:moveTo>
                <a:lnTo>
                  <a:pt x="6096000" y="1269"/>
                </a:lnTo>
              </a:path>
            </a:pathLst>
          </a:custGeom>
          <a:ln w="9344">
            <a:solidFill>
              <a:srgbClr val="497DBA"/>
            </a:solidFill>
          </a:ln>
        </p:spPr>
        <p:txBody>
          <a:bodyPr wrap="square" lIns="0" tIns="0" rIns="0" bIns="0" rtlCol="0"/>
          <a:lstStyle/>
          <a:p>
            <a:endParaRPr/>
          </a:p>
        </p:txBody>
      </p:sp>
      <p:sp>
        <p:nvSpPr>
          <p:cNvPr id="28" name="object 28"/>
          <p:cNvSpPr/>
          <p:nvPr/>
        </p:nvSpPr>
        <p:spPr>
          <a:xfrm>
            <a:off x="1370964" y="4491127"/>
            <a:ext cx="0" cy="538480"/>
          </a:xfrm>
          <a:custGeom>
            <a:avLst/>
            <a:gdLst/>
            <a:ahLst/>
            <a:cxnLst/>
            <a:rect l="l" t="t" r="r" b="b"/>
            <a:pathLst>
              <a:path h="538479">
                <a:moveTo>
                  <a:pt x="0" y="0"/>
                </a:moveTo>
                <a:lnTo>
                  <a:pt x="0" y="538072"/>
                </a:lnTo>
              </a:path>
            </a:pathLst>
          </a:custGeom>
          <a:ln w="10614">
            <a:solidFill>
              <a:srgbClr val="497DBA"/>
            </a:solidFill>
          </a:ln>
        </p:spPr>
        <p:txBody>
          <a:bodyPr wrap="square" lIns="0" tIns="0" rIns="0" bIns="0" rtlCol="0"/>
          <a:lstStyle/>
          <a:p>
            <a:endParaRPr/>
          </a:p>
        </p:txBody>
      </p:sp>
      <p:sp>
        <p:nvSpPr>
          <p:cNvPr id="29" name="object 29"/>
          <p:cNvSpPr/>
          <p:nvPr/>
        </p:nvSpPr>
        <p:spPr>
          <a:xfrm>
            <a:off x="7465059" y="4497070"/>
            <a:ext cx="3810" cy="609600"/>
          </a:xfrm>
          <a:custGeom>
            <a:avLst/>
            <a:gdLst/>
            <a:ahLst/>
            <a:cxnLst/>
            <a:rect l="l" t="t" r="r" b="b"/>
            <a:pathLst>
              <a:path w="3809" h="609600">
                <a:moveTo>
                  <a:pt x="3810" y="0"/>
                </a:moveTo>
                <a:lnTo>
                  <a:pt x="0" y="609599"/>
                </a:lnTo>
              </a:path>
            </a:pathLst>
          </a:custGeom>
          <a:ln w="9344">
            <a:solidFill>
              <a:srgbClr val="497DBA"/>
            </a:solidFill>
          </a:ln>
        </p:spPr>
        <p:txBody>
          <a:bodyPr wrap="square" lIns="0" tIns="0" rIns="0" bIns="0" rtlCol="0"/>
          <a:lstStyle/>
          <a:p>
            <a:endParaRPr/>
          </a:p>
        </p:txBody>
      </p:sp>
      <p:sp>
        <p:nvSpPr>
          <p:cNvPr id="30" name="object 30"/>
          <p:cNvSpPr/>
          <p:nvPr/>
        </p:nvSpPr>
        <p:spPr>
          <a:xfrm>
            <a:off x="3124200" y="3429000"/>
            <a:ext cx="533400" cy="1270"/>
          </a:xfrm>
          <a:custGeom>
            <a:avLst/>
            <a:gdLst/>
            <a:ahLst/>
            <a:cxnLst/>
            <a:rect l="l" t="t" r="r" b="b"/>
            <a:pathLst>
              <a:path w="533400" h="1270">
                <a:moveTo>
                  <a:pt x="0" y="0"/>
                </a:moveTo>
                <a:lnTo>
                  <a:pt x="533400" y="1270"/>
                </a:lnTo>
              </a:path>
            </a:pathLst>
          </a:custGeom>
          <a:ln w="9344">
            <a:solidFill>
              <a:srgbClr val="497DBA"/>
            </a:solidFill>
          </a:ln>
        </p:spPr>
        <p:txBody>
          <a:bodyPr wrap="square" lIns="0" tIns="0" rIns="0" bIns="0" rtlCol="0"/>
          <a:lstStyle/>
          <a:p>
            <a:endParaRPr/>
          </a:p>
        </p:txBody>
      </p:sp>
      <p:sp>
        <p:nvSpPr>
          <p:cNvPr id="31" name="object 31"/>
          <p:cNvSpPr/>
          <p:nvPr/>
        </p:nvSpPr>
        <p:spPr>
          <a:xfrm>
            <a:off x="381000" y="5029200"/>
            <a:ext cx="1676400" cy="762000"/>
          </a:xfrm>
          <a:custGeom>
            <a:avLst/>
            <a:gdLst/>
            <a:ahLst/>
            <a:cxnLst/>
            <a:rect l="l" t="t" r="r" b="b"/>
            <a:pathLst>
              <a:path w="1676400" h="762000">
                <a:moveTo>
                  <a:pt x="1676400" y="0"/>
                </a:moveTo>
                <a:lnTo>
                  <a:pt x="0" y="0"/>
                </a:lnTo>
                <a:lnTo>
                  <a:pt x="0" y="762000"/>
                </a:lnTo>
                <a:lnTo>
                  <a:pt x="1676400" y="762000"/>
                </a:lnTo>
                <a:lnTo>
                  <a:pt x="1676400" y="0"/>
                </a:lnTo>
                <a:close/>
              </a:path>
            </a:pathLst>
          </a:custGeom>
          <a:solidFill>
            <a:srgbClr val="4E80BC"/>
          </a:solidFill>
        </p:spPr>
        <p:txBody>
          <a:bodyPr wrap="square" lIns="0" tIns="0" rIns="0" bIns="0" rtlCol="0"/>
          <a:lstStyle/>
          <a:p>
            <a:endParaRPr/>
          </a:p>
        </p:txBody>
      </p:sp>
      <p:sp>
        <p:nvSpPr>
          <p:cNvPr id="32" name="object 32"/>
          <p:cNvSpPr/>
          <p:nvPr/>
        </p:nvSpPr>
        <p:spPr>
          <a:xfrm>
            <a:off x="381000" y="5029200"/>
            <a:ext cx="1676400" cy="762000"/>
          </a:xfrm>
          <a:custGeom>
            <a:avLst/>
            <a:gdLst/>
            <a:ahLst/>
            <a:cxnLst/>
            <a:rect l="l" t="t" r="r" b="b"/>
            <a:pathLst>
              <a:path w="1676400" h="762000">
                <a:moveTo>
                  <a:pt x="838200" y="762000"/>
                </a:moveTo>
                <a:lnTo>
                  <a:pt x="0" y="762000"/>
                </a:lnTo>
                <a:lnTo>
                  <a:pt x="0" y="0"/>
                </a:lnTo>
                <a:lnTo>
                  <a:pt x="1676400" y="0"/>
                </a:lnTo>
                <a:lnTo>
                  <a:pt x="1676400" y="762000"/>
                </a:lnTo>
                <a:lnTo>
                  <a:pt x="838200" y="762000"/>
                </a:lnTo>
                <a:close/>
              </a:path>
            </a:pathLst>
          </a:custGeom>
          <a:ln w="25518">
            <a:solidFill>
              <a:srgbClr val="375C89"/>
            </a:solidFill>
          </a:ln>
        </p:spPr>
        <p:txBody>
          <a:bodyPr wrap="square" lIns="0" tIns="0" rIns="0" bIns="0" rtlCol="0"/>
          <a:lstStyle/>
          <a:p>
            <a:endParaRPr/>
          </a:p>
        </p:txBody>
      </p:sp>
      <p:sp>
        <p:nvSpPr>
          <p:cNvPr id="33" name="object 33"/>
          <p:cNvSpPr txBox="1"/>
          <p:nvPr/>
        </p:nvSpPr>
        <p:spPr>
          <a:xfrm>
            <a:off x="486409" y="4986020"/>
            <a:ext cx="1462405" cy="848360"/>
          </a:xfrm>
          <a:prstGeom prst="rect">
            <a:avLst/>
          </a:prstGeom>
        </p:spPr>
        <p:txBody>
          <a:bodyPr vert="horz" wrap="square" lIns="0" tIns="12700" rIns="0" bIns="0" rtlCol="0">
            <a:spAutoFit/>
          </a:bodyPr>
          <a:lstStyle/>
          <a:p>
            <a:pPr marL="12065" marR="5080" algn="ctr">
              <a:lnSpc>
                <a:spcPct val="100000"/>
              </a:lnSpc>
              <a:spcBef>
                <a:spcPts val="100"/>
              </a:spcBef>
            </a:pPr>
            <a:r>
              <a:rPr sz="1800" dirty="0">
                <a:solidFill>
                  <a:srgbClr val="FFFFFF"/>
                </a:solidFill>
                <a:latin typeface="Calibri"/>
                <a:cs typeface="Calibri"/>
              </a:rPr>
              <a:t>The</a:t>
            </a:r>
            <a:r>
              <a:rPr sz="1800" spc="-85" dirty="0">
                <a:solidFill>
                  <a:srgbClr val="FFFFFF"/>
                </a:solidFill>
                <a:latin typeface="Calibri"/>
                <a:cs typeface="Calibri"/>
              </a:rPr>
              <a:t> </a:t>
            </a:r>
            <a:r>
              <a:rPr sz="1800" spc="-5" dirty="0">
                <a:solidFill>
                  <a:srgbClr val="FFFFFF"/>
                </a:solidFill>
                <a:latin typeface="Calibri"/>
                <a:cs typeface="Calibri"/>
              </a:rPr>
              <a:t>Committee  on T&amp;D </a:t>
            </a:r>
            <a:r>
              <a:rPr sz="1800" dirty="0">
                <a:solidFill>
                  <a:srgbClr val="FFFFFF"/>
                </a:solidFill>
                <a:latin typeface="Calibri"/>
                <a:cs typeface="Calibri"/>
              </a:rPr>
              <a:t>and  </a:t>
            </a:r>
            <a:r>
              <a:rPr sz="1800" spc="-5" dirty="0">
                <a:solidFill>
                  <a:srgbClr val="FFFFFF"/>
                </a:solidFill>
                <a:latin typeface="Calibri"/>
                <a:cs typeface="Calibri"/>
              </a:rPr>
              <a:t>T&amp;E</a:t>
            </a:r>
            <a:endParaRPr sz="1800">
              <a:latin typeface="Calibri"/>
              <a:cs typeface="Calibri"/>
            </a:endParaRPr>
          </a:p>
        </p:txBody>
      </p:sp>
      <p:sp>
        <p:nvSpPr>
          <p:cNvPr id="34" name="object 34"/>
          <p:cNvSpPr/>
          <p:nvPr/>
        </p:nvSpPr>
        <p:spPr>
          <a:xfrm>
            <a:off x="3274059" y="4497070"/>
            <a:ext cx="3810" cy="533400"/>
          </a:xfrm>
          <a:custGeom>
            <a:avLst/>
            <a:gdLst/>
            <a:ahLst/>
            <a:cxnLst/>
            <a:rect l="l" t="t" r="r" b="b"/>
            <a:pathLst>
              <a:path w="3810" h="533400">
                <a:moveTo>
                  <a:pt x="3810" y="0"/>
                </a:moveTo>
                <a:lnTo>
                  <a:pt x="0" y="533399"/>
                </a:lnTo>
              </a:path>
            </a:pathLst>
          </a:custGeom>
          <a:ln w="9344">
            <a:solidFill>
              <a:srgbClr val="497DBA"/>
            </a:solidFill>
          </a:ln>
        </p:spPr>
        <p:txBody>
          <a:bodyPr wrap="square" lIns="0" tIns="0" rIns="0" bIns="0" rtlCol="0"/>
          <a:lstStyle/>
          <a:p>
            <a:endParaRPr/>
          </a:p>
        </p:txBody>
      </p:sp>
      <p:sp>
        <p:nvSpPr>
          <p:cNvPr id="35" name="object 35"/>
          <p:cNvSpPr/>
          <p:nvPr/>
        </p:nvSpPr>
        <p:spPr>
          <a:xfrm>
            <a:off x="5560059" y="4497070"/>
            <a:ext cx="3810" cy="609600"/>
          </a:xfrm>
          <a:custGeom>
            <a:avLst/>
            <a:gdLst/>
            <a:ahLst/>
            <a:cxnLst/>
            <a:rect l="l" t="t" r="r" b="b"/>
            <a:pathLst>
              <a:path w="3810" h="609600">
                <a:moveTo>
                  <a:pt x="3810" y="0"/>
                </a:moveTo>
                <a:lnTo>
                  <a:pt x="0" y="609599"/>
                </a:lnTo>
              </a:path>
            </a:pathLst>
          </a:custGeom>
          <a:ln w="9344">
            <a:solidFill>
              <a:srgbClr val="497DBA"/>
            </a:solidFill>
          </a:ln>
        </p:spPr>
        <p:txBody>
          <a:bodyPr wrap="square" lIns="0" tIns="0" rIns="0" bIns="0" rtlCol="0"/>
          <a:lstStyle/>
          <a:p>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04800"/>
            <a:ext cx="5105400" cy="984885"/>
          </a:xfrm>
        </p:spPr>
        <p:txBody>
          <a:bodyPr/>
          <a:lstStyle/>
          <a:p>
            <a:r>
              <a:rPr lang="en-US" dirty="0" smtClean="0"/>
              <a:t>Ministerial Conference</a:t>
            </a:r>
            <a:endParaRPr lang="en-US" dirty="0"/>
          </a:p>
        </p:txBody>
      </p:sp>
      <p:sp>
        <p:nvSpPr>
          <p:cNvPr id="3" name="Text Placeholder 2"/>
          <p:cNvSpPr>
            <a:spLocks noGrp="1"/>
          </p:cNvSpPr>
          <p:nvPr>
            <p:ph type="body" idx="1"/>
          </p:nvPr>
        </p:nvSpPr>
        <p:spPr>
          <a:xfrm>
            <a:off x="878839" y="1328420"/>
            <a:ext cx="7722234" cy="4801314"/>
          </a:xfrm>
        </p:spPr>
        <p:txBody>
          <a:bodyPr/>
          <a:lstStyle/>
          <a:p>
            <a:pPr algn="just"/>
            <a:r>
              <a:rPr lang="en-US" dirty="0" smtClean="0"/>
              <a:t>At the top of the WTO structure is Ministerial conference (MC). It comprises of international trade ministers from all member countries. This governing body of WTO frames all strategic directions and takes all vital decisions on multilateral trade agreements.</a:t>
            </a:r>
          </a:p>
          <a:p>
            <a:pPr algn="just"/>
            <a:r>
              <a:rPr lang="en-US" b="1" dirty="0" smtClean="0"/>
              <a:t>General Council (GC)</a:t>
            </a:r>
          </a:p>
          <a:p>
            <a:pPr algn="just"/>
            <a:r>
              <a:rPr lang="en-US" dirty="0" smtClean="0"/>
              <a:t>General Council has senior representatives (generally ambassador level) from all member nations.</a:t>
            </a:r>
          </a:p>
          <a:p>
            <a:pPr algn="just"/>
            <a:r>
              <a:rPr lang="en-US" dirty="0" smtClean="0"/>
              <a:t>Its job is to have a glance into day-to-day working and management of WTO. On the behalf </a:t>
            </a:r>
            <a:r>
              <a:rPr lang="en-US" dirty="0" smtClean="0"/>
              <a:t>of MC</a:t>
            </a:r>
            <a:r>
              <a:rPr lang="en-US" dirty="0" smtClean="0"/>
              <a:t>, General council is the decision making body. Large number of councils and committees</a:t>
            </a:r>
          </a:p>
          <a:p>
            <a:pPr algn="just"/>
            <a:r>
              <a:rPr lang="en-US" dirty="0" smtClean="0"/>
              <a:t>report directly to GC.</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Director General and Secretariat of WTO</a:t>
            </a:r>
          </a:p>
          <a:p>
            <a:pPr algn="just"/>
            <a:r>
              <a:rPr lang="en-US" sz="2800" dirty="0" smtClean="0"/>
              <a:t>The secretariat is headed by the Director General (DG) by MC for a period of four years. It has no decision making power but secretariat provides administrative services and advise.</a:t>
            </a:r>
          </a:p>
          <a:p>
            <a:pPr algn="just"/>
            <a:r>
              <a:rPr lang="en-US" sz="2800" b="1" dirty="0" smtClean="0"/>
              <a:t>Trade Dispute Settlement Body (DSB)</a:t>
            </a:r>
            <a:endParaRPr lang="en-US" sz="2800" dirty="0" smtClean="0"/>
          </a:p>
          <a:p>
            <a:pPr algn="just"/>
            <a:r>
              <a:rPr lang="en-US" sz="2800" dirty="0" smtClean="0"/>
              <a:t>WTO resolves all quarrels among member nations under Dispute Settlement Body. DSB ensures smooth functioning of multilateral trade agreements; and enforcement of rules and principles of WTO.</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2585323"/>
          </a:xfrm>
        </p:spPr>
        <p:txBody>
          <a:bodyPr/>
          <a:lstStyle/>
          <a:p>
            <a:pPr algn="just"/>
            <a:r>
              <a:rPr lang="en-US" sz="2800" b="1" dirty="0" smtClean="0"/>
              <a:t>Trade Policy Review Body</a:t>
            </a:r>
          </a:p>
          <a:p>
            <a:pPr algn="just"/>
            <a:r>
              <a:rPr lang="en-US" sz="2800" dirty="0" smtClean="0"/>
              <a:t>The body has all members of WTO and looks into the trade policy review mechanism. It regularly reviews the trade policies and practices of WTO members. It enhances transparency for better understanding of individual trade policies of each member nation.</a:t>
            </a: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3947159" cy="553998"/>
          </a:xfrm>
        </p:spPr>
        <p:txBody>
          <a:bodyPr/>
          <a:lstStyle/>
          <a:p>
            <a:r>
              <a:rPr lang="en-US" sz="3600" dirty="0" smtClean="0"/>
              <a:t>WTO and India</a:t>
            </a:r>
            <a:endParaRPr lang="en-US" sz="3600" dirty="0"/>
          </a:p>
        </p:txBody>
      </p:sp>
      <p:sp>
        <p:nvSpPr>
          <p:cNvPr id="3" name="Text Placeholder 2"/>
          <p:cNvSpPr>
            <a:spLocks noGrp="1"/>
          </p:cNvSpPr>
          <p:nvPr>
            <p:ph type="body" idx="1"/>
          </p:nvPr>
        </p:nvSpPr>
        <p:spPr>
          <a:xfrm>
            <a:off x="878839" y="1328420"/>
            <a:ext cx="7722234" cy="3016210"/>
          </a:xfrm>
        </p:spPr>
        <p:txBody>
          <a:bodyPr/>
          <a:lstStyle/>
          <a:p>
            <a:pPr algn="just"/>
            <a:r>
              <a:rPr lang="en-US" sz="2800" dirty="0" smtClean="0"/>
              <a:t>India is a founder member of World Trade Organization and also treated as the part of developing countries group for accessing the concessions granted by the organization. As a result, there are several implications for India for the various agreements that are signed under WTO discussed as follows:</a:t>
            </a:r>
            <a:endParaRPr lang="en-US"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7150" y="457200"/>
            <a:ext cx="3947159" cy="914400"/>
          </a:xfrm>
        </p:spPr>
        <p:txBody>
          <a:bodyPr/>
          <a:lstStyle/>
          <a:p>
            <a:r>
              <a:rPr lang="en-US" dirty="0" smtClean="0"/>
              <a:t>WTO and India</a:t>
            </a:r>
            <a:endParaRPr lang="en-US" dirty="0"/>
          </a:p>
        </p:txBody>
      </p:sp>
      <p:sp>
        <p:nvSpPr>
          <p:cNvPr id="3" name="Text Placeholder 2"/>
          <p:cNvSpPr>
            <a:spLocks noGrp="1"/>
          </p:cNvSpPr>
          <p:nvPr>
            <p:ph type="body" idx="1"/>
          </p:nvPr>
        </p:nvSpPr>
        <p:spPr>
          <a:xfrm>
            <a:off x="878839" y="1328420"/>
            <a:ext cx="7722234" cy="5601533"/>
          </a:xfrm>
        </p:spPr>
        <p:txBody>
          <a:bodyPr/>
          <a:lstStyle/>
          <a:p>
            <a:pPr algn="just"/>
            <a:r>
              <a:rPr lang="en-US" sz="2800" b="1" dirty="0" smtClean="0"/>
              <a:t>(</a:t>
            </a:r>
            <a:r>
              <a:rPr lang="en-US" sz="2800" b="1" dirty="0" err="1" smtClean="0"/>
              <a:t>i</a:t>
            </a:r>
            <a:r>
              <a:rPr lang="en-US" sz="2800" b="1" dirty="0" smtClean="0"/>
              <a:t>) Reduction of Tariff and Non-Tariff Barriers:</a:t>
            </a:r>
            <a:r>
              <a:rPr lang="en-US" sz="2800" dirty="0" smtClean="0"/>
              <a:t> The agreement involves an overall reduction of peak and average tariffs on manufactured products and phasing out the quantitative restrictions over a period. The important implication is that the firms that have competitive advantage would be able to survive in the long run.</a:t>
            </a:r>
          </a:p>
          <a:p>
            <a:pPr algn="just"/>
            <a:r>
              <a:rPr lang="en-US" sz="2800" b="1" dirty="0" smtClean="0"/>
              <a:t>(ii) Trade Related Investment Measures (TRIMS):</a:t>
            </a:r>
            <a:r>
              <a:rPr lang="en-US" sz="2800" dirty="0" smtClean="0"/>
              <a:t> The agreement prohibits the host country to discriminate the investment from abroad with domestic investment i.e. agreement requires investment to be freely allowed by nations.</a:t>
            </a:r>
          </a:p>
          <a:p>
            <a:pPr algn="just"/>
            <a:endParaRPr lang="en-US"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838200"/>
            <a:ext cx="7722234" cy="4739759"/>
          </a:xfrm>
        </p:spPr>
        <p:txBody>
          <a:bodyPr/>
          <a:lstStyle/>
          <a:p>
            <a:pPr algn="just"/>
            <a:r>
              <a:rPr lang="en-US" sz="2800" b="1" dirty="0" smtClean="0"/>
              <a:t>(iii)Trade Related Intellectual Property Rights (TRIPS):</a:t>
            </a:r>
            <a:r>
              <a:rPr lang="en-US" sz="2800" dirty="0" smtClean="0"/>
              <a:t> An intellectual property right seeks to protect and provide legal recognition to the creator of the intangible illegal use of his creation. This agreement includes several categories of property such as Patents, Copyrights, Trademarks, Geographical indications, Designs, Industrial circuits and Trade secrets. Since the law for these intangibles vastly varied between countries, goods and services traded between countries which incorporated these intangibles faced severe risk of infringement.</a:t>
            </a:r>
            <a:endParaRPr lang="en-US"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0130" y="558800"/>
            <a:ext cx="7063740" cy="574040"/>
          </a:xfrm>
          <a:prstGeom prst="rect">
            <a:avLst/>
          </a:prstGeom>
        </p:spPr>
        <p:txBody>
          <a:bodyPr vert="horz" wrap="square" lIns="0" tIns="12700" rIns="0" bIns="0" rtlCol="0">
            <a:spAutoFit/>
          </a:bodyPr>
          <a:lstStyle/>
          <a:p>
            <a:pPr marL="12700">
              <a:lnSpc>
                <a:spcPct val="100000"/>
              </a:lnSpc>
              <a:spcBef>
                <a:spcPts val="100"/>
              </a:spcBef>
            </a:pPr>
            <a:r>
              <a:rPr dirty="0"/>
              <a:t>What </a:t>
            </a:r>
            <a:r>
              <a:rPr spc="-5" dirty="0"/>
              <a:t>is </a:t>
            </a:r>
            <a:r>
              <a:rPr dirty="0"/>
              <a:t>the World Trade </a:t>
            </a:r>
            <a:r>
              <a:rPr spc="5" dirty="0"/>
              <a:t>Organization</a:t>
            </a:r>
            <a:r>
              <a:rPr sz="3600" spc="5" dirty="0"/>
              <a:t>?</a:t>
            </a:r>
            <a:endParaRPr sz="3600"/>
          </a:p>
        </p:txBody>
      </p:sp>
      <p:sp>
        <p:nvSpPr>
          <p:cNvPr id="3" name="object 3"/>
          <p:cNvSpPr txBox="1"/>
          <p:nvPr/>
        </p:nvSpPr>
        <p:spPr>
          <a:xfrm>
            <a:off x="650240" y="2014220"/>
            <a:ext cx="7494270" cy="2228815"/>
          </a:xfrm>
          <a:prstGeom prst="rect">
            <a:avLst/>
          </a:prstGeom>
        </p:spPr>
        <p:txBody>
          <a:bodyPr vert="horz" wrap="square" lIns="0" tIns="12700" rIns="0" bIns="0" rtlCol="0">
            <a:spAutoFit/>
          </a:bodyPr>
          <a:lstStyle/>
          <a:p>
            <a:pPr marL="12700" marR="5080" indent="2019300" algn="just">
              <a:lnSpc>
                <a:spcPct val="100000"/>
              </a:lnSpc>
              <a:spcBef>
                <a:spcPts val="100"/>
              </a:spcBef>
            </a:pPr>
            <a:r>
              <a:rPr sz="3200" spc="-5" dirty="0">
                <a:latin typeface="Times New Roman"/>
                <a:cs typeface="Times New Roman"/>
              </a:rPr>
              <a:t>“</a:t>
            </a:r>
            <a:r>
              <a:rPr sz="2800" spc="-5" dirty="0">
                <a:latin typeface="Times New Roman"/>
                <a:cs typeface="Times New Roman"/>
              </a:rPr>
              <a:t>The </a:t>
            </a:r>
            <a:r>
              <a:rPr sz="2800" spc="5"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is  </a:t>
            </a:r>
            <a:r>
              <a:rPr sz="2800" spc="-5" dirty="0">
                <a:latin typeface="Times New Roman"/>
                <a:cs typeface="Times New Roman"/>
              </a:rPr>
              <a:t>‘member-driven’, with decisions taken </a:t>
            </a:r>
            <a:r>
              <a:rPr sz="2800" dirty="0">
                <a:latin typeface="Times New Roman"/>
                <a:cs typeface="Times New Roman"/>
              </a:rPr>
              <a:t>by </a:t>
            </a:r>
            <a:r>
              <a:rPr sz="2800" spc="-10" dirty="0">
                <a:latin typeface="Times New Roman"/>
                <a:cs typeface="Times New Roman"/>
              </a:rPr>
              <a:t>General  agreement </a:t>
            </a:r>
            <a:r>
              <a:rPr sz="2800" spc="-5" dirty="0">
                <a:latin typeface="Times New Roman"/>
                <a:cs typeface="Times New Roman"/>
              </a:rPr>
              <a:t>among all </a:t>
            </a:r>
            <a:r>
              <a:rPr sz="2800" spc="-10" dirty="0">
                <a:latin typeface="Times New Roman"/>
                <a:cs typeface="Times New Roman"/>
              </a:rPr>
              <a:t>member </a:t>
            </a:r>
            <a:r>
              <a:rPr sz="2800" dirty="0">
                <a:latin typeface="Times New Roman"/>
                <a:cs typeface="Times New Roman"/>
              </a:rPr>
              <a:t>of </a:t>
            </a:r>
            <a:r>
              <a:rPr sz="2800" spc="-5" dirty="0">
                <a:latin typeface="Times New Roman"/>
                <a:cs typeface="Times New Roman"/>
              </a:rPr>
              <a:t>governments and </a:t>
            </a:r>
            <a:r>
              <a:rPr sz="2800" dirty="0">
                <a:latin typeface="Times New Roman"/>
                <a:cs typeface="Times New Roman"/>
              </a:rPr>
              <a:t>it  </a:t>
            </a:r>
            <a:r>
              <a:rPr sz="2800" spc="-5" dirty="0">
                <a:latin typeface="Times New Roman"/>
                <a:cs typeface="Times New Roman"/>
              </a:rPr>
              <a:t>deals with </a:t>
            </a:r>
            <a:r>
              <a:rPr sz="2800" dirty="0">
                <a:latin typeface="Times New Roman"/>
                <a:cs typeface="Times New Roman"/>
              </a:rPr>
              <a:t>the </a:t>
            </a:r>
            <a:r>
              <a:rPr sz="2800" spc="-5" dirty="0">
                <a:latin typeface="Times New Roman"/>
                <a:cs typeface="Times New Roman"/>
              </a:rPr>
              <a:t>rules </a:t>
            </a:r>
            <a:r>
              <a:rPr sz="2800" dirty="0">
                <a:latin typeface="Times New Roman"/>
                <a:cs typeface="Times New Roman"/>
              </a:rPr>
              <a:t>of </a:t>
            </a:r>
            <a:r>
              <a:rPr sz="2800" spc="-5" dirty="0">
                <a:latin typeface="Times New Roman"/>
                <a:cs typeface="Times New Roman"/>
              </a:rPr>
              <a:t>trade between nations at </a:t>
            </a:r>
            <a:r>
              <a:rPr sz="2800" dirty="0">
                <a:latin typeface="Times New Roman"/>
                <a:cs typeface="Times New Roman"/>
              </a:rPr>
              <a:t>a  </a:t>
            </a:r>
            <a:r>
              <a:rPr sz="2800" spc="-5" dirty="0">
                <a:latin typeface="Times New Roman"/>
                <a:cs typeface="Times New Roman"/>
              </a:rPr>
              <a:t>global </a:t>
            </a:r>
            <a:r>
              <a:rPr sz="2800" dirty="0">
                <a:latin typeface="Times New Roman"/>
                <a:cs typeface="Times New Roman"/>
              </a:rPr>
              <a:t>or </a:t>
            </a:r>
            <a:r>
              <a:rPr sz="2800">
                <a:latin typeface="Times New Roman"/>
                <a:cs typeface="Times New Roman"/>
              </a:rPr>
              <a:t>near-global </a:t>
            </a:r>
            <a:r>
              <a:rPr sz="2800" spc="-5" smtClean="0">
                <a:latin typeface="Times New Roman"/>
                <a:cs typeface="Times New Roman"/>
              </a:rPr>
              <a:t>level”</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457200"/>
            <a:ext cx="7722234" cy="7703860"/>
          </a:xfrm>
        </p:spPr>
        <p:txBody>
          <a:bodyPr/>
          <a:lstStyle/>
          <a:p>
            <a:pPr algn="just"/>
            <a:r>
              <a:rPr lang="en-US" sz="2800" b="1" dirty="0" smtClean="0"/>
              <a:t>(iv)Agreement on Agriculture (AOA):</a:t>
            </a:r>
            <a:r>
              <a:rPr lang="en-US" sz="2800" dirty="0" smtClean="0"/>
              <a:t> The agreement on agriculture broadly deals with providing market access, reduction of export subsidies and government subsidies on agriculture products by member countries. The reduction of tariffs and subsidy in export and import items would open up competition and provide a better access to Indian products abroad.</a:t>
            </a:r>
          </a:p>
          <a:p>
            <a:pPr algn="just"/>
            <a:r>
              <a:rPr lang="en-US" sz="2800" b="1" dirty="0" smtClean="0"/>
              <a:t>(v) Agreement on Sanitary and </a:t>
            </a:r>
            <a:r>
              <a:rPr lang="en-US" sz="2800" b="1" dirty="0" err="1" smtClean="0"/>
              <a:t>psyto</a:t>
            </a:r>
            <a:r>
              <a:rPr lang="en-US" sz="2800" b="1" dirty="0" smtClean="0"/>
              <a:t>-sanitary measures (SPM):</a:t>
            </a:r>
            <a:r>
              <a:rPr lang="en-US" sz="2800" dirty="0" smtClean="0"/>
              <a:t> This agreement refers to restricting exports of a country that do not comply with the international standards of germs/bacteria etc. Since allowing such products inside the country, there would be spread of disease and pest in the importing country. </a:t>
            </a:r>
          </a:p>
          <a:p>
            <a:pPr algn="just"/>
            <a:endParaRPr 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4308872"/>
          </a:xfrm>
        </p:spPr>
        <p:txBody>
          <a:bodyPr/>
          <a:lstStyle/>
          <a:p>
            <a:pPr algn="just"/>
            <a:r>
              <a:rPr lang="en-US" sz="2800" b="1" dirty="0" smtClean="0"/>
              <a:t>(vi) Multi-Fiber Agreement (MFA):</a:t>
            </a:r>
            <a:r>
              <a:rPr lang="en-US" sz="2800" dirty="0" smtClean="0"/>
              <a:t> This agreement is dismantled with effect from 1 January 2005. The result was removal of quantitative restrictions (QRs) on the textile imports in several European countries. As a consequence a huge textile market is opened up for developing countries like India. In order to take advantage of opening up better preparedness is required in terms of modernization, standardization, cost efficiency, and customization to meet challenges of foreign customers.</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78839" y="1328420"/>
            <a:ext cx="7722234" cy="5170646"/>
          </a:xfrm>
        </p:spPr>
        <p:txBody>
          <a:bodyPr/>
          <a:lstStyle/>
          <a:p>
            <a:pPr algn="just"/>
            <a:r>
              <a:rPr lang="en-US" sz="2800" b="1" dirty="0" smtClean="0"/>
              <a:t>Conclusion:</a:t>
            </a:r>
            <a:endParaRPr lang="en-US" sz="2800" dirty="0" smtClean="0"/>
          </a:p>
          <a:p>
            <a:pPr algn="just"/>
            <a:r>
              <a:rPr lang="en-US" sz="2800" dirty="0" smtClean="0"/>
              <a:t> The Indian economy has experienced a major transformation as a result of the changing multilateral trade discipline within WTO framework.  It is expected that the sectors such as textiles, clothing, leather and leather products, and food, beverages, and tobacco etc would experience growth in output and exports.  However, there is a serious and urgent need to re-look the strategies followed by individual firms in the changing context of increasing competition and opened markets.</a:t>
            </a:r>
          </a:p>
          <a:p>
            <a:pPr algn="just"/>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11020" y="353059"/>
            <a:ext cx="5438775" cy="513080"/>
          </a:xfrm>
          <a:prstGeom prst="rect">
            <a:avLst/>
          </a:prstGeom>
        </p:spPr>
        <p:txBody>
          <a:bodyPr vert="horz" wrap="square" lIns="0" tIns="12700" rIns="0" bIns="0" rtlCol="0">
            <a:spAutoFit/>
          </a:bodyPr>
          <a:lstStyle/>
          <a:p>
            <a:pPr marL="12700">
              <a:lnSpc>
                <a:spcPct val="100000"/>
              </a:lnSpc>
              <a:spcBef>
                <a:spcPts val="100"/>
              </a:spcBef>
            </a:pPr>
            <a:r>
              <a:rPr spc="-5" dirty="0"/>
              <a:t>TRIMs, </a:t>
            </a:r>
            <a:r>
              <a:rPr dirty="0"/>
              <a:t>AND </a:t>
            </a:r>
            <a:r>
              <a:rPr spc="-5" dirty="0"/>
              <a:t>TRIPS OF</a:t>
            </a:r>
            <a:r>
              <a:rPr spc="-25" dirty="0"/>
              <a:t> </a:t>
            </a:r>
            <a:r>
              <a:rPr dirty="0"/>
              <a:t>WTO</a:t>
            </a:r>
          </a:p>
        </p:txBody>
      </p:sp>
      <p:sp>
        <p:nvSpPr>
          <p:cNvPr id="3" name="object 3"/>
          <p:cNvSpPr txBox="1"/>
          <p:nvPr/>
        </p:nvSpPr>
        <p:spPr>
          <a:xfrm>
            <a:off x="535940" y="1023620"/>
            <a:ext cx="8066405" cy="5525770"/>
          </a:xfrm>
          <a:prstGeom prst="rect">
            <a:avLst/>
          </a:prstGeom>
        </p:spPr>
        <p:txBody>
          <a:bodyPr vert="horz" wrap="square" lIns="0" tIns="88900" rIns="0" bIns="0" rtlCol="0">
            <a:spAutoFit/>
          </a:bodyPr>
          <a:lstStyle/>
          <a:p>
            <a:pPr marL="12700">
              <a:lnSpc>
                <a:spcPct val="100000"/>
              </a:lnSpc>
              <a:spcBef>
                <a:spcPts val="700"/>
              </a:spcBef>
            </a:pPr>
            <a:r>
              <a:rPr sz="2400" dirty="0">
                <a:latin typeface="Times New Roman"/>
                <a:cs typeface="Times New Roman"/>
              </a:rPr>
              <a:t>1) </a:t>
            </a:r>
            <a:r>
              <a:rPr sz="2400" spc="-5" dirty="0">
                <a:latin typeface="Times New Roman"/>
                <a:cs typeface="Times New Roman"/>
              </a:rPr>
              <a:t>Agreement </a:t>
            </a:r>
            <a:r>
              <a:rPr sz="2400" dirty="0">
                <a:latin typeface="Times New Roman"/>
                <a:cs typeface="Times New Roman"/>
              </a:rPr>
              <a:t>on Trade-Related </a:t>
            </a:r>
            <a:r>
              <a:rPr sz="2400" spc="-5" dirty="0">
                <a:latin typeface="Times New Roman"/>
                <a:cs typeface="Times New Roman"/>
              </a:rPr>
              <a:t>Investment Measures</a:t>
            </a:r>
            <a:r>
              <a:rPr sz="2400" spc="15" dirty="0">
                <a:latin typeface="Times New Roman"/>
                <a:cs typeface="Times New Roman"/>
              </a:rPr>
              <a:t> </a:t>
            </a:r>
            <a:r>
              <a:rPr sz="2400" spc="-5" dirty="0">
                <a:latin typeface="Times New Roman"/>
                <a:cs typeface="Times New Roman"/>
              </a:rPr>
              <a:t>(TRIMs)</a:t>
            </a:r>
            <a:endParaRPr sz="2400">
              <a:latin typeface="Times New Roman"/>
              <a:cs typeface="Times New Roman"/>
            </a:endParaRPr>
          </a:p>
          <a:p>
            <a:pPr marL="355600" marR="10795" indent="-342900" algn="just">
              <a:lnSpc>
                <a:spcPct val="100000"/>
              </a:lnSpc>
              <a:spcBef>
                <a:spcPts val="600"/>
              </a:spcBef>
              <a:buFont typeface="Arial"/>
              <a:buChar char="•"/>
              <a:tabLst>
                <a:tab pos="355600" algn="l"/>
              </a:tabLst>
            </a:pPr>
            <a:r>
              <a:rPr sz="2400" spc="-5" dirty="0">
                <a:latin typeface="Times New Roman"/>
                <a:cs typeface="Times New Roman"/>
              </a:rPr>
              <a:t>TRIMs refers </a:t>
            </a:r>
            <a:r>
              <a:rPr sz="2400" dirty="0">
                <a:latin typeface="Times New Roman"/>
                <a:cs typeface="Times New Roman"/>
              </a:rPr>
              <a:t>to certain </a:t>
            </a:r>
            <a:r>
              <a:rPr sz="2400" spc="-5" dirty="0">
                <a:latin typeface="Times New Roman"/>
                <a:cs typeface="Times New Roman"/>
              </a:rPr>
              <a:t>conditions </a:t>
            </a:r>
            <a:r>
              <a:rPr sz="2400" dirty="0">
                <a:latin typeface="Times New Roman"/>
                <a:cs typeface="Times New Roman"/>
              </a:rPr>
              <a:t>or restrictions </a:t>
            </a:r>
            <a:r>
              <a:rPr sz="2400" spc="-5" dirty="0">
                <a:latin typeface="Times New Roman"/>
                <a:cs typeface="Times New Roman"/>
              </a:rPr>
              <a:t>imposed </a:t>
            </a:r>
            <a:r>
              <a:rPr sz="2400" dirty="0">
                <a:latin typeface="Times New Roman"/>
                <a:cs typeface="Times New Roman"/>
              </a:rPr>
              <a:t>by a  </a:t>
            </a:r>
            <a:r>
              <a:rPr sz="2400" spc="-5" dirty="0">
                <a:latin typeface="Times New Roman"/>
                <a:cs typeface="Times New Roman"/>
              </a:rPr>
              <a:t>governments </a:t>
            </a:r>
            <a:r>
              <a:rPr sz="2400" dirty="0">
                <a:latin typeface="Times New Roman"/>
                <a:cs typeface="Times New Roman"/>
              </a:rPr>
              <a:t>in </a:t>
            </a:r>
            <a:r>
              <a:rPr sz="2400" spc="-5" dirty="0">
                <a:latin typeface="Times New Roman"/>
                <a:cs typeface="Times New Roman"/>
              </a:rPr>
              <a:t>respect </a:t>
            </a:r>
            <a:r>
              <a:rPr sz="2400" dirty="0">
                <a:latin typeface="Times New Roman"/>
                <a:cs typeface="Times New Roman"/>
              </a:rPr>
              <a:t>of foreign </a:t>
            </a:r>
            <a:r>
              <a:rPr sz="2400" spc="-5" dirty="0">
                <a:latin typeface="Times New Roman"/>
                <a:cs typeface="Times New Roman"/>
              </a:rPr>
              <a:t>investment </a:t>
            </a:r>
            <a:r>
              <a:rPr sz="2400" dirty="0">
                <a:latin typeface="Times New Roman"/>
                <a:cs typeface="Times New Roman"/>
              </a:rPr>
              <a:t>in the country</a:t>
            </a:r>
            <a:endParaRPr sz="2400">
              <a:latin typeface="Times New Roman"/>
              <a:cs typeface="Times New Roman"/>
            </a:endParaRPr>
          </a:p>
          <a:p>
            <a:pPr marL="355600" marR="7620" indent="-342900" algn="just">
              <a:lnSpc>
                <a:spcPct val="100000"/>
              </a:lnSpc>
              <a:spcBef>
                <a:spcPts val="600"/>
              </a:spcBef>
              <a:buFont typeface="Arial"/>
              <a:buChar char="•"/>
              <a:tabLst>
                <a:tab pos="355600" algn="l"/>
              </a:tabLst>
            </a:pPr>
            <a:r>
              <a:rPr sz="2400" dirty="0">
                <a:latin typeface="Times New Roman"/>
                <a:cs typeface="Times New Roman"/>
              </a:rPr>
              <a:t>The </a:t>
            </a:r>
            <a:r>
              <a:rPr sz="2400" spc="-5" dirty="0">
                <a:latin typeface="Times New Roman"/>
                <a:cs typeface="Times New Roman"/>
              </a:rPr>
              <a:t>agreement </a:t>
            </a:r>
            <a:r>
              <a:rPr sz="2400" dirty="0">
                <a:latin typeface="Times New Roman"/>
                <a:cs typeface="Times New Roman"/>
              </a:rPr>
              <a:t>on </a:t>
            </a:r>
            <a:r>
              <a:rPr sz="2400" spc="-5" dirty="0">
                <a:latin typeface="Times New Roman"/>
                <a:cs typeface="Times New Roman"/>
              </a:rPr>
              <a:t>TRIMs </a:t>
            </a:r>
            <a:r>
              <a:rPr sz="2400" dirty="0">
                <a:latin typeface="Times New Roman"/>
                <a:cs typeface="Times New Roman"/>
              </a:rPr>
              <a:t>provides that no contracting party  </a:t>
            </a:r>
            <a:r>
              <a:rPr sz="2400" spc="-5" dirty="0">
                <a:latin typeface="Times New Roman"/>
                <a:cs typeface="Times New Roman"/>
              </a:rPr>
              <a:t>shall apply </a:t>
            </a:r>
            <a:r>
              <a:rPr sz="2400" dirty="0">
                <a:latin typeface="Times New Roman"/>
                <a:cs typeface="Times New Roman"/>
              </a:rPr>
              <a:t>any TRIM </a:t>
            </a:r>
            <a:r>
              <a:rPr sz="2400" spc="-5" dirty="0">
                <a:latin typeface="Times New Roman"/>
                <a:cs typeface="Times New Roman"/>
              </a:rPr>
              <a:t>which </a:t>
            </a:r>
            <a:r>
              <a:rPr sz="2400" dirty="0">
                <a:latin typeface="Times New Roman"/>
                <a:cs typeface="Times New Roman"/>
              </a:rPr>
              <a:t>is inconsistent </a:t>
            </a:r>
            <a:r>
              <a:rPr sz="2400" spc="-5" dirty="0">
                <a:latin typeface="Times New Roman"/>
                <a:cs typeface="Times New Roman"/>
              </a:rPr>
              <a:t>with </a:t>
            </a:r>
            <a:r>
              <a:rPr sz="2400" dirty="0">
                <a:latin typeface="Times New Roman"/>
                <a:cs typeface="Times New Roman"/>
              </a:rPr>
              <a:t>the </a:t>
            </a:r>
            <a:r>
              <a:rPr sz="2400" spc="-5" dirty="0">
                <a:latin typeface="Times New Roman"/>
                <a:cs typeface="Times New Roman"/>
              </a:rPr>
              <a:t>WTO  Articles.</a:t>
            </a:r>
            <a:endParaRPr sz="2400">
              <a:latin typeface="Times New Roman"/>
              <a:cs typeface="Times New Roman"/>
            </a:endParaRPr>
          </a:p>
          <a:p>
            <a:pPr marL="355600" marR="10160" indent="-342900" algn="just">
              <a:lnSpc>
                <a:spcPct val="100000"/>
              </a:lnSpc>
              <a:spcBef>
                <a:spcPts val="590"/>
              </a:spcBef>
            </a:pPr>
            <a:r>
              <a:rPr sz="2400" spc="-5" dirty="0">
                <a:latin typeface="Times New Roman"/>
                <a:cs typeface="Times New Roman"/>
              </a:rPr>
              <a:t>2)Agreement </a:t>
            </a:r>
            <a:r>
              <a:rPr sz="2400" dirty="0">
                <a:latin typeface="Times New Roman"/>
                <a:cs typeface="Times New Roman"/>
              </a:rPr>
              <a:t>on </a:t>
            </a:r>
            <a:r>
              <a:rPr sz="2400" spc="-5" dirty="0">
                <a:latin typeface="Times New Roman"/>
                <a:cs typeface="Times New Roman"/>
              </a:rPr>
              <a:t>Trade-Related Aspects </a:t>
            </a:r>
            <a:r>
              <a:rPr sz="2400" dirty="0">
                <a:latin typeface="Times New Roman"/>
                <a:cs typeface="Times New Roman"/>
              </a:rPr>
              <a:t>of Intellectual </a:t>
            </a:r>
            <a:r>
              <a:rPr sz="2400" spc="-5" dirty="0">
                <a:latin typeface="Times New Roman"/>
                <a:cs typeface="Times New Roman"/>
              </a:rPr>
              <a:t>Property  Rights (TRIPS)</a:t>
            </a:r>
            <a:endParaRPr sz="2400">
              <a:latin typeface="Times New Roman"/>
              <a:cs typeface="Times New Roman"/>
            </a:endParaRPr>
          </a:p>
          <a:p>
            <a:pPr marL="355600" marR="5080" indent="-342900" algn="just">
              <a:lnSpc>
                <a:spcPct val="100000"/>
              </a:lnSpc>
              <a:spcBef>
                <a:spcPts val="600"/>
              </a:spcBef>
              <a:buFont typeface="Arial"/>
              <a:buChar char="•"/>
              <a:tabLst>
                <a:tab pos="355600" algn="l"/>
              </a:tabLst>
            </a:pPr>
            <a:r>
              <a:rPr sz="2400" dirty="0">
                <a:latin typeface="Times New Roman"/>
                <a:cs typeface="Times New Roman"/>
              </a:rPr>
              <a:t>The </a:t>
            </a:r>
            <a:r>
              <a:rPr sz="2400" b="1" spc="-5" dirty="0">
                <a:latin typeface="Times New Roman"/>
                <a:cs typeface="Times New Roman"/>
              </a:rPr>
              <a:t>Agreement </a:t>
            </a:r>
            <a:r>
              <a:rPr sz="2400" b="1" dirty="0">
                <a:latin typeface="Times New Roman"/>
                <a:cs typeface="Times New Roman"/>
              </a:rPr>
              <a:t>on </a:t>
            </a:r>
            <a:r>
              <a:rPr sz="2400" b="1" spc="-5" dirty="0">
                <a:latin typeface="Times New Roman"/>
                <a:cs typeface="Times New Roman"/>
              </a:rPr>
              <a:t>Trade Related Aspects </a:t>
            </a:r>
            <a:r>
              <a:rPr sz="2400" b="1" dirty="0">
                <a:latin typeface="Times New Roman"/>
                <a:cs typeface="Times New Roman"/>
              </a:rPr>
              <a:t>of </a:t>
            </a:r>
            <a:r>
              <a:rPr sz="2400" b="1" spc="-5" dirty="0">
                <a:latin typeface="Times New Roman"/>
                <a:cs typeface="Times New Roman"/>
              </a:rPr>
              <a:t>Intellectual  Property Rights </a:t>
            </a:r>
            <a:r>
              <a:rPr sz="2400" spc="-5" dirty="0">
                <a:latin typeface="Times New Roman"/>
                <a:cs typeface="Times New Roman"/>
              </a:rPr>
              <a:t>(</a:t>
            </a:r>
            <a:r>
              <a:rPr sz="2400" b="1" spc="-5" dirty="0">
                <a:latin typeface="Times New Roman"/>
                <a:cs typeface="Times New Roman"/>
              </a:rPr>
              <a:t>TRIPS</a:t>
            </a:r>
            <a:r>
              <a:rPr sz="2400" spc="-5" dirty="0">
                <a:latin typeface="Times New Roman"/>
                <a:cs typeface="Times New Roman"/>
              </a:rPr>
              <a:t>) </a:t>
            </a:r>
            <a:r>
              <a:rPr sz="2400" dirty="0">
                <a:latin typeface="Times New Roman"/>
                <a:cs typeface="Times New Roman"/>
              </a:rPr>
              <a:t>is an international </a:t>
            </a:r>
            <a:r>
              <a:rPr sz="2400" spc="-5" dirty="0">
                <a:latin typeface="Times New Roman"/>
                <a:cs typeface="Times New Roman"/>
              </a:rPr>
              <a:t>agreement  administered </a:t>
            </a:r>
            <a:r>
              <a:rPr sz="2400" dirty="0">
                <a:latin typeface="Times New Roman"/>
                <a:cs typeface="Times New Roman"/>
              </a:rPr>
              <a:t>by the </a:t>
            </a:r>
            <a:r>
              <a:rPr sz="2400" spc="-10" dirty="0">
                <a:latin typeface="Times New Roman"/>
                <a:cs typeface="Times New Roman"/>
              </a:rPr>
              <a:t>World </a:t>
            </a:r>
            <a:r>
              <a:rPr sz="2400" dirty="0">
                <a:latin typeface="Times New Roman"/>
                <a:cs typeface="Times New Roman"/>
              </a:rPr>
              <a:t>Trade Organization </a:t>
            </a:r>
            <a:r>
              <a:rPr sz="2400" spc="-5" dirty="0">
                <a:latin typeface="Times New Roman"/>
                <a:cs typeface="Times New Roman"/>
              </a:rPr>
              <a:t>(WTO) </a:t>
            </a:r>
            <a:r>
              <a:rPr sz="2400" dirty="0">
                <a:latin typeface="Times New Roman"/>
                <a:cs typeface="Times New Roman"/>
              </a:rPr>
              <a:t>that  </a:t>
            </a:r>
            <a:r>
              <a:rPr sz="2400" spc="-5" dirty="0">
                <a:latin typeface="Times New Roman"/>
                <a:cs typeface="Times New Roman"/>
              </a:rPr>
              <a:t>sets down </a:t>
            </a:r>
            <a:r>
              <a:rPr sz="2400" spc="-10" dirty="0">
                <a:latin typeface="Times New Roman"/>
                <a:cs typeface="Times New Roman"/>
              </a:rPr>
              <a:t>minimum </a:t>
            </a:r>
            <a:r>
              <a:rPr sz="2400" dirty="0">
                <a:latin typeface="Times New Roman"/>
                <a:cs typeface="Times New Roman"/>
              </a:rPr>
              <a:t>standards </a:t>
            </a:r>
            <a:r>
              <a:rPr sz="2400" spc="-5" dirty="0">
                <a:latin typeface="Times New Roman"/>
                <a:cs typeface="Times New Roman"/>
              </a:rPr>
              <a:t>for </a:t>
            </a:r>
            <a:r>
              <a:rPr sz="2400" spc="-10" dirty="0">
                <a:latin typeface="Times New Roman"/>
                <a:cs typeface="Times New Roman"/>
              </a:rPr>
              <a:t>many </a:t>
            </a:r>
            <a:r>
              <a:rPr sz="2400" spc="-5" dirty="0">
                <a:latin typeface="Times New Roman"/>
                <a:cs typeface="Times New Roman"/>
              </a:rPr>
              <a:t>forms </a:t>
            </a:r>
            <a:r>
              <a:rPr sz="2400" dirty="0">
                <a:latin typeface="Times New Roman"/>
                <a:cs typeface="Times New Roman"/>
              </a:rPr>
              <a:t>of intellectual  property (IP) regulation as applied to nationals of other </a:t>
            </a:r>
            <a:r>
              <a:rPr sz="2400" spc="-5" dirty="0">
                <a:latin typeface="Times New Roman"/>
                <a:cs typeface="Times New Roman"/>
              </a:rPr>
              <a:t>WTO  Members</a:t>
            </a:r>
            <a:endParaRPr sz="2400">
              <a:latin typeface="Times New Roman"/>
              <a:cs typeface="Times New Roman"/>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3050" y="2443479"/>
            <a:ext cx="3326765" cy="695960"/>
          </a:xfrm>
          <a:prstGeom prst="rect">
            <a:avLst/>
          </a:prstGeom>
        </p:spPr>
        <p:txBody>
          <a:bodyPr vert="horz" wrap="square" lIns="0" tIns="12700" rIns="0" bIns="0" rtlCol="0">
            <a:spAutoFit/>
          </a:bodyPr>
          <a:lstStyle/>
          <a:p>
            <a:pPr marL="12700">
              <a:lnSpc>
                <a:spcPct val="100000"/>
              </a:lnSpc>
              <a:spcBef>
                <a:spcPts val="100"/>
              </a:spcBef>
            </a:pPr>
            <a:r>
              <a:rPr sz="4400" b="0" spc="-10" dirty="0">
                <a:latin typeface="Times New Roman"/>
                <a:cs typeface="Times New Roman"/>
              </a:rPr>
              <a:t>THANK</a:t>
            </a:r>
            <a:r>
              <a:rPr sz="4400" b="0" spc="-95" dirty="0">
                <a:latin typeface="Times New Roman"/>
                <a:cs typeface="Times New Roman"/>
              </a:rPr>
              <a:t> </a:t>
            </a:r>
            <a:r>
              <a:rPr sz="4400" b="0" spc="-5" dirty="0">
                <a:latin typeface="Times New Roman"/>
                <a:cs typeface="Times New Roman"/>
              </a:rPr>
              <a:t>YOU</a:t>
            </a:r>
            <a:endParaRPr sz="4400">
              <a:latin typeface="Times New Roman"/>
              <a:cs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197" y="1162888"/>
          <a:ext cx="8458202" cy="4933109"/>
        </p:xfrm>
        <a:graphic>
          <a:graphicData uri="http://schemas.openxmlformats.org/drawingml/2006/table">
            <a:tbl>
              <a:tblPr/>
              <a:tblGrid>
                <a:gridCol w="3124203"/>
                <a:gridCol w="5333999"/>
              </a:tblGrid>
              <a:tr h="399819">
                <a:tc>
                  <a:txBody>
                    <a:bodyPr/>
                    <a:lstStyle/>
                    <a:p>
                      <a:pPr algn="l" fontAlgn="t"/>
                      <a:r>
                        <a:rPr lang="en-US" sz="2000" dirty="0">
                          <a:solidFill>
                            <a:schemeClr val="tx1"/>
                          </a:solidFill>
                        </a:rPr>
                        <a:t>Formation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1 January 1995; 24 years ago</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dirty="0">
                          <a:solidFill>
                            <a:schemeClr val="tx1"/>
                          </a:solidFill>
                        </a:rPr>
                        <a:t>Type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International trade organization</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a:solidFill>
                            <a:schemeClr val="tx1"/>
                          </a:solidFill>
                        </a:rPr>
                        <a:t>Purpose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Reduction of tariffs and other barriers to trade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461468">
                <a:tc>
                  <a:txBody>
                    <a:bodyPr/>
                    <a:lstStyle/>
                    <a:p>
                      <a:pPr algn="l" fontAlgn="t"/>
                      <a:r>
                        <a:rPr lang="en-US" sz="2000">
                          <a:solidFill>
                            <a:schemeClr val="tx1"/>
                          </a:solidFill>
                        </a:rPr>
                        <a:t>Headquarters</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2" tooltip="Centre William Rappard"/>
                        </a:rPr>
                        <a:t>Centre William </a:t>
                      </a:r>
                      <a:r>
                        <a:rPr lang="en-US" sz="2000" u="none" strike="noStrike" dirty="0" err="1">
                          <a:solidFill>
                            <a:schemeClr val="tx1"/>
                          </a:solidFill>
                          <a:hlinkClick r:id="rId2" tooltip="Centre William Rappard"/>
                        </a:rPr>
                        <a:t>Rappard</a:t>
                      </a:r>
                      <a:r>
                        <a:rPr lang="en-US" sz="2000" dirty="0">
                          <a:solidFill>
                            <a:schemeClr val="tx1"/>
                          </a:solidFill>
                        </a:rPr>
                        <a:t>, </a:t>
                      </a:r>
                      <a:r>
                        <a:rPr lang="en-US" sz="2000" u="none" strike="noStrike" dirty="0">
                          <a:solidFill>
                            <a:schemeClr val="tx1"/>
                          </a:solidFill>
                          <a:hlinkClick r:id="rId3" tooltip="Geneva"/>
                        </a:rPr>
                        <a:t>Geneva</a:t>
                      </a:r>
                      <a:r>
                        <a:rPr lang="en-US" sz="2000" dirty="0">
                          <a:solidFill>
                            <a:schemeClr val="tx1"/>
                          </a:solidFill>
                        </a:rPr>
                        <a:t>, </a:t>
                      </a:r>
                      <a:r>
                        <a:rPr lang="en-US" sz="2000" u="none" strike="noStrike" dirty="0">
                          <a:solidFill>
                            <a:schemeClr val="tx1"/>
                          </a:solidFill>
                          <a:hlinkClick r:id="rId4" tooltip="Switzerland"/>
                        </a:rPr>
                        <a:t>Switzerland</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dirty="0">
                          <a:solidFill>
                            <a:schemeClr val="tx1"/>
                          </a:solidFill>
                        </a:rPr>
                        <a:t>Region served</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Worldwide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Membership</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5" tooltip="World Trade Organization accession and membership"/>
                        </a:rPr>
                        <a:t>164 member </a:t>
                      </a:r>
                      <a:r>
                        <a:rPr lang="en-US" sz="2000" u="none" strike="noStrike" dirty="0" smtClean="0">
                          <a:solidFill>
                            <a:schemeClr val="tx1"/>
                          </a:solidFill>
                          <a:hlinkClick r:id="rId5" tooltip="World Trade Organization accession and membership"/>
                        </a:rPr>
                        <a:t>states</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Official language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6" tooltip="English language"/>
                        </a:rPr>
                        <a:t>English</a:t>
                      </a:r>
                      <a:r>
                        <a:rPr lang="en-US" sz="2000" dirty="0">
                          <a:solidFill>
                            <a:schemeClr val="tx1"/>
                          </a:solidFill>
                        </a:rPr>
                        <a:t>, </a:t>
                      </a:r>
                      <a:r>
                        <a:rPr lang="en-US" sz="2000" u="none" strike="noStrike" dirty="0">
                          <a:solidFill>
                            <a:schemeClr val="tx1"/>
                          </a:solidFill>
                          <a:hlinkClick r:id="rId7" tooltip="French language"/>
                        </a:rPr>
                        <a:t>French</a:t>
                      </a:r>
                      <a:r>
                        <a:rPr lang="en-US" sz="2000" dirty="0">
                          <a:solidFill>
                            <a:schemeClr val="tx1"/>
                          </a:solidFill>
                        </a:rPr>
                        <a:t>, </a:t>
                      </a:r>
                      <a:r>
                        <a:rPr lang="en-US" sz="2000" u="none" strike="noStrike" dirty="0">
                          <a:solidFill>
                            <a:schemeClr val="tx1"/>
                          </a:solidFill>
                          <a:hlinkClick r:id="rId8" tooltip="Spanish language"/>
                        </a:rPr>
                        <a:t>Spanish</a:t>
                      </a:r>
                      <a:r>
                        <a:rPr lang="en-US" sz="2000" b="0" i="0" u="none" strike="noStrike" baseline="30000" dirty="0" smtClean="0">
                          <a:solidFill>
                            <a:schemeClr val="tx1"/>
                          </a:solidFill>
                          <a:hlinkClick r:id="rId9"/>
                        </a:rPr>
                        <a:t>[</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u="none" strike="noStrike">
                          <a:solidFill>
                            <a:schemeClr val="tx1"/>
                          </a:solidFill>
                          <a:hlinkClick r:id="rId10" tooltip="Director-General of the World Trade Organization"/>
                        </a:rPr>
                        <a:t>Director-General</a:t>
                      </a:r>
                      <a:endParaRPr lang="en-US" sz="200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11" tooltip="Roberto Azevêdo"/>
                        </a:rPr>
                        <a:t>Roberto </a:t>
                      </a:r>
                      <a:r>
                        <a:rPr lang="en-US" sz="2000" u="none" strike="noStrike" dirty="0" err="1">
                          <a:solidFill>
                            <a:schemeClr val="tx1"/>
                          </a:solidFill>
                          <a:hlinkClick r:id="rId11" tooltip="Roberto Azevêdo"/>
                        </a:rPr>
                        <a:t>Azevêdo</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749972">
                <a:tc>
                  <a:txBody>
                    <a:bodyPr/>
                    <a:lstStyle/>
                    <a:p>
                      <a:pPr algn="l" fontAlgn="t"/>
                      <a:r>
                        <a:rPr lang="en-US" sz="2000">
                          <a:solidFill>
                            <a:schemeClr val="tx1"/>
                          </a:solidFill>
                        </a:rPr>
                        <a:t>Budget</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a:solidFill>
                            <a:schemeClr val="tx1"/>
                          </a:solidFill>
                        </a:rPr>
                        <a:t>197.2 million </a:t>
                      </a:r>
                      <a:r>
                        <a:rPr lang="en-US" sz="2000" u="none" strike="noStrike" dirty="0">
                          <a:solidFill>
                            <a:schemeClr val="tx1"/>
                          </a:solidFill>
                          <a:hlinkClick r:id="rId12" tooltip="Swiss franc"/>
                        </a:rPr>
                        <a:t>Swiss francs</a:t>
                      </a:r>
                      <a:r>
                        <a:rPr lang="en-US" sz="2000" dirty="0">
                          <a:solidFill>
                            <a:schemeClr val="tx1"/>
                          </a:solidFill>
                        </a:rPr>
                        <a:t> (approx. 209 million US$) in 2018</a:t>
                      </a:r>
                      <a:r>
                        <a:rPr lang="en-US" sz="2000" dirty="0" smtClean="0">
                          <a:solidFill>
                            <a:schemeClr val="tx1"/>
                          </a:solidFill>
                        </a:rPr>
                        <a:t>.</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Staff</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dirty="0" smtClean="0">
                          <a:solidFill>
                            <a:schemeClr val="tx1"/>
                          </a:solidFill>
                        </a:rPr>
                        <a:t>640</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r h="399819">
                <a:tc>
                  <a:txBody>
                    <a:bodyPr/>
                    <a:lstStyle/>
                    <a:p>
                      <a:pPr algn="l" fontAlgn="t"/>
                      <a:r>
                        <a:rPr lang="en-US" sz="2000">
                          <a:solidFill>
                            <a:schemeClr val="tx1"/>
                          </a:solidFill>
                        </a:rPr>
                        <a:t>Website</a:t>
                      </a: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c>
                  <a:txBody>
                    <a:bodyPr/>
                    <a:lstStyle/>
                    <a:p>
                      <a:pPr algn="l" fontAlgn="t"/>
                      <a:r>
                        <a:rPr lang="en-US" sz="2000" u="none" strike="noStrike" dirty="0">
                          <a:solidFill>
                            <a:schemeClr val="tx1"/>
                          </a:solidFill>
                          <a:hlinkClick r:id="rId13"/>
                        </a:rPr>
                        <a:t>www.wto.org</a:t>
                      </a:r>
                      <a:endParaRPr lang="en-US" sz="2000" dirty="0">
                        <a:solidFill>
                          <a:schemeClr val="tx1"/>
                        </a:solidFill>
                      </a:endParaRPr>
                    </a:p>
                  </a:txBody>
                  <a:tcPr marL="43234" marR="43234" marT="21617" marB="21617">
                    <a:lnL w="9525" cap="flat" cmpd="sng" algn="ctr">
                      <a:solidFill>
                        <a:srgbClr val="A2A9B1"/>
                      </a:solidFill>
                      <a:prstDash val="solid"/>
                      <a:round/>
                      <a:headEnd type="none" w="med" len="med"/>
                      <a:tailEnd type="none" w="med" len="med"/>
                    </a:lnL>
                    <a:lnR w="9525" cap="flat" cmpd="sng" algn="ctr">
                      <a:solidFill>
                        <a:srgbClr val="A2A9B1"/>
                      </a:solidFill>
                      <a:prstDash val="solid"/>
                      <a:round/>
                      <a:headEnd type="none" w="med" len="med"/>
                      <a:tailEnd type="none" w="med" len="med"/>
                    </a:lnR>
                    <a:lnT w="9525" cap="flat" cmpd="sng" algn="ctr">
                      <a:solidFill>
                        <a:srgbClr val="A2A9B1"/>
                      </a:solidFill>
                      <a:prstDash val="solid"/>
                      <a:round/>
                      <a:headEnd type="none" w="med" len="med"/>
                      <a:tailEnd type="none" w="med" len="med"/>
                    </a:lnT>
                    <a:lnB w="9525" cap="flat" cmpd="sng" algn="ctr">
                      <a:solidFill>
                        <a:srgbClr val="A2A9B1"/>
                      </a:solidFill>
                      <a:prstDash val="solid"/>
                      <a:round/>
                      <a:headEnd type="none" w="med" len="med"/>
                      <a:tailEnd type="none" w="med" len="med"/>
                    </a:lnB>
                    <a:solidFill>
                      <a:srgbClr val="F8F9FA"/>
                    </a:solidFill>
                  </a:tcPr>
                </a:tc>
              </a:tr>
            </a:tbl>
          </a:graphicData>
        </a:graphic>
      </p:graphicFrame>
      <p:pic>
        <p:nvPicPr>
          <p:cNvPr id="1026" name="Picture 2" descr="World Trade Organization (logo and wordmark).svg"/>
          <p:cNvPicPr>
            <a:picLocks noChangeAspect="1" noChangeArrowheads="1"/>
          </p:cNvPicPr>
          <p:nvPr/>
        </p:nvPicPr>
        <p:blipFill>
          <a:blip r:embed="rId14"/>
          <a:srcRect/>
          <a:stretch>
            <a:fillRect/>
          </a:stretch>
        </p:blipFill>
        <p:spPr bwMode="auto">
          <a:xfrm>
            <a:off x="3581400" y="228600"/>
            <a:ext cx="2095500" cy="628650"/>
          </a:xfrm>
          <a:prstGeom prst="rect">
            <a:avLst/>
          </a:prstGeom>
          <a:noFill/>
        </p:spPr>
      </p:pic>
      <p:pic>
        <p:nvPicPr>
          <p:cNvPr id="1028" name="Picture 4" descr="https://upload.wikimedia.org/wikipedia/commons/thumb/5/55/WMA_button2b.png/17px-WMA_button2b.png"/>
          <p:cNvPicPr>
            <a:picLocks noChangeAspect="1" noChangeArrowheads="1"/>
          </p:cNvPicPr>
          <p:nvPr/>
        </p:nvPicPr>
        <p:blipFill>
          <a:blip r:embed="rId15"/>
          <a:srcRect/>
          <a:stretch>
            <a:fillRect/>
          </a:stretch>
        </p:blipFill>
        <p:spPr bwMode="auto">
          <a:xfrm>
            <a:off x="0" y="0"/>
            <a:ext cx="161925" cy="161925"/>
          </a:xfrm>
          <a:prstGeom prst="rect">
            <a:avLst/>
          </a:prstGeom>
          <a:noFill/>
        </p:spPr>
      </p:pic>
      <p:pic>
        <p:nvPicPr>
          <p:cNvPr id="1029" name="Picture 5" descr="https://upload.wikimedia.org/wikipedia/commons/thumb/5/55/WMA_button2b.png/17px-WMA_button2b.png"/>
          <p:cNvPicPr>
            <a:picLocks noChangeAspect="1" noChangeArrowheads="1"/>
          </p:cNvPicPr>
          <p:nvPr/>
        </p:nvPicPr>
        <p:blipFill>
          <a:blip r:embed="rId15"/>
          <a:srcRect/>
          <a:stretch>
            <a:fillRect/>
          </a:stretch>
        </p:blipFill>
        <p:spPr bwMode="auto">
          <a:xfrm>
            <a:off x="0" y="0"/>
            <a:ext cx="161925" cy="16192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78839" y="998220"/>
            <a:ext cx="7730490" cy="4109779"/>
          </a:xfrm>
          <a:prstGeom prst="rect">
            <a:avLst/>
          </a:prstGeom>
        </p:spPr>
        <p:txBody>
          <a:bodyPr vert="horz" wrap="square" lIns="0" tIns="10160" rIns="0" bIns="0" rtlCol="0">
            <a:spAutoFit/>
          </a:bodyPr>
          <a:lstStyle/>
          <a:p>
            <a:pPr marL="12700" marR="5080" indent="207010" algn="just">
              <a:lnSpc>
                <a:spcPct val="100600"/>
              </a:lnSpc>
              <a:spcBef>
                <a:spcPts val="80"/>
              </a:spcBef>
            </a:pPr>
            <a:r>
              <a:rPr sz="2800" spc="-5" dirty="0">
                <a:latin typeface="Times New Roman"/>
                <a:cs typeface="Times New Roman"/>
              </a:rPr>
              <a:t>They deal with: </a:t>
            </a:r>
            <a:r>
              <a:rPr sz="2800" spc="-5" dirty="0">
                <a:uFill>
                  <a:solidFill>
                    <a:srgbClr val="000000"/>
                  </a:solidFill>
                </a:uFill>
                <a:latin typeface="Times New Roman"/>
                <a:cs typeface="Times New Roman"/>
              </a:rPr>
              <a:t>agriculture</a:t>
            </a:r>
            <a:r>
              <a:rPr sz="2800" spc="-5" dirty="0">
                <a:latin typeface="Times New Roman"/>
                <a:cs typeface="Times New Roman"/>
              </a:rPr>
              <a:t>, </a:t>
            </a:r>
            <a:r>
              <a:rPr sz="2800" spc="-5" dirty="0">
                <a:uFill>
                  <a:solidFill>
                    <a:srgbClr val="000000"/>
                  </a:solidFill>
                </a:uFill>
                <a:latin typeface="Times New Roman"/>
                <a:cs typeface="Times New Roman"/>
              </a:rPr>
              <a:t>textiles</a:t>
            </a:r>
            <a:r>
              <a:rPr sz="2800" spc="-5" dirty="0">
                <a:latin typeface="Times New Roman"/>
                <a:cs typeface="Times New Roman"/>
              </a:rPr>
              <a:t> and </a:t>
            </a:r>
            <a:r>
              <a:rPr sz="2800" dirty="0">
                <a:uFill>
                  <a:solidFill>
                    <a:srgbClr val="000000"/>
                  </a:solidFill>
                </a:uFill>
                <a:latin typeface="Times New Roman"/>
                <a:cs typeface="Times New Roman"/>
              </a:rPr>
              <a:t>clothing</a:t>
            </a:r>
            <a:r>
              <a:rPr sz="2800" dirty="0">
                <a:latin typeface="Times New Roman"/>
                <a:cs typeface="Times New Roman"/>
              </a:rPr>
              <a:t>,  </a:t>
            </a:r>
            <a:r>
              <a:rPr sz="2800" dirty="0">
                <a:uFill>
                  <a:solidFill>
                    <a:srgbClr val="000000"/>
                  </a:solidFill>
                </a:uFill>
                <a:latin typeface="Times New Roman"/>
                <a:cs typeface="Times New Roman"/>
              </a:rPr>
              <a:t>banking</a:t>
            </a:r>
            <a:r>
              <a:rPr sz="2800" dirty="0">
                <a:latin typeface="Times New Roman"/>
                <a:cs typeface="Times New Roman"/>
              </a:rPr>
              <a:t>, </a:t>
            </a:r>
            <a:r>
              <a:rPr sz="2800" spc="-5" dirty="0">
                <a:uFill>
                  <a:solidFill>
                    <a:srgbClr val="000000"/>
                  </a:solidFill>
                </a:uFill>
                <a:latin typeface="Times New Roman"/>
                <a:cs typeface="Times New Roman"/>
              </a:rPr>
              <a:t>telecommunications</a:t>
            </a:r>
            <a:r>
              <a:rPr sz="2800" spc="-5" dirty="0">
                <a:latin typeface="Times New Roman"/>
                <a:cs typeface="Times New Roman"/>
              </a:rPr>
              <a:t>, </a:t>
            </a:r>
            <a:r>
              <a:rPr sz="2800" spc="-5" dirty="0">
                <a:uFill>
                  <a:solidFill>
                    <a:srgbClr val="000000"/>
                  </a:solidFill>
                </a:uFill>
                <a:latin typeface="Times New Roman"/>
                <a:cs typeface="Times New Roman"/>
              </a:rPr>
              <a:t>government </a:t>
            </a:r>
            <a:r>
              <a:rPr sz="2800" dirty="0">
                <a:uFill>
                  <a:solidFill>
                    <a:srgbClr val="000000"/>
                  </a:solidFill>
                </a:uFill>
                <a:latin typeface="Times New Roman"/>
                <a:cs typeface="Times New Roman"/>
              </a:rPr>
              <a:t>purchases</a:t>
            </a:r>
            <a:r>
              <a:rPr sz="2800" dirty="0">
                <a:latin typeface="Times New Roman"/>
                <a:cs typeface="Times New Roman"/>
              </a:rPr>
              <a:t>,  </a:t>
            </a:r>
            <a:r>
              <a:rPr sz="2800" spc="-5" dirty="0">
                <a:uFill>
                  <a:solidFill>
                    <a:srgbClr val="000000"/>
                  </a:solidFill>
                </a:uFill>
                <a:latin typeface="Times New Roman"/>
                <a:cs typeface="Times New Roman"/>
              </a:rPr>
              <a:t>industrial standards</a:t>
            </a:r>
            <a:r>
              <a:rPr sz="2800" spc="-5" dirty="0">
                <a:latin typeface="Times New Roman"/>
                <a:cs typeface="Times New Roman"/>
              </a:rPr>
              <a:t> and </a:t>
            </a:r>
            <a:r>
              <a:rPr sz="2800" dirty="0">
                <a:uFill>
                  <a:solidFill>
                    <a:srgbClr val="000000"/>
                  </a:solidFill>
                </a:uFill>
                <a:latin typeface="Times New Roman"/>
                <a:cs typeface="Times New Roman"/>
              </a:rPr>
              <a:t>product </a:t>
            </a:r>
            <a:r>
              <a:rPr sz="2800" spc="-5" dirty="0">
                <a:uFill>
                  <a:solidFill>
                    <a:srgbClr val="000000"/>
                  </a:solidFill>
                </a:uFill>
                <a:latin typeface="Times New Roman"/>
                <a:cs typeface="Times New Roman"/>
              </a:rPr>
              <a:t>safety</a:t>
            </a:r>
            <a:r>
              <a:rPr sz="2800" spc="-5" dirty="0">
                <a:latin typeface="Times New Roman"/>
                <a:cs typeface="Times New Roman"/>
              </a:rPr>
              <a:t>, </a:t>
            </a:r>
            <a:r>
              <a:rPr sz="2800" spc="-5" dirty="0">
                <a:uFill>
                  <a:solidFill>
                    <a:srgbClr val="000000"/>
                  </a:solidFill>
                </a:uFill>
                <a:latin typeface="Times New Roman"/>
                <a:cs typeface="Times New Roman"/>
              </a:rPr>
              <a:t>food </a:t>
            </a:r>
            <a:r>
              <a:rPr sz="2800" spc="-5" dirty="0">
                <a:latin typeface="Times New Roman"/>
                <a:cs typeface="Times New Roman"/>
              </a:rPr>
              <a:t> </a:t>
            </a:r>
            <a:r>
              <a:rPr sz="2800" spc="-5" dirty="0">
                <a:uFill>
                  <a:solidFill>
                    <a:srgbClr val="000000"/>
                  </a:solidFill>
                </a:uFill>
                <a:latin typeface="Times New Roman"/>
                <a:cs typeface="Times New Roman"/>
              </a:rPr>
              <a:t>sanitation </a:t>
            </a:r>
            <a:r>
              <a:rPr sz="2800" dirty="0">
                <a:uFill>
                  <a:solidFill>
                    <a:srgbClr val="000000"/>
                  </a:solidFill>
                </a:uFill>
                <a:latin typeface="Times New Roman"/>
                <a:cs typeface="Times New Roman"/>
              </a:rPr>
              <a:t>regulations</a:t>
            </a:r>
            <a:r>
              <a:rPr sz="2800" dirty="0">
                <a:latin typeface="Times New Roman"/>
                <a:cs typeface="Times New Roman"/>
              </a:rPr>
              <a:t>, </a:t>
            </a:r>
            <a:r>
              <a:rPr sz="2800" spc="-5" dirty="0">
                <a:uFill>
                  <a:solidFill>
                    <a:srgbClr val="000000"/>
                  </a:solidFill>
                </a:uFill>
                <a:latin typeface="Times New Roman"/>
                <a:cs typeface="Times New Roman"/>
              </a:rPr>
              <a:t>intellectual </a:t>
            </a:r>
            <a:r>
              <a:rPr sz="2800" dirty="0">
                <a:uFill>
                  <a:solidFill>
                    <a:srgbClr val="000000"/>
                  </a:solidFill>
                </a:uFill>
                <a:latin typeface="Times New Roman"/>
                <a:cs typeface="Times New Roman"/>
              </a:rPr>
              <a:t>property</a:t>
            </a:r>
            <a:r>
              <a:rPr sz="2800" dirty="0">
                <a:latin typeface="Times New Roman"/>
                <a:cs typeface="Times New Roman"/>
              </a:rPr>
              <a:t>, </a:t>
            </a:r>
            <a:r>
              <a:rPr sz="2800" spc="-5" dirty="0">
                <a:latin typeface="Times New Roman"/>
                <a:cs typeface="Times New Roman"/>
              </a:rPr>
              <a:t>and much  more.</a:t>
            </a:r>
            <a:endParaRPr sz="2800">
              <a:latin typeface="Times New Roman"/>
              <a:cs typeface="Times New Roman"/>
            </a:endParaRPr>
          </a:p>
          <a:p>
            <a:pPr>
              <a:lnSpc>
                <a:spcPct val="100000"/>
              </a:lnSpc>
              <a:spcBef>
                <a:spcPts val="35"/>
              </a:spcBef>
            </a:pPr>
            <a:endParaRPr sz="4100">
              <a:latin typeface="Times New Roman"/>
              <a:cs typeface="Times New Roman"/>
            </a:endParaRPr>
          </a:p>
          <a:p>
            <a:pPr marL="12700" marR="10795" indent="267970" algn="just">
              <a:lnSpc>
                <a:spcPct val="100000"/>
              </a:lnSpc>
            </a:pPr>
            <a:r>
              <a:rPr sz="2800" spc="-5" dirty="0">
                <a:latin typeface="Times New Roman"/>
                <a:cs typeface="Times New Roman"/>
              </a:rPr>
              <a:t>The </a:t>
            </a:r>
            <a:r>
              <a:rPr sz="2800" dirty="0">
                <a:latin typeface="Times New Roman"/>
                <a:cs typeface="Times New Roman"/>
              </a:rPr>
              <a:t>WTO </a:t>
            </a:r>
            <a:r>
              <a:rPr sz="2800" spc="-10" dirty="0">
                <a:latin typeface="Times New Roman"/>
                <a:cs typeface="Times New Roman"/>
              </a:rPr>
              <a:t>agreements </a:t>
            </a:r>
            <a:r>
              <a:rPr sz="2800" spc="-5" dirty="0">
                <a:latin typeface="Times New Roman"/>
                <a:cs typeface="Times New Roman"/>
              </a:rPr>
              <a:t>are lengthy and </a:t>
            </a:r>
            <a:r>
              <a:rPr sz="2800" spc="-10" dirty="0">
                <a:latin typeface="Times New Roman"/>
                <a:cs typeface="Times New Roman"/>
              </a:rPr>
              <a:t>complex  </a:t>
            </a:r>
            <a:r>
              <a:rPr sz="2800" spc="-5" dirty="0">
                <a:latin typeface="Times New Roman"/>
                <a:cs typeface="Times New Roman"/>
              </a:rPr>
              <a:t>because they are legal texts covering </a:t>
            </a:r>
            <a:r>
              <a:rPr sz="2800" dirty="0">
                <a:latin typeface="Times New Roman"/>
                <a:cs typeface="Times New Roman"/>
              </a:rPr>
              <a:t>a wide </a:t>
            </a:r>
            <a:r>
              <a:rPr sz="2800" spc="-5" dirty="0">
                <a:latin typeface="Times New Roman"/>
                <a:cs typeface="Times New Roman"/>
              </a:rPr>
              <a:t>range </a:t>
            </a:r>
            <a:r>
              <a:rPr sz="2800" dirty="0">
                <a:latin typeface="Times New Roman"/>
                <a:cs typeface="Times New Roman"/>
              </a:rPr>
              <a:t>of  </a:t>
            </a:r>
            <a:r>
              <a:rPr sz="2800" spc="-5" dirty="0">
                <a:latin typeface="Times New Roman"/>
                <a:cs typeface="Times New Roman"/>
              </a:rPr>
              <a:t>activities.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01189" y="314959"/>
            <a:ext cx="5485765" cy="513080"/>
          </a:xfrm>
          <a:prstGeom prst="rect">
            <a:avLst/>
          </a:prstGeom>
        </p:spPr>
        <p:txBody>
          <a:bodyPr vert="horz" wrap="square" lIns="0" tIns="12700" rIns="0" bIns="0" rtlCol="0">
            <a:spAutoFit/>
          </a:bodyPr>
          <a:lstStyle/>
          <a:p>
            <a:pPr marL="12700">
              <a:lnSpc>
                <a:spcPct val="100000"/>
              </a:lnSpc>
              <a:spcBef>
                <a:spcPts val="100"/>
              </a:spcBef>
            </a:pPr>
            <a:r>
              <a:rPr dirty="0"/>
              <a:t>WTO: </a:t>
            </a:r>
            <a:r>
              <a:rPr spc="-5" dirty="0"/>
              <a:t>The Beginnings/</a:t>
            </a:r>
            <a:r>
              <a:rPr spc="15" dirty="0"/>
              <a:t> </a:t>
            </a:r>
            <a:r>
              <a:rPr spc="-5" dirty="0"/>
              <a:t>History</a:t>
            </a:r>
          </a:p>
        </p:txBody>
      </p:sp>
      <p:sp>
        <p:nvSpPr>
          <p:cNvPr id="3" name="object 3"/>
          <p:cNvSpPr txBox="1"/>
          <p:nvPr/>
        </p:nvSpPr>
        <p:spPr>
          <a:xfrm>
            <a:off x="535940" y="1099820"/>
            <a:ext cx="8068945" cy="480695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The </a:t>
            </a:r>
            <a:r>
              <a:rPr sz="2800" dirty="0">
                <a:latin typeface="Times New Roman"/>
                <a:cs typeface="Times New Roman"/>
              </a:rPr>
              <a:t>World </a:t>
            </a:r>
            <a:r>
              <a:rPr sz="2800" spc="-5" dirty="0">
                <a:latin typeface="Times New Roman"/>
                <a:cs typeface="Times New Roman"/>
              </a:rPr>
              <a:t>Trade Organization </a:t>
            </a:r>
            <a:r>
              <a:rPr sz="2800" dirty="0">
                <a:latin typeface="Times New Roman"/>
                <a:cs typeface="Times New Roman"/>
              </a:rPr>
              <a:t>(WTO) </a:t>
            </a:r>
            <a:r>
              <a:rPr sz="2800" spc="-10" dirty="0">
                <a:latin typeface="Times New Roman"/>
                <a:cs typeface="Times New Roman"/>
              </a:rPr>
              <a:t>came </a:t>
            </a:r>
            <a:r>
              <a:rPr sz="2800" dirty="0">
                <a:latin typeface="Times New Roman"/>
                <a:cs typeface="Times New Roman"/>
              </a:rPr>
              <a:t>into  being on </a:t>
            </a:r>
            <a:r>
              <a:rPr sz="2800" spc="-5" dirty="0">
                <a:latin typeface="Times New Roman"/>
                <a:cs typeface="Times New Roman"/>
              </a:rPr>
              <a:t>January </a:t>
            </a:r>
            <a:r>
              <a:rPr sz="2800" dirty="0">
                <a:latin typeface="Times New Roman"/>
                <a:cs typeface="Times New Roman"/>
              </a:rPr>
              <a:t>1st 1995. It </a:t>
            </a:r>
            <a:r>
              <a:rPr sz="2800" spc="-5" dirty="0">
                <a:latin typeface="Times New Roman"/>
                <a:cs typeface="Times New Roman"/>
              </a:rPr>
              <a:t>was </a:t>
            </a:r>
            <a:r>
              <a:rPr sz="2800" dirty="0">
                <a:latin typeface="Times New Roman"/>
                <a:cs typeface="Times New Roman"/>
              </a:rPr>
              <a:t>the </a:t>
            </a:r>
            <a:r>
              <a:rPr sz="2800" spc="-5" dirty="0">
                <a:latin typeface="Times New Roman"/>
                <a:cs typeface="Times New Roman"/>
              </a:rPr>
              <a:t>outcome </a:t>
            </a:r>
            <a:r>
              <a:rPr sz="2800" dirty="0">
                <a:latin typeface="Times New Roman"/>
                <a:cs typeface="Times New Roman"/>
              </a:rPr>
              <a:t>of the  </a:t>
            </a:r>
            <a:r>
              <a:rPr sz="2800" spc="-5" dirty="0">
                <a:latin typeface="Times New Roman"/>
                <a:cs typeface="Times New Roman"/>
              </a:rPr>
              <a:t>lengthy </a:t>
            </a:r>
            <a:r>
              <a:rPr sz="2800" dirty="0">
                <a:latin typeface="Times New Roman"/>
                <a:cs typeface="Times New Roman"/>
              </a:rPr>
              <a:t>(1986-1994) </a:t>
            </a:r>
            <a:r>
              <a:rPr sz="2800" spc="-5" dirty="0">
                <a:latin typeface="Times New Roman"/>
                <a:cs typeface="Times New Roman"/>
              </a:rPr>
              <a:t>Uruguay </a:t>
            </a:r>
            <a:r>
              <a:rPr sz="2800" dirty="0">
                <a:latin typeface="Times New Roman"/>
                <a:cs typeface="Times New Roman"/>
              </a:rPr>
              <a:t>round of </a:t>
            </a:r>
            <a:r>
              <a:rPr sz="2800" spc="-10" dirty="0">
                <a:latin typeface="Times New Roman"/>
                <a:cs typeface="Times New Roman"/>
              </a:rPr>
              <a:t>GATT  </a:t>
            </a:r>
            <a:r>
              <a:rPr sz="2800" spc="-5" dirty="0">
                <a:latin typeface="Times New Roman"/>
                <a:cs typeface="Times New Roman"/>
              </a:rPr>
              <a:t>negotiations. The WTO </a:t>
            </a:r>
            <a:r>
              <a:rPr sz="2800" spc="-10" dirty="0">
                <a:latin typeface="Times New Roman"/>
                <a:cs typeface="Times New Roman"/>
              </a:rPr>
              <a:t>was </a:t>
            </a:r>
            <a:r>
              <a:rPr sz="2800" spc="-5" dirty="0">
                <a:latin typeface="Times New Roman"/>
                <a:cs typeface="Times New Roman"/>
              </a:rPr>
              <a:t>essentially </a:t>
            </a:r>
            <a:r>
              <a:rPr sz="2800" spc="-10" dirty="0">
                <a:latin typeface="Times New Roman"/>
                <a:cs typeface="Times New Roman"/>
              </a:rPr>
              <a:t>an </a:t>
            </a:r>
            <a:r>
              <a:rPr sz="2800" spc="-5" dirty="0">
                <a:latin typeface="Times New Roman"/>
                <a:cs typeface="Times New Roman"/>
              </a:rPr>
              <a:t>extension  </a:t>
            </a:r>
            <a:r>
              <a:rPr sz="2800" dirty="0">
                <a:latin typeface="Times New Roman"/>
                <a:cs typeface="Times New Roman"/>
              </a:rPr>
              <a:t>of</a:t>
            </a:r>
            <a:r>
              <a:rPr sz="2800" spc="-20" dirty="0">
                <a:latin typeface="Times New Roman"/>
                <a:cs typeface="Times New Roman"/>
              </a:rPr>
              <a:t> </a:t>
            </a:r>
            <a:r>
              <a:rPr sz="2800" spc="-10" dirty="0">
                <a:latin typeface="Times New Roman"/>
                <a:cs typeface="Times New Roman"/>
              </a:rPr>
              <a:t>GATT.</a:t>
            </a:r>
            <a:endParaRPr sz="2800">
              <a:latin typeface="Times New Roman"/>
              <a:cs typeface="Times New Roman"/>
            </a:endParaRPr>
          </a:p>
          <a:p>
            <a:pPr marL="355600" marR="5080" indent="-342900" algn="just">
              <a:lnSpc>
                <a:spcPct val="100000"/>
              </a:lnSpc>
              <a:spcBef>
                <a:spcPts val="690"/>
              </a:spcBef>
              <a:buFont typeface="Arial"/>
              <a:buChar char="•"/>
              <a:tabLst>
                <a:tab pos="355600" algn="l"/>
              </a:tabLst>
            </a:pPr>
            <a:r>
              <a:rPr sz="2800" spc="-5" dirty="0">
                <a:latin typeface="Times New Roman"/>
                <a:cs typeface="Times New Roman"/>
              </a:rPr>
              <a:t>It extended </a:t>
            </a:r>
            <a:r>
              <a:rPr sz="2800" spc="-10" dirty="0">
                <a:latin typeface="Times New Roman"/>
                <a:cs typeface="Times New Roman"/>
              </a:rPr>
              <a:t>GATT </a:t>
            </a:r>
            <a:r>
              <a:rPr sz="2800" dirty="0">
                <a:latin typeface="Times New Roman"/>
                <a:cs typeface="Times New Roman"/>
              </a:rPr>
              <a:t>in </a:t>
            </a:r>
            <a:r>
              <a:rPr sz="2800" spc="-5" dirty="0">
                <a:latin typeface="Times New Roman"/>
                <a:cs typeface="Times New Roman"/>
              </a:rPr>
              <a:t>two major ways. First </a:t>
            </a:r>
            <a:r>
              <a:rPr sz="2800" spc="-10" dirty="0">
                <a:latin typeface="Times New Roman"/>
                <a:cs typeface="Times New Roman"/>
              </a:rPr>
              <a:t>GATT  became </a:t>
            </a:r>
            <a:r>
              <a:rPr sz="2800" dirty="0">
                <a:latin typeface="Times New Roman"/>
                <a:cs typeface="Times New Roman"/>
              </a:rPr>
              <a:t>only one of the </a:t>
            </a:r>
            <a:r>
              <a:rPr sz="2800" spc="-5" dirty="0">
                <a:latin typeface="Times New Roman"/>
                <a:cs typeface="Times New Roman"/>
              </a:rPr>
              <a:t>three major trade </a:t>
            </a:r>
            <a:r>
              <a:rPr sz="2800" spc="-10" dirty="0">
                <a:latin typeface="Times New Roman"/>
                <a:cs typeface="Times New Roman"/>
              </a:rPr>
              <a:t>agreements  </a:t>
            </a:r>
            <a:r>
              <a:rPr sz="2800" dirty="0">
                <a:latin typeface="Times New Roman"/>
                <a:cs typeface="Times New Roman"/>
              </a:rPr>
              <a:t>that </a:t>
            </a:r>
            <a:r>
              <a:rPr sz="2800" spc="-5" dirty="0">
                <a:latin typeface="Times New Roman"/>
                <a:cs typeface="Times New Roman"/>
              </a:rPr>
              <a:t>went </a:t>
            </a:r>
            <a:r>
              <a:rPr sz="2800" dirty="0">
                <a:latin typeface="Times New Roman"/>
                <a:cs typeface="Times New Roman"/>
              </a:rPr>
              <a:t>into the WTO (the other </a:t>
            </a:r>
            <a:r>
              <a:rPr sz="2800" spc="-5" dirty="0">
                <a:latin typeface="Times New Roman"/>
                <a:cs typeface="Times New Roman"/>
              </a:rPr>
              <a:t>two being </a:t>
            </a:r>
            <a:r>
              <a:rPr sz="2800" dirty="0">
                <a:latin typeface="Times New Roman"/>
                <a:cs typeface="Times New Roman"/>
              </a:rPr>
              <a:t>the  </a:t>
            </a:r>
            <a:r>
              <a:rPr sz="2800" spc="-10" dirty="0">
                <a:latin typeface="Times New Roman"/>
                <a:cs typeface="Times New Roman"/>
              </a:rPr>
              <a:t>General Agreement </a:t>
            </a:r>
            <a:r>
              <a:rPr sz="2800" dirty="0">
                <a:latin typeface="Times New Roman"/>
                <a:cs typeface="Times New Roman"/>
              </a:rPr>
              <a:t>on </a:t>
            </a:r>
            <a:r>
              <a:rPr sz="2800" spc="-5" dirty="0">
                <a:latin typeface="Times New Roman"/>
                <a:cs typeface="Times New Roman"/>
              </a:rPr>
              <a:t>Trade in Services </a:t>
            </a:r>
            <a:r>
              <a:rPr sz="2800" spc="-10" dirty="0">
                <a:latin typeface="Times New Roman"/>
                <a:cs typeface="Times New Roman"/>
              </a:rPr>
              <a:t>(GATS) </a:t>
            </a:r>
            <a:r>
              <a:rPr sz="2800" spc="-5" dirty="0">
                <a:latin typeface="Times New Roman"/>
                <a:cs typeface="Times New Roman"/>
              </a:rPr>
              <a:t>and  </a:t>
            </a:r>
            <a:r>
              <a:rPr sz="2800" dirty="0">
                <a:latin typeface="Times New Roman"/>
                <a:cs typeface="Times New Roman"/>
              </a:rPr>
              <a:t>the </a:t>
            </a:r>
            <a:r>
              <a:rPr sz="2800" spc="-10" dirty="0">
                <a:latin typeface="Times New Roman"/>
                <a:cs typeface="Times New Roman"/>
              </a:rPr>
              <a:t>agreements </a:t>
            </a:r>
            <a:r>
              <a:rPr sz="2800" dirty="0">
                <a:latin typeface="Times New Roman"/>
                <a:cs typeface="Times New Roman"/>
              </a:rPr>
              <a:t>on </a:t>
            </a:r>
            <a:r>
              <a:rPr sz="2800" spc="-5" dirty="0">
                <a:latin typeface="Times New Roman"/>
                <a:cs typeface="Times New Roman"/>
              </a:rPr>
              <a:t>Trade Related Aspects </a:t>
            </a:r>
            <a:r>
              <a:rPr sz="2800" dirty="0">
                <a:latin typeface="Times New Roman"/>
                <a:cs typeface="Times New Roman"/>
              </a:rPr>
              <a:t>of  </a:t>
            </a:r>
            <a:r>
              <a:rPr sz="2800" spc="-5" dirty="0">
                <a:latin typeface="Times New Roman"/>
                <a:cs typeface="Times New Roman"/>
              </a:rPr>
              <a:t>Intellectual Property Rights</a:t>
            </a:r>
            <a:r>
              <a:rPr sz="2800" dirty="0">
                <a:latin typeface="Times New Roman"/>
                <a:cs typeface="Times New Roman"/>
              </a:rPr>
              <a:t> </a:t>
            </a:r>
            <a:r>
              <a:rPr sz="2800" spc="-5" dirty="0">
                <a:latin typeface="Times New Roman"/>
                <a:cs typeface="Times New Roman"/>
              </a:rPr>
              <a:t>(TRIPS)).</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38879" y="299720"/>
            <a:ext cx="1664335" cy="513080"/>
          </a:xfrm>
          <a:prstGeom prst="rect">
            <a:avLst/>
          </a:prstGeom>
        </p:spPr>
        <p:txBody>
          <a:bodyPr vert="horz" wrap="square" lIns="0" tIns="12700" rIns="0" bIns="0" rtlCol="0">
            <a:spAutoFit/>
          </a:bodyPr>
          <a:lstStyle/>
          <a:p>
            <a:pPr marL="12700">
              <a:lnSpc>
                <a:spcPct val="100000"/>
              </a:lnSpc>
              <a:spcBef>
                <a:spcPts val="100"/>
              </a:spcBef>
            </a:pPr>
            <a:r>
              <a:rPr spc="5" dirty="0"/>
              <a:t>C</a:t>
            </a:r>
            <a:r>
              <a:rPr spc="-5" dirty="0"/>
              <a:t>O</a:t>
            </a:r>
            <a:r>
              <a:rPr dirty="0"/>
              <a:t>N</a:t>
            </a:r>
            <a:r>
              <a:rPr spc="-5" dirty="0"/>
              <a:t>T</a:t>
            </a:r>
            <a:r>
              <a:rPr dirty="0"/>
              <a:t>I</a:t>
            </a:r>
            <a:r>
              <a:rPr spc="5" dirty="0"/>
              <a:t>.</a:t>
            </a:r>
            <a:r>
              <a:rPr dirty="0"/>
              <a:t>..</a:t>
            </a:r>
          </a:p>
        </p:txBody>
      </p:sp>
      <p:sp>
        <p:nvSpPr>
          <p:cNvPr id="3" name="object 3"/>
          <p:cNvSpPr txBox="1"/>
          <p:nvPr/>
        </p:nvSpPr>
        <p:spPr>
          <a:xfrm>
            <a:off x="535940" y="1328420"/>
            <a:ext cx="8068309" cy="3864610"/>
          </a:xfrm>
          <a:prstGeom prst="rect">
            <a:avLst/>
          </a:prstGeom>
        </p:spPr>
        <p:txBody>
          <a:bodyPr vert="horz" wrap="square" lIns="0" tIns="12700" rIns="0" bIns="0" rtlCol="0">
            <a:spAutoFit/>
          </a:bodyPr>
          <a:lstStyle/>
          <a:p>
            <a:pPr marL="355600" marR="5080" indent="-342900" algn="just">
              <a:lnSpc>
                <a:spcPct val="100000"/>
              </a:lnSpc>
              <a:spcBef>
                <a:spcPts val="100"/>
              </a:spcBef>
              <a:buFont typeface="Arial"/>
              <a:buChar char="•"/>
              <a:tabLst>
                <a:tab pos="355600" algn="l"/>
              </a:tabLst>
            </a:pPr>
            <a:r>
              <a:rPr sz="2800" spc="-5" dirty="0">
                <a:latin typeface="Times New Roman"/>
                <a:cs typeface="Times New Roman"/>
              </a:rPr>
              <a:t>Second </a:t>
            </a:r>
            <a:r>
              <a:rPr sz="2800" dirty="0">
                <a:latin typeface="Times New Roman"/>
                <a:cs typeface="Times New Roman"/>
              </a:rPr>
              <a:t>the </a:t>
            </a:r>
            <a:r>
              <a:rPr sz="2800" spc="-5" dirty="0">
                <a:latin typeface="Times New Roman"/>
                <a:cs typeface="Times New Roman"/>
              </a:rPr>
              <a:t>WTO </a:t>
            </a:r>
            <a:r>
              <a:rPr sz="2800" spc="-10" dirty="0">
                <a:latin typeface="Times New Roman"/>
                <a:cs typeface="Times New Roman"/>
              </a:rPr>
              <a:t>was </a:t>
            </a:r>
            <a:r>
              <a:rPr sz="2800" dirty="0">
                <a:latin typeface="Times New Roman"/>
                <a:cs typeface="Times New Roman"/>
              </a:rPr>
              <a:t>put on a </a:t>
            </a:r>
            <a:r>
              <a:rPr sz="2800" spc="-5" dirty="0">
                <a:latin typeface="Times New Roman"/>
                <a:cs typeface="Times New Roman"/>
              </a:rPr>
              <a:t>much </a:t>
            </a:r>
            <a:r>
              <a:rPr sz="2800" dirty="0">
                <a:latin typeface="Times New Roman"/>
                <a:cs typeface="Times New Roman"/>
              </a:rPr>
              <a:t>sounder  </a:t>
            </a:r>
            <a:r>
              <a:rPr sz="2800" spc="-5" dirty="0">
                <a:latin typeface="Times New Roman"/>
                <a:cs typeface="Times New Roman"/>
              </a:rPr>
              <a:t>institutional footing than </a:t>
            </a:r>
            <a:r>
              <a:rPr sz="2800" spc="-10" dirty="0">
                <a:latin typeface="Times New Roman"/>
                <a:cs typeface="Times New Roman"/>
              </a:rPr>
              <a:t>GATT. </a:t>
            </a:r>
            <a:r>
              <a:rPr sz="2800" dirty="0">
                <a:latin typeface="Times New Roman"/>
                <a:cs typeface="Times New Roman"/>
              </a:rPr>
              <a:t>With </a:t>
            </a:r>
            <a:r>
              <a:rPr sz="2800" spc="-10" dirty="0">
                <a:latin typeface="Times New Roman"/>
                <a:cs typeface="Times New Roman"/>
              </a:rPr>
              <a:t>GATT </a:t>
            </a:r>
            <a:r>
              <a:rPr sz="2800" dirty="0">
                <a:latin typeface="Times New Roman"/>
                <a:cs typeface="Times New Roman"/>
              </a:rPr>
              <a:t>the  support </a:t>
            </a:r>
            <a:r>
              <a:rPr sz="2800" spc="-5" dirty="0">
                <a:latin typeface="Times New Roman"/>
                <a:cs typeface="Times New Roman"/>
              </a:rPr>
              <a:t>services that </a:t>
            </a:r>
            <a:r>
              <a:rPr sz="2800" dirty="0">
                <a:latin typeface="Times New Roman"/>
                <a:cs typeface="Times New Roman"/>
              </a:rPr>
              <a:t>helped </a:t>
            </a:r>
            <a:r>
              <a:rPr sz="2800" spc="-5" dirty="0">
                <a:latin typeface="Times New Roman"/>
                <a:cs typeface="Times New Roman"/>
              </a:rPr>
              <a:t>maintain </a:t>
            </a:r>
            <a:r>
              <a:rPr sz="2800" dirty="0">
                <a:latin typeface="Times New Roman"/>
                <a:cs typeface="Times New Roman"/>
              </a:rPr>
              <a:t>the </a:t>
            </a:r>
            <a:r>
              <a:rPr sz="2800" spc="-10" dirty="0">
                <a:latin typeface="Times New Roman"/>
                <a:cs typeface="Times New Roman"/>
              </a:rPr>
              <a:t>agreement  </a:t>
            </a:r>
            <a:r>
              <a:rPr sz="2800" dirty="0">
                <a:latin typeface="Times New Roman"/>
                <a:cs typeface="Times New Roman"/>
              </a:rPr>
              <a:t>had </a:t>
            </a:r>
            <a:r>
              <a:rPr sz="2800" spc="-10" dirty="0">
                <a:latin typeface="Times New Roman"/>
                <a:cs typeface="Times New Roman"/>
              </a:rPr>
              <a:t>come </a:t>
            </a:r>
            <a:r>
              <a:rPr sz="2800" dirty="0">
                <a:latin typeface="Times New Roman"/>
                <a:cs typeface="Times New Roman"/>
              </a:rPr>
              <a:t>into being in </a:t>
            </a:r>
            <a:r>
              <a:rPr sz="2800" spc="-5" dirty="0">
                <a:latin typeface="Times New Roman"/>
                <a:cs typeface="Times New Roman"/>
              </a:rPr>
              <a:t>an </a:t>
            </a:r>
            <a:r>
              <a:rPr sz="2800" spc="-10" dirty="0">
                <a:latin typeface="Times New Roman"/>
                <a:cs typeface="Times New Roman"/>
              </a:rPr>
              <a:t>ad </a:t>
            </a:r>
            <a:r>
              <a:rPr sz="2800" dirty="0">
                <a:latin typeface="Times New Roman"/>
                <a:cs typeface="Times New Roman"/>
              </a:rPr>
              <a:t>hoc </a:t>
            </a:r>
            <a:r>
              <a:rPr sz="2800" spc="-5" dirty="0">
                <a:latin typeface="Times New Roman"/>
                <a:cs typeface="Times New Roman"/>
              </a:rPr>
              <a:t>manner as </a:t>
            </a:r>
            <a:r>
              <a:rPr sz="2800" dirty="0">
                <a:latin typeface="Times New Roman"/>
                <a:cs typeface="Times New Roman"/>
              </a:rPr>
              <a:t>the </a:t>
            </a:r>
            <a:r>
              <a:rPr sz="2800" spc="-5" dirty="0">
                <a:latin typeface="Times New Roman"/>
                <a:cs typeface="Times New Roman"/>
              </a:rPr>
              <a:t>need  arose. The </a:t>
            </a:r>
            <a:r>
              <a:rPr sz="2800" dirty="0">
                <a:latin typeface="Times New Roman"/>
                <a:cs typeface="Times New Roman"/>
              </a:rPr>
              <a:t>WTO by </a:t>
            </a:r>
            <a:r>
              <a:rPr sz="2800" spc="-5" dirty="0">
                <a:latin typeface="Times New Roman"/>
                <a:cs typeface="Times New Roman"/>
              </a:rPr>
              <a:t>contrast </a:t>
            </a:r>
            <a:r>
              <a:rPr sz="2800" dirty="0">
                <a:latin typeface="Times New Roman"/>
                <a:cs typeface="Times New Roman"/>
              </a:rPr>
              <a:t>is a </a:t>
            </a:r>
            <a:r>
              <a:rPr sz="2800" spc="-5" dirty="0">
                <a:latin typeface="Times New Roman"/>
                <a:cs typeface="Times New Roman"/>
              </a:rPr>
              <a:t>fully fledged  </a:t>
            </a:r>
            <a:r>
              <a:rPr sz="2800" dirty="0">
                <a:latin typeface="Times New Roman"/>
                <a:cs typeface="Times New Roman"/>
              </a:rPr>
              <a:t>institution </a:t>
            </a:r>
            <a:r>
              <a:rPr sz="2800" spc="-10" dirty="0">
                <a:latin typeface="Times New Roman"/>
                <a:cs typeface="Times New Roman"/>
              </a:rPr>
              <a:t>(GATT </a:t>
            </a:r>
            <a:r>
              <a:rPr sz="2800" spc="-5" dirty="0">
                <a:latin typeface="Times New Roman"/>
                <a:cs typeface="Times New Roman"/>
              </a:rPr>
              <a:t>also </a:t>
            </a:r>
            <a:r>
              <a:rPr sz="2800" spc="-10" dirty="0">
                <a:latin typeface="Times New Roman"/>
                <a:cs typeface="Times New Roman"/>
              </a:rPr>
              <a:t>was, </a:t>
            </a:r>
            <a:r>
              <a:rPr sz="2800" spc="-5" dirty="0">
                <a:latin typeface="Times New Roman"/>
                <a:cs typeface="Times New Roman"/>
              </a:rPr>
              <a:t>at least formally, </a:t>
            </a:r>
            <a:r>
              <a:rPr sz="2800" dirty="0">
                <a:latin typeface="Times New Roman"/>
                <a:cs typeface="Times New Roman"/>
              </a:rPr>
              <a:t>only </a:t>
            </a:r>
            <a:r>
              <a:rPr sz="2800" spc="-5" dirty="0">
                <a:latin typeface="Times New Roman"/>
                <a:cs typeface="Times New Roman"/>
              </a:rPr>
              <a:t>an  </a:t>
            </a:r>
            <a:r>
              <a:rPr sz="2800" spc="-10" dirty="0">
                <a:latin typeface="Times New Roman"/>
                <a:cs typeface="Times New Roman"/>
              </a:rPr>
              <a:t>agreement </a:t>
            </a:r>
            <a:r>
              <a:rPr sz="2800" spc="-5" dirty="0">
                <a:latin typeface="Times New Roman"/>
                <a:cs typeface="Times New Roman"/>
              </a:rPr>
              <a:t>between contracting parties and had </a:t>
            </a:r>
            <a:r>
              <a:rPr sz="2800" dirty="0">
                <a:latin typeface="Times New Roman"/>
                <a:cs typeface="Times New Roman"/>
              </a:rPr>
              <a:t>no  </a:t>
            </a:r>
            <a:r>
              <a:rPr sz="2800" spc="-5" dirty="0">
                <a:latin typeface="Times New Roman"/>
                <a:cs typeface="Times New Roman"/>
              </a:rPr>
              <a:t>independent existence </a:t>
            </a:r>
            <a:r>
              <a:rPr sz="2800" dirty="0">
                <a:latin typeface="Times New Roman"/>
                <a:cs typeface="Times New Roman"/>
              </a:rPr>
              <a:t>of its </a:t>
            </a:r>
            <a:r>
              <a:rPr sz="2800" spc="-5" dirty="0">
                <a:latin typeface="Times New Roman"/>
                <a:cs typeface="Times New Roman"/>
              </a:rPr>
              <a:t>own while </a:t>
            </a:r>
            <a:r>
              <a:rPr sz="2800" dirty="0">
                <a:latin typeface="Times New Roman"/>
                <a:cs typeface="Times New Roman"/>
              </a:rPr>
              <a:t>the WTO is a  </a:t>
            </a:r>
            <a:r>
              <a:rPr sz="2800" spc="-5" dirty="0">
                <a:latin typeface="Times New Roman"/>
                <a:cs typeface="Times New Roman"/>
              </a:rPr>
              <a:t>corporate </a:t>
            </a:r>
            <a:r>
              <a:rPr sz="2800" dirty="0">
                <a:latin typeface="Times New Roman"/>
                <a:cs typeface="Times New Roman"/>
              </a:rPr>
              <a:t>body </a:t>
            </a:r>
            <a:r>
              <a:rPr sz="2800" spc="-5" dirty="0">
                <a:latin typeface="Times New Roman"/>
                <a:cs typeface="Times New Roman"/>
              </a:rPr>
              <a:t>recognized </a:t>
            </a:r>
            <a:r>
              <a:rPr sz="2800" dirty="0">
                <a:latin typeface="Times New Roman"/>
                <a:cs typeface="Times New Roman"/>
              </a:rPr>
              <a:t>under </a:t>
            </a:r>
            <a:r>
              <a:rPr sz="2800" spc="-5" dirty="0">
                <a:latin typeface="Times New Roman"/>
                <a:cs typeface="Times New Roman"/>
              </a:rPr>
              <a:t>international law).</a:t>
            </a:r>
            <a:endParaRPr sz="2800">
              <a:latin typeface="Times New Roman"/>
              <a:cs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3947159" cy="492443"/>
          </a:xfrm>
        </p:spPr>
        <p:txBody>
          <a:bodyPr/>
          <a:lstStyle/>
          <a:p>
            <a:r>
              <a:rPr lang="en-US" dirty="0" smtClean="0"/>
              <a:t>TRIPS &amp; TRIMs</a:t>
            </a:r>
            <a:endParaRPr lang="en-US" dirty="0"/>
          </a:p>
        </p:txBody>
      </p:sp>
      <p:sp>
        <p:nvSpPr>
          <p:cNvPr id="3" name="Text Placeholder 2"/>
          <p:cNvSpPr>
            <a:spLocks noGrp="1"/>
          </p:cNvSpPr>
          <p:nvPr>
            <p:ph type="body" idx="1"/>
          </p:nvPr>
        </p:nvSpPr>
        <p:spPr>
          <a:xfrm>
            <a:off x="878839" y="2209800"/>
            <a:ext cx="7722234" cy="3016210"/>
          </a:xfrm>
        </p:spPr>
        <p:txBody>
          <a:bodyPr/>
          <a:lstStyle/>
          <a:p>
            <a:pPr algn="just"/>
            <a:r>
              <a:rPr lang="en-US" sz="2800" b="1" dirty="0" smtClean="0"/>
              <a:t>TRIPS</a:t>
            </a:r>
            <a:r>
              <a:rPr lang="en-US" sz="2800" dirty="0" smtClean="0"/>
              <a:t> also specifies enforcement procedures, remedies, and dispute resolution procedures. </a:t>
            </a:r>
          </a:p>
          <a:p>
            <a:pPr algn="just"/>
            <a:r>
              <a:rPr lang="en-US" sz="2800" dirty="0" smtClean="0"/>
              <a:t>(</a:t>
            </a:r>
            <a:r>
              <a:rPr lang="en-US" sz="2800" b="1" dirty="0" smtClean="0"/>
              <a:t>TRIMs</a:t>
            </a:r>
            <a:r>
              <a:rPr lang="en-US" sz="2800" dirty="0" smtClean="0"/>
              <a:t>) are rules that apply to the domestic regulations a country applies to foreign investors, often as part of an industrial policy. The agreement was agreed upon by all members of the World Trade Organization.1</a:t>
            </a:r>
            <a:endParaRPr lang="en-US"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399"/>
            <a:ext cx="5020309" cy="492443"/>
          </a:xfrm>
        </p:spPr>
        <p:txBody>
          <a:bodyPr/>
          <a:lstStyle/>
          <a:p>
            <a:r>
              <a:rPr lang="en-US" dirty="0" smtClean="0"/>
              <a:t>WTO FACT</a:t>
            </a:r>
            <a:endParaRPr lang="en-US" dirty="0"/>
          </a:p>
        </p:txBody>
      </p:sp>
      <p:sp>
        <p:nvSpPr>
          <p:cNvPr id="3" name="Text Placeholder 2"/>
          <p:cNvSpPr>
            <a:spLocks noGrp="1"/>
          </p:cNvSpPr>
          <p:nvPr>
            <p:ph type="body" idx="1"/>
          </p:nvPr>
        </p:nvSpPr>
        <p:spPr>
          <a:xfrm>
            <a:off x="533400" y="1328420"/>
            <a:ext cx="8067673" cy="2954655"/>
          </a:xfrm>
        </p:spPr>
        <p:txBody>
          <a:bodyPr/>
          <a:lstStyle/>
          <a:p>
            <a:pPr algn="just"/>
            <a:r>
              <a:rPr lang="en-IN" dirty="0" smtClean="0"/>
              <a:t>The World Trade Organization is an inter governmental organization that regulates international trade. The WTO officially commenced on 1 January 1995 under the Marrakesh Agreement, signed by 124 nations on 15 April 1994, replacing the General Agreement on Tariffs and Trade, which commenced in 1948.</a:t>
            </a:r>
          </a:p>
          <a:p>
            <a:pPr algn="just"/>
            <a:endParaRPr lang="en-IN" dirty="0" smtClean="0"/>
          </a:p>
          <a:p>
            <a:pPr algn="just"/>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740</TotalTime>
  <Words>2123</Words>
  <Application>Microsoft Office PowerPoint</Application>
  <PresentationFormat>On-screen Show (4:3)</PresentationFormat>
  <Paragraphs>183</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Dr. Manish Dadhich</vt:lpstr>
      <vt:lpstr>Contents</vt:lpstr>
      <vt:lpstr>What is the World Trade Organization?</vt:lpstr>
      <vt:lpstr>Slide 4</vt:lpstr>
      <vt:lpstr>Slide 5</vt:lpstr>
      <vt:lpstr>WTO: The Beginnings/ History</vt:lpstr>
      <vt:lpstr>CONTI...</vt:lpstr>
      <vt:lpstr>TRIPS &amp; TRIMs</vt:lpstr>
      <vt:lpstr>WTO FACT</vt:lpstr>
      <vt:lpstr>Why WTO?</vt:lpstr>
      <vt:lpstr>Slide 11</vt:lpstr>
      <vt:lpstr>Slide 12</vt:lpstr>
      <vt:lpstr>Features of the WTO </vt:lpstr>
      <vt:lpstr>Features of the WTO</vt:lpstr>
      <vt:lpstr>Slide 15</vt:lpstr>
      <vt:lpstr>Objectives of the WTO </vt:lpstr>
      <vt:lpstr>Objectives of the WTO </vt:lpstr>
      <vt:lpstr>Functions of the WTO </vt:lpstr>
      <vt:lpstr>Functions of the WTO </vt:lpstr>
      <vt:lpstr>PRINCIPLES OF WTO</vt:lpstr>
      <vt:lpstr>CONTI...</vt:lpstr>
      <vt:lpstr>CONTI...</vt:lpstr>
      <vt:lpstr>STRUCTURES OF WTO</vt:lpstr>
      <vt:lpstr>Ministerial Conference</vt:lpstr>
      <vt:lpstr>Slide 25</vt:lpstr>
      <vt:lpstr>Slide 26</vt:lpstr>
      <vt:lpstr>WTO and India</vt:lpstr>
      <vt:lpstr>WTO and India</vt:lpstr>
      <vt:lpstr>Slide 29</vt:lpstr>
      <vt:lpstr>Slide 30</vt:lpstr>
      <vt:lpstr>Slide 31</vt:lpstr>
      <vt:lpstr>Slide 32</vt:lpstr>
      <vt:lpstr>TRIMs, AND TRIPS OF WTO</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SHREEJI</dc:creator>
  <cp:lastModifiedBy>Manish</cp:lastModifiedBy>
  <cp:revision>9</cp:revision>
  <dcterms:created xsi:type="dcterms:W3CDTF">2018-12-13T08:32:09Z</dcterms:created>
  <dcterms:modified xsi:type="dcterms:W3CDTF">2020-02-21T22:43:12Z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2012-11-25T00:00:00Z</vt:filetime>
  </property>
  <property fmtid="{D5CDD505-2E9C-101B-9397-08002B2CF9AE}" pid="3" name="Creator">
    <vt:lpwstr>Impress</vt:lpwstr>
  </property>
  <property fmtid="{D5CDD505-2E9C-101B-9397-08002B2CF9AE}" pid="4" name="LastSaved">
    <vt:filetime>2012-11-25T00:00:00Z</vt:filetime>
  </property>
</Properties>
</file>