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A06A1F0-3F70-45CF-88E2-690436AF189D}" type="datetimeFigureOut">
              <a:rPr lang="en-US" smtClean="0"/>
              <a:t>2/12/2021</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D745C1BE-9EED-4817-8142-ED43B42CE869}" type="slidenum">
              <a:rPr lang="en-US" smtClean="0"/>
              <a:t>‹#›</a:t>
            </a:fld>
            <a:endParaRPr lang="en-US"/>
          </a:p>
        </p:txBody>
      </p:sp>
    </p:spTree>
    <p:extLst>
      <p:ext uri="{BB962C8B-B14F-4D97-AF65-F5344CB8AC3E}">
        <p14:creationId xmlns:p14="http://schemas.microsoft.com/office/powerpoint/2010/main" val="119035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5C1BE-9EED-4817-8142-ED43B42CE869}" type="slidenum">
              <a:rPr lang="en-US" smtClean="0"/>
              <a:t>11</a:t>
            </a:fld>
            <a:endParaRPr lang="en-US"/>
          </a:p>
        </p:txBody>
      </p:sp>
    </p:spTree>
    <p:extLst>
      <p:ext uri="{BB962C8B-B14F-4D97-AF65-F5344CB8AC3E}">
        <p14:creationId xmlns:p14="http://schemas.microsoft.com/office/powerpoint/2010/main" val="1606023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chemeClr val="tx1"/>
                </a:solidFill>
                <a:latin typeface="Lucida Sans Unicode"/>
                <a:cs typeface="Lucida Sans Unicode"/>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chemeClr val="tx1"/>
                </a:solidFill>
                <a:latin typeface="Lucida Sans Unicode"/>
                <a:cs typeface="Lucida Sans Unicode"/>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chemeClr val="tx1"/>
                </a:solidFill>
                <a:latin typeface="Lucida Sans Unicode"/>
                <a:cs typeface="Lucida Sans Unicod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99097" y="5944780"/>
            <a:ext cx="4898390" cy="913765"/>
          </a:xfrm>
          <a:custGeom>
            <a:avLst/>
            <a:gdLst/>
            <a:ahLst/>
            <a:cxnLst/>
            <a:rect l="l" t="t" r="r" b="b"/>
            <a:pathLst>
              <a:path w="4898390" h="913765">
                <a:moveTo>
                  <a:pt x="85724" y="21360"/>
                </a:moveTo>
                <a:lnTo>
                  <a:pt x="3637423" y="913215"/>
                </a:lnTo>
                <a:lnTo>
                  <a:pt x="4898230" y="913215"/>
                </a:lnTo>
                <a:lnTo>
                  <a:pt x="85724" y="21360"/>
                </a:lnTo>
                <a:close/>
              </a:path>
              <a:path w="4898390" h="913765">
                <a:moveTo>
                  <a:pt x="660" y="0"/>
                </a:moveTo>
                <a:lnTo>
                  <a:pt x="0" y="5473"/>
                </a:lnTo>
                <a:lnTo>
                  <a:pt x="85724" y="21360"/>
                </a:lnTo>
                <a:lnTo>
                  <a:pt x="660" y="0"/>
                </a:lnTo>
                <a:close/>
              </a:path>
            </a:pathLst>
          </a:custGeom>
          <a:solidFill>
            <a:srgbClr val="9FCADC">
              <a:alpha val="39999"/>
            </a:srgbClr>
          </a:solidFill>
        </p:spPr>
        <p:txBody>
          <a:bodyPr wrap="square" lIns="0" tIns="0" rIns="0" bIns="0" rtlCol="0"/>
          <a:lstStyle/>
          <a:p>
            <a:endParaRPr/>
          </a:p>
        </p:txBody>
      </p:sp>
      <p:sp>
        <p:nvSpPr>
          <p:cNvPr id="17" name="bk object 17"/>
          <p:cNvSpPr/>
          <p:nvPr/>
        </p:nvSpPr>
        <p:spPr>
          <a:xfrm>
            <a:off x="485990" y="5939091"/>
            <a:ext cx="3652520" cy="919480"/>
          </a:xfrm>
          <a:custGeom>
            <a:avLst/>
            <a:gdLst/>
            <a:ahLst/>
            <a:cxnLst/>
            <a:rect l="l" t="t" r="r" b="b"/>
            <a:pathLst>
              <a:path w="3652520" h="919479">
                <a:moveTo>
                  <a:pt x="0" y="0"/>
                </a:moveTo>
                <a:lnTo>
                  <a:pt x="7924" y="6350"/>
                </a:lnTo>
                <a:lnTo>
                  <a:pt x="2868840" y="918906"/>
                </a:lnTo>
                <a:lnTo>
                  <a:pt x="3651917" y="918906"/>
                </a:lnTo>
                <a:lnTo>
                  <a:pt x="0" y="0"/>
                </a:lnTo>
                <a:close/>
              </a:path>
            </a:pathLst>
          </a:custGeom>
          <a:solidFill>
            <a:srgbClr val="000000"/>
          </a:solidFill>
        </p:spPr>
        <p:txBody>
          <a:bodyPr wrap="square" lIns="0" tIns="0" rIns="0" bIns="0" rtlCol="0"/>
          <a:lstStyle/>
          <a:p>
            <a:endParaRPr/>
          </a:p>
        </p:txBody>
      </p:sp>
      <p:sp>
        <p:nvSpPr>
          <p:cNvPr id="18" name="bk object 18"/>
          <p:cNvSpPr/>
          <p:nvPr/>
        </p:nvSpPr>
        <p:spPr>
          <a:xfrm>
            <a:off x="0" y="5789674"/>
            <a:ext cx="3398520" cy="1068324"/>
          </a:xfrm>
          <a:prstGeom prst="rect">
            <a:avLst/>
          </a:prstGeom>
          <a:blipFill>
            <a:blip r:embed="rId7" cstate="print"/>
            <a:stretch>
              <a:fillRect/>
            </a:stretch>
          </a:blipFill>
        </p:spPr>
        <p:txBody>
          <a:bodyPr wrap="square" lIns="0" tIns="0" rIns="0" bIns="0" rtlCol="0"/>
          <a:lstStyle/>
          <a:p>
            <a:endParaRPr/>
          </a:p>
        </p:txBody>
      </p:sp>
      <p:sp>
        <p:nvSpPr>
          <p:cNvPr id="19" name="bk object 19"/>
          <p:cNvSpPr/>
          <p:nvPr/>
        </p:nvSpPr>
        <p:spPr>
          <a:xfrm>
            <a:off x="0" y="5784670"/>
            <a:ext cx="3370852" cy="1073326"/>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1141272" y="2746070"/>
            <a:ext cx="6861454" cy="1366520"/>
          </a:xfrm>
          <a:prstGeom prst="rect">
            <a:avLst/>
          </a:prstGeom>
        </p:spPr>
        <p:txBody>
          <a:bodyPr wrap="square" lIns="0" tIns="0" rIns="0" bIns="0">
            <a:spAutoFit/>
          </a:bodyPr>
          <a:lstStyle>
            <a:lvl1pPr>
              <a:defRPr sz="8800" b="0" i="0">
                <a:solidFill>
                  <a:schemeClr val="tx1"/>
                </a:solidFill>
                <a:latin typeface="Lucida Sans Unicode"/>
                <a:cs typeface="Lucida Sans Unicode"/>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2/12/2021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687067" y="4953000"/>
            <a:ext cx="7457440" cy="487680"/>
          </a:xfrm>
          <a:custGeom>
            <a:avLst/>
            <a:gdLst/>
            <a:ahLst/>
            <a:cxnLst/>
            <a:rect l="l" t="t" r="r" b="b"/>
            <a:pathLst>
              <a:path w="7457440" h="487679">
                <a:moveTo>
                  <a:pt x="7456932" y="0"/>
                </a:moveTo>
                <a:lnTo>
                  <a:pt x="0" y="289687"/>
                </a:lnTo>
                <a:lnTo>
                  <a:pt x="7456932" y="487680"/>
                </a:lnTo>
                <a:lnTo>
                  <a:pt x="7456932" y="0"/>
                </a:lnTo>
                <a:close/>
              </a:path>
            </a:pathLst>
          </a:custGeom>
          <a:solidFill>
            <a:srgbClr val="9FCADC">
              <a:alpha val="39999"/>
            </a:srgbClr>
          </a:solidFill>
        </p:spPr>
        <p:txBody>
          <a:bodyPr wrap="square" lIns="0" tIns="0" rIns="0" bIns="0" rtlCol="0"/>
          <a:lstStyle/>
          <a:p>
            <a:endParaRPr/>
          </a:p>
        </p:txBody>
      </p:sp>
      <p:sp>
        <p:nvSpPr>
          <p:cNvPr id="3" name="object 3"/>
          <p:cNvSpPr/>
          <p:nvPr/>
        </p:nvSpPr>
        <p:spPr>
          <a:xfrm>
            <a:off x="110959" y="5237988"/>
            <a:ext cx="9033510" cy="788035"/>
          </a:xfrm>
          <a:custGeom>
            <a:avLst/>
            <a:gdLst/>
            <a:ahLst/>
            <a:cxnLst/>
            <a:rect l="l" t="t" r="r" b="b"/>
            <a:pathLst>
              <a:path w="9033510" h="788035">
                <a:moveTo>
                  <a:pt x="9033040" y="0"/>
                </a:moveTo>
                <a:lnTo>
                  <a:pt x="0" y="0"/>
                </a:lnTo>
                <a:lnTo>
                  <a:pt x="9033040" y="787908"/>
                </a:lnTo>
                <a:lnTo>
                  <a:pt x="9033040" y="0"/>
                </a:lnTo>
                <a:close/>
              </a:path>
            </a:pathLst>
          </a:custGeom>
          <a:solidFill>
            <a:srgbClr val="000000"/>
          </a:solidFill>
        </p:spPr>
        <p:txBody>
          <a:bodyPr wrap="square" lIns="0" tIns="0" rIns="0" bIns="0" rtlCol="0"/>
          <a:lstStyle/>
          <a:p>
            <a:endParaRPr/>
          </a:p>
        </p:txBody>
      </p:sp>
      <p:sp>
        <p:nvSpPr>
          <p:cNvPr id="6" name="object 6"/>
          <p:cNvSpPr/>
          <p:nvPr/>
        </p:nvSpPr>
        <p:spPr>
          <a:xfrm>
            <a:off x="0" y="685800"/>
            <a:ext cx="9144000" cy="2362200"/>
          </a:xfrm>
          <a:custGeom>
            <a:avLst/>
            <a:gdLst/>
            <a:ahLst/>
            <a:cxnLst/>
            <a:rect l="l" t="t" r="r" b="b"/>
            <a:pathLst>
              <a:path w="9144000" h="2362200">
                <a:moveTo>
                  <a:pt x="0" y="2362200"/>
                </a:moveTo>
                <a:lnTo>
                  <a:pt x="9144000" y="2362200"/>
                </a:lnTo>
                <a:lnTo>
                  <a:pt x="9144000" y="0"/>
                </a:lnTo>
                <a:lnTo>
                  <a:pt x="0" y="0"/>
                </a:lnTo>
                <a:lnTo>
                  <a:pt x="0" y="2362200"/>
                </a:lnTo>
                <a:close/>
              </a:path>
            </a:pathLst>
          </a:custGeom>
          <a:ln w="9144">
            <a:solidFill>
              <a:srgbClr val="2CA1BE"/>
            </a:solidFill>
          </a:ln>
        </p:spPr>
        <p:txBody>
          <a:bodyPr wrap="square" lIns="0" tIns="0" rIns="0" bIns="0" rtlCol="0"/>
          <a:lstStyle/>
          <a:p>
            <a:endParaRPr/>
          </a:p>
        </p:txBody>
      </p:sp>
      <p:sp>
        <p:nvSpPr>
          <p:cNvPr id="7" name="object 7"/>
          <p:cNvSpPr/>
          <p:nvPr/>
        </p:nvSpPr>
        <p:spPr>
          <a:xfrm>
            <a:off x="2418588" y="1714500"/>
            <a:ext cx="4337304" cy="1146048"/>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448765"/>
            <a:ext cx="7964170" cy="2167260"/>
          </a:xfrm>
          <a:prstGeom prst="rect">
            <a:avLst/>
          </a:prstGeom>
        </p:spPr>
        <p:txBody>
          <a:bodyPr vert="horz" wrap="square" lIns="0" tIns="12700" rIns="0" bIns="0" rtlCol="0">
            <a:spAutoFit/>
          </a:bodyPr>
          <a:lstStyle/>
          <a:p>
            <a:pPr marL="268605" marR="5080" indent="-256540" algn="just">
              <a:lnSpc>
                <a:spcPct val="100000"/>
              </a:lnSpc>
              <a:spcBef>
                <a:spcPts val="100"/>
              </a:spcBef>
            </a:pPr>
            <a:r>
              <a:rPr sz="1600" dirty="0">
                <a:solidFill>
                  <a:srgbClr val="2CA1BE"/>
                </a:solidFill>
                <a:cs typeface="Wingdings 3"/>
              </a:rPr>
              <a:t></a:t>
            </a:r>
            <a:r>
              <a:rPr sz="1600" dirty="0">
                <a:solidFill>
                  <a:srgbClr val="2CA1BE"/>
                </a:solidFill>
                <a:cs typeface="Times New Roman"/>
              </a:rPr>
              <a:t> </a:t>
            </a:r>
            <a:r>
              <a:rPr sz="2800" dirty="0">
                <a:cs typeface="Lucida Sans Unicode"/>
              </a:rPr>
              <a:t>A </a:t>
            </a:r>
            <a:r>
              <a:rPr sz="2800" spc="-5" dirty="0">
                <a:cs typeface="Lucida Sans Unicode"/>
              </a:rPr>
              <a:t>prospectus must </a:t>
            </a:r>
            <a:r>
              <a:rPr sz="2800" dirty="0">
                <a:cs typeface="Lucida Sans Unicode"/>
              </a:rPr>
              <a:t>not be </a:t>
            </a:r>
            <a:r>
              <a:rPr sz="2800" spc="-10" dirty="0">
                <a:cs typeface="Lucida Sans Unicode"/>
              </a:rPr>
              <a:t>issued  </a:t>
            </a:r>
            <a:r>
              <a:rPr sz="2800" dirty="0">
                <a:cs typeface="Lucida Sans Unicode"/>
              </a:rPr>
              <a:t>more </a:t>
            </a:r>
            <a:r>
              <a:rPr sz="2800" spc="-5" dirty="0">
                <a:cs typeface="Lucida Sans Unicode"/>
              </a:rPr>
              <a:t>than </a:t>
            </a:r>
            <a:r>
              <a:rPr sz="2800" dirty="0">
                <a:cs typeface="Lucida Sans Unicode"/>
              </a:rPr>
              <a:t>90 </a:t>
            </a:r>
            <a:r>
              <a:rPr sz="2800" spc="-5" dirty="0">
                <a:cs typeface="Lucida Sans Unicode"/>
              </a:rPr>
              <a:t>days after the date </a:t>
            </a:r>
            <a:r>
              <a:rPr sz="2800" spc="1125" dirty="0">
                <a:cs typeface="Lucida Sans Unicode"/>
              </a:rPr>
              <a:t> </a:t>
            </a:r>
            <a:r>
              <a:rPr sz="2800" spc="-5" dirty="0">
                <a:cs typeface="Lucida Sans Unicode"/>
              </a:rPr>
              <a:t>on</a:t>
            </a:r>
            <a:r>
              <a:rPr sz="2800" spc="1125" dirty="0">
                <a:cs typeface="Lucida Sans Unicode"/>
              </a:rPr>
              <a:t> </a:t>
            </a:r>
            <a:r>
              <a:rPr sz="2800" dirty="0">
                <a:cs typeface="Lucida Sans Unicode"/>
              </a:rPr>
              <a:t>which a </a:t>
            </a:r>
            <a:r>
              <a:rPr sz="2800" spc="-5" dirty="0">
                <a:cs typeface="Lucida Sans Unicode"/>
              </a:rPr>
              <a:t>copy  there  of</a:t>
            </a:r>
            <a:r>
              <a:rPr sz="2800" spc="840" dirty="0">
                <a:cs typeface="Lucida Sans Unicode"/>
              </a:rPr>
              <a:t> </a:t>
            </a:r>
            <a:r>
              <a:rPr sz="2800" dirty="0">
                <a:cs typeface="Lucida Sans Unicode"/>
              </a:rPr>
              <a:t>is  </a:t>
            </a:r>
            <a:r>
              <a:rPr sz="2800" spc="-5" dirty="0">
                <a:cs typeface="Lucida Sans Unicode"/>
              </a:rPr>
              <a:t>delivered</a:t>
            </a:r>
            <a:r>
              <a:rPr sz="2800" spc="1125" dirty="0">
                <a:cs typeface="Lucida Sans Unicode"/>
              </a:rPr>
              <a:t> </a:t>
            </a:r>
            <a:r>
              <a:rPr sz="2800" dirty="0">
                <a:cs typeface="Lucida Sans Unicode"/>
              </a:rPr>
              <a:t>for </a:t>
            </a:r>
            <a:r>
              <a:rPr sz="2800" spc="-5" dirty="0">
                <a:cs typeface="Lucida Sans Unicode"/>
              </a:rPr>
              <a:t>registration.  If  </a:t>
            </a:r>
            <a:r>
              <a:rPr sz="2800" dirty="0">
                <a:cs typeface="Lucida Sans Unicode"/>
              </a:rPr>
              <a:t>a  </a:t>
            </a:r>
            <a:r>
              <a:rPr sz="2800" spc="-5" dirty="0">
                <a:cs typeface="Lucida Sans Unicode"/>
              </a:rPr>
              <a:t>prospectus </a:t>
            </a:r>
            <a:r>
              <a:rPr sz="2800" dirty="0">
                <a:cs typeface="Lucida Sans Unicode"/>
              </a:rPr>
              <a:t>is so </a:t>
            </a:r>
            <a:r>
              <a:rPr sz="2800" spc="-5" dirty="0">
                <a:cs typeface="Lucida Sans Unicode"/>
              </a:rPr>
              <a:t>issued </a:t>
            </a:r>
            <a:r>
              <a:rPr sz="2800" dirty="0">
                <a:cs typeface="Lucida Sans Unicode"/>
              </a:rPr>
              <a:t>it will </a:t>
            </a:r>
            <a:r>
              <a:rPr sz="2800" spc="-10" dirty="0">
                <a:cs typeface="Lucida Sans Unicode"/>
              </a:rPr>
              <a:t>be  </a:t>
            </a:r>
            <a:r>
              <a:rPr sz="2800" spc="-5" dirty="0">
                <a:cs typeface="Lucida Sans Unicode"/>
              </a:rPr>
              <a:t>deemed to </a:t>
            </a:r>
            <a:r>
              <a:rPr sz="2800" dirty="0">
                <a:cs typeface="Lucida Sans Unicode"/>
              </a:rPr>
              <a:t>be a </a:t>
            </a:r>
            <a:r>
              <a:rPr sz="2800" spc="-5" dirty="0">
                <a:cs typeface="Lucida Sans Unicode"/>
              </a:rPr>
              <a:t>prospectus </a:t>
            </a:r>
            <a:r>
              <a:rPr sz="2800" dirty="0">
                <a:cs typeface="Lucida Sans Unicode"/>
              </a:rPr>
              <a:t>a </a:t>
            </a:r>
            <a:r>
              <a:rPr sz="2800" spc="-5" dirty="0">
                <a:cs typeface="Lucida Sans Unicode"/>
              </a:rPr>
              <a:t>copy  of </a:t>
            </a:r>
            <a:r>
              <a:rPr sz="2800" dirty="0">
                <a:cs typeface="Lucida Sans Unicode"/>
              </a:rPr>
              <a:t>which has not </a:t>
            </a:r>
            <a:r>
              <a:rPr sz="2800" spc="-5" dirty="0">
                <a:cs typeface="Lucida Sans Unicode"/>
              </a:rPr>
              <a:t>been </a:t>
            </a:r>
            <a:r>
              <a:rPr sz="2800" spc="-10" dirty="0">
                <a:cs typeface="Lucida Sans Unicode"/>
              </a:rPr>
              <a:t>delivered </a:t>
            </a:r>
            <a:r>
              <a:rPr sz="2800" spc="5" dirty="0">
                <a:cs typeface="Lucida Sans Unicode"/>
              </a:rPr>
              <a:t>to  </a:t>
            </a:r>
            <a:r>
              <a:rPr sz="2800" spc="-5" dirty="0">
                <a:cs typeface="Lucida Sans Unicode"/>
              </a:rPr>
              <a:t>the</a:t>
            </a:r>
            <a:r>
              <a:rPr sz="2800" spc="-10" dirty="0">
                <a:cs typeface="Lucida Sans Unicode"/>
              </a:rPr>
              <a:t> </a:t>
            </a:r>
            <a:r>
              <a:rPr sz="2800" spc="-5" dirty="0">
                <a:cs typeface="Lucida Sans Unicode"/>
              </a:rPr>
              <a:t>registrar.</a:t>
            </a:r>
            <a:endParaRPr sz="2800">
              <a:cs typeface="Lucida Sans Unicode"/>
            </a:endParaRPr>
          </a:p>
        </p:txBody>
      </p:sp>
      <p:sp>
        <p:nvSpPr>
          <p:cNvPr id="3" name="object 3"/>
          <p:cNvSpPr/>
          <p:nvPr/>
        </p:nvSpPr>
        <p:spPr>
          <a:xfrm>
            <a:off x="561221" y="568451"/>
            <a:ext cx="2516868" cy="45065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69468" y="1828800"/>
            <a:ext cx="7965440" cy="3947234"/>
          </a:xfrm>
          <a:prstGeom prst="rect">
            <a:avLst/>
          </a:prstGeom>
        </p:spPr>
        <p:txBody>
          <a:bodyPr vert="horz" wrap="square" lIns="0" tIns="12700" rIns="0" bIns="0" rtlCol="0">
            <a:spAutoFit/>
          </a:bodyPr>
          <a:lstStyle/>
          <a:p>
            <a:pPr marL="373380" indent="-361315" algn="just">
              <a:lnSpc>
                <a:spcPct val="100000"/>
              </a:lnSpc>
              <a:spcBef>
                <a:spcPts val="100"/>
              </a:spcBef>
              <a:buClr>
                <a:srgbClr val="2CA1BE"/>
              </a:buClr>
              <a:buSzPct val="58333"/>
              <a:buFont typeface="Wingdings"/>
              <a:buChar char=""/>
              <a:tabLst>
                <a:tab pos="374015" algn="l"/>
              </a:tabLst>
            </a:pPr>
            <a:r>
              <a:rPr sz="3000" dirty="0">
                <a:cs typeface="Lucida Sans Unicode"/>
              </a:rPr>
              <a:t>A </a:t>
            </a:r>
            <a:r>
              <a:rPr sz="3000" spc="-5" dirty="0">
                <a:cs typeface="Lucida Sans Unicode"/>
              </a:rPr>
              <a:t>public </a:t>
            </a:r>
            <a:r>
              <a:rPr sz="3000" spc="-10" dirty="0">
                <a:cs typeface="Lucida Sans Unicode"/>
              </a:rPr>
              <a:t>limited</a:t>
            </a:r>
            <a:r>
              <a:rPr sz="3000" spc="5" dirty="0">
                <a:cs typeface="Lucida Sans Unicode"/>
              </a:rPr>
              <a:t> </a:t>
            </a:r>
            <a:r>
              <a:rPr sz="3000" spc="-5" dirty="0">
                <a:cs typeface="Lucida Sans Unicode"/>
              </a:rPr>
              <a:t>company.</a:t>
            </a:r>
            <a:endParaRPr sz="3000" dirty="0">
              <a:cs typeface="Lucida Sans Unicode"/>
            </a:endParaRPr>
          </a:p>
          <a:p>
            <a:pPr marL="527685" indent="-515620" algn="just">
              <a:lnSpc>
                <a:spcPct val="100000"/>
              </a:lnSpc>
              <a:spcBef>
                <a:spcPts val="35"/>
              </a:spcBef>
              <a:buClr>
                <a:srgbClr val="2CA1BE"/>
              </a:buClr>
              <a:buSzPct val="68333"/>
              <a:buAutoNum type="alphaLcPeriod"/>
              <a:tabLst>
                <a:tab pos="528320" algn="l"/>
              </a:tabLst>
            </a:pPr>
            <a:r>
              <a:rPr sz="3000" dirty="0">
                <a:cs typeface="Lucida Sans Unicode"/>
              </a:rPr>
              <a:t>which has not </a:t>
            </a:r>
            <a:r>
              <a:rPr sz="3000" spc="-10" dirty="0">
                <a:cs typeface="Lucida Sans Unicode"/>
              </a:rPr>
              <a:t>issued </a:t>
            </a:r>
            <a:r>
              <a:rPr sz="3000" dirty="0">
                <a:cs typeface="Lucida Sans Unicode"/>
              </a:rPr>
              <a:t>a</a:t>
            </a:r>
            <a:r>
              <a:rPr sz="3000" spc="-30" dirty="0">
                <a:cs typeface="Lucida Sans Unicode"/>
              </a:rPr>
              <a:t> </a:t>
            </a:r>
            <a:r>
              <a:rPr sz="3000" spc="-5" dirty="0">
                <a:cs typeface="Lucida Sans Unicode"/>
              </a:rPr>
              <a:t>prospectus.</a:t>
            </a:r>
            <a:endParaRPr sz="3000" dirty="0">
              <a:cs typeface="Lucida Sans Unicode"/>
            </a:endParaRPr>
          </a:p>
          <a:p>
            <a:pPr marL="527685" marR="5715" indent="-515620" algn="just">
              <a:lnSpc>
                <a:spcPct val="90000"/>
              </a:lnSpc>
              <a:spcBef>
                <a:spcPts val="400"/>
              </a:spcBef>
              <a:buClr>
                <a:srgbClr val="2CA1BE"/>
              </a:buClr>
              <a:buSzPct val="68333"/>
              <a:buAutoNum type="alphaLcPeriod"/>
              <a:tabLst>
                <a:tab pos="528320" algn="l"/>
              </a:tabLst>
            </a:pPr>
            <a:r>
              <a:rPr sz="3000" dirty="0">
                <a:cs typeface="Lucida Sans Unicode"/>
              </a:rPr>
              <a:t>which has </a:t>
            </a:r>
            <a:r>
              <a:rPr sz="3000" spc="-5" dirty="0">
                <a:cs typeface="Lucida Sans Unicode"/>
              </a:rPr>
              <a:t>issued </a:t>
            </a:r>
            <a:r>
              <a:rPr sz="3000" dirty="0">
                <a:cs typeface="Lucida Sans Unicode"/>
              </a:rPr>
              <a:t>a </a:t>
            </a:r>
            <a:r>
              <a:rPr lang="en-US" sz="3000" spc="-10" dirty="0">
                <a:cs typeface="Lucida Sans Unicode"/>
              </a:rPr>
              <a:t>prospectus but</a:t>
            </a:r>
            <a:r>
              <a:rPr sz="3000" spc="-5" dirty="0">
                <a:cs typeface="Lucida Sans Unicode"/>
              </a:rPr>
              <a:t> </a:t>
            </a:r>
            <a:r>
              <a:rPr sz="3000" dirty="0">
                <a:cs typeface="Lucida Sans Unicode"/>
              </a:rPr>
              <a:t>has  not </a:t>
            </a:r>
            <a:r>
              <a:rPr sz="3000" spc="-10" dirty="0">
                <a:cs typeface="Lucida Sans Unicode"/>
              </a:rPr>
              <a:t>proceeded </a:t>
            </a:r>
            <a:r>
              <a:rPr sz="3000" dirty="0">
                <a:cs typeface="Lucida Sans Unicode"/>
              </a:rPr>
              <a:t>to </a:t>
            </a:r>
            <a:r>
              <a:rPr sz="3000" spc="-5" dirty="0">
                <a:cs typeface="Lucida Sans Unicode"/>
              </a:rPr>
              <a:t>allot any of the  shares</a:t>
            </a:r>
            <a:r>
              <a:rPr lang="en-US" sz="3000" spc="-5" dirty="0">
                <a:cs typeface="Lucida Sans Unicode"/>
              </a:rPr>
              <a:t>,</a:t>
            </a:r>
            <a:r>
              <a:rPr sz="3000" spc="-5" dirty="0">
                <a:cs typeface="Lucida Sans Unicode"/>
              </a:rPr>
              <a:t> offered </a:t>
            </a:r>
            <a:r>
              <a:rPr sz="3000" dirty="0">
                <a:cs typeface="Lucida Sans Unicode"/>
              </a:rPr>
              <a:t>to </a:t>
            </a:r>
            <a:r>
              <a:rPr sz="3000" spc="-5" dirty="0">
                <a:cs typeface="Lucida Sans Unicode"/>
              </a:rPr>
              <a:t>the public </a:t>
            </a:r>
            <a:r>
              <a:rPr sz="3000" dirty="0">
                <a:cs typeface="Lucida Sans Unicode"/>
              </a:rPr>
              <a:t>for  </a:t>
            </a:r>
            <a:r>
              <a:rPr sz="3000" spc="-5" dirty="0">
                <a:cs typeface="Lucida Sans Unicode"/>
              </a:rPr>
              <a:t>subscription.</a:t>
            </a:r>
            <a:endParaRPr sz="3000" dirty="0">
              <a:cs typeface="Lucida Sans Unicode"/>
            </a:endParaRPr>
          </a:p>
          <a:p>
            <a:pPr marL="527685" marR="5080" indent="-33655" algn="just">
              <a:lnSpc>
                <a:spcPct val="90000"/>
              </a:lnSpc>
              <a:spcBef>
                <a:spcPts val="405"/>
              </a:spcBef>
            </a:pPr>
            <a:r>
              <a:rPr lang="en-US" sz="3000" spc="-5" dirty="0">
                <a:cs typeface="Lucida Sans Unicode"/>
              </a:rPr>
              <a:t>It </a:t>
            </a:r>
            <a:r>
              <a:rPr sz="3000" spc="-5" dirty="0">
                <a:cs typeface="Lucida Sans Unicode"/>
              </a:rPr>
              <a:t>is required </a:t>
            </a:r>
            <a:r>
              <a:rPr sz="3000" dirty="0">
                <a:cs typeface="Lucida Sans Unicode"/>
              </a:rPr>
              <a:t>to </a:t>
            </a:r>
            <a:r>
              <a:rPr sz="3000" spc="-10" dirty="0">
                <a:cs typeface="Lucida Sans Unicode"/>
              </a:rPr>
              <a:t>deliver </a:t>
            </a:r>
            <a:r>
              <a:rPr sz="3000" dirty="0">
                <a:cs typeface="Lucida Sans Unicode"/>
              </a:rPr>
              <a:t>to </a:t>
            </a:r>
            <a:r>
              <a:rPr sz="3000" spc="-5" dirty="0">
                <a:cs typeface="Lucida Sans Unicode"/>
              </a:rPr>
              <a:t>Registrar </a:t>
            </a:r>
            <a:r>
              <a:rPr sz="3000" dirty="0">
                <a:cs typeface="Lucida Sans Unicode"/>
              </a:rPr>
              <a:t>a  </a:t>
            </a:r>
            <a:r>
              <a:rPr sz="3000" spc="-5" dirty="0">
                <a:cs typeface="Lucida Sans Unicode"/>
              </a:rPr>
              <a:t>“</a:t>
            </a:r>
            <a:r>
              <a:rPr sz="3000" b="1" spc="-5" dirty="0">
                <a:cs typeface="Lucida Sans Unicode"/>
              </a:rPr>
              <a:t>statement in </a:t>
            </a:r>
            <a:r>
              <a:rPr sz="3000" b="1" spc="-10" dirty="0">
                <a:cs typeface="Lucida Sans Unicode"/>
              </a:rPr>
              <a:t>lieu </a:t>
            </a:r>
            <a:r>
              <a:rPr sz="3000" b="1" dirty="0">
                <a:cs typeface="Lucida Sans Unicode"/>
              </a:rPr>
              <a:t>of </a:t>
            </a:r>
            <a:r>
              <a:rPr sz="3000" b="1" spc="-5" dirty="0">
                <a:cs typeface="Lucida Sans Unicode"/>
              </a:rPr>
              <a:t>prospectus</a:t>
            </a:r>
            <a:r>
              <a:rPr sz="3000" spc="-5" dirty="0">
                <a:cs typeface="Lucida Sans Unicode"/>
              </a:rPr>
              <a:t>” </a:t>
            </a:r>
            <a:r>
              <a:rPr sz="3000" dirty="0">
                <a:cs typeface="Lucida Sans Unicode"/>
              </a:rPr>
              <a:t>for  </a:t>
            </a:r>
            <a:r>
              <a:rPr sz="3000" spc="-5" dirty="0">
                <a:cs typeface="Lucida Sans Unicode"/>
              </a:rPr>
              <a:t>registration, at least </a:t>
            </a:r>
            <a:r>
              <a:rPr sz="3000" dirty="0">
                <a:cs typeface="Lucida Sans Unicode"/>
              </a:rPr>
              <a:t>three days </a:t>
            </a:r>
            <a:r>
              <a:rPr sz="3000" spc="-10" dirty="0">
                <a:cs typeface="Lucida Sans Unicode"/>
              </a:rPr>
              <a:t>before  </a:t>
            </a:r>
            <a:r>
              <a:rPr sz="3000" spc="-5" dirty="0">
                <a:cs typeface="Lucida Sans Unicode"/>
              </a:rPr>
              <a:t>the allotment </a:t>
            </a:r>
            <a:r>
              <a:rPr sz="3000" dirty="0">
                <a:cs typeface="Lucida Sans Unicode"/>
              </a:rPr>
              <a:t>of </a:t>
            </a:r>
            <a:r>
              <a:rPr sz="3000" spc="-5" dirty="0">
                <a:cs typeface="Lucida Sans Unicode"/>
              </a:rPr>
              <a:t>shares </a:t>
            </a:r>
            <a:r>
              <a:rPr sz="3000" dirty="0">
                <a:cs typeface="Lucida Sans Unicode"/>
              </a:rPr>
              <a:t>or</a:t>
            </a:r>
            <a:r>
              <a:rPr sz="3000" spc="-15" dirty="0">
                <a:cs typeface="Lucida Sans Unicode"/>
              </a:rPr>
              <a:t> </a:t>
            </a:r>
            <a:r>
              <a:rPr sz="3000" spc="-10" dirty="0">
                <a:cs typeface="Lucida Sans Unicode"/>
              </a:rPr>
              <a:t>debentures.</a:t>
            </a:r>
            <a:endParaRPr sz="3000" dirty="0">
              <a:cs typeface="Lucida Sans Unicode"/>
            </a:endParaRPr>
          </a:p>
        </p:txBody>
      </p:sp>
      <p:sp>
        <p:nvSpPr>
          <p:cNvPr id="3" name="object 3"/>
          <p:cNvSpPr/>
          <p:nvPr/>
        </p:nvSpPr>
        <p:spPr>
          <a:xfrm>
            <a:off x="504811" y="239268"/>
            <a:ext cx="6325388" cy="1042415"/>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3268" y="1433829"/>
            <a:ext cx="8115300" cy="4279633"/>
          </a:xfrm>
          <a:prstGeom prst="rect">
            <a:avLst/>
          </a:prstGeom>
        </p:spPr>
        <p:txBody>
          <a:bodyPr vert="horz" wrap="square" lIns="0" tIns="104140" rIns="0" bIns="0" rtlCol="0">
            <a:spAutoFit/>
          </a:bodyPr>
          <a:lstStyle/>
          <a:p>
            <a:pPr marL="527685" marR="186055" indent="-515620" algn="just">
              <a:lnSpc>
                <a:spcPct val="80000"/>
              </a:lnSpc>
              <a:spcBef>
                <a:spcPts val="820"/>
              </a:spcBef>
              <a:buClr>
                <a:srgbClr val="2CA1BE"/>
              </a:buClr>
              <a:buSzPct val="68333"/>
              <a:buFont typeface="Wingdings"/>
              <a:buChar char=""/>
              <a:tabLst>
                <a:tab pos="527685" algn="l"/>
                <a:tab pos="528320" algn="l"/>
              </a:tabLst>
            </a:pPr>
            <a:r>
              <a:rPr sz="3000" b="1" dirty="0">
                <a:cs typeface="Lucida Sans Unicode"/>
              </a:rPr>
              <a:t>Schedule </a:t>
            </a:r>
            <a:r>
              <a:rPr sz="3000" b="1" spc="5" dirty="0">
                <a:cs typeface="Lucida Sans Unicode"/>
              </a:rPr>
              <a:t>III </a:t>
            </a:r>
            <a:r>
              <a:rPr sz="3000" spc="-5" dirty="0">
                <a:cs typeface="Lucida Sans Unicode"/>
              </a:rPr>
              <a:t>contains the details </a:t>
            </a:r>
            <a:r>
              <a:rPr sz="3000" spc="5" dirty="0">
                <a:cs typeface="Lucida Sans Unicode"/>
              </a:rPr>
              <a:t>of </a:t>
            </a:r>
            <a:r>
              <a:rPr sz="3000" spc="-5" dirty="0">
                <a:cs typeface="Lucida Sans Unicode"/>
              </a:rPr>
              <a:t>the  particulars to be furnished. In case of  private company </a:t>
            </a:r>
            <a:r>
              <a:rPr sz="3000" spc="-10" dirty="0">
                <a:cs typeface="Lucida Sans Unicode"/>
              </a:rPr>
              <a:t>becoming </a:t>
            </a:r>
            <a:r>
              <a:rPr sz="3000" dirty="0">
                <a:cs typeface="Lucida Sans Unicode"/>
              </a:rPr>
              <a:t>a </a:t>
            </a:r>
            <a:r>
              <a:rPr sz="3000" spc="-10" dirty="0">
                <a:cs typeface="Lucida Sans Unicode"/>
              </a:rPr>
              <a:t>public  </a:t>
            </a:r>
            <a:r>
              <a:rPr sz="3000" spc="-5" dirty="0">
                <a:cs typeface="Lucida Sans Unicode"/>
              </a:rPr>
              <a:t>company, statement in lieu of the  </a:t>
            </a:r>
            <a:r>
              <a:rPr sz="3000" spc="-10" dirty="0">
                <a:cs typeface="Lucida Sans Unicode"/>
              </a:rPr>
              <a:t>prospectus </a:t>
            </a:r>
            <a:r>
              <a:rPr sz="3000" spc="-5" dirty="0">
                <a:cs typeface="Lucida Sans Unicode"/>
              </a:rPr>
              <a:t>can be </a:t>
            </a:r>
            <a:r>
              <a:rPr sz="3000" dirty="0">
                <a:cs typeface="Lucida Sans Unicode"/>
              </a:rPr>
              <a:t>filed</a:t>
            </a:r>
            <a:r>
              <a:rPr sz="3000">
                <a:cs typeface="Lucida Sans Unicode"/>
              </a:rPr>
              <a:t>. </a:t>
            </a:r>
            <a:endParaRPr lang="en-US" sz="3000" dirty="0">
              <a:cs typeface="Lucida Sans Unicode"/>
            </a:endParaRPr>
          </a:p>
          <a:p>
            <a:pPr marL="527685" marR="186055" indent="-515620" algn="just">
              <a:lnSpc>
                <a:spcPct val="80000"/>
              </a:lnSpc>
              <a:spcBef>
                <a:spcPts val="820"/>
              </a:spcBef>
              <a:buClr>
                <a:srgbClr val="2CA1BE"/>
              </a:buClr>
              <a:buSzPct val="68333"/>
              <a:buFont typeface="Wingdings"/>
              <a:buChar char=""/>
              <a:tabLst>
                <a:tab pos="527685" algn="l"/>
                <a:tab pos="528320" algn="l"/>
              </a:tabLst>
            </a:pPr>
            <a:r>
              <a:rPr sz="3000" b="1">
                <a:cs typeface="Lucida Sans Unicode"/>
              </a:rPr>
              <a:t>Schedule </a:t>
            </a:r>
            <a:r>
              <a:rPr sz="3000" b="1" dirty="0">
                <a:cs typeface="Lucida Sans Unicode"/>
              </a:rPr>
              <a:t>IV  </a:t>
            </a:r>
            <a:r>
              <a:rPr sz="3000" spc="-5" dirty="0">
                <a:cs typeface="Lucida Sans Unicode"/>
              </a:rPr>
              <a:t>contains the details of the particulars to  be furnished </a:t>
            </a:r>
            <a:r>
              <a:rPr sz="3000" dirty="0">
                <a:cs typeface="Lucida Sans Unicode"/>
              </a:rPr>
              <a:t>for </a:t>
            </a:r>
            <a:r>
              <a:rPr sz="3000" spc="-5" dirty="0">
                <a:cs typeface="Lucida Sans Unicode"/>
              </a:rPr>
              <a:t>the</a:t>
            </a:r>
            <a:r>
              <a:rPr sz="3000" spc="-10" dirty="0">
                <a:cs typeface="Lucida Sans Unicode"/>
              </a:rPr>
              <a:t> </a:t>
            </a:r>
            <a:r>
              <a:rPr sz="3000" spc="-5">
                <a:cs typeface="Lucida Sans Unicode"/>
              </a:rPr>
              <a:t>same.</a:t>
            </a:r>
            <a:r>
              <a:rPr dirty="0"/>
              <a:t>	</a:t>
            </a:r>
            <a:r>
              <a:rPr sz="3000" dirty="0">
                <a:cs typeface="Lucida Sans Unicode"/>
              </a:rPr>
              <a:t>Such a statement is </a:t>
            </a:r>
            <a:r>
              <a:rPr sz="3000" spc="-5" dirty="0">
                <a:cs typeface="Lucida Sans Unicode"/>
              </a:rPr>
              <a:t>required </a:t>
            </a:r>
            <a:r>
              <a:rPr sz="3000">
                <a:cs typeface="Lucida Sans Unicode"/>
              </a:rPr>
              <a:t>to </a:t>
            </a:r>
            <a:r>
              <a:rPr sz="3000" spc="-5">
                <a:cs typeface="Lucida Sans Unicode"/>
              </a:rPr>
              <a:t>be</a:t>
            </a:r>
            <a:r>
              <a:rPr lang="en-US" sz="3000" spc="-5" dirty="0">
                <a:cs typeface="Lucida Sans Unicode"/>
              </a:rPr>
              <a:t> </a:t>
            </a:r>
            <a:r>
              <a:rPr sz="3000">
                <a:cs typeface="Lucida Sans Unicode"/>
              </a:rPr>
              <a:t>signed </a:t>
            </a:r>
            <a:r>
              <a:rPr sz="3000" spc="-5" dirty="0">
                <a:cs typeface="Lucida Sans Unicode"/>
              </a:rPr>
              <a:t>by every </a:t>
            </a:r>
            <a:r>
              <a:rPr sz="3000" spc="-10" dirty="0">
                <a:cs typeface="Lucida Sans Unicode"/>
              </a:rPr>
              <a:t>person, </a:t>
            </a:r>
            <a:r>
              <a:rPr sz="3000" dirty="0">
                <a:cs typeface="Lucida Sans Unicode"/>
              </a:rPr>
              <a:t>who </a:t>
            </a:r>
            <a:r>
              <a:rPr sz="3000" spc="-5" dirty="0">
                <a:cs typeface="Lucida Sans Unicode"/>
              </a:rPr>
              <a:t>is </a:t>
            </a:r>
            <a:r>
              <a:rPr sz="3000" dirty="0">
                <a:cs typeface="Lucida Sans Unicode"/>
              </a:rPr>
              <a:t>named  </a:t>
            </a:r>
            <a:r>
              <a:rPr sz="3000" spc="-5" dirty="0">
                <a:cs typeface="Lucida Sans Unicode"/>
              </a:rPr>
              <a:t>therein as </a:t>
            </a:r>
            <a:r>
              <a:rPr sz="3000" dirty="0">
                <a:cs typeface="Lucida Sans Unicode"/>
              </a:rPr>
              <a:t>a </a:t>
            </a:r>
            <a:r>
              <a:rPr sz="3000" spc="-5" dirty="0">
                <a:cs typeface="Lucida Sans Unicode"/>
              </a:rPr>
              <a:t>director </a:t>
            </a:r>
            <a:r>
              <a:rPr sz="3000" dirty="0">
                <a:cs typeface="Lucida Sans Unicode"/>
              </a:rPr>
              <a:t>or a </a:t>
            </a:r>
            <a:r>
              <a:rPr sz="3000" spc="-5" dirty="0">
                <a:cs typeface="Lucida Sans Unicode"/>
              </a:rPr>
              <a:t>proposed  director, </a:t>
            </a:r>
            <a:r>
              <a:rPr sz="3000" dirty="0">
                <a:cs typeface="Lucida Sans Unicode"/>
              </a:rPr>
              <a:t>of </a:t>
            </a:r>
            <a:r>
              <a:rPr sz="3000" spc="-5" dirty="0">
                <a:cs typeface="Lucida Sans Unicode"/>
              </a:rPr>
              <a:t>the company, </a:t>
            </a:r>
            <a:r>
              <a:rPr sz="3000" dirty="0">
                <a:cs typeface="Lucida Sans Unicode"/>
              </a:rPr>
              <a:t>or </a:t>
            </a:r>
            <a:r>
              <a:rPr sz="3000" spc="-5" dirty="0">
                <a:cs typeface="Lucida Sans Unicode"/>
              </a:rPr>
              <a:t>by his </a:t>
            </a:r>
            <a:r>
              <a:rPr sz="3000" dirty="0">
                <a:cs typeface="Lucida Sans Unicode"/>
              </a:rPr>
              <a:t>agent  </a:t>
            </a:r>
            <a:r>
              <a:rPr sz="3000" spc="-5" dirty="0">
                <a:cs typeface="Lucida Sans Unicode"/>
              </a:rPr>
              <a:t>authorized in</a:t>
            </a:r>
            <a:r>
              <a:rPr sz="3000" spc="5" dirty="0">
                <a:cs typeface="Lucida Sans Unicode"/>
              </a:rPr>
              <a:t> </a:t>
            </a:r>
            <a:r>
              <a:rPr sz="3000" spc="-5" dirty="0">
                <a:cs typeface="Lucida Sans Unicode"/>
              </a:rPr>
              <a:t>writing.</a:t>
            </a:r>
            <a:endParaRPr sz="3000">
              <a:cs typeface="Lucida Sans Unicode"/>
            </a:endParaRPr>
          </a:p>
        </p:txBody>
      </p:sp>
      <p:sp>
        <p:nvSpPr>
          <p:cNvPr id="3" name="object 3"/>
          <p:cNvSpPr/>
          <p:nvPr/>
        </p:nvSpPr>
        <p:spPr>
          <a:xfrm>
            <a:off x="561236" y="568451"/>
            <a:ext cx="2176987" cy="45065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418589"/>
            <a:ext cx="7948295" cy="3607782"/>
          </a:xfrm>
          <a:prstGeom prst="rect">
            <a:avLst/>
          </a:prstGeom>
        </p:spPr>
        <p:txBody>
          <a:bodyPr vert="horz" wrap="square" lIns="0" tIns="61594" rIns="0" bIns="0" rtlCol="0">
            <a:spAutoFit/>
          </a:bodyPr>
          <a:lstStyle/>
          <a:p>
            <a:pPr marL="268605" marR="5080" indent="-256540" algn="just">
              <a:lnSpc>
                <a:spcPct val="90000"/>
              </a:lnSpc>
              <a:spcBef>
                <a:spcPts val="484"/>
              </a:spcBef>
              <a:buClr>
                <a:srgbClr val="2CA1BE"/>
              </a:buClr>
              <a:buSzPct val="56250"/>
              <a:buFont typeface="Wingdings"/>
              <a:buChar char=""/>
              <a:tabLst>
                <a:tab pos="376555" algn="l"/>
                <a:tab pos="377825" algn="l"/>
              </a:tabLst>
            </a:pPr>
            <a:r>
              <a:rPr dirty="0"/>
              <a:t>	</a:t>
            </a:r>
            <a:r>
              <a:rPr sz="3200" spc="-5" dirty="0">
                <a:cs typeface="Lucida Sans Unicode"/>
              </a:rPr>
              <a:t>If allotment of </a:t>
            </a:r>
            <a:r>
              <a:rPr sz="3200" dirty="0">
                <a:cs typeface="Lucida Sans Unicode"/>
              </a:rPr>
              <a:t>shares </a:t>
            </a:r>
            <a:r>
              <a:rPr sz="3200" spc="-5" dirty="0">
                <a:cs typeface="Lucida Sans Unicode"/>
              </a:rPr>
              <a:t>or debentures is  </a:t>
            </a:r>
            <a:r>
              <a:rPr sz="3200" dirty="0">
                <a:cs typeface="Lucida Sans Unicode"/>
              </a:rPr>
              <a:t>made without filing the statements </a:t>
            </a:r>
            <a:r>
              <a:rPr sz="3200" spc="-5" dirty="0">
                <a:cs typeface="Lucida Sans Unicode"/>
              </a:rPr>
              <a:t>in  lieu of </a:t>
            </a:r>
            <a:r>
              <a:rPr sz="3200" dirty="0">
                <a:cs typeface="Lucida Sans Unicode"/>
              </a:rPr>
              <a:t>prospectus, the </a:t>
            </a:r>
            <a:r>
              <a:rPr sz="3200" spc="-5" dirty="0">
                <a:cs typeface="Lucida Sans Unicode"/>
              </a:rPr>
              <a:t>allottee </a:t>
            </a:r>
            <a:r>
              <a:rPr sz="3200" dirty="0">
                <a:cs typeface="Lucida Sans Unicode"/>
              </a:rPr>
              <a:t>may  </a:t>
            </a:r>
            <a:r>
              <a:rPr sz="3200" spc="-5" dirty="0">
                <a:cs typeface="Lucida Sans Unicode"/>
              </a:rPr>
              <a:t>avoid it </a:t>
            </a:r>
            <a:r>
              <a:rPr sz="3200" dirty="0">
                <a:cs typeface="Lucida Sans Unicode"/>
              </a:rPr>
              <a:t>within </a:t>
            </a:r>
            <a:r>
              <a:rPr sz="3200" spc="-5" dirty="0">
                <a:cs typeface="Lucida Sans Unicode"/>
              </a:rPr>
              <a:t>two </a:t>
            </a:r>
            <a:r>
              <a:rPr sz="3200" dirty="0">
                <a:cs typeface="Lucida Sans Unicode"/>
              </a:rPr>
              <a:t>months </a:t>
            </a:r>
            <a:r>
              <a:rPr sz="3200" spc="-5" dirty="0">
                <a:cs typeface="Lucida Sans Unicode"/>
              </a:rPr>
              <a:t>after the  </a:t>
            </a:r>
            <a:r>
              <a:rPr sz="3200" dirty="0">
                <a:cs typeface="Lucida Sans Unicode"/>
              </a:rPr>
              <a:t>statutory meeting, or where no such  meeting </a:t>
            </a:r>
            <a:r>
              <a:rPr sz="3200" spc="-5" dirty="0">
                <a:cs typeface="Lucida Sans Unicode"/>
              </a:rPr>
              <a:t>is to be </a:t>
            </a:r>
            <a:r>
              <a:rPr sz="3200" dirty="0">
                <a:cs typeface="Lucida Sans Unicode"/>
              </a:rPr>
              <a:t>held, within </a:t>
            </a:r>
            <a:r>
              <a:rPr sz="3200" spc="-5" dirty="0">
                <a:cs typeface="Lucida Sans Unicode"/>
              </a:rPr>
              <a:t>two  </a:t>
            </a:r>
            <a:r>
              <a:rPr sz="3200" dirty="0">
                <a:cs typeface="Lucida Sans Unicode"/>
              </a:rPr>
              <a:t>months </a:t>
            </a:r>
            <a:r>
              <a:rPr sz="3200" spc="-5" dirty="0">
                <a:cs typeface="Lucida Sans Unicode"/>
              </a:rPr>
              <a:t>of the </a:t>
            </a:r>
            <a:r>
              <a:rPr sz="3200" dirty="0">
                <a:cs typeface="Lucida Sans Unicode"/>
              </a:rPr>
              <a:t>allotment.  </a:t>
            </a:r>
            <a:r>
              <a:rPr sz="3200" spc="-5" dirty="0">
                <a:cs typeface="Lucida Sans Unicode"/>
              </a:rPr>
              <a:t>Contravention also renders the  company </a:t>
            </a:r>
            <a:r>
              <a:rPr sz="3200" dirty="0">
                <a:cs typeface="Lucida Sans Unicode"/>
              </a:rPr>
              <a:t>and </a:t>
            </a:r>
            <a:r>
              <a:rPr sz="3200" spc="-5" dirty="0">
                <a:cs typeface="Lucida Sans Unicode"/>
              </a:rPr>
              <a:t>every director liable to  </a:t>
            </a:r>
            <a:r>
              <a:rPr sz="3200" dirty="0">
                <a:cs typeface="Lucida Sans Unicode"/>
              </a:rPr>
              <a:t>fine up </a:t>
            </a:r>
            <a:r>
              <a:rPr sz="3200" spc="-5" dirty="0">
                <a:cs typeface="Lucida Sans Unicode"/>
              </a:rPr>
              <a:t>to rupees</a:t>
            </a:r>
            <a:r>
              <a:rPr sz="3200" dirty="0">
                <a:cs typeface="Lucida Sans Unicode"/>
              </a:rPr>
              <a:t> 10,000.</a:t>
            </a:r>
            <a:endParaRPr sz="3200">
              <a:cs typeface="Lucida Sans Unicode"/>
            </a:endParaRPr>
          </a:p>
        </p:txBody>
      </p:sp>
      <p:sp>
        <p:nvSpPr>
          <p:cNvPr id="3" name="object 3"/>
          <p:cNvSpPr/>
          <p:nvPr/>
        </p:nvSpPr>
        <p:spPr>
          <a:xfrm>
            <a:off x="561221" y="568451"/>
            <a:ext cx="2516868" cy="45065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1272" y="2746070"/>
            <a:ext cx="6567170" cy="750847"/>
          </a:xfrm>
          <a:prstGeom prst="rect">
            <a:avLst/>
          </a:prstGeom>
        </p:spPr>
        <p:txBody>
          <a:bodyPr vert="horz" wrap="square" lIns="0" tIns="12065" rIns="0" bIns="0" rtlCol="0">
            <a:spAutoFit/>
          </a:bodyPr>
          <a:lstStyle/>
          <a:p>
            <a:pPr marL="12700">
              <a:lnSpc>
                <a:spcPct val="100000"/>
              </a:lnSpc>
              <a:spcBef>
                <a:spcPts val="95"/>
              </a:spcBef>
            </a:pPr>
            <a:r>
              <a:rPr sz="4800" spc="-10" dirty="0"/>
              <a:t>THANK</a:t>
            </a:r>
            <a:r>
              <a:rPr sz="4800" spc="-90" dirty="0"/>
              <a:t> </a:t>
            </a:r>
            <a:r>
              <a:rPr sz="4800" spc="-10" dirty="0"/>
              <a:t>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1156462"/>
            <a:ext cx="8131809" cy="4004301"/>
          </a:xfrm>
          <a:prstGeom prst="rect">
            <a:avLst/>
          </a:prstGeom>
        </p:spPr>
        <p:txBody>
          <a:bodyPr vert="horz" wrap="square" lIns="0" tIns="64135" rIns="0" bIns="0" rtlCol="0">
            <a:spAutoFit/>
          </a:bodyPr>
          <a:lstStyle/>
          <a:p>
            <a:pPr marL="177800" indent="-165735" algn="just">
              <a:lnSpc>
                <a:spcPct val="100000"/>
              </a:lnSpc>
              <a:spcBef>
                <a:spcPts val="505"/>
              </a:spcBef>
              <a:buClr>
                <a:srgbClr val="2CA1BE"/>
              </a:buClr>
              <a:buSzPct val="62500"/>
              <a:buFont typeface="Wingdings"/>
              <a:buChar char=""/>
              <a:tabLst>
                <a:tab pos="178435" algn="l"/>
              </a:tabLst>
            </a:pPr>
            <a:r>
              <a:rPr lang="en-US" sz="3200" dirty="0"/>
              <a:t>Sec. 2(36) of the Companies Act describes a prospectus as “any document issued as a prospectus and includes any notice, circular, advertisement or other document inviting deposits from the public or inviting offers from the public for the subscription or purchase of any share in, or debentures of a body corporate.”</a:t>
            </a:r>
            <a:endParaRPr sz="3200">
              <a:latin typeface="Lucida Sans Unicode"/>
              <a:cs typeface="Lucida Sans Unicode"/>
            </a:endParaRPr>
          </a:p>
        </p:txBody>
      </p:sp>
      <p:sp>
        <p:nvSpPr>
          <p:cNvPr id="3" name="object 3"/>
          <p:cNvSpPr/>
          <p:nvPr/>
        </p:nvSpPr>
        <p:spPr>
          <a:xfrm>
            <a:off x="658766" y="195071"/>
            <a:ext cx="3921978" cy="435333"/>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465834"/>
            <a:ext cx="7954009" cy="4044697"/>
          </a:xfrm>
          <a:prstGeom prst="rect">
            <a:avLst/>
          </a:prstGeom>
        </p:spPr>
        <p:txBody>
          <a:bodyPr vert="horz" wrap="square" lIns="0" tIns="12700" rIns="0" bIns="0" rtlCol="0">
            <a:spAutoFit/>
          </a:bodyPr>
          <a:lstStyle/>
          <a:p>
            <a:pPr marL="469265" marR="351155" indent="-457200" algn="just">
              <a:lnSpc>
                <a:spcPct val="100000"/>
              </a:lnSpc>
              <a:spcBef>
                <a:spcPts val="100"/>
              </a:spcBef>
              <a:buFont typeface="+mj-lt"/>
              <a:buAutoNum type="arabicPeriod"/>
              <a:tabLst>
                <a:tab pos="268605" algn="l"/>
              </a:tabLst>
            </a:pPr>
            <a:r>
              <a:rPr sz="2800" spc="-5">
                <a:cs typeface="Lucida Sans Unicode"/>
              </a:rPr>
              <a:t>It </a:t>
            </a:r>
            <a:r>
              <a:rPr sz="2800" spc="-5" dirty="0">
                <a:cs typeface="Lucida Sans Unicode"/>
              </a:rPr>
              <a:t>informs the company about the formation  of </a:t>
            </a:r>
            <a:r>
              <a:rPr sz="2800" dirty="0">
                <a:cs typeface="Lucida Sans Unicode"/>
              </a:rPr>
              <a:t>a new</a:t>
            </a:r>
            <a:r>
              <a:rPr sz="2800" spc="-15" dirty="0">
                <a:cs typeface="Lucida Sans Unicode"/>
              </a:rPr>
              <a:t> </a:t>
            </a:r>
            <a:r>
              <a:rPr sz="2800" spc="-5" dirty="0">
                <a:cs typeface="Lucida Sans Unicode"/>
              </a:rPr>
              <a:t>company.</a:t>
            </a:r>
            <a:endParaRPr sz="2800">
              <a:cs typeface="Lucida Sans Unicode"/>
            </a:endParaRPr>
          </a:p>
          <a:p>
            <a:pPr marL="469265" marR="646430" indent="-457200" algn="just">
              <a:lnSpc>
                <a:spcPct val="100000"/>
              </a:lnSpc>
              <a:spcBef>
                <a:spcPts val="395"/>
              </a:spcBef>
              <a:buFont typeface="+mj-lt"/>
              <a:buAutoNum type="arabicPeriod"/>
              <a:tabLst>
                <a:tab pos="268605" algn="l"/>
              </a:tabLst>
            </a:pPr>
            <a:r>
              <a:rPr sz="2800" spc="-5">
                <a:cs typeface="Lucida Sans Unicode"/>
              </a:rPr>
              <a:t>It </a:t>
            </a:r>
            <a:r>
              <a:rPr sz="2800" spc="-5" dirty="0">
                <a:cs typeface="Lucida Sans Unicode"/>
              </a:rPr>
              <a:t>serves as </a:t>
            </a:r>
            <a:r>
              <a:rPr sz="2800" dirty="0">
                <a:cs typeface="Lucida Sans Unicode"/>
              </a:rPr>
              <a:t>a written </a:t>
            </a:r>
            <a:r>
              <a:rPr sz="2800" spc="-5" dirty="0">
                <a:cs typeface="Lucida Sans Unicode"/>
              </a:rPr>
              <a:t>evidence about </a:t>
            </a:r>
            <a:r>
              <a:rPr sz="2800" dirty="0">
                <a:cs typeface="Lucida Sans Unicode"/>
              </a:rPr>
              <a:t>the  </a:t>
            </a:r>
            <a:r>
              <a:rPr sz="2800" spc="-5" dirty="0">
                <a:cs typeface="Lucida Sans Unicode"/>
              </a:rPr>
              <a:t>terms and conditions of </a:t>
            </a:r>
            <a:r>
              <a:rPr sz="2800" dirty="0">
                <a:cs typeface="Lucida Sans Unicode"/>
              </a:rPr>
              <a:t>issue </a:t>
            </a:r>
            <a:r>
              <a:rPr sz="2800" spc="-5" dirty="0">
                <a:cs typeface="Lucida Sans Unicode"/>
              </a:rPr>
              <a:t>of </a:t>
            </a:r>
            <a:r>
              <a:rPr sz="2800" dirty="0">
                <a:cs typeface="Lucida Sans Unicode"/>
              </a:rPr>
              <a:t>shares </a:t>
            </a:r>
            <a:r>
              <a:rPr sz="2800" spc="-5" dirty="0">
                <a:cs typeface="Lucida Sans Unicode"/>
              </a:rPr>
              <a:t>or  debentures of </a:t>
            </a:r>
            <a:r>
              <a:rPr sz="2800" dirty="0">
                <a:cs typeface="Lucida Sans Unicode"/>
              </a:rPr>
              <a:t>a</a:t>
            </a:r>
            <a:r>
              <a:rPr sz="2800" spc="-30" dirty="0">
                <a:cs typeface="Lucida Sans Unicode"/>
              </a:rPr>
              <a:t> </a:t>
            </a:r>
            <a:r>
              <a:rPr sz="2800" spc="-5" dirty="0">
                <a:cs typeface="Lucida Sans Unicode"/>
              </a:rPr>
              <a:t>company.</a:t>
            </a:r>
            <a:endParaRPr sz="2800">
              <a:cs typeface="Lucida Sans Unicode"/>
            </a:endParaRPr>
          </a:p>
          <a:p>
            <a:pPr marL="469265" marR="5080" indent="-457200" algn="just">
              <a:lnSpc>
                <a:spcPct val="100000"/>
              </a:lnSpc>
              <a:spcBef>
                <a:spcPts val="400"/>
              </a:spcBef>
              <a:buFont typeface="+mj-lt"/>
              <a:buAutoNum type="arabicPeriod"/>
              <a:tabLst>
                <a:tab pos="268605" algn="l"/>
              </a:tabLst>
            </a:pPr>
            <a:r>
              <a:rPr sz="2800" spc="-5">
                <a:cs typeface="Lucida Sans Unicode"/>
              </a:rPr>
              <a:t>It </a:t>
            </a:r>
            <a:r>
              <a:rPr sz="2800" dirty="0">
                <a:cs typeface="Lucida Sans Unicode"/>
              </a:rPr>
              <a:t>induces </a:t>
            </a:r>
            <a:r>
              <a:rPr sz="2800" spc="-5" dirty="0">
                <a:cs typeface="Lucida Sans Unicode"/>
              </a:rPr>
              <a:t>the </a:t>
            </a:r>
            <a:r>
              <a:rPr sz="2800" dirty="0">
                <a:cs typeface="Lucida Sans Unicode"/>
              </a:rPr>
              <a:t>investors </a:t>
            </a:r>
            <a:r>
              <a:rPr sz="2800" spc="-5" dirty="0">
                <a:cs typeface="Lucida Sans Unicode"/>
              </a:rPr>
              <a:t>to invest in the </a:t>
            </a:r>
            <a:r>
              <a:rPr sz="2800" dirty="0">
                <a:cs typeface="Lucida Sans Unicode"/>
              </a:rPr>
              <a:t>shares  </a:t>
            </a:r>
            <a:r>
              <a:rPr sz="2800" spc="-5" dirty="0">
                <a:cs typeface="Lucida Sans Unicode"/>
              </a:rPr>
              <a:t>and debentures of </a:t>
            </a:r>
            <a:r>
              <a:rPr sz="2800" dirty="0">
                <a:cs typeface="Lucida Sans Unicode"/>
              </a:rPr>
              <a:t>the</a:t>
            </a:r>
            <a:r>
              <a:rPr sz="2800" spc="-45" dirty="0">
                <a:cs typeface="Lucida Sans Unicode"/>
              </a:rPr>
              <a:t> </a:t>
            </a:r>
            <a:r>
              <a:rPr sz="2800" spc="-5" dirty="0">
                <a:cs typeface="Lucida Sans Unicode"/>
              </a:rPr>
              <a:t>company.</a:t>
            </a:r>
            <a:endParaRPr sz="2800">
              <a:cs typeface="Lucida Sans Unicode"/>
            </a:endParaRPr>
          </a:p>
          <a:p>
            <a:pPr marL="469265" marR="815340" indent="-457200" algn="just">
              <a:lnSpc>
                <a:spcPct val="100000"/>
              </a:lnSpc>
              <a:spcBef>
                <a:spcPts val="409"/>
              </a:spcBef>
              <a:buFont typeface="+mj-lt"/>
              <a:buAutoNum type="arabicPeriod"/>
              <a:tabLst>
                <a:tab pos="268605" algn="l"/>
              </a:tabLst>
            </a:pPr>
            <a:r>
              <a:rPr sz="2800" spc="-5">
                <a:cs typeface="Lucida Sans Unicode"/>
              </a:rPr>
              <a:t>It </a:t>
            </a:r>
            <a:r>
              <a:rPr sz="2800" spc="-5" dirty="0">
                <a:cs typeface="Lucida Sans Unicode"/>
              </a:rPr>
              <a:t>describes the nature, extent and </a:t>
            </a:r>
            <a:r>
              <a:rPr sz="2800" dirty="0">
                <a:cs typeface="Lucida Sans Unicode"/>
              </a:rPr>
              <a:t>future  </a:t>
            </a:r>
            <a:r>
              <a:rPr sz="2800" spc="-5" dirty="0">
                <a:cs typeface="Lucida Sans Unicode"/>
              </a:rPr>
              <a:t>prospectus of the</a:t>
            </a:r>
            <a:r>
              <a:rPr sz="2800" spc="-10" dirty="0">
                <a:cs typeface="Lucida Sans Unicode"/>
              </a:rPr>
              <a:t> </a:t>
            </a:r>
            <a:r>
              <a:rPr sz="2800" spc="-5" dirty="0">
                <a:cs typeface="Lucida Sans Unicode"/>
              </a:rPr>
              <a:t>company.</a:t>
            </a:r>
            <a:endParaRPr sz="2800">
              <a:cs typeface="Lucida Sans Unicode"/>
            </a:endParaRPr>
          </a:p>
        </p:txBody>
      </p:sp>
      <p:sp>
        <p:nvSpPr>
          <p:cNvPr id="3" name="object 3"/>
          <p:cNvSpPr/>
          <p:nvPr/>
        </p:nvSpPr>
        <p:spPr>
          <a:xfrm>
            <a:off x="561212" y="562355"/>
            <a:ext cx="6191250" cy="560832"/>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802333"/>
            <a:ext cx="7743825" cy="3080972"/>
          </a:xfrm>
          <a:prstGeom prst="rect">
            <a:avLst/>
          </a:prstGeom>
        </p:spPr>
        <p:txBody>
          <a:bodyPr vert="horz" wrap="square" lIns="0" tIns="13335" rIns="0" bIns="0" rtlCol="0">
            <a:spAutoFit/>
          </a:bodyPr>
          <a:lstStyle/>
          <a:p>
            <a:pPr marL="469265" marR="82550" indent="-457200" algn="just">
              <a:lnSpc>
                <a:spcPct val="100000"/>
              </a:lnSpc>
              <a:spcBef>
                <a:spcPts val="105"/>
              </a:spcBef>
              <a:buFont typeface="+mj-lt"/>
              <a:buAutoNum type="arabicPeriod"/>
            </a:pPr>
            <a:r>
              <a:rPr sz="2800">
                <a:cs typeface="Lucida Sans Unicode"/>
              </a:rPr>
              <a:t>Every </a:t>
            </a:r>
            <a:r>
              <a:rPr sz="2800" spc="-5" dirty="0">
                <a:cs typeface="Lucida Sans Unicode"/>
              </a:rPr>
              <a:t>public listed </a:t>
            </a:r>
            <a:r>
              <a:rPr sz="2800" dirty="0">
                <a:cs typeface="Lucida Sans Unicode"/>
              </a:rPr>
              <a:t>company who  intends to </a:t>
            </a:r>
            <a:r>
              <a:rPr sz="2800" spc="-5" dirty="0">
                <a:cs typeface="Lucida Sans Unicode"/>
              </a:rPr>
              <a:t>offer </a:t>
            </a:r>
            <a:r>
              <a:rPr sz="2800" dirty="0">
                <a:cs typeface="Lucida Sans Unicode"/>
              </a:rPr>
              <a:t>shares </a:t>
            </a:r>
            <a:r>
              <a:rPr sz="2800" spc="-5" dirty="0">
                <a:cs typeface="Lucida Sans Unicode"/>
              </a:rPr>
              <a:t>or </a:t>
            </a:r>
            <a:r>
              <a:rPr sz="2800" dirty="0">
                <a:cs typeface="Lucida Sans Unicode"/>
              </a:rPr>
              <a:t>debentures  </a:t>
            </a:r>
            <a:r>
              <a:rPr sz="2800" spc="-5" dirty="0">
                <a:cs typeface="Lucida Sans Unicode"/>
              </a:rPr>
              <a:t>of the company to </a:t>
            </a:r>
            <a:r>
              <a:rPr sz="2800" dirty="0">
                <a:cs typeface="Lucida Sans Unicode"/>
              </a:rPr>
              <a:t>the</a:t>
            </a:r>
            <a:r>
              <a:rPr sz="2800" spc="-15" dirty="0">
                <a:cs typeface="Lucida Sans Unicode"/>
              </a:rPr>
              <a:t> </a:t>
            </a:r>
            <a:r>
              <a:rPr sz="2800" dirty="0">
                <a:cs typeface="Lucida Sans Unicode"/>
              </a:rPr>
              <a:t>public.</a:t>
            </a:r>
            <a:endParaRPr sz="2800">
              <a:cs typeface="Lucida Sans Unicode"/>
            </a:endParaRPr>
          </a:p>
          <a:p>
            <a:pPr marL="469265" marR="5080" indent="-457200" algn="just">
              <a:lnSpc>
                <a:spcPct val="100000"/>
              </a:lnSpc>
              <a:spcBef>
                <a:spcPts val="409"/>
              </a:spcBef>
              <a:buFont typeface="+mj-lt"/>
              <a:buAutoNum type="arabicPeriod"/>
              <a:tabLst>
                <a:tab pos="396875" algn="l"/>
                <a:tab pos="5013960" algn="l"/>
              </a:tabLst>
            </a:pPr>
            <a:r>
              <a:rPr sz="2800">
                <a:cs typeface="Lucida Sans Unicode"/>
              </a:rPr>
              <a:t>Every </a:t>
            </a:r>
            <a:r>
              <a:rPr sz="2800" spc="-5" dirty="0">
                <a:cs typeface="Lucida Sans Unicode"/>
              </a:rPr>
              <a:t>private company </a:t>
            </a:r>
            <a:r>
              <a:rPr sz="2800" dirty="0">
                <a:cs typeface="Lucida Sans Unicode"/>
              </a:rPr>
              <a:t>who </a:t>
            </a:r>
            <a:r>
              <a:rPr sz="2800" spc="-5" dirty="0">
                <a:cs typeface="Lucida Sans Unicode"/>
              </a:rPr>
              <a:t>ceases to  be </a:t>
            </a:r>
            <a:r>
              <a:rPr sz="2800" dirty="0">
                <a:cs typeface="Lucida Sans Unicode"/>
              </a:rPr>
              <a:t>a</a:t>
            </a:r>
            <a:r>
              <a:rPr sz="2800" spc="25" dirty="0">
                <a:cs typeface="Lucida Sans Unicode"/>
              </a:rPr>
              <a:t> </a:t>
            </a:r>
            <a:r>
              <a:rPr sz="2800" spc="-5">
                <a:cs typeface="Lucida Sans Unicode"/>
              </a:rPr>
              <a:t>private</a:t>
            </a:r>
            <a:r>
              <a:rPr sz="2800" spc="30">
                <a:cs typeface="Lucida Sans Unicode"/>
              </a:rPr>
              <a:t> </a:t>
            </a:r>
            <a:r>
              <a:rPr sz="2800" spc="-5">
                <a:cs typeface="Lucida Sans Unicode"/>
              </a:rPr>
              <a:t>company</a:t>
            </a:r>
            <a:r>
              <a:rPr lang="en-US" sz="2800" spc="-5" dirty="0">
                <a:cs typeface="Lucida Sans Unicode"/>
              </a:rPr>
              <a:t> </a:t>
            </a:r>
            <a:r>
              <a:rPr sz="2800" spc="-5">
                <a:cs typeface="Lucida Sans Unicode"/>
              </a:rPr>
              <a:t>and </a:t>
            </a:r>
            <a:r>
              <a:rPr sz="2800" dirty="0">
                <a:cs typeface="Lucida Sans Unicode"/>
              </a:rPr>
              <a:t>converts  </a:t>
            </a:r>
            <a:r>
              <a:rPr sz="2800" spc="-5" dirty="0">
                <a:cs typeface="Lucida Sans Unicode"/>
              </a:rPr>
              <a:t>into </a:t>
            </a:r>
            <a:r>
              <a:rPr sz="2800" dirty="0">
                <a:cs typeface="Lucida Sans Unicode"/>
              </a:rPr>
              <a:t>a </a:t>
            </a:r>
            <a:r>
              <a:rPr sz="2800" spc="-5" dirty="0">
                <a:cs typeface="Lucida Sans Unicode"/>
              </a:rPr>
              <a:t>public company and </a:t>
            </a:r>
            <a:r>
              <a:rPr sz="2800" dirty="0">
                <a:cs typeface="Lucida Sans Unicode"/>
              </a:rPr>
              <a:t>intends </a:t>
            </a:r>
            <a:r>
              <a:rPr sz="2800" spc="-5" dirty="0">
                <a:cs typeface="Lucida Sans Unicode"/>
              </a:rPr>
              <a:t>to  offer </a:t>
            </a:r>
            <a:r>
              <a:rPr sz="2800" dirty="0">
                <a:cs typeface="Lucida Sans Unicode"/>
              </a:rPr>
              <a:t>shares or debentures of </a:t>
            </a:r>
            <a:r>
              <a:rPr sz="2800" spc="-5" dirty="0">
                <a:cs typeface="Lucida Sans Unicode"/>
              </a:rPr>
              <a:t>the  company to </a:t>
            </a:r>
            <a:r>
              <a:rPr sz="2800" dirty="0">
                <a:cs typeface="Lucida Sans Unicode"/>
              </a:rPr>
              <a:t>the</a:t>
            </a:r>
            <a:r>
              <a:rPr sz="2800" spc="-25" dirty="0">
                <a:cs typeface="Lucida Sans Unicode"/>
              </a:rPr>
              <a:t> </a:t>
            </a:r>
            <a:r>
              <a:rPr sz="2800" dirty="0">
                <a:cs typeface="Lucida Sans Unicode"/>
              </a:rPr>
              <a:t>public.</a:t>
            </a:r>
            <a:endParaRPr sz="2800">
              <a:cs typeface="Lucida Sans Unicode"/>
            </a:endParaRPr>
          </a:p>
        </p:txBody>
      </p:sp>
      <p:sp>
        <p:nvSpPr>
          <p:cNvPr id="3" name="object 3"/>
          <p:cNvSpPr/>
          <p:nvPr/>
        </p:nvSpPr>
        <p:spPr>
          <a:xfrm>
            <a:off x="538347" y="333756"/>
            <a:ext cx="7491608" cy="839724"/>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433829"/>
            <a:ext cx="7798434" cy="3975446"/>
          </a:xfrm>
          <a:prstGeom prst="rect">
            <a:avLst/>
          </a:prstGeom>
        </p:spPr>
        <p:txBody>
          <a:bodyPr vert="horz" wrap="square" lIns="0" tIns="58419" rIns="0" bIns="0" rtlCol="0">
            <a:spAutoFit/>
          </a:bodyPr>
          <a:lstStyle/>
          <a:p>
            <a:pPr marL="354965" marR="515620" indent="-342900" algn="just">
              <a:lnSpc>
                <a:spcPts val="2920"/>
              </a:lnSpc>
              <a:spcBef>
                <a:spcPts val="459"/>
              </a:spcBef>
              <a:buFont typeface="+mj-lt"/>
              <a:buAutoNum type="arabicPeriod"/>
              <a:tabLst>
                <a:tab pos="268605" algn="l"/>
              </a:tabLst>
            </a:pPr>
            <a:r>
              <a:rPr sz="2700">
                <a:cs typeface="Lucida Sans Unicode"/>
              </a:rPr>
              <a:t>A </a:t>
            </a:r>
            <a:r>
              <a:rPr sz="2700" spc="-5" dirty="0">
                <a:cs typeface="Lucida Sans Unicode"/>
              </a:rPr>
              <a:t>Prospectus is required to </a:t>
            </a:r>
            <a:r>
              <a:rPr sz="2700" dirty="0">
                <a:cs typeface="Lucida Sans Unicode"/>
              </a:rPr>
              <a:t>be issued </a:t>
            </a:r>
            <a:r>
              <a:rPr sz="2700" spc="-5" dirty="0">
                <a:cs typeface="Lucida Sans Unicode"/>
              </a:rPr>
              <a:t>only  after the incorporation of</a:t>
            </a:r>
            <a:r>
              <a:rPr sz="2700" spc="-25" dirty="0">
                <a:cs typeface="Lucida Sans Unicode"/>
              </a:rPr>
              <a:t> </a:t>
            </a:r>
            <a:r>
              <a:rPr sz="2700" spc="-5" dirty="0">
                <a:cs typeface="Lucida Sans Unicode"/>
              </a:rPr>
              <a:t>company.</a:t>
            </a:r>
            <a:endParaRPr sz="2700">
              <a:cs typeface="Lucida Sans Unicode"/>
            </a:endParaRPr>
          </a:p>
          <a:p>
            <a:pPr marL="354965" marR="1248410" indent="-342900" algn="just">
              <a:lnSpc>
                <a:spcPts val="2920"/>
              </a:lnSpc>
              <a:spcBef>
                <a:spcPts val="405"/>
              </a:spcBef>
              <a:buFont typeface="+mj-lt"/>
              <a:buAutoNum type="arabicPeriod"/>
              <a:tabLst>
                <a:tab pos="268605" algn="l"/>
              </a:tabLst>
            </a:pPr>
            <a:r>
              <a:rPr sz="2700" spc="-5">
                <a:cs typeface="Lucida Sans Unicode"/>
              </a:rPr>
              <a:t>The </a:t>
            </a:r>
            <a:r>
              <a:rPr sz="2700" spc="-5" dirty="0">
                <a:cs typeface="Lucida Sans Unicode"/>
              </a:rPr>
              <a:t>prospectus </a:t>
            </a:r>
            <a:r>
              <a:rPr sz="2700" dirty="0">
                <a:cs typeface="Lucida Sans Unicode"/>
              </a:rPr>
              <a:t>must </a:t>
            </a:r>
            <a:r>
              <a:rPr sz="2700" spc="-5" dirty="0">
                <a:cs typeface="Lucida Sans Unicode"/>
              </a:rPr>
              <a:t>contain all the  particulars, listed in the </a:t>
            </a:r>
            <a:r>
              <a:rPr sz="2700" dirty="0">
                <a:cs typeface="Lucida Sans Unicode"/>
              </a:rPr>
              <a:t>schedule </a:t>
            </a:r>
            <a:r>
              <a:rPr sz="2700" spc="-5" dirty="0">
                <a:cs typeface="Lucida Sans Unicode"/>
              </a:rPr>
              <a:t>II</a:t>
            </a:r>
            <a:r>
              <a:rPr sz="2700" spc="-155" dirty="0">
                <a:cs typeface="Lucida Sans Unicode"/>
              </a:rPr>
              <a:t> </a:t>
            </a:r>
            <a:r>
              <a:rPr sz="2700" spc="-5" dirty="0">
                <a:cs typeface="Lucida Sans Unicode"/>
              </a:rPr>
              <a:t>of  Companies</a:t>
            </a:r>
            <a:r>
              <a:rPr sz="2700" spc="-25" dirty="0">
                <a:cs typeface="Lucida Sans Unicode"/>
              </a:rPr>
              <a:t> </a:t>
            </a:r>
            <a:r>
              <a:rPr sz="2700" spc="-5" dirty="0">
                <a:cs typeface="Lucida Sans Unicode"/>
              </a:rPr>
              <a:t>act.</a:t>
            </a:r>
            <a:endParaRPr sz="2700">
              <a:cs typeface="Lucida Sans Unicode"/>
            </a:endParaRPr>
          </a:p>
          <a:p>
            <a:pPr marL="355600" indent="-342900" algn="just">
              <a:lnSpc>
                <a:spcPct val="100000"/>
              </a:lnSpc>
              <a:spcBef>
                <a:spcPts val="20"/>
              </a:spcBef>
              <a:buFont typeface="+mj-lt"/>
              <a:buAutoNum type="arabicPeriod"/>
              <a:tabLst>
                <a:tab pos="268605" algn="l"/>
              </a:tabLst>
            </a:pPr>
            <a:r>
              <a:rPr sz="2700" spc="-5">
                <a:cs typeface="Lucida Sans Unicode"/>
              </a:rPr>
              <a:t>The </a:t>
            </a:r>
            <a:r>
              <a:rPr sz="2700" spc="-5" dirty="0">
                <a:cs typeface="Lucida Sans Unicode"/>
              </a:rPr>
              <a:t>prospectus </a:t>
            </a:r>
            <a:r>
              <a:rPr sz="2700" dirty="0">
                <a:cs typeface="Lucida Sans Unicode"/>
              </a:rPr>
              <a:t>must be</a:t>
            </a:r>
            <a:r>
              <a:rPr sz="2700" spc="-15" dirty="0">
                <a:cs typeface="Lucida Sans Unicode"/>
              </a:rPr>
              <a:t> </a:t>
            </a:r>
            <a:r>
              <a:rPr sz="2700" spc="-5" dirty="0">
                <a:cs typeface="Lucida Sans Unicode"/>
              </a:rPr>
              <a:t>dated.</a:t>
            </a:r>
            <a:endParaRPr sz="2700">
              <a:cs typeface="Lucida Sans Unicode"/>
            </a:endParaRPr>
          </a:p>
          <a:p>
            <a:pPr marL="354965" marR="440690" indent="-342900" algn="just">
              <a:lnSpc>
                <a:spcPts val="2920"/>
              </a:lnSpc>
              <a:spcBef>
                <a:spcPts val="440"/>
              </a:spcBef>
              <a:buFont typeface="+mj-lt"/>
              <a:buAutoNum type="arabicPeriod"/>
              <a:tabLst>
                <a:tab pos="268605" algn="l"/>
              </a:tabLst>
            </a:pPr>
            <a:r>
              <a:rPr sz="2700" spc="-5">
                <a:cs typeface="Lucida Sans Unicode"/>
              </a:rPr>
              <a:t>Before </a:t>
            </a:r>
            <a:r>
              <a:rPr sz="2700" dirty="0">
                <a:cs typeface="Lucida Sans Unicode"/>
              </a:rPr>
              <a:t>a </a:t>
            </a:r>
            <a:r>
              <a:rPr sz="2700" spc="-5" dirty="0">
                <a:cs typeface="Lucida Sans Unicode"/>
              </a:rPr>
              <a:t>prospectus is </a:t>
            </a:r>
            <a:r>
              <a:rPr sz="2700" dirty="0">
                <a:cs typeface="Lucida Sans Unicode"/>
              </a:rPr>
              <a:t>issued, a </a:t>
            </a:r>
            <a:r>
              <a:rPr sz="2700" spc="-5" dirty="0">
                <a:cs typeface="Lucida Sans Unicode"/>
              </a:rPr>
              <a:t>copy of </a:t>
            </a:r>
            <a:r>
              <a:rPr sz="2700" dirty="0">
                <a:cs typeface="Lucida Sans Unicode"/>
              </a:rPr>
              <a:t>it  must be </a:t>
            </a:r>
            <a:r>
              <a:rPr sz="2700" spc="-5" dirty="0">
                <a:cs typeface="Lucida Sans Unicode"/>
              </a:rPr>
              <a:t>registered </a:t>
            </a:r>
            <a:r>
              <a:rPr sz="2700" dirty="0">
                <a:cs typeface="Lucida Sans Unicode"/>
              </a:rPr>
              <a:t>with the </a:t>
            </a:r>
            <a:r>
              <a:rPr sz="2700" spc="-5" dirty="0">
                <a:cs typeface="Lucida Sans Unicode"/>
              </a:rPr>
              <a:t>registration of  companies.</a:t>
            </a:r>
            <a:endParaRPr sz="2700">
              <a:cs typeface="Lucida Sans Unicode"/>
            </a:endParaRPr>
          </a:p>
          <a:p>
            <a:pPr marL="354965" marR="5080" indent="-342900" algn="just">
              <a:lnSpc>
                <a:spcPts val="2920"/>
              </a:lnSpc>
              <a:spcBef>
                <a:spcPts val="395"/>
              </a:spcBef>
              <a:buFont typeface="+mj-lt"/>
              <a:buAutoNum type="arabicPeriod"/>
              <a:tabLst>
                <a:tab pos="268605" algn="l"/>
              </a:tabLst>
            </a:pPr>
            <a:r>
              <a:rPr sz="2700">
                <a:cs typeface="Lucida Sans Unicode"/>
              </a:rPr>
              <a:t>Prospectus </a:t>
            </a:r>
            <a:r>
              <a:rPr sz="2700" dirty="0">
                <a:cs typeface="Lucida Sans Unicode"/>
              </a:rPr>
              <a:t>shall </a:t>
            </a:r>
            <a:r>
              <a:rPr sz="2700" spc="-5" dirty="0">
                <a:cs typeface="Lucida Sans Unicode"/>
              </a:rPr>
              <a:t>be issued </a:t>
            </a:r>
            <a:r>
              <a:rPr sz="2700" dirty="0">
                <a:cs typeface="Lucida Sans Unicode"/>
              </a:rPr>
              <a:t>within ninety</a:t>
            </a:r>
            <a:r>
              <a:rPr sz="2700" spc="-114" dirty="0">
                <a:cs typeface="Lucida Sans Unicode"/>
              </a:rPr>
              <a:t> </a:t>
            </a:r>
            <a:r>
              <a:rPr sz="2700" spc="-5" dirty="0">
                <a:cs typeface="Lucida Sans Unicode"/>
              </a:rPr>
              <a:t>days  of </a:t>
            </a:r>
            <a:r>
              <a:rPr sz="2700" dirty="0">
                <a:cs typeface="Lucida Sans Unicode"/>
              </a:rPr>
              <a:t>its </a:t>
            </a:r>
            <a:r>
              <a:rPr sz="2700" spc="-5" dirty="0">
                <a:cs typeface="Lucida Sans Unicode"/>
              </a:rPr>
              <a:t>registration</a:t>
            </a:r>
            <a:r>
              <a:rPr sz="2700" spc="-20" dirty="0">
                <a:cs typeface="Lucida Sans Unicode"/>
              </a:rPr>
              <a:t> </a:t>
            </a:r>
            <a:r>
              <a:rPr sz="2700" dirty="0">
                <a:cs typeface="Lucida Sans Unicode"/>
              </a:rPr>
              <a:t>.</a:t>
            </a:r>
            <a:endParaRPr sz="2700">
              <a:cs typeface="Lucida Sans Unicode"/>
            </a:endParaRPr>
          </a:p>
        </p:txBody>
      </p:sp>
      <p:sp>
        <p:nvSpPr>
          <p:cNvPr id="3" name="object 3"/>
          <p:cNvSpPr/>
          <p:nvPr/>
        </p:nvSpPr>
        <p:spPr>
          <a:xfrm>
            <a:off x="457200" y="274320"/>
            <a:ext cx="8229600" cy="1143000"/>
          </a:xfrm>
          <a:custGeom>
            <a:avLst/>
            <a:gdLst/>
            <a:ahLst/>
            <a:cxnLst/>
            <a:rect l="l" t="t" r="r" b="b"/>
            <a:pathLst>
              <a:path w="8229600" h="1143000">
                <a:moveTo>
                  <a:pt x="0" y="1143000"/>
                </a:moveTo>
                <a:lnTo>
                  <a:pt x="8229600" y="1143000"/>
                </a:lnTo>
                <a:lnTo>
                  <a:pt x="8229600" y="0"/>
                </a:lnTo>
                <a:lnTo>
                  <a:pt x="0" y="0"/>
                </a:lnTo>
                <a:lnTo>
                  <a:pt x="0" y="1143000"/>
                </a:lnTo>
                <a:close/>
              </a:path>
            </a:pathLst>
          </a:custGeom>
          <a:ln w="9144">
            <a:solidFill>
              <a:srgbClr val="2CA1BE"/>
            </a:solidFill>
          </a:ln>
        </p:spPr>
        <p:txBody>
          <a:bodyPr wrap="square" lIns="0" tIns="0" rIns="0" bIns="0" rtlCol="0"/>
          <a:lstStyle/>
          <a:p>
            <a:endParaRPr/>
          </a:p>
        </p:txBody>
      </p:sp>
      <p:sp>
        <p:nvSpPr>
          <p:cNvPr id="4" name="object 4"/>
          <p:cNvSpPr/>
          <p:nvPr/>
        </p:nvSpPr>
        <p:spPr>
          <a:xfrm>
            <a:off x="569976" y="589787"/>
            <a:ext cx="7719059" cy="507491"/>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1412492"/>
            <a:ext cx="7896859" cy="4449167"/>
          </a:xfrm>
          <a:prstGeom prst="rect">
            <a:avLst/>
          </a:prstGeom>
        </p:spPr>
        <p:txBody>
          <a:bodyPr vert="horz" wrap="square" lIns="0" tIns="85725" rIns="0" bIns="0" rtlCol="0">
            <a:spAutoFit/>
          </a:bodyPr>
          <a:lstStyle/>
          <a:p>
            <a:pPr marL="469265" marR="64769" indent="-457200" algn="just">
              <a:lnSpc>
                <a:spcPts val="2400"/>
              </a:lnSpc>
              <a:spcBef>
                <a:spcPts val="675"/>
              </a:spcBef>
            </a:pPr>
            <a:r>
              <a:rPr sz="2800" b="1" spc="-10" dirty="0">
                <a:cs typeface="Lucida Sans Unicode"/>
              </a:rPr>
              <a:t>The following important </a:t>
            </a:r>
            <a:r>
              <a:rPr sz="2800" b="1" spc="-5" dirty="0">
                <a:cs typeface="Lucida Sans Unicode"/>
              </a:rPr>
              <a:t>matter </a:t>
            </a:r>
            <a:r>
              <a:rPr sz="2800" b="1" spc="-10" dirty="0">
                <a:cs typeface="Lucida Sans Unicode"/>
              </a:rPr>
              <a:t>are included </a:t>
            </a:r>
            <a:r>
              <a:rPr sz="2800" b="1" spc="-5" dirty="0">
                <a:cs typeface="Lucida Sans Unicode"/>
              </a:rPr>
              <a:t>in </a:t>
            </a:r>
            <a:r>
              <a:rPr sz="2800" b="1" spc="-10" dirty="0">
                <a:cs typeface="Lucida Sans Unicode"/>
              </a:rPr>
              <a:t>the  </a:t>
            </a:r>
            <a:r>
              <a:rPr sz="2800" b="1" spc="-5" dirty="0">
                <a:cs typeface="Lucida Sans Unicode"/>
              </a:rPr>
              <a:t>prospectus:</a:t>
            </a:r>
            <a:endParaRPr sz="2800" b="1">
              <a:cs typeface="Lucida Sans Unicode"/>
            </a:endParaRPr>
          </a:p>
          <a:p>
            <a:pPr marL="354965" marR="5080" indent="-342900" algn="just">
              <a:lnSpc>
                <a:spcPts val="2400"/>
              </a:lnSpc>
              <a:spcBef>
                <a:spcPts val="400"/>
              </a:spcBef>
              <a:buFont typeface="+mj-lt"/>
              <a:buAutoNum type="arabicPeriod"/>
              <a:tabLst>
                <a:tab pos="268605" algn="l"/>
              </a:tabLst>
            </a:pPr>
            <a:r>
              <a:rPr sz="2800" spc="-5">
                <a:cs typeface="Lucida Sans Unicode"/>
              </a:rPr>
              <a:t>The </a:t>
            </a:r>
            <a:r>
              <a:rPr sz="2800" spc="-5" dirty="0">
                <a:cs typeface="Lucida Sans Unicode"/>
              </a:rPr>
              <a:t>name, addresses and occupation of directors  </a:t>
            </a:r>
            <a:r>
              <a:rPr sz="2800" spc="-10" dirty="0">
                <a:cs typeface="Lucida Sans Unicode"/>
              </a:rPr>
              <a:t>and </a:t>
            </a:r>
            <a:r>
              <a:rPr sz="2800" spc="-5" dirty="0">
                <a:cs typeface="Lucida Sans Unicode"/>
              </a:rPr>
              <a:t>managing</a:t>
            </a:r>
            <a:r>
              <a:rPr sz="2800" spc="10" dirty="0">
                <a:cs typeface="Lucida Sans Unicode"/>
              </a:rPr>
              <a:t> </a:t>
            </a:r>
            <a:r>
              <a:rPr sz="2800" spc="-5" dirty="0">
                <a:cs typeface="Lucida Sans Unicode"/>
              </a:rPr>
              <a:t>directors.</a:t>
            </a:r>
            <a:endParaRPr sz="2800">
              <a:cs typeface="Lucida Sans Unicode"/>
            </a:endParaRPr>
          </a:p>
          <a:p>
            <a:pPr marL="354965" marR="1694814" indent="-342900" algn="just">
              <a:lnSpc>
                <a:spcPts val="2400"/>
              </a:lnSpc>
              <a:spcBef>
                <a:spcPts val="405"/>
              </a:spcBef>
              <a:buFont typeface="+mj-lt"/>
              <a:buAutoNum type="arabicPeriod"/>
              <a:tabLst>
                <a:tab pos="268605" algn="l"/>
              </a:tabLst>
            </a:pPr>
            <a:r>
              <a:rPr sz="2800" spc="-5">
                <a:cs typeface="Lucida Sans Unicode"/>
              </a:rPr>
              <a:t>The </a:t>
            </a:r>
            <a:r>
              <a:rPr sz="2800" spc="-5" dirty="0">
                <a:cs typeface="Lucida Sans Unicode"/>
              </a:rPr>
              <a:t>number </a:t>
            </a:r>
            <a:r>
              <a:rPr sz="2800" spc="-10" dirty="0">
                <a:cs typeface="Lucida Sans Unicode"/>
              </a:rPr>
              <a:t>and </a:t>
            </a:r>
            <a:r>
              <a:rPr sz="2800" spc="-5" dirty="0">
                <a:cs typeface="Lucida Sans Unicode"/>
              </a:rPr>
              <a:t>classes </a:t>
            </a:r>
            <a:r>
              <a:rPr sz="2800" dirty="0">
                <a:cs typeface="Lucida Sans Unicode"/>
              </a:rPr>
              <a:t>of </a:t>
            </a:r>
            <a:r>
              <a:rPr sz="2800" spc="-5" dirty="0">
                <a:cs typeface="Lucida Sans Unicode"/>
              </a:rPr>
              <a:t>shares </a:t>
            </a:r>
            <a:r>
              <a:rPr sz="2800" spc="-10" dirty="0">
                <a:cs typeface="Lucida Sans Unicode"/>
              </a:rPr>
              <a:t>and  </a:t>
            </a:r>
            <a:r>
              <a:rPr sz="2800" spc="-5" dirty="0">
                <a:cs typeface="Lucida Sans Unicode"/>
              </a:rPr>
              <a:t>debentures</a:t>
            </a:r>
            <a:r>
              <a:rPr sz="2800" spc="-10" dirty="0">
                <a:cs typeface="Lucida Sans Unicode"/>
              </a:rPr>
              <a:t> </a:t>
            </a:r>
            <a:r>
              <a:rPr sz="2800" spc="-5" dirty="0">
                <a:cs typeface="Lucida Sans Unicode"/>
              </a:rPr>
              <a:t>issued.</a:t>
            </a:r>
            <a:endParaRPr sz="2800">
              <a:cs typeface="Lucida Sans Unicode"/>
            </a:endParaRPr>
          </a:p>
          <a:p>
            <a:pPr marL="354965" marR="948690" indent="-342900" algn="just">
              <a:lnSpc>
                <a:spcPts val="2400"/>
              </a:lnSpc>
              <a:spcBef>
                <a:spcPts val="400"/>
              </a:spcBef>
              <a:buFont typeface="+mj-lt"/>
              <a:buAutoNum type="arabicPeriod"/>
              <a:tabLst>
                <a:tab pos="268605" algn="l"/>
              </a:tabLst>
            </a:pPr>
            <a:r>
              <a:rPr sz="2800" spc="-5">
                <a:cs typeface="Lucida Sans Unicode"/>
              </a:rPr>
              <a:t>The </a:t>
            </a:r>
            <a:r>
              <a:rPr sz="2800" spc="-5" dirty="0">
                <a:cs typeface="Lucida Sans Unicode"/>
              </a:rPr>
              <a:t>qualification share of directors </a:t>
            </a:r>
            <a:r>
              <a:rPr sz="2800" dirty="0">
                <a:cs typeface="Lucida Sans Unicode"/>
              </a:rPr>
              <a:t>and the  </a:t>
            </a:r>
            <a:r>
              <a:rPr sz="2800" spc="-5" dirty="0">
                <a:cs typeface="Lucida Sans Unicode"/>
              </a:rPr>
              <a:t>interest </a:t>
            </a:r>
            <a:r>
              <a:rPr sz="2800" dirty="0">
                <a:cs typeface="Lucida Sans Unicode"/>
              </a:rPr>
              <a:t>of </a:t>
            </a:r>
            <a:r>
              <a:rPr sz="2800" spc="-5" dirty="0">
                <a:cs typeface="Lucida Sans Unicode"/>
              </a:rPr>
              <a:t>directors for </a:t>
            </a:r>
            <a:r>
              <a:rPr sz="2800" spc="-10" dirty="0">
                <a:cs typeface="Lucida Sans Unicode"/>
              </a:rPr>
              <a:t>the </a:t>
            </a:r>
            <a:r>
              <a:rPr sz="2800" spc="-5" dirty="0">
                <a:cs typeface="Lucida Sans Unicode"/>
              </a:rPr>
              <a:t>promotion </a:t>
            </a:r>
            <a:r>
              <a:rPr sz="2800" spc="-10" dirty="0">
                <a:cs typeface="Lucida Sans Unicode"/>
              </a:rPr>
              <a:t>of  </a:t>
            </a:r>
            <a:r>
              <a:rPr sz="2800" spc="-5" dirty="0">
                <a:cs typeface="Lucida Sans Unicode"/>
              </a:rPr>
              <a:t>company.</a:t>
            </a:r>
            <a:endParaRPr sz="2800">
              <a:cs typeface="Lucida Sans Unicode"/>
            </a:endParaRPr>
          </a:p>
          <a:p>
            <a:pPr marL="354965" marR="327025" indent="-342900" algn="just">
              <a:lnSpc>
                <a:spcPct val="80000"/>
              </a:lnSpc>
              <a:spcBef>
                <a:spcPts val="415"/>
              </a:spcBef>
              <a:buFont typeface="+mj-lt"/>
              <a:buAutoNum type="arabicPeriod"/>
              <a:tabLst>
                <a:tab pos="268605" algn="l"/>
              </a:tabLst>
            </a:pPr>
            <a:r>
              <a:rPr sz="2800" spc="-5">
                <a:cs typeface="Lucida Sans Unicode"/>
              </a:rPr>
              <a:t>The </a:t>
            </a:r>
            <a:r>
              <a:rPr sz="2800" spc="-5" dirty="0">
                <a:cs typeface="Lucida Sans Unicode"/>
              </a:rPr>
              <a:t>prospectus contains the main objectives </a:t>
            </a:r>
            <a:r>
              <a:rPr sz="2800" spc="-10" dirty="0">
                <a:cs typeface="Lucida Sans Unicode"/>
              </a:rPr>
              <a:t>of  the </a:t>
            </a:r>
            <a:r>
              <a:rPr sz="2800" spc="-5" dirty="0">
                <a:cs typeface="Lucida Sans Unicode"/>
              </a:rPr>
              <a:t>company, </a:t>
            </a:r>
            <a:r>
              <a:rPr sz="2800" spc="-10" dirty="0">
                <a:cs typeface="Lucida Sans Unicode"/>
              </a:rPr>
              <a:t>the </a:t>
            </a:r>
            <a:r>
              <a:rPr sz="2800" spc="-5" dirty="0">
                <a:cs typeface="Lucida Sans Unicode"/>
              </a:rPr>
              <a:t>name </a:t>
            </a:r>
            <a:r>
              <a:rPr sz="2800" spc="-10" dirty="0">
                <a:cs typeface="Lucida Sans Unicode"/>
              </a:rPr>
              <a:t>and </a:t>
            </a:r>
            <a:r>
              <a:rPr sz="2800" spc="-5" dirty="0">
                <a:cs typeface="Lucida Sans Unicode"/>
              </a:rPr>
              <a:t>addresses </a:t>
            </a:r>
            <a:r>
              <a:rPr sz="2800" dirty="0">
                <a:cs typeface="Lucida Sans Unicode"/>
              </a:rPr>
              <a:t>of </a:t>
            </a:r>
            <a:r>
              <a:rPr sz="2800" spc="-10" dirty="0">
                <a:cs typeface="Lucida Sans Unicode"/>
              </a:rPr>
              <a:t>the  </a:t>
            </a:r>
            <a:r>
              <a:rPr sz="2800" spc="-5" dirty="0">
                <a:cs typeface="Lucida Sans Unicode"/>
              </a:rPr>
              <a:t>signatories of the memorandum of association  </a:t>
            </a:r>
            <a:r>
              <a:rPr sz="2800" spc="-10" dirty="0">
                <a:cs typeface="Lucida Sans Unicode"/>
              </a:rPr>
              <a:t>and </a:t>
            </a:r>
            <a:r>
              <a:rPr sz="2800" spc="-5" dirty="0">
                <a:cs typeface="Lucida Sans Unicode"/>
              </a:rPr>
              <a:t>the number of shares held </a:t>
            </a:r>
            <a:r>
              <a:rPr sz="2800" dirty="0">
                <a:cs typeface="Lucida Sans Unicode"/>
              </a:rPr>
              <a:t>by</a:t>
            </a:r>
            <a:r>
              <a:rPr sz="2800" spc="55" dirty="0">
                <a:cs typeface="Lucida Sans Unicode"/>
              </a:rPr>
              <a:t> </a:t>
            </a:r>
            <a:r>
              <a:rPr sz="2800" spc="-10" dirty="0">
                <a:cs typeface="Lucida Sans Unicode"/>
              </a:rPr>
              <a:t>them.</a:t>
            </a:r>
            <a:endParaRPr sz="2800">
              <a:cs typeface="Lucida Sans Unicode"/>
            </a:endParaRPr>
          </a:p>
        </p:txBody>
      </p:sp>
      <p:sp>
        <p:nvSpPr>
          <p:cNvPr id="3" name="object 3"/>
          <p:cNvSpPr/>
          <p:nvPr/>
        </p:nvSpPr>
        <p:spPr>
          <a:xfrm>
            <a:off x="561204" y="541019"/>
            <a:ext cx="7108715" cy="59436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28600" y="914401"/>
            <a:ext cx="8686800" cy="3919149"/>
          </a:xfrm>
          <a:prstGeom prst="rect">
            <a:avLst/>
          </a:prstGeom>
        </p:spPr>
        <p:txBody>
          <a:bodyPr vert="horz" wrap="square" lIns="0" tIns="61594" rIns="0" bIns="0" rtlCol="0">
            <a:spAutoFit/>
          </a:bodyPr>
          <a:lstStyle/>
          <a:p>
            <a:pPr marL="268605" marR="5080" indent="-256540" algn="just">
              <a:lnSpc>
                <a:spcPct val="90000"/>
              </a:lnSpc>
              <a:spcBef>
                <a:spcPts val="484"/>
              </a:spcBef>
              <a:buClr>
                <a:srgbClr val="2CA1BE"/>
              </a:buClr>
              <a:buSzPct val="67187"/>
              <a:tabLst>
                <a:tab pos="269240" algn="l"/>
              </a:tabLst>
            </a:pPr>
            <a:r>
              <a:rPr lang="en-US" sz="3600" dirty="0">
                <a:cs typeface="Lucida Sans Unicode"/>
              </a:rPr>
              <a:t>5.</a:t>
            </a:r>
            <a:r>
              <a:rPr sz="3600">
                <a:cs typeface="Lucida Sans Unicode"/>
              </a:rPr>
              <a:t>Particulars </a:t>
            </a:r>
            <a:r>
              <a:rPr sz="3600" spc="-5" dirty="0">
                <a:cs typeface="Lucida Sans Unicode"/>
              </a:rPr>
              <a:t>about the directors,  </a:t>
            </a:r>
            <a:r>
              <a:rPr sz="3600" dirty="0">
                <a:cs typeface="Lucida Sans Unicode"/>
              </a:rPr>
              <a:t>secretaries and the </a:t>
            </a:r>
            <a:r>
              <a:rPr sz="3600" spc="-5" dirty="0">
                <a:cs typeface="Lucida Sans Unicode"/>
              </a:rPr>
              <a:t>treasures </a:t>
            </a:r>
            <a:r>
              <a:rPr sz="3600" dirty="0">
                <a:cs typeface="Lucida Sans Unicode"/>
              </a:rPr>
              <a:t>and </a:t>
            </a:r>
            <a:r>
              <a:rPr sz="3600" spc="-5" dirty="0">
                <a:cs typeface="Lucida Sans Unicode"/>
              </a:rPr>
              <a:t>their  remuneration.</a:t>
            </a:r>
            <a:endParaRPr sz="3600">
              <a:cs typeface="Lucida Sans Unicode"/>
            </a:endParaRPr>
          </a:p>
          <a:p>
            <a:pPr marL="268605" marR="1785620" indent="-256540" algn="just">
              <a:lnSpc>
                <a:spcPts val="3460"/>
              </a:lnSpc>
              <a:spcBef>
                <a:spcPts val="455"/>
              </a:spcBef>
              <a:buClr>
                <a:srgbClr val="2CA1BE"/>
              </a:buClr>
              <a:buSzPct val="67187"/>
              <a:tabLst>
                <a:tab pos="269240" algn="l"/>
              </a:tabLst>
            </a:pPr>
            <a:r>
              <a:rPr lang="en-US" sz="3600" dirty="0">
                <a:cs typeface="Lucida Sans Unicode"/>
              </a:rPr>
              <a:t>6. </a:t>
            </a:r>
            <a:r>
              <a:rPr sz="3600">
                <a:cs typeface="Lucida Sans Unicode"/>
              </a:rPr>
              <a:t>The </a:t>
            </a:r>
            <a:r>
              <a:rPr sz="3600" dirty="0">
                <a:cs typeface="Lucida Sans Unicode"/>
              </a:rPr>
              <a:t>amount for </a:t>
            </a:r>
            <a:r>
              <a:rPr sz="3600" spc="-5" dirty="0">
                <a:cs typeface="Lucida Sans Unicode"/>
              </a:rPr>
              <a:t>the </a:t>
            </a:r>
            <a:r>
              <a:rPr sz="3600" dirty="0">
                <a:cs typeface="Lucida Sans Unicode"/>
              </a:rPr>
              <a:t>minimum  subscription.</a:t>
            </a:r>
            <a:endParaRPr sz="3600">
              <a:cs typeface="Lucida Sans Unicode"/>
            </a:endParaRPr>
          </a:p>
          <a:p>
            <a:pPr marL="268605" marR="79375" indent="-256540" algn="just">
              <a:lnSpc>
                <a:spcPts val="3460"/>
              </a:lnSpc>
              <a:spcBef>
                <a:spcPts val="390"/>
              </a:spcBef>
              <a:buClr>
                <a:srgbClr val="2CA1BE"/>
              </a:buClr>
              <a:buSzPct val="67187"/>
              <a:tabLst>
                <a:tab pos="269240" algn="l"/>
              </a:tabLst>
            </a:pPr>
            <a:r>
              <a:rPr lang="en-US" sz="3600" spc="-5" dirty="0">
                <a:cs typeface="Lucida Sans Unicode"/>
              </a:rPr>
              <a:t>7. </a:t>
            </a:r>
            <a:r>
              <a:rPr sz="3600" spc="-5">
                <a:cs typeface="Lucida Sans Unicode"/>
              </a:rPr>
              <a:t>If </a:t>
            </a:r>
            <a:r>
              <a:rPr sz="3600" dirty="0">
                <a:cs typeface="Lucida Sans Unicode"/>
              </a:rPr>
              <a:t>the </a:t>
            </a:r>
            <a:r>
              <a:rPr sz="3600" spc="-5" dirty="0">
                <a:cs typeface="Lucida Sans Unicode"/>
              </a:rPr>
              <a:t>company carrying </a:t>
            </a:r>
            <a:r>
              <a:rPr sz="3600" dirty="0">
                <a:cs typeface="Lucida Sans Unicode"/>
              </a:rPr>
              <a:t>on </a:t>
            </a:r>
            <a:r>
              <a:rPr sz="3600" spc="-5" dirty="0">
                <a:cs typeface="Lucida Sans Unicode"/>
              </a:rPr>
              <a:t>business,  the length of time of </a:t>
            </a:r>
            <a:r>
              <a:rPr sz="3600" dirty="0">
                <a:cs typeface="Lucida Sans Unicode"/>
              </a:rPr>
              <a:t>such</a:t>
            </a:r>
            <a:r>
              <a:rPr sz="3600" spc="35" dirty="0">
                <a:cs typeface="Lucida Sans Unicode"/>
              </a:rPr>
              <a:t> </a:t>
            </a:r>
            <a:r>
              <a:rPr sz="3600" dirty="0">
                <a:cs typeface="Lucida Sans Unicode"/>
              </a:rPr>
              <a:t>businesses.</a:t>
            </a:r>
            <a:endParaRPr sz="3600">
              <a:cs typeface="Lucida Sans Unicode"/>
            </a:endParaRPr>
          </a:p>
          <a:p>
            <a:pPr marL="268605" marR="287655" indent="-256540" algn="just">
              <a:lnSpc>
                <a:spcPts val="3460"/>
              </a:lnSpc>
              <a:spcBef>
                <a:spcPts val="390"/>
              </a:spcBef>
              <a:buClr>
                <a:srgbClr val="2CA1BE"/>
              </a:buClr>
              <a:buSzPct val="67187"/>
              <a:tabLst>
                <a:tab pos="269240" algn="l"/>
              </a:tabLst>
            </a:pPr>
            <a:r>
              <a:rPr lang="en-US" sz="3600" dirty="0">
                <a:cs typeface="Lucida Sans Unicode"/>
              </a:rPr>
              <a:t>8. </a:t>
            </a:r>
            <a:r>
              <a:rPr sz="3600">
                <a:cs typeface="Lucida Sans Unicode"/>
              </a:rPr>
              <a:t>The </a:t>
            </a:r>
            <a:r>
              <a:rPr sz="3600" spc="-5" dirty="0">
                <a:cs typeface="Lucida Sans Unicode"/>
              </a:rPr>
              <a:t>estimated amount </a:t>
            </a:r>
            <a:r>
              <a:rPr sz="3600" dirty="0">
                <a:cs typeface="Lucida Sans Unicode"/>
              </a:rPr>
              <a:t>of </a:t>
            </a:r>
            <a:r>
              <a:rPr sz="3600" spc="-5" dirty="0">
                <a:cs typeface="Lucida Sans Unicode"/>
              </a:rPr>
              <a:t>preliminary  </a:t>
            </a:r>
            <a:r>
              <a:rPr sz="3600" dirty="0">
                <a:cs typeface="Lucida Sans Unicode"/>
              </a:rPr>
              <a:t>expenses.</a:t>
            </a:r>
            <a:endParaRPr sz="3600">
              <a:cs typeface="Lucida Sans Unicod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5668" y="838201"/>
            <a:ext cx="7943215" cy="4590103"/>
          </a:xfrm>
          <a:prstGeom prst="rect">
            <a:avLst/>
          </a:prstGeom>
        </p:spPr>
        <p:txBody>
          <a:bodyPr vert="horz" wrap="square" lIns="0" tIns="53975" rIns="0" bIns="0" rtlCol="0">
            <a:spAutoFit/>
          </a:bodyPr>
          <a:lstStyle/>
          <a:p>
            <a:pPr marL="268605" marR="607060" indent="-256540" algn="just">
              <a:lnSpc>
                <a:spcPts val="2590"/>
              </a:lnSpc>
              <a:spcBef>
                <a:spcPts val="425"/>
              </a:spcBef>
              <a:buClr>
                <a:srgbClr val="2CA1BE"/>
              </a:buClr>
              <a:buSzPct val="66666"/>
              <a:tabLst>
                <a:tab pos="269240" algn="l"/>
              </a:tabLst>
            </a:pPr>
            <a:r>
              <a:rPr lang="en-US" sz="2800" dirty="0">
                <a:cs typeface="Lucida Sans Unicode"/>
              </a:rPr>
              <a:t>9. </a:t>
            </a:r>
            <a:r>
              <a:rPr sz="2800">
                <a:cs typeface="Lucida Sans Unicode"/>
              </a:rPr>
              <a:t>Name </a:t>
            </a:r>
            <a:r>
              <a:rPr sz="2800" spc="-5" dirty="0">
                <a:cs typeface="Lucida Sans Unicode"/>
              </a:rPr>
              <a:t>and address of the auditors, bankers and  solicitors of the</a:t>
            </a:r>
            <a:r>
              <a:rPr sz="2800" spc="40" dirty="0">
                <a:cs typeface="Lucida Sans Unicode"/>
              </a:rPr>
              <a:t> </a:t>
            </a:r>
            <a:r>
              <a:rPr sz="2800" spc="-10" dirty="0">
                <a:cs typeface="Lucida Sans Unicode"/>
              </a:rPr>
              <a:t>company</a:t>
            </a:r>
            <a:r>
              <a:rPr sz="2400" spc="-10" dirty="0">
                <a:cs typeface="Lucida Sans Unicode"/>
              </a:rPr>
              <a:t>.</a:t>
            </a:r>
            <a:endParaRPr sz="2400">
              <a:cs typeface="Lucida Sans Unicode"/>
            </a:endParaRPr>
          </a:p>
          <a:p>
            <a:pPr marL="268605" marR="552450" indent="-256540" algn="just">
              <a:lnSpc>
                <a:spcPts val="2590"/>
              </a:lnSpc>
              <a:spcBef>
                <a:spcPts val="415"/>
              </a:spcBef>
              <a:buClr>
                <a:srgbClr val="2CA1BE"/>
              </a:buClr>
              <a:buSzPct val="66666"/>
              <a:tabLst>
                <a:tab pos="269240" algn="l"/>
              </a:tabLst>
            </a:pPr>
            <a:r>
              <a:rPr lang="en-US" sz="2800" spc="-5" dirty="0">
                <a:cs typeface="Lucida Sans Unicode"/>
              </a:rPr>
              <a:t>10. </a:t>
            </a:r>
            <a:r>
              <a:rPr sz="2800" spc="-5">
                <a:cs typeface="Lucida Sans Unicode"/>
              </a:rPr>
              <a:t>Time </a:t>
            </a:r>
            <a:r>
              <a:rPr sz="2800" spc="-5" dirty="0">
                <a:cs typeface="Lucida Sans Unicode"/>
              </a:rPr>
              <a:t>and place </a:t>
            </a:r>
            <a:r>
              <a:rPr sz="2800" dirty="0">
                <a:cs typeface="Lucida Sans Unicode"/>
              </a:rPr>
              <a:t>where </a:t>
            </a:r>
            <a:r>
              <a:rPr sz="2800" spc="-5" dirty="0">
                <a:cs typeface="Lucida Sans Unicode"/>
              </a:rPr>
              <a:t>copies of balance </a:t>
            </a:r>
            <a:r>
              <a:rPr sz="2800" dirty="0">
                <a:cs typeface="Lucida Sans Unicode"/>
              </a:rPr>
              <a:t>sheets,  profits </a:t>
            </a:r>
            <a:r>
              <a:rPr sz="2800" spc="-5" dirty="0">
                <a:cs typeface="Lucida Sans Unicode"/>
              </a:rPr>
              <a:t>and </a:t>
            </a:r>
            <a:r>
              <a:rPr sz="2800" dirty="0">
                <a:cs typeface="Lucida Sans Unicode"/>
              </a:rPr>
              <a:t>loss </a:t>
            </a:r>
            <a:r>
              <a:rPr sz="2800" spc="-5" dirty="0">
                <a:cs typeface="Lucida Sans Unicode"/>
              </a:rPr>
              <a:t>account and the auditors report  </a:t>
            </a:r>
            <a:r>
              <a:rPr sz="2800" dirty="0">
                <a:cs typeface="Lucida Sans Unicode"/>
              </a:rPr>
              <a:t>may </a:t>
            </a:r>
            <a:r>
              <a:rPr sz="2800" spc="-5" dirty="0">
                <a:cs typeface="Lucida Sans Unicode"/>
              </a:rPr>
              <a:t>be</a:t>
            </a:r>
            <a:r>
              <a:rPr sz="2800" spc="10" dirty="0">
                <a:cs typeface="Lucida Sans Unicode"/>
              </a:rPr>
              <a:t> </a:t>
            </a:r>
            <a:r>
              <a:rPr sz="2800" spc="-5" dirty="0">
                <a:cs typeface="Lucida Sans Unicode"/>
              </a:rPr>
              <a:t>inspected.</a:t>
            </a:r>
            <a:endParaRPr sz="2800">
              <a:cs typeface="Lucida Sans Unicode"/>
            </a:endParaRPr>
          </a:p>
          <a:p>
            <a:pPr marL="268605" marR="5080" indent="-256540" algn="just">
              <a:lnSpc>
                <a:spcPct val="90000"/>
              </a:lnSpc>
              <a:spcBef>
                <a:spcPts val="365"/>
              </a:spcBef>
              <a:buClr>
                <a:srgbClr val="2CA1BE"/>
              </a:buClr>
              <a:buSzPct val="66666"/>
              <a:tabLst>
                <a:tab pos="269240" algn="l"/>
              </a:tabLst>
            </a:pPr>
            <a:r>
              <a:rPr lang="en-US" sz="2800" spc="-5" dirty="0">
                <a:cs typeface="Lucida Sans Unicode"/>
              </a:rPr>
              <a:t>11. </a:t>
            </a:r>
            <a:r>
              <a:rPr sz="2800" spc="-5">
                <a:cs typeface="Lucida Sans Unicode"/>
              </a:rPr>
              <a:t>The </a:t>
            </a:r>
            <a:r>
              <a:rPr sz="2800" spc="-5" dirty="0">
                <a:cs typeface="Lucida Sans Unicode"/>
              </a:rPr>
              <a:t>auditor’s report </a:t>
            </a:r>
            <a:r>
              <a:rPr sz="2800" dirty="0">
                <a:cs typeface="Lucida Sans Unicode"/>
              </a:rPr>
              <a:t>so submitted must </a:t>
            </a:r>
            <a:r>
              <a:rPr sz="2800" spc="-5" dirty="0">
                <a:cs typeface="Lucida Sans Unicode"/>
              </a:rPr>
              <a:t>deal </a:t>
            </a:r>
            <a:r>
              <a:rPr sz="2800" dirty="0">
                <a:cs typeface="Lucida Sans Unicode"/>
              </a:rPr>
              <a:t>with  </a:t>
            </a:r>
            <a:r>
              <a:rPr sz="2800" spc="-5" dirty="0">
                <a:cs typeface="Lucida Sans Unicode"/>
              </a:rPr>
              <a:t>the </a:t>
            </a:r>
            <a:r>
              <a:rPr sz="2800" dirty="0">
                <a:cs typeface="Lucida Sans Unicode"/>
              </a:rPr>
              <a:t>profit </a:t>
            </a:r>
            <a:r>
              <a:rPr sz="2800" spc="-5" dirty="0">
                <a:cs typeface="Lucida Sans Unicode"/>
              </a:rPr>
              <a:t>and loss of the company </a:t>
            </a:r>
            <a:r>
              <a:rPr sz="2800" dirty="0">
                <a:cs typeface="Lucida Sans Unicode"/>
              </a:rPr>
              <a:t>for </a:t>
            </a:r>
            <a:r>
              <a:rPr sz="2800" spc="-5" dirty="0">
                <a:cs typeface="Lucida Sans Unicode"/>
              </a:rPr>
              <a:t>each year of  </a:t>
            </a:r>
            <a:r>
              <a:rPr sz="2800" dirty="0">
                <a:cs typeface="Lucida Sans Unicode"/>
              </a:rPr>
              <a:t>five financial </a:t>
            </a:r>
            <a:r>
              <a:rPr sz="2800" spc="-5" dirty="0">
                <a:cs typeface="Lucida Sans Unicode"/>
              </a:rPr>
              <a:t>years immediately preceding the issue  of</a:t>
            </a:r>
            <a:r>
              <a:rPr sz="2800" dirty="0">
                <a:cs typeface="Lucida Sans Unicode"/>
              </a:rPr>
              <a:t> </a:t>
            </a:r>
            <a:r>
              <a:rPr sz="2800" spc="-5" dirty="0">
                <a:cs typeface="Lucida Sans Unicode"/>
              </a:rPr>
              <a:t>prospectus.</a:t>
            </a:r>
            <a:endParaRPr sz="2800">
              <a:cs typeface="Lucida Sans Unicode"/>
            </a:endParaRPr>
          </a:p>
          <a:p>
            <a:pPr marL="268605" marR="372110" indent="-256540" algn="just">
              <a:lnSpc>
                <a:spcPct val="90100"/>
              </a:lnSpc>
              <a:spcBef>
                <a:spcPts val="390"/>
              </a:spcBef>
              <a:buClr>
                <a:srgbClr val="2CA1BE"/>
              </a:buClr>
              <a:buSzPct val="66666"/>
              <a:tabLst>
                <a:tab pos="269240" algn="l"/>
              </a:tabLst>
            </a:pPr>
            <a:r>
              <a:rPr lang="en-US" sz="2800" dirty="0">
                <a:cs typeface="Lucida Sans Unicode"/>
              </a:rPr>
              <a:t>12. </a:t>
            </a:r>
            <a:r>
              <a:rPr sz="2800">
                <a:cs typeface="Lucida Sans Unicode"/>
              </a:rPr>
              <a:t>If </a:t>
            </a:r>
            <a:r>
              <a:rPr sz="2800" spc="-5" dirty="0">
                <a:cs typeface="Lucida Sans Unicode"/>
              </a:rPr>
              <a:t>any </a:t>
            </a:r>
            <a:r>
              <a:rPr sz="2800" dirty="0">
                <a:cs typeface="Lucida Sans Unicode"/>
              </a:rPr>
              <a:t>profit </a:t>
            </a:r>
            <a:r>
              <a:rPr sz="2800" spc="-5" dirty="0">
                <a:cs typeface="Lucida Sans Unicode"/>
              </a:rPr>
              <a:t>or reserve </a:t>
            </a:r>
            <a:r>
              <a:rPr sz="2800" dirty="0">
                <a:cs typeface="Lucida Sans Unicode"/>
              </a:rPr>
              <a:t>has </a:t>
            </a:r>
            <a:r>
              <a:rPr sz="2800" spc="-5" dirty="0">
                <a:cs typeface="Lucida Sans Unicode"/>
              </a:rPr>
              <a:t>been capitalized, the  particulars of </a:t>
            </a:r>
            <a:r>
              <a:rPr sz="2800" dirty="0">
                <a:cs typeface="Lucida Sans Unicode"/>
              </a:rPr>
              <a:t>such </a:t>
            </a:r>
            <a:r>
              <a:rPr sz="2800" spc="-5" dirty="0">
                <a:cs typeface="Lucida Sans Unicode"/>
              </a:rPr>
              <a:t>capitalization </a:t>
            </a:r>
            <a:r>
              <a:rPr sz="2800" dirty="0">
                <a:cs typeface="Lucida Sans Unicode"/>
              </a:rPr>
              <a:t>will </a:t>
            </a:r>
            <a:r>
              <a:rPr sz="2800" spc="-5" dirty="0">
                <a:cs typeface="Lucida Sans Unicode"/>
              </a:rPr>
              <a:t>be </a:t>
            </a:r>
            <a:r>
              <a:rPr sz="2800" dirty="0">
                <a:cs typeface="Lucida Sans Unicode"/>
              </a:rPr>
              <a:t>stated </a:t>
            </a:r>
            <a:r>
              <a:rPr sz="2800" spc="-5" dirty="0">
                <a:cs typeface="Lucida Sans Unicode"/>
              </a:rPr>
              <a:t>in  the</a:t>
            </a:r>
            <a:r>
              <a:rPr sz="2800" spc="5" dirty="0">
                <a:cs typeface="Lucida Sans Unicode"/>
              </a:rPr>
              <a:t> </a:t>
            </a:r>
            <a:r>
              <a:rPr sz="2800" spc="-5" dirty="0">
                <a:cs typeface="Lucida Sans Unicode"/>
              </a:rPr>
              <a:t>prospectus.</a:t>
            </a:r>
            <a:endParaRPr sz="2800">
              <a:cs typeface="Lucida Sans Unicod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1700" y="1905000"/>
            <a:ext cx="7708265" cy="3915816"/>
          </a:xfrm>
          <a:prstGeom prst="rect">
            <a:avLst/>
          </a:prstGeom>
        </p:spPr>
        <p:txBody>
          <a:bodyPr vert="horz" wrap="square" lIns="0" tIns="12065" rIns="0" bIns="0" rtlCol="0">
            <a:spAutoFit/>
          </a:bodyPr>
          <a:lstStyle/>
          <a:p>
            <a:pPr marL="12700" marR="5080" indent="194945" algn="just">
              <a:lnSpc>
                <a:spcPct val="100000"/>
              </a:lnSpc>
              <a:spcBef>
                <a:spcPts val="95"/>
              </a:spcBef>
            </a:pPr>
            <a:r>
              <a:rPr sz="2800" spc="-5" dirty="0">
                <a:cs typeface="Lucida Sans Unicode"/>
              </a:rPr>
              <a:t>Every prospectus </a:t>
            </a:r>
            <a:r>
              <a:rPr sz="2800" spc="-10" dirty="0">
                <a:cs typeface="Lucida Sans Unicode"/>
              </a:rPr>
              <a:t>issued </a:t>
            </a:r>
            <a:r>
              <a:rPr sz="2800" spc="-5" dirty="0">
                <a:cs typeface="Lucida Sans Unicode"/>
              </a:rPr>
              <a:t>by or on </a:t>
            </a:r>
            <a:r>
              <a:rPr sz="2800" dirty="0">
                <a:cs typeface="Lucida Sans Unicode"/>
              </a:rPr>
              <a:t>behalf </a:t>
            </a:r>
            <a:r>
              <a:rPr sz="2800" spc="-10" dirty="0">
                <a:cs typeface="Lucida Sans Unicode"/>
              </a:rPr>
              <a:t>of  </a:t>
            </a:r>
            <a:r>
              <a:rPr sz="2800" spc="-5" dirty="0">
                <a:cs typeface="Lucida Sans Unicode"/>
              </a:rPr>
              <a:t>a company must be dated </a:t>
            </a:r>
            <a:r>
              <a:rPr sz="2800" dirty="0">
                <a:cs typeface="Lucida Sans Unicode"/>
              </a:rPr>
              <a:t>and </a:t>
            </a:r>
            <a:r>
              <a:rPr sz="2800" spc="-5" dirty="0">
                <a:cs typeface="Lucida Sans Unicode"/>
              </a:rPr>
              <a:t>that </a:t>
            </a:r>
            <a:r>
              <a:rPr sz="2800" spc="-10" dirty="0">
                <a:cs typeface="Lucida Sans Unicode"/>
              </a:rPr>
              <a:t>date  </a:t>
            </a:r>
            <a:r>
              <a:rPr sz="2800" spc="-5" dirty="0">
                <a:cs typeface="Lucida Sans Unicode"/>
              </a:rPr>
              <a:t>shall unless </a:t>
            </a:r>
            <a:r>
              <a:rPr sz="2800" spc="-10" dirty="0">
                <a:cs typeface="Lucida Sans Unicode"/>
              </a:rPr>
              <a:t>the </a:t>
            </a:r>
            <a:r>
              <a:rPr sz="2800" spc="-5" dirty="0">
                <a:cs typeface="Lucida Sans Unicode"/>
              </a:rPr>
              <a:t>contrary is proved, be  regarded as </a:t>
            </a:r>
            <a:r>
              <a:rPr sz="2800" spc="-10" dirty="0">
                <a:cs typeface="Lucida Sans Unicode"/>
              </a:rPr>
              <a:t>the </a:t>
            </a:r>
            <a:r>
              <a:rPr sz="2800" spc="-5" dirty="0">
                <a:cs typeface="Lucida Sans Unicode"/>
              </a:rPr>
              <a:t>date </a:t>
            </a:r>
            <a:r>
              <a:rPr sz="2800" dirty="0">
                <a:cs typeface="Lucida Sans Unicode"/>
              </a:rPr>
              <a:t>of </a:t>
            </a:r>
            <a:r>
              <a:rPr sz="2800" spc="-5" dirty="0">
                <a:cs typeface="Lucida Sans Unicode"/>
              </a:rPr>
              <a:t>its </a:t>
            </a:r>
            <a:r>
              <a:rPr sz="2800" dirty="0">
                <a:cs typeface="Lucida Sans Unicode"/>
              </a:rPr>
              <a:t>publication.  </a:t>
            </a:r>
            <a:r>
              <a:rPr sz="2800" spc="-5" dirty="0">
                <a:cs typeface="Lucida Sans Unicode"/>
              </a:rPr>
              <a:t>(section</a:t>
            </a:r>
            <a:r>
              <a:rPr sz="2800" spc="15" dirty="0">
                <a:cs typeface="Lucida Sans Unicode"/>
              </a:rPr>
              <a:t> </a:t>
            </a:r>
            <a:r>
              <a:rPr sz="2800" spc="-5">
                <a:cs typeface="Lucida Sans Unicode"/>
              </a:rPr>
              <a:t>55).</a:t>
            </a:r>
            <a:endParaRPr lang="en-US" sz="2800" spc="-5" dirty="0">
              <a:cs typeface="Lucida Sans Unicode"/>
            </a:endParaRPr>
          </a:p>
          <a:p>
            <a:pPr marL="12700" marR="5080" indent="194945" algn="just">
              <a:lnSpc>
                <a:spcPct val="100000"/>
              </a:lnSpc>
              <a:spcBef>
                <a:spcPts val="95"/>
              </a:spcBef>
            </a:pPr>
            <a:endParaRPr lang="en-US" sz="2800" spc="-5" dirty="0">
              <a:cs typeface="Lucida Sans Unicode"/>
            </a:endParaRPr>
          </a:p>
          <a:p>
            <a:pPr marL="12700" marR="5080" indent="194945" algn="just">
              <a:lnSpc>
                <a:spcPct val="100000"/>
              </a:lnSpc>
              <a:spcBef>
                <a:spcPts val="95"/>
              </a:spcBef>
            </a:pPr>
            <a:r>
              <a:rPr sz="2800" spc="-5">
                <a:cs typeface="Lucida Sans Unicode"/>
              </a:rPr>
              <a:t>A </a:t>
            </a:r>
            <a:r>
              <a:rPr sz="2800" spc="-5" dirty="0">
                <a:cs typeface="Lucida Sans Unicode"/>
              </a:rPr>
              <a:t>copy of </a:t>
            </a:r>
            <a:r>
              <a:rPr sz="2800" spc="-10" dirty="0">
                <a:cs typeface="Lucida Sans Unicode"/>
              </a:rPr>
              <a:t>the </a:t>
            </a:r>
            <a:r>
              <a:rPr sz="2800" spc="-5" dirty="0">
                <a:cs typeface="Lucida Sans Unicode"/>
              </a:rPr>
              <a:t>prospectus </a:t>
            </a:r>
            <a:r>
              <a:rPr sz="2800" dirty="0">
                <a:cs typeface="Lucida Sans Unicode"/>
              </a:rPr>
              <a:t>signed  by </a:t>
            </a:r>
            <a:r>
              <a:rPr sz="2800" spc="-5" dirty="0">
                <a:cs typeface="Lucida Sans Unicode"/>
              </a:rPr>
              <a:t>every director </a:t>
            </a:r>
            <a:r>
              <a:rPr sz="2800" dirty="0">
                <a:cs typeface="Lucida Sans Unicode"/>
              </a:rPr>
              <a:t>or </a:t>
            </a:r>
            <a:r>
              <a:rPr sz="2800" spc="-5" dirty="0">
                <a:cs typeface="Lucida Sans Unicode"/>
              </a:rPr>
              <a:t>proposed director </a:t>
            </a:r>
            <a:r>
              <a:rPr sz="2800" dirty="0">
                <a:cs typeface="Lucida Sans Unicode"/>
              </a:rPr>
              <a:t>or </a:t>
            </a:r>
            <a:r>
              <a:rPr sz="2800" spc="-5" dirty="0">
                <a:cs typeface="Lucida Sans Unicode"/>
              </a:rPr>
              <a:t>by  his agent must </a:t>
            </a:r>
            <a:r>
              <a:rPr sz="2800" spc="-10" dirty="0">
                <a:cs typeface="Lucida Sans Unicode"/>
              </a:rPr>
              <a:t>be </a:t>
            </a:r>
            <a:r>
              <a:rPr sz="2800" spc="-5" dirty="0">
                <a:cs typeface="Lucida Sans Unicode"/>
              </a:rPr>
              <a:t>delivered to the registrar  on or before the date of</a:t>
            </a:r>
            <a:r>
              <a:rPr sz="2800" spc="90" dirty="0">
                <a:cs typeface="Lucida Sans Unicode"/>
              </a:rPr>
              <a:t> </a:t>
            </a:r>
            <a:r>
              <a:rPr sz="2800" spc="-10" dirty="0">
                <a:cs typeface="Lucida Sans Unicode"/>
              </a:rPr>
              <a:t>publication</a:t>
            </a:r>
            <a:endParaRPr sz="2800">
              <a:cs typeface="Lucida Sans Unicode"/>
            </a:endParaRPr>
          </a:p>
        </p:txBody>
      </p:sp>
      <p:sp>
        <p:nvSpPr>
          <p:cNvPr id="3" name="object 3"/>
          <p:cNvSpPr/>
          <p:nvPr/>
        </p:nvSpPr>
        <p:spPr>
          <a:xfrm>
            <a:off x="569976" y="327659"/>
            <a:ext cx="8014716" cy="966216"/>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788</Words>
  <Application>Microsoft Office PowerPoint</Application>
  <PresentationFormat>On-screen Show (4:3)</PresentationFormat>
  <Paragraphs>38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Lucida Sans Unicode</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Manish</dc:creator>
  <cp:lastModifiedBy>Manish Dadhich</cp:lastModifiedBy>
  <cp:revision>7</cp:revision>
  <dcterms:created xsi:type="dcterms:W3CDTF">2019-10-04T11:57:37Z</dcterms:created>
  <dcterms:modified xsi:type="dcterms:W3CDTF">2021-02-12T09:45:14Z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2016-06-16T00:00:00Z</vt:filetime>
  </property>
  <property fmtid="{D5CDD505-2E9C-101B-9397-08002B2CF9AE}" pid="3" name="Creator">
    <vt:lpwstr>Microsoft® PowerPoint® 2013</vt:lpwstr>
  </property>
  <property fmtid="{D5CDD505-2E9C-101B-9397-08002B2CF9AE}" pid="4" name="LastSaved">
    <vt:filetime>2019-10-04T00:00:00Z</vt:filetime>
  </property>
</Properties>
</file>