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Economic </a:t>
            </a:r>
            <a:r>
              <a:rPr lang="en-US" sz="4000" b="1" smtClean="0"/>
              <a:t>Reforms in </a:t>
            </a:r>
            <a:r>
              <a:rPr lang="en-US" sz="4000" b="1" dirty="0" smtClean="0"/>
              <a:t>Banking </a:t>
            </a:r>
            <a:r>
              <a:rPr lang="en-US" sz="4000" b="1" smtClean="0"/>
              <a:t>Sector of </a:t>
            </a:r>
            <a:r>
              <a:rPr lang="en-US" sz="4000" b="1" dirty="0" smtClean="0"/>
              <a:t>India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Manish </a:t>
            </a:r>
            <a:r>
              <a:rPr lang="en-US" dirty="0" err="1" smtClean="0"/>
              <a:t>Dadhich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8.</a:t>
            </a:r>
            <a:r>
              <a:rPr lang="en-US" sz="2800" b="1" dirty="0" smtClean="0"/>
              <a:t> Improved Profitability and Efficiency</a:t>
            </a:r>
            <a:r>
              <a:rPr lang="en-US" sz="2800" dirty="0" smtClean="0"/>
              <a:t> 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US" sz="2800" dirty="0" smtClean="0"/>
              <a:t>During the reform period, the productivity and efficiency of many commercial banks has improved. </a:t>
            </a:r>
          </a:p>
          <a:p>
            <a:pPr lvl="0" algn="just"/>
            <a:r>
              <a:rPr lang="en-US" sz="2800" dirty="0" smtClean="0"/>
              <a:t>It has happened due to the reduced Non-performing loans, increased use of technology, more computerization and some other relevant measures adopted by the government.</a:t>
            </a:r>
          </a:p>
          <a:p>
            <a:pPr algn="just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Conclusion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The results indicate that the efficiency of raising interest margin is time invariant while the efficiencies of raising other outputs-non-interest income, investments and credits are time varying. </a:t>
            </a:r>
          </a:p>
          <a:p>
            <a:pPr algn="just"/>
            <a:r>
              <a:rPr lang="en-US" dirty="0" smtClean="0"/>
              <a:t>The state bank group and foreign banks are more efficient than their counterparts. </a:t>
            </a:r>
          </a:p>
          <a:p>
            <a:pPr algn="just"/>
            <a:r>
              <a:rPr lang="en-US" dirty="0" smtClean="0"/>
              <a:t>The reform period witnessed a relatively high efficiency for augmenting investments, which is consistent with economic growth objective of the reform measures.</a:t>
            </a:r>
          </a:p>
          <a:p>
            <a:pPr algn="just"/>
            <a:r>
              <a:rPr lang="en-US" dirty="0" smtClean="0"/>
              <a:t> However, there are still larger gaps between the actual and potential performances of banks but overall efficiencies of Indian Banks augmented.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baseline="-25000" dirty="0" smtClean="0"/>
              <a:t>Introduction</a:t>
            </a:r>
            <a:endParaRPr lang="en-US" sz="5400" b="1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Indian banking sector has undergone major changes and reforms during economic reforms. </a:t>
            </a:r>
          </a:p>
          <a:p>
            <a:pPr algn="just"/>
            <a:r>
              <a:rPr lang="en-US" dirty="0" smtClean="0"/>
              <a:t>Though it was a part of overall economic reforms, it has changed the very functioning of Indian banks. </a:t>
            </a:r>
          </a:p>
          <a:p>
            <a:pPr algn="just"/>
            <a:r>
              <a:rPr lang="en-US" dirty="0" smtClean="0"/>
              <a:t>This reform have not only influenced the productivity and efficiency of many of the Indian Banks, but has left everlasting footprints on the working of the banking sector in India.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The important reforms in the banking sector in India.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en-US" b="1" dirty="0" smtClean="0"/>
              <a:t>Reduced CRR and SLR</a:t>
            </a:r>
            <a:r>
              <a:rPr lang="en-US" dirty="0" smtClean="0"/>
              <a:t> : </a:t>
            </a:r>
          </a:p>
          <a:p>
            <a:pPr marL="514350" lvl="0" indent="-514350">
              <a:buNone/>
            </a:pPr>
            <a:r>
              <a:rPr lang="en-US" dirty="0" smtClean="0"/>
              <a:t>	The Cash Reserve Ratio (CRR) and Statutory Liquidity Ratio (SLR) are gradually reduced during the economic reforms period in India. By Law in India the CRR remains between 3-15% of the Net Demand and Time Liabilities. It is reduced from the earlier high level of 15% plus incremental CRR of 10% to current 4% level. Similarly, the SLR Is also reduced from early 38.5% to current minimum of 25% level. This has left more </a:t>
            </a:r>
            <a:r>
              <a:rPr lang="en-US" dirty="0" err="1" smtClean="0"/>
              <a:t>loanable</a:t>
            </a:r>
            <a:r>
              <a:rPr lang="en-US" dirty="0" smtClean="0"/>
              <a:t> funds with commercial banks, solving the liquidity problem.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2.</a:t>
            </a:r>
            <a:r>
              <a:rPr lang="en-US" sz="3200" b="1" dirty="0" smtClean="0"/>
              <a:t> Deregulation of Interest Rate</a:t>
            </a:r>
            <a:r>
              <a:rPr lang="en-US" sz="3200" dirty="0" smtClean="0"/>
              <a:t> 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 smtClean="0"/>
              <a:t>During the economic reforms period, interest rates of commercial banks were deregulated. Banks now enjoy freedom of fixing the lower and upper limit of interest on deposits.</a:t>
            </a:r>
          </a:p>
          <a:p>
            <a:pPr lvl="0"/>
            <a:r>
              <a:rPr lang="en-US" dirty="0" smtClean="0"/>
              <a:t>Interest rate slabs are reduced from Rs.20 </a:t>
            </a:r>
            <a:r>
              <a:rPr lang="en-US" dirty="0" err="1" smtClean="0"/>
              <a:t>Lakhs</a:t>
            </a:r>
            <a:r>
              <a:rPr lang="en-US" dirty="0" smtClean="0"/>
              <a:t> to just Rs. 2 </a:t>
            </a:r>
            <a:r>
              <a:rPr lang="en-US" dirty="0" err="1" smtClean="0"/>
              <a:t>Lakhs</a:t>
            </a:r>
            <a:r>
              <a:rPr lang="en-US" dirty="0" smtClean="0"/>
              <a:t>. Interest rates on the bank loans above Rs.2 </a:t>
            </a:r>
            <a:r>
              <a:rPr lang="en-US" dirty="0" err="1" smtClean="0"/>
              <a:t>lakhs</a:t>
            </a:r>
            <a:r>
              <a:rPr lang="en-US" dirty="0" smtClean="0"/>
              <a:t> are full decontrolled. </a:t>
            </a:r>
          </a:p>
          <a:p>
            <a:pPr lvl="0"/>
            <a:r>
              <a:rPr lang="en-US" dirty="0" smtClean="0"/>
              <a:t>These measures have resulted in more freedom to commercial banks in interest rate regime.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3.</a:t>
            </a:r>
            <a:r>
              <a:rPr lang="en-US" sz="3200" b="1" dirty="0" smtClean="0"/>
              <a:t> Fixing prudential Norms</a:t>
            </a:r>
            <a:r>
              <a:rPr lang="en-US" sz="3200" dirty="0" smtClean="0"/>
              <a:t> 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/>
              <a:t>In order to induce professionalism in its operations, the RBI fixed prudential norms for commercial banks. </a:t>
            </a:r>
          </a:p>
          <a:p>
            <a:pPr algn="just"/>
            <a:r>
              <a:rPr lang="en-US" sz="2800" dirty="0" smtClean="0"/>
              <a:t>It includes recognition of income sources. Classification of assets, provisions for bad debts, maintaining international standards in accounting practices, etc. </a:t>
            </a:r>
          </a:p>
          <a:p>
            <a:pPr algn="just"/>
            <a:r>
              <a:rPr lang="en-US" sz="2800" dirty="0" smtClean="0"/>
              <a:t>It helped banks in reducing and restructuring Non-performing assets (NPAs).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4. </a:t>
            </a:r>
            <a:r>
              <a:rPr lang="en-US" sz="3600" b="1" dirty="0" smtClean="0"/>
              <a:t>Introduction of CRAR</a:t>
            </a:r>
            <a:r>
              <a:rPr lang="en-US" sz="3600" dirty="0" smtClean="0"/>
              <a:t> 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Capital to Risk Weighted Asset Ratio (CRAR) was introduced in 1992. </a:t>
            </a:r>
          </a:p>
          <a:p>
            <a:pPr algn="just"/>
            <a:r>
              <a:rPr lang="en-US" dirty="0" smtClean="0"/>
              <a:t>It resulted in an improvement in the capital position of commercial banks, </a:t>
            </a:r>
            <a:r>
              <a:rPr lang="en-US" dirty="0" smtClean="0"/>
              <a:t>most of </a:t>
            </a:r>
            <a:r>
              <a:rPr lang="en-US" dirty="0" smtClean="0"/>
              <a:t>the banks in India </a:t>
            </a:r>
            <a:r>
              <a:rPr lang="en-US" dirty="0" smtClean="0"/>
              <a:t>have tried </a:t>
            </a:r>
            <a:r>
              <a:rPr lang="en-US" dirty="0" smtClean="0"/>
              <a:t>the Capital Adequacy Ratio (CAR) above the statutory level of 9%.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5.</a:t>
            </a:r>
            <a:r>
              <a:rPr lang="en-US" sz="3200" b="1" dirty="0" smtClean="0"/>
              <a:t> Operational Autonomy</a:t>
            </a:r>
            <a:r>
              <a:rPr lang="en-US" sz="3200" dirty="0" smtClean="0"/>
              <a:t> 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During the reforms period commercial banks enjoyed the operational freedom. </a:t>
            </a:r>
          </a:p>
          <a:p>
            <a:pPr algn="just"/>
            <a:r>
              <a:rPr lang="en-US" dirty="0" smtClean="0"/>
              <a:t>If a bank satisfies the CAR then it gets freedom in opening new branches, upgrading the extension counters, closing down existing branches and they get liberal lending norms.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6.</a:t>
            </a:r>
            <a:r>
              <a:rPr lang="en-US" sz="3200" b="1" dirty="0" smtClean="0"/>
              <a:t> Banking Diversification</a:t>
            </a:r>
            <a:r>
              <a:rPr lang="en-US" sz="3200" dirty="0" smtClean="0"/>
              <a:t> 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/>
              <a:t>The Indian banking sector was well diversified, during the economic reforms period. </a:t>
            </a:r>
          </a:p>
          <a:p>
            <a:pPr algn="just"/>
            <a:r>
              <a:rPr lang="en-US" sz="2800" dirty="0" smtClean="0"/>
              <a:t>Many of the banks have stared new services and new products. </a:t>
            </a:r>
          </a:p>
          <a:p>
            <a:pPr algn="just"/>
            <a:r>
              <a:rPr lang="en-US" sz="2800" dirty="0" smtClean="0"/>
              <a:t>Some of them have established subsidiaries in merchant banking, mutual funds, insurance, venture capital, etc which has led to diversified sources of income of them.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7.</a:t>
            </a:r>
            <a:r>
              <a:rPr lang="en-US" sz="3600" b="1" dirty="0" smtClean="0"/>
              <a:t> New Generation Banks</a:t>
            </a:r>
            <a:r>
              <a:rPr lang="en-US" sz="3600" dirty="0" smtClean="0"/>
              <a:t> 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During the reforms period many new generation banks have successfully emerged on the financial horizon. </a:t>
            </a:r>
          </a:p>
          <a:p>
            <a:pPr algn="just"/>
            <a:r>
              <a:rPr lang="en-US" dirty="0" smtClean="0"/>
              <a:t>Banks such as ICICI Bank, HDFC Bank, UTI Bank have given a big challenge to the public sector banks leading to a greater degree of competition.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581</Words>
  <Application>Microsoft Office PowerPoint</Application>
  <PresentationFormat>On-screen Show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Economic Reforms in Banking Sector of India</vt:lpstr>
      <vt:lpstr>Introduction</vt:lpstr>
      <vt:lpstr>The important reforms in the banking sector in India. </vt:lpstr>
      <vt:lpstr>2. Deregulation of Interest Rate </vt:lpstr>
      <vt:lpstr>3. Fixing prudential Norms </vt:lpstr>
      <vt:lpstr>4. Introduction of CRAR </vt:lpstr>
      <vt:lpstr>5. Operational Autonomy </vt:lpstr>
      <vt:lpstr>6. Banking Diversification </vt:lpstr>
      <vt:lpstr>7. New Generation Banks </vt:lpstr>
      <vt:lpstr>8. Improved Profitability and Efficiency 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Reforms in Banking Sector of India</dc:title>
  <dc:creator>Manish</dc:creator>
  <cp:lastModifiedBy>Manish</cp:lastModifiedBy>
  <cp:revision>2</cp:revision>
  <dcterms:created xsi:type="dcterms:W3CDTF">2006-08-16T00:00:00Z</dcterms:created>
  <dcterms:modified xsi:type="dcterms:W3CDTF">2018-09-18T07:21:55Z</dcterms:modified>
</cp:coreProperties>
</file>