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312" r:id="rId5"/>
    <p:sldId id="313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0738" y="546353"/>
            <a:ext cx="8118475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00" spc="-245" smtClean="0">
                <a:solidFill>
                  <a:srgbClr val="000000"/>
                </a:solidFill>
                <a:latin typeface="Georgia"/>
                <a:cs typeface="Georgia"/>
              </a:rPr>
              <a:t>Company</a:t>
            </a:r>
            <a:r>
              <a:rPr sz="4000" spc="90" smtClean="0">
                <a:solidFill>
                  <a:srgbClr val="000000"/>
                </a:solidFill>
                <a:latin typeface="Georgia"/>
                <a:cs typeface="Georgia"/>
              </a:rPr>
              <a:t> </a:t>
            </a:r>
            <a:r>
              <a:rPr sz="4000" spc="-240" smtClean="0">
                <a:solidFill>
                  <a:srgbClr val="000000"/>
                </a:solidFill>
                <a:latin typeface="Georgia"/>
                <a:cs typeface="Georgia"/>
              </a:rPr>
              <a:t>Auditor</a:t>
            </a:r>
            <a:r>
              <a:rPr lang="en-US" sz="4000" spc="-240" dirty="0" smtClean="0">
                <a:solidFill>
                  <a:srgbClr val="000000"/>
                </a:solidFill>
                <a:latin typeface="Georgia"/>
                <a:cs typeface="Georgia"/>
              </a:rPr>
              <a:t>, Qualification, Appointment</a:t>
            </a:r>
            <a:endParaRPr sz="40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76800" y="5522845"/>
            <a:ext cx="4189095" cy="4553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15" indent="373380">
              <a:lnSpc>
                <a:spcPct val="120000"/>
              </a:lnSpc>
              <a:spcBef>
                <a:spcPts val="95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Dr. Manish </a:t>
            </a:r>
            <a:r>
              <a:rPr lang="en-US" sz="2400" dirty="0" err="1" smtClean="0">
                <a:latin typeface="Times New Roman"/>
                <a:cs typeface="Times New Roman"/>
              </a:rPr>
              <a:t>Dadhich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6091" y="2330907"/>
            <a:ext cx="7729220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48590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And after getting </a:t>
            </a:r>
            <a:r>
              <a:rPr sz="2800" dirty="0">
                <a:latin typeface="Times New Roman"/>
                <a:cs typeface="Times New Roman"/>
              </a:rPr>
              <a:t>this </a:t>
            </a:r>
            <a:r>
              <a:rPr sz="2800" spc="-5" dirty="0">
                <a:latin typeface="Times New Roman"/>
                <a:cs typeface="Times New Roman"/>
              </a:rPr>
              <a:t>information the  auditor </a:t>
            </a:r>
            <a:r>
              <a:rPr sz="2800" spc="-1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to inform </a:t>
            </a:r>
            <a:r>
              <a:rPr sz="2800" dirty="0">
                <a:latin typeface="Times New Roman"/>
                <a:cs typeface="Times New Roman"/>
              </a:rPr>
              <a:t>the registrar of </a:t>
            </a:r>
            <a:r>
              <a:rPr sz="2800" spc="-5" dirty="0">
                <a:latin typeface="Times New Roman"/>
                <a:cs typeface="Times New Roman"/>
              </a:rPr>
              <a:t>companies in  writing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a prescribed form whether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has </a:t>
            </a:r>
            <a:r>
              <a:rPr sz="2800" spc="-10" dirty="0">
                <a:latin typeface="Times New Roman"/>
                <a:cs typeface="Times New Roman"/>
              </a:rPr>
              <a:t>accepted  </a:t>
            </a:r>
            <a:r>
              <a:rPr sz="2800" spc="-5" dirty="0">
                <a:latin typeface="Times New Roman"/>
                <a:cs typeface="Times New Roman"/>
              </a:rPr>
              <a:t>or</a:t>
            </a:r>
            <a:r>
              <a:rPr sz="2800" spc="5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refused</a:t>
            </a:r>
            <a:r>
              <a:rPr sz="2800" spc="5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5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appointment</a:t>
            </a:r>
            <a:r>
              <a:rPr sz="2800" spc="5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within</a:t>
            </a:r>
            <a:r>
              <a:rPr sz="2800" spc="5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thirty</a:t>
            </a:r>
            <a:r>
              <a:rPr sz="2800" spc="5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days.</a:t>
            </a:r>
            <a:r>
              <a:rPr sz="2800" spc="5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This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17041" y="4090091"/>
          <a:ext cx="7770494" cy="12466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9020"/>
                <a:gridCol w="634365"/>
                <a:gridCol w="1895475"/>
                <a:gridCol w="1585594"/>
                <a:gridCol w="760095"/>
                <a:gridCol w="575945"/>
              </a:tblGrid>
              <a:tr h="409978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  <a:tabLst>
                          <a:tab pos="1727835" algn="l"/>
                        </a:tabLst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provision	is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also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37160" algn="r">
                        <a:lnSpc>
                          <a:spcPts val="30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app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ica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le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ts val="3050"/>
                        </a:lnSpc>
                        <a:tabLst>
                          <a:tab pos="839469" algn="l"/>
                        </a:tabLst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	the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ts val="3050"/>
                        </a:lnSpc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case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050"/>
                        </a:lnSpc>
                      </a:pPr>
                      <a:r>
                        <a:rPr sz="2800" spc="5" dirty="0">
                          <a:latin typeface="Times New Roman"/>
                          <a:cs typeface="Times New Roman"/>
                        </a:rPr>
                        <a:t>of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26720">
                <a:tc>
                  <a:txBody>
                    <a:bodyPr/>
                    <a:lstStyle/>
                    <a:p>
                      <a:pPr marL="31750">
                        <a:lnSpc>
                          <a:spcPts val="3185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reappointment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ts val="3185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of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5735" algn="r">
                        <a:lnSpc>
                          <a:spcPts val="3185"/>
                        </a:lnSpc>
                        <a:tabLst>
                          <a:tab pos="652145" algn="l"/>
                        </a:tabLst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n	aud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ts val="3185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according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5590">
                        <a:lnSpc>
                          <a:spcPts val="3185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to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185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09978">
                <a:tc>
                  <a:txBody>
                    <a:bodyPr/>
                    <a:lstStyle/>
                    <a:p>
                      <a:pPr marL="31750">
                        <a:lnSpc>
                          <a:spcPts val="313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Companies</a:t>
                      </a:r>
                      <a:r>
                        <a:rPr sz="28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Act.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221130"/>
            <a:ext cx="8073390" cy="557403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Re-appointment</a:t>
            </a:r>
            <a:r>
              <a:rPr sz="2800" b="1" u="heavy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5080" indent="14859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Only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who has been appointed  by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company </a:t>
            </a:r>
            <a:r>
              <a:rPr sz="2800" dirty="0">
                <a:latin typeface="Times New Roman"/>
                <a:cs typeface="Times New Roman"/>
              </a:rPr>
              <a:t>should </a:t>
            </a:r>
            <a:r>
              <a:rPr sz="2800" spc="-5" dirty="0">
                <a:latin typeface="Times New Roman"/>
                <a:cs typeface="Times New Roman"/>
              </a:rPr>
              <a:t>be reappointed in the annual  general meeting. Of course, reappointment is </a:t>
            </a:r>
            <a:r>
              <a:rPr sz="2800" dirty="0">
                <a:latin typeface="Times New Roman"/>
                <a:cs typeface="Times New Roman"/>
              </a:rPr>
              <a:t>not  done </a:t>
            </a:r>
            <a:r>
              <a:rPr sz="2800" spc="-5" dirty="0">
                <a:latin typeface="Times New Roman"/>
                <a:cs typeface="Times New Roman"/>
              </a:rPr>
              <a:t>under following circumstances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428625" indent="-415925">
              <a:lnSpc>
                <a:spcPct val="100000"/>
              </a:lnSpc>
              <a:spcBef>
                <a:spcPts val="670"/>
              </a:spcBef>
              <a:buSzPct val="96428"/>
              <a:buAutoNum type="arabicParenBoth"/>
              <a:tabLst>
                <a:tab pos="429259" algn="l"/>
              </a:tabLst>
            </a:pP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auditor </a:t>
            </a:r>
            <a:r>
              <a:rPr sz="2800" spc="-5" dirty="0">
                <a:latin typeface="Times New Roman"/>
                <a:cs typeface="Times New Roman"/>
              </a:rPr>
              <a:t>is not qualified for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reappointment.</a:t>
            </a:r>
            <a:endParaRPr sz="2800"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675"/>
              </a:spcBef>
              <a:buSzPct val="96428"/>
              <a:buAutoNum type="arabicParenBoth"/>
              <a:tabLst>
                <a:tab pos="429259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 resolution </a:t>
            </a:r>
            <a:r>
              <a:rPr sz="2800" spc="-1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been passed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appoint another  person instead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him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resolution has been passed  that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same </a:t>
            </a:r>
            <a:r>
              <a:rPr sz="2800" spc="-5" dirty="0">
                <a:latin typeface="Times New Roman"/>
                <a:cs typeface="Times New Roman"/>
              </a:rPr>
              <a:t>auditor should </a:t>
            </a:r>
            <a:r>
              <a:rPr sz="2800" dirty="0">
                <a:latin typeface="Times New Roman"/>
                <a:cs typeface="Times New Roman"/>
              </a:rPr>
              <a:t>not be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reappointed.</a:t>
            </a:r>
            <a:endParaRPr sz="2800"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675"/>
              </a:spcBef>
              <a:buSzPct val="96428"/>
              <a:buAutoNum type="arabicParenBoth"/>
              <a:tabLst>
                <a:tab pos="429259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auditor has given a notice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writing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the  company about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unwillingness </a:t>
            </a:r>
            <a:r>
              <a:rPr sz="2800" dirty="0">
                <a:latin typeface="Times New Roman"/>
                <a:cs typeface="Times New Roman"/>
              </a:rPr>
              <a:t>for his </a:t>
            </a:r>
            <a:r>
              <a:rPr sz="2800" spc="-5" dirty="0">
                <a:latin typeface="Times New Roman"/>
                <a:cs typeface="Times New Roman"/>
              </a:rPr>
              <a:t>own  reappointment.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819148"/>
            <a:ext cx="807402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(4) </a:t>
            </a: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notice about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resolution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other auditor’s  appointment instead of the current auditor has </a:t>
            </a:r>
            <a:r>
              <a:rPr sz="2800" spc="-10" dirty="0">
                <a:latin typeface="Times New Roman"/>
                <a:cs typeface="Times New Roman"/>
              </a:rPr>
              <a:t>been  </a:t>
            </a:r>
            <a:r>
              <a:rPr sz="2800" spc="-5" dirty="0">
                <a:latin typeface="Times New Roman"/>
                <a:cs typeface="Times New Roman"/>
              </a:rPr>
              <a:t>received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company </a:t>
            </a:r>
            <a:r>
              <a:rPr sz="2800" dirty="0">
                <a:latin typeface="Times New Roman"/>
                <a:cs typeface="Times New Roman"/>
              </a:rPr>
              <a:t>but </a:t>
            </a:r>
            <a:r>
              <a:rPr sz="2800" spc="-5" dirty="0">
                <a:latin typeface="Times New Roman"/>
                <a:cs typeface="Times New Roman"/>
              </a:rPr>
              <a:t>because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death,  insanity, inability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disqualification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such person,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resolution cannot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proceeded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with.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819148"/>
            <a:ext cx="8074025" cy="446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Appointment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by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Central Government</a:t>
            </a:r>
            <a:r>
              <a:rPr sz="2800" b="1" u="heavy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1485900" algn="just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When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appointment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re-appointment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dirty="0">
                <a:latin typeface="Times New Roman"/>
                <a:cs typeface="Times New Roman"/>
              </a:rPr>
              <a:t>is not </a:t>
            </a:r>
            <a:r>
              <a:rPr sz="2800" spc="-5" dirty="0">
                <a:latin typeface="Times New Roman"/>
                <a:cs typeface="Times New Roman"/>
              </a:rPr>
              <a:t>possible </a:t>
            </a:r>
            <a:r>
              <a:rPr sz="2800" spc="-10" dirty="0">
                <a:latin typeface="Times New Roman"/>
                <a:cs typeface="Times New Roman"/>
              </a:rPr>
              <a:t>at </a:t>
            </a:r>
            <a:r>
              <a:rPr sz="2800" spc="-5" dirty="0">
                <a:latin typeface="Times New Roman"/>
                <a:cs typeface="Times New Roman"/>
              </a:rPr>
              <a:t>annual general  meeting of the </a:t>
            </a:r>
            <a:r>
              <a:rPr sz="2800" dirty="0">
                <a:latin typeface="Times New Roman"/>
                <a:cs typeface="Times New Roman"/>
              </a:rPr>
              <a:t>company, </a:t>
            </a:r>
            <a:r>
              <a:rPr sz="2800" spc="-5" dirty="0">
                <a:latin typeface="Times New Roman"/>
                <a:cs typeface="Times New Roman"/>
              </a:rPr>
              <a:t>the Central Government  appoints the auditor. In this </a:t>
            </a:r>
            <a:r>
              <a:rPr sz="2800" spc="-10" dirty="0">
                <a:latin typeface="Times New Roman"/>
                <a:cs typeface="Times New Roman"/>
              </a:rPr>
              <a:t>case,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company has to  inform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Central Government within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seven days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completion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annual general meeting </a:t>
            </a:r>
            <a:r>
              <a:rPr sz="2800" dirty="0">
                <a:latin typeface="Times New Roman"/>
                <a:cs typeface="Times New Roman"/>
              </a:rPr>
              <a:t>of the  </a:t>
            </a:r>
            <a:r>
              <a:rPr sz="2800" spc="-5" dirty="0">
                <a:latin typeface="Times New Roman"/>
                <a:cs typeface="Times New Roman"/>
              </a:rPr>
              <a:t>company that </a:t>
            </a: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is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appointed or </a:t>
            </a:r>
            <a:r>
              <a:rPr sz="2800" spc="-10" dirty="0">
                <a:latin typeface="Times New Roman"/>
                <a:cs typeface="Times New Roman"/>
              </a:rPr>
              <a:t>re-  </a:t>
            </a:r>
            <a:r>
              <a:rPr sz="2800" dirty="0">
                <a:latin typeface="Times New Roman"/>
                <a:cs typeface="Times New Roman"/>
              </a:rPr>
              <a:t>appointed.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/>
          <p:nvPr/>
        </p:nvSpPr>
        <p:spPr>
          <a:xfrm>
            <a:off x="805789" y="1729358"/>
            <a:ext cx="8045450" cy="0"/>
          </a:xfrm>
          <a:custGeom>
            <a:avLst/>
            <a:gdLst/>
            <a:ahLst/>
            <a:cxnLst/>
            <a:rect l="l" t="t" r="r" b="b"/>
            <a:pathLst>
              <a:path w="8045450">
                <a:moveTo>
                  <a:pt x="0" y="0"/>
                </a:moveTo>
                <a:lnTo>
                  <a:pt x="8045221" y="0"/>
                </a:lnTo>
              </a:path>
            </a:pathLst>
          </a:custGeom>
          <a:ln w="335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93191" y="1307084"/>
            <a:ext cx="8073390" cy="540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1430" indent="-342900">
              <a:lnSpc>
                <a:spcPct val="100000"/>
              </a:lnSpc>
              <a:spcBef>
                <a:spcPts val="95"/>
              </a:spcBef>
              <a:tabLst>
                <a:tab pos="570230" algn="l"/>
                <a:tab pos="2879090" algn="l"/>
                <a:tab pos="3467735" algn="l"/>
                <a:tab pos="4135120" algn="l"/>
                <a:tab pos="5554345" algn="l"/>
                <a:tab pos="6141085" algn="l"/>
              </a:tabLst>
            </a:pPr>
            <a:r>
              <a:rPr sz="2800" b="1" dirty="0">
                <a:latin typeface="Times New Roman"/>
                <a:cs typeface="Times New Roman"/>
              </a:rPr>
              <a:t>5</a:t>
            </a:r>
            <a:r>
              <a:rPr sz="2800" b="1" spc="-5" dirty="0">
                <a:latin typeface="Times New Roman"/>
                <a:cs typeface="Times New Roman"/>
              </a:rPr>
              <a:t>.</a:t>
            </a:r>
            <a:r>
              <a:rPr sz="2800" b="1" dirty="0">
                <a:latin typeface="Times New Roman"/>
                <a:cs typeface="Times New Roman"/>
              </a:rPr>
              <a:t>		</a:t>
            </a:r>
            <a:r>
              <a:rPr sz="2800" b="1" spc="-5" dirty="0">
                <a:latin typeface="Times New Roman"/>
                <a:cs typeface="Times New Roman"/>
              </a:rPr>
              <a:t>App</a:t>
            </a:r>
            <a:r>
              <a:rPr sz="2800" b="1" spc="5" dirty="0">
                <a:latin typeface="Times New Roman"/>
                <a:cs typeface="Times New Roman"/>
              </a:rPr>
              <a:t>o</a:t>
            </a:r>
            <a:r>
              <a:rPr sz="2800" b="1" spc="-5" dirty="0">
                <a:latin typeface="Times New Roman"/>
                <a:cs typeface="Times New Roman"/>
              </a:rPr>
              <a:t>in</a:t>
            </a:r>
            <a:r>
              <a:rPr sz="2800" b="1" spc="5" dirty="0">
                <a:latin typeface="Times New Roman"/>
                <a:cs typeface="Times New Roman"/>
              </a:rPr>
              <a:t>t</a:t>
            </a:r>
            <a:r>
              <a:rPr sz="2800" b="1" spc="-5" dirty="0">
                <a:latin typeface="Times New Roman"/>
                <a:cs typeface="Times New Roman"/>
              </a:rPr>
              <a:t>me</a:t>
            </a:r>
            <a:r>
              <a:rPr sz="2800" b="1" dirty="0">
                <a:latin typeface="Times New Roman"/>
                <a:cs typeface="Times New Roman"/>
              </a:rPr>
              <a:t>n</a:t>
            </a:r>
            <a:r>
              <a:rPr sz="2800" b="1" spc="-5" dirty="0">
                <a:latin typeface="Times New Roman"/>
                <a:cs typeface="Times New Roman"/>
              </a:rPr>
              <a:t>t</a:t>
            </a:r>
            <a:r>
              <a:rPr sz="2800" b="1" dirty="0">
                <a:latin typeface="Times New Roman"/>
                <a:cs typeface="Times New Roman"/>
              </a:rPr>
              <a:t>	o</a:t>
            </a:r>
            <a:r>
              <a:rPr sz="2800" b="1" spc="-5" dirty="0">
                <a:latin typeface="Times New Roman"/>
                <a:cs typeface="Times New Roman"/>
              </a:rPr>
              <a:t>f</a:t>
            </a:r>
            <a:r>
              <a:rPr sz="2800" b="1" dirty="0">
                <a:latin typeface="Times New Roman"/>
                <a:cs typeface="Times New Roman"/>
              </a:rPr>
              <a:t>	a</a:t>
            </a:r>
            <a:r>
              <a:rPr sz="2800" b="1" spc="-5" dirty="0">
                <a:latin typeface="Times New Roman"/>
                <a:cs typeface="Times New Roman"/>
              </a:rPr>
              <a:t>n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a</a:t>
            </a:r>
            <a:r>
              <a:rPr sz="2800" b="1" dirty="0">
                <a:latin typeface="Times New Roman"/>
                <a:cs typeface="Times New Roman"/>
              </a:rPr>
              <a:t>u</a:t>
            </a:r>
            <a:r>
              <a:rPr sz="2800" b="1" spc="-5" dirty="0">
                <a:latin typeface="Times New Roman"/>
                <a:cs typeface="Times New Roman"/>
              </a:rPr>
              <a:t>di</a:t>
            </a:r>
            <a:r>
              <a:rPr sz="2800" b="1" spc="5" dirty="0">
                <a:latin typeface="Times New Roman"/>
                <a:cs typeface="Times New Roman"/>
              </a:rPr>
              <a:t>t</a:t>
            </a:r>
            <a:r>
              <a:rPr sz="2800" b="1" spc="-5" dirty="0">
                <a:latin typeface="Times New Roman"/>
                <a:cs typeface="Times New Roman"/>
              </a:rPr>
              <a:t>or</a:t>
            </a:r>
            <a:r>
              <a:rPr sz="2800" b="1" dirty="0">
                <a:latin typeface="Times New Roman"/>
                <a:cs typeface="Times New Roman"/>
              </a:rPr>
              <a:t>	o</a:t>
            </a:r>
            <a:r>
              <a:rPr sz="2800" b="1" spc="-5" dirty="0">
                <a:latin typeface="Times New Roman"/>
                <a:cs typeface="Times New Roman"/>
              </a:rPr>
              <a:t>f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Go</a:t>
            </a:r>
            <a:r>
              <a:rPr sz="2800" b="1" dirty="0">
                <a:latin typeface="Times New Roman"/>
                <a:cs typeface="Times New Roman"/>
              </a:rPr>
              <a:t>v</a:t>
            </a:r>
            <a:r>
              <a:rPr sz="2800" b="1" spc="-5" dirty="0">
                <a:latin typeface="Times New Roman"/>
                <a:cs typeface="Times New Roman"/>
              </a:rPr>
              <a:t>e</a:t>
            </a:r>
            <a:r>
              <a:rPr sz="2800" b="1" spc="-20" dirty="0">
                <a:latin typeface="Times New Roman"/>
                <a:cs typeface="Times New Roman"/>
              </a:rPr>
              <a:t>r</a:t>
            </a:r>
            <a:r>
              <a:rPr sz="2800" b="1" spc="-5" dirty="0">
                <a:latin typeface="Times New Roman"/>
                <a:cs typeface="Times New Roman"/>
              </a:rPr>
              <a:t>nment 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Company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Corporation</a:t>
            </a:r>
            <a:r>
              <a:rPr sz="2800" b="1" u="heavy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5080" indent="1485900" algn="just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imes New Roman"/>
                <a:cs typeface="Times New Roman"/>
              </a:rPr>
              <a:t>In the </a:t>
            </a:r>
            <a:r>
              <a:rPr sz="2800" dirty="0">
                <a:latin typeface="Times New Roman"/>
                <a:cs typeface="Times New Roman"/>
              </a:rPr>
              <a:t>Corporation, </a:t>
            </a:r>
            <a:r>
              <a:rPr sz="2800" spc="-5" dirty="0">
                <a:latin typeface="Times New Roman"/>
                <a:cs typeface="Times New Roman"/>
              </a:rPr>
              <a:t>government companies  which are established </a:t>
            </a:r>
            <a:r>
              <a:rPr sz="2800" spc="-10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laws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State  Government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Central Government in which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government has </a:t>
            </a:r>
            <a:r>
              <a:rPr sz="2800" dirty="0">
                <a:latin typeface="Times New Roman"/>
                <a:cs typeface="Times New Roman"/>
              </a:rPr>
              <a:t>the right for </a:t>
            </a:r>
            <a:r>
              <a:rPr sz="2800" spc="-5" dirty="0">
                <a:latin typeface="Times New Roman"/>
                <a:cs typeface="Times New Roman"/>
              </a:rPr>
              <a:t>more than 50%,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appointment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such companies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done 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Central Government </a:t>
            </a:r>
            <a:r>
              <a:rPr sz="2800" dirty="0">
                <a:latin typeface="Times New Roman"/>
                <a:cs typeface="Times New Roman"/>
              </a:rPr>
              <a:t>on the </a:t>
            </a:r>
            <a:r>
              <a:rPr sz="2800" spc="-5" dirty="0">
                <a:latin typeface="Times New Roman"/>
                <a:cs typeface="Times New Roman"/>
              </a:rPr>
              <a:t>advice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 Comptroller and Auditor General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India.</a:t>
            </a:r>
            <a:endParaRPr sz="28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680"/>
              </a:spcBef>
            </a:pPr>
            <a:r>
              <a:rPr sz="2800" spc="-5" dirty="0">
                <a:latin typeface="Times New Roman"/>
                <a:cs typeface="Times New Roman"/>
              </a:rPr>
              <a:t>e.g. LIC, General </a:t>
            </a:r>
            <a:r>
              <a:rPr sz="2800" dirty="0">
                <a:latin typeface="Times New Roman"/>
                <a:cs typeface="Times New Roman"/>
              </a:rPr>
              <a:t>Insurance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Corporation..</a:t>
            </a:r>
            <a:endParaRPr sz="2800">
              <a:latin typeface="Times New Roman"/>
              <a:cs typeface="Times New Roman"/>
            </a:endParaRPr>
          </a:p>
          <a:p>
            <a:pPr marL="355600" marR="8255" indent="-78105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latin typeface="Times New Roman"/>
                <a:cs typeface="Times New Roman"/>
              </a:rPr>
              <a:t>The current CAG </a:t>
            </a:r>
            <a:r>
              <a:rPr sz="2800" b="1" dirty="0">
                <a:latin typeface="Times New Roman"/>
                <a:cs typeface="Times New Roman"/>
              </a:rPr>
              <a:t>of </a:t>
            </a:r>
            <a:r>
              <a:rPr sz="2800" b="1" spc="-5" dirty="0">
                <a:latin typeface="Times New Roman"/>
                <a:cs typeface="Times New Roman"/>
              </a:rPr>
              <a:t>India </a:t>
            </a:r>
            <a:r>
              <a:rPr sz="2800" b="1" spc="-10" dirty="0">
                <a:latin typeface="Times New Roman"/>
                <a:cs typeface="Times New Roman"/>
              </a:rPr>
              <a:t>is </a:t>
            </a:r>
            <a:r>
              <a:rPr sz="2800" b="1" dirty="0">
                <a:latin typeface="Times New Roman"/>
                <a:cs typeface="Times New Roman"/>
              </a:rPr>
              <a:t>Shashi </a:t>
            </a:r>
            <a:r>
              <a:rPr sz="2800" b="1" spc="-5" dirty="0">
                <a:latin typeface="Times New Roman"/>
                <a:cs typeface="Times New Roman"/>
              </a:rPr>
              <a:t>Kant Sharma,  </a:t>
            </a:r>
            <a:r>
              <a:rPr sz="2800" b="1" spc="-15" dirty="0">
                <a:latin typeface="Times New Roman"/>
                <a:cs typeface="Times New Roman"/>
              </a:rPr>
              <a:t>who was </a:t>
            </a:r>
            <a:r>
              <a:rPr sz="2800" b="1" dirty="0">
                <a:latin typeface="Times New Roman"/>
                <a:cs typeface="Times New Roman"/>
              </a:rPr>
              <a:t>appointed on 23 </a:t>
            </a:r>
            <a:r>
              <a:rPr sz="2800" b="1" spc="-5" dirty="0">
                <a:latin typeface="Times New Roman"/>
                <a:cs typeface="Times New Roman"/>
              </a:rPr>
              <a:t>May</a:t>
            </a:r>
            <a:r>
              <a:rPr sz="2800" b="1" spc="100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2013.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819148"/>
            <a:ext cx="8072755" cy="4975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6.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Appointment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by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 Special Resolution</a:t>
            </a:r>
            <a:r>
              <a:rPr sz="2800" b="1" u="heavy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According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amendment in Companies Act </a:t>
            </a:r>
            <a:r>
              <a:rPr sz="2800" dirty="0">
                <a:latin typeface="Times New Roman"/>
                <a:cs typeface="Times New Roman"/>
              </a:rPr>
              <a:t>of  1974, </a:t>
            </a:r>
            <a:r>
              <a:rPr sz="2800" spc="-5" dirty="0">
                <a:latin typeface="Times New Roman"/>
                <a:cs typeface="Times New Roman"/>
              </a:rPr>
              <a:t>a new </a:t>
            </a:r>
            <a:r>
              <a:rPr sz="2800" dirty="0">
                <a:latin typeface="Times New Roman"/>
                <a:cs typeface="Times New Roman"/>
              </a:rPr>
              <a:t>section-224 (1) (A)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included. </a:t>
            </a:r>
            <a:r>
              <a:rPr sz="2800" spc="-10" dirty="0">
                <a:latin typeface="Times New Roman"/>
                <a:cs typeface="Times New Roman"/>
              </a:rPr>
              <a:t>As  </a:t>
            </a:r>
            <a:r>
              <a:rPr sz="2800" spc="-5" dirty="0">
                <a:latin typeface="Times New Roman"/>
                <a:cs typeface="Times New Roman"/>
              </a:rPr>
              <a:t>informed in it, </a:t>
            </a:r>
            <a:r>
              <a:rPr sz="2800" dirty="0">
                <a:latin typeface="Times New Roman"/>
                <a:cs typeface="Times New Roman"/>
              </a:rPr>
              <a:t>the auditor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be appointed or  reappointed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special resolution passed in the  annual general meeting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 in the  following circumstances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(1) The company </a:t>
            </a:r>
            <a:r>
              <a:rPr sz="2800" dirty="0">
                <a:latin typeface="Times New Roman"/>
                <a:cs typeface="Times New Roman"/>
              </a:rPr>
              <a:t>whose </a:t>
            </a:r>
            <a:r>
              <a:rPr sz="2800" spc="-5" dirty="0">
                <a:latin typeface="Times New Roman"/>
                <a:cs typeface="Times New Roman"/>
              </a:rPr>
              <a:t>25% or more of subscribed  capital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held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public financial institution,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Central Government </a:t>
            </a:r>
            <a:r>
              <a:rPr sz="2800" dirty="0">
                <a:latin typeface="Times New Roman"/>
                <a:cs typeface="Times New Roman"/>
              </a:rPr>
              <a:t>or the </a:t>
            </a:r>
            <a:r>
              <a:rPr sz="2800" spc="-5" dirty="0">
                <a:latin typeface="Times New Roman"/>
                <a:cs typeface="Times New Roman"/>
              </a:rPr>
              <a:t>State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Government;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4025" cy="5317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2900" algn="just">
              <a:lnSpc>
                <a:spcPct val="100000"/>
              </a:lnSpc>
              <a:spcBef>
                <a:spcPts val="95"/>
              </a:spcBef>
              <a:buAutoNum type="arabicParenBoth" startAt="2"/>
              <a:tabLst>
                <a:tab pos="53149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company </a:t>
            </a:r>
            <a:r>
              <a:rPr sz="2800" dirty="0">
                <a:latin typeface="Times New Roman"/>
                <a:cs typeface="Times New Roman"/>
              </a:rPr>
              <a:t>whose 25% </a:t>
            </a:r>
            <a:r>
              <a:rPr sz="2800" spc="-1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more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Capital is held  </a:t>
            </a:r>
            <a:r>
              <a:rPr sz="2800" dirty="0">
                <a:latin typeface="Times New Roman"/>
                <a:cs typeface="Times New Roman"/>
              </a:rPr>
              <a:t>by such </a:t>
            </a:r>
            <a:r>
              <a:rPr sz="2800" spc="-5" dirty="0">
                <a:latin typeface="Times New Roman"/>
                <a:cs typeface="Times New Roman"/>
              </a:rPr>
              <a:t>financial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any other institution established  </a:t>
            </a:r>
            <a:r>
              <a:rPr sz="2800" dirty="0">
                <a:latin typeface="Times New Roman"/>
                <a:cs typeface="Times New Roman"/>
              </a:rPr>
              <a:t>under </a:t>
            </a:r>
            <a:r>
              <a:rPr sz="2800" spc="-5" dirty="0">
                <a:latin typeface="Times New Roman"/>
                <a:cs typeface="Times New Roman"/>
              </a:rPr>
              <a:t>the State </a:t>
            </a:r>
            <a:r>
              <a:rPr sz="2800" spc="-10" dirty="0">
                <a:latin typeface="Times New Roman"/>
                <a:cs typeface="Times New Roman"/>
              </a:rPr>
              <a:t>Act </a:t>
            </a:r>
            <a:r>
              <a:rPr sz="2800" spc="-5" dirty="0">
                <a:latin typeface="Times New Roman"/>
                <a:cs typeface="Times New Roman"/>
              </a:rPr>
              <a:t>and 51% of subscribed capital is  held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State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Government;</a:t>
            </a:r>
            <a:endParaRPr sz="2800">
              <a:latin typeface="Times New Roman"/>
              <a:cs typeface="Times New Roman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675"/>
              </a:spcBef>
              <a:buAutoNum type="arabicParenBoth" startAt="2"/>
              <a:tabLst>
                <a:tab pos="51879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company </a:t>
            </a:r>
            <a:r>
              <a:rPr sz="2800" dirty="0">
                <a:latin typeface="Times New Roman"/>
                <a:cs typeface="Times New Roman"/>
              </a:rPr>
              <a:t>whose 25% or </a:t>
            </a:r>
            <a:r>
              <a:rPr sz="2800" spc="-5" dirty="0">
                <a:latin typeface="Times New Roman"/>
                <a:cs typeface="Times New Roman"/>
              </a:rPr>
              <a:t>more subscribed </a:t>
            </a:r>
            <a:r>
              <a:rPr sz="2800" spc="-10" dirty="0">
                <a:latin typeface="Times New Roman"/>
                <a:cs typeface="Times New Roman"/>
              </a:rPr>
              <a:t>capital  </a:t>
            </a:r>
            <a:r>
              <a:rPr sz="2800" spc="-5" dirty="0">
                <a:latin typeface="Times New Roman"/>
                <a:cs typeface="Times New Roman"/>
              </a:rPr>
              <a:t>is held </a:t>
            </a:r>
            <a:r>
              <a:rPr sz="2800" spc="-1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nationalized bank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general insurance  company.</a:t>
            </a:r>
            <a:endParaRPr sz="2800">
              <a:latin typeface="Times New Roman"/>
              <a:cs typeface="Times New Roman"/>
            </a:endParaRPr>
          </a:p>
          <a:p>
            <a:pPr marL="355600" marR="5080" indent="14859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the auditor </a:t>
            </a:r>
            <a:r>
              <a:rPr sz="2800" spc="-5" dirty="0">
                <a:latin typeface="Times New Roman"/>
                <a:cs typeface="Times New Roman"/>
              </a:rPr>
              <a:t>has </a:t>
            </a:r>
            <a:r>
              <a:rPr sz="2800" spc="-10" dirty="0">
                <a:latin typeface="Times New Roman"/>
                <a:cs typeface="Times New Roman"/>
              </a:rPr>
              <a:t>been </a:t>
            </a:r>
            <a:r>
              <a:rPr sz="2800" spc="-5" dirty="0">
                <a:latin typeface="Times New Roman"/>
                <a:cs typeface="Times New Roman"/>
              </a:rPr>
              <a:t>appointed </a:t>
            </a:r>
            <a:r>
              <a:rPr sz="2800" dirty="0">
                <a:latin typeface="Times New Roman"/>
                <a:cs typeface="Times New Roman"/>
              </a:rPr>
              <a:t>without  </a:t>
            </a:r>
            <a:r>
              <a:rPr sz="2800" spc="-5" dirty="0">
                <a:latin typeface="Times New Roman"/>
                <a:cs typeface="Times New Roman"/>
              </a:rPr>
              <a:t>passing any special resolution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company, it will  be considered that the </a:t>
            </a:r>
            <a:r>
              <a:rPr sz="2800" dirty="0">
                <a:latin typeface="Times New Roman"/>
                <a:cs typeface="Times New Roman"/>
              </a:rPr>
              <a:t>auditor </a:t>
            </a:r>
            <a:r>
              <a:rPr sz="2800" spc="-1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not been appointed  </a:t>
            </a:r>
            <a:r>
              <a:rPr sz="2800" spc="-10" dirty="0">
                <a:latin typeface="Times New Roman"/>
                <a:cs typeface="Times New Roman"/>
              </a:rPr>
              <a:t>at </a:t>
            </a:r>
            <a:r>
              <a:rPr sz="2800" spc="-5" dirty="0">
                <a:latin typeface="Times New Roman"/>
                <a:cs typeface="Times New Roman"/>
              </a:rPr>
              <a:t>all and later,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Central Government will get </a:t>
            </a:r>
            <a:r>
              <a:rPr sz="2800" dirty="0">
                <a:latin typeface="Times New Roman"/>
                <a:cs typeface="Times New Roman"/>
              </a:rPr>
              <a:t>the  right of </a:t>
            </a:r>
            <a:r>
              <a:rPr sz="2800" spc="-5" dirty="0">
                <a:latin typeface="Times New Roman"/>
                <a:cs typeface="Times New Roman"/>
              </a:rPr>
              <a:t>appointing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auditor.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733573"/>
            <a:ext cx="8074025" cy="489077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Appointment to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fill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casual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vacancy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5080" indent="1485900" algn="just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imes New Roman"/>
                <a:cs typeface="Times New Roman"/>
              </a:rPr>
              <a:t>If there is any casual vacancy of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auditor  because </a:t>
            </a:r>
            <a:r>
              <a:rPr sz="2800" spc="-1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death, insanity, insolvency, the board </a:t>
            </a:r>
            <a:r>
              <a:rPr sz="2800" dirty="0">
                <a:latin typeface="Times New Roman"/>
                <a:cs typeface="Times New Roman"/>
              </a:rPr>
              <a:t>of  </a:t>
            </a:r>
            <a:r>
              <a:rPr sz="2800" spc="-5" dirty="0">
                <a:latin typeface="Times New Roman"/>
                <a:cs typeface="Times New Roman"/>
              </a:rPr>
              <a:t>directors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appoint another auditor, </a:t>
            </a:r>
            <a:r>
              <a:rPr sz="2800" dirty="0">
                <a:latin typeface="Times New Roman"/>
                <a:cs typeface="Times New Roman"/>
              </a:rPr>
              <a:t>but </a:t>
            </a:r>
            <a:r>
              <a:rPr sz="2800" spc="-5" dirty="0">
                <a:latin typeface="Times New Roman"/>
                <a:cs typeface="Times New Roman"/>
              </a:rPr>
              <a:t>if the  current auditor has resigned and there is any vacancy,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board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directors cannot appoint any other  auditor. General meeting possesses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right to fill the  casual vacancy that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caused </a:t>
            </a:r>
            <a:r>
              <a:rPr sz="2800" spc="-10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resignation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15" dirty="0">
                <a:latin typeface="Times New Roman"/>
                <a:cs typeface="Times New Roman"/>
              </a:rPr>
              <a:t>an  </a:t>
            </a:r>
            <a:r>
              <a:rPr sz="2800" dirty="0">
                <a:latin typeface="Times New Roman"/>
                <a:cs typeface="Times New Roman"/>
              </a:rPr>
              <a:t>auditor.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dirty="0">
                <a:latin typeface="Times New Roman"/>
                <a:cs typeface="Times New Roman"/>
              </a:rPr>
              <a:t>appointed </a:t>
            </a:r>
            <a:r>
              <a:rPr sz="2800" spc="-5" dirty="0">
                <a:latin typeface="Times New Roman"/>
                <a:cs typeface="Times New Roman"/>
              </a:rPr>
              <a:t>for such casual vacancy  will held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office </a:t>
            </a:r>
            <a:r>
              <a:rPr sz="2800" dirty="0">
                <a:latin typeface="Times New Roman"/>
                <a:cs typeface="Times New Roman"/>
              </a:rPr>
              <a:t>till the </a:t>
            </a:r>
            <a:r>
              <a:rPr sz="2800" spc="-5" dirty="0">
                <a:latin typeface="Times New Roman"/>
                <a:cs typeface="Times New Roman"/>
              </a:rPr>
              <a:t>completion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next annual  general meeting.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352501"/>
            <a:ext cx="6484747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Auditor’s Remuneration</a:t>
            </a:r>
            <a:r>
              <a:rPr spc="-85" dirty="0"/>
              <a:t> </a:t>
            </a:r>
            <a:r>
              <a:rPr dirty="0"/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6091" y="1307084"/>
            <a:ext cx="7730490" cy="4293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48590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spc="-10" dirty="0">
                <a:latin typeface="Times New Roman"/>
                <a:cs typeface="Times New Roman"/>
              </a:rPr>
              <a:t>has been </a:t>
            </a:r>
            <a:r>
              <a:rPr sz="2800" spc="-5" dirty="0">
                <a:latin typeface="Times New Roman"/>
                <a:cs typeface="Times New Roman"/>
              </a:rPr>
              <a:t>appointed </a:t>
            </a:r>
            <a:r>
              <a:rPr sz="2800" spc="-1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the  board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directors,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remuneration </a:t>
            </a:r>
            <a:r>
              <a:rPr sz="2800" dirty="0">
                <a:latin typeface="Times New Roman"/>
                <a:cs typeface="Times New Roman"/>
              </a:rPr>
              <a:t>too </a:t>
            </a:r>
            <a:r>
              <a:rPr sz="2800" spc="-5" dirty="0">
                <a:latin typeface="Times New Roman"/>
                <a:cs typeface="Times New Roman"/>
              </a:rPr>
              <a:t>will </a:t>
            </a:r>
            <a:r>
              <a:rPr sz="2800" dirty="0">
                <a:latin typeface="Times New Roman"/>
                <a:cs typeface="Times New Roman"/>
              </a:rPr>
              <a:t>be  </a:t>
            </a:r>
            <a:r>
              <a:rPr sz="2800" spc="-5" dirty="0">
                <a:latin typeface="Times New Roman"/>
                <a:cs typeface="Times New Roman"/>
              </a:rPr>
              <a:t>decided </a:t>
            </a:r>
            <a:r>
              <a:rPr sz="2800" spc="-1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the board of directors. If the auditor </a:t>
            </a:r>
            <a:r>
              <a:rPr sz="2800" spc="-15" dirty="0">
                <a:latin typeface="Times New Roman"/>
                <a:cs typeface="Times New Roman"/>
              </a:rPr>
              <a:t>has 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been appointed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the annual general meeting,</a:t>
            </a:r>
            <a:r>
              <a:rPr sz="2800" spc="4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his  remuneration will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decided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annual general  </a:t>
            </a:r>
            <a:r>
              <a:rPr sz="2800" spc="-10" dirty="0">
                <a:latin typeface="Times New Roman"/>
                <a:cs typeface="Times New Roman"/>
              </a:rPr>
              <a:t>meeting </a:t>
            </a:r>
            <a:r>
              <a:rPr sz="2800" spc="-5" dirty="0">
                <a:latin typeface="Times New Roman"/>
                <a:cs typeface="Times New Roman"/>
              </a:rPr>
              <a:t>itself. If auditor has been appointed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the  Central Government, the Central Government </a:t>
            </a:r>
            <a:r>
              <a:rPr sz="2800" dirty="0">
                <a:latin typeface="Times New Roman"/>
                <a:cs typeface="Times New Roman"/>
              </a:rPr>
              <a:t>will  </a:t>
            </a:r>
            <a:r>
              <a:rPr sz="2800" spc="-5" dirty="0">
                <a:latin typeface="Times New Roman"/>
                <a:cs typeface="Times New Roman"/>
              </a:rPr>
              <a:t>decide his remuneration too. In </a:t>
            </a:r>
            <a:r>
              <a:rPr sz="2800" dirty="0">
                <a:latin typeface="Times New Roman"/>
                <a:cs typeface="Times New Roman"/>
              </a:rPr>
              <a:t>short, one </a:t>
            </a:r>
            <a:r>
              <a:rPr sz="2800" spc="-5" dirty="0">
                <a:latin typeface="Times New Roman"/>
                <a:cs typeface="Times New Roman"/>
              </a:rPr>
              <a:t>who  appoints will decide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remuneration </a:t>
            </a:r>
            <a:r>
              <a:rPr sz="2800" dirty="0">
                <a:latin typeface="Times New Roman"/>
                <a:cs typeface="Times New Roman"/>
              </a:rPr>
              <a:t>too but </a:t>
            </a:r>
            <a:r>
              <a:rPr sz="2800" spc="-5" dirty="0">
                <a:latin typeface="Times New Roman"/>
                <a:cs typeface="Times New Roman"/>
              </a:rPr>
              <a:t>the  remuneration is paid by the company.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72688" y="1819148"/>
            <a:ext cx="21812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79855" algn="l"/>
              </a:tabLst>
            </a:pPr>
            <a:r>
              <a:rPr sz="2800" spc="-5" dirty="0">
                <a:latin typeface="Times New Roman"/>
                <a:cs typeface="Times New Roman"/>
              </a:rPr>
              <a:t>am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v</a:t>
            </a:r>
            <a:r>
              <a:rPr sz="2800" spc="-20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26963" y="1819148"/>
            <a:ext cx="103631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88645" algn="l"/>
              </a:tabLst>
            </a:pPr>
            <a:r>
              <a:rPr sz="2800" spc="-5" dirty="0">
                <a:latin typeface="Times New Roman"/>
                <a:cs typeface="Times New Roman"/>
              </a:rPr>
              <a:t>to	t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6091" y="1819148"/>
            <a:ext cx="215392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48590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The  rei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rse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ent  remuneration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26384" y="2245563"/>
            <a:ext cx="269494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41935">
              <a:lnSpc>
                <a:spcPct val="100000"/>
              </a:lnSpc>
              <a:spcBef>
                <a:spcPts val="95"/>
              </a:spcBef>
              <a:tabLst>
                <a:tab pos="605155" algn="l"/>
                <a:tab pos="856615" algn="l"/>
                <a:tab pos="1332230" algn="l"/>
                <a:tab pos="2443480" algn="l"/>
              </a:tabLst>
            </a:pPr>
            <a:r>
              <a:rPr sz="2800" spc="-5" dirty="0">
                <a:latin typeface="Times New Roman"/>
                <a:cs typeface="Times New Roman"/>
              </a:rPr>
              <a:t>of		expenses	is  of	the	auditor.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38215" y="2245563"/>
            <a:ext cx="152463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6035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included  Ac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ng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36079" y="1819148"/>
            <a:ext cx="163004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18895" algn="l"/>
              </a:tabLst>
            </a:pPr>
            <a:r>
              <a:rPr sz="2800" spc="-5" dirty="0">
                <a:latin typeface="Times New Roman"/>
                <a:cs typeface="Times New Roman"/>
              </a:rPr>
              <a:t>auditor	</a:t>
            </a:r>
            <a:r>
              <a:rPr sz="2800" spc="-15" dirty="0">
                <a:latin typeface="Times New Roman"/>
                <a:cs typeface="Times New Roman"/>
              </a:rPr>
              <a:t>as</a:t>
            </a:r>
            <a:endParaRPr sz="2800">
              <a:latin typeface="Times New Roman"/>
              <a:cs typeface="Times New Roman"/>
            </a:endParaRPr>
          </a:p>
          <a:p>
            <a:pPr marL="602615">
              <a:lnSpc>
                <a:spcPct val="100000"/>
              </a:lnSpc>
              <a:tabLst>
                <a:tab pos="1181735" algn="l"/>
              </a:tabLst>
            </a:pPr>
            <a:r>
              <a:rPr sz="2800" spc="-5" dirty="0">
                <a:latin typeface="Times New Roman"/>
                <a:cs typeface="Times New Roman"/>
              </a:rPr>
              <a:t>in	the</a:t>
            </a:r>
            <a:endParaRPr sz="2800">
              <a:latin typeface="Times New Roman"/>
              <a:cs typeface="Times New Roman"/>
            </a:endParaRPr>
          </a:p>
          <a:p>
            <a:pPr marL="611505">
              <a:lnSpc>
                <a:spcPct val="100000"/>
              </a:lnSpc>
              <a:tabLst>
                <a:tab pos="1183005" algn="l"/>
              </a:tabLst>
            </a:pPr>
            <a:r>
              <a:rPr sz="2800" spc="-1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6091" y="3099561"/>
            <a:ext cx="773049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provisions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Companies Act, remuneration paid to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should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shown separately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it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be  </a:t>
            </a:r>
            <a:r>
              <a:rPr sz="2800" spc="-5" dirty="0">
                <a:latin typeface="Times New Roman"/>
                <a:cs typeface="Times New Roman"/>
              </a:rPr>
              <a:t>shown in </a:t>
            </a:r>
            <a:r>
              <a:rPr sz="2800" dirty="0">
                <a:latin typeface="Times New Roman"/>
                <a:cs typeface="Times New Roman"/>
              </a:rPr>
              <a:t>the profit </a:t>
            </a:r>
            <a:r>
              <a:rPr sz="2800" spc="-5" dirty="0">
                <a:latin typeface="Times New Roman"/>
                <a:cs typeface="Times New Roman"/>
              </a:rPr>
              <a:t>and loss account </a:t>
            </a:r>
            <a:r>
              <a:rPr sz="2800" dirty="0">
                <a:latin typeface="Times New Roman"/>
                <a:cs typeface="Times New Roman"/>
              </a:rPr>
              <a:t>of the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company.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210057"/>
            <a:ext cx="48670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2755" cy="4890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compared </a:t>
            </a:r>
            <a:r>
              <a:rPr sz="2800" dirty="0">
                <a:latin typeface="Times New Roman"/>
                <a:cs typeface="Times New Roman"/>
              </a:rPr>
              <a:t>to the Sole </a:t>
            </a:r>
            <a:r>
              <a:rPr sz="2800" spc="-5" dirty="0">
                <a:latin typeface="Times New Roman"/>
                <a:cs typeface="Times New Roman"/>
              </a:rPr>
              <a:t>proprietorship </a:t>
            </a:r>
            <a:r>
              <a:rPr sz="2800" dirty="0">
                <a:latin typeface="Times New Roman"/>
                <a:cs typeface="Times New Roman"/>
              </a:rPr>
              <a:t>or  </a:t>
            </a:r>
            <a:r>
              <a:rPr sz="2800" spc="-5" dirty="0">
                <a:latin typeface="Times New Roman"/>
                <a:cs typeface="Times New Roman"/>
              </a:rPr>
              <a:t>partnership,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Company </a:t>
            </a:r>
            <a:r>
              <a:rPr sz="2800" dirty="0">
                <a:latin typeface="Times New Roman"/>
                <a:cs typeface="Times New Roman"/>
              </a:rPr>
              <a:t>form of </a:t>
            </a:r>
            <a:r>
              <a:rPr sz="2800" spc="-5" dirty="0">
                <a:latin typeface="Times New Roman"/>
                <a:cs typeface="Times New Roman"/>
              </a:rPr>
              <a:t>organization  </a:t>
            </a:r>
            <a:r>
              <a:rPr sz="2800" dirty="0">
                <a:latin typeface="Times New Roman"/>
                <a:cs typeface="Times New Roman"/>
              </a:rPr>
              <a:t>differs </a:t>
            </a:r>
            <a:r>
              <a:rPr sz="2800" spc="-5" dirty="0">
                <a:latin typeface="Times New Roman"/>
                <a:cs typeface="Times New Roman"/>
              </a:rPr>
              <a:t>in one important respect &amp; it is that </a:t>
            </a:r>
            <a:r>
              <a:rPr sz="2800" spc="-1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business like sole proprietorship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a partnership firm  is managed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owners.</a:t>
            </a:r>
            <a:endParaRPr sz="2800">
              <a:latin typeface="Times New Roman"/>
              <a:cs typeface="Times New Roman"/>
            </a:endParaRPr>
          </a:p>
          <a:p>
            <a:pPr marL="355600" marR="6985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Whereas in </a:t>
            </a:r>
            <a:r>
              <a:rPr sz="2800" spc="-10" dirty="0">
                <a:latin typeface="Times New Roman"/>
                <a:cs typeface="Times New Roman"/>
              </a:rPr>
              <a:t>case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a company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ownership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 company 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management vest in</a:t>
            </a:r>
            <a:r>
              <a:rPr sz="2800" spc="4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different  </a:t>
            </a:r>
            <a:r>
              <a:rPr sz="2800" dirty="0">
                <a:latin typeface="Times New Roman"/>
                <a:cs typeface="Times New Roman"/>
              </a:rPr>
              <a:t>persons.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share holders who are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owners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  have no </a:t>
            </a:r>
            <a:r>
              <a:rPr sz="2800" dirty="0">
                <a:latin typeface="Times New Roman"/>
                <a:cs typeface="Times New Roman"/>
              </a:rPr>
              <a:t>right </a:t>
            </a:r>
            <a:r>
              <a:rPr sz="2800" spc="-5" dirty="0">
                <a:latin typeface="Times New Roman"/>
                <a:cs typeface="Times New Roman"/>
              </a:rPr>
              <a:t>to take part in the management of  </a:t>
            </a:r>
            <a:r>
              <a:rPr sz="2800" dirty="0">
                <a:latin typeface="Times New Roman"/>
                <a:cs typeface="Times New Roman"/>
              </a:rPr>
              <a:t>business.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1" y="352501"/>
            <a:ext cx="548538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Removal of </a:t>
            </a:r>
            <a:r>
              <a:rPr dirty="0"/>
              <a:t>an</a:t>
            </a:r>
            <a:r>
              <a:rPr spc="-95" dirty="0"/>
              <a:t> </a:t>
            </a:r>
            <a:r>
              <a:rPr spc="-5" dirty="0"/>
              <a:t>Auditor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3390" cy="4697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Expiry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his</a:t>
            </a:r>
            <a:r>
              <a:rPr sz="2800" b="1" u="heavy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term: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/>
            </a:pPr>
            <a:endParaRPr sz="4000">
              <a:latin typeface="Times New Roman"/>
              <a:cs typeface="Times New Roman"/>
            </a:endParaRPr>
          </a:p>
          <a:p>
            <a:pPr marL="927100" lvl="1" indent="-513715">
              <a:lnSpc>
                <a:spcPct val="100000"/>
              </a:lnSpc>
              <a:buFont typeface="Wingdings"/>
              <a:buChar char=""/>
              <a:tabLst>
                <a:tab pos="927100" algn="l"/>
                <a:tab pos="927735" algn="l"/>
              </a:tabLst>
            </a:pPr>
            <a:r>
              <a:rPr sz="2400" dirty="0">
                <a:latin typeface="Times New Roman"/>
                <a:cs typeface="Times New Roman"/>
              </a:rPr>
              <a:t>The First </a:t>
            </a:r>
            <a:r>
              <a:rPr sz="2400" spc="-5" dirty="0">
                <a:latin typeface="Times New Roman"/>
                <a:cs typeface="Times New Roman"/>
              </a:rPr>
              <a:t>Auditor </a:t>
            </a:r>
            <a:r>
              <a:rPr sz="2400" dirty="0">
                <a:latin typeface="Times New Roman"/>
                <a:cs typeface="Times New Roman"/>
              </a:rPr>
              <a:t>appointed </a:t>
            </a:r>
            <a:r>
              <a:rPr sz="2400" spc="-5" dirty="0">
                <a:latin typeface="Times New Roman"/>
                <a:cs typeface="Times New Roman"/>
              </a:rPr>
              <a:t>by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BoD</a:t>
            </a:r>
            <a:endParaRPr sz="2400">
              <a:latin typeface="Times New Roman"/>
              <a:cs typeface="Times New Roman"/>
            </a:endParaRPr>
          </a:p>
          <a:p>
            <a:pPr marL="927100" lvl="1" indent="-513715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927100" algn="l"/>
                <a:tab pos="927735" algn="l"/>
              </a:tabLst>
            </a:pPr>
            <a:r>
              <a:rPr sz="2400" spc="-5" dirty="0">
                <a:latin typeface="Times New Roman"/>
                <a:cs typeface="Times New Roman"/>
              </a:rPr>
              <a:t>Holds office </a:t>
            </a:r>
            <a:r>
              <a:rPr sz="2400" dirty="0">
                <a:latin typeface="Times New Roman"/>
                <a:cs typeface="Times New Roman"/>
              </a:rPr>
              <a:t>till the conclusion of the next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AGM</a:t>
            </a:r>
            <a:endParaRPr sz="2400">
              <a:latin typeface="Times New Roman"/>
              <a:cs typeface="Times New Roman"/>
            </a:endParaRPr>
          </a:p>
          <a:p>
            <a:pPr marL="927100" marR="5080" lvl="1" indent="-513715">
              <a:lnSpc>
                <a:spcPct val="100000"/>
              </a:lnSpc>
              <a:spcBef>
                <a:spcPts val="580"/>
              </a:spcBef>
              <a:buFont typeface="Wingdings"/>
              <a:buChar char=""/>
              <a:tabLst>
                <a:tab pos="927100" algn="l"/>
                <a:tab pos="927735" algn="l"/>
                <a:tab pos="1576070" algn="l"/>
                <a:tab pos="2934335" algn="l"/>
                <a:tab pos="3600450" algn="l"/>
                <a:tab pos="4686935" algn="l"/>
                <a:tab pos="5421630" algn="l"/>
                <a:tab pos="6459855" algn="l"/>
                <a:tab pos="6852920" algn="l"/>
                <a:tab pos="7164070" algn="l"/>
              </a:tabLst>
            </a:pPr>
            <a:r>
              <a:rPr sz="2400" dirty="0">
                <a:latin typeface="Times New Roman"/>
                <a:cs typeface="Times New Roman"/>
              </a:rPr>
              <a:t>The	Co</a:t>
            </a:r>
            <a:r>
              <a:rPr sz="2400" spc="-2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pany	Can	re</a:t>
            </a:r>
            <a:r>
              <a:rPr sz="2400" spc="-2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ove	such	audit</a:t>
            </a:r>
            <a:r>
              <a:rPr sz="2400" spc="-15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r	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t	a	ge</a:t>
            </a:r>
            <a:r>
              <a:rPr sz="2400" spc="-10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eral  </a:t>
            </a:r>
            <a:r>
              <a:rPr sz="2400" spc="-5" dirty="0">
                <a:latin typeface="Times New Roman"/>
                <a:cs typeface="Times New Roman"/>
              </a:rPr>
              <a:t>meeting</a:t>
            </a:r>
            <a:endParaRPr sz="2400">
              <a:latin typeface="Times New Roman"/>
              <a:cs typeface="Times New Roman"/>
            </a:endParaRPr>
          </a:p>
          <a:p>
            <a:pPr marL="927100" lvl="1" indent="-513715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927100" algn="l"/>
                <a:tab pos="927735" algn="l"/>
              </a:tabLst>
            </a:pPr>
            <a:r>
              <a:rPr sz="2400" dirty="0">
                <a:latin typeface="Times New Roman"/>
                <a:cs typeface="Times New Roman"/>
              </a:rPr>
              <a:t>And can appoint any other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person</a:t>
            </a:r>
            <a:endParaRPr sz="2400">
              <a:latin typeface="Times New Roman"/>
              <a:cs typeface="Times New Roman"/>
            </a:endParaRPr>
          </a:p>
          <a:p>
            <a:pPr marL="927100" marR="5080" lvl="1" indent="-513715" algn="just">
              <a:lnSpc>
                <a:spcPct val="100000"/>
              </a:lnSpc>
              <a:spcBef>
                <a:spcPts val="580"/>
              </a:spcBef>
              <a:buFont typeface="Wingdings"/>
              <a:buChar char=""/>
              <a:tabLst>
                <a:tab pos="927735" algn="l"/>
              </a:tabLst>
            </a:pPr>
            <a:r>
              <a:rPr sz="2400" dirty="0">
                <a:latin typeface="Times New Roman"/>
                <a:cs typeface="Times New Roman"/>
              </a:rPr>
              <a:t>But </a:t>
            </a:r>
            <a:r>
              <a:rPr sz="2400" spc="-5" dirty="0">
                <a:latin typeface="Times New Roman"/>
                <a:cs typeface="Times New Roman"/>
              </a:rPr>
              <a:t>notice </a:t>
            </a:r>
            <a:r>
              <a:rPr sz="2400" dirty="0">
                <a:latin typeface="Times New Roman"/>
                <a:cs typeface="Times New Roman"/>
              </a:rPr>
              <a:t>for the </a:t>
            </a:r>
            <a:r>
              <a:rPr sz="2400" spc="-5" dirty="0">
                <a:latin typeface="Times New Roman"/>
                <a:cs typeface="Times New Roman"/>
              </a:rPr>
              <a:t>nomination </a:t>
            </a:r>
            <a:r>
              <a:rPr sz="2400" dirty="0">
                <a:latin typeface="Times New Roman"/>
                <a:cs typeface="Times New Roman"/>
              </a:rPr>
              <a:t>of such </a:t>
            </a:r>
            <a:r>
              <a:rPr sz="2400" spc="-5" dirty="0">
                <a:latin typeface="Times New Roman"/>
                <a:cs typeface="Times New Roman"/>
              </a:rPr>
              <a:t>person </a:t>
            </a:r>
            <a:r>
              <a:rPr sz="2400" spc="-10" dirty="0">
                <a:latin typeface="Times New Roman"/>
                <a:cs typeface="Times New Roman"/>
              </a:rPr>
              <a:t>must </a:t>
            </a:r>
            <a:r>
              <a:rPr sz="2400" dirty="0">
                <a:latin typeface="Times New Roman"/>
                <a:cs typeface="Times New Roman"/>
              </a:rPr>
              <a:t>have  been </a:t>
            </a:r>
            <a:r>
              <a:rPr sz="2400" spc="-5" dirty="0">
                <a:latin typeface="Times New Roman"/>
                <a:cs typeface="Times New Roman"/>
              </a:rPr>
              <a:t>given </a:t>
            </a:r>
            <a:r>
              <a:rPr sz="2400" dirty="0">
                <a:latin typeface="Times New Roman"/>
                <a:cs typeface="Times New Roman"/>
              </a:rPr>
              <a:t>to the </a:t>
            </a:r>
            <a:r>
              <a:rPr sz="2400" spc="-5" dirty="0">
                <a:latin typeface="Times New Roman"/>
                <a:cs typeface="Times New Roman"/>
              </a:rPr>
              <a:t>members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co. before </a:t>
            </a:r>
            <a:r>
              <a:rPr sz="2400" spc="-10" dirty="0">
                <a:latin typeface="Times New Roman"/>
                <a:cs typeface="Times New Roman"/>
              </a:rPr>
              <a:t>14 </a:t>
            </a:r>
            <a:r>
              <a:rPr sz="2400" dirty="0">
                <a:latin typeface="Times New Roman"/>
                <a:cs typeface="Times New Roman"/>
              </a:rPr>
              <a:t>days of  </a:t>
            </a:r>
            <a:r>
              <a:rPr sz="2400" spc="-5" dirty="0">
                <a:latin typeface="Times New Roman"/>
                <a:cs typeface="Times New Roman"/>
              </a:rPr>
              <a:t>meeting</a:t>
            </a:r>
            <a:endParaRPr sz="2400">
              <a:latin typeface="Times New Roman"/>
              <a:cs typeface="Times New Roman"/>
            </a:endParaRPr>
          </a:p>
          <a:p>
            <a:pPr marL="927100" lvl="1" indent="-513715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927100" algn="l"/>
                <a:tab pos="927735" algn="l"/>
                <a:tab pos="4892675" algn="l"/>
              </a:tabLst>
            </a:pPr>
            <a:r>
              <a:rPr sz="2400" dirty="0">
                <a:latin typeface="Times New Roman"/>
                <a:cs typeface="Times New Roman"/>
              </a:rPr>
              <a:t>If there is no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re-appointment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	retiring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Auditor.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219376"/>
            <a:ext cx="8074025" cy="3688079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785"/>
              </a:spcBef>
              <a:buAutoNum type="arabicPeriod" startAt="2"/>
              <a:tabLst>
                <a:tab pos="527685" algn="l"/>
                <a:tab pos="52832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Before the expiry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his</a:t>
            </a:r>
            <a:r>
              <a:rPr sz="28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Term:</a:t>
            </a:r>
            <a:endParaRPr sz="2800">
              <a:latin typeface="Times New Roman"/>
              <a:cs typeface="Times New Roman"/>
            </a:endParaRPr>
          </a:p>
          <a:p>
            <a:pPr marL="927100" marR="5080" lvl="1" indent="-513715" algn="just">
              <a:lnSpc>
                <a:spcPct val="100000"/>
              </a:lnSpc>
              <a:spcBef>
                <a:spcPts val="590"/>
              </a:spcBef>
              <a:buFont typeface="Wingdings"/>
              <a:buChar char=""/>
              <a:tabLst>
                <a:tab pos="927735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Auditor appointed </a:t>
            </a:r>
            <a:r>
              <a:rPr sz="2400" dirty="0">
                <a:latin typeface="Times New Roman"/>
                <a:cs typeface="Times New Roman"/>
              </a:rPr>
              <a:t>by BoD can be </a:t>
            </a:r>
            <a:r>
              <a:rPr sz="2400" spc="-5" dirty="0">
                <a:latin typeface="Times New Roman"/>
                <a:cs typeface="Times New Roman"/>
              </a:rPr>
              <a:t>removed </a:t>
            </a:r>
            <a:r>
              <a:rPr sz="2400" dirty="0">
                <a:latin typeface="Times New Roman"/>
                <a:cs typeface="Times New Roman"/>
              </a:rPr>
              <a:t>by </a:t>
            </a:r>
            <a:r>
              <a:rPr sz="2400" spc="-5" dirty="0">
                <a:latin typeface="Times New Roman"/>
                <a:cs typeface="Times New Roman"/>
              </a:rPr>
              <a:t>the  </a:t>
            </a:r>
            <a:r>
              <a:rPr sz="2400" dirty="0">
                <a:latin typeface="Times New Roman"/>
                <a:cs typeface="Times New Roman"/>
              </a:rPr>
              <a:t>share </a:t>
            </a:r>
            <a:r>
              <a:rPr sz="2400" spc="-5" dirty="0">
                <a:latin typeface="Times New Roman"/>
                <a:cs typeface="Times New Roman"/>
              </a:rPr>
              <a:t>holders </a:t>
            </a:r>
            <a:r>
              <a:rPr sz="2400" dirty="0">
                <a:latin typeface="Times New Roman"/>
                <a:cs typeface="Times New Roman"/>
              </a:rPr>
              <a:t>in the </a:t>
            </a:r>
            <a:r>
              <a:rPr sz="2400" spc="-5" dirty="0">
                <a:latin typeface="Times New Roman"/>
                <a:cs typeface="Times New Roman"/>
              </a:rPr>
              <a:t>general meeting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another person  nominated to </a:t>
            </a:r>
            <a:r>
              <a:rPr sz="2400" dirty="0">
                <a:latin typeface="Times New Roman"/>
                <a:cs typeface="Times New Roman"/>
              </a:rPr>
              <a:t>be </a:t>
            </a:r>
            <a:r>
              <a:rPr sz="2400" spc="-5" dirty="0">
                <a:latin typeface="Times New Roman"/>
                <a:cs typeface="Times New Roman"/>
              </a:rPr>
              <a:t>appointed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10" dirty="0">
                <a:latin typeface="Times New Roman"/>
                <a:cs typeface="Times New Roman"/>
              </a:rPr>
              <a:t>his </a:t>
            </a:r>
            <a:r>
              <a:rPr sz="2400" spc="-5" dirty="0">
                <a:latin typeface="Times New Roman"/>
                <a:cs typeface="Times New Roman"/>
              </a:rPr>
              <a:t>place </a:t>
            </a:r>
            <a:r>
              <a:rPr sz="2400" dirty="0">
                <a:latin typeface="Times New Roman"/>
                <a:cs typeface="Times New Roman"/>
              </a:rPr>
              <a:t>for which a </a:t>
            </a:r>
            <a:r>
              <a:rPr sz="2400" spc="-5" dirty="0">
                <a:latin typeface="Times New Roman"/>
                <a:cs typeface="Times New Roman"/>
              </a:rPr>
              <a:t>special  notice has to </a:t>
            </a:r>
            <a:r>
              <a:rPr sz="2400" dirty="0">
                <a:latin typeface="Times New Roman"/>
                <a:cs typeface="Times New Roman"/>
              </a:rPr>
              <a:t>be given </a:t>
            </a:r>
            <a:r>
              <a:rPr sz="2400" spc="-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10" dirty="0">
                <a:latin typeface="Times New Roman"/>
                <a:cs typeface="Times New Roman"/>
              </a:rPr>
              <a:t>members </a:t>
            </a:r>
            <a:r>
              <a:rPr sz="2400" dirty="0">
                <a:latin typeface="Times New Roman"/>
                <a:cs typeface="Times New Roman"/>
              </a:rPr>
              <a:t>14 days before </a:t>
            </a:r>
            <a:r>
              <a:rPr sz="2400" spc="-5" dirty="0">
                <a:latin typeface="Times New Roman"/>
                <a:cs typeface="Times New Roman"/>
              </a:rPr>
              <a:t>the  meeting. </a:t>
            </a:r>
            <a:r>
              <a:rPr sz="2400" dirty="0">
                <a:latin typeface="Times New Roman"/>
                <a:cs typeface="Times New Roman"/>
              </a:rPr>
              <a:t>The approval of central Govt. is not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required.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Wingdings"/>
              <a:buChar char=""/>
            </a:pPr>
            <a:endParaRPr sz="3500">
              <a:latin typeface="Times New Roman"/>
              <a:cs typeface="Times New Roman"/>
            </a:endParaRPr>
          </a:p>
          <a:p>
            <a:pPr marL="927100" marR="5715" lvl="1" indent="-513715" algn="just">
              <a:lnSpc>
                <a:spcPct val="100000"/>
              </a:lnSpc>
              <a:buFont typeface="Wingdings"/>
              <a:buChar char=""/>
              <a:tabLst>
                <a:tab pos="927735" algn="l"/>
              </a:tabLst>
            </a:pPr>
            <a:r>
              <a:rPr sz="2400" dirty="0">
                <a:latin typeface="Times New Roman"/>
                <a:cs typeface="Times New Roman"/>
              </a:rPr>
              <a:t>In other </a:t>
            </a:r>
            <a:r>
              <a:rPr sz="2400" spc="-5" dirty="0">
                <a:latin typeface="Times New Roman"/>
                <a:cs typeface="Times New Roman"/>
              </a:rPr>
              <a:t>circumstances the </a:t>
            </a:r>
            <a:r>
              <a:rPr sz="2400" dirty="0">
                <a:latin typeface="Times New Roman"/>
                <a:cs typeface="Times New Roman"/>
              </a:rPr>
              <a:t>auditor </a:t>
            </a:r>
            <a:r>
              <a:rPr sz="2400" spc="-5" dirty="0">
                <a:latin typeface="Times New Roman"/>
                <a:cs typeface="Times New Roman"/>
              </a:rPr>
              <a:t>can </a:t>
            </a:r>
            <a:r>
              <a:rPr sz="2400" dirty="0">
                <a:latin typeface="Times New Roman"/>
                <a:cs typeface="Times New Roman"/>
              </a:rPr>
              <a:t>be </a:t>
            </a:r>
            <a:r>
              <a:rPr sz="2400" spc="-5" dirty="0">
                <a:latin typeface="Times New Roman"/>
                <a:cs typeface="Times New Roman"/>
              </a:rPr>
              <a:t>removed </a:t>
            </a:r>
            <a:r>
              <a:rPr sz="2400" dirty="0">
                <a:latin typeface="Times New Roman"/>
                <a:cs typeface="Times New Roman"/>
              </a:rPr>
              <a:t>by the  co. but the approval of Central Govt. </a:t>
            </a:r>
            <a:r>
              <a:rPr sz="2400" spc="-10" dirty="0">
                <a:latin typeface="Times New Roman"/>
                <a:cs typeface="Times New Roman"/>
              </a:rPr>
              <a:t>must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obtained.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352501"/>
            <a:ext cx="5532247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Rights of </a:t>
            </a:r>
            <a:r>
              <a:rPr dirty="0"/>
              <a:t>an</a:t>
            </a:r>
            <a:r>
              <a:rPr spc="-90" dirty="0"/>
              <a:t> </a:t>
            </a:r>
            <a:r>
              <a:rPr spc="-5" dirty="0"/>
              <a:t>Auditor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219376"/>
            <a:ext cx="8073390" cy="471170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67665" indent="-354965">
              <a:lnSpc>
                <a:spcPct val="100000"/>
              </a:lnSpc>
              <a:spcBef>
                <a:spcPts val="785"/>
              </a:spcBef>
              <a:buAutoNum type="arabicPeriod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Access to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Books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2800" b="1" u="heavy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Accounts:</a:t>
            </a:r>
            <a:endParaRPr sz="2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590"/>
              </a:spcBef>
              <a:buFont typeface="Wingdings"/>
              <a:buChar char="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Books, a/c and vouchers weather kept at any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place</a:t>
            </a:r>
            <a:endParaRPr sz="24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580"/>
              </a:spcBef>
              <a:buFont typeface="Wingdings"/>
              <a:buChar char=""/>
              <a:tabLst>
                <a:tab pos="756920" algn="l"/>
                <a:tab pos="2013585" algn="l"/>
                <a:tab pos="3288029" algn="l"/>
                <a:tab pos="3902075" algn="l"/>
                <a:tab pos="4805680" algn="l"/>
                <a:tab pos="5234305" algn="l"/>
                <a:tab pos="5763260" algn="l"/>
                <a:tab pos="6379210" algn="l"/>
                <a:tab pos="6857365" algn="l"/>
              </a:tabLst>
            </a:pPr>
            <a:r>
              <a:rPr sz="2400" spc="-5" dirty="0">
                <a:latin typeface="Times New Roman"/>
                <a:cs typeface="Times New Roman"/>
              </a:rPr>
              <a:t>Examine	vouchers	and	books	of	</a:t>
            </a:r>
            <a:r>
              <a:rPr sz="2400" dirty="0">
                <a:latin typeface="Times New Roman"/>
                <a:cs typeface="Times New Roman"/>
              </a:rPr>
              <a:t>a/c	and	</a:t>
            </a:r>
            <a:r>
              <a:rPr sz="2400" spc="-10" dirty="0">
                <a:latin typeface="Times New Roman"/>
                <a:cs typeface="Times New Roman"/>
              </a:rPr>
              <a:t>all	</a:t>
            </a:r>
            <a:r>
              <a:rPr sz="2400" spc="-5" dirty="0">
                <a:latin typeface="Times New Roman"/>
                <a:cs typeface="Times New Roman"/>
              </a:rPr>
              <a:t>supported</a:t>
            </a:r>
            <a:endParaRPr sz="24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documents</a:t>
            </a:r>
            <a:endParaRPr sz="24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756920" algn="l"/>
              </a:tabLst>
            </a:pPr>
            <a:r>
              <a:rPr sz="2400" spc="-5" dirty="0">
                <a:latin typeface="Times New Roman"/>
                <a:cs typeface="Times New Roman"/>
              </a:rPr>
              <a:t>All time </a:t>
            </a:r>
            <a:r>
              <a:rPr sz="2400" dirty="0">
                <a:latin typeface="Times New Roman"/>
                <a:cs typeface="Times New Roman"/>
              </a:rPr>
              <a:t>free to </a:t>
            </a:r>
            <a:r>
              <a:rPr sz="2400" spc="-5" dirty="0">
                <a:latin typeface="Times New Roman"/>
                <a:cs typeface="Times New Roman"/>
              </a:rPr>
              <a:t>examine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documents</a:t>
            </a:r>
            <a:endParaRPr sz="2400">
              <a:latin typeface="Times New Roman"/>
              <a:cs typeface="Times New Roman"/>
            </a:endParaRPr>
          </a:p>
          <a:p>
            <a:pPr marL="756285" marR="5080" lvl="1" indent="-286385" algn="just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According </a:t>
            </a:r>
            <a:r>
              <a:rPr sz="2400" spc="-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the Law Auditor </a:t>
            </a:r>
            <a:r>
              <a:rPr sz="2400" spc="-5" dirty="0">
                <a:latin typeface="Times New Roman"/>
                <a:cs typeface="Times New Roman"/>
              </a:rPr>
              <a:t>has right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access </a:t>
            </a:r>
            <a:r>
              <a:rPr sz="2400" dirty="0">
                <a:latin typeface="Times New Roman"/>
                <a:cs typeface="Times New Roman"/>
              </a:rPr>
              <a:t>to the  books and all </a:t>
            </a:r>
            <a:r>
              <a:rPr sz="2400" spc="-5" dirty="0">
                <a:latin typeface="Times New Roman"/>
                <a:cs typeface="Times New Roman"/>
              </a:rPr>
              <a:t>documents but he may not </a:t>
            </a:r>
            <a:r>
              <a:rPr sz="2400" dirty="0">
                <a:latin typeface="Times New Roman"/>
                <a:cs typeface="Times New Roman"/>
              </a:rPr>
              <a:t>get </a:t>
            </a:r>
            <a:r>
              <a:rPr sz="2400" spc="-5" dirty="0">
                <a:latin typeface="Times New Roman"/>
                <a:cs typeface="Times New Roman"/>
              </a:rPr>
              <a:t>help </a:t>
            </a:r>
            <a:r>
              <a:rPr sz="2400" dirty="0">
                <a:latin typeface="Times New Roman"/>
                <a:cs typeface="Times New Roman"/>
              </a:rPr>
              <a:t>from the  Court.</a:t>
            </a:r>
            <a:endParaRPr sz="24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66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Right to Obtain Information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2800" b="1" u="heavy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Explanation:</a:t>
            </a:r>
            <a:endParaRPr sz="2800">
              <a:latin typeface="Times New Roman"/>
              <a:cs typeface="Times New Roman"/>
            </a:endParaRPr>
          </a:p>
          <a:p>
            <a:pPr marL="527685" marR="5080" lvl="1">
              <a:lnSpc>
                <a:spcPct val="100000"/>
              </a:lnSpc>
              <a:spcBef>
                <a:spcPts val="595"/>
              </a:spcBef>
              <a:buFont typeface="Wingdings"/>
              <a:buChar char=""/>
              <a:tabLst>
                <a:tab pos="927100" algn="l"/>
                <a:tab pos="927735" algn="l"/>
              </a:tabLst>
            </a:pPr>
            <a:r>
              <a:rPr sz="2400" dirty="0">
                <a:latin typeface="Times New Roman"/>
                <a:cs typeface="Times New Roman"/>
              </a:rPr>
              <a:t>such </a:t>
            </a:r>
            <a:r>
              <a:rPr sz="2400" spc="-5" dirty="0">
                <a:latin typeface="Times New Roman"/>
                <a:cs typeface="Times New Roman"/>
              </a:rPr>
              <a:t>information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explanation </a:t>
            </a:r>
            <a:r>
              <a:rPr sz="2400" dirty="0">
                <a:latin typeface="Times New Roman"/>
                <a:cs typeface="Times New Roman"/>
              </a:rPr>
              <a:t>he </a:t>
            </a:r>
            <a:r>
              <a:rPr sz="2400" spc="-10" dirty="0">
                <a:latin typeface="Times New Roman"/>
                <a:cs typeface="Times New Roman"/>
              </a:rPr>
              <a:t>may </a:t>
            </a:r>
            <a:r>
              <a:rPr sz="2400" dirty="0">
                <a:latin typeface="Times New Roman"/>
                <a:cs typeface="Times New Roman"/>
              </a:rPr>
              <a:t>think </a:t>
            </a:r>
            <a:r>
              <a:rPr sz="2400" spc="-5" dirty="0">
                <a:latin typeface="Times New Roman"/>
                <a:cs typeface="Times New Roman"/>
              </a:rPr>
              <a:t>necessary  for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performance of </a:t>
            </a:r>
            <a:r>
              <a:rPr sz="2400" dirty="0">
                <a:latin typeface="Times New Roman"/>
                <a:cs typeface="Times New Roman"/>
              </a:rPr>
              <a:t>his duties as an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auditor.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219376"/>
            <a:ext cx="8073390" cy="478536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67665" indent="-354965">
              <a:lnSpc>
                <a:spcPct val="100000"/>
              </a:lnSpc>
              <a:spcBef>
                <a:spcPts val="785"/>
              </a:spcBef>
              <a:buAutoNum type="arabicPeriod" startAt="3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Right to Attend General</a:t>
            </a:r>
            <a:r>
              <a:rPr sz="2800" b="1" u="heavy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Meeting:</a:t>
            </a:r>
            <a:endParaRPr sz="2800">
              <a:latin typeface="Times New Roman"/>
              <a:cs typeface="Times New Roman"/>
            </a:endParaRPr>
          </a:p>
          <a:p>
            <a:pPr marL="646430" lvl="1" indent="-294005">
              <a:lnSpc>
                <a:spcPct val="100000"/>
              </a:lnSpc>
              <a:spcBef>
                <a:spcPts val="590"/>
              </a:spcBef>
              <a:buFont typeface="Wingdings"/>
              <a:buChar char=""/>
              <a:tabLst>
                <a:tab pos="723265" algn="l"/>
                <a:tab pos="1837055" algn="l"/>
              </a:tabLst>
            </a:pPr>
            <a:r>
              <a:rPr sz="2400" dirty="0">
                <a:latin typeface="Times New Roman"/>
                <a:cs typeface="Times New Roman"/>
              </a:rPr>
              <a:t>Entitled	to receive all notice of </a:t>
            </a:r>
            <a:r>
              <a:rPr sz="2400" spc="-5" dirty="0">
                <a:latin typeface="Times New Roman"/>
                <a:cs typeface="Times New Roman"/>
              </a:rPr>
              <a:t>GM </a:t>
            </a:r>
            <a:r>
              <a:rPr sz="2400" dirty="0">
                <a:latin typeface="Times New Roman"/>
                <a:cs typeface="Times New Roman"/>
              </a:rPr>
              <a:t>like any other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member</a:t>
            </a:r>
            <a:endParaRPr sz="2400">
              <a:latin typeface="Times New Roman"/>
              <a:cs typeface="Times New Roman"/>
            </a:endParaRPr>
          </a:p>
          <a:p>
            <a:pPr marL="646430" lvl="1" indent="-294005">
              <a:lnSpc>
                <a:spcPct val="100000"/>
              </a:lnSpc>
              <a:spcBef>
                <a:spcPts val="580"/>
              </a:spcBef>
              <a:buFont typeface="Wingdings"/>
              <a:buChar char=""/>
              <a:tabLst>
                <a:tab pos="647065" algn="l"/>
              </a:tabLst>
            </a:pPr>
            <a:r>
              <a:rPr sz="2400" dirty="0">
                <a:latin typeface="Times New Roman"/>
                <a:cs typeface="Times New Roman"/>
              </a:rPr>
              <a:t>Not </a:t>
            </a:r>
            <a:r>
              <a:rPr sz="2400" spc="-5" dirty="0">
                <a:latin typeface="Times New Roman"/>
                <a:cs typeface="Times New Roman"/>
              </a:rPr>
              <a:t>compulsory </a:t>
            </a:r>
            <a:r>
              <a:rPr sz="2400" dirty="0">
                <a:latin typeface="Times New Roman"/>
                <a:cs typeface="Times New Roman"/>
              </a:rPr>
              <a:t>to attend all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meeting</a:t>
            </a:r>
            <a:endParaRPr sz="2400">
              <a:latin typeface="Times New Roman"/>
              <a:cs typeface="Times New Roman"/>
            </a:endParaRPr>
          </a:p>
          <a:p>
            <a:pPr marL="646430" marR="5715" lvl="1" indent="-294005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647065" algn="l"/>
              </a:tabLst>
            </a:pPr>
            <a:r>
              <a:rPr sz="2400" dirty="0">
                <a:latin typeface="Times New Roman"/>
                <a:cs typeface="Times New Roman"/>
              </a:rPr>
              <a:t>But </a:t>
            </a:r>
            <a:r>
              <a:rPr sz="2400" spc="-5" dirty="0">
                <a:latin typeface="Times New Roman"/>
                <a:cs typeface="Times New Roman"/>
              </a:rPr>
              <a:t>adverse comment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his report </a:t>
            </a:r>
            <a:r>
              <a:rPr sz="2400" dirty="0">
                <a:latin typeface="Times New Roman"/>
                <a:cs typeface="Times New Roman"/>
              </a:rPr>
              <a:t>then he </a:t>
            </a:r>
            <a:r>
              <a:rPr sz="2400" spc="-5" dirty="0">
                <a:latin typeface="Times New Roman"/>
                <a:cs typeface="Times New Roman"/>
              </a:rPr>
              <a:t>should remain  </a:t>
            </a:r>
            <a:r>
              <a:rPr sz="2400" dirty="0">
                <a:latin typeface="Times New Roman"/>
                <a:cs typeface="Times New Roman"/>
              </a:rPr>
              <a:t>present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Wingdings"/>
              <a:buChar char=""/>
            </a:pPr>
            <a:endParaRPr sz="355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buAutoNum type="arabicPeriod" startAt="3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Right to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Heard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at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2800" b="1" u="heavy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Meeting:</a:t>
            </a:r>
            <a:endParaRPr sz="2800">
              <a:latin typeface="Times New Roman"/>
              <a:cs typeface="Times New Roman"/>
            </a:endParaRPr>
          </a:p>
          <a:p>
            <a:pPr marL="646430" marR="5715" lvl="1" indent="-294005">
              <a:lnSpc>
                <a:spcPct val="100000"/>
              </a:lnSpc>
              <a:spcBef>
                <a:spcPts val="590"/>
              </a:spcBef>
              <a:buFont typeface="Wingdings"/>
              <a:buChar char=""/>
              <a:tabLst>
                <a:tab pos="723265" algn="l"/>
              </a:tabLst>
            </a:pPr>
            <a:r>
              <a:rPr sz="2400" spc="-5" dirty="0">
                <a:latin typeface="Times New Roman"/>
                <a:cs typeface="Times New Roman"/>
              </a:rPr>
              <a:t>right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make clarification </a:t>
            </a:r>
            <a:r>
              <a:rPr sz="2400" dirty="0">
                <a:latin typeface="Times New Roman"/>
                <a:cs typeface="Times New Roman"/>
              </a:rPr>
              <a:t>on any </a:t>
            </a:r>
            <a:r>
              <a:rPr sz="2400" spc="-5" dirty="0">
                <a:latin typeface="Times New Roman"/>
                <a:cs typeface="Times New Roman"/>
              </a:rPr>
              <a:t>point regarding </a:t>
            </a:r>
            <a:r>
              <a:rPr sz="2400" dirty="0">
                <a:latin typeface="Times New Roman"/>
                <a:cs typeface="Times New Roman"/>
              </a:rPr>
              <a:t>accounts  that he </a:t>
            </a:r>
            <a:r>
              <a:rPr sz="2400" spc="-5" dirty="0">
                <a:latin typeface="Times New Roman"/>
                <a:cs typeface="Times New Roman"/>
              </a:rPr>
              <a:t>has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examined</a:t>
            </a:r>
            <a:endParaRPr sz="2400">
              <a:latin typeface="Times New Roman"/>
              <a:cs typeface="Times New Roman"/>
            </a:endParaRPr>
          </a:p>
          <a:p>
            <a:pPr marL="646430" marR="5080" lvl="1" indent="-294005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723265" algn="l"/>
              </a:tabLst>
            </a:pPr>
            <a:r>
              <a:rPr sz="2400" dirty="0">
                <a:latin typeface="Times New Roman"/>
                <a:cs typeface="Times New Roman"/>
              </a:rPr>
              <a:t>he is </a:t>
            </a:r>
            <a:r>
              <a:rPr sz="2400" spc="-5" dirty="0">
                <a:latin typeface="Times New Roman"/>
                <a:cs typeface="Times New Roman"/>
              </a:rPr>
              <a:t>not bounded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give reply </a:t>
            </a:r>
            <a:r>
              <a:rPr sz="2400" dirty="0">
                <a:latin typeface="Times New Roman"/>
                <a:cs typeface="Times New Roman"/>
              </a:rPr>
              <a:t>to any que. </a:t>
            </a:r>
            <a:r>
              <a:rPr sz="2400" spc="-5" dirty="0">
                <a:latin typeface="Times New Roman"/>
                <a:cs typeface="Times New Roman"/>
              </a:rPr>
              <a:t>Raised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the 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meeting </a:t>
            </a:r>
            <a:r>
              <a:rPr sz="2400" dirty="0">
                <a:latin typeface="Times New Roman"/>
                <a:cs typeface="Times New Roman"/>
              </a:rPr>
              <a:t>except the </a:t>
            </a:r>
            <a:r>
              <a:rPr sz="2400" spc="-5" dirty="0">
                <a:latin typeface="Times New Roman"/>
                <a:cs typeface="Times New Roman"/>
              </a:rPr>
              <a:t>Chairman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Asks.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078506"/>
            <a:ext cx="8074025" cy="551497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67665" indent="-354965">
              <a:lnSpc>
                <a:spcPct val="100000"/>
              </a:lnSpc>
              <a:spcBef>
                <a:spcPts val="770"/>
              </a:spcBef>
              <a:buAutoNum type="arabicPeriod" startAt="5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Right to visit</a:t>
            </a:r>
            <a:r>
              <a:rPr sz="2800" b="1" u="heavy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Branches:</a:t>
            </a:r>
            <a:endParaRPr sz="280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spcBef>
                <a:spcPts val="670"/>
              </a:spcBef>
              <a:buAutoNum type="arabicPeriod" startAt="5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Right to receive</a:t>
            </a:r>
            <a:r>
              <a:rPr sz="2800" b="1" u="heavy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Remuneration:</a:t>
            </a:r>
            <a:endParaRPr sz="2800">
              <a:latin typeface="Times New Roman"/>
              <a:cs typeface="Times New Roman"/>
            </a:endParaRPr>
          </a:p>
          <a:p>
            <a:pPr marL="756285" marR="5715" lvl="1" indent="-286385" algn="just">
              <a:lnSpc>
                <a:spcPct val="100000"/>
              </a:lnSpc>
              <a:spcBef>
                <a:spcPts val="595"/>
              </a:spcBef>
              <a:buFont typeface="Wingdings"/>
              <a:buChar char=""/>
              <a:tabLst>
                <a:tab pos="756920" algn="l"/>
              </a:tabLst>
            </a:pPr>
            <a:r>
              <a:rPr sz="2400" spc="-5" dirty="0">
                <a:latin typeface="Times New Roman"/>
                <a:cs typeface="Times New Roman"/>
              </a:rPr>
              <a:t>He has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right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receive remuneration. Provided </a:t>
            </a:r>
            <a:r>
              <a:rPr sz="2400" dirty="0">
                <a:latin typeface="Times New Roman"/>
                <a:cs typeface="Times New Roman"/>
              </a:rPr>
              <a:t>he </a:t>
            </a:r>
            <a:r>
              <a:rPr sz="2400" spc="-5" dirty="0">
                <a:latin typeface="Times New Roman"/>
                <a:cs typeface="Times New Roman"/>
              </a:rPr>
              <a:t>has  </a:t>
            </a:r>
            <a:r>
              <a:rPr sz="2400" dirty="0">
                <a:latin typeface="Times New Roman"/>
                <a:cs typeface="Times New Roman"/>
              </a:rPr>
              <a:t>completed </a:t>
            </a:r>
            <a:r>
              <a:rPr sz="2400" spc="-5" dirty="0">
                <a:latin typeface="Times New Roman"/>
                <a:cs typeface="Times New Roman"/>
              </a:rPr>
              <a:t>his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work.</a:t>
            </a:r>
            <a:endParaRPr sz="24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According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Dicksee…</a:t>
            </a:r>
            <a:endParaRPr sz="240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spcBef>
                <a:spcPts val="655"/>
              </a:spcBef>
              <a:buAutoNum type="arabicPeriod" startAt="5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Right to receive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notice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2800" b="1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Removal:</a:t>
            </a:r>
            <a:endParaRPr sz="2800">
              <a:latin typeface="Times New Roman"/>
              <a:cs typeface="Times New Roman"/>
            </a:endParaRPr>
          </a:p>
          <a:p>
            <a:pPr marL="809625" marR="5080" lvl="1" indent="-339725" algn="just">
              <a:lnSpc>
                <a:spcPct val="100000"/>
              </a:lnSpc>
              <a:spcBef>
                <a:spcPts val="595"/>
              </a:spcBef>
              <a:buFont typeface="Wingdings"/>
              <a:buChar char=""/>
              <a:tabLst>
                <a:tab pos="810260" algn="l"/>
              </a:tabLst>
            </a:pPr>
            <a:r>
              <a:rPr sz="2400" spc="-5" dirty="0">
                <a:latin typeface="Times New Roman"/>
                <a:cs typeface="Times New Roman"/>
              </a:rPr>
              <a:t>When </a:t>
            </a:r>
            <a:r>
              <a:rPr sz="2400" dirty="0">
                <a:latin typeface="Times New Roman"/>
                <a:cs typeface="Times New Roman"/>
              </a:rPr>
              <a:t>any share </a:t>
            </a:r>
            <a:r>
              <a:rPr sz="2400" spc="-5" dirty="0">
                <a:latin typeface="Times New Roman"/>
                <a:cs typeface="Times New Roman"/>
              </a:rPr>
              <a:t>holders </a:t>
            </a:r>
            <a:r>
              <a:rPr sz="2400" dirty="0">
                <a:latin typeface="Times New Roman"/>
                <a:cs typeface="Times New Roman"/>
              </a:rPr>
              <a:t>desires </a:t>
            </a:r>
            <a:r>
              <a:rPr sz="2400" spc="-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propose any </a:t>
            </a:r>
            <a:r>
              <a:rPr sz="2400" spc="-5" dirty="0">
                <a:latin typeface="Times New Roman"/>
                <a:cs typeface="Times New Roman"/>
              </a:rPr>
              <a:t>other  </a:t>
            </a:r>
            <a:r>
              <a:rPr sz="2400" dirty="0">
                <a:latin typeface="Times New Roman"/>
                <a:cs typeface="Times New Roman"/>
              </a:rPr>
              <a:t>person </a:t>
            </a:r>
            <a:r>
              <a:rPr sz="2400" spc="-5" dirty="0">
                <a:latin typeface="Times New Roman"/>
                <a:cs typeface="Times New Roman"/>
              </a:rPr>
              <a:t>as an </a:t>
            </a:r>
            <a:r>
              <a:rPr sz="2400" dirty="0">
                <a:latin typeface="Times New Roman"/>
                <a:cs typeface="Times New Roman"/>
              </a:rPr>
              <a:t>Auditor he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Special </a:t>
            </a:r>
            <a:r>
              <a:rPr sz="2400" dirty="0">
                <a:latin typeface="Times New Roman"/>
                <a:cs typeface="Times New Roman"/>
              </a:rPr>
              <a:t>notice </a:t>
            </a:r>
            <a:r>
              <a:rPr sz="2400" spc="-10" dirty="0">
                <a:latin typeface="Times New Roman"/>
                <a:cs typeface="Times New Roman"/>
              </a:rPr>
              <a:t>to 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Co. so </a:t>
            </a:r>
            <a:r>
              <a:rPr sz="2400" spc="-10" dirty="0">
                <a:latin typeface="Times New Roman"/>
                <a:cs typeface="Times New Roman"/>
              </a:rPr>
              <a:t>do </a:t>
            </a:r>
            <a:r>
              <a:rPr sz="2400" spc="-5" dirty="0">
                <a:latin typeface="Times New Roman"/>
                <a:cs typeface="Times New Roman"/>
              </a:rPr>
              <a:t>the Auditor as </a:t>
            </a:r>
            <a:r>
              <a:rPr sz="2400" spc="-10" dirty="0">
                <a:latin typeface="Times New Roman"/>
                <a:cs typeface="Times New Roman"/>
              </a:rPr>
              <a:t>he has </a:t>
            </a:r>
            <a:r>
              <a:rPr sz="2400" spc="-5" dirty="0">
                <a:latin typeface="Times New Roman"/>
                <a:cs typeface="Times New Roman"/>
              </a:rPr>
              <a:t>the right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receive </a:t>
            </a:r>
            <a:r>
              <a:rPr sz="2400" dirty="0">
                <a:latin typeface="Times New Roman"/>
                <a:cs typeface="Times New Roman"/>
              </a:rPr>
              <a:t>and  also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right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make representation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writing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10" dirty="0">
                <a:latin typeface="Times New Roman"/>
                <a:cs typeface="Times New Roman"/>
              </a:rPr>
              <a:t>his  </a:t>
            </a:r>
            <a:r>
              <a:rPr sz="2400" spc="-5" dirty="0">
                <a:latin typeface="Times New Roman"/>
                <a:cs typeface="Times New Roman"/>
              </a:rPr>
              <a:t>defense </a:t>
            </a:r>
            <a:r>
              <a:rPr sz="2400" dirty="0">
                <a:latin typeface="Times New Roman"/>
                <a:cs typeface="Times New Roman"/>
              </a:rPr>
              <a:t>against such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notice.</a:t>
            </a:r>
            <a:endParaRPr sz="2400">
              <a:latin typeface="Times New Roman"/>
              <a:cs typeface="Times New Roman"/>
            </a:endParaRPr>
          </a:p>
          <a:p>
            <a:pPr marL="809625" marR="5080" lvl="1" indent="-339725" algn="just">
              <a:lnSpc>
                <a:spcPct val="100000"/>
              </a:lnSpc>
              <a:spcBef>
                <a:spcPts val="580"/>
              </a:spcBef>
              <a:buFont typeface="Wingdings"/>
              <a:buChar char=""/>
              <a:tabLst>
                <a:tab pos="810260" algn="l"/>
              </a:tabLst>
            </a:pPr>
            <a:r>
              <a:rPr sz="2400" spc="-5" dirty="0">
                <a:latin typeface="Times New Roman"/>
                <a:cs typeface="Times New Roman"/>
              </a:rPr>
              <a:t>He </a:t>
            </a:r>
            <a:r>
              <a:rPr sz="2400" dirty="0">
                <a:latin typeface="Times New Roman"/>
                <a:cs typeface="Times New Roman"/>
              </a:rPr>
              <a:t>also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right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compel the </a:t>
            </a:r>
            <a:r>
              <a:rPr sz="2400" dirty="0">
                <a:latin typeface="Times New Roman"/>
                <a:cs typeface="Times New Roman"/>
              </a:rPr>
              <a:t>co. to send </a:t>
            </a:r>
            <a:r>
              <a:rPr sz="2400" spc="-5" dirty="0">
                <a:latin typeface="Times New Roman"/>
                <a:cs typeface="Times New Roman"/>
              </a:rPr>
              <a:t>his </a:t>
            </a:r>
            <a:r>
              <a:rPr sz="2400" dirty="0">
                <a:latin typeface="Times New Roman"/>
                <a:cs typeface="Times New Roman"/>
              </a:rPr>
              <a:t>reply </a:t>
            </a:r>
            <a:r>
              <a:rPr sz="2400" spc="5" dirty="0">
                <a:latin typeface="Times New Roman"/>
                <a:cs typeface="Times New Roman"/>
              </a:rPr>
              <a:t>to  </a:t>
            </a:r>
            <a:r>
              <a:rPr sz="2400" dirty="0">
                <a:latin typeface="Times New Roman"/>
                <a:cs typeface="Times New Roman"/>
              </a:rPr>
              <a:t>all </a:t>
            </a:r>
            <a:r>
              <a:rPr sz="2400" spc="-10" dirty="0">
                <a:latin typeface="Times New Roman"/>
                <a:cs typeface="Times New Roman"/>
              </a:rPr>
              <a:t>member </a:t>
            </a:r>
            <a:r>
              <a:rPr sz="2400" dirty="0">
                <a:latin typeface="Times New Roman"/>
                <a:cs typeface="Times New Roman"/>
              </a:rPr>
              <a:t>and to have it read at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GM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219376"/>
            <a:ext cx="8073390" cy="434594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67665" indent="-354965">
              <a:lnSpc>
                <a:spcPct val="100000"/>
              </a:lnSpc>
              <a:spcBef>
                <a:spcPts val="785"/>
              </a:spcBef>
              <a:buAutoNum type="arabicPeriod" startAt="8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Right to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</a:t>
            </a:r>
            <a:r>
              <a:rPr sz="2800" b="1" u="heavy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Indemnified:</a:t>
            </a:r>
            <a:endParaRPr sz="2800">
              <a:latin typeface="Times New Roman"/>
              <a:cs typeface="Times New Roman"/>
            </a:endParaRPr>
          </a:p>
          <a:p>
            <a:pPr marL="927100" marR="5080" lvl="1" indent="-513715" algn="just">
              <a:lnSpc>
                <a:spcPct val="100000"/>
              </a:lnSpc>
              <a:spcBef>
                <a:spcPts val="590"/>
              </a:spcBef>
              <a:buFont typeface="Wingdings"/>
              <a:buChar char=""/>
              <a:tabLst>
                <a:tab pos="927735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Co. </a:t>
            </a:r>
            <a:r>
              <a:rPr sz="2400" dirty="0">
                <a:latin typeface="Times New Roman"/>
                <a:cs typeface="Times New Roman"/>
              </a:rPr>
              <a:t>can </a:t>
            </a:r>
            <a:r>
              <a:rPr sz="2400" spc="-5" dirty="0">
                <a:latin typeface="Times New Roman"/>
                <a:cs typeface="Times New Roman"/>
              </a:rPr>
              <a:t>indemnify </a:t>
            </a:r>
            <a:r>
              <a:rPr sz="2400" dirty="0">
                <a:latin typeface="Times New Roman"/>
                <a:cs typeface="Times New Roman"/>
              </a:rPr>
              <a:t>any </a:t>
            </a:r>
            <a:r>
              <a:rPr sz="2400" spc="-5" dirty="0">
                <a:latin typeface="Times New Roman"/>
                <a:cs typeface="Times New Roman"/>
              </a:rPr>
              <a:t>officer </a:t>
            </a:r>
            <a:r>
              <a:rPr sz="2400" dirty="0">
                <a:latin typeface="Times New Roman"/>
                <a:cs typeface="Times New Roman"/>
              </a:rPr>
              <a:t>or auditor </a:t>
            </a:r>
            <a:r>
              <a:rPr sz="2400" spc="-5" dirty="0">
                <a:latin typeface="Times New Roman"/>
                <a:cs typeface="Times New Roman"/>
              </a:rPr>
              <a:t>against any  liability incurred by him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defending </a:t>
            </a:r>
            <a:r>
              <a:rPr sz="2400" dirty="0">
                <a:latin typeface="Times New Roman"/>
                <a:cs typeface="Times New Roman"/>
              </a:rPr>
              <a:t>any </a:t>
            </a:r>
            <a:r>
              <a:rPr sz="2400" spc="-5" dirty="0">
                <a:latin typeface="Times New Roman"/>
                <a:cs typeface="Times New Roman"/>
              </a:rPr>
              <a:t>proceedings  whether </a:t>
            </a:r>
            <a:r>
              <a:rPr sz="2400" dirty="0">
                <a:latin typeface="Times New Roman"/>
                <a:cs typeface="Times New Roman"/>
              </a:rPr>
              <a:t>civil or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criminal.</a:t>
            </a:r>
            <a:endParaRPr sz="2400">
              <a:latin typeface="Times New Roman"/>
              <a:cs typeface="Times New Roman"/>
            </a:endParaRPr>
          </a:p>
          <a:p>
            <a:pPr marL="927100" marR="5080" lvl="1" indent="-513715" algn="just">
              <a:lnSpc>
                <a:spcPct val="100000"/>
              </a:lnSpc>
              <a:spcBef>
                <a:spcPts val="580"/>
              </a:spcBef>
              <a:buFont typeface="Wingdings"/>
              <a:buChar char=""/>
              <a:tabLst>
                <a:tab pos="927735" algn="l"/>
              </a:tabLst>
            </a:pPr>
            <a:r>
              <a:rPr sz="2400" spc="-5" dirty="0">
                <a:latin typeface="Times New Roman"/>
                <a:cs typeface="Times New Roman"/>
              </a:rPr>
              <a:t>He </a:t>
            </a:r>
            <a:r>
              <a:rPr sz="2400" dirty="0">
                <a:latin typeface="Times New Roman"/>
                <a:cs typeface="Times New Roman"/>
              </a:rPr>
              <a:t>can also </a:t>
            </a:r>
            <a:r>
              <a:rPr sz="2400" spc="-5" dirty="0">
                <a:latin typeface="Times New Roman"/>
                <a:cs typeface="Times New Roman"/>
              </a:rPr>
              <a:t>recover the amount </a:t>
            </a:r>
            <a:r>
              <a:rPr sz="2400" dirty="0">
                <a:latin typeface="Times New Roman"/>
                <a:cs typeface="Times New Roman"/>
              </a:rPr>
              <a:t>if the </a:t>
            </a:r>
            <a:r>
              <a:rPr sz="2400" spc="-5" dirty="0">
                <a:latin typeface="Times New Roman"/>
                <a:cs typeface="Times New Roman"/>
              </a:rPr>
              <a:t>grant </a:t>
            </a:r>
            <a:r>
              <a:rPr sz="2400" dirty="0">
                <a:latin typeface="Times New Roman"/>
                <a:cs typeface="Times New Roman"/>
              </a:rPr>
              <a:t>givent by </a:t>
            </a:r>
            <a:r>
              <a:rPr sz="2400" spc="-5" dirty="0">
                <a:latin typeface="Times New Roman"/>
                <a:cs typeface="Times New Roman"/>
              </a:rPr>
              <a:t>the  </a:t>
            </a:r>
            <a:r>
              <a:rPr sz="2400" dirty="0">
                <a:latin typeface="Times New Roman"/>
                <a:cs typeface="Times New Roman"/>
              </a:rPr>
              <a:t>court and </a:t>
            </a:r>
            <a:r>
              <a:rPr sz="2400" spc="-5" dirty="0">
                <a:latin typeface="Times New Roman"/>
                <a:cs typeface="Times New Roman"/>
              </a:rPr>
              <a:t>judgment </a:t>
            </a:r>
            <a:r>
              <a:rPr sz="2400" dirty="0">
                <a:latin typeface="Times New Roman"/>
                <a:cs typeface="Times New Roman"/>
              </a:rPr>
              <a:t>given in </a:t>
            </a:r>
            <a:r>
              <a:rPr sz="2400" spc="-5" dirty="0">
                <a:latin typeface="Times New Roman"/>
                <a:cs typeface="Times New Roman"/>
              </a:rPr>
              <a:t>his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favor.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Wingdings"/>
              <a:buChar char=""/>
            </a:pPr>
            <a:endParaRPr sz="355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5"/>
              </a:spcBef>
              <a:buAutoNum type="arabicPeriod" startAt="8"/>
              <a:tabLst>
                <a:tab pos="527685" algn="l"/>
                <a:tab pos="52832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Right to get expert</a:t>
            </a:r>
            <a:r>
              <a:rPr sz="2800" b="1" u="heavy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Advice:</a:t>
            </a:r>
            <a:endParaRPr sz="2800">
              <a:latin typeface="Times New Roman"/>
              <a:cs typeface="Times New Roman"/>
            </a:endParaRPr>
          </a:p>
          <a:p>
            <a:pPr marL="927100" lvl="1" indent="-513715">
              <a:lnSpc>
                <a:spcPct val="100000"/>
              </a:lnSpc>
              <a:spcBef>
                <a:spcPts val="590"/>
              </a:spcBef>
              <a:buFont typeface="Wingdings"/>
              <a:buChar char=""/>
              <a:tabLst>
                <a:tab pos="927100" algn="l"/>
                <a:tab pos="927735" algn="l"/>
              </a:tabLst>
            </a:pPr>
            <a:r>
              <a:rPr sz="2400" spc="-5" dirty="0">
                <a:latin typeface="Times New Roman"/>
                <a:cs typeface="Times New Roman"/>
              </a:rPr>
              <a:t>He has </a:t>
            </a:r>
            <a:r>
              <a:rPr sz="2400" dirty="0">
                <a:latin typeface="Times New Roman"/>
                <a:cs typeface="Times New Roman"/>
              </a:rPr>
              <a:t>right to get legal or technical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advice</a:t>
            </a:r>
            <a:endParaRPr sz="2400">
              <a:latin typeface="Times New Roman"/>
              <a:cs typeface="Times New Roman"/>
            </a:endParaRPr>
          </a:p>
          <a:p>
            <a:pPr marL="927100" lvl="1" indent="-513715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927100" algn="l"/>
                <a:tab pos="927735" algn="l"/>
              </a:tabLst>
            </a:pPr>
            <a:r>
              <a:rPr sz="2400" dirty="0">
                <a:latin typeface="Times New Roman"/>
                <a:cs typeface="Times New Roman"/>
              </a:rPr>
              <a:t>But the opinion </a:t>
            </a:r>
            <a:r>
              <a:rPr sz="2400" spc="-10" dirty="0">
                <a:latin typeface="Times New Roman"/>
                <a:cs typeface="Times New Roman"/>
              </a:rPr>
              <a:t>must </a:t>
            </a:r>
            <a:r>
              <a:rPr sz="2400" dirty="0">
                <a:latin typeface="Times New Roman"/>
                <a:cs typeface="Times New Roman"/>
              </a:rPr>
              <a:t>be free from the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dependence.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3191" y="1307084"/>
            <a:ext cx="30092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10 </a:t>
            </a:r>
            <a:r>
              <a:rPr sz="2800" b="1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 Auditor’s</a:t>
            </a:r>
            <a:r>
              <a:rPr sz="2800" b="1" u="heavy" spc="-4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Lien: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50391" y="2320239"/>
            <a:ext cx="7616190" cy="2294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6385" algn="just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299720" algn="l"/>
              </a:tabLst>
            </a:pPr>
            <a:r>
              <a:rPr sz="2400" dirty="0">
                <a:latin typeface="Times New Roman"/>
                <a:cs typeface="Times New Roman"/>
              </a:rPr>
              <a:t>If the </a:t>
            </a:r>
            <a:r>
              <a:rPr sz="2400" spc="-5" dirty="0">
                <a:latin typeface="Times New Roman"/>
                <a:cs typeface="Times New Roman"/>
              </a:rPr>
              <a:t>auditor </a:t>
            </a:r>
            <a:r>
              <a:rPr sz="2400" dirty="0">
                <a:latin typeface="Times New Roman"/>
                <a:cs typeface="Times New Roman"/>
              </a:rPr>
              <a:t>has </a:t>
            </a:r>
            <a:r>
              <a:rPr sz="2400" spc="-5" dirty="0">
                <a:latin typeface="Times New Roman"/>
                <a:cs typeface="Times New Roman"/>
              </a:rPr>
              <a:t>worked </a:t>
            </a:r>
            <a:r>
              <a:rPr sz="2400" dirty="0">
                <a:latin typeface="Times New Roman"/>
                <a:cs typeface="Times New Roman"/>
              </a:rPr>
              <a:t>as an </a:t>
            </a:r>
            <a:r>
              <a:rPr sz="2400" spc="-5" dirty="0">
                <a:latin typeface="Times New Roman"/>
                <a:cs typeface="Times New Roman"/>
              </a:rPr>
              <a:t>accountant, </a:t>
            </a:r>
            <a:r>
              <a:rPr sz="2400" spc="-10" dirty="0">
                <a:latin typeface="Times New Roman"/>
                <a:cs typeface="Times New Roman"/>
              </a:rPr>
              <a:t>he </a:t>
            </a:r>
            <a:r>
              <a:rPr sz="2400" spc="-5" dirty="0">
                <a:latin typeface="Times New Roman"/>
                <a:cs typeface="Times New Roman"/>
              </a:rPr>
              <a:t>gets </a:t>
            </a:r>
            <a:r>
              <a:rPr sz="2400" spc="-10" dirty="0">
                <a:latin typeface="Times New Roman"/>
                <a:cs typeface="Times New Roman"/>
              </a:rPr>
              <a:t>special  </a:t>
            </a:r>
            <a:r>
              <a:rPr sz="2400" dirty="0">
                <a:latin typeface="Times New Roman"/>
                <a:cs typeface="Times New Roman"/>
              </a:rPr>
              <a:t>right </a:t>
            </a:r>
            <a:r>
              <a:rPr sz="2400" spc="-5" dirty="0">
                <a:latin typeface="Times New Roman"/>
                <a:cs typeface="Times New Roman"/>
              </a:rPr>
              <a:t>(lien) </a:t>
            </a:r>
            <a:r>
              <a:rPr sz="2400" dirty="0">
                <a:latin typeface="Times New Roman"/>
                <a:cs typeface="Times New Roman"/>
              </a:rPr>
              <a:t>on books of </a:t>
            </a:r>
            <a:r>
              <a:rPr sz="2400" spc="-5" dirty="0">
                <a:latin typeface="Times New Roman"/>
                <a:cs typeface="Times New Roman"/>
              </a:rPr>
              <a:t>accounts but </a:t>
            </a:r>
            <a:r>
              <a:rPr sz="2400" dirty="0">
                <a:latin typeface="Times New Roman"/>
                <a:cs typeface="Times New Roman"/>
              </a:rPr>
              <a:t>if he </a:t>
            </a: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worked </a:t>
            </a:r>
            <a:r>
              <a:rPr sz="2400" spc="-5" dirty="0">
                <a:latin typeface="Times New Roman"/>
                <a:cs typeface="Times New Roman"/>
              </a:rPr>
              <a:t>just  </a:t>
            </a:r>
            <a:r>
              <a:rPr sz="2400" dirty="0">
                <a:latin typeface="Times New Roman"/>
                <a:cs typeface="Times New Roman"/>
              </a:rPr>
              <a:t>as an </a:t>
            </a:r>
            <a:r>
              <a:rPr sz="2400" spc="-5" dirty="0">
                <a:latin typeface="Times New Roman"/>
                <a:cs typeface="Times New Roman"/>
              </a:rPr>
              <a:t>auditor, </a:t>
            </a:r>
            <a:r>
              <a:rPr sz="2400" dirty="0">
                <a:latin typeface="Times New Roman"/>
                <a:cs typeface="Times New Roman"/>
              </a:rPr>
              <a:t>he does not </a:t>
            </a:r>
            <a:r>
              <a:rPr sz="2400" spc="-5" dirty="0">
                <a:latin typeface="Times New Roman"/>
                <a:cs typeface="Times New Roman"/>
              </a:rPr>
              <a:t>get </a:t>
            </a:r>
            <a:r>
              <a:rPr sz="2400" dirty="0">
                <a:latin typeface="Times New Roman"/>
                <a:cs typeface="Times New Roman"/>
              </a:rPr>
              <a:t>any </a:t>
            </a:r>
            <a:r>
              <a:rPr sz="2400" spc="-5" dirty="0">
                <a:latin typeface="Times New Roman"/>
                <a:cs typeface="Times New Roman"/>
              </a:rPr>
              <a:t>special </a:t>
            </a:r>
            <a:r>
              <a:rPr sz="2400" dirty="0">
                <a:latin typeface="Times New Roman"/>
                <a:cs typeface="Times New Roman"/>
              </a:rPr>
              <a:t>right on books of  accounts.</a:t>
            </a:r>
            <a:endParaRPr sz="2400">
              <a:latin typeface="Times New Roman"/>
              <a:cs typeface="Times New Roman"/>
            </a:endParaRPr>
          </a:p>
          <a:p>
            <a:pPr marL="375285" indent="-362585">
              <a:lnSpc>
                <a:spcPct val="100000"/>
              </a:lnSpc>
              <a:spcBef>
                <a:spcPts val="580"/>
              </a:spcBef>
              <a:buFont typeface="Wingdings"/>
              <a:buChar char=""/>
              <a:tabLst>
                <a:tab pos="375920" algn="l"/>
              </a:tabLst>
            </a:pPr>
            <a:r>
              <a:rPr sz="2400" spc="-5" dirty="0">
                <a:latin typeface="Times New Roman"/>
                <a:cs typeface="Times New Roman"/>
              </a:rPr>
              <a:t>Sometimes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problem </a:t>
            </a:r>
            <a:r>
              <a:rPr sz="2400" dirty="0">
                <a:latin typeface="Times New Roman"/>
                <a:cs typeface="Times New Roman"/>
              </a:rPr>
              <a:t>arises </a:t>
            </a:r>
            <a:r>
              <a:rPr sz="2400" spc="-5" dirty="0">
                <a:latin typeface="Times New Roman"/>
                <a:cs typeface="Times New Roman"/>
              </a:rPr>
              <a:t>of auditor’s </a:t>
            </a:r>
            <a:r>
              <a:rPr sz="2400" dirty="0">
                <a:latin typeface="Times New Roman"/>
                <a:cs typeface="Times New Roman"/>
              </a:rPr>
              <a:t>lien </a:t>
            </a:r>
            <a:r>
              <a:rPr sz="2400" spc="-5" dirty="0">
                <a:latin typeface="Times New Roman"/>
                <a:cs typeface="Times New Roman"/>
              </a:rPr>
              <a:t>because</a:t>
            </a:r>
            <a:r>
              <a:rPr sz="2400" spc="4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there</a:t>
            </a:r>
            <a:endParaRPr sz="24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is no </a:t>
            </a:r>
            <a:r>
              <a:rPr sz="2400" spc="-5" dirty="0">
                <a:latin typeface="Times New Roman"/>
                <a:cs typeface="Times New Roman"/>
              </a:rPr>
              <a:t>clearification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Company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Law.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352501"/>
            <a:ext cx="6333617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Duties of </a:t>
            </a:r>
            <a:r>
              <a:rPr dirty="0"/>
              <a:t>An</a:t>
            </a:r>
            <a:r>
              <a:rPr spc="-114" dirty="0"/>
              <a:t> </a:t>
            </a:r>
            <a:r>
              <a:rPr spc="-5" dirty="0"/>
              <a:t>Auditor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733573"/>
            <a:ext cx="7745095" cy="15614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770"/>
              </a:spcBef>
              <a:buAutoNum type="alphaU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Times New Roman"/>
                <a:cs typeface="Times New Roman"/>
              </a:rPr>
              <a:t>Duties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auditor according </a:t>
            </a:r>
            <a:r>
              <a:rPr sz="280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Companies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Act.</a:t>
            </a:r>
            <a:endParaRPr sz="28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670"/>
              </a:spcBef>
              <a:buAutoNum type="alphaU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Times New Roman"/>
                <a:cs typeface="Times New Roman"/>
              </a:rPr>
              <a:t>Duties of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dirty="0">
                <a:latin typeface="Times New Roman"/>
                <a:cs typeface="Times New Roman"/>
              </a:rPr>
              <a:t>auditor </a:t>
            </a:r>
            <a:r>
              <a:rPr sz="2800" spc="-5" dirty="0">
                <a:latin typeface="Times New Roman"/>
                <a:cs typeface="Times New Roman"/>
              </a:rPr>
              <a:t>according to judicial </a:t>
            </a:r>
            <a:r>
              <a:rPr sz="2800" dirty="0">
                <a:latin typeface="Times New Roman"/>
                <a:cs typeface="Times New Roman"/>
              </a:rPr>
              <a:t>decision.</a:t>
            </a:r>
            <a:endParaRPr sz="28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675"/>
              </a:spcBef>
              <a:buAutoNum type="alphaU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Times New Roman"/>
                <a:cs typeface="Times New Roman"/>
              </a:rPr>
              <a:t>Professional Ethics. (Code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Conduct)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444" y="314960"/>
            <a:ext cx="752538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A. </a:t>
            </a:r>
            <a:r>
              <a:rPr sz="4000" spc="-10" dirty="0"/>
              <a:t>Auditors </a:t>
            </a:r>
            <a:r>
              <a:rPr sz="4000" spc="-5" dirty="0"/>
              <a:t>duties according to </a:t>
            </a:r>
            <a:r>
              <a:rPr sz="4000" spc="-10" dirty="0"/>
              <a:t>Companies </a:t>
            </a:r>
            <a:r>
              <a:rPr sz="4000" spc="-5" dirty="0"/>
              <a:t>Act</a:t>
            </a:r>
            <a:r>
              <a:rPr sz="4000" spc="125" dirty="0"/>
              <a:t> </a:t>
            </a:r>
            <a:r>
              <a:rPr sz="4000" spc="-5" dirty="0"/>
              <a:t>: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93191" y="1378458"/>
            <a:ext cx="8060690" cy="2941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800" b="1" dirty="0">
                <a:latin typeface="Times New Roman"/>
                <a:cs typeface="Times New Roman"/>
              </a:rPr>
              <a:t>1.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present Audit</a:t>
            </a:r>
            <a:r>
              <a:rPr sz="2800" b="1" u="heavy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report: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000">
              <a:latin typeface="Times New Roman"/>
              <a:cs typeface="Times New Roman"/>
            </a:endParaRPr>
          </a:p>
          <a:p>
            <a:pPr marL="527685" marR="5080" indent="-514984" algn="just">
              <a:lnSpc>
                <a:spcPct val="100000"/>
              </a:lnSpc>
              <a:buFont typeface="Wingdings"/>
              <a:buChar char=""/>
              <a:tabLst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It is </a:t>
            </a:r>
            <a:r>
              <a:rPr sz="2400" spc="-5" dirty="0">
                <a:latin typeface="Times New Roman"/>
                <a:cs typeface="Times New Roman"/>
              </a:rPr>
              <a:t>the preliminary duty </a:t>
            </a:r>
            <a:r>
              <a:rPr sz="2400" dirty="0">
                <a:latin typeface="Times New Roman"/>
                <a:cs typeface="Times New Roman"/>
              </a:rPr>
              <a:t>of an auditor that he </a:t>
            </a:r>
            <a:r>
              <a:rPr sz="2400" spc="-5" dirty="0">
                <a:latin typeface="Times New Roman"/>
                <a:cs typeface="Times New Roman"/>
              </a:rPr>
              <a:t>should present  </a:t>
            </a:r>
            <a:r>
              <a:rPr sz="2400" dirty="0">
                <a:latin typeface="Times New Roman"/>
                <a:cs typeface="Times New Roman"/>
              </a:rPr>
              <a:t>the report </a:t>
            </a:r>
            <a:r>
              <a:rPr sz="2400" spc="-5" dirty="0">
                <a:latin typeface="Times New Roman"/>
                <a:cs typeface="Times New Roman"/>
              </a:rPr>
              <a:t>before shareholders after verification </a:t>
            </a:r>
            <a:r>
              <a:rPr sz="2400" dirty="0">
                <a:latin typeface="Times New Roman"/>
                <a:cs typeface="Times New Roman"/>
              </a:rPr>
              <a:t>of accounts  of 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company.</a:t>
            </a:r>
            <a:endParaRPr sz="2400">
              <a:latin typeface="Times New Roman"/>
              <a:cs typeface="Times New Roman"/>
            </a:endParaRPr>
          </a:p>
          <a:p>
            <a:pPr marL="527685" marR="6350" indent="-514984" algn="just">
              <a:lnSpc>
                <a:spcPct val="100000"/>
              </a:lnSpc>
              <a:spcBef>
                <a:spcPts val="580"/>
              </a:spcBef>
              <a:buFont typeface="Wingdings"/>
              <a:buChar char=""/>
              <a:tabLst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auditor has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address his report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only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shareholders  </a:t>
            </a:r>
            <a:r>
              <a:rPr sz="2400" dirty="0">
                <a:latin typeface="Times New Roman"/>
                <a:cs typeface="Times New Roman"/>
              </a:rPr>
              <a:t>and present it to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them.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3191" y="4367529"/>
            <a:ext cx="1614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527685" algn="l"/>
                <a:tab pos="528320" algn="l"/>
                <a:tab pos="1362710" algn="l"/>
              </a:tabLst>
            </a:pPr>
            <a:r>
              <a:rPr sz="2400" dirty="0">
                <a:latin typeface="Times New Roman"/>
                <a:cs typeface="Times New Roman"/>
              </a:rPr>
              <a:t>Only	</a:t>
            </a:r>
            <a:r>
              <a:rPr sz="2400" spc="5" dirty="0">
                <a:latin typeface="Times New Roman"/>
                <a:cs typeface="Times New Roman"/>
              </a:rPr>
              <a:t>in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07055" y="4367529"/>
            <a:ext cx="6245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82040" algn="l"/>
                <a:tab pos="1990725" algn="l"/>
                <a:tab pos="3080385" algn="l"/>
                <a:tab pos="3711575" algn="l"/>
                <a:tab pos="4175125" algn="l"/>
                <a:tab pos="4923155" algn="l"/>
                <a:tab pos="5505450" algn="l"/>
              </a:tabLst>
            </a:pPr>
            <a:r>
              <a:rPr sz="2400" spc="-1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pe</a:t>
            </a:r>
            <a:r>
              <a:rPr sz="2400" spc="-10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ial	aud</a:t>
            </a:r>
            <a:r>
              <a:rPr sz="2400" spc="-10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t,	auditor	</a:t>
            </a:r>
            <a:r>
              <a:rPr sz="2400" spc="-10" dirty="0">
                <a:latin typeface="Times New Roman"/>
                <a:cs typeface="Times New Roman"/>
              </a:rPr>
              <a:t>h</a:t>
            </a:r>
            <a:r>
              <a:rPr sz="2400" spc="-5" dirty="0">
                <a:latin typeface="Times New Roman"/>
                <a:cs typeface="Times New Roman"/>
              </a:rPr>
              <a:t>as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	</a:t>
            </a:r>
            <a:r>
              <a:rPr sz="2400" spc="-15" dirty="0">
                <a:latin typeface="Times New Roman"/>
                <a:cs typeface="Times New Roman"/>
              </a:rPr>
              <a:t>g</a:t>
            </a:r>
            <a:r>
              <a:rPr sz="2400" dirty="0">
                <a:latin typeface="Times New Roman"/>
                <a:cs typeface="Times New Roman"/>
              </a:rPr>
              <a:t>ive	</a:t>
            </a:r>
            <a:r>
              <a:rPr sz="2400" spc="-5" dirty="0">
                <a:latin typeface="Times New Roman"/>
                <a:cs typeface="Times New Roman"/>
              </a:rPr>
              <a:t>his</a:t>
            </a:r>
            <a:r>
              <a:rPr sz="2400" dirty="0">
                <a:latin typeface="Times New Roman"/>
                <a:cs typeface="Times New Roman"/>
              </a:rPr>
              <a:t>	rep</a:t>
            </a:r>
            <a:r>
              <a:rPr sz="2400" spc="-15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4659757"/>
            <a:ext cx="8061325" cy="163576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680"/>
              </a:spcBef>
            </a:pPr>
            <a:r>
              <a:rPr sz="2400" dirty="0">
                <a:latin typeface="Times New Roman"/>
                <a:cs typeface="Times New Roman"/>
              </a:rPr>
              <a:t>addressing the Central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Government.</a:t>
            </a:r>
            <a:endParaRPr sz="2400">
              <a:latin typeface="Times New Roman"/>
              <a:cs typeface="Times New Roman"/>
            </a:endParaRPr>
          </a:p>
          <a:p>
            <a:pPr marL="527685" marR="5080" indent="-514984" algn="just">
              <a:lnSpc>
                <a:spcPct val="100000"/>
              </a:lnSpc>
              <a:spcBef>
                <a:spcPts val="575"/>
              </a:spcBef>
              <a:buFont typeface="Wingdings"/>
              <a:buChar char=""/>
              <a:tabLst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It is </a:t>
            </a:r>
            <a:r>
              <a:rPr sz="2400" spc="-5" dirty="0">
                <a:latin typeface="Times New Roman"/>
                <a:cs typeface="Times New Roman"/>
              </a:rPr>
              <a:t>not auditor’s duty to </a:t>
            </a:r>
            <a:r>
              <a:rPr sz="2400" dirty="0">
                <a:latin typeface="Times New Roman"/>
                <a:cs typeface="Times New Roman"/>
              </a:rPr>
              <a:t>send </a:t>
            </a:r>
            <a:r>
              <a:rPr sz="2400" spc="-5" dirty="0">
                <a:latin typeface="Times New Roman"/>
                <a:cs typeface="Times New Roman"/>
              </a:rPr>
              <a:t>audit </a:t>
            </a:r>
            <a:r>
              <a:rPr sz="2400" dirty="0">
                <a:latin typeface="Times New Roman"/>
                <a:cs typeface="Times New Roman"/>
              </a:rPr>
              <a:t>report to </a:t>
            </a:r>
            <a:r>
              <a:rPr sz="2400" spc="-5" dirty="0">
                <a:latin typeface="Times New Roman"/>
                <a:cs typeface="Times New Roman"/>
              </a:rPr>
              <a:t>each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every  shareholder. </a:t>
            </a:r>
            <a:r>
              <a:rPr sz="2400" dirty="0">
                <a:latin typeface="Times New Roman"/>
                <a:cs typeface="Times New Roman"/>
              </a:rPr>
              <a:t>Once he </a:t>
            </a:r>
            <a:r>
              <a:rPr sz="2400" spc="-5" dirty="0">
                <a:latin typeface="Times New Roman"/>
                <a:cs typeface="Times New Roman"/>
              </a:rPr>
              <a:t>submits </a:t>
            </a:r>
            <a:r>
              <a:rPr sz="2400" dirty="0">
                <a:latin typeface="Times New Roman"/>
                <a:cs typeface="Times New Roman"/>
              </a:rPr>
              <a:t>such a </a:t>
            </a:r>
            <a:r>
              <a:rPr sz="2400" spc="-5" dirty="0">
                <a:latin typeface="Times New Roman"/>
                <a:cs typeface="Times New Roman"/>
              </a:rPr>
              <a:t>report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the company  </a:t>
            </a:r>
            <a:r>
              <a:rPr sz="2400" dirty="0">
                <a:latin typeface="Times New Roman"/>
                <a:cs typeface="Times New Roman"/>
              </a:rPr>
              <a:t>secretary, </a:t>
            </a:r>
            <a:r>
              <a:rPr sz="2400" spc="-5" dirty="0">
                <a:latin typeface="Times New Roman"/>
                <a:cs typeface="Times New Roman"/>
              </a:rPr>
              <a:t>his </a:t>
            </a:r>
            <a:r>
              <a:rPr sz="2400" dirty="0">
                <a:latin typeface="Times New Roman"/>
                <a:cs typeface="Times New Roman"/>
              </a:rPr>
              <a:t>duty is considered to be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fulfilled.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5930" cy="4624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800" b="1" dirty="0">
                <a:latin typeface="Times New Roman"/>
                <a:cs typeface="Times New Roman"/>
              </a:rPr>
              <a:t>2.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Certification to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given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 statutory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report</a:t>
            </a:r>
            <a:r>
              <a:rPr sz="2800" b="1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000">
              <a:latin typeface="Times New Roman"/>
              <a:cs typeface="Times New Roman"/>
            </a:endParaRPr>
          </a:p>
          <a:p>
            <a:pPr marL="527685" marR="5080" indent="-514984" algn="just">
              <a:lnSpc>
                <a:spcPct val="100000"/>
              </a:lnSpc>
              <a:buFont typeface="Wingdings"/>
              <a:buChar char=""/>
              <a:tabLst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company </a:t>
            </a:r>
            <a:r>
              <a:rPr sz="2400" dirty="0">
                <a:latin typeface="Times New Roman"/>
                <a:cs typeface="Times New Roman"/>
              </a:rPr>
              <a:t>has to hold a </a:t>
            </a:r>
            <a:r>
              <a:rPr sz="2400" spc="-5" dirty="0">
                <a:latin typeface="Times New Roman"/>
                <a:cs typeface="Times New Roman"/>
              </a:rPr>
              <a:t>statutory meeting </a:t>
            </a:r>
            <a:r>
              <a:rPr sz="2400" dirty="0">
                <a:latin typeface="Times New Roman"/>
                <a:cs typeface="Times New Roman"/>
              </a:rPr>
              <a:t>within </a:t>
            </a:r>
            <a:r>
              <a:rPr sz="2400" spc="-5" dirty="0">
                <a:latin typeface="Times New Roman"/>
                <a:cs typeface="Times New Roman"/>
              </a:rPr>
              <a:t>six  months </a:t>
            </a:r>
            <a:r>
              <a:rPr sz="2400" dirty="0">
                <a:latin typeface="Times New Roman"/>
                <a:cs typeface="Times New Roman"/>
              </a:rPr>
              <a:t>after </a:t>
            </a:r>
            <a:r>
              <a:rPr sz="2400" spc="-5" dirty="0">
                <a:latin typeface="Times New Roman"/>
                <a:cs typeface="Times New Roman"/>
              </a:rPr>
              <a:t>registration </a:t>
            </a:r>
            <a:r>
              <a:rPr sz="2400" dirty="0">
                <a:latin typeface="Times New Roman"/>
                <a:cs typeface="Times New Roman"/>
              </a:rPr>
              <a:t>of the </a:t>
            </a:r>
            <a:r>
              <a:rPr sz="2400" spc="-5" dirty="0">
                <a:latin typeface="Times New Roman"/>
                <a:cs typeface="Times New Roman"/>
              </a:rPr>
              <a:t>company </a:t>
            </a:r>
            <a:r>
              <a:rPr sz="2400" dirty="0">
                <a:latin typeface="Times New Roman"/>
                <a:cs typeface="Times New Roman"/>
              </a:rPr>
              <a:t>in which </a:t>
            </a:r>
            <a:r>
              <a:rPr sz="2400" spc="-5" dirty="0">
                <a:latin typeface="Times New Roman"/>
                <a:cs typeface="Times New Roman"/>
              </a:rPr>
              <a:t>statutory  </a:t>
            </a:r>
            <a:r>
              <a:rPr sz="2400" dirty="0">
                <a:latin typeface="Times New Roman"/>
                <a:cs typeface="Times New Roman"/>
              </a:rPr>
              <a:t>report is to be </a:t>
            </a:r>
            <a:r>
              <a:rPr sz="2400" spc="-5" dirty="0">
                <a:latin typeface="Times New Roman"/>
                <a:cs typeface="Times New Roman"/>
              </a:rPr>
              <a:t>presented.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auditor has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give 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certificate  </a:t>
            </a:r>
            <a:r>
              <a:rPr sz="2400" dirty="0">
                <a:latin typeface="Times New Roman"/>
                <a:cs typeface="Times New Roman"/>
              </a:rPr>
              <a:t>for the following </a:t>
            </a:r>
            <a:r>
              <a:rPr sz="2400" spc="-5" dirty="0">
                <a:latin typeface="Times New Roman"/>
                <a:cs typeface="Times New Roman"/>
              </a:rPr>
              <a:t>matters </a:t>
            </a:r>
            <a:r>
              <a:rPr sz="2400" dirty="0">
                <a:latin typeface="Times New Roman"/>
                <a:cs typeface="Times New Roman"/>
              </a:rPr>
              <a:t>in this statutory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report.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443865" indent="-431165">
              <a:lnSpc>
                <a:spcPct val="100000"/>
              </a:lnSpc>
              <a:buAutoNum type="arabicParenBoth"/>
              <a:tabLst>
                <a:tab pos="444500" algn="l"/>
              </a:tabLst>
            </a:pPr>
            <a:r>
              <a:rPr sz="2400" spc="-5" dirty="0">
                <a:latin typeface="Times New Roman"/>
                <a:cs typeface="Times New Roman"/>
              </a:rPr>
              <a:t>Number </a:t>
            </a:r>
            <a:r>
              <a:rPr sz="2400" dirty="0">
                <a:latin typeface="Times New Roman"/>
                <a:cs typeface="Times New Roman"/>
              </a:rPr>
              <a:t>and types of shares issued by the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company.</a:t>
            </a:r>
            <a:endParaRPr sz="2400">
              <a:latin typeface="Times New Roman"/>
              <a:cs typeface="Times New Roman"/>
            </a:endParaRPr>
          </a:p>
          <a:p>
            <a:pPr marL="476250" marR="5715" indent="-476250">
              <a:lnSpc>
                <a:spcPct val="100000"/>
              </a:lnSpc>
              <a:spcBef>
                <a:spcPts val="575"/>
              </a:spcBef>
              <a:buAutoNum type="arabicParenBoth"/>
              <a:tabLst>
                <a:tab pos="476250" algn="l"/>
              </a:tabLst>
            </a:pPr>
            <a:r>
              <a:rPr sz="2400" spc="-5" dirty="0">
                <a:latin typeface="Times New Roman"/>
                <a:cs typeface="Times New Roman"/>
              </a:rPr>
              <a:t>Total amount </a:t>
            </a:r>
            <a:r>
              <a:rPr sz="2400" dirty="0">
                <a:latin typeface="Times New Roman"/>
                <a:cs typeface="Times New Roman"/>
              </a:rPr>
              <a:t>of cash </a:t>
            </a:r>
            <a:r>
              <a:rPr sz="2400" spc="-5" dirty="0">
                <a:latin typeface="Times New Roman"/>
                <a:cs typeface="Times New Roman"/>
              </a:rPr>
              <a:t>received </a:t>
            </a:r>
            <a:r>
              <a:rPr sz="2400" dirty="0">
                <a:latin typeface="Times New Roman"/>
                <a:cs typeface="Times New Roman"/>
              </a:rPr>
              <a:t>by the </a:t>
            </a:r>
            <a:r>
              <a:rPr sz="2400" spc="-5" dirty="0">
                <a:latin typeface="Times New Roman"/>
                <a:cs typeface="Times New Roman"/>
              </a:rPr>
              <a:t>company </a:t>
            </a:r>
            <a:r>
              <a:rPr sz="2400" dirty="0">
                <a:latin typeface="Times New Roman"/>
                <a:cs typeface="Times New Roman"/>
              </a:rPr>
              <a:t>for </a:t>
            </a:r>
            <a:r>
              <a:rPr sz="2400" spc="-5" dirty="0">
                <a:latin typeface="Times New Roman"/>
                <a:cs typeface="Times New Roman"/>
              </a:rPr>
              <a:t>allocated  </a:t>
            </a:r>
            <a:r>
              <a:rPr sz="2400" dirty="0">
                <a:latin typeface="Times New Roman"/>
                <a:cs typeface="Times New Roman"/>
              </a:rPr>
              <a:t>shares.</a:t>
            </a:r>
            <a:endParaRPr sz="2400">
              <a:latin typeface="Times New Roman"/>
              <a:cs typeface="Times New Roman"/>
            </a:endParaRPr>
          </a:p>
          <a:p>
            <a:pPr marL="443865" indent="-431165">
              <a:lnSpc>
                <a:spcPct val="100000"/>
              </a:lnSpc>
              <a:spcBef>
                <a:spcPts val="580"/>
              </a:spcBef>
              <a:buAutoNum type="arabicParenBoth"/>
              <a:tabLst>
                <a:tab pos="444500" algn="l"/>
              </a:tabLst>
            </a:pPr>
            <a:r>
              <a:rPr sz="2400" spc="-5" dirty="0">
                <a:latin typeface="Times New Roman"/>
                <a:cs typeface="Times New Roman"/>
              </a:rPr>
              <a:t>Statement of </a:t>
            </a:r>
            <a:r>
              <a:rPr sz="2400" dirty="0">
                <a:latin typeface="Times New Roman"/>
                <a:cs typeface="Times New Roman"/>
              </a:rPr>
              <a:t>receipts – </a:t>
            </a:r>
            <a:r>
              <a:rPr sz="2400" spc="-5" dirty="0">
                <a:latin typeface="Times New Roman"/>
                <a:cs typeface="Times New Roman"/>
              </a:rPr>
              <a:t>payments of </a:t>
            </a:r>
            <a:r>
              <a:rPr sz="2400" dirty="0">
                <a:latin typeface="Times New Roman"/>
                <a:cs typeface="Times New Roman"/>
              </a:rPr>
              <a:t>cash till that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date.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3390" cy="4975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35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To ensure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money invested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share </a:t>
            </a:r>
            <a:r>
              <a:rPr sz="2800" dirty="0">
                <a:latin typeface="Times New Roman"/>
                <a:cs typeface="Times New Roman"/>
              </a:rPr>
              <a:t>holders  </a:t>
            </a:r>
            <a:r>
              <a:rPr sz="2800" spc="-5" dirty="0">
                <a:latin typeface="Times New Roman"/>
                <a:cs typeface="Times New Roman"/>
              </a:rPr>
              <a:t>are managed properly , it is made compulsory under  the Companies Act , for the Companies to </a:t>
            </a:r>
            <a:r>
              <a:rPr sz="2800" spc="-10" dirty="0">
                <a:latin typeface="Times New Roman"/>
                <a:cs typeface="Times New Roman"/>
              </a:rPr>
              <a:t>get </a:t>
            </a:r>
            <a:r>
              <a:rPr sz="2800" spc="-5" dirty="0">
                <a:latin typeface="Times New Roman"/>
                <a:cs typeface="Times New Roman"/>
              </a:rPr>
              <a:t>their  a/c </a:t>
            </a:r>
            <a:r>
              <a:rPr sz="2800" dirty="0">
                <a:latin typeface="Times New Roman"/>
                <a:cs typeface="Times New Roman"/>
              </a:rPr>
              <a:t>audited </a:t>
            </a:r>
            <a:r>
              <a:rPr sz="2800" spc="-5" dirty="0">
                <a:latin typeface="Times New Roman"/>
                <a:cs typeface="Times New Roman"/>
              </a:rPr>
              <a:t>every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year.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Audit is compulsory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for…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70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Most of the Audits undertaken by professional  auditors are company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audits.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Therefore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has to get himself acquainted  with various provisions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Companies Act,  relating to his qualification,</a:t>
            </a:r>
            <a:r>
              <a:rPr sz="2800" spc="5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disqualification,  appointment and removal.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5295" cy="40366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800" b="1" dirty="0">
                <a:latin typeface="Times New Roman"/>
                <a:cs typeface="Times New Roman"/>
              </a:rPr>
              <a:t>3.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When the prospectus is</a:t>
            </a:r>
            <a:r>
              <a:rPr sz="2800" b="1" u="heavy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issued: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company who has been </a:t>
            </a:r>
            <a:r>
              <a:rPr sz="2800" dirty="0">
                <a:latin typeface="Times New Roman"/>
                <a:cs typeface="Times New Roman"/>
              </a:rPr>
              <a:t>running </a:t>
            </a:r>
            <a:r>
              <a:rPr sz="2800" spc="-5" dirty="0">
                <a:latin typeface="Times New Roman"/>
                <a:cs typeface="Times New Roman"/>
              </a:rPr>
              <a:t>business </a:t>
            </a:r>
            <a:r>
              <a:rPr sz="2800" spc="-15" dirty="0">
                <a:latin typeface="Times New Roman"/>
                <a:cs typeface="Times New Roman"/>
              </a:rPr>
              <a:t>and  </a:t>
            </a:r>
            <a:r>
              <a:rPr sz="2800" spc="-5" dirty="0">
                <a:latin typeface="Times New Roman"/>
                <a:cs typeface="Times New Roman"/>
              </a:rPr>
              <a:t>when it issues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prospectus,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information</a:t>
            </a:r>
            <a:r>
              <a:rPr sz="2800" spc="5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  detail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profit-loss account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10" dirty="0">
                <a:latin typeface="Times New Roman"/>
                <a:cs typeface="Times New Roman"/>
              </a:rPr>
              <a:t>last </a:t>
            </a:r>
            <a:r>
              <a:rPr sz="2800" dirty="0">
                <a:latin typeface="Times New Roman"/>
                <a:cs typeface="Times New Roman"/>
              </a:rPr>
              <a:t>five </a:t>
            </a:r>
            <a:r>
              <a:rPr sz="2800" spc="-5" dirty="0">
                <a:latin typeface="Times New Roman"/>
                <a:cs typeface="Times New Roman"/>
              </a:rPr>
              <a:t>years,  amount of dividend distributed every year </a:t>
            </a:r>
            <a:r>
              <a:rPr sz="2800" dirty="0">
                <a:latin typeface="Times New Roman"/>
                <a:cs typeface="Times New Roman"/>
              </a:rPr>
              <a:t>during </a:t>
            </a:r>
            <a:r>
              <a:rPr sz="2800" spc="-5" dirty="0">
                <a:latin typeface="Times New Roman"/>
                <a:cs typeface="Times New Roman"/>
              </a:rPr>
              <a:t>the  last </a:t>
            </a:r>
            <a:r>
              <a:rPr sz="2800" dirty="0">
                <a:latin typeface="Times New Roman"/>
                <a:cs typeface="Times New Roman"/>
              </a:rPr>
              <a:t>five </a:t>
            </a:r>
            <a:r>
              <a:rPr sz="2800" spc="-5" dirty="0">
                <a:latin typeface="Times New Roman"/>
                <a:cs typeface="Times New Roman"/>
              </a:rPr>
              <a:t>years 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auditor’s report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assets </a:t>
            </a:r>
            <a:r>
              <a:rPr sz="2800" spc="-15" dirty="0">
                <a:latin typeface="Times New Roman"/>
                <a:cs typeface="Times New Roman"/>
              </a:rPr>
              <a:t>and  </a:t>
            </a:r>
            <a:r>
              <a:rPr sz="2800" spc="-5" dirty="0">
                <a:latin typeface="Times New Roman"/>
                <a:cs typeface="Times New Roman"/>
              </a:rPr>
              <a:t>liabilities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 should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included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 prospectus.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819148"/>
            <a:ext cx="8073390" cy="2756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4.Assist the special auditor/inspector</a:t>
            </a:r>
            <a:r>
              <a:rPr sz="2800" b="1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verify </a:t>
            </a:r>
            <a:r>
              <a:rPr sz="2800" spc="-5" dirty="0">
                <a:latin typeface="Times New Roman"/>
                <a:cs typeface="Times New Roman"/>
              </a:rPr>
              <a:t>company’s accounts and </a:t>
            </a:r>
            <a:r>
              <a:rPr sz="2800" spc="-10" dirty="0">
                <a:latin typeface="Times New Roman"/>
                <a:cs typeface="Times New Roman"/>
              </a:rPr>
              <a:t>management,  </a:t>
            </a:r>
            <a:r>
              <a:rPr sz="2800" spc="-5" dirty="0">
                <a:latin typeface="Times New Roman"/>
                <a:cs typeface="Times New Roman"/>
              </a:rPr>
              <a:t>Central Government appoints special auditor. At that  time, it is auditor’s duty to </a:t>
            </a:r>
            <a:r>
              <a:rPr sz="2800" dirty="0">
                <a:latin typeface="Times New Roman"/>
                <a:cs typeface="Times New Roman"/>
              </a:rPr>
              <a:t>offer </a:t>
            </a:r>
            <a:r>
              <a:rPr sz="2800" spc="-5" dirty="0">
                <a:latin typeface="Times New Roman"/>
                <a:cs typeface="Times New Roman"/>
              </a:rPr>
              <a:t>necessary and  </a:t>
            </a:r>
            <a:r>
              <a:rPr sz="2800" dirty="0">
                <a:latin typeface="Times New Roman"/>
                <a:cs typeface="Times New Roman"/>
              </a:rPr>
              <a:t>possible </a:t>
            </a:r>
            <a:r>
              <a:rPr sz="2800" spc="-5" dirty="0">
                <a:latin typeface="Times New Roman"/>
                <a:cs typeface="Times New Roman"/>
              </a:rPr>
              <a:t>help to such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auditor-inspector.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3191" y="231470"/>
            <a:ext cx="749744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B. </a:t>
            </a:r>
            <a:r>
              <a:rPr spc="-5" dirty="0"/>
              <a:t>Duties of </a:t>
            </a:r>
            <a:r>
              <a:rPr dirty="0"/>
              <a:t>an auditor </a:t>
            </a:r>
            <a:r>
              <a:rPr spc="-5" dirty="0"/>
              <a:t>according </a:t>
            </a:r>
            <a:r>
              <a:rPr dirty="0"/>
              <a:t>to judicial  decision: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2232008"/>
            <a:ext cx="8074659" cy="4199255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0"/>
              </a:spcBef>
              <a:tabLst>
                <a:tab pos="527685" algn="l"/>
              </a:tabLst>
            </a:pPr>
            <a:r>
              <a:rPr sz="2800" b="1" dirty="0">
                <a:latin typeface="Times New Roman"/>
                <a:cs typeface="Times New Roman"/>
              </a:rPr>
              <a:t>1.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acquainted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with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2800" b="1" u="heavy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Articles:</a:t>
            </a:r>
            <a:endParaRPr sz="28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spcBef>
                <a:spcPts val="595"/>
              </a:spcBef>
              <a:buFont typeface="Wingdings"/>
              <a:buChar char=""/>
              <a:tabLst>
                <a:tab pos="527685" algn="l"/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Auditor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should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make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him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self</a:t>
            </a:r>
            <a:r>
              <a:rPr sz="2400" spc="1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acquainted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with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1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AoA</a:t>
            </a:r>
            <a:endParaRPr sz="2400">
              <a:latin typeface="Times New Roman"/>
              <a:cs typeface="Times New Roman"/>
            </a:endParaRPr>
          </a:p>
          <a:p>
            <a:pPr marL="527685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Company.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527685" algn="l"/>
              </a:tabLst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2.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exercise reasonable care-skill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527685" marR="5080" indent="-514984" algn="just">
              <a:lnSpc>
                <a:spcPct val="100000"/>
              </a:lnSpc>
              <a:spcBef>
                <a:spcPts val="595"/>
              </a:spcBef>
              <a:buFont typeface="Wingdings"/>
              <a:buChar char=""/>
              <a:tabLst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According </a:t>
            </a:r>
            <a:r>
              <a:rPr sz="2400" spc="-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statement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the Justice </a:t>
            </a:r>
            <a:r>
              <a:rPr sz="2400" dirty="0">
                <a:latin typeface="Times New Roman"/>
                <a:cs typeface="Times New Roman"/>
              </a:rPr>
              <a:t>Lipse </a:t>
            </a:r>
            <a:r>
              <a:rPr sz="2400" spc="-5" dirty="0">
                <a:latin typeface="Times New Roman"/>
                <a:cs typeface="Times New Roman"/>
              </a:rPr>
              <a:t>in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judicial  decision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Kingston </a:t>
            </a:r>
            <a:r>
              <a:rPr sz="2400" dirty="0">
                <a:latin typeface="Times New Roman"/>
                <a:cs typeface="Times New Roman"/>
              </a:rPr>
              <a:t>Cotton </a:t>
            </a:r>
            <a:r>
              <a:rPr sz="2400" spc="-10" dirty="0">
                <a:latin typeface="Times New Roman"/>
                <a:cs typeface="Times New Roman"/>
              </a:rPr>
              <a:t>mills </a:t>
            </a:r>
            <a:r>
              <a:rPr sz="2400" dirty="0">
                <a:latin typeface="Times New Roman"/>
                <a:cs typeface="Times New Roman"/>
              </a:rPr>
              <a:t>case, </a:t>
            </a:r>
            <a:r>
              <a:rPr sz="2400" spc="-5" dirty="0">
                <a:latin typeface="Times New Roman"/>
                <a:cs typeface="Times New Roman"/>
              </a:rPr>
              <a:t>auditor </a:t>
            </a:r>
            <a:r>
              <a:rPr sz="2400" dirty="0">
                <a:latin typeface="Times New Roman"/>
                <a:cs typeface="Times New Roman"/>
              </a:rPr>
              <a:t>should  </a:t>
            </a:r>
            <a:r>
              <a:rPr sz="2400" spc="-5" dirty="0">
                <a:latin typeface="Times New Roman"/>
                <a:cs typeface="Times New Roman"/>
              </a:rPr>
              <a:t>exercise reasonable care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skill </a:t>
            </a:r>
            <a:r>
              <a:rPr sz="2400" dirty="0">
                <a:latin typeface="Times New Roman"/>
                <a:cs typeface="Times New Roman"/>
              </a:rPr>
              <a:t>while </a:t>
            </a:r>
            <a:r>
              <a:rPr sz="2400" spc="-5" dirty="0">
                <a:latin typeface="Times New Roman"/>
                <a:cs typeface="Times New Roman"/>
              </a:rPr>
              <a:t>doing </a:t>
            </a:r>
            <a:r>
              <a:rPr sz="2400" spc="-10" dirty="0">
                <a:latin typeface="Times New Roman"/>
                <a:cs typeface="Times New Roman"/>
              </a:rPr>
              <a:t>his </a:t>
            </a:r>
            <a:r>
              <a:rPr sz="2400" dirty="0">
                <a:latin typeface="Times New Roman"/>
                <a:cs typeface="Times New Roman"/>
              </a:rPr>
              <a:t>duty. </a:t>
            </a:r>
            <a:r>
              <a:rPr sz="2400" spc="-10" dirty="0">
                <a:latin typeface="Times New Roman"/>
                <a:cs typeface="Times New Roman"/>
              </a:rPr>
              <a:t>Of  </a:t>
            </a:r>
            <a:r>
              <a:rPr sz="2400" dirty="0">
                <a:latin typeface="Times New Roman"/>
                <a:cs typeface="Times New Roman"/>
              </a:rPr>
              <a:t>course, </a:t>
            </a:r>
            <a:r>
              <a:rPr sz="2400" spc="-5" dirty="0">
                <a:latin typeface="Times New Roman"/>
                <a:cs typeface="Times New Roman"/>
              </a:rPr>
              <a:t>what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reasonable care-skill can </a:t>
            </a:r>
            <a:r>
              <a:rPr sz="2400" dirty="0">
                <a:latin typeface="Times New Roman"/>
                <a:cs typeface="Times New Roman"/>
              </a:rPr>
              <a:t>be </a:t>
            </a:r>
            <a:r>
              <a:rPr sz="2400" spc="-5" dirty="0">
                <a:latin typeface="Times New Roman"/>
                <a:cs typeface="Times New Roman"/>
              </a:rPr>
              <a:t>decided </a:t>
            </a:r>
            <a:r>
              <a:rPr sz="2400" dirty="0">
                <a:latin typeface="Times New Roman"/>
                <a:cs typeface="Times New Roman"/>
              </a:rPr>
              <a:t>on </a:t>
            </a:r>
            <a:r>
              <a:rPr sz="2400" spc="-5" dirty="0">
                <a:latin typeface="Times New Roman"/>
                <a:cs typeface="Times New Roman"/>
              </a:rPr>
              <a:t>the  </a:t>
            </a:r>
            <a:r>
              <a:rPr sz="2400" dirty="0">
                <a:latin typeface="Times New Roman"/>
                <a:cs typeface="Times New Roman"/>
              </a:rPr>
              <a:t>basis </a:t>
            </a:r>
            <a:r>
              <a:rPr sz="2400" spc="-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particular </a:t>
            </a:r>
            <a:r>
              <a:rPr sz="2400" spc="-5" dirty="0">
                <a:latin typeface="Times New Roman"/>
                <a:cs typeface="Times New Roman"/>
              </a:rPr>
              <a:t>circumstances of </a:t>
            </a:r>
            <a:r>
              <a:rPr sz="2400" dirty="0">
                <a:latin typeface="Times New Roman"/>
                <a:cs typeface="Times New Roman"/>
              </a:rPr>
              <a:t>respective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2120" cy="1903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800" b="1" dirty="0">
                <a:latin typeface="Times New Roman"/>
                <a:cs typeface="Times New Roman"/>
              </a:rPr>
              <a:t>3.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verify the truthfulness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transactions</a:t>
            </a:r>
            <a:r>
              <a:rPr sz="2800" b="1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"/>
              <a:tabLst>
                <a:tab pos="355600" algn="l"/>
                <a:tab pos="2047239" algn="l"/>
                <a:tab pos="2131060" algn="l"/>
                <a:tab pos="2516505" algn="l"/>
                <a:tab pos="3143250" algn="l"/>
                <a:tab pos="3513454" algn="l"/>
                <a:tab pos="4275455" algn="l"/>
                <a:tab pos="4400550" algn="l"/>
                <a:tab pos="5146040" algn="l"/>
                <a:tab pos="5777230" algn="l"/>
                <a:tab pos="6173470" algn="l"/>
                <a:tab pos="6266180" algn="l"/>
                <a:tab pos="7051040" algn="l"/>
                <a:tab pos="7761605" algn="l"/>
              </a:tabLst>
            </a:pP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cord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ju</a:t>
            </a:r>
            <a:r>
              <a:rPr sz="2800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ici</a:t>
            </a:r>
            <a:r>
              <a:rPr sz="2800" spc="-2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5" dirty="0">
                <a:latin typeface="Times New Roman"/>
                <a:cs typeface="Times New Roman"/>
              </a:rPr>
              <a:t>decision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-20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gi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trar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of  Co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pan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es</a:t>
            </a:r>
            <a:r>
              <a:rPr sz="2800" dirty="0">
                <a:latin typeface="Times New Roman"/>
                <a:cs typeface="Times New Roman"/>
              </a:rPr>
              <a:t>		</a:t>
            </a:r>
            <a:r>
              <a:rPr sz="2800" spc="-5" dirty="0">
                <a:latin typeface="Times New Roman"/>
                <a:cs typeface="Times New Roman"/>
              </a:rPr>
              <a:t>Mu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bai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V/s.</a:t>
            </a:r>
            <a:r>
              <a:rPr sz="2800" dirty="0">
                <a:latin typeface="Times New Roman"/>
                <a:cs typeface="Times New Roman"/>
              </a:rPr>
              <a:t>	P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r>
              <a:rPr sz="2800" spc="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hed</a:t>
            </a:r>
            <a:r>
              <a:rPr sz="2800" dirty="0">
                <a:latin typeface="Times New Roman"/>
                <a:cs typeface="Times New Roman"/>
              </a:rPr>
              <a:t>g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case,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aud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1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22167" y="3184905"/>
            <a:ext cx="852169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5080" indent="-26034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che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k  view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55694" y="3184905"/>
            <a:ext cx="192278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only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784860" algn="l"/>
                <a:tab pos="1435735" algn="l"/>
              </a:tabLst>
            </a:pPr>
            <a:r>
              <a:rPr sz="2800" spc="-5" dirty="0">
                <a:latin typeface="Times New Roman"/>
                <a:cs typeface="Times New Roman"/>
              </a:rPr>
              <a:t>but	he	has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70446" y="3611321"/>
            <a:ext cx="16262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05155" algn="l"/>
              </a:tabLst>
            </a:pPr>
            <a:r>
              <a:rPr sz="2800" spc="-5" dirty="0">
                <a:latin typeface="Times New Roman"/>
                <a:cs typeface="Times New Roman"/>
              </a:rPr>
              <a:t>to	in</a:t>
            </a:r>
            <a:r>
              <a:rPr sz="2800" dirty="0">
                <a:latin typeface="Times New Roman"/>
                <a:cs typeface="Times New Roman"/>
              </a:rPr>
              <a:t>q</a:t>
            </a:r>
            <a:r>
              <a:rPr sz="2800" spc="-5" dirty="0">
                <a:latin typeface="Times New Roman"/>
                <a:cs typeface="Times New Roman"/>
              </a:rPr>
              <a:t>uire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6091" y="3184905"/>
            <a:ext cx="172148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should not  arith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eti</a:t>
            </a:r>
            <a:r>
              <a:rPr sz="2800" spc="-15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al  tran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tions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98367" y="4038727"/>
            <a:ext cx="48672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55955" algn="l"/>
                <a:tab pos="1812289" algn="l"/>
                <a:tab pos="2690495" algn="l"/>
                <a:tab pos="4004310" algn="l"/>
              </a:tabLst>
            </a:pPr>
            <a:r>
              <a:rPr sz="2800" spc="-5" dirty="0">
                <a:latin typeface="Times New Roman"/>
                <a:cs typeface="Times New Roman"/>
              </a:rPr>
              <a:t>in	dep</a:t>
            </a:r>
            <a:r>
              <a:rPr sz="2800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15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veri</a:t>
            </a:r>
            <a:r>
              <a:rPr sz="2800" spc="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64582" y="3184905"/>
            <a:ext cx="370268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36600" algn="l"/>
                <a:tab pos="2269490" algn="l"/>
                <a:tab pos="32512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	a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cou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om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he</a:t>
            </a:r>
            <a:endParaRPr sz="2800">
              <a:latin typeface="Times New Roman"/>
              <a:cs typeface="Times New Roman"/>
            </a:endParaRPr>
          </a:p>
          <a:p>
            <a:pPr marL="3254375" marR="5080" indent="-119380" algn="r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into  t</a:t>
            </a:r>
            <a:r>
              <a:rPr sz="2800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36091" y="4465447"/>
            <a:ext cx="7729220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truthfulness and authenticity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transactions not only  him self that it contains a </a:t>
            </a:r>
            <a:r>
              <a:rPr sz="2800" dirty="0">
                <a:latin typeface="Times New Roman"/>
                <a:cs typeface="Times New Roman"/>
              </a:rPr>
              <a:t>true </a:t>
            </a:r>
            <a:r>
              <a:rPr sz="2800" spc="-5" dirty="0">
                <a:latin typeface="Times New Roman"/>
                <a:cs typeface="Times New Roman"/>
              </a:rPr>
              <a:t>and correct picture </a:t>
            </a:r>
            <a:r>
              <a:rPr sz="2800" spc="-15" dirty="0">
                <a:latin typeface="Times New Roman"/>
                <a:cs typeface="Times New Roman"/>
              </a:rPr>
              <a:t>of  </a:t>
            </a:r>
            <a:r>
              <a:rPr sz="2800" spc="-5" dirty="0">
                <a:latin typeface="Times New Roman"/>
                <a:cs typeface="Times New Roman"/>
              </a:rPr>
              <a:t>the co.’s affairs but to </a:t>
            </a:r>
            <a:r>
              <a:rPr sz="2800" spc="-10" dirty="0">
                <a:latin typeface="Times New Roman"/>
                <a:cs typeface="Times New Roman"/>
              </a:rPr>
              <a:t>all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members </a:t>
            </a:r>
            <a:r>
              <a:rPr sz="2800" spc="-5" dirty="0">
                <a:latin typeface="Times New Roman"/>
                <a:cs typeface="Times New Roman"/>
              </a:rPr>
              <a:t>of the  companies and so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third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party.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3390" cy="36099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sz="2800" b="1" dirty="0">
                <a:latin typeface="Times New Roman"/>
                <a:cs typeface="Times New Roman"/>
              </a:rPr>
              <a:t>4.	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verify the assets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judgment of </a:t>
            </a:r>
            <a:r>
              <a:rPr sz="2800" dirty="0">
                <a:latin typeface="Times New Roman"/>
                <a:cs typeface="Times New Roman"/>
              </a:rPr>
              <a:t>London </a:t>
            </a:r>
            <a:r>
              <a:rPr sz="2800" spc="-5" dirty="0">
                <a:latin typeface="Times New Roman"/>
                <a:cs typeface="Times New Roman"/>
              </a:rPr>
              <a:t>Oil Storage Co. Vs. Sear  Hasluck &amp; Co.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judge Shri Alverstone has ruled  that, “it was auditor’s duty to </a:t>
            </a:r>
            <a:r>
              <a:rPr sz="2800" dirty="0">
                <a:latin typeface="Times New Roman"/>
                <a:cs typeface="Times New Roman"/>
              </a:rPr>
              <a:t>verify the </a:t>
            </a:r>
            <a:r>
              <a:rPr sz="2800" spc="-5" dirty="0">
                <a:latin typeface="Times New Roman"/>
                <a:cs typeface="Times New Roman"/>
              </a:rPr>
              <a:t>existence </a:t>
            </a:r>
            <a:r>
              <a:rPr sz="2800" dirty="0">
                <a:latin typeface="Times New Roman"/>
                <a:cs typeface="Times New Roman"/>
              </a:rPr>
              <a:t>of  </a:t>
            </a:r>
            <a:r>
              <a:rPr sz="2800" spc="-5" dirty="0">
                <a:latin typeface="Times New Roman"/>
                <a:cs typeface="Times New Roman"/>
              </a:rPr>
              <a:t>all assets </a:t>
            </a:r>
            <a:r>
              <a:rPr sz="2800" dirty="0">
                <a:latin typeface="Times New Roman"/>
                <a:cs typeface="Times New Roman"/>
              </a:rPr>
              <a:t>shown </a:t>
            </a:r>
            <a:r>
              <a:rPr sz="2800" spc="-5" dirty="0">
                <a:latin typeface="Times New Roman"/>
                <a:cs typeface="Times New Roman"/>
              </a:rPr>
              <a:t>in the balance sheet. If the auditor  fails to </a:t>
            </a:r>
            <a:r>
              <a:rPr sz="2800" dirty="0">
                <a:latin typeface="Times New Roman"/>
                <a:cs typeface="Times New Roman"/>
              </a:rPr>
              <a:t>do his </a:t>
            </a:r>
            <a:r>
              <a:rPr sz="2800" spc="-5" dirty="0">
                <a:latin typeface="Times New Roman"/>
                <a:cs typeface="Times New Roman"/>
              </a:rPr>
              <a:t>duty, auditor is liable to </a:t>
            </a:r>
            <a:r>
              <a:rPr sz="2800" spc="-10" dirty="0">
                <a:latin typeface="Times New Roman"/>
                <a:cs typeface="Times New Roman"/>
              </a:rPr>
              <a:t>submit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loss  suffered </a:t>
            </a:r>
            <a:r>
              <a:rPr sz="2800" dirty="0">
                <a:latin typeface="Times New Roman"/>
                <a:cs typeface="Times New Roman"/>
              </a:rPr>
              <a:t>by the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client.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3390" cy="2756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Disclose true economic condition</a:t>
            </a:r>
            <a:r>
              <a:rPr sz="2800" b="1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"/>
              <a:tabLst>
                <a:tab pos="444500" algn="l"/>
              </a:tabLst>
            </a:pPr>
            <a:r>
              <a:rPr dirty="0"/>
              <a:t>	</a:t>
            </a:r>
            <a:r>
              <a:rPr sz="2800" spc="-5" dirty="0">
                <a:latin typeface="Times New Roman"/>
                <a:cs typeface="Times New Roman"/>
              </a:rPr>
              <a:t>In the case of </a:t>
            </a:r>
            <a:r>
              <a:rPr sz="2800" dirty="0">
                <a:latin typeface="Times New Roman"/>
                <a:cs typeface="Times New Roman"/>
              </a:rPr>
              <a:t>London </a:t>
            </a:r>
            <a:r>
              <a:rPr sz="2800" spc="-5" dirty="0">
                <a:latin typeface="Times New Roman"/>
                <a:cs typeface="Times New Roman"/>
              </a:rPr>
              <a:t>and General Bank Ltd., the  </a:t>
            </a:r>
            <a:r>
              <a:rPr sz="2800" dirty="0">
                <a:latin typeface="Times New Roman"/>
                <a:cs typeface="Times New Roman"/>
              </a:rPr>
              <a:t>judge </a:t>
            </a:r>
            <a:r>
              <a:rPr sz="2800" spc="-5" dirty="0">
                <a:latin typeface="Times New Roman"/>
                <a:cs typeface="Times New Roman"/>
              </a:rPr>
              <a:t>Shri Lindle has stated that it was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the  auditor’s duty to give advice to </a:t>
            </a:r>
            <a:r>
              <a:rPr sz="2800" dirty="0">
                <a:latin typeface="Times New Roman"/>
                <a:cs typeface="Times New Roman"/>
              </a:rPr>
              <a:t>the trader but </a:t>
            </a:r>
            <a:r>
              <a:rPr sz="2800" spc="-5" dirty="0">
                <a:latin typeface="Times New Roman"/>
                <a:cs typeface="Times New Roman"/>
              </a:rPr>
              <a:t>to  disclose the </a:t>
            </a:r>
            <a:r>
              <a:rPr sz="2800" dirty="0">
                <a:latin typeface="Times New Roman"/>
                <a:cs typeface="Times New Roman"/>
              </a:rPr>
              <a:t>true </a:t>
            </a:r>
            <a:r>
              <a:rPr sz="2800" spc="-5" dirty="0">
                <a:latin typeface="Times New Roman"/>
                <a:cs typeface="Times New Roman"/>
              </a:rPr>
              <a:t>economic </a:t>
            </a:r>
            <a:r>
              <a:rPr sz="2800" dirty="0">
                <a:latin typeface="Times New Roman"/>
                <a:cs typeface="Times New Roman"/>
              </a:rPr>
              <a:t>condition </a:t>
            </a:r>
            <a:r>
              <a:rPr sz="2800" spc="-5" dirty="0">
                <a:latin typeface="Times New Roman"/>
                <a:cs typeface="Times New Roman"/>
              </a:rPr>
              <a:t>of the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company.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3191" y="352501"/>
            <a:ext cx="7052309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5" dirty="0"/>
              <a:t>C. Professional Ethics: </a:t>
            </a:r>
            <a:r>
              <a:rPr sz="3600" b="1" dirty="0"/>
              <a:t>(Code </a:t>
            </a:r>
            <a:r>
              <a:rPr sz="3600" b="1" spc="-5" dirty="0"/>
              <a:t>of</a:t>
            </a:r>
            <a:r>
              <a:rPr sz="3600" b="1" spc="-70" dirty="0"/>
              <a:t> </a:t>
            </a:r>
            <a:r>
              <a:rPr sz="3600" b="1" spc="-5" dirty="0"/>
              <a:t>Conduct)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819148"/>
            <a:ext cx="8061325" cy="4975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8255" indent="-342900" algn="just">
              <a:lnSpc>
                <a:spcPct val="100000"/>
              </a:lnSpc>
              <a:spcBef>
                <a:spcPts val="95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Regarding the acceptance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appointment </a:t>
            </a:r>
            <a:r>
              <a:rPr sz="28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re- 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appointment: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is appointed in place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retiring auditor, auditor  should inform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retiring auditor in writing before </a:t>
            </a:r>
            <a:r>
              <a:rPr sz="2800" dirty="0">
                <a:latin typeface="Times New Roman"/>
                <a:cs typeface="Times New Roman"/>
              </a:rPr>
              <a:t>he  </a:t>
            </a:r>
            <a:r>
              <a:rPr sz="2800" spc="-5" dirty="0">
                <a:latin typeface="Times New Roman"/>
                <a:cs typeface="Times New Roman"/>
              </a:rPr>
              <a:t>accepts the appointment. </a:t>
            </a:r>
            <a:r>
              <a:rPr sz="2800" dirty="0">
                <a:latin typeface="Times New Roman"/>
                <a:cs typeface="Times New Roman"/>
              </a:rPr>
              <a:t>Moreover, </a:t>
            </a:r>
            <a:r>
              <a:rPr sz="2800" spc="-5" dirty="0">
                <a:latin typeface="Times New Roman"/>
                <a:cs typeface="Times New Roman"/>
              </a:rPr>
              <a:t>he </a:t>
            </a:r>
            <a:r>
              <a:rPr sz="2800" dirty="0">
                <a:latin typeface="Times New Roman"/>
                <a:cs typeface="Times New Roman"/>
              </a:rPr>
              <a:t>should </a:t>
            </a:r>
            <a:r>
              <a:rPr sz="2800" spc="-10" dirty="0">
                <a:latin typeface="Times New Roman"/>
                <a:cs typeface="Times New Roman"/>
              </a:rPr>
              <a:t>accept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appointment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re-appointment after following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provisions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sections </a:t>
            </a:r>
            <a:r>
              <a:rPr sz="2800" dirty="0">
                <a:latin typeface="Times New Roman"/>
                <a:cs typeface="Times New Roman"/>
              </a:rPr>
              <a:t>224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225 of </a:t>
            </a:r>
            <a:r>
              <a:rPr sz="2800" spc="-5" dirty="0">
                <a:latin typeface="Times New Roman"/>
                <a:cs typeface="Times New Roman"/>
              </a:rPr>
              <a:t>Companies  Act.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2. Regarding the rejection of less fees</a:t>
            </a:r>
            <a:r>
              <a:rPr sz="2800" b="1" u="heavy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8255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Appointment cannot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accepted </a:t>
            </a:r>
            <a:r>
              <a:rPr sz="2800" spc="-10" dirty="0">
                <a:latin typeface="Times New Roman"/>
                <a:cs typeface="Times New Roman"/>
              </a:rPr>
              <a:t>on </a:t>
            </a:r>
            <a:r>
              <a:rPr sz="2800" spc="-5" dirty="0">
                <a:latin typeface="Times New Roman"/>
                <a:cs typeface="Times New Roman"/>
              </a:rPr>
              <a:t>lower fees </a:t>
            </a:r>
            <a:r>
              <a:rPr sz="2800" spc="-15" dirty="0">
                <a:latin typeface="Times New Roman"/>
                <a:cs typeface="Times New Roman"/>
              </a:rPr>
              <a:t>in  </a:t>
            </a:r>
            <a:r>
              <a:rPr sz="2800" spc="-5" dirty="0">
                <a:latin typeface="Times New Roman"/>
                <a:cs typeface="Times New Roman"/>
              </a:rPr>
              <a:t>place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any other Chartered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Accountant.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/>
          <p:nvPr/>
        </p:nvSpPr>
        <p:spPr>
          <a:xfrm>
            <a:off x="1320927" y="4474209"/>
            <a:ext cx="7530465" cy="0"/>
          </a:xfrm>
          <a:custGeom>
            <a:avLst/>
            <a:gdLst/>
            <a:ahLst/>
            <a:cxnLst/>
            <a:rect l="l" t="t" r="r" b="b"/>
            <a:pathLst>
              <a:path w="7530465">
                <a:moveTo>
                  <a:pt x="0" y="0"/>
                </a:moveTo>
                <a:lnTo>
                  <a:pt x="7530083" y="0"/>
                </a:lnTo>
              </a:path>
            </a:pathLst>
          </a:custGeom>
          <a:ln w="335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93191" y="1148930"/>
            <a:ext cx="8073390" cy="523303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3. Regarding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signing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report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7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A person who is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member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a partner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Institute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Chartered Accountant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India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sign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annual  accounts. Any </a:t>
            </a:r>
            <a:r>
              <a:rPr sz="2800" dirty="0">
                <a:latin typeface="Times New Roman"/>
                <a:cs typeface="Times New Roman"/>
              </a:rPr>
              <a:t>other person </a:t>
            </a:r>
            <a:r>
              <a:rPr sz="2800" spc="-5" dirty="0">
                <a:latin typeface="Times New Roman"/>
                <a:cs typeface="Times New Roman"/>
              </a:rPr>
              <a:t>should not </a:t>
            </a:r>
            <a:r>
              <a:rPr sz="2800" spc="-1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allowed to  </a:t>
            </a:r>
            <a:r>
              <a:rPr sz="2800" dirty="0">
                <a:latin typeface="Times New Roman"/>
                <a:cs typeface="Times New Roman"/>
              </a:rPr>
              <a:t>sign on the </a:t>
            </a:r>
            <a:r>
              <a:rPr sz="2800" spc="-5" dirty="0">
                <a:latin typeface="Times New Roman"/>
                <a:cs typeface="Times New Roman"/>
              </a:rPr>
              <a:t>annual report </a:t>
            </a:r>
            <a:r>
              <a:rPr sz="2800" dirty="0">
                <a:latin typeface="Times New Roman"/>
                <a:cs typeface="Times New Roman"/>
              </a:rPr>
              <a:t>on his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behalf.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527685" marR="7620" indent="-515620">
              <a:lnSpc>
                <a:spcPct val="100000"/>
              </a:lnSpc>
              <a:tabLst>
                <a:tab pos="527685" algn="l"/>
                <a:tab pos="2719070" algn="l"/>
                <a:tab pos="3806190" algn="l"/>
                <a:tab pos="5449570" algn="l"/>
                <a:tab pos="6830059" algn="l"/>
              </a:tabLst>
            </a:pPr>
            <a:r>
              <a:rPr sz="2800" b="1" dirty="0">
                <a:latin typeface="Times New Roman"/>
                <a:cs typeface="Times New Roman"/>
              </a:rPr>
              <a:t>4</a:t>
            </a:r>
            <a:r>
              <a:rPr sz="2800" b="1" spc="-5" dirty="0">
                <a:latin typeface="Times New Roman"/>
                <a:cs typeface="Times New Roman"/>
              </a:rPr>
              <a:t>.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Regardi</a:t>
            </a:r>
            <a:r>
              <a:rPr sz="2800" b="1" dirty="0">
                <a:latin typeface="Times New Roman"/>
                <a:cs typeface="Times New Roman"/>
              </a:rPr>
              <a:t>n</a:t>
            </a:r>
            <a:r>
              <a:rPr sz="2800" b="1" spc="-5" dirty="0">
                <a:latin typeface="Times New Roman"/>
                <a:cs typeface="Times New Roman"/>
              </a:rPr>
              <a:t>g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n</a:t>
            </a:r>
            <a:r>
              <a:rPr sz="2800" b="1" spc="5" dirty="0">
                <a:latin typeface="Times New Roman"/>
                <a:cs typeface="Times New Roman"/>
              </a:rPr>
              <a:t>o</a:t>
            </a:r>
            <a:r>
              <a:rPr sz="2800" b="1" spc="-5" dirty="0">
                <a:latin typeface="Times New Roman"/>
                <a:cs typeface="Times New Roman"/>
              </a:rPr>
              <a:t>t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get</a:t>
            </a:r>
            <a:r>
              <a:rPr sz="2800" b="1" dirty="0">
                <a:latin typeface="Times New Roman"/>
                <a:cs typeface="Times New Roman"/>
              </a:rPr>
              <a:t>t</a:t>
            </a:r>
            <a:r>
              <a:rPr sz="2800" b="1" spc="-5" dirty="0">
                <a:latin typeface="Times New Roman"/>
                <a:cs typeface="Times New Roman"/>
              </a:rPr>
              <a:t>i</a:t>
            </a:r>
            <a:r>
              <a:rPr sz="2800" b="1" spc="10" dirty="0">
                <a:latin typeface="Times New Roman"/>
                <a:cs typeface="Times New Roman"/>
              </a:rPr>
              <a:t>n</a:t>
            </a:r>
            <a:r>
              <a:rPr sz="2800" b="1" spc="-5" dirty="0">
                <a:latin typeface="Times New Roman"/>
                <a:cs typeface="Times New Roman"/>
              </a:rPr>
              <a:t>g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20" dirty="0">
                <a:latin typeface="Times New Roman"/>
                <a:cs typeface="Times New Roman"/>
              </a:rPr>
              <a:t>w</a:t>
            </a:r>
            <a:r>
              <a:rPr sz="2800" b="1" spc="-5" dirty="0">
                <a:latin typeface="Times New Roman"/>
                <a:cs typeface="Times New Roman"/>
              </a:rPr>
              <a:t>o</a:t>
            </a:r>
            <a:r>
              <a:rPr sz="2800" b="1" dirty="0">
                <a:latin typeface="Times New Roman"/>
                <a:cs typeface="Times New Roman"/>
              </a:rPr>
              <a:t>r</a:t>
            </a:r>
            <a:r>
              <a:rPr sz="2800" b="1" spc="-5" dirty="0">
                <a:latin typeface="Times New Roman"/>
                <a:cs typeface="Times New Roman"/>
              </a:rPr>
              <a:t>k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t</a:t>
            </a:r>
            <a:r>
              <a:rPr sz="2800" b="1" spc="5" dirty="0">
                <a:latin typeface="Times New Roman"/>
                <a:cs typeface="Times New Roman"/>
              </a:rPr>
              <a:t>h</a:t>
            </a:r>
            <a:r>
              <a:rPr sz="2800" b="1" spc="-5" dirty="0">
                <a:latin typeface="Times New Roman"/>
                <a:cs typeface="Times New Roman"/>
              </a:rPr>
              <a:t>r</a:t>
            </a:r>
            <a:r>
              <a:rPr sz="2800" b="1" dirty="0">
                <a:latin typeface="Times New Roman"/>
                <a:cs typeface="Times New Roman"/>
              </a:rPr>
              <a:t>o</a:t>
            </a:r>
            <a:r>
              <a:rPr sz="2800" b="1" spc="-5" dirty="0">
                <a:latin typeface="Times New Roman"/>
                <a:cs typeface="Times New Roman"/>
              </a:rPr>
              <a:t>u</a:t>
            </a:r>
            <a:r>
              <a:rPr sz="2800" b="1" spc="5" dirty="0">
                <a:latin typeface="Times New Roman"/>
                <a:cs typeface="Times New Roman"/>
              </a:rPr>
              <a:t>g</a:t>
            </a:r>
            <a:r>
              <a:rPr sz="2800" b="1" spc="-5" dirty="0">
                <a:latin typeface="Times New Roman"/>
                <a:cs typeface="Times New Roman"/>
              </a:rPr>
              <a:t>h 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advertisement</a:t>
            </a:r>
            <a:r>
              <a:rPr sz="2800" b="1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6350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Through advertisements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circulars auditor’s work  cannot be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obtained.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4025" cy="3183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Regarding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getting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work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by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giving</a:t>
            </a:r>
            <a:r>
              <a:rPr sz="2800" b="1" u="heavy" spc="1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commission: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He </a:t>
            </a:r>
            <a:r>
              <a:rPr sz="2800" dirty="0">
                <a:latin typeface="Times New Roman"/>
                <a:cs typeface="Times New Roman"/>
              </a:rPr>
              <a:t>cannot </a:t>
            </a:r>
            <a:r>
              <a:rPr sz="2800" spc="-5" dirty="0">
                <a:latin typeface="Times New Roman"/>
                <a:cs typeface="Times New Roman"/>
              </a:rPr>
              <a:t>pay commission, brokerage or pay fees </a:t>
            </a:r>
            <a:r>
              <a:rPr sz="2800" spc="-15" dirty="0">
                <a:latin typeface="Times New Roman"/>
                <a:cs typeface="Times New Roman"/>
              </a:rPr>
              <a:t>out  </a:t>
            </a:r>
            <a:r>
              <a:rPr sz="2800" dirty="0">
                <a:latin typeface="Times New Roman"/>
                <a:cs typeface="Times New Roman"/>
              </a:rPr>
              <a:t>of profit of </a:t>
            </a:r>
            <a:r>
              <a:rPr sz="2800" spc="-5" dirty="0">
                <a:latin typeface="Times New Roman"/>
                <a:cs typeface="Times New Roman"/>
              </a:rPr>
              <a:t>business to get </a:t>
            </a:r>
            <a:r>
              <a:rPr sz="2800" dirty="0">
                <a:latin typeface="Times New Roman"/>
                <a:cs typeface="Times New Roman"/>
              </a:rPr>
              <a:t>any </a:t>
            </a:r>
            <a:r>
              <a:rPr sz="2800" spc="-5" dirty="0">
                <a:latin typeface="Times New Roman"/>
                <a:cs typeface="Times New Roman"/>
              </a:rPr>
              <a:t>work </a:t>
            </a:r>
            <a:r>
              <a:rPr sz="2800" dirty="0">
                <a:latin typeface="Times New Roman"/>
                <a:cs typeface="Times New Roman"/>
              </a:rPr>
              <a:t>of audit. </a:t>
            </a:r>
            <a:r>
              <a:rPr sz="2800" spc="-10" dirty="0">
                <a:latin typeface="Times New Roman"/>
                <a:cs typeface="Times New Roman"/>
              </a:rPr>
              <a:t>Of  </a:t>
            </a:r>
            <a:r>
              <a:rPr sz="2800" spc="-5" dirty="0">
                <a:latin typeface="Times New Roman"/>
                <a:cs typeface="Times New Roman"/>
              </a:rPr>
              <a:t>course, there is nothing wrong </a:t>
            </a:r>
            <a:r>
              <a:rPr sz="2800" spc="-10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gives </a:t>
            </a:r>
            <a:r>
              <a:rPr sz="2800" dirty="0">
                <a:latin typeface="Times New Roman"/>
                <a:cs typeface="Times New Roman"/>
              </a:rPr>
              <a:t>the share </a:t>
            </a:r>
            <a:r>
              <a:rPr sz="2800" spc="-15" dirty="0">
                <a:latin typeface="Times New Roman"/>
                <a:cs typeface="Times New Roman"/>
              </a:rPr>
              <a:t>of  </a:t>
            </a:r>
            <a:r>
              <a:rPr sz="2800" dirty="0">
                <a:latin typeface="Times New Roman"/>
                <a:cs typeface="Times New Roman"/>
              </a:rPr>
              <a:t>profit </a:t>
            </a:r>
            <a:r>
              <a:rPr sz="2800" spc="-5" dirty="0">
                <a:latin typeface="Times New Roman"/>
                <a:cs typeface="Times New Roman"/>
              </a:rPr>
              <a:t>to the </a:t>
            </a:r>
            <a:r>
              <a:rPr sz="2800" dirty="0">
                <a:latin typeface="Times New Roman"/>
                <a:cs typeface="Times New Roman"/>
              </a:rPr>
              <a:t>partner </a:t>
            </a:r>
            <a:r>
              <a:rPr sz="2800" spc="5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firm </a:t>
            </a:r>
            <a:r>
              <a:rPr sz="2800" spc="-5" dirty="0">
                <a:latin typeface="Times New Roman"/>
                <a:cs typeface="Times New Roman"/>
              </a:rPr>
              <a:t>after his retirement or  death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per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agreement.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1" y="352501"/>
            <a:ext cx="5732526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dirty="0"/>
              <a:t>Liabilities </a:t>
            </a:r>
            <a:r>
              <a:rPr sz="3600" b="1" spc="-5" dirty="0"/>
              <a:t>of </a:t>
            </a:r>
            <a:r>
              <a:rPr sz="3600" b="1" dirty="0"/>
              <a:t>an</a:t>
            </a:r>
            <a:r>
              <a:rPr sz="3600" b="1" spc="-105" dirty="0"/>
              <a:t> </a:t>
            </a:r>
            <a:r>
              <a:rPr sz="3600" b="1" spc="-5" dirty="0"/>
              <a:t>Auditor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733573"/>
            <a:ext cx="6174105" cy="36106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Civil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Liability</a:t>
            </a:r>
            <a:r>
              <a:rPr sz="28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596265" indent="-583565">
              <a:lnSpc>
                <a:spcPct val="100000"/>
              </a:lnSpc>
              <a:spcBef>
                <a:spcPts val="670"/>
              </a:spcBef>
              <a:buAutoNum type="alphaUcParenBoth"/>
              <a:tabLst>
                <a:tab pos="596900" algn="l"/>
              </a:tabLst>
            </a:pPr>
            <a:r>
              <a:rPr sz="2800" spc="-5" dirty="0">
                <a:latin typeface="Times New Roman"/>
                <a:cs typeface="Times New Roman"/>
              </a:rPr>
              <a:t>Liability </a:t>
            </a:r>
            <a:r>
              <a:rPr sz="2800" dirty="0">
                <a:latin typeface="Times New Roman"/>
                <a:cs typeface="Times New Roman"/>
              </a:rPr>
              <a:t>arising </a:t>
            </a:r>
            <a:r>
              <a:rPr sz="2800" spc="-5" dirty="0">
                <a:latin typeface="Times New Roman"/>
                <a:cs typeface="Times New Roman"/>
              </a:rPr>
              <a:t>from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negligence</a:t>
            </a:r>
            <a:endParaRPr sz="2800">
              <a:latin typeface="Times New Roman"/>
              <a:cs typeface="Times New Roman"/>
            </a:endParaRPr>
          </a:p>
          <a:p>
            <a:pPr marL="576580" indent="-563880">
              <a:lnSpc>
                <a:spcPct val="100000"/>
              </a:lnSpc>
              <a:spcBef>
                <a:spcPts val="675"/>
              </a:spcBef>
              <a:buAutoNum type="alphaUcParenBoth"/>
              <a:tabLst>
                <a:tab pos="577215" algn="l"/>
              </a:tabLst>
            </a:pPr>
            <a:r>
              <a:rPr sz="2800" spc="-5" dirty="0">
                <a:latin typeface="Times New Roman"/>
                <a:cs typeface="Times New Roman"/>
              </a:rPr>
              <a:t>Liability arising from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misfeasance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buAutoNum type="arabicPeriod" startAt="2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Criminal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liabilities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AutoNum type="arabicPeriod" startAt="2"/>
            </a:pPr>
            <a:endParaRPr sz="405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buAutoNum type="arabicPeriod" startAt="2"/>
              <a:tabLst>
                <a:tab pos="368300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Auditor’s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Liability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the third party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/>
              <a:t>Sections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224 Appointment and remuneration of auditors</a:t>
            </a:r>
          </a:p>
          <a:p>
            <a:r>
              <a:rPr lang="en-US" dirty="0" smtClean="0"/>
              <a:t>224A </a:t>
            </a:r>
            <a:r>
              <a:rPr lang="en-US" dirty="0" smtClean="0"/>
              <a:t>Auditor not to be appointed except with the</a:t>
            </a:r>
          </a:p>
          <a:p>
            <a:r>
              <a:rPr lang="en-US" dirty="0" smtClean="0"/>
              <a:t>approval of the company by special</a:t>
            </a:r>
          </a:p>
          <a:p>
            <a:r>
              <a:rPr lang="en-US" dirty="0" smtClean="0"/>
              <a:t>resolution in certain cases</a:t>
            </a:r>
          </a:p>
          <a:p>
            <a:r>
              <a:rPr lang="en-US" dirty="0" smtClean="0"/>
              <a:t>225 </a:t>
            </a:r>
            <a:r>
              <a:rPr lang="en-US" dirty="0" smtClean="0"/>
              <a:t>Provisions as to resolutions for appointing</a:t>
            </a:r>
          </a:p>
          <a:p>
            <a:r>
              <a:rPr lang="en-US" dirty="0" smtClean="0"/>
              <a:t>or removing auditors</a:t>
            </a:r>
          </a:p>
          <a:p>
            <a:r>
              <a:rPr lang="en-US" dirty="0" smtClean="0"/>
              <a:t>226 </a:t>
            </a:r>
            <a:r>
              <a:rPr lang="en-US" dirty="0" smtClean="0"/>
              <a:t>Qualifications and Disqualifications</a:t>
            </a:r>
          </a:p>
          <a:p>
            <a:r>
              <a:rPr lang="en-US" dirty="0" smtClean="0"/>
              <a:t>227 </a:t>
            </a:r>
            <a:r>
              <a:rPr lang="en-US" dirty="0" smtClean="0"/>
              <a:t>Powers and duties of auditors</a:t>
            </a:r>
          </a:p>
          <a:p>
            <a:r>
              <a:rPr lang="en-US" dirty="0" smtClean="0"/>
              <a:t>228 </a:t>
            </a:r>
            <a:r>
              <a:rPr lang="en-US" dirty="0" smtClean="0"/>
              <a:t>Audit of accounts of branch office of the co.</a:t>
            </a:r>
          </a:p>
          <a:p>
            <a:r>
              <a:rPr lang="en-US" dirty="0" smtClean="0"/>
              <a:t>229 </a:t>
            </a:r>
            <a:r>
              <a:rPr lang="en-US" dirty="0" smtClean="0"/>
              <a:t>Signature of audit report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1" y="352501"/>
            <a:ext cx="6113526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dirty="0"/>
              <a:t>Liabilities </a:t>
            </a:r>
            <a:r>
              <a:rPr sz="3600" b="1" spc="-5" dirty="0"/>
              <a:t>of </a:t>
            </a:r>
            <a:r>
              <a:rPr sz="3600" b="1" dirty="0"/>
              <a:t>an</a:t>
            </a:r>
            <a:r>
              <a:rPr sz="3600" b="1" spc="-105" dirty="0"/>
              <a:t> </a:t>
            </a:r>
            <a:r>
              <a:rPr sz="3600" b="1" spc="-5" dirty="0"/>
              <a:t>Auditor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4659" cy="4890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a private institute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appointed under  any Law. </a:t>
            </a:r>
            <a:r>
              <a:rPr sz="2800" spc="-1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is appointed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agreement with the  client. So, his liabilities are decided on </a:t>
            </a: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basis </a:t>
            </a:r>
            <a:r>
              <a:rPr sz="2800" spc="-15" dirty="0">
                <a:latin typeface="Times New Roman"/>
                <a:cs typeface="Times New Roman"/>
              </a:rPr>
              <a:t>of 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instructions given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client. It is advisable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the  auditor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private institute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get instructions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 client in writing </a:t>
            </a:r>
            <a:r>
              <a:rPr sz="2800" dirty="0">
                <a:latin typeface="Times New Roman"/>
                <a:cs typeface="Times New Roman"/>
              </a:rPr>
              <a:t>so </a:t>
            </a:r>
            <a:r>
              <a:rPr sz="2800" spc="-5" dirty="0">
                <a:latin typeface="Times New Roman"/>
                <a:cs typeface="Times New Roman"/>
              </a:rPr>
              <a:t>that there will </a:t>
            </a:r>
            <a:r>
              <a:rPr sz="2800" dirty="0">
                <a:latin typeface="Times New Roman"/>
                <a:cs typeface="Times New Roman"/>
              </a:rPr>
              <a:t>be no </a:t>
            </a:r>
            <a:r>
              <a:rPr sz="2800" spc="-5" dirty="0">
                <a:latin typeface="Times New Roman"/>
                <a:cs typeface="Times New Roman"/>
              </a:rPr>
              <a:t>confusion  regarding the work done by him in</a:t>
            </a:r>
            <a:r>
              <a:rPr sz="2800" dirty="0">
                <a:latin typeface="Times New Roman"/>
                <a:cs typeface="Times New Roman"/>
              </a:rPr>
              <a:t> future.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"/>
            </a:pPr>
            <a:endParaRPr sz="4050">
              <a:latin typeface="Times New Roman"/>
              <a:cs typeface="Times New Roman"/>
            </a:endParaRPr>
          </a:p>
          <a:p>
            <a:pPr marL="355600" marR="6350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Company auditing is different from </a:t>
            </a:r>
            <a:r>
              <a:rPr sz="2800" dirty="0">
                <a:latin typeface="Times New Roman"/>
                <a:cs typeface="Times New Roman"/>
              </a:rPr>
              <a:t>this. </a:t>
            </a:r>
            <a:r>
              <a:rPr sz="2800" spc="-1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is  appointed according to the Indian Companies </a:t>
            </a:r>
            <a:r>
              <a:rPr sz="2800" spc="-10" dirty="0">
                <a:latin typeface="Times New Roman"/>
                <a:cs typeface="Times New Roman"/>
              </a:rPr>
              <a:t>Act </a:t>
            </a:r>
            <a:r>
              <a:rPr sz="2800" spc="-5" dirty="0">
                <a:latin typeface="Times New Roman"/>
                <a:cs typeface="Times New Roman"/>
              </a:rPr>
              <a:t>of  </a:t>
            </a:r>
            <a:r>
              <a:rPr sz="2800" dirty="0">
                <a:latin typeface="Times New Roman"/>
                <a:cs typeface="Times New Roman"/>
              </a:rPr>
              <a:t>1956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liabilities are showed in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law.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221130"/>
            <a:ext cx="572452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Civil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Liability</a:t>
            </a:r>
            <a:r>
              <a:rPr sz="2800" b="1" u="heavy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b="1" spc="10" dirty="0">
                <a:latin typeface="Times New Roman"/>
                <a:cs typeface="Times New Roman"/>
              </a:rPr>
              <a:t>(A)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Liability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arising from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negligence:-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03363" y="2381199"/>
            <a:ext cx="14630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86080" algn="l"/>
              </a:tabLst>
            </a:pPr>
            <a:r>
              <a:rPr sz="2400" dirty="0">
                <a:latin typeface="Times New Roman"/>
                <a:cs typeface="Times New Roman"/>
              </a:rPr>
              <a:t>it	</a:t>
            </a:r>
            <a:r>
              <a:rPr sz="2400" spc="-15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eco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353" y="2381199"/>
            <a:ext cx="3641725" cy="770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2115">
              <a:lnSpc>
                <a:spcPct val="100000"/>
              </a:lnSpc>
              <a:spcBef>
                <a:spcPts val="100"/>
              </a:spcBef>
              <a:tabLst>
                <a:tab pos="953135" algn="l"/>
                <a:tab pos="2019935" algn="l"/>
                <a:tab pos="2426970" algn="l"/>
              </a:tabLst>
            </a:pPr>
            <a:r>
              <a:rPr sz="2400" spc="-5" dirty="0">
                <a:latin typeface="Times New Roman"/>
                <a:cs typeface="Times New Roman"/>
              </a:rPr>
              <a:t>As	</a:t>
            </a:r>
            <a:r>
              <a:rPr sz="2400" dirty="0">
                <a:latin typeface="Times New Roman"/>
                <a:cs typeface="Times New Roman"/>
              </a:rPr>
              <a:t>auditor	is	</a:t>
            </a:r>
            <a:r>
              <a:rPr sz="2400" spc="-5" dirty="0">
                <a:latin typeface="Times New Roman"/>
                <a:cs typeface="Times New Roman"/>
              </a:rPr>
              <a:t>appointed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  <a:tab pos="2123440" algn="l"/>
                <a:tab pos="2603500" algn="l"/>
              </a:tabLst>
            </a:pPr>
            <a:r>
              <a:rPr sz="2400" spc="-5" dirty="0">
                <a:latin typeface="Times New Roman"/>
                <a:cs typeface="Times New Roman"/>
              </a:rPr>
              <a:t>auditor’s	</a:t>
            </a:r>
            <a:r>
              <a:rPr sz="2400" dirty="0">
                <a:latin typeface="Times New Roman"/>
                <a:cs typeface="Times New Roman"/>
              </a:rPr>
              <a:t>duty	to	</a:t>
            </a:r>
            <a:r>
              <a:rPr sz="2400" spc="-5" dirty="0">
                <a:latin typeface="Times New Roman"/>
                <a:cs typeface="Times New Roman"/>
              </a:rPr>
              <a:t>protect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86273" y="2381199"/>
            <a:ext cx="2440305" cy="770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>
              <a:lnSpc>
                <a:spcPct val="100000"/>
              </a:lnSpc>
              <a:spcBef>
                <a:spcPts val="100"/>
              </a:spcBef>
              <a:tabLst>
                <a:tab pos="659765" algn="l"/>
                <a:tab pos="1235075" algn="l"/>
              </a:tabLst>
            </a:pPr>
            <a:r>
              <a:rPr sz="2400" spc="-5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y	t</a:t>
            </a:r>
            <a:r>
              <a:rPr sz="2400" spc="5" dirty="0">
                <a:latin typeface="Times New Roman"/>
                <a:cs typeface="Times New Roman"/>
              </a:rPr>
              <a:t>h</a:t>
            </a:r>
            <a:r>
              <a:rPr sz="2400" dirty="0">
                <a:latin typeface="Times New Roman"/>
                <a:cs typeface="Times New Roman"/>
              </a:rPr>
              <a:t>e	co</a:t>
            </a:r>
            <a:r>
              <a:rPr sz="2400" spc="-2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pany,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6745" algn="l"/>
                <a:tab pos="1765300" algn="l"/>
              </a:tabLst>
            </a:pPr>
            <a:r>
              <a:rPr sz="2400" spc="-5" dirty="0">
                <a:latin typeface="Times New Roman"/>
                <a:cs typeface="Times New Roman"/>
              </a:rPr>
              <a:t>the	interest	</a:t>
            </a:r>
            <a:r>
              <a:rPr sz="2400" dirty="0">
                <a:latin typeface="Times New Roman"/>
                <a:cs typeface="Times New Roman"/>
              </a:rPr>
              <a:t>of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34555" y="2759709"/>
            <a:ext cx="18319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8015" algn="l"/>
              </a:tabLst>
            </a:pPr>
            <a:r>
              <a:rPr sz="2400" dirty="0">
                <a:latin typeface="Times New Roman"/>
                <a:cs typeface="Times New Roman"/>
              </a:rPr>
              <a:t>the	co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pan</a:t>
            </a:r>
            <a:r>
              <a:rPr sz="2400" spc="-10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08353" y="3125470"/>
            <a:ext cx="7758430" cy="309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Moreover, </a:t>
            </a:r>
            <a:r>
              <a:rPr sz="2400" spc="-10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auditor </a:t>
            </a:r>
            <a:r>
              <a:rPr sz="2400" spc="-5" dirty="0">
                <a:latin typeface="Times New Roman"/>
                <a:cs typeface="Times New Roman"/>
              </a:rPr>
              <a:t>represents shareholders, it becomes prime  </a:t>
            </a:r>
            <a:r>
              <a:rPr sz="2400" dirty="0">
                <a:latin typeface="Times New Roman"/>
                <a:cs typeface="Times New Roman"/>
              </a:rPr>
              <a:t>and sacred duty of an </a:t>
            </a:r>
            <a:r>
              <a:rPr sz="2400" spc="-5" dirty="0">
                <a:latin typeface="Times New Roman"/>
                <a:cs typeface="Times New Roman"/>
              </a:rPr>
              <a:t>auditor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maintain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trust </a:t>
            </a:r>
            <a:r>
              <a:rPr sz="2400" spc="-15" dirty="0">
                <a:latin typeface="Times New Roman"/>
                <a:cs typeface="Times New Roman"/>
              </a:rPr>
              <a:t>of  </a:t>
            </a:r>
            <a:r>
              <a:rPr sz="2400" spc="-5" dirty="0">
                <a:latin typeface="Times New Roman"/>
                <a:cs typeface="Times New Roman"/>
              </a:rPr>
              <a:t>shareholders.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order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fulfill </a:t>
            </a:r>
            <a:r>
              <a:rPr sz="2400" spc="-10" dirty="0">
                <a:latin typeface="Times New Roman"/>
                <a:cs typeface="Times New Roman"/>
              </a:rPr>
              <a:t>his </a:t>
            </a:r>
            <a:r>
              <a:rPr sz="2400" dirty="0">
                <a:latin typeface="Times New Roman"/>
                <a:cs typeface="Times New Roman"/>
              </a:rPr>
              <a:t>duty </a:t>
            </a:r>
            <a:r>
              <a:rPr sz="2400" spc="-5" dirty="0">
                <a:latin typeface="Times New Roman"/>
                <a:cs typeface="Times New Roman"/>
              </a:rPr>
              <a:t>faithfully auditor  should use </a:t>
            </a:r>
            <a:r>
              <a:rPr sz="2400" dirty="0">
                <a:latin typeface="Times New Roman"/>
                <a:cs typeface="Times New Roman"/>
              </a:rPr>
              <a:t>care </a:t>
            </a:r>
            <a:r>
              <a:rPr sz="2400" spc="-5" dirty="0">
                <a:latin typeface="Times New Roman"/>
                <a:cs typeface="Times New Roman"/>
              </a:rPr>
              <a:t>–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skill.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 marR="5080" indent="399415" algn="just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Of </a:t>
            </a:r>
            <a:r>
              <a:rPr sz="2400" dirty="0">
                <a:latin typeface="Times New Roman"/>
                <a:cs typeface="Times New Roman"/>
              </a:rPr>
              <a:t>course, </a:t>
            </a:r>
            <a:r>
              <a:rPr sz="2400" spc="-5" dirty="0">
                <a:latin typeface="Times New Roman"/>
                <a:cs typeface="Times New Roman"/>
              </a:rPr>
              <a:t>it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difficult </a:t>
            </a:r>
            <a:r>
              <a:rPr sz="2400" dirty="0">
                <a:latin typeface="Times New Roman"/>
                <a:cs typeface="Times New Roman"/>
              </a:rPr>
              <a:t>to define </a:t>
            </a:r>
            <a:r>
              <a:rPr sz="2400" spc="-5" dirty="0">
                <a:latin typeface="Times New Roman"/>
                <a:cs typeface="Times New Roman"/>
              </a:rPr>
              <a:t>fair care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5" dirty="0">
                <a:latin typeface="Times New Roman"/>
                <a:cs typeface="Times New Roman"/>
              </a:rPr>
              <a:t>skill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it </a:t>
            </a:r>
            <a:r>
              <a:rPr sz="2400" dirty="0">
                <a:latin typeface="Times New Roman"/>
                <a:cs typeface="Times New Roman"/>
              </a:rPr>
              <a:t>is  </a:t>
            </a:r>
            <a:r>
              <a:rPr sz="2400" spc="-5" dirty="0">
                <a:latin typeface="Times New Roman"/>
                <a:cs typeface="Times New Roman"/>
              </a:rPr>
              <a:t>again difficult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define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or measure it. It </a:t>
            </a:r>
            <a:r>
              <a:rPr sz="2400" dirty="0">
                <a:latin typeface="Times New Roman"/>
                <a:cs typeface="Times New Roman"/>
              </a:rPr>
              <a:t>can </a:t>
            </a:r>
            <a:r>
              <a:rPr sz="2400" spc="-5" dirty="0">
                <a:latin typeface="Times New Roman"/>
                <a:cs typeface="Times New Roman"/>
              </a:rPr>
              <a:t>be decided on  </a:t>
            </a:r>
            <a:r>
              <a:rPr sz="2400" dirty="0">
                <a:latin typeface="Times New Roman"/>
                <a:cs typeface="Times New Roman"/>
              </a:rPr>
              <a:t>the basis of </a:t>
            </a:r>
            <a:r>
              <a:rPr sz="2400" spc="-5" dirty="0">
                <a:latin typeface="Times New Roman"/>
                <a:cs typeface="Times New Roman"/>
              </a:rPr>
              <a:t>form, </a:t>
            </a:r>
            <a:r>
              <a:rPr sz="2400" dirty="0">
                <a:latin typeface="Times New Roman"/>
                <a:cs typeface="Times New Roman"/>
              </a:rPr>
              <a:t>type of the case or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Condition.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3390" cy="5317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fails to </a:t>
            </a:r>
            <a:r>
              <a:rPr sz="2800" dirty="0">
                <a:latin typeface="Times New Roman"/>
                <a:cs typeface="Times New Roman"/>
              </a:rPr>
              <a:t>do </a:t>
            </a:r>
            <a:r>
              <a:rPr sz="2800" spc="-5" dirty="0">
                <a:latin typeface="Times New Roman"/>
                <a:cs typeface="Times New Roman"/>
              </a:rPr>
              <a:t>his duties,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should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10" dirty="0">
                <a:latin typeface="Times New Roman"/>
                <a:cs typeface="Times New Roman"/>
              </a:rPr>
              <a:t>ready 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dirty="0">
                <a:latin typeface="Times New Roman"/>
                <a:cs typeface="Times New Roman"/>
              </a:rPr>
              <a:t>suffer </a:t>
            </a:r>
            <a:r>
              <a:rPr sz="2800" spc="-5" dirty="0">
                <a:latin typeface="Times New Roman"/>
                <a:cs typeface="Times New Roman"/>
              </a:rPr>
              <a:t>its results. It </a:t>
            </a:r>
            <a:r>
              <a:rPr sz="2800" spc="-10" dirty="0">
                <a:latin typeface="Times New Roman"/>
                <a:cs typeface="Times New Roman"/>
              </a:rPr>
              <a:t>means,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should pay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the  </a:t>
            </a:r>
            <a:r>
              <a:rPr sz="2800" dirty="0">
                <a:latin typeface="Times New Roman"/>
                <a:cs typeface="Times New Roman"/>
              </a:rPr>
              <a:t>losses </a:t>
            </a:r>
            <a:r>
              <a:rPr sz="2800" spc="-5" dirty="0">
                <a:latin typeface="Times New Roman"/>
                <a:cs typeface="Times New Roman"/>
              </a:rPr>
              <a:t>suffered by the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client.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Wingdings"/>
              <a:buChar char=""/>
            </a:pPr>
            <a:endParaRPr sz="4050"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Here, it should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10" dirty="0">
                <a:latin typeface="Times New Roman"/>
                <a:cs typeface="Times New Roman"/>
              </a:rPr>
              <a:t>remembered </a:t>
            </a:r>
            <a:r>
              <a:rPr sz="280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auditor has to </a:t>
            </a:r>
            <a:r>
              <a:rPr sz="2800" spc="-15" dirty="0">
                <a:latin typeface="Times New Roman"/>
                <a:cs typeface="Times New Roman"/>
              </a:rPr>
              <a:t>pay  </a:t>
            </a:r>
            <a:r>
              <a:rPr sz="2800" spc="-5" dirty="0">
                <a:latin typeface="Times New Roman"/>
                <a:cs typeface="Times New Roman"/>
              </a:rPr>
              <a:t>for the losses of </a:t>
            </a: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client only if </a:t>
            </a: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loss</a:t>
            </a:r>
            <a:r>
              <a:rPr sz="2800" spc="39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occurs  because </a:t>
            </a:r>
            <a:r>
              <a:rPr sz="2800" spc="-10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negligence to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duties. But if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owner has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suffered any losses because </a:t>
            </a:r>
            <a:r>
              <a:rPr sz="2800" dirty="0">
                <a:latin typeface="Times New Roman"/>
                <a:cs typeface="Times New Roman"/>
              </a:rPr>
              <a:t>of  </a:t>
            </a:r>
            <a:r>
              <a:rPr sz="2800" spc="-5" dirty="0">
                <a:latin typeface="Times New Roman"/>
                <a:cs typeface="Times New Roman"/>
              </a:rPr>
              <a:t>auditor’s negligence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auditor had not </a:t>
            </a:r>
            <a:r>
              <a:rPr sz="2800" spc="-10" dirty="0">
                <a:latin typeface="Times New Roman"/>
                <a:cs typeface="Times New Roman"/>
              </a:rPr>
              <a:t>been </a:t>
            </a:r>
            <a:r>
              <a:rPr sz="2800" spc="-5" dirty="0">
                <a:latin typeface="Times New Roman"/>
                <a:cs typeface="Times New Roman"/>
              </a:rPr>
              <a:t>negligent  and yet the client had suffered, in that case the </a:t>
            </a:r>
            <a:r>
              <a:rPr sz="2800" dirty="0">
                <a:latin typeface="Times New Roman"/>
                <a:cs typeface="Times New Roman"/>
              </a:rPr>
              <a:t>auditor 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liable to pay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it. This can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easily  understood with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help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following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manner.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/>
          <p:nvPr/>
        </p:nvSpPr>
        <p:spPr>
          <a:xfrm>
            <a:off x="928877" y="1428750"/>
            <a:ext cx="7716520" cy="2357755"/>
          </a:xfrm>
          <a:custGeom>
            <a:avLst/>
            <a:gdLst/>
            <a:ahLst/>
            <a:cxnLst/>
            <a:rect l="l" t="t" r="r" b="b"/>
            <a:pathLst>
              <a:path w="7716520" h="2357754">
                <a:moveTo>
                  <a:pt x="7323074" y="0"/>
                </a:moveTo>
                <a:lnTo>
                  <a:pt x="392938" y="0"/>
                </a:lnTo>
                <a:lnTo>
                  <a:pt x="343650" y="3061"/>
                </a:lnTo>
                <a:lnTo>
                  <a:pt x="296189" y="11998"/>
                </a:lnTo>
                <a:lnTo>
                  <a:pt x="250922" y="26445"/>
                </a:lnTo>
                <a:lnTo>
                  <a:pt x="208219" y="46033"/>
                </a:lnTo>
                <a:lnTo>
                  <a:pt x="168447" y="70393"/>
                </a:lnTo>
                <a:lnTo>
                  <a:pt x="131975" y="99158"/>
                </a:lnTo>
                <a:lnTo>
                  <a:pt x="99171" y="131960"/>
                </a:lnTo>
                <a:lnTo>
                  <a:pt x="70403" y="168431"/>
                </a:lnTo>
                <a:lnTo>
                  <a:pt x="46040" y="208202"/>
                </a:lnTo>
                <a:lnTo>
                  <a:pt x="26450" y="250907"/>
                </a:lnTo>
                <a:lnTo>
                  <a:pt x="12001" y="296176"/>
                </a:lnTo>
                <a:lnTo>
                  <a:pt x="3061" y="343642"/>
                </a:lnTo>
                <a:lnTo>
                  <a:pt x="0" y="392938"/>
                </a:lnTo>
                <a:lnTo>
                  <a:pt x="0" y="1964689"/>
                </a:lnTo>
                <a:lnTo>
                  <a:pt x="3061" y="2013985"/>
                </a:lnTo>
                <a:lnTo>
                  <a:pt x="12001" y="2061451"/>
                </a:lnTo>
                <a:lnTo>
                  <a:pt x="26450" y="2106720"/>
                </a:lnTo>
                <a:lnTo>
                  <a:pt x="46040" y="2149425"/>
                </a:lnTo>
                <a:lnTo>
                  <a:pt x="70403" y="2189196"/>
                </a:lnTo>
                <a:lnTo>
                  <a:pt x="99171" y="2225667"/>
                </a:lnTo>
                <a:lnTo>
                  <a:pt x="131975" y="2258469"/>
                </a:lnTo>
                <a:lnTo>
                  <a:pt x="168447" y="2287234"/>
                </a:lnTo>
                <a:lnTo>
                  <a:pt x="208219" y="2311594"/>
                </a:lnTo>
                <a:lnTo>
                  <a:pt x="250922" y="2331182"/>
                </a:lnTo>
                <a:lnTo>
                  <a:pt x="296189" y="2345629"/>
                </a:lnTo>
                <a:lnTo>
                  <a:pt x="343650" y="2354566"/>
                </a:lnTo>
                <a:lnTo>
                  <a:pt x="392938" y="2357628"/>
                </a:lnTo>
                <a:lnTo>
                  <a:pt x="7323074" y="2357628"/>
                </a:lnTo>
                <a:lnTo>
                  <a:pt x="7372369" y="2354566"/>
                </a:lnTo>
                <a:lnTo>
                  <a:pt x="7419835" y="2345629"/>
                </a:lnTo>
                <a:lnTo>
                  <a:pt x="7465104" y="2331182"/>
                </a:lnTo>
                <a:lnTo>
                  <a:pt x="7507809" y="2311594"/>
                </a:lnTo>
                <a:lnTo>
                  <a:pt x="7547580" y="2287234"/>
                </a:lnTo>
                <a:lnTo>
                  <a:pt x="7584051" y="2258469"/>
                </a:lnTo>
                <a:lnTo>
                  <a:pt x="7616853" y="2225667"/>
                </a:lnTo>
                <a:lnTo>
                  <a:pt x="7645618" y="2189196"/>
                </a:lnTo>
                <a:lnTo>
                  <a:pt x="7669978" y="2149425"/>
                </a:lnTo>
                <a:lnTo>
                  <a:pt x="7689566" y="2106720"/>
                </a:lnTo>
                <a:lnTo>
                  <a:pt x="7704013" y="2061451"/>
                </a:lnTo>
                <a:lnTo>
                  <a:pt x="7712950" y="2013985"/>
                </a:lnTo>
                <a:lnTo>
                  <a:pt x="7716012" y="1964689"/>
                </a:lnTo>
                <a:lnTo>
                  <a:pt x="7716012" y="392938"/>
                </a:lnTo>
                <a:lnTo>
                  <a:pt x="7712950" y="343642"/>
                </a:lnTo>
                <a:lnTo>
                  <a:pt x="7704013" y="296176"/>
                </a:lnTo>
                <a:lnTo>
                  <a:pt x="7689566" y="250907"/>
                </a:lnTo>
                <a:lnTo>
                  <a:pt x="7669978" y="208202"/>
                </a:lnTo>
                <a:lnTo>
                  <a:pt x="7645618" y="168431"/>
                </a:lnTo>
                <a:lnTo>
                  <a:pt x="7616853" y="131960"/>
                </a:lnTo>
                <a:lnTo>
                  <a:pt x="7584051" y="99158"/>
                </a:lnTo>
                <a:lnTo>
                  <a:pt x="7547580" y="70393"/>
                </a:lnTo>
                <a:lnTo>
                  <a:pt x="7507809" y="46033"/>
                </a:lnTo>
                <a:lnTo>
                  <a:pt x="7465104" y="26445"/>
                </a:lnTo>
                <a:lnTo>
                  <a:pt x="7419835" y="11998"/>
                </a:lnTo>
                <a:lnTo>
                  <a:pt x="7372369" y="3061"/>
                </a:lnTo>
                <a:lnTo>
                  <a:pt x="7323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8877" y="1428750"/>
            <a:ext cx="7716520" cy="2357755"/>
          </a:xfrm>
          <a:custGeom>
            <a:avLst/>
            <a:gdLst/>
            <a:ahLst/>
            <a:cxnLst/>
            <a:rect l="l" t="t" r="r" b="b"/>
            <a:pathLst>
              <a:path w="7716520" h="2357754">
                <a:moveTo>
                  <a:pt x="0" y="392938"/>
                </a:moveTo>
                <a:lnTo>
                  <a:pt x="3061" y="343642"/>
                </a:lnTo>
                <a:lnTo>
                  <a:pt x="12001" y="296176"/>
                </a:lnTo>
                <a:lnTo>
                  <a:pt x="26450" y="250907"/>
                </a:lnTo>
                <a:lnTo>
                  <a:pt x="46040" y="208202"/>
                </a:lnTo>
                <a:lnTo>
                  <a:pt x="70403" y="168431"/>
                </a:lnTo>
                <a:lnTo>
                  <a:pt x="99171" y="131960"/>
                </a:lnTo>
                <a:lnTo>
                  <a:pt x="131975" y="99158"/>
                </a:lnTo>
                <a:lnTo>
                  <a:pt x="168447" y="70393"/>
                </a:lnTo>
                <a:lnTo>
                  <a:pt x="208219" y="46033"/>
                </a:lnTo>
                <a:lnTo>
                  <a:pt x="250922" y="26445"/>
                </a:lnTo>
                <a:lnTo>
                  <a:pt x="296189" y="11998"/>
                </a:lnTo>
                <a:lnTo>
                  <a:pt x="343650" y="3061"/>
                </a:lnTo>
                <a:lnTo>
                  <a:pt x="392938" y="0"/>
                </a:lnTo>
                <a:lnTo>
                  <a:pt x="7323074" y="0"/>
                </a:lnTo>
                <a:lnTo>
                  <a:pt x="7372369" y="3061"/>
                </a:lnTo>
                <a:lnTo>
                  <a:pt x="7419835" y="11998"/>
                </a:lnTo>
                <a:lnTo>
                  <a:pt x="7465104" y="26445"/>
                </a:lnTo>
                <a:lnTo>
                  <a:pt x="7507809" y="46033"/>
                </a:lnTo>
                <a:lnTo>
                  <a:pt x="7547580" y="70393"/>
                </a:lnTo>
                <a:lnTo>
                  <a:pt x="7584051" y="99158"/>
                </a:lnTo>
                <a:lnTo>
                  <a:pt x="7616853" y="131960"/>
                </a:lnTo>
                <a:lnTo>
                  <a:pt x="7645618" y="168431"/>
                </a:lnTo>
                <a:lnTo>
                  <a:pt x="7669978" y="208202"/>
                </a:lnTo>
                <a:lnTo>
                  <a:pt x="7689566" y="250907"/>
                </a:lnTo>
                <a:lnTo>
                  <a:pt x="7704013" y="296176"/>
                </a:lnTo>
                <a:lnTo>
                  <a:pt x="7712950" y="343642"/>
                </a:lnTo>
                <a:lnTo>
                  <a:pt x="7716012" y="392938"/>
                </a:lnTo>
                <a:lnTo>
                  <a:pt x="7716012" y="1964689"/>
                </a:lnTo>
                <a:lnTo>
                  <a:pt x="7712950" y="2013985"/>
                </a:lnTo>
                <a:lnTo>
                  <a:pt x="7704013" y="2061451"/>
                </a:lnTo>
                <a:lnTo>
                  <a:pt x="7689566" y="2106720"/>
                </a:lnTo>
                <a:lnTo>
                  <a:pt x="7669978" y="2149425"/>
                </a:lnTo>
                <a:lnTo>
                  <a:pt x="7645618" y="2189196"/>
                </a:lnTo>
                <a:lnTo>
                  <a:pt x="7616853" y="2225667"/>
                </a:lnTo>
                <a:lnTo>
                  <a:pt x="7584051" y="2258469"/>
                </a:lnTo>
                <a:lnTo>
                  <a:pt x="7547580" y="2287234"/>
                </a:lnTo>
                <a:lnTo>
                  <a:pt x="7507809" y="2311594"/>
                </a:lnTo>
                <a:lnTo>
                  <a:pt x="7465104" y="2331182"/>
                </a:lnTo>
                <a:lnTo>
                  <a:pt x="7419835" y="2345629"/>
                </a:lnTo>
                <a:lnTo>
                  <a:pt x="7372369" y="2354566"/>
                </a:lnTo>
                <a:lnTo>
                  <a:pt x="7323074" y="2357628"/>
                </a:lnTo>
                <a:lnTo>
                  <a:pt x="392938" y="2357628"/>
                </a:lnTo>
                <a:lnTo>
                  <a:pt x="343650" y="2354566"/>
                </a:lnTo>
                <a:lnTo>
                  <a:pt x="296189" y="2345629"/>
                </a:lnTo>
                <a:lnTo>
                  <a:pt x="250922" y="2331182"/>
                </a:lnTo>
                <a:lnTo>
                  <a:pt x="208219" y="2311594"/>
                </a:lnTo>
                <a:lnTo>
                  <a:pt x="168447" y="2287234"/>
                </a:lnTo>
                <a:lnTo>
                  <a:pt x="131975" y="2258469"/>
                </a:lnTo>
                <a:lnTo>
                  <a:pt x="99171" y="2225667"/>
                </a:lnTo>
                <a:lnTo>
                  <a:pt x="70403" y="2189196"/>
                </a:lnTo>
                <a:lnTo>
                  <a:pt x="46040" y="2149425"/>
                </a:lnTo>
                <a:lnTo>
                  <a:pt x="26450" y="2106720"/>
                </a:lnTo>
                <a:lnTo>
                  <a:pt x="12001" y="2061451"/>
                </a:lnTo>
                <a:lnTo>
                  <a:pt x="3061" y="2013985"/>
                </a:lnTo>
                <a:lnTo>
                  <a:pt x="0" y="1964689"/>
                </a:lnTo>
                <a:lnTo>
                  <a:pt x="0" y="392938"/>
                </a:lnTo>
                <a:close/>
              </a:path>
            </a:pathLst>
          </a:custGeom>
          <a:ln w="25908">
            <a:solidFill>
              <a:srgbClr val="2C2C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22680" y="1670050"/>
            <a:ext cx="7744459" cy="4783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989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Loss without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negligence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An auditor is not liable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8989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Negligence </a:t>
            </a:r>
            <a:r>
              <a:rPr sz="2400" spc="-5" dirty="0">
                <a:latin typeface="Times New Roman"/>
                <a:cs typeface="Times New Roman"/>
              </a:rPr>
              <a:t>without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loss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00">
              <a:latin typeface="Times New Roman"/>
              <a:cs typeface="Times New Roman"/>
            </a:endParaRPr>
          </a:p>
          <a:p>
            <a:pPr marL="26034" marR="5080" indent="571500" algn="just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Moreover, if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client has really suffered losses  because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negligence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auditor, only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company has </a:t>
            </a:r>
            <a:r>
              <a:rPr sz="2800" dirty="0">
                <a:latin typeface="Times New Roman"/>
                <a:cs typeface="Times New Roman"/>
              </a:rPr>
              <a:t>the right </a:t>
            </a:r>
            <a:r>
              <a:rPr sz="2800" spc="-5" dirty="0">
                <a:latin typeface="Times New Roman"/>
                <a:cs typeface="Times New Roman"/>
              </a:rPr>
              <a:t>to file a file a suit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4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recovery of damages, individual shareholders cannot  claim. Of course, if the company is making losses, its  liquidator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file such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suit.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72000" y="1714500"/>
            <a:ext cx="287020" cy="1929764"/>
          </a:xfrm>
          <a:custGeom>
            <a:avLst/>
            <a:gdLst/>
            <a:ahLst/>
            <a:cxnLst/>
            <a:rect l="l" t="t" r="r" b="b"/>
            <a:pathLst>
              <a:path w="287020" h="1929764">
                <a:moveTo>
                  <a:pt x="286512" y="1929383"/>
                </a:moveTo>
                <a:lnTo>
                  <a:pt x="230749" y="1927510"/>
                </a:lnTo>
                <a:lnTo>
                  <a:pt x="185213" y="1922398"/>
                </a:lnTo>
                <a:lnTo>
                  <a:pt x="154513" y="1914810"/>
                </a:lnTo>
                <a:lnTo>
                  <a:pt x="143255" y="1905508"/>
                </a:lnTo>
                <a:lnTo>
                  <a:pt x="143255" y="988567"/>
                </a:lnTo>
                <a:lnTo>
                  <a:pt x="131998" y="979265"/>
                </a:lnTo>
                <a:lnTo>
                  <a:pt x="101298" y="971676"/>
                </a:lnTo>
                <a:lnTo>
                  <a:pt x="55762" y="966565"/>
                </a:lnTo>
                <a:lnTo>
                  <a:pt x="0" y="964691"/>
                </a:lnTo>
                <a:lnTo>
                  <a:pt x="55762" y="962818"/>
                </a:lnTo>
                <a:lnTo>
                  <a:pt x="101298" y="957707"/>
                </a:lnTo>
                <a:lnTo>
                  <a:pt x="131998" y="950118"/>
                </a:lnTo>
                <a:lnTo>
                  <a:pt x="143255" y="940815"/>
                </a:lnTo>
                <a:lnTo>
                  <a:pt x="143255" y="23875"/>
                </a:lnTo>
                <a:lnTo>
                  <a:pt x="154513" y="14573"/>
                </a:lnTo>
                <a:lnTo>
                  <a:pt x="185213" y="6984"/>
                </a:lnTo>
                <a:lnTo>
                  <a:pt x="230749" y="1873"/>
                </a:lnTo>
                <a:lnTo>
                  <a:pt x="28651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3390" cy="5317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412865" algn="l"/>
              </a:tabLst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(B)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Liability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arising from</a:t>
            </a:r>
            <a:r>
              <a:rPr sz="28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misfeasance:-	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355600" marR="5080" indent="571500" algn="just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As Auditor is considered liable for negligence, in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same </a:t>
            </a:r>
            <a:r>
              <a:rPr sz="2800" spc="-5" dirty="0">
                <a:latin typeface="Times New Roman"/>
                <a:cs typeface="Times New Roman"/>
              </a:rPr>
              <a:t>way, </a:t>
            </a:r>
            <a:r>
              <a:rPr sz="2800" dirty="0">
                <a:latin typeface="Times New Roman"/>
                <a:cs typeface="Times New Roman"/>
              </a:rPr>
              <a:t>he can be found liable for </a:t>
            </a:r>
            <a:r>
              <a:rPr sz="2800" spc="-5" dirty="0">
                <a:latin typeface="Times New Roman"/>
                <a:cs typeface="Times New Roman"/>
              </a:rPr>
              <a:t>misfeasance  </a:t>
            </a:r>
            <a:r>
              <a:rPr sz="2800" dirty="0">
                <a:latin typeface="Times New Roman"/>
                <a:cs typeface="Times New Roman"/>
              </a:rPr>
              <a:t>also.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representative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shareholders,</a:t>
            </a:r>
            <a:r>
              <a:rPr sz="2800" spc="4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auditor  </a:t>
            </a:r>
            <a:r>
              <a:rPr sz="2800" dirty="0">
                <a:latin typeface="Times New Roman"/>
                <a:cs typeface="Times New Roman"/>
              </a:rPr>
              <a:t>should </a:t>
            </a:r>
            <a:r>
              <a:rPr sz="2800" spc="-5" dirty="0">
                <a:latin typeface="Times New Roman"/>
                <a:cs typeface="Times New Roman"/>
              </a:rPr>
              <a:t>protect </a:t>
            </a: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interests of shareholders and for  this auditor should take proper care and use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skill  and expertise. Even then, if auditor does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follow 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duty properly, means if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commits misfeasance,  auditor is liable for this. If company has suffered any  loss because, </a:t>
            </a:r>
            <a:r>
              <a:rPr sz="2800" dirty="0">
                <a:latin typeface="Times New Roman"/>
                <a:cs typeface="Times New Roman"/>
              </a:rPr>
              <a:t>of auditor’s </a:t>
            </a:r>
            <a:r>
              <a:rPr sz="2800" spc="-5" dirty="0">
                <a:latin typeface="Times New Roman"/>
                <a:cs typeface="Times New Roman"/>
              </a:rPr>
              <a:t>misfeasance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breach </a:t>
            </a:r>
            <a:r>
              <a:rPr sz="2800" dirty="0">
                <a:latin typeface="Times New Roman"/>
                <a:cs typeface="Times New Roman"/>
              </a:rPr>
              <a:t>of  trust, </a:t>
            </a:r>
            <a:r>
              <a:rPr sz="2800" spc="-5" dirty="0">
                <a:latin typeface="Times New Roman"/>
                <a:cs typeface="Times New Roman"/>
              </a:rPr>
              <a:t>auditor should pay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damages.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819148"/>
            <a:ext cx="28206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  <a:tab pos="150749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	co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pany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93565" y="1819148"/>
            <a:ext cx="12674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spc="-1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40426" y="1819148"/>
            <a:ext cx="1328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insolvent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6091" y="2245563"/>
            <a:ext cx="69049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84985" algn="l"/>
                <a:tab pos="2372995" algn="l"/>
                <a:tab pos="4305935" algn="l"/>
                <a:tab pos="5199380" algn="l"/>
                <a:tab pos="6221730" algn="l"/>
              </a:tabLst>
            </a:pPr>
            <a:r>
              <a:rPr sz="2800" spc="-5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v</a:t>
            </a:r>
            <a:r>
              <a:rPr sz="2800" spc="-2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sions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o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pany</a:t>
            </a:r>
            <a:r>
              <a:rPr sz="2800" dirty="0">
                <a:latin typeface="Times New Roman"/>
                <a:cs typeface="Times New Roman"/>
              </a:rPr>
              <a:t>’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t,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court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fe</a:t>
            </a:r>
            <a:r>
              <a:rPr sz="2800" spc="-15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ls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47103" y="1819148"/>
            <a:ext cx="181927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95"/>
              </a:spcBef>
              <a:tabLst>
                <a:tab pos="598805" algn="l"/>
                <a:tab pos="1356360" algn="l"/>
              </a:tabLst>
            </a:pPr>
            <a:r>
              <a:rPr sz="2800" spc="-1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per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he</a:t>
            </a:r>
            <a:endParaRPr sz="28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that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6091" y="2672842"/>
            <a:ext cx="7730490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founders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company, management </a:t>
            </a:r>
            <a:r>
              <a:rPr sz="2800" dirty="0">
                <a:latin typeface="Times New Roman"/>
                <a:cs typeface="Times New Roman"/>
              </a:rPr>
              <a:t>or officers  </a:t>
            </a:r>
            <a:r>
              <a:rPr sz="2800" spc="-5" dirty="0">
                <a:latin typeface="Times New Roman"/>
                <a:cs typeface="Times New Roman"/>
              </a:rPr>
              <a:t>(including auditor) have misused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money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 Company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kept it in unauthorized manner with  them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they have committed misfeasance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breach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trust; in that </a:t>
            </a:r>
            <a:r>
              <a:rPr sz="2800" spc="-10" dirty="0">
                <a:latin typeface="Times New Roman"/>
                <a:cs typeface="Times New Roman"/>
              </a:rPr>
              <a:t>case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court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order such  </a:t>
            </a:r>
            <a:r>
              <a:rPr sz="2800" dirty="0">
                <a:latin typeface="Times New Roman"/>
                <a:cs typeface="Times New Roman"/>
              </a:rPr>
              <a:t>founders, </a:t>
            </a:r>
            <a:r>
              <a:rPr sz="2800" spc="-5" dirty="0">
                <a:latin typeface="Times New Roman"/>
                <a:cs typeface="Times New Roman"/>
              </a:rPr>
              <a:t>management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officers to pay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loss  company has suffered because of their breach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trust  and misfeasance </a:t>
            </a:r>
            <a:r>
              <a:rPr sz="2800" dirty="0">
                <a:latin typeface="Times New Roman"/>
                <a:cs typeface="Times New Roman"/>
              </a:rPr>
              <a:t>by holding </a:t>
            </a:r>
            <a:r>
              <a:rPr sz="2800" spc="-5" dirty="0">
                <a:latin typeface="Times New Roman"/>
                <a:cs typeface="Times New Roman"/>
              </a:rPr>
              <a:t>them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liable.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164081"/>
            <a:ext cx="8273415" cy="5671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When auditor gets the idea that a </a:t>
            </a:r>
            <a:r>
              <a:rPr sz="2800" spc="-10" dirty="0">
                <a:latin typeface="Times New Roman"/>
                <a:cs typeface="Times New Roman"/>
              </a:rPr>
              <a:t>case </a:t>
            </a:r>
            <a:r>
              <a:rPr sz="2800" spc="-5" dirty="0">
                <a:latin typeface="Times New Roman"/>
                <a:cs typeface="Times New Roman"/>
              </a:rPr>
              <a:t>is going to </a:t>
            </a:r>
            <a:r>
              <a:rPr sz="2800" dirty="0">
                <a:latin typeface="Times New Roman"/>
                <a:cs typeface="Times New Roman"/>
              </a:rPr>
              <a:t>be  </a:t>
            </a:r>
            <a:r>
              <a:rPr sz="2800" spc="-5" dirty="0">
                <a:latin typeface="Times New Roman"/>
                <a:cs typeface="Times New Roman"/>
              </a:rPr>
              <a:t>filed against him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negligence, breach </a:t>
            </a:r>
            <a:r>
              <a:rPr sz="2800" dirty="0">
                <a:latin typeface="Times New Roman"/>
                <a:cs typeface="Times New Roman"/>
              </a:rPr>
              <a:t>of trust or  </a:t>
            </a:r>
            <a:r>
              <a:rPr sz="2800" spc="-5" dirty="0">
                <a:latin typeface="Times New Roman"/>
                <a:cs typeface="Times New Roman"/>
              </a:rPr>
              <a:t>misfeasance, before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case </a:t>
            </a:r>
            <a:r>
              <a:rPr sz="2800" spc="-5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filed,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make  himself </a:t>
            </a:r>
            <a:r>
              <a:rPr sz="2800" dirty="0">
                <a:latin typeface="Times New Roman"/>
                <a:cs typeface="Times New Roman"/>
              </a:rPr>
              <a:t>free from </a:t>
            </a:r>
            <a:r>
              <a:rPr sz="2800" spc="-5" dirty="0">
                <a:latin typeface="Times New Roman"/>
                <a:cs typeface="Times New Roman"/>
              </a:rPr>
              <a:t>such liability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sending </a:t>
            </a:r>
            <a:r>
              <a:rPr sz="2800" spc="-15" dirty="0">
                <a:latin typeface="Times New Roman"/>
                <a:cs typeface="Times New Roman"/>
              </a:rPr>
              <a:t>an  </a:t>
            </a:r>
            <a:r>
              <a:rPr sz="2800" spc="-5" dirty="0">
                <a:latin typeface="Times New Roman"/>
                <a:cs typeface="Times New Roman"/>
              </a:rPr>
              <a:t>application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court and if the court finds </a:t>
            </a:r>
            <a:r>
              <a:rPr sz="2800" spc="-10" dirty="0">
                <a:latin typeface="Times New Roman"/>
                <a:cs typeface="Times New Roman"/>
              </a:rPr>
              <a:t>it </a:t>
            </a:r>
            <a:r>
              <a:rPr sz="2800" spc="-5" dirty="0">
                <a:latin typeface="Times New Roman"/>
                <a:cs typeface="Times New Roman"/>
              </a:rPr>
              <a:t>proper,  it </a:t>
            </a:r>
            <a:r>
              <a:rPr sz="2800" spc="-10" dirty="0">
                <a:latin typeface="Times New Roman"/>
                <a:cs typeface="Times New Roman"/>
              </a:rPr>
              <a:t>can make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auditor </a:t>
            </a:r>
            <a:r>
              <a:rPr sz="2800" spc="-5" dirty="0">
                <a:latin typeface="Times New Roman"/>
                <a:cs typeface="Times New Roman"/>
              </a:rPr>
              <a:t>free from such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responsibility.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"/>
            </a:pPr>
            <a:endParaRPr sz="35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According to </a:t>
            </a:r>
            <a:r>
              <a:rPr sz="2800" dirty="0">
                <a:latin typeface="Times New Roman"/>
                <a:cs typeface="Times New Roman"/>
              </a:rPr>
              <a:t>the provisions of </a:t>
            </a:r>
            <a:r>
              <a:rPr sz="2800" spc="-5" dirty="0">
                <a:latin typeface="Times New Roman"/>
                <a:cs typeface="Times New Roman"/>
              </a:rPr>
              <a:t>Companies Act, </a:t>
            </a:r>
            <a:r>
              <a:rPr sz="2800" dirty="0">
                <a:latin typeface="Times New Roman"/>
                <a:cs typeface="Times New Roman"/>
              </a:rPr>
              <a:t>any  </a:t>
            </a:r>
            <a:r>
              <a:rPr sz="2800" spc="-5" dirty="0">
                <a:latin typeface="Times New Roman"/>
                <a:cs typeface="Times New Roman"/>
              </a:rPr>
              <a:t>company cannot keep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free </a:t>
            </a:r>
            <a:r>
              <a:rPr sz="2800" dirty="0">
                <a:latin typeface="Times New Roman"/>
                <a:cs typeface="Times New Roman"/>
              </a:rPr>
              <a:t>from </a:t>
            </a:r>
            <a:r>
              <a:rPr sz="2800" spc="-5" dirty="0">
                <a:latin typeface="Times New Roman"/>
                <a:cs typeface="Times New Roman"/>
              </a:rPr>
              <a:t>liability </a:t>
            </a:r>
            <a:r>
              <a:rPr sz="2800" dirty="0">
                <a:latin typeface="Times New Roman"/>
                <a:cs typeface="Times New Roman"/>
              </a:rPr>
              <a:t>of  </a:t>
            </a:r>
            <a:r>
              <a:rPr sz="2800" spc="-5" dirty="0">
                <a:latin typeface="Times New Roman"/>
                <a:cs typeface="Times New Roman"/>
              </a:rPr>
              <a:t>negligence, breach of </a:t>
            </a:r>
            <a:r>
              <a:rPr sz="2800" dirty="0">
                <a:latin typeface="Times New Roman"/>
                <a:cs typeface="Times New Roman"/>
              </a:rPr>
              <a:t>trust </a:t>
            </a:r>
            <a:r>
              <a:rPr sz="2800" spc="-5" dirty="0">
                <a:latin typeface="Times New Roman"/>
                <a:cs typeface="Times New Roman"/>
              </a:rPr>
              <a:t>or misfeasance by its  articles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agreement. If there has been any provision 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agreement has been made,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it is against  Companies Act, it is considered </a:t>
            </a:r>
            <a:r>
              <a:rPr sz="2800" dirty="0">
                <a:latin typeface="Times New Roman"/>
                <a:cs typeface="Times New Roman"/>
              </a:rPr>
              <a:t>null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void.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307084"/>
            <a:ext cx="8073390" cy="232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Yet, in certain circumstances civil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criminal liability  </a:t>
            </a:r>
            <a:r>
              <a:rPr sz="2800" dirty="0">
                <a:latin typeface="Times New Roman"/>
                <a:cs typeface="Times New Roman"/>
              </a:rPr>
              <a:t>of auditor </a:t>
            </a:r>
            <a:r>
              <a:rPr sz="2800" spc="-5" dirty="0">
                <a:latin typeface="Times New Roman"/>
                <a:cs typeface="Times New Roman"/>
              </a:rPr>
              <a:t>is created, company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give relief to the  </a:t>
            </a:r>
            <a:r>
              <a:rPr sz="2800" dirty="0">
                <a:latin typeface="Times New Roman"/>
                <a:cs typeface="Times New Roman"/>
              </a:rPr>
              <a:t>auditor under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following conditions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516890" indent="-504190">
              <a:lnSpc>
                <a:spcPct val="100000"/>
              </a:lnSpc>
              <a:spcBef>
                <a:spcPts val="675"/>
              </a:spcBef>
              <a:buAutoNum type="arabicParenBoth"/>
              <a:tabLst>
                <a:tab pos="517525" algn="l"/>
              </a:tabLst>
            </a:pPr>
            <a:r>
              <a:rPr sz="2800" spc="-5" dirty="0">
                <a:latin typeface="Times New Roman"/>
                <a:cs typeface="Times New Roman"/>
              </a:rPr>
              <a:t>Judgment should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in favor </a:t>
            </a:r>
            <a:r>
              <a:rPr sz="2800" dirty="0">
                <a:latin typeface="Times New Roman"/>
                <a:cs typeface="Times New Roman"/>
              </a:rPr>
              <a:t>of the auditor;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or</a:t>
            </a:r>
            <a:endParaRPr sz="2800">
              <a:latin typeface="Times New Roman"/>
              <a:cs typeface="Times New Roman"/>
            </a:endParaRPr>
          </a:p>
          <a:p>
            <a:pPr marL="516890" indent="-504190">
              <a:lnSpc>
                <a:spcPct val="100000"/>
              </a:lnSpc>
              <a:spcBef>
                <a:spcPts val="670"/>
              </a:spcBef>
              <a:buAutoNum type="arabicParenBoth"/>
              <a:tabLst>
                <a:tab pos="517525" algn="l"/>
              </a:tabLst>
            </a:pPr>
            <a:r>
              <a:rPr sz="2800" spc="-5" dirty="0">
                <a:latin typeface="Times New Roman"/>
                <a:cs typeface="Times New Roman"/>
              </a:rPr>
              <a:t>Auditor should have been declared innocent;</a:t>
            </a:r>
            <a:r>
              <a:rPr sz="2800" dirty="0">
                <a:latin typeface="Times New Roman"/>
                <a:cs typeface="Times New Roman"/>
              </a:rPr>
              <a:t> 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8194" y="3696665"/>
            <a:ext cx="37572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53465" algn="l"/>
                <a:tab pos="2051685" algn="l"/>
                <a:tab pos="2736215" algn="l"/>
              </a:tabLst>
            </a:pPr>
            <a:r>
              <a:rPr sz="2800" spc="-5" dirty="0">
                <a:latin typeface="Times New Roman"/>
                <a:cs typeface="Times New Roman"/>
              </a:rPr>
              <a:t>gi</a:t>
            </a:r>
            <a:r>
              <a:rPr sz="2800" dirty="0">
                <a:latin typeface="Times New Roman"/>
                <a:cs typeface="Times New Roman"/>
              </a:rPr>
              <a:t>v</a:t>
            </a:r>
            <a:r>
              <a:rPr sz="2800" spc="-5" dirty="0">
                <a:latin typeface="Times New Roman"/>
                <a:cs typeface="Times New Roman"/>
              </a:rPr>
              <a:t>en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rel</a:t>
            </a:r>
            <a:r>
              <a:rPr sz="2800" spc="-2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ef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ditor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3191" y="3696665"/>
            <a:ext cx="2440940" cy="87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95"/>
              </a:spcBef>
              <a:tabLst>
                <a:tab pos="678180" algn="l"/>
                <a:tab pos="1483360" algn="l"/>
                <a:tab pos="2150745" algn="l"/>
              </a:tabLst>
            </a:pPr>
            <a:r>
              <a:rPr sz="2800" spc="-5" dirty="0">
                <a:latin typeface="Times New Roman"/>
                <a:cs typeface="Times New Roman"/>
              </a:rPr>
              <a:t>(3)		The	court  a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cor</a:t>
            </a:r>
            <a:r>
              <a:rPr sz="2800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45611" y="3696665"/>
            <a:ext cx="1638935" cy="87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5904" marR="5080" indent="-243840">
              <a:lnSpc>
                <a:spcPct val="100000"/>
              </a:lnSpc>
              <a:spcBef>
                <a:spcPts val="95"/>
              </a:spcBef>
              <a:tabLst>
                <a:tab pos="954405" algn="l"/>
              </a:tabLst>
            </a:pP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st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have  </a:t>
            </a:r>
            <a:r>
              <a:rPr sz="2800" dirty="0">
                <a:latin typeface="Times New Roman"/>
                <a:cs typeface="Times New Roman"/>
              </a:rPr>
              <a:t>the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04461" y="4124071"/>
            <a:ext cx="46628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74189" algn="l"/>
                <a:tab pos="2352040" algn="l"/>
                <a:tab pos="4351655" algn="l"/>
              </a:tabLst>
            </a:pPr>
            <a:r>
              <a:rPr sz="2800" spc="-5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v</a:t>
            </a:r>
            <a:r>
              <a:rPr sz="2800" spc="-15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sions</a:t>
            </a:r>
            <a:r>
              <a:rPr sz="2800" dirty="0">
                <a:latin typeface="Times New Roman"/>
                <a:cs typeface="Times New Roman"/>
              </a:rPr>
              <a:t>	o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Sec</a:t>
            </a:r>
            <a:r>
              <a:rPr sz="2800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-633</a:t>
            </a:r>
            <a:r>
              <a:rPr sz="2800" dirty="0">
                <a:latin typeface="Times New Roman"/>
                <a:cs typeface="Times New Roman"/>
              </a:rPr>
              <a:t>	of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50391" y="4550790"/>
            <a:ext cx="23126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Companies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819148"/>
            <a:ext cx="8074025" cy="4378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If auditor has </a:t>
            </a:r>
            <a:r>
              <a:rPr sz="2800" spc="-10" dirty="0">
                <a:latin typeface="Times New Roman"/>
                <a:cs typeface="Times New Roman"/>
              </a:rPr>
              <a:t>made </a:t>
            </a:r>
            <a:r>
              <a:rPr sz="2800" spc="-5" dirty="0">
                <a:latin typeface="Times New Roman"/>
                <a:cs typeface="Times New Roman"/>
              </a:rPr>
              <a:t>any false statements in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prospectus inviting </a:t>
            </a: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public </a:t>
            </a:r>
            <a:r>
              <a:rPr sz="2800" spc="-5" dirty="0">
                <a:latin typeface="Times New Roman"/>
                <a:cs typeface="Times New Roman"/>
              </a:rPr>
              <a:t>to invest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shares </a:t>
            </a:r>
            <a:r>
              <a:rPr sz="2800" spc="-15" dirty="0">
                <a:latin typeface="Times New Roman"/>
                <a:cs typeface="Times New Roman"/>
              </a:rPr>
              <a:t>or 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debentures, </a:t>
            </a:r>
            <a:r>
              <a:rPr sz="2800" spc="-10" dirty="0">
                <a:latin typeface="Times New Roman"/>
                <a:cs typeface="Times New Roman"/>
              </a:rPr>
              <a:t>as an </a:t>
            </a:r>
            <a:r>
              <a:rPr sz="2800" spc="-5" dirty="0">
                <a:latin typeface="Times New Roman"/>
                <a:cs typeface="Times New Roman"/>
              </a:rPr>
              <a:t>expert, auditor is considered liable 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it.</a:t>
            </a:r>
            <a:endParaRPr sz="2800">
              <a:latin typeface="Times New Roman"/>
              <a:cs typeface="Times New Roman"/>
            </a:endParaRPr>
          </a:p>
          <a:p>
            <a:pPr marL="355600" marR="5080" indent="14859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Moreover, if any </a:t>
            </a:r>
            <a:r>
              <a:rPr sz="2800" dirty="0">
                <a:latin typeface="Times New Roman"/>
                <a:cs typeface="Times New Roman"/>
              </a:rPr>
              <a:t>person </a:t>
            </a:r>
            <a:r>
              <a:rPr sz="2800" spc="-5" dirty="0">
                <a:latin typeface="Times New Roman"/>
                <a:cs typeface="Times New Roman"/>
              </a:rPr>
              <a:t>has purchased  share, debenture </a:t>
            </a:r>
            <a:r>
              <a:rPr sz="2800" dirty="0">
                <a:latin typeface="Times New Roman"/>
                <a:cs typeface="Times New Roman"/>
              </a:rPr>
              <a:t>on the </a:t>
            </a:r>
            <a:r>
              <a:rPr sz="2800" spc="-5" dirty="0">
                <a:latin typeface="Times New Roman"/>
                <a:cs typeface="Times New Roman"/>
              </a:rPr>
              <a:t>basis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such false statements  and if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10" dirty="0">
                <a:latin typeface="Times New Roman"/>
                <a:cs typeface="Times New Roman"/>
              </a:rPr>
              <a:t>has </a:t>
            </a:r>
            <a:r>
              <a:rPr sz="2800" spc="-5" dirty="0">
                <a:latin typeface="Times New Roman"/>
                <a:cs typeface="Times New Roman"/>
              </a:rPr>
              <a:t>suffered loss, auditor is liable to </a:t>
            </a:r>
            <a:r>
              <a:rPr sz="2800" spc="-10" dirty="0">
                <a:latin typeface="Times New Roman"/>
                <a:cs typeface="Times New Roman"/>
              </a:rPr>
              <a:t>pay </a:t>
            </a:r>
            <a:r>
              <a:rPr sz="2800" spc="-5" dirty="0">
                <a:latin typeface="Times New Roman"/>
                <a:cs typeface="Times New Roman"/>
              </a:rPr>
              <a:t>for  it. But if auditor withdraws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statements before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issue of prospectus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dirty="0">
                <a:latin typeface="Times New Roman"/>
                <a:cs typeface="Times New Roman"/>
              </a:rPr>
              <a:t>out, </a:t>
            </a:r>
            <a:r>
              <a:rPr sz="2800" spc="-5" dirty="0">
                <a:latin typeface="Times New Roman"/>
                <a:cs typeface="Times New Roman"/>
              </a:rPr>
              <a:t>he becomes </a:t>
            </a:r>
            <a:r>
              <a:rPr sz="2800" dirty="0">
                <a:latin typeface="Times New Roman"/>
                <a:cs typeface="Times New Roman"/>
              </a:rPr>
              <a:t>free from the  liability.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221130"/>
            <a:ext cx="8074025" cy="540321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Criminal liabilities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5080" indent="5715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Auditor is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officer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 </a:t>
            </a:r>
            <a:r>
              <a:rPr sz="280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he  </a:t>
            </a:r>
            <a:r>
              <a:rPr sz="2800" spc="-5" dirty="0">
                <a:latin typeface="Times New Roman"/>
                <a:cs typeface="Times New Roman"/>
              </a:rPr>
              <a:t>breaks the provisions of law; it is known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criminal  liability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auditor.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this, auditor is liable </a:t>
            </a:r>
            <a:r>
              <a:rPr sz="2800" spc="-15" dirty="0">
                <a:latin typeface="Times New Roman"/>
                <a:cs typeface="Times New Roman"/>
              </a:rPr>
              <a:t>to  </a:t>
            </a:r>
            <a:r>
              <a:rPr sz="2800" dirty="0">
                <a:latin typeface="Times New Roman"/>
                <a:cs typeface="Times New Roman"/>
              </a:rPr>
              <a:t>fine or </a:t>
            </a:r>
            <a:r>
              <a:rPr sz="2800" spc="-5" dirty="0">
                <a:latin typeface="Times New Roman"/>
                <a:cs typeface="Times New Roman"/>
              </a:rPr>
              <a:t>punishment. Regarding auditor’s criminal  liability, various </a:t>
            </a:r>
            <a:r>
              <a:rPr sz="2800" dirty="0">
                <a:latin typeface="Times New Roman"/>
                <a:cs typeface="Times New Roman"/>
              </a:rPr>
              <a:t>provisions of </a:t>
            </a:r>
            <a:r>
              <a:rPr sz="2800" spc="-5" dirty="0">
                <a:latin typeface="Times New Roman"/>
                <a:cs typeface="Times New Roman"/>
              </a:rPr>
              <a:t>Companies Act are </a:t>
            </a:r>
            <a:r>
              <a:rPr sz="2800" spc="-15" dirty="0">
                <a:latin typeface="Times New Roman"/>
                <a:cs typeface="Times New Roman"/>
              </a:rPr>
              <a:t>as  </a:t>
            </a:r>
            <a:r>
              <a:rPr sz="2800" dirty="0">
                <a:latin typeface="Times New Roman"/>
                <a:cs typeface="Times New Roman"/>
              </a:rPr>
              <a:t>follows:</a:t>
            </a:r>
            <a:endParaRPr sz="2800">
              <a:latin typeface="Times New Roman"/>
              <a:cs typeface="Times New Roman"/>
            </a:endParaRPr>
          </a:p>
          <a:p>
            <a:pPr marL="527685" marR="5080" indent="-515620" algn="just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Times New Roman"/>
                <a:cs typeface="Times New Roman"/>
              </a:rPr>
              <a:t>1. </a:t>
            </a:r>
            <a:r>
              <a:rPr sz="2800" spc="-5" dirty="0">
                <a:latin typeface="Times New Roman"/>
                <a:cs typeface="Times New Roman"/>
              </a:rPr>
              <a:t>According to Section-63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Companies Act, if a  prospectus is </a:t>
            </a:r>
            <a:r>
              <a:rPr sz="2800" spc="-10" dirty="0">
                <a:latin typeface="Times New Roman"/>
                <a:cs typeface="Times New Roman"/>
              </a:rPr>
              <a:t>issued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company </a:t>
            </a:r>
            <a:r>
              <a:rPr sz="2800" spc="-5" dirty="0">
                <a:latin typeface="Times New Roman"/>
                <a:cs typeface="Times New Roman"/>
              </a:rPr>
              <a:t>containing false  statement, every person including </a:t>
            </a:r>
            <a:r>
              <a:rPr sz="2800" spc="-10" dirty="0">
                <a:latin typeface="Times New Roman"/>
                <a:cs typeface="Times New Roman"/>
              </a:rPr>
              <a:t>auditor </a:t>
            </a:r>
            <a:r>
              <a:rPr sz="2800" spc="-5" dirty="0">
                <a:latin typeface="Times New Roman"/>
                <a:cs typeface="Times New Roman"/>
              </a:rPr>
              <a:t>who  authorized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issue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such provisions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section </a:t>
            </a:r>
            <a:r>
              <a:rPr sz="2800" dirty="0">
                <a:latin typeface="Times New Roman"/>
                <a:cs typeface="Times New Roman"/>
              </a:rPr>
              <a:t>68  of the </a:t>
            </a:r>
            <a:r>
              <a:rPr sz="2800" spc="-5" dirty="0">
                <a:latin typeface="Times New Roman"/>
                <a:cs typeface="Times New Roman"/>
              </a:rPr>
              <a:t>Companies Act, to punish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him.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230 </a:t>
            </a:r>
            <a:r>
              <a:rPr lang="en-US" dirty="0" smtClean="0"/>
              <a:t>Reading and inspection of auditor’s report</a:t>
            </a:r>
          </a:p>
          <a:p>
            <a:r>
              <a:rPr lang="en-US" dirty="0" smtClean="0"/>
              <a:t>231 </a:t>
            </a:r>
            <a:r>
              <a:rPr lang="en-US" dirty="0" smtClean="0"/>
              <a:t>Right of auditor to attend general meeting</a:t>
            </a:r>
          </a:p>
          <a:p>
            <a:r>
              <a:rPr lang="en-US" dirty="0" smtClean="0"/>
              <a:t>232 </a:t>
            </a:r>
            <a:r>
              <a:rPr lang="en-US" dirty="0" smtClean="0"/>
              <a:t>Penalty for non compliance with s.225 to</a:t>
            </a:r>
          </a:p>
          <a:p>
            <a:r>
              <a:rPr lang="en-US" dirty="0" smtClean="0"/>
              <a:t>231</a:t>
            </a:r>
          </a:p>
          <a:p>
            <a:r>
              <a:rPr lang="en-US" dirty="0" smtClean="0"/>
              <a:t>233 </a:t>
            </a:r>
            <a:r>
              <a:rPr lang="en-US" dirty="0" smtClean="0"/>
              <a:t>Penalty for non compliance by auditor with</a:t>
            </a:r>
          </a:p>
          <a:p>
            <a:r>
              <a:rPr lang="en-US" dirty="0" smtClean="0"/>
              <a:t>s.227 to 229</a:t>
            </a:r>
          </a:p>
          <a:p>
            <a:r>
              <a:rPr lang="en-US" dirty="0" smtClean="0"/>
              <a:t>233A </a:t>
            </a:r>
            <a:r>
              <a:rPr lang="en-US" dirty="0" smtClean="0"/>
              <a:t>Power of Central govt. to direct special</a:t>
            </a:r>
          </a:p>
          <a:p>
            <a:r>
              <a:rPr lang="en-US" dirty="0" smtClean="0"/>
              <a:t>audit in certain cases</a:t>
            </a:r>
          </a:p>
          <a:p>
            <a:r>
              <a:rPr lang="en-US" dirty="0" smtClean="0"/>
              <a:t>233B </a:t>
            </a:r>
            <a:r>
              <a:rPr lang="en-US" dirty="0" smtClean="0"/>
              <a:t>Audit of Cost accounts in certain cases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457200" y="2667000"/>
            <a:ext cx="8229600" cy="3976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certifies documents of the company, </a:t>
            </a:r>
            <a:r>
              <a:rPr sz="2800" dirty="0"/>
              <a:t>auditor </a:t>
            </a:r>
            <a:r>
              <a:rPr sz="2800" spc="-5" dirty="0"/>
              <a:t>or </a:t>
            </a:r>
            <a:r>
              <a:rPr sz="2800" dirty="0"/>
              <a:t>any  </a:t>
            </a:r>
            <a:r>
              <a:rPr sz="2800" spc="-5" dirty="0"/>
              <a:t>other person who </a:t>
            </a:r>
            <a:r>
              <a:rPr sz="2800" spc="-10" dirty="0"/>
              <a:t>has </a:t>
            </a:r>
            <a:r>
              <a:rPr sz="2800" spc="-5" dirty="0"/>
              <a:t>signed </a:t>
            </a:r>
            <a:r>
              <a:rPr sz="2800" dirty="0"/>
              <a:t>the </a:t>
            </a:r>
            <a:r>
              <a:rPr sz="2800" spc="-5" dirty="0"/>
              <a:t>report </a:t>
            </a:r>
            <a:r>
              <a:rPr sz="2800" dirty="0"/>
              <a:t>or </a:t>
            </a:r>
            <a:r>
              <a:rPr sz="2800" spc="-5" dirty="0"/>
              <a:t>any one  who was certified documents does this intentionally,  </a:t>
            </a:r>
            <a:r>
              <a:rPr sz="2800" dirty="0"/>
              <a:t>he </a:t>
            </a:r>
            <a:r>
              <a:rPr sz="2800" spc="-5" dirty="0"/>
              <a:t>is liable </a:t>
            </a:r>
            <a:r>
              <a:rPr sz="2800" dirty="0"/>
              <a:t>for fine up </a:t>
            </a:r>
            <a:r>
              <a:rPr sz="2800" spc="-5" dirty="0"/>
              <a:t>to</a:t>
            </a:r>
            <a:r>
              <a:rPr sz="2800" spc="-40" dirty="0"/>
              <a:t> </a:t>
            </a:r>
            <a:r>
              <a:rPr sz="2800" spc="-5" dirty="0"/>
              <a:t>Rs.1000.</a:t>
            </a:r>
          </a:p>
          <a:p>
            <a:pPr marL="355600" marR="5715" indent="-342900" algn="just">
              <a:lnSpc>
                <a:spcPct val="100000"/>
              </a:lnSpc>
            </a:pPr>
            <a:r>
              <a:rPr sz="2800" smtClean="0"/>
              <a:t>3</a:t>
            </a:r>
            <a:r>
              <a:rPr sz="2800" dirty="0"/>
              <a:t>. </a:t>
            </a:r>
            <a:r>
              <a:rPr sz="2800" spc="-5" dirty="0"/>
              <a:t>According to Section-240 </a:t>
            </a:r>
            <a:r>
              <a:rPr sz="2800" dirty="0"/>
              <a:t>of </a:t>
            </a:r>
            <a:r>
              <a:rPr sz="2800" spc="-5" dirty="0"/>
              <a:t>Companies Act, </a:t>
            </a:r>
            <a:r>
              <a:rPr sz="2800" dirty="0"/>
              <a:t>the  </a:t>
            </a:r>
            <a:r>
              <a:rPr sz="2800" spc="-5" dirty="0"/>
              <a:t>auditor should help </a:t>
            </a:r>
            <a:r>
              <a:rPr sz="2800" dirty="0"/>
              <a:t>the </a:t>
            </a:r>
            <a:r>
              <a:rPr sz="2800" spc="-5" dirty="0"/>
              <a:t>inspector appointed </a:t>
            </a:r>
            <a:r>
              <a:rPr sz="2800" dirty="0"/>
              <a:t>by </a:t>
            </a:r>
            <a:r>
              <a:rPr sz="2800" spc="-5" dirty="0"/>
              <a:t>the  Central Government. If </a:t>
            </a:r>
            <a:r>
              <a:rPr sz="2800" dirty="0"/>
              <a:t>auditor does </a:t>
            </a:r>
            <a:r>
              <a:rPr sz="2800" spc="-5" dirty="0"/>
              <a:t>not help him, he  is liable </a:t>
            </a:r>
            <a:r>
              <a:rPr sz="2800" spc="-10" dirty="0"/>
              <a:t>to </a:t>
            </a:r>
            <a:r>
              <a:rPr sz="2800" dirty="0"/>
              <a:t>be </a:t>
            </a:r>
            <a:r>
              <a:rPr sz="2800" spc="-5" dirty="0"/>
              <a:t>punished with imprisonment </a:t>
            </a:r>
            <a:r>
              <a:rPr sz="2800" dirty="0"/>
              <a:t>of six  </a:t>
            </a:r>
            <a:r>
              <a:rPr sz="2800" spc="-5" dirty="0"/>
              <a:t>months and </a:t>
            </a:r>
            <a:r>
              <a:rPr sz="2800" dirty="0"/>
              <a:t>or </a:t>
            </a:r>
            <a:r>
              <a:rPr sz="2800" spc="-5" dirty="0"/>
              <a:t>with </a:t>
            </a:r>
            <a:r>
              <a:rPr sz="2800" dirty="0"/>
              <a:t>fine of</a:t>
            </a:r>
            <a:r>
              <a:rPr sz="2800" spc="10" dirty="0"/>
              <a:t> </a:t>
            </a:r>
            <a:r>
              <a:rPr sz="2800" spc="-5" dirty="0"/>
              <a:t>Rs.2000.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74141" y="1358448"/>
          <a:ext cx="8111488" cy="8199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4425"/>
                <a:gridCol w="3202940"/>
                <a:gridCol w="2072639"/>
                <a:gridCol w="451484"/>
              </a:tblGrid>
              <a:tr h="409978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  <a:tabLst>
                          <a:tab pos="546735" algn="l"/>
                          <a:tab pos="2104390" algn="l"/>
                        </a:tabLst>
                      </a:pPr>
                      <a:r>
                        <a:rPr sz="2800" spc="5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.	Con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rary	to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04139" algn="r">
                        <a:lnSpc>
                          <a:spcPts val="3050"/>
                        </a:lnSpc>
                        <a:tabLst>
                          <a:tab pos="727075" algn="l"/>
                          <a:tab pos="2501265" algn="l"/>
                        </a:tabLst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e	pro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isions	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of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Section-233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3050"/>
                        </a:lnSpc>
                      </a:pPr>
                      <a:r>
                        <a:rPr sz="2800" spc="5" dirty="0">
                          <a:latin typeface="Times New Roman"/>
                          <a:cs typeface="Times New Roman"/>
                        </a:rPr>
                        <a:t>of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09978">
                <a:tc>
                  <a:txBody>
                    <a:bodyPr/>
                    <a:lstStyle/>
                    <a:p>
                      <a:pPr marL="546735">
                        <a:lnSpc>
                          <a:spcPts val="313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Companies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4460" algn="r">
                        <a:lnSpc>
                          <a:spcPts val="3130"/>
                        </a:lnSpc>
                        <a:tabLst>
                          <a:tab pos="842644" algn="l"/>
                          <a:tab pos="1304290" algn="l"/>
                          <a:tab pos="2060575" algn="l"/>
                        </a:tabLst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Act,	if	any	aud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2800" spc="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800" dirty="0">
                          <a:latin typeface="Times New Roman"/>
                          <a:cs typeface="Times New Roman"/>
                        </a:rPr>
                        <a:t>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ts val="3130"/>
                        </a:lnSpc>
                        <a:tabLst>
                          <a:tab pos="989965" algn="l"/>
                        </a:tabLst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gives	report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3130"/>
                        </a:lnSpc>
                      </a:pPr>
                      <a:r>
                        <a:rPr sz="2800" spc="5" dirty="0">
                          <a:latin typeface="Times New Roman"/>
                          <a:cs typeface="Times New Roman"/>
                        </a:rPr>
                        <a:t>or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747520"/>
            <a:ext cx="7987665" cy="4561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5080" indent="-457200" algn="just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469900" algn="l"/>
              </a:tabLst>
            </a:pPr>
            <a:r>
              <a:rPr sz="2400" dirty="0">
                <a:latin typeface="Times New Roman"/>
                <a:cs typeface="Times New Roman"/>
              </a:rPr>
              <a:t>According </a:t>
            </a:r>
            <a:r>
              <a:rPr sz="2400" spc="-5" dirty="0">
                <a:latin typeface="Times New Roman"/>
                <a:cs typeface="Times New Roman"/>
              </a:rPr>
              <a:t>to Section-242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Companies </a:t>
            </a:r>
            <a:r>
              <a:rPr sz="2400" dirty="0">
                <a:latin typeface="Times New Roman"/>
                <a:cs typeface="Times New Roman"/>
              </a:rPr>
              <a:t>Act, the </a:t>
            </a:r>
            <a:r>
              <a:rPr sz="2400" spc="-5" dirty="0">
                <a:latin typeface="Times New Roman"/>
                <a:cs typeface="Times New Roman"/>
              </a:rPr>
              <a:t>Central  Government </a:t>
            </a:r>
            <a:r>
              <a:rPr sz="2400" dirty="0">
                <a:latin typeface="Times New Roman"/>
                <a:cs typeface="Times New Roman"/>
              </a:rPr>
              <a:t>take </a:t>
            </a:r>
            <a:r>
              <a:rPr sz="2400" spc="-5" dirty="0">
                <a:latin typeface="Times New Roman"/>
                <a:cs typeface="Times New Roman"/>
              </a:rPr>
              <a:t>necessary steps </a:t>
            </a:r>
            <a:r>
              <a:rPr sz="2400" dirty="0">
                <a:latin typeface="Times New Roman"/>
                <a:cs typeface="Times New Roman"/>
              </a:rPr>
              <a:t>on the </a:t>
            </a:r>
            <a:r>
              <a:rPr sz="2400" spc="-10" dirty="0">
                <a:latin typeface="Times New Roman"/>
                <a:cs typeface="Times New Roman"/>
              </a:rPr>
              <a:t>basis of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report  </a:t>
            </a:r>
            <a:r>
              <a:rPr sz="2400" dirty="0">
                <a:latin typeface="Times New Roman"/>
                <a:cs typeface="Times New Roman"/>
              </a:rPr>
              <a:t>by </a:t>
            </a:r>
            <a:r>
              <a:rPr sz="2400" spc="-5" dirty="0">
                <a:latin typeface="Times New Roman"/>
                <a:cs typeface="Times New Roman"/>
              </a:rPr>
              <a:t>the inspector </a:t>
            </a:r>
            <a:r>
              <a:rPr sz="2400" dirty="0">
                <a:latin typeface="Times New Roman"/>
                <a:cs typeface="Times New Roman"/>
              </a:rPr>
              <a:t>and if </a:t>
            </a:r>
            <a:r>
              <a:rPr sz="2400" spc="-5" dirty="0">
                <a:latin typeface="Times New Roman"/>
                <a:cs typeface="Times New Roman"/>
              </a:rPr>
              <a:t>the suit has </a:t>
            </a:r>
            <a:r>
              <a:rPr sz="2400" dirty="0">
                <a:latin typeface="Times New Roman"/>
                <a:cs typeface="Times New Roman"/>
              </a:rPr>
              <a:t>been </a:t>
            </a:r>
            <a:r>
              <a:rPr sz="2400" spc="-5" dirty="0">
                <a:latin typeface="Times New Roman"/>
                <a:cs typeface="Times New Roman"/>
              </a:rPr>
              <a:t>filed against the  person related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the company, </a:t>
            </a:r>
            <a:r>
              <a:rPr sz="2400" dirty="0">
                <a:latin typeface="Times New Roman"/>
                <a:cs typeface="Times New Roman"/>
              </a:rPr>
              <a:t>if the </a:t>
            </a:r>
            <a:r>
              <a:rPr sz="2400" spc="-5" dirty="0">
                <a:latin typeface="Times New Roman"/>
                <a:cs typeface="Times New Roman"/>
              </a:rPr>
              <a:t>auditor </a:t>
            </a:r>
            <a:r>
              <a:rPr sz="2400" dirty="0">
                <a:latin typeface="Times New Roman"/>
                <a:cs typeface="Times New Roman"/>
              </a:rPr>
              <a:t>does not </a:t>
            </a:r>
            <a:r>
              <a:rPr sz="2400" spc="-5" dirty="0">
                <a:latin typeface="Times New Roman"/>
                <a:cs typeface="Times New Roman"/>
              </a:rPr>
              <a:t>help, </a:t>
            </a:r>
            <a:r>
              <a:rPr sz="2400" spc="-10" dirty="0">
                <a:latin typeface="Times New Roman"/>
                <a:cs typeface="Times New Roman"/>
              </a:rPr>
              <a:t>it  </a:t>
            </a:r>
            <a:r>
              <a:rPr sz="2400" dirty="0">
                <a:latin typeface="Times New Roman"/>
                <a:cs typeface="Times New Roman"/>
              </a:rPr>
              <a:t>is treated </a:t>
            </a:r>
            <a:r>
              <a:rPr sz="2400" spc="-5" dirty="0">
                <a:latin typeface="Times New Roman"/>
                <a:cs typeface="Times New Roman"/>
              </a:rPr>
              <a:t>similar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contempt </a:t>
            </a:r>
            <a:r>
              <a:rPr sz="2400" dirty="0">
                <a:latin typeface="Times New Roman"/>
                <a:cs typeface="Times New Roman"/>
              </a:rPr>
              <a:t>of court and </a:t>
            </a:r>
            <a:r>
              <a:rPr sz="2400" spc="-5" dirty="0">
                <a:latin typeface="Times New Roman"/>
                <a:cs typeface="Times New Roman"/>
              </a:rPr>
              <a:t>the auditor will </a:t>
            </a:r>
            <a:r>
              <a:rPr sz="2400" dirty="0">
                <a:latin typeface="Times New Roman"/>
                <a:cs typeface="Times New Roman"/>
              </a:rPr>
              <a:t>be  held liable to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punishment.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Times New Roman"/>
              <a:buAutoNum type="arabicPeriod" startAt="4"/>
            </a:pPr>
            <a:endParaRPr sz="3500"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100000"/>
              </a:lnSpc>
              <a:buAutoNum type="arabicPeriod" startAt="4"/>
              <a:tabLst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According </a:t>
            </a:r>
            <a:r>
              <a:rPr sz="2400" spc="-5" dirty="0">
                <a:latin typeface="Times New Roman"/>
                <a:cs typeface="Times New Roman"/>
              </a:rPr>
              <a:t>to Section-477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Companies </a:t>
            </a:r>
            <a:r>
              <a:rPr sz="2400" dirty="0">
                <a:latin typeface="Times New Roman"/>
                <a:cs typeface="Times New Roman"/>
              </a:rPr>
              <a:t>Act, a Private </a:t>
            </a:r>
            <a:r>
              <a:rPr sz="2400" spc="-5" dirty="0">
                <a:latin typeface="Times New Roman"/>
                <a:cs typeface="Times New Roman"/>
              </a:rPr>
              <a:t>Court  </a:t>
            </a:r>
            <a:r>
              <a:rPr sz="2400" dirty="0">
                <a:latin typeface="Times New Roman"/>
                <a:cs typeface="Times New Roman"/>
              </a:rPr>
              <a:t>can </a:t>
            </a:r>
            <a:r>
              <a:rPr sz="2400" spc="-10" dirty="0">
                <a:latin typeface="Times New Roman"/>
                <a:cs typeface="Times New Roman"/>
              </a:rPr>
              <a:t>examine </a:t>
            </a:r>
            <a:r>
              <a:rPr sz="2400" spc="-5" dirty="0">
                <a:latin typeface="Times New Roman"/>
                <a:cs typeface="Times New Roman"/>
              </a:rPr>
              <a:t>the auditor </a:t>
            </a:r>
            <a:r>
              <a:rPr sz="2400" dirty="0">
                <a:latin typeface="Times New Roman"/>
                <a:cs typeface="Times New Roman"/>
              </a:rPr>
              <a:t>when the </a:t>
            </a:r>
            <a:r>
              <a:rPr sz="2400" spc="-5" dirty="0">
                <a:latin typeface="Times New Roman"/>
                <a:cs typeface="Times New Roman"/>
              </a:rPr>
              <a:t>company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making loss </a:t>
            </a:r>
            <a:r>
              <a:rPr sz="2400" spc="5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the </a:t>
            </a:r>
            <a:r>
              <a:rPr sz="2400" dirty="0">
                <a:latin typeface="Times New Roman"/>
                <a:cs typeface="Times New Roman"/>
              </a:rPr>
              <a:t>important </a:t>
            </a:r>
            <a:r>
              <a:rPr sz="2400" spc="-5" dirty="0">
                <a:latin typeface="Times New Roman"/>
                <a:cs typeface="Times New Roman"/>
              </a:rPr>
              <a:t>documents </a:t>
            </a:r>
            <a:r>
              <a:rPr sz="2400" dirty="0">
                <a:latin typeface="Times New Roman"/>
                <a:cs typeface="Times New Roman"/>
              </a:rPr>
              <a:t>which are </a:t>
            </a:r>
            <a:r>
              <a:rPr sz="2400" spc="-5" dirty="0">
                <a:latin typeface="Times New Roman"/>
                <a:cs typeface="Times New Roman"/>
              </a:rPr>
              <a:t>with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auditor  </a:t>
            </a:r>
            <a:r>
              <a:rPr sz="2400" dirty="0">
                <a:latin typeface="Times New Roman"/>
                <a:cs typeface="Times New Roman"/>
              </a:rPr>
              <a:t>should be </a:t>
            </a:r>
            <a:r>
              <a:rPr sz="2400" spc="-5" dirty="0">
                <a:latin typeface="Times New Roman"/>
                <a:cs typeface="Times New Roman"/>
              </a:rPr>
              <a:t>submitted </a:t>
            </a:r>
            <a:r>
              <a:rPr sz="2400" dirty="0">
                <a:latin typeface="Times New Roman"/>
                <a:cs typeface="Times New Roman"/>
              </a:rPr>
              <a:t>to the court if </a:t>
            </a:r>
            <a:r>
              <a:rPr sz="2400" spc="-5" dirty="0">
                <a:latin typeface="Times New Roman"/>
                <a:cs typeface="Times New Roman"/>
              </a:rPr>
              <a:t>necessary. If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auditor  </a:t>
            </a:r>
            <a:r>
              <a:rPr sz="2400" dirty="0">
                <a:latin typeface="Times New Roman"/>
                <a:cs typeface="Times New Roman"/>
              </a:rPr>
              <a:t>does not </a:t>
            </a:r>
            <a:r>
              <a:rPr sz="2400" spc="-5" dirty="0">
                <a:latin typeface="Times New Roman"/>
                <a:cs typeface="Times New Roman"/>
              </a:rPr>
              <a:t>remain </a:t>
            </a:r>
            <a:r>
              <a:rPr sz="2400" dirty="0">
                <a:latin typeface="Times New Roman"/>
                <a:cs typeface="Times New Roman"/>
              </a:rPr>
              <a:t>present in the court, he can be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arrested.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164081"/>
            <a:ext cx="8131175" cy="57442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marR="5080" indent="-514984" algn="just">
              <a:lnSpc>
                <a:spcPct val="100000"/>
              </a:lnSpc>
              <a:spcBef>
                <a:spcPts val="95"/>
              </a:spcBef>
              <a:buAutoNum type="arabicPeriod" startAt="6"/>
              <a:tabLst>
                <a:tab pos="528320" algn="l"/>
              </a:tabLst>
            </a:pPr>
            <a:r>
              <a:rPr sz="2800" spc="-5" dirty="0">
                <a:latin typeface="Times New Roman"/>
                <a:cs typeface="Times New Roman"/>
              </a:rPr>
              <a:t>According to Section-478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Companies Act,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 </a:t>
            </a:r>
            <a:r>
              <a:rPr sz="2800" spc="-10" dirty="0">
                <a:latin typeface="Times New Roman"/>
                <a:cs typeface="Times New Roman"/>
              </a:rPr>
              <a:t>can be </a:t>
            </a:r>
            <a:r>
              <a:rPr sz="2800" spc="-5" dirty="0">
                <a:latin typeface="Times New Roman"/>
                <a:cs typeface="Times New Roman"/>
              </a:rPr>
              <a:t>investigated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the  High Court </a:t>
            </a:r>
            <a:r>
              <a:rPr sz="2800" dirty="0">
                <a:latin typeface="Times New Roman"/>
                <a:cs typeface="Times New Roman"/>
              </a:rPr>
              <a:t>on the </a:t>
            </a:r>
            <a:r>
              <a:rPr sz="2800" spc="-5" dirty="0">
                <a:latin typeface="Times New Roman"/>
                <a:cs typeface="Times New Roman"/>
              </a:rPr>
              <a:t>basis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official liquidator’s  application. It’s remark will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10" dirty="0">
                <a:latin typeface="Times New Roman"/>
                <a:cs typeface="Times New Roman"/>
              </a:rPr>
              <a:t>made </a:t>
            </a:r>
            <a:r>
              <a:rPr sz="2800" spc="-5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 should </a:t>
            </a:r>
            <a:r>
              <a:rPr sz="2800" spc="-10" dirty="0">
                <a:latin typeface="Times New Roman"/>
                <a:cs typeface="Times New Roman"/>
              </a:rPr>
              <a:t>sign </a:t>
            </a:r>
            <a:r>
              <a:rPr sz="2800" dirty="0">
                <a:latin typeface="Times New Roman"/>
                <a:cs typeface="Times New Roman"/>
              </a:rPr>
              <a:t>on it.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civil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criminal procedure  of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dirty="0">
                <a:latin typeface="Times New Roman"/>
                <a:cs typeface="Times New Roman"/>
              </a:rPr>
              <a:t>auditor, </a:t>
            </a:r>
            <a:r>
              <a:rPr sz="2800" spc="-5" dirty="0">
                <a:latin typeface="Times New Roman"/>
                <a:cs typeface="Times New Roman"/>
              </a:rPr>
              <a:t>such entry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spc="-5" dirty="0">
                <a:latin typeface="Times New Roman"/>
                <a:cs typeface="Times New Roman"/>
              </a:rPr>
              <a:t>be used </a:t>
            </a:r>
            <a:r>
              <a:rPr sz="2800" spc="-10" dirty="0">
                <a:latin typeface="Times New Roman"/>
                <a:cs typeface="Times New Roman"/>
              </a:rPr>
              <a:t>as an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evidence.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imes New Roman"/>
              <a:buAutoNum type="arabicPeriod" startAt="6"/>
            </a:pPr>
            <a:endParaRPr sz="4050"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100000"/>
              </a:lnSpc>
              <a:buAutoNum type="arabicPeriod" startAt="6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According to Section-539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Companies Act, if the  auditor makes any false or fraudulent entry in </a:t>
            </a:r>
            <a:r>
              <a:rPr sz="2800" spc="-1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account books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company, register </a:t>
            </a:r>
            <a:r>
              <a:rPr sz="2800" dirty="0">
                <a:latin typeface="Times New Roman"/>
                <a:cs typeface="Times New Roman"/>
              </a:rPr>
              <a:t>or tears,  </a:t>
            </a:r>
            <a:r>
              <a:rPr sz="2800" spc="-5" dirty="0">
                <a:latin typeface="Times New Roman"/>
                <a:cs typeface="Times New Roman"/>
              </a:rPr>
              <a:t>destroys, alters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tampers with </a:t>
            </a:r>
            <a:r>
              <a:rPr sz="2800" dirty="0">
                <a:latin typeface="Times New Roman"/>
                <a:cs typeface="Times New Roman"/>
              </a:rPr>
              <a:t>it, the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liable 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punishment </a:t>
            </a:r>
            <a:r>
              <a:rPr sz="2800" dirty="0">
                <a:latin typeface="Times New Roman"/>
                <a:cs typeface="Times New Roman"/>
              </a:rPr>
              <a:t>up </a:t>
            </a:r>
            <a:r>
              <a:rPr sz="2800" spc="-5" dirty="0">
                <a:latin typeface="Times New Roman"/>
                <a:cs typeface="Times New Roman"/>
              </a:rPr>
              <a:t>to </a:t>
            </a:r>
            <a:r>
              <a:rPr sz="2800" spc="-10" dirty="0">
                <a:latin typeface="Times New Roman"/>
                <a:cs typeface="Times New Roman"/>
              </a:rPr>
              <a:t>seven </a:t>
            </a:r>
            <a:r>
              <a:rPr sz="2800" spc="-5" dirty="0">
                <a:latin typeface="Times New Roman"/>
                <a:cs typeface="Times New Roman"/>
              </a:rPr>
              <a:t>years imprisonment  and or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fine.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3191" y="1221130"/>
            <a:ext cx="8074025" cy="489140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3.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Auditor’s </a:t>
            </a:r>
            <a:r>
              <a:rPr sz="2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Liability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the third party</a:t>
            </a:r>
            <a:r>
              <a:rPr sz="2800" b="1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5080" indent="5715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Generally,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appointed </a:t>
            </a:r>
            <a:r>
              <a:rPr sz="2800" dirty="0">
                <a:latin typeface="Times New Roman"/>
                <a:cs typeface="Times New Roman"/>
              </a:rPr>
              <a:t>by the  </a:t>
            </a:r>
            <a:r>
              <a:rPr sz="2800" spc="-5" dirty="0">
                <a:latin typeface="Times New Roman"/>
                <a:cs typeface="Times New Roman"/>
              </a:rPr>
              <a:t>company. So, the relationship between the company  and auditor is established according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agreement.  Therefore, auditor is aware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fact, that if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fails  to </a:t>
            </a:r>
            <a:r>
              <a:rPr sz="2800" dirty="0">
                <a:latin typeface="Times New Roman"/>
                <a:cs typeface="Times New Roman"/>
              </a:rPr>
              <a:t>do his </a:t>
            </a:r>
            <a:r>
              <a:rPr sz="2800" spc="-5" dirty="0">
                <a:latin typeface="Times New Roman"/>
                <a:cs typeface="Times New Roman"/>
              </a:rPr>
              <a:t>duty,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is liable to pay </a:t>
            </a:r>
            <a:r>
              <a:rPr sz="2800" dirty="0">
                <a:latin typeface="Times New Roman"/>
                <a:cs typeface="Times New Roman"/>
              </a:rPr>
              <a:t>for the loss </a:t>
            </a:r>
            <a:r>
              <a:rPr sz="2800" spc="-5" dirty="0">
                <a:latin typeface="Times New Roman"/>
                <a:cs typeface="Times New Roman"/>
              </a:rPr>
              <a:t>suffered 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client; but the question arises </a:t>
            </a:r>
            <a:r>
              <a:rPr sz="2800" spc="-10" dirty="0">
                <a:latin typeface="Times New Roman"/>
                <a:cs typeface="Times New Roman"/>
              </a:rPr>
              <a:t>here </a:t>
            </a:r>
            <a:r>
              <a:rPr sz="280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that,  whether other persons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society connected with  the financial interest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10" dirty="0">
                <a:latin typeface="Times New Roman"/>
                <a:cs typeface="Times New Roman"/>
              </a:rPr>
              <a:t>company </a:t>
            </a:r>
            <a:r>
              <a:rPr sz="2800" spc="-5" dirty="0">
                <a:latin typeface="Times New Roman"/>
                <a:cs typeface="Times New Roman"/>
              </a:rPr>
              <a:t>like creditors,  debenture </a:t>
            </a:r>
            <a:r>
              <a:rPr sz="2800" dirty="0">
                <a:latin typeface="Times New Roman"/>
                <a:cs typeface="Times New Roman"/>
              </a:rPr>
              <a:t>holders </a:t>
            </a:r>
            <a:r>
              <a:rPr sz="2800" spc="-10" dirty="0">
                <a:latin typeface="Times New Roman"/>
                <a:cs typeface="Times New Roman"/>
              </a:rPr>
              <a:t>etc. can </a:t>
            </a:r>
            <a:r>
              <a:rPr sz="2800" spc="-5" dirty="0">
                <a:latin typeface="Times New Roman"/>
                <a:cs typeface="Times New Roman"/>
              </a:rPr>
              <a:t>consider </a:t>
            </a: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spc="-10" dirty="0">
                <a:latin typeface="Times New Roman"/>
                <a:cs typeface="Times New Roman"/>
              </a:rPr>
              <a:t>liable  </a:t>
            </a:r>
            <a:r>
              <a:rPr sz="2800" dirty="0">
                <a:latin typeface="Times New Roman"/>
                <a:cs typeface="Times New Roman"/>
              </a:rPr>
              <a:t>for his </a:t>
            </a:r>
            <a:r>
              <a:rPr sz="2800" spc="-5" dirty="0">
                <a:latin typeface="Times New Roman"/>
                <a:cs typeface="Times New Roman"/>
              </a:rPr>
              <a:t>work </a:t>
            </a:r>
            <a:r>
              <a:rPr sz="2800" dirty="0">
                <a:latin typeface="Times New Roman"/>
                <a:cs typeface="Times New Roman"/>
              </a:rPr>
              <a:t>or not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?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6091" y="1819148"/>
            <a:ext cx="7730490" cy="3013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7150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If any third party takes any decision keeping </a:t>
            </a:r>
            <a:r>
              <a:rPr sz="2800" spc="-15" dirty="0">
                <a:latin typeface="Times New Roman"/>
                <a:cs typeface="Times New Roman"/>
              </a:rPr>
              <a:t>in  </a:t>
            </a:r>
            <a:r>
              <a:rPr sz="2800" spc="-10" dirty="0">
                <a:latin typeface="Times New Roman"/>
                <a:cs typeface="Times New Roman"/>
              </a:rPr>
              <a:t>mind </a:t>
            </a:r>
            <a:r>
              <a:rPr sz="2800" spc="-5" dirty="0">
                <a:latin typeface="Times New Roman"/>
                <a:cs typeface="Times New Roman"/>
              </a:rPr>
              <a:t>the accounts certified by </a:t>
            </a:r>
            <a:r>
              <a:rPr sz="2800" spc="-1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auditor, trusting his  report and if </a:t>
            </a:r>
            <a:r>
              <a:rPr sz="2800" dirty="0">
                <a:latin typeface="Times New Roman"/>
                <a:cs typeface="Times New Roman"/>
              </a:rPr>
              <a:t>the annual </a:t>
            </a:r>
            <a:r>
              <a:rPr sz="2800" spc="-5" dirty="0">
                <a:latin typeface="Times New Roman"/>
                <a:cs typeface="Times New Roman"/>
              </a:rPr>
              <a:t>accounts prove to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wrong  and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there is </a:t>
            </a:r>
            <a:r>
              <a:rPr sz="2800" dirty="0">
                <a:latin typeface="Times New Roman"/>
                <a:cs typeface="Times New Roman"/>
              </a:rPr>
              <a:t>no </a:t>
            </a:r>
            <a:r>
              <a:rPr sz="2800" spc="-5" dirty="0">
                <a:latin typeface="Times New Roman"/>
                <a:cs typeface="Times New Roman"/>
              </a:rPr>
              <a:t>reference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wrong accounts in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report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auditor, if </a:t>
            </a:r>
            <a:r>
              <a:rPr sz="2800" dirty="0">
                <a:latin typeface="Times New Roman"/>
                <a:cs typeface="Times New Roman"/>
              </a:rPr>
              <a:t>the third </a:t>
            </a:r>
            <a:r>
              <a:rPr sz="2800" spc="-10" dirty="0">
                <a:latin typeface="Times New Roman"/>
                <a:cs typeface="Times New Roman"/>
              </a:rPr>
              <a:t>party </a:t>
            </a:r>
            <a:r>
              <a:rPr sz="2800" spc="-5" dirty="0">
                <a:latin typeface="Times New Roman"/>
                <a:cs typeface="Times New Roman"/>
              </a:rPr>
              <a:t>incurs </a:t>
            </a:r>
            <a:r>
              <a:rPr sz="2800" spc="-10" dirty="0">
                <a:latin typeface="Times New Roman"/>
                <a:cs typeface="Times New Roman"/>
              </a:rPr>
              <a:t>any  </a:t>
            </a:r>
            <a:r>
              <a:rPr sz="2800" spc="-5" dirty="0">
                <a:latin typeface="Times New Roman"/>
                <a:cs typeface="Times New Roman"/>
              </a:rPr>
              <a:t>loss, </a:t>
            </a:r>
            <a:r>
              <a:rPr sz="2800" spc="-10" dirty="0">
                <a:latin typeface="Times New Roman"/>
                <a:cs typeface="Times New Roman"/>
              </a:rPr>
              <a:t>can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considered liable to pay for 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losses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?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6091" y="1307084"/>
            <a:ext cx="7729855" cy="4805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7150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In binary circumstances,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answers to these  questions are </a:t>
            </a:r>
            <a:r>
              <a:rPr sz="2800" dirty="0">
                <a:latin typeface="Times New Roman"/>
                <a:cs typeface="Times New Roman"/>
              </a:rPr>
              <a:t>into </a:t>
            </a:r>
            <a:r>
              <a:rPr sz="2800" spc="-5" dirty="0">
                <a:latin typeface="Times New Roman"/>
                <a:cs typeface="Times New Roman"/>
              </a:rPr>
              <a:t>negative because auditor’s  appointment, remuneration, removal etc. are</a:t>
            </a:r>
            <a:r>
              <a:rPr sz="2800" spc="5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not  decided </a:t>
            </a:r>
            <a:r>
              <a:rPr sz="2800" spc="-10" dirty="0">
                <a:latin typeface="Times New Roman"/>
                <a:cs typeface="Times New Roman"/>
              </a:rPr>
              <a:t>by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third </a:t>
            </a:r>
            <a:r>
              <a:rPr sz="2800" dirty="0">
                <a:latin typeface="Times New Roman"/>
                <a:cs typeface="Times New Roman"/>
              </a:rPr>
              <a:t>party. </a:t>
            </a:r>
            <a:r>
              <a:rPr sz="2800" spc="-5" dirty="0">
                <a:latin typeface="Times New Roman"/>
                <a:cs typeface="Times New Roman"/>
              </a:rPr>
              <a:t>Generally, </a:t>
            </a:r>
            <a:r>
              <a:rPr sz="2800" spc="-10" dirty="0">
                <a:latin typeface="Times New Roman"/>
                <a:cs typeface="Times New Roman"/>
              </a:rPr>
              <a:t>an </a:t>
            </a:r>
            <a:r>
              <a:rPr sz="2800" spc="-5" dirty="0">
                <a:latin typeface="Times New Roman"/>
                <a:cs typeface="Times New Roman"/>
              </a:rPr>
              <a:t>agreement is  </a:t>
            </a:r>
            <a:r>
              <a:rPr sz="2800" spc="-10" dirty="0">
                <a:latin typeface="Times New Roman"/>
                <a:cs typeface="Times New Roman"/>
              </a:rPr>
              <a:t>made </a:t>
            </a:r>
            <a:r>
              <a:rPr sz="2800" spc="-5" dirty="0">
                <a:latin typeface="Times New Roman"/>
                <a:cs typeface="Times New Roman"/>
              </a:rPr>
              <a:t>between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company and the auditor.  Company</a:t>
            </a:r>
            <a:r>
              <a:rPr sz="2800" spc="2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appoints</a:t>
            </a:r>
            <a:r>
              <a:rPr sz="2800" spc="2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auditor.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It</a:t>
            </a:r>
            <a:r>
              <a:rPr sz="2800" spc="2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pays</a:t>
            </a:r>
            <a:r>
              <a:rPr sz="2800" spc="2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remuneration.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 marR="5080" indent="571500" algn="just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Therefore, auditor is accountable 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company  and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the third party. Yet it </a:t>
            </a:r>
            <a:r>
              <a:rPr sz="2800" dirty="0">
                <a:latin typeface="Times New Roman"/>
                <a:cs typeface="Times New Roman"/>
              </a:rPr>
              <a:t>is not </a:t>
            </a:r>
            <a:r>
              <a:rPr sz="2800" spc="-5" dirty="0">
                <a:latin typeface="Times New Roman"/>
                <a:cs typeface="Times New Roman"/>
              </a:rPr>
              <a:t>totally true. In  certain situations, auditor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liable </a:t>
            </a:r>
            <a:r>
              <a:rPr sz="2800" spc="-10" dirty="0">
                <a:latin typeface="Times New Roman"/>
                <a:cs typeface="Times New Roman"/>
              </a:rPr>
              <a:t>to even </a:t>
            </a:r>
            <a:r>
              <a:rPr sz="2800" spc="-5" dirty="0">
                <a:latin typeface="Times New Roman"/>
                <a:cs typeface="Times New Roman"/>
              </a:rPr>
              <a:t>the third  </a:t>
            </a:r>
            <a:r>
              <a:rPr sz="2800" dirty="0">
                <a:latin typeface="Times New Roman"/>
                <a:cs typeface="Times New Roman"/>
              </a:rPr>
              <a:t>party.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3191" y="1308608"/>
            <a:ext cx="8075295" cy="5074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5080" indent="-514984" algn="just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If the </a:t>
            </a:r>
            <a:r>
              <a:rPr sz="2400" spc="-5" dirty="0">
                <a:latin typeface="Times New Roman"/>
                <a:cs typeface="Times New Roman"/>
              </a:rPr>
              <a:t>auditor has prepared accounts, registers, reports with  negligence </a:t>
            </a:r>
            <a:r>
              <a:rPr sz="2400" dirty="0">
                <a:latin typeface="Times New Roman"/>
                <a:cs typeface="Times New Roman"/>
              </a:rPr>
              <a:t>and if they are </a:t>
            </a:r>
            <a:r>
              <a:rPr sz="2400" spc="-5" dirty="0">
                <a:latin typeface="Times New Roman"/>
                <a:cs typeface="Times New Roman"/>
              </a:rPr>
              <a:t>prepared </a:t>
            </a:r>
            <a:r>
              <a:rPr sz="2400" dirty="0">
                <a:latin typeface="Times New Roman"/>
                <a:cs typeface="Times New Roman"/>
              </a:rPr>
              <a:t>keeping in view </a:t>
            </a:r>
            <a:r>
              <a:rPr sz="2400" spc="-5" dirty="0">
                <a:latin typeface="Times New Roman"/>
                <a:cs typeface="Times New Roman"/>
              </a:rPr>
              <a:t>certain  transactions </a:t>
            </a:r>
            <a:r>
              <a:rPr sz="2400" dirty="0">
                <a:latin typeface="Times New Roman"/>
                <a:cs typeface="Times New Roman"/>
              </a:rPr>
              <a:t>with the </a:t>
            </a:r>
            <a:r>
              <a:rPr sz="2400" spc="-5" dirty="0">
                <a:latin typeface="Times New Roman"/>
                <a:cs typeface="Times New Roman"/>
              </a:rPr>
              <a:t>third </a:t>
            </a:r>
            <a:r>
              <a:rPr sz="2400" dirty="0">
                <a:latin typeface="Times New Roman"/>
                <a:cs typeface="Times New Roman"/>
              </a:rPr>
              <a:t>party and </a:t>
            </a:r>
            <a:r>
              <a:rPr sz="2400" spc="-5" dirty="0">
                <a:latin typeface="Times New Roman"/>
                <a:cs typeface="Times New Roman"/>
              </a:rPr>
              <a:t>if </a:t>
            </a:r>
            <a:r>
              <a:rPr sz="2400" dirty="0">
                <a:latin typeface="Times New Roman"/>
                <a:cs typeface="Times New Roman"/>
              </a:rPr>
              <a:t>actions are to be taken  </a:t>
            </a:r>
            <a:r>
              <a:rPr sz="2400" spc="-5" dirty="0">
                <a:latin typeface="Times New Roman"/>
                <a:cs typeface="Times New Roman"/>
              </a:rPr>
              <a:t>on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basis of </a:t>
            </a:r>
            <a:r>
              <a:rPr sz="2400" dirty="0">
                <a:latin typeface="Times New Roman"/>
                <a:cs typeface="Times New Roman"/>
              </a:rPr>
              <a:t>it </a:t>
            </a:r>
            <a:r>
              <a:rPr sz="2400" spc="-5" dirty="0">
                <a:latin typeface="Times New Roman"/>
                <a:cs typeface="Times New Roman"/>
              </a:rPr>
              <a:t>by </a:t>
            </a:r>
            <a:r>
              <a:rPr sz="2400" dirty="0">
                <a:latin typeface="Times New Roman"/>
                <a:cs typeface="Times New Roman"/>
              </a:rPr>
              <a:t>the third </a:t>
            </a:r>
            <a:r>
              <a:rPr sz="2400" spc="-5" dirty="0">
                <a:latin typeface="Times New Roman"/>
                <a:cs typeface="Times New Roman"/>
              </a:rPr>
              <a:t>party, </a:t>
            </a:r>
            <a:r>
              <a:rPr sz="2400" dirty="0">
                <a:latin typeface="Times New Roman"/>
                <a:cs typeface="Times New Roman"/>
              </a:rPr>
              <a:t>then </a:t>
            </a:r>
            <a:r>
              <a:rPr sz="2400" spc="-5" dirty="0">
                <a:latin typeface="Times New Roman"/>
                <a:cs typeface="Times New Roman"/>
              </a:rPr>
              <a:t>the third </a:t>
            </a:r>
            <a:r>
              <a:rPr sz="2400" dirty="0">
                <a:latin typeface="Times New Roman"/>
                <a:cs typeface="Times New Roman"/>
              </a:rPr>
              <a:t>party </a:t>
            </a:r>
            <a:r>
              <a:rPr sz="2400" spc="-5" dirty="0">
                <a:latin typeface="Times New Roman"/>
                <a:cs typeface="Times New Roman"/>
              </a:rPr>
              <a:t>can  </a:t>
            </a:r>
            <a:r>
              <a:rPr sz="2400" dirty="0">
                <a:latin typeface="Times New Roman"/>
                <a:cs typeface="Times New Roman"/>
              </a:rPr>
              <a:t>get the </a:t>
            </a:r>
            <a:r>
              <a:rPr sz="2400" spc="-5" dirty="0">
                <a:latin typeface="Times New Roman"/>
                <a:cs typeface="Times New Roman"/>
              </a:rPr>
              <a:t>compensation </a:t>
            </a:r>
            <a:r>
              <a:rPr sz="2400" dirty="0">
                <a:latin typeface="Times New Roman"/>
                <a:cs typeface="Times New Roman"/>
              </a:rPr>
              <a:t>for the losses shown by the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auditor.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AutoNum type="arabicPeriod"/>
            </a:pPr>
            <a:endParaRPr sz="3500">
              <a:latin typeface="Times New Roman"/>
              <a:cs typeface="Times New Roman"/>
            </a:endParaRPr>
          </a:p>
          <a:p>
            <a:pPr marL="527685" marR="5080" indent="-514984" algn="just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If any </a:t>
            </a:r>
            <a:r>
              <a:rPr sz="2400" spc="-5" dirty="0">
                <a:latin typeface="Times New Roman"/>
                <a:cs typeface="Times New Roman"/>
              </a:rPr>
              <a:t>shareholder decides individually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invest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the  company </a:t>
            </a:r>
            <a:r>
              <a:rPr sz="2400" dirty="0">
                <a:latin typeface="Times New Roman"/>
                <a:cs typeface="Times New Roman"/>
              </a:rPr>
              <a:t>on the </a:t>
            </a:r>
            <a:r>
              <a:rPr sz="2400" spc="-5" dirty="0">
                <a:latin typeface="Times New Roman"/>
                <a:cs typeface="Times New Roman"/>
              </a:rPr>
              <a:t>basis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certified accounts </a:t>
            </a:r>
            <a:r>
              <a:rPr sz="2400" dirty="0">
                <a:latin typeface="Times New Roman"/>
                <a:cs typeface="Times New Roman"/>
              </a:rPr>
              <a:t>or </a:t>
            </a:r>
            <a:r>
              <a:rPr sz="2400" spc="-5" dirty="0">
                <a:latin typeface="Times New Roman"/>
                <a:cs typeface="Times New Roman"/>
              </a:rPr>
              <a:t>auditor’s  </a:t>
            </a:r>
            <a:r>
              <a:rPr sz="2400" dirty="0">
                <a:latin typeface="Times New Roman"/>
                <a:cs typeface="Times New Roman"/>
              </a:rPr>
              <a:t>reports, auditor is not liable to that shareholder</a:t>
            </a:r>
            <a:r>
              <a:rPr sz="2400" spc="-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individually.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AutoNum type="arabicPeriod"/>
            </a:pPr>
            <a:endParaRPr sz="3500">
              <a:latin typeface="Times New Roman"/>
              <a:cs typeface="Times New Roman"/>
            </a:endParaRPr>
          </a:p>
          <a:p>
            <a:pPr marL="527685" marR="6350" indent="-514984" algn="just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528320" algn="l"/>
              </a:tabLst>
            </a:pPr>
            <a:r>
              <a:rPr sz="2400" dirty="0">
                <a:latin typeface="Times New Roman"/>
                <a:cs typeface="Times New Roman"/>
              </a:rPr>
              <a:t>If the </a:t>
            </a:r>
            <a:r>
              <a:rPr sz="2400" spc="-5" dirty="0">
                <a:latin typeface="Times New Roman"/>
                <a:cs typeface="Times New Roman"/>
              </a:rPr>
              <a:t>accountant knows that his accounts </a:t>
            </a:r>
            <a:r>
              <a:rPr sz="2400" spc="-10" dirty="0">
                <a:latin typeface="Times New Roman"/>
                <a:cs typeface="Times New Roman"/>
              </a:rPr>
              <a:t>will </a:t>
            </a:r>
            <a:r>
              <a:rPr sz="2400" spc="-5" dirty="0">
                <a:latin typeface="Times New Roman"/>
                <a:cs typeface="Times New Roman"/>
              </a:rPr>
              <a:t>be </a:t>
            </a:r>
            <a:r>
              <a:rPr sz="2400" dirty="0">
                <a:latin typeface="Times New Roman"/>
                <a:cs typeface="Times New Roman"/>
              </a:rPr>
              <a:t>based </a:t>
            </a:r>
            <a:r>
              <a:rPr sz="2400" spc="-5" dirty="0">
                <a:latin typeface="Times New Roman"/>
                <a:cs typeface="Times New Roman"/>
              </a:rPr>
              <a:t>for 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estimation </a:t>
            </a:r>
            <a:r>
              <a:rPr sz="2400" dirty="0">
                <a:latin typeface="Times New Roman"/>
                <a:cs typeface="Times New Roman"/>
              </a:rPr>
              <a:t>of taxes and </a:t>
            </a:r>
            <a:r>
              <a:rPr sz="2400" spc="-5" dirty="0">
                <a:latin typeface="Times New Roman"/>
                <a:cs typeface="Times New Roman"/>
              </a:rPr>
              <a:t>yet </a:t>
            </a: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5" dirty="0">
                <a:latin typeface="Times New Roman"/>
                <a:cs typeface="Times New Roman"/>
              </a:rPr>
              <a:t>any negligence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showed,  </a:t>
            </a:r>
            <a:r>
              <a:rPr sz="2400" dirty="0">
                <a:latin typeface="Times New Roman"/>
                <a:cs typeface="Times New Roman"/>
              </a:rPr>
              <a:t>the auditor is not liable for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it.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6091" y="1307084"/>
            <a:ext cx="7730490" cy="4378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7150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It should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remembered that towards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third  </a:t>
            </a:r>
            <a:r>
              <a:rPr sz="2800" dirty="0">
                <a:latin typeface="Times New Roman"/>
                <a:cs typeface="Times New Roman"/>
              </a:rPr>
              <a:t>party, </a:t>
            </a:r>
            <a:r>
              <a:rPr sz="2800" spc="-5" dirty="0">
                <a:latin typeface="Times New Roman"/>
                <a:cs typeface="Times New Roman"/>
              </a:rPr>
              <a:t>auditor has a moral liability. They will </a:t>
            </a:r>
            <a:r>
              <a:rPr sz="2800" spc="-15" dirty="0">
                <a:latin typeface="Times New Roman"/>
                <a:cs typeface="Times New Roman"/>
              </a:rPr>
              <a:t>act  </a:t>
            </a:r>
            <a:r>
              <a:rPr sz="2800" spc="-5" dirty="0">
                <a:latin typeface="Times New Roman"/>
                <a:cs typeface="Times New Roman"/>
              </a:rPr>
              <a:t>depending on his </a:t>
            </a:r>
            <a:r>
              <a:rPr sz="2800" dirty="0">
                <a:latin typeface="Times New Roman"/>
                <a:cs typeface="Times New Roman"/>
              </a:rPr>
              <a:t>reports </a:t>
            </a:r>
            <a:r>
              <a:rPr sz="2800" spc="-5" dirty="0">
                <a:latin typeface="Times New Roman"/>
                <a:cs typeface="Times New Roman"/>
              </a:rPr>
              <a:t>so, if auditor has </a:t>
            </a:r>
            <a:r>
              <a:rPr sz="2800" spc="-10" dirty="0">
                <a:latin typeface="Times New Roman"/>
                <a:cs typeface="Times New Roman"/>
              </a:rPr>
              <a:t>made </a:t>
            </a:r>
            <a:r>
              <a:rPr sz="2800" dirty="0">
                <a:latin typeface="Times New Roman"/>
                <a:cs typeface="Times New Roman"/>
              </a:rPr>
              <a:t>false  or </a:t>
            </a:r>
            <a:r>
              <a:rPr sz="2800" spc="-5" dirty="0">
                <a:latin typeface="Times New Roman"/>
                <a:cs typeface="Times New Roman"/>
              </a:rPr>
              <a:t>misguiding statements 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third party suffers  </a:t>
            </a:r>
            <a:r>
              <a:rPr sz="2800" dirty="0">
                <a:latin typeface="Times New Roman"/>
                <a:cs typeface="Times New Roman"/>
              </a:rPr>
              <a:t>loss, </a:t>
            </a:r>
            <a:r>
              <a:rPr sz="2800" spc="-5" dirty="0">
                <a:latin typeface="Times New Roman"/>
                <a:cs typeface="Times New Roman"/>
              </a:rPr>
              <a:t>it is </a:t>
            </a:r>
            <a:r>
              <a:rPr sz="2800" dirty="0">
                <a:latin typeface="Times New Roman"/>
                <a:cs typeface="Times New Roman"/>
              </a:rPr>
              <a:t>auditor’s </a:t>
            </a:r>
            <a:r>
              <a:rPr sz="2800" spc="-5" dirty="0">
                <a:latin typeface="Times New Roman"/>
                <a:cs typeface="Times New Roman"/>
              </a:rPr>
              <a:t>moral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liability.</a:t>
            </a:r>
            <a:endParaRPr sz="2800">
              <a:latin typeface="Times New Roman"/>
              <a:cs typeface="Times New Roman"/>
            </a:endParaRPr>
          </a:p>
          <a:p>
            <a:pPr marL="12700" marR="5715" indent="5715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According to Indian Companies Act, if </a:t>
            </a:r>
            <a:r>
              <a:rPr sz="2800" dirty="0">
                <a:latin typeface="Times New Roman"/>
                <a:cs typeface="Times New Roman"/>
              </a:rPr>
              <a:t>there </a:t>
            </a:r>
            <a:r>
              <a:rPr sz="2800" spc="-5" dirty="0">
                <a:latin typeface="Times New Roman"/>
                <a:cs typeface="Times New Roman"/>
              </a:rPr>
              <a:t>is  any misguiding </a:t>
            </a:r>
            <a:r>
              <a:rPr sz="2800" spc="-10" dirty="0">
                <a:latin typeface="Times New Roman"/>
                <a:cs typeface="Times New Roman"/>
              </a:rPr>
              <a:t>statement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magazine and auditor  has given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permission, auditor is liable to pay </a:t>
            </a:r>
            <a:r>
              <a:rPr sz="2800" dirty="0">
                <a:latin typeface="Times New Roman"/>
                <a:cs typeface="Times New Roman"/>
              </a:rPr>
              <a:t>for  the </a:t>
            </a:r>
            <a:r>
              <a:rPr sz="2800" spc="-5" dirty="0">
                <a:latin typeface="Times New Roman"/>
                <a:cs typeface="Times New Roman"/>
              </a:rPr>
              <a:t>damage suffered </a:t>
            </a:r>
            <a:r>
              <a:rPr sz="2800" dirty="0">
                <a:latin typeface="Times New Roman"/>
                <a:cs typeface="Times New Roman"/>
              </a:rPr>
              <a:t>by the </a:t>
            </a:r>
            <a:r>
              <a:rPr sz="2800" spc="-5" dirty="0">
                <a:latin typeface="Times New Roman"/>
                <a:cs typeface="Times New Roman"/>
              </a:rPr>
              <a:t>person who has invested  money </a:t>
            </a:r>
            <a:r>
              <a:rPr sz="2800" dirty="0">
                <a:latin typeface="Times New Roman"/>
                <a:cs typeface="Times New Roman"/>
              </a:rPr>
              <a:t>depending </a:t>
            </a:r>
            <a:r>
              <a:rPr sz="2800" spc="-5" dirty="0">
                <a:latin typeface="Times New Roman"/>
                <a:cs typeface="Times New Roman"/>
              </a:rPr>
              <a:t>on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it.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6091" y="1307084"/>
            <a:ext cx="7731759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57150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But it should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remembered that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 should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honest. While auditing, </a:t>
            </a:r>
            <a:r>
              <a:rPr sz="2800" dirty="0">
                <a:latin typeface="Times New Roman"/>
                <a:cs typeface="Times New Roman"/>
              </a:rPr>
              <a:t>he </a:t>
            </a:r>
            <a:r>
              <a:rPr sz="2800" spc="-5" dirty="0">
                <a:latin typeface="Times New Roman"/>
                <a:cs typeface="Times New Roman"/>
              </a:rPr>
              <a:t>should use </a:t>
            </a:r>
            <a:r>
              <a:rPr sz="2800" spc="-10" dirty="0">
                <a:latin typeface="Times New Roman"/>
                <a:cs typeface="Times New Roman"/>
              </a:rPr>
              <a:t>fair  </a:t>
            </a:r>
            <a:r>
              <a:rPr sz="2800" spc="-5" dirty="0">
                <a:latin typeface="Times New Roman"/>
                <a:cs typeface="Times New Roman"/>
              </a:rPr>
              <a:t>skill, vigilance and expertise. It is necessary that  auditor is honest and gives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report after proper  verification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accounts. Auditor has moral liability  </a:t>
            </a:r>
            <a:r>
              <a:rPr sz="2800" dirty="0">
                <a:latin typeface="Times New Roman"/>
                <a:cs typeface="Times New Roman"/>
              </a:rPr>
              <a:t>too. </a:t>
            </a:r>
            <a:r>
              <a:rPr sz="2800" spc="-5" dirty="0">
                <a:latin typeface="Times New Roman"/>
                <a:cs typeface="Times New Roman"/>
              </a:rPr>
              <a:t>The third party deals with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company thinking  that accounts which have </a:t>
            </a:r>
            <a:r>
              <a:rPr sz="2800" spc="-10" dirty="0">
                <a:latin typeface="Times New Roman"/>
                <a:cs typeface="Times New Roman"/>
              </a:rPr>
              <a:t>been </a:t>
            </a:r>
            <a:r>
              <a:rPr sz="2800" spc="-5" dirty="0">
                <a:latin typeface="Times New Roman"/>
                <a:cs typeface="Times New Roman"/>
              </a:rPr>
              <a:t>verified </a:t>
            </a:r>
            <a:r>
              <a:rPr sz="2800" dirty="0">
                <a:latin typeface="Times New Roman"/>
                <a:cs typeface="Times New Roman"/>
              </a:rPr>
              <a:t>by</a:t>
            </a:r>
            <a:r>
              <a:rPr sz="2800" spc="48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the  qualified auditor are correct. In this situation, auditor  should take </a:t>
            </a:r>
            <a:r>
              <a:rPr sz="2800" spc="-10" dirty="0">
                <a:latin typeface="Times New Roman"/>
                <a:cs typeface="Times New Roman"/>
              </a:rPr>
              <a:t>care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interest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third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parties.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210057"/>
            <a:ext cx="4209668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Qualification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1164081"/>
            <a:ext cx="7931150" cy="5124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6350" indent="-342265">
              <a:lnSpc>
                <a:spcPct val="100000"/>
              </a:lnSpc>
              <a:spcBef>
                <a:spcPts val="95"/>
              </a:spcBef>
              <a:buFont typeface="Wingdings"/>
              <a:buChar char=""/>
              <a:tabLst>
                <a:tab pos="355600" algn="l"/>
                <a:tab pos="2030730" algn="l"/>
                <a:tab pos="2482850" algn="l"/>
                <a:tab pos="3091180" algn="l"/>
                <a:tab pos="4609465" algn="l"/>
                <a:tab pos="5060315" algn="l"/>
                <a:tab pos="6301105" algn="l"/>
                <a:tab pos="7011670" algn="l"/>
                <a:tab pos="7482205" algn="l"/>
              </a:tabLst>
            </a:pPr>
            <a:r>
              <a:rPr sz="2800" spc="-5" dirty="0">
                <a:latin typeface="Times New Roman"/>
                <a:cs typeface="Times New Roman"/>
              </a:rPr>
              <a:t>Ac</a:t>
            </a:r>
            <a:r>
              <a:rPr sz="2800" spc="-20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he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pro</a:t>
            </a:r>
            <a:r>
              <a:rPr sz="2800" dirty="0">
                <a:latin typeface="Times New Roman"/>
                <a:cs typeface="Times New Roman"/>
              </a:rPr>
              <a:t>v</a:t>
            </a:r>
            <a:r>
              <a:rPr sz="2800" spc="-5" dirty="0">
                <a:latin typeface="Times New Roman"/>
                <a:cs typeface="Times New Roman"/>
              </a:rPr>
              <a:t>ision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Section</a:t>
            </a:r>
            <a:r>
              <a:rPr sz="2800" dirty="0">
                <a:latin typeface="Times New Roman"/>
                <a:cs typeface="Times New Roman"/>
              </a:rPr>
              <a:t>	22</a:t>
            </a:r>
            <a:r>
              <a:rPr sz="2800" spc="-5" dirty="0">
                <a:latin typeface="Times New Roman"/>
                <a:cs typeface="Times New Roman"/>
              </a:rPr>
              <a:t>6</a:t>
            </a:r>
            <a:r>
              <a:rPr sz="2800" dirty="0">
                <a:latin typeface="Times New Roman"/>
                <a:cs typeface="Times New Roman"/>
              </a:rPr>
              <a:t>	o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the  Companies Act,</a:t>
            </a:r>
            <a:endParaRPr sz="280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100000"/>
              </a:lnSpc>
              <a:spcBef>
                <a:spcPts val="595"/>
              </a:spcBef>
              <a:buFont typeface="Wingdings"/>
              <a:buChar char="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According </a:t>
            </a:r>
            <a:r>
              <a:rPr sz="2400" spc="-5" dirty="0">
                <a:latin typeface="Times New Roman"/>
                <a:cs typeface="Times New Roman"/>
              </a:rPr>
              <a:t>to </a:t>
            </a:r>
            <a:r>
              <a:rPr sz="2400" dirty="0">
                <a:latin typeface="Times New Roman"/>
                <a:cs typeface="Times New Roman"/>
              </a:rPr>
              <a:t>the provision of Chartered </a:t>
            </a:r>
            <a:r>
              <a:rPr sz="2400" spc="-5" dirty="0">
                <a:latin typeface="Times New Roman"/>
                <a:cs typeface="Times New Roman"/>
              </a:rPr>
              <a:t>Accountants Act,  </a:t>
            </a:r>
            <a:r>
              <a:rPr sz="2400" dirty="0">
                <a:latin typeface="Times New Roman"/>
                <a:cs typeface="Times New Roman"/>
              </a:rPr>
              <a:t>1949, a </a:t>
            </a:r>
            <a:r>
              <a:rPr sz="2400" spc="-5" dirty="0">
                <a:latin typeface="Times New Roman"/>
                <a:cs typeface="Times New Roman"/>
              </a:rPr>
              <a:t>person, </a:t>
            </a:r>
            <a:r>
              <a:rPr sz="2400" dirty="0">
                <a:latin typeface="Times New Roman"/>
                <a:cs typeface="Times New Roman"/>
              </a:rPr>
              <a:t>who is a </a:t>
            </a:r>
            <a:r>
              <a:rPr sz="2400" spc="-10" dirty="0">
                <a:latin typeface="Times New Roman"/>
                <a:cs typeface="Times New Roman"/>
              </a:rPr>
              <a:t>member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the “Institute </a:t>
            </a:r>
            <a:r>
              <a:rPr sz="2400" dirty="0">
                <a:latin typeface="Times New Roman"/>
                <a:cs typeface="Times New Roman"/>
              </a:rPr>
              <a:t>of  </a:t>
            </a:r>
            <a:r>
              <a:rPr sz="2400" spc="-5" dirty="0">
                <a:latin typeface="Times New Roman"/>
                <a:cs typeface="Times New Roman"/>
              </a:rPr>
              <a:t>Chartered </a:t>
            </a:r>
            <a:r>
              <a:rPr sz="2400" dirty="0">
                <a:latin typeface="Times New Roman"/>
                <a:cs typeface="Times New Roman"/>
              </a:rPr>
              <a:t>Accountants of </a:t>
            </a:r>
            <a:r>
              <a:rPr sz="2400" spc="-5" dirty="0">
                <a:latin typeface="Times New Roman"/>
                <a:cs typeface="Times New Roman"/>
              </a:rPr>
              <a:t>India” qualified and </a:t>
            </a:r>
            <a:r>
              <a:rPr sz="2400" dirty="0">
                <a:latin typeface="Times New Roman"/>
                <a:cs typeface="Times New Roman"/>
              </a:rPr>
              <a:t>can </a:t>
            </a:r>
            <a:r>
              <a:rPr sz="2400" spc="-15" dirty="0">
                <a:latin typeface="Times New Roman"/>
                <a:cs typeface="Times New Roman"/>
              </a:rPr>
              <a:t>be  </a:t>
            </a:r>
            <a:r>
              <a:rPr sz="2400" dirty="0">
                <a:latin typeface="Times New Roman"/>
                <a:cs typeface="Times New Roman"/>
              </a:rPr>
              <a:t>appointed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an Auditor of the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Company.</a:t>
            </a:r>
            <a:endParaRPr sz="240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100000"/>
              </a:lnSpc>
              <a:spcBef>
                <a:spcPts val="580"/>
              </a:spcBef>
              <a:buFont typeface="Wingdings"/>
              <a:buChar char="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Any firm whose </a:t>
            </a:r>
            <a:r>
              <a:rPr sz="2400" spc="-5" dirty="0">
                <a:latin typeface="Times New Roman"/>
                <a:cs typeface="Times New Roman"/>
              </a:rPr>
              <a:t>all partners </a:t>
            </a:r>
            <a:r>
              <a:rPr sz="2400" dirty="0">
                <a:latin typeface="Times New Roman"/>
                <a:cs typeface="Times New Roman"/>
              </a:rPr>
              <a:t>are </a:t>
            </a:r>
            <a:r>
              <a:rPr sz="2400" spc="-5" dirty="0">
                <a:latin typeface="Times New Roman"/>
                <a:cs typeface="Times New Roman"/>
              </a:rPr>
              <a:t>qualified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practicing  Chartered Accountants and </a:t>
            </a:r>
            <a:r>
              <a:rPr sz="2400" dirty="0">
                <a:latin typeface="Times New Roman"/>
                <a:cs typeface="Times New Roman"/>
              </a:rPr>
              <a:t>those who </a:t>
            </a:r>
            <a:r>
              <a:rPr sz="2400" spc="-5" dirty="0">
                <a:latin typeface="Times New Roman"/>
                <a:cs typeface="Times New Roman"/>
              </a:rPr>
              <a:t>possess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above  mentioned eligibility </a:t>
            </a:r>
            <a:r>
              <a:rPr sz="2400" dirty="0">
                <a:latin typeface="Times New Roman"/>
                <a:cs typeface="Times New Roman"/>
              </a:rPr>
              <a:t>such firm can </a:t>
            </a:r>
            <a:r>
              <a:rPr sz="2400" spc="-5" dirty="0">
                <a:latin typeface="Times New Roman"/>
                <a:cs typeface="Times New Roman"/>
              </a:rPr>
              <a:t>practice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5" dirty="0">
                <a:latin typeface="Times New Roman"/>
                <a:cs typeface="Times New Roman"/>
              </a:rPr>
              <a:t>the name </a:t>
            </a:r>
            <a:r>
              <a:rPr sz="2400" dirty="0">
                <a:latin typeface="Times New Roman"/>
                <a:cs typeface="Times New Roman"/>
              </a:rPr>
              <a:t>of  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firm.</a:t>
            </a:r>
            <a:endParaRPr sz="2400">
              <a:latin typeface="Times New Roman"/>
              <a:cs typeface="Times New Roman"/>
            </a:endParaRPr>
          </a:p>
          <a:p>
            <a:pPr marL="756285" marR="6350" lvl="1" indent="-287020" algn="just">
              <a:lnSpc>
                <a:spcPct val="100000"/>
              </a:lnSpc>
              <a:spcBef>
                <a:spcPts val="575"/>
              </a:spcBef>
              <a:buFont typeface="Wingdings"/>
              <a:buChar char=""/>
              <a:tabLst>
                <a:tab pos="756920" algn="l"/>
              </a:tabLst>
            </a:pPr>
            <a:r>
              <a:rPr sz="2400" spc="-5" dirty="0">
                <a:latin typeface="Times New Roman"/>
                <a:cs typeface="Times New Roman"/>
              </a:rPr>
              <a:t>A person </a:t>
            </a:r>
            <a:r>
              <a:rPr sz="2400" dirty="0">
                <a:latin typeface="Times New Roman"/>
                <a:cs typeface="Times New Roman"/>
              </a:rPr>
              <a:t>holding a </a:t>
            </a:r>
            <a:r>
              <a:rPr sz="2400" spc="-5" dirty="0">
                <a:latin typeface="Times New Roman"/>
                <a:cs typeface="Times New Roman"/>
              </a:rPr>
              <a:t>certificate </a:t>
            </a:r>
            <a:r>
              <a:rPr sz="2400" dirty="0">
                <a:latin typeface="Times New Roman"/>
                <a:cs typeface="Times New Roman"/>
              </a:rPr>
              <a:t>under </a:t>
            </a:r>
            <a:r>
              <a:rPr sz="2400" spc="-5" dirty="0">
                <a:latin typeface="Times New Roman"/>
                <a:cs typeface="Times New Roman"/>
              </a:rPr>
              <a:t>“Restricted Auditor’s  Certificate” </a:t>
            </a:r>
            <a:r>
              <a:rPr sz="2400" dirty="0">
                <a:latin typeface="Times New Roman"/>
                <a:cs typeface="Times New Roman"/>
              </a:rPr>
              <a:t>(Part B </a:t>
            </a:r>
            <a:r>
              <a:rPr sz="2400" spc="-5" dirty="0">
                <a:latin typeface="Times New Roman"/>
                <a:cs typeface="Times New Roman"/>
              </a:rPr>
              <a:t>State) Rules, 1956 </a:t>
            </a:r>
            <a:r>
              <a:rPr sz="2400" dirty="0">
                <a:latin typeface="Times New Roman"/>
                <a:cs typeface="Times New Roman"/>
              </a:rPr>
              <a:t>is </a:t>
            </a:r>
            <a:r>
              <a:rPr sz="2400" spc="-5" dirty="0">
                <a:latin typeface="Times New Roman"/>
                <a:cs typeface="Times New Roman"/>
              </a:rPr>
              <a:t>also qualified </a:t>
            </a:r>
            <a:r>
              <a:rPr sz="2400" spc="-10" dirty="0">
                <a:latin typeface="Times New Roman"/>
                <a:cs typeface="Times New Roman"/>
              </a:rPr>
              <a:t>to  </a:t>
            </a:r>
            <a:r>
              <a:rPr sz="2400" dirty="0">
                <a:latin typeface="Times New Roman"/>
                <a:cs typeface="Times New Roman"/>
              </a:rPr>
              <a:t>act </a:t>
            </a:r>
            <a:r>
              <a:rPr sz="2400" spc="-5" dirty="0">
                <a:latin typeface="Times New Roman"/>
                <a:cs typeface="Times New Roman"/>
              </a:rPr>
              <a:t>as </a:t>
            </a:r>
            <a:r>
              <a:rPr sz="2400" dirty="0">
                <a:latin typeface="Times New Roman"/>
                <a:cs typeface="Times New Roman"/>
              </a:rPr>
              <a:t>auditor of 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Company.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2627" y="1308608"/>
            <a:ext cx="801433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180" marR="5080" indent="-284480" algn="just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297815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Central </a:t>
            </a:r>
            <a:r>
              <a:rPr sz="2400" dirty="0">
                <a:latin typeface="Times New Roman"/>
                <a:cs typeface="Times New Roman"/>
              </a:rPr>
              <a:t>Govt. is </a:t>
            </a:r>
            <a:r>
              <a:rPr sz="2400" spc="-5" dirty="0">
                <a:latin typeface="Times New Roman"/>
                <a:cs typeface="Times New Roman"/>
              </a:rPr>
              <a:t>empowered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" dirty="0">
                <a:latin typeface="Times New Roman"/>
                <a:cs typeface="Times New Roman"/>
              </a:rPr>
              <a:t>cancel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validity </a:t>
            </a:r>
            <a:r>
              <a:rPr sz="2400" dirty="0">
                <a:latin typeface="Times New Roman"/>
                <a:cs typeface="Times New Roman"/>
              </a:rPr>
              <a:t>of such  </a:t>
            </a:r>
            <a:r>
              <a:rPr sz="2400" spc="-5" dirty="0">
                <a:latin typeface="Times New Roman"/>
                <a:cs typeface="Times New Roman"/>
              </a:rPr>
              <a:t>certificates.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central </a:t>
            </a:r>
            <a:r>
              <a:rPr sz="2400" dirty="0">
                <a:latin typeface="Times New Roman"/>
                <a:cs typeface="Times New Roman"/>
              </a:rPr>
              <a:t>Govt. </a:t>
            </a:r>
            <a:r>
              <a:rPr sz="2400" spc="-5" dirty="0">
                <a:latin typeface="Times New Roman"/>
                <a:cs typeface="Times New Roman"/>
              </a:rPr>
              <a:t>has formulated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Certified  Auditor’s </a:t>
            </a:r>
            <a:r>
              <a:rPr sz="2400" dirty="0">
                <a:latin typeface="Times New Roman"/>
                <a:cs typeface="Times New Roman"/>
              </a:rPr>
              <a:t>Rules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1961.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14244" y="2421634"/>
            <a:ext cx="3357372" cy="44363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17221"/>
            <a:ext cx="6504940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93345" algn="ctr">
              <a:lnSpc>
                <a:spcPct val="100000"/>
              </a:lnSpc>
              <a:spcBef>
                <a:spcPts val="105"/>
              </a:spcBef>
            </a:pPr>
            <a:r>
              <a:rPr sz="3600" spc="-5" dirty="0"/>
              <a:t>Appointment</a:t>
            </a:r>
            <a:r>
              <a:rPr sz="3600" spc="-65" dirty="0"/>
              <a:t> </a:t>
            </a:r>
            <a:r>
              <a:rPr sz="3600" dirty="0"/>
              <a:t>and</a:t>
            </a:r>
          </a:p>
          <a:p>
            <a:pPr algn="ctr">
              <a:lnSpc>
                <a:spcPct val="100000"/>
              </a:lnSpc>
            </a:pPr>
            <a:r>
              <a:rPr sz="3600" dirty="0"/>
              <a:t>Re-appointment </a:t>
            </a:r>
            <a:r>
              <a:rPr sz="3600" spc="-5" dirty="0"/>
              <a:t>of</a:t>
            </a:r>
            <a:r>
              <a:rPr sz="3600" spc="-135" dirty="0"/>
              <a:t> </a:t>
            </a:r>
            <a:r>
              <a:rPr sz="3600" dirty="0"/>
              <a:t>auditor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3191" y="1733573"/>
            <a:ext cx="8074025" cy="506158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"/>
              <a:tabLst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according to </a:t>
            </a:r>
            <a:r>
              <a:rPr sz="2800" dirty="0">
                <a:latin typeface="Times New Roman"/>
                <a:cs typeface="Times New Roman"/>
              </a:rPr>
              <a:t>section-224 of the </a:t>
            </a:r>
            <a:r>
              <a:rPr sz="2800" spc="-5" dirty="0">
                <a:latin typeface="Times New Roman"/>
                <a:cs typeface="Times New Roman"/>
              </a:rPr>
              <a:t>Companies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Act: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1. First Appointment</a:t>
            </a:r>
            <a:r>
              <a:rPr sz="2800" b="1" u="heavy" spc="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 marL="355600" marR="5080" indent="14859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The board </a:t>
            </a:r>
            <a:r>
              <a:rPr sz="2800" dirty="0">
                <a:latin typeface="Times New Roman"/>
                <a:cs typeface="Times New Roman"/>
              </a:rPr>
              <a:t>of directors </a:t>
            </a:r>
            <a:r>
              <a:rPr sz="2800" spc="-5" dirty="0">
                <a:latin typeface="Times New Roman"/>
                <a:cs typeface="Times New Roman"/>
              </a:rPr>
              <a:t>appoints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first  auditor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 within </a:t>
            </a:r>
            <a:r>
              <a:rPr sz="2800" dirty="0">
                <a:latin typeface="Times New Roman"/>
                <a:cs typeface="Times New Roman"/>
              </a:rPr>
              <a:t>one </a:t>
            </a:r>
            <a:r>
              <a:rPr sz="2800" spc="-5" dirty="0">
                <a:latin typeface="Times New Roman"/>
                <a:cs typeface="Times New Roman"/>
              </a:rPr>
              <a:t>month </a:t>
            </a:r>
            <a:r>
              <a:rPr sz="2800" dirty="0">
                <a:latin typeface="Times New Roman"/>
                <a:cs typeface="Times New Roman"/>
              </a:rPr>
              <a:t>of the  </a:t>
            </a:r>
            <a:r>
              <a:rPr sz="2800" spc="-5" dirty="0">
                <a:latin typeface="Times New Roman"/>
                <a:cs typeface="Times New Roman"/>
              </a:rPr>
              <a:t>registration of the </a:t>
            </a:r>
            <a:r>
              <a:rPr sz="2800" spc="-10" dirty="0">
                <a:latin typeface="Times New Roman"/>
                <a:cs typeface="Times New Roman"/>
              </a:rPr>
              <a:t>company, </a:t>
            </a:r>
            <a:r>
              <a:rPr sz="2800" spc="-5" dirty="0">
                <a:latin typeface="Times New Roman"/>
                <a:cs typeface="Times New Roman"/>
              </a:rPr>
              <a:t>which continues till the  end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first annual general meeting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the  company.</a:t>
            </a:r>
            <a:endParaRPr sz="2800">
              <a:latin typeface="Times New Roman"/>
              <a:cs typeface="Times New Roman"/>
            </a:endParaRPr>
          </a:p>
          <a:p>
            <a:pPr marL="355600" marR="5080" indent="148590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If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board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directors </a:t>
            </a:r>
            <a:r>
              <a:rPr sz="2800" spc="-10" dirty="0">
                <a:latin typeface="Times New Roman"/>
                <a:cs typeface="Times New Roman"/>
              </a:rPr>
              <a:t>does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appoint  the </a:t>
            </a:r>
            <a:r>
              <a:rPr sz="2800" dirty="0">
                <a:latin typeface="Times New Roman"/>
                <a:cs typeface="Times New Roman"/>
              </a:rPr>
              <a:t>first </a:t>
            </a:r>
            <a:r>
              <a:rPr sz="2800" spc="-5" dirty="0">
                <a:latin typeface="Times New Roman"/>
                <a:cs typeface="Times New Roman"/>
              </a:rPr>
              <a:t>auditor of the company in this way, </a:t>
            </a:r>
            <a:r>
              <a:rPr sz="2800" dirty="0">
                <a:latin typeface="Times New Roman"/>
                <a:cs typeface="Times New Roman"/>
              </a:rPr>
              <a:t>the first  </a:t>
            </a:r>
            <a:r>
              <a:rPr sz="2800" spc="-5" dirty="0">
                <a:latin typeface="Times New Roman"/>
                <a:cs typeface="Times New Roman"/>
              </a:rPr>
              <a:t>auditor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 is appointed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annual  general </a:t>
            </a:r>
            <a:r>
              <a:rPr sz="2800" spc="-10" dirty="0">
                <a:latin typeface="Times New Roman"/>
                <a:cs typeface="Times New Roman"/>
              </a:rPr>
              <a:t>meeting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company.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36142" y="1592402"/>
            <a:ext cx="7859395" cy="4976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2. Appointment every year</a:t>
            </a:r>
            <a:r>
              <a:rPr sz="2800" b="1" u="heavy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50">
              <a:latin typeface="Times New Roman"/>
              <a:cs typeface="Times New Roman"/>
            </a:endParaRPr>
          </a:p>
          <a:p>
            <a:pPr marL="354965" marR="5715" indent="1485900" algn="just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Every year, Company appoints the  auditor in the annual general meeting by share  holders.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auditor appointed this way </a:t>
            </a:r>
            <a:r>
              <a:rPr sz="2800" dirty="0">
                <a:latin typeface="Times New Roman"/>
                <a:cs typeface="Times New Roman"/>
              </a:rPr>
              <a:t>holds </a:t>
            </a:r>
            <a:r>
              <a:rPr sz="2800" spc="-5" dirty="0">
                <a:latin typeface="Times New Roman"/>
                <a:cs typeface="Times New Roman"/>
              </a:rPr>
              <a:t>office  till</a:t>
            </a:r>
            <a:r>
              <a:rPr sz="2800" spc="3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completion</a:t>
            </a:r>
            <a:r>
              <a:rPr sz="2800" spc="3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next</a:t>
            </a:r>
            <a:r>
              <a:rPr sz="2800" spc="3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annual</a:t>
            </a:r>
            <a:r>
              <a:rPr sz="2800" spc="3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general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354965" marR="5080" indent="1485900" algn="just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The auditor has to </a:t>
            </a:r>
            <a:r>
              <a:rPr sz="2800" dirty="0">
                <a:latin typeface="Times New Roman"/>
                <a:cs typeface="Times New Roman"/>
              </a:rPr>
              <a:t>be </a:t>
            </a:r>
            <a:r>
              <a:rPr sz="2800" spc="-5" dirty="0">
                <a:latin typeface="Times New Roman"/>
                <a:cs typeface="Times New Roman"/>
              </a:rPr>
              <a:t>intimated about </a:t>
            </a:r>
            <a:r>
              <a:rPr sz="2800" dirty="0">
                <a:latin typeface="Times New Roman"/>
                <a:cs typeface="Times New Roman"/>
              </a:rPr>
              <a:t>his  </a:t>
            </a:r>
            <a:r>
              <a:rPr sz="2800" spc="-5" dirty="0">
                <a:latin typeface="Times New Roman"/>
                <a:cs typeface="Times New Roman"/>
              </a:rPr>
              <a:t>appointment within seven days after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resolution  about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appointment has </a:t>
            </a:r>
            <a:r>
              <a:rPr sz="2800" spc="-10" dirty="0">
                <a:latin typeface="Times New Roman"/>
                <a:cs typeface="Times New Roman"/>
              </a:rPr>
              <a:t>been </a:t>
            </a:r>
            <a:r>
              <a:rPr sz="2800" spc="-5" dirty="0">
                <a:latin typeface="Times New Roman"/>
                <a:cs typeface="Times New Roman"/>
              </a:rPr>
              <a:t>passed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annual  general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meeting.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43371" y="0"/>
            <a:ext cx="3500628" cy="2621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3698</Words>
  <Application>Microsoft Office PowerPoint</Application>
  <PresentationFormat>On-screen Show (4:3)</PresentationFormat>
  <Paragraphs>333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Company Auditor, Qualification, Appointment</vt:lpstr>
      <vt:lpstr>Introduction</vt:lpstr>
      <vt:lpstr>Cont.</vt:lpstr>
      <vt:lpstr>Sections</vt:lpstr>
      <vt:lpstr>Sections</vt:lpstr>
      <vt:lpstr>Qualification</vt:lpstr>
      <vt:lpstr>Cont.</vt:lpstr>
      <vt:lpstr>Appointment and Re-appointment of auditor</vt:lpstr>
      <vt:lpstr>Cont.</vt:lpstr>
      <vt:lpstr>Cont.</vt:lpstr>
      <vt:lpstr>Cont.</vt:lpstr>
      <vt:lpstr>Cont.</vt:lpstr>
      <vt:lpstr>Cont.</vt:lpstr>
      <vt:lpstr>Cont.</vt:lpstr>
      <vt:lpstr>Cont.</vt:lpstr>
      <vt:lpstr>Cont.</vt:lpstr>
      <vt:lpstr>Cont.</vt:lpstr>
      <vt:lpstr>Auditor’s Remuneration :</vt:lpstr>
      <vt:lpstr>Cont.</vt:lpstr>
      <vt:lpstr>Removal of an Auditor</vt:lpstr>
      <vt:lpstr>Cont.</vt:lpstr>
      <vt:lpstr>Rights of an Auditor</vt:lpstr>
      <vt:lpstr>Cont.</vt:lpstr>
      <vt:lpstr>Cont.</vt:lpstr>
      <vt:lpstr>Cont.</vt:lpstr>
      <vt:lpstr>10 . Auditor’s Lien:</vt:lpstr>
      <vt:lpstr>Duties of An Auditor</vt:lpstr>
      <vt:lpstr>A. Auditors duties according to Companies Act :</vt:lpstr>
      <vt:lpstr>Cont.</vt:lpstr>
      <vt:lpstr>Cont.</vt:lpstr>
      <vt:lpstr>Cont.</vt:lpstr>
      <vt:lpstr>B. Duties of an auditor according to judicial  decision:</vt:lpstr>
      <vt:lpstr>Cont.</vt:lpstr>
      <vt:lpstr>Cont.</vt:lpstr>
      <vt:lpstr>Cont.</vt:lpstr>
      <vt:lpstr>C. Professional Ethics: (Code of Conduct)</vt:lpstr>
      <vt:lpstr>Cont.</vt:lpstr>
      <vt:lpstr>Cont.</vt:lpstr>
      <vt:lpstr>Liabilities of an Auditor</vt:lpstr>
      <vt:lpstr>Liabilities of an Auditor</vt:lpstr>
      <vt:lpstr>Cont.</vt:lpstr>
      <vt:lpstr>Cont.</vt:lpstr>
      <vt:lpstr>Cont.</vt:lpstr>
      <vt:lpstr>Cont.</vt:lpstr>
      <vt:lpstr>Cont.</vt:lpstr>
      <vt:lpstr>Cont.</vt:lpstr>
      <vt:lpstr>Cont.</vt:lpstr>
      <vt:lpstr>Cont.</vt:lpstr>
      <vt:lpstr>Cont.</vt:lpstr>
      <vt:lpstr>Cont.</vt:lpstr>
      <vt:lpstr>Cont.</vt:lpstr>
      <vt:lpstr>Cont.</vt:lpstr>
      <vt:lpstr>Slide 53</vt:lpstr>
      <vt:lpstr>Slide 54</vt:lpstr>
      <vt:lpstr>Slide 55</vt:lpstr>
      <vt:lpstr>Slide 56</vt:lpstr>
      <vt:lpstr>Slide 57</vt:lpstr>
      <vt:lpstr>Slide 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Auditor, Qualification, Appointment</dc:title>
  <dc:creator>Manish</dc:creator>
  <cp:lastModifiedBy>Manish</cp:lastModifiedBy>
  <cp:revision>3</cp:revision>
  <dcterms:created xsi:type="dcterms:W3CDTF">2018-12-09T04:29:37Z</dcterms:created>
  <dcterms:modified xsi:type="dcterms:W3CDTF">2018-12-09T05:03:49Z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2015-12-19T00:00:00Z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2018-12-09T00:00:00Z</vt:filetime>
  </property>
</Properties>
</file>