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82" r:id="rId8"/>
    <p:sldId id="283" r:id="rId9"/>
    <p:sldId id="284" r:id="rId10"/>
    <p:sldId id="285" r:id="rId11"/>
    <p:sldId id="261" r:id="rId12"/>
    <p:sldId id="262" r:id="rId13"/>
    <p:sldId id="263" r:id="rId14"/>
    <p:sldId id="264" r:id="rId15"/>
    <p:sldId id="265" r:id="rId16"/>
    <p:sldId id="273" r:id="rId17"/>
    <p:sldId id="274" r:id="rId18"/>
    <p:sldId id="275" r:id="rId19"/>
    <p:sldId id="276" r:id="rId20"/>
    <p:sldId id="277" r:id="rId21"/>
    <p:sldId id="278" r:id="rId22"/>
    <p:sldId id="279" r:id="rId23"/>
    <p:sldId id="280"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205230" y="158750"/>
            <a:ext cx="6607809" cy="513080"/>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a:xfrm>
            <a:off x="878839" y="2567939"/>
            <a:ext cx="7724140" cy="2301240"/>
          </a:xfrm>
          <a:prstGeom prst="rect">
            <a:avLst/>
          </a:prstGeom>
        </p:spPr>
        <p:txBody>
          <a:bodyPr wrap="square" lIns="0" tIns="0" rIns="0" bIns="0">
            <a:spAutoFit/>
          </a:bodyPr>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143000"/>
            <a:ext cx="8686800" cy="2536592"/>
          </a:xfrm>
          <a:prstGeom prst="rect">
            <a:avLst/>
          </a:prstGeom>
        </p:spPr>
        <p:txBody>
          <a:bodyPr vert="horz" wrap="square" lIns="0" tIns="12700" rIns="0" bIns="0" rtlCol="0">
            <a:spAutoFit/>
          </a:bodyPr>
          <a:lstStyle/>
          <a:p>
            <a:pPr marL="12700">
              <a:lnSpc>
                <a:spcPct val="100000"/>
              </a:lnSpc>
              <a:spcBef>
                <a:spcPts val="100"/>
              </a:spcBef>
            </a:pPr>
            <a:r>
              <a:rPr sz="4800" b="1" spc="-10" dirty="0">
                <a:latin typeface="Arial"/>
                <a:cs typeface="Arial"/>
              </a:rPr>
              <a:t>Business</a:t>
            </a:r>
            <a:r>
              <a:rPr sz="4800" b="1" spc="-75" dirty="0">
                <a:latin typeface="Arial"/>
                <a:cs typeface="Arial"/>
              </a:rPr>
              <a:t> </a:t>
            </a:r>
            <a:r>
              <a:rPr sz="4800" b="1" spc="-10" dirty="0">
                <a:latin typeface="Arial"/>
                <a:cs typeface="Arial"/>
              </a:rPr>
              <a:t>Cycle</a:t>
            </a:r>
            <a:r>
              <a:rPr lang="en-US" sz="4800" b="1" spc="-10" dirty="0"/>
              <a:t>/Trade Cycle</a:t>
            </a:r>
            <a:br>
              <a:rPr lang="en-US" sz="4800" b="1" spc="-10" dirty="0">
                <a:latin typeface="Arial"/>
                <a:cs typeface="Arial"/>
              </a:rPr>
            </a:br>
            <a:br>
              <a:rPr lang="en-US" sz="4800" b="1" spc="-10" dirty="0"/>
            </a:br>
            <a:br>
              <a:rPr lang="en-US" sz="4800" b="1" spc="-10" dirty="0"/>
            </a:br>
            <a:r>
              <a:rPr lang="en-US" sz="2000" b="1" spc="-10" dirty="0"/>
              <a:t>Dr. Manish Dadhich</a:t>
            </a:r>
            <a:endParaRPr sz="48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a:t>5. </a:t>
            </a:r>
            <a:r>
              <a:rPr lang="en-US" b="1" dirty="0"/>
              <a:t>Recovery</a:t>
            </a:r>
            <a:endParaRPr lang="en-US" dirty="0"/>
          </a:p>
        </p:txBody>
      </p:sp>
      <p:sp>
        <p:nvSpPr>
          <p:cNvPr id="3" name="Text Placeholder 2"/>
          <p:cNvSpPr>
            <a:spLocks noGrp="1"/>
          </p:cNvSpPr>
          <p:nvPr>
            <p:ph type="body" idx="1"/>
          </p:nvPr>
        </p:nvSpPr>
        <p:spPr>
          <a:xfrm>
            <a:off x="878839" y="1524000"/>
            <a:ext cx="7579361" cy="4401205"/>
          </a:xfrm>
        </p:spPr>
        <p:txBody>
          <a:bodyPr/>
          <a:lstStyle/>
          <a:p>
            <a:pPr algn="just" fontAlgn="base">
              <a:buFont typeface="Wingdings" pitchFamily="2" charset="2"/>
              <a:buChar char="ü"/>
            </a:pPr>
            <a:r>
              <a:rPr lang="en-US" dirty="0"/>
              <a:t>In recovery phase, consumers increase their rate of consumption, as they assume that there would be no further reduction in the prices of products.</a:t>
            </a:r>
          </a:p>
          <a:p>
            <a:pPr algn="just" fontAlgn="base">
              <a:buFont typeface="Wingdings" pitchFamily="2" charset="2"/>
              <a:buChar char="ü"/>
            </a:pPr>
            <a:endParaRPr lang="en-US" dirty="0"/>
          </a:p>
          <a:p>
            <a:pPr algn="just" fontAlgn="base">
              <a:buFont typeface="Wingdings" pitchFamily="2" charset="2"/>
              <a:buChar char="ü"/>
            </a:pPr>
            <a:r>
              <a:rPr lang="en-US" dirty="0"/>
              <a:t>As a result, the demand for consumer products increases.</a:t>
            </a:r>
          </a:p>
          <a:p>
            <a:pPr algn="just" fontAlgn="base">
              <a:buFont typeface="Wingdings" pitchFamily="2" charset="2"/>
              <a:buChar char="ü"/>
            </a:pPr>
            <a:endParaRPr lang="en-US" dirty="0"/>
          </a:p>
          <a:p>
            <a:pPr algn="just" fontAlgn="base">
              <a:buFont typeface="Wingdings" pitchFamily="2" charset="2"/>
              <a:buChar char="ü"/>
            </a:pPr>
            <a:r>
              <a:rPr lang="en-US" dirty="0"/>
              <a:t>In addition in recovery phase, bankers start utilizing their accumulated cash balances by declining the lending rate and increasing investment in various securities and bonds.</a:t>
            </a:r>
          </a:p>
          <a:p>
            <a:pPr algn="just" fontAlgn="base">
              <a:buFont typeface="Wingdings" pitchFamily="2" charset="2"/>
              <a:buChar char="ü"/>
            </a:pPr>
            <a:r>
              <a:rPr lang="en-US" dirty="0"/>
              <a:t> Similarly, adopting a positive approach other private investors also start investing in the stock market As a result, security prices increase and rate of interest decreases.</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5829" y="497840"/>
            <a:ext cx="4745355" cy="695960"/>
          </a:xfrm>
          <a:prstGeom prst="rect">
            <a:avLst/>
          </a:prstGeom>
        </p:spPr>
        <p:txBody>
          <a:bodyPr vert="horz" wrap="square" lIns="0" tIns="12700" rIns="0" bIns="0" rtlCol="0">
            <a:spAutoFit/>
          </a:bodyPr>
          <a:lstStyle/>
          <a:p>
            <a:pPr marL="12700">
              <a:lnSpc>
                <a:spcPct val="100000"/>
              </a:lnSpc>
              <a:spcBef>
                <a:spcPts val="100"/>
              </a:spcBef>
              <a:tabLst>
                <a:tab pos="2028825" algn="l"/>
              </a:tabLst>
            </a:pPr>
            <a:r>
              <a:rPr sz="4400" spc="-10" dirty="0"/>
              <a:t>What</a:t>
            </a:r>
            <a:r>
              <a:rPr sz="4400" spc="10" dirty="0"/>
              <a:t> </a:t>
            </a:r>
            <a:r>
              <a:rPr sz="4400" spc="-5" dirty="0"/>
              <a:t>is	recession?</a:t>
            </a:r>
            <a:endParaRPr sz="4400"/>
          </a:p>
        </p:txBody>
      </p:sp>
      <p:sp>
        <p:nvSpPr>
          <p:cNvPr id="3" name="object 3"/>
          <p:cNvSpPr txBox="1"/>
          <p:nvPr/>
        </p:nvSpPr>
        <p:spPr>
          <a:xfrm>
            <a:off x="535940" y="16052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5958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535940" y="32943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6" name="object 6"/>
          <p:cNvSpPr txBox="1"/>
          <p:nvPr/>
        </p:nvSpPr>
        <p:spPr>
          <a:xfrm>
            <a:off x="535940" y="428625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7" name="object 7"/>
          <p:cNvSpPr txBox="1"/>
          <p:nvPr/>
        </p:nvSpPr>
        <p:spPr>
          <a:xfrm>
            <a:off x="878839" y="1621790"/>
            <a:ext cx="7724775" cy="4469130"/>
          </a:xfrm>
          <a:prstGeom prst="rect">
            <a:avLst/>
          </a:prstGeom>
        </p:spPr>
        <p:txBody>
          <a:bodyPr vert="horz" wrap="square" lIns="0" tIns="85725" rIns="0" bIns="0" rtlCol="0">
            <a:spAutoFit/>
          </a:bodyPr>
          <a:lstStyle/>
          <a:p>
            <a:pPr marL="12700" marR="5080" algn="just">
              <a:lnSpc>
                <a:spcPct val="79900"/>
              </a:lnSpc>
              <a:spcBef>
                <a:spcPts val="675"/>
              </a:spcBef>
            </a:pPr>
            <a:r>
              <a:rPr sz="2400" spc="-5" dirty="0">
                <a:latin typeface="Arial"/>
                <a:cs typeface="Arial"/>
              </a:rPr>
              <a:t>Recession is </a:t>
            </a:r>
            <a:r>
              <a:rPr sz="2400" dirty="0">
                <a:latin typeface="Arial"/>
                <a:cs typeface="Arial"/>
              </a:rPr>
              <a:t>a </a:t>
            </a:r>
            <a:r>
              <a:rPr sz="2400" spc="-10" dirty="0">
                <a:latin typeface="Arial"/>
                <a:cs typeface="Arial"/>
              </a:rPr>
              <a:t>decline </a:t>
            </a:r>
            <a:r>
              <a:rPr sz="2400" spc="-5" dirty="0">
                <a:latin typeface="Arial"/>
                <a:cs typeface="Arial"/>
              </a:rPr>
              <a:t>in </a:t>
            </a:r>
            <a:r>
              <a:rPr sz="2400" dirty="0">
                <a:latin typeface="Arial"/>
                <a:cs typeface="Arial"/>
              </a:rPr>
              <a:t>a </a:t>
            </a:r>
            <a:r>
              <a:rPr sz="2400" spc="-5" dirty="0">
                <a:latin typeface="Arial"/>
                <a:cs typeface="Arial"/>
              </a:rPr>
              <a:t>country's gross domestic  product growth </a:t>
            </a:r>
            <a:r>
              <a:rPr sz="2400" dirty="0">
                <a:latin typeface="Arial"/>
                <a:cs typeface="Arial"/>
              </a:rPr>
              <a:t>for two </a:t>
            </a:r>
            <a:r>
              <a:rPr sz="2400" spc="-5" dirty="0">
                <a:latin typeface="Arial"/>
                <a:cs typeface="Arial"/>
              </a:rPr>
              <a:t>or </a:t>
            </a:r>
            <a:r>
              <a:rPr sz="2400" spc="5" dirty="0">
                <a:latin typeface="Arial"/>
                <a:cs typeface="Arial"/>
              </a:rPr>
              <a:t>more </a:t>
            </a:r>
            <a:r>
              <a:rPr sz="2400" spc="-5" dirty="0">
                <a:latin typeface="Arial"/>
                <a:cs typeface="Arial"/>
              </a:rPr>
              <a:t>consecutive quarters of </a:t>
            </a:r>
            <a:r>
              <a:rPr sz="2400" dirty="0">
                <a:latin typeface="Arial"/>
                <a:cs typeface="Arial"/>
              </a:rPr>
              <a:t>a  </a:t>
            </a:r>
            <a:r>
              <a:rPr sz="2400" spc="-5" dirty="0">
                <a:latin typeface="Arial"/>
                <a:cs typeface="Arial"/>
              </a:rPr>
              <a:t>year.</a:t>
            </a:r>
            <a:endParaRPr sz="2400">
              <a:latin typeface="Arial"/>
              <a:cs typeface="Arial"/>
            </a:endParaRPr>
          </a:p>
          <a:p>
            <a:pPr marL="12700" marR="6350" algn="just">
              <a:lnSpc>
                <a:spcPts val="2310"/>
              </a:lnSpc>
              <a:spcBef>
                <a:spcPts val="875"/>
              </a:spcBef>
            </a:pPr>
            <a:r>
              <a:rPr sz="2400" dirty="0">
                <a:latin typeface="Arial"/>
                <a:cs typeface="Arial"/>
              </a:rPr>
              <a:t>A </a:t>
            </a:r>
            <a:r>
              <a:rPr sz="2400" spc="-5" dirty="0">
                <a:latin typeface="Arial"/>
                <a:cs typeface="Arial"/>
              </a:rPr>
              <a:t>recession is also preceded by several quarters of  slowing</a:t>
            </a:r>
            <a:r>
              <a:rPr sz="2400" spc="-10" dirty="0">
                <a:latin typeface="Arial"/>
                <a:cs typeface="Arial"/>
              </a:rPr>
              <a:t> </a:t>
            </a:r>
            <a:r>
              <a:rPr sz="2400" spc="-5" dirty="0">
                <a:latin typeface="Arial"/>
                <a:cs typeface="Arial"/>
              </a:rPr>
              <a:t>down.</a:t>
            </a:r>
            <a:endParaRPr sz="2400">
              <a:latin typeface="Arial"/>
              <a:cs typeface="Arial"/>
            </a:endParaRPr>
          </a:p>
          <a:p>
            <a:pPr marL="12700" marR="7620" algn="just">
              <a:lnSpc>
                <a:spcPct val="79900"/>
              </a:lnSpc>
              <a:spcBef>
                <a:spcPts val="915"/>
              </a:spcBef>
            </a:pPr>
            <a:r>
              <a:rPr sz="2400" spc="-10" dirty="0">
                <a:latin typeface="Arial"/>
                <a:cs typeface="Arial"/>
              </a:rPr>
              <a:t>An </a:t>
            </a:r>
            <a:r>
              <a:rPr sz="2400" spc="-5" dirty="0">
                <a:latin typeface="Arial"/>
                <a:cs typeface="Arial"/>
              </a:rPr>
              <a:t>economy which grows </a:t>
            </a:r>
            <a:r>
              <a:rPr sz="2400" spc="-10" dirty="0">
                <a:latin typeface="Arial"/>
                <a:cs typeface="Arial"/>
              </a:rPr>
              <a:t>over </a:t>
            </a:r>
            <a:r>
              <a:rPr sz="2400" dirty="0">
                <a:latin typeface="Arial"/>
                <a:cs typeface="Arial"/>
              </a:rPr>
              <a:t>a </a:t>
            </a:r>
            <a:r>
              <a:rPr sz="2400" spc="-5" dirty="0">
                <a:latin typeface="Arial"/>
                <a:cs typeface="Arial"/>
              </a:rPr>
              <a:t>period of </a:t>
            </a:r>
            <a:r>
              <a:rPr sz="2400" spc="5" dirty="0">
                <a:latin typeface="Arial"/>
                <a:cs typeface="Arial"/>
              </a:rPr>
              <a:t>time </a:t>
            </a:r>
            <a:r>
              <a:rPr sz="2400" spc="-10" dirty="0">
                <a:latin typeface="Arial"/>
                <a:cs typeface="Arial"/>
              </a:rPr>
              <a:t>tends </a:t>
            </a:r>
            <a:r>
              <a:rPr sz="2400" dirty="0">
                <a:latin typeface="Arial"/>
                <a:cs typeface="Arial"/>
              </a:rPr>
              <a:t>to  </a:t>
            </a:r>
            <a:r>
              <a:rPr sz="2400" spc="-5" dirty="0">
                <a:latin typeface="Arial"/>
                <a:cs typeface="Arial"/>
              </a:rPr>
              <a:t>slow down the growth </a:t>
            </a:r>
            <a:r>
              <a:rPr sz="2400" dirty="0">
                <a:latin typeface="Arial"/>
                <a:cs typeface="Arial"/>
              </a:rPr>
              <a:t>as a </a:t>
            </a:r>
            <a:r>
              <a:rPr sz="2400" spc="-5" dirty="0">
                <a:latin typeface="Arial"/>
                <a:cs typeface="Arial"/>
              </a:rPr>
              <a:t>part of the </a:t>
            </a:r>
            <a:r>
              <a:rPr sz="2400" dirty="0">
                <a:latin typeface="Arial"/>
                <a:cs typeface="Arial"/>
              </a:rPr>
              <a:t>normal </a:t>
            </a:r>
            <a:r>
              <a:rPr sz="2400" spc="-5" dirty="0">
                <a:latin typeface="Arial"/>
                <a:cs typeface="Arial"/>
              </a:rPr>
              <a:t>economic  cycle.</a:t>
            </a:r>
            <a:endParaRPr sz="2400">
              <a:latin typeface="Arial"/>
              <a:cs typeface="Arial"/>
            </a:endParaRPr>
          </a:p>
          <a:p>
            <a:pPr marL="12700">
              <a:lnSpc>
                <a:spcPct val="100000"/>
              </a:lnSpc>
              <a:spcBef>
                <a:spcPts val="320"/>
              </a:spcBef>
            </a:pPr>
            <a:r>
              <a:rPr sz="2400" dirty="0">
                <a:latin typeface="Arial"/>
                <a:cs typeface="Arial"/>
              </a:rPr>
              <a:t>A </a:t>
            </a:r>
            <a:r>
              <a:rPr sz="2400" spc="-5" dirty="0">
                <a:latin typeface="Arial"/>
                <a:cs typeface="Arial"/>
              </a:rPr>
              <a:t>recession normally takes place when</a:t>
            </a:r>
            <a:endParaRPr sz="2400">
              <a:latin typeface="Arial"/>
              <a:cs typeface="Arial"/>
            </a:endParaRPr>
          </a:p>
          <a:p>
            <a:pPr marL="412750" marR="5080" indent="-285750">
              <a:lnSpc>
                <a:spcPct val="79900"/>
              </a:lnSpc>
              <a:spcBef>
                <a:spcPts val="900"/>
              </a:spcBef>
              <a:buChar char="–"/>
              <a:tabLst>
                <a:tab pos="412750" algn="l"/>
                <a:tab pos="2123440" algn="l"/>
                <a:tab pos="2898775" algn="l"/>
                <a:tab pos="4588510" algn="l"/>
                <a:tab pos="5041265" algn="l"/>
                <a:tab pos="5683250" algn="l"/>
                <a:tab pos="6816090" algn="l"/>
                <a:tab pos="7287895" algn="l"/>
              </a:tabLst>
            </a:pPr>
            <a:r>
              <a:rPr sz="2400" dirty="0">
                <a:latin typeface="Arial"/>
                <a:cs typeface="Arial"/>
              </a:rPr>
              <a:t>c</a:t>
            </a:r>
            <a:r>
              <a:rPr sz="2400" spc="-5" dirty="0">
                <a:latin typeface="Arial"/>
                <a:cs typeface="Arial"/>
              </a:rPr>
              <a:t>o</a:t>
            </a:r>
            <a:r>
              <a:rPr sz="2400" spc="-10" dirty="0">
                <a:latin typeface="Arial"/>
                <a:cs typeface="Arial"/>
              </a:rPr>
              <a:t>n</a:t>
            </a:r>
            <a:r>
              <a:rPr sz="2400" dirty="0">
                <a:latin typeface="Arial"/>
                <a:cs typeface="Arial"/>
              </a:rPr>
              <a:t>s</a:t>
            </a:r>
            <a:r>
              <a:rPr sz="2400" spc="-5" dirty="0">
                <a:latin typeface="Arial"/>
                <a:cs typeface="Arial"/>
              </a:rPr>
              <a:t>u</a:t>
            </a:r>
            <a:r>
              <a:rPr sz="2400" spc="25" dirty="0">
                <a:latin typeface="Arial"/>
                <a:cs typeface="Arial"/>
              </a:rPr>
              <a:t>m</a:t>
            </a:r>
            <a:r>
              <a:rPr sz="2400" spc="-10" dirty="0">
                <a:latin typeface="Arial"/>
                <a:cs typeface="Arial"/>
              </a:rPr>
              <a:t>e</a:t>
            </a:r>
            <a:r>
              <a:rPr sz="2400" spc="5" dirty="0">
                <a:latin typeface="Arial"/>
                <a:cs typeface="Arial"/>
              </a:rPr>
              <a:t>r</a:t>
            </a:r>
            <a:r>
              <a:rPr sz="2400" dirty="0">
                <a:latin typeface="Arial"/>
                <a:cs typeface="Arial"/>
              </a:rPr>
              <a:t>s	</a:t>
            </a:r>
            <a:r>
              <a:rPr sz="2400" spc="-15" dirty="0">
                <a:latin typeface="Arial"/>
                <a:cs typeface="Arial"/>
              </a:rPr>
              <a:t>l</a:t>
            </a:r>
            <a:r>
              <a:rPr sz="2400" dirty="0">
                <a:latin typeface="Arial"/>
                <a:cs typeface="Arial"/>
              </a:rPr>
              <a:t>ose	c</a:t>
            </a:r>
            <a:r>
              <a:rPr sz="2400" spc="-5" dirty="0">
                <a:latin typeface="Arial"/>
                <a:cs typeface="Arial"/>
              </a:rPr>
              <a:t>o</a:t>
            </a:r>
            <a:r>
              <a:rPr sz="2400" spc="-10" dirty="0">
                <a:latin typeface="Arial"/>
                <a:cs typeface="Arial"/>
              </a:rPr>
              <a:t>n</a:t>
            </a:r>
            <a:r>
              <a:rPr sz="2400" dirty="0">
                <a:latin typeface="Arial"/>
                <a:cs typeface="Arial"/>
              </a:rPr>
              <a:t>f</a:t>
            </a:r>
            <a:r>
              <a:rPr sz="2400" spc="-5" dirty="0">
                <a:latin typeface="Arial"/>
                <a:cs typeface="Arial"/>
              </a:rPr>
              <a:t>i</a:t>
            </a:r>
            <a:r>
              <a:rPr sz="2400" spc="-10" dirty="0">
                <a:latin typeface="Arial"/>
                <a:cs typeface="Arial"/>
              </a:rPr>
              <a:t>den</a:t>
            </a:r>
            <a:r>
              <a:rPr sz="2400" spc="5" dirty="0">
                <a:latin typeface="Arial"/>
                <a:cs typeface="Arial"/>
              </a:rPr>
              <a:t>c</a:t>
            </a:r>
            <a:r>
              <a:rPr sz="2400" dirty="0">
                <a:latin typeface="Arial"/>
                <a:cs typeface="Arial"/>
              </a:rPr>
              <a:t>e	</a:t>
            </a:r>
            <a:r>
              <a:rPr sz="2400" spc="-15" dirty="0">
                <a:latin typeface="Arial"/>
                <a:cs typeface="Arial"/>
              </a:rPr>
              <a:t>i</a:t>
            </a:r>
            <a:r>
              <a:rPr sz="2400" dirty="0">
                <a:latin typeface="Arial"/>
                <a:cs typeface="Arial"/>
              </a:rPr>
              <a:t>n	</a:t>
            </a:r>
            <a:r>
              <a:rPr sz="2400" spc="10" dirty="0">
                <a:latin typeface="Arial"/>
                <a:cs typeface="Arial"/>
              </a:rPr>
              <a:t>t</a:t>
            </a:r>
            <a:r>
              <a:rPr sz="2400" spc="-10" dirty="0">
                <a:latin typeface="Arial"/>
                <a:cs typeface="Arial"/>
              </a:rPr>
              <a:t>h</a:t>
            </a:r>
            <a:r>
              <a:rPr sz="2400" dirty="0">
                <a:latin typeface="Arial"/>
                <a:cs typeface="Arial"/>
              </a:rPr>
              <a:t>e	</a:t>
            </a:r>
            <a:r>
              <a:rPr sz="2400" spc="-10" dirty="0">
                <a:latin typeface="Arial"/>
                <a:cs typeface="Arial"/>
              </a:rPr>
              <a:t>g</a:t>
            </a:r>
            <a:r>
              <a:rPr sz="2400" dirty="0">
                <a:latin typeface="Arial"/>
                <a:cs typeface="Arial"/>
              </a:rPr>
              <a:t>rowth	</a:t>
            </a:r>
            <a:r>
              <a:rPr sz="2400" spc="-10" dirty="0">
                <a:latin typeface="Arial"/>
                <a:cs typeface="Arial"/>
              </a:rPr>
              <a:t>o</a:t>
            </a:r>
            <a:r>
              <a:rPr sz="2400" dirty="0">
                <a:latin typeface="Arial"/>
                <a:cs typeface="Arial"/>
              </a:rPr>
              <a:t>f	t</a:t>
            </a:r>
            <a:r>
              <a:rPr sz="2400" spc="-10" dirty="0">
                <a:latin typeface="Arial"/>
                <a:cs typeface="Arial"/>
              </a:rPr>
              <a:t>h</a:t>
            </a:r>
            <a:r>
              <a:rPr sz="2400" dirty="0">
                <a:latin typeface="Arial"/>
                <a:cs typeface="Arial"/>
              </a:rPr>
              <a:t>e  </a:t>
            </a:r>
            <a:r>
              <a:rPr sz="2400" spc="-5" dirty="0">
                <a:latin typeface="Arial"/>
                <a:cs typeface="Arial"/>
              </a:rPr>
              <a:t>economy </a:t>
            </a:r>
            <a:r>
              <a:rPr sz="2400" spc="-10" dirty="0">
                <a:latin typeface="Arial"/>
                <a:cs typeface="Arial"/>
              </a:rPr>
              <a:t>and spend</a:t>
            </a:r>
            <a:r>
              <a:rPr sz="2400" spc="20" dirty="0">
                <a:latin typeface="Arial"/>
                <a:cs typeface="Arial"/>
              </a:rPr>
              <a:t> </a:t>
            </a:r>
            <a:r>
              <a:rPr sz="2400" spc="-5" dirty="0">
                <a:latin typeface="Arial"/>
                <a:cs typeface="Arial"/>
              </a:rPr>
              <a:t>less.</a:t>
            </a:r>
            <a:endParaRPr sz="2400">
              <a:latin typeface="Arial"/>
              <a:cs typeface="Arial"/>
            </a:endParaRPr>
          </a:p>
          <a:p>
            <a:pPr marL="412750" marR="5080" indent="-285750">
              <a:lnSpc>
                <a:spcPct val="79900"/>
              </a:lnSpc>
              <a:spcBef>
                <a:spcPts val="900"/>
              </a:spcBef>
              <a:buChar char="–"/>
              <a:tabLst>
                <a:tab pos="412750" algn="l"/>
                <a:tab pos="1784985" algn="l"/>
                <a:tab pos="2753360" algn="l"/>
                <a:tab pos="3432175" algn="l"/>
                <a:tab pos="3892550" algn="l"/>
                <a:tab pos="4606925" algn="l"/>
                <a:tab pos="5270500" algn="l"/>
                <a:tab pos="6273165" algn="l"/>
                <a:tab pos="7287895" algn="l"/>
              </a:tabLst>
            </a:pPr>
            <a:r>
              <a:rPr sz="2400" dirty="0">
                <a:latin typeface="Arial"/>
                <a:cs typeface="Arial"/>
              </a:rPr>
              <a:t>I</a:t>
            </a:r>
            <a:r>
              <a:rPr sz="2400" spc="-10" dirty="0">
                <a:latin typeface="Arial"/>
                <a:cs typeface="Arial"/>
              </a:rPr>
              <a:t>nve</a:t>
            </a:r>
            <a:r>
              <a:rPr sz="2400" dirty="0">
                <a:latin typeface="Arial"/>
                <a:cs typeface="Arial"/>
              </a:rPr>
              <a:t>stors	</a:t>
            </a:r>
            <a:r>
              <a:rPr sz="2400" spc="5" dirty="0">
                <a:latin typeface="Arial"/>
                <a:cs typeface="Arial"/>
              </a:rPr>
              <a:t>s</a:t>
            </a:r>
            <a:r>
              <a:rPr sz="2400" spc="-10" dirty="0">
                <a:latin typeface="Arial"/>
                <a:cs typeface="Arial"/>
              </a:rPr>
              <a:t>pen</a:t>
            </a:r>
            <a:r>
              <a:rPr sz="2400" dirty="0">
                <a:latin typeface="Arial"/>
                <a:cs typeface="Arial"/>
              </a:rPr>
              <a:t>d	</a:t>
            </a:r>
            <a:r>
              <a:rPr sz="2400" spc="-5" dirty="0">
                <a:latin typeface="Arial"/>
                <a:cs typeface="Arial"/>
              </a:rPr>
              <a:t>l</a:t>
            </a:r>
            <a:r>
              <a:rPr sz="2400" spc="-10" dirty="0">
                <a:latin typeface="Arial"/>
                <a:cs typeface="Arial"/>
              </a:rPr>
              <a:t>e</a:t>
            </a:r>
            <a:r>
              <a:rPr sz="2400" dirty="0">
                <a:latin typeface="Arial"/>
                <a:cs typeface="Arial"/>
              </a:rPr>
              <a:t>ss	</a:t>
            </a:r>
            <a:r>
              <a:rPr sz="2400" spc="-10" dirty="0">
                <a:latin typeface="Arial"/>
                <a:cs typeface="Arial"/>
              </a:rPr>
              <a:t>a</a:t>
            </a:r>
            <a:r>
              <a:rPr sz="2400" dirty="0">
                <a:latin typeface="Arial"/>
                <a:cs typeface="Arial"/>
              </a:rPr>
              <a:t>s	t</a:t>
            </a:r>
            <a:r>
              <a:rPr sz="2400" spc="-10" dirty="0">
                <a:latin typeface="Arial"/>
                <a:cs typeface="Arial"/>
              </a:rPr>
              <a:t>he</a:t>
            </a:r>
            <a:r>
              <a:rPr sz="2400" dirty="0">
                <a:latin typeface="Arial"/>
                <a:cs typeface="Arial"/>
              </a:rPr>
              <a:t>y	f</a:t>
            </a:r>
            <a:r>
              <a:rPr sz="2400" spc="-10" dirty="0">
                <a:latin typeface="Arial"/>
                <a:cs typeface="Arial"/>
              </a:rPr>
              <a:t>ea</a:t>
            </a:r>
            <a:r>
              <a:rPr sz="2400" dirty="0">
                <a:latin typeface="Arial"/>
                <a:cs typeface="Arial"/>
              </a:rPr>
              <a:t>r	st</a:t>
            </a:r>
            <a:r>
              <a:rPr sz="2400" spc="-10" dirty="0">
                <a:latin typeface="Arial"/>
                <a:cs typeface="Arial"/>
              </a:rPr>
              <a:t>o</a:t>
            </a:r>
            <a:r>
              <a:rPr sz="2400" dirty="0">
                <a:latin typeface="Arial"/>
                <a:cs typeface="Arial"/>
              </a:rPr>
              <a:t>cks	</a:t>
            </a:r>
            <a:r>
              <a:rPr sz="2400" spc="-20" dirty="0">
                <a:latin typeface="Arial"/>
                <a:cs typeface="Arial"/>
              </a:rPr>
              <a:t>v</a:t>
            </a:r>
            <a:r>
              <a:rPr sz="2400" dirty="0">
                <a:latin typeface="Arial"/>
                <a:cs typeface="Arial"/>
              </a:rPr>
              <a:t>a</a:t>
            </a:r>
            <a:r>
              <a:rPr sz="2400" spc="-15" dirty="0">
                <a:latin typeface="Arial"/>
                <a:cs typeface="Arial"/>
              </a:rPr>
              <a:t>l</a:t>
            </a:r>
            <a:r>
              <a:rPr sz="2400" dirty="0">
                <a:latin typeface="Arial"/>
                <a:cs typeface="Arial"/>
              </a:rPr>
              <a:t>u</a:t>
            </a:r>
            <a:r>
              <a:rPr sz="2400" spc="-10" dirty="0">
                <a:latin typeface="Arial"/>
                <a:cs typeface="Arial"/>
              </a:rPr>
              <a:t>e</a:t>
            </a:r>
            <a:r>
              <a:rPr sz="2400" dirty="0">
                <a:latin typeface="Arial"/>
                <a:cs typeface="Arial"/>
              </a:rPr>
              <a:t>s	w</a:t>
            </a:r>
            <a:r>
              <a:rPr sz="2400" spc="-5" dirty="0">
                <a:latin typeface="Arial"/>
                <a:cs typeface="Arial"/>
              </a:rPr>
              <a:t>il</a:t>
            </a:r>
            <a:r>
              <a:rPr sz="2400" dirty="0">
                <a:latin typeface="Arial"/>
                <a:cs typeface="Arial"/>
              </a:rPr>
              <a:t>l  </a:t>
            </a:r>
            <a:r>
              <a:rPr sz="2400" spc="-5" dirty="0">
                <a:latin typeface="Arial"/>
                <a:cs typeface="Arial"/>
              </a:rPr>
              <a:t>fall </a:t>
            </a:r>
            <a:r>
              <a:rPr sz="2400" spc="-10" dirty="0">
                <a:latin typeface="Arial"/>
                <a:cs typeface="Arial"/>
              </a:rPr>
              <a:t>and </a:t>
            </a:r>
            <a:r>
              <a:rPr sz="2400" spc="-5" dirty="0">
                <a:latin typeface="Arial"/>
                <a:cs typeface="Arial"/>
              </a:rPr>
              <a:t>thus stock </a:t>
            </a:r>
            <a:r>
              <a:rPr sz="2400" dirty="0">
                <a:latin typeface="Arial"/>
                <a:cs typeface="Arial"/>
              </a:rPr>
              <a:t>markets </a:t>
            </a:r>
            <a:r>
              <a:rPr sz="2400" spc="-5" dirty="0">
                <a:latin typeface="Arial"/>
                <a:cs typeface="Arial"/>
              </a:rPr>
              <a:t>fall on </a:t>
            </a:r>
            <a:r>
              <a:rPr sz="2400" spc="-10" dirty="0">
                <a:latin typeface="Arial"/>
                <a:cs typeface="Arial"/>
              </a:rPr>
              <a:t>negative</a:t>
            </a:r>
            <a:r>
              <a:rPr sz="2400" spc="560" dirty="0">
                <a:latin typeface="Arial"/>
                <a:cs typeface="Arial"/>
              </a:rPr>
              <a:t> </a:t>
            </a:r>
            <a:r>
              <a:rPr sz="2400" spc="-5" dirty="0">
                <a:latin typeface="Arial"/>
                <a:cs typeface="Arial"/>
              </a:rPr>
              <a:t>sentiment.</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89150" y="589279"/>
            <a:ext cx="4956810" cy="513080"/>
          </a:xfrm>
          <a:prstGeom prst="rect">
            <a:avLst/>
          </a:prstGeom>
        </p:spPr>
        <p:txBody>
          <a:bodyPr vert="horz" wrap="square" lIns="0" tIns="12700" rIns="0" bIns="0" rtlCol="0">
            <a:spAutoFit/>
          </a:bodyPr>
          <a:lstStyle/>
          <a:p>
            <a:pPr marL="12700">
              <a:lnSpc>
                <a:spcPct val="100000"/>
              </a:lnSpc>
              <a:spcBef>
                <a:spcPts val="100"/>
              </a:spcBef>
            </a:pPr>
            <a:r>
              <a:rPr dirty="0"/>
              <a:t>Causes of Business</a:t>
            </a:r>
            <a:r>
              <a:rPr spc="-75" dirty="0"/>
              <a:t> </a:t>
            </a:r>
            <a:r>
              <a:rPr dirty="0"/>
              <a:t>Cycles</a:t>
            </a:r>
          </a:p>
        </p:txBody>
      </p:sp>
      <p:sp>
        <p:nvSpPr>
          <p:cNvPr id="3" name="object 3"/>
          <p:cNvSpPr txBox="1"/>
          <p:nvPr/>
        </p:nvSpPr>
        <p:spPr>
          <a:xfrm>
            <a:off x="535940" y="1328420"/>
            <a:ext cx="547306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Earlier </a:t>
            </a:r>
            <a:r>
              <a:rPr sz="2400" spc="-10" dirty="0">
                <a:latin typeface="Arial"/>
                <a:cs typeface="Arial"/>
              </a:rPr>
              <a:t>Explanations </a:t>
            </a:r>
            <a:r>
              <a:rPr sz="2400" spc="-5" dirty="0">
                <a:latin typeface="Arial"/>
                <a:cs typeface="Arial"/>
              </a:rPr>
              <a:t>of economic</a:t>
            </a:r>
            <a:r>
              <a:rPr sz="2400" spc="15" dirty="0">
                <a:latin typeface="Arial"/>
                <a:cs typeface="Arial"/>
              </a:rPr>
              <a:t> </a:t>
            </a:r>
            <a:r>
              <a:rPr sz="2400" spc="-5" dirty="0">
                <a:latin typeface="Arial"/>
                <a:cs typeface="Arial"/>
              </a:rPr>
              <a:t>cycles:</a:t>
            </a:r>
            <a:endParaRPr sz="2400">
              <a:latin typeface="Arial"/>
              <a:cs typeface="Arial"/>
            </a:endParaRPr>
          </a:p>
        </p:txBody>
      </p:sp>
      <p:sp>
        <p:nvSpPr>
          <p:cNvPr id="4" name="object 4"/>
          <p:cNvSpPr txBox="1"/>
          <p:nvPr/>
        </p:nvSpPr>
        <p:spPr>
          <a:xfrm>
            <a:off x="535940" y="17386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5" name="object 5"/>
          <p:cNvSpPr txBox="1"/>
          <p:nvPr/>
        </p:nvSpPr>
        <p:spPr>
          <a:xfrm>
            <a:off x="535940" y="254635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6" name="object 6"/>
          <p:cNvSpPr txBox="1"/>
          <p:nvPr/>
        </p:nvSpPr>
        <p:spPr>
          <a:xfrm>
            <a:off x="535940" y="335407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878839" y="1770379"/>
            <a:ext cx="7726680" cy="2371090"/>
          </a:xfrm>
          <a:prstGeom prst="rect">
            <a:avLst/>
          </a:prstGeom>
        </p:spPr>
        <p:txBody>
          <a:bodyPr vert="horz" wrap="square" lIns="0" tIns="12700" rIns="0" bIns="0" rtlCol="0">
            <a:spAutoFit/>
          </a:bodyPr>
          <a:lstStyle/>
          <a:p>
            <a:pPr marL="12700" marR="6350">
              <a:lnSpc>
                <a:spcPct val="100000"/>
              </a:lnSpc>
              <a:spcBef>
                <a:spcPts val="100"/>
              </a:spcBef>
              <a:tabLst>
                <a:tab pos="1289050" algn="l"/>
                <a:tab pos="2638425" algn="l"/>
                <a:tab pos="3479800" algn="l"/>
                <a:tab pos="3999865" algn="l"/>
                <a:tab pos="5415915" algn="l"/>
                <a:tab pos="6123305" algn="l"/>
                <a:tab pos="6899909" algn="l"/>
              </a:tabLst>
            </a:pPr>
            <a:r>
              <a:rPr sz="2400" i="1" spc="-5" dirty="0">
                <a:latin typeface="Arial"/>
                <a:cs typeface="Arial"/>
              </a:rPr>
              <a:t>C</a:t>
            </a:r>
            <a:r>
              <a:rPr sz="2400" i="1" spc="-15" dirty="0">
                <a:latin typeface="Arial"/>
                <a:cs typeface="Arial"/>
              </a:rPr>
              <a:t>l</a:t>
            </a:r>
            <a:r>
              <a:rPr sz="2400" i="1" spc="-5" dirty="0">
                <a:latin typeface="Arial"/>
                <a:cs typeface="Arial"/>
              </a:rPr>
              <a:t>i</a:t>
            </a:r>
            <a:r>
              <a:rPr sz="2400" i="1" spc="-20" dirty="0">
                <a:latin typeface="Arial"/>
                <a:cs typeface="Arial"/>
              </a:rPr>
              <a:t>m</a:t>
            </a:r>
            <a:r>
              <a:rPr sz="2400" i="1" dirty="0">
                <a:latin typeface="Arial"/>
                <a:cs typeface="Arial"/>
              </a:rPr>
              <a:t>at</a:t>
            </a:r>
            <a:r>
              <a:rPr sz="2400" i="1" spc="-15" dirty="0">
                <a:latin typeface="Arial"/>
                <a:cs typeface="Arial"/>
              </a:rPr>
              <a:t>i</a:t>
            </a:r>
            <a:r>
              <a:rPr sz="2400" i="1" dirty="0">
                <a:latin typeface="Arial"/>
                <a:cs typeface="Arial"/>
              </a:rPr>
              <a:t>c	c</a:t>
            </a:r>
            <a:r>
              <a:rPr sz="2400" i="1" spc="-5" dirty="0">
                <a:latin typeface="Arial"/>
                <a:cs typeface="Arial"/>
              </a:rPr>
              <a:t>h</a:t>
            </a:r>
            <a:r>
              <a:rPr sz="2400" i="1" spc="-10" dirty="0">
                <a:latin typeface="Arial"/>
                <a:cs typeface="Arial"/>
              </a:rPr>
              <a:t>an</a:t>
            </a:r>
            <a:r>
              <a:rPr sz="2400" i="1" dirty="0">
                <a:latin typeface="Arial"/>
                <a:cs typeface="Arial"/>
              </a:rPr>
              <a:t>g</a:t>
            </a:r>
            <a:r>
              <a:rPr sz="2400" i="1" spc="-10" dirty="0">
                <a:latin typeface="Arial"/>
                <a:cs typeface="Arial"/>
              </a:rPr>
              <a:t>e</a:t>
            </a:r>
            <a:r>
              <a:rPr sz="2400" i="1" dirty="0">
                <a:latin typeface="Arial"/>
                <a:cs typeface="Arial"/>
              </a:rPr>
              <a:t>s	</a:t>
            </a:r>
            <a:r>
              <a:rPr sz="2400" dirty="0">
                <a:latin typeface="Arial"/>
                <a:cs typeface="Arial"/>
              </a:rPr>
              <a:t>s</a:t>
            </a:r>
            <a:r>
              <a:rPr sz="2400" spc="-5" dirty="0">
                <a:latin typeface="Arial"/>
                <a:cs typeface="Arial"/>
              </a:rPr>
              <a:t>u</a:t>
            </a:r>
            <a:r>
              <a:rPr sz="2400" spc="5" dirty="0">
                <a:latin typeface="Arial"/>
                <a:cs typeface="Arial"/>
              </a:rPr>
              <a:t>c</a:t>
            </a:r>
            <a:r>
              <a:rPr sz="2400" dirty="0">
                <a:latin typeface="Arial"/>
                <a:cs typeface="Arial"/>
              </a:rPr>
              <a:t>h	as	s</a:t>
            </a:r>
            <a:r>
              <a:rPr sz="2400" spc="-5" dirty="0">
                <a:latin typeface="Arial"/>
                <a:cs typeface="Arial"/>
              </a:rPr>
              <a:t>u</a:t>
            </a:r>
            <a:r>
              <a:rPr sz="2400" spc="-10" dirty="0">
                <a:latin typeface="Arial"/>
                <a:cs typeface="Arial"/>
              </a:rPr>
              <a:t>n</a:t>
            </a:r>
            <a:r>
              <a:rPr sz="2400" dirty="0">
                <a:latin typeface="Arial"/>
                <a:cs typeface="Arial"/>
              </a:rPr>
              <a:t>s</a:t>
            </a:r>
            <a:r>
              <a:rPr sz="2400" spc="-5" dirty="0">
                <a:latin typeface="Arial"/>
                <a:cs typeface="Arial"/>
              </a:rPr>
              <a:t>p</a:t>
            </a:r>
            <a:r>
              <a:rPr sz="2400" dirty="0">
                <a:latin typeface="Arial"/>
                <a:cs typeface="Arial"/>
              </a:rPr>
              <a:t>ots	</a:t>
            </a:r>
            <a:r>
              <a:rPr sz="2400" spc="10" dirty="0">
                <a:latin typeface="Arial"/>
                <a:cs typeface="Arial"/>
              </a:rPr>
              <a:t>t</a:t>
            </a:r>
            <a:r>
              <a:rPr sz="2400" spc="-10" dirty="0">
                <a:latin typeface="Arial"/>
                <a:cs typeface="Arial"/>
              </a:rPr>
              <a:t>ha</a:t>
            </a:r>
            <a:r>
              <a:rPr sz="2400" dirty="0">
                <a:latin typeface="Arial"/>
                <a:cs typeface="Arial"/>
              </a:rPr>
              <a:t>t	</a:t>
            </a:r>
            <a:r>
              <a:rPr sz="2400" spc="15" dirty="0">
                <a:latin typeface="Arial"/>
                <a:cs typeface="Arial"/>
              </a:rPr>
              <a:t>m</a:t>
            </a:r>
            <a:r>
              <a:rPr sz="2400" spc="-10" dirty="0">
                <a:latin typeface="Arial"/>
                <a:cs typeface="Arial"/>
              </a:rPr>
              <a:t>a</a:t>
            </a:r>
            <a:r>
              <a:rPr sz="2400" dirty="0">
                <a:latin typeface="Arial"/>
                <a:cs typeface="Arial"/>
              </a:rPr>
              <a:t>y	c</a:t>
            </a:r>
            <a:r>
              <a:rPr sz="2400" spc="-5" dirty="0">
                <a:latin typeface="Arial"/>
                <a:cs typeface="Arial"/>
              </a:rPr>
              <a:t>a</a:t>
            </a:r>
            <a:r>
              <a:rPr sz="2400" spc="-10" dirty="0">
                <a:latin typeface="Arial"/>
                <a:cs typeface="Arial"/>
              </a:rPr>
              <a:t>u</a:t>
            </a:r>
            <a:r>
              <a:rPr sz="2400" dirty="0">
                <a:latin typeface="Arial"/>
                <a:cs typeface="Arial"/>
              </a:rPr>
              <a:t>se  </a:t>
            </a:r>
            <a:r>
              <a:rPr sz="2400" spc="-5" dirty="0">
                <a:latin typeface="Arial"/>
                <a:cs typeface="Arial"/>
              </a:rPr>
              <a:t>different</a:t>
            </a:r>
            <a:r>
              <a:rPr sz="2400" spc="5" dirty="0">
                <a:latin typeface="Arial"/>
                <a:cs typeface="Arial"/>
              </a:rPr>
              <a:t> </a:t>
            </a:r>
            <a:r>
              <a:rPr sz="2400" spc="-5" dirty="0">
                <a:latin typeface="Arial"/>
                <a:cs typeface="Arial"/>
              </a:rPr>
              <a:t>moods.</a:t>
            </a:r>
            <a:endParaRPr sz="2400">
              <a:latin typeface="Arial"/>
              <a:cs typeface="Arial"/>
            </a:endParaRPr>
          </a:p>
          <a:p>
            <a:pPr marL="12700" marR="7620">
              <a:lnSpc>
                <a:spcPct val="100000"/>
              </a:lnSpc>
              <a:spcBef>
                <a:spcPts val="600"/>
              </a:spcBef>
            </a:pPr>
            <a:r>
              <a:rPr sz="2400" i="1" spc="-5" dirty="0">
                <a:latin typeface="Arial"/>
                <a:cs typeface="Arial"/>
              </a:rPr>
              <a:t>Psychological aspects </a:t>
            </a:r>
            <a:r>
              <a:rPr sz="2400" dirty="0">
                <a:latin typeface="Arial"/>
                <a:cs typeface="Arial"/>
              </a:rPr>
              <a:t>of </a:t>
            </a:r>
            <a:r>
              <a:rPr sz="2400" spc="-5" dirty="0">
                <a:latin typeface="Arial"/>
                <a:cs typeface="Arial"/>
              </a:rPr>
              <a:t>entrepreneurs </a:t>
            </a:r>
            <a:r>
              <a:rPr sz="2400" spc="-10" dirty="0">
                <a:latin typeface="Arial"/>
                <a:cs typeface="Arial"/>
              </a:rPr>
              <a:t>and </a:t>
            </a:r>
            <a:r>
              <a:rPr sz="2400" dirty="0">
                <a:latin typeface="Arial"/>
                <a:cs typeface="Arial"/>
              </a:rPr>
              <a:t>consumers,  </a:t>
            </a:r>
            <a:r>
              <a:rPr sz="2400" spc="-5" dirty="0">
                <a:latin typeface="Arial"/>
                <a:cs typeface="Arial"/>
              </a:rPr>
              <a:t>such as moods </a:t>
            </a:r>
            <a:r>
              <a:rPr sz="2400" dirty="0">
                <a:latin typeface="Arial"/>
                <a:cs typeface="Arial"/>
              </a:rPr>
              <a:t>of </a:t>
            </a:r>
            <a:r>
              <a:rPr sz="2400" spc="-5" dirty="0">
                <a:latin typeface="Arial"/>
                <a:cs typeface="Arial"/>
              </a:rPr>
              <a:t>optimism </a:t>
            </a:r>
            <a:r>
              <a:rPr sz="2400" spc="-10" dirty="0">
                <a:latin typeface="Arial"/>
                <a:cs typeface="Arial"/>
              </a:rPr>
              <a:t>and</a:t>
            </a:r>
            <a:r>
              <a:rPr sz="2400" spc="45" dirty="0">
                <a:latin typeface="Arial"/>
                <a:cs typeface="Arial"/>
              </a:rPr>
              <a:t> </a:t>
            </a:r>
            <a:r>
              <a:rPr sz="2400" dirty="0">
                <a:latin typeface="Arial"/>
                <a:cs typeface="Arial"/>
              </a:rPr>
              <a:t>pessimism.</a:t>
            </a:r>
            <a:endParaRPr sz="2400">
              <a:latin typeface="Arial"/>
              <a:cs typeface="Arial"/>
            </a:endParaRPr>
          </a:p>
          <a:p>
            <a:pPr marL="12700" marR="5080">
              <a:lnSpc>
                <a:spcPct val="100000"/>
              </a:lnSpc>
              <a:spcBef>
                <a:spcPts val="590"/>
              </a:spcBef>
              <a:tabLst>
                <a:tab pos="1438275" algn="l"/>
                <a:tab pos="3368675" algn="l"/>
                <a:tab pos="3979545" algn="l"/>
                <a:tab pos="5285105" algn="l"/>
                <a:tab pos="5677535" algn="l"/>
                <a:tab pos="6750050" algn="l"/>
              </a:tabLst>
            </a:pPr>
            <a:r>
              <a:rPr sz="2400" i="1" dirty="0">
                <a:latin typeface="Arial"/>
                <a:cs typeface="Arial"/>
              </a:rPr>
              <a:t>M</a:t>
            </a:r>
            <a:r>
              <a:rPr sz="2400" i="1" spc="-5" dirty="0">
                <a:latin typeface="Arial"/>
                <a:cs typeface="Arial"/>
              </a:rPr>
              <a:t>o</a:t>
            </a:r>
            <a:r>
              <a:rPr sz="2400" i="1" dirty="0">
                <a:latin typeface="Arial"/>
                <a:cs typeface="Arial"/>
              </a:rPr>
              <a:t>n</a:t>
            </a:r>
            <a:r>
              <a:rPr sz="2400" i="1" spc="-10" dirty="0">
                <a:latin typeface="Arial"/>
                <a:cs typeface="Arial"/>
              </a:rPr>
              <a:t>e</a:t>
            </a:r>
            <a:r>
              <a:rPr sz="2400" i="1" dirty="0">
                <a:latin typeface="Arial"/>
                <a:cs typeface="Arial"/>
              </a:rPr>
              <a:t>t</a:t>
            </a:r>
            <a:r>
              <a:rPr sz="2400" i="1" spc="-10" dirty="0">
                <a:latin typeface="Arial"/>
                <a:cs typeface="Arial"/>
              </a:rPr>
              <a:t>a</a:t>
            </a:r>
            <a:r>
              <a:rPr sz="2400" i="1" spc="5" dirty="0">
                <a:latin typeface="Arial"/>
                <a:cs typeface="Arial"/>
              </a:rPr>
              <a:t>r</a:t>
            </a:r>
            <a:r>
              <a:rPr sz="2400" i="1" dirty="0">
                <a:latin typeface="Arial"/>
                <a:cs typeface="Arial"/>
              </a:rPr>
              <a:t>y	</a:t>
            </a:r>
            <a:r>
              <a:rPr sz="2400" i="1" spc="-10" dirty="0">
                <a:latin typeface="Arial"/>
                <a:cs typeface="Arial"/>
              </a:rPr>
              <a:t>phenomeno</a:t>
            </a:r>
            <a:r>
              <a:rPr sz="2400" i="1" dirty="0">
                <a:latin typeface="Arial"/>
                <a:cs typeface="Arial"/>
              </a:rPr>
              <a:t>n	</a:t>
            </a:r>
            <a:r>
              <a:rPr sz="2400" spc="-5" dirty="0">
                <a:latin typeface="Arial"/>
                <a:cs typeface="Arial"/>
              </a:rPr>
              <a:t>li</a:t>
            </a:r>
            <a:r>
              <a:rPr sz="2400" dirty="0">
                <a:latin typeface="Arial"/>
                <a:cs typeface="Arial"/>
              </a:rPr>
              <a:t>ke	ch</a:t>
            </a:r>
            <a:r>
              <a:rPr sz="2400" spc="-10" dirty="0">
                <a:latin typeface="Arial"/>
                <a:cs typeface="Arial"/>
              </a:rPr>
              <a:t>ang</a:t>
            </a:r>
            <a:r>
              <a:rPr sz="2400" dirty="0">
                <a:latin typeface="Arial"/>
                <a:cs typeface="Arial"/>
              </a:rPr>
              <a:t>es	</a:t>
            </a:r>
            <a:r>
              <a:rPr sz="2400" spc="-5" dirty="0">
                <a:latin typeface="Arial"/>
                <a:cs typeface="Arial"/>
              </a:rPr>
              <a:t>i</a:t>
            </a:r>
            <a:r>
              <a:rPr sz="2400" dirty="0">
                <a:latin typeface="Arial"/>
                <a:cs typeface="Arial"/>
              </a:rPr>
              <a:t>n	</a:t>
            </a:r>
            <a:r>
              <a:rPr sz="2400" spc="25" dirty="0">
                <a:latin typeface="Arial"/>
                <a:cs typeface="Arial"/>
              </a:rPr>
              <a:t>m</a:t>
            </a:r>
            <a:r>
              <a:rPr sz="2400" spc="-10" dirty="0">
                <a:latin typeface="Arial"/>
                <a:cs typeface="Arial"/>
              </a:rPr>
              <a:t>one</a:t>
            </a:r>
            <a:r>
              <a:rPr sz="2400" dirty="0">
                <a:latin typeface="Arial"/>
                <a:cs typeface="Arial"/>
              </a:rPr>
              <a:t>y	s</a:t>
            </a:r>
            <a:r>
              <a:rPr sz="2400" spc="-5" dirty="0">
                <a:latin typeface="Arial"/>
                <a:cs typeface="Arial"/>
              </a:rPr>
              <a:t>u</a:t>
            </a:r>
            <a:r>
              <a:rPr sz="2400" spc="-10" dirty="0">
                <a:latin typeface="Arial"/>
                <a:cs typeface="Arial"/>
              </a:rPr>
              <a:t>pp</a:t>
            </a:r>
            <a:r>
              <a:rPr sz="2400" spc="-5" dirty="0">
                <a:latin typeface="Arial"/>
                <a:cs typeface="Arial"/>
              </a:rPr>
              <a:t>l</a:t>
            </a:r>
            <a:r>
              <a:rPr sz="2400" dirty="0">
                <a:latin typeface="Arial"/>
                <a:cs typeface="Arial"/>
              </a:rPr>
              <a:t>y,  rate </a:t>
            </a:r>
            <a:r>
              <a:rPr sz="2400" spc="-5" dirty="0">
                <a:latin typeface="Arial"/>
                <a:cs typeface="Arial"/>
              </a:rPr>
              <a:t>of interest,</a:t>
            </a:r>
            <a:r>
              <a:rPr sz="2400" spc="5" dirty="0">
                <a:latin typeface="Arial"/>
                <a:cs typeface="Arial"/>
              </a:rPr>
              <a:t> </a:t>
            </a:r>
            <a:r>
              <a:rPr sz="2400" dirty="0">
                <a:latin typeface="Arial"/>
                <a:cs typeface="Arial"/>
              </a:rPr>
              <a:t>etc.</a:t>
            </a:r>
            <a:endParaRPr sz="2400">
              <a:latin typeface="Arial"/>
              <a:cs typeface="Arial"/>
            </a:endParaRPr>
          </a:p>
        </p:txBody>
      </p:sp>
      <p:sp>
        <p:nvSpPr>
          <p:cNvPr id="8" name="object 8"/>
          <p:cNvSpPr txBox="1"/>
          <p:nvPr/>
        </p:nvSpPr>
        <p:spPr>
          <a:xfrm>
            <a:off x="535940" y="416179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9" name="object 9"/>
          <p:cNvSpPr txBox="1"/>
          <p:nvPr/>
        </p:nvSpPr>
        <p:spPr>
          <a:xfrm>
            <a:off x="535940" y="496950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10" name="object 10"/>
          <p:cNvSpPr txBox="1"/>
          <p:nvPr/>
        </p:nvSpPr>
        <p:spPr>
          <a:xfrm>
            <a:off x="878839" y="4192270"/>
            <a:ext cx="7724775" cy="2382704"/>
          </a:xfrm>
          <a:prstGeom prst="rect">
            <a:avLst/>
          </a:prstGeom>
        </p:spPr>
        <p:txBody>
          <a:bodyPr vert="horz" wrap="square" lIns="0" tIns="12700" rIns="0" bIns="0" rtlCol="0">
            <a:spAutoFit/>
          </a:bodyPr>
          <a:lstStyle/>
          <a:p>
            <a:pPr marL="12700" marR="5080">
              <a:lnSpc>
                <a:spcPct val="100000"/>
              </a:lnSpc>
              <a:spcBef>
                <a:spcPts val="100"/>
              </a:spcBef>
              <a:tabLst>
                <a:tab pos="1590040" algn="l"/>
                <a:tab pos="2837180" algn="l"/>
                <a:tab pos="3725545" algn="l"/>
                <a:tab pos="4292600" algn="l"/>
                <a:tab pos="5128895" algn="l"/>
                <a:tab pos="6933565" algn="l"/>
              </a:tabLst>
            </a:pPr>
            <a:r>
              <a:rPr sz="2400" i="1" spc="-15" dirty="0">
                <a:latin typeface="Arial"/>
                <a:cs typeface="Arial"/>
              </a:rPr>
              <a:t>E</a:t>
            </a:r>
            <a:r>
              <a:rPr sz="2400" i="1" dirty="0">
                <a:latin typeface="Arial"/>
                <a:cs typeface="Arial"/>
              </a:rPr>
              <a:t>co</a:t>
            </a:r>
            <a:r>
              <a:rPr sz="2400" i="1" spc="-10" dirty="0">
                <a:latin typeface="Arial"/>
                <a:cs typeface="Arial"/>
              </a:rPr>
              <a:t>no</a:t>
            </a:r>
            <a:r>
              <a:rPr sz="2400" i="1" spc="-20" dirty="0">
                <a:latin typeface="Arial"/>
                <a:cs typeface="Arial"/>
              </a:rPr>
              <a:t>m</a:t>
            </a:r>
            <a:r>
              <a:rPr sz="2400" i="1" spc="-5" dirty="0">
                <a:latin typeface="Arial"/>
                <a:cs typeface="Arial"/>
              </a:rPr>
              <a:t>i</a:t>
            </a:r>
            <a:r>
              <a:rPr sz="2400" i="1" dirty="0">
                <a:latin typeface="Arial"/>
                <a:cs typeface="Arial"/>
              </a:rPr>
              <a:t>c	</a:t>
            </a:r>
            <a:r>
              <a:rPr sz="2400" i="1" spc="10" dirty="0">
                <a:latin typeface="Arial"/>
                <a:cs typeface="Arial"/>
              </a:rPr>
              <a:t>f</a:t>
            </a:r>
            <a:r>
              <a:rPr sz="2400" i="1" spc="-10" dirty="0">
                <a:latin typeface="Arial"/>
                <a:cs typeface="Arial"/>
              </a:rPr>
              <a:t>a</a:t>
            </a:r>
            <a:r>
              <a:rPr sz="2400" i="1" dirty="0">
                <a:latin typeface="Arial"/>
                <a:cs typeface="Arial"/>
              </a:rPr>
              <a:t>ct</a:t>
            </a:r>
            <a:r>
              <a:rPr sz="2400" i="1" spc="-10" dirty="0">
                <a:latin typeface="Arial"/>
                <a:cs typeface="Arial"/>
              </a:rPr>
              <a:t>o</a:t>
            </a:r>
            <a:r>
              <a:rPr sz="2400" i="1" spc="5" dirty="0">
                <a:latin typeface="Arial"/>
                <a:cs typeface="Arial"/>
              </a:rPr>
              <a:t>r</a:t>
            </a:r>
            <a:r>
              <a:rPr sz="2400" i="1" spc="10" dirty="0">
                <a:latin typeface="Arial"/>
                <a:cs typeface="Arial"/>
              </a:rPr>
              <a:t>s</a:t>
            </a:r>
            <a:r>
              <a:rPr sz="2400" dirty="0">
                <a:latin typeface="Arial"/>
                <a:cs typeface="Arial"/>
              </a:rPr>
              <a:t>,	s</a:t>
            </a:r>
            <a:r>
              <a:rPr sz="2400" spc="-5" dirty="0">
                <a:latin typeface="Arial"/>
                <a:cs typeface="Arial"/>
              </a:rPr>
              <a:t>u</a:t>
            </a:r>
            <a:r>
              <a:rPr sz="2400" spc="5" dirty="0">
                <a:latin typeface="Arial"/>
                <a:cs typeface="Arial"/>
              </a:rPr>
              <a:t>c</a:t>
            </a:r>
            <a:r>
              <a:rPr sz="2400" dirty="0">
                <a:latin typeface="Arial"/>
                <a:cs typeface="Arial"/>
              </a:rPr>
              <a:t>h	as	</a:t>
            </a:r>
            <a:r>
              <a:rPr sz="2400" spc="-10" dirty="0">
                <a:latin typeface="Arial"/>
                <a:cs typeface="Arial"/>
              </a:rPr>
              <a:t>ove</a:t>
            </a:r>
            <a:r>
              <a:rPr sz="2400" dirty="0">
                <a:latin typeface="Arial"/>
                <a:cs typeface="Arial"/>
              </a:rPr>
              <a:t>r	</a:t>
            </a:r>
            <a:r>
              <a:rPr sz="2400" spc="-5" dirty="0">
                <a:latin typeface="Arial"/>
                <a:cs typeface="Arial"/>
              </a:rPr>
              <a:t>i</a:t>
            </a:r>
            <a:r>
              <a:rPr sz="2400" spc="-10" dirty="0">
                <a:latin typeface="Arial"/>
                <a:cs typeface="Arial"/>
              </a:rPr>
              <a:t>nve</a:t>
            </a:r>
            <a:r>
              <a:rPr sz="2400" dirty="0">
                <a:latin typeface="Arial"/>
                <a:cs typeface="Arial"/>
              </a:rPr>
              <a:t>st</a:t>
            </a:r>
            <a:r>
              <a:rPr sz="2400" spc="25" dirty="0">
                <a:latin typeface="Arial"/>
                <a:cs typeface="Arial"/>
              </a:rPr>
              <a:t>m</a:t>
            </a:r>
            <a:r>
              <a:rPr sz="2400" spc="-10" dirty="0">
                <a:latin typeface="Arial"/>
                <a:cs typeface="Arial"/>
              </a:rPr>
              <a:t>en</a:t>
            </a:r>
            <a:r>
              <a:rPr sz="2400" dirty="0">
                <a:latin typeface="Arial"/>
                <a:cs typeface="Arial"/>
              </a:rPr>
              <a:t>t,	</a:t>
            </a:r>
            <a:r>
              <a:rPr sz="2400" spc="-10" dirty="0">
                <a:latin typeface="Arial"/>
                <a:cs typeface="Arial"/>
              </a:rPr>
              <a:t>un</a:t>
            </a:r>
            <a:r>
              <a:rPr sz="2400" dirty="0">
                <a:latin typeface="Arial"/>
                <a:cs typeface="Arial"/>
              </a:rPr>
              <a:t>d</a:t>
            </a:r>
            <a:r>
              <a:rPr sz="2400" spc="-10" dirty="0">
                <a:latin typeface="Arial"/>
                <a:cs typeface="Arial"/>
              </a:rPr>
              <a:t>e</a:t>
            </a:r>
            <a:r>
              <a:rPr sz="2400" dirty="0">
                <a:latin typeface="Arial"/>
                <a:cs typeface="Arial"/>
              </a:rPr>
              <a:t>r  </a:t>
            </a:r>
            <a:r>
              <a:rPr sz="2400" spc="-5" dirty="0">
                <a:latin typeface="Arial"/>
                <a:cs typeface="Arial"/>
              </a:rPr>
              <a:t>consumption and </a:t>
            </a:r>
            <a:r>
              <a:rPr sz="2400" spc="-10" dirty="0">
                <a:latin typeface="Arial"/>
                <a:cs typeface="Arial"/>
              </a:rPr>
              <a:t>over</a:t>
            </a:r>
            <a:r>
              <a:rPr sz="2400" spc="5" dirty="0">
                <a:latin typeface="Arial"/>
                <a:cs typeface="Arial"/>
              </a:rPr>
              <a:t> </a:t>
            </a:r>
            <a:r>
              <a:rPr sz="2400" spc="-5" dirty="0">
                <a:latin typeface="Arial"/>
                <a:cs typeface="Arial"/>
              </a:rPr>
              <a:t>savings.</a:t>
            </a:r>
            <a:endParaRPr sz="2400" dirty="0">
              <a:latin typeface="Arial"/>
              <a:cs typeface="Arial"/>
            </a:endParaRPr>
          </a:p>
          <a:p>
            <a:pPr marL="12700" marR="5080">
              <a:lnSpc>
                <a:spcPct val="100000"/>
              </a:lnSpc>
              <a:spcBef>
                <a:spcPts val="600"/>
              </a:spcBef>
            </a:pPr>
            <a:r>
              <a:rPr sz="2400" spc="-5" dirty="0">
                <a:latin typeface="Arial"/>
                <a:cs typeface="Arial"/>
              </a:rPr>
              <a:t>Shocks in the conditions </a:t>
            </a:r>
            <a:r>
              <a:rPr sz="2400" spc="-10" dirty="0">
                <a:latin typeface="Arial"/>
                <a:cs typeface="Arial"/>
              </a:rPr>
              <a:t>under </a:t>
            </a:r>
            <a:r>
              <a:rPr sz="2400" spc="-5" dirty="0">
                <a:latin typeface="Arial"/>
                <a:cs typeface="Arial"/>
              </a:rPr>
              <a:t>which producers supply  </a:t>
            </a:r>
            <a:r>
              <a:rPr sz="2400" spc="-10" dirty="0">
                <a:latin typeface="Arial"/>
                <a:cs typeface="Arial"/>
              </a:rPr>
              <a:t>goods </a:t>
            </a:r>
            <a:r>
              <a:rPr sz="2400" spc="-5" dirty="0">
                <a:latin typeface="Arial"/>
                <a:cs typeface="Arial"/>
              </a:rPr>
              <a:t>such as </a:t>
            </a:r>
            <a:r>
              <a:rPr sz="2400" i="1" spc="-5" dirty="0">
                <a:latin typeface="Arial"/>
                <a:cs typeface="Arial"/>
              </a:rPr>
              <a:t>technological</a:t>
            </a:r>
            <a:r>
              <a:rPr sz="2400" i="1" spc="20" dirty="0">
                <a:latin typeface="Arial"/>
                <a:cs typeface="Arial"/>
              </a:rPr>
              <a:t> </a:t>
            </a:r>
            <a:r>
              <a:rPr sz="2400" i="1" spc="-5" dirty="0">
                <a:latin typeface="Arial"/>
                <a:cs typeface="Arial"/>
              </a:rPr>
              <a:t>breakthroughs.</a:t>
            </a:r>
            <a:endParaRPr lang="en-US" sz="2400" i="1" spc="-5" dirty="0">
              <a:latin typeface="Arial"/>
              <a:cs typeface="Arial"/>
            </a:endParaRPr>
          </a:p>
          <a:p>
            <a:pPr marL="12700" marR="5080">
              <a:lnSpc>
                <a:spcPct val="100000"/>
              </a:lnSpc>
              <a:spcBef>
                <a:spcPts val="600"/>
              </a:spcBef>
            </a:pPr>
            <a:r>
              <a:rPr lang="en-US" sz="2400" i="1" spc="-5" dirty="0">
                <a:latin typeface="Arial"/>
                <a:cs typeface="Arial"/>
              </a:rPr>
              <a:t>In present scenario pandemic or some time epidemic phenomenon also influence </a:t>
            </a:r>
            <a:r>
              <a:rPr lang="en-US" sz="2400" i="1" spc="-5">
                <a:latin typeface="Arial"/>
                <a:cs typeface="Arial"/>
              </a:rPr>
              <a:t>trade cycle. </a:t>
            </a:r>
            <a:endParaRPr sz="24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48939" y="397509"/>
            <a:ext cx="3549650" cy="635000"/>
          </a:xfrm>
          <a:prstGeom prst="rect">
            <a:avLst/>
          </a:prstGeom>
        </p:spPr>
        <p:txBody>
          <a:bodyPr vert="horz" wrap="square" lIns="0" tIns="12700" rIns="0" bIns="0" rtlCol="0">
            <a:spAutoFit/>
          </a:bodyPr>
          <a:lstStyle/>
          <a:p>
            <a:pPr marL="12700">
              <a:lnSpc>
                <a:spcPct val="100000"/>
              </a:lnSpc>
              <a:spcBef>
                <a:spcPts val="100"/>
              </a:spcBef>
            </a:pPr>
            <a:r>
              <a:rPr sz="4000" spc="-5" dirty="0"/>
              <a:t>Keynes’</a:t>
            </a:r>
            <a:r>
              <a:rPr sz="4000" spc="-85" dirty="0"/>
              <a:t> </a:t>
            </a:r>
            <a:r>
              <a:rPr sz="4000" spc="-5" dirty="0"/>
              <a:t>Theory</a:t>
            </a:r>
            <a:endParaRPr sz="4000"/>
          </a:p>
        </p:txBody>
      </p:sp>
      <p:sp>
        <p:nvSpPr>
          <p:cNvPr id="3" name="object 3"/>
          <p:cNvSpPr txBox="1"/>
          <p:nvPr/>
        </p:nvSpPr>
        <p:spPr>
          <a:xfrm>
            <a:off x="688340" y="14617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297939" y="1497329"/>
            <a:ext cx="7294880" cy="452120"/>
          </a:xfrm>
          <a:prstGeom prst="rect">
            <a:avLst/>
          </a:prstGeom>
        </p:spPr>
        <p:txBody>
          <a:bodyPr vert="horz" wrap="square" lIns="0" tIns="12700" rIns="0" bIns="0" rtlCol="0">
            <a:spAutoFit/>
          </a:bodyPr>
          <a:lstStyle/>
          <a:p>
            <a:pPr marL="12700">
              <a:lnSpc>
                <a:spcPct val="100000"/>
              </a:lnSpc>
              <a:spcBef>
                <a:spcPts val="100"/>
              </a:spcBef>
              <a:tabLst>
                <a:tab pos="1611630" algn="l"/>
                <a:tab pos="2282825" algn="l"/>
                <a:tab pos="3964304" algn="l"/>
                <a:tab pos="5008245" algn="l"/>
                <a:tab pos="7083425" algn="l"/>
              </a:tabLst>
            </a:pPr>
            <a:r>
              <a:rPr sz="2800" spc="-10" dirty="0">
                <a:latin typeface="Arial"/>
                <a:cs typeface="Arial"/>
              </a:rPr>
              <a:t>K</a:t>
            </a:r>
            <a:r>
              <a:rPr sz="2800" spc="-5" dirty="0">
                <a:latin typeface="Arial"/>
                <a:cs typeface="Arial"/>
              </a:rPr>
              <a:t>e</a:t>
            </a:r>
            <a:r>
              <a:rPr sz="2800" spc="-15" dirty="0">
                <a:latin typeface="Arial"/>
                <a:cs typeface="Arial"/>
              </a:rPr>
              <a:t>y</a:t>
            </a:r>
            <a:r>
              <a:rPr sz="2800" spc="-5" dirty="0">
                <a:latin typeface="Arial"/>
                <a:cs typeface="Arial"/>
              </a:rPr>
              <a:t>ne</a:t>
            </a:r>
            <a:r>
              <a:rPr sz="2800" dirty="0">
                <a:latin typeface="Arial"/>
                <a:cs typeface="Arial"/>
              </a:rPr>
              <a:t>s	</a:t>
            </a:r>
            <a:r>
              <a:rPr sz="2800" spc="-5" dirty="0">
                <a:latin typeface="Arial"/>
                <a:cs typeface="Arial"/>
              </a:rPr>
              <a:t>i</a:t>
            </a:r>
            <a:r>
              <a:rPr sz="2800" dirty="0">
                <a:latin typeface="Arial"/>
                <a:cs typeface="Arial"/>
              </a:rPr>
              <a:t>s	</a:t>
            </a:r>
            <a:r>
              <a:rPr sz="2800" spc="5" dirty="0">
                <a:latin typeface="Arial"/>
                <a:cs typeface="Arial"/>
              </a:rPr>
              <a:t>c</a:t>
            </a:r>
            <a:r>
              <a:rPr sz="2800" spc="-5" dirty="0">
                <a:latin typeface="Arial"/>
                <a:cs typeface="Arial"/>
              </a:rPr>
              <a:t>red</a:t>
            </a:r>
            <a:r>
              <a:rPr sz="2800" spc="5" dirty="0">
                <a:latin typeface="Arial"/>
                <a:cs typeface="Arial"/>
              </a:rPr>
              <a:t>i</a:t>
            </a:r>
            <a:r>
              <a:rPr sz="2800" dirty="0">
                <a:latin typeface="Arial"/>
                <a:cs typeface="Arial"/>
              </a:rPr>
              <a:t>t</a:t>
            </a:r>
            <a:r>
              <a:rPr sz="2800" spc="-5" dirty="0">
                <a:latin typeface="Arial"/>
                <a:cs typeface="Arial"/>
              </a:rPr>
              <a:t>e</a:t>
            </a:r>
            <a:r>
              <a:rPr sz="2800" dirty="0">
                <a:latin typeface="Arial"/>
                <a:cs typeface="Arial"/>
              </a:rPr>
              <a:t>d	</a:t>
            </a:r>
            <a:r>
              <a:rPr sz="2800" spc="-25" dirty="0">
                <a:latin typeface="Arial"/>
                <a:cs typeface="Arial"/>
              </a:rPr>
              <a:t>w</a:t>
            </a:r>
            <a:r>
              <a:rPr sz="2800" spc="-5" dirty="0">
                <a:latin typeface="Arial"/>
                <a:cs typeface="Arial"/>
              </a:rPr>
              <a:t>i</a:t>
            </a:r>
            <a:r>
              <a:rPr sz="2800" dirty="0">
                <a:latin typeface="Arial"/>
                <a:cs typeface="Arial"/>
              </a:rPr>
              <a:t>th	</a:t>
            </a:r>
            <a:r>
              <a:rPr sz="2800" spc="-5" dirty="0">
                <a:latin typeface="Arial"/>
                <a:cs typeface="Arial"/>
              </a:rPr>
              <a:t>p</a:t>
            </a:r>
            <a:r>
              <a:rPr sz="2800" spc="5" dirty="0">
                <a:latin typeface="Arial"/>
                <a:cs typeface="Arial"/>
              </a:rPr>
              <a:t>r</a:t>
            </a:r>
            <a:r>
              <a:rPr sz="2800" spc="-5" dirty="0">
                <a:latin typeface="Arial"/>
                <a:cs typeface="Arial"/>
              </a:rPr>
              <a:t>esen</a:t>
            </a:r>
            <a:r>
              <a:rPr sz="2800" dirty="0">
                <a:latin typeface="Arial"/>
                <a:cs typeface="Arial"/>
              </a:rPr>
              <a:t>t</a:t>
            </a:r>
            <a:r>
              <a:rPr sz="2800" spc="5" dirty="0">
                <a:latin typeface="Arial"/>
                <a:cs typeface="Arial"/>
              </a:rPr>
              <a:t>i</a:t>
            </a:r>
            <a:r>
              <a:rPr sz="2800" spc="-5" dirty="0">
                <a:latin typeface="Arial"/>
                <a:cs typeface="Arial"/>
              </a:rPr>
              <a:t>n</a:t>
            </a:r>
            <a:r>
              <a:rPr sz="2800" dirty="0">
                <a:latin typeface="Arial"/>
                <a:cs typeface="Arial"/>
              </a:rPr>
              <a:t>g	a</a:t>
            </a:r>
            <a:endParaRPr sz="2800">
              <a:latin typeface="Arial"/>
              <a:cs typeface="Arial"/>
            </a:endParaRPr>
          </a:p>
        </p:txBody>
      </p:sp>
      <p:sp>
        <p:nvSpPr>
          <p:cNvPr id="5" name="object 5"/>
          <p:cNvSpPr txBox="1"/>
          <p:nvPr/>
        </p:nvSpPr>
        <p:spPr>
          <a:xfrm>
            <a:off x="1297939" y="1882140"/>
            <a:ext cx="7297420" cy="835660"/>
          </a:xfrm>
          <a:prstGeom prst="rect">
            <a:avLst/>
          </a:prstGeom>
        </p:spPr>
        <p:txBody>
          <a:bodyPr vert="horz" wrap="square" lIns="0" tIns="60960" rIns="0" bIns="0" rtlCol="0">
            <a:spAutoFit/>
          </a:bodyPr>
          <a:lstStyle/>
          <a:p>
            <a:pPr marL="12700" marR="5080">
              <a:lnSpc>
                <a:spcPts val="3020"/>
              </a:lnSpc>
              <a:spcBef>
                <a:spcPts val="480"/>
              </a:spcBef>
              <a:tabLst>
                <a:tab pos="2122170" algn="l"/>
                <a:tab pos="3836035" algn="l"/>
                <a:tab pos="4561840" algn="l"/>
                <a:tab pos="6057265" algn="l"/>
              </a:tabLst>
            </a:pPr>
            <a:r>
              <a:rPr sz="2800" dirty="0">
                <a:latin typeface="Arial"/>
                <a:cs typeface="Arial"/>
              </a:rPr>
              <a:t>s</a:t>
            </a:r>
            <a:r>
              <a:rPr sz="2800" spc="-15" dirty="0">
                <a:latin typeface="Arial"/>
                <a:cs typeface="Arial"/>
              </a:rPr>
              <a:t>y</a:t>
            </a:r>
            <a:r>
              <a:rPr sz="2800" spc="5" dirty="0">
                <a:latin typeface="Arial"/>
                <a:cs typeface="Arial"/>
              </a:rPr>
              <a:t>s</a:t>
            </a:r>
            <a:r>
              <a:rPr sz="2800" dirty="0">
                <a:latin typeface="Arial"/>
                <a:cs typeface="Arial"/>
              </a:rPr>
              <a:t>t</a:t>
            </a:r>
            <a:r>
              <a:rPr sz="2800" spc="-5" dirty="0">
                <a:latin typeface="Arial"/>
                <a:cs typeface="Arial"/>
              </a:rPr>
              <a:t>e</a:t>
            </a:r>
            <a:r>
              <a:rPr sz="2800" spc="10" dirty="0">
                <a:latin typeface="Arial"/>
                <a:cs typeface="Arial"/>
              </a:rPr>
              <a:t>m</a:t>
            </a:r>
            <a:r>
              <a:rPr sz="2800" spc="-5" dirty="0">
                <a:latin typeface="Arial"/>
                <a:cs typeface="Arial"/>
              </a:rPr>
              <a:t>a</a:t>
            </a:r>
            <a:r>
              <a:rPr sz="2800" dirty="0">
                <a:latin typeface="Arial"/>
                <a:cs typeface="Arial"/>
              </a:rPr>
              <a:t>t</a:t>
            </a:r>
            <a:r>
              <a:rPr sz="2800" spc="5" dirty="0">
                <a:latin typeface="Arial"/>
                <a:cs typeface="Arial"/>
              </a:rPr>
              <a:t>i</a:t>
            </a:r>
            <a:r>
              <a:rPr sz="2800" dirty="0">
                <a:latin typeface="Arial"/>
                <a:cs typeface="Arial"/>
              </a:rPr>
              <a:t>c	</a:t>
            </a:r>
            <a:r>
              <a:rPr sz="2800" spc="-5" dirty="0">
                <a:latin typeface="Arial"/>
                <a:cs typeface="Arial"/>
              </a:rPr>
              <a:t>a</a:t>
            </a:r>
            <a:r>
              <a:rPr sz="2800" spc="10" dirty="0">
                <a:latin typeface="Arial"/>
                <a:cs typeface="Arial"/>
              </a:rPr>
              <a:t>n</a:t>
            </a:r>
            <a:r>
              <a:rPr sz="2800" spc="-10" dirty="0">
                <a:latin typeface="Arial"/>
                <a:cs typeface="Arial"/>
              </a:rPr>
              <a:t>a</a:t>
            </a:r>
            <a:r>
              <a:rPr sz="2800" spc="5" dirty="0">
                <a:latin typeface="Arial"/>
                <a:cs typeface="Arial"/>
              </a:rPr>
              <a:t>l</a:t>
            </a:r>
            <a:r>
              <a:rPr sz="2800" spc="-15" dirty="0">
                <a:latin typeface="Arial"/>
                <a:cs typeface="Arial"/>
              </a:rPr>
              <a:t>y</a:t>
            </a:r>
            <a:r>
              <a:rPr sz="2800" spc="5" dirty="0">
                <a:latin typeface="Arial"/>
                <a:cs typeface="Arial"/>
              </a:rPr>
              <a:t>s</a:t>
            </a:r>
            <a:r>
              <a:rPr sz="2800" spc="-5" dirty="0">
                <a:latin typeface="Arial"/>
                <a:cs typeface="Arial"/>
              </a:rPr>
              <a:t>i</a:t>
            </a:r>
            <a:r>
              <a:rPr sz="2800" dirty="0">
                <a:latin typeface="Arial"/>
                <a:cs typeface="Arial"/>
              </a:rPr>
              <a:t>s	</a:t>
            </a:r>
            <a:r>
              <a:rPr sz="2800" spc="-5" dirty="0">
                <a:latin typeface="Arial"/>
                <a:cs typeface="Arial"/>
              </a:rPr>
              <a:t>o</a:t>
            </a:r>
            <a:r>
              <a:rPr sz="2800" dirty="0">
                <a:latin typeface="Arial"/>
                <a:cs typeface="Arial"/>
              </a:rPr>
              <a:t>f	f</a:t>
            </a:r>
            <a:r>
              <a:rPr sz="2800" spc="-10" dirty="0">
                <a:latin typeface="Arial"/>
                <a:cs typeface="Arial"/>
              </a:rPr>
              <a:t>a</a:t>
            </a:r>
            <a:r>
              <a:rPr sz="2800" spc="5" dirty="0">
                <a:latin typeface="Arial"/>
                <a:cs typeface="Arial"/>
              </a:rPr>
              <a:t>c</a:t>
            </a:r>
            <a:r>
              <a:rPr sz="2800" dirty="0">
                <a:latin typeface="Arial"/>
                <a:cs typeface="Arial"/>
              </a:rPr>
              <a:t>t</a:t>
            </a:r>
            <a:r>
              <a:rPr sz="2800" spc="-5" dirty="0">
                <a:latin typeface="Arial"/>
                <a:cs typeface="Arial"/>
              </a:rPr>
              <a:t>or</a:t>
            </a:r>
            <a:r>
              <a:rPr sz="2800" dirty="0">
                <a:latin typeface="Arial"/>
                <a:cs typeface="Arial"/>
              </a:rPr>
              <a:t>s	</a:t>
            </a:r>
            <a:r>
              <a:rPr sz="2800" spc="5" dirty="0">
                <a:latin typeface="Arial"/>
                <a:cs typeface="Arial"/>
              </a:rPr>
              <a:t>c</a:t>
            </a:r>
            <a:r>
              <a:rPr sz="2800" spc="-5" dirty="0">
                <a:latin typeface="Arial"/>
                <a:cs typeface="Arial"/>
              </a:rPr>
              <a:t>aus</a:t>
            </a:r>
            <a:r>
              <a:rPr sz="2800" spc="5" dirty="0">
                <a:latin typeface="Arial"/>
                <a:cs typeface="Arial"/>
              </a:rPr>
              <a:t>i</a:t>
            </a:r>
            <a:r>
              <a:rPr sz="2800" spc="-10" dirty="0">
                <a:latin typeface="Arial"/>
                <a:cs typeface="Arial"/>
              </a:rPr>
              <a:t>n</a:t>
            </a:r>
            <a:r>
              <a:rPr sz="2800" dirty="0">
                <a:latin typeface="Arial"/>
                <a:cs typeface="Arial"/>
              </a:rPr>
              <a:t>g  </a:t>
            </a:r>
            <a:r>
              <a:rPr sz="2800" spc="-5" dirty="0">
                <a:latin typeface="Arial"/>
                <a:cs typeface="Arial"/>
              </a:rPr>
              <a:t>business</a:t>
            </a:r>
            <a:r>
              <a:rPr sz="2800" dirty="0">
                <a:latin typeface="Arial"/>
                <a:cs typeface="Arial"/>
              </a:rPr>
              <a:t> </a:t>
            </a:r>
            <a:r>
              <a:rPr sz="2800" spc="-5" dirty="0">
                <a:latin typeface="Arial"/>
                <a:cs typeface="Arial"/>
              </a:rPr>
              <a:t>cycles.</a:t>
            </a:r>
            <a:endParaRPr sz="2800">
              <a:latin typeface="Arial"/>
              <a:cs typeface="Arial"/>
            </a:endParaRPr>
          </a:p>
        </p:txBody>
      </p:sp>
      <p:sp>
        <p:nvSpPr>
          <p:cNvPr id="6" name="object 6"/>
          <p:cNvSpPr txBox="1"/>
          <p:nvPr/>
        </p:nvSpPr>
        <p:spPr>
          <a:xfrm>
            <a:off x="688340" y="270129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7" name="object 7"/>
          <p:cNvSpPr txBox="1"/>
          <p:nvPr/>
        </p:nvSpPr>
        <p:spPr>
          <a:xfrm>
            <a:off x="1297939" y="2738120"/>
            <a:ext cx="7303770" cy="835660"/>
          </a:xfrm>
          <a:prstGeom prst="rect">
            <a:avLst/>
          </a:prstGeom>
        </p:spPr>
        <p:txBody>
          <a:bodyPr vert="horz" wrap="square" lIns="0" tIns="60960" rIns="0" bIns="0" rtlCol="0">
            <a:spAutoFit/>
          </a:bodyPr>
          <a:lstStyle/>
          <a:p>
            <a:pPr marL="12700" marR="5080">
              <a:lnSpc>
                <a:spcPts val="3020"/>
              </a:lnSpc>
              <a:spcBef>
                <a:spcPts val="480"/>
              </a:spcBef>
              <a:tabLst>
                <a:tab pos="5521325" algn="l"/>
              </a:tabLst>
            </a:pPr>
            <a:r>
              <a:rPr sz="2800" dirty="0">
                <a:latin typeface="Arial"/>
                <a:cs typeface="Arial"/>
              </a:rPr>
              <a:t>Economic  </a:t>
            </a:r>
            <a:r>
              <a:rPr sz="2800" spc="-5" dirty="0">
                <a:latin typeface="Arial"/>
                <a:cs typeface="Arial"/>
              </a:rPr>
              <a:t>fluctuations  </a:t>
            </a:r>
            <a:r>
              <a:rPr sz="2800" dirty="0">
                <a:latin typeface="Arial"/>
                <a:cs typeface="Arial"/>
              </a:rPr>
              <a:t>are</a:t>
            </a:r>
            <a:r>
              <a:rPr sz="2800" spc="-405" dirty="0">
                <a:latin typeface="Arial"/>
                <a:cs typeface="Arial"/>
              </a:rPr>
              <a:t> </a:t>
            </a:r>
            <a:r>
              <a:rPr sz="2800" dirty="0">
                <a:latin typeface="Arial"/>
                <a:cs typeface="Arial"/>
              </a:rPr>
              <a:t>due</a:t>
            </a:r>
            <a:r>
              <a:rPr sz="2800" spc="375" dirty="0">
                <a:latin typeface="Arial"/>
                <a:cs typeface="Arial"/>
              </a:rPr>
              <a:t> </a:t>
            </a:r>
            <a:r>
              <a:rPr sz="2800" dirty="0">
                <a:latin typeface="Arial"/>
                <a:cs typeface="Arial"/>
              </a:rPr>
              <a:t>to	</a:t>
            </a:r>
            <a:r>
              <a:rPr sz="2800" dirty="0">
                <a:solidFill>
                  <a:srgbClr val="000099"/>
                </a:solidFill>
                <a:latin typeface="Arial"/>
                <a:cs typeface="Arial"/>
              </a:rPr>
              <a:t>changes in  </a:t>
            </a:r>
            <a:r>
              <a:rPr sz="2800" spc="-5" dirty="0">
                <a:solidFill>
                  <a:srgbClr val="000099"/>
                </a:solidFill>
                <a:latin typeface="Arial"/>
                <a:cs typeface="Arial"/>
              </a:rPr>
              <a:t>rate </a:t>
            </a:r>
            <a:r>
              <a:rPr sz="2800" spc="5">
                <a:solidFill>
                  <a:srgbClr val="000099"/>
                </a:solidFill>
                <a:latin typeface="Arial"/>
                <a:cs typeface="Arial"/>
              </a:rPr>
              <a:t>of</a:t>
            </a:r>
            <a:r>
              <a:rPr sz="2800" spc="-15">
                <a:solidFill>
                  <a:srgbClr val="000099"/>
                </a:solidFill>
                <a:latin typeface="Arial"/>
                <a:cs typeface="Arial"/>
              </a:rPr>
              <a:t> </a:t>
            </a:r>
            <a:r>
              <a:rPr sz="2800" spc="-5">
                <a:solidFill>
                  <a:srgbClr val="000099"/>
                </a:solidFill>
                <a:latin typeface="Arial"/>
                <a:cs typeface="Arial"/>
              </a:rPr>
              <a:t>investment</a:t>
            </a:r>
            <a:r>
              <a:rPr lang="en-US" sz="2800" spc="-5" dirty="0">
                <a:solidFill>
                  <a:srgbClr val="000099"/>
                </a:solidFill>
                <a:latin typeface="Arial"/>
                <a:cs typeface="Arial"/>
              </a:rPr>
              <a:t>.</a:t>
            </a:r>
            <a:endParaRPr sz="2800">
              <a:latin typeface="Arial"/>
              <a:cs typeface="Arial"/>
            </a:endParaRPr>
          </a:p>
        </p:txBody>
      </p:sp>
      <p:sp>
        <p:nvSpPr>
          <p:cNvPr id="8" name="object 8"/>
          <p:cNvSpPr txBox="1"/>
          <p:nvPr/>
        </p:nvSpPr>
        <p:spPr>
          <a:xfrm>
            <a:off x="1145539" y="35572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1678939" y="3594100"/>
            <a:ext cx="5444490" cy="452120"/>
          </a:xfrm>
          <a:prstGeom prst="rect">
            <a:avLst/>
          </a:prstGeom>
        </p:spPr>
        <p:txBody>
          <a:bodyPr vert="horz" wrap="square" lIns="0" tIns="12700" rIns="0" bIns="0" rtlCol="0">
            <a:spAutoFit/>
          </a:bodyPr>
          <a:lstStyle/>
          <a:p>
            <a:pPr marL="12700">
              <a:lnSpc>
                <a:spcPct val="100000"/>
              </a:lnSpc>
              <a:spcBef>
                <a:spcPts val="100"/>
              </a:spcBef>
            </a:pPr>
            <a:r>
              <a:rPr sz="2800" spc="-5" dirty="0">
                <a:latin typeface="Arial"/>
                <a:cs typeface="Arial"/>
              </a:rPr>
              <a:t>Rate of </a:t>
            </a:r>
            <a:r>
              <a:rPr sz="2800" dirty="0">
                <a:latin typeface="Arial"/>
                <a:cs typeface="Arial"/>
              </a:rPr>
              <a:t>investment </a:t>
            </a:r>
            <a:r>
              <a:rPr sz="2800" spc="-5" dirty="0">
                <a:latin typeface="Arial"/>
                <a:cs typeface="Arial"/>
              </a:rPr>
              <a:t>depends</a:t>
            </a:r>
            <a:r>
              <a:rPr sz="2800" spc="-85" dirty="0">
                <a:latin typeface="Arial"/>
                <a:cs typeface="Arial"/>
              </a:rPr>
              <a:t> </a:t>
            </a:r>
            <a:r>
              <a:rPr sz="2800" spc="-5" dirty="0">
                <a:latin typeface="Arial"/>
                <a:cs typeface="Arial"/>
              </a:rPr>
              <a:t>upon:</a:t>
            </a:r>
            <a:endParaRPr sz="2800">
              <a:latin typeface="Arial"/>
              <a:cs typeface="Arial"/>
            </a:endParaRPr>
          </a:p>
        </p:txBody>
      </p:sp>
      <p:sp>
        <p:nvSpPr>
          <p:cNvPr id="10" name="object 10"/>
          <p:cNvSpPr txBox="1"/>
          <p:nvPr/>
        </p:nvSpPr>
        <p:spPr>
          <a:xfrm>
            <a:off x="1602739" y="4060190"/>
            <a:ext cx="6995159" cy="1125220"/>
          </a:xfrm>
          <a:prstGeom prst="rect">
            <a:avLst/>
          </a:prstGeom>
        </p:spPr>
        <p:txBody>
          <a:bodyPr vert="horz" wrap="square" lIns="0" tIns="53975" rIns="0" bIns="0" rtlCol="0">
            <a:spAutoFit/>
          </a:bodyPr>
          <a:lstStyle/>
          <a:p>
            <a:pPr marL="469900" marR="5080" indent="-457200">
              <a:lnSpc>
                <a:spcPts val="2590"/>
              </a:lnSpc>
              <a:spcBef>
                <a:spcPts val="425"/>
              </a:spcBef>
              <a:buClr>
                <a:srgbClr val="333399"/>
              </a:buClr>
              <a:buAutoNum type="arabicPeriod"/>
              <a:tabLst>
                <a:tab pos="469265" algn="l"/>
                <a:tab pos="469900" algn="l"/>
                <a:tab pos="1182370" algn="l"/>
                <a:tab pos="1623695" algn="l"/>
                <a:tab pos="2896235" algn="l"/>
                <a:tab pos="3862070" algn="l"/>
                <a:tab pos="5135880" algn="l"/>
                <a:tab pos="6134735" algn="l"/>
                <a:tab pos="6558915" algn="l"/>
              </a:tabLst>
            </a:pPr>
            <a:r>
              <a:rPr sz="2400" dirty="0">
                <a:latin typeface="Arial"/>
                <a:cs typeface="Arial"/>
              </a:rPr>
              <a:t>rate	</a:t>
            </a:r>
            <a:r>
              <a:rPr sz="2400" spc="-10" dirty="0">
                <a:latin typeface="Arial"/>
                <a:cs typeface="Arial"/>
              </a:rPr>
              <a:t>o</a:t>
            </a:r>
            <a:r>
              <a:rPr sz="2400" dirty="0">
                <a:latin typeface="Arial"/>
                <a:cs typeface="Arial"/>
              </a:rPr>
              <a:t>f	</a:t>
            </a:r>
            <a:r>
              <a:rPr sz="2400" spc="-5" dirty="0">
                <a:latin typeface="Arial"/>
                <a:cs typeface="Arial"/>
              </a:rPr>
              <a:t>i</a:t>
            </a:r>
            <a:r>
              <a:rPr sz="2400" spc="-10" dirty="0">
                <a:latin typeface="Arial"/>
                <a:cs typeface="Arial"/>
              </a:rPr>
              <a:t>n</a:t>
            </a:r>
            <a:r>
              <a:rPr sz="2400" spc="10" dirty="0">
                <a:latin typeface="Arial"/>
                <a:cs typeface="Arial"/>
              </a:rPr>
              <a:t>t</a:t>
            </a:r>
            <a:r>
              <a:rPr sz="2400" spc="-10" dirty="0">
                <a:latin typeface="Arial"/>
                <a:cs typeface="Arial"/>
              </a:rPr>
              <a:t>e</a:t>
            </a:r>
            <a:r>
              <a:rPr sz="2400" dirty="0">
                <a:latin typeface="Arial"/>
                <a:cs typeface="Arial"/>
              </a:rPr>
              <a:t>r</a:t>
            </a:r>
            <a:r>
              <a:rPr sz="2400" spc="-5" dirty="0">
                <a:latin typeface="Arial"/>
                <a:cs typeface="Arial"/>
              </a:rPr>
              <a:t>e</a:t>
            </a:r>
            <a:r>
              <a:rPr sz="2400" dirty="0">
                <a:latin typeface="Arial"/>
                <a:cs typeface="Arial"/>
              </a:rPr>
              <a:t>s</a:t>
            </a:r>
            <a:r>
              <a:rPr sz="2400" spc="10" dirty="0">
                <a:latin typeface="Arial"/>
                <a:cs typeface="Arial"/>
              </a:rPr>
              <a:t>t</a:t>
            </a:r>
            <a:r>
              <a:rPr sz="2400" dirty="0">
                <a:latin typeface="Arial"/>
                <a:cs typeface="Arial"/>
              </a:rPr>
              <a:t>,	w</a:t>
            </a:r>
            <a:r>
              <a:rPr sz="2400" spc="-10" dirty="0">
                <a:latin typeface="Arial"/>
                <a:cs typeface="Arial"/>
              </a:rPr>
              <a:t>h</a:t>
            </a:r>
            <a:r>
              <a:rPr sz="2400" spc="-5" dirty="0">
                <a:latin typeface="Arial"/>
                <a:cs typeface="Arial"/>
              </a:rPr>
              <a:t>i</a:t>
            </a:r>
            <a:r>
              <a:rPr sz="2400" dirty="0">
                <a:latin typeface="Arial"/>
                <a:cs typeface="Arial"/>
              </a:rPr>
              <a:t>ch	re</a:t>
            </a:r>
            <a:r>
              <a:rPr sz="2400" spc="15" dirty="0">
                <a:latin typeface="Arial"/>
                <a:cs typeface="Arial"/>
              </a:rPr>
              <a:t>m</a:t>
            </a:r>
            <a:r>
              <a:rPr sz="2400" spc="-10" dirty="0">
                <a:latin typeface="Arial"/>
                <a:cs typeface="Arial"/>
              </a:rPr>
              <a:t>a</a:t>
            </a:r>
            <a:r>
              <a:rPr sz="2400" spc="-5" dirty="0">
                <a:latin typeface="Arial"/>
                <a:cs typeface="Arial"/>
              </a:rPr>
              <a:t>i</a:t>
            </a:r>
            <a:r>
              <a:rPr sz="2400" spc="-10" dirty="0">
                <a:latin typeface="Arial"/>
                <a:cs typeface="Arial"/>
              </a:rPr>
              <a:t>n</a:t>
            </a:r>
            <a:r>
              <a:rPr sz="2400" dirty="0">
                <a:latin typeface="Arial"/>
                <a:cs typeface="Arial"/>
              </a:rPr>
              <a:t>s	</a:t>
            </a:r>
            <a:r>
              <a:rPr sz="2400" spc="-10" dirty="0">
                <a:latin typeface="Arial"/>
                <a:cs typeface="Arial"/>
              </a:rPr>
              <a:t>s</a:t>
            </a:r>
            <a:r>
              <a:rPr sz="2400" spc="10" dirty="0">
                <a:latin typeface="Arial"/>
                <a:cs typeface="Arial"/>
              </a:rPr>
              <a:t>t</a:t>
            </a:r>
            <a:r>
              <a:rPr sz="2400" spc="-10" dirty="0">
                <a:latin typeface="Arial"/>
                <a:cs typeface="Arial"/>
              </a:rPr>
              <a:t>ab</a:t>
            </a:r>
            <a:r>
              <a:rPr sz="2400" spc="-5" dirty="0">
                <a:latin typeface="Arial"/>
                <a:cs typeface="Arial"/>
              </a:rPr>
              <a:t>l</a:t>
            </a:r>
            <a:r>
              <a:rPr sz="2400" dirty="0">
                <a:latin typeface="Arial"/>
                <a:cs typeface="Arial"/>
              </a:rPr>
              <a:t>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5" dirty="0">
                <a:latin typeface="Arial"/>
                <a:cs typeface="Arial"/>
              </a:rPr>
              <a:t>short run</a:t>
            </a:r>
            <a:endParaRPr sz="2400">
              <a:latin typeface="Arial"/>
              <a:cs typeface="Arial"/>
            </a:endParaRPr>
          </a:p>
          <a:p>
            <a:pPr marL="469900" indent="-457200">
              <a:lnSpc>
                <a:spcPct val="100000"/>
              </a:lnSpc>
              <a:spcBef>
                <a:spcPts val="275"/>
              </a:spcBef>
              <a:buClr>
                <a:srgbClr val="333399"/>
              </a:buClr>
              <a:buAutoNum type="arabicPeriod"/>
              <a:tabLst>
                <a:tab pos="469265" algn="l"/>
                <a:tab pos="469900" algn="l"/>
              </a:tabLst>
            </a:pPr>
            <a:r>
              <a:rPr sz="2400" spc="-5" dirty="0">
                <a:latin typeface="Arial"/>
                <a:cs typeface="Arial"/>
              </a:rPr>
              <a:t>marginal efficiency of capital </a:t>
            </a:r>
            <a:r>
              <a:rPr sz="2400" dirty="0">
                <a:latin typeface="Arial"/>
                <a:cs typeface="Arial"/>
              </a:rPr>
              <a:t>(</a:t>
            </a:r>
            <a:r>
              <a:rPr sz="2400" spc="10" dirty="0">
                <a:latin typeface="Arial"/>
                <a:cs typeface="Arial"/>
              </a:rPr>
              <a:t> </a:t>
            </a:r>
            <a:r>
              <a:rPr sz="2400" spc="-5" dirty="0">
                <a:latin typeface="Arial"/>
                <a:cs typeface="Arial"/>
              </a:rPr>
              <a:t>MEC).</a:t>
            </a:r>
            <a:endParaRPr sz="24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0" y="497840"/>
            <a:ext cx="3907154" cy="695960"/>
          </a:xfrm>
          <a:prstGeom prst="rect">
            <a:avLst/>
          </a:prstGeom>
        </p:spPr>
        <p:txBody>
          <a:bodyPr vert="horz" wrap="square" lIns="0" tIns="12700" rIns="0" bIns="0" rtlCol="0">
            <a:spAutoFit/>
          </a:bodyPr>
          <a:lstStyle/>
          <a:p>
            <a:pPr marL="12700">
              <a:lnSpc>
                <a:spcPct val="100000"/>
              </a:lnSpc>
              <a:spcBef>
                <a:spcPts val="100"/>
              </a:spcBef>
            </a:pPr>
            <a:r>
              <a:rPr sz="4400" spc="-5" dirty="0"/>
              <a:t>Keynes’</a:t>
            </a:r>
            <a:r>
              <a:rPr sz="4400" spc="-80" dirty="0"/>
              <a:t> </a:t>
            </a:r>
            <a:r>
              <a:rPr sz="4400" spc="-5" dirty="0"/>
              <a:t>Theory</a:t>
            </a:r>
            <a:endParaRPr sz="4400"/>
          </a:p>
        </p:txBody>
      </p:sp>
      <p:sp>
        <p:nvSpPr>
          <p:cNvPr id="3" name="object 3"/>
          <p:cNvSpPr txBox="1"/>
          <p:nvPr/>
        </p:nvSpPr>
        <p:spPr>
          <a:xfrm>
            <a:off x="535940" y="1553209"/>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069339" y="1590040"/>
            <a:ext cx="7686675" cy="452120"/>
          </a:xfrm>
          <a:prstGeom prst="rect">
            <a:avLst/>
          </a:prstGeom>
        </p:spPr>
        <p:txBody>
          <a:bodyPr vert="horz" wrap="square" lIns="0" tIns="12700" rIns="0" bIns="0" rtlCol="0">
            <a:spAutoFit/>
          </a:bodyPr>
          <a:lstStyle/>
          <a:p>
            <a:pPr marL="12700">
              <a:lnSpc>
                <a:spcPct val="100000"/>
              </a:lnSpc>
              <a:spcBef>
                <a:spcPts val="100"/>
              </a:spcBef>
              <a:tabLst>
                <a:tab pos="1433830" algn="l"/>
                <a:tab pos="3333750" algn="l"/>
                <a:tab pos="4065270" algn="l"/>
                <a:tab pos="5549900" algn="l"/>
                <a:tab pos="6092825" algn="l"/>
              </a:tabLst>
            </a:pPr>
            <a:r>
              <a:rPr sz="2800" spc="-10" dirty="0">
                <a:latin typeface="Arial"/>
                <a:cs typeface="Arial"/>
              </a:rPr>
              <a:t>Keynes	</a:t>
            </a:r>
            <a:r>
              <a:rPr sz="2800" spc="-5" dirty="0">
                <a:latin typeface="Arial"/>
                <a:cs typeface="Arial"/>
              </a:rPr>
              <a:t>introduced	the	concept	of	</a:t>
            </a:r>
            <a:r>
              <a:rPr sz="2800" b="1" i="1" spc="-5" dirty="0">
                <a:latin typeface="Arial"/>
                <a:cs typeface="Arial"/>
              </a:rPr>
              <a:t>‘marginal</a:t>
            </a:r>
            <a:endParaRPr sz="2800">
              <a:latin typeface="Arial"/>
              <a:cs typeface="Arial"/>
            </a:endParaRPr>
          </a:p>
        </p:txBody>
      </p:sp>
      <p:sp>
        <p:nvSpPr>
          <p:cNvPr id="5" name="object 5"/>
          <p:cNvSpPr txBox="1"/>
          <p:nvPr/>
        </p:nvSpPr>
        <p:spPr>
          <a:xfrm>
            <a:off x="1069339" y="1973579"/>
            <a:ext cx="7683500" cy="835660"/>
          </a:xfrm>
          <a:prstGeom prst="rect">
            <a:avLst/>
          </a:prstGeom>
        </p:spPr>
        <p:txBody>
          <a:bodyPr vert="horz" wrap="square" lIns="0" tIns="60960" rIns="0" bIns="0" rtlCol="0">
            <a:spAutoFit/>
          </a:bodyPr>
          <a:lstStyle/>
          <a:p>
            <a:pPr marL="12700" marR="5080">
              <a:lnSpc>
                <a:spcPts val="3020"/>
              </a:lnSpc>
              <a:spcBef>
                <a:spcPts val="480"/>
              </a:spcBef>
              <a:tabLst>
                <a:tab pos="1924050" algn="l"/>
                <a:tab pos="2529840" algn="l"/>
                <a:tab pos="4031615" algn="l"/>
                <a:tab pos="5212715" algn="l"/>
                <a:tab pos="5779770" algn="l"/>
                <a:tab pos="7174230" algn="l"/>
              </a:tabLst>
            </a:pPr>
            <a:r>
              <a:rPr sz="2800" b="1" i="1" spc="-5" dirty="0">
                <a:latin typeface="Arial"/>
                <a:cs typeface="Arial"/>
              </a:rPr>
              <a:t>e</a:t>
            </a:r>
            <a:r>
              <a:rPr sz="2800" b="1" i="1" spc="5" dirty="0">
                <a:latin typeface="Arial"/>
                <a:cs typeface="Arial"/>
              </a:rPr>
              <a:t>f</a:t>
            </a:r>
            <a:r>
              <a:rPr sz="2800" b="1" i="1" spc="-5" dirty="0">
                <a:latin typeface="Arial"/>
                <a:cs typeface="Arial"/>
              </a:rPr>
              <a:t>f</a:t>
            </a:r>
            <a:r>
              <a:rPr sz="2800" b="1" i="1" dirty="0">
                <a:latin typeface="Arial"/>
                <a:cs typeface="Arial"/>
              </a:rPr>
              <a:t>i</a:t>
            </a:r>
            <a:r>
              <a:rPr sz="2800" b="1" i="1" spc="-5" dirty="0">
                <a:latin typeface="Arial"/>
                <a:cs typeface="Arial"/>
              </a:rPr>
              <a:t>c</a:t>
            </a:r>
            <a:r>
              <a:rPr sz="2800" b="1" i="1" dirty="0">
                <a:latin typeface="Arial"/>
                <a:cs typeface="Arial"/>
              </a:rPr>
              <a:t>i</a:t>
            </a:r>
            <a:r>
              <a:rPr sz="2800" b="1" i="1" spc="-5" dirty="0">
                <a:latin typeface="Arial"/>
                <a:cs typeface="Arial"/>
              </a:rPr>
              <a:t>e</a:t>
            </a:r>
            <a:r>
              <a:rPr sz="2800" b="1" i="1" spc="-10" dirty="0">
                <a:latin typeface="Arial"/>
                <a:cs typeface="Arial"/>
              </a:rPr>
              <a:t>n</a:t>
            </a:r>
            <a:r>
              <a:rPr sz="2800" b="1" i="1" spc="-5" dirty="0">
                <a:latin typeface="Arial"/>
                <a:cs typeface="Arial"/>
              </a:rPr>
              <a:t>c</a:t>
            </a:r>
            <a:r>
              <a:rPr sz="2800" b="1" i="1" dirty="0">
                <a:latin typeface="Arial"/>
                <a:cs typeface="Arial"/>
              </a:rPr>
              <a:t>y	</a:t>
            </a:r>
            <a:r>
              <a:rPr sz="2800" b="1" i="1" spc="-5" dirty="0">
                <a:latin typeface="Arial"/>
                <a:cs typeface="Arial"/>
              </a:rPr>
              <a:t>o</a:t>
            </a:r>
            <a:r>
              <a:rPr sz="2800" b="1" i="1" dirty="0">
                <a:latin typeface="Arial"/>
                <a:cs typeface="Arial"/>
              </a:rPr>
              <a:t>f	</a:t>
            </a:r>
            <a:r>
              <a:rPr sz="2800" b="1" i="1" spc="-5" dirty="0">
                <a:latin typeface="Arial"/>
                <a:cs typeface="Arial"/>
              </a:rPr>
              <a:t>ca</a:t>
            </a:r>
            <a:r>
              <a:rPr sz="2800" b="1" i="1" spc="-10" dirty="0">
                <a:latin typeface="Arial"/>
                <a:cs typeface="Arial"/>
              </a:rPr>
              <a:t>p</a:t>
            </a:r>
            <a:r>
              <a:rPr sz="2800" b="1" i="1" dirty="0">
                <a:latin typeface="Arial"/>
                <a:cs typeface="Arial"/>
              </a:rPr>
              <a:t>i</a:t>
            </a:r>
            <a:r>
              <a:rPr sz="2800" b="1" i="1" spc="5" dirty="0">
                <a:latin typeface="Arial"/>
                <a:cs typeface="Arial"/>
              </a:rPr>
              <a:t>t</a:t>
            </a:r>
            <a:r>
              <a:rPr sz="2800" b="1" i="1" spc="-5" dirty="0">
                <a:latin typeface="Arial"/>
                <a:cs typeface="Arial"/>
              </a:rPr>
              <a:t>a</a:t>
            </a:r>
            <a:r>
              <a:rPr sz="2800" b="1" i="1" dirty="0">
                <a:latin typeface="Arial"/>
                <a:cs typeface="Arial"/>
              </a:rPr>
              <a:t>l’</a:t>
            </a:r>
            <a:r>
              <a:rPr sz="2800" b="1" i="1">
                <a:latin typeface="Arial"/>
                <a:cs typeface="Arial"/>
              </a:rPr>
              <a:t>	</a:t>
            </a:r>
            <a:r>
              <a:rPr sz="2800" i="1" spc="-5">
                <a:latin typeface="Arial"/>
                <a:cs typeface="Arial"/>
              </a:rPr>
              <a:t>(</a:t>
            </a:r>
            <a:r>
              <a:rPr lang="en-US" sz="2800" i="1" spc="-5" dirty="0">
                <a:latin typeface="Arial"/>
                <a:cs typeface="Arial"/>
              </a:rPr>
              <a:t>MEC</a:t>
            </a:r>
            <a:r>
              <a:rPr sz="2800" i="1">
                <a:latin typeface="Arial"/>
                <a:cs typeface="Arial"/>
              </a:rPr>
              <a:t>)</a:t>
            </a:r>
            <a:r>
              <a:rPr sz="2800" i="1" dirty="0">
                <a:latin typeface="Arial"/>
                <a:cs typeface="Arial"/>
              </a:rPr>
              <a:t>	</a:t>
            </a:r>
            <a:r>
              <a:rPr sz="2800" dirty="0">
                <a:latin typeface="Arial"/>
                <a:cs typeface="Arial"/>
              </a:rPr>
              <a:t>to	</a:t>
            </a:r>
            <a:r>
              <a:rPr sz="2800" spc="-5" dirty="0">
                <a:latin typeface="Arial"/>
                <a:cs typeface="Arial"/>
              </a:rPr>
              <a:t>e</a:t>
            </a:r>
            <a:r>
              <a:rPr sz="2800" spc="-20" dirty="0">
                <a:latin typeface="Arial"/>
                <a:cs typeface="Arial"/>
              </a:rPr>
              <a:t>x</a:t>
            </a:r>
            <a:r>
              <a:rPr sz="2800" spc="-5" dirty="0">
                <a:latin typeface="Arial"/>
                <a:cs typeface="Arial"/>
              </a:rPr>
              <a:t>p</a:t>
            </a:r>
            <a:r>
              <a:rPr sz="2800" spc="5" dirty="0">
                <a:latin typeface="Arial"/>
                <a:cs typeface="Arial"/>
              </a:rPr>
              <a:t>l</a:t>
            </a:r>
            <a:r>
              <a:rPr sz="2800" spc="-5" dirty="0">
                <a:latin typeface="Arial"/>
                <a:cs typeface="Arial"/>
              </a:rPr>
              <a:t>ai</a:t>
            </a:r>
            <a:r>
              <a:rPr sz="2800" dirty="0">
                <a:latin typeface="Arial"/>
                <a:cs typeface="Arial"/>
              </a:rPr>
              <a:t>n	t</a:t>
            </a:r>
            <a:r>
              <a:rPr sz="2800" spc="10" dirty="0">
                <a:latin typeface="Arial"/>
                <a:cs typeface="Arial"/>
              </a:rPr>
              <a:t>h</a:t>
            </a:r>
            <a:r>
              <a:rPr sz="2800" dirty="0">
                <a:latin typeface="Arial"/>
                <a:cs typeface="Arial"/>
              </a:rPr>
              <a:t>e  </a:t>
            </a:r>
            <a:r>
              <a:rPr sz="2800" spc="-10" dirty="0">
                <a:latin typeface="Arial"/>
                <a:cs typeface="Arial"/>
              </a:rPr>
              <a:t>expected </a:t>
            </a:r>
            <a:r>
              <a:rPr sz="2800" dirty="0">
                <a:latin typeface="Arial"/>
                <a:cs typeface="Arial"/>
              </a:rPr>
              <a:t>rate </a:t>
            </a:r>
            <a:r>
              <a:rPr sz="2800" spc="-5" dirty="0">
                <a:latin typeface="Arial"/>
                <a:cs typeface="Arial"/>
              </a:rPr>
              <a:t>of return on</a:t>
            </a:r>
            <a:r>
              <a:rPr sz="2800" dirty="0">
                <a:latin typeface="Arial"/>
                <a:cs typeface="Arial"/>
              </a:rPr>
              <a:t> </a:t>
            </a:r>
            <a:r>
              <a:rPr sz="2800" spc="-5" dirty="0">
                <a:latin typeface="Arial"/>
                <a:cs typeface="Arial"/>
              </a:rPr>
              <a:t>investment.</a:t>
            </a:r>
            <a:endParaRPr sz="2800">
              <a:latin typeface="Arial"/>
              <a:cs typeface="Arial"/>
            </a:endParaRPr>
          </a:p>
        </p:txBody>
      </p:sp>
      <p:sp>
        <p:nvSpPr>
          <p:cNvPr id="6" name="object 6"/>
          <p:cNvSpPr txBox="1"/>
          <p:nvPr/>
        </p:nvSpPr>
        <p:spPr>
          <a:xfrm>
            <a:off x="993139" y="28308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1450339" y="2783839"/>
            <a:ext cx="5864860" cy="1355090"/>
          </a:xfrm>
          <a:prstGeom prst="rect">
            <a:avLst/>
          </a:prstGeom>
        </p:spPr>
        <p:txBody>
          <a:bodyPr vert="horz" wrap="square" lIns="0" tIns="90170" rIns="0" bIns="0" rtlCol="0">
            <a:spAutoFit/>
          </a:bodyPr>
          <a:lstStyle/>
          <a:p>
            <a:pPr marL="12700">
              <a:lnSpc>
                <a:spcPct val="100000"/>
              </a:lnSpc>
              <a:spcBef>
                <a:spcPts val="710"/>
              </a:spcBef>
            </a:pPr>
            <a:r>
              <a:rPr sz="2400" spc="-5" dirty="0">
                <a:latin typeface="Arial"/>
                <a:cs typeface="Arial"/>
              </a:rPr>
              <a:t>marginal efficiency of capital </a:t>
            </a:r>
            <a:r>
              <a:rPr sz="2400" spc="-10" dirty="0">
                <a:latin typeface="Arial"/>
                <a:cs typeface="Arial"/>
              </a:rPr>
              <a:t>depends </a:t>
            </a:r>
            <a:r>
              <a:rPr sz="2400" spc="-5" dirty="0">
                <a:latin typeface="Arial"/>
                <a:cs typeface="Arial"/>
              </a:rPr>
              <a:t>upon</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changes in prospective</a:t>
            </a:r>
            <a:r>
              <a:rPr sz="2400" spc="-10" dirty="0">
                <a:latin typeface="Arial"/>
                <a:cs typeface="Arial"/>
              </a:rPr>
              <a:t> </a:t>
            </a:r>
            <a:r>
              <a:rPr sz="2400" spc="-5" dirty="0">
                <a:latin typeface="Arial"/>
                <a:cs typeface="Arial"/>
              </a:rPr>
              <a:t>yield</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supply price </a:t>
            </a:r>
            <a:r>
              <a:rPr sz="2400" dirty="0">
                <a:latin typeface="Arial"/>
                <a:cs typeface="Arial"/>
              </a:rPr>
              <a:t>of</a:t>
            </a:r>
            <a:r>
              <a:rPr sz="2400" spc="5" dirty="0">
                <a:latin typeface="Arial"/>
                <a:cs typeface="Arial"/>
              </a:rPr>
              <a:t> </a:t>
            </a:r>
            <a:r>
              <a:rPr sz="2400" spc="-5" dirty="0">
                <a:latin typeface="Arial"/>
                <a:cs typeface="Arial"/>
              </a:rPr>
              <a:t>capital</a:t>
            </a:r>
            <a:endParaRPr sz="2400">
              <a:latin typeface="Arial"/>
              <a:cs typeface="Arial"/>
            </a:endParaRPr>
          </a:p>
        </p:txBody>
      </p:sp>
      <p:sp>
        <p:nvSpPr>
          <p:cNvPr id="8" name="object 8"/>
          <p:cNvSpPr txBox="1"/>
          <p:nvPr/>
        </p:nvSpPr>
        <p:spPr>
          <a:xfrm>
            <a:off x="535940" y="41668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535940" y="5468620"/>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10" name="object 10"/>
          <p:cNvSpPr txBox="1"/>
          <p:nvPr/>
        </p:nvSpPr>
        <p:spPr>
          <a:xfrm>
            <a:off x="1069339" y="4203700"/>
            <a:ext cx="7678420" cy="2120900"/>
          </a:xfrm>
          <a:prstGeom prst="rect">
            <a:avLst/>
          </a:prstGeom>
        </p:spPr>
        <p:txBody>
          <a:bodyPr vert="horz" wrap="square" lIns="0" tIns="55244" rIns="0" bIns="0" rtlCol="0">
            <a:spAutoFit/>
          </a:bodyPr>
          <a:lstStyle/>
          <a:p>
            <a:pPr marL="12700" marR="5080" algn="just">
              <a:lnSpc>
                <a:spcPct val="90000"/>
              </a:lnSpc>
              <a:spcBef>
                <a:spcPts val="434"/>
              </a:spcBef>
            </a:pPr>
            <a:r>
              <a:rPr sz="2800" spc="-5" dirty="0">
                <a:latin typeface="Arial"/>
                <a:cs typeface="Arial"/>
              </a:rPr>
              <a:t>Entrepreneurial expectations and </a:t>
            </a:r>
            <a:r>
              <a:rPr sz="2800" dirty="0">
                <a:latin typeface="Arial"/>
                <a:cs typeface="Arial"/>
              </a:rPr>
              <a:t>the  </a:t>
            </a:r>
            <a:r>
              <a:rPr sz="2800" spc="-5" dirty="0">
                <a:latin typeface="Arial"/>
                <a:cs typeface="Arial"/>
              </a:rPr>
              <a:t>psychological aspect of business determine  prospective</a:t>
            </a:r>
            <a:r>
              <a:rPr sz="2800" spc="-10" dirty="0">
                <a:latin typeface="Arial"/>
                <a:cs typeface="Arial"/>
              </a:rPr>
              <a:t> </a:t>
            </a:r>
            <a:r>
              <a:rPr sz="2800" spc="-5" dirty="0">
                <a:latin typeface="Arial"/>
                <a:cs typeface="Arial"/>
              </a:rPr>
              <a:t>yields.</a:t>
            </a:r>
            <a:endParaRPr sz="2800">
              <a:latin typeface="Arial"/>
              <a:cs typeface="Arial"/>
            </a:endParaRPr>
          </a:p>
          <a:p>
            <a:pPr marL="12700" marR="382905">
              <a:lnSpc>
                <a:spcPts val="3020"/>
              </a:lnSpc>
              <a:spcBef>
                <a:spcPts val="1095"/>
              </a:spcBef>
            </a:pPr>
            <a:r>
              <a:rPr sz="2800" spc="-5" dirty="0">
                <a:latin typeface="Arial"/>
                <a:cs typeface="Arial"/>
              </a:rPr>
              <a:t>Supply price of </a:t>
            </a:r>
            <a:r>
              <a:rPr sz="2800" dirty="0">
                <a:latin typeface="Arial"/>
                <a:cs typeface="Arial"/>
              </a:rPr>
              <a:t>capital </a:t>
            </a:r>
            <a:r>
              <a:rPr sz="2800" spc="-5" dirty="0">
                <a:latin typeface="Arial"/>
                <a:cs typeface="Arial"/>
              </a:rPr>
              <a:t>goods does not </a:t>
            </a:r>
            <a:r>
              <a:rPr sz="2800" dirty="0">
                <a:latin typeface="Arial"/>
                <a:cs typeface="Arial"/>
              </a:rPr>
              <a:t>change  </a:t>
            </a:r>
            <a:r>
              <a:rPr sz="2800" spc="-5" dirty="0">
                <a:latin typeface="Arial"/>
                <a:cs typeface="Arial"/>
              </a:rPr>
              <a:t>in the short run.</a:t>
            </a:r>
            <a:endParaRPr sz="28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4520" y="375920"/>
            <a:ext cx="2852420" cy="513080"/>
          </a:xfrm>
          <a:prstGeom prst="rect">
            <a:avLst/>
          </a:prstGeom>
        </p:spPr>
        <p:txBody>
          <a:bodyPr vert="horz" wrap="square" lIns="0" tIns="12700" rIns="0" bIns="0" rtlCol="0">
            <a:spAutoFit/>
          </a:bodyPr>
          <a:lstStyle/>
          <a:p>
            <a:pPr marL="12700">
              <a:lnSpc>
                <a:spcPct val="100000"/>
              </a:lnSpc>
              <a:spcBef>
                <a:spcPts val="100"/>
              </a:spcBef>
            </a:pPr>
            <a:r>
              <a:rPr dirty="0"/>
              <a:t>Keynes’</a:t>
            </a:r>
            <a:r>
              <a:rPr spc="-90" dirty="0"/>
              <a:t> </a:t>
            </a:r>
            <a:r>
              <a:rPr dirty="0"/>
              <a:t>Theory</a:t>
            </a:r>
          </a:p>
        </p:txBody>
      </p:sp>
      <p:sp>
        <p:nvSpPr>
          <p:cNvPr id="3" name="object 3"/>
          <p:cNvSpPr txBox="1"/>
          <p:nvPr/>
        </p:nvSpPr>
        <p:spPr>
          <a:xfrm>
            <a:off x="4305300" y="14719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4648200" y="1497329"/>
            <a:ext cx="4180840" cy="817880"/>
          </a:xfrm>
          <a:prstGeom prst="rect">
            <a:avLst/>
          </a:prstGeom>
        </p:spPr>
        <p:txBody>
          <a:bodyPr vert="horz" wrap="square" lIns="0" tIns="73660" rIns="0" bIns="0" rtlCol="0">
            <a:spAutoFit/>
          </a:bodyPr>
          <a:lstStyle/>
          <a:p>
            <a:pPr marL="12700" marR="5080" algn="just">
              <a:lnSpc>
                <a:spcPct val="80000"/>
              </a:lnSpc>
              <a:spcBef>
                <a:spcPts val="580"/>
              </a:spcBef>
            </a:pPr>
            <a:r>
              <a:rPr sz="2000" spc="-5" dirty="0">
                <a:latin typeface="Arial"/>
                <a:cs typeface="Arial"/>
              </a:rPr>
              <a:t>With </a:t>
            </a:r>
            <a:r>
              <a:rPr sz="2000" dirty="0">
                <a:latin typeface="Arial"/>
                <a:cs typeface="Arial"/>
              </a:rPr>
              <a:t>increase in </a:t>
            </a:r>
            <a:r>
              <a:rPr sz="2000" spc="-5" dirty="0">
                <a:latin typeface="Arial"/>
                <a:cs typeface="Arial"/>
              </a:rPr>
              <a:t>entrepreneurial  expectations the </a:t>
            </a:r>
            <a:r>
              <a:rPr sz="2000" dirty="0">
                <a:latin typeface="Arial"/>
                <a:cs typeface="Arial"/>
              </a:rPr>
              <a:t>marginal </a:t>
            </a:r>
            <a:r>
              <a:rPr sz="2000" spc="-5" dirty="0">
                <a:latin typeface="Arial"/>
                <a:cs typeface="Arial"/>
              </a:rPr>
              <a:t>efficiency  </a:t>
            </a:r>
            <a:r>
              <a:rPr sz="2000" dirty="0">
                <a:latin typeface="Arial"/>
                <a:cs typeface="Arial"/>
              </a:rPr>
              <a:t>of </a:t>
            </a:r>
            <a:r>
              <a:rPr sz="2000" spc="-5" dirty="0">
                <a:latin typeface="Arial"/>
                <a:cs typeface="Arial"/>
              </a:rPr>
              <a:t>capital</a:t>
            </a:r>
            <a:r>
              <a:rPr sz="2000" spc="-25" dirty="0">
                <a:latin typeface="Arial"/>
                <a:cs typeface="Arial"/>
              </a:rPr>
              <a:t> </a:t>
            </a:r>
            <a:r>
              <a:rPr sz="2000" dirty="0">
                <a:latin typeface="Arial"/>
                <a:cs typeface="Arial"/>
              </a:rPr>
              <a:t>increases</a:t>
            </a:r>
            <a:endParaRPr sz="2000">
              <a:latin typeface="Arial"/>
              <a:cs typeface="Arial"/>
            </a:endParaRPr>
          </a:p>
        </p:txBody>
      </p:sp>
      <p:sp>
        <p:nvSpPr>
          <p:cNvPr id="5" name="object 5"/>
          <p:cNvSpPr txBox="1"/>
          <p:nvPr/>
        </p:nvSpPr>
        <p:spPr>
          <a:xfrm>
            <a:off x="4762500" y="22987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5048250" y="2324100"/>
            <a:ext cx="3782695"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Hence entrepreneurs make huge  </a:t>
            </a:r>
            <a:r>
              <a:rPr sz="2000" spc="-5" dirty="0">
                <a:latin typeface="Arial"/>
                <a:cs typeface="Arial"/>
              </a:rPr>
              <a:t>investments </a:t>
            </a:r>
            <a:r>
              <a:rPr sz="2000" dirty="0">
                <a:latin typeface="Arial"/>
                <a:cs typeface="Arial"/>
              </a:rPr>
              <a:t>(</a:t>
            </a:r>
            <a:r>
              <a:rPr sz="2000" i="1" dirty="0">
                <a:latin typeface="Arial"/>
                <a:cs typeface="Arial"/>
              </a:rPr>
              <a:t>upward turning  </a:t>
            </a:r>
            <a:r>
              <a:rPr sz="2000" i="1" spc="-5" dirty="0">
                <a:latin typeface="Arial"/>
                <a:cs typeface="Arial"/>
              </a:rPr>
              <a:t>point)</a:t>
            </a:r>
            <a:endParaRPr sz="2000">
              <a:latin typeface="Arial"/>
              <a:cs typeface="Arial"/>
            </a:endParaRPr>
          </a:p>
        </p:txBody>
      </p:sp>
      <p:sp>
        <p:nvSpPr>
          <p:cNvPr id="7" name="object 7"/>
          <p:cNvSpPr txBox="1"/>
          <p:nvPr/>
        </p:nvSpPr>
        <p:spPr>
          <a:xfrm>
            <a:off x="4305300" y="31242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8" name="object 8"/>
          <p:cNvSpPr txBox="1"/>
          <p:nvPr/>
        </p:nvSpPr>
        <p:spPr>
          <a:xfrm>
            <a:off x="4648200" y="3149600"/>
            <a:ext cx="4180840" cy="330200"/>
          </a:xfrm>
          <a:prstGeom prst="rect">
            <a:avLst/>
          </a:prstGeom>
        </p:spPr>
        <p:txBody>
          <a:bodyPr vert="horz" wrap="square" lIns="0" tIns="12700" rIns="0" bIns="0" rtlCol="0">
            <a:spAutoFit/>
          </a:bodyPr>
          <a:lstStyle/>
          <a:p>
            <a:pPr marL="12700">
              <a:lnSpc>
                <a:spcPct val="100000"/>
              </a:lnSpc>
              <a:spcBef>
                <a:spcPts val="100"/>
              </a:spcBef>
              <a:tabLst>
                <a:tab pos="720090" algn="l"/>
                <a:tab pos="2005330" algn="l"/>
                <a:tab pos="2895600" algn="l"/>
                <a:tab pos="3418204" algn="l"/>
              </a:tabLst>
            </a:pPr>
            <a:r>
              <a:rPr sz="2000" dirty="0">
                <a:latin typeface="Arial"/>
                <a:cs typeface="Arial"/>
              </a:rPr>
              <a:t>The	</a:t>
            </a:r>
            <a:r>
              <a:rPr sz="2000" spc="-5" dirty="0">
                <a:latin typeface="Arial"/>
                <a:cs typeface="Arial"/>
              </a:rPr>
              <a:t>multiplier	starts	its	action,</a:t>
            </a:r>
            <a:endParaRPr sz="2000">
              <a:latin typeface="Arial"/>
              <a:cs typeface="Arial"/>
            </a:endParaRPr>
          </a:p>
        </p:txBody>
      </p:sp>
      <p:sp>
        <p:nvSpPr>
          <p:cNvPr id="9" name="object 9"/>
          <p:cNvSpPr txBox="1"/>
          <p:nvPr/>
        </p:nvSpPr>
        <p:spPr>
          <a:xfrm>
            <a:off x="4648200" y="3393440"/>
            <a:ext cx="4180840" cy="330200"/>
          </a:xfrm>
          <a:prstGeom prst="rect">
            <a:avLst/>
          </a:prstGeom>
        </p:spPr>
        <p:txBody>
          <a:bodyPr vert="horz" wrap="square" lIns="0" tIns="12700" rIns="0" bIns="0" rtlCol="0">
            <a:spAutoFit/>
          </a:bodyPr>
          <a:lstStyle/>
          <a:p>
            <a:pPr marL="12700">
              <a:lnSpc>
                <a:spcPct val="100000"/>
              </a:lnSpc>
              <a:spcBef>
                <a:spcPts val="100"/>
              </a:spcBef>
              <a:tabLst>
                <a:tab pos="1147445" algn="l"/>
                <a:tab pos="1658620" algn="l"/>
                <a:tab pos="2849880" algn="l"/>
                <a:tab pos="3275965" algn="l"/>
              </a:tabLst>
            </a:pPr>
            <a:r>
              <a:rPr sz="2000" spc="5" dirty="0">
                <a:latin typeface="Arial"/>
                <a:cs typeface="Arial"/>
              </a:rPr>
              <a:t>b</a:t>
            </a:r>
            <a:r>
              <a:rPr sz="2000" dirty="0">
                <a:latin typeface="Arial"/>
                <a:cs typeface="Arial"/>
              </a:rPr>
              <a:t>r</a:t>
            </a:r>
            <a:r>
              <a:rPr sz="2000" spc="-5" dirty="0">
                <a:latin typeface="Arial"/>
                <a:cs typeface="Arial"/>
              </a:rPr>
              <a:t>i</a:t>
            </a:r>
            <a:r>
              <a:rPr sz="2000" spc="5" dirty="0">
                <a:latin typeface="Arial"/>
                <a:cs typeface="Arial"/>
              </a:rPr>
              <a:t>ng</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a</a:t>
            </a:r>
            <a:r>
              <a:rPr sz="2000" dirty="0">
                <a:latin typeface="Arial"/>
                <a:cs typeface="Arial"/>
              </a:rPr>
              <a:t>n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dirty="0">
                <a:latin typeface="Arial"/>
                <a:cs typeface="Arial"/>
              </a:rPr>
              <a:t>e	in	i</a:t>
            </a:r>
            <a:r>
              <a:rPr sz="2000" spc="-5" dirty="0">
                <a:latin typeface="Arial"/>
                <a:cs typeface="Arial"/>
              </a:rPr>
              <a:t>n</a:t>
            </a:r>
            <a:r>
              <a:rPr sz="2000" spc="5" dirty="0">
                <a:latin typeface="Arial"/>
                <a:cs typeface="Arial"/>
              </a:rPr>
              <a:t>co</a:t>
            </a:r>
            <a:r>
              <a:rPr sz="2000" spc="-10" dirty="0">
                <a:latin typeface="Arial"/>
                <a:cs typeface="Arial"/>
              </a:rPr>
              <a:t>m</a:t>
            </a:r>
            <a:r>
              <a:rPr sz="2000" spc="5" dirty="0">
                <a:latin typeface="Arial"/>
                <a:cs typeface="Arial"/>
              </a:rPr>
              <a:t>e</a:t>
            </a:r>
            <a:r>
              <a:rPr sz="2000" dirty="0">
                <a:latin typeface="Arial"/>
                <a:cs typeface="Arial"/>
              </a:rPr>
              <a:t>,</a:t>
            </a:r>
            <a:endParaRPr sz="2000">
              <a:latin typeface="Arial"/>
              <a:cs typeface="Arial"/>
            </a:endParaRPr>
          </a:p>
        </p:txBody>
      </p:sp>
      <p:sp>
        <p:nvSpPr>
          <p:cNvPr id="10" name="object 10"/>
          <p:cNvSpPr txBox="1"/>
          <p:nvPr/>
        </p:nvSpPr>
        <p:spPr>
          <a:xfrm>
            <a:off x="4648200" y="3637279"/>
            <a:ext cx="4179570" cy="330200"/>
          </a:xfrm>
          <a:prstGeom prst="rect">
            <a:avLst/>
          </a:prstGeom>
        </p:spPr>
        <p:txBody>
          <a:bodyPr vert="horz" wrap="square" lIns="0" tIns="12700" rIns="0" bIns="0" rtlCol="0">
            <a:spAutoFit/>
          </a:bodyPr>
          <a:lstStyle/>
          <a:p>
            <a:pPr marL="12700">
              <a:lnSpc>
                <a:spcPct val="100000"/>
              </a:lnSpc>
              <a:spcBef>
                <a:spcPts val="100"/>
              </a:spcBef>
            </a:pPr>
            <a:r>
              <a:rPr sz="2000" spc="-5" dirty="0">
                <a:latin typeface="Arial"/>
                <a:cs typeface="Arial"/>
              </a:rPr>
              <a:t>which</a:t>
            </a:r>
            <a:r>
              <a:rPr sz="2000" spc="270" dirty="0">
                <a:latin typeface="Arial"/>
                <a:cs typeface="Arial"/>
              </a:rPr>
              <a:t> </a:t>
            </a:r>
            <a:r>
              <a:rPr sz="2000" spc="-5" dirty="0">
                <a:latin typeface="Arial"/>
                <a:cs typeface="Arial"/>
              </a:rPr>
              <a:t>is</a:t>
            </a:r>
            <a:r>
              <a:rPr sz="2000" spc="275" dirty="0">
                <a:latin typeface="Arial"/>
                <a:cs typeface="Arial"/>
              </a:rPr>
              <a:t> </a:t>
            </a:r>
            <a:r>
              <a:rPr sz="2000" dirty="0">
                <a:latin typeface="Arial"/>
                <a:cs typeface="Arial"/>
              </a:rPr>
              <a:t>much</a:t>
            </a:r>
            <a:r>
              <a:rPr sz="2000" spc="275" dirty="0">
                <a:latin typeface="Arial"/>
                <a:cs typeface="Arial"/>
              </a:rPr>
              <a:t> </a:t>
            </a:r>
            <a:r>
              <a:rPr sz="2000" dirty="0">
                <a:latin typeface="Arial"/>
                <a:cs typeface="Arial"/>
              </a:rPr>
              <a:t>higher</a:t>
            </a:r>
            <a:r>
              <a:rPr sz="2000" spc="270" dirty="0">
                <a:latin typeface="Arial"/>
                <a:cs typeface="Arial"/>
              </a:rPr>
              <a:t> </a:t>
            </a:r>
            <a:r>
              <a:rPr sz="2000" spc="-5" dirty="0">
                <a:latin typeface="Arial"/>
                <a:cs typeface="Arial"/>
              </a:rPr>
              <a:t>than</a:t>
            </a:r>
            <a:r>
              <a:rPr sz="2000" spc="275" dirty="0">
                <a:latin typeface="Arial"/>
                <a:cs typeface="Arial"/>
              </a:rPr>
              <a:t> </a:t>
            </a:r>
            <a:r>
              <a:rPr sz="2000" dirty="0">
                <a:latin typeface="Arial"/>
                <a:cs typeface="Arial"/>
              </a:rPr>
              <a:t>increase</a:t>
            </a:r>
            <a:endParaRPr sz="2000">
              <a:latin typeface="Arial"/>
              <a:cs typeface="Arial"/>
            </a:endParaRPr>
          </a:p>
        </p:txBody>
      </p:sp>
      <p:sp>
        <p:nvSpPr>
          <p:cNvPr id="11" name="object 11"/>
          <p:cNvSpPr txBox="1"/>
          <p:nvPr/>
        </p:nvSpPr>
        <p:spPr>
          <a:xfrm>
            <a:off x="4648200" y="3881120"/>
            <a:ext cx="4183379" cy="574040"/>
          </a:xfrm>
          <a:prstGeom prst="rect">
            <a:avLst/>
          </a:prstGeom>
        </p:spPr>
        <p:txBody>
          <a:bodyPr vert="horz" wrap="square" lIns="0" tIns="73660" rIns="0" bIns="0" rtlCol="0">
            <a:spAutoFit/>
          </a:bodyPr>
          <a:lstStyle/>
          <a:p>
            <a:pPr marL="12700" marR="5080">
              <a:lnSpc>
                <a:spcPct val="80000"/>
              </a:lnSpc>
              <a:spcBef>
                <a:spcPts val="580"/>
              </a:spcBef>
              <a:tabLst>
                <a:tab pos="352425" algn="l"/>
                <a:tab pos="1793239" algn="l"/>
                <a:tab pos="2331085" algn="l"/>
                <a:tab pos="2656840" algn="l"/>
                <a:tab pos="3155315" algn="l"/>
              </a:tabLst>
            </a:pPr>
            <a:r>
              <a:rPr sz="2000" dirty="0">
                <a:latin typeface="Arial"/>
                <a:cs typeface="Arial"/>
              </a:rPr>
              <a:t>in	i</a:t>
            </a:r>
            <a:r>
              <a:rPr sz="2000" spc="-5" dirty="0">
                <a:latin typeface="Arial"/>
                <a:cs typeface="Arial"/>
              </a:rPr>
              <a:t>n</a:t>
            </a:r>
            <a:r>
              <a:rPr sz="2000" dirty="0">
                <a:latin typeface="Arial"/>
                <a:cs typeface="Arial"/>
              </a:rPr>
              <a:t>v</a:t>
            </a:r>
            <a:r>
              <a:rPr sz="2000" spc="-5" dirty="0">
                <a:latin typeface="Arial"/>
                <a:cs typeface="Arial"/>
              </a:rPr>
              <a:t>e</a:t>
            </a:r>
            <a:r>
              <a:rPr sz="2000" spc="5" dirty="0">
                <a:latin typeface="Arial"/>
                <a:cs typeface="Arial"/>
              </a:rPr>
              <a:t>s</a:t>
            </a:r>
            <a:r>
              <a:rPr sz="2000" spc="-10" dirty="0">
                <a:latin typeface="Arial"/>
                <a:cs typeface="Arial"/>
              </a:rPr>
              <a:t>t</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	</a:t>
            </a:r>
            <a:r>
              <a:rPr sz="2000" spc="-10" dirty="0">
                <a:latin typeface="Arial"/>
                <a:cs typeface="Arial"/>
              </a:rPr>
              <a:t>t</a:t>
            </a:r>
            <a:r>
              <a:rPr sz="2000" spc="-5" dirty="0">
                <a:latin typeface="Arial"/>
                <a:cs typeface="Arial"/>
              </a:rPr>
              <a:t>h</a:t>
            </a:r>
            <a:r>
              <a:rPr sz="2000" dirty="0">
                <a:latin typeface="Arial"/>
                <a:cs typeface="Arial"/>
              </a:rPr>
              <a:t>is	</a:t>
            </a:r>
            <a:r>
              <a:rPr sz="2000" spc="-5" dirty="0">
                <a:latin typeface="Arial"/>
                <a:cs typeface="Arial"/>
              </a:rPr>
              <a:t>i</a:t>
            </a:r>
            <a:r>
              <a:rPr sz="2000" dirty="0">
                <a:latin typeface="Arial"/>
                <a:cs typeface="Arial"/>
              </a:rPr>
              <a:t>s	</a:t>
            </a:r>
            <a:r>
              <a:rPr sz="2000" spc="-10" dirty="0">
                <a:latin typeface="Arial"/>
                <a:cs typeface="Arial"/>
              </a:rPr>
              <a:t>t</a:t>
            </a:r>
            <a:r>
              <a:rPr sz="2000" spc="5" dirty="0">
                <a:latin typeface="Arial"/>
                <a:cs typeface="Arial"/>
              </a:rPr>
              <a:t>h</a:t>
            </a:r>
            <a:r>
              <a:rPr sz="2000" dirty="0">
                <a:latin typeface="Arial"/>
                <a:cs typeface="Arial"/>
              </a:rPr>
              <a:t>e	</a:t>
            </a:r>
            <a:r>
              <a:rPr sz="2000" i="1" spc="-20" dirty="0">
                <a:latin typeface="Arial"/>
                <a:cs typeface="Arial"/>
              </a:rPr>
              <a:t>m</a:t>
            </a:r>
            <a:r>
              <a:rPr sz="2000" i="1" spc="5" dirty="0">
                <a:latin typeface="Arial"/>
                <a:cs typeface="Arial"/>
              </a:rPr>
              <a:t>u</a:t>
            </a:r>
            <a:r>
              <a:rPr sz="2000" i="1" dirty="0">
                <a:latin typeface="Arial"/>
                <a:cs typeface="Arial"/>
              </a:rPr>
              <a:t>l</a:t>
            </a:r>
            <a:r>
              <a:rPr sz="2000" i="1" spc="-10" dirty="0">
                <a:latin typeface="Arial"/>
                <a:cs typeface="Arial"/>
              </a:rPr>
              <a:t>t</a:t>
            </a:r>
            <a:r>
              <a:rPr sz="2000" i="1" spc="-5" dirty="0">
                <a:latin typeface="Arial"/>
                <a:cs typeface="Arial"/>
              </a:rPr>
              <a:t>i</a:t>
            </a:r>
            <a:r>
              <a:rPr sz="2000" i="1" spc="5" dirty="0">
                <a:latin typeface="Arial"/>
                <a:cs typeface="Arial"/>
              </a:rPr>
              <a:t>p</a:t>
            </a:r>
            <a:r>
              <a:rPr sz="2000" i="1" spc="-5" dirty="0">
                <a:latin typeface="Arial"/>
                <a:cs typeface="Arial"/>
              </a:rPr>
              <a:t>l</a:t>
            </a:r>
            <a:r>
              <a:rPr sz="2000" i="1" dirty="0">
                <a:latin typeface="Arial"/>
                <a:cs typeface="Arial"/>
              </a:rPr>
              <a:t>i</a:t>
            </a:r>
            <a:r>
              <a:rPr sz="2000" i="1" spc="-5" dirty="0">
                <a:latin typeface="Arial"/>
                <a:cs typeface="Arial"/>
              </a:rPr>
              <a:t>e</a:t>
            </a:r>
            <a:r>
              <a:rPr sz="2000" i="1" dirty="0">
                <a:latin typeface="Arial"/>
                <a:cs typeface="Arial"/>
              </a:rPr>
              <a:t>r  </a:t>
            </a:r>
            <a:r>
              <a:rPr sz="2000" i="1" spc="-5" dirty="0">
                <a:latin typeface="Arial"/>
                <a:cs typeface="Arial"/>
              </a:rPr>
              <a:t>effect.</a:t>
            </a:r>
            <a:endParaRPr sz="2000">
              <a:latin typeface="Arial"/>
              <a:cs typeface="Arial"/>
            </a:endParaRPr>
          </a:p>
        </p:txBody>
      </p:sp>
      <p:sp>
        <p:nvSpPr>
          <p:cNvPr id="13" name="object 13"/>
          <p:cNvSpPr txBox="1"/>
          <p:nvPr/>
        </p:nvSpPr>
        <p:spPr>
          <a:xfrm>
            <a:off x="5048250" y="4464050"/>
            <a:ext cx="1978660" cy="330200"/>
          </a:xfrm>
          <a:prstGeom prst="rect">
            <a:avLst/>
          </a:prstGeom>
        </p:spPr>
        <p:txBody>
          <a:bodyPr vert="horz" wrap="square" lIns="0" tIns="12700" rIns="0" bIns="0" rtlCol="0">
            <a:spAutoFit/>
          </a:bodyPr>
          <a:lstStyle/>
          <a:p>
            <a:pPr marL="12700">
              <a:lnSpc>
                <a:spcPct val="100000"/>
              </a:lnSpc>
              <a:spcBef>
                <a:spcPts val="100"/>
              </a:spcBef>
            </a:pPr>
            <a:r>
              <a:rPr sz="2000" i="1" dirty="0">
                <a:latin typeface="Arial"/>
                <a:cs typeface="Arial"/>
              </a:rPr>
              <a:t>Expansion</a:t>
            </a:r>
            <a:r>
              <a:rPr sz="2000" i="1" spc="-75" dirty="0">
                <a:latin typeface="Arial"/>
                <a:cs typeface="Arial"/>
              </a:rPr>
              <a:t> </a:t>
            </a:r>
            <a:r>
              <a:rPr sz="2000" i="1" dirty="0">
                <a:latin typeface="Arial"/>
                <a:cs typeface="Arial"/>
              </a:rPr>
              <a:t>phase</a:t>
            </a:r>
            <a:endParaRPr sz="2000">
              <a:latin typeface="Arial"/>
              <a:cs typeface="Arial"/>
            </a:endParaRPr>
          </a:p>
        </p:txBody>
      </p:sp>
      <p:sp>
        <p:nvSpPr>
          <p:cNvPr id="14" name="object 14"/>
          <p:cNvSpPr txBox="1"/>
          <p:nvPr/>
        </p:nvSpPr>
        <p:spPr>
          <a:xfrm>
            <a:off x="4305300" y="47764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5" name="object 15"/>
          <p:cNvSpPr txBox="1"/>
          <p:nvPr/>
        </p:nvSpPr>
        <p:spPr>
          <a:xfrm>
            <a:off x="4648200" y="4801870"/>
            <a:ext cx="4179570"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Abundance of </a:t>
            </a:r>
            <a:r>
              <a:rPr sz="2000" spc="-5" dirty="0">
                <a:latin typeface="Arial"/>
                <a:cs typeface="Arial"/>
              </a:rPr>
              <a:t>capital </a:t>
            </a:r>
            <a:r>
              <a:rPr sz="2000" dirty="0">
                <a:latin typeface="Arial"/>
                <a:cs typeface="Arial"/>
              </a:rPr>
              <a:t>goods reduces  marginal </a:t>
            </a:r>
            <a:r>
              <a:rPr sz="2000" spc="-5" dirty="0">
                <a:latin typeface="Arial"/>
                <a:cs typeface="Arial"/>
              </a:rPr>
              <a:t>efficiency of capital, which  </a:t>
            </a:r>
            <a:r>
              <a:rPr sz="2000" dirty="0">
                <a:latin typeface="Arial"/>
                <a:cs typeface="Arial"/>
              </a:rPr>
              <a:t>discourages </a:t>
            </a:r>
            <a:r>
              <a:rPr sz="2000" spc="-5" dirty="0">
                <a:latin typeface="Arial"/>
                <a:cs typeface="Arial"/>
              </a:rPr>
              <a:t>further investment.</a:t>
            </a:r>
            <a:endParaRPr sz="2000">
              <a:latin typeface="Arial"/>
              <a:cs typeface="Arial"/>
            </a:endParaRPr>
          </a:p>
        </p:txBody>
      </p:sp>
      <p:sp>
        <p:nvSpPr>
          <p:cNvPr id="16" name="object 16"/>
          <p:cNvSpPr txBox="1"/>
          <p:nvPr/>
        </p:nvSpPr>
        <p:spPr>
          <a:xfrm>
            <a:off x="4762500" y="5579109"/>
            <a:ext cx="142875" cy="683260"/>
          </a:xfrm>
          <a:prstGeom prst="rect">
            <a:avLst/>
          </a:prstGeom>
        </p:spPr>
        <p:txBody>
          <a:bodyPr vert="horz" wrap="square" lIns="0" tIns="36830" rIns="0" bIns="0" rtlCol="0">
            <a:spAutoFit/>
          </a:bodyPr>
          <a:lstStyle/>
          <a:p>
            <a:pPr marL="12700">
              <a:lnSpc>
                <a:spcPct val="100000"/>
              </a:lnSpc>
              <a:spcBef>
                <a:spcPts val="29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190"/>
              </a:spcBef>
            </a:pPr>
            <a:r>
              <a:rPr sz="2000" spc="-585" dirty="0">
                <a:solidFill>
                  <a:srgbClr val="333399"/>
                </a:solidFill>
                <a:latin typeface="Symbol"/>
                <a:cs typeface="Symbol"/>
              </a:rPr>
              <a:t></a:t>
            </a:r>
            <a:endParaRPr sz="2000">
              <a:latin typeface="Symbol"/>
              <a:cs typeface="Symbol"/>
            </a:endParaRPr>
          </a:p>
        </p:txBody>
      </p:sp>
      <p:sp>
        <p:nvSpPr>
          <p:cNvPr id="17" name="object 17"/>
          <p:cNvSpPr txBox="1"/>
          <p:nvPr/>
        </p:nvSpPr>
        <p:spPr>
          <a:xfrm>
            <a:off x="5048250" y="5604509"/>
            <a:ext cx="3162300" cy="683260"/>
          </a:xfrm>
          <a:prstGeom prst="rect">
            <a:avLst/>
          </a:prstGeom>
        </p:spPr>
        <p:txBody>
          <a:bodyPr vert="horz" wrap="square" lIns="0" tIns="12700" rIns="0" bIns="0" rtlCol="0">
            <a:spAutoFit/>
          </a:bodyPr>
          <a:lstStyle/>
          <a:p>
            <a:pPr marL="12700" marR="5080">
              <a:lnSpc>
                <a:spcPct val="107900"/>
              </a:lnSpc>
              <a:spcBef>
                <a:spcPts val="100"/>
              </a:spcBef>
            </a:pPr>
            <a:r>
              <a:rPr sz="2000" dirty="0">
                <a:latin typeface="Arial"/>
                <a:cs typeface="Arial"/>
              </a:rPr>
              <a:t>D</a:t>
            </a:r>
            <a:r>
              <a:rPr sz="2000" i="1" dirty="0">
                <a:latin typeface="Arial"/>
                <a:cs typeface="Arial"/>
              </a:rPr>
              <a:t>ownward turning point  Reverse action </a:t>
            </a:r>
            <a:r>
              <a:rPr sz="2000" i="1" spc="-5" dirty="0">
                <a:latin typeface="Arial"/>
                <a:cs typeface="Arial"/>
              </a:rPr>
              <a:t>of</a:t>
            </a:r>
            <a:r>
              <a:rPr sz="2000" i="1" spc="-60" dirty="0">
                <a:latin typeface="Arial"/>
                <a:cs typeface="Arial"/>
              </a:rPr>
              <a:t> </a:t>
            </a:r>
            <a:r>
              <a:rPr sz="2000" i="1" spc="-5" dirty="0">
                <a:latin typeface="Arial"/>
                <a:cs typeface="Arial"/>
              </a:rPr>
              <a:t>multiplier.</a:t>
            </a:r>
            <a:endParaRPr sz="2000">
              <a:latin typeface="Arial"/>
              <a:cs typeface="Arial"/>
            </a:endParaRPr>
          </a:p>
        </p:txBody>
      </p:sp>
      <p:sp>
        <p:nvSpPr>
          <p:cNvPr id="18" name="object 18"/>
          <p:cNvSpPr/>
          <p:nvPr/>
        </p:nvSpPr>
        <p:spPr>
          <a:xfrm>
            <a:off x="1371600" y="1828800"/>
            <a:ext cx="1587500" cy="609600"/>
          </a:xfrm>
          <a:custGeom>
            <a:avLst/>
            <a:gdLst/>
            <a:ahLst/>
            <a:cxnLst/>
            <a:rect l="l" t="t" r="r" b="b"/>
            <a:pathLst>
              <a:path w="1587500" h="609600">
                <a:moveTo>
                  <a:pt x="0" y="0"/>
                </a:moveTo>
                <a:lnTo>
                  <a:pt x="1587500" y="0"/>
                </a:lnTo>
                <a:lnTo>
                  <a:pt x="1587500" y="609600"/>
                </a:lnTo>
                <a:lnTo>
                  <a:pt x="0" y="609600"/>
                </a:lnTo>
                <a:lnTo>
                  <a:pt x="0" y="0"/>
                </a:lnTo>
                <a:close/>
              </a:path>
            </a:pathLst>
          </a:custGeom>
          <a:ln w="9344">
            <a:solidFill>
              <a:srgbClr val="000000"/>
            </a:solidFill>
          </a:ln>
        </p:spPr>
        <p:txBody>
          <a:bodyPr wrap="square" lIns="0" tIns="0" rIns="0" bIns="0" rtlCol="0"/>
          <a:lstStyle/>
          <a:p>
            <a:endParaRPr/>
          </a:p>
        </p:txBody>
      </p:sp>
      <p:sp>
        <p:nvSpPr>
          <p:cNvPr id="19" name="object 19"/>
          <p:cNvSpPr/>
          <p:nvPr/>
        </p:nvSpPr>
        <p:spPr>
          <a:xfrm>
            <a:off x="1371600" y="1828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0" name="object 20"/>
          <p:cNvSpPr/>
          <p:nvPr/>
        </p:nvSpPr>
        <p:spPr>
          <a:xfrm>
            <a:off x="2959100" y="24384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1" name="object 21"/>
          <p:cNvSpPr txBox="1"/>
          <p:nvPr/>
        </p:nvSpPr>
        <p:spPr>
          <a:xfrm>
            <a:off x="1376272" y="1833472"/>
            <a:ext cx="1578610" cy="600710"/>
          </a:xfrm>
          <a:prstGeom prst="rect">
            <a:avLst/>
          </a:prstGeom>
          <a:solidFill>
            <a:srgbClr val="A5FF78"/>
          </a:solidFill>
        </p:spPr>
        <p:txBody>
          <a:bodyPr vert="horz" wrap="square" lIns="0" tIns="41910" rIns="0" bIns="0" rtlCol="0">
            <a:spAutoFit/>
          </a:bodyPr>
          <a:lstStyle/>
          <a:p>
            <a:pPr marL="118110" marR="112395" indent="238760">
              <a:lnSpc>
                <a:spcPts val="2039"/>
              </a:lnSpc>
              <a:spcBef>
                <a:spcPts val="330"/>
              </a:spcBef>
            </a:pPr>
            <a:r>
              <a:rPr sz="2000" b="1" dirty="0">
                <a:latin typeface="Arial"/>
                <a:cs typeface="Arial"/>
              </a:rPr>
              <a:t>Rate </a:t>
            </a:r>
            <a:r>
              <a:rPr sz="2000" b="1" spc="-5" dirty="0">
                <a:latin typeface="Arial"/>
                <a:cs typeface="Arial"/>
              </a:rPr>
              <a:t>of  </a:t>
            </a:r>
            <a:r>
              <a:rPr sz="2000" b="1" dirty="0">
                <a:latin typeface="Arial"/>
                <a:cs typeface="Arial"/>
              </a:rPr>
              <a:t>I</a:t>
            </a:r>
            <a:r>
              <a:rPr sz="2000" b="1" spc="-5" dirty="0">
                <a:latin typeface="Arial"/>
                <a:cs typeface="Arial"/>
              </a:rPr>
              <a:t>n</a:t>
            </a:r>
            <a:r>
              <a:rPr sz="2000" b="1" spc="-25" dirty="0">
                <a:latin typeface="Arial"/>
                <a:cs typeface="Arial"/>
              </a:rPr>
              <a:t>v</a:t>
            </a:r>
            <a:r>
              <a:rPr sz="2000" b="1" spc="-5" dirty="0">
                <a:latin typeface="Arial"/>
                <a:cs typeface="Arial"/>
              </a:rPr>
              <a:t>e</a:t>
            </a:r>
            <a:r>
              <a:rPr sz="2000" b="1" spc="5" dirty="0">
                <a:latin typeface="Arial"/>
                <a:cs typeface="Arial"/>
              </a:rPr>
              <a:t>s</a:t>
            </a:r>
            <a:r>
              <a:rPr sz="2000" b="1" dirty="0">
                <a:latin typeface="Arial"/>
                <a:cs typeface="Arial"/>
              </a:rPr>
              <a:t>t</a:t>
            </a:r>
            <a:r>
              <a:rPr sz="2000" b="1" spc="-5" dirty="0">
                <a:latin typeface="Arial"/>
                <a:cs typeface="Arial"/>
              </a:rPr>
              <a:t>me</a:t>
            </a:r>
            <a:r>
              <a:rPr sz="2000" b="1" spc="5" dirty="0">
                <a:latin typeface="Arial"/>
                <a:cs typeface="Arial"/>
              </a:rPr>
              <a:t>n</a:t>
            </a:r>
            <a:r>
              <a:rPr sz="2000" b="1" dirty="0">
                <a:latin typeface="Arial"/>
                <a:cs typeface="Arial"/>
              </a:rPr>
              <a:t>t</a:t>
            </a:r>
            <a:endParaRPr sz="2000">
              <a:latin typeface="Arial"/>
              <a:cs typeface="Arial"/>
            </a:endParaRPr>
          </a:p>
        </p:txBody>
      </p:sp>
      <p:sp>
        <p:nvSpPr>
          <p:cNvPr id="22" name="object 22"/>
          <p:cNvSpPr/>
          <p:nvPr/>
        </p:nvSpPr>
        <p:spPr>
          <a:xfrm>
            <a:off x="609600" y="2895600"/>
            <a:ext cx="1562100" cy="838200"/>
          </a:xfrm>
          <a:custGeom>
            <a:avLst/>
            <a:gdLst/>
            <a:ahLst/>
            <a:cxnLst/>
            <a:rect l="l" t="t" r="r" b="b"/>
            <a:pathLst>
              <a:path w="1562100" h="838200">
                <a:moveTo>
                  <a:pt x="0" y="0"/>
                </a:moveTo>
                <a:lnTo>
                  <a:pt x="1562100" y="0"/>
                </a:lnTo>
                <a:lnTo>
                  <a:pt x="1562100" y="838200"/>
                </a:lnTo>
                <a:lnTo>
                  <a:pt x="0" y="838200"/>
                </a:lnTo>
                <a:lnTo>
                  <a:pt x="0" y="0"/>
                </a:lnTo>
                <a:close/>
              </a:path>
            </a:pathLst>
          </a:custGeom>
          <a:ln w="9344">
            <a:solidFill>
              <a:srgbClr val="000000"/>
            </a:solidFill>
          </a:ln>
        </p:spPr>
        <p:txBody>
          <a:bodyPr wrap="square" lIns="0" tIns="0" rIns="0" bIns="0" rtlCol="0"/>
          <a:lstStyle/>
          <a:p>
            <a:endParaRPr/>
          </a:p>
        </p:txBody>
      </p:sp>
      <p:sp>
        <p:nvSpPr>
          <p:cNvPr id="23" name="object 23"/>
          <p:cNvSpPr/>
          <p:nvPr/>
        </p:nvSpPr>
        <p:spPr>
          <a:xfrm>
            <a:off x="6096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4" name="object 24"/>
          <p:cNvSpPr/>
          <p:nvPr/>
        </p:nvSpPr>
        <p:spPr>
          <a:xfrm>
            <a:off x="2171700" y="3733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5" name="object 25"/>
          <p:cNvSpPr txBox="1"/>
          <p:nvPr/>
        </p:nvSpPr>
        <p:spPr>
          <a:xfrm>
            <a:off x="614272" y="2900272"/>
            <a:ext cx="1553210" cy="829310"/>
          </a:xfrm>
          <a:prstGeom prst="rect">
            <a:avLst/>
          </a:prstGeom>
          <a:solidFill>
            <a:srgbClr val="A5FF78"/>
          </a:solidFill>
        </p:spPr>
        <p:txBody>
          <a:bodyPr vert="horz" wrap="square" lIns="0" tIns="41910" rIns="0" bIns="0" rtlCol="0">
            <a:spAutoFit/>
          </a:bodyPr>
          <a:lstStyle/>
          <a:p>
            <a:pPr marL="104139" marR="98425" indent="1270" algn="ctr">
              <a:lnSpc>
                <a:spcPts val="2039"/>
              </a:lnSpc>
              <a:spcBef>
                <a:spcPts val="330"/>
              </a:spcBef>
            </a:pPr>
            <a:r>
              <a:rPr sz="2000" spc="-5" dirty="0">
                <a:latin typeface="Arial"/>
                <a:cs typeface="Arial"/>
              </a:rPr>
              <a:t>Marginal  efficiency</a:t>
            </a:r>
            <a:r>
              <a:rPr sz="2000" spc="-65" dirty="0">
                <a:latin typeface="Arial"/>
                <a:cs typeface="Arial"/>
              </a:rPr>
              <a:t> </a:t>
            </a:r>
            <a:r>
              <a:rPr sz="2000" spc="-5" dirty="0">
                <a:latin typeface="Arial"/>
                <a:cs typeface="Arial"/>
              </a:rPr>
              <a:t>of  </a:t>
            </a:r>
            <a:r>
              <a:rPr sz="2000" dirty="0">
                <a:latin typeface="Arial"/>
                <a:cs typeface="Arial"/>
              </a:rPr>
              <a:t>capital</a:t>
            </a:r>
            <a:endParaRPr sz="2000">
              <a:latin typeface="Arial"/>
              <a:cs typeface="Arial"/>
            </a:endParaRPr>
          </a:p>
        </p:txBody>
      </p:sp>
      <p:sp>
        <p:nvSpPr>
          <p:cNvPr id="26" name="object 26"/>
          <p:cNvSpPr/>
          <p:nvPr/>
        </p:nvSpPr>
        <p:spPr>
          <a:xfrm>
            <a:off x="2362200" y="2895600"/>
            <a:ext cx="1143000" cy="609600"/>
          </a:xfrm>
          <a:custGeom>
            <a:avLst/>
            <a:gdLst/>
            <a:ahLst/>
            <a:cxnLst/>
            <a:rect l="l" t="t" r="r" b="b"/>
            <a:pathLst>
              <a:path w="1143000" h="609600">
                <a:moveTo>
                  <a:pt x="0" y="0"/>
                </a:moveTo>
                <a:lnTo>
                  <a:pt x="1143000" y="0"/>
                </a:lnTo>
                <a:lnTo>
                  <a:pt x="1143000" y="609600"/>
                </a:lnTo>
                <a:lnTo>
                  <a:pt x="0" y="609600"/>
                </a:lnTo>
                <a:lnTo>
                  <a:pt x="0" y="0"/>
                </a:lnTo>
                <a:close/>
              </a:path>
            </a:pathLst>
          </a:custGeom>
          <a:ln w="9344">
            <a:solidFill>
              <a:srgbClr val="000000"/>
            </a:solidFill>
          </a:ln>
        </p:spPr>
        <p:txBody>
          <a:bodyPr wrap="square" lIns="0" tIns="0" rIns="0" bIns="0" rtlCol="0"/>
          <a:lstStyle/>
          <a:p>
            <a:endParaRPr/>
          </a:p>
        </p:txBody>
      </p:sp>
      <p:sp>
        <p:nvSpPr>
          <p:cNvPr id="27" name="object 27"/>
          <p:cNvSpPr/>
          <p:nvPr/>
        </p:nvSpPr>
        <p:spPr>
          <a:xfrm>
            <a:off x="23622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8" name="object 28"/>
          <p:cNvSpPr/>
          <p:nvPr/>
        </p:nvSpPr>
        <p:spPr>
          <a:xfrm>
            <a:off x="3505200" y="35052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9" name="object 29"/>
          <p:cNvSpPr txBox="1"/>
          <p:nvPr/>
        </p:nvSpPr>
        <p:spPr>
          <a:xfrm>
            <a:off x="2366872" y="2900272"/>
            <a:ext cx="1134110" cy="600710"/>
          </a:xfrm>
          <a:prstGeom prst="rect">
            <a:avLst/>
          </a:prstGeom>
          <a:solidFill>
            <a:srgbClr val="A5FF78"/>
          </a:solidFill>
        </p:spPr>
        <p:txBody>
          <a:bodyPr vert="horz" wrap="square" lIns="0" tIns="44450" rIns="0" bIns="0" rtlCol="0">
            <a:spAutoFit/>
          </a:bodyPr>
          <a:lstStyle/>
          <a:p>
            <a:pPr marL="142240" marR="134620" indent="13970">
              <a:lnSpc>
                <a:spcPts val="2030"/>
              </a:lnSpc>
              <a:spcBef>
                <a:spcPts val="350"/>
              </a:spcBef>
            </a:pPr>
            <a:r>
              <a:rPr sz="2000" spc="-5" dirty="0">
                <a:latin typeface="Arial"/>
                <a:cs typeface="Arial"/>
              </a:rPr>
              <a:t>Rate </a:t>
            </a:r>
            <a:r>
              <a:rPr sz="2000" dirty="0">
                <a:latin typeface="Arial"/>
                <a:cs typeface="Arial"/>
              </a:rPr>
              <a:t>of  </a:t>
            </a:r>
            <a:r>
              <a:rPr sz="2000" spc="-10" dirty="0">
                <a:latin typeface="Arial"/>
                <a:cs typeface="Arial"/>
              </a:rPr>
              <a:t>I</a:t>
            </a:r>
            <a:r>
              <a:rPr sz="2000" spc="-5" dirty="0">
                <a:latin typeface="Arial"/>
                <a:cs typeface="Arial"/>
              </a:rPr>
              <a:t>n</a:t>
            </a:r>
            <a:r>
              <a:rPr sz="2000" dirty="0">
                <a:latin typeface="Arial"/>
                <a:cs typeface="Arial"/>
              </a:rPr>
              <a:t>t</a:t>
            </a:r>
            <a:r>
              <a:rPr sz="2000" spc="-5" dirty="0">
                <a:latin typeface="Arial"/>
                <a:cs typeface="Arial"/>
              </a:rPr>
              <a:t>e</a:t>
            </a:r>
            <a:r>
              <a:rPr sz="2000" spc="10" dirty="0">
                <a:latin typeface="Arial"/>
                <a:cs typeface="Arial"/>
              </a:rPr>
              <a:t>r</a:t>
            </a:r>
            <a:r>
              <a:rPr sz="2000" spc="-5" dirty="0">
                <a:latin typeface="Arial"/>
                <a:cs typeface="Arial"/>
              </a:rPr>
              <a:t>e</a:t>
            </a:r>
            <a:r>
              <a:rPr sz="2000" spc="5" dirty="0">
                <a:latin typeface="Arial"/>
                <a:cs typeface="Arial"/>
              </a:rPr>
              <a:t>s</a:t>
            </a:r>
            <a:r>
              <a:rPr sz="2000" dirty="0">
                <a:latin typeface="Arial"/>
                <a:cs typeface="Arial"/>
              </a:rPr>
              <a:t>t</a:t>
            </a:r>
            <a:endParaRPr sz="2000">
              <a:latin typeface="Arial"/>
              <a:cs typeface="Arial"/>
            </a:endParaRPr>
          </a:p>
        </p:txBody>
      </p:sp>
      <p:sp>
        <p:nvSpPr>
          <p:cNvPr id="30" name="object 30"/>
          <p:cNvSpPr/>
          <p:nvPr/>
        </p:nvSpPr>
        <p:spPr>
          <a:xfrm>
            <a:off x="381000" y="4191000"/>
            <a:ext cx="1524000" cy="659130"/>
          </a:xfrm>
          <a:custGeom>
            <a:avLst/>
            <a:gdLst/>
            <a:ahLst/>
            <a:cxnLst/>
            <a:rect l="l" t="t" r="r" b="b"/>
            <a:pathLst>
              <a:path w="1524000" h="659129">
                <a:moveTo>
                  <a:pt x="0" y="0"/>
                </a:moveTo>
                <a:lnTo>
                  <a:pt x="1524000" y="0"/>
                </a:lnTo>
                <a:lnTo>
                  <a:pt x="1524000" y="659130"/>
                </a:lnTo>
                <a:lnTo>
                  <a:pt x="0" y="659130"/>
                </a:lnTo>
                <a:lnTo>
                  <a:pt x="0" y="0"/>
                </a:lnTo>
                <a:close/>
              </a:path>
            </a:pathLst>
          </a:custGeom>
          <a:ln w="9344">
            <a:solidFill>
              <a:srgbClr val="000000"/>
            </a:solidFill>
          </a:ln>
        </p:spPr>
        <p:txBody>
          <a:bodyPr wrap="square" lIns="0" tIns="0" rIns="0" bIns="0" rtlCol="0"/>
          <a:lstStyle/>
          <a:p>
            <a:endParaRPr/>
          </a:p>
        </p:txBody>
      </p:sp>
      <p:sp>
        <p:nvSpPr>
          <p:cNvPr id="31" name="object 31"/>
          <p:cNvSpPr/>
          <p:nvPr/>
        </p:nvSpPr>
        <p:spPr>
          <a:xfrm>
            <a:off x="381000" y="41910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2" name="object 32"/>
          <p:cNvSpPr/>
          <p:nvPr/>
        </p:nvSpPr>
        <p:spPr>
          <a:xfrm>
            <a:off x="1905000" y="4850129"/>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3" name="object 33"/>
          <p:cNvSpPr txBox="1"/>
          <p:nvPr/>
        </p:nvSpPr>
        <p:spPr>
          <a:xfrm>
            <a:off x="385672" y="4195672"/>
            <a:ext cx="1515110" cy="650240"/>
          </a:xfrm>
          <a:prstGeom prst="rect">
            <a:avLst/>
          </a:prstGeom>
          <a:solidFill>
            <a:srgbClr val="A5FF78"/>
          </a:solidFill>
        </p:spPr>
        <p:txBody>
          <a:bodyPr vert="horz" wrap="square" lIns="0" tIns="43180" rIns="0" bIns="0" rtlCol="0">
            <a:spAutoFit/>
          </a:bodyPr>
          <a:lstStyle/>
          <a:p>
            <a:pPr marL="495300" marR="86360" indent="-403860">
              <a:lnSpc>
                <a:spcPts val="2039"/>
              </a:lnSpc>
              <a:spcBef>
                <a:spcPts val="340"/>
              </a:spcBef>
            </a:pPr>
            <a:r>
              <a:rPr sz="2000" spc="-5" dirty="0">
                <a:latin typeface="Arial"/>
                <a:cs typeface="Arial"/>
              </a:rPr>
              <a:t>P</a:t>
            </a:r>
            <a:r>
              <a:rPr sz="2000" spc="10" dirty="0">
                <a:latin typeface="Arial"/>
                <a:cs typeface="Arial"/>
              </a:rPr>
              <a:t>r</a:t>
            </a:r>
            <a:r>
              <a:rPr sz="2000" spc="-5" dirty="0">
                <a:latin typeface="Arial"/>
                <a:cs typeface="Arial"/>
              </a:rPr>
              <a:t>o</a:t>
            </a:r>
            <a:r>
              <a:rPr sz="2000" spc="5" dirty="0">
                <a:latin typeface="Arial"/>
                <a:cs typeface="Arial"/>
              </a:rPr>
              <a:t>sp</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10" dirty="0">
                <a:latin typeface="Arial"/>
                <a:cs typeface="Arial"/>
              </a:rPr>
              <a:t>v</a:t>
            </a:r>
            <a:r>
              <a:rPr sz="2000" dirty="0">
                <a:latin typeface="Arial"/>
                <a:cs typeface="Arial"/>
              </a:rPr>
              <a:t>e  </a:t>
            </a:r>
            <a:r>
              <a:rPr sz="2000" spc="-5" dirty="0">
                <a:latin typeface="Arial"/>
                <a:cs typeface="Arial"/>
              </a:rPr>
              <a:t>yield</a:t>
            </a:r>
            <a:endParaRPr sz="2000">
              <a:latin typeface="Arial"/>
              <a:cs typeface="Arial"/>
            </a:endParaRPr>
          </a:p>
        </p:txBody>
      </p:sp>
      <p:sp>
        <p:nvSpPr>
          <p:cNvPr id="34" name="object 34"/>
          <p:cNvSpPr/>
          <p:nvPr/>
        </p:nvSpPr>
        <p:spPr>
          <a:xfrm>
            <a:off x="2114550" y="4159250"/>
            <a:ext cx="1767839" cy="882650"/>
          </a:xfrm>
          <a:custGeom>
            <a:avLst/>
            <a:gdLst/>
            <a:ahLst/>
            <a:cxnLst/>
            <a:rect l="l" t="t" r="r" b="b"/>
            <a:pathLst>
              <a:path w="1767839" h="882650">
                <a:moveTo>
                  <a:pt x="0" y="0"/>
                </a:moveTo>
                <a:lnTo>
                  <a:pt x="1767839" y="0"/>
                </a:lnTo>
                <a:lnTo>
                  <a:pt x="1767839" y="882650"/>
                </a:lnTo>
                <a:lnTo>
                  <a:pt x="0" y="882650"/>
                </a:lnTo>
                <a:lnTo>
                  <a:pt x="0" y="0"/>
                </a:lnTo>
                <a:close/>
              </a:path>
            </a:pathLst>
          </a:custGeom>
          <a:ln w="9344">
            <a:solidFill>
              <a:srgbClr val="000000"/>
            </a:solidFill>
          </a:ln>
        </p:spPr>
        <p:txBody>
          <a:bodyPr wrap="square" lIns="0" tIns="0" rIns="0" bIns="0" rtlCol="0"/>
          <a:lstStyle/>
          <a:p>
            <a:endParaRPr/>
          </a:p>
        </p:txBody>
      </p:sp>
      <p:sp>
        <p:nvSpPr>
          <p:cNvPr id="35" name="object 35"/>
          <p:cNvSpPr/>
          <p:nvPr/>
        </p:nvSpPr>
        <p:spPr>
          <a:xfrm>
            <a:off x="2114550" y="415925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6" name="object 36"/>
          <p:cNvSpPr/>
          <p:nvPr/>
        </p:nvSpPr>
        <p:spPr>
          <a:xfrm>
            <a:off x="3882390" y="50419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7" name="object 37"/>
          <p:cNvSpPr txBox="1"/>
          <p:nvPr/>
        </p:nvSpPr>
        <p:spPr>
          <a:xfrm>
            <a:off x="2119222" y="4163922"/>
            <a:ext cx="1758950" cy="873760"/>
          </a:xfrm>
          <a:prstGeom prst="rect">
            <a:avLst/>
          </a:prstGeom>
          <a:solidFill>
            <a:srgbClr val="A5FF78"/>
          </a:solidFill>
        </p:spPr>
        <p:txBody>
          <a:bodyPr vert="horz" wrap="square" lIns="0" tIns="42545" rIns="0" bIns="0" rtlCol="0">
            <a:spAutoFit/>
          </a:bodyPr>
          <a:lstStyle/>
          <a:p>
            <a:pPr marL="179070" marR="172085" algn="ctr">
              <a:lnSpc>
                <a:spcPct val="84800"/>
              </a:lnSpc>
              <a:spcBef>
                <a:spcPts val="335"/>
              </a:spcBef>
            </a:pPr>
            <a:r>
              <a:rPr sz="2000" spc="-5" dirty="0">
                <a:latin typeface="Arial"/>
                <a:cs typeface="Arial"/>
              </a:rPr>
              <a:t>Supply</a:t>
            </a:r>
            <a:r>
              <a:rPr sz="2000" spc="-80" dirty="0">
                <a:latin typeface="Arial"/>
                <a:cs typeface="Arial"/>
              </a:rPr>
              <a:t> </a:t>
            </a:r>
            <a:r>
              <a:rPr sz="2000" dirty="0">
                <a:latin typeface="Arial"/>
                <a:cs typeface="Arial"/>
              </a:rPr>
              <a:t>price  </a:t>
            </a:r>
            <a:r>
              <a:rPr sz="2000" spc="-5" dirty="0">
                <a:latin typeface="Arial"/>
                <a:cs typeface="Arial"/>
              </a:rPr>
              <a:t>of Capital  </a:t>
            </a:r>
            <a:r>
              <a:rPr sz="2000" dirty="0">
                <a:latin typeface="Arial"/>
                <a:cs typeface="Arial"/>
              </a:rPr>
              <a:t>goods</a:t>
            </a:r>
            <a:endParaRPr sz="2000">
              <a:latin typeface="Arial"/>
              <a:cs typeface="Arial"/>
            </a:endParaRPr>
          </a:p>
        </p:txBody>
      </p:sp>
      <p:sp>
        <p:nvSpPr>
          <p:cNvPr id="38" name="object 38"/>
          <p:cNvSpPr/>
          <p:nvPr/>
        </p:nvSpPr>
        <p:spPr>
          <a:xfrm>
            <a:off x="231140" y="5195570"/>
            <a:ext cx="2113280" cy="609600"/>
          </a:xfrm>
          <a:custGeom>
            <a:avLst/>
            <a:gdLst/>
            <a:ahLst/>
            <a:cxnLst/>
            <a:rect l="l" t="t" r="r" b="b"/>
            <a:pathLst>
              <a:path w="2113280" h="609600">
                <a:moveTo>
                  <a:pt x="0" y="0"/>
                </a:moveTo>
                <a:lnTo>
                  <a:pt x="2113280" y="0"/>
                </a:lnTo>
                <a:lnTo>
                  <a:pt x="2113280" y="609599"/>
                </a:lnTo>
                <a:lnTo>
                  <a:pt x="0" y="609599"/>
                </a:lnTo>
                <a:lnTo>
                  <a:pt x="0" y="0"/>
                </a:lnTo>
                <a:close/>
              </a:path>
            </a:pathLst>
          </a:custGeom>
          <a:ln w="9344">
            <a:solidFill>
              <a:srgbClr val="000000"/>
            </a:solidFill>
          </a:ln>
        </p:spPr>
        <p:txBody>
          <a:bodyPr wrap="square" lIns="0" tIns="0" rIns="0" bIns="0" rtlCol="0"/>
          <a:lstStyle/>
          <a:p>
            <a:endParaRPr/>
          </a:p>
        </p:txBody>
      </p:sp>
      <p:sp>
        <p:nvSpPr>
          <p:cNvPr id="39" name="object 39"/>
          <p:cNvSpPr/>
          <p:nvPr/>
        </p:nvSpPr>
        <p:spPr>
          <a:xfrm>
            <a:off x="231140" y="51955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0" name="object 40"/>
          <p:cNvSpPr/>
          <p:nvPr/>
        </p:nvSpPr>
        <p:spPr>
          <a:xfrm>
            <a:off x="2344420" y="58051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1" name="object 41"/>
          <p:cNvSpPr txBox="1"/>
          <p:nvPr/>
        </p:nvSpPr>
        <p:spPr>
          <a:xfrm>
            <a:off x="235812" y="5200242"/>
            <a:ext cx="2104390" cy="600710"/>
          </a:xfrm>
          <a:prstGeom prst="rect">
            <a:avLst/>
          </a:prstGeom>
          <a:solidFill>
            <a:srgbClr val="A5FF78"/>
          </a:solidFill>
        </p:spPr>
        <p:txBody>
          <a:bodyPr vert="horz" wrap="square" lIns="0" tIns="44450" rIns="0" bIns="0" rtlCol="0">
            <a:spAutoFit/>
          </a:bodyPr>
          <a:lstStyle/>
          <a:p>
            <a:pPr marL="273050" marR="105410" indent="-161290">
              <a:lnSpc>
                <a:spcPts val="2030"/>
              </a:lnSpc>
              <a:spcBef>
                <a:spcPts val="350"/>
              </a:spcBef>
            </a:pPr>
            <a:r>
              <a:rPr sz="2000" b="1" spc="-5" dirty="0">
                <a:latin typeface="Arial"/>
                <a:cs typeface="Arial"/>
              </a:rPr>
              <a:t>E</a:t>
            </a:r>
            <a:r>
              <a:rPr sz="2000" b="1" spc="5" dirty="0">
                <a:latin typeface="Arial"/>
                <a:cs typeface="Arial"/>
              </a:rPr>
              <a:t>n</a:t>
            </a:r>
            <a:r>
              <a:rPr sz="2000" b="1" dirty="0">
                <a:latin typeface="Arial"/>
                <a:cs typeface="Arial"/>
              </a:rPr>
              <a:t>t</a:t>
            </a:r>
            <a:r>
              <a:rPr sz="2000" b="1" spc="-5" dirty="0">
                <a:latin typeface="Arial"/>
                <a:cs typeface="Arial"/>
              </a:rPr>
              <a:t>re</a:t>
            </a:r>
            <a:r>
              <a:rPr sz="2000" b="1" spc="5" dirty="0">
                <a:latin typeface="Arial"/>
                <a:cs typeface="Arial"/>
              </a:rPr>
              <a:t>p</a:t>
            </a:r>
            <a:r>
              <a:rPr sz="2000" b="1" spc="-5" dirty="0">
                <a:latin typeface="Arial"/>
                <a:cs typeface="Arial"/>
              </a:rPr>
              <a:t>re</a:t>
            </a:r>
            <a:r>
              <a:rPr sz="2000" b="1" spc="5" dirty="0">
                <a:latin typeface="Arial"/>
                <a:cs typeface="Arial"/>
              </a:rPr>
              <a:t>n</a:t>
            </a:r>
            <a:r>
              <a:rPr sz="2000" b="1" spc="-5" dirty="0">
                <a:latin typeface="Arial"/>
                <a:cs typeface="Arial"/>
              </a:rPr>
              <a:t>e</a:t>
            </a:r>
            <a:r>
              <a:rPr sz="2000" b="1" spc="5" dirty="0">
                <a:latin typeface="Arial"/>
                <a:cs typeface="Arial"/>
              </a:rPr>
              <a:t>u</a:t>
            </a:r>
            <a:r>
              <a:rPr sz="2000" b="1" spc="-5" dirty="0">
                <a:latin typeface="Arial"/>
                <a:cs typeface="Arial"/>
              </a:rPr>
              <a:t>ria</a:t>
            </a:r>
            <a:r>
              <a:rPr sz="2000" b="1" dirty="0">
                <a:latin typeface="Arial"/>
                <a:cs typeface="Arial"/>
              </a:rPr>
              <a:t>l  </a:t>
            </a:r>
            <a:r>
              <a:rPr sz="2000" b="1" spc="-5" dirty="0">
                <a:latin typeface="Arial"/>
                <a:cs typeface="Arial"/>
              </a:rPr>
              <a:t>expectations</a:t>
            </a:r>
            <a:endParaRPr sz="2000">
              <a:latin typeface="Arial"/>
              <a:cs typeface="Arial"/>
            </a:endParaRPr>
          </a:p>
        </p:txBody>
      </p:sp>
      <p:sp>
        <p:nvSpPr>
          <p:cNvPr id="42" name="object 42"/>
          <p:cNvSpPr/>
          <p:nvPr/>
        </p:nvSpPr>
        <p:spPr>
          <a:xfrm>
            <a:off x="1217930" y="4850129"/>
            <a:ext cx="1270" cy="234950"/>
          </a:xfrm>
          <a:custGeom>
            <a:avLst/>
            <a:gdLst/>
            <a:ahLst/>
            <a:cxnLst/>
            <a:rect l="l" t="t" r="r" b="b"/>
            <a:pathLst>
              <a:path w="1269" h="234950">
                <a:moveTo>
                  <a:pt x="634" y="-13969"/>
                </a:moveTo>
                <a:lnTo>
                  <a:pt x="634" y="248920"/>
                </a:lnTo>
              </a:path>
            </a:pathLst>
          </a:custGeom>
          <a:ln w="29209">
            <a:solidFill>
              <a:srgbClr val="000000"/>
            </a:solidFill>
          </a:ln>
        </p:spPr>
        <p:txBody>
          <a:bodyPr wrap="square" lIns="0" tIns="0" rIns="0" bIns="0" rtlCol="0"/>
          <a:lstStyle/>
          <a:p>
            <a:endParaRPr/>
          </a:p>
        </p:txBody>
      </p:sp>
      <p:sp>
        <p:nvSpPr>
          <p:cNvPr id="43" name="object 43"/>
          <p:cNvSpPr/>
          <p:nvPr/>
        </p:nvSpPr>
        <p:spPr>
          <a:xfrm>
            <a:off x="1176019" y="5078729"/>
            <a:ext cx="85090" cy="85090"/>
          </a:xfrm>
          <a:custGeom>
            <a:avLst/>
            <a:gdLst/>
            <a:ahLst/>
            <a:cxnLst/>
            <a:rect l="l" t="t" r="r" b="b"/>
            <a:pathLst>
              <a:path w="85090" h="85089">
                <a:moveTo>
                  <a:pt x="85090" y="0"/>
                </a:moveTo>
                <a:lnTo>
                  <a:pt x="0" y="0"/>
                </a:lnTo>
                <a:lnTo>
                  <a:pt x="43180" y="85090"/>
                </a:lnTo>
                <a:lnTo>
                  <a:pt x="85090" y="0"/>
                </a:lnTo>
                <a:close/>
              </a:path>
            </a:pathLst>
          </a:custGeom>
          <a:solidFill>
            <a:srgbClr val="000000"/>
          </a:solidFill>
        </p:spPr>
        <p:txBody>
          <a:bodyPr wrap="square" lIns="0" tIns="0" rIns="0" bIns="0" rtlCol="0"/>
          <a:lstStyle/>
          <a:p>
            <a:endParaRPr/>
          </a:p>
        </p:txBody>
      </p:sp>
      <p:sp>
        <p:nvSpPr>
          <p:cNvPr id="44" name="object 44"/>
          <p:cNvSpPr/>
          <p:nvPr/>
        </p:nvSpPr>
        <p:spPr>
          <a:xfrm>
            <a:off x="1656079" y="3733800"/>
            <a:ext cx="0" cy="109220"/>
          </a:xfrm>
          <a:custGeom>
            <a:avLst/>
            <a:gdLst/>
            <a:ahLst/>
            <a:cxnLst/>
            <a:rect l="l" t="t" r="r" b="b"/>
            <a:pathLst>
              <a:path h="109220">
                <a:moveTo>
                  <a:pt x="0" y="0"/>
                </a:moveTo>
                <a:lnTo>
                  <a:pt x="0" y="109219"/>
                </a:lnTo>
              </a:path>
            </a:pathLst>
          </a:custGeom>
          <a:ln w="19048">
            <a:solidFill>
              <a:srgbClr val="000000"/>
            </a:solidFill>
          </a:ln>
        </p:spPr>
        <p:txBody>
          <a:bodyPr wrap="square" lIns="0" tIns="0" rIns="0" bIns="0" rtlCol="0"/>
          <a:lstStyle/>
          <a:p>
            <a:endParaRPr/>
          </a:p>
        </p:txBody>
      </p:sp>
      <p:sp>
        <p:nvSpPr>
          <p:cNvPr id="45" name="object 45"/>
          <p:cNvSpPr/>
          <p:nvPr/>
        </p:nvSpPr>
        <p:spPr>
          <a:xfrm>
            <a:off x="12954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6" name="object 46"/>
          <p:cNvSpPr/>
          <p:nvPr/>
        </p:nvSpPr>
        <p:spPr>
          <a:xfrm>
            <a:off x="1252219" y="4072890"/>
            <a:ext cx="86360" cy="85090"/>
          </a:xfrm>
          <a:custGeom>
            <a:avLst/>
            <a:gdLst/>
            <a:ahLst/>
            <a:cxnLst/>
            <a:rect l="l" t="t" r="r" b="b"/>
            <a:pathLst>
              <a:path w="86359" h="85089">
                <a:moveTo>
                  <a:pt x="86360" y="0"/>
                </a:moveTo>
                <a:lnTo>
                  <a:pt x="0" y="0"/>
                </a:lnTo>
                <a:lnTo>
                  <a:pt x="43180" y="85090"/>
                </a:lnTo>
                <a:lnTo>
                  <a:pt x="86360" y="0"/>
                </a:lnTo>
                <a:close/>
              </a:path>
            </a:pathLst>
          </a:custGeom>
          <a:solidFill>
            <a:srgbClr val="000000"/>
          </a:solidFill>
        </p:spPr>
        <p:txBody>
          <a:bodyPr wrap="square" lIns="0" tIns="0" rIns="0" bIns="0" rtlCol="0"/>
          <a:lstStyle/>
          <a:p>
            <a:endParaRPr/>
          </a:p>
        </p:txBody>
      </p:sp>
      <p:sp>
        <p:nvSpPr>
          <p:cNvPr id="47" name="object 47"/>
          <p:cNvSpPr/>
          <p:nvPr/>
        </p:nvSpPr>
        <p:spPr>
          <a:xfrm>
            <a:off x="25146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8" name="object 48"/>
          <p:cNvSpPr/>
          <p:nvPr/>
        </p:nvSpPr>
        <p:spPr>
          <a:xfrm>
            <a:off x="2472689" y="4072890"/>
            <a:ext cx="85090" cy="85090"/>
          </a:xfrm>
          <a:custGeom>
            <a:avLst/>
            <a:gdLst/>
            <a:ahLst/>
            <a:cxnLst/>
            <a:rect l="l" t="t" r="r" b="b"/>
            <a:pathLst>
              <a:path w="85089" h="85089">
                <a:moveTo>
                  <a:pt x="85090" y="0"/>
                </a:moveTo>
                <a:lnTo>
                  <a:pt x="0" y="0"/>
                </a:lnTo>
                <a:lnTo>
                  <a:pt x="41910" y="85090"/>
                </a:lnTo>
                <a:lnTo>
                  <a:pt x="85090" y="0"/>
                </a:lnTo>
                <a:close/>
              </a:path>
            </a:pathLst>
          </a:custGeom>
          <a:solidFill>
            <a:srgbClr val="000000"/>
          </a:solidFill>
        </p:spPr>
        <p:txBody>
          <a:bodyPr wrap="square" lIns="0" tIns="0" rIns="0" bIns="0" rtlCol="0"/>
          <a:lstStyle/>
          <a:p>
            <a:endParaRPr/>
          </a:p>
        </p:txBody>
      </p:sp>
      <p:sp>
        <p:nvSpPr>
          <p:cNvPr id="49" name="object 49"/>
          <p:cNvSpPr/>
          <p:nvPr/>
        </p:nvSpPr>
        <p:spPr>
          <a:xfrm>
            <a:off x="2113279" y="2438400"/>
            <a:ext cx="1270" cy="109220"/>
          </a:xfrm>
          <a:custGeom>
            <a:avLst/>
            <a:gdLst/>
            <a:ahLst/>
            <a:cxnLst/>
            <a:rect l="l" t="t" r="r" b="b"/>
            <a:pathLst>
              <a:path w="1269" h="109219">
                <a:moveTo>
                  <a:pt x="634" y="-9524"/>
                </a:moveTo>
                <a:lnTo>
                  <a:pt x="634" y="118744"/>
                </a:lnTo>
              </a:path>
            </a:pathLst>
          </a:custGeom>
          <a:ln w="20318">
            <a:solidFill>
              <a:srgbClr val="000000"/>
            </a:solidFill>
          </a:ln>
        </p:spPr>
        <p:txBody>
          <a:bodyPr wrap="square" lIns="0" tIns="0" rIns="0" bIns="0" rtlCol="0"/>
          <a:lstStyle/>
          <a:p>
            <a:endParaRPr/>
          </a:p>
        </p:txBody>
      </p:sp>
      <p:sp>
        <p:nvSpPr>
          <p:cNvPr id="50" name="object 50"/>
          <p:cNvSpPr/>
          <p:nvPr/>
        </p:nvSpPr>
        <p:spPr>
          <a:xfrm>
            <a:off x="1760220" y="2564129"/>
            <a:ext cx="742950" cy="1270"/>
          </a:xfrm>
          <a:custGeom>
            <a:avLst/>
            <a:gdLst/>
            <a:ahLst/>
            <a:cxnLst/>
            <a:rect l="l" t="t" r="r" b="b"/>
            <a:pathLst>
              <a:path w="742950" h="1269">
                <a:moveTo>
                  <a:pt x="0" y="0"/>
                </a:moveTo>
                <a:lnTo>
                  <a:pt x="742950" y="1270"/>
                </a:lnTo>
              </a:path>
            </a:pathLst>
          </a:custGeom>
          <a:ln w="19048">
            <a:solidFill>
              <a:srgbClr val="000000"/>
            </a:solidFill>
          </a:ln>
        </p:spPr>
        <p:txBody>
          <a:bodyPr wrap="square" lIns="0" tIns="0" rIns="0" bIns="0" rtlCol="0"/>
          <a:lstStyle/>
          <a:p>
            <a:endParaRPr/>
          </a:p>
        </p:txBody>
      </p:sp>
      <p:sp>
        <p:nvSpPr>
          <p:cNvPr id="51" name="object 51"/>
          <p:cNvSpPr/>
          <p:nvPr/>
        </p:nvSpPr>
        <p:spPr>
          <a:xfrm>
            <a:off x="1752600" y="2547620"/>
            <a:ext cx="1270" cy="234950"/>
          </a:xfrm>
          <a:custGeom>
            <a:avLst/>
            <a:gdLst/>
            <a:ahLst/>
            <a:cxnLst/>
            <a:rect l="l" t="t" r="r" b="b"/>
            <a:pathLst>
              <a:path w="1269" h="234950">
                <a:moveTo>
                  <a:pt x="635" y="-13970"/>
                </a:moveTo>
                <a:lnTo>
                  <a:pt x="635" y="248920"/>
                </a:lnTo>
              </a:path>
            </a:pathLst>
          </a:custGeom>
          <a:ln w="29209">
            <a:solidFill>
              <a:srgbClr val="000000"/>
            </a:solidFill>
          </a:ln>
        </p:spPr>
        <p:txBody>
          <a:bodyPr wrap="square" lIns="0" tIns="0" rIns="0" bIns="0" rtlCol="0"/>
          <a:lstStyle/>
          <a:p>
            <a:endParaRPr/>
          </a:p>
        </p:txBody>
      </p:sp>
      <p:sp>
        <p:nvSpPr>
          <p:cNvPr id="52" name="object 52"/>
          <p:cNvSpPr/>
          <p:nvPr/>
        </p:nvSpPr>
        <p:spPr>
          <a:xfrm>
            <a:off x="1710689" y="2776220"/>
            <a:ext cx="85090" cy="86360"/>
          </a:xfrm>
          <a:custGeom>
            <a:avLst/>
            <a:gdLst/>
            <a:ahLst/>
            <a:cxnLst/>
            <a:rect l="l" t="t" r="r" b="b"/>
            <a:pathLst>
              <a:path w="85089" h="86360">
                <a:moveTo>
                  <a:pt x="85090" y="0"/>
                </a:moveTo>
                <a:lnTo>
                  <a:pt x="0" y="1269"/>
                </a:lnTo>
                <a:lnTo>
                  <a:pt x="43180" y="86359"/>
                </a:lnTo>
                <a:lnTo>
                  <a:pt x="85090" y="0"/>
                </a:lnTo>
                <a:close/>
              </a:path>
            </a:pathLst>
          </a:custGeom>
          <a:solidFill>
            <a:srgbClr val="000000"/>
          </a:solidFill>
        </p:spPr>
        <p:txBody>
          <a:bodyPr wrap="square" lIns="0" tIns="0" rIns="0" bIns="0" rtlCol="0"/>
          <a:lstStyle/>
          <a:p>
            <a:endParaRPr/>
          </a:p>
        </p:txBody>
      </p:sp>
      <p:sp>
        <p:nvSpPr>
          <p:cNvPr id="53" name="object 53"/>
          <p:cNvSpPr/>
          <p:nvPr/>
        </p:nvSpPr>
        <p:spPr>
          <a:xfrm>
            <a:off x="2503170" y="2547620"/>
            <a:ext cx="0" cy="234950"/>
          </a:xfrm>
          <a:custGeom>
            <a:avLst/>
            <a:gdLst/>
            <a:ahLst/>
            <a:cxnLst/>
            <a:rect l="l" t="t" r="r" b="b"/>
            <a:pathLst>
              <a:path h="234950">
                <a:moveTo>
                  <a:pt x="0" y="0"/>
                </a:moveTo>
                <a:lnTo>
                  <a:pt x="0" y="234950"/>
                </a:lnTo>
              </a:path>
            </a:pathLst>
          </a:custGeom>
          <a:ln w="27940">
            <a:solidFill>
              <a:srgbClr val="000000"/>
            </a:solidFill>
          </a:ln>
        </p:spPr>
        <p:txBody>
          <a:bodyPr wrap="square" lIns="0" tIns="0" rIns="0" bIns="0" rtlCol="0"/>
          <a:lstStyle/>
          <a:p>
            <a:endParaRPr/>
          </a:p>
        </p:txBody>
      </p:sp>
      <p:sp>
        <p:nvSpPr>
          <p:cNvPr id="54" name="object 54"/>
          <p:cNvSpPr/>
          <p:nvPr/>
        </p:nvSpPr>
        <p:spPr>
          <a:xfrm>
            <a:off x="2461260" y="2777489"/>
            <a:ext cx="85090" cy="85090"/>
          </a:xfrm>
          <a:custGeom>
            <a:avLst/>
            <a:gdLst/>
            <a:ahLst/>
            <a:cxnLst/>
            <a:rect l="l" t="t" r="r" b="b"/>
            <a:pathLst>
              <a:path w="85089" h="85089">
                <a:moveTo>
                  <a:pt x="85089" y="0"/>
                </a:moveTo>
                <a:lnTo>
                  <a:pt x="0" y="0"/>
                </a:lnTo>
                <a:lnTo>
                  <a:pt x="41909" y="85089"/>
                </a:lnTo>
                <a:lnTo>
                  <a:pt x="85089" y="0"/>
                </a:lnTo>
                <a:close/>
              </a:path>
            </a:pathLst>
          </a:custGeom>
          <a:solidFill>
            <a:srgbClr val="000000"/>
          </a:solidFill>
        </p:spPr>
        <p:txBody>
          <a:bodyPr wrap="square" lIns="0" tIns="0" rIns="0" bIns="0" rtlCol="0"/>
          <a:lstStyle/>
          <a:p>
            <a:endParaRPr/>
          </a:p>
        </p:txBody>
      </p:sp>
      <p:sp>
        <p:nvSpPr>
          <p:cNvPr id="55" name="object 55"/>
          <p:cNvSpPr/>
          <p:nvPr/>
        </p:nvSpPr>
        <p:spPr>
          <a:xfrm>
            <a:off x="1295400" y="3851909"/>
            <a:ext cx="1219200" cy="0"/>
          </a:xfrm>
          <a:custGeom>
            <a:avLst/>
            <a:gdLst/>
            <a:ahLst/>
            <a:cxnLst/>
            <a:rect l="l" t="t" r="r" b="b"/>
            <a:pathLst>
              <a:path w="1219200">
                <a:moveTo>
                  <a:pt x="0" y="0"/>
                </a:moveTo>
                <a:lnTo>
                  <a:pt x="1219200" y="0"/>
                </a:lnTo>
              </a:path>
            </a:pathLst>
          </a:custGeom>
          <a:ln w="9344">
            <a:solidFill>
              <a:srgbClr val="000000"/>
            </a:solidFill>
          </a:ln>
        </p:spPr>
        <p:txBody>
          <a:bodyPr wrap="square" lIns="0" tIns="0" rIns="0" bIns="0" rtlCol="0"/>
          <a:lstStyle/>
          <a:p>
            <a:endParaRPr/>
          </a:p>
        </p:txBody>
      </p:sp>
      <p:sp>
        <p:nvSpPr>
          <p:cNvPr id="56" name="object 56"/>
          <p:cNvSpPr txBox="1"/>
          <p:nvPr/>
        </p:nvSpPr>
        <p:spPr>
          <a:xfrm>
            <a:off x="7392669" y="796290"/>
            <a:ext cx="69596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C</a:t>
            </a:r>
            <a:r>
              <a:rPr sz="1800" spc="-5" dirty="0">
                <a:latin typeface="Arial"/>
                <a:cs typeface="Arial"/>
              </a:rPr>
              <a:t>o</a:t>
            </a:r>
            <a:r>
              <a:rPr sz="1800" spc="-15" dirty="0">
                <a:latin typeface="Arial"/>
                <a:cs typeface="Arial"/>
              </a:rPr>
              <a:t>n</a:t>
            </a:r>
            <a:r>
              <a:rPr sz="1800" spc="5" dirty="0">
                <a:latin typeface="Arial"/>
                <a:cs typeface="Arial"/>
              </a:rPr>
              <a:t>t</a:t>
            </a:r>
            <a:r>
              <a:rPr sz="1800" spc="-15" dirty="0">
                <a:latin typeface="Arial"/>
                <a:cs typeface="Arial"/>
              </a:rPr>
              <a:t>d</a:t>
            </a:r>
            <a:r>
              <a:rPr sz="1800" dirty="0">
                <a:latin typeface="Arial"/>
                <a:cs typeface="Arial"/>
              </a:rPr>
              <a:t>.</a:t>
            </a:r>
            <a:endParaRPr sz="18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6900" y="273050"/>
            <a:ext cx="5405120" cy="574040"/>
          </a:xfrm>
          <a:prstGeom prst="rect">
            <a:avLst/>
          </a:prstGeom>
        </p:spPr>
        <p:txBody>
          <a:bodyPr vert="horz" wrap="square" lIns="0" tIns="12700" rIns="0" bIns="0" rtlCol="0">
            <a:spAutoFit/>
          </a:bodyPr>
          <a:lstStyle/>
          <a:p>
            <a:pPr marL="12700">
              <a:lnSpc>
                <a:spcPct val="100000"/>
              </a:lnSpc>
              <a:spcBef>
                <a:spcPts val="100"/>
              </a:spcBef>
            </a:pPr>
            <a:r>
              <a:rPr sz="3600" spc="-5" dirty="0"/>
              <a:t>Effects of Business</a:t>
            </a:r>
            <a:r>
              <a:rPr sz="3600" spc="-80" dirty="0"/>
              <a:t> </a:t>
            </a:r>
            <a:r>
              <a:rPr sz="3600" spc="-5" dirty="0"/>
              <a:t>Cycles</a:t>
            </a:r>
            <a:endParaRPr sz="3600"/>
          </a:p>
        </p:txBody>
      </p:sp>
      <p:sp>
        <p:nvSpPr>
          <p:cNvPr id="3" name="object 3"/>
          <p:cNvSpPr txBox="1"/>
          <p:nvPr/>
        </p:nvSpPr>
        <p:spPr>
          <a:xfrm>
            <a:off x="535940" y="1326424"/>
            <a:ext cx="8065770" cy="4945380"/>
          </a:xfrm>
          <a:prstGeom prst="rect">
            <a:avLst/>
          </a:prstGeom>
        </p:spPr>
        <p:txBody>
          <a:bodyPr vert="horz" wrap="square" lIns="0" tIns="140335" rIns="0" bIns="0" rtlCol="0">
            <a:spAutoFit/>
          </a:bodyPr>
          <a:lstStyle/>
          <a:p>
            <a:pPr marL="12700">
              <a:lnSpc>
                <a:spcPct val="100000"/>
              </a:lnSpc>
              <a:spcBef>
                <a:spcPts val="1105"/>
              </a:spcBef>
            </a:pPr>
            <a:r>
              <a:rPr lang="en-US" sz="3200" b="1" spc="-5" dirty="0">
                <a:latin typeface="Arial"/>
                <a:cs typeface="Arial"/>
              </a:rPr>
              <a:t>1. </a:t>
            </a:r>
            <a:r>
              <a:rPr sz="3200" b="1" spc="-5">
                <a:latin typeface="Arial"/>
                <a:cs typeface="Arial"/>
              </a:rPr>
              <a:t>During</a:t>
            </a:r>
            <a:r>
              <a:rPr sz="3200" b="1" spc="-15">
                <a:latin typeface="Arial"/>
                <a:cs typeface="Arial"/>
              </a:rPr>
              <a:t> </a:t>
            </a:r>
            <a:r>
              <a:rPr sz="3200" b="1" spc="-5" dirty="0">
                <a:latin typeface="Arial"/>
                <a:cs typeface="Arial"/>
              </a:rPr>
              <a:t>Expansion</a:t>
            </a:r>
            <a:endParaRPr sz="3200">
              <a:latin typeface="Arial"/>
              <a:cs typeface="Arial"/>
            </a:endParaRPr>
          </a:p>
          <a:p>
            <a:pPr marL="355600" marR="6350" indent="-342900" algn="just">
              <a:lnSpc>
                <a:spcPts val="3020"/>
              </a:lnSpc>
              <a:spcBef>
                <a:spcPts val="1265"/>
              </a:spcBef>
              <a:buClr>
                <a:srgbClr val="333399"/>
              </a:buClr>
              <a:buFont typeface="Symbol"/>
              <a:buChar char=""/>
              <a:tabLst>
                <a:tab pos="355600" algn="l"/>
              </a:tabLst>
            </a:pPr>
            <a:r>
              <a:rPr sz="2800" b="1" i="1" spc="-5" dirty="0">
                <a:latin typeface="Arial"/>
                <a:cs typeface="Arial"/>
              </a:rPr>
              <a:t>High growth</a:t>
            </a:r>
            <a:r>
              <a:rPr sz="2800" i="1" spc="-5" dirty="0">
                <a:latin typeface="Arial"/>
                <a:cs typeface="Arial"/>
              </a:rPr>
              <a:t>: </a:t>
            </a:r>
            <a:r>
              <a:rPr sz="2800" spc="-5" dirty="0">
                <a:latin typeface="Arial"/>
                <a:cs typeface="Arial"/>
              </a:rPr>
              <a:t>large investments, increase in  employment, </a:t>
            </a:r>
            <a:r>
              <a:rPr sz="2800" dirty="0">
                <a:latin typeface="Arial"/>
                <a:cs typeface="Arial"/>
              </a:rPr>
              <a:t>income </a:t>
            </a:r>
            <a:r>
              <a:rPr sz="2800" spc="-5" dirty="0">
                <a:latin typeface="Arial"/>
                <a:cs typeface="Arial"/>
              </a:rPr>
              <a:t>and</a:t>
            </a:r>
            <a:r>
              <a:rPr sz="2800" spc="-15" dirty="0">
                <a:latin typeface="Arial"/>
                <a:cs typeface="Arial"/>
              </a:rPr>
              <a:t> </a:t>
            </a:r>
            <a:r>
              <a:rPr sz="2800" spc="-5" dirty="0">
                <a:latin typeface="Arial"/>
                <a:cs typeface="Arial"/>
              </a:rPr>
              <a:t>expenditure</a:t>
            </a:r>
            <a:endParaRPr sz="2800">
              <a:latin typeface="Arial"/>
              <a:cs typeface="Arial"/>
            </a:endParaRPr>
          </a:p>
          <a:p>
            <a:pPr marL="355600" marR="6985" indent="-342900" algn="just">
              <a:lnSpc>
                <a:spcPct val="90000"/>
              </a:lnSpc>
              <a:spcBef>
                <a:spcPts val="1180"/>
              </a:spcBef>
              <a:buClr>
                <a:srgbClr val="333399"/>
              </a:buClr>
              <a:buFont typeface="Symbol"/>
              <a:buChar char=""/>
              <a:tabLst>
                <a:tab pos="355600" algn="l"/>
              </a:tabLst>
            </a:pPr>
            <a:r>
              <a:rPr sz="2800" b="1" i="1" spc="-5" dirty="0">
                <a:latin typeface="Arial"/>
                <a:cs typeface="Arial"/>
              </a:rPr>
              <a:t>Inflation: </a:t>
            </a:r>
            <a:r>
              <a:rPr sz="2800" spc="-5" dirty="0">
                <a:latin typeface="Arial"/>
                <a:cs typeface="Arial"/>
              </a:rPr>
              <a:t>Increase in investment </a:t>
            </a:r>
            <a:r>
              <a:rPr sz="2800" dirty="0">
                <a:latin typeface="Arial"/>
                <a:cs typeface="Arial"/>
              </a:rPr>
              <a:t>forces more  </a:t>
            </a:r>
            <a:r>
              <a:rPr sz="2800" spc="-5" dirty="0">
                <a:latin typeface="Arial"/>
                <a:cs typeface="Arial"/>
              </a:rPr>
              <a:t>money supply </a:t>
            </a:r>
            <a:r>
              <a:rPr sz="2800" dirty="0">
                <a:latin typeface="Arial"/>
                <a:cs typeface="Arial"/>
              </a:rPr>
              <a:t>in </a:t>
            </a:r>
            <a:r>
              <a:rPr sz="2800" spc="-5" dirty="0">
                <a:latin typeface="Arial"/>
                <a:cs typeface="Arial"/>
              </a:rPr>
              <a:t>the </a:t>
            </a:r>
            <a:r>
              <a:rPr sz="2800" dirty="0">
                <a:latin typeface="Arial"/>
                <a:cs typeface="Arial"/>
              </a:rPr>
              <a:t>system, </a:t>
            </a:r>
            <a:r>
              <a:rPr sz="2800" spc="-5" dirty="0">
                <a:latin typeface="Arial"/>
                <a:cs typeface="Arial"/>
              </a:rPr>
              <a:t>demand for factor  inputs increases, hence their prices increase  which increases </a:t>
            </a:r>
            <a:r>
              <a:rPr sz="2800" dirty="0">
                <a:latin typeface="Arial"/>
                <a:cs typeface="Arial"/>
              </a:rPr>
              <a:t>cost </a:t>
            </a:r>
            <a:r>
              <a:rPr sz="2800" spc="-5" dirty="0">
                <a:latin typeface="Arial"/>
                <a:cs typeface="Arial"/>
              </a:rPr>
              <a:t>of production. So </a:t>
            </a:r>
            <a:r>
              <a:rPr sz="2800" spc="-10" dirty="0">
                <a:latin typeface="Arial"/>
                <a:cs typeface="Arial"/>
              </a:rPr>
              <a:t>wages  </a:t>
            </a:r>
            <a:r>
              <a:rPr sz="2800" spc="-5" dirty="0">
                <a:latin typeface="Arial"/>
                <a:cs typeface="Arial"/>
              </a:rPr>
              <a:t>and prices of goods also</a:t>
            </a:r>
            <a:r>
              <a:rPr sz="2800" spc="5" dirty="0">
                <a:latin typeface="Arial"/>
                <a:cs typeface="Arial"/>
              </a:rPr>
              <a:t> </a:t>
            </a:r>
            <a:r>
              <a:rPr sz="2800" spc="-5" dirty="0">
                <a:latin typeface="Arial"/>
                <a:cs typeface="Arial"/>
              </a:rPr>
              <a:t>increase.</a:t>
            </a:r>
            <a:endParaRPr sz="2800">
              <a:latin typeface="Arial"/>
              <a:cs typeface="Arial"/>
            </a:endParaRPr>
          </a:p>
          <a:p>
            <a:pPr marL="355600" marR="5080" indent="-342900" algn="just">
              <a:lnSpc>
                <a:spcPct val="90000"/>
              </a:lnSpc>
              <a:spcBef>
                <a:spcPts val="1215"/>
              </a:spcBef>
              <a:buClr>
                <a:srgbClr val="333399"/>
              </a:buClr>
              <a:buFont typeface="Symbol"/>
              <a:buChar char=""/>
              <a:tabLst>
                <a:tab pos="355600" algn="l"/>
              </a:tabLst>
            </a:pPr>
            <a:r>
              <a:rPr sz="2800" b="1" i="1" spc="-5">
                <a:latin typeface="Arial"/>
                <a:cs typeface="Arial"/>
              </a:rPr>
              <a:t>Competition</a:t>
            </a:r>
            <a:r>
              <a:rPr sz="2800" i="1" spc="-5" dirty="0">
                <a:latin typeface="Arial"/>
                <a:cs typeface="Arial"/>
              </a:rPr>
              <a:t>: </a:t>
            </a:r>
            <a:r>
              <a:rPr sz="2800" dirty="0">
                <a:latin typeface="Arial"/>
                <a:cs typeface="Arial"/>
              </a:rPr>
              <a:t>Firms </a:t>
            </a:r>
            <a:r>
              <a:rPr sz="2800" spc="-5" dirty="0">
                <a:latin typeface="Arial"/>
                <a:cs typeface="Arial"/>
              </a:rPr>
              <a:t>resort </a:t>
            </a:r>
            <a:r>
              <a:rPr sz="2800" dirty="0">
                <a:latin typeface="Arial"/>
                <a:cs typeface="Arial"/>
              </a:rPr>
              <a:t>to </a:t>
            </a:r>
            <a:r>
              <a:rPr sz="2800" spc="-5" dirty="0">
                <a:latin typeface="Arial"/>
                <a:cs typeface="Arial"/>
              </a:rPr>
              <a:t>large  amount of non productive expenditure on  advertisements and publicity.</a:t>
            </a:r>
            <a:endParaRPr sz="28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5910" y="528320"/>
            <a:ext cx="6008370" cy="635000"/>
          </a:xfrm>
          <a:prstGeom prst="rect">
            <a:avLst/>
          </a:prstGeom>
        </p:spPr>
        <p:txBody>
          <a:bodyPr vert="horz" wrap="square" lIns="0" tIns="12700" rIns="0" bIns="0" rtlCol="0">
            <a:spAutoFit/>
          </a:bodyPr>
          <a:lstStyle/>
          <a:p>
            <a:pPr marL="12700">
              <a:lnSpc>
                <a:spcPct val="100000"/>
              </a:lnSpc>
              <a:spcBef>
                <a:spcPts val="100"/>
              </a:spcBef>
            </a:pPr>
            <a:r>
              <a:rPr sz="4000" spc="-5" dirty="0"/>
              <a:t>Effects of Business</a:t>
            </a:r>
            <a:r>
              <a:rPr sz="4000" spc="-40" dirty="0"/>
              <a:t> </a:t>
            </a:r>
            <a:r>
              <a:rPr sz="4000" spc="-5" dirty="0"/>
              <a:t>Cycles</a:t>
            </a:r>
            <a:endParaRPr sz="4000"/>
          </a:p>
        </p:txBody>
      </p:sp>
      <p:sp>
        <p:nvSpPr>
          <p:cNvPr id="3" name="object 3"/>
          <p:cNvSpPr txBox="1"/>
          <p:nvPr/>
        </p:nvSpPr>
        <p:spPr>
          <a:xfrm>
            <a:off x="535940" y="1480820"/>
            <a:ext cx="8063230" cy="4478020"/>
          </a:xfrm>
          <a:prstGeom prst="rect">
            <a:avLst/>
          </a:prstGeom>
        </p:spPr>
        <p:txBody>
          <a:bodyPr vert="horz" wrap="square" lIns="0" tIns="165100" rIns="0" bIns="0" rtlCol="0">
            <a:spAutoFit/>
          </a:bodyPr>
          <a:lstStyle/>
          <a:p>
            <a:pPr marL="12700">
              <a:lnSpc>
                <a:spcPct val="100000"/>
              </a:lnSpc>
              <a:spcBef>
                <a:spcPts val="1300"/>
              </a:spcBef>
            </a:pPr>
            <a:r>
              <a:rPr lang="en-US" sz="3200" b="1" spc="-5" dirty="0">
                <a:latin typeface="Arial"/>
                <a:cs typeface="Arial"/>
              </a:rPr>
              <a:t>2. </a:t>
            </a:r>
            <a:r>
              <a:rPr sz="3200" b="1" spc="-5">
                <a:latin typeface="Arial"/>
                <a:cs typeface="Arial"/>
              </a:rPr>
              <a:t>During</a:t>
            </a:r>
            <a:r>
              <a:rPr sz="3200" b="1" spc="-15">
                <a:latin typeface="Arial"/>
                <a:cs typeface="Arial"/>
              </a:rPr>
              <a:t> </a:t>
            </a:r>
            <a:r>
              <a:rPr sz="3200" b="1" dirty="0">
                <a:latin typeface="Arial"/>
                <a:cs typeface="Arial"/>
              </a:rPr>
              <a:t>Recession</a:t>
            </a:r>
            <a:endParaRPr sz="3200">
              <a:latin typeface="Arial"/>
              <a:cs typeface="Arial"/>
            </a:endParaRPr>
          </a:p>
          <a:p>
            <a:pPr marL="355600" marR="5080" indent="-342900" algn="just">
              <a:lnSpc>
                <a:spcPct val="100000"/>
              </a:lnSpc>
              <a:spcBef>
                <a:spcPts val="1050"/>
              </a:spcBef>
              <a:buClr>
                <a:srgbClr val="333399"/>
              </a:buClr>
              <a:buFont typeface="Symbol"/>
              <a:buChar char=""/>
              <a:tabLst>
                <a:tab pos="355600" algn="l"/>
              </a:tabLst>
            </a:pPr>
            <a:r>
              <a:rPr sz="2800" b="1" spc="-5" dirty="0">
                <a:latin typeface="Arial"/>
                <a:cs typeface="Arial"/>
              </a:rPr>
              <a:t>Excess inventory: </a:t>
            </a:r>
            <a:r>
              <a:rPr sz="2800" spc="-5" dirty="0">
                <a:latin typeface="Arial"/>
                <a:cs typeface="Arial"/>
              </a:rPr>
              <a:t>Those </a:t>
            </a:r>
            <a:r>
              <a:rPr sz="2800" spc="5" dirty="0">
                <a:latin typeface="Arial"/>
                <a:cs typeface="Arial"/>
              </a:rPr>
              <a:t>firms </a:t>
            </a:r>
            <a:r>
              <a:rPr sz="2800" spc="-5" dirty="0">
                <a:latin typeface="Arial"/>
                <a:cs typeface="Arial"/>
              </a:rPr>
              <a:t>which had  produced in abundance during </a:t>
            </a:r>
            <a:r>
              <a:rPr sz="2800" spc="-10" dirty="0">
                <a:latin typeface="Arial"/>
                <a:cs typeface="Arial"/>
              </a:rPr>
              <a:t>expansion </a:t>
            </a:r>
            <a:r>
              <a:rPr sz="2800" spc="-5" dirty="0">
                <a:latin typeface="Arial"/>
                <a:cs typeface="Arial"/>
              </a:rPr>
              <a:t>phase  face the problem of maintaining unsold</a:t>
            </a:r>
            <a:r>
              <a:rPr sz="2800" spc="30" dirty="0">
                <a:latin typeface="Arial"/>
                <a:cs typeface="Arial"/>
              </a:rPr>
              <a:t> </a:t>
            </a:r>
            <a:r>
              <a:rPr sz="2800" dirty="0">
                <a:latin typeface="Arial"/>
                <a:cs typeface="Arial"/>
              </a:rPr>
              <a:t>items.</a:t>
            </a:r>
            <a:endParaRPr sz="2800">
              <a:latin typeface="Arial"/>
              <a:cs typeface="Arial"/>
            </a:endParaRPr>
          </a:p>
          <a:p>
            <a:pPr marL="355600" marR="5080" indent="-342900" algn="just">
              <a:lnSpc>
                <a:spcPct val="100000"/>
              </a:lnSpc>
              <a:spcBef>
                <a:spcPts val="1040"/>
              </a:spcBef>
              <a:buClr>
                <a:srgbClr val="333399"/>
              </a:buClr>
              <a:buFont typeface="Symbol"/>
              <a:buChar char=""/>
              <a:tabLst>
                <a:tab pos="355600" algn="l"/>
              </a:tabLst>
            </a:pPr>
            <a:r>
              <a:rPr sz="2800" b="1" spc="-10" dirty="0">
                <a:latin typeface="Arial"/>
                <a:cs typeface="Arial"/>
              </a:rPr>
              <a:t>Unemployment </a:t>
            </a:r>
            <a:r>
              <a:rPr sz="2800" dirty="0">
                <a:latin typeface="Arial"/>
                <a:cs typeface="Arial"/>
              </a:rPr>
              <a:t>: </a:t>
            </a:r>
            <a:r>
              <a:rPr sz="2800" spc="-5" dirty="0">
                <a:latin typeface="Arial"/>
                <a:cs typeface="Arial"/>
              </a:rPr>
              <a:t>in order </a:t>
            </a:r>
            <a:r>
              <a:rPr sz="2800" dirty="0">
                <a:latin typeface="Arial"/>
                <a:cs typeface="Arial"/>
              </a:rPr>
              <a:t>to </a:t>
            </a:r>
            <a:r>
              <a:rPr sz="2800" spc="-5" dirty="0">
                <a:latin typeface="Arial"/>
                <a:cs typeface="Arial"/>
              </a:rPr>
              <a:t>reduce investment,  </a:t>
            </a:r>
            <a:r>
              <a:rPr sz="2800" dirty="0">
                <a:latin typeface="Arial"/>
                <a:cs typeface="Arial"/>
              </a:rPr>
              <a:t>recession </a:t>
            </a:r>
            <a:r>
              <a:rPr sz="2800" spc="-5" dirty="0">
                <a:latin typeface="Arial"/>
                <a:cs typeface="Arial"/>
              </a:rPr>
              <a:t>phase is </a:t>
            </a:r>
            <a:r>
              <a:rPr sz="2800" dirty="0">
                <a:latin typeface="Arial"/>
                <a:cs typeface="Arial"/>
              </a:rPr>
              <a:t>marked </a:t>
            </a:r>
            <a:r>
              <a:rPr sz="2800" spc="-5" dirty="0">
                <a:latin typeface="Arial"/>
                <a:cs typeface="Arial"/>
              </a:rPr>
              <a:t>by large</a:t>
            </a:r>
            <a:r>
              <a:rPr sz="2800" spc="600" dirty="0">
                <a:latin typeface="Arial"/>
                <a:cs typeface="Arial"/>
              </a:rPr>
              <a:t> </a:t>
            </a:r>
            <a:r>
              <a:rPr sz="2800" dirty="0">
                <a:latin typeface="Arial"/>
                <a:cs typeface="Arial"/>
              </a:rPr>
              <a:t>scale  </a:t>
            </a:r>
            <a:r>
              <a:rPr sz="2800" spc="-5" dirty="0">
                <a:latin typeface="Arial"/>
                <a:cs typeface="Arial"/>
              </a:rPr>
              <a:t>retrenchment.</a:t>
            </a:r>
            <a:endParaRPr sz="2800">
              <a:latin typeface="Arial"/>
              <a:cs typeface="Arial"/>
            </a:endParaRPr>
          </a:p>
          <a:p>
            <a:pPr marL="355600" marR="8255" indent="-342900" algn="just">
              <a:lnSpc>
                <a:spcPct val="100000"/>
              </a:lnSpc>
              <a:spcBef>
                <a:spcPts val="1050"/>
              </a:spcBef>
              <a:buClr>
                <a:srgbClr val="333399"/>
              </a:buClr>
              <a:buFont typeface="Symbol"/>
              <a:buChar char=""/>
              <a:tabLst>
                <a:tab pos="355600" algn="l"/>
              </a:tabLst>
            </a:pPr>
            <a:r>
              <a:rPr sz="2800" spc="-5" dirty="0">
                <a:latin typeface="Arial"/>
                <a:cs typeface="Arial"/>
              </a:rPr>
              <a:t>Below capacity operations and liquidation of  </a:t>
            </a:r>
            <a:r>
              <a:rPr sz="2800" dirty="0">
                <a:latin typeface="Arial"/>
                <a:cs typeface="Arial"/>
              </a:rPr>
              <a:t>firms.</a:t>
            </a:r>
            <a:endParaRPr sz="28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276859"/>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764540" y="1332229"/>
            <a:ext cx="7914005" cy="1790700"/>
          </a:xfrm>
          <a:prstGeom prst="rect">
            <a:avLst/>
          </a:prstGeom>
        </p:spPr>
        <p:txBody>
          <a:bodyPr vert="horz" wrap="square" lIns="0" tIns="163830" rIns="0" bIns="0" rtlCol="0">
            <a:spAutoFit/>
          </a:bodyPr>
          <a:lstStyle/>
          <a:p>
            <a:pPr marL="12700">
              <a:lnSpc>
                <a:spcPct val="100000"/>
              </a:lnSpc>
              <a:spcBef>
                <a:spcPts val="1290"/>
              </a:spcBef>
            </a:pPr>
            <a:r>
              <a:rPr sz="3200" b="1" spc="-10" dirty="0">
                <a:latin typeface="Arial"/>
                <a:cs typeface="Arial"/>
              </a:rPr>
              <a:t>At </a:t>
            </a:r>
            <a:r>
              <a:rPr sz="3200" b="1" spc="-5" dirty="0">
                <a:latin typeface="Arial"/>
                <a:cs typeface="Arial"/>
              </a:rPr>
              <a:t>Firm</a:t>
            </a:r>
            <a:r>
              <a:rPr sz="3200" b="1" spc="-10" dirty="0">
                <a:latin typeface="Arial"/>
                <a:cs typeface="Arial"/>
              </a:rPr>
              <a:t> </a:t>
            </a:r>
            <a:r>
              <a:rPr sz="3200" b="1" dirty="0">
                <a:latin typeface="Arial"/>
                <a:cs typeface="Arial"/>
              </a:rPr>
              <a:t>Level</a:t>
            </a:r>
            <a:endParaRPr sz="3200">
              <a:latin typeface="Arial"/>
              <a:cs typeface="Arial"/>
            </a:endParaRPr>
          </a:p>
          <a:p>
            <a:pPr marL="298450" marR="5080" indent="-285750">
              <a:lnSpc>
                <a:spcPct val="100000"/>
              </a:lnSpc>
              <a:spcBef>
                <a:spcPts val="1190"/>
              </a:spcBef>
            </a:pPr>
            <a:r>
              <a:rPr sz="4800" spc="-1402" baseline="5208" dirty="0">
                <a:solidFill>
                  <a:srgbClr val="333399"/>
                </a:solidFill>
                <a:latin typeface="Symbol"/>
                <a:cs typeface="Symbol"/>
              </a:rPr>
              <a:t></a:t>
            </a:r>
            <a:r>
              <a:rPr sz="4800" spc="-52" baseline="5208" dirty="0">
                <a:solidFill>
                  <a:srgbClr val="333399"/>
                </a:solidFill>
                <a:latin typeface="Times New Roman"/>
                <a:cs typeface="Times New Roman"/>
              </a:rPr>
              <a:t> </a:t>
            </a:r>
            <a:r>
              <a:rPr sz="3200" b="1" spc="-5" dirty="0">
                <a:latin typeface="Arial"/>
                <a:cs typeface="Arial"/>
              </a:rPr>
              <a:t>Precautionary </a:t>
            </a:r>
            <a:r>
              <a:rPr sz="3200" b="1" dirty="0">
                <a:latin typeface="Arial"/>
                <a:cs typeface="Arial"/>
              </a:rPr>
              <a:t>Measures: </a:t>
            </a:r>
            <a:r>
              <a:rPr sz="3200" spc="-5" dirty="0">
                <a:latin typeface="Arial"/>
                <a:cs typeface="Arial"/>
              </a:rPr>
              <a:t>to </a:t>
            </a:r>
            <a:r>
              <a:rPr sz="3200" dirty="0">
                <a:latin typeface="Arial"/>
                <a:cs typeface="Arial"/>
              </a:rPr>
              <a:t>be taken </a:t>
            </a:r>
            <a:r>
              <a:rPr sz="3200" spc="-5" dirty="0">
                <a:latin typeface="Arial"/>
                <a:cs typeface="Arial"/>
              </a:rPr>
              <a:t>at  the </a:t>
            </a:r>
            <a:r>
              <a:rPr sz="3200" dirty="0">
                <a:latin typeface="Arial"/>
                <a:cs typeface="Arial"/>
              </a:rPr>
              <a:t>time </a:t>
            </a:r>
            <a:r>
              <a:rPr sz="3200" spc="-5" dirty="0">
                <a:latin typeface="Arial"/>
                <a:cs typeface="Arial"/>
              </a:rPr>
              <a:t>of expansion</a:t>
            </a:r>
            <a:endParaRPr sz="3200">
              <a:latin typeface="Arial"/>
              <a:cs typeface="Arial"/>
            </a:endParaRPr>
          </a:p>
        </p:txBody>
      </p:sp>
      <p:sp>
        <p:nvSpPr>
          <p:cNvPr id="4" name="object 4"/>
          <p:cNvSpPr txBox="1"/>
          <p:nvPr/>
        </p:nvSpPr>
        <p:spPr>
          <a:xfrm>
            <a:off x="1281430" y="3230879"/>
            <a:ext cx="3609340" cy="452120"/>
          </a:xfrm>
          <a:prstGeom prst="rect">
            <a:avLst/>
          </a:prstGeom>
        </p:spPr>
        <p:txBody>
          <a:bodyPr vert="horz" wrap="square" lIns="0" tIns="12700" rIns="0" bIns="0" rtlCol="0">
            <a:spAutoFit/>
          </a:bodyPr>
          <a:lstStyle/>
          <a:p>
            <a:pPr marL="12700">
              <a:lnSpc>
                <a:spcPct val="100000"/>
              </a:lnSpc>
              <a:spcBef>
                <a:spcPts val="100"/>
              </a:spcBef>
              <a:tabLst>
                <a:tab pos="2785745" algn="l"/>
              </a:tabLst>
            </a:pPr>
            <a:r>
              <a:rPr sz="4200" spc="-1222" baseline="5952" dirty="0">
                <a:solidFill>
                  <a:srgbClr val="333399"/>
                </a:solidFill>
                <a:latin typeface="Symbol"/>
                <a:cs typeface="Symbol"/>
              </a:rPr>
              <a:t></a:t>
            </a:r>
            <a:r>
              <a:rPr sz="4200" spc="382" baseline="5952" dirty="0">
                <a:solidFill>
                  <a:srgbClr val="333399"/>
                </a:solidFill>
                <a:latin typeface="Times New Roman"/>
                <a:cs typeface="Times New Roman"/>
              </a:rPr>
              <a:t> </a:t>
            </a:r>
            <a:r>
              <a:rPr sz="2800" b="1" i="1" dirty="0">
                <a:latin typeface="Arial"/>
                <a:cs typeface="Arial"/>
              </a:rPr>
              <a:t>I</a:t>
            </a:r>
            <a:r>
              <a:rPr sz="2800" b="1" i="1" spc="-15" dirty="0">
                <a:latin typeface="Arial"/>
                <a:cs typeface="Arial"/>
              </a:rPr>
              <a:t>n</a:t>
            </a:r>
            <a:r>
              <a:rPr sz="2800" b="1" i="1" spc="10" dirty="0">
                <a:latin typeface="Arial"/>
                <a:cs typeface="Arial"/>
              </a:rPr>
              <a:t>v</a:t>
            </a:r>
            <a:r>
              <a:rPr sz="2800" b="1" i="1" spc="-5" dirty="0">
                <a:latin typeface="Arial"/>
                <a:cs typeface="Arial"/>
              </a:rPr>
              <a:t>e</a:t>
            </a:r>
            <a:r>
              <a:rPr sz="2800" b="1" i="1" spc="-10" dirty="0">
                <a:latin typeface="Arial"/>
                <a:cs typeface="Arial"/>
              </a:rPr>
              <a:t>s</a:t>
            </a:r>
            <a:r>
              <a:rPr sz="2800" b="1" i="1" spc="5" dirty="0">
                <a:latin typeface="Arial"/>
                <a:cs typeface="Arial"/>
              </a:rPr>
              <a:t>t</a:t>
            </a:r>
            <a:r>
              <a:rPr sz="2800" b="1" i="1" spc="-5" dirty="0">
                <a:latin typeface="Arial"/>
                <a:cs typeface="Arial"/>
              </a:rPr>
              <a:t>m</a:t>
            </a:r>
            <a:r>
              <a:rPr sz="2800" b="1" i="1" spc="-10" dirty="0">
                <a:latin typeface="Arial"/>
                <a:cs typeface="Arial"/>
              </a:rPr>
              <a:t>e</a:t>
            </a:r>
            <a:r>
              <a:rPr sz="2800" b="1" i="1" spc="-5" dirty="0">
                <a:latin typeface="Arial"/>
                <a:cs typeface="Arial"/>
              </a:rPr>
              <a:t>n</a:t>
            </a:r>
            <a:r>
              <a:rPr sz="2800" b="1" i="1" spc="-10" dirty="0">
                <a:latin typeface="Arial"/>
                <a:cs typeface="Arial"/>
              </a:rPr>
              <a:t>t</a:t>
            </a:r>
            <a:r>
              <a:rPr sz="2800" b="1" i="1" spc="10" dirty="0">
                <a:latin typeface="Arial"/>
                <a:cs typeface="Arial"/>
              </a:rPr>
              <a:t>s</a:t>
            </a:r>
            <a:r>
              <a:rPr sz="2800" b="1" i="1" dirty="0">
                <a:latin typeface="Arial"/>
                <a:cs typeface="Arial"/>
              </a:rPr>
              <a:t>:	</a:t>
            </a:r>
            <a:r>
              <a:rPr sz="2800" spc="-5" dirty="0">
                <a:latin typeface="Arial"/>
                <a:cs typeface="Arial"/>
              </a:rPr>
              <a:t>de</a:t>
            </a:r>
            <a:r>
              <a:rPr sz="2800" dirty="0">
                <a:latin typeface="Arial"/>
                <a:cs typeface="Arial"/>
              </a:rPr>
              <a:t>t</a:t>
            </a:r>
            <a:r>
              <a:rPr sz="2800" spc="-5" dirty="0">
                <a:latin typeface="Arial"/>
                <a:cs typeface="Arial"/>
              </a:rPr>
              <a:t>er</a:t>
            </a:r>
            <a:endParaRPr sz="2800">
              <a:latin typeface="Arial"/>
              <a:cs typeface="Arial"/>
            </a:endParaRPr>
          </a:p>
        </p:txBody>
      </p:sp>
      <p:sp>
        <p:nvSpPr>
          <p:cNvPr id="5" name="object 5"/>
          <p:cNvSpPr txBox="1"/>
          <p:nvPr/>
        </p:nvSpPr>
        <p:spPr>
          <a:xfrm>
            <a:off x="5158015" y="3230879"/>
            <a:ext cx="3518535" cy="452120"/>
          </a:xfrm>
          <a:prstGeom prst="rect">
            <a:avLst/>
          </a:prstGeom>
        </p:spPr>
        <p:txBody>
          <a:bodyPr vert="horz" wrap="square" lIns="0" tIns="12700" rIns="0" bIns="0" rtlCol="0">
            <a:spAutoFit/>
          </a:bodyPr>
          <a:lstStyle/>
          <a:p>
            <a:pPr marL="12700">
              <a:lnSpc>
                <a:spcPct val="100000"/>
              </a:lnSpc>
              <a:spcBef>
                <a:spcPts val="100"/>
              </a:spcBef>
              <a:tabLst>
                <a:tab pos="1017905" algn="l"/>
                <a:tab pos="2714625" algn="l"/>
              </a:tabLst>
            </a:pPr>
            <a:r>
              <a:rPr sz="2800" dirty="0">
                <a:latin typeface="Arial"/>
                <a:cs typeface="Arial"/>
              </a:rPr>
              <a:t>f</a:t>
            </a:r>
            <a:r>
              <a:rPr sz="2800" spc="-5" dirty="0">
                <a:latin typeface="Arial"/>
                <a:cs typeface="Arial"/>
              </a:rPr>
              <a:t>ro</a:t>
            </a:r>
            <a:r>
              <a:rPr sz="2800" dirty="0">
                <a:latin typeface="Arial"/>
                <a:cs typeface="Arial"/>
              </a:rPr>
              <a:t>m	</a:t>
            </a:r>
            <a:r>
              <a:rPr sz="2800" spc="-5" dirty="0">
                <a:latin typeface="Arial"/>
                <a:cs typeface="Arial"/>
              </a:rPr>
              <a:t>i</a:t>
            </a:r>
            <a:r>
              <a:rPr sz="2800" spc="10" dirty="0">
                <a:latin typeface="Arial"/>
                <a:cs typeface="Arial"/>
              </a:rPr>
              <a:t>n</a:t>
            </a:r>
            <a:r>
              <a:rPr sz="2800" dirty="0">
                <a:latin typeface="Arial"/>
                <a:cs typeface="Arial"/>
              </a:rPr>
              <a:t>vest</a:t>
            </a:r>
            <a:r>
              <a:rPr sz="2800" spc="5" dirty="0">
                <a:latin typeface="Arial"/>
                <a:cs typeface="Arial"/>
              </a:rPr>
              <a:t>i</a:t>
            </a:r>
            <a:r>
              <a:rPr sz="2800" spc="-5" dirty="0">
                <a:latin typeface="Arial"/>
                <a:cs typeface="Arial"/>
              </a:rPr>
              <a:t>n</a:t>
            </a:r>
            <a:r>
              <a:rPr sz="2800" dirty="0">
                <a:latin typeface="Arial"/>
                <a:cs typeface="Arial"/>
              </a:rPr>
              <a:t>g	</a:t>
            </a:r>
            <a:r>
              <a:rPr sz="2800" spc="-5" dirty="0">
                <a:latin typeface="Arial"/>
                <a:cs typeface="Arial"/>
              </a:rPr>
              <a:t>huge</a:t>
            </a:r>
            <a:endParaRPr sz="2800">
              <a:latin typeface="Arial"/>
              <a:cs typeface="Arial"/>
            </a:endParaRPr>
          </a:p>
        </p:txBody>
      </p:sp>
      <p:sp>
        <p:nvSpPr>
          <p:cNvPr id="6" name="object 6"/>
          <p:cNvSpPr txBox="1"/>
          <p:nvPr/>
        </p:nvSpPr>
        <p:spPr>
          <a:xfrm>
            <a:off x="1281430" y="3525520"/>
            <a:ext cx="7395209" cy="2556510"/>
          </a:xfrm>
          <a:prstGeom prst="rect">
            <a:avLst/>
          </a:prstGeom>
        </p:spPr>
        <p:txBody>
          <a:bodyPr vert="horz" wrap="square" lIns="0" tIns="144780" rIns="0" bIns="0" rtlCol="0">
            <a:spAutoFit/>
          </a:bodyPr>
          <a:lstStyle/>
          <a:p>
            <a:pPr marL="298450">
              <a:lnSpc>
                <a:spcPct val="100000"/>
              </a:lnSpc>
              <a:spcBef>
                <a:spcPts val="1140"/>
              </a:spcBef>
            </a:pPr>
            <a:r>
              <a:rPr sz="2800" spc="-5" dirty="0">
                <a:latin typeface="Arial"/>
                <a:cs typeface="Arial"/>
              </a:rPr>
              <a:t>amount of funds in fixed</a:t>
            </a:r>
            <a:r>
              <a:rPr sz="2800" dirty="0">
                <a:latin typeface="Arial"/>
                <a:cs typeface="Arial"/>
              </a:rPr>
              <a:t> assets.</a:t>
            </a:r>
            <a:endParaRPr sz="2800">
              <a:latin typeface="Arial"/>
              <a:cs typeface="Arial"/>
            </a:endParaRPr>
          </a:p>
          <a:p>
            <a:pPr marL="298450" marR="5080" indent="-285750">
              <a:lnSpc>
                <a:spcPct val="100000"/>
              </a:lnSpc>
              <a:spcBef>
                <a:spcPts val="1040"/>
              </a:spcBef>
              <a:buClr>
                <a:srgbClr val="333399"/>
              </a:buClr>
              <a:buFont typeface="Symbol"/>
              <a:buChar char=""/>
              <a:tabLst>
                <a:tab pos="298450" algn="l"/>
              </a:tabLst>
            </a:pPr>
            <a:r>
              <a:rPr sz="2800" b="1" i="1" spc="-5" dirty="0">
                <a:latin typeface="Arial"/>
                <a:cs typeface="Arial"/>
              </a:rPr>
              <a:t>Inventory: </a:t>
            </a:r>
            <a:r>
              <a:rPr sz="2800" dirty="0">
                <a:latin typeface="Arial"/>
                <a:cs typeface="Arial"/>
              </a:rPr>
              <a:t>should </a:t>
            </a:r>
            <a:r>
              <a:rPr sz="2800" spc="-5" dirty="0">
                <a:latin typeface="Arial"/>
                <a:cs typeface="Arial"/>
              </a:rPr>
              <a:t>not create large inventory  of </a:t>
            </a:r>
            <a:r>
              <a:rPr sz="2800" dirty="0">
                <a:latin typeface="Arial"/>
                <a:cs typeface="Arial"/>
              </a:rPr>
              <a:t>raw </a:t>
            </a:r>
            <a:r>
              <a:rPr sz="2800" spc="-5" dirty="0">
                <a:latin typeface="Arial"/>
                <a:cs typeface="Arial"/>
              </a:rPr>
              <a:t>material or finished goods.</a:t>
            </a:r>
            <a:endParaRPr sz="2800">
              <a:latin typeface="Arial"/>
              <a:cs typeface="Arial"/>
            </a:endParaRPr>
          </a:p>
          <a:p>
            <a:pPr marL="298450" marR="6350" indent="-285750">
              <a:lnSpc>
                <a:spcPct val="100000"/>
              </a:lnSpc>
              <a:spcBef>
                <a:spcPts val="1050"/>
              </a:spcBef>
              <a:buClr>
                <a:srgbClr val="333399"/>
              </a:buClr>
              <a:buFont typeface="Symbol"/>
              <a:buChar char=""/>
              <a:tabLst>
                <a:tab pos="298450" algn="l"/>
              </a:tabLst>
            </a:pPr>
            <a:r>
              <a:rPr sz="2800" b="1" i="1" spc="-5" dirty="0">
                <a:latin typeface="Arial"/>
                <a:cs typeface="Arial"/>
              </a:rPr>
              <a:t>Products</a:t>
            </a:r>
            <a:r>
              <a:rPr sz="2800" b="1" spc="-5" dirty="0">
                <a:latin typeface="Arial"/>
                <a:cs typeface="Arial"/>
              </a:rPr>
              <a:t>: </a:t>
            </a:r>
            <a:r>
              <a:rPr sz="2800" spc="-5" dirty="0">
                <a:latin typeface="Arial"/>
                <a:cs typeface="Arial"/>
              </a:rPr>
              <a:t>diversify </a:t>
            </a:r>
            <a:r>
              <a:rPr sz="2800" dirty="0">
                <a:latin typeface="Arial"/>
                <a:cs typeface="Arial"/>
              </a:rPr>
              <a:t>in </a:t>
            </a:r>
            <a:r>
              <a:rPr sz="2800" spc="-5" dirty="0">
                <a:latin typeface="Arial"/>
                <a:cs typeface="Arial"/>
              </a:rPr>
              <a:t>different </a:t>
            </a:r>
            <a:r>
              <a:rPr sz="2800" dirty="0">
                <a:latin typeface="Arial"/>
                <a:cs typeface="Arial"/>
              </a:rPr>
              <a:t>markets </a:t>
            </a:r>
            <a:r>
              <a:rPr sz="2800" spc="-5" dirty="0">
                <a:latin typeface="Arial"/>
                <a:cs typeface="Arial"/>
              </a:rPr>
              <a:t>and  different products, </a:t>
            </a:r>
            <a:r>
              <a:rPr sz="2800" dirty="0">
                <a:latin typeface="Arial"/>
                <a:cs typeface="Arial"/>
              </a:rPr>
              <a:t>so </a:t>
            </a:r>
            <a:r>
              <a:rPr sz="2800" spc="-5" dirty="0">
                <a:latin typeface="Arial"/>
                <a:cs typeface="Arial"/>
              </a:rPr>
              <a:t>that </a:t>
            </a:r>
            <a:r>
              <a:rPr sz="2800" dirty="0">
                <a:latin typeface="Arial"/>
                <a:cs typeface="Arial"/>
              </a:rPr>
              <a:t>risk </a:t>
            </a:r>
            <a:r>
              <a:rPr sz="2800" spc="-5" dirty="0">
                <a:latin typeface="Arial"/>
                <a:cs typeface="Arial"/>
              </a:rPr>
              <a:t>is</a:t>
            </a:r>
            <a:r>
              <a:rPr sz="2800" spc="30" dirty="0">
                <a:latin typeface="Arial"/>
                <a:cs typeface="Arial"/>
              </a:rPr>
              <a:t> </a:t>
            </a:r>
            <a:r>
              <a:rPr sz="2800" spc="-5" dirty="0">
                <a:latin typeface="Arial"/>
                <a:cs typeface="Arial"/>
              </a:rPr>
              <a:t>diversified.</a:t>
            </a:r>
            <a:endParaRPr sz="28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0930" y="497840"/>
            <a:ext cx="6952615" cy="695960"/>
          </a:xfrm>
          <a:prstGeom prst="rect">
            <a:avLst/>
          </a:prstGeom>
        </p:spPr>
        <p:txBody>
          <a:bodyPr vert="horz" wrap="square" lIns="0" tIns="12700" rIns="0" bIns="0" rtlCol="0">
            <a:spAutoFit/>
          </a:bodyPr>
          <a:lstStyle/>
          <a:p>
            <a:pPr marL="12700">
              <a:lnSpc>
                <a:spcPct val="100000"/>
              </a:lnSpc>
              <a:spcBef>
                <a:spcPts val="100"/>
              </a:spcBef>
            </a:pPr>
            <a:r>
              <a:rPr sz="4400" spc="-5" dirty="0"/>
              <a:t>Controlling Business</a:t>
            </a:r>
            <a:r>
              <a:rPr sz="4400" spc="-50" dirty="0"/>
              <a:t> </a:t>
            </a:r>
            <a:r>
              <a:rPr sz="4400" spc="-5" dirty="0"/>
              <a:t>Cycles</a:t>
            </a:r>
            <a:endParaRPr sz="4400"/>
          </a:p>
        </p:txBody>
      </p:sp>
      <p:sp>
        <p:nvSpPr>
          <p:cNvPr id="3" name="object 3"/>
          <p:cNvSpPr txBox="1"/>
          <p:nvPr/>
        </p:nvSpPr>
        <p:spPr>
          <a:xfrm>
            <a:off x="535940" y="1633220"/>
            <a:ext cx="8063230" cy="3399790"/>
          </a:xfrm>
          <a:prstGeom prst="rect">
            <a:avLst/>
          </a:prstGeom>
        </p:spPr>
        <p:txBody>
          <a:bodyPr vert="horz" wrap="square" lIns="0" tIns="12700" rIns="0" bIns="0" rtlCol="0">
            <a:spAutoFit/>
          </a:bodyPr>
          <a:lstStyle/>
          <a:p>
            <a:pPr marL="355600" marR="5080" indent="-342900">
              <a:lnSpc>
                <a:spcPct val="100000"/>
              </a:lnSpc>
              <a:spcBef>
                <a:spcPts val="100"/>
              </a:spcBef>
              <a:buClr>
                <a:srgbClr val="333399"/>
              </a:buClr>
              <a:buFont typeface="Symbol"/>
              <a:buChar char=""/>
              <a:tabLst>
                <a:tab pos="354965" algn="l"/>
                <a:tab pos="355600" algn="l"/>
                <a:tab pos="2208530" algn="l"/>
                <a:tab pos="4454525" algn="l"/>
                <a:tab pos="5019675" algn="l"/>
                <a:tab pos="5698490" algn="l"/>
                <a:tab pos="6920230" algn="l"/>
                <a:tab pos="7484745" algn="l"/>
              </a:tabLst>
            </a:pPr>
            <a:r>
              <a:rPr sz="3200" b="1" spc="-5" dirty="0">
                <a:latin typeface="Arial"/>
                <a:cs typeface="Arial"/>
              </a:rPr>
              <a:t>C</a:t>
            </a:r>
            <a:r>
              <a:rPr sz="3200" b="1" spc="5" dirty="0">
                <a:latin typeface="Arial"/>
                <a:cs typeface="Arial"/>
              </a:rPr>
              <a:t>u</a:t>
            </a:r>
            <a:r>
              <a:rPr sz="3200" b="1" dirty="0">
                <a:latin typeface="Arial"/>
                <a:cs typeface="Arial"/>
              </a:rPr>
              <a:t>r</a:t>
            </a:r>
            <a:r>
              <a:rPr sz="3200" b="1" spc="5" dirty="0">
                <a:latin typeface="Arial"/>
                <a:cs typeface="Arial"/>
              </a:rPr>
              <a:t>a</a:t>
            </a:r>
            <a:r>
              <a:rPr sz="3200" b="1" spc="-10" dirty="0">
                <a:latin typeface="Arial"/>
                <a:cs typeface="Arial"/>
              </a:rPr>
              <a:t>t</a:t>
            </a:r>
            <a:r>
              <a:rPr sz="3200" b="1" spc="-5" dirty="0">
                <a:latin typeface="Arial"/>
                <a:cs typeface="Arial"/>
              </a:rPr>
              <a:t>i</a:t>
            </a:r>
            <a:r>
              <a:rPr sz="3200" b="1" dirty="0">
                <a:latin typeface="Arial"/>
                <a:cs typeface="Arial"/>
              </a:rPr>
              <a:t>ve	M</a:t>
            </a:r>
            <a:r>
              <a:rPr sz="3200" b="1" spc="5" dirty="0">
                <a:latin typeface="Arial"/>
                <a:cs typeface="Arial"/>
              </a:rPr>
              <a:t>e</a:t>
            </a:r>
            <a:r>
              <a:rPr sz="3200" b="1" spc="-5" dirty="0">
                <a:latin typeface="Arial"/>
                <a:cs typeface="Arial"/>
              </a:rPr>
              <a:t>a</a:t>
            </a:r>
            <a:r>
              <a:rPr sz="3200" b="1" spc="5" dirty="0">
                <a:latin typeface="Arial"/>
                <a:cs typeface="Arial"/>
              </a:rPr>
              <a:t>s</a:t>
            </a:r>
            <a:r>
              <a:rPr sz="3200" b="1" dirty="0">
                <a:latin typeface="Arial"/>
                <a:cs typeface="Arial"/>
              </a:rPr>
              <a:t>u</a:t>
            </a:r>
            <a:r>
              <a:rPr sz="3200" b="1" spc="-10" dirty="0">
                <a:latin typeface="Arial"/>
                <a:cs typeface="Arial"/>
              </a:rPr>
              <a:t>r</a:t>
            </a:r>
            <a:r>
              <a:rPr sz="3200" b="1" spc="5" dirty="0">
                <a:latin typeface="Arial"/>
                <a:cs typeface="Arial"/>
              </a:rPr>
              <a:t>es</a:t>
            </a:r>
            <a:r>
              <a:rPr sz="3200" b="1" dirty="0">
                <a:latin typeface="Arial"/>
                <a:cs typeface="Arial"/>
              </a:rPr>
              <a:t>:	</a:t>
            </a:r>
            <a:r>
              <a:rPr sz="3200" spc="-5" dirty="0">
                <a:latin typeface="Arial"/>
                <a:cs typeface="Arial"/>
              </a:rPr>
              <a:t>t</a:t>
            </a:r>
            <a:r>
              <a:rPr sz="3200" dirty="0">
                <a:latin typeface="Arial"/>
                <a:cs typeface="Arial"/>
              </a:rPr>
              <a:t>o	</a:t>
            </a:r>
            <a:r>
              <a:rPr sz="3200" spc="5" dirty="0">
                <a:latin typeface="Arial"/>
                <a:cs typeface="Arial"/>
              </a:rPr>
              <a:t>b</a:t>
            </a:r>
            <a:r>
              <a:rPr sz="3200" dirty="0">
                <a:latin typeface="Arial"/>
                <a:cs typeface="Arial"/>
              </a:rPr>
              <a:t>e	</a:t>
            </a:r>
            <a:r>
              <a:rPr sz="3200" spc="-5" dirty="0">
                <a:latin typeface="Arial"/>
                <a:cs typeface="Arial"/>
              </a:rPr>
              <a:t>t</a:t>
            </a:r>
            <a:r>
              <a:rPr sz="3200" dirty="0">
                <a:latin typeface="Arial"/>
                <a:cs typeface="Arial"/>
              </a:rPr>
              <a:t>ak</a:t>
            </a:r>
            <a:r>
              <a:rPr sz="3200" spc="5" dirty="0">
                <a:latin typeface="Arial"/>
                <a:cs typeface="Arial"/>
              </a:rPr>
              <a:t>e</a:t>
            </a:r>
            <a:r>
              <a:rPr sz="3200" dirty="0">
                <a:latin typeface="Arial"/>
                <a:cs typeface="Arial"/>
              </a:rPr>
              <a:t>n	</a:t>
            </a:r>
            <a:r>
              <a:rPr sz="3200" spc="5" dirty="0">
                <a:latin typeface="Arial"/>
                <a:cs typeface="Arial"/>
              </a:rPr>
              <a:t>a</a:t>
            </a:r>
            <a:r>
              <a:rPr sz="3200" dirty="0">
                <a:latin typeface="Arial"/>
                <a:cs typeface="Arial"/>
              </a:rPr>
              <a:t>t	</a:t>
            </a:r>
            <a:r>
              <a:rPr sz="3200" spc="-5" dirty="0">
                <a:latin typeface="Arial"/>
                <a:cs typeface="Arial"/>
              </a:rPr>
              <a:t>t</a:t>
            </a:r>
            <a:r>
              <a:rPr sz="3200" dirty="0">
                <a:latin typeface="Arial"/>
                <a:cs typeface="Arial"/>
              </a:rPr>
              <a:t>he  time of</a:t>
            </a:r>
            <a:r>
              <a:rPr sz="3200" spc="-20" dirty="0">
                <a:latin typeface="Arial"/>
                <a:cs typeface="Arial"/>
              </a:rPr>
              <a:t> </a:t>
            </a:r>
            <a:r>
              <a:rPr sz="3200" dirty="0">
                <a:latin typeface="Arial"/>
                <a:cs typeface="Arial"/>
              </a:rPr>
              <a:t>recession</a:t>
            </a:r>
            <a:endParaRPr sz="3200">
              <a:latin typeface="Arial"/>
              <a:cs typeface="Arial"/>
            </a:endParaRPr>
          </a:p>
          <a:p>
            <a:pPr marL="755650" marR="5080" lvl="1" indent="-285750" algn="just">
              <a:lnSpc>
                <a:spcPct val="99900"/>
              </a:lnSpc>
              <a:spcBef>
                <a:spcPts val="1050"/>
              </a:spcBef>
              <a:buClr>
                <a:srgbClr val="333399"/>
              </a:buClr>
              <a:buFont typeface="Symbol"/>
              <a:buChar char=""/>
              <a:tabLst>
                <a:tab pos="755650" algn="l"/>
              </a:tabLst>
            </a:pPr>
            <a:r>
              <a:rPr sz="2800" b="1" i="1" spc="-5" dirty="0">
                <a:latin typeface="Arial"/>
                <a:cs typeface="Arial"/>
              </a:rPr>
              <a:t>Pricing</a:t>
            </a:r>
            <a:r>
              <a:rPr sz="2800" b="1" spc="-5" dirty="0">
                <a:latin typeface="Arial"/>
                <a:cs typeface="Arial"/>
              </a:rPr>
              <a:t>: </a:t>
            </a:r>
            <a:r>
              <a:rPr sz="2800" spc="-5" dirty="0">
                <a:latin typeface="Arial"/>
                <a:cs typeface="Arial"/>
              </a:rPr>
              <a:t>Flexibility </a:t>
            </a:r>
            <a:r>
              <a:rPr sz="2800" dirty="0">
                <a:latin typeface="Arial"/>
                <a:cs typeface="Arial"/>
              </a:rPr>
              <a:t>should </a:t>
            </a:r>
            <a:r>
              <a:rPr sz="2800" spc="-5" dirty="0">
                <a:latin typeface="Arial"/>
                <a:cs typeface="Arial"/>
              </a:rPr>
              <a:t>be the right  strategy, </a:t>
            </a:r>
            <a:r>
              <a:rPr sz="2800" dirty="0">
                <a:latin typeface="Arial"/>
                <a:cs typeface="Arial"/>
              </a:rPr>
              <a:t>so </a:t>
            </a:r>
            <a:r>
              <a:rPr sz="2800" spc="-5" dirty="0">
                <a:latin typeface="Arial"/>
                <a:cs typeface="Arial"/>
              </a:rPr>
              <a:t>that during </a:t>
            </a:r>
            <a:r>
              <a:rPr sz="2800" dirty="0">
                <a:latin typeface="Arial"/>
                <a:cs typeface="Arial"/>
              </a:rPr>
              <a:t>recession </a:t>
            </a:r>
            <a:r>
              <a:rPr sz="2800" spc="-5" dirty="0">
                <a:latin typeface="Arial"/>
                <a:cs typeface="Arial"/>
              </a:rPr>
              <a:t>prices </a:t>
            </a:r>
            <a:r>
              <a:rPr sz="2800" dirty="0">
                <a:latin typeface="Arial"/>
                <a:cs typeface="Arial"/>
              </a:rPr>
              <a:t>may  </a:t>
            </a:r>
            <a:r>
              <a:rPr sz="2800" spc="-5" dirty="0">
                <a:latin typeface="Arial"/>
                <a:cs typeface="Arial"/>
              </a:rPr>
              <a:t>be adjusted </a:t>
            </a:r>
            <a:r>
              <a:rPr sz="2800" dirty="0">
                <a:latin typeface="Arial"/>
                <a:cs typeface="Arial"/>
              </a:rPr>
              <a:t>to </a:t>
            </a:r>
            <a:r>
              <a:rPr sz="2800" spc="-5" dirty="0">
                <a:latin typeface="Arial"/>
                <a:cs typeface="Arial"/>
              </a:rPr>
              <a:t>increase demand </a:t>
            </a:r>
            <a:r>
              <a:rPr sz="2800" spc="-10" dirty="0">
                <a:latin typeface="Arial"/>
                <a:cs typeface="Arial"/>
              </a:rPr>
              <a:t>without  </a:t>
            </a:r>
            <a:r>
              <a:rPr sz="2800" spc="-5" dirty="0">
                <a:latin typeface="Arial"/>
                <a:cs typeface="Arial"/>
              </a:rPr>
              <a:t>eating </a:t>
            </a:r>
            <a:r>
              <a:rPr sz="2800" spc="-10" dirty="0">
                <a:latin typeface="Arial"/>
                <a:cs typeface="Arial"/>
              </a:rPr>
              <a:t>away </a:t>
            </a:r>
            <a:r>
              <a:rPr sz="2800" spc="-5" dirty="0">
                <a:latin typeface="Arial"/>
                <a:cs typeface="Arial"/>
              </a:rPr>
              <a:t>the</a:t>
            </a:r>
            <a:r>
              <a:rPr sz="2800" dirty="0">
                <a:latin typeface="Arial"/>
                <a:cs typeface="Arial"/>
              </a:rPr>
              <a:t> </a:t>
            </a:r>
            <a:r>
              <a:rPr sz="2800" spc="-5" dirty="0">
                <a:latin typeface="Arial"/>
                <a:cs typeface="Arial"/>
              </a:rPr>
              <a:t>margins.</a:t>
            </a:r>
            <a:endParaRPr sz="2800">
              <a:latin typeface="Arial"/>
              <a:cs typeface="Arial"/>
            </a:endParaRPr>
          </a:p>
          <a:p>
            <a:pPr marL="755650" lvl="1" indent="-285750">
              <a:lnSpc>
                <a:spcPct val="100000"/>
              </a:lnSpc>
              <a:spcBef>
                <a:spcPts val="1050"/>
              </a:spcBef>
              <a:buClr>
                <a:srgbClr val="333399"/>
              </a:buClr>
              <a:buFont typeface="Symbol"/>
              <a:buChar char=""/>
              <a:tabLst>
                <a:tab pos="755650" algn="l"/>
              </a:tabLst>
            </a:pPr>
            <a:r>
              <a:rPr sz="2800" b="1" i="1" spc="-5" dirty="0">
                <a:latin typeface="Arial"/>
                <a:cs typeface="Arial"/>
              </a:rPr>
              <a:t>Costing</a:t>
            </a:r>
            <a:r>
              <a:rPr sz="2800" spc="-5" dirty="0">
                <a:latin typeface="Arial"/>
                <a:cs typeface="Arial"/>
              </a:rPr>
              <a:t>: control wastages and reduce</a:t>
            </a:r>
            <a:r>
              <a:rPr sz="2800" spc="-25" dirty="0">
                <a:latin typeface="Arial"/>
                <a:cs typeface="Arial"/>
              </a:rPr>
              <a:t> </a:t>
            </a:r>
            <a:r>
              <a:rPr sz="2800" dirty="0">
                <a:latin typeface="Arial"/>
                <a:cs typeface="Arial"/>
              </a:rPr>
              <a:t>costs</a:t>
            </a:r>
            <a:endParaRPr sz="2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6110" y="589279"/>
            <a:ext cx="2807335" cy="513080"/>
          </a:xfrm>
          <a:prstGeom prst="rect">
            <a:avLst/>
          </a:prstGeom>
        </p:spPr>
        <p:txBody>
          <a:bodyPr vert="horz" wrap="square" lIns="0" tIns="12700" rIns="0" bIns="0" rtlCol="0">
            <a:spAutoFit/>
          </a:bodyPr>
          <a:lstStyle/>
          <a:p>
            <a:pPr marL="12700">
              <a:lnSpc>
                <a:spcPct val="100000"/>
              </a:lnSpc>
              <a:spcBef>
                <a:spcPts val="100"/>
              </a:spcBef>
            </a:pPr>
            <a:r>
              <a:rPr dirty="0"/>
              <a:t>Business</a:t>
            </a:r>
            <a:r>
              <a:rPr spc="-80" dirty="0"/>
              <a:t> </a:t>
            </a:r>
            <a:r>
              <a:rPr dirty="0"/>
              <a:t>Cycle</a:t>
            </a:r>
          </a:p>
        </p:txBody>
      </p:sp>
      <p:sp>
        <p:nvSpPr>
          <p:cNvPr id="3" name="object 3"/>
          <p:cNvSpPr txBox="1"/>
          <p:nvPr/>
        </p:nvSpPr>
        <p:spPr>
          <a:xfrm>
            <a:off x="535940" y="1633220"/>
            <a:ext cx="8064500" cy="4131310"/>
          </a:xfrm>
          <a:prstGeom prst="rect">
            <a:avLst/>
          </a:prstGeom>
        </p:spPr>
        <p:txBody>
          <a:bodyPr vert="horz" wrap="square" lIns="0" tIns="12700" rIns="0" bIns="0" rtlCol="0">
            <a:spAutoFit/>
          </a:bodyPr>
          <a:lstStyle/>
          <a:p>
            <a:pPr marL="355600" marR="8255" indent="-342900" algn="just">
              <a:lnSpc>
                <a:spcPct val="100000"/>
              </a:lnSpc>
              <a:spcBef>
                <a:spcPts val="100"/>
              </a:spcBef>
              <a:buClr>
                <a:srgbClr val="333399"/>
              </a:buClr>
              <a:buFont typeface="Symbol"/>
              <a:buChar char=""/>
              <a:tabLst>
                <a:tab pos="355600" algn="l"/>
              </a:tabLst>
            </a:pPr>
            <a:r>
              <a:rPr sz="2800" spc="-10" dirty="0">
                <a:latin typeface="Arial"/>
                <a:cs typeface="Arial"/>
              </a:rPr>
              <a:t>Shows </a:t>
            </a:r>
            <a:r>
              <a:rPr sz="2800" spc="-5" dirty="0">
                <a:latin typeface="Arial"/>
                <a:cs typeface="Arial"/>
              </a:rPr>
              <a:t>the periodic up </a:t>
            </a:r>
            <a:r>
              <a:rPr sz="2800" dirty="0">
                <a:latin typeface="Arial"/>
                <a:cs typeface="Arial"/>
              </a:rPr>
              <a:t>and </a:t>
            </a:r>
            <a:r>
              <a:rPr sz="2800" spc="-10" dirty="0">
                <a:latin typeface="Arial"/>
                <a:cs typeface="Arial"/>
              </a:rPr>
              <a:t>down </a:t>
            </a:r>
            <a:r>
              <a:rPr sz="2800" dirty="0">
                <a:latin typeface="Arial"/>
                <a:cs typeface="Arial"/>
              </a:rPr>
              <a:t>movements </a:t>
            </a:r>
            <a:r>
              <a:rPr sz="2800" spc="-5" dirty="0">
                <a:latin typeface="Arial"/>
                <a:cs typeface="Arial"/>
              </a:rPr>
              <a:t>in  economic activities.</a:t>
            </a:r>
            <a:endParaRPr sz="2800">
              <a:latin typeface="Arial"/>
              <a:cs typeface="Arial"/>
            </a:endParaRPr>
          </a:p>
          <a:p>
            <a:pPr marL="355600" marR="7620" indent="-342900" algn="just">
              <a:lnSpc>
                <a:spcPct val="99900"/>
              </a:lnSpc>
              <a:spcBef>
                <a:spcPts val="700"/>
              </a:spcBef>
              <a:buClr>
                <a:srgbClr val="333399"/>
              </a:buClr>
              <a:buFont typeface="Symbol"/>
              <a:buChar char=""/>
              <a:tabLst>
                <a:tab pos="355600" algn="l"/>
              </a:tabLst>
            </a:pPr>
            <a:r>
              <a:rPr sz="2800" dirty="0">
                <a:latin typeface="Arial"/>
                <a:cs typeface="Arial"/>
              </a:rPr>
              <a:t>Economic </a:t>
            </a:r>
            <a:r>
              <a:rPr sz="2800" spc="-5" dirty="0">
                <a:latin typeface="Arial"/>
                <a:cs typeface="Arial"/>
              </a:rPr>
              <a:t>activities measured in </a:t>
            </a:r>
            <a:r>
              <a:rPr sz="2800" dirty="0">
                <a:latin typeface="Arial"/>
                <a:cs typeface="Arial"/>
              </a:rPr>
              <a:t>terms </a:t>
            </a:r>
            <a:r>
              <a:rPr sz="2800" spc="-5" dirty="0">
                <a:latin typeface="Arial"/>
                <a:cs typeface="Arial"/>
              </a:rPr>
              <a:t>of  production, employment and </a:t>
            </a:r>
            <a:r>
              <a:rPr sz="2800" dirty="0">
                <a:latin typeface="Arial"/>
                <a:cs typeface="Arial"/>
              </a:rPr>
              <a:t>income move in a  </a:t>
            </a:r>
            <a:r>
              <a:rPr sz="2800" spc="-5" dirty="0">
                <a:latin typeface="Arial"/>
                <a:cs typeface="Arial"/>
              </a:rPr>
              <a:t>cyclical </a:t>
            </a:r>
            <a:r>
              <a:rPr sz="2800" dirty="0">
                <a:latin typeface="Arial"/>
                <a:cs typeface="Arial"/>
              </a:rPr>
              <a:t>manner </a:t>
            </a:r>
            <a:r>
              <a:rPr sz="2800" spc="-5" dirty="0">
                <a:latin typeface="Arial"/>
                <a:cs typeface="Arial"/>
              </a:rPr>
              <a:t>over </a:t>
            </a:r>
            <a:r>
              <a:rPr sz="2800" dirty="0">
                <a:latin typeface="Arial"/>
                <a:cs typeface="Arial"/>
              </a:rPr>
              <a:t>a </a:t>
            </a:r>
            <a:r>
              <a:rPr sz="2800" spc="-5" dirty="0">
                <a:latin typeface="Arial"/>
                <a:cs typeface="Arial"/>
              </a:rPr>
              <a:t>period of</a:t>
            </a:r>
            <a:r>
              <a:rPr sz="2800" spc="-20" dirty="0">
                <a:latin typeface="Arial"/>
                <a:cs typeface="Arial"/>
              </a:rPr>
              <a:t> </a:t>
            </a:r>
            <a:r>
              <a:rPr sz="2800" dirty="0">
                <a:latin typeface="Arial"/>
                <a:cs typeface="Arial"/>
              </a:rPr>
              <a:t>time.</a:t>
            </a:r>
            <a:endParaRPr sz="2800">
              <a:latin typeface="Arial"/>
              <a:cs typeface="Arial"/>
            </a:endParaRPr>
          </a:p>
          <a:p>
            <a:pPr marL="355600" marR="5080" indent="-342900" algn="just">
              <a:lnSpc>
                <a:spcPct val="100000"/>
              </a:lnSpc>
              <a:spcBef>
                <a:spcPts val="700"/>
              </a:spcBef>
              <a:buClr>
                <a:srgbClr val="333399"/>
              </a:buClr>
              <a:buFont typeface="Symbol"/>
              <a:buChar char=""/>
              <a:tabLst>
                <a:tab pos="355600" algn="l"/>
              </a:tabLst>
            </a:pPr>
            <a:r>
              <a:rPr sz="2800" spc="-5" dirty="0">
                <a:latin typeface="Arial"/>
                <a:cs typeface="Arial"/>
              </a:rPr>
              <a:t>Cyclical </a:t>
            </a:r>
            <a:r>
              <a:rPr sz="2800" dirty="0">
                <a:latin typeface="Arial"/>
                <a:cs typeface="Arial"/>
              </a:rPr>
              <a:t>movement </a:t>
            </a:r>
            <a:r>
              <a:rPr sz="2800" spc="-5" dirty="0">
                <a:latin typeface="Arial"/>
                <a:cs typeface="Arial"/>
              </a:rPr>
              <a:t>is characterized by  alternative </a:t>
            </a:r>
            <a:r>
              <a:rPr sz="2800" spc="-10" dirty="0">
                <a:latin typeface="Arial"/>
                <a:cs typeface="Arial"/>
              </a:rPr>
              <a:t>waves </a:t>
            </a:r>
            <a:r>
              <a:rPr sz="2800" spc="-5" dirty="0">
                <a:latin typeface="Arial"/>
                <a:cs typeface="Arial"/>
              </a:rPr>
              <a:t>of expansion and</a:t>
            </a:r>
            <a:r>
              <a:rPr sz="2800" spc="25" dirty="0">
                <a:latin typeface="Arial"/>
                <a:cs typeface="Arial"/>
              </a:rPr>
              <a:t> </a:t>
            </a:r>
            <a:r>
              <a:rPr sz="2800" spc="-5" dirty="0">
                <a:latin typeface="Arial"/>
                <a:cs typeface="Arial"/>
              </a:rPr>
              <a:t>contraction.</a:t>
            </a:r>
            <a:endParaRPr sz="2800">
              <a:latin typeface="Arial"/>
              <a:cs typeface="Arial"/>
            </a:endParaRPr>
          </a:p>
          <a:p>
            <a:pPr marL="355600" marR="8255" indent="-342900" algn="just">
              <a:lnSpc>
                <a:spcPct val="100000"/>
              </a:lnSpc>
              <a:spcBef>
                <a:spcPts val="700"/>
              </a:spcBef>
              <a:buClr>
                <a:srgbClr val="333399"/>
              </a:buClr>
              <a:buFont typeface="Symbol"/>
              <a:buChar char=""/>
              <a:tabLst>
                <a:tab pos="355600" algn="l"/>
              </a:tabLst>
            </a:pPr>
            <a:r>
              <a:rPr sz="2800" spc="-5" dirty="0">
                <a:latin typeface="Arial"/>
                <a:cs typeface="Arial"/>
              </a:rPr>
              <a:t>Associated with alternate periods of prosperity  and</a:t>
            </a:r>
            <a:r>
              <a:rPr sz="2800" spc="-10" dirty="0">
                <a:latin typeface="Arial"/>
                <a:cs typeface="Arial"/>
              </a:rPr>
              <a:t> </a:t>
            </a:r>
            <a:r>
              <a:rPr sz="2800" spc="-5" dirty="0">
                <a:latin typeface="Arial"/>
                <a:cs typeface="Arial"/>
              </a:rPr>
              <a:t>depression.</a:t>
            </a:r>
            <a:endParaRPr sz="2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4216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535940" y="1417320"/>
            <a:ext cx="8059420" cy="4714111"/>
          </a:xfrm>
          <a:prstGeom prst="rect">
            <a:avLst/>
          </a:prstGeom>
        </p:spPr>
        <p:txBody>
          <a:bodyPr vert="horz" wrap="square" lIns="0" tIns="12700" rIns="0" bIns="0" rtlCol="0">
            <a:spAutoFit/>
          </a:bodyPr>
          <a:lstStyle/>
          <a:p>
            <a:pPr marL="12700">
              <a:lnSpc>
                <a:spcPts val="3325"/>
              </a:lnSpc>
              <a:spcBef>
                <a:spcPts val="100"/>
              </a:spcBef>
            </a:pPr>
            <a:r>
              <a:rPr sz="2800" b="1" spc="-10" dirty="0">
                <a:latin typeface="Arial"/>
                <a:cs typeface="Arial"/>
              </a:rPr>
              <a:t>At </a:t>
            </a:r>
            <a:r>
              <a:rPr sz="2800" b="1" spc="-5" dirty="0">
                <a:latin typeface="Arial"/>
                <a:cs typeface="Arial"/>
              </a:rPr>
              <a:t>Government</a:t>
            </a:r>
            <a:r>
              <a:rPr sz="2800" b="1" spc="5" dirty="0">
                <a:latin typeface="Arial"/>
                <a:cs typeface="Arial"/>
              </a:rPr>
              <a:t> </a:t>
            </a:r>
            <a:r>
              <a:rPr sz="2800" b="1" spc="-5" dirty="0">
                <a:latin typeface="Arial"/>
                <a:cs typeface="Arial"/>
              </a:rPr>
              <a:t>Level</a:t>
            </a:r>
            <a:endParaRPr sz="2800">
              <a:latin typeface="Arial"/>
              <a:cs typeface="Arial"/>
            </a:endParaRPr>
          </a:p>
          <a:p>
            <a:pPr marL="298450" indent="-285750">
              <a:lnSpc>
                <a:spcPts val="3325"/>
              </a:lnSpc>
              <a:buClr>
                <a:srgbClr val="333399"/>
              </a:buClr>
              <a:tabLst>
                <a:tab pos="298450" algn="l"/>
              </a:tabLst>
            </a:pPr>
            <a:r>
              <a:rPr sz="2800" b="1" spc="-10">
                <a:latin typeface="Arial"/>
                <a:cs typeface="Arial"/>
              </a:rPr>
              <a:t>Monetary</a:t>
            </a:r>
            <a:r>
              <a:rPr sz="2800" b="1" spc="-45">
                <a:latin typeface="Arial"/>
                <a:cs typeface="Arial"/>
              </a:rPr>
              <a:t> </a:t>
            </a:r>
            <a:r>
              <a:rPr sz="2800" b="1" spc="-5">
                <a:latin typeface="Arial"/>
                <a:cs typeface="Arial"/>
              </a:rPr>
              <a:t>Measures:</a:t>
            </a:r>
            <a:endParaRPr lang="en-US" sz="2800" b="1" spc="-5" dirty="0">
              <a:latin typeface="Arial"/>
              <a:cs typeface="Arial"/>
            </a:endParaRPr>
          </a:p>
          <a:p>
            <a:pPr marL="298450" indent="-285750">
              <a:lnSpc>
                <a:spcPts val="3325"/>
              </a:lnSpc>
              <a:buClr>
                <a:srgbClr val="333399"/>
              </a:buClr>
              <a:tabLst>
                <a:tab pos="298450" algn="l"/>
              </a:tabLst>
            </a:pPr>
            <a:r>
              <a:rPr sz="2800" b="1" i="1" spc="-10">
                <a:latin typeface="Arial"/>
                <a:cs typeface="Arial"/>
              </a:rPr>
              <a:t>Rediscount </a:t>
            </a:r>
            <a:r>
              <a:rPr sz="2800" b="1" i="1" spc="-5" dirty="0">
                <a:latin typeface="Arial"/>
                <a:cs typeface="Arial"/>
              </a:rPr>
              <a:t>rate:</a:t>
            </a:r>
            <a:endParaRPr sz="2800">
              <a:latin typeface="Arial"/>
              <a:cs typeface="Arial"/>
            </a:endParaRPr>
          </a:p>
          <a:p>
            <a:pPr marL="1155700" marR="393700" lvl="2" indent="-285750">
              <a:lnSpc>
                <a:spcPts val="2590"/>
              </a:lnSpc>
              <a:spcBef>
                <a:spcPts val="635"/>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increase the rediscount rate </a:t>
            </a:r>
            <a:r>
              <a:rPr sz="2400" spc="5" dirty="0">
                <a:latin typeface="Arial"/>
                <a:cs typeface="Arial"/>
              </a:rPr>
              <a:t>to </a:t>
            </a:r>
            <a:r>
              <a:rPr sz="2400" dirty="0">
                <a:latin typeface="Arial"/>
                <a:cs typeface="Arial"/>
              </a:rPr>
              <a:t>curb  </a:t>
            </a:r>
            <a:r>
              <a:rPr sz="2400" spc="-5" dirty="0">
                <a:latin typeface="Arial"/>
                <a:cs typeface="Arial"/>
              </a:rPr>
              <a:t>money supply</a:t>
            </a:r>
            <a:endParaRPr sz="2400">
              <a:latin typeface="Arial"/>
              <a:cs typeface="Arial"/>
            </a:endParaRPr>
          </a:p>
          <a:p>
            <a:pPr marL="1155700" marR="560070" lvl="2" indent="-285750">
              <a:lnSpc>
                <a:spcPts val="2590"/>
              </a:lnSpc>
              <a:spcBef>
                <a:spcPts val="600"/>
              </a:spcBef>
              <a:buClr>
                <a:srgbClr val="333399"/>
              </a:buClr>
              <a:buFont typeface="Symbol"/>
              <a:buChar char=""/>
              <a:tabLst>
                <a:tab pos="1155065" algn="l"/>
                <a:tab pos="1155700" algn="l"/>
              </a:tabLst>
            </a:pPr>
            <a:r>
              <a:rPr sz="2400" b="1" spc="-10" dirty="0">
                <a:latin typeface="Arial"/>
                <a:cs typeface="Arial"/>
              </a:rPr>
              <a:t>Recession: </a:t>
            </a:r>
            <a:r>
              <a:rPr sz="2400" spc="-5" dirty="0">
                <a:latin typeface="Arial"/>
                <a:cs typeface="Arial"/>
              </a:rPr>
              <a:t>reduce the rate </a:t>
            </a:r>
            <a:r>
              <a:rPr sz="2400" dirty="0">
                <a:latin typeface="Arial"/>
                <a:cs typeface="Arial"/>
              </a:rPr>
              <a:t>to </a:t>
            </a:r>
            <a:r>
              <a:rPr sz="2400" spc="-5" dirty="0">
                <a:latin typeface="Arial"/>
                <a:cs typeface="Arial"/>
              </a:rPr>
              <a:t>increase </a:t>
            </a:r>
            <a:r>
              <a:rPr sz="2400" dirty="0">
                <a:latin typeface="Arial"/>
                <a:cs typeface="Arial"/>
              </a:rPr>
              <a:t>money  </a:t>
            </a:r>
            <a:r>
              <a:rPr sz="2400" spc="-5" dirty="0">
                <a:latin typeface="Arial"/>
                <a:cs typeface="Arial"/>
              </a:rPr>
              <a:t>supply.</a:t>
            </a:r>
            <a:endParaRPr sz="2400">
              <a:latin typeface="Arial"/>
              <a:cs typeface="Arial"/>
            </a:endParaRPr>
          </a:p>
          <a:p>
            <a:pPr marL="693420" lvl="1" indent="-280670">
              <a:lnSpc>
                <a:spcPct val="100000"/>
              </a:lnSpc>
              <a:spcBef>
                <a:spcPts val="225"/>
              </a:spcBef>
              <a:buClr>
                <a:srgbClr val="333399"/>
              </a:buClr>
              <a:buFont typeface="Symbol"/>
              <a:buChar char=""/>
              <a:tabLst>
                <a:tab pos="693420" algn="l"/>
              </a:tabLst>
            </a:pPr>
            <a:r>
              <a:rPr sz="2800" b="1" spc="-5" dirty="0">
                <a:latin typeface="Arial"/>
                <a:cs typeface="Arial"/>
              </a:rPr>
              <a:t>R</a:t>
            </a:r>
            <a:r>
              <a:rPr sz="2800" b="1" i="1" spc="-5" dirty="0">
                <a:latin typeface="Arial"/>
                <a:cs typeface="Arial"/>
              </a:rPr>
              <a:t>eserve</a:t>
            </a:r>
            <a:r>
              <a:rPr sz="2800" b="1" i="1" spc="-15" dirty="0">
                <a:latin typeface="Arial"/>
                <a:cs typeface="Arial"/>
              </a:rPr>
              <a:t> </a:t>
            </a:r>
            <a:r>
              <a:rPr sz="2800" b="1" i="1" spc="-5" dirty="0">
                <a:latin typeface="Arial"/>
                <a:cs typeface="Arial"/>
              </a:rPr>
              <a:t>ratios:</a:t>
            </a:r>
            <a:endParaRPr sz="2800">
              <a:latin typeface="Arial"/>
              <a:cs typeface="Arial"/>
            </a:endParaRPr>
          </a:p>
          <a:p>
            <a:pPr marL="1155700" marR="89535" lvl="2" indent="-285750">
              <a:lnSpc>
                <a:spcPts val="2600"/>
              </a:lnSpc>
              <a:spcBef>
                <a:spcPts val="620"/>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the ratios </a:t>
            </a:r>
            <a:r>
              <a:rPr sz="2400" dirty="0">
                <a:latin typeface="Arial"/>
                <a:cs typeface="Arial"/>
              </a:rPr>
              <a:t>are </a:t>
            </a:r>
            <a:r>
              <a:rPr sz="2400" spc="-5" dirty="0">
                <a:latin typeface="Arial"/>
                <a:cs typeface="Arial"/>
              </a:rPr>
              <a:t>increased </a:t>
            </a:r>
            <a:r>
              <a:rPr sz="2400" dirty="0">
                <a:latin typeface="Arial"/>
                <a:cs typeface="Arial"/>
              </a:rPr>
              <a:t>so </a:t>
            </a:r>
            <a:r>
              <a:rPr sz="2400" spc="-5" dirty="0">
                <a:latin typeface="Arial"/>
                <a:cs typeface="Arial"/>
              </a:rPr>
              <a:t>that banks  are left with less cash </a:t>
            </a:r>
            <a:r>
              <a:rPr sz="2400" spc="5" dirty="0">
                <a:latin typeface="Arial"/>
                <a:cs typeface="Arial"/>
              </a:rPr>
              <a:t>to </a:t>
            </a:r>
            <a:r>
              <a:rPr sz="2400" spc="-5" dirty="0">
                <a:latin typeface="Arial"/>
                <a:cs typeface="Arial"/>
              </a:rPr>
              <a:t>be </a:t>
            </a:r>
            <a:r>
              <a:rPr sz="2400" spc="-10" dirty="0">
                <a:latin typeface="Arial"/>
                <a:cs typeface="Arial"/>
              </a:rPr>
              <a:t>extended </a:t>
            </a:r>
            <a:r>
              <a:rPr sz="2400" spc="-5" dirty="0">
                <a:latin typeface="Arial"/>
                <a:cs typeface="Arial"/>
              </a:rPr>
              <a:t>as</a:t>
            </a:r>
            <a:r>
              <a:rPr sz="2400" spc="15" dirty="0">
                <a:latin typeface="Arial"/>
                <a:cs typeface="Arial"/>
              </a:rPr>
              <a:t> </a:t>
            </a:r>
            <a:r>
              <a:rPr sz="2400" spc="-5" dirty="0">
                <a:latin typeface="Arial"/>
                <a:cs typeface="Arial"/>
              </a:rPr>
              <a:t>credit</a:t>
            </a:r>
            <a:endParaRPr sz="2400">
              <a:latin typeface="Arial"/>
              <a:cs typeface="Arial"/>
            </a:endParaRPr>
          </a:p>
          <a:p>
            <a:pPr marL="1155700" marR="5080" lvl="2" indent="-285750">
              <a:lnSpc>
                <a:spcPts val="2600"/>
              </a:lnSpc>
              <a:spcBef>
                <a:spcPts val="580"/>
              </a:spcBef>
              <a:buClr>
                <a:srgbClr val="333399"/>
              </a:buClr>
              <a:buFont typeface="Symbol"/>
              <a:buChar char=""/>
              <a:tabLst>
                <a:tab pos="1155065" algn="l"/>
                <a:tab pos="1155700" algn="l"/>
              </a:tabLst>
            </a:pPr>
            <a:r>
              <a:rPr sz="2400" b="1" spc="-10" dirty="0">
                <a:latin typeface="Arial"/>
                <a:cs typeface="Arial"/>
              </a:rPr>
              <a:t>Recession: </a:t>
            </a:r>
            <a:r>
              <a:rPr sz="2400" dirty="0">
                <a:latin typeface="Arial"/>
                <a:cs typeface="Arial"/>
              </a:rPr>
              <a:t>the </a:t>
            </a:r>
            <a:r>
              <a:rPr sz="2400" spc="-5" dirty="0">
                <a:latin typeface="Arial"/>
                <a:cs typeface="Arial"/>
              </a:rPr>
              <a:t>ratios are decreased </a:t>
            </a:r>
            <a:r>
              <a:rPr sz="2400" dirty="0">
                <a:latin typeface="Arial"/>
                <a:cs typeface="Arial"/>
              </a:rPr>
              <a:t>so </a:t>
            </a:r>
            <a:r>
              <a:rPr sz="2400" spc="-5" dirty="0">
                <a:latin typeface="Arial"/>
                <a:cs typeface="Arial"/>
              </a:rPr>
              <a:t>that banks  can extend easy credit.</a:t>
            </a:r>
            <a:endParaRPr sz="24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993139" y="1544319"/>
            <a:ext cx="7611109" cy="3465829"/>
          </a:xfrm>
          <a:prstGeom prst="rect">
            <a:avLst/>
          </a:prstGeom>
        </p:spPr>
        <p:txBody>
          <a:bodyPr vert="horz" wrap="square" lIns="0" tIns="101600" rIns="0" bIns="0" rtlCol="0">
            <a:spAutoFit/>
          </a:bodyPr>
          <a:lstStyle/>
          <a:p>
            <a:pPr marL="298450" indent="-285750">
              <a:lnSpc>
                <a:spcPct val="100000"/>
              </a:lnSpc>
              <a:spcBef>
                <a:spcPts val="800"/>
              </a:spcBef>
              <a:buClr>
                <a:srgbClr val="333399"/>
              </a:buClr>
              <a:buFont typeface="Symbol"/>
              <a:buChar char=""/>
              <a:tabLst>
                <a:tab pos="298450" algn="l"/>
              </a:tabLst>
            </a:pPr>
            <a:r>
              <a:rPr sz="2800" b="1" i="1" spc="-10" dirty="0">
                <a:latin typeface="Arial"/>
                <a:cs typeface="Arial"/>
              </a:rPr>
              <a:t>Open </a:t>
            </a:r>
            <a:r>
              <a:rPr sz="2800" b="1" i="1" spc="-5" dirty="0">
                <a:latin typeface="Arial"/>
                <a:cs typeface="Arial"/>
              </a:rPr>
              <a:t>market </a:t>
            </a:r>
            <a:r>
              <a:rPr sz="2800" b="1" i="1" spc="-10" dirty="0">
                <a:latin typeface="Arial"/>
                <a:cs typeface="Arial"/>
              </a:rPr>
              <a:t>operations:</a:t>
            </a:r>
            <a:endParaRPr sz="2800">
              <a:latin typeface="Arial"/>
              <a:cs typeface="Arial"/>
            </a:endParaRPr>
          </a:p>
          <a:p>
            <a:pPr marL="698500" marR="5080" lvl="1" indent="-228600">
              <a:lnSpc>
                <a:spcPct val="100000"/>
              </a:lnSpc>
              <a:spcBef>
                <a:spcPts val="600"/>
              </a:spcBef>
              <a:buClr>
                <a:srgbClr val="333399"/>
              </a:buClr>
              <a:buFont typeface="Symbol"/>
              <a:buChar char=""/>
              <a:tabLst>
                <a:tab pos="698500" algn="l"/>
                <a:tab pos="2624455" algn="l"/>
                <a:tab pos="3516629" algn="l"/>
                <a:tab pos="5085715" algn="l"/>
                <a:tab pos="5876290" algn="l"/>
                <a:tab pos="6887209" algn="l"/>
              </a:tabLst>
            </a:pPr>
            <a:r>
              <a:rPr sz="2400" b="1" spc="-5" dirty="0">
                <a:latin typeface="Arial"/>
                <a:cs typeface="Arial"/>
              </a:rPr>
              <a:t>E</a:t>
            </a:r>
            <a:r>
              <a:rPr sz="2400" b="1" spc="-10" dirty="0">
                <a:latin typeface="Arial"/>
                <a:cs typeface="Arial"/>
              </a:rPr>
              <a:t>xpa</a:t>
            </a:r>
            <a:r>
              <a:rPr sz="2400" b="1" dirty="0">
                <a:latin typeface="Arial"/>
                <a:cs typeface="Arial"/>
              </a:rPr>
              <a:t>n</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se</a:t>
            </a:r>
            <a:r>
              <a:rPr sz="2400" spc="-5" dirty="0">
                <a:latin typeface="Arial"/>
                <a:cs typeface="Arial"/>
              </a:rPr>
              <a:t>l</a:t>
            </a:r>
            <a:r>
              <a:rPr sz="2400" spc="-15" dirty="0">
                <a:latin typeface="Arial"/>
                <a:cs typeface="Arial"/>
              </a:rPr>
              <a:t>l</a:t>
            </a:r>
            <a:r>
              <a:rPr sz="2400" dirty="0">
                <a:latin typeface="Arial"/>
                <a:cs typeface="Arial"/>
              </a:rPr>
              <a:t>s	s</a:t>
            </a:r>
            <a:r>
              <a:rPr sz="2400" spc="-5" dirty="0">
                <a:latin typeface="Arial"/>
                <a:cs typeface="Arial"/>
              </a:rPr>
              <a:t>e</a:t>
            </a:r>
            <a:r>
              <a:rPr sz="2400" dirty="0">
                <a:latin typeface="Arial"/>
                <a:cs typeface="Arial"/>
              </a:rPr>
              <a:t>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a:t>
            </a:r>
            <a:r>
              <a:rPr sz="2400" spc="-10" dirty="0">
                <a:latin typeface="Arial"/>
                <a:cs typeface="Arial"/>
              </a:rPr>
              <a:t>an</a:t>
            </a:r>
            <a:r>
              <a:rPr sz="2400" dirty="0">
                <a:latin typeface="Arial"/>
                <a:cs typeface="Arial"/>
              </a:rPr>
              <a:t>d	t</a:t>
            </a:r>
            <a:r>
              <a:rPr sz="2400" spc="-10" dirty="0">
                <a:latin typeface="Arial"/>
                <a:cs typeface="Arial"/>
              </a:rPr>
              <a:t>a</a:t>
            </a:r>
            <a:r>
              <a:rPr sz="2400" dirty="0">
                <a:latin typeface="Arial"/>
                <a:cs typeface="Arial"/>
              </a:rPr>
              <a:t>k</a:t>
            </a:r>
            <a:r>
              <a:rPr sz="2400" spc="-5" dirty="0">
                <a:latin typeface="Arial"/>
                <a:cs typeface="Arial"/>
              </a:rPr>
              <a:t>e</a:t>
            </a:r>
            <a:r>
              <a:rPr sz="2400" dirty="0">
                <a:latin typeface="Arial"/>
                <a:cs typeface="Arial"/>
              </a:rPr>
              <a:t>s	</a:t>
            </a:r>
            <a:r>
              <a:rPr sz="2400" spc="-10" dirty="0">
                <a:latin typeface="Arial"/>
                <a:cs typeface="Arial"/>
              </a:rPr>
              <a:t>a</a:t>
            </a:r>
            <a:r>
              <a:rPr sz="2400" dirty="0">
                <a:latin typeface="Arial"/>
                <a:cs typeface="Arial"/>
              </a:rPr>
              <a:t>w</a:t>
            </a:r>
            <a:r>
              <a:rPr sz="2400" spc="-10" dirty="0">
                <a:latin typeface="Arial"/>
                <a:cs typeface="Arial"/>
              </a:rPr>
              <a:t>a</a:t>
            </a:r>
            <a:r>
              <a:rPr sz="2400" dirty="0">
                <a:latin typeface="Arial"/>
                <a:cs typeface="Arial"/>
              </a:rPr>
              <a:t>y  </a:t>
            </a:r>
            <a:r>
              <a:rPr sz="2400" spc="-5" dirty="0">
                <a:latin typeface="Arial"/>
                <a:cs typeface="Arial"/>
              </a:rPr>
              <a:t>disposable </a:t>
            </a:r>
            <a:r>
              <a:rPr sz="2400" dirty="0">
                <a:latin typeface="Arial"/>
                <a:cs typeface="Arial"/>
              </a:rPr>
              <a:t>income from</a:t>
            </a:r>
            <a:r>
              <a:rPr sz="2400" spc="10" dirty="0">
                <a:latin typeface="Arial"/>
                <a:cs typeface="Arial"/>
              </a:rPr>
              <a:t> </a:t>
            </a:r>
            <a:r>
              <a:rPr sz="2400" spc="-10" dirty="0">
                <a:latin typeface="Arial"/>
                <a:cs typeface="Arial"/>
              </a:rPr>
              <a:t>people.</a:t>
            </a:r>
            <a:endParaRPr sz="2400">
              <a:latin typeface="Arial"/>
              <a:cs typeface="Arial"/>
            </a:endParaRPr>
          </a:p>
          <a:p>
            <a:pPr marL="698500" marR="5715" lvl="1" indent="-228600">
              <a:lnSpc>
                <a:spcPct val="100000"/>
              </a:lnSpc>
              <a:spcBef>
                <a:spcPts val="600"/>
              </a:spcBef>
              <a:buClr>
                <a:srgbClr val="333399"/>
              </a:buClr>
              <a:buFont typeface="Symbol"/>
              <a:buChar char=""/>
              <a:tabLst>
                <a:tab pos="698500" algn="l"/>
                <a:tab pos="2492375" algn="l"/>
                <a:tab pos="3304540" algn="l"/>
                <a:tab pos="4757420" algn="l"/>
                <a:tab pos="5179695" algn="l"/>
                <a:tab pos="5904230" algn="l"/>
                <a:tab pos="6769100" algn="l"/>
                <a:tab pos="7174230" algn="l"/>
              </a:tabLst>
            </a:pP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b</a:t>
            </a:r>
            <a:r>
              <a:rPr sz="2400" spc="-10" dirty="0">
                <a:latin typeface="Arial"/>
                <a:cs typeface="Arial"/>
              </a:rPr>
              <a:t>u</a:t>
            </a:r>
            <a:r>
              <a:rPr sz="2400" dirty="0">
                <a:latin typeface="Arial"/>
                <a:cs typeface="Arial"/>
              </a:rPr>
              <a:t>ys	</a:t>
            </a:r>
            <a:r>
              <a:rPr sz="2400" spc="-10" dirty="0">
                <a:latin typeface="Arial"/>
                <a:cs typeface="Arial"/>
              </a:rPr>
              <a:t>s</a:t>
            </a:r>
            <a:r>
              <a:rPr sz="2400" dirty="0">
                <a:latin typeface="Arial"/>
                <a:cs typeface="Arial"/>
              </a:rPr>
              <a:t>ec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to	</a:t>
            </a:r>
            <a:r>
              <a:rPr sz="2400" spc="-10" dirty="0">
                <a:latin typeface="Arial"/>
                <a:cs typeface="Arial"/>
              </a:rPr>
              <a:t>g</a:t>
            </a:r>
            <a:r>
              <a:rPr sz="2400" spc="-5" dirty="0">
                <a:latin typeface="Arial"/>
                <a:cs typeface="Arial"/>
              </a:rPr>
              <a:t>i</a:t>
            </a:r>
            <a:r>
              <a:rPr sz="2400" spc="-10" dirty="0">
                <a:latin typeface="Arial"/>
                <a:cs typeface="Arial"/>
              </a:rPr>
              <a:t>v</a:t>
            </a:r>
            <a:r>
              <a:rPr sz="2400" dirty="0">
                <a:latin typeface="Arial"/>
                <a:cs typeface="Arial"/>
              </a:rPr>
              <a:t>e	</a:t>
            </a:r>
            <a:r>
              <a:rPr sz="2400" spc="15" dirty="0">
                <a:latin typeface="Arial"/>
                <a:cs typeface="Arial"/>
              </a:rPr>
              <a:t>m</a:t>
            </a:r>
            <a:r>
              <a:rPr sz="2400" dirty="0">
                <a:latin typeface="Arial"/>
                <a:cs typeface="Arial"/>
              </a:rPr>
              <a:t>ore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10" dirty="0">
                <a:latin typeface="Arial"/>
                <a:cs typeface="Arial"/>
              </a:rPr>
              <a:t>hands </a:t>
            </a:r>
            <a:r>
              <a:rPr sz="2400" spc="-5" dirty="0">
                <a:latin typeface="Arial"/>
                <a:cs typeface="Arial"/>
              </a:rPr>
              <a:t>of</a:t>
            </a:r>
            <a:r>
              <a:rPr sz="2400" spc="15" dirty="0">
                <a:latin typeface="Arial"/>
                <a:cs typeface="Arial"/>
              </a:rPr>
              <a:t> </a:t>
            </a:r>
            <a:r>
              <a:rPr sz="2400" spc="-10" dirty="0">
                <a:latin typeface="Arial"/>
                <a:cs typeface="Arial"/>
              </a:rPr>
              <a:t>people</a:t>
            </a:r>
            <a:endParaRPr sz="2400">
              <a:latin typeface="Arial"/>
              <a:cs typeface="Arial"/>
            </a:endParaRPr>
          </a:p>
          <a:p>
            <a:pPr marL="298450" indent="-285750">
              <a:lnSpc>
                <a:spcPct val="100000"/>
              </a:lnSpc>
              <a:spcBef>
                <a:spcPts val="590"/>
              </a:spcBef>
              <a:buClr>
                <a:srgbClr val="333399"/>
              </a:buClr>
              <a:buFont typeface="Symbol"/>
              <a:buChar char=""/>
              <a:tabLst>
                <a:tab pos="298450" algn="l"/>
              </a:tabLst>
            </a:pPr>
            <a:r>
              <a:rPr sz="2800" b="1" i="1" spc="-5" dirty="0">
                <a:latin typeface="Arial"/>
                <a:cs typeface="Arial"/>
              </a:rPr>
              <a:t>Selective credit</a:t>
            </a:r>
            <a:r>
              <a:rPr sz="2800" b="1" i="1" spc="10" dirty="0">
                <a:latin typeface="Arial"/>
                <a:cs typeface="Arial"/>
              </a:rPr>
              <a:t> </a:t>
            </a:r>
            <a:r>
              <a:rPr sz="2800" b="1" i="1" spc="-5" dirty="0">
                <a:latin typeface="Arial"/>
                <a:cs typeface="Arial"/>
              </a:rPr>
              <a:t>control</a:t>
            </a:r>
            <a:r>
              <a:rPr sz="2800" b="1" spc="-5" dirty="0">
                <a:latin typeface="Arial"/>
                <a:cs typeface="Arial"/>
              </a:rPr>
              <a:t>:</a:t>
            </a:r>
            <a:endParaRPr sz="2800">
              <a:latin typeface="Arial"/>
              <a:cs typeface="Arial"/>
            </a:endParaRPr>
          </a:p>
          <a:p>
            <a:pPr marL="698500" marR="6350" lvl="1" indent="-228600">
              <a:lnSpc>
                <a:spcPct val="100000"/>
              </a:lnSpc>
              <a:spcBef>
                <a:spcPts val="600"/>
              </a:spcBef>
              <a:buClr>
                <a:srgbClr val="333399"/>
              </a:buClr>
              <a:buFont typeface="Symbol"/>
              <a:buChar char=""/>
              <a:tabLst>
                <a:tab pos="698500" algn="l"/>
                <a:tab pos="1756410" algn="l"/>
                <a:tab pos="2408555" algn="l"/>
                <a:tab pos="3668395" algn="l"/>
                <a:tab pos="4135120" algn="l"/>
                <a:tab pos="5259070" algn="l"/>
                <a:tab pos="6215380" algn="l"/>
                <a:tab pos="6682105" algn="l"/>
              </a:tabLst>
            </a:pPr>
            <a:r>
              <a:rPr sz="2400" spc="-5" dirty="0">
                <a:latin typeface="Arial"/>
                <a:cs typeface="Arial"/>
              </a:rPr>
              <a:t>B</a:t>
            </a:r>
            <a:r>
              <a:rPr sz="2400" spc="-10" dirty="0">
                <a:latin typeface="Arial"/>
                <a:cs typeface="Arial"/>
              </a:rPr>
              <a:t>an</a:t>
            </a:r>
            <a:r>
              <a:rPr sz="2400" dirty="0">
                <a:latin typeface="Arial"/>
                <a:cs typeface="Arial"/>
              </a:rPr>
              <a:t>ks	</a:t>
            </a:r>
            <a:r>
              <a:rPr sz="2400" spc="-10" dirty="0">
                <a:latin typeface="Arial"/>
                <a:cs typeface="Arial"/>
              </a:rPr>
              <a:t>a</a:t>
            </a:r>
            <a:r>
              <a:rPr sz="2400" dirty="0">
                <a:latin typeface="Arial"/>
                <a:cs typeface="Arial"/>
              </a:rPr>
              <a:t>re	</a:t>
            </a:r>
            <a:r>
              <a:rPr sz="2400" spc="-10" dirty="0">
                <a:latin typeface="Arial"/>
                <a:cs typeface="Arial"/>
              </a:rPr>
              <a:t>adv</a:t>
            </a:r>
            <a:r>
              <a:rPr sz="2400" spc="-5" dirty="0">
                <a:latin typeface="Arial"/>
                <a:cs typeface="Arial"/>
              </a:rPr>
              <a:t>i</a:t>
            </a:r>
            <a:r>
              <a:rPr sz="2400" dirty="0">
                <a:latin typeface="Arial"/>
                <a:cs typeface="Arial"/>
              </a:rPr>
              <a:t>s</a:t>
            </a:r>
            <a:r>
              <a:rPr sz="2400" spc="-5" dirty="0">
                <a:latin typeface="Arial"/>
                <a:cs typeface="Arial"/>
              </a:rPr>
              <a:t>e</a:t>
            </a:r>
            <a:r>
              <a:rPr sz="2400" dirty="0">
                <a:latin typeface="Arial"/>
                <a:cs typeface="Arial"/>
              </a:rPr>
              <a:t>d	to	</a:t>
            </a:r>
            <a:r>
              <a:rPr sz="2400" spc="-10" dirty="0">
                <a:latin typeface="Arial"/>
                <a:cs typeface="Arial"/>
              </a:rPr>
              <a:t>ex</a:t>
            </a:r>
            <a:r>
              <a:rPr sz="2400" dirty="0">
                <a:latin typeface="Arial"/>
                <a:cs typeface="Arial"/>
              </a:rPr>
              <a:t>t</a:t>
            </a:r>
            <a:r>
              <a:rPr sz="2400" spc="-10" dirty="0">
                <a:latin typeface="Arial"/>
                <a:cs typeface="Arial"/>
              </a:rPr>
              <a:t>en</a:t>
            </a:r>
            <a:r>
              <a:rPr sz="2400" dirty="0">
                <a:latin typeface="Arial"/>
                <a:cs typeface="Arial"/>
              </a:rPr>
              <a:t>d	cre</a:t>
            </a:r>
            <a:r>
              <a:rPr sz="2400" spc="-10" dirty="0">
                <a:latin typeface="Arial"/>
                <a:cs typeface="Arial"/>
              </a:rPr>
              <a:t>d</a:t>
            </a:r>
            <a:r>
              <a:rPr sz="2400" spc="-5" dirty="0">
                <a:latin typeface="Arial"/>
                <a:cs typeface="Arial"/>
              </a:rPr>
              <a:t>i</a:t>
            </a:r>
            <a:r>
              <a:rPr sz="2400" dirty="0">
                <a:latin typeface="Arial"/>
                <a:cs typeface="Arial"/>
              </a:rPr>
              <a:t>t	</a:t>
            </a:r>
            <a:r>
              <a:rPr sz="2400" spc="10" dirty="0">
                <a:latin typeface="Arial"/>
                <a:cs typeface="Arial"/>
              </a:rPr>
              <a:t>t</a:t>
            </a:r>
            <a:r>
              <a:rPr sz="2400" dirty="0">
                <a:latin typeface="Arial"/>
                <a:cs typeface="Arial"/>
              </a:rPr>
              <a:t>o	c</a:t>
            </a:r>
            <a:r>
              <a:rPr sz="2400" spc="-5" dirty="0">
                <a:latin typeface="Arial"/>
                <a:cs typeface="Arial"/>
              </a:rPr>
              <a:t>e</a:t>
            </a:r>
            <a:r>
              <a:rPr sz="2400" spc="5" dirty="0">
                <a:latin typeface="Arial"/>
                <a:cs typeface="Arial"/>
              </a:rPr>
              <a:t>r</a:t>
            </a:r>
            <a:r>
              <a:rPr sz="2400" dirty="0">
                <a:latin typeface="Arial"/>
                <a:cs typeface="Arial"/>
              </a:rPr>
              <a:t>t</a:t>
            </a:r>
            <a:r>
              <a:rPr sz="2400" spc="-10" dirty="0">
                <a:latin typeface="Arial"/>
                <a:cs typeface="Arial"/>
              </a:rPr>
              <a:t>a</a:t>
            </a:r>
            <a:r>
              <a:rPr sz="2400" spc="-5" dirty="0">
                <a:latin typeface="Arial"/>
                <a:cs typeface="Arial"/>
              </a:rPr>
              <a:t>i</a:t>
            </a:r>
            <a:r>
              <a:rPr sz="2400" dirty="0">
                <a:latin typeface="Arial"/>
                <a:cs typeface="Arial"/>
              </a:rPr>
              <a:t>n  </a:t>
            </a:r>
            <a:r>
              <a:rPr sz="2400" spc="-5" dirty="0">
                <a:latin typeface="Arial"/>
                <a:cs typeface="Arial"/>
              </a:rPr>
              <a:t>areas, while restrict </a:t>
            </a:r>
            <a:r>
              <a:rPr sz="2400" dirty="0">
                <a:latin typeface="Arial"/>
                <a:cs typeface="Arial"/>
              </a:rPr>
              <a:t>to </a:t>
            </a:r>
            <a:r>
              <a:rPr sz="2400" spc="-5" dirty="0">
                <a:latin typeface="Arial"/>
                <a:cs typeface="Arial"/>
              </a:rPr>
              <a:t>certain other</a:t>
            </a:r>
            <a:r>
              <a:rPr sz="2400" spc="5" dirty="0">
                <a:latin typeface="Arial"/>
                <a:cs typeface="Arial"/>
              </a:rPr>
              <a:t> </a:t>
            </a:r>
            <a:r>
              <a:rPr sz="2400" spc="-5" dirty="0">
                <a:latin typeface="Arial"/>
                <a:cs typeface="Arial"/>
              </a:rPr>
              <a:t>areas.</a:t>
            </a:r>
            <a:endParaRPr sz="2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3835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612140" y="1413509"/>
            <a:ext cx="7991475" cy="2305050"/>
          </a:xfrm>
          <a:prstGeom prst="rect">
            <a:avLst/>
          </a:prstGeom>
        </p:spPr>
        <p:txBody>
          <a:bodyPr vert="horz" wrap="square" lIns="0" tIns="101600" rIns="0" bIns="0" rtlCol="0">
            <a:spAutoFit/>
          </a:bodyPr>
          <a:lstStyle/>
          <a:p>
            <a:pPr marL="243840" indent="-231140">
              <a:lnSpc>
                <a:spcPct val="100000"/>
              </a:lnSpc>
              <a:spcBef>
                <a:spcPts val="800"/>
              </a:spcBef>
              <a:buClr>
                <a:srgbClr val="333399"/>
              </a:buClr>
              <a:buFont typeface="Symbol"/>
              <a:buChar char=""/>
              <a:tabLst>
                <a:tab pos="243840" algn="l"/>
              </a:tabLst>
            </a:pPr>
            <a:r>
              <a:rPr sz="2800" b="1" spc="-5" dirty="0">
                <a:latin typeface="Arial"/>
                <a:cs typeface="Arial"/>
              </a:rPr>
              <a:t>Fiscal Measures</a:t>
            </a:r>
            <a:endParaRPr sz="2800">
              <a:latin typeface="Arial"/>
              <a:cs typeface="Arial"/>
            </a:endParaRPr>
          </a:p>
          <a:p>
            <a:pPr marL="584200" lvl="1" indent="-224790">
              <a:lnSpc>
                <a:spcPct val="100000"/>
              </a:lnSpc>
              <a:spcBef>
                <a:spcPts val="700"/>
              </a:spcBef>
              <a:buClr>
                <a:srgbClr val="333399"/>
              </a:buClr>
              <a:buFont typeface="Symbol"/>
              <a:buChar char=""/>
              <a:tabLst>
                <a:tab pos="584200" algn="l"/>
              </a:tabLst>
            </a:pPr>
            <a:r>
              <a:rPr sz="2800" b="1" i="1" spc="-5" dirty="0">
                <a:latin typeface="Arial"/>
                <a:cs typeface="Arial"/>
              </a:rPr>
              <a:t>Public</a:t>
            </a:r>
            <a:r>
              <a:rPr sz="2800" b="1" i="1" spc="-10" dirty="0">
                <a:latin typeface="Arial"/>
                <a:cs typeface="Arial"/>
              </a:rPr>
              <a:t> expenditure</a:t>
            </a:r>
            <a:endParaRPr sz="2800">
              <a:latin typeface="Arial"/>
              <a:cs typeface="Arial"/>
            </a:endParaRPr>
          </a:p>
          <a:p>
            <a:pPr marL="979169" marR="5080" lvl="2" indent="-280670">
              <a:lnSpc>
                <a:spcPct val="100000"/>
              </a:lnSpc>
              <a:spcBef>
                <a:spcPts val="600"/>
              </a:spcBef>
              <a:buClr>
                <a:srgbClr val="333399"/>
              </a:buClr>
              <a:buFont typeface="Symbol"/>
              <a:buChar char=""/>
              <a:tabLst>
                <a:tab pos="978535" algn="l"/>
                <a:tab pos="979169" algn="l"/>
                <a:tab pos="2809875" algn="l"/>
                <a:tab pos="4676140" algn="l"/>
                <a:tab pos="5947410" algn="l"/>
                <a:tab pos="7723505" algn="l"/>
              </a:tabLst>
            </a:pPr>
            <a:r>
              <a:rPr sz="2400" b="1" spc="-5" dirty="0">
                <a:latin typeface="Arial"/>
                <a:cs typeface="Arial"/>
              </a:rPr>
              <a:t>E</a:t>
            </a:r>
            <a:r>
              <a:rPr sz="2400" b="1" spc="-10" dirty="0">
                <a:latin typeface="Arial"/>
                <a:cs typeface="Arial"/>
              </a:rPr>
              <a:t>xp</a:t>
            </a:r>
            <a:r>
              <a:rPr sz="2400" b="1" dirty="0">
                <a:latin typeface="Arial"/>
                <a:cs typeface="Arial"/>
              </a:rPr>
              <a:t>a</a:t>
            </a:r>
            <a:r>
              <a:rPr sz="2400" b="1" spc="-10" dirty="0">
                <a:latin typeface="Arial"/>
                <a:cs typeface="Arial"/>
              </a:rPr>
              <a:t>ns</a:t>
            </a:r>
            <a:r>
              <a:rPr sz="2400" b="1" dirty="0">
                <a:latin typeface="Arial"/>
                <a:cs typeface="Arial"/>
              </a:rPr>
              <a:t>io</a:t>
            </a:r>
            <a:r>
              <a:rPr sz="2400" b="1" spc="-10" dirty="0">
                <a:latin typeface="Arial"/>
                <a:cs typeface="Arial"/>
              </a:rPr>
              <a:t>n</a:t>
            </a:r>
            <a:r>
              <a:rPr sz="2400" b="1" dirty="0">
                <a:latin typeface="Arial"/>
                <a:cs typeface="Arial"/>
              </a:rPr>
              <a:t>:	</a:t>
            </a:r>
            <a:r>
              <a:rPr sz="2400" spc="10" dirty="0">
                <a:latin typeface="Arial"/>
                <a:cs typeface="Arial"/>
              </a:rPr>
              <a:t>G</a:t>
            </a:r>
            <a:r>
              <a:rPr sz="2400" spc="-10" dirty="0">
                <a:latin typeface="Arial"/>
                <a:cs typeface="Arial"/>
              </a:rPr>
              <a:t>ove</a:t>
            </a:r>
            <a:r>
              <a:rPr sz="2400" dirty="0">
                <a:latin typeface="Arial"/>
                <a:cs typeface="Arial"/>
              </a:rPr>
              <a:t>rn</a:t>
            </a:r>
            <a:r>
              <a:rPr sz="2400" spc="15" dirty="0">
                <a:latin typeface="Arial"/>
                <a:cs typeface="Arial"/>
              </a:rPr>
              <a:t>m</a:t>
            </a:r>
            <a:r>
              <a:rPr sz="2400" spc="-10" dirty="0">
                <a:latin typeface="Arial"/>
                <a:cs typeface="Arial"/>
              </a:rPr>
              <a:t>e</a:t>
            </a:r>
            <a:r>
              <a:rPr sz="2400" dirty="0">
                <a:latin typeface="Arial"/>
                <a:cs typeface="Arial"/>
              </a:rPr>
              <a:t>nt	</a:t>
            </a:r>
            <a:r>
              <a:rPr sz="2400" spc="5" dirty="0">
                <a:latin typeface="Arial"/>
                <a:cs typeface="Arial"/>
              </a:rPr>
              <a:t>r</a:t>
            </a:r>
            <a:r>
              <a:rPr sz="2400" spc="-10" dirty="0">
                <a:latin typeface="Arial"/>
                <a:cs typeface="Arial"/>
              </a:rPr>
              <a:t>ed</a:t>
            </a:r>
            <a:r>
              <a:rPr sz="2400" dirty="0">
                <a:latin typeface="Arial"/>
                <a:cs typeface="Arial"/>
              </a:rPr>
              <a:t>u</a:t>
            </a:r>
            <a:r>
              <a:rPr sz="2400" spc="-10" dirty="0">
                <a:latin typeface="Arial"/>
                <a:cs typeface="Arial"/>
              </a:rPr>
              <a:t>c</a:t>
            </a:r>
            <a:r>
              <a:rPr sz="2400" dirty="0">
                <a:latin typeface="Arial"/>
                <a:cs typeface="Arial"/>
              </a:rPr>
              <a:t>es	</a:t>
            </a:r>
            <a:r>
              <a:rPr sz="2400" spc="-10" dirty="0">
                <a:latin typeface="Arial"/>
                <a:cs typeface="Arial"/>
              </a:rPr>
              <a:t>expe</a:t>
            </a:r>
            <a:r>
              <a:rPr sz="2400" dirty="0">
                <a:latin typeface="Arial"/>
                <a:cs typeface="Arial"/>
              </a:rPr>
              <a:t>n</a:t>
            </a:r>
            <a:r>
              <a:rPr sz="2400" spc="-10" dirty="0">
                <a:latin typeface="Arial"/>
                <a:cs typeface="Arial"/>
              </a:rPr>
              <a:t>d</a:t>
            </a:r>
            <a:r>
              <a:rPr sz="2400" spc="-15" dirty="0">
                <a:latin typeface="Arial"/>
                <a:cs typeface="Arial"/>
              </a:rPr>
              <a:t>i</a:t>
            </a:r>
            <a:r>
              <a:rPr sz="2400" spc="10" dirty="0">
                <a:latin typeface="Arial"/>
                <a:cs typeface="Arial"/>
              </a:rPr>
              <a:t>t</a:t>
            </a:r>
            <a:r>
              <a:rPr sz="2400" spc="-10" dirty="0">
                <a:latin typeface="Arial"/>
                <a:cs typeface="Arial"/>
              </a:rPr>
              <a:t>u</a:t>
            </a:r>
            <a:r>
              <a:rPr sz="2400" dirty="0">
                <a:latin typeface="Arial"/>
                <a:cs typeface="Arial"/>
              </a:rPr>
              <a:t>re	to  </a:t>
            </a:r>
            <a:r>
              <a:rPr sz="2400" spc="-5" dirty="0">
                <a:latin typeface="Arial"/>
                <a:cs typeface="Arial"/>
              </a:rPr>
              <a:t>curtail</a:t>
            </a:r>
            <a:r>
              <a:rPr sz="2400" spc="-10" dirty="0">
                <a:latin typeface="Arial"/>
                <a:cs typeface="Arial"/>
              </a:rPr>
              <a:t> </a:t>
            </a:r>
            <a:r>
              <a:rPr sz="2400" spc="-5" dirty="0">
                <a:latin typeface="Arial"/>
                <a:cs typeface="Arial"/>
              </a:rPr>
              <a:t>demand</a:t>
            </a:r>
            <a:endParaRPr sz="2400">
              <a:latin typeface="Arial"/>
              <a:cs typeface="Arial"/>
            </a:endParaRPr>
          </a:p>
          <a:p>
            <a:pPr marL="979169" lvl="2" indent="-280670">
              <a:lnSpc>
                <a:spcPct val="100000"/>
              </a:lnSpc>
              <a:spcBef>
                <a:spcPts val="590"/>
              </a:spcBef>
              <a:buClr>
                <a:srgbClr val="333399"/>
              </a:buClr>
              <a:buFont typeface="Symbol"/>
              <a:buChar char=""/>
              <a:tabLst>
                <a:tab pos="978535" algn="l"/>
                <a:tab pos="979169" algn="l"/>
              </a:tabLst>
            </a:pPr>
            <a:r>
              <a:rPr sz="2400" b="1" spc="-10" dirty="0">
                <a:latin typeface="Arial"/>
                <a:cs typeface="Arial"/>
              </a:rPr>
              <a:t>Recession: </a:t>
            </a:r>
            <a:r>
              <a:rPr sz="2400" spc="-5" dirty="0">
                <a:latin typeface="Arial"/>
                <a:cs typeface="Arial"/>
              </a:rPr>
              <a:t>Government increases expenditure</a:t>
            </a:r>
            <a:r>
              <a:rPr sz="2400" spc="355" dirty="0">
                <a:latin typeface="Arial"/>
                <a:cs typeface="Arial"/>
              </a:rPr>
              <a:t> </a:t>
            </a:r>
            <a:r>
              <a:rPr sz="2400" spc="-5" dirty="0">
                <a:latin typeface="Arial"/>
                <a:cs typeface="Arial"/>
              </a:rPr>
              <a:t>on</a:t>
            </a:r>
            <a:endParaRPr sz="2400">
              <a:latin typeface="Arial"/>
              <a:cs typeface="Arial"/>
            </a:endParaRPr>
          </a:p>
        </p:txBody>
      </p:sp>
      <p:graphicFrame>
        <p:nvGraphicFramePr>
          <p:cNvPr id="4" name="object 4"/>
          <p:cNvGraphicFramePr>
            <a:graphicFrameLocks noGrp="1"/>
          </p:cNvGraphicFramePr>
          <p:nvPr/>
        </p:nvGraphicFramePr>
        <p:xfrm>
          <a:off x="1559560" y="3734732"/>
          <a:ext cx="7063739" cy="1437798"/>
        </p:xfrm>
        <a:graphic>
          <a:graphicData uri="http://schemas.openxmlformats.org/drawingml/2006/table">
            <a:tbl>
              <a:tblPr firstRow="1" bandRow="1">
                <a:tableStyleId>{2D5ABB26-0587-4C30-8999-92F81FD0307C}</a:tableStyleId>
              </a:tblPr>
              <a:tblGrid>
                <a:gridCol w="3136265">
                  <a:extLst>
                    <a:ext uri="{9D8B030D-6E8A-4147-A177-3AD203B41FA5}">
                      <a16:colId xmlns:a16="http://schemas.microsoft.com/office/drawing/2014/main" val="20000"/>
                    </a:ext>
                  </a:extLst>
                </a:gridCol>
                <a:gridCol w="722629">
                  <a:extLst>
                    <a:ext uri="{9D8B030D-6E8A-4147-A177-3AD203B41FA5}">
                      <a16:colId xmlns:a16="http://schemas.microsoft.com/office/drawing/2014/main" val="20001"/>
                    </a:ext>
                  </a:extLst>
                </a:gridCol>
                <a:gridCol w="1544955">
                  <a:extLst>
                    <a:ext uri="{9D8B030D-6E8A-4147-A177-3AD203B41FA5}">
                      <a16:colId xmlns:a16="http://schemas.microsoft.com/office/drawing/2014/main" val="20002"/>
                    </a:ext>
                  </a:extLst>
                </a:gridCol>
                <a:gridCol w="1659890">
                  <a:extLst>
                    <a:ext uri="{9D8B030D-6E8A-4147-A177-3AD203B41FA5}">
                      <a16:colId xmlns:a16="http://schemas.microsoft.com/office/drawing/2014/main" val="20003"/>
                    </a:ext>
                  </a:extLst>
                </a:gridCol>
              </a:tblGrid>
              <a:tr h="353139">
                <a:tc>
                  <a:txBody>
                    <a:bodyPr/>
                    <a:lstStyle/>
                    <a:p>
                      <a:pPr marL="31750">
                        <a:lnSpc>
                          <a:spcPts val="2655"/>
                        </a:lnSpc>
                        <a:tabLst>
                          <a:tab pos="1560830" algn="l"/>
                        </a:tabLst>
                      </a:pPr>
                      <a:r>
                        <a:rPr sz="2400" spc="-10" dirty="0">
                          <a:latin typeface="Arial"/>
                          <a:cs typeface="Arial"/>
                        </a:rPr>
                        <a:t>various	</a:t>
                      </a:r>
                      <a:r>
                        <a:rPr sz="2400" spc="-5" dirty="0">
                          <a:latin typeface="Arial"/>
                          <a:cs typeface="Arial"/>
                        </a:rPr>
                        <a:t>activities</a:t>
                      </a:r>
                      <a:endParaRPr sz="2400">
                        <a:latin typeface="Arial"/>
                        <a:cs typeface="Arial"/>
                      </a:endParaRPr>
                    </a:p>
                  </a:txBody>
                  <a:tcPr marL="0" marR="0" marT="0" marB="0"/>
                </a:tc>
                <a:tc>
                  <a:txBody>
                    <a:bodyPr/>
                    <a:lstStyle/>
                    <a:p>
                      <a:pPr marR="119380" algn="r">
                        <a:lnSpc>
                          <a:spcPts val="2655"/>
                        </a:lnSpc>
                      </a:pPr>
                      <a:r>
                        <a:rPr sz="2400" spc="-15" dirty="0">
                          <a:latin typeface="Arial"/>
                          <a:cs typeface="Arial"/>
                        </a:rPr>
                        <a:t>l</a:t>
                      </a:r>
                      <a:r>
                        <a:rPr sz="2400" spc="-5" dirty="0">
                          <a:latin typeface="Arial"/>
                          <a:cs typeface="Arial"/>
                        </a:rPr>
                        <a:t>i</a:t>
                      </a:r>
                      <a:r>
                        <a:rPr sz="2400" dirty="0">
                          <a:latin typeface="Arial"/>
                          <a:cs typeface="Arial"/>
                        </a:rPr>
                        <a:t>ke</a:t>
                      </a:r>
                      <a:endParaRPr sz="2400">
                        <a:latin typeface="Arial"/>
                        <a:cs typeface="Arial"/>
                      </a:endParaRPr>
                    </a:p>
                  </a:txBody>
                  <a:tcPr marL="0" marR="0" marT="0" marB="0"/>
                </a:tc>
                <a:tc>
                  <a:txBody>
                    <a:bodyPr/>
                    <a:lstStyle/>
                    <a:p>
                      <a:pPr marL="421005">
                        <a:lnSpc>
                          <a:spcPts val="2655"/>
                        </a:lnSpc>
                      </a:pPr>
                      <a:r>
                        <a:rPr sz="2400" spc="-5" dirty="0">
                          <a:latin typeface="Arial"/>
                          <a:cs typeface="Arial"/>
                        </a:rPr>
                        <a:t>health,</a:t>
                      </a:r>
                      <a:endParaRPr sz="2400">
                        <a:latin typeface="Arial"/>
                        <a:cs typeface="Arial"/>
                      </a:endParaRPr>
                    </a:p>
                  </a:txBody>
                  <a:tcPr marL="0" marR="0" marT="0" marB="0"/>
                </a:tc>
                <a:tc>
                  <a:txBody>
                    <a:bodyPr/>
                    <a:lstStyle/>
                    <a:p>
                      <a:pPr marR="25400" algn="r">
                        <a:lnSpc>
                          <a:spcPts val="2655"/>
                        </a:lnSpc>
                      </a:pPr>
                      <a:r>
                        <a:rPr sz="2400" dirty="0">
                          <a:latin typeface="Arial"/>
                          <a:cs typeface="Arial"/>
                        </a:rPr>
                        <a:t>t</a:t>
                      </a:r>
                      <a:r>
                        <a:rPr sz="2400" spc="5" dirty="0">
                          <a:latin typeface="Arial"/>
                          <a:cs typeface="Arial"/>
                        </a:rPr>
                        <a:t>r</a:t>
                      </a:r>
                      <a:r>
                        <a:rPr sz="2400" spc="-10" dirty="0">
                          <a:latin typeface="Arial"/>
                          <a:cs typeface="Arial"/>
                        </a:rPr>
                        <a:t>an</a:t>
                      </a:r>
                      <a:r>
                        <a:rPr sz="2400" dirty="0">
                          <a:latin typeface="Arial"/>
                          <a:cs typeface="Arial"/>
                        </a:rPr>
                        <a:t>s</a:t>
                      </a:r>
                      <a:r>
                        <a:rPr sz="2400" spc="-5" dirty="0">
                          <a:latin typeface="Arial"/>
                          <a:cs typeface="Arial"/>
                        </a:rPr>
                        <a:t>p</a:t>
                      </a:r>
                      <a:r>
                        <a:rPr sz="2400" spc="-10" dirty="0">
                          <a:latin typeface="Arial"/>
                          <a:cs typeface="Arial"/>
                        </a:rPr>
                        <a:t>o</a:t>
                      </a:r>
                      <a:r>
                        <a:rPr sz="2400" spc="5" dirty="0">
                          <a:latin typeface="Arial"/>
                          <a:cs typeface="Arial"/>
                        </a:rPr>
                        <a:t>r</a:t>
                      </a:r>
                      <a:r>
                        <a:rPr sz="2400" dirty="0">
                          <a:latin typeface="Arial"/>
                          <a:cs typeface="Arial"/>
                        </a:rPr>
                        <a:t>t,</a:t>
                      </a:r>
                      <a:endParaRPr sz="2400">
                        <a:latin typeface="Arial"/>
                        <a:cs typeface="Arial"/>
                      </a:endParaRPr>
                    </a:p>
                  </a:txBody>
                  <a:tcPr marL="0" marR="0" marT="0" marB="0"/>
                </a:tc>
                <a:extLst>
                  <a:ext uri="{0D108BD9-81ED-4DB2-BD59-A6C34878D82A}">
                    <a16:rowId xmlns:a16="http://schemas.microsoft.com/office/drawing/2014/main" val="10000"/>
                  </a:ext>
                </a:extLst>
              </a:tr>
              <a:tr h="365760">
                <a:tc>
                  <a:txBody>
                    <a:bodyPr/>
                    <a:lstStyle/>
                    <a:p>
                      <a:pPr marL="31750">
                        <a:lnSpc>
                          <a:spcPts val="2750"/>
                        </a:lnSpc>
                        <a:tabLst>
                          <a:tab pos="2498090" algn="l"/>
                        </a:tabLst>
                      </a:pPr>
                      <a:r>
                        <a:rPr sz="2400" dirty="0">
                          <a:latin typeface="Arial"/>
                          <a:cs typeface="Arial"/>
                        </a:rPr>
                        <a:t>communication,	</a:t>
                      </a:r>
                      <a:r>
                        <a:rPr sz="2400" spc="-5" dirty="0">
                          <a:latin typeface="Arial"/>
                          <a:cs typeface="Arial"/>
                        </a:rPr>
                        <a:t>etc.,</a:t>
                      </a:r>
                      <a:endParaRPr sz="2400">
                        <a:latin typeface="Arial"/>
                        <a:cs typeface="Arial"/>
                      </a:endParaRPr>
                    </a:p>
                  </a:txBody>
                  <a:tcPr marL="0" marR="0" marT="0" marB="0"/>
                </a:tc>
                <a:tc>
                  <a:txBody>
                    <a:bodyPr/>
                    <a:lstStyle/>
                    <a:p>
                      <a:pPr marL="266700">
                        <a:lnSpc>
                          <a:spcPts val="2750"/>
                        </a:lnSpc>
                      </a:pPr>
                      <a:r>
                        <a:rPr sz="2400" spc="5" dirty="0">
                          <a:latin typeface="Arial"/>
                          <a:cs typeface="Arial"/>
                        </a:rPr>
                        <a:t>to</a:t>
                      </a:r>
                      <a:endParaRPr sz="2400">
                        <a:latin typeface="Arial"/>
                        <a:cs typeface="Arial"/>
                      </a:endParaRPr>
                    </a:p>
                  </a:txBody>
                  <a:tcPr marL="0" marR="0" marT="0" marB="0"/>
                </a:tc>
                <a:tc>
                  <a:txBody>
                    <a:bodyPr/>
                    <a:lstStyle/>
                    <a:p>
                      <a:pPr marL="127000">
                        <a:lnSpc>
                          <a:spcPts val="2750"/>
                        </a:lnSpc>
                      </a:pPr>
                      <a:r>
                        <a:rPr sz="2400" spc="-5" dirty="0">
                          <a:latin typeface="Arial"/>
                          <a:cs typeface="Arial"/>
                        </a:rPr>
                        <a:t>increase</a:t>
                      </a:r>
                      <a:endParaRPr sz="2400">
                        <a:latin typeface="Arial"/>
                        <a:cs typeface="Arial"/>
                      </a:endParaRPr>
                    </a:p>
                  </a:txBody>
                  <a:tcPr marL="0" marR="0" marT="0" marB="0"/>
                </a:tc>
                <a:tc>
                  <a:txBody>
                    <a:bodyPr/>
                    <a:lstStyle/>
                    <a:p>
                      <a:pPr marR="26034" algn="r">
                        <a:lnSpc>
                          <a:spcPts val="2750"/>
                        </a:lnSpc>
                        <a:tabLst>
                          <a:tab pos="1311910" algn="l"/>
                        </a:tabLst>
                      </a:pPr>
                      <a:r>
                        <a:rPr sz="2400" spc="-5" dirty="0">
                          <a:latin typeface="Arial"/>
                          <a:cs typeface="Arial"/>
                        </a:rPr>
                        <a:t>i</a:t>
                      </a:r>
                      <a:r>
                        <a:rPr sz="2400" spc="-10" dirty="0">
                          <a:latin typeface="Arial"/>
                          <a:cs typeface="Arial"/>
                        </a:rPr>
                        <a:t>n</a:t>
                      </a:r>
                      <a:r>
                        <a:rPr sz="2400" dirty="0">
                          <a:latin typeface="Arial"/>
                          <a:cs typeface="Arial"/>
                        </a:rPr>
                        <a:t>c</a:t>
                      </a:r>
                      <a:r>
                        <a:rPr sz="2400" spc="-5" dirty="0">
                          <a:latin typeface="Arial"/>
                          <a:cs typeface="Arial"/>
                        </a:rPr>
                        <a:t>o</a:t>
                      </a:r>
                      <a:r>
                        <a:rPr sz="2400" spc="25" dirty="0">
                          <a:latin typeface="Arial"/>
                          <a:cs typeface="Arial"/>
                        </a:rPr>
                        <a:t>m</a:t>
                      </a:r>
                      <a:r>
                        <a:rPr sz="2400" dirty="0">
                          <a:latin typeface="Arial"/>
                          <a:cs typeface="Arial"/>
                        </a:rPr>
                        <a:t>e	</a:t>
                      </a:r>
                      <a:r>
                        <a:rPr sz="2400" spc="-10" dirty="0">
                          <a:latin typeface="Arial"/>
                          <a:cs typeface="Arial"/>
                        </a:rPr>
                        <a:t>o</a:t>
                      </a:r>
                      <a:r>
                        <a:rPr sz="2400" dirty="0">
                          <a:latin typeface="Arial"/>
                          <a:cs typeface="Arial"/>
                        </a:rPr>
                        <a:t>f</a:t>
                      </a:r>
                      <a:endParaRPr sz="2400">
                        <a:latin typeface="Arial"/>
                        <a:cs typeface="Arial"/>
                      </a:endParaRPr>
                    </a:p>
                  </a:txBody>
                  <a:tcPr marL="0" marR="0" marT="0" marB="0"/>
                </a:tc>
                <a:extLst>
                  <a:ext uri="{0D108BD9-81ED-4DB2-BD59-A6C34878D82A}">
                    <a16:rowId xmlns:a16="http://schemas.microsoft.com/office/drawing/2014/main" val="10001"/>
                  </a:ext>
                </a:extLst>
              </a:tr>
              <a:tr h="365760">
                <a:tc>
                  <a:txBody>
                    <a:bodyPr/>
                    <a:lstStyle/>
                    <a:p>
                      <a:pPr marL="31750">
                        <a:lnSpc>
                          <a:spcPts val="2750"/>
                        </a:lnSpc>
                        <a:tabLst>
                          <a:tab pos="1852295" algn="l"/>
                          <a:tab pos="2644140" algn="l"/>
                        </a:tabLst>
                      </a:pPr>
                      <a:r>
                        <a:rPr sz="2400" spc="-10" dirty="0">
                          <a:latin typeface="Arial"/>
                          <a:cs typeface="Arial"/>
                        </a:rPr>
                        <a:t>individuals;	</a:t>
                      </a:r>
                      <a:r>
                        <a:rPr sz="2400" spc="-5" dirty="0">
                          <a:latin typeface="Arial"/>
                          <a:cs typeface="Arial"/>
                        </a:rPr>
                        <a:t>this	in</a:t>
                      </a:r>
                      <a:endParaRPr sz="2400">
                        <a:latin typeface="Arial"/>
                        <a:cs typeface="Arial"/>
                      </a:endParaRPr>
                    </a:p>
                  </a:txBody>
                  <a:tcPr marL="0" marR="0" marT="0" marB="0"/>
                </a:tc>
                <a:tc>
                  <a:txBody>
                    <a:bodyPr/>
                    <a:lstStyle/>
                    <a:p>
                      <a:pPr marR="127000" algn="r">
                        <a:lnSpc>
                          <a:spcPts val="2750"/>
                        </a:lnSpc>
                      </a:pPr>
                      <a:r>
                        <a:rPr sz="2400" spc="10" dirty="0">
                          <a:latin typeface="Arial"/>
                          <a:cs typeface="Arial"/>
                        </a:rPr>
                        <a:t>t</a:t>
                      </a:r>
                      <a:r>
                        <a:rPr sz="2400" spc="-10" dirty="0">
                          <a:latin typeface="Arial"/>
                          <a:cs typeface="Arial"/>
                        </a:rPr>
                        <a:t>u</a:t>
                      </a:r>
                      <a:r>
                        <a:rPr sz="2400" dirty="0">
                          <a:latin typeface="Arial"/>
                          <a:cs typeface="Arial"/>
                        </a:rPr>
                        <a:t>rn</a:t>
                      </a:r>
                      <a:endParaRPr sz="2400">
                        <a:latin typeface="Arial"/>
                        <a:cs typeface="Arial"/>
                      </a:endParaRPr>
                    </a:p>
                  </a:txBody>
                  <a:tcPr marL="0" marR="0" marT="0" marB="0"/>
                </a:tc>
                <a:tc>
                  <a:txBody>
                    <a:bodyPr/>
                    <a:lstStyle/>
                    <a:p>
                      <a:pPr marL="182245">
                        <a:lnSpc>
                          <a:spcPts val="2750"/>
                        </a:lnSpc>
                      </a:pPr>
                      <a:r>
                        <a:rPr sz="2400" spc="-5" dirty="0">
                          <a:latin typeface="Arial"/>
                          <a:cs typeface="Arial"/>
                        </a:rPr>
                        <a:t>increases</a:t>
                      </a:r>
                      <a:endParaRPr sz="2400">
                        <a:latin typeface="Arial"/>
                        <a:cs typeface="Arial"/>
                      </a:endParaRPr>
                    </a:p>
                  </a:txBody>
                  <a:tcPr marL="0" marR="0" marT="0" marB="0"/>
                </a:tc>
                <a:tc>
                  <a:txBody>
                    <a:bodyPr/>
                    <a:lstStyle/>
                    <a:p>
                      <a:pPr marR="24130" algn="r">
                        <a:lnSpc>
                          <a:spcPts val="2750"/>
                        </a:lnSpc>
                      </a:pPr>
                      <a:r>
                        <a:rPr sz="2400" dirty="0">
                          <a:latin typeface="Arial"/>
                          <a:cs typeface="Arial"/>
                        </a:rPr>
                        <a:t>a</a:t>
                      </a:r>
                      <a:r>
                        <a:rPr sz="2400" spc="-10" dirty="0">
                          <a:latin typeface="Arial"/>
                          <a:cs typeface="Arial"/>
                        </a:rPr>
                        <a:t>gg</a:t>
                      </a:r>
                      <a:r>
                        <a:rPr sz="2400" dirty="0">
                          <a:latin typeface="Arial"/>
                          <a:cs typeface="Arial"/>
                        </a:rPr>
                        <a:t>r</a:t>
                      </a:r>
                      <a:r>
                        <a:rPr sz="2400" spc="-5" dirty="0">
                          <a:latin typeface="Arial"/>
                          <a:cs typeface="Arial"/>
                        </a:rPr>
                        <a:t>e</a:t>
                      </a:r>
                      <a:r>
                        <a:rPr sz="2400" dirty="0">
                          <a:latin typeface="Arial"/>
                          <a:cs typeface="Arial"/>
                        </a:rPr>
                        <a:t>g</a:t>
                      </a:r>
                      <a:r>
                        <a:rPr sz="2400" spc="-10" dirty="0">
                          <a:latin typeface="Arial"/>
                          <a:cs typeface="Arial"/>
                        </a:rPr>
                        <a:t>a</a:t>
                      </a:r>
                      <a:r>
                        <a:rPr sz="2400" dirty="0">
                          <a:latin typeface="Arial"/>
                          <a:cs typeface="Arial"/>
                        </a:rPr>
                        <a:t>te</a:t>
                      </a:r>
                      <a:endParaRPr sz="2400">
                        <a:latin typeface="Arial"/>
                        <a:cs typeface="Arial"/>
                      </a:endParaRPr>
                    </a:p>
                  </a:txBody>
                  <a:tcPr marL="0" marR="0" marT="0" marB="0"/>
                </a:tc>
                <a:extLst>
                  <a:ext uri="{0D108BD9-81ED-4DB2-BD59-A6C34878D82A}">
                    <a16:rowId xmlns:a16="http://schemas.microsoft.com/office/drawing/2014/main" val="10002"/>
                  </a:ext>
                </a:extLst>
              </a:tr>
              <a:tr h="353139">
                <a:tc>
                  <a:txBody>
                    <a:bodyPr/>
                    <a:lstStyle/>
                    <a:p>
                      <a:pPr marL="31750">
                        <a:lnSpc>
                          <a:spcPts val="2680"/>
                        </a:lnSpc>
                      </a:pPr>
                      <a:r>
                        <a:rPr sz="2400" spc="-5" dirty="0">
                          <a:latin typeface="Arial"/>
                          <a:cs typeface="Arial"/>
                        </a:rPr>
                        <a:t>demand.</a:t>
                      </a:r>
                      <a:endParaRPr sz="2400">
                        <a:latin typeface="Arial"/>
                        <a:cs typeface="Arial"/>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535940" y="1544319"/>
            <a:ext cx="8067675" cy="3792220"/>
          </a:xfrm>
          <a:prstGeom prst="rect">
            <a:avLst/>
          </a:prstGeom>
        </p:spPr>
        <p:txBody>
          <a:bodyPr vert="horz" wrap="square" lIns="0" tIns="101600" rIns="0" bIns="0" rtlCol="0">
            <a:spAutoFit/>
          </a:bodyPr>
          <a:lstStyle/>
          <a:p>
            <a:pPr marL="755650" indent="-285750">
              <a:lnSpc>
                <a:spcPct val="100000"/>
              </a:lnSpc>
              <a:spcBef>
                <a:spcPts val="800"/>
              </a:spcBef>
              <a:buClr>
                <a:srgbClr val="333399"/>
              </a:buClr>
              <a:buFont typeface="Symbol"/>
              <a:buChar char=""/>
              <a:tabLst>
                <a:tab pos="755650" algn="l"/>
              </a:tabLst>
            </a:pPr>
            <a:r>
              <a:rPr sz="2800" b="1" i="1" spc="-10" dirty="0">
                <a:latin typeface="Arial"/>
                <a:cs typeface="Arial"/>
              </a:rPr>
              <a:t>Public revenue</a:t>
            </a:r>
            <a:endParaRPr sz="28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Expansion: </a:t>
            </a:r>
            <a:r>
              <a:rPr sz="2400" spc="-5" dirty="0">
                <a:latin typeface="Arial"/>
                <a:cs typeface="Arial"/>
              </a:rPr>
              <a:t>An increase in </a:t>
            </a:r>
            <a:r>
              <a:rPr sz="2400" spc="-10" dirty="0">
                <a:latin typeface="Arial"/>
                <a:cs typeface="Arial"/>
              </a:rPr>
              <a:t>taxes </a:t>
            </a:r>
            <a:r>
              <a:rPr sz="2400" spc="-5" dirty="0">
                <a:latin typeface="Arial"/>
                <a:cs typeface="Arial"/>
              </a:rPr>
              <a:t>takes away  portion </a:t>
            </a:r>
            <a:r>
              <a:rPr sz="2400" dirty="0">
                <a:latin typeface="Arial"/>
                <a:cs typeface="Arial"/>
              </a:rPr>
              <a:t>of </a:t>
            </a:r>
            <a:r>
              <a:rPr sz="2400" spc="-10" dirty="0">
                <a:latin typeface="Arial"/>
                <a:cs typeface="Arial"/>
              </a:rPr>
              <a:t>people’s </a:t>
            </a:r>
            <a:r>
              <a:rPr sz="2400" spc="-5" dirty="0">
                <a:latin typeface="Arial"/>
                <a:cs typeface="Arial"/>
              </a:rPr>
              <a:t>money </a:t>
            </a:r>
            <a:r>
              <a:rPr sz="2400" dirty="0">
                <a:latin typeface="Arial"/>
                <a:cs typeface="Arial"/>
              </a:rPr>
              <a:t>income </a:t>
            </a:r>
            <a:r>
              <a:rPr sz="2400" spc="-10" dirty="0">
                <a:latin typeface="Arial"/>
                <a:cs typeface="Arial"/>
              </a:rPr>
              <a:t>and </a:t>
            </a:r>
            <a:r>
              <a:rPr sz="2400" spc="-5" dirty="0">
                <a:latin typeface="Arial"/>
                <a:cs typeface="Arial"/>
              </a:rPr>
              <a:t>thus brings  down aggregate</a:t>
            </a:r>
            <a:r>
              <a:rPr sz="2400" spc="-10" dirty="0">
                <a:latin typeface="Arial"/>
                <a:cs typeface="Arial"/>
              </a:rPr>
              <a:t> </a:t>
            </a:r>
            <a:r>
              <a:rPr sz="2400" spc="-5" dirty="0">
                <a:latin typeface="Arial"/>
                <a:cs typeface="Arial"/>
              </a:rPr>
              <a:t>demand.</a:t>
            </a:r>
            <a:endParaRPr sz="24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Recession: </a:t>
            </a:r>
            <a:r>
              <a:rPr sz="2400" dirty="0">
                <a:latin typeface="Arial"/>
                <a:cs typeface="Arial"/>
              </a:rPr>
              <a:t>It </a:t>
            </a:r>
            <a:r>
              <a:rPr sz="2400" spc="-5" dirty="0">
                <a:latin typeface="Arial"/>
                <a:cs typeface="Arial"/>
              </a:rPr>
              <a:t>is desirable that governments  reduce</a:t>
            </a:r>
            <a:r>
              <a:rPr sz="2400" dirty="0">
                <a:latin typeface="Arial"/>
                <a:cs typeface="Arial"/>
              </a:rPr>
              <a:t> </a:t>
            </a:r>
            <a:r>
              <a:rPr sz="2400" spc="-5" dirty="0">
                <a:latin typeface="Arial"/>
                <a:cs typeface="Arial"/>
              </a:rPr>
              <a:t>taxes.</a:t>
            </a:r>
            <a:endParaRPr sz="2400">
              <a:latin typeface="Arial"/>
              <a:cs typeface="Arial"/>
            </a:endParaRPr>
          </a:p>
          <a:p>
            <a:pPr marL="355600" marR="10795" indent="-342900" algn="just">
              <a:lnSpc>
                <a:spcPct val="100000"/>
              </a:lnSpc>
              <a:spcBef>
                <a:spcPts val="640"/>
              </a:spcBef>
            </a:pPr>
            <a:r>
              <a:rPr sz="3900" spc="-1139" baseline="5341" dirty="0">
                <a:solidFill>
                  <a:srgbClr val="333399"/>
                </a:solidFill>
                <a:latin typeface="Symbol"/>
                <a:cs typeface="Symbol"/>
              </a:rPr>
              <a:t></a:t>
            </a:r>
            <a:r>
              <a:rPr sz="3900" spc="1260" baseline="5341" dirty="0">
                <a:solidFill>
                  <a:srgbClr val="333399"/>
                </a:solidFill>
                <a:latin typeface="Times New Roman"/>
                <a:cs typeface="Times New Roman"/>
              </a:rPr>
              <a:t> </a:t>
            </a:r>
            <a:r>
              <a:rPr sz="2600" dirty="0">
                <a:latin typeface="Arial"/>
                <a:cs typeface="Arial"/>
              </a:rPr>
              <a:t>An </a:t>
            </a:r>
            <a:r>
              <a:rPr sz="2600" spc="-5" dirty="0">
                <a:latin typeface="Arial"/>
                <a:cs typeface="Arial"/>
              </a:rPr>
              <a:t>appropriate </a:t>
            </a:r>
            <a:r>
              <a:rPr sz="2600" dirty="0">
                <a:latin typeface="Arial"/>
                <a:cs typeface="Arial"/>
              </a:rPr>
              <a:t>combination </a:t>
            </a:r>
            <a:r>
              <a:rPr sz="2600" spc="5" dirty="0">
                <a:latin typeface="Arial"/>
                <a:cs typeface="Arial"/>
              </a:rPr>
              <a:t>of </a:t>
            </a:r>
            <a:r>
              <a:rPr sz="2600" dirty="0">
                <a:latin typeface="Arial"/>
                <a:cs typeface="Arial"/>
              </a:rPr>
              <a:t>these measures </a:t>
            </a:r>
            <a:r>
              <a:rPr sz="2600" spc="-5" dirty="0">
                <a:latin typeface="Arial"/>
                <a:cs typeface="Arial"/>
              </a:rPr>
              <a:t>is  </a:t>
            </a:r>
            <a:r>
              <a:rPr sz="2600" dirty="0">
                <a:latin typeface="Arial"/>
                <a:cs typeface="Arial"/>
              </a:rPr>
              <a:t>adopted </a:t>
            </a:r>
            <a:r>
              <a:rPr sz="2600" spc="-5" dirty="0">
                <a:latin typeface="Arial"/>
                <a:cs typeface="Arial"/>
              </a:rPr>
              <a:t>after </a:t>
            </a:r>
            <a:r>
              <a:rPr sz="2600" dirty="0">
                <a:latin typeface="Arial"/>
                <a:cs typeface="Arial"/>
              </a:rPr>
              <a:t>thorough </a:t>
            </a:r>
            <a:r>
              <a:rPr sz="2600" spc="-5" dirty="0">
                <a:latin typeface="Arial"/>
                <a:cs typeface="Arial"/>
              </a:rPr>
              <a:t>examination </a:t>
            </a:r>
            <a:r>
              <a:rPr sz="2600" dirty="0">
                <a:latin typeface="Arial"/>
                <a:cs typeface="Arial"/>
              </a:rPr>
              <a:t>of </a:t>
            </a:r>
            <a:r>
              <a:rPr sz="2600" spc="-5" dirty="0">
                <a:latin typeface="Arial"/>
                <a:cs typeface="Arial"/>
              </a:rPr>
              <a:t>the </a:t>
            </a:r>
            <a:r>
              <a:rPr sz="2600" dirty="0">
                <a:latin typeface="Arial"/>
                <a:cs typeface="Arial"/>
              </a:rPr>
              <a:t>causes of  business cycles.</a:t>
            </a:r>
            <a:endParaRPr sz="26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8760" y="453390"/>
            <a:ext cx="6264910" cy="513080"/>
          </a:xfrm>
          <a:prstGeom prst="rect">
            <a:avLst/>
          </a:prstGeom>
        </p:spPr>
        <p:txBody>
          <a:bodyPr vert="horz" wrap="square" lIns="0" tIns="12700" rIns="0" bIns="0" rtlCol="0">
            <a:spAutoFit/>
          </a:bodyPr>
          <a:lstStyle/>
          <a:p>
            <a:pPr marL="12700">
              <a:lnSpc>
                <a:spcPct val="100000"/>
              </a:lnSpc>
              <a:spcBef>
                <a:spcPts val="100"/>
              </a:spcBef>
            </a:pPr>
            <a:r>
              <a:rPr spc="-5" dirty="0"/>
              <a:t>Characteristics </a:t>
            </a:r>
            <a:r>
              <a:rPr dirty="0"/>
              <a:t>of Business</a:t>
            </a:r>
            <a:r>
              <a:rPr spc="-30" dirty="0"/>
              <a:t> </a:t>
            </a:r>
            <a:r>
              <a:rPr dirty="0"/>
              <a:t>Cycles</a:t>
            </a:r>
          </a:p>
        </p:txBody>
      </p:sp>
      <p:sp>
        <p:nvSpPr>
          <p:cNvPr id="3" name="object 3"/>
          <p:cNvSpPr txBox="1"/>
          <p:nvPr/>
        </p:nvSpPr>
        <p:spPr>
          <a:xfrm>
            <a:off x="459740" y="1215390"/>
            <a:ext cx="1868170"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Periodicity</a:t>
            </a:r>
            <a:endParaRPr sz="2400">
              <a:latin typeface="Arial"/>
              <a:cs typeface="Arial"/>
            </a:endParaRPr>
          </a:p>
        </p:txBody>
      </p:sp>
      <p:sp>
        <p:nvSpPr>
          <p:cNvPr id="4" name="object 4"/>
          <p:cNvSpPr txBox="1"/>
          <p:nvPr/>
        </p:nvSpPr>
        <p:spPr>
          <a:xfrm>
            <a:off x="1031239" y="15887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5" name="object 5"/>
          <p:cNvSpPr txBox="1"/>
          <p:nvPr/>
        </p:nvSpPr>
        <p:spPr>
          <a:xfrm>
            <a:off x="1031239" y="220090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1316989" y="1614170"/>
            <a:ext cx="7283450" cy="1216660"/>
          </a:xfrm>
          <a:prstGeom prst="rect">
            <a:avLst/>
          </a:prstGeom>
        </p:spPr>
        <p:txBody>
          <a:bodyPr vert="horz" wrap="square" lIns="0" tIns="46990" rIns="0" bIns="0" rtlCol="0">
            <a:spAutoFit/>
          </a:bodyPr>
          <a:lstStyle/>
          <a:p>
            <a:pPr marL="12700" marR="5080">
              <a:lnSpc>
                <a:spcPts val="2160"/>
              </a:lnSpc>
              <a:spcBef>
                <a:spcPts val="370"/>
              </a:spcBef>
              <a:tabLst>
                <a:tab pos="1221740" algn="l"/>
                <a:tab pos="2714625" algn="l"/>
                <a:tab pos="3091180" algn="l"/>
                <a:tab pos="4089400" algn="l"/>
                <a:tab pos="4693285" algn="l"/>
                <a:tab pos="6256655" algn="l"/>
                <a:tab pos="7058025" algn="l"/>
              </a:tabLst>
            </a:pPr>
            <a:r>
              <a:rPr sz="2000" spc="-10" dirty="0">
                <a:latin typeface="Arial"/>
                <a:cs typeface="Arial"/>
              </a:rPr>
              <a:t>W</a:t>
            </a:r>
            <a:r>
              <a:rPr sz="2000" spc="5" dirty="0">
                <a:latin typeface="Arial"/>
                <a:cs typeface="Arial"/>
              </a:rPr>
              <a:t>a</a:t>
            </a:r>
            <a:r>
              <a:rPr sz="2000" dirty="0">
                <a:latin typeface="Arial"/>
                <a:cs typeface="Arial"/>
              </a:rPr>
              <a:t>v</a:t>
            </a:r>
            <a:r>
              <a:rPr sz="2000" spc="-5" dirty="0">
                <a:latin typeface="Arial"/>
                <a:cs typeface="Arial"/>
              </a:rPr>
              <a:t>el</a:t>
            </a:r>
            <a:r>
              <a:rPr sz="2000" dirty="0">
                <a:latin typeface="Arial"/>
                <a:cs typeface="Arial"/>
              </a:rPr>
              <a:t>i</a:t>
            </a:r>
            <a:r>
              <a:rPr sz="2000" spc="5" dirty="0">
                <a:latin typeface="Arial"/>
                <a:cs typeface="Arial"/>
              </a:rPr>
              <a:t>k</a:t>
            </a:r>
            <a:r>
              <a:rPr sz="2000" dirty="0">
                <a:latin typeface="Arial"/>
                <a:cs typeface="Arial"/>
              </a:rPr>
              <a:t>e	m</a:t>
            </a:r>
            <a:r>
              <a:rPr sz="2000" spc="5" dirty="0">
                <a:latin typeface="Arial"/>
                <a:cs typeface="Arial"/>
              </a:rPr>
              <a:t>o</a:t>
            </a:r>
            <a:r>
              <a:rPr sz="2000" spc="-10" dirty="0">
                <a:latin typeface="Arial"/>
                <a:cs typeface="Arial"/>
              </a:rPr>
              <a:t>v</a:t>
            </a:r>
            <a:r>
              <a:rPr sz="2000" spc="5" dirty="0">
                <a:latin typeface="Arial"/>
                <a:cs typeface="Arial"/>
              </a:rPr>
              <a:t>e</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s	</a:t>
            </a:r>
            <a:r>
              <a:rPr sz="2000" spc="-5" dirty="0">
                <a:latin typeface="Arial"/>
                <a:cs typeface="Arial"/>
              </a:rPr>
              <a:t>i</a:t>
            </a:r>
            <a:r>
              <a:rPr sz="2000" dirty="0">
                <a:latin typeface="Arial"/>
                <a:cs typeface="Arial"/>
              </a:rPr>
              <a:t>n	</a:t>
            </a:r>
            <a:r>
              <a:rPr sz="2000" spc="-5" dirty="0">
                <a:latin typeface="Arial"/>
                <a:cs typeface="Arial"/>
              </a:rPr>
              <a:t>i</a:t>
            </a:r>
            <a:r>
              <a:rPr sz="2000" spc="5" dirty="0">
                <a:latin typeface="Arial"/>
                <a:cs typeface="Arial"/>
              </a:rPr>
              <a:t>nc</a:t>
            </a:r>
            <a:r>
              <a:rPr sz="2000" spc="-5" dirty="0">
                <a:latin typeface="Arial"/>
                <a:cs typeface="Arial"/>
              </a:rPr>
              <a:t>o</a:t>
            </a:r>
            <a:r>
              <a:rPr sz="2000" dirty="0">
                <a:latin typeface="Arial"/>
                <a:cs typeface="Arial"/>
              </a:rPr>
              <a:t>me	</a:t>
            </a:r>
            <a:r>
              <a:rPr sz="2000" spc="5" dirty="0">
                <a:latin typeface="Arial"/>
                <a:cs typeface="Arial"/>
              </a:rPr>
              <a:t>an</a:t>
            </a:r>
            <a:r>
              <a:rPr sz="2000" dirty="0">
                <a:latin typeface="Arial"/>
                <a:cs typeface="Arial"/>
              </a:rPr>
              <a:t>d	</a:t>
            </a:r>
            <a:r>
              <a:rPr sz="2000" spc="5" dirty="0">
                <a:latin typeface="Arial"/>
                <a:cs typeface="Arial"/>
              </a:rPr>
              <a:t>e</a:t>
            </a:r>
            <a:r>
              <a:rPr sz="2000" spc="-10" dirty="0">
                <a:latin typeface="Arial"/>
                <a:cs typeface="Arial"/>
              </a:rPr>
              <a:t>m</a:t>
            </a:r>
            <a:r>
              <a:rPr sz="2000" spc="5" dirty="0">
                <a:latin typeface="Arial"/>
                <a:cs typeface="Arial"/>
              </a:rPr>
              <a:t>p</a:t>
            </a:r>
            <a:r>
              <a:rPr sz="2000" dirty="0">
                <a:latin typeface="Arial"/>
                <a:cs typeface="Arial"/>
              </a:rPr>
              <a:t>l</a:t>
            </a:r>
            <a:r>
              <a:rPr sz="2000" spc="-5" dirty="0">
                <a:latin typeface="Arial"/>
                <a:cs typeface="Arial"/>
              </a:rPr>
              <a:t>o</a:t>
            </a:r>
            <a:r>
              <a:rPr sz="2000" dirty="0">
                <a:latin typeface="Arial"/>
                <a:cs typeface="Arial"/>
              </a:rPr>
              <a:t>y</a:t>
            </a:r>
            <a:r>
              <a:rPr sz="2000" spc="-10" dirty="0">
                <a:latin typeface="Arial"/>
                <a:cs typeface="Arial"/>
              </a:rPr>
              <a:t>m</a:t>
            </a:r>
            <a:r>
              <a:rPr sz="2000" spc="5" dirty="0">
                <a:latin typeface="Arial"/>
                <a:cs typeface="Arial"/>
              </a:rPr>
              <a:t>en</a:t>
            </a:r>
            <a:r>
              <a:rPr sz="2000" dirty="0">
                <a:latin typeface="Arial"/>
                <a:cs typeface="Arial"/>
              </a:rPr>
              <a:t>t	</a:t>
            </a:r>
            <a:r>
              <a:rPr sz="2000" spc="-5" dirty="0">
                <a:latin typeface="Arial"/>
                <a:cs typeface="Arial"/>
              </a:rPr>
              <a:t>o</a:t>
            </a:r>
            <a:r>
              <a:rPr sz="2000" spc="5" dirty="0">
                <a:latin typeface="Arial"/>
                <a:cs typeface="Arial"/>
              </a:rPr>
              <a:t>ccu</a:t>
            </a:r>
            <a:r>
              <a:rPr sz="2000" dirty="0">
                <a:latin typeface="Arial"/>
                <a:cs typeface="Arial"/>
              </a:rPr>
              <a:t>r	</a:t>
            </a:r>
            <a:r>
              <a:rPr sz="2000" spc="5" dirty="0">
                <a:latin typeface="Arial"/>
                <a:cs typeface="Arial"/>
              </a:rPr>
              <a:t>a</a:t>
            </a:r>
            <a:r>
              <a:rPr sz="2000" dirty="0">
                <a:latin typeface="Arial"/>
                <a:cs typeface="Arial"/>
              </a:rPr>
              <a:t>t  </a:t>
            </a:r>
            <a:r>
              <a:rPr sz="2000" spc="-5" dirty="0">
                <a:latin typeface="Arial"/>
                <a:cs typeface="Arial"/>
              </a:rPr>
              <a:t>intervals </a:t>
            </a:r>
            <a:r>
              <a:rPr sz="2000" dirty="0">
                <a:latin typeface="Arial"/>
                <a:cs typeface="Arial"/>
              </a:rPr>
              <a:t>of 6 </a:t>
            </a:r>
            <a:r>
              <a:rPr sz="2000" spc="-5" dirty="0">
                <a:latin typeface="Arial"/>
                <a:cs typeface="Arial"/>
              </a:rPr>
              <a:t>to </a:t>
            </a:r>
            <a:r>
              <a:rPr sz="2000" dirty="0">
                <a:latin typeface="Arial"/>
                <a:cs typeface="Arial"/>
              </a:rPr>
              <a:t>12</a:t>
            </a:r>
            <a:r>
              <a:rPr sz="2000" spc="-20" dirty="0">
                <a:latin typeface="Arial"/>
                <a:cs typeface="Arial"/>
              </a:rPr>
              <a:t> </a:t>
            </a:r>
            <a:r>
              <a:rPr sz="2000" dirty="0">
                <a:latin typeface="Arial"/>
                <a:cs typeface="Arial"/>
              </a:rPr>
              <a:t>years.</a:t>
            </a:r>
            <a:endParaRPr sz="2000">
              <a:latin typeface="Arial"/>
              <a:cs typeface="Arial"/>
            </a:endParaRPr>
          </a:p>
          <a:p>
            <a:pPr marL="12700" marR="5715">
              <a:lnSpc>
                <a:spcPts val="2160"/>
              </a:lnSpc>
              <a:spcBef>
                <a:spcPts val="500"/>
              </a:spcBef>
              <a:tabLst>
                <a:tab pos="656590" algn="l"/>
                <a:tab pos="1778635" algn="l"/>
                <a:tab pos="2334260" algn="l"/>
                <a:tab pos="3204210" algn="l"/>
                <a:tab pos="3551554" algn="l"/>
                <a:tab pos="4067810" algn="l"/>
                <a:tab pos="5022850" algn="l"/>
                <a:tab pos="5412105" algn="l"/>
                <a:tab pos="6820534" algn="l"/>
              </a:tabLst>
            </a:pPr>
            <a:r>
              <a:rPr sz="2000" dirty="0">
                <a:latin typeface="Arial"/>
                <a:cs typeface="Arial"/>
              </a:rPr>
              <a:t>G</a:t>
            </a:r>
            <a:r>
              <a:rPr sz="2000" spc="-5" dirty="0">
                <a:latin typeface="Arial"/>
                <a:cs typeface="Arial"/>
              </a:rPr>
              <a:t>a</a:t>
            </a:r>
            <a:r>
              <a:rPr sz="2000" dirty="0">
                <a:latin typeface="Arial"/>
                <a:cs typeface="Arial"/>
              </a:rPr>
              <a:t>p	</a:t>
            </a:r>
            <a:r>
              <a:rPr sz="2000" spc="-5" dirty="0">
                <a:latin typeface="Arial"/>
                <a:cs typeface="Arial"/>
              </a:rPr>
              <a:t>b</a:t>
            </a:r>
            <a:r>
              <a:rPr sz="2000" spc="5" dirty="0">
                <a:latin typeface="Arial"/>
                <a:cs typeface="Arial"/>
              </a:rPr>
              <a:t>e</a:t>
            </a:r>
            <a:r>
              <a:rPr sz="2000" spc="-10" dirty="0">
                <a:latin typeface="Arial"/>
                <a:cs typeface="Arial"/>
              </a:rPr>
              <a:t>t</a:t>
            </a:r>
            <a:r>
              <a:rPr sz="2000" spc="-15" dirty="0">
                <a:latin typeface="Arial"/>
                <a:cs typeface="Arial"/>
              </a:rPr>
              <a:t>w</a:t>
            </a:r>
            <a:r>
              <a:rPr sz="2000" spc="-5" dirty="0">
                <a:latin typeface="Arial"/>
                <a:cs typeface="Arial"/>
              </a:rPr>
              <a:t>e</a:t>
            </a:r>
            <a:r>
              <a:rPr sz="2000" spc="5" dirty="0">
                <a:latin typeface="Arial"/>
                <a:cs typeface="Arial"/>
              </a:rPr>
              <a:t>e</a:t>
            </a:r>
            <a:r>
              <a:rPr sz="2000" dirty="0">
                <a:latin typeface="Arial"/>
                <a:cs typeface="Arial"/>
              </a:rPr>
              <a:t>n	</a:t>
            </a:r>
            <a:r>
              <a:rPr sz="2000" spc="-10" dirty="0">
                <a:latin typeface="Arial"/>
                <a:cs typeface="Arial"/>
              </a:rPr>
              <a:t>t</a:t>
            </a:r>
            <a:r>
              <a:rPr sz="2000" spc="-15" dirty="0">
                <a:latin typeface="Arial"/>
                <a:cs typeface="Arial"/>
              </a:rPr>
              <a:t>w</a:t>
            </a:r>
            <a:r>
              <a:rPr sz="2000" dirty="0">
                <a:latin typeface="Arial"/>
                <a:cs typeface="Arial"/>
              </a:rPr>
              <a:t>o	</a:t>
            </a:r>
            <a:r>
              <a:rPr sz="2000" spc="5" dirty="0">
                <a:latin typeface="Arial"/>
                <a:cs typeface="Arial"/>
              </a:rPr>
              <a:t>c</a:t>
            </a:r>
            <a:r>
              <a:rPr sz="2000" dirty="0">
                <a:latin typeface="Arial"/>
                <a:cs typeface="Arial"/>
              </a:rPr>
              <a:t>ycl</a:t>
            </a:r>
            <a:r>
              <a:rPr sz="2000" spc="-5" dirty="0">
                <a:latin typeface="Arial"/>
                <a:cs typeface="Arial"/>
              </a:rPr>
              <a:t>e</a:t>
            </a:r>
            <a:r>
              <a:rPr sz="2000" dirty="0">
                <a:latin typeface="Arial"/>
                <a:cs typeface="Arial"/>
              </a:rPr>
              <a:t>s	is	</a:t>
            </a:r>
            <a:r>
              <a:rPr sz="2000" spc="5" dirty="0">
                <a:latin typeface="Arial"/>
                <a:cs typeface="Arial"/>
              </a:rPr>
              <a:t>n</a:t>
            </a:r>
            <a:r>
              <a:rPr sz="2000" spc="-5" dirty="0">
                <a:latin typeface="Arial"/>
                <a:cs typeface="Arial"/>
              </a:rPr>
              <a:t>o</a:t>
            </a:r>
            <a:r>
              <a:rPr sz="2000" dirty="0">
                <a:latin typeface="Arial"/>
                <a:cs typeface="Arial"/>
              </a:rPr>
              <a:t>t	r</a:t>
            </a:r>
            <a:r>
              <a:rPr sz="2000" spc="5" dirty="0">
                <a:latin typeface="Arial"/>
                <a:cs typeface="Arial"/>
              </a:rPr>
              <a:t>e</a:t>
            </a:r>
            <a:r>
              <a:rPr sz="2000" spc="-5" dirty="0">
                <a:latin typeface="Arial"/>
                <a:cs typeface="Arial"/>
              </a:rPr>
              <a:t>g</a:t>
            </a:r>
            <a:r>
              <a:rPr sz="2000" spc="5" dirty="0">
                <a:latin typeface="Arial"/>
                <a:cs typeface="Arial"/>
              </a:rPr>
              <a:t>u</a:t>
            </a:r>
            <a:r>
              <a:rPr sz="2000" spc="-5" dirty="0">
                <a:latin typeface="Arial"/>
                <a:cs typeface="Arial"/>
              </a:rPr>
              <a:t>l</a:t>
            </a:r>
            <a:r>
              <a:rPr sz="2000" spc="5" dirty="0">
                <a:latin typeface="Arial"/>
                <a:cs typeface="Arial"/>
              </a:rPr>
              <a:t>a</a:t>
            </a:r>
            <a:r>
              <a:rPr sz="2000" dirty="0">
                <a:latin typeface="Arial"/>
                <a:cs typeface="Arial"/>
              </a:rPr>
              <a:t>r	</a:t>
            </a:r>
            <a:r>
              <a:rPr sz="2000" spc="5" dirty="0">
                <a:latin typeface="Arial"/>
                <a:cs typeface="Arial"/>
              </a:rPr>
              <a:t>o</a:t>
            </a:r>
            <a:r>
              <a:rPr sz="2000" dirty="0">
                <a:latin typeface="Arial"/>
                <a:cs typeface="Arial"/>
              </a:rPr>
              <a:t>r	</a:t>
            </a:r>
            <a:r>
              <a:rPr sz="2000" spc="5" dirty="0">
                <a:latin typeface="Arial"/>
                <a:cs typeface="Arial"/>
              </a:rPr>
              <a:t>p</a:t>
            </a:r>
            <a:r>
              <a:rPr sz="2000" dirty="0">
                <a:latin typeface="Arial"/>
                <a:cs typeface="Arial"/>
              </a:rPr>
              <a:t>r</a:t>
            </a:r>
            <a:r>
              <a:rPr sz="2000" spc="5" dirty="0">
                <a:latin typeface="Arial"/>
                <a:cs typeface="Arial"/>
              </a:rPr>
              <a:t>e</a:t>
            </a:r>
            <a:r>
              <a:rPr sz="2000" spc="-5" dirty="0">
                <a:latin typeface="Arial"/>
                <a:cs typeface="Arial"/>
              </a:rPr>
              <a:t>d</a:t>
            </a:r>
            <a:r>
              <a:rPr sz="2000" dirty="0">
                <a:latin typeface="Arial"/>
                <a:cs typeface="Arial"/>
              </a:rPr>
              <a:t>i</a:t>
            </a:r>
            <a:r>
              <a:rPr sz="2000" spc="5" dirty="0">
                <a:latin typeface="Arial"/>
                <a:cs typeface="Arial"/>
              </a:rPr>
              <a:t>c</a:t>
            </a:r>
            <a:r>
              <a:rPr sz="2000" spc="-10" dirty="0">
                <a:latin typeface="Arial"/>
                <a:cs typeface="Arial"/>
              </a:rPr>
              <a:t>t</a:t>
            </a:r>
            <a:r>
              <a:rPr sz="2000" spc="5" dirty="0">
                <a:latin typeface="Arial"/>
                <a:cs typeface="Arial"/>
              </a:rPr>
              <a:t>a</a:t>
            </a:r>
            <a:r>
              <a:rPr sz="2000" spc="-5" dirty="0">
                <a:latin typeface="Arial"/>
                <a:cs typeface="Arial"/>
              </a:rPr>
              <a:t>bl</a:t>
            </a:r>
            <a:r>
              <a:rPr sz="2000" dirty="0">
                <a:latin typeface="Arial"/>
                <a:cs typeface="Arial"/>
              </a:rPr>
              <a:t>e	</a:t>
            </a:r>
            <a:r>
              <a:rPr sz="2000" spc="-25" dirty="0">
                <a:latin typeface="Arial"/>
                <a:cs typeface="Arial"/>
              </a:rPr>
              <a:t>w</a:t>
            </a:r>
            <a:r>
              <a:rPr sz="2000" dirty="0">
                <a:latin typeface="Arial"/>
                <a:cs typeface="Arial"/>
              </a:rPr>
              <a:t>i</a:t>
            </a:r>
            <a:r>
              <a:rPr sz="2000" spc="-10" dirty="0">
                <a:latin typeface="Arial"/>
                <a:cs typeface="Arial"/>
              </a:rPr>
              <a:t>t</a:t>
            </a:r>
            <a:r>
              <a:rPr sz="2000" dirty="0">
                <a:latin typeface="Arial"/>
                <a:cs typeface="Arial"/>
              </a:rPr>
              <a:t>h  </a:t>
            </a:r>
            <a:r>
              <a:rPr sz="2000" spc="-5" dirty="0">
                <a:latin typeface="Arial"/>
                <a:cs typeface="Arial"/>
              </a:rPr>
              <a:t>certainty.</a:t>
            </a:r>
            <a:endParaRPr sz="2000">
              <a:latin typeface="Arial"/>
              <a:cs typeface="Arial"/>
            </a:endParaRPr>
          </a:p>
        </p:txBody>
      </p:sp>
      <p:sp>
        <p:nvSpPr>
          <p:cNvPr id="7" name="object 7"/>
          <p:cNvSpPr txBox="1"/>
          <p:nvPr/>
        </p:nvSpPr>
        <p:spPr>
          <a:xfrm>
            <a:off x="459740" y="2844800"/>
            <a:ext cx="223583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10" dirty="0">
                <a:latin typeface="Arial"/>
                <a:cs typeface="Arial"/>
              </a:rPr>
              <a:t>Synchronism</a:t>
            </a:r>
            <a:endParaRPr sz="2400">
              <a:latin typeface="Arial"/>
              <a:cs typeface="Arial"/>
            </a:endParaRPr>
          </a:p>
        </p:txBody>
      </p:sp>
      <p:sp>
        <p:nvSpPr>
          <p:cNvPr id="8" name="object 8"/>
          <p:cNvSpPr txBox="1"/>
          <p:nvPr/>
        </p:nvSpPr>
        <p:spPr>
          <a:xfrm>
            <a:off x="1031239" y="32181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9" name="object 9"/>
          <p:cNvSpPr txBox="1"/>
          <p:nvPr/>
        </p:nvSpPr>
        <p:spPr>
          <a:xfrm>
            <a:off x="1031239" y="3830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316989" y="3243579"/>
            <a:ext cx="7283450" cy="1216660"/>
          </a:xfrm>
          <a:prstGeom prst="rect">
            <a:avLst/>
          </a:prstGeom>
        </p:spPr>
        <p:txBody>
          <a:bodyPr vert="horz" wrap="square" lIns="0" tIns="46990" rIns="0" bIns="0" rtlCol="0">
            <a:spAutoFit/>
          </a:bodyPr>
          <a:lstStyle/>
          <a:p>
            <a:pPr marL="12700" marR="5080">
              <a:lnSpc>
                <a:spcPts val="2160"/>
              </a:lnSpc>
              <a:spcBef>
                <a:spcPts val="370"/>
              </a:spcBef>
              <a:tabLst>
                <a:tab pos="927100" algn="l"/>
                <a:tab pos="1261745" algn="l"/>
                <a:tab pos="1667510" algn="l"/>
                <a:tab pos="3077845" algn="l"/>
                <a:tab pos="3566160" algn="l"/>
                <a:tab pos="4284345" algn="l"/>
                <a:tab pos="5369560" algn="l"/>
                <a:tab pos="5732145" algn="l"/>
                <a:tab pos="6237605" algn="l"/>
              </a:tabLst>
            </a:pPr>
            <a:r>
              <a:rPr sz="2000" spc="-10" dirty="0">
                <a:latin typeface="Arial"/>
                <a:cs typeface="Arial"/>
              </a:rPr>
              <a:t>I</a:t>
            </a:r>
            <a:r>
              <a:rPr sz="2000" dirty="0">
                <a:latin typeface="Arial"/>
                <a:cs typeface="Arial"/>
              </a:rPr>
              <a:t>m</a:t>
            </a:r>
            <a:r>
              <a:rPr sz="2000" spc="-5" dirty="0">
                <a:latin typeface="Arial"/>
                <a:cs typeface="Arial"/>
              </a:rPr>
              <a:t>p</a:t>
            </a:r>
            <a:r>
              <a:rPr sz="2000" spc="5" dirty="0">
                <a:latin typeface="Arial"/>
                <a:cs typeface="Arial"/>
              </a:rPr>
              <a:t>ac</a:t>
            </a:r>
            <a:r>
              <a:rPr sz="2000" dirty="0">
                <a:latin typeface="Arial"/>
                <a:cs typeface="Arial"/>
              </a:rPr>
              <a:t>t	</a:t>
            </a:r>
            <a:r>
              <a:rPr sz="2000" spc="-5" dirty="0">
                <a:latin typeface="Arial"/>
                <a:cs typeface="Arial"/>
              </a:rPr>
              <a:t>i</a:t>
            </a:r>
            <a:r>
              <a:rPr sz="2000" dirty="0">
                <a:latin typeface="Arial"/>
                <a:cs typeface="Arial"/>
              </a:rPr>
              <a:t>s	</a:t>
            </a:r>
            <a:r>
              <a:rPr sz="2000" spc="5" dirty="0">
                <a:latin typeface="Arial"/>
                <a:cs typeface="Arial"/>
              </a:rPr>
              <a:t>a</a:t>
            </a:r>
            <a:r>
              <a:rPr sz="2000" spc="-5" dirty="0">
                <a:latin typeface="Arial"/>
                <a:cs typeface="Arial"/>
              </a:rPr>
              <a:t>l</a:t>
            </a:r>
            <a:r>
              <a:rPr sz="2000" dirty="0">
                <a:latin typeface="Arial"/>
                <a:cs typeface="Arial"/>
              </a:rPr>
              <a:t>l	</a:t>
            </a:r>
            <a:r>
              <a:rPr sz="2000" spc="5" dirty="0">
                <a:latin typeface="Arial"/>
                <a:cs typeface="Arial"/>
              </a:rPr>
              <a:t>e</a:t>
            </a:r>
            <a:r>
              <a:rPr sz="2000" spc="-10" dirty="0">
                <a:latin typeface="Arial"/>
                <a:cs typeface="Arial"/>
              </a:rPr>
              <a:t>m</a:t>
            </a:r>
            <a:r>
              <a:rPr sz="2000" spc="5" dirty="0">
                <a:latin typeface="Arial"/>
                <a:cs typeface="Arial"/>
              </a:rPr>
              <a:t>b</a:t>
            </a:r>
            <a:r>
              <a:rPr sz="2000" dirty="0">
                <a:latin typeface="Arial"/>
                <a:cs typeface="Arial"/>
              </a:rPr>
              <a:t>r</a:t>
            </a:r>
            <a:r>
              <a:rPr sz="2000" spc="5" dirty="0">
                <a:latin typeface="Arial"/>
                <a:cs typeface="Arial"/>
              </a:rPr>
              <a:t>ac</a:t>
            </a:r>
            <a:r>
              <a:rPr sz="2000" spc="-5" dirty="0">
                <a:latin typeface="Arial"/>
                <a:cs typeface="Arial"/>
              </a:rPr>
              <a:t>i</a:t>
            </a:r>
            <a:r>
              <a:rPr sz="2000" spc="5" dirty="0">
                <a:latin typeface="Arial"/>
                <a:cs typeface="Arial"/>
              </a:rPr>
              <a:t>n</a:t>
            </a:r>
            <a:r>
              <a:rPr sz="2000" spc="-5" dirty="0">
                <a:latin typeface="Arial"/>
                <a:cs typeface="Arial"/>
              </a:rPr>
              <a:t>g</a:t>
            </a:r>
            <a:r>
              <a:rPr sz="2000" dirty="0">
                <a:latin typeface="Arial"/>
                <a:cs typeface="Arial"/>
              </a:rPr>
              <a:t>,	</a:t>
            </a:r>
            <a:r>
              <a:rPr sz="2000" spc="-5" dirty="0">
                <a:latin typeface="Arial"/>
                <a:cs typeface="Arial"/>
              </a:rPr>
              <a:t>i</a:t>
            </a:r>
            <a:r>
              <a:rPr sz="2000" spc="-10" dirty="0">
                <a:latin typeface="Arial"/>
                <a:cs typeface="Arial"/>
              </a:rPr>
              <a:t>.</a:t>
            </a:r>
            <a:r>
              <a:rPr sz="2000" spc="5" dirty="0">
                <a:latin typeface="Arial"/>
                <a:cs typeface="Arial"/>
              </a:rPr>
              <a:t>e</a:t>
            </a:r>
            <a:r>
              <a:rPr sz="2000" dirty="0">
                <a:latin typeface="Arial"/>
                <a:cs typeface="Arial"/>
              </a:rPr>
              <a:t>.	l</a:t>
            </a:r>
            <a:r>
              <a:rPr sz="2000" spc="-5" dirty="0">
                <a:latin typeface="Arial"/>
                <a:cs typeface="Arial"/>
              </a:rPr>
              <a:t>a</a:t>
            </a:r>
            <a:r>
              <a:rPr sz="2000" spc="10" dirty="0">
                <a:latin typeface="Arial"/>
                <a:cs typeface="Arial"/>
              </a:rPr>
              <a:t>r</a:t>
            </a:r>
            <a:r>
              <a:rPr sz="2000" spc="-5" dirty="0">
                <a:latin typeface="Arial"/>
                <a:cs typeface="Arial"/>
              </a:rPr>
              <a:t>g</a:t>
            </a:r>
            <a:r>
              <a:rPr sz="2000" dirty="0">
                <a:latin typeface="Arial"/>
                <a:cs typeface="Arial"/>
              </a:rPr>
              <a:t>e	</a:t>
            </a:r>
            <a:r>
              <a:rPr sz="2000" spc="5" dirty="0">
                <a:latin typeface="Arial"/>
                <a:cs typeface="Arial"/>
              </a:rPr>
              <a:t>s</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5" dirty="0">
                <a:latin typeface="Arial"/>
                <a:cs typeface="Arial"/>
              </a:rPr>
              <a:t>o</a:t>
            </a:r>
            <a:r>
              <a:rPr sz="2000" spc="5" dirty="0">
                <a:latin typeface="Arial"/>
                <a:cs typeface="Arial"/>
              </a:rPr>
              <a:t>n</a:t>
            </a:r>
            <a:r>
              <a:rPr sz="2000" dirty="0">
                <a:latin typeface="Arial"/>
                <a:cs typeface="Arial"/>
              </a:rPr>
              <a:t>s	</a:t>
            </a:r>
            <a:r>
              <a:rPr sz="2000" spc="5" dirty="0">
                <a:latin typeface="Arial"/>
                <a:cs typeface="Arial"/>
              </a:rPr>
              <a:t>o</a:t>
            </a:r>
            <a:r>
              <a:rPr sz="2000" dirty="0">
                <a:latin typeface="Arial"/>
                <a:cs typeface="Arial"/>
              </a:rPr>
              <a:t>f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e</a:t>
            </a:r>
            <a:r>
              <a:rPr sz="2000" spc="5" dirty="0">
                <a:latin typeface="Arial"/>
                <a:cs typeface="Arial"/>
              </a:rPr>
              <a:t>co</a:t>
            </a:r>
            <a:r>
              <a:rPr sz="2000" spc="-5" dirty="0">
                <a:latin typeface="Arial"/>
                <a:cs typeface="Arial"/>
              </a:rPr>
              <a:t>n</a:t>
            </a:r>
            <a:r>
              <a:rPr sz="2000" spc="5" dirty="0">
                <a:latin typeface="Arial"/>
                <a:cs typeface="Arial"/>
              </a:rPr>
              <a:t>o</a:t>
            </a:r>
            <a:r>
              <a:rPr sz="2000" dirty="0">
                <a:latin typeface="Arial"/>
                <a:cs typeface="Arial"/>
              </a:rPr>
              <a:t>my  experience </a:t>
            </a:r>
            <a:r>
              <a:rPr sz="2000" spc="-5" dirty="0">
                <a:latin typeface="Arial"/>
                <a:cs typeface="Arial"/>
              </a:rPr>
              <a:t>the </a:t>
            </a:r>
            <a:r>
              <a:rPr sz="2000" dirty="0">
                <a:latin typeface="Arial"/>
                <a:cs typeface="Arial"/>
              </a:rPr>
              <a:t>same phase.</a:t>
            </a:r>
            <a:endParaRPr sz="2000">
              <a:latin typeface="Arial"/>
              <a:cs typeface="Arial"/>
            </a:endParaRPr>
          </a:p>
          <a:p>
            <a:pPr marL="12700" marR="6350">
              <a:lnSpc>
                <a:spcPts val="2160"/>
              </a:lnSpc>
              <a:spcBef>
                <a:spcPts val="500"/>
              </a:spcBef>
            </a:pPr>
            <a:r>
              <a:rPr sz="2000" dirty="0">
                <a:latin typeface="Arial"/>
                <a:cs typeface="Arial"/>
              </a:rPr>
              <a:t>Happens because </a:t>
            </a:r>
            <a:r>
              <a:rPr sz="2000" spc="-5" dirty="0">
                <a:latin typeface="Arial"/>
                <a:cs typeface="Arial"/>
              </a:rPr>
              <a:t>of </a:t>
            </a:r>
            <a:r>
              <a:rPr sz="2000" dirty="0">
                <a:latin typeface="Arial"/>
                <a:cs typeface="Arial"/>
              </a:rPr>
              <a:t>interdependence of various sectors </a:t>
            </a:r>
            <a:r>
              <a:rPr sz="2000" spc="-5" dirty="0">
                <a:latin typeface="Arial"/>
                <a:cs typeface="Arial"/>
              </a:rPr>
              <a:t>of the  </a:t>
            </a:r>
            <a:r>
              <a:rPr sz="2000" dirty="0">
                <a:latin typeface="Arial"/>
                <a:cs typeface="Arial"/>
              </a:rPr>
              <a:t>economy.</a:t>
            </a:r>
            <a:endParaRPr sz="2000">
              <a:latin typeface="Arial"/>
              <a:cs typeface="Arial"/>
            </a:endParaRPr>
          </a:p>
        </p:txBody>
      </p:sp>
      <p:sp>
        <p:nvSpPr>
          <p:cNvPr id="11" name="object 11"/>
          <p:cNvSpPr txBox="1"/>
          <p:nvPr/>
        </p:nvSpPr>
        <p:spPr>
          <a:xfrm>
            <a:off x="459740" y="4474209"/>
            <a:ext cx="264604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Self</a:t>
            </a:r>
            <a:r>
              <a:rPr sz="2400" b="1" spc="-65" dirty="0">
                <a:latin typeface="Arial"/>
                <a:cs typeface="Arial"/>
              </a:rPr>
              <a:t> </a:t>
            </a:r>
            <a:r>
              <a:rPr sz="2400" b="1" spc="-5" dirty="0">
                <a:latin typeface="Arial"/>
                <a:cs typeface="Arial"/>
              </a:rPr>
              <a:t>Reinforcing</a:t>
            </a:r>
            <a:endParaRPr sz="2400">
              <a:latin typeface="Arial"/>
              <a:cs typeface="Arial"/>
            </a:endParaRPr>
          </a:p>
        </p:txBody>
      </p:sp>
      <p:sp>
        <p:nvSpPr>
          <p:cNvPr id="12" name="object 12"/>
          <p:cNvSpPr txBox="1"/>
          <p:nvPr/>
        </p:nvSpPr>
        <p:spPr>
          <a:xfrm>
            <a:off x="1031239" y="4846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3" name="object 13"/>
          <p:cNvSpPr txBox="1"/>
          <p:nvPr/>
        </p:nvSpPr>
        <p:spPr>
          <a:xfrm>
            <a:off x="1031239" y="57327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4" name="object 14"/>
          <p:cNvSpPr txBox="1"/>
          <p:nvPr/>
        </p:nvSpPr>
        <p:spPr>
          <a:xfrm>
            <a:off x="1316989" y="4871720"/>
            <a:ext cx="7283450" cy="1490980"/>
          </a:xfrm>
          <a:prstGeom prst="rect">
            <a:avLst/>
          </a:prstGeom>
        </p:spPr>
        <p:txBody>
          <a:bodyPr vert="horz" wrap="square" lIns="0" tIns="46990" rIns="0" bIns="0" rtlCol="0">
            <a:spAutoFit/>
          </a:bodyPr>
          <a:lstStyle/>
          <a:p>
            <a:pPr marL="12700" marR="5080" algn="just">
              <a:lnSpc>
                <a:spcPts val="2160"/>
              </a:lnSpc>
              <a:spcBef>
                <a:spcPts val="370"/>
              </a:spcBef>
            </a:pPr>
            <a:r>
              <a:rPr sz="2000" dirty="0">
                <a:latin typeface="Arial"/>
                <a:cs typeface="Arial"/>
              </a:rPr>
              <a:t>Due </a:t>
            </a:r>
            <a:r>
              <a:rPr sz="2000" spc="-5" dirty="0">
                <a:latin typeface="Arial"/>
                <a:cs typeface="Arial"/>
              </a:rPr>
              <a:t>to </a:t>
            </a:r>
            <a:r>
              <a:rPr sz="2000" dirty="0">
                <a:latin typeface="Arial"/>
                <a:cs typeface="Arial"/>
              </a:rPr>
              <a:t>interdependence </a:t>
            </a:r>
            <a:r>
              <a:rPr sz="2000" spc="-5" dirty="0">
                <a:latin typeface="Arial"/>
                <a:cs typeface="Arial"/>
              </a:rPr>
              <a:t>in the </a:t>
            </a:r>
            <a:r>
              <a:rPr sz="2000" dirty="0">
                <a:latin typeface="Arial"/>
                <a:cs typeface="Arial"/>
              </a:rPr>
              <a:t>economy, cyclical </a:t>
            </a:r>
            <a:r>
              <a:rPr sz="2000" spc="-5" dirty="0">
                <a:latin typeface="Arial"/>
                <a:cs typeface="Arial"/>
              </a:rPr>
              <a:t>movements  </a:t>
            </a:r>
            <a:r>
              <a:rPr sz="2000" dirty="0">
                <a:latin typeface="Arial"/>
                <a:cs typeface="Arial"/>
              </a:rPr>
              <a:t>faced by one sector spread </a:t>
            </a:r>
            <a:r>
              <a:rPr sz="2000" spc="-5" dirty="0">
                <a:latin typeface="Arial"/>
                <a:cs typeface="Arial"/>
              </a:rPr>
              <a:t>to other </a:t>
            </a:r>
            <a:r>
              <a:rPr sz="2000" dirty="0">
                <a:latin typeface="Arial"/>
                <a:cs typeface="Arial"/>
              </a:rPr>
              <a:t>sectors in </a:t>
            </a:r>
            <a:r>
              <a:rPr sz="2000" spc="-5" dirty="0">
                <a:latin typeface="Arial"/>
                <a:cs typeface="Arial"/>
              </a:rPr>
              <a:t>the </a:t>
            </a:r>
            <a:r>
              <a:rPr sz="2000" dirty="0">
                <a:latin typeface="Arial"/>
                <a:cs typeface="Arial"/>
              </a:rPr>
              <a:t>economy; and  </a:t>
            </a:r>
            <a:r>
              <a:rPr sz="2000" spc="-5" dirty="0">
                <a:latin typeface="Arial"/>
                <a:cs typeface="Arial"/>
              </a:rPr>
              <a:t>from </a:t>
            </a:r>
            <a:r>
              <a:rPr sz="2000" dirty="0">
                <a:latin typeface="Arial"/>
                <a:cs typeface="Arial"/>
              </a:rPr>
              <a:t>one economy </a:t>
            </a:r>
            <a:r>
              <a:rPr sz="2000" spc="-5" dirty="0">
                <a:latin typeface="Arial"/>
                <a:cs typeface="Arial"/>
              </a:rPr>
              <a:t>to other</a:t>
            </a:r>
            <a:r>
              <a:rPr sz="2000" spc="-20" dirty="0">
                <a:latin typeface="Arial"/>
                <a:cs typeface="Arial"/>
              </a:rPr>
              <a:t> </a:t>
            </a:r>
            <a:r>
              <a:rPr sz="2000" dirty="0">
                <a:latin typeface="Arial"/>
                <a:cs typeface="Arial"/>
              </a:rPr>
              <a:t>economies.</a:t>
            </a:r>
            <a:endParaRPr sz="2000">
              <a:latin typeface="Arial"/>
              <a:cs typeface="Arial"/>
            </a:endParaRPr>
          </a:p>
          <a:p>
            <a:pPr marL="12700" marR="6350" algn="just">
              <a:lnSpc>
                <a:spcPts val="2160"/>
              </a:lnSpc>
              <a:spcBef>
                <a:spcPts val="500"/>
              </a:spcBef>
            </a:pPr>
            <a:r>
              <a:rPr sz="2000" spc="-5" dirty="0">
                <a:latin typeface="Arial"/>
                <a:cs typeface="Arial"/>
              </a:rPr>
              <a:t>Thus the upward swing </a:t>
            </a:r>
            <a:r>
              <a:rPr sz="2000" dirty="0">
                <a:latin typeface="Arial"/>
                <a:cs typeface="Arial"/>
              </a:rPr>
              <a:t>of </a:t>
            </a:r>
            <a:r>
              <a:rPr sz="2000" spc="-5" dirty="0">
                <a:latin typeface="Arial"/>
                <a:cs typeface="Arial"/>
              </a:rPr>
              <a:t>the </a:t>
            </a:r>
            <a:r>
              <a:rPr sz="2000" dirty="0">
                <a:latin typeface="Arial"/>
                <a:cs typeface="Arial"/>
              </a:rPr>
              <a:t>cycle </a:t>
            </a:r>
            <a:r>
              <a:rPr sz="2000" spc="-5" dirty="0">
                <a:latin typeface="Arial"/>
                <a:cs typeface="Arial"/>
              </a:rPr>
              <a:t>is </a:t>
            </a:r>
            <a:r>
              <a:rPr sz="2000" dirty="0">
                <a:latin typeface="Arial"/>
                <a:cs typeface="Arial"/>
              </a:rPr>
              <a:t>reinforced </a:t>
            </a:r>
            <a:r>
              <a:rPr sz="2000" spc="-5" dirty="0">
                <a:latin typeface="Arial"/>
                <a:cs typeface="Arial"/>
              </a:rPr>
              <a:t>for further  upward </a:t>
            </a:r>
            <a:r>
              <a:rPr sz="2000" dirty="0">
                <a:latin typeface="Arial"/>
                <a:cs typeface="Arial"/>
              </a:rPr>
              <a:t>movement and </a:t>
            </a:r>
            <a:r>
              <a:rPr sz="2000" spc="-5" dirty="0">
                <a:latin typeface="Arial"/>
                <a:cs typeface="Arial"/>
              </a:rPr>
              <a:t>vice</a:t>
            </a:r>
            <a:r>
              <a:rPr sz="2000" spc="-25" dirty="0">
                <a:latin typeface="Arial"/>
                <a:cs typeface="Arial"/>
              </a:rPr>
              <a:t> </a:t>
            </a:r>
            <a:r>
              <a:rPr sz="2000" dirty="0">
                <a:latin typeface="Arial"/>
                <a:cs typeface="Arial"/>
              </a:rPr>
              <a:t>versa.</a:t>
            </a:r>
            <a:endParaRPr sz="20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80439" y="1337310"/>
            <a:ext cx="0" cy="2416810"/>
          </a:xfrm>
          <a:custGeom>
            <a:avLst/>
            <a:gdLst/>
            <a:ahLst/>
            <a:cxnLst/>
            <a:rect l="l" t="t" r="r" b="b"/>
            <a:pathLst>
              <a:path h="2416810">
                <a:moveTo>
                  <a:pt x="0" y="0"/>
                </a:moveTo>
                <a:lnTo>
                  <a:pt x="0" y="2416810"/>
                </a:lnTo>
              </a:path>
            </a:pathLst>
          </a:custGeom>
          <a:ln w="9344">
            <a:solidFill>
              <a:srgbClr val="000000"/>
            </a:solidFill>
          </a:ln>
        </p:spPr>
        <p:txBody>
          <a:bodyPr wrap="square" lIns="0" tIns="0" rIns="0" bIns="0" rtlCol="0"/>
          <a:lstStyle/>
          <a:p>
            <a:endParaRPr/>
          </a:p>
        </p:txBody>
      </p:sp>
      <p:sp>
        <p:nvSpPr>
          <p:cNvPr id="3" name="object 3"/>
          <p:cNvSpPr/>
          <p:nvPr/>
        </p:nvSpPr>
        <p:spPr>
          <a:xfrm>
            <a:off x="980439" y="3745229"/>
            <a:ext cx="4994910" cy="8890"/>
          </a:xfrm>
          <a:custGeom>
            <a:avLst/>
            <a:gdLst/>
            <a:ahLst/>
            <a:cxnLst/>
            <a:rect l="l" t="t" r="r" b="b"/>
            <a:pathLst>
              <a:path w="4994910" h="8889">
                <a:moveTo>
                  <a:pt x="0" y="8890"/>
                </a:moveTo>
                <a:lnTo>
                  <a:pt x="4994910" y="0"/>
                </a:lnTo>
              </a:path>
            </a:pathLst>
          </a:custGeom>
          <a:ln w="9344">
            <a:solidFill>
              <a:srgbClr val="000000"/>
            </a:solidFill>
          </a:ln>
        </p:spPr>
        <p:txBody>
          <a:bodyPr wrap="square" lIns="0" tIns="0" rIns="0" bIns="0" rtlCol="0"/>
          <a:lstStyle/>
          <a:p>
            <a:endParaRPr/>
          </a:p>
        </p:txBody>
      </p:sp>
      <p:sp>
        <p:nvSpPr>
          <p:cNvPr id="4" name="object 4"/>
          <p:cNvSpPr/>
          <p:nvPr/>
        </p:nvSpPr>
        <p:spPr>
          <a:xfrm>
            <a:off x="5974079" y="1337310"/>
            <a:ext cx="1270" cy="2416810"/>
          </a:xfrm>
          <a:custGeom>
            <a:avLst/>
            <a:gdLst/>
            <a:ahLst/>
            <a:cxnLst/>
            <a:rect l="l" t="t" r="r" b="b"/>
            <a:pathLst>
              <a:path w="1270" h="2416810">
                <a:moveTo>
                  <a:pt x="0" y="2416810"/>
                </a:moveTo>
                <a:lnTo>
                  <a:pt x="1270" y="0"/>
                </a:lnTo>
              </a:path>
            </a:pathLst>
          </a:custGeom>
          <a:ln w="9344">
            <a:solidFill>
              <a:srgbClr val="000000"/>
            </a:solidFill>
          </a:ln>
        </p:spPr>
        <p:txBody>
          <a:bodyPr wrap="square" lIns="0" tIns="0" rIns="0" bIns="0" rtlCol="0"/>
          <a:lstStyle/>
          <a:p>
            <a:endParaRPr/>
          </a:p>
        </p:txBody>
      </p:sp>
      <p:sp>
        <p:nvSpPr>
          <p:cNvPr id="5" name="object 5"/>
          <p:cNvSpPr txBox="1"/>
          <p:nvPr/>
        </p:nvSpPr>
        <p:spPr>
          <a:xfrm>
            <a:off x="3153410" y="3740150"/>
            <a:ext cx="1002030" cy="574040"/>
          </a:xfrm>
          <a:prstGeom prst="rect">
            <a:avLst/>
          </a:prstGeom>
        </p:spPr>
        <p:txBody>
          <a:bodyPr vert="horz" wrap="square" lIns="0" tIns="12700" rIns="0" bIns="0" rtlCol="0">
            <a:spAutoFit/>
          </a:bodyPr>
          <a:lstStyle/>
          <a:p>
            <a:pPr marL="146050" marR="5080" indent="-133350">
              <a:lnSpc>
                <a:spcPct val="100000"/>
              </a:lnSpc>
              <a:spcBef>
                <a:spcPts val="100"/>
              </a:spcBef>
            </a:pPr>
            <a:r>
              <a:rPr sz="1800" spc="-229" dirty="0">
                <a:latin typeface="Arial Black"/>
                <a:cs typeface="Arial Black"/>
              </a:rPr>
              <a:t>Time Unit  </a:t>
            </a:r>
            <a:r>
              <a:rPr sz="1800" spc="-175" dirty="0">
                <a:latin typeface="Arial Black"/>
                <a:cs typeface="Arial Black"/>
              </a:rPr>
              <a:t>(years)</a:t>
            </a:r>
            <a:endParaRPr sz="1800">
              <a:latin typeface="Arial Black"/>
              <a:cs typeface="Arial Black"/>
            </a:endParaRPr>
          </a:p>
        </p:txBody>
      </p:sp>
      <p:sp>
        <p:nvSpPr>
          <p:cNvPr id="6" name="object 6"/>
          <p:cNvSpPr txBox="1"/>
          <p:nvPr/>
        </p:nvSpPr>
        <p:spPr>
          <a:xfrm>
            <a:off x="336550" y="1501140"/>
            <a:ext cx="520065" cy="574040"/>
          </a:xfrm>
          <a:prstGeom prst="rect">
            <a:avLst/>
          </a:prstGeom>
        </p:spPr>
        <p:txBody>
          <a:bodyPr vert="horz" wrap="square" lIns="0" tIns="12700" rIns="0" bIns="0" rtlCol="0">
            <a:spAutoFit/>
          </a:bodyPr>
          <a:lstStyle/>
          <a:p>
            <a:pPr marL="82550" marR="5080" indent="-69850">
              <a:lnSpc>
                <a:spcPct val="100000"/>
              </a:lnSpc>
              <a:spcBef>
                <a:spcPts val="100"/>
              </a:spcBef>
            </a:pPr>
            <a:r>
              <a:rPr sz="1800" spc="-110" dirty="0">
                <a:latin typeface="Arial Black"/>
                <a:cs typeface="Arial Black"/>
              </a:rPr>
              <a:t>GNP  </a:t>
            </a:r>
            <a:r>
              <a:rPr sz="1800" spc="-135" dirty="0">
                <a:latin typeface="Arial Black"/>
                <a:cs typeface="Arial Black"/>
              </a:rPr>
              <a:t>(%)</a:t>
            </a:r>
            <a:endParaRPr sz="1800">
              <a:latin typeface="Arial Black"/>
              <a:cs typeface="Arial Black"/>
            </a:endParaRPr>
          </a:p>
        </p:txBody>
      </p:sp>
      <p:sp>
        <p:nvSpPr>
          <p:cNvPr id="7" name="object 7"/>
          <p:cNvSpPr txBox="1">
            <a:spLocks noGrp="1"/>
          </p:cNvSpPr>
          <p:nvPr>
            <p:ph type="title"/>
          </p:nvPr>
        </p:nvSpPr>
        <p:spPr>
          <a:xfrm>
            <a:off x="1878329" y="274320"/>
            <a:ext cx="5305425" cy="574040"/>
          </a:xfrm>
          <a:prstGeom prst="rect">
            <a:avLst/>
          </a:prstGeom>
        </p:spPr>
        <p:txBody>
          <a:bodyPr vert="horz" wrap="square" lIns="0" tIns="12700" rIns="0" bIns="0" rtlCol="0">
            <a:spAutoFit/>
          </a:bodyPr>
          <a:lstStyle/>
          <a:p>
            <a:pPr marL="12700">
              <a:lnSpc>
                <a:spcPct val="100000"/>
              </a:lnSpc>
              <a:spcBef>
                <a:spcPts val="100"/>
              </a:spcBef>
            </a:pPr>
            <a:r>
              <a:rPr sz="3600" spc="-5" dirty="0"/>
              <a:t>Phases </a:t>
            </a:r>
            <a:r>
              <a:rPr sz="3600" dirty="0"/>
              <a:t>of </a:t>
            </a:r>
            <a:r>
              <a:rPr sz="3600" spc="-5" dirty="0"/>
              <a:t>Business</a:t>
            </a:r>
            <a:r>
              <a:rPr sz="3600" spc="-100" dirty="0"/>
              <a:t> </a:t>
            </a:r>
            <a:r>
              <a:rPr sz="3600" spc="-5" dirty="0"/>
              <a:t>Cycle</a:t>
            </a:r>
            <a:endParaRPr sz="3600"/>
          </a:p>
        </p:txBody>
      </p:sp>
      <p:sp>
        <p:nvSpPr>
          <p:cNvPr id="8" name="object 8"/>
          <p:cNvSpPr/>
          <p:nvPr/>
        </p:nvSpPr>
        <p:spPr>
          <a:xfrm>
            <a:off x="6400800" y="1239519"/>
            <a:ext cx="2514600" cy="3133090"/>
          </a:xfrm>
          <a:custGeom>
            <a:avLst/>
            <a:gdLst/>
            <a:ahLst/>
            <a:cxnLst/>
            <a:rect l="l" t="t" r="r" b="b"/>
            <a:pathLst>
              <a:path w="2514600" h="3133090">
                <a:moveTo>
                  <a:pt x="0" y="0"/>
                </a:moveTo>
                <a:lnTo>
                  <a:pt x="2514600" y="0"/>
                </a:lnTo>
                <a:lnTo>
                  <a:pt x="2514600" y="3133090"/>
                </a:lnTo>
                <a:lnTo>
                  <a:pt x="0" y="3133090"/>
                </a:lnTo>
                <a:lnTo>
                  <a:pt x="0" y="0"/>
                </a:lnTo>
                <a:close/>
              </a:path>
            </a:pathLst>
          </a:custGeom>
          <a:ln w="9344">
            <a:solidFill>
              <a:srgbClr val="000000"/>
            </a:solidFill>
          </a:ln>
        </p:spPr>
        <p:txBody>
          <a:bodyPr wrap="square" lIns="0" tIns="0" rIns="0" bIns="0" rtlCol="0"/>
          <a:lstStyle/>
          <a:p>
            <a:endParaRPr/>
          </a:p>
        </p:txBody>
      </p:sp>
      <p:sp>
        <p:nvSpPr>
          <p:cNvPr id="9" name="object 9"/>
          <p:cNvSpPr txBox="1"/>
          <p:nvPr/>
        </p:nvSpPr>
        <p:spPr>
          <a:xfrm>
            <a:off x="6405472" y="1244192"/>
            <a:ext cx="2505710" cy="3124200"/>
          </a:xfrm>
          <a:prstGeom prst="rect">
            <a:avLst/>
          </a:prstGeom>
          <a:solidFill>
            <a:srgbClr val="BADFE2"/>
          </a:solidFill>
        </p:spPr>
        <p:txBody>
          <a:bodyPr vert="horz" wrap="square" lIns="0" tIns="41910" rIns="0" bIns="0" rtlCol="0">
            <a:spAutoFit/>
          </a:bodyPr>
          <a:lstStyle/>
          <a:p>
            <a:pPr marL="85090">
              <a:lnSpc>
                <a:spcPct val="100000"/>
              </a:lnSpc>
              <a:spcBef>
                <a:spcPts val="330"/>
              </a:spcBef>
            </a:pPr>
            <a:r>
              <a:rPr sz="1800" b="1" spc="-5" dirty="0">
                <a:latin typeface="Arial"/>
                <a:cs typeface="Arial"/>
              </a:rPr>
              <a:t>Four</a:t>
            </a:r>
            <a:r>
              <a:rPr sz="1800" b="1" spc="-10" dirty="0">
                <a:latin typeface="Arial"/>
                <a:cs typeface="Arial"/>
              </a:rPr>
              <a:t> phases:</a:t>
            </a:r>
            <a:endParaRPr sz="1800">
              <a:latin typeface="Arial"/>
              <a:cs typeface="Arial"/>
            </a:endParaRPr>
          </a:p>
          <a:p>
            <a:pPr marL="85090" marR="405765">
              <a:lnSpc>
                <a:spcPct val="100000"/>
              </a:lnSpc>
              <a:spcBef>
                <a:spcPts val="1120"/>
              </a:spcBef>
            </a:pPr>
            <a:r>
              <a:rPr sz="2700" spc="7" baseline="6172" dirty="0">
                <a:latin typeface="Symbol"/>
                <a:cs typeface="Symbol"/>
              </a:rPr>
              <a:t></a:t>
            </a:r>
            <a:r>
              <a:rPr sz="1800" spc="5" dirty="0">
                <a:latin typeface="Arial"/>
                <a:cs typeface="Arial"/>
              </a:rPr>
              <a:t>Expansion, </a:t>
            </a:r>
            <a:r>
              <a:rPr sz="1800" dirty="0">
                <a:latin typeface="Arial"/>
                <a:cs typeface="Arial"/>
              </a:rPr>
              <a:t>B </a:t>
            </a:r>
            <a:r>
              <a:rPr sz="1800" spc="-5" dirty="0">
                <a:latin typeface="Arial"/>
                <a:cs typeface="Arial"/>
              </a:rPr>
              <a:t>to</a:t>
            </a:r>
            <a:r>
              <a:rPr sz="1800" spc="-90" dirty="0">
                <a:latin typeface="Arial"/>
                <a:cs typeface="Arial"/>
              </a:rPr>
              <a:t> </a:t>
            </a:r>
            <a:r>
              <a:rPr sz="1800" dirty="0">
                <a:latin typeface="Arial"/>
                <a:cs typeface="Arial"/>
              </a:rPr>
              <a:t>C  </a:t>
            </a:r>
            <a:r>
              <a:rPr sz="1800" spc="-10" dirty="0">
                <a:latin typeface="Arial"/>
                <a:cs typeface="Arial"/>
              </a:rPr>
              <a:t>and </a:t>
            </a:r>
            <a:r>
              <a:rPr sz="1800" spc="-5" dirty="0">
                <a:latin typeface="Arial"/>
                <a:cs typeface="Arial"/>
              </a:rPr>
              <a:t>From</a:t>
            </a:r>
            <a:r>
              <a:rPr sz="1800" spc="-15" dirty="0">
                <a:latin typeface="Arial"/>
                <a:cs typeface="Arial"/>
              </a:rPr>
              <a:t> </a:t>
            </a:r>
            <a:r>
              <a:rPr sz="1800" dirty="0">
                <a:latin typeface="Arial"/>
                <a:cs typeface="Arial"/>
              </a:rPr>
              <a:t>F</a:t>
            </a:r>
            <a:endParaRPr sz="1800">
              <a:latin typeface="Arial"/>
              <a:cs typeface="Arial"/>
            </a:endParaRPr>
          </a:p>
          <a:p>
            <a:pPr marL="85090">
              <a:lnSpc>
                <a:spcPct val="100000"/>
              </a:lnSpc>
              <a:spcBef>
                <a:spcPts val="1120"/>
              </a:spcBef>
            </a:pPr>
            <a:r>
              <a:rPr sz="2700" spc="30" baseline="6172" dirty="0">
                <a:latin typeface="Symbol"/>
                <a:cs typeface="Symbol"/>
              </a:rPr>
              <a:t></a:t>
            </a:r>
            <a:r>
              <a:rPr sz="1800" spc="20" dirty="0">
                <a:latin typeface="Arial"/>
                <a:cs typeface="Arial"/>
              </a:rPr>
              <a:t>Peak, </a:t>
            </a:r>
            <a:r>
              <a:rPr sz="1800" spc="-5" dirty="0">
                <a:latin typeface="Arial"/>
                <a:cs typeface="Arial"/>
              </a:rPr>
              <a:t>(Boom) </a:t>
            </a:r>
            <a:r>
              <a:rPr sz="1800" dirty="0">
                <a:latin typeface="Arial"/>
                <a:cs typeface="Arial"/>
              </a:rPr>
              <a:t>C </a:t>
            </a:r>
            <a:r>
              <a:rPr sz="1800" spc="-5" dirty="0">
                <a:latin typeface="Arial"/>
                <a:cs typeface="Arial"/>
              </a:rPr>
              <a:t>to</a:t>
            </a:r>
            <a:r>
              <a:rPr sz="1800" spc="-70" dirty="0">
                <a:latin typeface="Arial"/>
                <a:cs typeface="Arial"/>
              </a:rPr>
              <a:t> </a:t>
            </a:r>
            <a:r>
              <a:rPr sz="1800" dirty="0">
                <a:latin typeface="Arial"/>
                <a:cs typeface="Arial"/>
              </a:rPr>
              <a:t>D</a:t>
            </a:r>
            <a:endParaRPr sz="1800">
              <a:latin typeface="Arial"/>
              <a:cs typeface="Arial"/>
            </a:endParaRPr>
          </a:p>
          <a:p>
            <a:pPr marL="85090" marR="302260">
              <a:lnSpc>
                <a:spcPct val="100000"/>
              </a:lnSpc>
              <a:spcBef>
                <a:spcPts val="1130"/>
              </a:spcBef>
            </a:pPr>
            <a:r>
              <a:rPr sz="2700" spc="7" baseline="6172" dirty="0">
                <a:latin typeface="Symbol"/>
                <a:cs typeface="Symbol"/>
              </a:rPr>
              <a:t></a:t>
            </a:r>
            <a:r>
              <a:rPr sz="1800" spc="5" dirty="0">
                <a:latin typeface="Arial"/>
                <a:cs typeface="Arial"/>
              </a:rPr>
              <a:t>Contraction </a:t>
            </a:r>
            <a:r>
              <a:rPr sz="1800" dirty="0">
                <a:latin typeface="Arial"/>
                <a:cs typeface="Arial"/>
              </a:rPr>
              <a:t>D to E  </a:t>
            </a:r>
            <a:r>
              <a:rPr sz="1800" spc="-10" dirty="0">
                <a:latin typeface="Arial"/>
                <a:cs typeface="Arial"/>
              </a:rPr>
              <a:t>(recession),</a:t>
            </a:r>
            <a:endParaRPr sz="1800">
              <a:latin typeface="Arial"/>
              <a:cs typeface="Arial"/>
            </a:endParaRPr>
          </a:p>
          <a:p>
            <a:pPr marL="85090" marR="90170">
              <a:lnSpc>
                <a:spcPct val="100000"/>
              </a:lnSpc>
              <a:spcBef>
                <a:spcPts val="1120"/>
              </a:spcBef>
            </a:pPr>
            <a:r>
              <a:rPr sz="2700" spc="30" baseline="6172" dirty="0">
                <a:latin typeface="Symbol"/>
                <a:cs typeface="Symbol"/>
              </a:rPr>
              <a:t></a:t>
            </a:r>
            <a:r>
              <a:rPr sz="1800" spc="20" dirty="0">
                <a:latin typeface="Arial"/>
                <a:cs typeface="Arial"/>
              </a:rPr>
              <a:t>Trough </a:t>
            </a:r>
            <a:r>
              <a:rPr sz="1800" spc="-5" dirty="0">
                <a:latin typeface="Arial"/>
                <a:cs typeface="Arial"/>
              </a:rPr>
              <a:t>(Slump/  depression) </a:t>
            </a:r>
            <a:r>
              <a:rPr sz="1800" dirty="0">
                <a:latin typeface="Arial"/>
                <a:cs typeface="Arial"/>
              </a:rPr>
              <a:t>A </a:t>
            </a:r>
            <a:r>
              <a:rPr sz="1800" spc="-5" dirty="0">
                <a:latin typeface="Arial"/>
                <a:cs typeface="Arial"/>
              </a:rPr>
              <a:t>to </a:t>
            </a:r>
            <a:r>
              <a:rPr sz="1800" dirty="0">
                <a:latin typeface="Arial"/>
                <a:cs typeface="Arial"/>
              </a:rPr>
              <a:t>B</a:t>
            </a:r>
            <a:r>
              <a:rPr sz="1800" spc="-90" dirty="0">
                <a:latin typeface="Arial"/>
                <a:cs typeface="Arial"/>
              </a:rPr>
              <a:t> </a:t>
            </a:r>
            <a:r>
              <a:rPr sz="1800" spc="-5" dirty="0">
                <a:latin typeface="Arial"/>
                <a:cs typeface="Arial"/>
              </a:rPr>
              <a:t>and  </a:t>
            </a:r>
            <a:r>
              <a:rPr sz="1800" dirty="0">
                <a:latin typeface="Arial"/>
                <a:cs typeface="Arial"/>
              </a:rPr>
              <a:t>E </a:t>
            </a:r>
            <a:r>
              <a:rPr sz="1800" spc="-5" dirty="0">
                <a:latin typeface="Arial"/>
                <a:cs typeface="Arial"/>
              </a:rPr>
              <a:t>to</a:t>
            </a:r>
            <a:r>
              <a:rPr sz="1800" spc="-20" dirty="0">
                <a:latin typeface="Arial"/>
                <a:cs typeface="Arial"/>
              </a:rPr>
              <a:t> </a:t>
            </a:r>
            <a:r>
              <a:rPr sz="1800" dirty="0">
                <a:latin typeface="Arial"/>
                <a:cs typeface="Arial"/>
              </a:rPr>
              <a:t>F</a:t>
            </a:r>
            <a:endParaRPr sz="1800">
              <a:latin typeface="Arial"/>
              <a:cs typeface="Arial"/>
            </a:endParaRPr>
          </a:p>
        </p:txBody>
      </p:sp>
      <p:sp>
        <p:nvSpPr>
          <p:cNvPr id="10" name="object 10"/>
          <p:cNvSpPr txBox="1"/>
          <p:nvPr/>
        </p:nvSpPr>
        <p:spPr>
          <a:xfrm>
            <a:off x="685800" y="44386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1" name="object 11"/>
          <p:cNvSpPr txBox="1"/>
          <p:nvPr/>
        </p:nvSpPr>
        <p:spPr>
          <a:xfrm>
            <a:off x="685800" y="520700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2" name="object 12"/>
          <p:cNvSpPr txBox="1"/>
          <p:nvPr/>
        </p:nvSpPr>
        <p:spPr>
          <a:xfrm>
            <a:off x="685800" y="59753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3" name="object 13"/>
          <p:cNvSpPr txBox="1"/>
          <p:nvPr/>
        </p:nvSpPr>
        <p:spPr>
          <a:xfrm>
            <a:off x="971550" y="4453890"/>
            <a:ext cx="7609840" cy="2171700"/>
          </a:xfrm>
          <a:prstGeom prst="rect">
            <a:avLst/>
          </a:prstGeom>
        </p:spPr>
        <p:txBody>
          <a:bodyPr vert="horz" wrap="square" lIns="0" tIns="12700" rIns="0" bIns="0" rtlCol="0">
            <a:spAutoFit/>
          </a:bodyPr>
          <a:lstStyle/>
          <a:p>
            <a:pPr marL="12700" marR="50800">
              <a:lnSpc>
                <a:spcPct val="100000"/>
              </a:lnSpc>
              <a:spcBef>
                <a:spcPts val="100"/>
              </a:spcBef>
            </a:pPr>
            <a:r>
              <a:rPr sz="2000" dirty="0">
                <a:latin typeface="Arial"/>
                <a:cs typeface="Arial"/>
              </a:rPr>
              <a:t>Time gap </a:t>
            </a:r>
            <a:r>
              <a:rPr sz="2000" spc="-5" dirty="0">
                <a:latin typeface="Arial"/>
                <a:cs typeface="Arial"/>
              </a:rPr>
              <a:t>between </a:t>
            </a:r>
            <a:r>
              <a:rPr sz="2000" spc="-10" dirty="0">
                <a:latin typeface="Arial"/>
                <a:cs typeface="Arial"/>
              </a:rPr>
              <a:t>two </a:t>
            </a:r>
            <a:r>
              <a:rPr sz="2000" spc="-5" dirty="0">
                <a:latin typeface="Arial"/>
                <a:cs typeface="Arial"/>
              </a:rPr>
              <a:t>bouts of trough (from </a:t>
            </a:r>
            <a:r>
              <a:rPr sz="2000" dirty="0">
                <a:latin typeface="Arial"/>
                <a:cs typeface="Arial"/>
              </a:rPr>
              <a:t>B to E) </a:t>
            </a:r>
            <a:r>
              <a:rPr sz="2000" spc="-5" dirty="0">
                <a:latin typeface="Arial"/>
                <a:cs typeface="Arial"/>
              </a:rPr>
              <a:t>or </a:t>
            </a:r>
            <a:r>
              <a:rPr sz="2000" dirty="0">
                <a:latin typeface="Arial"/>
                <a:cs typeface="Arial"/>
              </a:rPr>
              <a:t>peaks (from  D </a:t>
            </a:r>
            <a:r>
              <a:rPr sz="2000" spc="-5" dirty="0">
                <a:latin typeface="Arial"/>
                <a:cs typeface="Arial"/>
              </a:rPr>
              <a:t>to </a:t>
            </a:r>
            <a:r>
              <a:rPr sz="2000" dirty="0">
                <a:latin typeface="Arial"/>
                <a:cs typeface="Arial"/>
              </a:rPr>
              <a:t>G) can vary </a:t>
            </a:r>
            <a:r>
              <a:rPr sz="2000" spc="-5" dirty="0">
                <a:latin typeface="Arial"/>
                <a:cs typeface="Arial"/>
              </a:rPr>
              <a:t>between </a:t>
            </a:r>
            <a:r>
              <a:rPr sz="2000" dirty="0">
                <a:latin typeface="Arial"/>
                <a:cs typeface="Arial"/>
              </a:rPr>
              <a:t>6 to </a:t>
            </a:r>
            <a:r>
              <a:rPr sz="2000" spc="-5" dirty="0">
                <a:latin typeface="Arial"/>
                <a:cs typeface="Arial"/>
              </a:rPr>
              <a:t>12</a:t>
            </a:r>
            <a:r>
              <a:rPr sz="2000" spc="-40" dirty="0">
                <a:latin typeface="Arial"/>
                <a:cs typeface="Arial"/>
              </a:rPr>
              <a:t> </a:t>
            </a:r>
            <a:r>
              <a:rPr sz="2000" dirty="0">
                <a:latin typeface="Arial"/>
                <a:cs typeface="Arial"/>
              </a:rPr>
              <a:t>years.</a:t>
            </a:r>
            <a:endParaRPr sz="2000">
              <a:latin typeface="Arial"/>
              <a:cs typeface="Arial"/>
            </a:endParaRPr>
          </a:p>
          <a:p>
            <a:pPr marL="12700" marR="5080">
              <a:lnSpc>
                <a:spcPct val="100000"/>
              </a:lnSpc>
              <a:spcBef>
                <a:spcPts val="1250"/>
              </a:spcBef>
            </a:pPr>
            <a:r>
              <a:rPr sz="2000" dirty="0">
                <a:latin typeface="Arial"/>
                <a:cs typeface="Arial"/>
              </a:rPr>
              <a:t>For 3 </a:t>
            </a:r>
            <a:r>
              <a:rPr sz="2000" spc="-5" dirty="0">
                <a:latin typeface="Arial"/>
                <a:cs typeface="Arial"/>
              </a:rPr>
              <a:t>to </a:t>
            </a:r>
            <a:r>
              <a:rPr sz="2000" dirty="0">
                <a:latin typeface="Arial"/>
                <a:cs typeface="Arial"/>
              </a:rPr>
              <a:t>5 years, </a:t>
            </a:r>
            <a:r>
              <a:rPr sz="2000" spc="-5" dirty="0">
                <a:latin typeface="Arial"/>
                <a:cs typeface="Arial"/>
              </a:rPr>
              <a:t>the </a:t>
            </a:r>
            <a:r>
              <a:rPr sz="2000" dirty="0">
                <a:latin typeface="Arial"/>
                <a:cs typeface="Arial"/>
              </a:rPr>
              <a:t>economy experiences </a:t>
            </a:r>
            <a:r>
              <a:rPr sz="2000" spc="-5" dirty="0">
                <a:latin typeface="Arial"/>
                <a:cs typeface="Arial"/>
              </a:rPr>
              <a:t>growth, then for another  </a:t>
            </a:r>
            <a:r>
              <a:rPr sz="2000" dirty="0">
                <a:latin typeface="Arial"/>
                <a:cs typeface="Arial"/>
              </a:rPr>
              <a:t>3 </a:t>
            </a:r>
            <a:r>
              <a:rPr sz="2000" spc="-5" dirty="0">
                <a:latin typeface="Arial"/>
                <a:cs typeface="Arial"/>
              </a:rPr>
              <a:t>to </a:t>
            </a:r>
            <a:r>
              <a:rPr sz="2000" dirty="0">
                <a:latin typeface="Arial"/>
                <a:cs typeface="Arial"/>
              </a:rPr>
              <a:t>5 years, it faces </a:t>
            </a:r>
            <a:r>
              <a:rPr sz="2000" spc="-5" dirty="0">
                <a:latin typeface="Arial"/>
                <a:cs typeface="Arial"/>
              </a:rPr>
              <a:t>contraction or</a:t>
            </a:r>
            <a:r>
              <a:rPr sz="2000" spc="-25" dirty="0">
                <a:latin typeface="Arial"/>
                <a:cs typeface="Arial"/>
              </a:rPr>
              <a:t> </a:t>
            </a:r>
            <a:r>
              <a:rPr sz="2000" dirty="0">
                <a:latin typeface="Arial"/>
                <a:cs typeface="Arial"/>
              </a:rPr>
              <a:t>recession.</a:t>
            </a:r>
            <a:endParaRPr sz="2000">
              <a:latin typeface="Arial"/>
              <a:cs typeface="Arial"/>
            </a:endParaRPr>
          </a:p>
          <a:p>
            <a:pPr marL="12700" marR="94615">
              <a:lnSpc>
                <a:spcPct val="100000"/>
              </a:lnSpc>
              <a:spcBef>
                <a:spcPts val="1250"/>
              </a:spcBef>
            </a:pPr>
            <a:r>
              <a:rPr sz="2000" dirty="0">
                <a:latin typeface="Arial"/>
                <a:cs typeface="Arial"/>
              </a:rPr>
              <a:t>GG’ </a:t>
            </a:r>
            <a:r>
              <a:rPr sz="2000" spc="-5" dirty="0">
                <a:latin typeface="Arial"/>
                <a:cs typeface="Arial"/>
              </a:rPr>
              <a:t>is the </a:t>
            </a:r>
            <a:r>
              <a:rPr sz="2000" dirty="0">
                <a:latin typeface="Arial"/>
                <a:cs typeface="Arial"/>
              </a:rPr>
              <a:t>steady </a:t>
            </a:r>
            <a:r>
              <a:rPr sz="2000" spc="-5" dirty="0">
                <a:latin typeface="Arial"/>
                <a:cs typeface="Arial"/>
              </a:rPr>
              <a:t>growth </a:t>
            </a:r>
            <a:r>
              <a:rPr sz="2000" dirty="0">
                <a:latin typeface="Arial"/>
                <a:cs typeface="Arial"/>
              </a:rPr>
              <a:t>line, </a:t>
            </a:r>
            <a:r>
              <a:rPr sz="2000" spc="-5" dirty="0">
                <a:latin typeface="Arial"/>
                <a:cs typeface="Arial"/>
              </a:rPr>
              <a:t>to </a:t>
            </a:r>
            <a:r>
              <a:rPr sz="2000" dirty="0">
                <a:latin typeface="Arial"/>
                <a:cs typeface="Arial"/>
              </a:rPr>
              <a:t>show that </a:t>
            </a:r>
            <a:r>
              <a:rPr sz="2000" spc="-5" dirty="0">
                <a:latin typeface="Arial"/>
                <a:cs typeface="Arial"/>
              </a:rPr>
              <a:t>the </a:t>
            </a:r>
            <a:r>
              <a:rPr sz="2000" dirty="0">
                <a:latin typeface="Arial"/>
                <a:cs typeface="Arial"/>
              </a:rPr>
              <a:t>general trend </a:t>
            </a:r>
            <a:r>
              <a:rPr sz="2000" spc="-5" dirty="0">
                <a:latin typeface="Arial"/>
                <a:cs typeface="Arial"/>
              </a:rPr>
              <a:t>is </a:t>
            </a:r>
            <a:r>
              <a:rPr sz="2000" dirty="0">
                <a:latin typeface="Arial"/>
                <a:cs typeface="Arial"/>
              </a:rPr>
              <a:t>that  of</a:t>
            </a:r>
            <a:r>
              <a:rPr sz="2000" spc="-20" dirty="0">
                <a:latin typeface="Arial"/>
                <a:cs typeface="Arial"/>
              </a:rPr>
              <a:t> </a:t>
            </a:r>
            <a:r>
              <a:rPr sz="2000" spc="-5" dirty="0">
                <a:latin typeface="Arial"/>
                <a:cs typeface="Arial"/>
              </a:rPr>
              <a:t>growth.</a:t>
            </a:r>
            <a:endParaRPr sz="2000">
              <a:latin typeface="Arial"/>
              <a:cs typeface="Arial"/>
            </a:endParaRPr>
          </a:p>
        </p:txBody>
      </p:sp>
      <p:sp>
        <p:nvSpPr>
          <p:cNvPr id="14" name="object 14"/>
          <p:cNvSpPr/>
          <p:nvPr/>
        </p:nvSpPr>
        <p:spPr>
          <a:xfrm>
            <a:off x="1082039" y="1604010"/>
            <a:ext cx="4681220" cy="1671320"/>
          </a:xfrm>
          <a:custGeom>
            <a:avLst/>
            <a:gdLst/>
            <a:ahLst/>
            <a:cxnLst/>
            <a:rect l="l" t="t" r="r" b="b"/>
            <a:pathLst>
              <a:path w="4681220" h="1671320">
                <a:moveTo>
                  <a:pt x="0" y="918210"/>
                </a:moveTo>
                <a:lnTo>
                  <a:pt x="3770" y="960080"/>
                </a:lnTo>
                <a:lnTo>
                  <a:pt x="6350" y="1002664"/>
                </a:lnTo>
                <a:lnTo>
                  <a:pt x="11787" y="1044297"/>
                </a:lnTo>
                <a:lnTo>
                  <a:pt x="24129" y="1083310"/>
                </a:lnTo>
                <a:lnTo>
                  <a:pt x="30757" y="1091922"/>
                </a:lnTo>
                <a:lnTo>
                  <a:pt x="40004" y="1097914"/>
                </a:lnTo>
                <a:lnTo>
                  <a:pt x="50204" y="1102955"/>
                </a:lnTo>
                <a:lnTo>
                  <a:pt x="59690" y="1108710"/>
                </a:lnTo>
                <a:lnTo>
                  <a:pt x="65583" y="1118254"/>
                </a:lnTo>
                <a:lnTo>
                  <a:pt x="71596" y="1127918"/>
                </a:lnTo>
                <a:lnTo>
                  <a:pt x="77370" y="1137820"/>
                </a:lnTo>
                <a:lnTo>
                  <a:pt x="82550" y="1148079"/>
                </a:lnTo>
                <a:lnTo>
                  <a:pt x="85586" y="1157783"/>
                </a:lnTo>
                <a:lnTo>
                  <a:pt x="86836" y="1168558"/>
                </a:lnTo>
                <a:lnTo>
                  <a:pt x="88800" y="1178619"/>
                </a:lnTo>
                <a:lnTo>
                  <a:pt x="93979" y="1186179"/>
                </a:lnTo>
                <a:lnTo>
                  <a:pt x="111363" y="1193879"/>
                </a:lnTo>
                <a:lnTo>
                  <a:pt x="130175" y="1198244"/>
                </a:lnTo>
                <a:lnTo>
                  <a:pt x="148986" y="1202610"/>
                </a:lnTo>
                <a:lnTo>
                  <a:pt x="187662" y="1226145"/>
                </a:lnTo>
                <a:lnTo>
                  <a:pt x="229770" y="1257815"/>
                </a:lnTo>
                <a:lnTo>
                  <a:pt x="256976" y="1293296"/>
                </a:lnTo>
                <a:lnTo>
                  <a:pt x="270708" y="1329729"/>
                </a:lnTo>
                <a:lnTo>
                  <a:pt x="284479" y="1377950"/>
                </a:lnTo>
                <a:lnTo>
                  <a:pt x="297914" y="1390530"/>
                </a:lnTo>
                <a:lnTo>
                  <a:pt x="323373" y="1405254"/>
                </a:lnTo>
                <a:lnTo>
                  <a:pt x="350023" y="1419026"/>
                </a:lnTo>
                <a:lnTo>
                  <a:pt x="367029" y="1428750"/>
                </a:lnTo>
                <a:lnTo>
                  <a:pt x="366315" y="1434127"/>
                </a:lnTo>
                <a:lnTo>
                  <a:pt x="356552" y="1434623"/>
                </a:lnTo>
                <a:lnTo>
                  <a:pt x="346313" y="1435357"/>
                </a:lnTo>
                <a:lnTo>
                  <a:pt x="344169" y="1441450"/>
                </a:lnTo>
                <a:lnTo>
                  <a:pt x="346848" y="1450955"/>
                </a:lnTo>
                <a:lnTo>
                  <a:pt x="348456" y="1461293"/>
                </a:lnTo>
                <a:lnTo>
                  <a:pt x="378142" y="1488122"/>
                </a:lnTo>
                <a:lnTo>
                  <a:pt x="390604" y="1489710"/>
                </a:lnTo>
                <a:lnTo>
                  <a:pt x="402590" y="1492250"/>
                </a:lnTo>
                <a:lnTo>
                  <a:pt x="442437" y="1528389"/>
                </a:lnTo>
                <a:lnTo>
                  <a:pt x="485454" y="1557334"/>
                </a:lnTo>
                <a:lnTo>
                  <a:pt x="531154" y="1581038"/>
                </a:lnTo>
                <a:lnTo>
                  <a:pt x="579048" y="1601449"/>
                </a:lnTo>
                <a:lnTo>
                  <a:pt x="628649" y="1620519"/>
                </a:lnTo>
                <a:lnTo>
                  <a:pt x="646906" y="1625441"/>
                </a:lnTo>
                <a:lnTo>
                  <a:pt x="655974" y="1628556"/>
                </a:lnTo>
                <a:lnTo>
                  <a:pt x="664210" y="1633219"/>
                </a:lnTo>
                <a:lnTo>
                  <a:pt x="672623" y="1640046"/>
                </a:lnTo>
                <a:lnTo>
                  <a:pt x="681037" y="1647825"/>
                </a:lnTo>
                <a:lnTo>
                  <a:pt x="689927" y="1654651"/>
                </a:lnTo>
                <a:lnTo>
                  <a:pt x="699770" y="1658619"/>
                </a:lnTo>
                <a:lnTo>
                  <a:pt x="737354" y="1664176"/>
                </a:lnTo>
                <a:lnTo>
                  <a:pt x="775652" y="1666874"/>
                </a:lnTo>
                <a:lnTo>
                  <a:pt x="814427" y="1668621"/>
                </a:lnTo>
                <a:lnTo>
                  <a:pt x="853440" y="1671319"/>
                </a:lnTo>
                <a:lnTo>
                  <a:pt x="904874" y="1669144"/>
                </a:lnTo>
                <a:lnTo>
                  <a:pt x="956310" y="1667462"/>
                </a:lnTo>
                <a:lnTo>
                  <a:pt x="1007745" y="1665922"/>
                </a:lnTo>
                <a:lnTo>
                  <a:pt x="1059180" y="1664170"/>
                </a:lnTo>
                <a:lnTo>
                  <a:pt x="1110615" y="1661853"/>
                </a:lnTo>
                <a:lnTo>
                  <a:pt x="1162049" y="1658619"/>
                </a:lnTo>
                <a:lnTo>
                  <a:pt x="1220152" y="1616233"/>
                </a:lnTo>
                <a:lnTo>
                  <a:pt x="1243131" y="1583074"/>
                </a:lnTo>
                <a:lnTo>
                  <a:pt x="1268730" y="1555750"/>
                </a:lnTo>
                <a:lnTo>
                  <a:pt x="1276965" y="1551443"/>
                </a:lnTo>
                <a:lnTo>
                  <a:pt x="1286033" y="1548923"/>
                </a:lnTo>
                <a:lnTo>
                  <a:pt x="1295340" y="1546641"/>
                </a:lnTo>
                <a:lnTo>
                  <a:pt x="1304290" y="1543050"/>
                </a:lnTo>
                <a:lnTo>
                  <a:pt x="1342072" y="1514951"/>
                </a:lnTo>
                <a:lnTo>
                  <a:pt x="1374140" y="1478279"/>
                </a:lnTo>
                <a:lnTo>
                  <a:pt x="1389181" y="1446668"/>
                </a:lnTo>
                <a:lnTo>
                  <a:pt x="1407794" y="1420653"/>
                </a:lnTo>
                <a:lnTo>
                  <a:pt x="1445260" y="1363979"/>
                </a:lnTo>
                <a:lnTo>
                  <a:pt x="1463893" y="1326038"/>
                </a:lnTo>
                <a:lnTo>
                  <a:pt x="1481931" y="1288097"/>
                </a:lnTo>
                <a:lnTo>
                  <a:pt x="1499731" y="1249679"/>
                </a:lnTo>
                <a:lnTo>
                  <a:pt x="1517649" y="1210310"/>
                </a:lnTo>
                <a:lnTo>
                  <a:pt x="1529715" y="1167288"/>
                </a:lnTo>
                <a:lnTo>
                  <a:pt x="1535866" y="1148695"/>
                </a:lnTo>
                <a:lnTo>
                  <a:pt x="1582737" y="1084818"/>
                </a:lnTo>
                <a:lnTo>
                  <a:pt x="1628933" y="1042114"/>
                </a:lnTo>
                <a:lnTo>
                  <a:pt x="1659889" y="1019810"/>
                </a:lnTo>
                <a:lnTo>
                  <a:pt x="1679753" y="979904"/>
                </a:lnTo>
                <a:lnTo>
                  <a:pt x="1698783" y="936783"/>
                </a:lnTo>
                <a:lnTo>
                  <a:pt x="1721862" y="896758"/>
                </a:lnTo>
                <a:lnTo>
                  <a:pt x="1753870" y="866139"/>
                </a:lnTo>
                <a:lnTo>
                  <a:pt x="1798161" y="848677"/>
                </a:lnTo>
                <a:lnTo>
                  <a:pt x="1826260" y="840739"/>
                </a:lnTo>
                <a:lnTo>
                  <a:pt x="1830903" y="830877"/>
                </a:lnTo>
                <a:lnTo>
                  <a:pt x="1869340" y="787003"/>
                </a:lnTo>
                <a:lnTo>
                  <a:pt x="1912163" y="756046"/>
                </a:lnTo>
                <a:lnTo>
                  <a:pt x="1920239" y="750569"/>
                </a:lnTo>
                <a:lnTo>
                  <a:pt x="1930694" y="698256"/>
                </a:lnTo>
                <a:lnTo>
                  <a:pt x="1946269" y="647527"/>
                </a:lnTo>
                <a:lnTo>
                  <a:pt x="1968428" y="599968"/>
                </a:lnTo>
                <a:lnTo>
                  <a:pt x="1998634" y="557164"/>
                </a:lnTo>
                <a:lnTo>
                  <a:pt x="2038350" y="520700"/>
                </a:lnTo>
                <a:lnTo>
                  <a:pt x="2059642" y="505995"/>
                </a:lnTo>
                <a:lnTo>
                  <a:pt x="2082958" y="489743"/>
                </a:lnTo>
                <a:lnTo>
                  <a:pt x="2101750" y="476587"/>
                </a:lnTo>
                <a:lnTo>
                  <a:pt x="2109470" y="471169"/>
                </a:lnTo>
                <a:lnTo>
                  <a:pt x="2120582" y="450849"/>
                </a:lnTo>
                <a:lnTo>
                  <a:pt x="2130742" y="429577"/>
                </a:lnTo>
                <a:lnTo>
                  <a:pt x="2142331" y="409733"/>
                </a:lnTo>
                <a:lnTo>
                  <a:pt x="2198684" y="364764"/>
                </a:lnTo>
                <a:lnTo>
                  <a:pt x="2239700" y="336560"/>
                </a:lnTo>
                <a:lnTo>
                  <a:pt x="2281448" y="310123"/>
                </a:lnTo>
                <a:lnTo>
                  <a:pt x="2324597" y="286491"/>
                </a:lnTo>
                <a:lnTo>
                  <a:pt x="2369820" y="266700"/>
                </a:lnTo>
                <a:lnTo>
                  <a:pt x="2422387" y="268508"/>
                </a:lnTo>
                <a:lnTo>
                  <a:pt x="2474894" y="269890"/>
                </a:lnTo>
                <a:lnTo>
                  <a:pt x="2527279" y="271637"/>
                </a:lnTo>
                <a:lnTo>
                  <a:pt x="2579481" y="274543"/>
                </a:lnTo>
                <a:lnTo>
                  <a:pt x="2631440" y="279400"/>
                </a:lnTo>
                <a:lnTo>
                  <a:pt x="2675413" y="293687"/>
                </a:lnTo>
                <a:lnTo>
                  <a:pt x="2713851" y="344586"/>
                </a:lnTo>
                <a:lnTo>
                  <a:pt x="2726531" y="367506"/>
                </a:lnTo>
                <a:lnTo>
                  <a:pt x="2747545" y="381615"/>
                </a:lnTo>
                <a:lnTo>
                  <a:pt x="2785110" y="393700"/>
                </a:lnTo>
                <a:lnTo>
                  <a:pt x="2799437" y="441999"/>
                </a:lnTo>
                <a:lnTo>
                  <a:pt x="2812097" y="476249"/>
                </a:lnTo>
                <a:lnTo>
                  <a:pt x="2831901" y="504785"/>
                </a:lnTo>
                <a:lnTo>
                  <a:pt x="2867660" y="535939"/>
                </a:lnTo>
                <a:lnTo>
                  <a:pt x="2877503" y="567698"/>
                </a:lnTo>
                <a:lnTo>
                  <a:pt x="2882097" y="582747"/>
                </a:lnTo>
                <a:lnTo>
                  <a:pt x="2882896" y="585329"/>
                </a:lnTo>
                <a:lnTo>
                  <a:pt x="2881355" y="579688"/>
                </a:lnTo>
                <a:lnTo>
                  <a:pt x="2878931" y="570071"/>
                </a:lnTo>
                <a:lnTo>
                  <a:pt x="2877078" y="560720"/>
                </a:lnTo>
                <a:lnTo>
                  <a:pt x="2877252" y="555880"/>
                </a:lnTo>
                <a:lnTo>
                  <a:pt x="2880908" y="559795"/>
                </a:lnTo>
                <a:lnTo>
                  <a:pt x="2889502" y="576710"/>
                </a:lnTo>
                <a:lnTo>
                  <a:pt x="2904490" y="610869"/>
                </a:lnTo>
                <a:lnTo>
                  <a:pt x="2913776" y="643056"/>
                </a:lnTo>
                <a:lnTo>
                  <a:pt x="2920682" y="675957"/>
                </a:lnTo>
                <a:lnTo>
                  <a:pt x="2928064" y="708382"/>
                </a:lnTo>
                <a:lnTo>
                  <a:pt x="2938780" y="739139"/>
                </a:lnTo>
                <a:lnTo>
                  <a:pt x="2946479" y="752276"/>
                </a:lnTo>
                <a:lnTo>
                  <a:pt x="2955607" y="765175"/>
                </a:lnTo>
                <a:lnTo>
                  <a:pt x="2965211" y="778073"/>
                </a:lnTo>
                <a:lnTo>
                  <a:pt x="2974340" y="791210"/>
                </a:lnTo>
                <a:lnTo>
                  <a:pt x="2991088" y="835163"/>
                </a:lnTo>
                <a:lnTo>
                  <a:pt x="3011170" y="878046"/>
                </a:lnTo>
                <a:lnTo>
                  <a:pt x="3032204" y="920690"/>
                </a:lnTo>
                <a:lnTo>
                  <a:pt x="3051810" y="963929"/>
                </a:lnTo>
                <a:lnTo>
                  <a:pt x="3072030" y="987067"/>
                </a:lnTo>
                <a:lnTo>
                  <a:pt x="3100228" y="995679"/>
                </a:lnTo>
                <a:lnTo>
                  <a:pt x="3127712" y="1004292"/>
                </a:lnTo>
                <a:lnTo>
                  <a:pt x="3145790" y="1027429"/>
                </a:lnTo>
                <a:lnTo>
                  <a:pt x="3167975" y="1059140"/>
                </a:lnTo>
                <a:lnTo>
                  <a:pt x="3198495" y="1067752"/>
                </a:lnTo>
                <a:lnTo>
                  <a:pt x="3231872" y="1074935"/>
                </a:lnTo>
                <a:lnTo>
                  <a:pt x="3262630" y="1102360"/>
                </a:lnTo>
                <a:lnTo>
                  <a:pt x="3266201" y="1110257"/>
                </a:lnTo>
                <a:lnTo>
                  <a:pt x="3267392" y="1116964"/>
                </a:lnTo>
                <a:lnTo>
                  <a:pt x="3269059" y="1122719"/>
                </a:lnTo>
                <a:lnTo>
                  <a:pt x="3274060" y="1127760"/>
                </a:lnTo>
                <a:lnTo>
                  <a:pt x="3297651" y="1139586"/>
                </a:lnTo>
                <a:lnTo>
                  <a:pt x="3303726" y="1140221"/>
                </a:lnTo>
                <a:lnTo>
                  <a:pt x="3298103" y="1133117"/>
                </a:lnTo>
                <a:lnTo>
                  <a:pt x="3286601" y="1121727"/>
                </a:lnTo>
                <a:lnTo>
                  <a:pt x="3275039" y="1109503"/>
                </a:lnTo>
                <a:lnTo>
                  <a:pt x="3269237" y="1099899"/>
                </a:lnTo>
                <a:lnTo>
                  <a:pt x="3275014" y="1096367"/>
                </a:lnTo>
                <a:lnTo>
                  <a:pt x="3298190" y="1102360"/>
                </a:lnTo>
                <a:lnTo>
                  <a:pt x="3325931" y="1108471"/>
                </a:lnTo>
                <a:lnTo>
                  <a:pt x="3360102" y="1116964"/>
                </a:lnTo>
                <a:lnTo>
                  <a:pt x="3395702" y="1124505"/>
                </a:lnTo>
                <a:lnTo>
                  <a:pt x="3427730" y="1127760"/>
                </a:lnTo>
                <a:lnTo>
                  <a:pt x="3453467" y="1125041"/>
                </a:lnTo>
                <a:lnTo>
                  <a:pt x="3477418" y="1118393"/>
                </a:lnTo>
                <a:lnTo>
                  <a:pt x="3499703" y="1110079"/>
                </a:lnTo>
                <a:lnTo>
                  <a:pt x="3520440" y="1102360"/>
                </a:lnTo>
                <a:lnTo>
                  <a:pt x="3548677" y="1101268"/>
                </a:lnTo>
                <a:lnTo>
                  <a:pt x="3562508" y="1101248"/>
                </a:lnTo>
                <a:lnTo>
                  <a:pt x="3572767" y="1095752"/>
                </a:lnTo>
                <a:lnTo>
                  <a:pt x="3590290" y="1078229"/>
                </a:lnTo>
                <a:lnTo>
                  <a:pt x="3602990" y="1071244"/>
                </a:lnTo>
                <a:lnTo>
                  <a:pt x="3617594" y="1070927"/>
                </a:lnTo>
                <a:lnTo>
                  <a:pt x="3633152" y="1071086"/>
                </a:lnTo>
                <a:lnTo>
                  <a:pt x="3648710" y="1065529"/>
                </a:lnTo>
                <a:lnTo>
                  <a:pt x="3658373" y="1049734"/>
                </a:lnTo>
                <a:lnTo>
                  <a:pt x="3665061" y="1038225"/>
                </a:lnTo>
                <a:lnTo>
                  <a:pt x="3672462" y="1027668"/>
                </a:lnTo>
                <a:lnTo>
                  <a:pt x="3684270" y="1014729"/>
                </a:lnTo>
                <a:lnTo>
                  <a:pt x="3695184" y="1004847"/>
                </a:lnTo>
                <a:lnTo>
                  <a:pt x="3708717" y="995679"/>
                </a:lnTo>
                <a:lnTo>
                  <a:pt x="3721774" y="986512"/>
                </a:lnTo>
                <a:lnTo>
                  <a:pt x="3731260" y="976629"/>
                </a:lnTo>
                <a:lnTo>
                  <a:pt x="3749206" y="949537"/>
                </a:lnTo>
                <a:lnTo>
                  <a:pt x="3757482" y="936823"/>
                </a:lnTo>
                <a:lnTo>
                  <a:pt x="3758611" y="935036"/>
                </a:lnTo>
                <a:lnTo>
                  <a:pt x="3755115" y="940724"/>
                </a:lnTo>
                <a:lnTo>
                  <a:pt x="3749516" y="950436"/>
                </a:lnTo>
                <a:lnTo>
                  <a:pt x="3744335" y="960719"/>
                </a:lnTo>
                <a:lnTo>
                  <a:pt x="3742096" y="968122"/>
                </a:lnTo>
                <a:lnTo>
                  <a:pt x="3745321" y="969192"/>
                </a:lnTo>
                <a:lnTo>
                  <a:pt x="3756531" y="960479"/>
                </a:lnTo>
                <a:lnTo>
                  <a:pt x="3778250" y="938529"/>
                </a:lnTo>
                <a:lnTo>
                  <a:pt x="3794699" y="890798"/>
                </a:lnTo>
                <a:lnTo>
                  <a:pt x="3815963" y="858733"/>
                </a:lnTo>
                <a:lnTo>
                  <a:pt x="3869039" y="804296"/>
                </a:lnTo>
                <a:lnTo>
                  <a:pt x="3898900" y="763269"/>
                </a:lnTo>
                <a:lnTo>
                  <a:pt x="3907668" y="725489"/>
                </a:lnTo>
                <a:lnTo>
                  <a:pt x="3911421" y="708679"/>
                </a:lnTo>
                <a:lnTo>
                  <a:pt x="3912048" y="706186"/>
                </a:lnTo>
                <a:lnTo>
                  <a:pt x="3911441" y="711358"/>
                </a:lnTo>
                <a:lnTo>
                  <a:pt x="3911488" y="717542"/>
                </a:lnTo>
                <a:lnTo>
                  <a:pt x="3914080" y="718085"/>
                </a:lnTo>
                <a:lnTo>
                  <a:pt x="3921107" y="706335"/>
                </a:lnTo>
                <a:lnTo>
                  <a:pt x="3934460" y="675639"/>
                </a:lnTo>
                <a:lnTo>
                  <a:pt x="3949501" y="629900"/>
                </a:lnTo>
                <a:lnTo>
                  <a:pt x="3959542" y="595471"/>
                </a:lnTo>
                <a:lnTo>
                  <a:pt x="3977679" y="569376"/>
                </a:lnTo>
                <a:lnTo>
                  <a:pt x="4017010" y="548639"/>
                </a:lnTo>
                <a:lnTo>
                  <a:pt x="4034271" y="503549"/>
                </a:lnTo>
                <a:lnTo>
                  <a:pt x="4055739" y="463763"/>
                </a:lnTo>
                <a:lnTo>
                  <a:pt x="4081658" y="428487"/>
                </a:lnTo>
                <a:lnTo>
                  <a:pt x="4112270" y="396930"/>
                </a:lnTo>
                <a:lnTo>
                  <a:pt x="4147820" y="368300"/>
                </a:lnTo>
                <a:lnTo>
                  <a:pt x="4168239" y="334744"/>
                </a:lnTo>
                <a:lnTo>
                  <a:pt x="4186396" y="306546"/>
                </a:lnTo>
                <a:lnTo>
                  <a:pt x="4209077" y="283825"/>
                </a:lnTo>
                <a:lnTo>
                  <a:pt x="4243070" y="266700"/>
                </a:lnTo>
                <a:lnTo>
                  <a:pt x="4251305" y="253047"/>
                </a:lnTo>
                <a:lnTo>
                  <a:pt x="4278630" y="215900"/>
                </a:lnTo>
                <a:lnTo>
                  <a:pt x="4305597" y="207684"/>
                </a:lnTo>
                <a:lnTo>
                  <a:pt x="4314190" y="203200"/>
                </a:lnTo>
                <a:lnTo>
                  <a:pt x="4320619" y="195083"/>
                </a:lnTo>
                <a:lnTo>
                  <a:pt x="4325620" y="184943"/>
                </a:lnTo>
                <a:lnTo>
                  <a:pt x="4330620" y="174089"/>
                </a:lnTo>
                <a:lnTo>
                  <a:pt x="4337050" y="163829"/>
                </a:lnTo>
                <a:lnTo>
                  <a:pt x="4356933" y="146764"/>
                </a:lnTo>
                <a:lnTo>
                  <a:pt x="4378960" y="132079"/>
                </a:lnTo>
                <a:lnTo>
                  <a:pt x="4400986" y="117395"/>
                </a:lnTo>
                <a:lnTo>
                  <a:pt x="4420870" y="100329"/>
                </a:lnTo>
                <a:lnTo>
                  <a:pt x="4443966" y="73615"/>
                </a:lnTo>
                <a:lnTo>
                  <a:pt x="4450446" y="62496"/>
                </a:lnTo>
                <a:lnTo>
                  <a:pt x="4447328" y="61108"/>
                </a:lnTo>
                <a:lnTo>
                  <a:pt x="4441634" y="63585"/>
                </a:lnTo>
                <a:lnTo>
                  <a:pt x="4440382" y="64062"/>
                </a:lnTo>
                <a:lnTo>
                  <a:pt x="4450594" y="56676"/>
                </a:lnTo>
                <a:lnTo>
                  <a:pt x="4479290" y="35560"/>
                </a:lnTo>
                <a:lnTo>
                  <a:pt x="4507971" y="16621"/>
                </a:lnTo>
                <a:lnTo>
                  <a:pt x="4552381" y="9326"/>
                </a:lnTo>
                <a:lnTo>
                  <a:pt x="4602642" y="7945"/>
                </a:lnTo>
                <a:lnTo>
                  <a:pt x="4648880" y="6746"/>
                </a:lnTo>
                <a:lnTo>
                  <a:pt x="4681220" y="0"/>
                </a:lnTo>
              </a:path>
            </a:pathLst>
          </a:custGeom>
          <a:ln w="12579">
            <a:solidFill>
              <a:srgbClr val="990000"/>
            </a:solidFill>
          </a:ln>
        </p:spPr>
        <p:txBody>
          <a:bodyPr wrap="square" lIns="0" tIns="0" rIns="0" bIns="0" rtlCol="0"/>
          <a:lstStyle/>
          <a:p>
            <a:endParaRPr/>
          </a:p>
        </p:txBody>
      </p:sp>
      <p:sp>
        <p:nvSpPr>
          <p:cNvPr id="15" name="object 15"/>
          <p:cNvSpPr txBox="1"/>
          <p:nvPr/>
        </p:nvSpPr>
        <p:spPr>
          <a:xfrm>
            <a:off x="1883410" y="2080259"/>
            <a:ext cx="884555"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990000"/>
                </a:solidFill>
                <a:latin typeface="Times New Roman"/>
                <a:cs typeface="Times New Roman"/>
              </a:rPr>
              <a:t>Expa</a:t>
            </a:r>
            <a:r>
              <a:rPr sz="1600" spc="5" dirty="0">
                <a:solidFill>
                  <a:srgbClr val="990000"/>
                </a:solidFill>
                <a:latin typeface="Times New Roman"/>
                <a:cs typeface="Times New Roman"/>
              </a:rPr>
              <a:t>n</a:t>
            </a:r>
            <a:r>
              <a:rPr sz="1600" spc="-5" dirty="0">
                <a:solidFill>
                  <a:srgbClr val="990000"/>
                </a:solidFill>
                <a:latin typeface="Times New Roman"/>
                <a:cs typeface="Times New Roman"/>
              </a:rPr>
              <a:t>si</a:t>
            </a:r>
            <a:r>
              <a:rPr sz="1600" spc="5" dirty="0">
                <a:solidFill>
                  <a:srgbClr val="990000"/>
                </a:solidFill>
                <a:latin typeface="Times New Roman"/>
                <a:cs typeface="Times New Roman"/>
              </a:rPr>
              <a:t>o</a:t>
            </a:r>
            <a:r>
              <a:rPr sz="1600" dirty="0">
                <a:solidFill>
                  <a:srgbClr val="990000"/>
                </a:solidFill>
                <a:latin typeface="Times New Roman"/>
                <a:cs typeface="Times New Roman"/>
              </a:rPr>
              <a:t>n</a:t>
            </a:r>
            <a:endParaRPr sz="1600">
              <a:latin typeface="Times New Roman"/>
              <a:cs typeface="Times New Roman"/>
            </a:endParaRPr>
          </a:p>
        </p:txBody>
      </p:sp>
      <p:sp>
        <p:nvSpPr>
          <p:cNvPr id="16" name="object 16"/>
          <p:cNvSpPr txBox="1"/>
          <p:nvPr/>
        </p:nvSpPr>
        <p:spPr>
          <a:xfrm>
            <a:off x="3036570" y="254000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17" name="object 17"/>
          <p:cNvSpPr txBox="1"/>
          <p:nvPr/>
        </p:nvSpPr>
        <p:spPr>
          <a:xfrm>
            <a:off x="1710689" y="3095466"/>
            <a:ext cx="662305" cy="665480"/>
          </a:xfrm>
          <a:prstGeom prst="rect">
            <a:avLst/>
          </a:prstGeom>
        </p:spPr>
        <p:txBody>
          <a:bodyPr vert="horz" wrap="square" lIns="0" tIns="76835" rIns="0" bIns="0" rtlCol="0">
            <a:spAutoFit/>
          </a:bodyPr>
          <a:lstStyle/>
          <a:p>
            <a:pPr marL="12700">
              <a:lnSpc>
                <a:spcPct val="100000"/>
              </a:lnSpc>
              <a:spcBef>
                <a:spcPts val="605"/>
              </a:spcBef>
              <a:tabLst>
                <a:tab pos="495934" algn="l"/>
              </a:tabLst>
            </a:pPr>
            <a:r>
              <a:rPr sz="1800" spc="-200" dirty="0">
                <a:latin typeface="Arial Black"/>
                <a:cs typeface="Arial Black"/>
              </a:rPr>
              <a:t>A	B</a:t>
            </a:r>
            <a:endParaRPr sz="1800">
              <a:latin typeface="Arial Black"/>
              <a:cs typeface="Arial Black"/>
            </a:endParaRPr>
          </a:p>
          <a:p>
            <a:pPr marL="44450">
              <a:lnSpc>
                <a:spcPct val="100000"/>
              </a:lnSpc>
              <a:spcBef>
                <a:spcPts val="450"/>
              </a:spcBef>
            </a:pPr>
            <a:r>
              <a:rPr sz="1600" spc="-5" dirty="0">
                <a:latin typeface="Times New Roman"/>
                <a:cs typeface="Times New Roman"/>
              </a:rPr>
              <a:t>Trough</a:t>
            </a:r>
            <a:endParaRPr sz="1600">
              <a:latin typeface="Times New Roman"/>
              <a:cs typeface="Times New Roman"/>
            </a:endParaRPr>
          </a:p>
        </p:txBody>
      </p:sp>
      <p:sp>
        <p:nvSpPr>
          <p:cNvPr id="18" name="object 18"/>
          <p:cNvSpPr txBox="1"/>
          <p:nvPr/>
        </p:nvSpPr>
        <p:spPr>
          <a:xfrm>
            <a:off x="4226559" y="2664459"/>
            <a:ext cx="178435" cy="299720"/>
          </a:xfrm>
          <a:prstGeom prst="rect">
            <a:avLst/>
          </a:prstGeom>
        </p:spPr>
        <p:txBody>
          <a:bodyPr vert="horz" wrap="square" lIns="0" tIns="12700" rIns="0" bIns="0" rtlCol="0">
            <a:spAutoFit/>
          </a:bodyPr>
          <a:lstStyle/>
          <a:p>
            <a:pPr marL="12700">
              <a:lnSpc>
                <a:spcPct val="100000"/>
              </a:lnSpc>
              <a:spcBef>
                <a:spcPts val="100"/>
              </a:spcBef>
            </a:pPr>
            <a:r>
              <a:rPr sz="1800" spc="-100" dirty="0">
                <a:latin typeface="Arial Black"/>
                <a:cs typeface="Arial Black"/>
              </a:rPr>
              <a:t>E</a:t>
            </a:r>
            <a:endParaRPr sz="1800">
              <a:latin typeface="Arial Black"/>
              <a:cs typeface="Arial Black"/>
            </a:endParaRPr>
          </a:p>
        </p:txBody>
      </p:sp>
      <p:sp>
        <p:nvSpPr>
          <p:cNvPr id="19" name="object 19"/>
          <p:cNvSpPr txBox="1"/>
          <p:nvPr/>
        </p:nvSpPr>
        <p:spPr>
          <a:xfrm>
            <a:off x="4685029" y="2639059"/>
            <a:ext cx="165100" cy="299720"/>
          </a:xfrm>
          <a:prstGeom prst="rect">
            <a:avLst/>
          </a:prstGeom>
        </p:spPr>
        <p:txBody>
          <a:bodyPr vert="horz" wrap="square" lIns="0" tIns="12700" rIns="0" bIns="0" rtlCol="0">
            <a:spAutoFit/>
          </a:bodyPr>
          <a:lstStyle/>
          <a:p>
            <a:pPr marL="12700">
              <a:lnSpc>
                <a:spcPct val="100000"/>
              </a:lnSpc>
              <a:spcBef>
                <a:spcPts val="100"/>
              </a:spcBef>
            </a:pPr>
            <a:r>
              <a:rPr sz="1800" spc="-105" dirty="0">
                <a:latin typeface="Arial Black"/>
                <a:cs typeface="Arial Black"/>
              </a:rPr>
              <a:t>F</a:t>
            </a:r>
            <a:endParaRPr sz="1800">
              <a:latin typeface="Arial Black"/>
              <a:cs typeface="Arial Black"/>
            </a:endParaRPr>
          </a:p>
        </p:txBody>
      </p:sp>
      <p:sp>
        <p:nvSpPr>
          <p:cNvPr id="20" name="object 20"/>
          <p:cNvSpPr txBox="1"/>
          <p:nvPr/>
        </p:nvSpPr>
        <p:spPr>
          <a:xfrm>
            <a:off x="3274059" y="1375409"/>
            <a:ext cx="654050" cy="548640"/>
          </a:xfrm>
          <a:prstGeom prst="rect">
            <a:avLst/>
          </a:prstGeom>
        </p:spPr>
        <p:txBody>
          <a:bodyPr vert="horz" wrap="square" lIns="0" tIns="12700" rIns="0" bIns="0" rtlCol="0">
            <a:spAutoFit/>
          </a:bodyPr>
          <a:lstStyle/>
          <a:p>
            <a:pPr marL="37465" algn="ctr">
              <a:lnSpc>
                <a:spcPct val="100000"/>
              </a:lnSpc>
              <a:spcBef>
                <a:spcPts val="100"/>
              </a:spcBef>
            </a:pPr>
            <a:r>
              <a:rPr sz="1600" spc="-5" dirty="0">
                <a:solidFill>
                  <a:srgbClr val="007F00"/>
                </a:solidFill>
                <a:latin typeface="Times New Roman"/>
                <a:cs typeface="Times New Roman"/>
              </a:rPr>
              <a:t>Peak</a:t>
            </a:r>
            <a:endParaRPr sz="1600">
              <a:latin typeface="Times New Roman"/>
              <a:cs typeface="Times New Roman"/>
            </a:endParaRPr>
          </a:p>
          <a:p>
            <a:pPr algn="ctr">
              <a:lnSpc>
                <a:spcPct val="100000"/>
              </a:lnSpc>
              <a:spcBef>
                <a:spcPts val="40"/>
              </a:spcBef>
              <a:tabLst>
                <a:tab pos="462915" algn="l"/>
              </a:tabLst>
            </a:pPr>
            <a:r>
              <a:rPr sz="1800" spc="-105" dirty="0">
                <a:solidFill>
                  <a:srgbClr val="007F00"/>
                </a:solidFill>
                <a:latin typeface="Arial Black"/>
                <a:cs typeface="Arial Black"/>
              </a:rPr>
              <a:t>C	D</a:t>
            </a:r>
            <a:endParaRPr sz="1800">
              <a:latin typeface="Arial Black"/>
              <a:cs typeface="Arial Black"/>
            </a:endParaRPr>
          </a:p>
        </p:txBody>
      </p:sp>
      <p:sp>
        <p:nvSpPr>
          <p:cNvPr id="21" name="object 21"/>
          <p:cNvSpPr/>
          <p:nvPr/>
        </p:nvSpPr>
        <p:spPr>
          <a:xfrm>
            <a:off x="2575560" y="2354579"/>
            <a:ext cx="219710" cy="109220"/>
          </a:xfrm>
          <a:custGeom>
            <a:avLst/>
            <a:gdLst/>
            <a:ahLst/>
            <a:cxnLst/>
            <a:rect l="l" t="t" r="r" b="b"/>
            <a:pathLst>
              <a:path w="219710" h="109219">
                <a:moveTo>
                  <a:pt x="0" y="0"/>
                </a:moveTo>
                <a:lnTo>
                  <a:pt x="219709" y="109220"/>
                </a:lnTo>
              </a:path>
            </a:pathLst>
          </a:custGeom>
          <a:ln w="8890">
            <a:solidFill>
              <a:srgbClr val="990000"/>
            </a:solidFill>
          </a:ln>
        </p:spPr>
        <p:txBody>
          <a:bodyPr wrap="square" lIns="0" tIns="0" rIns="0" bIns="0" rtlCol="0"/>
          <a:lstStyle/>
          <a:p>
            <a:endParaRPr/>
          </a:p>
        </p:txBody>
      </p:sp>
      <p:sp>
        <p:nvSpPr>
          <p:cNvPr id="22" name="object 22"/>
          <p:cNvSpPr/>
          <p:nvPr/>
        </p:nvSpPr>
        <p:spPr>
          <a:xfrm>
            <a:off x="2774950" y="2428239"/>
            <a:ext cx="83820" cy="67310"/>
          </a:xfrm>
          <a:custGeom>
            <a:avLst/>
            <a:gdLst/>
            <a:ahLst/>
            <a:cxnLst/>
            <a:rect l="l" t="t" r="r" b="b"/>
            <a:pathLst>
              <a:path w="83819" h="67310">
                <a:moveTo>
                  <a:pt x="33019" y="0"/>
                </a:moveTo>
                <a:lnTo>
                  <a:pt x="0" y="67310"/>
                </a:lnTo>
                <a:lnTo>
                  <a:pt x="83819" y="67310"/>
                </a:lnTo>
                <a:lnTo>
                  <a:pt x="33019" y="0"/>
                </a:lnTo>
                <a:close/>
              </a:path>
            </a:pathLst>
          </a:custGeom>
          <a:solidFill>
            <a:srgbClr val="990000"/>
          </a:solidFill>
        </p:spPr>
        <p:txBody>
          <a:bodyPr wrap="square" lIns="0" tIns="0" rIns="0" bIns="0" rtlCol="0"/>
          <a:lstStyle/>
          <a:p>
            <a:endParaRPr/>
          </a:p>
        </p:txBody>
      </p:sp>
      <p:sp>
        <p:nvSpPr>
          <p:cNvPr id="23" name="object 23"/>
          <p:cNvSpPr/>
          <p:nvPr/>
        </p:nvSpPr>
        <p:spPr>
          <a:xfrm>
            <a:off x="3765550" y="2472689"/>
            <a:ext cx="199390" cy="149860"/>
          </a:xfrm>
          <a:custGeom>
            <a:avLst/>
            <a:gdLst/>
            <a:ahLst/>
            <a:cxnLst/>
            <a:rect l="l" t="t" r="r" b="b"/>
            <a:pathLst>
              <a:path w="199389" h="149860">
                <a:moveTo>
                  <a:pt x="0" y="149860"/>
                </a:moveTo>
                <a:lnTo>
                  <a:pt x="199389" y="0"/>
                </a:lnTo>
              </a:path>
            </a:pathLst>
          </a:custGeom>
          <a:ln w="8890">
            <a:solidFill>
              <a:srgbClr val="000000"/>
            </a:solidFill>
          </a:ln>
        </p:spPr>
        <p:txBody>
          <a:bodyPr wrap="square" lIns="0" tIns="0" rIns="0" bIns="0" rtlCol="0"/>
          <a:lstStyle/>
          <a:p>
            <a:endParaRPr/>
          </a:p>
        </p:txBody>
      </p:sp>
      <p:sp>
        <p:nvSpPr>
          <p:cNvPr id="24" name="object 24"/>
          <p:cNvSpPr/>
          <p:nvPr/>
        </p:nvSpPr>
        <p:spPr>
          <a:xfrm>
            <a:off x="3938270" y="2430779"/>
            <a:ext cx="82550" cy="74930"/>
          </a:xfrm>
          <a:custGeom>
            <a:avLst/>
            <a:gdLst/>
            <a:ahLst/>
            <a:cxnLst/>
            <a:rect l="l" t="t" r="r" b="b"/>
            <a:pathLst>
              <a:path w="82550" h="74930">
                <a:moveTo>
                  <a:pt x="82550" y="0"/>
                </a:moveTo>
                <a:lnTo>
                  <a:pt x="0" y="15240"/>
                </a:lnTo>
                <a:lnTo>
                  <a:pt x="45719" y="74930"/>
                </a:lnTo>
                <a:lnTo>
                  <a:pt x="82550" y="0"/>
                </a:lnTo>
                <a:close/>
              </a:path>
            </a:pathLst>
          </a:custGeom>
          <a:solidFill>
            <a:srgbClr val="000000"/>
          </a:solidFill>
        </p:spPr>
        <p:txBody>
          <a:bodyPr wrap="square" lIns="0" tIns="0" rIns="0" bIns="0" rtlCol="0"/>
          <a:lstStyle/>
          <a:p>
            <a:endParaRPr/>
          </a:p>
        </p:txBody>
      </p:sp>
      <p:sp>
        <p:nvSpPr>
          <p:cNvPr id="25" name="object 25"/>
          <p:cNvSpPr/>
          <p:nvPr/>
        </p:nvSpPr>
        <p:spPr>
          <a:xfrm>
            <a:off x="2033270" y="3318509"/>
            <a:ext cx="0" cy="260350"/>
          </a:xfrm>
          <a:custGeom>
            <a:avLst/>
            <a:gdLst/>
            <a:ahLst/>
            <a:cxnLst/>
            <a:rect l="l" t="t" r="r" b="b"/>
            <a:pathLst>
              <a:path h="260350">
                <a:moveTo>
                  <a:pt x="0" y="260350"/>
                </a:moveTo>
                <a:lnTo>
                  <a:pt x="0" y="0"/>
                </a:lnTo>
              </a:path>
            </a:pathLst>
          </a:custGeom>
          <a:ln w="8890">
            <a:solidFill>
              <a:srgbClr val="000000"/>
            </a:solidFill>
          </a:ln>
        </p:spPr>
        <p:txBody>
          <a:bodyPr wrap="square" lIns="0" tIns="0" rIns="0" bIns="0" rtlCol="0"/>
          <a:lstStyle/>
          <a:p>
            <a:endParaRPr/>
          </a:p>
        </p:txBody>
      </p:sp>
      <p:sp>
        <p:nvSpPr>
          <p:cNvPr id="26" name="object 26"/>
          <p:cNvSpPr/>
          <p:nvPr/>
        </p:nvSpPr>
        <p:spPr>
          <a:xfrm>
            <a:off x="1996439" y="3247389"/>
            <a:ext cx="74930" cy="76200"/>
          </a:xfrm>
          <a:custGeom>
            <a:avLst/>
            <a:gdLst/>
            <a:ahLst/>
            <a:cxnLst/>
            <a:rect l="l" t="t" r="r" b="b"/>
            <a:pathLst>
              <a:path w="74930" h="76200">
                <a:moveTo>
                  <a:pt x="36830" y="0"/>
                </a:moveTo>
                <a:lnTo>
                  <a:pt x="0" y="76200"/>
                </a:lnTo>
                <a:lnTo>
                  <a:pt x="74930" y="76200"/>
                </a:lnTo>
                <a:lnTo>
                  <a:pt x="36830" y="0"/>
                </a:lnTo>
                <a:close/>
              </a:path>
            </a:pathLst>
          </a:custGeom>
          <a:solidFill>
            <a:srgbClr val="000000"/>
          </a:solidFill>
        </p:spPr>
        <p:txBody>
          <a:bodyPr wrap="square" lIns="0" tIns="0" rIns="0" bIns="0" rtlCol="0"/>
          <a:lstStyle/>
          <a:p>
            <a:endParaRPr/>
          </a:p>
        </p:txBody>
      </p:sp>
      <p:sp>
        <p:nvSpPr>
          <p:cNvPr id="27" name="object 27"/>
          <p:cNvSpPr/>
          <p:nvPr/>
        </p:nvSpPr>
        <p:spPr>
          <a:xfrm>
            <a:off x="3600450" y="1624330"/>
            <a:ext cx="11430" cy="187960"/>
          </a:xfrm>
          <a:custGeom>
            <a:avLst/>
            <a:gdLst/>
            <a:ahLst/>
            <a:cxnLst/>
            <a:rect l="l" t="t" r="r" b="b"/>
            <a:pathLst>
              <a:path w="11429" h="187960">
                <a:moveTo>
                  <a:pt x="11429" y="0"/>
                </a:moveTo>
                <a:lnTo>
                  <a:pt x="0" y="187960"/>
                </a:lnTo>
              </a:path>
            </a:pathLst>
          </a:custGeom>
          <a:ln w="8890">
            <a:solidFill>
              <a:srgbClr val="007F00"/>
            </a:solidFill>
          </a:ln>
        </p:spPr>
        <p:txBody>
          <a:bodyPr wrap="square" lIns="0" tIns="0" rIns="0" bIns="0" rtlCol="0"/>
          <a:lstStyle/>
          <a:p>
            <a:endParaRPr/>
          </a:p>
        </p:txBody>
      </p:sp>
      <p:sp>
        <p:nvSpPr>
          <p:cNvPr id="28" name="object 28"/>
          <p:cNvSpPr/>
          <p:nvPr/>
        </p:nvSpPr>
        <p:spPr>
          <a:xfrm>
            <a:off x="3562350" y="1804670"/>
            <a:ext cx="76200" cy="78740"/>
          </a:xfrm>
          <a:custGeom>
            <a:avLst/>
            <a:gdLst/>
            <a:ahLst/>
            <a:cxnLst/>
            <a:rect l="l" t="t" r="r" b="b"/>
            <a:pathLst>
              <a:path w="76200" h="78739">
                <a:moveTo>
                  <a:pt x="0" y="0"/>
                </a:moveTo>
                <a:lnTo>
                  <a:pt x="33020" y="78739"/>
                </a:lnTo>
                <a:lnTo>
                  <a:pt x="76200" y="5079"/>
                </a:lnTo>
                <a:lnTo>
                  <a:pt x="0" y="0"/>
                </a:lnTo>
                <a:close/>
              </a:path>
            </a:pathLst>
          </a:custGeom>
          <a:solidFill>
            <a:srgbClr val="007F00"/>
          </a:solidFill>
        </p:spPr>
        <p:txBody>
          <a:bodyPr wrap="square" lIns="0" tIns="0" rIns="0" bIns="0" rtlCol="0"/>
          <a:lstStyle/>
          <a:p>
            <a:endParaRPr/>
          </a:p>
        </p:txBody>
      </p:sp>
      <p:sp>
        <p:nvSpPr>
          <p:cNvPr id="29" name="object 29"/>
          <p:cNvSpPr txBox="1"/>
          <p:nvPr/>
        </p:nvSpPr>
        <p:spPr>
          <a:xfrm>
            <a:off x="4249420" y="1541779"/>
            <a:ext cx="88328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990000"/>
                </a:solidFill>
                <a:latin typeface="Times New Roman"/>
                <a:cs typeface="Times New Roman"/>
              </a:rPr>
              <a:t>Expansion</a:t>
            </a:r>
            <a:endParaRPr sz="1600">
              <a:latin typeface="Times New Roman"/>
              <a:cs typeface="Times New Roman"/>
            </a:endParaRPr>
          </a:p>
        </p:txBody>
      </p:sp>
      <p:sp>
        <p:nvSpPr>
          <p:cNvPr id="30" name="object 30"/>
          <p:cNvSpPr/>
          <p:nvPr/>
        </p:nvSpPr>
        <p:spPr>
          <a:xfrm>
            <a:off x="4839970" y="1778000"/>
            <a:ext cx="130810" cy="355600"/>
          </a:xfrm>
          <a:custGeom>
            <a:avLst/>
            <a:gdLst/>
            <a:ahLst/>
            <a:cxnLst/>
            <a:rect l="l" t="t" r="r" b="b"/>
            <a:pathLst>
              <a:path w="130810" h="355600">
                <a:moveTo>
                  <a:pt x="0" y="0"/>
                </a:moveTo>
                <a:lnTo>
                  <a:pt x="130809" y="355600"/>
                </a:lnTo>
              </a:path>
            </a:pathLst>
          </a:custGeom>
          <a:ln w="8890">
            <a:solidFill>
              <a:srgbClr val="990000"/>
            </a:solidFill>
          </a:ln>
        </p:spPr>
        <p:txBody>
          <a:bodyPr wrap="square" lIns="0" tIns="0" rIns="0" bIns="0" rtlCol="0"/>
          <a:lstStyle/>
          <a:p>
            <a:endParaRPr/>
          </a:p>
        </p:txBody>
      </p:sp>
      <p:sp>
        <p:nvSpPr>
          <p:cNvPr id="31" name="object 31"/>
          <p:cNvSpPr/>
          <p:nvPr/>
        </p:nvSpPr>
        <p:spPr>
          <a:xfrm>
            <a:off x="4932679" y="2115820"/>
            <a:ext cx="71120" cy="85090"/>
          </a:xfrm>
          <a:custGeom>
            <a:avLst/>
            <a:gdLst/>
            <a:ahLst/>
            <a:cxnLst/>
            <a:rect l="l" t="t" r="r" b="b"/>
            <a:pathLst>
              <a:path w="71120" h="85089">
                <a:moveTo>
                  <a:pt x="71120" y="0"/>
                </a:moveTo>
                <a:lnTo>
                  <a:pt x="0" y="26669"/>
                </a:lnTo>
                <a:lnTo>
                  <a:pt x="62230" y="85089"/>
                </a:lnTo>
                <a:lnTo>
                  <a:pt x="71120" y="0"/>
                </a:lnTo>
                <a:close/>
              </a:path>
            </a:pathLst>
          </a:custGeom>
          <a:solidFill>
            <a:srgbClr val="990000"/>
          </a:solidFill>
        </p:spPr>
        <p:txBody>
          <a:bodyPr wrap="square" lIns="0" tIns="0" rIns="0" bIns="0" rtlCol="0"/>
          <a:lstStyle/>
          <a:p>
            <a:endParaRPr/>
          </a:p>
        </p:txBody>
      </p:sp>
      <p:sp>
        <p:nvSpPr>
          <p:cNvPr id="32" name="object 32"/>
          <p:cNvSpPr txBox="1"/>
          <p:nvPr/>
        </p:nvSpPr>
        <p:spPr>
          <a:xfrm>
            <a:off x="502919" y="318389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33" name="object 33"/>
          <p:cNvSpPr/>
          <p:nvPr/>
        </p:nvSpPr>
        <p:spPr>
          <a:xfrm>
            <a:off x="1154430" y="3093720"/>
            <a:ext cx="173990" cy="143510"/>
          </a:xfrm>
          <a:custGeom>
            <a:avLst/>
            <a:gdLst/>
            <a:ahLst/>
            <a:cxnLst/>
            <a:rect l="l" t="t" r="r" b="b"/>
            <a:pathLst>
              <a:path w="173990" h="143510">
                <a:moveTo>
                  <a:pt x="0" y="143509"/>
                </a:moveTo>
                <a:lnTo>
                  <a:pt x="173989" y="0"/>
                </a:lnTo>
              </a:path>
            </a:pathLst>
          </a:custGeom>
          <a:ln w="8890">
            <a:solidFill>
              <a:srgbClr val="000000"/>
            </a:solidFill>
          </a:ln>
        </p:spPr>
        <p:txBody>
          <a:bodyPr wrap="square" lIns="0" tIns="0" rIns="0" bIns="0" rtlCol="0"/>
          <a:lstStyle/>
          <a:p>
            <a:endParaRPr/>
          </a:p>
        </p:txBody>
      </p:sp>
      <p:sp>
        <p:nvSpPr>
          <p:cNvPr id="34" name="object 34"/>
          <p:cNvSpPr/>
          <p:nvPr/>
        </p:nvSpPr>
        <p:spPr>
          <a:xfrm>
            <a:off x="1300480" y="3048000"/>
            <a:ext cx="82550" cy="77470"/>
          </a:xfrm>
          <a:custGeom>
            <a:avLst/>
            <a:gdLst/>
            <a:ahLst/>
            <a:cxnLst/>
            <a:rect l="l" t="t" r="r" b="b"/>
            <a:pathLst>
              <a:path w="82550" h="77469">
                <a:moveTo>
                  <a:pt x="82550" y="0"/>
                </a:moveTo>
                <a:lnTo>
                  <a:pt x="0" y="19050"/>
                </a:lnTo>
                <a:lnTo>
                  <a:pt x="48259" y="77470"/>
                </a:lnTo>
                <a:lnTo>
                  <a:pt x="82550" y="0"/>
                </a:lnTo>
                <a:close/>
              </a:path>
            </a:pathLst>
          </a:custGeom>
          <a:solidFill>
            <a:srgbClr val="000000"/>
          </a:solidFill>
        </p:spPr>
        <p:txBody>
          <a:bodyPr wrap="square" lIns="0" tIns="0" rIns="0" bIns="0" rtlCol="0"/>
          <a:lstStyle/>
          <a:p>
            <a:endParaRPr/>
          </a:p>
        </p:txBody>
      </p:sp>
      <p:sp>
        <p:nvSpPr>
          <p:cNvPr id="35" name="object 35"/>
          <p:cNvSpPr txBox="1"/>
          <p:nvPr/>
        </p:nvSpPr>
        <p:spPr>
          <a:xfrm>
            <a:off x="4263390" y="2848609"/>
            <a:ext cx="551180" cy="269240"/>
          </a:xfrm>
          <a:prstGeom prst="rect">
            <a:avLst/>
          </a:prstGeom>
        </p:spPr>
        <p:txBody>
          <a:bodyPr vert="horz" wrap="square" lIns="0" tIns="12700" rIns="0" bIns="0" rtlCol="0">
            <a:spAutoFit/>
          </a:bodyPr>
          <a:lstStyle/>
          <a:p>
            <a:pPr marL="12700">
              <a:lnSpc>
                <a:spcPct val="100000"/>
              </a:lnSpc>
              <a:spcBef>
                <a:spcPts val="100"/>
              </a:spcBef>
            </a:pPr>
            <a:r>
              <a:rPr sz="1600" spc="-10" dirty="0">
                <a:latin typeface="Times New Roman"/>
                <a:cs typeface="Times New Roman"/>
              </a:rPr>
              <a:t>S</a:t>
            </a:r>
            <a:r>
              <a:rPr sz="1600" dirty="0">
                <a:latin typeface="Times New Roman"/>
                <a:cs typeface="Times New Roman"/>
              </a:rPr>
              <a:t>lu</a:t>
            </a:r>
            <a:r>
              <a:rPr sz="1600" spc="-35" dirty="0">
                <a:latin typeface="Times New Roman"/>
                <a:cs typeface="Times New Roman"/>
              </a:rPr>
              <a:t>m</a:t>
            </a:r>
            <a:r>
              <a:rPr sz="1600" dirty="0">
                <a:latin typeface="Times New Roman"/>
                <a:cs typeface="Times New Roman"/>
              </a:rPr>
              <a:t>p</a:t>
            </a:r>
            <a:endParaRPr sz="1600">
              <a:latin typeface="Times New Roman"/>
              <a:cs typeface="Times New Roman"/>
            </a:endParaRPr>
          </a:p>
        </p:txBody>
      </p:sp>
      <p:sp>
        <p:nvSpPr>
          <p:cNvPr id="36" name="object 36"/>
          <p:cNvSpPr/>
          <p:nvPr/>
        </p:nvSpPr>
        <p:spPr>
          <a:xfrm>
            <a:off x="976630" y="1828800"/>
            <a:ext cx="4982210" cy="1186180"/>
          </a:xfrm>
          <a:custGeom>
            <a:avLst/>
            <a:gdLst/>
            <a:ahLst/>
            <a:cxnLst/>
            <a:rect l="l" t="t" r="r" b="b"/>
            <a:pathLst>
              <a:path w="4982210" h="1186180">
                <a:moveTo>
                  <a:pt x="0" y="1186179"/>
                </a:moveTo>
                <a:lnTo>
                  <a:pt x="4982209" y="0"/>
                </a:lnTo>
              </a:path>
            </a:pathLst>
          </a:custGeom>
          <a:ln w="12579">
            <a:solidFill>
              <a:srgbClr val="000099"/>
            </a:solidFill>
          </a:ln>
        </p:spPr>
        <p:txBody>
          <a:bodyPr wrap="square" lIns="0" tIns="0" rIns="0" bIns="0" rtlCol="0"/>
          <a:lstStyle/>
          <a:p>
            <a:endParaRPr/>
          </a:p>
        </p:txBody>
      </p:sp>
      <p:sp>
        <p:nvSpPr>
          <p:cNvPr id="37" name="object 37"/>
          <p:cNvSpPr txBox="1"/>
          <p:nvPr/>
        </p:nvSpPr>
        <p:spPr>
          <a:xfrm>
            <a:off x="693419" y="2900679"/>
            <a:ext cx="172720"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000099"/>
                </a:solidFill>
                <a:latin typeface="Times New Roman"/>
                <a:cs typeface="Times New Roman"/>
              </a:rPr>
              <a:t>G</a:t>
            </a:r>
            <a:endParaRPr sz="1600">
              <a:latin typeface="Times New Roman"/>
              <a:cs typeface="Times New Roman"/>
            </a:endParaRPr>
          </a:p>
        </p:txBody>
      </p:sp>
      <p:sp>
        <p:nvSpPr>
          <p:cNvPr id="38" name="object 38"/>
          <p:cNvSpPr txBox="1"/>
          <p:nvPr/>
        </p:nvSpPr>
        <p:spPr>
          <a:xfrm>
            <a:off x="6007100" y="1670050"/>
            <a:ext cx="239395" cy="269240"/>
          </a:xfrm>
          <a:prstGeom prst="rect">
            <a:avLst/>
          </a:prstGeom>
        </p:spPr>
        <p:txBody>
          <a:bodyPr vert="horz" wrap="square" lIns="0" tIns="12700" rIns="0" bIns="0" rtlCol="0">
            <a:spAutoFit/>
          </a:bodyPr>
          <a:lstStyle/>
          <a:p>
            <a:pPr marL="12700">
              <a:lnSpc>
                <a:spcPct val="100000"/>
              </a:lnSpc>
              <a:spcBef>
                <a:spcPts val="100"/>
              </a:spcBef>
            </a:pPr>
            <a:r>
              <a:rPr sz="1600" spc="-10" dirty="0">
                <a:solidFill>
                  <a:srgbClr val="000099"/>
                </a:solidFill>
                <a:latin typeface="Times New Roman"/>
                <a:cs typeface="Times New Roman"/>
              </a:rPr>
              <a:t>G</a:t>
            </a:r>
            <a:r>
              <a:rPr sz="1600" dirty="0">
                <a:solidFill>
                  <a:srgbClr val="000099"/>
                </a:solidFill>
                <a:latin typeface="Times New Roman"/>
                <a:cs typeface="Times New Roman"/>
              </a:rPr>
              <a:t>’</a:t>
            </a:r>
            <a:endParaRPr sz="16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337820"/>
            <a:ext cx="4729480" cy="513080"/>
          </a:xfrm>
          <a:prstGeom prst="rect">
            <a:avLst/>
          </a:prstGeom>
        </p:spPr>
        <p:txBody>
          <a:bodyPr vert="horz" wrap="square" lIns="0" tIns="12700" rIns="0" bIns="0" rtlCol="0">
            <a:spAutoFit/>
          </a:bodyPr>
          <a:lstStyle/>
          <a:p>
            <a:pPr marL="12700">
              <a:lnSpc>
                <a:spcPct val="100000"/>
              </a:lnSpc>
              <a:spcBef>
                <a:spcPts val="100"/>
              </a:spcBef>
            </a:pPr>
            <a:r>
              <a:rPr dirty="0"/>
              <a:t>Phases </a:t>
            </a:r>
            <a:r>
              <a:rPr spc="-5" dirty="0"/>
              <a:t>of </a:t>
            </a:r>
            <a:r>
              <a:rPr dirty="0"/>
              <a:t>Business</a:t>
            </a:r>
            <a:r>
              <a:rPr spc="-70" dirty="0"/>
              <a:t> </a:t>
            </a:r>
            <a:r>
              <a:rPr spc="-5" dirty="0"/>
              <a:t>Cycle</a:t>
            </a:r>
          </a:p>
        </p:txBody>
      </p:sp>
      <p:sp>
        <p:nvSpPr>
          <p:cNvPr id="3" name="object 3"/>
          <p:cNvSpPr txBox="1"/>
          <p:nvPr/>
        </p:nvSpPr>
        <p:spPr>
          <a:xfrm>
            <a:off x="1145539" y="24752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1430019" y="2500629"/>
            <a:ext cx="7168515" cy="604520"/>
          </a:xfrm>
          <a:prstGeom prst="rect">
            <a:avLst/>
          </a:prstGeom>
        </p:spPr>
        <p:txBody>
          <a:bodyPr vert="horz" wrap="square" lIns="0" tIns="46990" rIns="0" bIns="0" rtlCol="0">
            <a:spAutoFit/>
          </a:bodyPr>
          <a:lstStyle/>
          <a:p>
            <a:pPr marL="12700" marR="5080">
              <a:lnSpc>
                <a:spcPts val="2160"/>
              </a:lnSpc>
              <a:spcBef>
                <a:spcPts val="370"/>
              </a:spcBef>
              <a:tabLst>
                <a:tab pos="893444" algn="l"/>
                <a:tab pos="1689100" algn="l"/>
                <a:tab pos="2216785" algn="l"/>
                <a:tab pos="3152775" algn="l"/>
                <a:tab pos="4062729" algn="l"/>
                <a:tab pos="5398135" algn="l"/>
                <a:tab pos="5967730" algn="l"/>
              </a:tabLst>
            </a:pPr>
            <a:r>
              <a:rPr sz="2000" dirty="0">
                <a:latin typeface="Arial"/>
                <a:cs typeface="Arial"/>
              </a:rPr>
              <a:t>Pr</a:t>
            </a:r>
            <a:r>
              <a:rPr sz="2000" spc="-5" dirty="0">
                <a:latin typeface="Arial"/>
                <a:cs typeface="Arial"/>
              </a:rPr>
              <a:t>i</a:t>
            </a:r>
            <a:r>
              <a:rPr sz="2000" spc="5" dirty="0">
                <a:latin typeface="Arial"/>
                <a:cs typeface="Arial"/>
              </a:rPr>
              <a:t>ce</a:t>
            </a:r>
            <a:r>
              <a:rPr sz="2000" dirty="0">
                <a:latin typeface="Arial"/>
                <a:cs typeface="Arial"/>
              </a:rPr>
              <a:t>s	m</a:t>
            </a:r>
            <a:r>
              <a:rPr sz="2000" spc="5" dirty="0">
                <a:latin typeface="Arial"/>
                <a:cs typeface="Arial"/>
              </a:rPr>
              <a:t>o</a:t>
            </a:r>
            <a:r>
              <a:rPr sz="2000" dirty="0">
                <a:latin typeface="Arial"/>
                <a:cs typeface="Arial"/>
              </a:rPr>
              <a:t>ve	</a:t>
            </a:r>
            <a:r>
              <a:rPr sz="2000" spc="5" dirty="0">
                <a:latin typeface="Arial"/>
                <a:cs typeface="Arial"/>
              </a:rPr>
              <a:t>up</a:t>
            </a:r>
            <a:r>
              <a:rPr sz="2000" dirty="0">
                <a:latin typeface="Arial"/>
                <a:cs typeface="Arial"/>
              </a:rPr>
              <a:t>,	</a:t>
            </a:r>
            <a:r>
              <a:rPr sz="2000" spc="-10" dirty="0">
                <a:latin typeface="Arial"/>
                <a:cs typeface="Arial"/>
              </a:rPr>
              <a:t>m</a:t>
            </a:r>
            <a:r>
              <a:rPr sz="2000" spc="5" dirty="0">
                <a:latin typeface="Arial"/>
                <a:cs typeface="Arial"/>
              </a:rPr>
              <a:t>on</a:t>
            </a:r>
            <a:r>
              <a:rPr sz="2000" spc="-5" dirty="0">
                <a:latin typeface="Arial"/>
                <a:cs typeface="Arial"/>
              </a:rPr>
              <a:t>e</a:t>
            </a:r>
            <a:r>
              <a:rPr sz="2000" dirty="0">
                <a:latin typeface="Arial"/>
                <a:cs typeface="Arial"/>
              </a:rPr>
              <a:t>y	</a:t>
            </a:r>
            <a:r>
              <a:rPr sz="2000" spc="5" dirty="0">
                <a:latin typeface="Arial"/>
                <a:cs typeface="Arial"/>
              </a:rPr>
              <a:t>su</a:t>
            </a:r>
            <a:r>
              <a:rPr sz="2000" spc="-5" dirty="0">
                <a:latin typeface="Arial"/>
                <a:cs typeface="Arial"/>
              </a:rPr>
              <a:t>p</a:t>
            </a:r>
            <a:r>
              <a:rPr sz="2000" spc="5" dirty="0">
                <a:latin typeface="Arial"/>
                <a:cs typeface="Arial"/>
              </a:rPr>
              <a:t>p</a:t>
            </a:r>
            <a:r>
              <a:rPr sz="2000" spc="-5" dirty="0">
                <a:latin typeface="Arial"/>
                <a:cs typeface="Arial"/>
              </a:rPr>
              <a:t>l</a:t>
            </a:r>
            <a:r>
              <a:rPr sz="2000" dirty="0">
                <a:latin typeface="Arial"/>
                <a:cs typeface="Arial"/>
              </a:rPr>
              <a:t>y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spc="-5" dirty="0">
                <a:latin typeface="Arial"/>
                <a:cs typeface="Arial"/>
              </a:rPr>
              <a:t>e</a:t>
            </a:r>
            <a:r>
              <a:rPr sz="2000" spc="5" dirty="0">
                <a:latin typeface="Arial"/>
                <a:cs typeface="Arial"/>
              </a:rPr>
              <a:t>s</a:t>
            </a:r>
            <a:r>
              <a:rPr sz="2000" dirty="0">
                <a:latin typeface="Arial"/>
                <a:cs typeface="Arial"/>
              </a:rPr>
              <a:t>,	s</a:t>
            </a:r>
            <a:r>
              <a:rPr sz="2000" spc="5" dirty="0">
                <a:latin typeface="Arial"/>
                <a:cs typeface="Arial"/>
              </a:rPr>
              <a:t>e</a:t>
            </a:r>
            <a:r>
              <a:rPr sz="2000" spc="-5" dirty="0">
                <a:latin typeface="Arial"/>
                <a:cs typeface="Arial"/>
              </a:rPr>
              <a:t>l</a:t>
            </a:r>
            <a:r>
              <a:rPr sz="2000" dirty="0">
                <a:latin typeface="Arial"/>
                <a:cs typeface="Arial"/>
              </a:rPr>
              <a:t>f	r</a:t>
            </a:r>
            <a:r>
              <a:rPr sz="2000" spc="-5" dirty="0">
                <a:latin typeface="Arial"/>
                <a:cs typeface="Arial"/>
              </a:rPr>
              <a:t>e</a:t>
            </a:r>
            <a:r>
              <a:rPr sz="2000" dirty="0">
                <a:latin typeface="Arial"/>
                <a:cs typeface="Arial"/>
              </a:rPr>
              <a:t>i</a:t>
            </a:r>
            <a:r>
              <a:rPr sz="2000" spc="-5" dirty="0">
                <a:latin typeface="Arial"/>
                <a:cs typeface="Arial"/>
              </a:rPr>
              <a:t>n</a:t>
            </a:r>
            <a:r>
              <a:rPr sz="2000" dirty="0">
                <a:latin typeface="Arial"/>
                <a:cs typeface="Arial"/>
              </a:rPr>
              <a:t>f</a:t>
            </a:r>
            <a:r>
              <a:rPr sz="2000" spc="-5" dirty="0">
                <a:latin typeface="Arial"/>
                <a:cs typeface="Arial"/>
              </a:rPr>
              <a:t>o</a:t>
            </a:r>
            <a:r>
              <a:rPr sz="2000" dirty="0">
                <a:latin typeface="Arial"/>
                <a:cs typeface="Arial"/>
              </a:rPr>
              <a:t>r</a:t>
            </a:r>
            <a:r>
              <a:rPr sz="2000" spc="5" dirty="0">
                <a:latin typeface="Arial"/>
                <a:cs typeface="Arial"/>
              </a:rPr>
              <a:t>c</a:t>
            </a:r>
            <a:r>
              <a:rPr sz="2000"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feature of </a:t>
            </a:r>
            <a:r>
              <a:rPr sz="2000" dirty="0">
                <a:latin typeface="Arial"/>
                <a:cs typeface="Arial"/>
              </a:rPr>
              <a:t>business </a:t>
            </a:r>
            <a:r>
              <a:rPr sz="2000" spc="-5" dirty="0">
                <a:latin typeface="Arial"/>
                <a:cs typeface="Arial"/>
              </a:rPr>
              <a:t>cycle </a:t>
            </a:r>
            <a:r>
              <a:rPr sz="2000" dirty="0">
                <a:latin typeface="Arial"/>
                <a:cs typeface="Arial"/>
              </a:rPr>
              <a:t>pushes </a:t>
            </a:r>
            <a:r>
              <a:rPr sz="2000" spc="-5" dirty="0">
                <a:latin typeface="Arial"/>
                <a:cs typeface="Arial"/>
              </a:rPr>
              <a:t>the </a:t>
            </a:r>
            <a:r>
              <a:rPr sz="2000" dirty="0">
                <a:latin typeface="Arial"/>
                <a:cs typeface="Arial"/>
              </a:rPr>
              <a:t>economy</a:t>
            </a:r>
            <a:r>
              <a:rPr sz="2000" spc="5" dirty="0">
                <a:latin typeface="Arial"/>
                <a:cs typeface="Arial"/>
              </a:rPr>
              <a:t> </a:t>
            </a:r>
            <a:r>
              <a:rPr sz="2000" spc="-5" dirty="0">
                <a:latin typeface="Arial"/>
                <a:cs typeface="Arial"/>
              </a:rPr>
              <a:t>upward.</a:t>
            </a:r>
            <a:endParaRPr sz="2000">
              <a:latin typeface="Arial"/>
              <a:cs typeface="Arial"/>
            </a:endParaRPr>
          </a:p>
        </p:txBody>
      </p:sp>
      <p:sp>
        <p:nvSpPr>
          <p:cNvPr id="5" name="object 5"/>
          <p:cNvSpPr txBox="1"/>
          <p:nvPr/>
        </p:nvSpPr>
        <p:spPr>
          <a:xfrm>
            <a:off x="688340" y="3119120"/>
            <a:ext cx="7825740" cy="391160"/>
          </a:xfrm>
          <a:prstGeom prst="rect">
            <a:avLst/>
          </a:prstGeom>
        </p:spPr>
        <p:txBody>
          <a:bodyPr vert="horz" wrap="square" lIns="0" tIns="12700" rIns="0" bIns="0" rtlCol="0">
            <a:spAutoFit/>
          </a:bodyPr>
          <a:lstStyle/>
          <a:p>
            <a:pPr marL="12700">
              <a:lnSpc>
                <a:spcPct val="100000"/>
              </a:lnSpc>
              <a:spcBef>
                <a:spcPts val="100"/>
              </a:spcBef>
              <a:tabLst>
                <a:tab pos="353695" algn="l"/>
                <a:tab pos="696912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a:t>
            </a:r>
            <a:r>
              <a:rPr sz="2400" b="1" spc="-10" dirty="0">
                <a:latin typeface="Arial"/>
                <a:cs typeface="Arial"/>
              </a:rPr>
              <a:t>e</a:t>
            </a:r>
            <a:r>
              <a:rPr sz="2400" b="1" dirty="0">
                <a:latin typeface="Arial"/>
                <a:cs typeface="Arial"/>
              </a:rPr>
              <a:t>ak</a:t>
            </a:r>
            <a:r>
              <a:rPr sz="2400" dirty="0">
                <a:latin typeface="Arial"/>
                <a:cs typeface="Arial"/>
              </a:rPr>
              <a:t>: the</a:t>
            </a:r>
            <a:r>
              <a:rPr sz="2400" spc="-5" dirty="0">
                <a:latin typeface="Arial"/>
                <a:cs typeface="Arial"/>
              </a:rPr>
              <a:t> </a:t>
            </a:r>
            <a:r>
              <a:rPr sz="2400" spc="-10" dirty="0">
                <a:latin typeface="Arial"/>
                <a:cs typeface="Arial"/>
              </a:rPr>
              <a:t>h</a:t>
            </a:r>
            <a:r>
              <a:rPr sz="2400" spc="-5" dirty="0">
                <a:latin typeface="Arial"/>
                <a:cs typeface="Arial"/>
              </a:rPr>
              <a:t>i</a:t>
            </a:r>
            <a:r>
              <a:rPr sz="2400" spc="-10" dirty="0">
                <a:latin typeface="Arial"/>
                <a:cs typeface="Arial"/>
              </a:rPr>
              <a:t>gh</a:t>
            </a:r>
            <a:r>
              <a:rPr sz="2400" dirty="0">
                <a:latin typeface="Arial"/>
                <a:cs typeface="Arial"/>
              </a:rPr>
              <a:t>e</a:t>
            </a:r>
            <a:r>
              <a:rPr sz="2400" spc="-10" dirty="0">
                <a:latin typeface="Arial"/>
                <a:cs typeface="Arial"/>
              </a:rPr>
              <a:t>s</a:t>
            </a:r>
            <a:r>
              <a:rPr sz="2400" dirty="0">
                <a:latin typeface="Arial"/>
                <a:cs typeface="Arial"/>
              </a:rPr>
              <a:t>t</a:t>
            </a:r>
            <a:r>
              <a:rPr sz="2400" spc="10" dirty="0">
                <a:latin typeface="Arial"/>
                <a:cs typeface="Arial"/>
              </a:rPr>
              <a:t> </a:t>
            </a:r>
            <a:r>
              <a:rPr sz="2400" spc="-10" dirty="0">
                <a:latin typeface="Arial"/>
                <a:cs typeface="Arial"/>
              </a:rPr>
              <a:t>po</a:t>
            </a:r>
            <a:r>
              <a:rPr sz="2400" spc="-5" dirty="0">
                <a:latin typeface="Arial"/>
                <a:cs typeface="Arial"/>
              </a:rPr>
              <a:t>i</a:t>
            </a:r>
            <a:r>
              <a:rPr sz="2400" spc="-10" dirty="0">
                <a:latin typeface="Arial"/>
                <a:cs typeface="Arial"/>
              </a:rPr>
              <a:t>n</a:t>
            </a:r>
            <a:r>
              <a:rPr sz="2400" dirty="0">
                <a:latin typeface="Arial"/>
                <a:cs typeface="Arial"/>
              </a:rPr>
              <a:t>t</a:t>
            </a:r>
            <a:r>
              <a:rPr sz="2400" spc="10" dirty="0">
                <a:latin typeface="Arial"/>
                <a:cs typeface="Arial"/>
              </a:rPr>
              <a:t> </a:t>
            </a:r>
            <a:r>
              <a:rPr sz="2400" spc="-10" dirty="0">
                <a:latin typeface="Arial"/>
                <a:cs typeface="Arial"/>
              </a:rPr>
              <a:t>o</a:t>
            </a:r>
            <a:r>
              <a:rPr sz="2400" dirty="0">
                <a:latin typeface="Arial"/>
                <a:cs typeface="Arial"/>
              </a:rPr>
              <a:t>f </a:t>
            </a:r>
            <a:r>
              <a:rPr sz="2400" spc="-10" dirty="0">
                <a:latin typeface="Arial"/>
                <a:cs typeface="Arial"/>
              </a:rPr>
              <a:t>g</a:t>
            </a:r>
            <a:r>
              <a:rPr sz="2400" spc="5" dirty="0">
                <a:latin typeface="Arial"/>
                <a:cs typeface="Arial"/>
              </a:rPr>
              <a:t>r</a:t>
            </a:r>
            <a:r>
              <a:rPr sz="2400" spc="-10" dirty="0">
                <a:latin typeface="Arial"/>
                <a:cs typeface="Arial"/>
              </a:rPr>
              <a:t>o</a:t>
            </a:r>
            <a:r>
              <a:rPr sz="2400" dirty="0">
                <a:latin typeface="Arial"/>
                <a:cs typeface="Arial"/>
              </a:rPr>
              <a:t>wth; r</a:t>
            </a:r>
            <a:r>
              <a:rPr sz="2400" spc="-5" dirty="0">
                <a:latin typeface="Arial"/>
                <a:cs typeface="Arial"/>
              </a:rPr>
              <a:t>e</a:t>
            </a:r>
            <a:r>
              <a:rPr sz="2400" spc="10" dirty="0">
                <a:latin typeface="Arial"/>
                <a:cs typeface="Arial"/>
              </a:rPr>
              <a:t>f</a:t>
            </a:r>
            <a:r>
              <a:rPr sz="2400" spc="-10" dirty="0">
                <a:latin typeface="Arial"/>
                <a:cs typeface="Arial"/>
              </a:rPr>
              <a:t>e</a:t>
            </a:r>
            <a:r>
              <a:rPr sz="2400" dirty="0">
                <a:latin typeface="Arial"/>
                <a:cs typeface="Arial"/>
              </a:rPr>
              <a:t>r</a:t>
            </a:r>
            <a:r>
              <a:rPr sz="2400" spc="5" dirty="0">
                <a:latin typeface="Arial"/>
                <a:cs typeface="Arial"/>
              </a:rPr>
              <a:t>r</a:t>
            </a:r>
            <a:r>
              <a:rPr sz="2400" spc="-10" dirty="0">
                <a:latin typeface="Arial"/>
                <a:cs typeface="Arial"/>
              </a:rPr>
              <a:t>e</a:t>
            </a:r>
            <a:r>
              <a:rPr sz="2400" dirty="0">
                <a:latin typeface="Arial"/>
                <a:cs typeface="Arial"/>
              </a:rPr>
              <a:t>d</a:t>
            </a:r>
            <a:r>
              <a:rPr sz="2400" spc="-5" dirty="0">
                <a:latin typeface="Arial"/>
                <a:cs typeface="Arial"/>
              </a:rPr>
              <a:t> </a:t>
            </a:r>
            <a:r>
              <a:rPr sz="2400" spc="10" dirty="0">
                <a:latin typeface="Arial"/>
                <a:cs typeface="Arial"/>
              </a:rPr>
              <a:t>t</a:t>
            </a:r>
            <a:r>
              <a:rPr sz="2400" dirty="0">
                <a:latin typeface="Arial"/>
                <a:cs typeface="Arial"/>
              </a:rPr>
              <a:t>o</a:t>
            </a:r>
            <a:r>
              <a:rPr sz="2400" spc="-5" dirty="0">
                <a:latin typeface="Arial"/>
                <a:cs typeface="Arial"/>
              </a:rPr>
              <a:t> </a:t>
            </a:r>
            <a:r>
              <a:rPr sz="2400" spc="-10" dirty="0">
                <a:latin typeface="Arial"/>
                <a:cs typeface="Arial"/>
              </a:rPr>
              <a:t>a</a:t>
            </a:r>
            <a:r>
              <a:rPr sz="2400" dirty="0">
                <a:latin typeface="Arial"/>
                <a:cs typeface="Arial"/>
              </a:rPr>
              <a:t>s	</a:t>
            </a:r>
            <a:r>
              <a:rPr sz="2400" i="1" spc="-10" dirty="0">
                <a:latin typeface="Arial"/>
                <a:cs typeface="Arial"/>
              </a:rPr>
              <a:t>boo</a:t>
            </a:r>
            <a:r>
              <a:rPr sz="2400" i="1" spc="-20" dirty="0">
                <a:latin typeface="Arial"/>
                <a:cs typeface="Arial"/>
              </a:rPr>
              <a:t>m</a:t>
            </a:r>
            <a:r>
              <a:rPr sz="2400" dirty="0">
                <a:latin typeface="Arial"/>
                <a:cs typeface="Arial"/>
              </a:rPr>
              <a:t>.</a:t>
            </a:r>
            <a:endParaRPr sz="2400">
              <a:latin typeface="Arial"/>
              <a:cs typeface="Arial"/>
            </a:endParaRPr>
          </a:p>
        </p:txBody>
      </p:sp>
      <p:sp>
        <p:nvSpPr>
          <p:cNvPr id="6" name="object 6"/>
          <p:cNvSpPr txBox="1"/>
          <p:nvPr/>
        </p:nvSpPr>
        <p:spPr>
          <a:xfrm>
            <a:off x="1145539" y="3459479"/>
            <a:ext cx="142875" cy="701040"/>
          </a:xfrm>
          <a:prstGeom prst="rect">
            <a:avLst/>
          </a:prstGeom>
        </p:spPr>
        <p:txBody>
          <a:bodyPr vert="horz" wrap="square" lIns="0" tIns="45720" rIns="0" bIns="0" rtlCol="0">
            <a:spAutoFit/>
          </a:bodyPr>
          <a:lstStyle/>
          <a:p>
            <a:pPr marL="12700">
              <a:lnSpc>
                <a:spcPct val="100000"/>
              </a:lnSpc>
              <a:spcBef>
                <a:spcPts val="36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260"/>
              </a:spcBef>
            </a:pPr>
            <a:r>
              <a:rPr sz="2000" spc="-585" dirty="0">
                <a:solidFill>
                  <a:srgbClr val="333399"/>
                </a:solidFill>
                <a:latin typeface="Symbol"/>
                <a:cs typeface="Symbol"/>
              </a:rPr>
              <a:t></a:t>
            </a:r>
            <a:endParaRPr sz="2000">
              <a:latin typeface="Symbol"/>
              <a:cs typeface="Symbol"/>
            </a:endParaRPr>
          </a:p>
        </p:txBody>
      </p:sp>
      <p:sp>
        <p:nvSpPr>
          <p:cNvPr id="7" name="object 7"/>
          <p:cNvSpPr txBox="1"/>
          <p:nvPr/>
        </p:nvSpPr>
        <p:spPr>
          <a:xfrm>
            <a:off x="1430019" y="3484879"/>
            <a:ext cx="6030595" cy="701040"/>
          </a:xfrm>
          <a:prstGeom prst="rect">
            <a:avLst/>
          </a:prstGeom>
        </p:spPr>
        <p:txBody>
          <a:bodyPr vert="horz" wrap="square" lIns="0" tIns="12700" rIns="0" bIns="0" rtlCol="0">
            <a:spAutoFit/>
          </a:bodyPr>
          <a:lstStyle/>
          <a:p>
            <a:pPr marL="12700" marR="5080">
              <a:lnSpc>
                <a:spcPct val="110800"/>
              </a:lnSpc>
              <a:spcBef>
                <a:spcPts val="100"/>
              </a:spcBef>
            </a:pPr>
            <a:r>
              <a:rPr sz="2000" spc="-5" dirty="0">
                <a:latin typeface="Arial"/>
                <a:cs typeface="Arial"/>
              </a:rPr>
              <a:t>Stage </a:t>
            </a:r>
            <a:r>
              <a:rPr sz="2000" dirty="0">
                <a:latin typeface="Arial"/>
                <a:cs typeface="Arial"/>
              </a:rPr>
              <a:t>beyond </a:t>
            </a:r>
            <a:r>
              <a:rPr sz="2000" spc="-5" dirty="0">
                <a:latin typeface="Arial"/>
                <a:cs typeface="Arial"/>
              </a:rPr>
              <a:t>which </a:t>
            </a:r>
            <a:r>
              <a:rPr sz="2000" dirty="0">
                <a:latin typeface="Arial"/>
                <a:cs typeface="Arial"/>
              </a:rPr>
              <a:t>no </a:t>
            </a:r>
            <a:r>
              <a:rPr sz="2000" spc="-5" dirty="0">
                <a:latin typeface="Arial"/>
                <a:cs typeface="Arial"/>
              </a:rPr>
              <a:t>further </a:t>
            </a:r>
            <a:r>
              <a:rPr sz="2000" dirty="0">
                <a:latin typeface="Arial"/>
                <a:cs typeface="Arial"/>
              </a:rPr>
              <a:t>expansion </a:t>
            </a:r>
            <a:r>
              <a:rPr sz="2000" spc="-5" dirty="0">
                <a:latin typeface="Arial"/>
                <a:cs typeface="Arial"/>
              </a:rPr>
              <a:t>is </a:t>
            </a:r>
            <a:r>
              <a:rPr sz="2000" dirty="0">
                <a:latin typeface="Arial"/>
                <a:cs typeface="Arial"/>
              </a:rPr>
              <a:t>possible,  Sees </a:t>
            </a:r>
            <a:r>
              <a:rPr sz="2000" spc="-5" dirty="0">
                <a:latin typeface="Arial"/>
                <a:cs typeface="Arial"/>
              </a:rPr>
              <a:t>the downward </a:t>
            </a:r>
            <a:r>
              <a:rPr sz="2000" dirty="0">
                <a:latin typeface="Arial"/>
                <a:cs typeface="Arial"/>
              </a:rPr>
              <a:t>turning</a:t>
            </a:r>
            <a:r>
              <a:rPr sz="2000" spc="-10" dirty="0">
                <a:latin typeface="Arial"/>
                <a:cs typeface="Arial"/>
              </a:rPr>
              <a:t> </a:t>
            </a:r>
            <a:r>
              <a:rPr sz="2000" spc="-5" dirty="0">
                <a:latin typeface="Arial"/>
                <a:cs typeface="Arial"/>
              </a:rPr>
              <a:t>point.</a:t>
            </a:r>
            <a:endParaRPr sz="2000">
              <a:latin typeface="Arial"/>
              <a:cs typeface="Arial"/>
            </a:endParaRPr>
          </a:p>
        </p:txBody>
      </p:sp>
      <p:sp>
        <p:nvSpPr>
          <p:cNvPr id="8" name="object 8"/>
          <p:cNvSpPr txBox="1"/>
          <p:nvPr/>
        </p:nvSpPr>
        <p:spPr>
          <a:xfrm>
            <a:off x="688340" y="4199890"/>
            <a:ext cx="7916545" cy="1125220"/>
          </a:xfrm>
          <a:prstGeom prst="rect">
            <a:avLst/>
          </a:prstGeom>
        </p:spPr>
        <p:txBody>
          <a:bodyPr vert="horz" wrap="square" lIns="0" tIns="53975" rIns="0" bIns="0" rtlCol="0">
            <a:spAutoFit/>
          </a:bodyPr>
          <a:lstStyle/>
          <a:p>
            <a:pPr marL="354330" marR="5080" indent="-341630">
              <a:lnSpc>
                <a:spcPts val="2590"/>
              </a:lnSpc>
              <a:spcBef>
                <a:spcPts val="425"/>
              </a:spcBef>
              <a:buClr>
                <a:srgbClr val="333399"/>
              </a:buClr>
              <a:buFont typeface="Symbol"/>
              <a:buChar char=""/>
              <a:tabLst>
                <a:tab pos="353695" algn="l"/>
                <a:tab pos="354330" algn="l"/>
                <a:tab pos="4023360" algn="l"/>
                <a:tab pos="5206365" algn="l"/>
                <a:tab pos="5895340" algn="l"/>
                <a:tab pos="7174230" algn="l"/>
              </a:tabLst>
            </a:pPr>
            <a:r>
              <a:rPr sz="2400" b="1" spc="-5" dirty="0">
                <a:latin typeface="Arial"/>
                <a:cs typeface="Arial"/>
              </a:rPr>
              <a:t>C</a:t>
            </a:r>
            <a:r>
              <a:rPr sz="2400" b="1" dirty="0">
                <a:latin typeface="Arial"/>
                <a:cs typeface="Arial"/>
              </a:rPr>
              <a:t>o</a:t>
            </a:r>
            <a:r>
              <a:rPr sz="2400" b="1" spc="-10" dirty="0">
                <a:latin typeface="Arial"/>
                <a:cs typeface="Arial"/>
              </a:rPr>
              <a:t>n</a:t>
            </a:r>
            <a:r>
              <a:rPr sz="2400" b="1" dirty="0">
                <a:latin typeface="Arial"/>
                <a:cs typeface="Arial"/>
              </a:rPr>
              <a:t>tr</a:t>
            </a:r>
            <a:r>
              <a:rPr sz="2400" b="1" spc="-10" dirty="0">
                <a:latin typeface="Arial"/>
                <a:cs typeface="Arial"/>
              </a:rPr>
              <a:t>ac</a:t>
            </a:r>
            <a:r>
              <a:rPr sz="2400" b="1" spc="5" dirty="0">
                <a:latin typeface="Arial"/>
                <a:cs typeface="Arial"/>
              </a:rPr>
              <a:t>t</a:t>
            </a:r>
            <a:r>
              <a:rPr sz="2400" b="1" dirty="0">
                <a:latin typeface="Arial"/>
                <a:cs typeface="Arial"/>
              </a:rPr>
              <a:t>i</a:t>
            </a:r>
            <a:r>
              <a:rPr sz="2400" b="1" spc="-10" dirty="0">
                <a:latin typeface="Arial"/>
                <a:cs typeface="Arial"/>
              </a:rPr>
              <a:t>o</a:t>
            </a:r>
            <a:r>
              <a:rPr sz="2400" b="1" dirty="0">
                <a:latin typeface="Arial"/>
                <a:cs typeface="Arial"/>
              </a:rPr>
              <a:t>n/</a:t>
            </a: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5" dirty="0">
                <a:latin typeface="Arial"/>
                <a:cs typeface="Arial"/>
              </a:rPr>
              <a:t>n</a:t>
            </a:r>
            <a:r>
              <a:rPr sz="2400" dirty="0">
                <a:latin typeface="Arial"/>
                <a:cs typeface="Arial"/>
              </a:rPr>
              <a:t>:	</a:t>
            </a:r>
            <a:r>
              <a:rPr sz="2400" spc="25" dirty="0">
                <a:latin typeface="Arial"/>
                <a:cs typeface="Arial"/>
              </a:rPr>
              <a:t>m</a:t>
            </a:r>
            <a:r>
              <a:rPr sz="2400" spc="-15" dirty="0">
                <a:latin typeface="Arial"/>
                <a:cs typeface="Arial"/>
              </a:rPr>
              <a:t>e</a:t>
            </a:r>
            <a:r>
              <a:rPr sz="2400" dirty="0">
                <a:latin typeface="Arial"/>
                <a:cs typeface="Arial"/>
              </a:rPr>
              <a:t>a</a:t>
            </a:r>
            <a:r>
              <a:rPr sz="2400" spc="-10" dirty="0">
                <a:latin typeface="Arial"/>
                <a:cs typeface="Arial"/>
              </a:rPr>
              <a:t>n</a:t>
            </a:r>
            <a:r>
              <a:rPr sz="2400" dirty="0">
                <a:latin typeface="Arial"/>
                <a:cs typeface="Arial"/>
              </a:rPr>
              <a:t>s	t</a:t>
            </a:r>
            <a:r>
              <a:rPr sz="2400" spc="-10" dirty="0">
                <a:latin typeface="Arial"/>
                <a:cs typeface="Arial"/>
              </a:rPr>
              <a:t>h</a:t>
            </a:r>
            <a:r>
              <a:rPr sz="2400" dirty="0">
                <a:latin typeface="Arial"/>
                <a:cs typeface="Arial"/>
              </a:rPr>
              <a:t>e	s</a:t>
            </a:r>
            <a:r>
              <a:rPr sz="2400" spc="-15" dirty="0">
                <a:latin typeface="Arial"/>
                <a:cs typeface="Arial"/>
              </a:rPr>
              <a:t>l</a:t>
            </a:r>
            <a:r>
              <a:rPr sz="2400" dirty="0">
                <a:latin typeface="Arial"/>
                <a:cs typeface="Arial"/>
              </a:rPr>
              <a:t>ow</a:t>
            </a:r>
            <a:r>
              <a:rPr sz="2400" spc="-15" dirty="0">
                <a:latin typeface="Arial"/>
                <a:cs typeface="Arial"/>
              </a:rPr>
              <a:t>i</a:t>
            </a:r>
            <a:r>
              <a:rPr sz="2400" dirty="0">
                <a:latin typeface="Arial"/>
                <a:cs typeface="Arial"/>
              </a:rPr>
              <a:t>ng	</a:t>
            </a:r>
            <a:r>
              <a:rPr sz="2400" spc="-10" dirty="0">
                <a:latin typeface="Arial"/>
                <a:cs typeface="Arial"/>
              </a:rPr>
              <a:t>d</a:t>
            </a:r>
            <a:r>
              <a:rPr sz="2400" dirty="0">
                <a:latin typeface="Arial"/>
                <a:cs typeface="Arial"/>
              </a:rPr>
              <a:t>own  </a:t>
            </a:r>
            <a:r>
              <a:rPr sz="2400" spc="-5" dirty="0">
                <a:latin typeface="Arial"/>
                <a:cs typeface="Arial"/>
              </a:rPr>
              <a:t>process of all economic</a:t>
            </a:r>
            <a:r>
              <a:rPr sz="2400" spc="15" dirty="0">
                <a:latin typeface="Arial"/>
                <a:cs typeface="Arial"/>
              </a:rPr>
              <a:t> </a:t>
            </a:r>
            <a:r>
              <a:rPr sz="2400" spc="-5" dirty="0">
                <a:latin typeface="Arial"/>
                <a:cs typeface="Arial"/>
              </a:rPr>
              <a:t>activities.</a:t>
            </a:r>
            <a:endParaRPr sz="2400">
              <a:latin typeface="Arial"/>
              <a:cs typeface="Arial"/>
            </a:endParaRPr>
          </a:p>
          <a:p>
            <a:pPr marL="354330" indent="-341630">
              <a:lnSpc>
                <a:spcPct val="100000"/>
              </a:lnSpc>
              <a:spcBef>
                <a:spcPts val="275"/>
              </a:spcBef>
              <a:buClr>
                <a:srgbClr val="333399"/>
              </a:buClr>
              <a:buFont typeface="Symbol"/>
              <a:buChar char=""/>
              <a:tabLst>
                <a:tab pos="353695" algn="l"/>
                <a:tab pos="354330" algn="l"/>
              </a:tabLst>
            </a:pPr>
            <a:r>
              <a:rPr sz="2400" b="1" spc="-5" dirty="0">
                <a:latin typeface="Arial"/>
                <a:cs typeface="Arial"/>
              </a:rPr>
              <a:t>Trough </a:t>
            </a:r>
            <a:r>
              <a:rPr sz="2400" b="1" dirty="0">
                <a:latin typeface="Arial"/>
                <a:cs typeface="Arial"/>
              </a:rPr>
              <a:t>or Slump</a:t>
            </a:r>
            <a:r>
              <a:rPr sz="2400" dirty="0">
                <a:latin typeface="Arial"/>
                <a:cs typeface="Arial"/>
              </a:rPr>
              <a:t>: </a:t>
            </a:r>
            <a:r>
              <a:rPr sz="2400" spc="-5" dirty="0">
                <a:latin typeface="Arial"/>
                <a:cs typeface="Arial"/>
              </a:rPr>
              <a:t>the lowest ebb of economic</a:t>
            </a:r>
            <a:r>
              <a:rPr sz="2400" spc="-10" dirty="0">
                <a:latin typeface="Arial"/>
                <a:cs typeface="Arial"/>
              </a:rPr>
              <a:t> </a:t>
            </a:r>
            <a:r>
              <a:rPr sz="2400" spc="-5" dirty="0">
                <a:latin typeface="Arial"/>
                <a:cs typeface="Arial"/>
              </a:rPr>
              <a:t>cycle.</a:t>
            </a:r>
            <a:endParaRPr sz="2400">
              <a:latin typeface="Arial"/>
              <a:cs typeface="Arial"/>
            </a:endParaRPr>
          </a:p>
        </p:txBody>
      </p:sp>
      <p:sp>
        <p:nvSpPr>
          <p:cNvPr id="9" name="object 9"/>
          <p:cNvSpPr txBox="1"/>
          <p:nvPr/>
        </p:nvSpPr>
        <p:spPr>
          <a:xfrm>
            <a:off x="1145539" y="530605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430019" y="5331459"/>
            <a:ext cx="7171055" cy="604520"/>
          </a:xfrm>
          <a:prstGeom prst="rect">
            <a:avLst/>
          </a:prstGeom>
        </p:spPr>
        <p:txBody>
          <a:bodyPr vert="horz" wrap="square" lIns="0" tIns="46990" rIns="0" bIns="0" rtlCol="0">
            <a:spAutoFit/>
          </a:bodyPr>
          <a:lstStyle/>
          <a:p>
            <a:pPr marL="12700" marR="5080">
              <a:lnSpc>
                <a:spcPts val="2160"/>
              </a:lnSpc>
              <a:spcBef>
                <a:spcPts val="370"/>
              </a:spcBef>
              <a:tabLst>
                <a:tab pos="1170305" algn="l"/>
                <a:tab pos="1581785" algn="l"/>
                <a:tab pos="2078355" algn="l"/>
                <a:tab pos="2700020" algn="l"/>
                <a:tab pos="3620770" algn="l"/>
                <a:tab pos="4313555" algn="l"/>
                <a:tab pos="4654550" algn="l"/>
                <a:tab pos="5150485" algn="l"/>
                <a:tab pos="5942965" algn="l"/>
                <a:tab pos="6691630" algn="l"/>
              </a:tabLst>
            </a:pPr>
            <a:r>
              <a:rPr sz="2000" spc="5" dirty="0">
                <a:latin typeface="Arial"/>
                <a:cs typeface="Arial"/>
              </a:rPr>
              <a:t>Fo</a:t>
            </a:r>
            <a:r>
              <a:rPr sz="2000" spc="-5" dirty="0">
                <a:latin typeface="Arial"/>
                <a:cs typeface="Arial"/>
              </a:rPr>
              <a:t>ll</a:t>
            </a:r>
            <a:r>
              <a:rPr sz="2000" spc="5" dirty="0">
                <a:latin typeface="Arial"/>
                <a:cs typeface="Arial"/>
              </a:rPr>
              <a:t>o</a:t>
            </a:r>
            <a:r>
              <a:rPr sz="2000" spc="-15" dirty="0">
                <a:latin typeface="Arial"/>
                <a:cs typeface="Arial"/>
              </a:rPr>
              <a:t>w</a:t>
            </a:r>
            <a:r>
              <a:rPr sz="2000" spc="-5" dirty="0">
                <a:latin typeface="Arial"/>
                <a:cs typeface="Arial"/>
              </a:rPr>
              <a:t>e</a:t>
            </a:r>
            <a:r>
              <a:rPr sz="2000" dirty="0">
                <a:latin typeface="Arial"/>
                <a:cs typeface="Arial"/>
              </a:rPr>
              <a:t>d	</a:t>
            </a:r>
            <a:r>
              <a:rPr sz="2000" spc="5" dirty="0">
                <a:latin typeface="Arial"/>
                <a:cs typeface="Arial"/>
              </a:rPr>
              <a:t>b</a:t>
            </a:r>
            <a:r>
              <a:rPr sz="2000" dirty="0">
                <a:latin typeface="Arial"/>
                <a:cs typeface="Arial"/>
              </a:rPr>
              <a:t>y	t</a:t>
            </a:r>
            <a:r>
              <a:rPr sz="2000" spc="-5" dirty="0">
                <a:latin typeface="Arial"/>
                <a:cs typeface="Arial"/>
              </a:rPr>
              <a:t>h</a:t>
            </a:r>
            <a:r>
              <a:rPr sz="2000" dirty="0">
                <a:latin typeface="Arial"/>
                <a:cs typeface="Arial"/>
              </a:rPr>
              <a:t>e	</a:t>
            </a:r>
            <a:r>
              <a:rPr sz="2000" spc="-5" dirty="0">
                <a:latin typeface="Arial"/>
                <a:cs typeface="Arial"/>
              </a:rPr>
              <a:t>n</a:t>
            </a:r>
            <a:r>
              <a:rPr sz="2000" spc="5" dirty="0">
                <a:latin typeface="Arial"/>
                <a:cs typeface="Arial"/>
              </a:rPr>
              <a:t>e</a:t>
            </a:r>
            <a:r>
              <a:rPr sz="2000" spc="-10" dirty="0">
                <a:latin typeface="Arial"/>
                <a:cs typeface="Arial"/>
              </a:rPr>
              <a:t>x</a:t>
            </a:r>
            <a:r>
              <a:rPr sz="2000" dirty="0">
                <a:latin typeface="Arial"/>
                <a:cs typeface="Arial"/>
              </a:rPr>
              <a:t>t	</a:t>
            </a:r>
            <a:r>
              <a:rPr sz="2000" spc="-10" dirty="0">
                <a:latin typeface="Arial"/>
                <a:cs typeface="Arial"/>
              </a:rPr>
              <a:t>t</a:t>
            </a:r>
            <a:r>
              <a:rPr sz="2000" spc="5" dirty="0">
                <a:latin typeface="Arial"/>
                <a:cs typeface="Arial"/>
              </a:rPr>
              <a:t>u</a:t>
            </a:r>
            <a:r>
              <a:rPr sz="2000" dirty="0">
                <a:latin typeface="Arial"/>
                <a:cs typeface="Arial"/>
              </a:rPr>
              <a:t>r</a:t>
            </a:r>
            <a:r>
              <a:rPr sz="2000" spc="5" dirty="0">
                <a:latin typeface="Arial"/>
                <a:cs typeface="Arial"/>
              </a:rPr>
              <a:t>n</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p</a:t>
            </a:r>
            <a:r>
              <a:rPr sz="2000" spc="5" dirty="0">
                <a:latin typeface="Arial"/>
                <a:cs typeface="Arial"/>
              </a:rPr>
              <a:t>o</a:t>
            </a:r>
            <a:r>
              <a:rPr sz="2000" spc="-5" dirty="0">
                <a:latin typeface="Arial"/>
                <a:cs typeface="Arial"/>
              </a:rPr>
              <a:t>i</a:t>
            </a:r>
            <a:r>
              <a:rPr sz="2000" spc="5" dirty="0">
                <a:latin typeface="Arial"/>
                <a:cs typeface="Arial"/>
              </a:rPr>
              <a:t>n</a:t>
            </a:r>
            <a:r>
              <a:rPr sz="2000" dirty="0">
                <a:latin typeface="Arial"/>
                <a:cs typeface="Arial"/>
              </a:rPr>
              <a:t>t	in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c</a:t>
            </a:r>
            <a:r>
              <a:rPr sz="2000" spc="-10" dirty="0">
                <a:latin typeface="Arial"/>
                <a:cs typeface="Arial"/>
              </a:rPr>
              <a:t>y</a:t>
            </a:r>
            <a:r>
              <a:rPr sz="2000" spc="5" dirty="0">
                <a:latin typeface="Arial"/>
                <a:cs typeface="Arial"/>
              </a:rPr>
              <a:t>c</a:t>
            </a:r>
            <a:r>
              <a:rPr sz="2000" dirty="0">
                <a:latin typeface="Arial"/>
                <a:cs typeface="Arial"/>
              </a:rPr>
              <a:t>l</a:t>
            </a:r>
            <a:r>
              <a:rPr sz="2000" spc="-5" dirty="0">
                <a:latin typeface="Arial"/>
                <a:cs typeface="Arial"/>
              </a:rPr>
              <a:t>e</a:t>
            </a:r>
            <a:r>
              <a:rPr sz="2000" dirty="0">
                <a:latin typeface="Arial"/>
                <a:cs typeface="Arial"/>
              </a:rPr>
              <a:t>,	</a:t>
            </a:r>
            <a:r>
              <a:rPr sz="2000" spc="-15" dirty="0">
                <a:latin typeface="Arial"/>
                <a:cs typeface="Arial"/>
              </a:rPr>
              <a:t>w</a:t>
            </a:r>
            <a:r>
              <a:rPr sz="2000" spc="-5" dirty="0">
                <a:latin typeface="Arial"/>
                <a:cs typeface="Arial"/>
              </a:rPr>
              <a:t>h</a:t>
            </a:r>
            <a:r>
              <a:rPr sz="2000" spc="5" dirty="0">
                <a:latin typeface="Arial"/>
                <a:cs typeface="Arial"/>
              </a:rPr>
              <a:t>e</a:t>
            </a:r>
            <a:r>
              <a:rPr sz="2000" dirty="0">
                <a:latin typeface="Arial"/>
                <a:cs typeface="Arial"/>
              </a:rPr>
              <a:t>n	</a:t>
            </a:r>
            <a:r>
              <a:rPr sz="2000" spc="-5" dirty="0">
                <a:latin typeface="Arial"/>
                <a:cs typeface="Arial"/>
              </a:rPr>
              <a:t>n</a:t>
            </a:r>
            <a:r>
              <a:rPr sz="2000" spc="5" dirty="0">
                <a:latin typeface="Arial"/>
                <a:cs typeface="Arial"/>
              </a:rPr>
              <a:t>e</a:t>
            </a:r>
            <a:r>
              <a:rPr sz="2000" dirty="0">
                <a:latin typeface="Arial"/>
                <a:cs typeface="Arial"/>
              </a:rPr>
              <a:t>w  </a:t>
            </a:r>
            <a:r>
              <a:rPr sz="2000" spc="-5" dirty="0">
                <a:latin typeface="Arial"/>
                <a:cs typeface="Arial"/>
              </a:rPr>
              <a:t>growth </a:t>
            </a:r>
            <a:r>
              <a:rPr sz="2000" dirty="0">
                <a:latin typeface="Arial"/>
                <a:cs typeface="Arial"/>
              </a:rPr>
              <a:t>process </a:t>
            </a:r>
            <a:r>
              <a:rPr sz="2000" spc="-5" dirty="0">
                <a:latin typeface="Arial"/>
                <a:cs typeface="Arial"/>
              </a:rPr>
              <a:t>starts</a:t>
            </a:r>
            <a:r>
              <a:rPr sz="2000" spc="-10" dirty="0">
                <a:latin typeface="Arial"/>
                <a:cs typeface="Arial"/>
              </a:rPr>
              <a:t> </a:t>
            </a:r>
            <a:r>
              <a:rPr sz="2000" dirty="0">
                <a:latin typeface="Arial"/>
                <a:cs typeface="Arial"/>
              </a:rPr>
              <a:t>afresh.</a:t>
            </a:r>
            <a:endParaRPr sz="2000">
              <a:latin typeface="Arial"/>
              <a:cs typeface="Arial"/>
            </a:endParaRPr>
          </a:p>
        </p:txBody>
      </p:sp>
      <p:sp>
        <p:nvSpPr>
          <p:cNvPr id="11" name="object 11"/>
          <p:cNvSpPr txBox="1"/>
          <p:nvPr/>
        </p:nvSpPr>
        <p:spPr>
          <a:xfrm>
            <a:off x="688340" y="948690"/>
            <a:ext cx="7915909" cy="1544320"/>
          </a:xfrm>
          <a:prstGeom prst="rect">
            <a:avLst/>
          </a:prstGeom>
        </p:spPr>
        <p:txBody>
          <a:bodyPr vert="horz" wrap="square" lIns="0" tIns="12700" rIns="0" bIns="0" rtlCol="0">
            <a:spAutoFit/>
          </a:bodyPr>
          <a:lstStyle/>
          <a:p>
            <a:pPr marL="6640830">
              <a:lnSpc>
                <a:spcPct val="100000"/>
              </a:lnSpc>
              <a:spcBef>
                <a:spcPts val="100"/>
              </a:spcBef>
            </a:pPr>
            <a:r>
              <a:rPr sz="1800" spc="-10" dirty="0">
                <a:latin typeface="Arial"/>
                <a:cs typeface="Arial"/>
              </a:rPr>
              <a:t>Contd.</a:t>
            </a:r>
            <a:endParaRPr sz="1800">
              <a:latin typeface="Arial"/>
              <a:cs typeface="Arial"/>
            </a:endParaRPr>
          </a:p>
          <a:p>
            <a:pPr>
              <a:lnSpc>
                <a:spcPct val="100000"/>
              </a:lnSpc>
              <a:spcBef>
                <a:spcPts val="55"/>
              </a:spcBef>
            </a:pPr>
            <a:endParaRPr sz="1750">
              <a:latin typeface="Times New Roman"/>
              <a:cs typeface="Times New Roman"/>
            </a:endParaRPr>
          </a:p>
          <a:p>
            <a:pPr marL="353695" marR="5080" indent="-341630" algn="just">
              <a:lnSpc>
                <a:spcPts val="2590"/>
              </a:lnSpc>
            </a:pPr>
            <a:r>
              <a:rPr sz="3600" spc="-1050" baseline="5787" dirty="0">
                <a:solidFill>
                  <a:srgbClr val="333399"/>
                </a:solidFill>
                <a:latin typeface="Symbol"/>
                <a:cs typeface="Symbol"/>
              </a:rPr>
              <a:t></a:t>
            </a:r>
            <a:r>
              <a:rPr sz="3600" spc="1470" baseline="5787" dirty="0">
                <a:solidFill>
                  <a:srgbClr val="333399"/>
                </a:solidFill>
                <a:latin typeface="Times New Roman"/>
                <a:cs typeface="Times New Roman"/>
              </a:rPr>
              <a:t> </a:t>
            </a:r>
            <a:r>
              <a:rPr sz="2400" b="1" spc="-5" dirty="0">
                <a:latin typeface="Arial"/>
                <a:cs typeface="Arial"/>
              </a:rPr>
              <a:t>Expansion</a:t>
            </a:r>
            <a:r>
              <a:rPr sz="2400" spc="-5" dirty="0">
                <a:latin typeface="Arial"/>
                <a:cs typeface="Arial"/>
              </a:rPr>
              <a:t>: when all </a:t>
            </a:r>
            <a:r>
              <a:rPr sz="2400" dirty="0">
                <a:latin typeface="Arial"/>
                <a:cs typeface="Arial"/>
              </a:rPr>
              <a:t>macro </a:t>
            </a:r>
            <a:r>
              <a:rPr sz="2400" spc="-5" dirty="0">
                <a:latin typeface="Arial"/>
                <a:cs typeface="Arial"/>
              </a:rPr>
              <a:t>economic </a:t>
            </a:r>
            <a:r>
              <a:rPr sz="2400" spc="-10" dirty="0">
                <a:latin typeface="Arial"/>
                <a:cs typeface="Arial"/>
              </a:rPr>
              <a:t>variables </a:t>
            </a:r>
            <a:r>
              <a:rPr sz="2400" spc="-5" dirty="0">
                <a:latin typeface="Arial"/>
                <a:cs typeface="Arial"/>
              </a:rPr>
              <a:t>like  output, </a:t>
            </a:r>
            <a:r>
              <a:rPr sz="2400" dirty="0">
                <a:latin typeface="Arial"/>
                <a:cs typeface="Arial"/>
              </a:rPr>
              <a:t>employment, income </a:t>
            </a:r>
            <a:r>
              <a:rPr sz="2400" spc="-10" dirty="0">
                <a:latin typeface="Arial"/>
                <a:cs typeface="Arial"/>
              </a:rPr>
              <a:t>and </a:t>
            </a:r>
            <a:r>
              <a:rPr sz="2400" spc="-5" dirty="0">
                <a:latin typeface="Arial"/>
                <a:cs typeface="Arial"/>
              </a:rPr>
              <a:t>consumption  increase.</a:t>
            </a:r>
            <a:endParaRPr sz="2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b="1" i="1" dirty="0"/>
              <a:t>1. Expansion or Boom</a:t>
            </a:r>
            <a:endParaRPr lang="en-US" dirty="0"/>
          </a:p>
        </p:txBody>
      </p:sp>
      <p:sp>
        <p:nvSpPr>
          <p:cNvPr id="3" name="Text Placeholder 2"/>
          <p:cNvSpPr>
            <a:spLocks noGrp="1"/>
          </p:cNvSpPr>
          <p:nvPr>
            <p:ph type="body" idx="1"/>
          </p:nvPr>
        </p:nvSpPr>
        <p:spPr>
          <a:xfrm>
            <a:off x="878839" y="1143000"/>
            <a:ext cx="7724140" cy="5755422"/>
          </a:xfrm>
        </p:spPr>
        <p:txBody>
          <a:bodyPr/>
          <a:lstStyle/>
          <a:p>
            <a:pPr algn="just">
              <a:buFont typeface="Wingdings" pitchFamily="2" charset="2"/>
              <a:buChar char="ü"/>
            </a:pPr>
            <a:r>
              <a:rPr lang="en-US" dirty="0"/>
              <a:t>This phase is characterized by an increase in output and employment. There is also an increase in the demand in the market, capital expenditure, sales and subsequently an increase in income and profits. </a:t>
            </a:r>
          </a:p>
          <a:p>
            <a:pPr algn="just">
              <a:buFont typeface="Wingdings" pitchFamily="2" charset="2"/>
              <a:buChar char="ü"/>
            </a:pPr>
            <a:r>
              <a:rPr lang="en-US" dirty="0"/>
              <a:t>This cycle will continue till there is hundred percent utilization of available resources. And the production level will be at the maximum capacity. </a:t>
            </a:r>
          </a:p>
          <a:p>
            <a:pPr algn="just">
              <a:buFont typeface="Wingdings" pitchFamily="2" charset="2"/>
              <a:buChar char="ü"/>
            </a:pPr>
            <a:r>
              <a:rPr lang="en-US" dirty="0"/>
              <a:t>The unemployment rates will be zero with the exception of voluntary unemployment and frictional or structural employment (which is temporary). </a:t>
            </a:r>
          </a:p>
          <a:p>
            <a:pPr algn="just">
              <a:buFont typeface="Wingdings" pitchFamily="2" charset="2"/>
              <a:buChar char="ü"/>
            </a:pPr>
            <a:r>
              <a:rPr lang="en-US" dirty="0"/>
              <a:t>In this phase both the prices and cost increase at a somewhat faster rate. But generally, the public enjoy prosperity and a higher standard of living. The growth rate will eventually </a:t>
            </a:r>
            <a:r>
              <a:rPr lang="en-US" dirty="0" err="1"/>
              <a:t>deaccelerate</a:t>
            </a:r>
            <a:r>
              <a:rPr lang="en-US" dirty="0"/>
              <a:t> as the economy approaches its peak.</a:t>
            </a:r>
          </a:p>
          <a:p>
            <a:pPr algn="just"/>
            <a:endParaRPr lang="en-US" dirty="0"/>
          </a:p>
          <a:p>
            <a:pPr algn="just"/>
            <a:endParaRPr lang="en-US" dirty="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381000"/>
            <a:ext cx="6607809" cy="270193"/>
          </a:xfrm>
        </p:spPr>
        <p:txBody>
          <a:bodyPr/>
          <a:lstStyle/>
          <a:p>
            <a:r>
              <a:rPr lang="en-US" b="1" i="1" dirty="0"/>
              <a:t>2. Peak </a:t>
            </a:r>
            <a:endParaRPr lang="en-US" dirty="0"/>
          </a:p>
        </p:txBody>
      </p:sp>
      <p:sp>
        <p:nvSpPr>
          <p:cNvPr id="3" name="Text Placeholder 2"/>
          <p:cNvSpPr>
            <a:spLocks noGrp="1"/>
          </p:cNvSpPr>
          <p:nvPr>
            <p:ph type="body" idx="1"/>
          </p:nvPr>
        </p:nvSpPr>
        <p:spPr>
          <a:xfrm>
            <a:off x="609600" y="1219200"/>
            <a:ext cx="7993379" cy="4952999"/>
          </a:xfrm>
        </p:spPr>
        <p:txBody>
          <a:bodyPr/>
          <a:lstStyle/>
          <a:p>
            <a:pPr algn="just">
              <a:buFont typeface="Wingdings" pitchFamily="2" charset="2"/>
              <a:buChar char="ü"/>
            </a:pPr>
            <a:r>
              <a:rPr lang="en-US" dirty="0"/>
              <a:t>As the name suggests this is the highest point of all the phases of business cycles. </a:t>
            </a:r>
          </a:p>
          <a:p>
            <a:pPr algn="just">
              <a:buFont typeface="Wingdings" pitchFamily="2" charset="2"/>
              <a:buChar char="ü"/>
            </a:pPr>
            <a:r>
              <a:rPr lang="en-US" dirty="0"/>
              <a:t>At this point the output is maximum, and the involuntary unemployment is basically zero. </a:t>
            </a:r>
          </a:p>
          <a:p>
            <a:pPr algn="just">
              <a:buFont typeface="Wingdings" pitchFamily="2" charset="2"/>
              <a:buChar char="ü"/>
            </a:pPr>
            <a:r>
              <a:rPr lang="en-US" dirty="0"/>
              <a:t>As the economy goes through expansion, inputs become rarer. Their demands increase and so does their prices. This leads to an increase in the price of consumer goods as well.</a:t>
            </a:r>
          </a:p>
          <a:p>
            <a:pPr algn="just">
              <a:buFont typeface="Wingdings" pitchFamily="2" charset="2"/>
              <a:buChar char="ü"/>
            </a:pPr>
            <a:r>
              <a:rPr lang="en-US" dirty="0"/>
              <a:t>Income does not see a proportional increase. </a:t>
            </a:r>
          </a:p>
          <a:p>
            <a:pPr algn="just">
              <a:buFont typeface="Wingdings" pitchFamily="2" charset="2"/>
              <a:buChar char="ü"/>
            </a:pPr>
            <a:r>
              <a:rPr lang="en-US" dirty="0"/>
              <a:t>So consumers have to review their expenses and cut back on their consumption. Aggregate demand in the market will stagnate. This will mark the end of the expansion phase. </a:t>
            </a:r>
          </a:p>
          <a:p>
            <a:pPr algn="just">
              <a:buFont typeface="Wingdings" pitchFamily="2" charset="2"/>
              <a:buChar char="ü"/>
            </a:pPr>
            <a:r>
              <a:rPr lang="en-US" dirty="0"/>
              <a:t>The growth of the economy stabilizes at the peak for a short period. Then it goes in the reverse direction.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609600"/>
            <a:ext cx="6607809" cy="534035"/>
          </a:xfrm>
        </p:spPr>
        <p:txBody>
          <a:bodyPr/>
          <a:lstStyle/>
          <a:p>
            <a:r>
              <a:rPr lang="en-US" dirty="0"/>
              <a:t>3. </a:t>
            </a:r>
            <a:r>
              <a:rPr lang="en-US" b="1" i="1" dirty="0"/>
              <a:t>Contraction </a:t>
            </a:r>
            <a:br>
              <a:rPr lang="en-US" dirty="0"/>
            </a:br>
            <a:endParaRPr lang="en-US" dirty="0"/>
          </a:p>
        </p:txBody>
      </p:sp>
      <p:sp>
        <p:nvSpPr>
          <p:cNvPr id="3" name="Text Placeholder 2"/>
          <p:cNvSpPr>
            <a:spLocks noGrp="1"/>
          </p:cNvSpPr>
          <p:nvPr>
            <p:ph type="body" idx="1"/>
          </p:nvPr>
        </p:nvSpPr>
        <p:spPr>
          <a:xfrm>
            <a:off x="878839" y="1600200"/>
            <a:ext cx="7724140" cy="4739759"/>
          </a:xfrm>
        </p:spPr>
        <p:txBody>
          <a:bodyPr/>
          <a:lstStyle/>
          <a:p>
            <a:pPr algn="just">
              <a:buFont typeface="Wingdings" pitchFamily="2" charset="2"/>
              <a:buChar char="ü"/>
            </a:pPr>
            <a:r>
              <a:rPr lang="en-US" dirty="0"/>
              <a:t>At the peak of an economy, demand is stagnant. Then very soon, demand starts falling in certain sections of the economy. </a:t>
            </a:r>
          </a:p>
          <a:p>
            <a:pPr algn="just">
              <a:buFont typeface="Wingdings" pitchFamily="2" charset="2"/>
              <a:buChar char="ü"/>
            </a:pPr>
            <a:r>
              <a:rPr lang="en-US" dirty="0"/>
              <a:t>This is the start of the contraction phase of the trade cycle, which is the opposite of the expansion phase.</a:t>
            </a:r>
          </a:p>
          <a:p>
            <a:pPr algn="just">
              <a:buFont typeface="Wingdings" pitchFamily="2" charset="2"/>
              <a:buChar char="ü"/>
            </a:pPr>
            <a:r>
              <a:rPr lang="en-US" dirty="0"/>
              <a:t>At this turning point in the economy, the prices of the goods also fall.</a:t>
            </a:r>
          </a:p>
          <a:p>
            <a:pPr algn="just">
              <a:buFont typeface="Wingdings" pitchFamily="2" charset="2"/>
              <a:buChar char="ü"/>
            </a:pPr>
            <a:r>
              <a:rPr lang="en-US" dirty="0"/>
              <a:t>Income levels decreases which decrease consumer spending as well. </a:t>
            </a:r>
          </a:p>
          <a:p>
            <a:pPr algn="just">
              <a:buFont typeface="Wingdings" pitchFamily="2" charset="2"/>
              <a:buChar char="ü"/>
            </a:pPr>
            <a:r>
              <a:rPr lang="en-US" dirty="0"/>
              <a:t>The outlook about the economy is pessimistic and we will see a contraction in economic activities across all sectors. We call this phase recession</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a:t>4.</a:t>
            </a:r>
            <a:r>
              <a:rPr lang="en-US" b="1" i="1" dirty="0"/>
              <a:t> Depression </a:t>
            </a:r>
            <a:endParaRPr lang="en-US" dirty="0"/>
          </a:p>
        </p:txBody>
      </p:sp>
      <p:sp>
        <p:nvSpPr>
          <p:cNvPr id="3" name="Text Placeholder 2"/>
          <p:cNvSpPr>
            <a:spLocks noGrp="1"/>
          </p:cNvSpPr>
          <p:nvPr>
            <p:ph type="body" idx="1"/>
          </p:nvPr>
        </p:nvSpPr>
        <p:spPr>
          <a:xfrm>
            <a:off x="381000" y="990600"/>
            <a:ext cx="8458199" cy="5562600"/>
          </a:xfrm>
        </p:spPr>
        <p:txBody>
          <a:bodyPr/>
          <a:lstStyle/>
          <a:p>
            <a:pPr algn="just">
              <a:buFont typeface="Wingdings" pitchFamily="2" charset="2"/>
              <a:buChar char="ü"/>
            </a:pPr>
            <a:r>
              <a:rPr lang="en-US" dirty="0"/>
              <a:t>Depression is the lowest of the phases of business cycles. It is a severe form of recession. </a:t>
            </a:r>
          </a:p>
          <a:p>
            <a:pPr algn="just">
              <a:buFont typeface="Wingdings" pitchFamily="2" charset="2"/>
              <a:buChar char="ü"/>
            </a:pPr>
            <a:endParaRPr lang="en-US" dirty="0"/>
          </a:p>
          <a:p>
            <a:pPr algn="just">
              <a:buFont typeface="Wingdings" pitchFamily="2" charset="2"/>
              <a:buChar char="ü"/>
            </a:pPr>
            <a:r>
              <a:rPr lang="en-US" dirty="0"/>
              <a:t>In this phase, we will see a negative growth rate in the economy. There is a continuous decrease in demand. The companies that cannot dispose of their stocks keep reducing the prices. </a:t>
            </a:r>
          </a:p>
          <a:p>
            <a:pPr algn="just">
              <a:buFont typeface="Wingdings" pitchFamily="2" charset="2"/>
              <a:buChar char="ü"/>
            </a:pPr>
            <a:endParaRPr lang="en-US" dirty="0"/>
          </a:p>
          <a:p>
            <a:pPr algn="just">
              <a:buFont typeface="Wingdings" pitchFamily="2" charset="2"/>
              <a:buChar char="ü"/>
            </a:pPr>
            <a:r>
              <a:rPr lang="en-US" dirty="0"/>
              <a:t>Some companies will be forced to shut down due to mounting losses. This will adversely affect employment rates.</a:t>
            </a:r>
          </a:p>
          <a:p>
            <a:pPr algn="just">
              <a:buFont typeface="Wingdings" pitchFamily="2" charset="2"/>
              <a:buChar char="ü"/>
            </a:pPr>
            <a:r>
              <a:rPr lang="en-US" dirty="0"/>
              <a:t>The capital and money market also suffer greatly. </a:t>
            </a:r>
          </a:p>
          <a:p>
            <a:pPr algn="just">
              <a:buFont typeface="Wingdings" pitchFamily="2" charset="2"/>
              <a:buChar char="ü"/>
            </a:pPr>
            <a:endParaRPr lang="en-US" dirty="0"/>
          </a:p>
          <a:p>
            <a:pPr algn="just">
              <a:buFont typeface="Wingdings" pitchFamily="2" charset="2"/>
              <a:buChar char="ü"/>
            </a:pPr>
            <a:r>
              <a:rPr lang="en-US" dirty="0"/>
              <a:t>The interest rate is at its lowest. After this phase, the economy will recover by additional investments, and the business cycle will continue.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TotalTime>
  <Words>2080</Words>
  <Application>Microsoft Office PowerPoint</Application>
  <PresentationFormat>On-screen Show (4:3)</PresentationFormat>
  <Paragraphs>227</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Black</vt:lpstr>
      <vt:lpstr>Calibri</vt:lpstr>
      <vt:lpstr>Symbol</vt:lpstr>
      <vt:lpstr>Times New Roman</vt:lpstr>
      <vt:lpstr>Wingdings</vt:lpstr>
      <vt:lpstr>Office Theme</vt:lpstr>
      <vt:lpstr>Business Cycle/Trade Cycle   Dr. Manish Dadhich</vt:lpstr>
      <vt:lpstr>Business Cycle</vt:lpstr>
      <vt:lpstr>Characteristics of Business Cycles</vt:lpstr>
      <vt:lpstr>Phases of Business Cycle</vt:lpstr>
      <vt:lpstr>Phases of Business Cycle</vt:lpstr>
      <vt:lpstr>1. Expansion or Boom</vt:lpstr>
      <vt:lpstr>2. Peak </vt:lpstr>
      <vt:lpstr>3. Contraction  </vt:lpstr>
      <vt:lpstr>4. Depression </vt:lpstr>
      <vt:lpstr>5. Recovery</vt:lpstr>
      <vt:lpstr>What is recession?</vt:lpstr>
      <vt:lpstr>Causes of Business Cycles</vt:lpstr>
      <vt:lpstr>Keynes’ Theory</vt:lpstr>
      <vt:lpstr>Keynes’ Theory</vt:lpstr>
      <vt:lpstr>Keynes’ Theory</vt:lpstr>
      <vt:lpstr>Effects of Business Cycles</vt:lpstr>
      <vt:lpstr>Effects of Business Cycles</vt:lpstr>
      <vt:lpstr>Controlling Business Cycles</vt:lpstr>
      <vt:lpstr>Controlling Business Cycles</vt:lpstr>
      <vt:lpstr>Controlling Business Cycles</vt:lpstr>
      <vt:lpstr>Controlling Business Cycles</vt:lpstr>
      <vt:lpstr>Controlling Business Cycles</vt:lpstr>
      <vt:lpstr>Controlling Business Cycles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Cycles   Dr. Manish Dadhich</dc:title>
  <dc:creator>Manish</dc:creator>
  <cp:lastModifiedBy>Manish Dadhich</cp:lastModifiedBy>
  <cp:revision>6</cp:revision>
  <dcterms:created xsi:type="dcterms:W3CDTF">2018-12-06T09:44:24Z</dcterms:created>
  <dcterms:modified xsi:type="dcterms:W3CDTF">2021-01-12T06:32:52Z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2013-12-03T00:00:00Z</vt:filetime>
  </property>
  <property fmtid="{D5CDD505-2E9C-101B-9397-08002B2CF9AE}" pid="3" name="Creator">
    <vt:lpwstr>pdftk 1.44 - www.pdftk.com</vt:lpwstr>
  </property>
  <property fmtid="{D5CDD505-2E9C-101B-9397-08002B2CF9AE}" pid="4" name="LastSaved">
    <vt:filetime>2018-12-06T00:00:00Z</vt:filetime>
  </property>
</Properties>
</file>