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Lst>
  <p:sldIdLst>
    <p:sldId id="301" r:id="rId2"/>
    <p:sldId id="300" r:id="rId3"/>
    <p:sldId id="303" r:id="rId4"/>
    <p:sldId id="302" r:id="rId5"/>
    <p:sldId id="267" r:id="rId6"/>
    <p:sldId id="268" r:id="rId7"/>
    <p:sldId id="299" r:id="rId8"/>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Transfer and Transmission of Shares</a:t>
            </a:r>
            <a:br>
              <a:rPr lang="en-US" dirty="0"/>
            </a:br>
            <a:endParaRPr lang="en-US" dirty="0"/>
          </a:p>
        </p:txBody>
      </p:sp>
      <p:sp>
        <p:nvSpPr>
          <p:cNvPr id="3" name="Subtitle 2"/>
          <p:cNvSpPr>
            <a:spLocks noGrp="1"/>
          </p:cNvSpPr>
          <p:nvPr>
            <p:ph type="subTitle" idx="1"/>
          </p:nvPr>
        </p:nvSpPr>
        <p:spPr/>
        <p:txBody>
          <a:bodyPr/>
          <a:lstStyle/>
          <a:p>
            <a:r>
              <a:rPr lang="en-US" spc="-10" dirty="0">
                <a:latin typeface="Book Antiqua"/>
                <a:cs typeface="Book Antiqua"/>
              </a:rPr>
              <a:t>Dr. Manish </a:t>
            </a:r>
            <a:r>
              <a:rPr lang="en-US" spc="-10" dirty="0" err="1">
                <a:latin typeface="Book Antiqua"/>
                <a:cs typeface="Book Antiqua"/>
              </a:rPr>
              <a:t>Dadhich</a:t>
            </a:r>
            <a:endParaRPr lang="en-US" dirty="0">
              <a:latin typeface="Book Antiqua"/>
              <a:cs typeface="Book Antiqua"/>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Transfer and Transmission of Shares</a:t>
            </a:r>
            <a:br>
              <a:rPr lang="en-US" dirty="0"/>
            </a:br>
            <a:endParaRPr lang="en-US" dirty="0"/>
          </a:p>
        </p:txBody>
      </p:sp>
      <p:sp>
        <p:nvSpPr>
          <p:cNvPr id="3" name="Content Placeholder 2"/>
          <p:cNvSpPr>
            <a:spLocks noGrp="1"/>
          </p:cNvSpPr>
          <p:nvPr>
            <p:ph idx="1"/>
          </p:nvPr>
        </p:nvSpPr>
        <p:spPr>
          <a:xfrm>
            <a:off x="457200" y="1143000"/>
            <a:ext cx="8229600" cy="4983163"/>
          </a:xfrm>
        </p:spPr>
        <p:txBody>
          <a:bodyPr>
            <a:noAutofit/>
          </a:bodyPr>
          <a:lstStyle/>
          <a:p>
            <a:pPr algn="just">
              <a:buNone/>
            </a:pPr>
            <a:r>
              <a:rPr lang="en-US" sz="2800" b="1" dirty="0"/>
              <a:t>Definition of Transfer of Shares</a:t>
            </a:r>
          </a:p>
          <a:p>
            <a:pPr algn="just"/>
            <a:r>
              <a:rPr lang="en-US" sz="2800" dirty="0"/>
              <a:t>Transfer of shares refers to the intentional transfer of title (rights as well as duties) to shares by one person to another. There are two parties to transfer of shares, i.e. </a:t>
            </a:r>
            <a:r>
              <a:rPr lang="en-US" sz="2800" b="1" dirty="0"/>
              <a:t>transferor and transferee.</a:t>
            </a:r>
          </a:p>
          <a:p>
            <a:pPr algn="just"/>
            <a:r>
              <a:rPr lang="en-US" sz="2800" dirty="0"/>
              <a:t>The shares of the public company are freely transferable unless there is an express restriction provided in the articles of association. However, the company can refuse the transfer of shares, if it has a valid reason for the same. In the case of a private company, there is a restriction on the transfer of shares subject to certain exceptions.</a:t>
            </a:r>
          </a:p>
          <a:p>
            <a:pPr algn="just">
              <a:buNone/>
            </a:pPr>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Autofit/>
          </a:bodyPr>
          <a:lstStyle/>
          <a:p>
            <a:pPr algn="just">
              <a:buNone/>
            </a:pPr>
            <a:r>
              <a:rPr lang="en-US" sz="2800" b="1" dirty="0"/>
              <a:t>Definition of Transmission of Shares</a:t>
            </a:r>
          </a:p>
          <a:p>
            <a:pPr algn="just"/>
            <a:r>
              <a:rPr lang="en-US" sz="2800" dirty="0"/>
              <a:t>There are some cases when the transfer of shares occurs due to the operation of law, i.e. when the registered shareholder is no more, or when he is insolvent or lunatic. Transmission of shares also occurs when the shares are held by a company, and it is wound up.</a:t>
            </a:r>
          </a:p>
          <a:p>
            <a:pPr algn="just"/>
            <a:r>
              <a:rPr lang="en-US" sz="2800" dirty="0"/>
              <a:t>The shares are transferred to the legal representative of the deceased and the official assignee of the insolvent. The transmission is recorded by the company when the transferee gives the proof of entitlement of shares.</a:t>
            </a:r>
          </a:p>
          <a:p>
            <a:pPr algn="just"/>
            <a:endParaRPr 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Autofit/>
          </a:bodyPr>
          <a:lstStyle/>
          <a:p>
            <a:r>
              <a:rPr lang="en-US" sz="3200" b="1" dirty="0"/>
              <a:t>Transfer of Shares Vs Transmission of Shares</a:t>
            </a:r>
            <a:br>
              <a:rPr lang="en-US" sz="3200" b="1" dirty="0"/>
            </a:br>
            <a:endParaRPr lang="en-US" sz="3200" b="1" dirty="0"/>
          </a:p>
        </p:txBody>
      </p:sp>
      <p:graphicFrame>
        <p:nvGraphicFramePr>
          <p:cNvPr id="4" name="Content Placeholder 3"/>
          <p:cNvGraphicFramePr>
            <a:graphicFrameLocks noGrp="1"/>
          </p:cNvGraphicFramePr>
          <p:nvPr>
            <p:ph idx="1"/>
          </p:nvPr>
        </p:nvGraphicFramePr>
        <p:xfrm>
          <a:off x="228600" y="762001"/>
          <a:ext cx="8686800" cy="6397384"/>
        </p:xfrm>
        <a:graphic>
          <a:graphicData uri="http://schemas.openxmlformats.org/drawingml/2006/table">
            <a:tbl>
              <a:tblPr/>
              <a:tblGrid>
                <a:gridCol w="2133600">
                  <a:extLst>
                    <a:ext uri="{9D8B030D-6E8A-4147-A177-3AD203B41FA5}">
                      <a16:colId xmlns:a16="http://schemas.microsoft.com/office/drawing/2014/main" val="20000"/>
                    </a:ext>
                  </a:extLst>
                </a:gridCol>
                <a:gridCol w="3352800">
                  <a:extLst>
                    <a:ext uri="{9D8B030D-6E8A-4147-A177-3AD203B41FA5}">
                      <a16:colId xmlns:a16="http://schemas.microsoft.com/office/drawing/2014/main" val="20001"/>
                    </a:ext>
                  </a:extLst>
                </a:gridCol>
                <a:gridCol w="3200400">
                  <a:extLst>
                    <a:ext uri="{9D8B030D-6E8A-4147-A177-3AD203B41FA5}">
                      <a16:colId xmlns:a16="http://schemas.microsoft.com/office/drawing/2014/main" val="20002"/>
                    </a:ext>
                  </a:extLst>
                </a:gridCol>
              </a:tblGrid>
              <a:tr h="697810">
                <a:tc>
                  <a:txBody>
                    <a:bodyPr/>
                    <a:lstStyle/>
                    <a:p>
                      <a:pPr algn="ctr" fontAlgn="ctr"/>
                      <a:r>
                        <a:rPr lang="en-US" sz="2000" b="1" cap="all" dirty="0"/>
                        <a:t>BASIS FOR COMPARISON</a:t>
                      </a:r>
                    </a:p>
                  </a:txBody>
                  <a:tcPr marL="41295" marR="41295" marT="41295" marB="41295" anchor="ctr">
                    <a:lnL>
                      <a:noFill/>
                    </a:lnL>
                    <a:lnR>
                      <a:noFill/>
                    </a:lnR>
                    <a:lnT>
                      <a:noFill/>
                    </a:lnT>
                    <a:lnB w="9525" cap="flat" cmpd="sng" algn="ctr">
                      <a:solidFill>
                        <a:srgbClr val="DDDDDD"/>
                      </a:solidFill>
                      <a:prstDash val="solid"/>
                      <a:round/>
                      <a:headEnd type="none" w="med" len="med"/>
                      <a:tailEnd type="none" w="med" len="med"/>
                    </a:lnB>
                    <a:solidFill>
                      <a:srgbClr val="D9EDF7"/>
                    </a:solidFill>
                  </a:tcPr>
                </a:tc>
                <a:tc>
                  <a:txBody>
                    <a:bodyPr/>
                    <a:lstStyle/>
                    <a:p>
                      <a:pPr algn="ctr" fontAlgn="ctr"/>
                      <a:r>
                        <a:rPr lang="en-US" sz="2000" b="1" cap="all"/>
                        <a:t>TRANSFER OF SHARES</a:t>
                      </a:r>
                    </a:p>
                  </a:txBody>
                  <a:tcPr marL="41295" marR="41295" marT="41295" marB="41295" anchor="ctr">
                    <a:lnL>
                      <a:noFill/>
                    </a:lnL>
                    <a:lnR>
                      <a:noFill/>
                    </a:lnR>
                    <a:lnT>
                      <a:noFill/>
                    </a:lnT>
                    <a:lnB w="9525" cap="flat" cmpd="sng" algn="ctr">
                      <a:solidFill>
                        <a:srgbClr val="DDDDDD"/>
                      </a:solidFill>
                      <a:prstDash val="solid"/>
                      <a:round/>
                      <a:headEnd type="none" w="med" len="med"/>
                      <a:tailEnd type="none" w="med" len="med"/>
                    </a:lnB>
                    <a:solidFill>
                      <a:srgbClr val="D9EDF7"/>
                    </a:solidFill>
                  </a:tcPr>
                </a:tc>
                <a:tc>
                  <a:txBody>
                    <a:bodyPr/>
                    <a:lstStyle/>
                    <a:p>
                      <a:pPr algn="ctr" fontAlgn="ctr"/>
                      <a:r>
                        <a:rPr lang="en-US" sz="2000" b="1" cap="all"/>
                        <a:t>TRANSMISSION OF SHARES</a:t>
                      </a:r>
                    </a:p>
                  </a:txBody>
                  <a:tcPr marL="41295" marR="41295" marT="41295" marB="41295" anchor="ctr">
                    <a:lnL>
                      <a:noFill/>
                    </a:lnL>
                    <a:lnR>
                      <a:noFill/>
                    </a:lnR>
                    <a:lnT>
                      <a:noFill/>
                    </a:lnT>
                    <a:lnB w="9525" cap="flat" cmpd="sng" algn="ctr">
                      <a:solidFill>
                        <a:srgbClr val="DDDDDD"/>
                      </a:solidFill>
                      <a:prstDash val="solid"/>
                      <a:round/>
                      <a:headEnd type="none" w="med" len="med"/>
                      <a:tailEnd type="none" w="med" len="med"/>
                    </a:lnB>
                    <a:solidFill>
                      <a:srgbClr val="D9EDF7"/>
                    </a:solidFill>
                  </a:tcPr>
                </a:tc>
                <a:extLst>
                  <a:ext uri="{0D108BD9-81ED-4DB2-BD59-A6C34878D82A}">
                    <a16:rowId xmlns:a16="http://schemas.microsoft.com/office/drawing/2014/main" val="10000"/>
                  </a:ext>
                </a:extLst>
              </a:tr>
              <a:tr h="1217729">
                <a:tc>
                  <a:txBody>
                    <a:bodyPr/>
                    <a:lstStyle/>
                    <a:p>
                      <a:pPr algn="l" fontAlgn="t"/>
                      <a:r>
                        <a:rPr lang="en-US" sz="2000" b="1" dirty="0"/>
                        <a:t>Meaning</a:t>
                      </a:r>
                    </a:p>
                  </a:txBody>
                  <a:tcPr marL="41295" marR="41295" marT="41295" marB="41295">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000" b="1" dirty="0"/>
                        <a:t>Transfer of shares refers to the transfer of title to shares, voluntarily, by one party to another.</a:t>
                      </a:r>
                    </a:p>
                  </a:txBody>
                  <a:tcPr marL="41295" marR="41295" marT="41295" marB="41295">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000" b="1" dirty="0"/>
                        <a:t>Transmission of shares means the transfer of title to shares by the operation of law.</a:t>
                      </a:r>
                    </a:p>
                  </a:txBody>
                  <a:tcPr marL="41295" marR="41295" marT="41295" marB="41295">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845444">
                <a:tc>
                  <a:txBody>
                    <a:bodyPr/>
                    <a:lstStyle/>
                    <a:p>
                      <a:pPr algn="l" fontAlgn="t"/>
                      <a:r>
                        <a:rPr lang="en-US" sz="2000" b="1"/>
                        <a:t>Affected by</a:t>
                      </a:r>
                    </a:p>
                  </a:txBody>
                  <a:tcPr marL="41295" marR="41295" marT="41295" marB="41295">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n-US" sz="2000" b="1" dirty="0"/>
                        <a:t>Deliberate act of parties.</a:t>
                      </a:r>
                    </a:p>
                  </a:txBody>
                  <a:tcPr marL="41295" marR="41295" marT="41295" marB="41295">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n-US" sz="2000" b="1" dirty="0"/>
                        <a:t>Insolvency, death, inheritance or lunacy of the member.</a:t>
                      </a:r>
                    </a:p>
                  </a:txBody>
                  <a:tcPr marL="41295" marR="41295" marT="41295" marB="41295">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10002"/>
                  </a:ext>
                </a:extLst>
              </a:tr>
              <a:tr h="473160">
                <a:tc>
                  <a:txBody>
                    <a:bodyPr/>
                    <a:lstStyle/>
                    <a:p>
                      <a:pPr algn="l" fontAlgn="t"/>
                      <a:r>
                        <a:rPr lang="en-US" sz="2000" b="1"/>
                        <a:t>Initiated by</a:t>
                      </a:r>
                    </a:p>
                  </a:txBody>
                  <a:tcPr marL="41295" marR="41295" marT="41295" marB="41295">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000" b="1"/>
                        <a:t>Transferor and transferee</a:t>
                      </a:r>
                    </a:p>
                  </a:txBody>
                  <a:tcPr marL="41295" marR="41295" marT="41295" marB="41295">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000" b="1" dirty="0"/>
                        <a:t>Legal heir or receiver</a:t>
                      </a:r>
                    </a:p>
                  </a:txBody>
                  <a:tcPr marL="41295" marR="41295" marT="41295" marB="41295">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659302">
                <a:tc>
                  <a:txBody>
                    <a:bodyPr/>
                    <a:lstStyle/>
                    <a:p>
                      <a:pPr algn="l" fontAlgn="t"/>
                      <a:r>
                        <a:rPr lang="en-US" sz="2000" b="1"/>
                        <a:t>Consideration</a:t>
                      </a:r>
                    </a:p>
                  </a:txBody>
                  <a:tcPr marL="41295" marR="41295" marT="41295" marB="41295">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n-US" sz="2000" b="1"/>
                        <a:t>Adequate consideration must be there.</a:t>
                      </a:r>
                    </a:p>
                  </a:txBody>
                  <a:tcPr marL="41295" marR="41295" marT="41295" marB="41295">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n-US" sz="2000" b="1" dirty="0"/>
                        <a:t>No consideration is paid.</a:t>
                      </a:r>
                    </a:p>
                  </a:txBody>
                  <a:tcPr marL="41295" marR="41295" marT="41295" marB="41295">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10004"/>
                  </a:ext>
                </a:extLst>
              </a:tr>
              <a:tr h="697810">
                <a:tc>
                  <a:txBody>
                    <a:bodyPr/>
                    <a:lstStyle/>
                    <a:p>
                      <a:pPr algn="l" fontAlgn="t"/>
                      <a:r>
                        <a:rPr lang="en-US" sz="2000" b="1"/>
                        <a:t>Execution of valid transfer deed</a:t>
                      </a:r>
                    </a:p>
                  </a:txBody>
                  <a:tcPr marL="41295" marR="41295" marT="41295" marB="41295">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000" b="1"/>
                        <a:t>Yes</a:t>
                      </a:r>
                    </a:p>
                  </a:txBody>
                  <a:tcPr marL="41295" marR="41295" marT="41295" marB="41295">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000" b="1" dirty="0"/>
                        <a:t>No</a:t>
                      </a:r>
                    </a:p>
                  </a:txBody>
                  <a:tcPr marL="41295" marR="41295" marT="41295" marB="41295">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845444">
                <a:tc>
                  <a:txBody>
                    <a:bodyPr/>
                    <a:lstStyle/>
                    <a:p>
                      <a:pPr algn="l" fontAlgn="t"/>
                      <a:r>
                        <a:rPr lang="en-US" sz="2000" b="1"/>
                        <a:t>Liability</a:t>
                      </a:r>
                    </a:p>
                  </a:txBody>
                  <a:tcPr marL="41295" marR="41295" marT="41295" marB="41295">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n-US" sz="2000" b="1"/>
                        <a:t>Liabilities of transferor cease on the completion of transfer.</a:t>
                      </a:r>
                    </a:p>
                  </a:txBody>
                  <a:tcPr marL="41295" marR="41295" marT="41295" marB="41295">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n-US" sz="2000" b="1" dirty="0"/>
                        <a:t>Original liability of shares continues to exist.</a:t>
                      </a:r>
                    </a:p>
                  </a:txBody>
                  <a:tcPr marL="41295" marR="41295" marT="41295" marB="41295">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10006"/>
                  </a:ext>
                </a:extLst>
              </a:tr>
              <a:tr h="659302">
                <a:tc>
                  <a:txBody>
                    <a:bodyPr/>
                    <a:lstStyle/>
                    <a:p>
                      <a:pPr algn="l" fontAlgn="t"/>
                      <a:r>
                        <a:rPr lang="en-US" sz="2000" b="1" dirty="0"/>
                        <a:t>Stamp duty</a:t>
                      </a:r>
                    </a:p>
                  </a:txBody>
                  <a:tcPr marL="41295" marR="41295" marT="41295" marB="41295">
                    <a:lnL>
                      <a:noFill/>
                    </a:lnL>
                    <a:lnR>
                      <a:noFill/>
                    </a:lnR>
                    <a:lnT w="9525" cap="flat" cmpd="sng" algn="ctr">
                      <a:solidFill>
                        <a:srgbClr val="DDDDDD"/>
                      </a:solidFill>
                      <a:prstDash val="solid"/>
                      <a:round/>
                      <a:headEnd type="none" w="med" len="med"/>
                      <a:tailEnd type="none" w="med" len="med"/>
                    </a:lnT>
                    <a:lnB>
                      <a:noFill/>
                    </a:lnB>
                    <a:solidFill>
                      <a:srgbClr val="F3F3F3"/>
                    </a:solidFill>
                  </a:tcPr>
                </a:tc>
                <a:tc>
                  <a:txBody>
                    <a:bodyPr/>
                    <a:lstStyle/>
                    <a:p>
                      <a:pPr algn="l" fontAlgn="t"/>
                      <a:r>
                        <a:rPr lang="en-US" sz="2000" b="1"/>
                        <a:t>Payable on the market value of shares.</a:t>
                      </a:r>
                    </a:p>
                  </a:txBody>
                  <a:tcPr marL="41295" marR="41295" marT="41295" marB="41295">
                    <a:lnL>
                      <a:noFill/>
                    </a:lnL>
                    <a:lnR>
                      <a:noFill/>
                    </a:lnR>
                    <a:lnT w="9525" cap="flat" cmpd="sng" algn="ctr">
                      <a:solidFill>
                        <a:srgbClr val="DDDDDD"/>
                      </a:solidFill>
                      <a:prstDash val="solid"/>
                      <a:round/>
                      <a:headEnd type="none" w="med" len="med"/>
                      <a:tailEnd type="none" w="med" len="med"/>
                    </a:lnT>
                    <a:lnB>
                      <a:noFill/>
                    </a:lnB>
                    <a:solidFill>
                      <a:srgbClr val="F3F3F3"/>
                    </a:solidFill>
                  </a:tcPr>
                </a:tc>
                <a:tc>
                  <a:txBody>
                    <a:bodyPr/>
                    <a:lstStyle/>
                    <a:p>
                      <a:pPr algn="l" fontAlgn="t"/>
                      <a:r>
                        <a:rPr lang="en-US" sz="2000" b="1" dirty="0"/>
                        <a:t>No need to pay.</a:t>
                      </a:r>
                    </a:p>
                  </a:txBody>
                  <a:tcPr marL="41295" marR="41295" marT="41295" marB="41295">
                    <a:lnL>
                      <a:noFill/>
                    </a:lnL>
                    <a:lnR>
                      <a:noFill/>
                    </a:lnR>
                    <a:lnT w="9525" cap="flat" cmpd="sng" algn="ctr">
                      <a:solidFill>
                        <a:srgbClr val="DDDDDD"/>
                      </a:solidFill>
                      <a:prstDash val="solid"/>
                      <a:round/>
                      <a:headEnd type="none" w="med" len="med"/>
                      <a:tailEnd type="none" w="med" len="med"/>
                    </a:lnT>
                    <a:lnB>
                      <a:noFill/>
                    </a:lnB>
                    <a:solidFill>
                      <a:srgbClr val="F3F3F3"/>
                    </a:solid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41629" y="267970"/>
            <a:ext cx="8564880" cy="1159509"/>
          </a:xfrm>
          <a:prstGeom prst="rect">
            <a:avLst/>
          </a:prstGeom>
          <a:blipFill>
            <a:blip r:embed="rId2" cstate="print"/>
            <a:stretch>
              <a:fillRect/>
            </a:stretch>
          </a:blipFill>
        </p:spPr>
        <p:txBody>
          <a:bodyPr wrap="square" lIns="0" tIns="0" rIns="0" bIns="0" rtlCol="0"/>
          <a:lstStyle/>
          <a:p>
            <a:endParaRPr/>
          </a:p>
        </p:txBody>
      </p:sp>
      <p:sp>
        <p:nvSpPr>
          <p:cNvPr id="3" name="object 3"/>
          <p:cNvSpPr txBox="1"/>
          <p:nvPr/>
        </p:nvSpPr>
        <p:spPr>
          <a:xfrm>
            <a:off x="671830" y="1680209"/>
            <a:ext cx="202565" cy="263525"/>
          </a:xfrm>
          <a:prstGeom prst="rect">
            <a:avLst/>
          </a:prstGeom>
        </p:spPr>
        <p:txBody>
          <a:bodyPr vert="horz" wrap="square" lIns="0" tIns="13970" rIns="0" bIns="0" rtlCol="0">
            <a:spAutoFit/>
          </a:bodyPr>
          <a:lstStyle/>
          <a:p>
            <a:pPr marL="12700">
              <a:lnSpc>
                <a:spcPct val="100000"/>
              </a:lnSpc>
              <a:spcBef>
                <a:spcPts val="110"/>
              </a:spcBef>
            </a:pPr>
            <a:r>
              <a:rPr sz="1550" spc="5" dirty="0">
                <a:solidFill>
                  <a:srgbClr val="F8F8F8"/>
                </a:solidFill>
                <a:latin typeface="Wingdings 2"/>
                <a:cs typeface="Wingdings 2"/>
              </a:rPr>
              <a:t></a:t>
            </a:r>
            <a:endParaRPr sz="1550">
              <a:latin typeface="Wingdings 2"/>
              <a:cs typeface="Wingdings 2"/>
            </a:endParaRPr>
          </a:p>
        </p:txBody>
      </p:sp>
      <p:sp>
        <p:nvSpPr>
          <p:cNvPr id="4" name="object 4"/>
          <p:cNvSpPr txBox="1"/>
          <p:nvPr/>
        </p:nvSpPr>
        <p:spPr>
          <a:xfrm>
            <a:off x="381000" y="1633220"/>
            <a:ext cx="8218169" cy="3706143"/>
          </a:xfrm>
          <a:prstGeom prst="rect">
            <a:avLst/>
          </a:prstGeom>
        </p:spPr>
        <p:txBody>
          <a:bodyPr vert="horz" wrap="square" lIns="0" tIns="12700" rIns="0" bIns="0" rtlCol="0">
            <a:spAutoFit/>
          </a:bodyPr>
          <a:lstStyle/>
          <a:p>
            <a:pPr marL="12700" marR="5080" algn="just">
              <a:lnSpc>
                <a:spcPct val="100000"/>
              </a:lnSpc>
              <a:spcBef>
                <a:spcPts val="100"/>
              </a:spcBef>
            </a:pPr>
            <a:r>
              <a:rPr sz="2400" dirty="0">
                <a:latin typeface="Book Antiqua"/>
                <a:cs typeface="Book Antiqua"/>
              </a:rPr>
              <a:t>Section 108 </a:t>
            </a:r>
            <a:r>
              <a:rPr sz="2400" spc="-5" dirty="0">
                <a:latin typeface="Book Antiqua"/>
                <a:cs typeface="Book Antiqua"/>
              </a:rPr>
              <a:t>provides that </a:t>
            </a:r>
            <a:r>
              <a:rPr sz="2400" dirty="0">
                <a:latin typeface="Book Antiqua"/>
                <a:cs typeface="Book Antiqua"/>
              </a:rPr>
              <a:t>a company </a:t>
            </a:r>
            <a:r>
              <a:rPr sz="2400" spc="-5" dirty="0">
                <a:latin typeface="Book Antiqua"/>
                <a:cs typeface="Book Antiqua"/>
              </a:rPr>
              <a:t>shall not register </a:t>
            </a:r>
            <a:r>
              <a:rPr sz="2400" dirty="0">
                <a:latin typeface="Book Antiqua"/>
                <a:cs typeface="Book Antiqua"/>
              </a:rPr>
              <a:t>a  </a:t>
            </a:r>
            <a:r>
              <a:rPr sz="2400" spc="-5" dirty="0">
                <a:latin typeface="Book Antiqua"/>
                <a:cs typeface="Book Antiqua"/>
              </a:rPr>
              <a:t>transfer of shares </a:t>
            </a:r>
            <a:r>
              <a:rPr sz="2400" dirty="0">
                <a:latin typeface="Book Antiqua"/>
                <a:cs typeface="Book Antiqua"/>
              </a:rPr>
              <a:t>of, </a:t>
            </a:r>
            <a:r>
              <a:rPr sz="2400" spc="-5" dirty="0">
                <a:latin typeface="Book Antiqua"/>
                <a:cs typeface="Book Antiqua"/>
              </a:rPr>
              <a:t>the company, unless </a:t>
            </a:r>
            <a:r>
              <a:rPr sz="2400" dirty="0">
                <a:latin typeface="Book Antiqua"/>
                <a:cs typeface="Book Antiqua"/>
              </a:rPr>
              <a:t>a </a:t>
            </a:r>
            <a:r>
              <a:rPr sz="2400" spc="-5" dirty="0">
                <a:latin typeface="Book Antiqua"/>
                <a:cs typeface="Book Antiqua"/>
              </a:rPr>
              <a:t>proper  transfer deed in Form </a:t>
            </a:r>
            <a:r>
              <a:rPr sz="2400" dirty="0">
                <a:latin typeface="Book Antiqua"/>
                <a:cs typeface="Book Antiqua"/>
              </a:rPr>
              <a:t>7B as </a:t>
            </a:r>
            <a:r>
              <a:rPr sz="2400" spc="-5" dirty="0">
                <a:latin typeface="Book Antiqua"/>
                <a:cs typeface="Book Antiqua"/>
              </a:rPr>
              <a:t>given </a:t>
            </a:r>
            <a:r>
              <a:rPr sz="2400" dirty="0">
                <a:latin typeface="Book Antiqua"/>
                <a:cs typeface="Book Antiqua"/>
              </a:rPr>
              <a:t>in </a:t>
            </a:r>
            <a:r>
              <a:rPr sz="2400" spc="-5" dirty="0">
                <a:latin typeface="Book Antiqua"/>
                <a:cs typeface="Book Antiqua"/>
              </a:rPr>
              <a:t>the Companies  (Central Government's) General </a:t>
            </a:r>
            <a:r>
              <a:rPr sz="2400" dirty="0">
                <a:latin typeface="Book Antiqua"/>
                <a:cs typeface="Book Antiqua"/>
              </a:rPr>
              <a:t>Rules </a:t>
            </a:r>
            <a:r>
              <a:rPr sz="2400" spc="-5" dirty="0">
                <a:latin typeface="Book Antiqua"/>
                <a:cs typeface="Book Antiqua"/>
              </a:rPr>
              <a:t>and Forms, </a:t>
            </a:r>
            <a:r>
              <a:rPr sz="2400" dirty="0">
                <a:latin typeface="Book Antiqua"/>
                <a:cs typeface="Book Antiqua"/>
              </a:rPr>
              <a:t>1956  </a:t>
            </a:r>
            <a:r>
              <a:rPr sz="2400" spc="-5" dirty="0">
                <a:latin typeface="Book Antiqua"/>
                <a:cs typeface="Book Antiqua"/>
              </a:rPr>
              <a:t>duly stamped and </a:t>
            </a:r>
            <a:r>
              <a:rPr sz="2400" dirty="0">
                <a:latin typeface="Book Antiqua"/>
                <a:cs typeface="Book Antiqua"/>
              </a:rPr>
              <a:t>executed by or </a:t>
            </a:r>
            <a:r>
              <a:rPr sz="2400" spc="-5" dirty="0">
                <a:latin typeface="Book Antiqua"/>
                <a:cs typeface="Book Antiqua"/>
              </a:rPr>
              <a:t>on behalf </a:t>
            </a:r>
            <a:r>
              <a:rPr sz="2400" dirty="0">
                <a:latin typeface="Book Antiqua"/>
                <a:cs typeface="Book Antiqua"/>
              </a:rPr>
              <a:t>of </a:t>
            </a:r>
            <a:r>
              <a:rPr sz="2400" spc="-5" dirty="0">
                <a:latin typeface="Book Antiqua"/>
                <a:cs typeface="Book Antiqua"/>
              </a:rPr>
              <a:t>the  transferor and </a:t>
            </a:r>
            <a:r>
              <a:rPr sz="2400" dirty="0">
                <a:latin typeface="Book Antiqua"/>
                <a:cs typeface="Book Antiqua"/>
              </a:rPr>
              <a:t>by or on </a:t>
            </a:r>
            <a:r>
              <a:rPr sz="2400" spc="-5" dirty="0">
                <a:latin typeface="Book Antiqua"/>
                <a:cs typeface="Book Antiqua"/>
              </a:rPr>
              <a:t>behalf </a:t>
            </a:r>
            <a:r>
              <a:rPr sz="2400" dirty="0">
                <a:latin typeface="Book Antiqua"/>
                <a:cs typeface="Book Antiqua"/>
              </a:rPr>
              <a:t>of </a:t>
            </a:r>
            <a:r>
              <a:rPr sz="2400" spc="-5" dirty="0">
                <a:latin typeface="Book Antiqua"/>
                <a:cs typeface="Book Antiqua"/>
              </a:rPr>
              <a:t>the transferee and  specifying the name, address </a:t>
            </a:r>
            <a:r>
              <a:rPr sz="2400" dirty="0">
                <a:latin typeface="Book Antiqua"/>
                <a:cs typeface="Book Antiqua"/>
              </a:rPr>
              <a:t>and </a:t>
            </a:r>
            <a:r>
              <a:rPr sz="2400" spc="-5" dirty="0">
                <a:latin typeface="Book Antiqua"/>
                <a:cs typeface="Book Antiqua"/>
              </a:rPr>
              <a:t>occupation, </a:t>
            </a:r>
            <a:r>
              <a:rPr sz="2400" dirty="0">
                <a:latin typeface="Book Antiqua"/>
                <a:cs typeface="Book Antiqua"/>
              </a:rPr>
              <a:t>if </a:t>
            </a:r>
            <a:r>
              <a:rPr sz="2400" spc="-5" dirty="0">
                <a:latin typeface="Book Antiqua"/>
                <a:cs typeface="Book Antiqua"/>
              </a:rPr>
              <a:t>any, </a:t>
            </a:r>
            <a:r>
              <a:rPr sz="2400" dirty="0">
                <a:latin typeface="Book Antiqua"/>
                <a:cs typeface="Book Antiqua"/>
              </a:rPr>
              <a:t>of  </a:t>
            </a:r>
            <a:r>
              <a:rPr sz="2400" spc="-5" dirty="0">
                <a:latin typeface="Book Antiqua"/>
                <a:cs typeface="Book Antiqua"/>
              </a:rPr>
              <a:t>the transferee, </a:t>
            </a:r>
            <a:r>
              <a:rPr sz="2400" dirty="0">
                <a:latin typeface="Book Antiqua"/>
                <a:cs typeface="Book Antiqua"/>
              </a:rPr>
              <a:t>has been </a:t>
            </a:r>
            <a:r>
              <a:rPr sz="2400" spc="-5" dirty="0">
                <a:latin typeface="Book Antiqua"/>
                <a:cs typeface="Book Antiqua"/>
              </a:rPr>
              <a:t>delivered to the company,  alongwith the certificate relating to the shares, </a:t>
            </a:r>
            <a:r>
              <a:rPr sz="2400" dirty="0">
                <a:latin typeface="Book Antiqua"/>
                <a:cs typeface="Book Antiqua"/>
              </a:rPr>
              <a:t>or </a:t>
            </a:r>
            <a:r>
              <a:rPr sz="2400" spc="-5" dirty="0">
                <a:latin typeface="Book Antiqua"/>
                <a:cs typeface="Book Antiqua"/>
              </a:rPr>
              <a:t>if no  </a:t>
            </a:r>
            <a:r>
              <a:rPr sz="2400" dirty="0">
                <a:latin typeface="Book Antiqua"/>
                <a:cs typeface="Book Antiqua"/>
              </a:rPr>
              <a:t>such </a:t>
            </a:r>
            <a:r>
              <a:rPr sz="2400" spc="-5" dirty="0">
                <a:latin typeface="Book Antiqua"/>
                <a:cs typeface="Book Antiqua"/>
              </a:rPr>
              <a:t>certificate is </a:t>
            </a:r>
            <a:r>
              <a:rPr sz="2400" dirty="0">
                <a:latin typeface="Book Antiqua"/>
                <a:cs typeface="Book Antiqua"/>
              </a:rPr>
              <a:t>in </a:t>
            </a:r>
            <a:r>
              <a:rPr sz="2400" spc="-5" dirty="0">
                <a:latin typeface="Book Antiqua"/>
                <a:cs typeface="Book Antiqua"/>
              </a:rPr>
              <a:t>existence, alongwith the letter </a:t>
            </a:r>
            <a:r>
              <a:rPr sz="2400" dirty="0">
                <a:latin typeface="Book Antiqua"/>
                <a:cs typeface="Book Antiqua"/>
              </a:rPr>
              <a:t>of  </a:t>
            </a:r>
            <a:r>
              <a:rPr sz="2400" spc="-5" dirty="0">
                <a:latin typeface="Book Antiqua"/>
                <a:cs typeface="Book Antiqua"/>
              </a:rPr>
              <a:t>allotment </a:t>
            </a:r>
            <a:r>
              <a:rPr sz="2400" dirty="0">
                <a:latin typeface="Book Antiqua"/>
                <a:cs typeface="Book Antiqua"/>
              </a:rPr>
              <a:t>of </a:t>
            </a:r>
            <a:r>
              <a:rPr sz="2400" spc="-5" dirty="0">
                <a:latin typeface="Book Antiqua"/>
                <a:cs typeface="Book Antiqua"/>
              </a:rPr>
              <a:t>the</a:t>
            </a:r>
            <a:r>
              <a:rPr sz="2400" dirty="0">
                <a:latin typeface="Book Antiqua"/>
                <a:cs typeface="Book Antiqua"/>
              </a:rPr>
              <a:t> </a:t>
            </a:r>
            <a:r>
              <a:rPr sz="2400" spc="-5" dirty="0">
                <a:latin typeface="Book Antiqua"/>
                <a:cs typeface="Book Antiqua"/>
              </a:rPr>
              <a:t>shares</a:t>
            </a:r>
            <a:r>
              <a:rPr sz="1800" spc="-5" dirty="0">
                <a:latin typeface="Book Antiqua"/>
                <a:cs typeface="Book Antiqua"/>
              </a:rPr>
              <a:t>:</a:t>
            </a:r>
            <a:endParaRPr sz="1800">
              <a:latin typeface="Book Antiqua"/>
              <a:cs typeface="Book Antiqu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50850" y="102870"/>
            <a:ext cx="8242300" cy="1440179"/>
          </a:xfrm>
          <a:prstGeom prst="rect">
            <a:avLst/>
          </a:prstGeom>
          <a:blipFill>
            <a:blip r:embed="rId2" cstate="print"/>
            <a:stretch>
              <a:fillRect/>
            </a:stretch>
          </a:blipFill>
        </p:spPr>
        <p:txBody>
          <a:bodyPr wrap="square" lIns="0" tIns="0" rIns="0" bIns="0" rtlCol="0"/>
          <a:lstStyle/>
          <a:p>
            <a:endParaRPr/>
          </a:p>
        </p:txBody>
      </p:sp>
      <p:sp>
        <p:nvSpPr>
          <p:cNvPr id="3" name="object 3"/>
          <p:cNvSpPr txBox="1"/>
          <p:nvPr/>
        </p:nvSpPr>
        <p:spPr>
          <a:xfrm>
            <a:off x="671830" y="1672590"/>
            <a:ext cx="172720" cy="223520"/>
          </a:xfrm>
          <a:prstGeom prst="rect">
            <a:avLst/>
          </a:prstGeom>
        </p:spPr>
        <p:txBody>
          <a:bodyPr vert="horz" wrap="square" lIns="0" tIns="12700" rIns="0" bIns="0" rtlCol="0">
            <a:spAutoFit/>
          </a:bodyPr>
          <a:lstStyle/>
          <a:p>
            <a:pPr marL="12700">
              <a:lnSpc>
                <a:spcPct val="100000"/>
              </a:lnSpc>
              <a:spcBef>
                <a:spcPts val="100"/>
              </a:spcBef>
            </a:pPr>
            <a:r>
              <a:rPr sz="1300" dirty="0">
                <a:solidFill>
                  <a:srgbClr val="F8F8F8"/>
                </a:solidFill>
                <a:latin typeface="Wingdings 2"/>
                <a:cs typeface="Wingdings 2"/>
              </a:rPr>
              <a:t></a:t>
            </a:r>
            <a:endParaRPr sz="1300">
              <a:latin typeface="Wingdings 2"/>
              <a:cs typeface="Wingdings 2"/>
            </a:endParaRPr>
          </a:p>
        </p:txBody>
      </p:sp>
      <p:sp>
        <p:nvSpPr>
          <p:cNvPr id="4" name="object 4"/>
          <p:cNvSpPr txBox="1">
            <a:spLocks noGrp="1"/>
          </p:cNvSpPr>
          <p:nvPr>
            <p:ph type="title"/>
          </p:nvPr>
        </p:nvSpPr>
        <p:spPr>
          <a:xfrm>
            <a:off x="533400" y="1633220"/>
            <a:ext cx="7993380" cy="1490152"/>
          </a:xfrm>
          <a:prstGeom prst="rect">
            <a:avLst/>
          </a:prstGeom>
        </p:spPr>
        <p:txBody>
          <a:bodyPr vert="horz" wrap="square" lIns="0" tIns="12700" rIns="0" bIns="0" rtlCol="0">
            <a:spAutoFit/>
          </a:bodyPr>
          <a:lstStyle/>
          <a:p>
            <a:pPr marL="12700" marR="5080" algn="just">
              <a:lnSpc>
                <a:spcPct val="100000"/>
              </a:lnSpc>
              <a:spcBef>
                <a:spcPts val="100"/>
              </a:spcBef>
            </a:pPr>
            <a:r>
              <a:rPr sz="2400" spc="-5" dirty="0"/>
              <a:t>Absolute restriction on the </a:t>
            </a:r>
            <a:r>
              <a:rPr sz="2400" dirty="0"/>
              <a:t>right </a:t>
            </a:r>
            <a:r>
              <a:rPr sz="2400" spc="-5" dirty="0"/>
              <a:t>of </a:t>
            </a:r>
            <a:r>
              <a:rPr sz="2400" dirty="0"/>
              <a:t>transfer, </a:t>
            </a:r>
            <a:r>
              <a:rPr sz="2400" spc="-5" dirty="0"/>
              <a:t>contained </a:t>
            </a:r>
            <a:r>
              <a:rPr sz="2400" dirty="0"/>
              <a:t>in </a:t>
            </a:r>
            <a:r>
              <a:rPr sz="2400" spc="-5" dirty="0"/>
              <a:t>the  </a:t>
            </a:r>
            <a:r>
              <a:rPr sz="2400" dirty="0"/>
              <a:t>Articles, shall </a:t>
            </a:r>
            <a:r>
              <a:rPr sz="2400" spc="-5" dirty="0"/>
              <a:t>be </a:t>
            </a:r>
            <a:r>
              <a:rPr sz="2400" dirty="0"/>
              <a:t>ultra-virus </a:t>
            </a:r>
            <a:r>
              <a:rPr sz="2400" spc="-5" dirty="0"/>
              <a:t>the Act. </a:t>
            </a:r>
            <a:r>
              <a:rPr sz="2400" dirty="0"/>
              <a:t>Usually </a:t>
            </a:r>
            <a:r>
              <a:rPr sz="2400" spc="-5" dirty="0"/>
              <a:t>the Articles  empower the directors </a:t>
            </a:r>
            <a:r>
              <a:rPr sz="2400" spc="-10" dirty="0"/>
              <a:t>to </a:t>
            </a:r>
            <a:r>
              <a:rPr sz="2400" dirty="0"/>
              <a:t>reject transfer of shares on the following  grounds:</a:t>
            </a:r>
          </a:p>
        </p:txBody>
      </p:sp>
      <p:sp>
        <p:nvSpPr>
          <p:cNvPr id="5" name="object 5"/>
          <p:cNvSpPr txBox="1"/>
          <p:nvPr/>
        </p:nvSpPr>
        <p:spPr>
          <a:xfrm>
            <a:off x="381000" y="3352800"/>
            <a:ext cx="8458200" cy="3336811"/>
          </a:xfrm>
          <a:prstGeom prst="rect">
            <a:avLst/>
          </a:prstGeom>
        </p:spPr>
        <p:txBody>
          <a:bodyPr vert="horz" wrap="square" lIns="0" tIns="12700" rIns="0" bIns="0" rtlCol="0">
            <a:spAutoFit/>
          </a:bodyPr>
          <a:lstStyle/>
          <a:p>
            <a:pPr marL="12700" marR="119380" algn="just">
              <a:lnSpc>
                <a:spcPct val="100000"/>
              </a:lnSpc>
              <a:spcBef>
                <a:spcPts val="100"/>
              </a:spcBef>
              <a:buAutoNum type="alphaLcParenBoth"/>
              <a:tabLst>
                <a:tab pos="375920" algn="l"/>
              </a:tabLst>
            </a:pPr>
            <a:r>
              <a:rPr lang="en-US" sz="2400" spc="-5" dirty="0">
                <a:latin typeface="Book Antiqua"/>
                <a:cs typeface="Book Antiqua"/>
              </a:rPr>
              <a:t> </a:t>
            </a:r>
            <a:r>
              <a:rPr sz="2400" spc="-5">
                <a:latin typeface="Book Antiqua"/>
                <a:cs typeface="Book Antiqua"/>
              </a:rPr>
              <a:t>where </a:t>
            </a:r>
            <a:r>
              <a:rPr sz="2400" spc="-5" dirty="0">
                <a:latin typeface="Book Antiqua"/>
                <a:cs typeface="Book Antiqua"/>
              </a:rPr>
              <a:t>partly </a:t>
            </a:r>
            <a:r>
              <a:rPr sz="2400" dirty="0">
                <a:latin typeface="Book Antiqua"/>
                <a:cs typeface="Book Antiqua"/>
              </a:rPr>
              <a:t>paid up shares are </a:t>
            </a:r>
            <a:r>
              <a:rPr sz="2400" spc="-5" dirty="0">
                <a:latin typeface="Book Antiqua"/>
                <a:cs typeface="Book Antiqua"/>
              </a:rPr>
              <a:t>to be </a:t>
            </a:r>
            <a:r>
              <a:rPr sz="2400" dirty="0">
                <a:latin typeface="Book Antiqua"/>
                <a:cs typeface="Book Antiqua"/>
              </a:rPr>
              <a:t>transferred </a:t>
            </a:r>
            <a:r>
              <a:rPr sz="2400" spc="-5" dirty="0">
                <a:latin typeface="Book Antiqua"/>
                <a:cs typeface="Book Antiqua"/>
              </a:rPr>
              <a:t>to </a:t>
            </a:r>
            <a:r>
              <a:rPr sz="2400" dirty="0">
                <a:latin typeface="Book Antiqua"/>
                <a:cs typeface="Book Antiqua"/>
              </a:rPr>
              <a:t>a pauper  </a:t>
            </a:r>
            <a:r>
              <a:rPr sz="2400" spc="-5" dirty="0">
                <a:latin typeface="Book Antiqua"/>
                <a:cs typeface="Book Antiqua"/>
              </a:rPr>
              <a:t>or </a:t>
            </a:r>
            <a:r>
              <a:rPr sz="2400" dirty="0">
                <a:latin typeface="Book Antiqua"/>
                <a:cs typeface="Book Antiqua"/>
              </a:rPr>
              <a:t>a</a:t>
            </a:r>
            <a:r>
              <a:rPr sz="2400" spc="15" dirty="0">
                <a:latin typeface="Book Antiqua"/>
                <a:cs typeface="Book Antiqua"/>
              </a:rPr>
              <a:t> </a:t>
            </a:r>
            <a:r>
              <a:rPr sz="2400" spc="-5" dirty="0">
                <a:latin typeface="Book Antiqua"/>
                <a:cs typeface="Book Antiqua"/>
              </a:rPr>
              <a:t>minor;</a:t>
            </a:r>
            <a:endParaRPr sz="2400">
              <a:latin typeface="Book Antiqua"/>
              <a:cs typeface="Book Antiqua"/>
            </a:endParaRPr>
          </a:p>
          <a:p>
            <a:pPr marL="387350" indent="-374650" algn="just">
              <a:lnSpc>
                <a:spcPct val="100000"/>
              </a:lnSpc>
              <a:buAutoNum type="alphaLcParenBoth"/>
              <a:tabLst>
                <a:tab pos="387350" algn="l"/>
              </a:tabLst>
            </a:pPr>
            <a:r>
              <a:rPr lang="en-US" sz="2400" dirty="0">
                <a:latin typeface="Book Antiqua"/>
                <a:cs typeface="Book Antiqua"/>
              </a:rPr>
              <a:t> </a:t>
            </a:r>
            <a:r>
              <a:rPr sz="2400">
                <a:latin typeface="Book Antiqua"/>
                <a:cs typeface="Book Antiqua"/>
              </a:rPr>
              <a:t>where </a:t>
            </a:r>
            <a:r>
              <a:rPr sz="2400" spc="-5" dirty="0">
                <a:latin typeface="Book Antiqua"/>
                <a:cs typeface="Book Antiqua"/>
              </a:rPr>
              <a:t>the </a:t>
            </a:r>
            <a:r>
              <a:rPr sz="2400" dirty="0">
                <a:latin typeface="Book Antiqua"/>
                <a:cs typeface="Book Antiqua"/>
              </a:rPr>
              <a:t>transferee is person </a:t>
            </a:r>
            <a:r>
              <a:rPr sz="2400" spc="-5" dirty="0">
                <a:latin typeface="Book Antiqua"/>
                <a:cs typeface="Book Antiqua"/>
              </a:rPr>
              <a:t>of </a:t>
            </a:r>
            <a:r>
              <a:rPr sz="2400" dirty="0">
                <a:latin typeface="Book Antiqua"/>
                <a:cs typeface="Book Antiqua"/>
              </a:rPr>
              <a:t>unsound</a:t>
            </a:r>
            <a:r>
              <a:rPr sz="2400" spc="20" dirty="0">
                <a:latin typeface="Book Antiqua"/>
                <a:cs typeface="Book Antiqua"/>
              </a:rPr>
              <a:t> </a:t>
            </a:r>
            <a:r>
              <a:rPr sz="2400" spc="-5" dirty="0">
                <a:latin typeface="Book Antiqua"/>
                <a:cs typeface="Book Antiqua"/>
              </a:rPr>
              <a:t>mind;</a:t>
            </a:r>
            <a:endParaRPr sz="2400">
              <a:latin typeface="Book Antiqua"/>
              <a:cs typeface="Book Antiqua"/>
            </a:endParaRPr>
          </a:p>
          <a:p>
            <a:pPr marL="360680" indent="-347980" algn="just">
              <a:lnSpc>
                <a:spcPct val="100000"/>
              </a:lnSpc>
              <a:buAutoNum type="alphaLcParenBoth"/>
              <a:tabLst>
                <a:tab pos="360680" algn="l"/>
              </a:tabLst>
            </a:pPr>
            <a:r>
              <a:rPr lang="en-US" sz="2400" spc="-5" dirty="0">
                <a:latin typeface="Book Antiqua"/>
                <a:cs typeface="Book Antiqua"/>
              </a:rPr>
              <a:t> </a:t>
            </a:r>
            <a:r>
              <a:rPr sz="2400" spc="-5">
                <a:latin typeface="Book Antiqua"/>
                <a:cs typeface="Book Antiqua"/>
              </a:rPr>
              <a:t>where </a:t>
            </a:r>
            <a:r>
              <a:rPr sz="2400" dirty="0">
                <a:latin typeface="Book Antiqua"/>
                <a:cs typeface="Book Antiqua"/>
              </a:rPr>
              <a:t>a call is unpaid against </a:t>
            </a:r>
            <a:r>
              <a:rPr sz="2400" spc="-5" dirty="0">
                <a:latin typeface="Book Antiqua"/>
                <a:cs typeface="Book Antiqua"/>
              </a:rPr>
              <a:t>the </a:t>
            </a:r>
            <a:r>
              <a:rPr sz="2400" dirty="0">
                <a:latin typeface="Book Antiqua"/>
                <a:cs typeface="Book Antiqua"/>
              </a:rPr>
              <a:t>shares </a:t>
            </a:r>
            <a:r>
              <a:rPr sz="2400" spc="-5" dirty="0">
                <a:latin typeface="Book Antiqua"/>
                <a:cs typeface="Book Antiqua"/>
              </a:rPr>
              <a:t>to be</a:t>
            </a:r>
            <a:r>
              <a:rPr sz="2400" spc="60" dirty="0">
                <a:latin typeface="Book Antiqua"/>
                <a:cs typeface="Book Antiqua"/>
              </a:rPr>
              <a:t> </a:t>
            </a:r>
            <a:r>
              <a:rPr sz="2400" dirty="0">
                <a:latin typeface="Book Antiqua"/>
                <a:cs typeface="Book Antiqua"/>
              </a:rPr>
              <a:t>transferred;</a:t>
            </a:r>
            <a:endParaRPr sz="2400">
              <a:latin typeface="Book Antiqua"/>
              <a:cs typeface="Book Antiqua"/>
            </a:endParaRPr>
          </a:p>
          <a:p>
            <a:pPr marL="12700" marR="690880" algn="just">
              <a:lnSpc>
                <a:spcPct val="100000"/>
              </a:lnSpc>
              <a:buAutoNum type="alphaLcParenBoth"/>
              <a:tabLst>
                <a:tab pos="402590" algn="l"/>
              </a:tabLst>
            </a:pPr>
            <a:r>
              <a:rPr lang="en-US" sz="2400" dirty="0">
                <a:latin typeface="Book Antiqua"/>
                <a:cs typeface="Book Antiqua"/>
              </a:rPr>
              <a:t> </a:t>
            </a:r>
            <a:r>
              <a:rPr sz="2400">
                <a:latin typeface="Book Antiqua"/>
                <a:cs typeface="Book Antiqua"/>
              </a:rPr>
              <a:t>where </a:t>
            </a:r>
            <a:r>
              <a:rPr sz="2400" spc="-5" dirty="0">
                <a:latin typeface="Book Antiqua"/>
                <a:cs typeface="Book Antiqua"/>
              </a:rPr>
              <a:t>the company </a:t>
            </a:r>
            <a:r>
              <a:rPr sz="2400" spc="5" dirty="0">
                <a:latin typeface="Book Antiqua"/>
                <a:cs typeface="Book Antiqua"/>
              </a:rPr>
              <a:t>has </a:t>
            </a:r>
            <a:r>
              <a:rPr sz="2400" dirty="0">
                <a:latin typeface="Book Antiqua"/>
                <a:cs typeface="Book Antiqua"/>
              </a:rPr>
              <a:t>a lien </a:t>
            </a:r>
            <a:r>
              <a:rPr sz="2400" spc="-5" dirty="0">
                <a:latin typeface="Book Antiqua"/>
                <a:cs typeface="Book Antiqua"/>
              </a:rPr>
              <a:t>on the </a:t>
            </a:r>
            <a:r>
              <a:rPr sz="2400" dirty="0">
                <a:latin typeface="Book Antiqua"/>
                <a:cs typeface="Book Antiqua"/>
              </a:rPr>
              <a:t>shares because </a:t>
            </a:r>
            <a:r>
              <a:rPr sz="2400" spc="-5" dirty="0">
                <a:latin typeface="Book Antiqua"/>
                <a:cs typeface="Book Antiqua"/>
              </a:rPr>
              <a:t>the  </a:t>
            </a:r>
            <a:r>
              <a:rPr sz="2400" dirty="0">
                <a:latin typeface="Book Antiqua"/>
                <a:cs typeface="Book Antiqua"/>
              </a:rPr>
              <a:t>transferor is </a:t>
            </a:r>
            <a:r>
              <a:rPr sz="2400" spc="-5" dirty="0">
                <a:latin typeface="Book Antiqua"/>
                <a:cs typeface="Book Antiqua"/>
              </a:rPr>
              <a:t>indebted to</a:t>
            </a:r>
            <a:r>
              <a:rPr sz="2400" spc="5" dirty="0">
                <a:latin typeface="Book Antiqua"/>
                <a:cs typeface="Book Antiqua"/>
              </a:rPr>
              <a:t> </a:t>
            </a:r>
            <a:r>
              <a:rPr sz="2400" dirty="0">
                <a:latin typeface="Book Antiqua"/>
                <a:cs typeface="Book Antiqua"/>
              </a:rPr>
              <a:t>it;</a:t>
            </a:r>
            <a:endParaRPr sz="2400">
              <a:latin typeface="Book Antiqua"/>
              <a:cs typeface="Book Antiqua"/>
            </a:endParaRPr>
          </a:p>
          <a:p>
            <a:pPr marL="12700" marR="5080" algn="just">
              <a:lnSpc>
                <a:spcPct val="100000"/>
              </a:lnSpc>
              <a:buAutoNum type="alphaLcParenBoth"/>
              <a:tabLst>
                <a:tab pos="369570" algn="l"/>
              </a:tabLst>
            </a:pPr>
            <a:r>
              <a:rPr lang="en-US" sz="2400" spc="-5" dirty="0">
                <a:latin typeface="Book Antiqua"/>
                <a:cs typeface="Book Antiqua"/>
              </a:rPr>
              <a:t> </a:t>
            </a:r>
            <a:r>
              <a:rPr sz="2400" spc="-5">
                <a:latin typeface="Book Antiqua"/>
                <a:cs typeface="Book Antiqua"/>
              </a:rPr>
              <a:t>where </a:t>
            </a:r>
            <a:r>
              <a:rPr sz="2400" spc="-5" dirty="0">
                <a:latin typeface="Book Antiqua"/>
                <a:cs typeface="Book Antiqua"/>
              </a:rPr>
              <a:t>there is </a:t>
            </a:r>
            <a:r>
              <a:rPr sz="2400" dirty="0">
                <a:latin typeface="Book Antiqua"/>
                <a:cs typeface="Book Antiqua"/>
              </a:rPr>
              <a:t>a personal animosity </a:t>
            </a:r>
            <a:r>
              <a:rPr sz="2400" spc="-5" dirty="0">
                <a:latin typeface="Book Antiqua"/>
                <a:cs typeface="Book Antiqua"/>
              </a:rPr>
              <a:t>between the directors </a:t>
            </a:r>
            <a:r>
              <a:rPr sz="2400" dirty="0">
                <a:latin typeface="Book Antiqua"/>
                <a:cs typeface="Book Antiqua"/>
              </a:rPr>
              <a:t>and  </a:t>
            </a:r>
            <a:r>
              <a:rPr sz="2400" spc="-5" dirty="0">
                <a:latin typeface="Book Antiqua"/>
                <a:cs typeface="Book Antiqua"/>
              </a:rPr>
              <a:t>the proposed </a:t>
            </a:r>
            <a:r>
              <a:rPr sz="2400" dirty="0">
                <a:latin typeface="Book Antiqua"/>
                <a:cs typeface="Book Antiqua"/>
              </a:rPr>
              <a:t>transferee </a:t>
            </a:r>
            <a:r>
              <a:rPr sz="2400" spc="-5" dirty="0">
                <a:latin typeface="Book Antiqua"/>
                <a:cs typeface="Book Antiqua"/>
              </a:rPr>
              <a:t>or </a:t>
            </a:r>
            <a:r>
              <a:rPr sz="2400" dirty="0">
                <a:latin typeface="Book Antiqua"/>
                <a:cs typeface="Book Antiqua"/>
              </a:rPr>
              <a:t>the transferee would harass </a:t>
            </a:r>
            <a:r>
              <a:rPr sz="2400" spc="-5" dirty="0">
                <a:latin typeface="Book Antiqua"/>
                <a:cs typeface="Book Antiqua"/>
              </a:rPr>
              <a:t>the  </a:t>
            </a:r>
            <a:r>
              <a:rPr sz="2400">
                <a:latin typeface="Book Antiqua"/>
                <a:cs typeface="Book Antiqua"/>
              </a:rPr>
              <a:t>management;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71830" y="2985770"/>
            <a:ext cx="614045" cy="817880"/>
          </a:xfrm>
          <a:prstGeom prst="rect">
            <a:avLst/>
          </a:prstGeom>
        </p:spPr>
        <p:txBody>
          <a:bodyPr vert="horz" wrap="square" lIns="0" tIns="12700" rIns="0" bIns="0" rtlCol="0">
            <a:spAutoFit/>
          </a:bodyPr>
          <a:lstStyle/>
          <a:p>
            <a:pPr marL="12700">
              <a:lnSpc>
                <a:spcPct val="100000"/>
              </a:lnSpc>
              <a:spcBef>
                <a:spcPts val="100"/>
              </a:spcBef>
            </a:pPr>
            <a:r>
              <a:rPr sz="5200" dirty="0">
                <a:solidFill>
                  <a:srgbClr val="F8F8F8"/>
                </a:solidFill>
                <a:latin typeface="Wingdings 2"/>
                <a:cs typeface="Wingdings 2"/>
              </a:rPr>
              <a:t></a:t>
            </a:r>
            <a:endParaRPr sz="5200">
              <a:latin typeface="Wingdings 2"/>
              <a:cs typeface="Wingdings 2"/>
            </a:endParaRPr>
          </a:p>
        </p:txBody>
      </p:sp>
      <p:sp>
        <p:nvSpPr>
          <p:cNvPr id="3" name="object 3"/>
          <p:cNvSpPr txBox="1">
            <a:spLocks noGrp="1"/>
          </p:cNvSpPr>
          <p:nvPr>
            <p:ph type="title"/>
          </p:nvPr>
        </p:nvSpPr>
        <p:spPr>
          <a:xfrm>
            <a:off x="2532379" y="2828289"/>
            <a:ext cx="3869054" cy="1244600"/>
          </a:xfrm>
          <a:prstGeom prst="rect">
            <a:avLst/>
          </a:prstGeom>
        </p:spPr>
        <p:txBody>
          <a:bodyPr vert="horz" wrap="square" lIns="0" tIns="12700" rIns="0" bIns="0" rtlCol="0">
            <a:spAutoFit/>
          </a:bodyPr>
          <a:lstStyle/>
          <a:p>
            <a:pPr marL="12700">
              <a:lnSpc>
                <a:spcPct val="100000"/>
              </a:lnSpc>
              <a:spcBef>
                <a:spcPts val="100"/>
              </a:spcBef>
            </a:pPr>
            <a:r>
              <a:rPr sz="8000" spc="5" dirty="0"/>
              <a:t>THA</a:t>
            </a:r>
            <a:r>
              <a:rPr sz="8000" spc="-5" dirty="0"/>
              <a:t>NK</a:t>
            </a:r>
            <a:endParaRPr sz="8000"/>
          </a:p>
        </p:txBody>
      </p:sp>
      <p:sp>
        <p:nvSpPr>
          <p:cNvPr id="4" name="object 4"/>
          <p:cNvSpPr txBox="1"/>
          <p:nvPr/>
        </p:nvSpPr>
        <p:spPr>
          <a:xfrm>
            <a:off x="1083310" y="4047490"/>
            <a:ext cx="2292985" cy="1244600"/>
          </a:xfrm>
          <a:prstGeom prst="rect">
            <a:avLst/>
          </a:prstGeom>
        </p:spPr>
        <p:txBody>
          <a:bodyPr vert="horz" wrap="square" lIns="0" tIns="12700" rIns="0" bIns="0" rtlCol="0">
            <a:spAutoFit/>
          </a:bodyPr>
          <a:lstStyle/>
          <a:p>
            <a:pPr marL="12700">
              <a:lnSpc>
                <a:spcPct val="100000"/>
              </a:lnSpc>
              <a:spcBef>
                <a:spcPts val="100"/>
              </a:spcBef>
            </a:pPr>
            <a:r>
              <a:rPr sz="8000" spc="5" dirty="0">
                <a:solidFill>
                  <a:srgbClr val="FFFFFF"/>
                </a:solidFill>
                <a:latin typeface="Book Antiqua"/>
                <a:cs typeface="Book Antiqua"/>
              </a:rPr>
              <a:t>Y</a:t>
            </a:r>
            <a:r>
              <a:rPr sz="8000" spc="-5" dirty="0">
                <a:solidFill>
                  <a:srgbClr val="FFFFFF"/>
                </a:solidFill>
                <a:latin typeface="Book Antiqua"/>
                <a:cs typeface="Book Antiqua"/>
              </a:rPr>
              <a:t>OU</a:t>
            </a:r>
            <a:endParaRPr sz="8000">
              <a:latin typeface="Book Antiqua"/>
              <a:cs typeface="Book Antiqua"/>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TotalTime>
  <Words>590</Words>
  <Application>Microsoft Office PowerPoint</Application>
  <PresentationFormat>On-screen Show (4:3)</PresentationFormat>
  <Paragraphs>46</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Book Antiqua</vt:lpstr>
      <vt:lpstr>Calibri</vt:lpstr>
      <vt:lpstr>Wingdings 2</vt:lpstr>
      <vt:lpstr>Office Theme</vt:lpstr>
      <vt:lpstr>Transfer and Transmission of Shares </vt:lpstr>
      <vt:lpstr>Transfer and Transmission of Shares </vt:lpstr>
      <vt:lpstr>PowerPoint Presentation</vt:lpstr>
      <vt:lpstr>Transfer of Shares Vs Transmission of Shares </vt:lpstr>
      <vt:lpstr>PowerPoint Presentation</vt:lpstr>
      <vt:lpstr>Absolute restriction on the right of transfer, contained in the  Articles, shall be ultra-virus the Act. Usually the Articles  empower the directors to reject transfer of shares on the following  grounds:</vt:lpstr>
      <vt:lpstr>THANK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xp</dc:creator>
  <cp:lastModifiedBy>Manish Dadhich</cp:lastModifiedBy>
  <cp:revision>9</cp:revision>
  <dcterms:created xsi:type="dcterms:W3CDTF">2019-10-04T11:59:54Z</dcterms:created>
  <dcterms:modified xsi:type="dcterms:W3CDTF">2021-02-12T10:02:26Z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2012-03-18T00:00:00Z</vt:filetime>
  </property>
  <property fmtid="{D5CDD505-2E9C-101B-9397-08002B2CF9AE}" pid="3" name="Creator">
    <vt:lpwstr>Impress</vt:lpwstr>
  </property>
  <property fmtid="{D5CDD505-2E9C-101B-9397-08002B2CF9AE}" pid="4" name="LastSaved">
    <vt:filetime>2012-03-18T00:00:00Z</vt:filetime>
  </property>
</Properties>
</file>