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CSR in Indian Banking</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800" dirty="0" smtClean="0"/>
              <a:t>2. </a:t>
            </a:r>
            <a:r>
              <a:rPr lang="en-US" sz="2800" b="1" dirty="0" smtClean="0"/>
              <a:t>Industrial Credit and Investment Corporation of India </a:t>
            </a:r>
            <a:r>
              <a:rPr lang="en-US" sz="2800" dirty="0" smtClean="0"/>
              <a:t>(</a:t>
            </a:r>
            <a:r>
              <a:rPr lang="en-US" sz="2800" b="1" dirty="0" smtClean="0"/>
              <a:t>ICICI) </a:t>
            </a:r>
            <a:r>
              <a:rPr lang="en-US" sz="2800" dirty="0" smtClean="0"/>
              <a:t>has shown its commitment to corporate environmental stewardship and extended a great support to clean technology projects. It has also liberalized credit to zero emission vehicles.</a:t>
            </a:r>
          </a:p>
          <a:p>
            <a:pPr algn="just">
              <a:buNone/>
            </a:pP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800" dirty="0" smtClean="0"/>
              <a:t>3. </a:t>
            </a:r>
            <a:r>
              <a:rPr lang="en-US" sz="2800" b="1" dirty="0" smtClean="0"/>
              <a:t>Axis Bank </a:t>
            </a:r>
            <a:r>
              <a:rPr lang="en-US" sz="2800" dirty="0" smtClean="0"/>
              <a:t>has set up a Trust the Axis Bank Foundation (ABF) to channel its philanthropic initiatives. The Foundation has committed itself to participate in various socially relevant </a:t>
            </a:r>
            <a:r>
              <a:rPr lang="en-US" sz="2800" dirty="0" smtClean="0"/>
              <a:t>endeavors </a:t>
            </a:r>
            <a:r>
              <a:rPr lang="en-US" sz="2800" dirty="0" smtClean="0"/>
              <a:t>with a special focus on poverty alleviation, providing sustainable livelihoods, education of the underprivileged, healthcare, sanitation etc. </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800" dirty="0" smtClean="0"/>
              <a:t>4. </a:t>
            </a:r>
            <a:r>
              <a:rPr lang="en-US" sz="2800" b="1" dirty="0" smtClean="0"/>
              <a:t>Housing Development Finance Corporation </a:t>
            </a:r>
            <a:r>
              <a:rPr lang="en-US" sz="2800" dirty="0" smtClean="0"/>
              <a:t>(</a:t>
            </a:r>
            <a:r>
              <a:rPr lang="en-US" sz="2800" b="1" dirty="0" smtClean="0"/>
              <a:t>HDFC) </a:t>
            </a:r>
            <a:r>
              <a:rPr lang="en-US" sz="2800" dirty="0" smtClean="0"/>
              <a:t>has been working with NGOs for providing non formal vocational and technical education programs as well as skill up gradation courses to enable sustainable employment and income generation for economically weaker sections.</a:t>
            </a:r>
          </a:p>
          <a:p>
            <a:pPr algn="just">
              <a:buNone/>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6600" dirty="0" smtClean="0"/>
              <a:t>Thx</a:t>
            </a:r>
            <a:endParaRPr lang="en-US"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Corporate Social Responsibility</a:t>
            </a:r>
            <a:endParaRPr lang="en-US" sz="3200" b="1" dirty="0"/>
          </a:p>
        </p:txBody>
      </p:sp>
      <p:sp>
        <p:nvSpPr>
          <p:cNvPr id="3" name="Content Placeholder 2"/>
          <p:cNvSpPr>
            <a:spLocks noGrp="1"/>
          </p:cNvSpPr>
          <p:nvPr>
            <p:ph idx="1"/>
          </p:nvPr>
        </p:nvSpPr>
        <p:spPr/>
        <p:txBody>
          <a:bodyPr>
            <a:normAutofit fontScale="85000" lnSpcReduction="10000"/>
          </a:bodyPr>
          <a:lstStyle/>
          <a:p>
            <a:pPr algn="just"/>
            <a:r>
              <a:rPr lang="en-US" dirty="0" smtClean="0"/>
              <a:t>CSR represents the idea of an ethical organization that</a:t>
            </a:r>
          </a:p>
          <a:p>
            <a:pPr algn="just">
              <a:buNone/>
            </a:pPr>
            <a:r>
              <a:rPr lang="en-US" dirty="0" smtClean="0"/>
              <a:t>     social </a:t>
            </a:r>
            <a:r>
              <a:rPr lang="en-US" dirty="0" smtClean="0"/>
              <a:t>obligations towards society. </a:t>
            </a:r>
          </a:p>
          <a:p>
            <a:pPr algn="just"/>
            <a:r>
              <a:rPr lang="en-US" dirty="0" smtClean="0"/>
              <a:t>The concept of corporate social responsibility focuses on responsibility towards all stakeholders: shareholders, employees, creditors, suppliers, government, and community rather than only on maximization of profit for shareholders. </a:t>
            </a:r>
          </a:p>
          <a:p>
            <a:pPr algn="just"/>
            <a:r>
              <a:rPr lang="en-US" dirty="0" smtClean="0"/>
              <a:t>It is a continuous commitment that companies should have towards the economic, social and environmental development of the community in which they operate.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According to Forbes (2010), CSR works in two ways. The company gives back to the turn, people get to know about the company who helped them most and cater to their products and services.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CSR in Indian Banking</a:t>
            </a:r>
            <a:endParaRPr lang="en-US" sz="3200" dirty="0"/>
          </a:p>
        </p:txBody>
      </p:sp>
      <p:sp>
        <p:nvSpPr>
          <p:cNvPr id="3" name="Content Placeholder 2"/>
          <p:cNvSpPr>
            <a:spLocks noGrp="1"/>
          </p:cNvSpPr>
          <p:nvPr>
            <p:ph idx="1"/>
          </p:nvPr>
        </p:nvSpPr>
        <p:spPr/>
        <p:txBody>
          <a:bodyPr>
            <a:normAutofit fontScale="85000" lnSpcReduction="10000"/>
          </a:bodyPr>
          <a:lstStyle/>
          <a:p>
            <a:pPr algn="just"/>
            <a:r>
              <a:rPr lang="en-US" dirty="0" smtClean="0"/>
              <a:t>Many Indian banks have created their individual brand image in the field of Corporate Social Responsibility (CSR) by taking various social initiatives for social welfare and community development. </a:t>
            </a:r>
          </a:p>
          <a:p>
            <a:pPr algn="just"/>
            <a:r>
              <a:rPr lang="en-US" dirty="0" smtClean="0"/>
              <a:t>It has been found that the banks are engaged in CSR activities mostly in the area of Rural Development, Education, Community Welfare, Women and Children.</a:t>
            </a:r>
          </a:p>
          <a:p>
            <a:pPr algn="just"/>
            <a:r>
              <a:rPr lang="en-US" dirty="0" smtClean="0"/>
              <a:t>There is a need for better CSR activities by the banks, which is possible by adding more and more social development issues link with corporate sector. </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Applicability of CSR</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Section 135(1) of Company Act 2013 mandates the CSR expenditure for the following companies– Every company having a) net worth of Rs.500 </a:t>
            </a:r>
            <a:r>
              <a:rPr lang="en-US" dirty="0" err="1" smtClean="0"/>
              <a:t>crore</a:t>
            </a:r>
            <a:r>
              <a:rPr lang="en-US" dirty="0" smtClean="0"/>
              <a:t>, </a:t>
            </a:r>
            <a:endParaRPr lang="en-US" dirty="0" smtClean="0"/>
          </a:p>
          <a:p>
            <a:pPr algn="just"/>
            <a:r>
              <a:rPr lang="en-US" dirty="0" smtClean="0"/>
              <a:t>b</a:t>
            </a:r>
            <a:r>
              <a:rPr lang="en-US" dirty="0" smtClean="0"/>
              <a:t>) turnover of Rs.1000 </a:t>
            </a:r>
            <a:r>
              <a:rPr lang="en-US" dirty="0" err="1" smtClean="0"/>
              <a:t>crore</a:t>
            </a:r>
            <a:r>
              <a:rPr lang="en-US" dirty="0" smtClean="0"/>
              <a:t> </a:t>
            </a:r>
            <a:endParaRPr lang="en-US" dirty="0" smtClean="0"/>
          </a:p>
          <a:p>
            <a:pPr algn="just"/>
            <a:r>
              <a:rPr lang="en-US" dirty="0" smtClean="0"/>
              <a:t>c</a:t>
            </a:r>
            <a:r>
              <a:rPr lang="en-US" dirty="0" smtClean="0"/>
              <a:t>) or net profit of Rs.5.00 </a:t>
            </a:r>
            <a:r>
              <a:rPr lang="en-US" dirty="0" err="1" smtClean="0"/>
              <a:t>crore</a:t>
            </a:r>
            <a:r>
              <a:rPr lang="en-US" dirty="0" smtClean="0"/>
              <a:t> (where net profit excludes income from overseas branch &amp; dividend distributed by company on which this section apply). </a:t>
            </a:r>
          </a:p>
          <a:p>
            <a:pPr algn="just"/>
            <a:endParaRPr lang="en-US" dirty="0" smtClean="0"/>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Applicability of CSR</a:t>
            </a:r>
            <a:br>
              <a:rPr lang="en-US" sz="3200" b="1" dirty="0" smtClean="0"/>
            </a:br>
            <a:endParaRPr lang="en-US" sz="3200" dirty="0"/>
          </a:p>
        </p:txBody>
      </p:sp>
      <p:sp>
        <p:nvSpPr>
          <p:cNvPr id="3" name="Content Placeholder 2"/>
          <p:cNvSpPr>
            <a:spLocks noGrp="1"/>
          </p:cNvSpPr>
          <p:nvPr>
            <p:ph idx="1"/>
          </p:nvPr>
        </p:nvSpPr>
        <p:spPr/>
        <p:txBody>
          <a:bodyPr>
            <a:normAutofit/>
          </a:bodyPr>
          <a:lstStyle/>
          <a:p>
            <a:pPr algn="just"/>
            <a:r>
              <a:rPr lang="en-US" sz="2800" dirty="0" smtClean="0"/>
              <a:t>The Act encourages companies to spend at least 2% of their average net profit in the previous three years on CSR activities</a:t>
            </a:r>
            <a:r>
              <a:rPr lang="en-US" sz="2800" dirty="0" smtClean="0"/>
              <a:t>.</a:t>
            </a:r>
          </a:p>
          <a:p>
            <a:pPr algn="just"/>
            <a:r>
              <a:rPr lang="en-US" sz="2800" dirty="0" smtClean="0"/>
              <a:t> </a:t>
            </a:r>
            <a:r>
              <a:rPr lang="en-US" sz="2800" dirty="0" smtClean="0"/>
              <a:t>The Act lists out a set of activities eligible under CSR. Companies may implement these activities after considering local conditions and after seeking board approval.</a:t>
            </a:r>
          </a:p>
          <a:p>
            <a:pPr algn="just"/>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RBI Initiation</a:t>
            </a:r>
            <a:endParaRPr lang="en-US" sz="3200" b="1" dirty="0"/>
          </a:p>
        </p:txBody>
      </p:sp>
      <p:sp>
        <p:nvSpPr>
          <p:cNvPr id="3" name="Content Placeholder 2"/>
          <p:cNvSpPr>
            <a:spLocks noGrp="1"/>
          </p:cNvSpPr>
          <p:nvPr>
            <p:ph idx="1"/>
          </p:nvPr>
        </p:nvSpPr>
        <p:spPr/>
        <p:txBody>
          <a:bodyPr>
            <a:normAutofit/>
          </a:bodyPr>
          <a:lstStyle/>
          <a:p>
            <a:pPr algn="just"/>
            <a:r>
              <a:rPr lang="en-US" sz="2800" dirty="0" smtClean="0"/>
              <a:t>RBI demanded for taking measures for sustainable development of economy through realizing the urgent need of CSR. </a:t>
            </a:r>
          </a:p>
          <a:p>
            <a:pPr algn="just"/>
            <a:r>
              <a:rPr lang="en-US" sz="2800" dirty="0" smtClean="0"/>
              <a:t>Reserve Bank of India (2017) stated that CSR requires the integration of social and environmental concerns by companies in their business operations and also in interactions with their stakeholders. </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smtClean="0"/>
              <a:t>The main areas for CSR practice in Indian banks are common in public sector and private sector banks</a:t>
            </a:r>
            <a:r>
              <a:rPr lang="en-US" sz="2800" dirty="0" smtClean="0"/>
              <a:t>.</a:t>
            </a:r>
          </a:p>
          <a:p>
            <a:pPr algn="just"/>
            <a:r>
              <a:rPr lang="en-US" sz="2800" dirty="0" smtClean="0"/>
              <a:t>These </a:t>
            </a:r>
            <a:r>
              <a:rPr lang="en-US" sz="2800" dirty="0" smtClean="0"/>
              <a:t>areas include children welfare, community welfare, education, environment, healthcare, poverty eradication, rural development, vocational training, women's empowerment, protection to girl child and employment.</a:t>
            </a:r>
          </a:p>
          <a:p>
            <a:pPr algn="just"/>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Some Recent CSR Initiatives by Indian Banks</a:t>
            </a:r>
            <a:br>
              <a:rPr lang="en-US" sz="3200" b="1" dirty="0" smtClean="0"/>
            </a:br>
            <a:endParaRPr lang="en-US" sz="3200" dirty="0"/>
          </a:p>
        </p:txBody>
      </p:sp>
      <p:sp>
        <p:nvSpPr>
          <p:cNvPr id="3" name="Content Placeholder 2"/>
          <p:cNvSpPr>
            <a:spLocks noGrp="1"/>
          </p:cNvSpPr>
          <p:nvPr>
            <p:ph idx="1"/>
          </p:nvPr>
        </p:nvSpPr>
        <p:spPr/>
        <p:txBody>
          <a:bodyPr>
            <a:normAutofit/>
          </a:bodyPr>
          <a:lstStyle/>
          <a:p>
            <a:pPr algn="just">
              <a:buNone/>
            </a:pPr>
            <a:r>
              <a:rPr lang="en-US" sz="2800" dirty="0" smtClean="0"/>
              <a:t>1. </a:t>
            </a:r>
            <a:r>
              <a:rPr lang="en-US" sz="2800" b="1" dirty="0" smtClean="0"/>
              <a:t>Small Industries development bank of India </a:t>
            </a:r>
            <a:r>
              <a:rPr lang="en-US" sz="2800" dirty="0" smtClean="0"/>
              <a:t>has included environmental and social aspects in its core business activities so as to ensure sustainable development. It is providing Concessional and liberal credit to medium and small scale industries which are Initiating energy saving projects and are adopting pollution control measures.</a:t>
            </a:r>
          </a:p>
          <a:p>
            <a:pPr algn="just">
              <a:buNone/>
            </a:pP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639</Words>
  <Application>Microsoft Office PowerPoint</Application>
  <PresentationFormat>On-screen Show (4:3)</PresentationFormat>
  <Paragraphs>30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CSR in Indian Banking</vt:lpstr>
      <vt:lpstr>Corporate Social Responsibility</vt:lpstr>
      <vt:lpstr>Slide 3</vt:lpstr>
      <vt:lpstr>CSR in Indian Banking</vt:lpstr>
      <vt:lpstr>Applicability of CSR </vt:lpstr>
      <vt:lpstr>Applicability of CSR </vt:lpstr>
      <vt:lpstr>RBI Initiation</vt:lpstr>
      <vt:lpstr>Slide 8</vt:lpstr>
      <vt:lpstr>Some Recent CSR Initiatives by Indian Banks </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CSR in Indian Banking</dc:title>
  <dc:creator>Manish</dc:creator>
  <cp:lastModifiedBy>Manish</cp:lastModifiedBy>
  <cp:revision>3</cp:revision>
  <dcterms:created xsi:type="dcterms:W3CDTF">2006-08-16T00:00:00Z</dcterms:created>
  <dcterms:modified xsi:type="dcterms:W3CDTF">2018-09-25T06:49:36Z</dcterms:modified>
</cp:coreProperties>
</file>