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7" r:id="rId4"/>
    <p:sldId id="258" r:id="rId5"/>
    <p:sldId id="285" r:id="rId6"/>
    <p:sldId id="259" r:id="rId7"/>
    <p:sldId id="260" r:id="rId8"/>
    <p:sldId id="286" r:id="rId9"/>
    <p:sldId id="287" r:id="rId10"/>
    <p:sldId id="288" r:id="rId11"/>
    <p:sldId id="289" r:id="rId12"/>
    <p:sldId id="290" r:id="rId13"/>
    <p:sldId id="261" r:id="rId14"/>
    <p:sldId id="291" r:id="rId15"/>
    <p:sldId id="262" r:id="rId16"/>
    <p:sldId id="292" r:id="rId17"/>
    <p:sldId id="263" r:id="rId18"/>
    <p:sldId id="264" r:id="rId19"/>
    <p:sldId id="295" r:id="rId20"/>
    <p:sldId id="265" r:id="rId21"/>
    <p:sldId id="301" r:id="rId22"/>
    <p:sldId id="296" r:id="rId23"/>
    <p:sldId id="266" r:id="rId24"/>
    <p:sldId id="267" r:id="rId25"/>
    <p:sldId id="268" r:id="rId26"/>
    <p:sldId id="297" r:id="rId27"/>
    <p:sldId id="269" r:id="rId28"/>
    <p:sldId id="298" r:id="rId29"/>
    <p:sldId id="270" r:id="rId30"/>
    <p:sldId id="299" r:id="rId31"/>
    <p:sldId id="304" r:id="rId32"/>
    <p:sldId id="271" r:id="rId33"/>
    <p:sldId id="300" r:id="rId34"/>
    <p:sldId id="302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6161"/>
            <a:ext cx="825500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763138"/>
            <a:ext cx="8081645" cy="344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sequilibriu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225" y="1104900"/>
            <a:ext cx="8515350" cy="2171700"/>
          </a:xfrm>
          <a:prstGeom prst="rect">
            <a:avLst/>
          </a:prstGeom>
          <a:blipFill>
            <a:blip r:embed="rId6" cstate="print">
              <a:grayscl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7620000" cy="618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3999" cy="618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137"/>
            <a:ext cx="8686800" cy="618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7961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5" dirty="0"/>
              <a:t>Two </a:t>
            </a:r>
            <a:r>
              <a:rPr sz="5000" spc="-5" dirty="0"/>
              <a:t>Sector</a:t>
            </a:r>
            <a:r>
              <a:rPr sz="5000" spc="-80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8941"/>
            <a:ext cx="8083550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8890" indent="-27432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simple </a:t>
            </a:r>
            <a:r>
              <a:rPr sz="2400" b="1" spc="-20" dirty="0">
                <a:latin typeface="Constantia"/>
                <a:cs typeface="Constantia"/>
              </a:rPr>
              <a:t>two </a:t>
            </a:r>
            <a:r>
              <a:rPr sz="2400" b="1" spc="-10" dirty="0">
                <a:latin typeface="Constantia"/>
                <a:cs typeface="Constantia"/>
              </a:rPr>
              <a:t>sector circular </a:t>
            </a:r>
            <a:r>
              <a:rPr sz="2400" b="1" spc="25" dirty="0">
                <a:latin typeface="Constantia"/>
                <a:cs typeface="Constantia"/>
              </a:rPr>
              <a:t>flow </a:t>
            </a:r>
            <a:r>
              <a:rPr sz="2400" b="1" dirty="0">
                <a:latin typeface="Constantia"/>
                <a:cs typeface="Constantia"/>
              </a:rPr>
              <a:t>of </a:t>
            </a:r>
            <a:r>
              <a:rPr sz="2400" b="1" spc="-10" dirty="0">
                <a:latin typeface="Constantia"/>
                <a:cs typeface="Constantia"/>
              </a:rPr>
              <a:t>income </a:t>
            </a:r>
            <a:r>
              <a:rPr sz="2400" b="1" spc="-5" dirty="0">
                <a:latin typeface="Constantia"/>
                <a:cs typeface="Constantia"/>
              </a:rPr>
              <a:t>model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state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equilibrium </a:t>
            </a:r>
            <a:r>
              <a:rPr sz="2400" dirty="0">
                <a:latin typeface="Constantia"/>
                <a:cs typeface="Constantia"/>
              </a:rPr>
              <a:t>is defined as a </a:t>
            </a:r>
            <a:r>
              <a:rPr sz="2400" spc="-5" dirty="0">
                <a:latin typeface="Constantia"/>
                <a:cs typeface="Constantia"/>
              </a:rPr>
              <a:t>situation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which  there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no </a:t>
            </a:r>
            <a:r>
              <a:rPr sz="2400" spc="-10" dirty="0">
                <a:latin typeface="Constantia"/>
                <a:cs typeface="Constantia"/>
              </a:rPr>
              <a:t>tendency </a:t>
            </a:r>
            <a:r>
              <a:rPr sz="2400" spc="-5" dirty="0">
                <a:latin typeface="Constantia"/>
                <a:cs typeface="Constantia"/>
              </a:rPr>
              <a:t>for the </a:t>
            </a:r>
            <a:r>
              <a:rPr sz="2400" spc="-10" dirty="0">
                <a:latin typeface="Constantia"/>
                <a:cs typeface="Constantia"/>
              </a:rPr>
              <a:t>levels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income  </a:t>
            </a:r>
            <a:r>
              <a:rPr sz="2400" dirty="0">
                <a:latin typeface="Constantia"/>
                <a:cs typeface="Constantia"/>
              </a:rPr>
              <a:t>(Y),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expenditure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(E)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output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(O)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change,</a:t>
            </a:r>
            <a:endParaRPr sz="2400">
              <a:latin typeface="Constantia"/>
              <a:cs typeface="Constantia"/>
            </a:endParaRPr>
          </a:p>
          <a:p>
            <a:pPr marL="275653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nstantia"/>
                <a:cs typeface="Constantia"/>
              </a:rPr>
              <a:t>Y = E =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</a:t>
            </a:r>
            <a:endParaRPr sz="24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This means that the </a:t>
            </a:r>
            <a:r>
              <a:rPr sz="2400" spc="-10" dirty="0">
                <a:latin typeface="Constantia"/>
                <a:cs typeface="Constantia"/>
              </a:rPr>
              <a:t>expenditure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20" dirty="0">
                <a:latin typeface="Constantia"/>
                <a:cs typeface="Constantia"/>
              </a:rPr>
              <a:t>buyers </a:t>
            </a:r>
            <a:r>
              <a:rPr sz="2400" dirty="0">
                <a:latin typeface="Constantia"/>
                <a:cs typeface="Constantia"/>
              </a:rPr>
              <a:t>(households)  </a:t>
            </a:r>
            <a:r>
              <a:rPr sz="2400" spc="-10" dirty="0">
                <a:latin typeface="Constantia"/>
                <a:cs typeface="Constantia"/>
              </a:rPr>
              <a:t>becomes income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dirty="0">
                <a:latin typeface="Constantia"/>
                <a:cs typeface="Constantia"/>
              </a:rPr>
              <a:t>sellers </a:t>
            </a:r>
            <a:r>
              <a:rPr sz="2400" spc="0" dirty="0">
                <a:latin typeface="Constantia"/>
                <a:cs typeface="Constantia"/>
              </a:rPr>
              <a:t>(firms).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0" dirty="0">
                <a:latin typeface="Constantia"/>
                <a:cs typeface="Constantia"/>
              </a:rPr>
              <a:t>firms </a:t>
            </a:r>
            <a:r>
              <a:rPr sz="2400" spc="-5" dirty="0">
                <a:latin typeface="Constantia"/>
                <a:cs typeface="Constantia"/>
              </a:rPr>
              <a:t>then spend  this </a:t>
            </a:r>
            <a:r>
              <a:rPr sz="2400" spc="-15" dirty="0">
                <a:latin typeface="Constantia"/>
                <a:cs typeface="Constantia"/>
              </a:rPr>
              <a:t>income </a:t>
            </a:r>
            <a:r>
              <a:rPr sz="2400" dirty="0">
                <a:latin typeface="Constantia"/>
                <a:cs typeface="Constantia"/>
              </a:rPr>
              <a:t>on </a:t>
            </a:r>
            <a:r>
              <a:rPr sz="2400" spc="-5" dirty="0">
                <a:latin typeface="Constantia"/>
                <a:cs typeface="Constantia"/>
              </a:rPr>
              <a:t>factors of </a:t>
            </a:r>
            <a:r>
              <a:rPr sz="2400" spc="-10" dirty="0">
                <a:latin typeface="Constantia"/>
                <a:cs typeface="Constantia"/>
              </a:rPr>
              <a:t>production </a:t>
            </a:r>
            <a:r>
              <a:rPr sz="2400" dirty="0">
                <a:latin typeface="Constantia"/>
                <a:cs typeface="Constantia"/>
              </a:rPr>
              <a:t>such as </a:t>
            </a:r>
            <a:r>
              <a:rPr sz="2400" spc="-30" dirty="0">
                <a:latin typeface="Constantia"/>
                <a:cs typeface="Constantia"/>
              </a:rPr>
              <a:t>labour, </a:t>
            </a:r>
            <a:r>
              <a:rPr sz="2400" spc="-5" dirty="0">
                <a:latin typeface="Constantia"/>
                <a:cs typeface="Constantia"/>
              </a:rPr>
              <a:t>capital 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30" dirty="0">
                <a:latin typeface="Constantia"/>
                <a:cs typeface="Constantia"/>
              </a:rPr>
              <a:t>raw </a:t>
            </a:r>
            <a:r>
              <a:rPr sz="2400" spc="-10" dirty="0">
                <a:latin typeface="Constantia"/>
                <a:cs typeface="Constantia"/>
              </a:rPr>
              <a:t>materials, "transferring" </a:t>
            </a:r>
            <a:r>
              <a:rPr sz="2400" spc="-5" dirty="0">
                <a:latin typeface="Constantia"/>
                <a:cs typeface="Constantia"/>
              </a:rPr>
              <a:t>their </a:t>
            </a:r>
            <a:r>
              <a:rPr sz="2400" spc="-15" dirty="0">
                <a:latin typeface="Constantia"/>
                <a:cs typeface="Constantia"/>
              </a:rPr>
              <a:t>income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factor  </a:t>
            </a:r>
            <a:r>
              <a:rPr sz="2400" spc="-15" dirty="0">
                <a:latin typeface="Constantia"/>
                <a:cs typeface="Constantia"/>
              </a:rPr>
              <a:t>owners.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factor owners </a:t>
            </a:r>
            <a:r>
              <a:rPr sz="2400" dirty="0">
                <a:latin typeface="Constantia"/>
                <a:cs typeface="Constantia"/>
              </a:rPr>
              <a:t>spend </a:t>
            </a:r>
            <a:r>
              <a:rPr sz="2400" spc="-5" dirty="0">
                <a:latin typeface="Constantia"/>
                <a:cs typeface="Constantia"/>
              </a:rPr>
              <a:t>this </a:t>
            </a:r>
            <a:r>
              <a:rPr sz="2400" spc="-15" dirty="0">
                <a:latin typeface="Constantia"/>
                <a:cs typeface="Constantia"/>
              </a:rPr>
              <a:t>income </a:t>
            </a:r>
            <a:r>
              <a:rPr sz="2400" spc="-5" dirty="0">
                <a:latin typeface="Constantia"/>
                <a:cs typeface="Constantia"/>
              </a:rPr>
              <a:t>on </a:t>
            </a:r>
            <a:r>
              <a:rPr sz="2400" spc="-15" dirty="0">
                <a:latin typeface="Constantia"/>
                <a:cs typeface="Constantia"/>
              </a:rPr>
              <a:t>goods 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leads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circular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25" dirty="0">
                <a:latin typeface="Constantia"/>
                <a:cs typeface="Constantia"/>
              </a:rPr>
              <a:t>flow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income.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8458200" cy="618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2100"/>
            <a:ext cx="8686800" cy="6207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81001"/>
            <a:ext cx="520382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20" dirty="0"/>
              <a:t>Three </a:t>
            </a:r>
            <a:r>
              <a:rPr sz="4800" spc="-5" dirty="0"/>
              <a:t>Sector</a:t>
            </a:r>
            <a:r>
              <a:rPr sz="4800" spc="-95" dirty="0"/>
              <a:t> </a:t>
            </a:r>
            <a:r>
              <a:rPr sz="4800" spc="-5" dirty="0"/>
              <a:t>Model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535940" y="1524000"/>
            <a:ext cx="8081645" cy="46160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51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spc="-10" dirty="0">
                <a:latin typeface="Constantia"/>
                <a:cs typeface="Constantia"/>
              </a:rPr>
              <a:t>includes </a:t>
            </a:r>
            <a:r>
              <a:rPr sz="2400" spc="-5" dirty="0">
                <a:latin typeface="Constantia"/>
                <a:cs typeface="Constantia"/>
              </a:rPr>
              <a:t>household </a:t>
            </a:r>
            <a:r>
              <a:rPr sz="2400" spc="-35" dirty="0">
                <a:latin typeface="Constantia"/>
                <a:cs typeface="Constantia"/>
              </a:rPr>
              <a:t>sector, </a:t>
            </a:r>
            <a:r>
              <a:rPr sz="2400" spc="-10" dirty="0">
                <a:latin typeface="Constantia"/>
                <a:cs typeface="Constantia"/>
              </a:rPr>
              <a:t>producing sector </a:t>
            </a:r>
            <a:r>
              <a:rPr sz="2400" spc="-10">
                <a:latin typeface="Constantia"/>
                <a:cs typeface="Constantia"/>
              </a:rPr>
              <a:t>and</a:t>
            </a:r>
            <a:r>
              <a:rPr sz="2400" spc="525">
                <a:latin typeface="Constantia"/>
                <a:cs typeface="Constantia"/>
              </a:rPr>
              <a:t> </a:t>
            </a:r>
            <a:r>
              <a:rPr sz="2400" spc="-25" smtClean="0">
                <a:latin typeface="Constantia"/>
                <a:cs typeface="Constantia"/>
              </a:rPr>
              <a:t>government</a:t>
            </a:r>
            <a:r>
              <a:rPr lang="en-US" sz="2400" spc="-25" dirty="0" smtClean="0">
                <a:latin typeface="Constantia"/>
                <a:cs typeface="Constantia"/>
              </a:rPr>
              <a:t> </a:t>
            </a:r>
            <a:r>
              <a:rPr sz="2400" spc="-35" smtClean="0">
                <a:latin typeface="Constantia"/>
                <a:cs typeface="Constantia"/>
              </a:rPr>
              <a:t>sector</a:t>
            </a:r>
            <a:r>
              <a:rPr sz="2400" spc="-35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7020" marR="6985" indent="-274320" algn="just">
              <a:lnSpc>
                <a:spcPts val="2380"/>
              </a:lnSpc>
              <a:spcBef>
                <a:spcPts val="56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It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will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study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circular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15" dirty="0">
                <a:latin typeface="Constantia"/>
                <a:cs typeface="Constantia"/>
              </a:rPr>
              <a:t>flow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income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these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sectors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excluding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rest 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the </a:t>
            </a:r>
            <a:r>
              <a:rPr sz="2400" spc="-20" dirty="0">
                <a:latin typeface="Constantia"/>
                <a:cs typeface="Constantia"/>
              </a:rPr>
              <a:t>world </a:t>
            </a:r>
            <a:r>
              <a:rPr sz="2400" spc="-5" dirty="0">
                <a:latin typeface="Constantia"/>
                <a:cs typeface="Constantia"/>
              </a:rPr>
              <a:t>i.e. closed </a:t>
            </a:r>
            <a:r>
              <a:rPr sz="2400" spc="-15" dirty="0">
                <a:latin typeface="Constantia"/>
                <a:cs typeface="Constantia"/>
              </a:rPr>
              <a:t>economy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income.</a:t>
            </a:r>
            <a:endParaRPr sz="2400">
              <a:latin typeface="Constantia"/>
              <a:cs typeface="Constantia"/>
            </a:endParaRPr>
          </a:p>
          <a:p>
            <a:pPr marL="287020" marR="12065" indent="-274320" algn="just">
              <a:lnSpc>
                <a:spcPts val="2380"/>
              </a:lnSpc>
              <a:spcBef>
                <a:spcPts val="52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400" spc="-25" dirty="0">
                <a:latin typeface="Constantia"/>
                <a:cs typeface="Constantia"/>
              </a:rPr>
              <a:t>Here </a:t>
            </a:r>
            <a:r>
              <a:rPr sz="2400" spc="15" dirty="0">
                <a:latin typeface="Constantia"/>
                <a:cs typeface="Constantia"/>
              </a:rPr>
              <a:t>flows </a:t>
            </a:r>
            <a:r>
              <a:rPr sz="2400" spc="-15" dirty="0">
                <a:latin typeface="Constantia"/>
                <a:cs typeface="Constantia"/>
              </a:rPr>
              <a:t>from </a:t>
            </a:r>
            <a:r>
              <a:rPr sz="2400" spc="-5" dirty="0">
                <a:latin typeface="Constantia"/>
                <a:cs typeface="Constantia"/>
              </a:rPr>
              <a:t>household </a:t>
            </a:r>
            <a:r>
              <a:rPr sz="2400" spc="-10" dirty="0">
                <a:latin typeface="Constantia"/>
                <a:cs typeface="Constantia"/>
              </a:rPr>
              <a:t>sector </a:t>
            </a:r>
            <a:r>
              <a:rPr sz="2400" spc="-5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producing sector </a:t>
            </a:r>
            <a:r>
              <a:rPr sz="2400" spc="-40" dirty="0">
                <a:latin typeface="Constantia"/>
                <a:cs typeface="Constantia"/>
              </a:rPr>
              <a:t>to  </a:t>
            </a:r>
            <a:r>
              <a:rPr sz="2400" spc="-20" dirty="0">
                <a:latin typeface="Constantia"/>
                <a:cs typeface="Constantia"/>
              </a:rPr>
              <a:t>government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sector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form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taxes.</a:t>
            </a:r>
            <a:endParaRPr sz="2400">
              <a:latin typeface="Constantia"/>
              <a:cs typeface="Constantia"/>
            </a:endParaRPr>
          </a:p>
          <a:p>
            <a:pPr marL="287020" marR="5080" indent="-274320" algn="just">
              <a:lnSpc>
                <a:spcPts val="2380"/>
              </a:lnSpc>
              <a:spcBef>
                <a:spcPts val="52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income </a:t>
            </a:r>
            <a:r>
              <a:rPr sz="2400" spc="-25" dirty="0">
                <a:latin typeface="Constantia"/>
                <a:cs typeface="Constantia"/>
              </a:rPr>
              <a:t>received </a:t>
            </a:r>
            <a:r>
              <a:rPr sz="2400" spc="-15" dirty="0">
                <a:latin typeface="Constantia"/>
                <a:cs typeface="Constantia"/>
              </a:rPr>
              <a:t>from </a:t>
            </a:r>
            <a:r>
              <a:rPr sz="2400" spc="-10" dirty="0">
                <a:latin typeface="Constantia"/>
                <a:cs typeface="Constantia"/>
              </a:rPr>
              <a:t>the </a:t>
            </a:r>
            <a:r>
              <a:rPr sz="2400" spc="-20" dirty="0">
                <a:latin typeface="Constantia"/>
                <a:cs typeface="Constantia"/>
              </a:rPr>
              <a:t>government </a:t>
            </a:r>
            <a:r>
              <a:rPr sz="2400" spc="-15" dirty="0">
                <a:latin typeface="Constantia"/>
                <a:cs typeface="Constantia"/>
              </a:rPr>
              <a:t>sector </a:t>
            </a:r>
            <a:r>
              <a:rPr sz="2400" spc="15" dirty="0">
                <a:latin typeface="Constantia"/>
                <a:cs typeface="Constantia"/>
              </a:rPr>
              <a:t>flows </a:t>
            </a:r>
            <a:r>
              <a:rPr sz="2400" spc="-40" dirty="0">
                <a:latin typeface="Constantia"/>
                <a:cs typeface="Constantia"/>
              </a:rPr>
              <a:t>to  </a:t>
            </a:r>
            <a:r>
              <a:rPr sz="2400" spc="-10" dirty="0">
                <a:latin typeface="Constantia"/>
                <a:cs typeface="Constantia"/>
              </a:rPr>
              <a:t>producing and </a:t>
            </a:r>
            <a:r>
              <a:rPr sz="2400" spc="-5" dirty="0">
                <a:latin typeface="Constantia"/>
                <a:cs typeface="Constantia"/>
              </a:rPr>
              <a:t>household </a:t>
            </a:r>
            <a:r>
              <a:rPr sz="2400" spc="-10" dirty="0">
                <a:latin typeface="Constantia"/>
                <a:cs typeface="Constantia"/>
              </a:rPr>
              <a:t>sector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form of </a:t>
            </a:r>
            <a:r>
              <a:rPr sz="2400" spc="-15" dirty="0">
                <a:latin typeface="Constantia"/>
                <a:cs typeface="Constantia"/>
              </a:rPr>
              <a:t>payments for </a:t>
            </a:r>
            <a:r>
              <a:rPr sz="2400" spc="51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government </a:t>
            </a:r>
            <a:r>
              <a:rPr sz="2400" spc="-15" dirty="0">
                <a:latin typeface="Constantia"/>
                <a:cs typeface="Constantia"/>
              </a:rPr>
              <a:t>purchases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spc="-10" dirty="0">
                <a:latin typeface="Constantia"/>
                <a:cs typeface="Constantia"/>
              </a:rPr>
              <a:t>and services </a:t>
            </a:r>
            <a:r>
              <a:rPr sz="2400" spc="-5" dirty="0">
                <a:latin typeface="Constantia"/>
                <a:cs typeface="Constantia"/>
              </a:rPr>
              <a:t>as </a:t>
            </a:r>
            <a:r>
              <a:rPr sz="2400" spc="-20" dirty="0">
                <a:latin typeface="Constantia"/>
                <a:cs typeface="Constantia"/>
              </a:rPr>
              <a:t>well </a:t>
            </a:r>
            <a:r>
              <a:rPr sz="2400" spc="-5" dirty="0">
                <a:latin typeface="Constantia"/>
                <a:cs typeface="Constantia"/>
              </a:rPr>
              <a:t>as </a:t>
            </a:r>
            <a:r>
              <a:rPr sz="2400" spc="-15" dirty="0">
                <a:latin typeface="Constantia"/>
                <a:cs typeface="Constantia"/>
              </a:rPr>
              <a:t>payment </a:t>
            </a:r>
            <a:r>
              <a:rPr sz="2400" spc="5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 subsides and </a:t>
            </a:r>
            <a:r>
              <a:rPr sz="2400" spc="-10" dirty="0">
                <a:latin typeface="Constantia"/>
                <a:cs typeface="Constantia"/>
              </a:rPr>
              <a:t>transfer</a:t>
            </a:r>
            <a:r>
              <a:rPr sz="2400" spc="-2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payments.</a:t>
            </a:r>
            <a:endParaRPr sz="2400">
              <a:latin typeface="Constantia"/>
              <a:cs typeface="Constantia"/>
            </a:endParaRPr>
          </a:p>
          <a:p>
            <a:pPr marL="287020" marR="6985" indent="-274320" algn="just">
              <a:lnSpc>
                <a:spcPts val="2380"/>
              </a:lnSpc>
              <a:spcBef>
                <a:spcPts val="515"/>
              </a:spcBef>
              <a:buClr>
                <a:srgbClr val="0AD0D9"/>
              </a:buClr>
              <a:buSzPct val="95454"/>
              <a:buFont typeface="Wingdings 2"/>
              <a:buChar char="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Every </a:t>
            </a:r>
            <a:r>
              <a:rPr sz="2400" spc="-15" dirty="0">
                <a:latin typeface="Constantia"/>
                <a:cs typeface="Constantia"/>
              </a:rPr>
              <a:t>payment </a:t>
            </a:r>
            <a:r>
              <a:rPr sz="2400" spc="-5" dirty="0">
                <a:latin typeface="Constantia"/>
                <a:cs typeface="Constantia"/>
              </a:rPr>
              <a:t>has a </a:t>
            </a:r>
            <a:r>
              <a:rPr sz="2400" spc="-20" dirty="0">
                <a:latin typeface="Constantia"/>
                <a:cs typeface="Constantia"/>
              </a:rPr>
              <a:t>receipt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response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it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10" dirty="0">
                <a:latin typeface="Constantia"/>
                <a:cs typeface="Constantia"/>
              </a:rPr>
              <a:t>which </a:t>
            </a:r>
            <a:r>
              <a:rPr sz="2400" spc="-15" dirty="0">
                <a:latin typeface="Constantia"/>
                <a:cs typeface="Constantia"/>
              </a:rPr>
              <a:t>aggregate  </a:t>
            </a:r>
            <a:r>
              <a:rPr sz="2400" spc="-10" dirty="0">
                <a:latin typeface="Constantia"/>
                <a:cs typeface="Constantia"/>
              </a:rPr>
              <a:t>expenditure </a:t>
            </a:r>
            <a:r>
              <a:rPr sz="2400" spc="-5" dirty="0">
                <a:latin typeface="Constantia"/>
                <a:cs typeface="Constantia"/>
              </a:rPr>
              <a:t>of an </a:t>
            </a:r>
            <a:r>
              <a:rPr sz="2400" spc="-15" dirty="0">
                <a:latin typeface="Constantia"/>
                <a:cs typeface="Constantia"/>
              </a:rPr>
              <a:t>economy becomes </a:t>
            </a:r>
            <a:r>
              <a:rPr sz="2400" spc="-10" dirty="0">
                <a:latin typeface="Constantia"/>
                <a:cs typeface="Constantia"/>
              </a:rPr>
              <a:t>identical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15" dirty="0">
                <a:latin typeface="Constantia"/>
                <a:cs typeface="Constantia"/>
              </a:rPr>
              <a:t>aggregate  income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makes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this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circular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25" dirty="0">
                <a:latin typeface="Constantia"/>
                <a:cs typeface="Constantia"/>
              </a:rPr>
              <a:t>flow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unending.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950" y="2247900"/>
            <a:ext cx="7115175" cy="181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9600"/>
            <a:ext cx="488569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Four </a:t>
            </a:r>
            <a:r>
              <a:rPr sz="5000" spc="-5" dirty="0"/>
              <a:t>Sector</a:t>
            </a:r>
            <a:r>
              <a:rPr sz="5000" spc="-114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447800"/>
            <a:ext cx="8084184" cy="563231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7020" marR="5080" indent="-274320" algn="just">
              <a:lnSpc>
                <a:spcPts val="2600"/>
              </a:lnSpc>
              <a:spcBef>
                <a:spcPts val="4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A </a:t>
            </a:r>
            <a:r>
              <a:rPr sz="2800" spc="-5" dirty="0">
                <a:latin typeface="Constantia"/>
                <a:cs typeface="Constantia"/>
              </a:rPr>
              <a:t>modern </a:t>
            </a:r>
            <a:r>
              <a:rPr sz="2800" dirty="0">
                <a:latin typeface="Constantia"/>
                <a:cs typeface="Constantia"/>
              </a:rPr>
              <a:t>monetary </a:t>
            </a:r>
            <a:r>
              <a:rPr sz="2800" spc="-15" dirty="0">
                <a:latin typeface="Constantia"/>
                <a:cs typeface="Constantia"/>
              </a:rPr>
              <a:t>economy </a:t>
            </a:r>
            <a:r>
              <a:rPr sz="2800" spc="-10" dirty="0">
                <a:latin typeface="Constantia"/>
                <a:cs typeface="Constantia"/>
              </a:rPr>
              <a:t>comprises </a:t>
            </a:r>
            <a:r>
              <a:rPr sz="2800" dirty="0">
                <a:latin typeface="Constantia"/>
                <a:cs typeface="Constantia"/>
              </a:rPr>
              <a:t>a </a:t>
            </a:r>
            <a:r>
              <a:rPr sz="2800" spc="-15" dirty="0">
                <a:latin typeface="Constantia"/>
                <a:cs typeface="Constantia"/>
              </a:rPr>
              <a:t>network </a:t>
            </a:r>
            <a:r>
              <a:rPr sz="2800" spc="-5" dirty="0">
                <a:latin typeface="Constantia"/>
                <a:cs typeface="Constantia"/>
              </a:rPr>
              <a:t>of four  </a:t>
            </a:r>
            <a:r>
              <a:rPr sz="2800" spc="-10" dirty="0">
                <a:latin typeface="Constantia"/>
                <a:cs typeface="Constantia"/>
              </a:rPr>
              <a:t>sector economies </a:t>
            </a:r>
            <a:r>
              <a:rPr sz="2800" spc="-5" dirty="0">
                <a:latin typeface="Constantia"/>
                <a:cs typeface="Constantia"/>
              </a:rPr>
              <a:t>this</a:t>
            </a:r>
            <a:r>
              <a:rPr sz="2800" spc="-3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are-</a:t>
            </a:r>
            <a:endParaRPr sz="2800">
              <a:latin typeface="Constantia"/>
              <a:cs typeface="Constantia"/>
            </a:endParaRPr>
          </a:p>
          <a:p>
            <a:pPr marL="680085" lvl="1" indent="-27305">
              <a:lnSpc>
                <a:spcPct val="100000"/>
              </a:lnSpc>
              <a:spcBef>
                <a:spcPts val="240"/>
              </a:spcBef>
              <a:buSzPct val="95454"/>
              <a:buAutoNum type="arabicPeriod"/>
              <a:tabLst>
                <a:tab pos="812165" algn="l"/>
              </a:tabLst>
            </a:pPr>
            <a:r>
              <a:rPr sz="2400" spc="-10" dirty="0">
                <a:latin typeface="Constantia"/>
                <a:cs typeface="Constantia"/>
              </a:rPr>
              <a:t>Household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sector</a:t>
            </a:r>
            <a:endParaRPr sz="2400">
              <a:latin typeface="Constantia"/>
              <a:cs typeface="Constantia"/>
            </a:endParaRPr>
          </a:p>
          <a:p>
            <a:pPr marL="680085" marR="4545965" lvl="1">
              <a:lnSpc>
                <a:spcPct val="110000"/>
              </a:lnSpc>
              <a:spcBef>
                <a:spcPts val="10"/>
              </a:spcBef>
              <a:buSzPct val="94736"/>
              <a:buAutoNum type="arabicPeriod"/>
              <a:tabLst>
                <a:tab pos="860425" algn="l"/>
              </a:tabLst>
            </a:pPr>
            <a:r>
              <a:rPr sz="2000" spc="-10" dirty="0">
                <a:latin typeface="Constantia"/>
                <a:cs typeface="Constantia"/>
              </a:rPr>
              <a:t>Firms </a:t>
            </a:r>
            <a:r>
              <a:rPr sz="2000" spc="-5" dirty="0">
                <a:latin typeface="Constantia"/>
                <a:cs typeface="Constantia"/>
              </a:rPr>
              <a:t>or </a:t>
            </a:r>
            <a:r>
              <a:rPr sz="2000" spc="-10" dirty="0">
                <a:latin typeface="Constantia"/>
                <a:cs typeface="Constantia"/>
              </a:rPr>
              <a:t>producing</a:t>
            </a:r>
            <a:r>
              <a:rPr sz="2000" spc="-229" dirty="0">
                <a:latin typeface="Constantia"/>
                <a:cs typeface="Constantia"/>
              </a:rPr>
              <a:t> </a:t>
            </a:r>
            <a:r>
              <a:rPr sz="2000" spc="-10">
                <a:latin typeface="Constantia"/>
                <a:cs typeface="Constantia"/>
              </a:rPr>
              <a:t>sector  </a:t>
            </a:r>
            <a:endParaRPr lang="en-US" sz="2000" spc="-10" dirty="0" smtClean="0">
              <a:latin typeface="Constantia"/>
              <a:cs typeface="Constantia"/>
            </a:endParaRPr>
          </a:p>
          <a:p>
            <a:pPr marL="680085" marR="4545965" lvl="1">
              <a:lnSpc>
                <a:spcPct val="110000"/>
              </a:lnSpc>
              <a:spcBef>
                <a:spcPts val="10"/>
              </a:spcBef>
              <a:buSzPct val="94736"/>
              <a:tabLst>
                <a:tab pos="860425" algn="l"/>
              </a:tabLst>
            </a:pPr>
            <a:r>
              <a:rPr sz="2000" spc="-15" smtClean="0">
                <a:latin typeface="Constantia"/>
                <a:cs typeface="Constantia"/>
              </a:rPr>
              <a:t>3.Government</a:t>
            </a:r>
            <a:r>
              <a:rPr sz="2000" spc="-95" smtClean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sector</a:t>
            </a:r>
            <a:endParaRPr sz="2000">
              <a:latin typeface="Constantia"/>
              <a:cs typeface="Constantia"/>
            </a:endParaRPr>
          </a:p>
          <a:p>
            <a:pPr marL="680085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latin typeface="Constantia"/>
                <a:cs typeface="Constantia"/>
              </a:rPr>
              <a:t>4.Rest of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spc="-20" dirty="0">
                <a:latin typeface="Constantia"/>
                <a:cs typeface="Constantia"/>
              </a:rPr>
              <a:t>world</a:t>
            </a:r>
            <a:r>
              <a:rPr sz="2000" spc="-170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sector.</a:t>
            </a:r>
            <a:endParaRPr sz="2000">
              <a:latin typeface="Constantia"/>
              <a:cs typeface="Constantia"/>
            </a:endParaRPr>
          </a:p>
          <a:p>
            <a:pPr marL="287020" marR="7620" indent="-274320" algn="just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3220" algn="l"/>
              </a:tabLst>
            </a:pPr>
            <a:r>
              <a:rPr sz="2800" dirty="0">
                <a:latin typeface="Constantia"/>
                <a:cs typeface="Constantia"/>
              </a:rPr>
              <a:t>Each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above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sectors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receives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some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payments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from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dirty="0">
                <a:latin typeface="Constantia"/>
                <a:cs typeface="Constantia"/>
              </a:rPr>
              <a:t>other in lieu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5" dirty="0">
                <a:latin typeface="Constantia"/>
                <a:cs typeface="Constantia"/>
              </a:rPr>
              <a:t>goods </a:t>
            </a:r>
            <a:r>
              <a:rPr sz="2800" dirty="0">
                <a:latin typeface="Constantia"/>
                <a:cs typeface="Constantia"/>
              </a:rPr>
              <a:t>and </a:t>
            </a:r>
            <a:r>
              <a:rPr sz="2800" spc="-5" dirty="0">
                <a:latin typeface="Constantia"/>
                <a:cs typeface="Constantia"/>
              </a:rPr>
              <a:t>services </a:t>
            </a:r>
            <a:r>
              <a:rPr sz="2800" spc="-10" dirty="0">
                <a:latin typeface="Constantia"/>
                <a:cs typeface="Constantia"/>
              </a:rPr>
              <a:t>which </a:t>
            </a:r>
            <a:r>
              <a:rPr sz="2800" spc="-15" dirty="0">
                <a:latin typeface="Constantia"/>
                <a:cs typeface="Constantia"/>
              </a:rPr>
              <a:t>makes </a:t>
            </a:r>
            <a:r>
              <a:rPr sz="2800" dirty="0">
                <a:latin typeface="Constantia"/>
                <a:cs typeface="Constantia"/>
              </a:rPr>
              <a:t>a </a:t>
            </a:r>
            <a:r>
              <a:rPr sz="2800" spc="-10" dirty="0">
                <a:latin typeface="Constantia"/>
                <a:cs typeface="Constantia"/>
              </a:rPr>
              <a:t>regular  </a:t>
            </a:r>
            <a:r>
              <a:rPr sz="2800" spc="25" dirty="0">
                <a:latin typeface="Constantia"/>
                <a:cs typeface="Constantia"/>
              </a:rPr>
              <a:t>flow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5" dirty="0">
                <a:latin typeface="Constantia"/>
                <a:cs typeface="Constantia"/>
              </a:rPr>
              <a:t>goods </a:t>
            </a:r>
            <a:r>
              <a:rPr sz="2800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physical </a:t>
            </a:r>
            <a:r>
              <a:rPr sz="2800" spc="-5" dirty="0">
                <a:latin typeface="Constantia"/>
                <a:cs typeface="Constantia"/>
              </a:rPr>
              <a:t>services. </a:t>
            </a:r>
            <a:r>
              <a:rPr sz="2800" spc="-15" dirty="0">
                <a:latin typeface="Constantia"/>
                <a:cs typeface="Constantia"/>
              </a:rPr>
              <a:t>Money </a:t>
            </a:r>
            <a:r>
              <a:rPr sz="2800" spc="-5" dirty="0">
                <a:latin typeface="Constantia"/>
                <a:cs typeface="Constantia"/>
              </a:rPr>
              <a:t>facilitates such  </a:t>
            </a:r>
            <a:r>
              <a:rPr sz="2800" dirty="0">
                <a:latin typeface="Constantia"/>
                <a:cs typeface="Constantia"/>
              </a:rPr>
              <a:t>an </a:t>
            </a:r>
            <a:r>
              <a:rPr sz="2800" spc="-20" dirty="0">
                <a:latin typeface="Constantia"/>
                <a:cs typeface="Constantia"/>
              </a:rPr>
              <a:t>exchange</a:t>
            </a:r>
            <a:r>
              <a:rPr sz="2800" spc="-204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smoothly.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A </a:t>
            </a:r>
            <a:r>
              <a:rPr sz="2800" spc="-5" dirty="0">
                <a:latin typeface="Constantia"/>
                <a:cs typeface="Constantia"/>
              </a:rPr>
              <a:t>residual of </a:t>
            </a:r>
            <a:r>
              <a:rPr sz="2800" dirty="0">
                <a:latin typeface="Constantia"/>
                <a:cs typeface="Constantia"/>
              </a:rPr>
              <a:t>each </a:t>
            </a:r>
            <a:r>
              <a:rPr sz="2800" spc="-20" dirty="0">
                <a:latin typeface="Constantia"/>
                <a:cs typeface="Constantia"/>
              </a:rPr>
              <a:t>market </a:t>
            </a:r>
            <a:r>
              <a:rPr sz="2800" spc="-15" dirty="0">
                <a:latin typeface="Constantia"/>
                <a:cs typeface="Constantia"/>
              </a:rPr>
              <a:t>comes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-5" dirty="0">
                <a:latin typeface="Constantia"/>
                <a:cs typeface="Constantia"/>
              </a:rPr>
              <a:t>capital </a:t>
            </a:r>
            <a:r>
              <a:rPr sz="2800" spc="-20" dirty="0">
                <a:latin typeface="Constantia"/>
                <a:cs typeface="Constantia"/>
              </a:rPr>
              <a:t>market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3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saving</a:t>
            </a:r>
            <a:endParaRPr sz="2800">
              <a:latin typeface="Constantia"/>
              <a:cs typeface="Constantia"/>
            </a:endParaRPr>
          </a:p>
          <a:p>
            <a:pPr marR="124460" algn="ctr">
              <a:lnSpc>
                <a:spcPts val="2735"/>
              </a:lnSpc>
            </a:pPr>
            <a:r>
              <a:rPr sz="2800" spc="-10" dirty="0">
                <a:latin typeface="Constantia"/>
                <a:cs typeface="Constantia"/>
              </a:rPr>
              <a:t>which </a:t>
            </a:r>
            <a:r>
              <a:rPr sz="2800" spc="-5" dirty="0">
                <a:latin typeface="Constantia"/>
                <a:cs typeface="Constantia"/>
              </a:rPr>
              <a:t>inturn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20" dirty="0">
                <a:latin typeface="Constantia"/>
                <a:cs typeface="Constantia"/>
              </a:rPr>
              <a:t>invested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0" dirty="0">
                <a:latin typeface="Constantia"/>
                <a:cs typeface="Constantia"/>
              </a:rPr>
              <a:t>firms </a:t>
            </a:r>
            <a:r>
              <a:rPr sz="2800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government</a:t>
            </a:r>
            <a:r>
              <a:rPr sz="2800" spc="-420" dirty="0">
                <a:latin typeface="Constantia"/>
                <a:cs typeface="Constantia"/>
              </a:rPr>
              <a:t> </a:t>
            </a:r>
            <a:r>
              <a:rPr sz="2800" spc="-40" dirty="0">
                <a:latin typeface="Constantia"/>
                <a:cs typeface="Constantia"/>
              </a:rPr>
              <a:t>sector.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6640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Five </a:t>
            </a:r>
            <a:r>
              <a:rPr sz="5000" spc="-10" dirty="0"/>
              <a:t>sector</a:t>
            </a:r>
            <a:r>
              <a:rPr sz="5000" spc="-100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533400" y="2057400"/>
            <a:ext cx="7625588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094" y="1535683"/>
            <a:ext cx="71755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FIVE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C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OR  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914400"/>
            <a:ext cx="8255000" cy="762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2057401"/>
            <a:ext cx="8081645" cy="30162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spc="-15" dirty="0" smtClean="0">
                <a:latin typeface="Arial" pitchFamily="34" charset="0"/>
                <a:cs typeface="Arial" pitchFamily="34" charset="0"/>
              </a:rPr>
              <a:t>Circular </a:t>
            </a:r>
            <a:r>
              <a:rPr lang="en-US" sz="2800" spc="-10" dirty="0" smtClean="0">
                <a:latin typeface="Arial" pitchFamily="34" charset="0"/>
                <a:cs typeface="Arial" pitchFamily="34" charset="0"/>
              </a:rPr>
              <a:t>flow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spc="-10" dirty="0" smtClean="0">
                <a:latin typeface="Arial" pitchFamily="34" charset="0"/>
                <a:cs typeface="Arial" pitchFamily="34" charset="0"/>
              </a:rPr>
              <a:t>income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Money</a:t>
            </a:r>
            <a:r>
              <a:rPr lang="en-US" sz="2800" spc="-10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Types of Sector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Significance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Study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spc="-15" dirty="0" smtClean="0">
                <a:latin typeface="Arial" pitchFamily="34" charset="0"/>
                <a:cs typeface="Arial" pitchFamily="34" charset="0"/>
              </a:rPr>
              <a:t>Circular 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Flow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spc="-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Income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pc="-20" dirty="0" smtClean="0">
                <a:latin typeface="Arial" pitchFamily="34" charset="0"/>
                <a:cs typeface="Arial" pitchFamily="34" charset="0"/>
              </a:rPr>
              <a:t>Difference </a:t>
            </a:r>
            <a:r>
              <a:rPr lang="en-US" sz="2800" spc="-15" dirty="0" smtClean="0">
                <a:latin typeface="Arial" pitchFamily="34" charset="0"/>
                <a:cs typeface="Arial" pitchFamily="34" charset="0"/>
              </a:rPr>
              <a:t>between </a:t>
            </a:r>
            <a:r>
              <a:rPr lang="en-US" sz="2800" spc="-20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Flow and  </a:t>
            </a:r>
            <a:r>
              <a:rPr lang="en-US" sz="2800" spc="-10" dirty="0" smtClean="0">
                <a:latin typeface="Arial" pitchFamily="34" charset="0"/>
                <a:cs typeface="Arial" pitchFamily="34" charset="0"/>
              </a:rPr>
              <a:t>Money</a:t>
            </a:r>
            <a:r>
              <a:rPr lang="en-US" sz="28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-5" dirty="0" smtClean="0">
                <a:latin typeface="Arial" pitchFamily="34" charset="0"/>
                <a:cs typeface="Arial" pitchFamily="34" charset="0"/>
              </a:rPr>
              <a:t>Flow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spc="-1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57200"/>
            <a:ext cx="466407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Five </a:t>
            </a:r>
            <a:r>
              <a:rPr sz="5000" spc="-10" dirty="0"/>
              <a:t>sector</a:t>
            </a:r>
            <a:r>
              <a:rPr sz="5000" spc="-100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8077834" cy="39299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spcBef>
                <a:spcPts val="10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five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sector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model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circular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flow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income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more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realistic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representation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economy.</a:t>
            </a:r>
            <a:endParaRPr sz="2800">
              <a:latin typeface="Constantia"/>
              <a:cs typeface="Constantia"/>
            </a:endParaRPr>
          </a:p>
          <a:p>
            <a:pPr marL="287020" marR="5080" indent="-274320" algn="just">
              <a:spcBef>
                <a:spcPts val="330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328295" algn="l"/>
              </a:tabLst>
            </a:pPr>
            <a:r>
              <a:rPr sz="2800" dirty="0">
                <a:latin typeface="Constantia"/>
                <a:cs typeface="Constantia"/>
              </a:rPr>
              <a:t>The first </a:t>
            </a:r>
            <a:r>
              <a:rPr sz="2800" spc="-5" dirty="0">
                <a:latin typeface="Constantia"/>
                <a:cs typeface="Constantia"/>
              </a:rPr>
              <a:t>is the Financial Sector that consists of banks and non-bank intermediaries who </a:t>
            </a:r>
            <a:r>
              <a:rPr sz="2800" spc="-10" dirty="0">
                <a:latin typeface="Constantia"/>
                <a:cs typeface="Constantia"/>
              </a:rPr>
              <a:t>engage </a:t>
            </a:r>
            <a:r>
              <a:rPr sz="2800" spc="-5" dirty="0">
                <a:latin typeface="Constantia"/>
                <a:cs typeface="Constantia"/>
              </a:rPr>
              <a:t>in  the </a:t>
            </a:r>
            <a:r>
              <a:rPr sz="2800" spc="-10" dirty="0">
                <a:latin typeface="Constantia"/>
                <a:cs typeface="Constantia"/>
              </a:rPr>
              <a:t>borrowing (savings </a:t>
            </a:r>
            <a:r>
              <a:rPr sz="2800" spc="-5" dirty="0">
                <a:latin typeface="Constantia"/>
                <a:cs typeface="Constantia"/>
              </a:rPr>
              <a:t>from </a:t>
            </a:r>
            <a:r>
              <a:rPr sz="2800" dirty="0">
                <a:latin typeface="Constantia"/>
                <a:cs typeface="Constantia"/>
              </a:rPr>
              <a:t>households) </a:t>
            </a:r>
            <a:r>
              <a:rPr sz="2800" spc="-5" dirty="0">
                <a:latin typeface="Constantia"/>
                <a:cs typeface="Constantia"/>
              </a:rPr>
              <a:t>and lending of </a:t>
            </a:r>
            <a:r>
              <a:rPr sz="2800" spc="-30" dirty="0">
                <a:latin typeface="Constantia"/>
                <a:cs typeface="Constantia"/>
              </a:rPr>
              <a:t>money.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-5" dirty="0">
                <a:latin typeface="Constantia"/>
                <a:cs typeface="Constantia"/>
              </a:rPr>
              <a:t>terms </a:t>
            </a:r>
            <a:r>
              <a:rPr sz="2800" dirty="0">
                <a:latin typeface="Constantia"/>
                <a:cs typeface="Constantia"/>
              </a:rPr>
              <a:t>of the </a:t>
            </a:r>
            <a:r>
              <a:rPr sz="2800" spc="-5" dirty="0">
                <a:latin typeface="Constantia"/>
                <a:cs typeface="Constantia"/>
              </a:rPr>
              <a:t>circular </a:t>
            </a:r>
            <a:r>
              <a:rPr sz="2800" spc="10" dirty="0">
                <a:latin typeface="Constantia"/>
                <a:cs typeface="Constantia"/>
              </a:rPr>
              <a:t>flow </a:t>
            </a:r>
            <a:r>
              <a:rPr sz="2800" dirty="0">
                <a:latin typeface="Constantia"/>
                <a:cs typeface="Constantia"/>
              </a:rPr>
              <a:t>of  </a:t>
            </a:r>
            <a:r>
              <a:rPr sz="2800" spc="-10" dirty="0">
                <a:latin typeface="Constantia"/>
                <a:cs typeface="Constantia"/>
              </a:rPr>
              <a:t>income </a:t>
            </a:r>
            <a:r>
              <a:rPr sz="2800" dirty="0">
                <a:latin typeface="Constantia"/>
                <a:cs typeface="Constantia"/>
              </a:rPr>
              <a:t>model </a:t>
            </a:r>
            <a:r>
              <a:rPr sz="2800" spc="-5">
                <a:latin typeface="Constantia"/>
                <a:cs typeface="Constantia"/>
              </a:rPr>
              <a:t>the </a:t>
            </a:r>
            <a:r>
              <a:rPr sz="2800" spc="-5" smtClean="0">
                <a:latin typeface="Constantia"/>
                <a:cs typeface="Constantia"/>
              </a:rPr>
              <a:t>outflow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dirty="0">
                <a:latin typeface="Constantia"/>
                <a:cs typeface="Constantia"/>
              </a:rPr>
              <a:t>financial </a:t>
            </a:r>
            <a:r>
              <a:rPr sz="2800" spc="-5" dirty="0">
                <a:latin typeface="Constantia"/>
                <a:cs typeface="Constantia"/>
              </a:rPr>
              <a:t>institutions </a:t>
            </a:r>
            <a:r>
              <a:rPr sz="2800" spc="-10" dirty="0">
                <a:latin typeface="Constantia"/>
                <a:cs typeface="Constantia"/>
              </a:rPr>
              <a:t>provide </a:t>
            </a: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economy is the </a:t>
            </a:r>
            <a:r>
              <a:rPr sz="2800" dirty="0">
                <a:latin typeface="Constantia"/>
                <a:cs typeface="Constantia"/>
              </a:rPr>
              <a:t>option </a:t>
            </a:r>
            <a:r>
              <a:rPr sz="2800" spc="-5" dirty="0">
                <a:latin typeface="Constantia"/>
                <a:cs typeface="Constantia"/>
              </a:rPr>
              <a:t>for  </a:t>
            </a:r>
            <a:r>
              <a:rPr sz="2800" dirty="0">
                <a:latin typeface="Constantia"/>
                <a:cs typeface="Constantia"/>
              </a:rPr>
              <a:t>households </a:t>
            </a:r>
            <a:r>
              <a:rPr sz="2800" spc="-15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save </a:t>
            </a:r>
            <a:r>
              <a:rPr sz="2800" spc="-5" dirty="0">
                <a:latin typeface="Constantia"/>
                <a:cs typeface="Constantia"/>
              </a:rPr>
              <a:t>their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25">
                <a:latin typeface="Constantia"/>
                <a:cs typeface="Constantia"/>
              </a:rPr>
              <a:t>money</a:t>
            </a:r>
            <a:r>
              <a:rPr sz="2800" spc="-25" smtClean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6161"/>
            <a:ext cx="8255000" cy="738664"/>
          </a:xfrm>
        </p:spPr>
        <p:txBody>
          <a:bodyPr/>
          <a:lstStyle/>
          <a:p>
            <a:r>
              <a:rPr lang="en-US" sz="4800" spc="-15" dirty="0" smtClean="0"/>
              <a:t>Five </a:t>
            </a:r>
            <a:r>
              <a:rPr lang="en-US" sz="4800" spc="-10" dirty="0" smtClean="0"/>
              <a:t>sector</a:t>
            </a:r>
            <a:r>
              <a:rPr lang="en-US" sz="4800" spc="-100" dirty="0" smtClean="0"/>
              <a:t> </a:t>
            </a:r>
            <a:r>
              <a:rPr lang="en-US" sz="4800" spc="-5" dirty="0" smtClean="0"/>
              <a:t>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371601"/>
            <a:ext cx="8081645" cy="4465325"/>
          </a:xfrm>
        </p:spPr>
        <p:txBody>
          <a:bodyPr/>
          <a:lstStyle/>
          <a:p>
            <a:pPr marL="287020" marR="6985" indent="-274320" algn="just">
              <a:spcBef>
                <a:spcPts val="330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smtClean="0"/>
              <a:t>This is </a:t>
            </a:r>
            <a:r>
              <a:rPr lang="en-US" sz="2400" dirty="0" smtClean="0"/>
              <a:t>a </a:t>
            </a:r>
            <a:r>
              <a:rPr lang="en-US" sz="2400" spc="-5" dirty="0" smtClean="0"/>
              <a:t>seepage because the </a:t>
            </a:r>
            <a:r>
              <a:rPr lang="en-US" sz="2400" spc="-15" dirty="0" smtClean="0"/>
              <a:t>saved </a:t>
            </a:r>
            <a:r>
              <a:rPr lang="en-US" sz="2400" spc="-5" dirty="0" smtClean="0"/>
              <a:t>money cannot be spent in the </a:t>
            </a:r>
            <a:r>
              <a:rPr lang="en-US" sz="2400" spc="-10" dirty="0" smtClean="0"/>
              <a:t>economy </a:t>
            </a:r>
            <a:r>
              <a:rPr lang="en-US" sz="2400" dirty="0" smtClean="0"/>
              <a:t>and </a:t>
            </a:r>
            <a:r>
              <a:rPr lang="en-US" sz="2400" spc="-5" dirty="0" smtClean="0"/>
              <a:t>thus is an idle asset  that</a:t>
            </a:r>
            <a:r>
              <a:rPr lang="en-US" sz="2400" spc="-40" dirty="0" smtClean="0"/>
              <a:t> </a:t>
            </a:r>
            <a:r>
              <a:rPr lang="en-US" sz="2400" dirty="0" smtClean="0"/>
              <a:t>means</a:t>
            </a:r>
            <a:r>
              <a:rPr lang="en-US" sz="2400" spc="-45" dirty="0" smtClean="0"/>
              <a:t> </a:t>
            </a:r>
            <a:r>
              <a:rPr lang="en-US" sz="2400" spc="-5" dirty="0" smtClean="0"/>
              <a:t>not</a:t>
            </a:r>
            <a:r>
              <a:rPr lang="en-US" sz="2400" spc="-75" dirty="0" smtClean="0"/>
              <a:t> </a:t>
            </a:r>
            <a:r>
              <a:rPr lang="en-US" sz="2400" dirty="0" smtClean="0"/>
              <a:t>all</a:t>
            </a:r>
            <a:r>
              <a:rPr lang="en-US" sz="2400" spc="-55" dirty="0" smtClean="0"/>
              <a:t> </a:t>
            </a:r>
            <a:r>
              <a:rPr lang="en-US" sz="2400" dirty="0" smtClean="0"/>
              <a:t>output</a:t>
            </a:r>
            <a:r>
              <a:rPr lang="en-US" sz="2400" spc="-50" dirty="0" smtClean="0"/>
              <a:t> </a:t>
            </a:r>
            <a:r>
              <a:rPr lang="en-US" sz="2400" spc="-5" dirty="0" smtClean="0"/>
              <a:t>will</a:t>
            </a:r>
            <a:r>
              <a:rPr lang="en-US" sz="2400" spc="-30" dirty="0" smtClean="0"/>
              <a:t> </a:t>
            </a:r>
            <a:r>
              <a:rPr lang="en-US" sz="2400" spc="-5" dirty="0" smtClean="0"/>
              <a:t>be</a:t>
            </a:r>
            <a:r>
              <a:rPr lang="en-US" sz="2400" spc="-60" dirty="0" smtClean="0"/>
              <a:t> </a:t>
            </a:r>
            <a:r>
              <a:rPr lang="en-US" sz="2400" spc="-5" dirty="0" smtClean="0"/>
              <a:t>purchased.</a:t>
            </a:r>
            <a:endParaRPr lang="en-US" sz="2400" dirty="0" smtClean="0"/>
          </a:p>
          <a:p>
            <a:pPr marL="287020" marR="6350" indent="-274320" algn="just">
              <a:spcBef>
                <a:spcPts val="34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/>
              <a:t>The </a:t>
            </a:r>
            <a:r>
              <a:rPr lang="en-US" sz="2400" spc="-5" dirty="0" smtClean="0"/>
              <a:t>injection that the </a:t>
            </a:r>
            <a:r>
              <a:rPr lang="en-US" sz="2400" dirty="0" smtClean="0"/>
              <a:t>financial </a:t>
            </a:r>
            <a:r>
              <a:rPr lang="en-US" sz="2400" spc="-5" dirty="0" smtClean="0"/>
              <a:t>sector </a:t>
            </a:r>
            <a:r>
              <a:rPr lang="en-US" sz="2400" spc="-10" dirty="0" smtClean="0"/>
              <a:t>provides </a:t>
            </a:r>
            <a:r>
              <a:rPr lang="en-US" sz="2400" spc="-5" dirty="0" smtClean="0"/>
              <a:t>into </a:t>
            </a:r>
            <a:r>
              <a:rPr lang="en-US" sz="2400" dirty="0" smtClean="0"/>
              <a:t>the </a:t>
            </a:r>
            <a:r>
              <a:rPr lang="en-US" sz="2400" spc="-10" dirty="0" smtClean="0"/>
              <a:t>economy </a:t>
            </a:r>
            <a:r>
              <a:rPr lang="en-US" sz="2400" spc="-5" dirty="0" smtClean="0"/>
              <a:t>is </a:t>
            </a:r>
            <a:r>
              <a:rPr lang="en-US" sz="2400" spc="-10" dirty="0" smtClean="0"/>
              <a:t>investment </a:t>
            </a:r>
            <a:r>
              <a:rPr lang="en-US" sz="2400" dirty="0" smtClean="0"/>
              <a:t>(I) </a:t>
            </a:r>
            <a:r>
              <a:rPr lang="en-US" sz="2400" spc="-10" dirty="0" smtClean="0"/>
              <a:t>into </a:t>
            </a:r>
            <a:r>
              <a:rPr lang="en-US" sz="2400" dirty="0" smtClean="0"/>
              <a:t>the  </a:t>
            </a:r>
            <a:r>
              <a:rPr lang="en-US" sz="2400" spc="-5" dirty="0" smtClean="0"/>
              <a:t>business/firms</a:t>
            </a:r>
            <a:r>
              <a:rPr lang="en-US" sz="2400" spc="-85" dirty="0" smtClean="0"/>
              <a:t> </a:t>
            </a:r>
            <a:r>
              <a:rPr lang="en-US" sz="2400" spc="-25" dirty="0" smtClean="0"/>
              <a:t>sector.</a:t>
            </a:r>
            <a:endParaRPr lang="en-US" sz="2400" dirty="0" smtClean="0"/>
          </a:p>
          <a:p>
            <a:pPr marL="287020" indent="-274320">
              <a:spcBef>
                <a:spcPts val="1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US" sz="2400" dirty="0" smtClean="0"/>
              <a:t>The </a:t>
            </a:r>
            <a:r>
              <a:rPr lang="en-US" sz="2400" spc="-5" dirty="0" smtClean="0"/>
              <a:t>seepage that </a:t>
            </a:r>
            <a:r>
              <a:rPr lang="en-US" sz="2400" dirty="0" smtClean="0"/>
              <a:t>the </a:t>
            </a:r>
            <a:r>
              <a:rPr lang="en-US" sz="2400" spc="-5" dirty="0" smtClean="0"/>
              <a:t>Government sector </a:t>
            </a:r>
            <a:r>
              <a:rPr lang="en-US" sz="2400" spc="-10" dirty="0" smtClean="0"/>
              <a:t>provides </a:t>
            </a:r>
            <a:r>
              <a:rPr lang="en-US" sz="2400" spc="-5" dirty="0" smtClean="0"/>
              <a:t>is through the collection of </a:t>
            </a:r>
            <a:r>
              <a:rPr lang="en-US" sz="2400" spc="-10" dirty="0" smtClean="0"/>
              <a:t>revenue through</a:t>
            </a:r>
            <a:r>
              <a:rPr lang="en-US" sz="2400" dirty="0" smtClean="0"/>
              <a:t> </a:t>
            </a:r>
            <a:r>
              <a:rPr lang="en-US" sz="2400" spc="-25" dirty="0" smtClean="0"/>
              <a:t>Taxes</a:t>
            </a:r>
            <a:endParaRPr lang="en-US" sz="2400" dirty="0" smtClean="0"/>
          </a:p>
          <a:p>
            <a:pPr marL="286385" marR="5715" algn="just">
              <a:spcBef>
                <a:spcPts val="170"/>
              </a:spcBef>
            </a:pPr>
            <a:r>
              <a:rPr lang="en-US" sz="2400" dirty="0" smtClean="0"/>
              <a:t>(T) </a:t>
            </a:r>
            <a:r>
              <a:rPr lang="en-US" sz="2400" spc="-5" dirty="0" smtClean="0"/>
              <a:t>that is </a:t>
            </a:r>
            <a:r>
              <a:rPr lang="en-US" sz="2400" spc="-10" dirty="0" smtClean="0"/>
              <a:t>provided by </a:t>
            </a:r>
            <a:r>
              <a:rPr lang="en-US" sz="2400" dirty="0" smtClean="0"/>
              <a:t>households </a:t>
            </a:r>
            <a:r>
              <a:rPr lang="en-US" sz="2400" spc="-5" dirty="0" smtClean="0"/>
              <a:t>and </a:t>
            </a:r>
            <a:r>
              <a:rPr lang="en-US" sz="2400" dirty="0" smtClean="0"/>
              <a:t>firms </a:t>
            </a:r>
            <a:r>
              <a:rPr lang="en-US" sz="2400" spc="-10" dirty="0" smtClean="0"/>
              <a:t>to </a:t>
            </a:r>
            <a:r>
              <a:rPr lang="en-US" sz="2400" spc="-5" dirty="0" smtClean="0"/>
              <a:t>the </a:t>
            </a:r>
            <a:r>
              <a:rPr lang="en-US" sz="2400" spc="-10" dirty="0" smtClean="0"/>
              <a:t>government. </a:t>
            </a:r>
            <a:r>
              <a:rPr lang="en-US" sz="2400" spc="-15" dirty="0" smtClean="0"/>
              <a:t>For </a:t>
            </a:r>
            <a:r>
              <a:rPr lang="en-US" sz="2400" spc="-5" dirty="0" smtClean="0"/>
              <a:t>this reason they </a:t>
            </a:r>
            <a:r>
              <a:rPr lang="en-US" sz="2400" spc="-10" dirty="0" smtClean="0"/>
              <a:t>are </a:t>
            </a:r>
            <a:r>
              <a:rPr lang="en-US" sz="2400" dirty="0" smtClean="0"/>
              <a:t>a </a:t>
            </a:r>
            <a:r>
              <a:rPr lang="en-US" sz="2400" spc="-5" dirty="0" smtClean="0"/>
              <a:t>leakage  because it is </a:t>
            </a:r>
            <a:r>
              <a:rPr lang="en-US" sz="2400" dirty="0" smtClean="0"/>
              <a:t>a </a:t>
            </a:r>
            <a:r>
              <a:rPr lang="en-US" sz="2400" spc="-5" dirty="0" smtClean="0"/>
              <a:t>leakage </a:t>
            </a:r>
            <a:r>
              <a:rPr lang="en-US" sz="2400" dirty="0" smtClean="0"/>
              <a:t>out </a:t>
            </a:r>
            <a:r>
              <a:rPr lang="en-US" sz="2400" spc="-5" dirty="0" smtClean="0"/>
              <a:t>of the current income thus reducing the expenditure on current goods </a:t>
            </a:r>
            <a:r>
              <a:rPr lang="en-US" sz="2400" dirty="0" smtClean="0"/>
              <a:t>and  </a:t>
            </a:r>
            <a:r>
              <a:rPr lang="en-US" sz="2400" spc="-5" dirty="0" smtClean="0"/>
              <a:t>services.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081645" cy="5438412"/>
          </a:xfrm>
        </p:spPr>
        <p:txBody>
          <a:bodyPr/>
          <a:lstStyle/>
          <a:p>
            <a:pPr marL="287020" marR="5715" indent="-274320" algn="just">
              <a:lnSpc>
                <a:spcPct val="8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/>
              <a:t>The </a:t>
            </a:r>
            <a:r>
              <a:rPr lang="en-US" sz="2400" spc="-5" dirty="0" smtClean="0"/>
              <a:t>injection </a:t>
            </a:r>
            <a:r>
              <a:rPr lang="en-US" sz="2400" spc="-10" dirty="0" smtClean="0"/>
              <a:t>provided by </a:t>
            </a:r>
            <a:r>
              <a:rPr lang="en-US" sz="2400" spc="-5" dirty="0" smtClean="0"/>
              <a:t>the </a:t>
            </a:r>
            <a:r>
              <a:rPr lang="en-US" sz="2400" spc="-10" dirty="0" smtClean="0"/>
              <a:t>government </a:t>
            </a:r>
            <a:r>
              <a:rPr lang="en-US" sz="2400" spc="-5" dirty="0" smtClean="0"/>
              <a:t>sector is Government spending </a:t>
            </a:r>
            <a:r>
              <a:rPr lang="en-US" sz="2400" dirty="0" smtClean="0"/>
              <a:t>(G) </a:t>
            </a:r>
            <a:r>
              <a:rPr lang="en-US" sz="2400" spc="-5" dirty="0" smtClean="0"/>
              <a:t>that </a:t>
            </a:r>
            <a:r>
              <a:rPr lang="en-US" sz="2400" spc="-10" dirty="0" smtClean="0"/>
              <a:t>provides collective  </a:t>
            </a:r>
            <a:r>
              <a:rPr lang="en-US" sz="2400" spc="-5" dirty="0" smtClean="0"/>
              <a:t>services and </a:t>
            </a:r>
            <a:r>
              <a:rPr lang="en-US" sz="2400" spc="-10" dirty="0" smtClean="0"/>
              <a:t>welfare payments to </a:t>
            </a:r>
            <a:r>
              <a:rPr lang="en-US" sz="2400" spc="-5" dirty="0" smtClean="0"/>
              <a:t>the </a:t>
            </a:r>
            <a:r>
              <a:rPr lang="en-US" sz="2400" spc="-20" dirty="0" smtClean="0"/>
              <a:t>community. </a:t>
            </a:r>
            <a:r>
              <a:rPr lang="en-US" sz="2400" dirty="0" smtClean="0"/>
              <a:t>An </a:t>
            </a:r>
            <a:r>
              <a:rPr lang="en-US" sz="2400" spc="-5" dirty="0" smtClean="0"/>
              <a:t>example of </a:t>
            </a:r>
            <a:r>
              <a:rPr lang="en-US" sz="2400" dirty="0" smtClean="0"/>
              <a:t>a tax </a:t>
            </a:r>
            <a:r>
              <a:rPr lang="en-US" sz="2400" spc="-5" dirty="0" smtClean="0"/>
              <a:t>collected </a:t>
            </a:r>
            <a:r>
              <a:rPr lang="en-US" sz="2400" spc="-10" dirty="0" smtClean="0"/>
              <a:t>by </a:t>
            </a:r>
            <a:r>
              <a:rPr lang="en-US" sz="2400" spc="-5" dirty="0" smtClean="0"/>
              <a:t>the </a:t>
            </a:r>
            <a:r>
              <a:rPr lang="en-US" sz="2400" spc="-10" dirty="0" smtClean="0"/>
              <a:t>government </a:t>
            </a:r>
            <a:r>
              <a:rPr lang="en-US" sz="2400" spc="-5" dirty="0" smtClean="0"/>
              <a:t>as  </a:t>
            </a:r>
            <a:r>
              <a:rPr lang="en-US" sz="2400" dirty="0" smtClean="0"/>
              <a:t>a </a:t>
            </a:r>
            <a:r>
              <a:rPr lang="en-US" sz="2400" spc="-5" dirty="0" smtClean="0"/>
              <a:t>leakage is income tax </a:t>
            </a:r>
            <a:r>
              <a:rPr lang="en-US" sz="2400" dirty="0" smtClean="0"/>
              <a:t>and </a:t>
            </a:r>
            <a:r>
              <a:rPr lang="en-US" sz="2400" spc="-5" dirty="0" smtClean="0"/>
              <a:t>an injection </a:t>
            </a:r>
            <a:r>
              <a:rPr lang="en-US" sz="2400" spc="-10" dirty="0" smtClean="0"/>
              <a:t>into </a:t>
            </a:r>
            <a:r>
              <a:rPr lang="en-US" sz="2400" spc="-5" dirty="0" smtClean="0"/>
              <a:t>the </a:t>
            </a:r>
            <a:r>
              <a:rPr lang="en-US" sz="2400" spc="-10" dirty="0" smtClean="0"/>
              <a:t>economy </a:t>
            </a:r>
            <a:r>
              <a:rPr lang="en-US" sz="2400" dirty="0" smtClean="0"/>
              <a:t>can </a:t>
            </a:r>
            <a:r>
              <a:rPr lang="en-US" sz="2400" spc="-5" dirty="0" smtClean="0"/>
              <a:t>be when the </a:t>
            </a:r>
            <a:r>
              <a:rPr lang="en-US" sz="2400" spc="-10" dirty="0" smtClean="0"/>
              <a:t>government </a:t>
            </a:r>
            <a:r>
              <a:rPr lang="en-US" sz="2400" spc="-5" dirty="0" smtClean="0"/>
              <a:t>redistributes  this </a:t>
            </a:r>
            <a:r>
              <a:rPr lang="en-US" sz="2400" spc="-10" dirty="0" smtClean="0"/>
              <a:t>income </a:t>
            </a:r>
            <a:r>
              <a:rPr lang="en-US" sz="2400" spc="-5" dirty="0" smtClean="0"/>
              <a:t>in the form of </a:t>
            </a:r>
            <a:r>
              <a:rPr lang="en-US" sz="2400" spc="-10" dirty="0" smtClean="0"/>
              <a:t>welfare payments </a:t>
            </a:r>
            <a:r>
              <a:rPr lang="en-US" sz="2400" spc="-5" dirty="0" smtClean="0"/>
              <a:t>that is </a:t>
            </a:r>
            <a:r>
              <a:rPr lang="en-US" sz="2400" dirty="0" smtClean="0"/>
              <a:t>a form </a:t>
            </a:r>
            <a:r>
              <a:rPr lang="en-US" sz="2400" spc="-5" dirty="0" smtClean="0"/>
              <a:t>of </a:t>
            </a:r>
            <a:r>
              <a:rPr lang="en-US" sz="2400" spc="-10" dirty="0" smtClean="0"/>
              <a:t>government </a:t>
            </a:r>
            <a:r>
              <a:rPr lang="en-US" sz="2400" spc="-5" dirty="0" smtClean="0"/>
              <a:t>spending back </a:t>
            </a:r>
            <a:r>
              <a:rPr lang="en-US" sz="2400" spc="-10" dirty="0" smtClean="0"/>
              <a:t>into </a:t>
            </a:r>
            <a:r>
              <a:rPr lang="en-US" sz="2400" spc="-5" dirty="0" smtClean="0"/>
              <a:t>the  </a:t>
            </a:r>
            <a:r>
              <a:rPr lang="en-US" sz="2400" spc="-25" dirty="0" smtClean="0"/>
              <a:t>economy.</a:t>
            </a:r>
          </a:p>
          <a:p>
            <a:pPr marL="287020" marR="5715" indent="-274320" algn="just">
              <a:lnSpc>
                <a:spcPct val="8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endParaRPr lang="en-US" sz="2400" dirty="0" smtClean="0"/>
          </a:p>
          <a:p>
            <a:pPr marL="287020" marR="5080" indent="-274320" algn="just">
              <a:lnSpc>
                <a:spcPct val="80000"/>
              </a:lnSpc>
              <a:spcBef>
                <a:spcPts val="335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/>
              <a:t>The final </a:t>
            </a:r>
            <a:r>
              <a:rPr lang="en-US" sz="2400" spc="-5" dirty="0" smtClean="0"/>
              <a:t>sector in the circular </a:t>
            </a:r>
            <a:r>
              <a:rPr lang="en-US" sz="2400" spc="10" dirty="0" smtClean="0"/>
              <a:t>flow </a:t>
            </a:r>
            <a:r>
              <a:rPr lang="en-US" sz="2400" spc="-5" dirty="0" smtClean="0"/>
              <a:t>of </a:t>
            </a:r>
            <a:r>
              <a:rPr lang="en-US" sz="2400" spc="-10" dirty="0" smtClean="0"/>
              <a:t>income </a:t>
            </a:r>
            <a:r>
              <a:rPr lang="en-US" sz="2400" spc="-5" dirty="0" smtClean="0"/>
              <a:t>model is </a:t>
            </a:r>
            <a:r>
              <a:rPr lang="en-US" sz="2400" dirty="0" smtClean="0"/>
              <a:t>the </a:t>
            </a:r>
            <a:r>
              <a:rPr lang="en-US" sz="2400" spc="-10" dirty="0" smtClean="0"/>
              <a:t>overseas </a:t>
            </a:r>
            <a:r>
              <a:rPr lang="en-US" sz="2400" spc="-5" dirty="0" smtClean="0"/>
              <a:t>sector </a:t>
            </a:r>
            <a:r>
              <a:rPr lang="en-US" sz="2400" dirty="0" smtClean="0"/>
              <a:t>which </a:t>
            </a:r>
            <a:r>
              <a:rPr lang="en-US" sz="2400" spc="-5" dirty="0" smtClean="0"/>
              <a:t>transforms </a:t>
            </a:r>
            <a:r>
              <a:rPr lang="en-US" sz="2400" dirty="0" smtClean="0"/>
              <a:t>the  </a:t>
            </a:r>
            <a:r>
              <a:rPr lang="en-US" sz="2400" spc="-5" dirty="0" smtClean="0"/>
              <a:t>model from </a:t>
            </a:r>
            <a:r>
              <a:rPr lang="en-US" sz="2400" dirty="0" smtClean="0"/>
              <a:t>a </a:t>
            </a:r>
            <a:r>
              <a:rPr lang="en-US" sz="2400" spc="-5" dirty="0" smtClean="0"/>
              <a:t>closed </a:t>
            </a:r>
            <a:r>
              <a:rPr lang="en-US" sz="2400" spc="-10" dirty="0" smtClean="0"/>
              <a:t>economy to </a:t>
            </a:r>
            <a:r>
              <a:rPr lang="en-US" sz="2400" spc="-5" dirty="0" smtClean="0"/>
              <a:t>an open </a:t>
            </a:r>
            <a:r>
              <a:rPr lang="en-US" sz="2400" spc="-25" dirty="0" smtClean="0"/>
              <a:t>economy. </a:t>
            </a:r>
            <a:r>
              <a:rPr lang="en-US" sz="2400" dirty="0" smtClean="0"/>
              <a:t>The </a:t>
            </a:r>
            <a:r>
              <a:rPr lang="en-US" sz="2400" spc="-5" dirty="0" smtClean="0"/>
              <a:t>main leakage from this sector </a:t>
            </a:r>
            <a:r>
              <a:rPr lang="en-US" sz="2400" spc="-10" dirty="0" smtClean="0"/>
              <a:t>are </a:t>
            </a:r>
            <a:r>
              <a:rPr lang="en-US" sz="2400" spc="-5" dirty="0" smtClean="0"/>
              <a:t>imports  </a:t>
            </a:r>
            <a:r>
              <a:rPr lang="en-US" sz="2400" dirty="0" smtClean="0"/>
              <a:t>(M), which </a:t>
            </a:r>
            <a:r>
              <a:rPr lang="en-US" sz="2400" spc="-10" dirty="0" smtClean="0"/>
              <a:t>represent </a:t>
            </a:r>
            <a:r>
              <a:rPr lang="en-US" sz="2400" spc="-5" dirty="0" smtClean="0"/>
              <a:t>spending </a:t>
            </a:r>
            <a:r>
              <a:rPr lang="en-US" sz="2400" spc="-10" dirty="0" smtClean="0"/>
              <a:t>by </a:t>
            </a:r>
            <a:r>
              <a:rPr lang="en-US" sz="2400" spc="-5" dirty="0" smtClean="0"/>
              <a:t>residents </a:t>
            </a:r>
            <a:r>
              <a:rPr lang="en-US" sz="2400" spc="-10" dirty="0" smtClean="0"/>
              <a:t>into </a:t>
            </a:r>
            <a:r>
              <a:rPr lang="en-US" sz="2400" spc="-5" dirty="0" smtClean="0"/>
              <a:t>the rest </a:t>
            </a:r>
            <a:r>
              <a:rPr lang="en-US" sz="2400" dirty="0" smtClean="0"/>
              <a:t>of the </a:t>
            </a:r>
            <a:r>
              <a:rPr lang="en-US" sz="2400" spc="-10" dirty="0" smtClean="0"/>
              <a:t>world. </a:t>
            </a:r>
            <a:r>
              <a:rPr lang="en-US" sz="2400" dirty="0" smtClean="0"/>
              <a:t>The </a:t>
            </a:r>
            <a:r>
              <a:rPr lang="en-US" sz="2400" spc="-5" dirty="0" smtClean="0"/>
              <a:t>main injection </a:t>
            </a:r>
            <a:r>
              <a:rPr lang="en-US" sz="2400" spc="-10" dirty="0" smtClean="0"/>
              <a:t>provided </a:t>
            </a:r>
            <a:r>
              <a:rPr lang="en-US" sz="2400" spc="-5" dirty="0" smtClean="0"/>
              <a:t>by  this sector is the </a:t>
            </a:r>
            <a:r>
              <a:rPr lang="en-US" sz="2400" dirty="0" smtClean="0"/>
              <a:t>exports </a:t>
            </a:r>
            <a:r>
              <a:rPr lang="en-US" sz="2400" spc="-5" dirty="0" smtClean="0"/>
              <a:t>of goods and services which </a:t>
            </a:r>
            <a:r>
              <a:rPr lang="en-US" sz="2400" spc="-10" dirty="0" smtClean="0"/>
              <a:t>generate income </a:t>
            </a:r>
            <a:r>
              <a:rPr lang="en-US" sz="2400" spc="-5" dirty="0" smtClean="0"/>
              <a:t>for the exporters from </a:t>
            </a:r>
            <a:r>
              <a:rPr lang="en-US" sz="2400" spc="-10" dirty="0" smtClean="0"/>
              <a:t>overseas  residents.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6640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Five </a:t>
            </a:r>
            <a:r>
              <a:rPr sz="5000" spc="-10" dirty="0"/>
              <a:t>sector</a:t>
            </a:r>
            <a:r>
              <a:rPr sz="5000" spc="-100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12365"/>
            <a:ext cx="8081009" cy="43059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marR="5080" indent="-274320" algn="just">
              <a:lnSpc>
                <a:spcPct val="9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terms </a:t>
            </a:r>
            <a:r>
              <a:rPr sz="2400" spc="-5" dirty="0">
                <a:latin typeface="Constantia"/>
                <a:cs typeface="Constantia"/>
              </a:rPr>
              <a:t>of the </a:t>
            </a:r>
            <a:r>
              <a:rPr sz="2400" b="1" spc="-15" dirty="0">
                <a:latin typeface="Constantia"/>
                <a:cs typeface="Constantia"/>
              </a:rPr>
              <a:t>five</a:t>
            </a:r>
            <a:r>
              <a:rPr sz="2400" b="1" spc="5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sector circular </a:t>
            </a:r>
            <a:r>
              <a:rPr sz="2400" b="1" spc="25" dirty="0">
                <a:latin typeface="Constantia"/>
                <a:cs typeface="Constantia"/>
              </a:rPr>
              <a:t>flow </a:t>
            </a:r>
            <a:r>
              <a:rPr sz="2400" b="1" dirty="0">
                <a:latin typeface="Constantia"/>
                <a:cs typeface="Constantia"/>
              </a:rPr>
              <a:t>of </a:t>
            </a:r>
            <a:r>
              <a:rPr sz="2400" b="1" spc="-15" dirty="0">
                <a:latin typeface="Constantia"/>
                <a:cs typeface="Constantia"/>
              </a:rPr>
              <a:t>income  </a:t>
            </a:r>
            <a:r>
              <a:rPr sz="2400" b="1" spc="-5" dirty="0">
                <a:latin typeface="Constantia"/>
                <a:cs typeface="Constantia"/>
              </a:rPr>
              <a:t>model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state </a:t>
            </a:r>
            <a:r>
              <a:rPr sz="2400" spc="-5" dirty="0">
                <a:latin typeface="Constantia"/>
                <a:cs typeface="Constantia"/>
              </a:rPr>
              <a:t>of equilibrium </a:t>
            </a:r>
            <a:r>
              <a:rPr sz="2400" spc="-10" dirty="0">
                <a:latin typeface="Constantia"/>
                <a:cs typeface="Constantia"/>
              </a:rPr>
              <a:t>occurs </a:t>
            </a:r>
            <a:r>
              <a:rPr sz="2400" spc="-5" dirty="0">
                <a:latin typeface="Constantia"/>
                <a:cs typeface="Constantia"/>
              </a:rPr>
              <a:t>when the </a:t>
            </a:r>
            <a:r>
              <a:rPr sz="2400" spc="-10" dirty="0">
                <a:latin typeface="Constantia"/>
                <a:cs typeface="Constantia"/>
              </a:rPr>
              <a:t>total  leakages are </a:t>
            </a:r>
            <a:r>
              <a:rPr sz="2400" spc="-5" dirty="0">
                <a:latin typeface="Constantia"/>
                <a:cs typeface="Constantia"/>
              </a:rPr>
              <a:t>equal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total </a:t>
            </a:r>
            <a:r>
              <a:rPr sz="2400" spc="-5" dirty="0">
                <a:latin typeface="Constantia"/>
                <a:cs typeface="Constantia"/>
              </a:rPr>
              <a:t>injections that </a:t>
            </a:r>
            <a:r>
              <a:rPr sz="2400" spc="-10" dirty="0">
                <a:latin typeface="Constantia"/>
                <a:cs typeface="Constantia"/>
              </a:rPr>
              <a:t>occur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45" dirty="0">
                <a:latin typeface="Constantia"/>
                <a:cs typeface="Constantia"/>
              </a:rPr>
              <a:t>economy. </a:t>
            </a:r>
            <a:r>
              <a:rPr sz="2400" spc="-5" dirty="0">
                <a:latin typeface="Constantia"/>
                <a:cs typeface="Constantia"/>
              </a:rPr>
              <a:t>This can be </a:t>
            </a:r>
            <a:r>
              <a:rPr sz="2400" spc="-10" dirty="0">
                <a:latin typeface="Constantia"/>
                <a:cs typeface="Constantia"/>
              </a:rPr>
              <a:t>shown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as:</a:t>
            </a:r>
            <a:endParaRPr sz="2400">
              <a:latin typeface="Constantia"/>
              <a:cs typeface="Constantia"/>
            </a:endParaRPr>
          </a:p>
          <a:p>
            <a:pPr marL="466725">
              <a:lnSpc>
                <a:spcPts val="2735"/>
              </a:lnSpc>
              <a:spcBef>
                <a:spcPts val="290"/>
              </a:spcBef>
            </a:pPr>
            <a:r>
              <a:rPr sz="2400" spc="-10" dirty="0">
                <a:latin typeface="Constantia"/>
                <a:cs typeface="Constantia"/>
              </a:rPr>
              <a:t>Savings </a:t>
            </a:r>
            <a:r>
              <a:rPr sz="2400" dirty="0">
                <a:latin typeface="Constantia"/>
                <a:cs typeface="Constantia"/>
              </a:rPr>
              <a:t>+ </a:t>
            </a:r>
            <a:r>
              <a:rPr sz="2400" spc="-45" dirty="0">
                <a:latin typeface="Constantia"/>
                <a:cs typeface="Constantia"/>
              </a:rPr>
              <a:t>Taxes </a:t>
            </a:r>
            <a:r>
              <a:rPr sz="2400" dirty="0">
                <a:latin typeface="Constantia"/>
                <a:cs typeface="Constantia"/>
              </a:rPr>
              <a:t>+ Imports = </a:t>
            </a:r>
            <a:r>
              <a:rPr sz="2400" spc="-15" dirty="0">
                <a:latin typeface="Constantia"/>
                <a:cs typeface="Constantia"/>
              </a:rPr>
              <a:t>Investment </a:t>
            </a:r>
            <a:r>
              <a:rPr sz="2400" dirty="0">
                <a:latin typeface="Constantia"/>
                <a:cs typeface="Constantia"/>
              </a:rPr>
              <a:t>+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Government</a:t>
            </a:r>
            <a:endParaRPr sz="2400">
              <a:latin typeface="Constantia"/>
              <a:cs typeface="Constantia"/>
            </a:endParaRPr>
          </a:p>
          <a:p>
            <a:pPr marL="2893695">
              <a:lnSpc>
                <a:spcPts val="2735"/>
              </a:lnSpc>
            </a:pPr>
            <a:r>
              <a:rPr sz="2400" spc="-5" dirty="0">
                <a:latin typeface="Constantia"/>
                <a:cs typeface="Constantia"/>
              </a:rPr>
              <a:t>Spending </a:t>
            </a:r>
            <a:r>
              <a:rPr sz="2400" dirty="0">
                <a:latin typeface="Constantia"/>
                <a:cs typeface="Constantia"/>
              </a:rPr>
              <a:t>+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Exports</a:t>
            </a:r>
            <a:endParaRPr sz="2400">
              <a:latin typeface="Constantia"/>
              <a:cs typeface="Constantia"/>
            </a:endParaRPr>
          </a:p>
          <a:p>
            <a:pPr marL="263588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onstantia"/>
                <a:cs typeface="Constantia"/>
              </a:rPr>
              <a:t>S + T + M = I + G +</a:t>
            </a:r>
            <a:r>
              <a:rPr sz="2400" spc="-2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  <a:p>
            <a:pPr marL="287020" marR="1009015" indent="-274320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further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illustrated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through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fictitious  </a:t>
            </a:r>
            <a:r>
              <a:rPr sz="2400" spc="-15" dirty="0">
                <a:latin typeface="Constantia"/>
                <a:cs typeface="Constantia"/>
              </a:rPr>
              <a:t>economy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Noka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where:</a:t>
            </a:r>
            <a:endParaRPr sz="2400">
              <a:latin typeface="Constantia"/>
              <a:cs typeface="Constantia"/>
            </a:endParaRPr>
          </a:p>
          <a:p>
            <a:pPr marL="2675255">
              <a:lnSpc>
                <a:spcPts val="2735"/>
              </a:lnSpc>
              <a:spcBef>
                <a:spcPts val="254"/>
              </a:spcBef>
            </a:pPr>
            <a:r>
              <a:rPr sz="2400" dirty="0">
                <a:latin typeface="Constantia"/>
                <a:cs typeface="Constantia"/>
              </a:rPr>
              <a:t>S + T + M = I + G +</a:t>
            </a:r>
            <a:r>
              <a:rPr sz="2400" spc="-2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263525" algn="ctr">
              <a:lnSpc>
                <a:spcPts val="2590"/>
              </a:lnSpc>
            </a:pPr>
            <a:r>
              <a:rPr sz="2400" smtClean="0">
                <a:latin typeface="Constantia"/>
                <a:cs typeface="Constantia"/>
              </a:rPr>
              <a:t>100 </a:t>
            </a:r>
            <a:r>
              <a:rPr sz="2400">
                <a:latin typeface="Constantia"/>
                <a:cs typeface="Constantia"/>
              </a:rPr>
              <a:t>+ </a:t>
            </a:r>
            <a:r>
              <a:rPr sz="2400" spc="-10" smtClean="0">
                <a:latin typeface="Constantia"/>
                <a:cs typeface="Constantia"/>
              </a:rPr>
              <a:t>150 </a:t>
            </a:r>
            <a:r>
              <a:rPr sz="2400">
                <a:latin typeface="Constantia"/>
                <a:cs typeface="Constantia"/>
              </a:rPr>
              <a:t>+ </a:t>
            </a:r>
            <a:r>
              <a:rPr sz="2400" smtClean="0">
                <a:latin typeface="Constantia"/>
                <a:cs typeface="Constantia"/>
              </a:rPr>
              <a:t>50 </a:t>
            </a:r>
            <a:r>
              <a:rPr sz="2400">
                <a:latin typeface="Constantia"/>
                <a:cs typeface="Constantia"/>
              </a:rPr>
              <a:t>= </a:t>
            </a:r>
            <a:r>
              <a:rPr sz="2400" smtClean="0">
                <a:latin typeface="Constantia"/>
                <a:cs typeface="Constantia"/>
              </a:rPr>
              <a:t>50 </a:t>
            </a:r>
            <a:r>
              <a:rPr sz="2400">
                <a:latin typeface="Constantia"/>
                <a:cs typeface="Constantia"/>
              </a:rPr>
              <a:t>+ </a:t>
            </a:r>
            <a:r>
              <a:rPr sz="2400" smtClean="0">
                <a:latin typeface="Constantia"/>
                <a:cs typeface="Constantia"/>
              </a:rPr>
              <a:t>100 </a:t>
            </a:r>
            <a:r>
              <a:rPr sz="2400">
                <a:latin typeface="Constantia"/>
                <a:cs typeface="Constantia"/>
              </a:rPr>
              <a:t>+</a:t>
            </a:r>
            <a:r>
              <a:rPr sz="2400" spc="-180">
                <a:latin typeface="Constantia"/>
                <a:cs typeface="Constantia"/>
              </a:rPr>
              <a:t> </a:t>
            </a:r>
            <a:r>
              <a:rPr sz="2400" spc="-10" smtClean="0">
                <a:latin typeface="Constantia"/>
                <a:cs typeface="Constantia"/>
              </a:rPr>
              <a:t>150</a:t>
            </a:r>
            <a:endParaRPr sz="2400">
              <a:latin typeface="Constantia"/>
              <a:cs typeface="Constantia"/>
            </a:endParaRPr>
          </a:p>
          <a:p>
            <a:pPr marL="264160" algn="ctr">
              <a:lnSpc>
                <a:spcPts val="2735"/>
              </a:lnSpc>
            </a:pPr>
            <a:r>
              <a:rPr sz="2400" smtClean="0">
                <a:latin typeface="Constantia"/>
                <a:cs typeface="Constantia"/>
              </a:rPr>
              <a:t>300 </a:t>
            </a:r>
            <a:r>
              <a:rPr sz="2400">
                <a:latin typeface="Constantia"/>
                <a:cs typeface="Constantia"/>
              </a:rPr>
              <a:t>=</a:t>
            </a:r>
            <a:r>
              <a:rPr sz="2400" spc="-35">
                <a:latin typeface="Constantia"/>
                <a:cs typeface="Constantia"/>
              </a:rPr>
              <a:t> </a:t>
            </a:r>
            <a:r>
              <a:rPr sz="2400" spc="-5" smtClean="0">
                <a:latin typeface="Constantia"/>
                <a:cs typeface="Constantia"/>
              </a:rPr>
              <a:t>300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57200"/>
            <a:ext cx="466407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Five </a:t>
            </a:r>
            <a:r>
              <a:rPr sz="5000" spc="-10" dirty="0"/>
              <a:t>sector</a:t>
            </a:r>
            <a:r>
              <a:rPr sz="5000" spc="-100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447800"/>
            <a:ext cx="8078470" cy="434529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5080" indent="-274320" algn="just">
              <a:lnSpc>
                <a:spcPct val="80000"/>
              </a:lnSpc>
              <a:spcBef>
                <a:spcPts val="62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Therefore </a:t>
            </a:r>
            <a:r>
              <a:rPr sz="2200" spc="-20" dirty="0">
                <a:latin typeface="Constantia"/>
                <a:cs typeface="Constantia"/>
              </a:rPr>
              <a:t>since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leakages </a:t>
            </a:r>
            <a:r>
              <a:rPr sz="2200" spc="-20" dirty="0">
                <a:latin typeface="Constantia"/>
                <a:cs typeface="Constantia"/>
              </a:rPr>
              <a:t>are </a:t>
            </a:r>
            <a:r>
              <a:rPr sz="2200" spc="-10" dirty="0">
                <a:latin typeface="Constantia"/>
                <a:cs typeface="Constantia"/>
              </a:rPr>
              <a:t>equal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10" dirty="0">
                <a:latin typeface="Constantia"/>
                <a:cs typeface="Constantia"/>
              </a:rPr>
              <a:t>the injections the  </a:t>
            </a:r>
            <a:r>
              <a:rPr sz="2200" spc="-15" dirty="0">
                <a:latin typeface="Constantia"/>
                <a:cs typeface="Constantia"/>
              </a:rPr>
              <a:t>economy </a:t>
            </a:r>
            <a:r>
              <a:rPr sz="2200" spc="-5" dirty="0">
                <a:latin typeface="Constantia"/>
                <a:cs typeface="Constantia"/>
              </a:rPr>
              <a:t>is in a stable </a:t>
            </a:r>
            <a:r>
              <a:rPr sz="2200" spc="-15" dirty="0">
                <a:latin typeface="Constantia"/>
                <a:cs typeface="Constantia"/>
              </a:rPr>
              <a:t>state </a:t>
            </a:r>
            <a:r>
              <a:rPr sz="2200" spc="-5" dirty="0">
                <a:latin typeface="Constantia"/>
                <a:cs typeface="Constantia"/>
              </a:rPr>
              <a:t>of equilibrium. </a:t>
            </a:r>
            <a:r>
              <a:rPr sz="2200" spc="-10" dirty="0">
                <a:latin typeface="Constantia"/>
                <a:cs typeface="Constantia"/>
              </a:rPr>
              <a:t>This state can </a:t>
            </a:r>
            <a:r>
              <a:rPr sz="2200" spc="-20" dirty="0">
                <a:latin typeface="Constantia"/>
                <a:cs typeface="Constantia"/>
              </a:rPr>
              <a:t>be  contrasted </a:t>
            </a:r>
            <a:r>
              <a:rPr sz="2200" spc="-25" dirty="0">
                <a:latin typeface="Constantia"/>
                <a:cs typeface="Constantia"/>
              </a:rPr>
              <a:t>to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state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0" dirty="0">
                <a:latin typeface="Constantia"/>
                <a:cs typeface="Constantia"/>
              </a:rPr>
              <a:t>disequilibrium </a:t>
            </a:r>
            <a:r>
              <a:rPr sz="2200" spc="-15" dirty="0">
                <a:latin typeface="Constantia"/>
                <a:cs typeface="Constantia"/>
              </a:rPr>
              <a:t>where </a:t>
            </a:r>
            <a:r>
              <a:rPr sz="2200" spc="-20" dirty="0">
                <a:latin typeface="Constantia"/>
                <a:cs typeface="Constantia"/>
              </a:rPr>
              <a:t>unlike </a:t>
            </a:r>
            <a:r>
              <a:rPr sz="2200" spc="-10" dirty="0">
                <a:latin typeface="Constantia"/>
                <a:cs typeface="Constantia"/>
              </a:rPr>
              <a:t>that </a:t>
            </a:r>
            <a:r>
              <a:rPr sz="2200" spc="-5" dirty="0">
                <a:latin typeface="Constantia"/>
                <a:cs typeface="Constantia"/>
              </a:rPr>
              <a:t>of  equilibrium </a:t>
            </a:r>
            <a:r>
              <a:rPr sz="2200" spc="-10" dirty="0">
                <a:latin typeface="Constantia"/>
                <a:cs typeface="Constantia"/>
              </a:rPr>
              <a:t>the sum of </a:t>
            </a:r>
            <a:r>
              <a:rPr sz="2200" spc="-15" dirty="0">
                <a:latin typeface="Constantia"/>
                <a:cs typeface="Constantia"/>
              </a:rPr>
              <a:t>total leakages </a:t>
            </a:r>
            <a:r>
              <a:rPr sz="2200" spc="-5" dirty="0">
                <a:latin typeface="Constantia"/>
                <a:cs typeface="Constantia"/>
              </a:rPr>
              <a:t>does </a:t>
            </a:r>
            <a:r>
              <a:rPr sz="2200" spc="-10" dirty="0">
                <a:latin typeface="Constantia"/>
                <a:cs typeface="Constantia"/>
              </a:rPr>
              <a:t>not equal the sum </a:t>
            </a:r>
            <a:r>
              <a:rPr sz="2200" spc="-5" dirty="0">
                <a:latin typeface="Constantia"/>
                <a:cs typeface="Constantia"/>
              </a:rPr>
              <a:t>of  </a:t>
            </a:r>
            <a:r>
              <a:rPr sz="2200" spc="-10" dirty="0">
                <a:latin typeface="Constantia"/>
                <a:cs typeface="Constantia"/>
              </a:rPr>
              <a:t>total injections. </a:t>
            </a:r>
            <a:r>
              <a:rPr sz="2200" spc="-5" dirty="0">
                <a:latin typeface="Constantia"/>
                <a:cs typeface="Constantia"/>
              </a:rPr>
              <a:t>By </a:t>
            </a:r>
            <a:r>
              <a:rPr sz="2200" spc="-10" dirty="0">
                <a:latin typeface="Constantia"/>
                <a:cs typeface="Constantia"/>
              </a:rPr>
              <a:t>giving values </a:t>
            </a:r>
            <a:r>
              <a:rPr sz="2200" spc="-25" dirty="0">
                <a:latin typeface="Constantia"/>
                <a:cs typeface="Constantia"/>
              </a:rPr>
              <a:t>to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leakages </a:t>
            </a:r>
            <a:r>
              <a:rPr sz="2200" spc="-10" dirty="0">
                <a:latin typeface="Constantia"/>
                <a:cs typeface="Constantia"/>
              </a:rPr>
              <a:t>and </a:t>
            </a:r>
            <a:r>
              <a:rPr sz="2200" spc="-5" dirty="0">
                <a:latin typeface="Constantia"/>
                <a:cs typeface="Constantia"/>
              </a:rPr>
              <a:t>injections 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circular </a:t>
            </a:r>
            <a:r>
              <a:rPr sz="2200" spc="25" dirty="0">
                <a:latin typeface="Constantia"/>
                <a:cs typeface="Constantia"/>
              </a:rPr>
              <a:t>flow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5" dirty="0">
                <a:latin typeface="Constantia"/>
                <a:cs typeface="Constantia"/>
              </a:rPr>
              <a:t>income </a:t>
            </a:r>
            <a:r>
              <a:rPr sz="2200" spc="-10" dirty="0">
                <a:latin typeface="Constantia"/>
                <a:cs typeface="Constantia"/>
              </a:rPr>
              <a:t>can be used </a:t>
            </a:r>
            <a:r>
              <a:rPr sz="2200" spc="-20" dirty="0">
                <a:latin typeface="Constantia"/>
                <a:cs typeface="Constantia"/>
              </a:rPr>
              <a:t>to show </a:t>
            </a:r>
            <a:r>
              <a:rPr sz="2200" spc="-10" dirty="0">
                <a:latin typeface="Constantia"/>
                <a:cs typeface="Constantia"/>
              </a:rPr>
              <a:t>the state </a:t>
            </a:r>
            <a:r>
              <a:rPr sz="2200" spc="-5" dirty="0">
                <a:latin typeface="Constantia"/>
                <a:cs typeface="Constantia"/>
              </a:rPr>
              <a:t>of  </a:t>
            </a:r>
            <a:r>
              <a:rPr sz="2200" spc="-10" dirty="0">
                <a:latin typeface="Constantia"/>
                <a:cs typeface="Constantia"/>
              </a:rPr>
              <a:t>disequilibrium. </a:t>
            </a:r>
            <a:r>
              <a:rPr sz="2200" spc="-5" dirty="0">
                <a:latin typeface="Constantia"/>
                <a:cs typeface="Constantia"/>
              </a:rPr>
              <a:t>Disequilibrium </a:t>
            </a:r>
            <a:r>
              <a:rPr sz="2200" spc="-10" dirty="0">
                <a:latin typeface="Constantia"/>
                <a:cs typeface="Constantia"/>
              </a:rPr>
              <a:t>can </a:t>
            </a:r>
            <a:r>
              <a:rPr sz="2200" spc="-5" dirty="0">
                <a:latin typeface="Constantia"/>
                <a:cs typeface="Constantia"/>
              </a:rPr>
              <a:t>be </a:t>
            </a:r>
            <a:r>
              <a:rPr sz="2200" spc="-15" dirty="0">
                <a:latin typeface="Constantia"/>
                <a:cs typeface="Constantia"/>
              </a:rPr>
              <a:t>shown</a:t>
            </a:r>
            <a:r>
              <a:rPr sz="2200" spc="-2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as:</a:t>
            </a:r>
            <a:endParaRPr sz="22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onstantia"/>
                <a:cs typeface="Constantia"/>
              </a:rPr>
              <a:t>S + T + M ≠ I + G +</a:t>
            </a:r>
            <a:r>
              <a:rPr sz="2200" spc="-20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X</a:t>
            </a:r>
            <a:endParaRPr sz="2200">
              <a:latin typeface="Constantia"/>
              <a:cs typeface="Constantia"/>
            </a:endParaRPr>
          </a:p>
          <a:p>
            <a:pPr marL="2124710" marR="243840" indent="-2112010">
              <a:lnSpc>
                <a:spcPct val="100000"/>
              </a:lnSpc>
              <a:buClr>
                <a:srgbClr val="0AD0D9"/>
              </a:buClr>
              <a:buSzPct val="93181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Therefore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can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shown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one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below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equations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where:  </a:t>
            </a:r>
            <a:r>
              <a:rPr sz="2200" spc="-45" dirty="0">
                <a:latin typeface="Constantia"/>
                <a:cs typeface="Constantia"/>
              </a:rPr>
              <a:t>Total </a:t>
            </a:r>
            <a:r>
              <a:rPr sz="2200" spc="-10" dirty="0">
                <a:latin typeface="Constantia"/>
                <a:cs typeface="Constantia"/>
              </a:rPr>
              <a:t>leakages </a:t>
            </a:r>
            <a:r>
              <a:rPr sz="2200" spc="-5" dirty="0">
                <a:latin typeface="Constantia"/>
                <a:cs typeface="Constantia"/>
              </a:rPr>
              <a:t>&gt; </a:t>
            </a:r>
            <a:r>
              <a:rPr sz="2200" spc="-45" dirty="0">
                <a:latin typeface="Constantia"/>
                <a:cs typeface="Constantia"/>
              </a:rPr>
              <a:t>Total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injections</a:t>
            </a:r>
            <a:endParaRPr sz="22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P150 </a:t>
            </a:r>
            <a:r>
              <a:rPr sz="2200" spc="-10" dirty="0">
                <a:latin typeface="Constantia"/>
                <a:cs typeface="Constantia"/>
              </a:rPr>
              <a:t>(S) </a:t>
            </a:r>
            <a:r>
              <a:rPr sz="2200" spc="-5" dirty="0">
                <a:latin typeface="Constantia"/>
                <a:cs typeface="Constantia"/>
              </a:rPr>
              <a:t>+ </a:t>
            </a:r>
            <a:r>
              <a:rPr sz="2200" spc="-15" dirty="0">
                <a:latin typeface="Constantia"/>
                <a:cs typeface="Constantia"/>
              </a:rPr>
              <a:t>P250 </a:t>
            </a:r>
            <a:r>
              <a:rPr sz="2200" spc="-10" dirty="0">
                <a:latin typeface="Constantia"/>
                <a:cs typeface="Constantia"/>
              </a:rPr>
              <a:t>(T) </a:t>
            </a:r>
            <a:r>
              <a:rPr sz="2200" spc="-5" dirty="0">
                <a:latin typeface="Constantia"/>
                <a:cs typeface="Constantia"/>
              </a:rPr>
              <a:t>+ </a:t>
            </a:r>
            <a:r>
              <a:rPr sz="2200" spc="-15" dirty="0">
                <a:latin typeface="Constantia"/>
                <a:cs typeface="Constantia"/>
              </a:rPr>
              <a:t>P150 </a:t>
            </a:r>
            <a:r>
              <a:rPr sz="2200" spc="-5" dirty="0">
                <a:latin typeface="Constantia"/>
                <a:cs typeface="Constantia"/>
              </a:rPr>
              <a:t>(M) </a:t>
            </a:r>
            <a:r>
              <a:rPr sz="2200" spc="-15" dirty="0">
                <a:latin typeface="Constantia"/>
                <a:cs typeface="Constantia"/>
              </a:rPr>
              <a:t>&gt;P75 </a:t>
            </a:r>
            <a:r>
              <a:rPr sz="2200" spc="-5" dirty="0">
                <a:latin typeface="Constantia"/>
                <a:cs typeface="Constantia"/>
              </a:rPr>
              <a:t>(I) + P200 </a:t>
            </a:r>
            <a:r>
              <a:rPr sz="2200" spc="-10" dirty="0">
                <a:latin typeface="Constantia"/>
                <a:cs typeface="Constantia"/>
              </a:rPr>
              <a:t>(G) </a:t>
            </a:r>
            <a:r>
              <a:rPr sz="2200" spc="-5" dirty="0">
                <a:latin typeface="Constantia"/>
                <a:cs typeface="Constantia"/>
              </a:rPr>
              <a:t>+ </a:t>
            </a:r>
            <a:r>
              <a:rPr sz="2200" spc="-20" dirty="0">
                <a:latin typeface="Constantia"/>
                <a:cs typeface="Constantia"/>
              </a:rPr>
              <a:t>150</a:t>
            </a:r>
            <a:r>
              <a:rPr sz="2200" spc="229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(X)</a:t>
            </a:r>
            <a:endParaRPr sz="22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onstantia"/>
                <a:cs typeface="Constantia"/>
              </a:rPr>
              <a:t>Or</a:t>
            </a:r>
            <a:endParaRPr sz="2200">
              <a:latin typeface="Constantia"/>
              <a:cs typeface="Constantia"/>
            </a:endParaRPr>
          </a:p>
          <a:p>
            <a:pPr marR="1270" algn="ctr">
              <a:lnSpc>
                <a:spcPct val="100000"/>
              </a:lnSpc>
            </a:pPr>
            <a:r>
              <a:rPr sz="2200" spc="-45" dirty="0">
                <a:latin typeface="Constantia"/>
                <a:cs typeface="Constantia"/>
              </a:rPr>
              <a:t>Total </a:t>
            </a:r>
            <a:r>
              <a:rPr sz="2200" spc="-10" dirty="0">
                <a:latin typeface="Constantia"/>
                <a:cs typeface="Constantia"/>
              </a:rPr>
              <a:t>Leakages </a:t>
            </a:r>
            <a:r>
              <a:rPr sz="2200" spc="-5" dirty="0">
                <a:latin typeface="Constantia"/>
                <a:cs typeface="Constantia"/>
              </a:rPr>
              <a:t>&lt; </a:t>
            </a:r>
            <a:r>
              <a:rPr sz="2200" spc="-45" dirty="0">
                <a:latin typeface="Constantia"/>
                <a:cs typeface="Constantia"/>
              </a:rPr>
              <a:t>Total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injections</a:t>
            </a:r>
            <a:endParaRPr sz="22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onstantia"/>
                <a:cs typeface="Constantia"/>
              </a:rPr>
              <a:t>P50 </a:t>
            </a:r>
            <a:r>
              <a:rPr sz="2200" spc="-10" dirty="0">
                <a:latin typeface="Constantia"/>
                <a:cs typeface="Constantia"/>
              </a:rPr>
              <a:t>(S) </a:t>
            </a:r>
            <a:r>
              <a:rPr sz="2200" spc="-5" dirty="0">
                <a:latin typeface="Constantia"/>
                <a:cs typeface="Constantia"/>
              </a:rPr>
              <a:t>+ P200 </a:t>
            </a:r>
            <a:r>
              <a:rPr sz="2200" spc="-10" dirty="0">
                <a:latin typeface="Constantia"/>
                <a:cs typeface="Constantia"/>
              </a:rPr>
              <a:t>(T) </a:t>
            </a:r>
            <a:r>
              <a:rPr sz="2200" spc="-5" dirty="0">
                <a:latin typeface="Constantia"/>
                <a:cs typeface="Constantia"/>
              </a:rPr>
              <a:t>+ </a:t>
            </a:r>
            <a:r>
              <a:rPr sz="2200" spc="-15" dirty="0">
                <a:latin typeface="Constantia"/>
                <a:cs typeface="Constantia"/>
              </a:rPr>
              <a:t>$125 </a:t>
            </a:r>
            <a:r>
              <a:rPr sz="2200" spc="-5" dirty="0">
                <a:latin typeface="Constantia"/>
                <a:cs typeface="Constantia"/>
              </a:rPr>
              <a:t>(M) &lt; </a:t>
            </a:r>
            <a:r>
              <a:rPr sz="2200" spc="-20" dirty="0">
                <a:latin typeface="Constantia"/>
                <a:cs typeface="Constantia"/>
              </a:rPr>
              <a:t>P75 </a:t>
            </a:r>
            <a:r>
              <a:rPr sz="2200" spc="-5" dirty="0">
                <a:latin typeface="Constantia"/>
                <a:cs typeface="Constantia"/>
              </a:rPr>
              <a:t>(I) + P200 </a:t>
            </a:r>
            <a:r>
              <a:rPr sz="2200" spc="-10" dirty="0">
                <a:latin typeface="Constantia"/>
                <a:cs typeface="Constantia"/>
              </a:rPr>
              <a:t>(G) </a:t>
            </a:r>
            <a:r>
              <a:rPr sz="2200" spc="-5" dirty="0">
                <a:latin typeface="Constantia"/>
                <a:cs typeface="Constantia"/>
              </a:rPr>
              <a:t>+ </a:t>
            </a:r>
            <a:r>
              <a:rPr sz="2200" spc="-15" dirty="0">
                <a:latin typeface="Constantia"/>
                <a:cs typeface="Constantia"/>
              </a:rPr>
              <a:t>P150</a:t>
            </a:r>
            <a:r>
              <a:rPr sz="2200" spc="1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(X)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04800"/>
            <a:ext cx="466407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Five </a:t>
            </a:r>
            <a:r>
              <a:rPr sz="5000" spc="-10" dirty="0"/>
              <a:t>sector</a:t>
            </a:r>
            <a:r>
              <a:rPr sz="5000" spc="-100" dirty="0"/>
              <a:t> </a:t>
            </a:r>
            <a:r>
              <a:rPr sz="5000" spc="-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8077834" cy="5193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 algn="just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The effects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disequilibrium </a:t>
            </a:r>
            <a:r>
              <a:rPr sz="2000" dirty="0">
                <a:latin typeface="Constantia"/>
                <a:cs typeface="Constantia"/>
              </a:rPr>
              <a:t>vary </a:t>
            </a:r>
            <a:r>
              <a:rPr sz="2000" spc="-15" dirty="0">
                <a:latin typeface="Constantia"/>
                <a:cs typeface="Constantia"/>
              </a:rPr>
              <a:t>according to </a:t>
            </a:r>
            <a:r>
              <a:rPr sz="2000" spc="-10" dirty="0">
                <a:latin typeface="Constantia"/>
                <a:cs typeface="Constantia"/>
              </a:rPr>
              <a:t>which </a:t>
            </a:r>
            <a:r>
              <a:rPr sz="2000" spc="-5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the </a:t>
            </a:r>
            <a:r>
              <a:rPr sz="2000" spc="-20" dirty="0">
                <a:latin typeface="Constantia"/>
                <a:cs typeface="Constantia"/>
              </a:rPr>
              <a:t>above </a:t>
            </a:r>
            <a:r>
              <a:rPr sz="2000" spc="-5" dirty="0">
                <a:latin typeface="Constantia"/>
                <a:cs typeface="Constantia"/>
              </a:rPr>
              <a:t>equations </a:t>
            </a:r>
            <a:r>
              <a:rPr sz="2000" spc="-10" dirty="0">
                <a:latin typeface="Constantia"/>
                <a:cs typeface="Constantia"/>
              </a:rPr>
              <a:t>they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belong</a:t>
            </a:r>
            <a:endParaRPr sz="2000">
              <a:latin typeface="Constantia"/>
              <a:cs typeface="Constantia"/>
            </a:endParaRPr>
          </a:p>
          <a:p>
            <a:pPr marL="286385" algn="just">
              <a:lnSpc>
                <a:spcPct val="150000"/>
              </a:lnSpc>
            </a:pPr>
            <a:r>
              <a:rPr sz="2000" spc="-35" dirty="0">
                <a:latin typeface="Constantia"/>
                <a:cs typeface="Constantia"/>
              </a:rPr>
              <a:t>to.</a:t>
            </a:r>
            <a:endParaRPr sz="2000">
              <a:latin typeface="Constantia"/>
              <a:cs typeface="Constantia"/>
            </a:endParaRPr>
          </a:p>
          <a:p>
            <a:pPr marL="287020" marR="8890" indent="-274320" algn="just">
              <a:lnSpc>
                <a:spcPct val="15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If S + T + M &gt; I + G + X </a:t>
            </a:r>
            <a:r>
              <a:rPr sz="2000" spc="-10" dirty="0">
                <a:latin typeface="Constantia"/>
                <a:cs typeface="Constantia"/>
              </a:rPr>
              <a:t>the levels </a:t>
            </a:r>
            <a:r>
              <a:rPr sz="2000" spc="-5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income, </a:t>
            </a:r>
            <a:r>
              <a:rPr sz="2000" spc="-5" dirty="0">
                <a:latin typeface="Constantia"/>
                <a:cs typeface="Constantia"/>
              </a:rPr>
              <a:t>output, </a:t>
            </a:r>
            <a:r>
              <a:rPr sz="2000" spc="-10" dirty="0">
                <a:latin typeface="Constantia"/>
                <a:cs typeface="Constantia"/>
              </a:rPr>
              <a:t>expenditure </a:t>
            </a:r>
            <a:r>
              <a:rPr sz="2000" spc="-5" dirty="0">
                <a:latin typeface="Constantia"/>
                <a:cs typeface="Constantia"/>
              </a:rPr>
              <a:t>and </a:t>
            </a:r>
            <a:r>
              <a:rPr sz="2000" spc="-10" dirty="0">
                <a:latin typeface="Constantia"/>
                <a:cs typeface="Constantia"/>
              </a:rPr>
              <a:t>employment </a:t>
            </a:r>
            <a:r>
              <a:rPr sz="2000" spc="-5" dirty="0">
                <a:latin typeface="Constantia"/>
                <a:cs typeface="Constantia"/>
              </a:rPr>
              <a:t>will  fall </a:t>
            </a:r>
            <a:r>
              <a:rPr sz="2000" spc="-10" dirty="0">
                <a:latin typeface="Constantia"/>
                <a:cs typeface="Constantia"/>
              </a:rPr>
              <a:t>causing </a:t>
            </a:r>
            <a:r>
              <a:rPr sz="2000" spc="-5" dirty="0">
                <a:latin typeface="Constantia"/>
                <a:cs typeface="Constantia"/>
              </a:rPr>
              <a:t>a </a:t>
            </a:r>
            <a:r>
              <a:rPr sz="2000" spc="-10" dirty="0">
                <a:latin typeface="Constantia"/>
                <a:cs typeface="Constantia"/>
              </a:rPr>
              <a:t>recession </a:t>
            </a:r>
            <a:r>
              <a:rPr sz="2000" dirty="0">
                <a:latin typeface="Constantia"/>
                <a:cs typeface="Constantia"/>
              </a:rPr>
              <a:t>or </a:t>
            </a:r>
            <a:r>
              <a:rPr sz="2000" spc="-10" dirty="0">
                <a:latin typeface="Constantia"/>
                <a:cs typeface="Constantia"/>
              </a:rPr>
              <a:t>contraction </a:t>
            </a:r>
            <a:r>
              <a:rPr sz="2000" dirty="0">
                <a:latin typeface="Constantia"/>
                <a:cs typeface="Constantia"/>
              </a:rPr>
              <a:t>in </a:t>
            </a:r>
            <a:r>
              <a:rPr sz="2000" spc="-10" dirty="0">
                <a:latin typeface="Constantia"/>
                <a:cs typeface="Constantia"/>
              </a:rPr>
              <a:t>the </a:t>
            </a:r>
            <a:r>
              <a:rPr sz="2000" spc="-15" dirty="0">
                <a:latin typeface="Constantia"/>
                <a:cs typeface="Constantia"/>
              </a:rPr>
              <a:t>overall </a:t>
            </a:r>
            <a:r>
              <a:rPr sz="2000" spc="-10" dirty="0">
                <a:latin typeface="Constantia"/>
                <a:cs typeface="Constantia"/>
              </a:rPr>
              <a:t>economic </a:t>
            </a:r>
            <a:r>
              <a:rPr sz="2000" spc="-25" dirty="0">
                <a:latin typeface="Constantia"/>
                <a:cs typeface="Constantia"/>
              </a:rPr>
              <a:t>activity. </a:t>
            </a:r>
            <a:r>
              <a:rPr sz="2000" spc="-10" dirty="0">
                <a:latin typeface="Constantia"/>
                <a:cs typeface="Constantia"/>
              </a:rPr>
              <a:t>But </a:t>
            </a:r>
            <a:r>
              <a:rPr sz="2000" spc="-5" dirty="0">
                <a:latin typeface="Constantia"/>
                <a:cs typeface="Constantia"/>
              </a:rPr>
              <a:t>if S + T + M &lt;</a:t>
            </a:r>
            <a:r>
              <a:rPr sz="2000" spc="-2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endParaRPr sz="2000">
              <a:latin typeface="Constantia"/>
              <a:cs typeface="Constantia"/>
            </a:endParaRPr>
          </a:p>
          <a:p>
            <a:pPr marL="286385" marR="5080" algn="just">
              <a:lnSpc>
                <a:spcPct val="150000"/>
              </a:lnSpc>
            </a:pPr>
            <a:r>
              <a:rPr sz="2000" spc="-5" dirty="0">
                <a:latin typeface="Constantia"/>
                <a:cs typeface="Constantia"/>
              </a:rPr>
              <a:t>+ G + X </a:t>
            </a:r>
            <a:r>
              <a:rPr sz="2000" spc="-10" dirty="0">
                <a:latin typeface="Constantia"/>
                <a:cs typeface="Constantia"/>
              </a:rPr>
              <a:t>the levels </a:t>
            </a:r>
            <a:r>
              <a:rPr sz="2000" spc="-5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income, </a:t>
            </a:r>
            <a:r>
              <a:rPr sz="2000" spc="-5" dirty="0">
                <a:latin typeface="Constantia"/>
                <a:cs typeface="Constantia"/>
              </a:rPr>
              <a:t>output, </a:t>
            </a:r>
            <a:r>
              <a:rPr sz="2000" spc="-10" dirty="0">
                <a:latin typeface="Constantia"/>
                <a:cs typeface="Constantia"/>
              </a:rPr>
              <a:t>expenditure </a:t>
            </a:r>
            <a:r>
              <a:rPr sz="2000" spc="-5" dirty="0">
                <a:latin typeface="Constantia"/>
                <a:cs typeface="Constantia"/>
              </a:rPr>
              <a:t>and </a:t>
            </a:r>
            <a:r>
              <a:rPr sz="2000" spc="-10" dirty="0">
                <a:latin typeface="Constantia"/>
                <a:cs typeface="Constantia"/>
              </a:rPr>
              <a:t>employment </a:t>
            </a:r>
            <a:r>
              <a:rPr sz="2000" spc="-5" dirty="0">
                <a:latin typeface="Constantia"/>
                <a:cs typeface="Constantia"/>
              </a:rPr>
              <a:t>will rise </a:t>
            </a:r>
            <a:r>
              <a:rPr sz="2000" spc="-10" dirty="0">
                <a:latin typeface="Constantia"/>
                <a:cs typeface="Constantia"/>
              </a:rPr>
              <a:t>causing </a:t>
            </a:r>
            <a:r>
              <a:rPr sz="2000" spc="-5" dirty="0">
                <a:latin typeface="Constantia"/>
                <a:cs typeface="Constantia"/>
              </a:rPr>
              <a:t>a  </a:t>
            </a:r>
            <a:r>
              <a:rPr sz="2000" spc="-10" dirty="0">
                <a:latin typeface="Constantia"/>
                <a:cs typeface="Constantia"/>
              </a:rPr>
              <a:t>boom </a:t>
            </a:r>
            <a:r>
              <a:rPr sz="2000" spc="-5" dirty="0">
                <a:latin typeface="Constantia"/>
                <a:cs typeface="Constantia"/>
              </a:rPr>
              <a:t>or expansion in </a:t>
            </a:r>
            <a:r>
              <a:rPr sz="2000" spc="-10" dirty="0">
                <a:latin typeface="Constantia"/>
                <a:cs typeface="Constantia"/>
              </a:rPr>
              <a:t>economic</a:t>
            </a:r>
            <a:r>
              <a:rPr sz="2000" spc="-27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activity.</a:t>
            </a:r>
            <a:endParaRPr sz="2000">
              <a:latin typeface="Constantia"/>
              <a:cs typeface="Constantia"/>
            </a:endParaRPr>
          </a:p>
          <a:p>
            <a:pPr marL="287020" marR="13335" indent="-274320" algn="just">
              <a:lnSpc>
                <a:spcPct val="150000"/>
              </a:lnSpc>
              <a:spcBef>
                <a:spcPts val="3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75" dirty="0">
                <a:latin typeface="Constantia"/>
                <a:cs typeface="Constantia"/>
              </a:rPr>
              <a:t>To </a:t>
            </a:r>
            <a:r>
              <a:rPr sz="2000" spc="-15" dirty="0">
                <a:latin typeface="Constantia"/>
                <a:cs typeface="Constantia"/>
              </a:rPr>
              <a:t>manage </a:t>
            </a:r>
            <a:r>
              <a:rPr sz="2000" spc="-10" dirty="0">
                <a:latin typeface="Constantia"/>
                <a:cs typeface="Constantia"/>
              </a:rPr>
              <a:t>this problem, </a:t>
            </a:r>
            <a:r>
              <a:rPr sz="2000" spc="-5" dirty="0">
                <a:latin typeface="Constantia"/>
                <a:cs typeface="Constantia"/>
              </a:rPr>
              <a:t>if disequilibrium </a:t>
            </a:r>
            <a:r>
              <a:rPr sz="2000" spc="-20" dirty="0">
                <a:latin typeface="Constantia"/>
                <a:cs typeface="Constantia"/>
              </a:rPr>
              <a:t>were </a:t>
            </a:r>
            <a:r>
              <a:rPr sz="2000" spc="-15" dirty="0">
                <a:latin typeface="Constantia"/>
                <a:cs typeface="Constantia"/>
              </a:rPr>
              <a:t>to occur </a:t>
            </a:r>
            <a:r>
              <a:rPr sz="2000" spc="-5" dirty="0">
                <a:latin typeface="Constantia"/>
                <a:cs typeface="Constantia"/>
              </a:rPr>
              <a:t>in </a:t>
            </a:r>
            <a:r>
              <a:rPr sz="2000" spc="-10" dirty="0">
                <a:latin typeface="Constantia"/>
                <a:cs typeface="Constantia"/>
              </a:rPr>
              <a:t>the five sector circular </a:t>
            </a:r>
            <a:r>
              <a:rPr sz="2000" spc="10" dirty="0">
                <a:latin typeface="Constantia"/>
                <a:cs typeface="Constantia"/>
              </a:rPr>
              <a:t>flow </a:t>
            </a:r>
            <a:r>
              <a:rPr sz="2000" spc="-5" dirty="0">
                <a:latin typeface="Constantia"/>
                <a:cs typeface="Constantia"/>
              </a:rPr>
              <a:t>of  </a:t>
            </a:r>
            <a:r>
              <a:rPr sz="2000" spc="-15" dirty="0">
                <a:latin typeface="Constantia"/>
                <a:cs typeface="Constantia"/>
              </a:rPr>
              <a:t>income </a:t>
            </a:r>
            <a:r>
              <a:rPr sz="2000" spc="-5" dirty="0">
                <a:latin typeface="Constantia"/>
                <a:cs typeface="Constantia"/>
              </a:rPr>
              <a:t>model, </a:t>
            </a:r>
            <a:r>
              <a:rPr sz="2000" spc="-10" dirty="0">
                <a:latin typeface="Constantia"/>
                <a:cs typeface="Constantia"/>
              </a:rPr>
              <a:t>changes </a:t>
            </a:r>
            <a:r>
              <a:rPr sz="2000" spc="-5" dirty="0">
                <a:latin typeface="Constantia"/>
                <a:cs typeface="Constantia"/>
              </a:rPr>
              <a:t>in </a:t>
            </a:r>
            <a:r>
              <a:rPr sz="2000" spc="-10" dirty="0">
                <a:latin typeface="Constantia"/>
                <a:cs typeface="Constantia"/>
              </a:rPr>
              <a:t>expenditure </a:t>
            </a:r>
            <a:r>
              <a:rPr sz="2000" spc="-5" dirty="0">
                <a:latin typeface="Constantia"/>
                <a:cs typeface="Constantia"/>
              </a:rPr>
              <a:t>and output will lead </a:t>
            </a:r>
            <a:r>
              <a:rPr sz="2000" spc="-15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equilibrium being  </a:t>
            </a:r>
            <a:r>
              <a:rPr sz="2000" spc="-10" dirty="0">
                <a:latin typeface="Constantia"/>
                <a:cs typeface="Constantia"/>
              </a:rPr>
              <a:t>regained. </a:t>
            </a:r>
            <a:r>
              <a:rPr sz="2000" spc="-5" dirty="0">
                <a:latin typeface="Constantia"/>
                <a:cs typeface="Constantia"/>
              </a:rPr>
              <a:t>An example of </a:t>
            </a:r>
            <a:r>
              <a:rPr sz="2000" spc="-10" dirty="0">
                <a:latin typeface="Constantia"/>
                <a:cs typeface="Constantia"/>
              </a:rPr>
              <a:t>this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175" dirty="0">
                <a:latin typeface="Constantia"/>
                <a:cs typeface="Constantia"/>
              </a:rPr>
              <a:t> </a:t>
            </a:r>
            <a:r>
              <a:rPr sz="2000">
                <a:latin typeface="Constantia"/>
                <a:cs typeface="Constantia"/>
              </a:rPr>
              <a:t>if</a:t>
            </a:r>
            <a:r>
              <a:rPr sz="2000" smtClean="0">
                <a:latin typeface="Constantia"/>
                <a:cs typeface="Constantia"/>
              </a:rPr>
              <a:t>: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685800"/>
            <a:ext cx="8081645" cy="6003695"/>
          </a:xfrm>
        </p:spPr>
        <p:txBody>
          <a:bodyPr/>
          <a:lstStyle/>
          <a:p>
            <a:pPr marL="287020" marR="5715" indent="-274320" algn="just">
              <a:lnSpc>
                <a:spcPct val="80000"/>
              </a:lnSpc>
              <a:spcBef>
                <a:spcPts val="3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smtClean="0"/>
              <a:t>S + T + M &gt; I + G + X the </a:t>
            </a:r>
            <a:r>
              <a:rPr lang="en-US" sz="2400" spc="-10" dirty="0" smtClean="0"/>
              <a:t>levels </a:t>
            </a:r>
            <a:r>
              <a:rPr lang="en-US" sz="2400" spc="-5" dirty="0" smtClean="0"/>
              <a:t>of </a:t>
            </a:r>
            <a:r>
              <a:rPr lang="en-US" sz="2400" spc="-10" dirty="0" smtClean="0"/>
              <a:t>income, </a:t>
            </a:r>
            <a:r>
              <a:rPr lang="en-US" sz="2400" spc="-5" dirty="0" smtClean="0"/>
              <a:t>expenditure and output </a:t>
            </a:r>
            <a:r>
              <a:rPr lang="en-US" sz="2400" spc="-10" dirty="0" smtClean="0"/>
              <a:t>will </a:t>
            </a:r>
            <a:r>
              <a:rPr lang="en-US" sz="2400" spc="-5" dirty="0" smtClean="0"/>
              <a:t>fall causing a  </a:t>
            </a:r>
            <a:r>
              <a:rPr lang="en-US" sz="2400" spc="-10" dirty="0" smtClean="0"/>
              <a:t>contraction </a:t>
            </a:r>
            <a:r>
              <a:rPr lang="en-US" sz="2400" spc="-5" dirty="0" smtClean="0"/>
              <a:t>or </a:t>
            </a:r>
            <a:r>
              <a:rPr lang="en-US" sz="2400" spc="-10" dirty="0" smtClean="0"/>
              <a:t>recession </a:t>
            </a:r>
            <a:r>
              <a:rPr lang="en-US" sz="2400" dirty="0" smtClean="0"/>
              <a:t>in </a:t>
            </a:r>
            <a:r>
              <a:rPr lang="en-US" sz="2400" spc="-10" dirty="0" smtClean="0"/>
              <a:t>the </a:t>
            </a:r>
            <a:r>
              <a:rPr lang="en-US" sz="2400" spc="-15" dirty="0" smtClean="0"/>
              <a:t>overall </a:t>
            </a:r>
            <a:r>
              <a:rPr lang="en-US" sz="2400" spc="-10" dirty="0" smtClean="0"/>
              <a:t>economic </a:t>
            </a:r>
            <a:r>
              <a:rPr lang="en-US" sz="2400" spc="-25" dirty="0" smtClean="0"/>
              <a:t>activity. </a:t>
            </a:r>
            <a:r>
              <a:rPr lang="en-US" sz="2400" spc="-5" dirty="0" smtClean="0"/>
              <a:t>As </a:t>
            </a:r>
            <a:r>
              <a:rPr lang="en-US" sz="2400" spc="-10" dirty="0" smtClean="0"/>
              <a:t>the </a:t>
            </a:r>
            <a:r>
              <a:rPr lang="en-US" sz="2400" spc="-15" dirty="0" smtClean="0"/>
              <a:t>income </a:t>
            </a:r>
            <a:r>
              <a:rPr lang="en-US" sz="2400" spc="-5" dirty="0" smtClean="0"/>
              <a:t>falls</a:t>
            </a:r>
            <a:r>
              <a:rPr lang="en-US" sz="2400" b="1" spc="-5" dirty="0" smtClean="0"/>
              <a:t> </a:t>
            </a:r>
            <a:r>
              <a:rPr lang="en-US" sz="2400" spc="-5" dirty="0" smtClean="0"/>
              <a:t>households will cut </a:t>
            </a:r>
            <a:r>
              <a:rPr lang="en-US" sz="2400" spc="-15" dirty="0" smtClean="0"/>
              <a:t>down </a:t>
            </a:r>
            <a:r>
              <a:rPr lang="en-US" sz="2400" dirty="0" smtClean="0"/>
              <a:t>on </a:t>
            </a:r>
            <a:r>
              <a:rPr lang="en-US" sz="2400" spc="-5" dirty="0" smtClean="0"/>
              <a:t>all </a:t>
            </a:r>
            <a:r>
              <a:rPr lang="en-US" sz="2400" spc="-10" dirty="0" smtClean="0"/>
              <a:t>leakages </a:t>
            </a:r>
            <a:r>
              <a:rPr lang="en-US" sz="2400" spc="-5" dirty="0" smtClean="0"/>
              <a:t>such as </a:t>
            </a:r>
            <a:r>
              <a:rPr lang="en-US" sz="2400" spc="-10" dirty="0" smtClean="0"/>
              <a:t>saving, they </a:t>
            </a:r>
            <a:r>
              <a:rPr lang="en-US" sz="2400" spc="-5" dirty="0" smtClean="0"/>
              <a:t>will also </a:t>
            </a:r>
            <a:r>
              <a:rPr lang="en-US" sz="2400" spc="-20" dirty="0" smtClean="0"/>
              <a:t>pay </a:t>
            </a:r>
            <a:r>
              <a:rPr lang="en-US" sz="2400" spc="-5" dirty="0" smtClean="0"/>
              <a:t>less in</a:t>
            </a:r>
            <a:r>
              <a:rPr lang="en-US" sz="2400" spc="-290" dirty="0" smtClean="0"/>
              <a:t> </a:t>
            </a:r>
            <a:r>
              <a:rPr lang="en-US" sz="2400" spc="-10" dirty="0" smtClean="0"/>
              <a:t>taxation  </a:t>
            </a:r>
            <a:r>
              <a:rPr lang="en-US" sz="2400" spc="-5" dirty="0" smtClean="0"/>
              <a:t>and with a </a:t>
            </a:r>
            <a:r>
              <a:rPr lang="en-US" sz="2400" spc="-20" dirty="0" smtClean="0"/>
              <a:t>lower </a:t>
            </a:r>
            <a:r>
              <a:rPr lang="en-US" sz="2400" spc="-15" dirty="0" smtClean="0"/>
              <a:t>income </a:t>
            </a:r>
            <a:r>
              <a:rPr lang="en-US" sz="2400" spc="-10" dirty="0" smtClean="0"/>
              <a:t>they </a:t>
            </a:r>
            <a:r>
              <a:rPr lang="en-US" sz="2400" spc="-5" dirty="0" smtClean="0"/>
              <a:t>will spend less </a:t>
            </a:r>
            <a:r>
              <a:rPr lang="en-US" sz="2400" dirty="0" smtClean="0"/>
              <a:t>on </a:t>
            </a:r>
            <a:r>
              <a:rPr lang="en-US" sz="2400" spc="-10" dirty="0" smtClean="0"/>
              <a:t>imports. </a:t>
            </a:r>
            <a:r>
              <a:rPr lang="en-US" sz="2400" spc="-5" dirty="0" smtClean="0"/>
              <a:t>This will lead </a:t>
            </a:r>
            <a:r>
              <a:rPr lang="en-US" sz="2400" spc="-15" dirty="0" smtClean="0"/>
              <a:t>to </a:t>
            </a:r>
            <a:r>
              <a:rPr lang="en-US" sz="2400" spc="-5" dirty="0" smtClean="0"/>
              <a:t>a fall </a:t>
            </a:r>
            <a:r>
              <a:rPr lang="en-US" sz="2400" dirty="0" smtClean="0"/>
              <a:t>in </a:t>
            </a:r>
            <a:r>
              <a:rPr lang="en-US" sz="2400" spc="-10" dirty="0" smtClean="0"/>
              <a:t>the  leakages</a:t>
            </a:r>
            <a:r>
              <a:rPr lang="en-US" sz="2400" spc="-80" dirty="0" smtClean="0"/>
              <a:t> </a:t>
            </a:r>
            <a:r>
              <a:rPr lang="en-US" sz="2400" spc="-10" dirty="0" smtClean="0"/>
              <a:t>until</a:t>
            </a:r>
            <a:r>
              <a:rPr lang="en-US" sz="2400" dirty="0" smtClean="0"/>
              <a:t> </a:t>
            </a:r>
            <a:r>
              <a:rPr lang="en-US" sz="2400" spc="-10" dirty="0" smtClean="0"/>
              <a:t>they</a:t>
            </a:r>
            <a:r>
              <a:rPr lang="en-US" sz="2400" spc="-70" dirty="0" smtClean="0"/>
              <a:t> </a:t>
            </a:r>
            <a:r>
              <a:rPr lang="en-US" sz="2400" spc="-5" dirty="0" smtClean="0"/>
              <a:t>equal</a:t>
            </a:r>
            <a:r>
              <a:rPr lang="en-US" sz="2400" spc="-10" dirty="0" smtClean="0"/>
              <a:t> the</a:t>
            </a:r>
            <a:r>
              <a:rPr lang="en-US" sz="2400" spc="-40" dirty="0" smtClean="0"/>
              <a:t> </a:t>
            </a:r>
            <a:r>
              <a:rPr lang="en-US" sz="2400" spc="-10" dirty="0" smtClean="0"/>
              <a:t>injections</a:t>
            </a:r>
            <a:r>
              <a:rPr lang="en-US" sz="2400" spc="-45" dirty="0" smtClean="0"/>
              <a:t> </a:t>
            </a:r>
            <a:r>
              <a:rPr lang="en-US" sz="2400" spc="-5" dirty="0" smtClean="0"/>
              <a:t>and</a:t>
            </a:r>
            <a:r>
              <a:rPr lang="en-US" sz="2400" spc="-20" dirty="0" smtClean="0"/>
              <a:t> </a:t>
            </a:r>
            <a:r>
              <a:rPr lang="en-US" sz="2400" spc="-5" dirty="0" smtClean="0"/>
              <a:t>a</a:t>
            </a:r>
            <a:r>
              <a:rPr lang="en-US" sz="2400" spc="-30" dirty="0" smtClean="0"/>
              <a:t> </a:t>
            </a:r>
            <a:r>
              <a:rPr lang="en-US" sz="2400" spc="-20" dirty="0" smtClean="0"/>
              <a:t>lower</a:t>
            </a:r>
            <a:r>
              <a:rPr lang="en-US" sz="2400" spc="-40" dirty="0" smtClean="0"/>
              <a:t> </a:t>
            </a:r>
            <a:r>
              <a:rPr lang="en-US" sz="2400" spc="-10" dirty="0" smtClean="0"/>
              <a:t>level</a:t>
            </a:r>
            <a:r>
              <a:rPr lang="en-US" sz="2400" spc="-25" dirty="0" smtClean="0"/>
              <a:t> </a:t>
            </a:r>
            <a:r>
              <a:rPr lang="en-US" sz="2400" spc="-5" dirty="0" smtClean="0"/>
              <a:t>of</a:t>
            </a:r>
            <a:r>
              <a:rPr lang="en-US" sz="2400" spc="5" dirty="0" smtClean="0"/>
              <a:t> </a:t>
            </a:r>
            <a:r>
              <a:rPr lang="en-US" sz="2400" spc="-5" dirty="0" smtClean="0"/>
              <a:t>equilibrium</a:t>
            </a:r>
            <a:r>
              <a:rPr lang="en-US" sz="2400" spc="-75" dirty="0" smtClean="0"/>
              <a:t> </a:t>
            </a:r>
            <a:r>
              <a:rPr lang="en-US" sz="2400" spc="-5" dirty="0" smtClean="0"/>
              <a:t>will</a:t>
            </a:r>
            <a:r>
              <a:rPr lang="en-US" sz="2400" spc="15" dirty="0" smtClean="0"/>
              <a:t> </a:t>
            </a:r>
            <a:r>
              <a:rPr lang="en-US" sz="2400" spc="-5" dirty="0" smtClean="0"/>
              <a:t>be</a:t>
            </a:r>
            <a:r>
              <a:rPr lang="en-US" sz="2400" spc="-60" dirty="0" smtClean="0"/>
              <a:t> </a:t>
            </a:r>
            <a:r>
              <a:rPr lang="en-US" sz="2400" spc="-10" dirty="0" smtClean="0"/>
              <a:t>the</a:t>
            </a:r>
            <a:r>
              <a:rPr lang="en-US" sz="2400" spc="-60" dirty="0" smtClean="0"/>
              <a:t> </a:t>
            </a:r>
            <a:r>
              <a:rPr lang="en-US" sz="2400" spc="-10" dirty="0" smtClean="0"/>
              <a:t>result.</a:t>
            </a:r>
            <a:endParaRPr lang="en-US" sz="2400" dirty="0" smtClean="0"/>
          </a:p>
          <a:p>
            <a:pPr marL="287020" marR="5080" indent="-274320" algn="just">
              <a:lnSpc>
                <a:spcPct val="8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smtClean="0"/>
              <a:t>The other </a:t>
            </a:r>
            <a:r>
              <a:rPr lang="en-US" sz="2400" spc="-10" dirty="0" smtClean="0"/>
              <a:t>equation </a:t>
            </a:r>
            <a:r>
              <a:rPr lang="en-US" sz="2400" dirty="0" smtClean="0"/>
              <a:t>of</a:t>
            </a:r>
            <a:r>
              <a:rPr lang="en-US" sz="2400" dirty="0" smtClean="0">
                <a:solidFill>
                  <a:srgbClr val="E1D600"/>
                </a:solidFill>
              </a:rPr>
              <a:t> </a:t>
            </a:r>
            <a:r>
              <a:rPr lang="en-US" sz="2400" u="sng" spc="-5" dirty="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hlinkClick r:id="rId2"/>
              </a:rPr>
              <a:t>disequilibrium</a:t>
            </a:r>
            <a:r>
              <a:rPr lang="en-US" sz="2400" spc="-5" dirty="0" smtClean="0"/>
              <a:t>, </a:t>
            </a:r>
            <a:r>
              <a:rPr lang="en-US" sz="2400" dirty="0" smtClean="0"/>
              <a:t>if </a:t>
            </a:r>
            <a:r>
              <a:rPr lang="en-US" sz="2400" spc="-5" dirty="0" smtClean="0"/>
              <a:t>S + T + M &lt; I + G + X in </a:t>
            </a:r>
            <a:r>
              <a:rPr lang="en-US" sz="2400" spc="-10" dirty="0" smtClean="0"/>
              <a:t>the five sector model </a:t>
            </a:r>
            <a:r>
              <a:rPr lang="en-US" sz="2400" spc="-15" dirty="0" smtClean="0"/>
              <a:t>the  </a:t>
            </a:r>
            <a:r>
              <a:rPr lang="en-US" sz="2400" spc="-10" dirty="0" smtClean="0"/>
              <a:t>levels </a:t>
            </a:r>
            <a:r>
              <a:rPr lang="en-US" sz="2400" dirty="0" smtClean="0"/>
              <a:t>of </a:t>
            </a:r>
            <a:r>
              <a:rPr lang="en-US" sz="2400" spc="-10" dirty="0" smtClean="0"/>
              <a:t>income, expenditure </a:t>
            </a:r>
            <a:r>
              <a:rPr lang="en-US" sz="2400" spc="-5" dirty="0" smtClean="0"/>
              <a:t>and output will </a:t>
            </a:r>
            <a:r>
              <a:rPr lang="en-US" sz="2400" spc="-15" dirty="0" smtClean="0"/>
              <a:t>greatly </a:t>
            </a:r>
            <a:r>
              <a:rPr lang="en-US" sz="2400" spc="-5" dirty="0" smtClean="0"/>
              <a:t>rise </a:t>
            </a:r>
            <a:r>
              <a:rPr lang="en-US" sz="2400" spc="-10" dirty="0" smtClean="0"/>
              <a:t>causing </a:t>
            </a:r>
            <a:r>
              <a:rPr lang="en-US" sz="2400" spc="-5" dirty="0" smtClean="0"/>
              <a:t>a </a:t>
            </a:r>
            <a:r>
              <a:rPr lang="en-US" sz="2400" spc="-10" dirty="0" smtClean="0"/>
              <a:t>boom </a:t>
            </a:r>
            <a:r>
              <a:rPr lang="en-US" sz="2400" spc="-5" dirty="0" smtClean="0"/>
              <a:t>in </a:t>
            </a:r>
            <a:r>
              <a:rPr lang="en-US" sz="2400" spc="-10" dirty="0" smtClean="0"/>
              <a:t>economic  </a:t>
            </a:r>
            <a:r>
              <a:rPr lang="en-US" sz="2400" spc="-25" dirty="0" smtClean="0"/>
              <a:t>activity. </a:t>
            </a:r>
            <a:r>
              <a:rPr lang="en-US" sz="2400" spc="-5" dirty="0" smtClean="0"/>
              <a:t>As the households </a:t>
            </a:r>
            <a:r>
              <a:rPr lang="en-US" sz="2400" spc="-10" dirty="0" smtClean="0"/>
              <a:t>income increases there will </a:t>
            </a:r>
            <a:r>
              <a:rPr lang="en-US" sz="2400" spc="-5" dirty="0" smtClean="0"/>
              <a:t>be a higher opportunity </a:t>
            </a:r>
            <a:r>
              <a:rPr lang="en-US" sz="2400" spc="-15" dirty="0" smtClean="0"/>
              <a:t>to </a:t>
            </a:r>
            <a:r>
              <a:rPr lang="en-US" sz="2400" spc="-20" dirty="0" smtClean="0"/>
              <a:t>save  </a:t>
            </a:r>
            <a:r>
              <a:rPr lang="en-US" sz="2400" spc="-15" dirty="0" smtClean="0"/>
              <a:t>therefore </a:t>
            </a:r>
            <a:r>
              <a:rPr lang="en-US" sz="2400" spc="-10" dirty="0" smtClean="0"/>
              <a:t>saving </a:t>
            </a:r>
            <a:r>
              <a:rPr lang="en-US" sz="2400" spc="-5" dirty="0" smtClean="0"/>
              <a:t>in </a:t>
            </a:r>
            <a:r>
              <a:rPr lang="en-US" sz="2400" spc="-10" dirty="0" smtClean="0"/>
              <a:t>the </a:t>
            </a:r>
            <a:r>
              <a:rPr lang="en-US" sz="2400" spc="-5" dirty="0" smtClean="0"/>
              <a:t>financial </a:t>
            </a:r>
            <a:r>
              <a:rPr lang="en-US" sz="2400" spc="-10" dirty="0" smtClean="0"/>
              <a:t>sector </a:t>
            </a:r>
            <a:r>
              <a:rPr lang="en-US" sz="2400" spc="-5" dirty="0" smtClean="0"/>
              <a:t>will </a:t>
            </a:r>
            <a:r>
              <a:rPr lang="en-US" sz="2400" spc="-10" dirty="0" smtClean="0"/>
              <a:t>increase, </a:t>
            </a:r>
            <a:r>
              <a:rPr lang="en-US" sz="2400" spc="-5" dirty="0" smtClean="0"/>
              <a:t>taxation for the higher </a:t>
            </a:r>
            <a:r>
              <a:rPr lang="en-US" sz="2400" spc="-10" dirty="0" smtClean="0"/>
              <a:t>threshold  </a:t>
            </a:r>
            <a:r>
              <a:rPr lang="en-US" sz="2400" spc="-5" dirty="0" smtClean="0"/>
              <a:t>will increase and </a:t>
            </a:r>
            <a:r>
              <a:rPr lang="en-US" sz="2400" spc="-10" dirty="0" smtClean="0"/>
              <a:t>they </a:t>
            </a:r>
            <a:r>
              <a:rPr lang="en-US" sz="2400" spc="-5" dirty="0" smtClean="0"/>
              <a:t>will be able </a:t>
            </a:r>
            <a:r>
              <a:rPr lang="en-US" sz="2400" spc="-15" dirty="0" smtClean="0"/>
              <a:t>to </a:t>
            </a:r>
            <a:r>
              <a:rPr lang="en-US" sz="2400" spc="-5" dirty="0" smtClean="0"/>
              <a:t>spend </a:t>
            </a:r>
            <a:r>
              <a:rPr lang="en-US" sz="2400" spc="-15" dirty="0" smtClean="0"/>
              <a:t>more </a:t>
            </a:r>
            <a:r>
              <a:rPr lang="en-US" sz="2400" spc="-5" dirty="0" smtClean="0"/>
              <a:t>on imports. In </a:t>
            </a:r>
            <a:r>
              <a:rPr lang="en-US" sz="2400" spc="-10" dirty="0" smtClean="0"/>
              <a:t>this case when the  leakages</a:t>
            </a:r>
            <a:r>
              <a:rPr lang="en-US" sz="2400" spc="-35" dirty="0" smtClean="0"/>
              <a:t> </a:t>
            </a:r>
            <a:r>
              <a:rPr lang="en-US" sz="2400" spc="-10" dirty="0" smtClean="0"/>
              <a:t>increase</a:t>
            </a:r>
            <a:r>
              <a:rPr lang="en-US" sz="2400" spc="-45" dirty="0" smtClean="0"/>
              <a:t> </a:t>
            </a:r>
            <a:r>
              <a:rPr lang="en-US" sz="2400" spc="-10" dirty="0" smtClean="0"/>
              <a:t>they</a:t>
            </a:r>
            <a:r>
              <a:rPr lang="en-US" sz="2400" spc="-50" dirty="0" smtClean="0"/>
              <a:t> </a:t>
            </a:r>
            <a:r>
              <a:rPr lang="en-US" sz="2400" spc="-5" dirty="0" smtClean="0"/>
              <a:t>will</a:t>
            </a:r>
            <a:r>
              <a:rPr lang="en-US" sz="2400" spc="-10" dirty="0" smtClean="0"/>
              <a:t> continue</a:t>
            </a:r>
            <a:r>
              <a:rPr lang="en-US" sz="2400" spc="-45" dirty="0" smtClean="0"/>
              <a:t> </a:t>
            </a:r>
            <a:r>
              <a:rPr lang="en-US" sz="2400" spc="-15" dirty="0" smtClean="0"/>
              <a:t>to</a:t>
            </a:r>
            <a:r>
              <a:rPr lang="en-US" sz="2400" spc="-50" dirty="0" smtClean="0"/>
              <a:t> </a:t>
            </a:r>
            <a:r>
              <a:rPr lang="en-US" sz="2400" spc="-10" dirty="0" smtClean="0"/>
              <a:t>rise</a:t>
            </a:r>
            <a:r>
              <a:rPr lang="en-US" sz="2400" spc="-45" dirty="0" smtClean="0"/>
              <a:t> </a:t>
            </a:r>
            <a:r>
              <a:rPr lang="en-US" sz="2400" spc="-10" dirty="0" smtClean="0"/>
              <a:t>until</a:t>
            </a:r>
            <a:r>
              <a:rPr lang="en-US" sz="2400" spc="-15" dirty="0" smtClean="0"/>
              <a:t> </a:t>
            </a:r>
            <a:r>
              <a:rPr lang="en-US" sz="2400" spc="-10" dirty="0" smtClean="0"/>
              <a:t>they</a:t>
            </a:r>
            <a:r>
              <a:rPr lang="en-US" sz="2400" spc="-50" dirty="0" smtClean="0"/>
              <a:t> </a:t>
            </a:r>
            <a:r>
              <a:rPr lang="en-US" sz="2400" spc="-15" dirty="0" smtClean="0"/>
              <a:t>are</a:t>
            </a:r>
            <a:r>
              <a:rPr lang="en-US" sz="2400" spc="-50" dirty="0" smtClean="0"/>
              <a:t> </a:t>
            </a:r>
            <a:r>
              <a:rPr lang="en-US" sz="2400" spc="-5" dirty="0" smtClean="0"/>
              <a:t>equal</a:t>
            </a:r>
            <a:r>
              <a:rPr lang="en-US" sz="2400" spc="-15" dirty="0" smtClean="0"/>
              <a:t> to</a:t>
            </a:r>
            <a:r>
              <a:rPr lang="en-US" sz="2400" spc="-50" dirty="0" smtClean="0"/>
              <a:t> </a:t>
            </a:r>
            <a:r>
              <a:rPr lang="en-US" sz="2400" spc="-10" dirty="0" smtClean="0"/>
              <a:t>the</a:t>
            </a:r>
            <a:r>
              <a:rPr lang="en-US" sz="2400" spc="-50" dirty="0" smtClean="0"/>
              <a:t> </a:t>
            </a:r>
            <a:r>
              <a:rPr lang="en-US" sz="2400" spc="-10" dirty="0" smtClean="0"/>
              <a:t>level</a:t>
            </a:r>
            <a:r>
              <a:rPr lang="en-US" sz="2400" dirty="0" smtClean="0"/>
              <a:t> </a:t>
            </a:r>
            <a:r>
              <a:rPr lang="en-US" sz="2400" spc="-10" dirty="0" smtClean="0"/>
              <a:t>injections.</a:t>
            </a:r>
            <a:r>
              <a:rPr lang="en-US" sz="2400" spc="-40" dirty="0" smtClean="0"/>
              <a:t> </a:t>
            </a:r>
            <a:r>
              <a:rPr lang="en-US" sz="2400" spc="-10" dirty="0" smtClean="0"/>
              <a:t>The  </a:t>
            </a:r>
            <a:r>
              <a:rPr lang="en-US" sz="2400" spc="-5" dirty="0" smtClean="0"/>
              <a:t>end</a:t>
            </a:r>
            <a:r>
              <a:rPr lang="en-US" sz="2400" spc="-25" dirty="0" smtClean="0"/>
              <a:t> </a:t>
            </a:r>
            <a:r>
              <a:rPr lang="en-US" sz="2400" spc="-10" dirty="0" smtClean="0"/>
              <a:t>result</a:t>
            </a:r>
            <a:r>
              <a:rPr lang="en-US" sz="2400" spc="-75" dirty="0" smtClean="0"/>
              <a:t> </a:t>
            </a:r>
            <a:r>
              <a:rPr lang="en-US" sz="2400" spc="-5" dirty="0" smtClean="0"/>
              <a:t>of</a:t>
            </a:r>
            <a:r>
              <a:rPr lang="en-US" sz="2400" spc="25" dirty="0" smtClean="0"/>
              <a:t> </a:t>
            </a:r>
            <a:r>
              <a:rPr lang="en-US" sz="2400" spc="-10" dirty="0" smtClean="0"/>
              <a:t>this</a:t>
            </a:r>
            <a:r>
              <a:rPr lang="en-US" sz="2400" spc="-75" dirty="0" smtClean="0"/>
              <a:t> </a:t>
            </a:r>
            <a:r>
              <a:rPr lang="en-US" sz="2400" spc="-5" dirty="0" smtClean="0"/>
              <a:t>disequilibrium</a:t>
            </a:r>
            <a:r>
              <a:rPr lang="en-US" sz="2400" spc="-55" dirty="0" smtClean="0"/>
              <a:t> </a:t>
            </a:r>
            <a:r>
              <a:rPr lang="en-US" sz="2400" spc="-5" dirty="0" smtClean="0"/>
              <a:t>situation</a:t>
            </a:r>
            <a:r>
              <a:rPr lang="en-US" sz="2400" spc="-80" dirty="0" smtClean="0"/>
              <a:t> </a:t>
            </a:r>
            <a:r>
              <a:rPr lang="en-US" sz="2400" spc="-5" dirty="0" smtClean="0"/>
              <a:t>will</a:t>
            </a:r>
            <a:r>
              <a:rPr lang="en-US" sz="2400" dirty="0" smtClean="0"/>
              <a:t> </a:t>
            </a:r>
            <a:r>
              <a:rPr lang="en-US" sz="2400" spc="-5" dirty="0" smtClean="0"/>
              <a:t>be</a:t>
            </a:r>
            <a:r>
              <a:rPr lang="en-US" sz="2400" spc="-90" dirty="0" smtClean="0"/>
              <a:t> </a:t>
            </a:r>
            <a:r>
              <a:rPr lang="en-US" sz="2400" spc="-5" dirty="0" smtClean="0"/>
              <a:t>a</a:t>
            </a:r>
            <a:r>
              <a:rPr lang="en-US" sz="2400" spc="-40" dirty="0" smtClean="0"/>
              <a:t> </a:t>
            </a:r>
            <a:r>
              <a:rPr lang="en-US" sz="2400" spc="-5" dirty="0" smtClean="0"/>
              <a:t>higher</a:t>
            </a:r>
            <a:r>
              <a:rPr lang="en-US" sz="2400" spc="-65" dirty="0" smtClean="0"/>
              <a:t> </a:t>
            </a:r>
            <a:r>
              <a:rPr lang="en-US" sz="2400" spc="-10" dirty="0" smtClean="0"/>
              <a:t>level</a:t>
            </a:r>
            <a:r>
              <a:rPr lang="en-US" sz="2400" spc="-45" dirty="0" smtClean="0"/>
              <a:t> </a:t>
            </a:r>
            <a:r>
              <a:rPr lang="en-US" sz="2400" spc="-5" dirty="0" smtClean="0"/>
              <a:t>of</a:t>
            </a:r>
            <a:r>
              <a:rPr lang="en-US" sz="2400" dirty="0" smtClean="0"/>
              <a:t> </a:t>
            </a:r>
            <a:r>
              <a:rPr lang="en-US" sz="2400" spc="-5" dirty="0" smtClean="0"/>
              <a:t>equilibrium.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Significance </a:t>
            </a:r>
            <a:r>
              <a:rPr dirty="0"/>
              <a:t>of </a:t>
            </a:r>
            <a:r>
              <a:rPr spc="-5" dirty="0"/>
              <a:t>Study </a:t>
            </a:r>
            <a:r>
              <a:rPr dirty="0"/>
              <a:t>of </a:t>
            </a:r>
            <a:r>
              <a:rPr spc="-15" dirty="0"/>
              <a:t>Circular  </a:t>
            </a:r>
            <a:r>
              <a:rPr spc="-5" dirty="0"/>
              <a:t>Flow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Income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97126"/>
            <a:ext cx="8081645" cy="46289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marR="5080" indent="-274320" algn="just">
              <a:lnSpc>
                <a:spcPct val="80000"/>
              </a:lnSpc>
              <a:spcBef>
                <a:spcPts val="585"/>
              </a:spcBef>
              <a:buSzPct val="95000"/>
              <a:buAutoNum type="arabicPeriod"/>
              <a:tabLst>
                <a:tab pos="158115" algn="l"/>
              </a:tabLst>
            </a:pPr>
            <a:r>
              <a:rPr sz="2800" spc="-10" dirty="0">
                <a:latin typeface="Constantia"/>
                <a:cs typeface="Constantia"/>
              </a:rPr>
              <a:t>Measurement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National </a:t>
            </a:r>
            <a:r>
              <a:rPr sz="2800" spc="-5" dirty="0">
                <a:latin typeface="Constantia"/>
                <a:cs typeface="Constantia"/>
              </a:rPr>
              <a:t>Income- </a:t>
            </a:r>
            <a:r>
              <a:rPr sz="2800" spc="-10" dirty="0">
                <a:latin typeface="Constantia"/>
                <a:cs typeface="Constantia"/>
              </a:rPr>
              <a:t>National income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an </a:t>
            </a:r>
            <a:r>
              <a:rPr sz="2800" spc="-5" dirty="0">
                <a:latin typeface="Constantia"/>
                <a:cs typeface="Constantia"/>
              </a:rPr>
              <a:t>estimation of  </a:t>
            </a:r>
            <a:r>
              <a:rPr sz="2800" spc="-10" dirty="0">
                <a:latin typeface="Constantia"/>
                <a:cs typeface="Constantia"/>
              </a:rPr>
              <a:t>aggregation of any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economic activity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circular </a:t>
            </a:r>
            <a:r>
              <a:rPr sz="2800" spc="-20" dirty="0">
                <a:latin typeface="Constantia"/>
                <a:cs typeface="Constantia"/>
              </a:rPr>
              <a:t>flow. </a:t>
            </a:r>
            <a:r>
              <a:rPr sz="2800" spc="-25" dirty="0">
                <a:latin typeface="Constantia"/>
                <a:cs typeface="Constantia"/>
              </a:rPr>
              <a:t>It </a:t>
            </a:r>
            <a:r>
              <a:rPr sz="2800" spc="-10" dirty="0">
                <a:latin typeface="Constantia"/>
                <a:cs typeface="Constantia"/>
              </a:rPr>
              <a:t>is </a:t>
            </a:r>
            <a:r>
              <a:rPr sz="2800" spc="-5" dirty="0">
                <a:latin typeface="Constantia"/>
                <a:cs typeface="Constantia"/>
              </a:rPr>
              <a:t>either  the </a:t>
            </a:r>
            <a:r>
              <a:rPr sz="2800" spc="-10" dirty="0">
                <a:latin typeface="Constantia"/>
                <a:cs typeface="Constantia"/>
              </a:rPr>
              <a:t>income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dirty="0">
                <a:latin typeface="Constantia"/>
                <a:cs typeface="Constantia"/>
              </a:rPr>
              <a:t>all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factors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production </a:t>
            </a:r>
            <a:r>
              <a:rPr sz="2800" spc="-5" dirty="0">
                <a:latin typeface="Constantia"/>
                <a:cs typeface="Constantia"/>
              </a:rPr>
              <a:t>or the expenditure of  various </a:t>
            </a:r>
            <a:r>
              <a:rPr sz="2800" spc="-10" dirty="0">
                <a:latin typeface="Constantia"/>
                <a:cs typeface="Constantia"/>
              </a:rPr>
              <a:t>sectors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40" dirty="0">
                <a:latin typeface="Constantia"/>
                <a:cs typeface="Constantia"/>
              </a:rPr>
              <a:t>economy. </a:t>
            </a:r>
            <a:r>
              <a:rPr sz="2800" spc="-45" dirty="0">
                <a:latin typeface="Constantia"/>
                <a:cs typeface="Constantia"/>
              </a:rPr>
              <a:t>However, </a:t>
            </a:r>
            <a:r>
              <a:rPr sz="2800" spc="-10" dirty="0">
                <a:latin typeface="Constantia"/>
                <a:cs typeface="Constantia"/>
              </a:rPr>
              <a:t>aggregate </a:t>
            </a:r>
            <a:r>
              <a:rPr sz="2800" spc="-5" dirty="0">
                <a:latin typeface="Constantia"/>
                <a:cs typeface="Constantia"/>
              </a:rPr>
              <a:t>amount of </a:t>
            </a:r>
            <a:r>
              <a:rPr sz="2800" dirty="0">
                <a:latin typeface="Constantia"/>
                <a:cs typeface="Constantia"/>
              </a:rPr>
              <a:t>each </a:t>
            </a:r>
            <a:r>
              <a:rPr sz="2800" spc="-5" dirty="0">
                <a:latin typeface="Constantia"/>
                <a:cs typeface="Constantia"/>
              </a:rPr>
              <a:t>of the  activity is identical </a:t>
            </a:r>
            <a:r>
              <a:rPr sz="2800" spc="-15" dirty="0">
                <a:latin typeface="Constantia"/>
                <a:cs typeface="Constantia"/>
              </a:rPr>
              <a:t>to </a:t>
            </a:r>
            <a:r>
              <a:rPr sz="2800" dirty="0">
                <a:latin typeface="Constantia"/>
                <a:cs typeface="Constantia"/>
              </a:rPr>
              <a:t>each</a:t>
            </a:r>
            <a:r>
              <a:rPr sz="2800" spc="-340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other.</a:t>
            </a:r>
            <a:endParaRPr sz="2800">
              <a:latin typeface="Constantia"/>
              <a:cs typeface="Constantia"/>
            </a:endParaRPr>
          </a:p>
          <a:p>
            <a:pPr marL="287020" marR="6985" indent="-274320" algn="just">
              <a:lnSpc>
                <a:spcPct val="80000"/>
              </a:lnSpc>
              <a:spcBef>
                <a:spcPts val="480"/>
              </a:spcBef>
              <a:buSzPct val="95000"/>
              <a:buAutoNum type="arabicPeriod"/>
              <a:tabLst>
                <a:tab pos="201930" algn="l"/>
              </a:tabLst>
            </a:pPr>
            <a:r>
              <a:rPr sz="2800" spc="-15" dirty="0">
                <a:latin typeface="Constantia"/>
                <a:cs typeface="Constantia"/>
              </a:rPr>
              <a:t>Knowledge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Interdependence- Circular </a:t>
            </a:r>
            <a:r>
              <a:rPr sz="2800" spc="25" dirty="0">
                <a:latin typeface="Constantia"/>
                <a:cs typeface="Constantia"/>
              </a:rPr>
              <a:t>flow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income </a:t>
            </a:r>
            <a:r>
              <a:rPr sz="2800" dirty="0">
                <a:latin typeface="Constantia"/>
                <a:cs typeface="Constantia"/>
              </a:rPr>
              <a:t>signifies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spc="-10" dirty="0">
                <a:latin typeface="Constantia"/>
                <a:cs typeface="Constantia"/>
              </a:rPr>
              <a:t>interdependence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dirty="0">
                <a:latin typeface="Constantia"/>
                <a:cs typeface="Constantia"/>
              </a:rPr>
              <a:t>each </a:t>
            </a:r>
            <a:r>
              <a:rPr sz="2800" spc="-1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activity upon one </a:t>
            </a:r>
            <a:r>
              <a:rPr sz="2800" spc="-30" dirty="0">
                <a:latin typeface="Constantia"/>
                <a:cs typeface="Constantia"/>
              </a:rPr>
              <a:t>another. </a:t>
            </a:r>
            <a:r>
              <a:rPr sz="2800" dirty="0">
                <a:latin typeface="Constantia"/>
                <a:cs typeface="Constantia"/>
              </a:rPr>
              <a:t>If </a:t>
            </a:r>
            <a:r>
              <a:rPr sz="2800" spc="-10" dirty="0">
                <a:latin typeface="Constantia"/>
                <a:cs typeface="Constantia"/>
              </a:rPr>
              <a:t>there is </a:t>
            </a:r>
            <a:r>
              <a:rPr sz="2800" spc="-5" dirty="0">
                <a:latin typeface="Constantia"/>
                <a:cs typeface="Constantia"/>
              </a:rPr>
              <a:t>no  consumption, </a:t>
            </a:r>
            <a:r>
              <a:rPr sz="2800" spc="-10" dirty="0">
                <a:latin typeface="Constantia"/>
                <a:cs typeface="Constantia"/>
              </a:rPr>
              <a:t>there </a:t>
            </a:r>
            <a:r>
              <a:rPr sz="2800" dirty="0">
                <a:latin typeface="Constantia"/>
                <a:cs typeface="Constantia"/>
              </a:rPr>
              <a:t>will be no </a:t>
            </a:r>
            <a:r>
              <a:rPr sz="2800" spc="-5" dirty="0">
                <a:latin typeface="Constantia"/>
                <a:cs typeface="Constantia"/>
              </a:rPr>
              <a:t>demand and </a:t>
            </a:r>
            <a:r>
              <a:rPr sz="2800" spc="-10" dirty="0">
                <a:latin typeface="Constantia"/>
                <a:cs typeface="Constantia"/>
              </a:rPr>
              <a:t>expenditure </a:t>
            </a:r>
            <a:r>
              <a:rPr sz="2800" spc="-5" dirty="0">
                <a:latin typeface="Constantia"/>
                <a:cs typeface="Constantia"/>
              </a:rPr>
              <a:t>which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-5" dirty="0">
                <a:latin typeface="Constantia"/>
                <a:cs typeface="Constantia"/>
              </a:rPr>
              <a:t>facts  restricts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amount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production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10">
                <a:latin typeface="Constantia"/>
                <a:cs typeface="Constantia"/>
              </a:rPr>
              <a:t>income</a:t>
            </a:r>
            <a:r>
              <a:rPr sz="2800" spc="-10" smtClean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8081645" cy="2712730"/>
          </a:xfrm>
        </p:spPr>
        <p:txBody>
          <a:bodyPr/>
          <a:lstStyle/>
          <a:p>
            <a:pPr marL="287020" marR="8255" indent="-274320" algn="just">
              <a:lnSpc>
                <a:spcPct val="150000"/>
              </a:lnSpc>
              <a:spcBef>
                <a:spcPts val="459"/>
              </a:spcBef>
              <a:buSzPct val="95000"/>
              <a:tabLst>
                <a:tab pos="194310" algn="l"/>
              </a:tabLst>
            </a:pPr>
            <a:r>
              <a:rPr lang="en-US" sz="2400" spc="-10" dirty="0" smtClean="0"/>
              <a:t>3. Unending </a:t>
            </a:r>
            <a:r>
              <a:rPr lang="en-US" sz="2400" spc="-15" dirty="0" smtClean="0"/>
              <a:t>Nature </a:t>
            </a:r>
            <a:r>
              <a:rPr lang="en-US" sz="2400" spc="-5" dirty="0" smtClean="0"/>
              <a:t>of </a:t>
            </a:r>
            <a:r>
              <a:rPr lang="en-US" sz="2400" spc="-10" dirty="0" smtClean="0"/>
              <a:t>Economic Activities- </a:t>
            </a:r>
            <a:r>
              <a:rPr lang="en-US" sz="2400" spc="-30" dirty="0" smtClean="0"/>
              <a:t>It </a:t>
            </a:r>
            <a:r>
              <a:rPr lang="en-US" sz="2400" dirty="0" smtClean="0"/>
              <a:t>signifies </a:t>
            </a:r>
            <a:r>
              <a:rPr lang="en-US" sz="2400" spc="-5" dirty="0" smtClean="0"/>
              <a:t>that </a:t>
            </a:r>
            <a:r>
              <a:rPr lang="en-US" sz="2400" spc="-10" dirty="0" smtClean="0"/>
              <a:t>production,  income </a:t>
            </a:r>
            <a:r>
              <a:rPr lang="en-US" sz="2400" spc="-5" dirty="0" smtClean="0"/>
              <a:t>and </a:t>
            </a:r>
            <a:r>
              <a:rPr lang="en-US" sz="2400" spc="-10" dirty="0" smtClean="0"/>
              <a:t>expenditure </a:t>
            </a:r>
            <a:r>
              <a:rPr lang="en-US" sz="2400" spc="-15" dirty="0" smtClean="0"/>
              <a:t>are </a:t>
            </a:r>
            <a:r>
              <a:rPr lang="en-US" sz="2400" spc="-5" dirty="0" smtClean="0"/>
              <a:t>of unending </a:t>
            </a:r>
            <a:r>
              <a:rPr lang="en-US" sz="2400" spc="-10" dirty="0" smtClean="0"/>
              <a:t>nature, therefore, economic  </a:t>
            </a:r>
            <a:r>
              <a:rPr lang="en-US" sz="2400" spc="-5" dirty="0" smtClean="0"/>
              <a:t>activities in </a:t>
            </a:r>
            <a:r>
              <a:rPr lang="en-US" sz="2400" spc="-10" dirty="0" smtClean="0"/>
              <a:t>an </a:t>
            </a:r>
            <a:r>
              <a:rPr lang="en-US" sz="2400" spc="-15" dirty="0" smtClean="0"/>
              <a:t>economy </a:t>
            </a:r>
            <a:r>
              <a:rPr lang="en-US" sz="2400" spc="-5" dirty="0" smtClean="0"/>
              <a:t>can </a:t>
            </a:r>
            <a:r>
              <a:rPr lang="en-US" sz="2400" spc="-15" dirty="0" smtClean="0"/>
              <a:t>never come to </a:t>
            </a:r>
            <a:r>
              <a:rPr lang="en-US" sz="2400" dirty="0" smtClean="0"/>
              <a:t>a </a:t>
            </a:r>
            <a:r>
              <a:rPr lang="en-US" sz="2400" spc="-5" dirty="0" smtClean="0"/>
              <a:t>halt. </a:t>
            </a:r>
            <a:r>
              <a:rPr lang="en-US" sz="2400" spc="-10" dirty="0" smtClean="0"/>
              <a:t>National income </a:t>
            </a:r>
            <a:r>
              <a:rPr lang="en-US" sz="2400" spc="-5" dirty="0" smtClean="0"/>
              <a:t>is  </a:t>
            </a:r>
            <a:r>
              <a:rPr lang="en-US" sz="2400" dirty="0" smtClean="0"/>
              <a:t>also </a:t>
            </a:r>
            <a:r>
              <a:rPr lang="en-US" sz="2400" spc="-5" dirty="0" smtClean="0"/>
              <a:t>bound </a:t>
            </a:r>
            <a:r>
              <a:rPr lang="en-US" sz="2400" spc="-15" dirty="0" smtClean="0"/>
              <a:t>to </a:t>
            </a:r>
            <a:r>
              <a:rPr lang="en-US" sz="2400" spc="-5" dirty="0" smtClean="0"/>
              <a:t>rise in</a:t>
            </a:r>
            <a:r>
              <a:rPr lang="en-US" sz="2400" spc="-300" dirty="0" smtClean="0"/>
              <a:t> </a:t>
            </a:r>
            <a:r>
              <a:rPr lang="en-US" sz="2400" spc="-5" dirty="0" smtClean="0"/>
              <a:t>future.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161"/>
            <a:ext cx="8255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Difference </a:t>
            </a:r>
            <a:r>
              <a:rPr sz="4400" spc="-15" dirty="0"/>
              <a:t>between </a:t>
            </a:r>
            <a:r>
              <a:rPr sz="4400" spc="-20" dirty="0"/>
              <a:t>Real </a:t>
            </a:r>
            <a:r>
              <a:rPr sz="4400" spc="-5" dirty="0"/>
              <a:t>Flow and  </a:t>
            </a:r>
            <a:r>
              <a:rPr sz="4400" spc="-10" dirty="0"/>
              <a:t>Money</a:t>
            </a:r>
            <a:r>
              <a:rPr sz="4400" spc="-25" dirty="0"/>
              <a:t> </a:t>
            </a:r>
            <a:r>
              <a:rPr sz="4400" spc="-5"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821" y="1891029"/>
            <a:ext cx="28086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ts val="2380"/>
              </a:lnSpc>
              <a:spcBef>
                <a:spcPts val="95"/>
              </a:spcBef>
              <a:tabLst>
                <a:tab pos="659765" algn="l"/>
                <a:tab pos="1777364" algn="l"/>
              </a:tabLst>
            </a:pPr>
            <a:r>
              <a:rPr sz="2000" spc="-10" dirty="0">
                <a:latin typeface="Constantia"/>
                <a:cs typeface="Constantia"/>
              </a:rPr>
              <a:t>and	</a:t>
            </a:r>
            <a:r>
              <a:rPr sz="2000" spc="-5" dirty="0">
                <a:latin typeface="Constantia"/>
                <a:cs typeface="Constantia"/>
              </a:rPr>
              <a:t>services	</a:t>
            </a:r>
            <a:r>
              <a:rPr sz="2000" spc="-15" dirty="0">
                <a:latin typeface="Constantia"/>
                <a:cs typeface="Constantia"/>
              </a:rPr>
              <a:t>between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380"/>
              </a:lnSpc>
              <a:tabLst>
                <a:tab pos="713105" algn="l"/>
                <a:tab pos="1071245" algn="l"/>
                <a:tab pos="1629410" algn="l"/>
              </a:tabLst>
            </a:pPr>
            <a:r>
              <a:rPr sz="2000" spc="25" dirty="0">
                <a:latin typeface="Constantia"/>
                <a:cs typeface="Constantia"/>
              </a:rPr>
              <a:t>flow	</a:t>
            </a:r>
            <a:r>
              <a:rPr sz="2000" spc="-5" dirty="0">
                <a:latin typeface="Constantia"/>
                <a:cs typeface="Constantia"/>
              </a:rPr>
              <a:t>is	</a:t>
            </a:r>
            <a:r>
              <a:rPr sz="2000" spc="-10" dirty="0">
                <a:latin typeface="Constantia"/>
                <a:cs typeface="Constantia"/>
              </a:rPr>
              <a:t>the	</a:t>
            </a:r>
            <a:r>
              <a:rPr sz="2000" spc="-5" dirty="0">
                <a:latin typeface="Constantia"/>
                <a:cs typeface="Constantia"/>
              </a:rPr>
              <a:t>monetary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91029"/>
            <a:ext cx="5133340" cy="9732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5080" indent="-274320" algn="just">
              <a:lnSpc>
                <a:spcPct val="80100"/>
              </a:lnSpc>
              <a:spcBef>
                <a:spcPts val="620"/>
              </a:spcBef>
            </a:pPr>
            <a:r>
              <a:rPr sz="2400" spc="-5" dirty="0">
                <a:latin typeface="Constantia"/>
                <a:cs typeface="Constantia"/>
              </a:rPr>
              <a:t>1. </a:t>
            </a:r>
            <a:r>
              <a:rPr sz="2400" spc="-15" dirty="0">
                <a:latin typeface="Constantia"/>
                <a:cs typeface="Constantia"/>
              </a:rPr>
              <a:t>Real</a:t>
            </a:r>
            <a:r>
              <a:rPr sz="2400" spc="515" dirty="0">
                <a:latin typeface="Constantia"/>
                <a:cs typeface="Constantia"/>
              </a:rPr>
              <a:t> </a:t>
            </a:r>
            <a:r>
              <a:rPr sz="2400" spc="15" dirty="0">
                <a:latin typeface="Constantia"/>
                <a:cs typeface="Constantia"/>
              </a:rPr>
              <a:t>flow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the </a:t>
            </a:r>
            <a:r>
              <a:rPr sz="2400" spc="-20" dirty="0">
                <a:latin typeface="Constantia"/>
                <a:cs typeface="Constantia"/>
              </a:rPr>
              <a:t>exchange </a:t>
            </a:r>
            <a:r>
              <a:rPr sz="2400" spc="-10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goods  </a:t>
            </a:r>
            <a:r>
              <a:rPr sz="2400" spc="-5" dirty="0">
                <a:latin typeface="Constantia"/>
                <a:cs typeface="Constantia"/>
              </a:rPr>
              <a:t>household and </a:t>
            </a:r>
            <a:r>
              <a:rPr sz="2400" dirty="0">
                <a:latin typeface="Constantia"/>
                <a:cs typeface="Constantia"/>
              </a:rPr>
              <a:t>firms </a:t>
            </a:r>
            <a:r>
              <a:rPr sz="2400" spc="-15" dirty="0">
                <a:latin typeface="Constantia"/>
                <a:cs typeface="Constantia"/>
              </a:rPr>
              <a:t>whereas </a:t>
            </a:r>
            <a:r>
              <a:rPr sz="2400" spc="-5" dirty="0">
                <a:latin typeface="Constantia"/>
                <a:cs typeface="Constantia"/>
              </a:rPr>
              <a:t>money  </a:t>
            </a:r>
            <a:r>
              <a:rPr sz="2400" spc="-20" dirty="0">
                <a:latin typeface="Constantia"/>
                <a:cs typeface="Constantia"/>
              </a:rPr>
              <a:t>exchange </a:t>
            </a:r>
            <a:r>
              <a:rPr sz="2400" spc="-15" dirty="0">
                <a:latin typeface="Constantia"/>
                <a:cs typeface="Constantia"/>
              </a:rPr>
              <a:t>between </a:t>
            </a:r>
            <a:r>
              <a:rPr sz="2400" spc="-20" dirty="0">
                <a:latin typeface="Constantia"/>
                <a:cs typeface="Constantia"/>
              </a:rPr>
              <a:t>two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sectors.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5941" y="3505200"/>
            <a:ext cx="8074660" cy="249247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6985" indent="-274320" algn="just">
              <a:lnSpc>
                <a:spcPct val="80000"/>
              </a:lnSpc>
              <a:spcBef>
                <a:spcPts val="620"/>
              </a:spcBef>
              <a:buAutoNum type="arabicPeriod" startAt="2"/>
              <a:tabLst>
                <a:tab pos="680720" algn="l"/>
              </a:tabLst>
            </a:pPr>
            <a:r>
              <a:rPr sz="2800" spc="-5" dirty="0"/>
              <a:t>In </a:t>
            </a:r>
            <a:r>
              <a:rPr sz="2800" spc="-15" dirty="0"/>
              <a:t>real </a:t>
            </a:r>
            <a:r>
              <a:rPr sz="2800" spc="25" dirty="0"/>
              <a:t>flow </a:t>
            </a:r>
            <a:r>
              <a:rPr sz="2800" spc="-5" dirty="0"/>
              <a:t>household</a:t>
            </a:r>
            <a:r>
              <a:rPr sz="2800" spc="535" dirty="0"/>
              <a:t> </a:t>
            </a:r>
            <a:r>
              <a:rPr sz="2800" spc="-10" dirty="0"/>
              <a:t>sector supplies </a:t>
            </a:r>
            <a:r>
              <a:rPr sz="2800" spc="-35" dirty="0"/>
              <a:t>raw  </a:t>
            </a:r>
            <a:r>
              <a:rPr sz="2800" spc="-10" dirty="0"/>
              <a:t>material, land, </a:t>
            </a:r>
            <a:r>
              <a:rPr sz="2800" spc="-30" dirty="0"/>
              <a:t>labour, </a:t>
            </a:r>
            <a:r>
              <a:rPr sz="2800" spc="-10" dirty="0"/>
              <a:t>capital and enterprise </a:t>
            </a:r>
            <a:r>
              <a:rPr sz="2800" spc="-25" dirty="0"/>
              <a:t>to </a:t>
            </a:r>
            <a:r>
              <a:rPr sz="2800" dirty="0"/>
              <a:t>firms </a:t>
            </a:r>
            <a:r>
              <a:rPr sz="2800" spc="-10" dirty="0"/>
              <a:t>and </a:t>
            </a:r>
            <a:r>
              <a:rPr sz="2800" spc="-5" dirty="0"/>
              <a:t>in  </a:t>
            </a:r>
            <a:r>
              <a:rPr sz="2800" spc="-15" dirty="0"/>
              <a:t>return </a:t>
            </a:r>
            <a:r>
              <a:rPr sz="2800" dirty="0"/>
              <a:t>firms </a:t>
            </a:r>
            <a:r>
              <a:rPr sz="2800" spc="-10" dirty="0"/>
              <a:t>sector </a:t>
            </a:r>
            <a:r>
              <a:rPr sz="2800" spc="-15" dirty="0"/>
              <a:t>provides </a:t>
            </a:r>
            <a:r>
              <a:rPr sz="2800" dirty="0"/>
              <a:t>finished </a:t>
            </a:r>
            <a:r>
              <a:rPr sz="2800" spc="-15" dirty="0"/>
              <a:t>goods </a:t>
            </a:r>
            <a:r>
              <a:rPr sz="2800" spc="-10" dirty="0"/>
              <a:t>and services </a:t>
            </a:r>
            <a:r>
              <a:rPr sz="2800" spc="-40" dirty="0"/>
              <a:t>to  </a:t>
            </a:r>
            <a:r>
              <a:rPr sz="2800" spc="-5" dirty="0"/>
              <a:t>household </a:t>
            </a:r>
            <a:r>
              <a:rPr sz="2800" spc="-35" dirty="0"/>
              <a:t>sector. </a:t>
            </a:r>
            <a:r>
              <a:rPr sz="2800" spc="-10" dirty="0"/>
              <a:t>Whereas </a:t>
            </a:r>
            <a:r>
              <a:rPr sz="2800" spc="-5" dirty="0"/>
              <a:t>in </a:t>
            </a:r>
            <a:r>
              <a:rPr sz="2800" spc="-10" dirty="0"/>
              <a:t>money </a:t>
            </a:r>
            <a:r>
              <a:rPr sz="2800" spc="-20" dirty="0"/>
              <a:t>flow, </a:t>
            </a:r>
            <a:r>
              <a:rPr sz="2800" spc="0" dirty="0"/>
              <a:t>firm </a:t>
            </a:r>
            <a:r>
              <a:rPr sz="2800" spc="-10" dirty="0"/>
              <a:t>sector </a:t>
            </a:r>
            <a:r>
              <a:rPr sz="2800" spc="-20" dirty="0"/>
              <a:t>gives  </a:t>
            </a:r>
            <a:r>
              <a:rPr sz="2800" spc="-15" dirty="0"/>
              <a:t>remuneration </a:t>
            </a:r>
            <a:r>
              <a:rPr sz="2800" spc="-5" dirty="0"/>
              <a:t>in </a:t>
            </a:r>
            <a:r>
              <a:rPr sz="2800" spc="-10" dirty="0"/>
              <a:t>the form </a:t>
            </a:r>
            <a:r>
              <a:rPr sz="2800" spc="-5" dirty="0"/>
              <a:t>of </a:t>
            </a:r>
            <a:r>
              <a:rPr sz="2800" spc="-10" dirty="0"/>
              <a:t>money </a:t>
            </a:r>
            <a:r>
              <a:rPr sz="2800" spc="-20" dirty="0"/>
              <a:t>to </a:t>
            </a:r>
            <a:r>
              <a:rPr sz="2800" spc="-5" dirty="0"/>
              <a:t>household </a:t>
            </a:r>
            <a:r>
              <a:rPr sz="2800" spc="-10" dirty="0"/>
              <a:t>sector </a:t>
            </a:r>
            <a:r>
              <a:rPr sz="2800" spc="-5" dirty="0"/>
              <a:t>a </a:t>
            </a:r>
            <a:r>
              <a:rPr sz="2800" spc="-25" dirty="0"/>
              <a:t>wages  </a:t>
            </a:r>
            <a:r>
              <a:rPr sz="2800" spc="-5" dirty="0"/>
              <a:t>and salaries, </a:t>
            </a:r>
            <a:r>
              <a:rPr sz="2800" spc="-15" dirty="0"/>
              <a:t>rent, interest</a:t>
            </a:r>
            <a:r>
              <a:rPr sz="2800" spc="-245" dirty="0"/>
              <a:t> </a:t>
            </a:r>
            <a:r>
              <a:rPr sz="2800" spc="-15"/>
              <a:t>etc</a:t>
            </a:r>
            <a:r>
              <a:rPr sz="2800" spc="-15" smtClean="0"/>
              <a:t>.</a:t>
            </a:r>
            <a:endParaRPr sz="2800" spc="-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9600"/>
            <a:ext cx="81711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Circular </a:t>
            </a:r>
            <a:r>
              <a:rPr sz="4000" spc="-10" dirty="0"/>
              <a:t>flow </a:t>
            </a:r>
            <a:r>
              <a:rPr sz="4000" spc="-5" dirty="0"/>
              <a:t>of </a:t>
            </a:r>
            <a:r>
              <a:rPr sz="4000" spc="-10" dirty="0"/>
              <a:t>income </a:t>
            </a:r>
            <a:r>
              <a:rPr sz="4000" b="0" spc="-5" dirty="0">
                <a:latin typeface="Calibri"/>
                <a:cs typeface="Calibri"/>
              </a:rPr>
              <a:t>or </a:t>
            </a:r>
            <a:r>
              <a:rPr sz="4000" spc="-15" dirty="0"/>
              <a:t>circular</a:t>
            </a:r>
            <a:r>
              <a:rPr sz="4000" spc="75" dirty="0"/>
              <a:t> </a:t>
            </a:r>
            <a:r>
              <a:rPr sz="4000" spc="-10" dirty="0"/>
              <a:t>flow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286000"/>
            <a:ext cx="41148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975" y="1447800"/>
            <a:ext cx="426339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"/>
              <a:tabLst>
                <a:tab pos="194310" algn="l"/>
              </a:tabLst>
            </a:pPr>
            <a:r>
              <a:rPr spc="-5" dirty="0">
                <a:latin typeface="Arial"/>
                <a:cs typeface="Arial"/>
              </a:rPr>
              <a:t>Refers to a simple economic model which  describes the reciprocal circulation of income  between producers and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>
                <a:latin typeface="Arial"/>
                <a:cs typeface="Arial"/>
              </a:rPr>
              <a:t>consumers</a:t>
            </a:r>
            <a:r>
              <a:rPr spc="-5" smtClean="0">
                <a:latin typeface="Arial"/>
                <a:cs typeface="Arial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3750"/>
              <a:buFont typeface="Wingdings"/>
              <a:buChar char=""/>
              <a:tabLst>
                <a:tab pos="194310" algn="l"/>
              </a:tabLst>
            </a:pPr>
            <a:r>
              <a:rPr spc="-5" dirty="0">
                <a:latin typeface="Arial"/>
                <a:cs typeface="Arial"/>
              </a:rPr>
              <a:t>In the circular flow model, the inter-  dependent entities of producer and consumer  are referred to as "firms" and "households"  respectively and provide each other </a:t>
            </a:r>
            <a:r>
              <a:rPr spc="-10" dirty="0">
                <a:latin typeface="Arial"/>
                <a:cs typeface="Arial"/>
              </a:rPr>
              <a:t>with  </a:t>
            </a:r>
            <a:r>
              <a:rPr spc="-5" dirty="0">
                <a:latin typeface="Arial"/>
                <a:cs typeface="Arial"/>
              </a:rPr>
              <a:t>factors in order to facilitate the flow of</a:t>
            </a:r>
            <a:r>
              <a:rPr spc="105" dirty="0">
                <a:latin typeface="Arial"/>
                <a:cs typeface="Arial"/>
              </a:rPr>
              <a:t> </a:t>
            </a:r>
            <a:r>
              <a:rPr spc="-5">
                <a:latin typeface="Arial"/>
                <a:cs typeface="Arial"/>
              </a:rPr>
              <a:t>income</a:t>
            </a:r>
            <a:r>
              <a:rPr spc="-5" smtClean="0">
                <a:latin typeface="Arial"/>
                <a:cs typeface="Arial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3750"/>
              <a:buFont typeface="Wingdings"/>
              <a:buChar char=""/>
              <a:tabLst>
                <a:tab pos="194310" algn="l"/>
              </a:tabLst>
            </a:pPr>
            <a:r>
              <a:rPr spc="-10" dirty="0">
                <a:latin typeface="Arial"/>
                <a:cs typeface="Arial"/>
              </a:rPr>
              <a:t>Real </a:t>
            </a:r>
            <a:r>
              <a:rPr spc="-5" dirty="0">
                <a:latin typeface="Arial"/>
                <a:cs typeface="Arial"/>
              </a:rPr>
              <a:t>Flow and Money </a:t>
            </a:r>
            <a:r>
              <a:rPr spc="-25" dirty="0">
                <a:latin typeface="Arial"/>
                <a:cs typeface="Arial"/>
              </a:rPr>
              <a:t>Flow. </a:t>
            </a:r>
            <a:r>
              <a:rPr spc="-5" dirty="0">
                <a:latin typeface="Arial"/>
                <a:cs typeface="Arial"/>
              </a:rPr>
              <a:t>Real Flow- In a  simple </a:t>
            </a:r>
            <a:r>
              <a:rPr spc="-20" dirty="0">
                <a:latin typeface="Arial"/>
                <a:cs typeface="Arial"/>
              </a:rPr>
              <a:t>economy, </a:t>
            </a:r>
            <a:r>
              <a:rPr spc="-5" dirty="0">
                <a:latin typeface="Arial"/>
                <a:cs typeface="Arial"/>
              </a:rPr>
              <a:t>the flow of factor services  from households to firms and corresponding  flow of goods and services from firms to  households s </a:t>
            </a:r>
            <a:r>
              <a:rPr spc="-10" dirty="0">
                <a:latin typeface="Arial"/>
                <a:cs typeface="Arial"/>
              </a:rPr>
              <a:t>known </a:t>
            </a:r>
            <a:r>
              <a:rPr spc="-5" dirty="0">
                <a:latin typeface="Arial"/>
                <a:cs typeface="Arial"/>
              </a:rPr>
              <a:t>to be as real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flow.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990600"/>
            <a:ext cx="8081645" cy="5564858"/>
          </a:xfrm>
        </p:spPr>
        <p:txBody>
          <a:bodyPr/>
          <a:lstStyle/>
          <a:p>
            <a:pPr marL="287020" marR="5080" indent="-274320" algn="just">
              <a:lnSpc>
                <a:spcPct val="80000"/>
              </a:lnSpc>
              <a:spcBef>
                <a:spcPts val="530"/>
              </a:spcBef>
              <a:buAutoNum type="arabicPeriod" startAt="2"/>
              <a:tabLst>
                <a:tab pos="287020" algn="l"/>
              </a:tabLst>
            </a:pPr>
            <a:r>
              <a:rPr lang="en-US" sz="3200" spc="-5" dirty="0" smtClean="0"/>
              <a:t>Difficulties of </a:t>
            </a:r>
            <a:r>
              <a:rPr lang="en-US" sz="3200" spc="-15" dirty="0" smtClean="0"/>
              <a:t>barter system </a:t>
            </a:r>
            <a:r>
              <a:rPr lang="en-US" sz="3200" spc="-10" dirty="0" smtClean="0"/>
              <a:t>for the </a:t>
            </a:r>
            <a:r>
              <a:rPr lang="en-US" sz="3200" spc="-20" dirty="0" smtClean="0"/>
              <a:t>exchange </a:t>
            </a:r>
            <a:r>
              <a:rPr lang="en-US" sz="3200" spc="-5" dirty="0" smtClean="0"/>
              <a:t>of </a:t>
            </a:r>
            <a:r>
              <a:rPr lang="en-US" sz="3200" spc="-15" dirty="0" smtClean="0"/>
              <a:t>goods </a:t>
            </a:r>
            <a:r>
              <a:rPr lang="en-US" sz="3200" spc="-10" dirty="0" smtClean="0"/>
              <a:t>and </a:t>
            </a:r>
            <a:r>
              <a:rPr lang="en-US" sz="3200" spc="-15" dirty="0" smtClean="0"/>
              <a:t>factor  </a:t>
            </a:r>
            <a:r>
              <a:rPr lang="en-US" sz="3200" spc="-5" dirty="0" smtClean="0"/>
              <a:t>services </a:t>
            </a:r>
            <a:r>
              <a:rPr lang="en-US" sz="3200" spc="-15" dirty="0" smtClean="0"/>
              <a:t>between </a:t>
            </a:r>
            <a:r>
              <a:rPr lang="en-US" sz="3200" spc="-5" dirty="0" smtClean="0"/>
              <a:t>households and </a:t>
            </a:r>
            <a:r>
              <a:rPr lang="en-US" sz="3200" dirty="0" smtClean="0"/>
              <a:t>firms </a:t>
            </a:r>
            <a:r>
              <a:rPr lang="en-US" sz="3200" spc="-15" dirty="0" smtClean="0"/>
              <a:t>sector </a:t>
            </a:r>
            <a:r>
              <a:rPr lang="en-US" sz="3200" spc="-5" dirty="0" smtClean="0"/>
              <a:t>in </a:t>
            </a:r>
            <a:r>
              <a:rPr lang="en-US" sz="3200" spc="-15" dirty="0" smtClean="0"/>
              <a:t>real  </a:t>
            </a:r>
            <a:r>
              <a:rPr lang="en-US" sz="3200" spc="-20" dirty="0" smtClean="0"/>
              <a:t>flow, </a:t>
            </a:r>
            <a:r>
              <a:rPr lang="en-US" sz="3200" spc="-15" dirty="0" smtClean="0"/>
              <a:t>whereas </a:t>
            </a:r>
            <a:r>
              <a:rPr lang="en-US" sz="3200" spc="-5" dirty="0" smtClean="0"/>
              <a:t>no such difficulty or </a:t>
            </a:r>
            <a:r>
              <a:rPr lang="en-US" sz="3200" spc="-25" dirty="0" smtClean="0"/>
              <a:t>inconvenience </a:t>
            </a:r>
            <a:r>
              <a:rPr lang="en-US" sz="3200" spc="-5" dirty="0" smtClean="0"/>
              <a:t>arise in </a:t>
            </a:r>
            <a:r>
              <a:rPr lang="en-US" sz="3200" spc="-10" dirty="0" smtClean="0"/>
              <a:t>money  </a:t>
            </a:r>
            <a:r>
              <a:rPr lang="en-US" sz="3200" spc="-25" dirty="0" smtClean="0"/>
              <a:t>flow.</a:t>
            </a:r>
          </a:p>
          <a:p>
            <a:pPr marL="287020" marR="5080" indent="-274320" algn="just">
              <a:lnSpc>
                <a:spcPct val="80000"/>
              </a:lnSpc>
              <a:spcBef>
                <a:spcPts val="530"/>
              </a:spcBef>
              <a:buAutoNum type="arabicPeriod" startAt="2"/>
              <a:tabLst>
                <a:tab pos="287020" algn="l"/>
              </a:tabLst>
            </a:pPr>
            <a:endParaRPr lang="en-US" sz="3200" spc="-25" dirty="0" smtClean="0"/>
          </a:p>
          <a:p>
            <a:pPr marL="287020" marR="7620" indent="-274320" algn="just">
              <a:lnSpc>
                <a:spcPts val="2110"/>
              </a:lnSpc>
              <a:spcBef>
                <a:spcPts val="509"/>
              </a:spcBef>
              <a:buAutoNum type="arabicPeriod" startAt="2"/>
              <a:tabLst>
                <a:tab pos="325120" algn="l"/>
              </a:tabLst>
            </a:pPr>
            <a:r>
              <a:rPr lang="en-US" sz="3200" spc="-5" dirty="0" smtClean="0"/>
              <a:t>When </a:t>
            </a:r>
            <a:r>
              <a:rPr lang="en-US" sz="3200" spc="-15" dirty="0" smtClean="0"/>
              <a:t>goods </a:t>
            </a:r>
            <a:r>
              <a:rPr lang="en-US" sz="3200" spc="-5" dirty="0" smtClean="0"/>
              <a:t>and </a:t>
            </a:r>
            <a:r>
              <a:rPr lang="en-US" sz="3200" spc="-10" dirty="0" smtClean="0"/>
              <a:t>services </a:t>
            </a:r>
            <a:r>
              <a:rPr lang="en-US" sz="3200" spc="25" dirty="0" smtClean="0"/>
              <a:t>flow </a:t>
            </a:r>
            <a:r>
              <a:rPr lang="en-US" sz="3200" spc="-15" dirty="0" smtClean="0"/>
              <a:t>from </a:t>
            </a:r>
            <a:r>
              <a:rPr lang="en-US" sz="3200" spc="-5" dirty="0" smtClean="0"/>
              <a:t>one </a:t>
            </a:r>
            <a:r>
              <a:rPr lang="en-US" sz="3200" spc="-10" dirty="0" smtClean="0"/>
              <a:t>sector </a:t>
            </a:r>
            <a:r>
              <a:rPr lang="en-US" sz="3200" spc="-5" dirty="0" smtClean="0"/>
              <a:t>of </a:t>
            </a:r>
            <a:r>
              <a:rPr lang="en-US" sz="3200" spc="-10" dirty="0" smtClean="0"/>
              <a:t>the </a:t>
            </a:r>
            <a:r>
              <a:rPr lang="en-US" sz="3200" spc="-15" dirty="0" smtClean="0"/>
              <a:t>economy  </a:t>
            </a:r>
            <a:r>
              <a:rPr lang="en-US" sz="3200" spc="-20" dirty="0" smtClean="0"/>
              <a:t>to </a:t>
            </a:r>
            <a:r>
              <a:rPr lang="en-US" sz="3200" spc="-25" dirty="0" smtClean="0"/>
              <a:t>another, </a:t>
            </a:r>
            <a:r>
              <a:rPr lang="en-US" sz="3200" spc="-5" dirty="0" smtClean="0"/>
              <a:t>it is </a:t>
            </a:r>
            <a:r>
              <a:rPr lang="en-US" sz="3200" spc="-15" dirty="0" smtClean="0"/>
              <a:t>known </a:t>
            </a:r>
            <a:r>
              <a:rPr lang="en-US" sz="3200" spc="-5" dirty="0" smtClean="0"/>
              <a:t>as </a:t>
            </a:r>
            <a:r>
              <a:rPr lang="en-US" sz="3200" spc="-15" dirty="0" smtClean="0"/>
              <a:t>real</a:t>
            </a:r>
            <a:r>
              <a:rPr lang="en-US" sz="3200" spc="-395" dirty="0" smtClean="0"/>
              <a:t> </a:t>
            </a:r>
            <a:r>
              <a:rPr lang="en-US" sz="3200" spc="-25" dirty="0" smtClean="0"/>
              <a:t>flow.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2763138"/>
            <a:ext cx="8081645" cy="553998"/>
          </a:xfrm>
        </p:spPr>
        <p:txBody>
          <a:bodyPr/>
          <a:lstStyle/>
          <a:p>
            <a:pPr algn="ctr"/>
            <a:r>
              <a:rPr lang="en-US" sz="3600" b="1" dirty="0" smtClean="0"/>
              <a:t>THX</a:t>
            </a:r>
            <a:endParaRPr lang="en-US" sz="3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161"/>
            <a:ext cx="77730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Phases </a:t>
            </a:r>
            <a:r>
              <a:rPr sz="3200" dirty="0"/>
              <a:t>or </a:t>
            </a:r>
            <a:r>
              <a:rPr sz="3200" spc="-20" dirty="0"/>
              <a:t>Stages </a:t>
            </a:r>
            <a:r>
              <a:rPr sz="3200" dirty="0"/>
              <a:t>of </a:t>
            </a:r>
            <a:r>
              <a:rPr sz="3200" spc="-15" dirty="0"/>
              <a:t>Circular </a:t>
            </a:r>
            <a:r>
              <a:rPr sz="3200" spc="-5" dirty="0"/>
              <a:t>Flow 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spc="-10" dirty="0"/>
              <a:t>Income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3000"/>
            <a:ext cx="8077834" cy="59534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440"/>
              </a:spcBef>
            </a:pPr>
            <a:r>
              <a:rPr sz="2800" b="1" spc="-5" dirty="0">
                <a:latin typeface="Constantia"/>
                <a:cs typeface="Constantia"/>
              </a:rPr>
              <a:t>Production, consumption </a:t>
            </a:r>
            <a:r>
              <a:rPr sz="2800" b="1" spc="-10" dirty="0">
                <a:latin typeface="Constantia"/>
                <a:cs typeface="Constantia"/>
              </a:rPr>
              <a:t>expenditure </a:t>
            </a:r>
            <a:r>
              <a:rPr sz="2800" b="1" dirty="0">
                <a:latin typeface="Constantia"/>
                <a:cs typeface="Constantia"/>
              </a:rPr>
              <a:t>and </a:t>
            </a:r>
            <a:r>
              <a:rPr sz="2800" b="1" spc="-5" dirty="0">
                <a:latin typeface="Constantia"/>
                <a:cs typeface="Constantia"/>
              </a:rPr>
              <a:t>generation of income are the three basic </a:t>
            </a:r>
            <a:r>
              <a:rPr sz="2800" b="1" spc="-10" dirty="0">
                <a:latin typeface="Constantia"/>
                <a:cs typeface="Constantia"/>
              </a:rPr>
              <a:t>economic  </a:t>
            </a:r>
            <a:r>
              <a:rPr sz="2800" b="1" spc="-5" dirty="0">
                <a:latin typeface="Constantia"/>
                <a:cs typeface="Constantia"/>
              </a:rPr>
              <a:t>activities of </a:t>
            </a:r>
            <a:r>
              <a:rPr sz="2800" b="1" dirty="0">
                <a:latin typeface="Constantia"/>
                <a:cs typeface="Constantia"/>
              </a:rPr>
              <a:t>an </a:t>
            </a:r>
            <a:r>
              <a:rPr sz="2800" b="1" spc="-10" dirty="0">
                <a:latin typeface="Constantia"/>
                <a:cs typeface="Constantia"/>
              </a:rPr>
              <a:t>economy </a:t>
            </a:r>
            <a:r>
              <a:rPr sz="2800" b="1" spc="-5" dirty="0">
                <a:latin typeface="Constantia"/>
                <a:cs typeface="Constantia"/>
              </a:rPr>
              <a:t>that </a:t>
            </a:r>
            <a:r>
              <a:rPr sz="2800" b="1" spc="-20" dirty="0">
                <a:latin typeface="Constantia"/>
                <a:cs typeface="Constantia"/>
              </a:rPr>
              <a:t>go </a:t>
            </a:r>
            <a:r>
              <a:rPr sz="2800" b="1" spc="-5" dirty="0">
                <a:latin typeface="Constantia"/>
                <a:cs typeface="Constantia"/>
              </a:rPr>
              <a:t>on endlessly and </a:t>
            </a:r>
            <a:r>
              <a:rPr sz="2800" b="1" spc="-10" dirty="0">
                <a:latin typeface="Constantia"/>
                <a:cs typeface="Constantia"/>
              </a:rPr>
              <a:t>are </a:t>
            </a:r>
            <a:r>
              <a:rPr sz="2800" b="1" spc="-5" dirty="0">
                <a:latin typeface="Constantia"/>
                <a:cs typeface="Constantia"/>
              </a:rPr>
              <a:t>titled </a:t>
            </a:r>
            <a:r>
              <a:rPr sz="2800" b="1" dirty="0">
                <a:latin typeface="Constantia"/>
                <a:cs typeface="Constantia"/>
              </a:rPr>
              <a:t>as </a:t>
            </a:r>
            <a:r>
              <a:rPr sz="2800" b="1" spc="-10" dirty="0">
                <a:latin typeface="Constantia"/>
                <a:cs typeface="Constantia"/>
              </a:rPr>
              <a:t>circular </a:t>
            </a:r>
            <a:r>
              <a:rPr sz="2800" b="1" spc="15" dirty="0">
                <a:latin typeface="Constantia"/>
                <a:cs typeface="Constantia"/>
              </a:rPr>
              <a:t>flow </a:t>
            </a:r>
            <a:r>
              <a:rPr sz="2800" b="1" spc="-5" dirty="0">
                <a:latin typeface="Constantia"/>
                <a:cs typeface="Constantia"/>
              </a:rPr>
              <a:t>of income.  Production </a:t>
            </a:r>
            <a:r>
              <a:rPr sz="2800" b="1" spc="-15" dirty="0">
                <a:latin typeface="Constantia"/>
                <a:cs typeface="Constantia"/>
              </a:rPr>
              <a:t>gives </a:t>
            </a:r>
            <a:r>
              <a:rPr sz="2800" b="1" spc="-5" dirty="0">
                <a:latin typeface="Constantia"/>
                <a:cs typeface="Constantia"/>
              </a:rPr>
              <a:t>rise </a:t>
            </a:r>
            <a:r>
              <a:rPr sz="2800" b="1" spc="-10" dirty="0">
                <a:latin typeface="Constantia"/>
                <a:cs typeface="Constantia"/>
              </a:rPr>
              <a:t>to </a:t>
            </a:r>
            <a:r>
              <a:rPr sz="2800" b="1" spc="-5" dirty="0">
                <a:latin typeface="Constantia"/>
                <a:cs typeface="Constantia"/>
              </a:rPr>
              <a:t>income, </a:t>
            </a:r>
            <a:r>
              <a:rPr sz="2800" b="1" spc="-10" dirty="0">
                <a:latin typeface="Constantia"/>
                <a:cs typeface="Constantia"/>
              </a:rPr>
              <a:t>income </a:t>
            </a:r>
            <a:r>
              <a:rPr sz="2800" b="1" spc="-15" dirty="0">
                <a:latin typeface="Constantia"/>
                <a:cs typeface="Constantia"/>
              </a:rPr>
              <a:t>gives </a:t>
            </a:r>
            <a:r>
              <a:rPr sz="2800" b="1" spc="-5" dirty="0">
                <a:latin typeface="Constantia"/>
                <a:cs typeface="Constantia"/>
              </a:rPr>
              <a:t>rise </a:t>
            </a:r>
            <a:r>
              <a:rPr sz="2800" b="1" spc="-10" dirty="0">
                <a:latin typeface="Constantia"/>
                <a:cs typeface="Constantia"/>
              </a:rPr>
              <a:t>to </a:t>
            </a:r>
            <a:r>
              <a:rPr sz="2800" b="1" spc="-5" dirty="0">
                <a:latin typeface="Constantia"/>
                <a:cs typeface="Constantia"/>
              </a:rPr>
              <a:t>demand for </a:t>
            </a:r>
            <a:r>
              <a:rPr sz="2800" b="1" spc="-10" dirty="0">
                <a:latin typeface="Constantia"/>
                <a:cs typeface="Constantia"/>
              </a:rPr>
              <a:t>goods </a:t>
            </a:r>
            <a:r>
              <a:rPr sz="2800" b="1" dirty="0">
                <a:latin typeface="Constantia"/>
                <a:cs typeface="Constantia"/>
              </a:rPr>
              <a:t>and </a:t>
            </a:r>
            <a:r>
              <a:rPr sz="2800" b="1" spc="-5" dirty="0">
                <a:latin typeface="Constantia"/>
                <a:cs typeface="Constantia"/>
              </a:rPr>
              <a:t>services </a:t>
            </a:r>
            <a:r>
              <a:rPr sz="2800" b="1" dirty="0">
                <a:latin typeface="Constantia"/>
                <a:cs typeface="Constantia"/>
              </a:rPr>
              <a:t>; </a:t>
            </a:r>
            <a:r>
              <a:rPr sz="2800" b="1" spc="-5" dirty="0">
                <a:latin typeface="Constantia"/>
                <a:cs typeface="Constantia"/>
              </a:rPr>
              <a:t>such </a:t>
            </a:r>
            <a:r>
              <a:rPr sz="2800" b="1" dirty="0">
                <a:latin typeface="Constantia"/>
                <a:cs typeface="Constantia"/>
              </a:rPr>
              <a:t>a  </a:t>
            </a:r>
            <a:r>
              <a:rPr sz="2800" b="1" spc="-5" dirty="0">
                <a:latin typeface="Constantia"/>
                <a:cs typeface="Constantia"/>
              </a:rPr>
              <a:t>demand </a:t>
            </a:r>
            <a:r>
              <a:rPr sz="2800" b="1" spc="-15" dirty="0">
                <a:latin typeface="Constantia"/>
                <a:cs typeface="Constantia"/>
              </a:rPr>
              <a:t>gives </a:t>
            </a:r>
            <a:r>
              <a:rPr sz="2800" b="1" spc="-5" dirty="0">
                <a:latin typeface="Constantia"/>
                <a:cs typeface="Constantia"/>
              </a:rPr>
              <a:t>rise </a:t>
            </a:r>
            <a:r>
              <a:rPr sz="2800" b="1" spc="-10" dirty="0">
                <a:latin typeface="Constantia"/>
                <a:cs typeface="Constantia"/>
              </a:rPr>
              <a:t>to </a:t>
            </a:r>
            <a:r>
              <a:rPr sz="2800" b="1" spc="-5" dirty="0">
                <a:latin typeface="Constantia"/>
                <a:cs typeface="Constantia"/>
              </a:rPr>
              <a:t>expenditure and </a:t>
            </a:r>
            <a:r>
              <a:rPr sz="2800" b="1" spc="-10" dirty="0">
                <a:latin typeface="Constantia"/>
                <a:cs typeface="Constantia"/>
              </a:rPr>
              <a:t>expenditure induces </a:t>
            </a:r>
            <a:r>
              <a:rPr sz="2800" b="1" spc="-5" dirty="0">
                <a:latin typeface="Constantia"/>
                <a:cs typeface="Constantia"/>
              </a:rPr>
              <a:t>for further production. The </a:t>
            </a:r>
            <a:r>
              <a:rPr sz="2800" b="1" spc="-10" dirty="0">
                <a:latin typeface="Constantia"/>
                <a:cs typeface="Constantia"/>
              </a:rPr>
              <a:t>whole  </a:t>
            </a:r>
            <a:r>
              <a:rPr sz="2800" b="1" spc="-15" dirty="0">
                <a:latin typeface="Constantia"/>
                <a:cs typeface="Constantia"/>
              </a:rPr>
              <a:t>process </a:t>
            </a:r>
            <a:r>
              <a:rPr sz="2800" b="1" spc="-5" dirty="0">
                <a:latin typeface="Constantia"/>
                <a:cs typeface="Constantia"/>
              </a:rPr>
              <a:t>forms the basis for circular </a:t>
            </a:r>
            <a:r>
              <a:rPr sz="2800" b="1" spc="10" dirty="0">
                <a:latin typeface="Constantia"/>
                <a:cs typeface="Constantia"/>
              </a:rPr>
              <a:t>flow </a:t>
            </a:r>
            <a:r>
              <a:rPr sz="2800" b="1" spc="-5" dirty="0">
                <a:latin typeface="Constantia"/>
                <a:cs typeface="Constantia"/>
              </a:rPr>
              <a:t>of </a:t>
            </a:r>
            <a:r>
              <a:rPr sz="2800" b="1" spc="-10" dirty="0">
                <a:latin typeface="Constantia"/>
                <a:cs typeface="Constantia"/>
              </a:rPr>
              <a:t>income </a:t>
            </a:r>
            <a:r>
              <a:rPr sz="2800" b="1" spc="-5" dirty="0">
                <a:latin typeface="Constantia"/>
                <a:cs typeface="Constantia"/>
              </a:rPr>
              <a:t>and </a:t>
            </a:r>
            <a:r>
              <a:rPr sz="2800" b="1" spc="-10" dirty="0">
                <a:latin typeface="Constantia"/>
                <a:cs typeface="Constantia"/>
              </a:rPr>
              <a:t>related </a:t>
            </a:r>
            <a:r>
              <a:rPr sz="2800" b="1" spc="-5" dirty="0">
                <a:latin typeface="Constantia"/>
                <a:cs typeface="Constantia"/>
              </a:rPr>
              <a:t>activities- production, </a:t>
            </a:r>
            <a:r>
              <a:rPr sz="2800" b="1" spc="-10" dirty="0">
                <a:latin typeface="Constantia"/>
                <a:cs typeface="Constantia"/>
              </a:rPr>
              <a:t>income  </a:t>
            </a:r>
            <a:r>
              <a:rPr sz="2800" b="1" dirty="0">
                <a:latin typeface="Constantia"/>
                <a:cs typeface="Constantia"/>
              </a:rPr>
              <a:t>and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expenditure</a:t>
            </a:r>
            <a:r>
              <a:rPr sz="2800" b="1" spc="-114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are</a:t>
            </a:r>
            <a:r>
              <a:rPr sz="2800" b="1" spc="-3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known</a:t>
            </a:r>
            <a:r>
              <a:rPr sz="2800" b="1" spc="-7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as</a:t>
            </a:r>
            <a:r>
              <a:rPr sz="2800" b="1" spc="-55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phases</a:t>
            </a:r>
            <a:r>
              <a:rPr sz="2800" b="1" spc="-10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or</a:t>
            </a:r>
            <a:r>
              <a:rPr sz="2800" b="1" spc="-7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stages</a:t>
            </a:r>
            <a:r>
              <a:rPr sz="2800" b="1" spc="-7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of circular</a:t>
            </a:r>
            <a:r>
              <a:rPr sz="2800" b="1" spc="-75" dirty="0">
                <a:latin typeface="Constantia"/>
                <a:cs typeface="Constantia"/>
              </a:rPr>
              <a:t> </a:t>
            </a:r>
            <a:r>
              <a:rPr sz="2800" b="1" spc="15" dirty="0">
                <a:latin typeface="Constantia"/>
                <a:cs typeface="Constantia"/>
              </a:rPr>
              <a:t>flow</a:t>
            </a:r>
            <a:r>
              <a:rPr sz="2800" b="1" spc="-7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of</a:t>
            </a:r>
            <a:r>
              <a:rPr sz="2800" b="1" spc="35" dirty="0">
                <a:latin typeface="Constantia"/>
                <a:cs typeface="Constantia"/>
              </a:rPr>
              <a:t> </a:t>
            </a:r>
            <a:r>
              <a:rPr sz="2800" b="1" spc="-5">
                <a:latin typeface="Constantia"/>
                <a:cs typeface="Constantia"/>
              </a:rPr>
              <a:t>income</a:t>
            </a:r>
            <a:r>
              <a:rPr sz="2800" b="1" spc="-5" smtClean="0">
                <a:latin typeface="Constantia"/>
                <a:cs typeface="Constantia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3200" b="1" spc="-10" dirty="0">
                <a:latin typeface="Constantia"/>
                <a:cs typeface="Constantia"/>
              </a:rPr>
              <a:t>Production </a:t>
            </a:r>
            <a:r>
              <a:rPr sz="3200" b="1" spc="-5" dirty="0">
                <a:latin typeface="Times New Roman"/>
                <a:cs typeface="Times New Roman"/>
              </a:rPr>
              <a:t>→ </a:t>
            </a:r>
            <a:r>
              <a:rPr sz="3200" b="1" spc="-10" dirty="0">
                <a:latin typeface="Constantia"/>
                <a:cs typeface="Constantia"/>
              </a:rPr>
              <a:t>Income </a:t>
            </a:r>
            <a:r>
              <a:rPr sz="3200" b="1" spc="-5" dirty="0">
                <a:latin typeface="Times New Roman"/>
                <a:cs typeface="Times New Roman"/>
              </a:rPr>
              <a:t>→ </a:t>
            </a:r>
            <a:r>
              <a:rPr sz="3200" b="1" spc="-10" dirty="0">
                <a:latin typeface="Constantia"/>
                <a:cs typeface="Constantia"/>
              </a:rPr>
              <a:t>Expenditure </a:t>
            </a:r>
            <a:r>
              <a:rPr sz="3200" b="1" spc="-5" dirty="0">
                <a:latin typeface="Times New Roman"/>
                <a:cs typeface="Times New Roman"/>
              </a:rPr>
              <a:t>→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Production.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762000"/>
            <a:ext cx="8081645" cy="5466112"/>
          </a:xfrm>
        </p:spPr>
        <p:txBody>
          <a:bodyPr/>
          <a:lstStyle/>
          <a:p>
            <a:pPr marL="287020" marR="6350" indent="-274320" algn="just">
              <a:lnSpc>
                <a:spcPct val="80000"/>
              </a:lnSpc>
              <a:buAutoNum type="arabicPeriod"/>
              <a:tabLst>
                <a:tab pos="154940" algn="l"/>
              </a:tabLst>
            </a:pPr>
            <a:r>
              <a:rPr lang="en-US" sz="3200" b="1" spc="-5" dirty="0" smtClean="0"/>
              <a:t>Production Phase- </a:t>
            </a:r>
            <a:r>
              <a:rPr lang="en-US" sz="3200" spc="-5" dirty="0" smtClean="0"/>
              <a:t>Production </a:t>
            </a:r>
            <a:r>
              <a:rPr lang="en-US" sz="3200" dirty="0" smtClean="0"/>
              <a:t>means </a:t>
            </a:r>
            <a:r>
              <a:rPr lang="en-US" sz="3200" spc="-5" dirty="0" smtClean="0"/>
              <a:t>creation </a:t>
            </a:r>
            <a:r>
              <a:rPr lang="en-US" sz="3200" dirty="0" smtClean="0"/>
              <a:t>of </a:t>
            </a:r>
            <a:r>
              <a:rPr lang="en-US" sz="3200" spc="-5" dirty="0" smtClean="0"/>
              <a:t>utility </a:t>
            </a:r>
            <a:r>
              <a:rPr lang="en-US" sz="3200" spc="-10" dirty="0" smtClean="0"/>
              <a:t>to </a:t>
            </a:r>
            <a:r>
              <a:rPr lang="en-US" sz="3200" dirty="0" smtClean="0"/>
              <a:t>satisfy human </a:t>
            </a:r>
            <a:r>
              <a:rPr lang="en-US" sz="3200" spc="-10" dirty="0" smtClean="0"/>
              <a:t>wants. </a:t>
            </a:r>
            <a:r>
              <a:rPr lang="en-US" sz="3200" spc="-15" dirty="0" smtClean="0"/>
              <a:t>It involves </a:t>
            </a:r>
            <a:r>
              <a:rPr lang="en-US" sz="3200" spc="-5" dirty="0" smtClean="0"/>
              <a:t>the </a:t>
            </a:r>
            <a:r>
              <a:rPr lang="en-US" sz="3200" spc="-10" dirty="0" smtClean="0"/>
              <a:t>co-ordination </a:t>
            </a:r>
            <a:r>
              <a:rPr lang="en-US" sz="3200" dirty="0" smtClean="0"/>
              <a:t>of all </a:t>
            </a:r>
            <a:r>
              <a:rPr lang="en-US" sz="3200" spc="-5" dirty="0" smtClean="0"/>
              <a:t>the  factors </a:t>
            </a:r>
            <a:r>
              <a:rPr lang="en-US" sz="3200" dirty="0" smtClean="0"/>
              <a:t>of </a:t>
            </a:r>
            <a:r>
              <a:rPr lang="en-US" sz="3200" spc="-5" dirty="0" smtClean="0"/>
              <a:t>production in some </a:t>
            </a:r>
            <a:r>
              <a:rPr lang="en-US" sz="3200" spc="-10" dirty="0" smtClean="0"/>
              <a:t>desired </a:t>
            </a:r>
            <a:r>
              <a:rPr lang="en-US" sz="3200" spc="-15" dirty="0" smtClean="0"/>
              <a:t>ratio. </a:t>
            </a:r>
            <a:r>
              <a:rPr lang="en-US" sz="3200" spc="-5" dirty="0" smtClean="0"/>
              <a:t>This </a:t>
            </a:r>
            <a:r>
              <a:rPr lang="en-US" sz="3200" dirty="0" smtClean="0"/>
              <a:t>job </a:t>
            </a:r>
            <a:r>
              <a:rPr lang="en-US" sz="3200" spc="-5" dirty="0" smtClean="0"/>
              <a:t>is performed </a:t>
            </a:r>
            <a:r>
              <a:rPr lang="en-US" sz="3200" spc="-15" dirty="0" smtClean="0"/>
              <a:t>by </a:t>
            </a:r>
            <a:r>
              <a:rPr lang="en-US" sz="3200" dirty="0" smtClean="0"/>
              <a:t>a </a:t>
            </a:r>
            <a:r>
              <a:rPr lang="en-US" sz="3200" spc="-10" dirty="0" smtClean="0"/>
              <a:t>producer </a:t>
            </a:r>
            <a:r>
              <a:rPr lang="en-US" sz="3200" spc="-5" dirty="0" smtClean="0"/>
              <a:t>or firm </a:t>
            </a:r>
            <a:r>
              <a:rPr lang="en-US" sz="3200" spc="-10" dirty="0" smtClean="0"/>
              <a:t>who takes </a:t>
            </a:r>
            <a:r>
              <a:rPr lang="en-US" sz="3200" spc="-5" dirty="0" smtClean="0"/>
              <a:t>an </a:t>
            </a:r>
            <a:r>
              <a:rPr lang="en-US" sz="3200" spc="-10" dirty="0" smtClean="0"/>
              <a:t>initiative </a:t>
            </a:r>
            <a:r>
              <a:rPr lang="en-US" sz="3200" spc="-5" dirty="0" smtClean="0"/>
              <a:t>with </a:t>
            </a:r>
            <a:r>
              <a:rPr lang="en-US" sz="3200" spc="-15" dirty="0" smtClean="0"/>
              <a:t>the  </a:t>
            </a:r>
            <a:r>
              <a:rPr lang="en-US" sz="3200" spc="-10" dirty="0" smtClean="0"/>
              <a:t>motive </a:t>
            </a:r>
            <a:r>
              <a:rPr lang="en-US" sz="3200" spc="-5" dirty="0" smtClean="0"/>
              <a:t>of earning profits. </a:t>
            </a:r>
            <a:r>
              <a:rPr lang="en-US" sz="3200" spc="-15" dirty="0" smtClean="0"/>
              <a:t>He </a:t>
            </a:r>
            <a:r>
              <a:rPr lang="en-US" sz="3200" spc="-5" dirty="0" smtClean="0"/>
              <a:t>hires </a:t>
            </a:r>
            <a:r>
              <a:rPr lang="en-US" sz="3200" dirty="0" smtClean="0"/>
              <a:t>land, </a:t>
            </a:r>
            <a:r>
              <a:rPr lang="en-US" sz="3200" spc="-15" dirty="0" err="1" smtClean="0"/>
              <a:t>labour</a:t>
            </a:r>
            <a:r>
              <a:rPr lang="en-US" sz="3200" spc="-15" dirty="0" smtClean="0"/>
              <a:t>, </a:t>
            </a:r>
            <a:r>
              <a:rPr lang="en-US" sz="3200" spc="-5" dirty="0" smtClean="0"/>
              <a:t>capital </a:t>
            </a:r>
            <a:r>
              <a:rPr lang="en-US" sz="3200" dirty="0" smtClean="0"/>
              <a:t>and an </a:t>
            </a:r>
            <a:r>
              <a:rPr lang="en-US" sz="3200" spc="-5" dirty="0" smtClean="0"/>
              <a:t>organization </a:t>
            </a:r>
            <a:r>
              <a:rPr lang="en-US" sz="3200" dirty="0" smtClean="0"/>
              <a:t>and </a:t>
            </a:r>
            <a:r>
              <a:rPr lang="en-US" sz="3200" spc="-10" dirty="0" smtClean="0"/>
              <a:t>makes </a:t>
            </a:r>
            <a:r>
              <a:rPr lang="en-US" sz="3200" spc="-5" dirty="0" smtClean="0"/>
              <a:t>them payment in the form of  rent, </a:t>
            </a:r>
            <a:r>
              <a:rPr lang="en-US" sz="3200" spc="-10" dirty="0" smtClean="0"/>
              <a:t>wages </a:t>
            </a:r>
            <a:r>
              <a:rPr lang="en-US" sz="3200" dirty="0" smtClean="0"/>
              <a:t>and </a:t>
            </a:r>
            <a:r>
              <a:rPr lang="en-US" sz="3200" spc="-5" dirty="0" smtClean="0"/>
              <a:t>salaries </a:t>
            </a:r>
            <a:r>
              <a:rPr lang="en-US" sz="3200" dirty="0" smtClean="0"/>
              <a:t>and </a:t>
            </a:r>
            <a:r>
              <a:rPr lang="en-US" sz="3200" spc="-10" dirty="0" smtClean="0"/>
              <a:t>interest. </a:t>
            </a:r>
            <a:r>
              <a:rPr lang="en-US" sz="3200" spc="-5" dirty="0" smtClean="0"/>
              <a:t>This </a:t>
            </a:r>
            <a:r>
              <a:rPr lang="en-US" sz="3200" dirty="0" smtClean="0"/>
              <a:t>phase </a:t>
            </a:r>
            <a:r>
              <a:rPr lang="en-US" sz="3200" spc="-5" dirty="0" smtClean="0"/>
              <a:t>is </a:t>
            </a:r>
            <a:r>
              <a:rPr lang="en-US" sz="3200" spc="-10" dirty="0" smtClean="0"/>
              <a:t>to produce </a:t>
            </a:r>
            <a:r>
              <a:rPr lang="en-US" sz="3200" spc="-5" dirty="0" smtClean="0"/>
              <a:t>goods </a:t>
            </a:r>
            <a:r>
              <a:rPr lang="en-US" sz="3200" dirty="0" smtClean="0"/>
              <a:t>and </a:t>
            </a:r>
            <a:r>
              <a:rPr lang="en-US" sz="3200" spc="-5" dirty="0" smtClean="0"/>
              <a:t>services </a:t>
            </a:r>
            <a:r>
              <a:rPr lang="en-US" sz="3200" dirty="0" smtClean="0"/>
              <a:t>and </a:t>
            </a:r>
            <a:r>
              <a:rPr lang="en-US" sz="3200" spc="-5" dirty="0" smtClean="0"/>
              <a:t>after selling them, it </a:t>
            </a:r>
            <a:r>
              <a:rPr lang="en-US" sz="3200" spc="-10" dirty="0" smtClean="0"/>
              <a:t>generates  income.</a:t>
            </a:r>
            <a:endParaRPr lang="en-US" sz="3200" dirty="0" smtClean="0"/>
          </a:p>
          <a:p>
            <a:endParaRPr lang="en-US" sz="4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990600"/>
            <a:ext cx="8081645" cy="5430717"/>
          </a:xfrm>
        </p:spPr>
        <p:txBody>
          <a:bodyPr/>
          <a:lstStyle/>
          <a:p>
            <a:pPr marL="287020" marR="8890" indent="-274320" algn="just">
              <a:lnSpc>
                <a:spcPct val="80000"/>
              </a:lnSpc>
              <a:spcBef>
                <a:spcPts val="290"/>
              </a:spcBef>
              <a:buAutoNum type="arabicPeriod"/>
              <a:tabLst>
                <a:tab pos="186690" algn="l"/>
              </a:tabLst>
            </a:pPr>
            <a:r>
              <a:rPr lang="en-US" sz="2400" b="1" spc="-5" dirty="0" smtClean="0"/>
              <a:t>Income </a:t>
            </a:r>
            <a:r>
              <a:rPr lang="en-US" sz="2400" b="1" dirty="0" smtClean="0"/>
              <a:t>Phase- </a:t>
            </a:r>
            <a:r>
              <a:rPr lang="en-US" sz="2400" spc="-5" dirty="0" smtClean="0"/>
              <a:t>Producing </a:t>
            </a:r>
            <a:r>
              <a:rPr lang="en-US" sz="2400" dirty="0" smtClean="0"/>
              <a:t>firms earn </a:t>
            </a:r>
            <a:r>
              <a:rPr lang="en-US" sz="2400" spc="-10" dirty="0" smtClean="0"/>
              <a:t>revenue </a:t>
            </a:r>
            <a:r>
              <a:rPr lang="en-US" sz="2400" spc="-5" dirty="0" smtClean="0"/>
              <a:t>from the sale of goods </a:t>
            </a:r>
            <a:r>
              <a:rPr lang="en-US" sz="2400" dirty="0" smtClean="0"/>
              <a:t>and </a:t>
            </a:r>
            <a:r>
              <a:rPr lang="en-US" sz="2400" spc="-5" dirty="0" smtClean="0"/>
              <a:t>services </a:t>
            </a:r>
            <a:r>
              <a:rPr lang="en-US" sz="2400" spc="-10" dirty="0" smtClean="0"/>
              <a:t>produced </a:t>
            </a:r>
            <a:r>
              <a:rPr lang="en-US" sz="2400" spc="-15" dirty="0" smtClean="0"/>
              <a:t>by </a:t>
            </a:r>
            <a:r>
              <a:rPr lang="en-US" sz="2400" spc="-5" dirty="0" smtClean="0"/>
              <a:t>them. </a:t>
            </a:r>
            <a:r>
              <a:rPr lang="en-US" sz="2400" dirty="0" smtClean="0"/>
              <a:t>Whole </a:t>
            </a:r>
            <a:r>
              <a:rPr lang="en-US" sz="2400" spc="-5" dirty="0" smtClean="0"/>
              <a:t>of </a:t>
            </a:r>
            <a:r>
              <a:rPr lang="en-US" sz="2400" dirty="0" smtClean="0"/>
              <a:t>the  </a:t>
            </a:r>
            <a:r>
              <a:rPr lang="en-US" sz="2400" spc="-5" dirty="0" smtClean="0"/>
              <a:t>earning </a:t>
            </a:r>
            <a:r>
              <a:rPr lang="en-US" sz="2400" dirty="0" smtClean="0"/>
              <a:t>is </a:t>
            </a:r>
            <a:r>
              <a:rPr lang="en-US" sz="2400" spc="-10" dirty="0" smtClean="0"/>
              <a:t>divided between </a:t>
            </a:r>
            <a:r>
              <a:rPr lang="en-US" sz="2400" spc="-5" dirty="0" smtClean="0"/>
              <a:t>factors </a:t>
            </a:r>
            <a:r>
              <a:rPr lang="en-US" sz="2400" spc="-10" dirty="0" smtClean="0"/>
              <a:t>provided </a:t>
            </a:r>
            <a:r>
              <a:rPr lang="en-US" sz="2400" spc="-15" dirty="0" smtClean="0"/>
              <a:t>by </a:t>
            </a:r>
            <a:r>
              <a:rPr lang="en-US" sz="2400" spc="-5" dirty="0" smtClean="0"/>
              <a:t>household sector in the form of rent, </a:t>
            </a:r>
            <a:r>
              <a:rPr lang="en-US" sz="2400" spc="-10" dirty="0" smtClean="0"/>
              <a:t>wages, interest </a:t>
            </a:r>
            <a:r>
              <a:rPr lang="en-US" sz="2400" dirty="0" smtClean="0"/>
              <a:t>and </a:t>
            </a:r>
            <a:r>
              <a:rPr lang="en-US" sz="2400" spc="-5" dirty="0" smtClean="0"/>
              <a:t>profits. </a:t>
            </a:r>
            <a:r>
              <a:rPr lang="en-US" sz="2400" dirty="0" smtClean="0"/>
              <a:t>Such  an </a:t>
            </a:r>
            <a:r>
              <a:rPr lang="en-US" sz="2400" spc="-10" dirty="0" smtClean="0"/>
              <a:t>income </a:t>
            </a:r>
            <a:r>
              <a:rPr lang="en-US" sz="2400" spc="-5" dirty="0" smtClean="0"/>
              <a:t>is classified </a:t>
            </a:r>
            <a:r>
              <a:rPr lang="en-US" sz="2400" spc="-10" dirty="0" smtClean="0"/>
              <a:t>into three </a:t>
            </a:r>
            <a:r>
              <a:rPr lang="en-US" sz="2400" spc="-5" dirty="0" smtClean="0"/>
              <a:t>parts:- •Compensation of employees- </a:t>
            </a:r>
            <a:r>
              <a:rPr lang="en-US" sz="2400" spc="-20" dirty="0" smtClean="0"/>
              <a:t>Wages, </a:t>
            </a:r>
            <a:r>
              <a:rPr lang="en-US" sz="2400" spc="-5" dirty="0" smtClean="0"/>
              <a:t>salaries, </a:t>
            </a:r>
            <a:r>
              <a:rPr lang="en-US" sz="2400" spc="-10" dirty="0" smtClean="0"/>
              <a:t>commission, </a:t>
            </a:r>
            <a:r>
              <a:rPr lang="en-US" sz="2400" spc="-5" dirty="0" smtClean="0"/>
              <a:t>bonus</a:t>
            </a:r>
            <a:r>
              <a:rPr lang="en-US" sz="2400" spc="254" dirty="0" smtClean="0"/>
              <a:t> </a:t>
            </a:r>
            <a:r>
              <a:rPr lang="en-US" sz="2400" spc="-5" dirty="0" smtClean="0"/>
              <a:t>etc.</a:t>
            </a:r>
            <a:endParaRPr lang="en-US" sz="2400" dirty="0" smtClean="0"/>
          </a:p>
          <a:p>
            <a:pPr marL="287020" marR="10160" lvl="1" algn="just">
              <a:lnSpc>
                <a:spcPct val="80000"/>
              </a:lnSpc>
              <a:buSzPct val="91666"/>
              <a:buChar char="•"/>
              <a:tabLst>
                <a:tab pos="335915" algn="l"/>
              </a:tabLst>
            </a:pPr>
            <a:r>
              <a:rPr lang="en-US" sz="2400" spc="-10" dirty="0" smtClean="0">
                <a:latin typeface="Constantia"/>
                <a:cs typeface="Constantia"/>
              </a:rPr>
              <a:t>Operating </a:t>
            </a:r>
            <a:r>
              <a:rPr lang="en-US" sz="2400" spc="-5" dirty="0" smtClean="0">
                <a:latin typeface="Constantia"/>
                <a:cs typeface="Constantia"/>
              </a:rPr>
              <a:t>Surplus- Profits, rent, </a:t>
            </a:r>
            <a:r>
              <a:rPr lang="en-US" sz="2400" spc="-10" dirty="0" smtClean="0">
                <a:latin typeface="Constantia"/>
                <a:cs typeface="Constantia"/>
              </a:rPr>
              <a:t>interest, royalty </a:t>
            </a:r>
            <a:r>
              <a:rPr lang="en-US" sz="2400" spc="-5" dirty="0" smtClean="0">
                <a:latin typeface="Constantia"/>
                <a:cs typeface="Constantia"/>
              </a:rPr>
              <a:t>etc. </a:t>
            </a:r>
            <a:r>
              <a:rPr lang="en-US" sz="2400" spc="-10" dirty="0" smtClean="0">
                <a:latin typeface="Constantia"/>
                <a:cs typeface="Constantia"/>
              </a:rPr>
              <a:t>•Mixed </a:t>
            </a:r>
            <a:r>
              <a:rPr lang="en-US" sz="2400" spc="-5" dirty="0" smtClean="0">
                <a:latin typeface="Constantia"/>
                <a:cs typeface="Constantia"/>
              </a:rPr>
              <a:t>Income- Income of self- </a:t>
            </a:r>
            <a:r>
              <a:rPr lang="en-US" sz="2400" spc="-10" dirty="0" smtClean="0">
                <a:latin typeface="Constantia"/>
                <a:cs typeface="Constantia"/>
              </a:rPr>
              <a:t>employed </a:t>
            </a:r>
            <a:r>
              <a:rPr lang="en-US" sz="2400" spc="-5" dirty="0" smtClean="0">
                <a:latin typeface="Constantia"/>
                <a:cs typeface="Constantia"/>
              </a:rPr>
              <a:t>Thus production  </a:t>
            </a:r>
            <a:r>
              <a:rPr lang="en-US" sz="2400" spc="-10" dirty="0" smtClean="0">
                <a:latin typeface="Constantia"/>
                <a:cs typeface="Constantia"/>
              </a:rPr>
              <a:t>takes </a:t>
            </a:r>
            <a:r>
              <a:rPr lang="en-US" sz="2400" spc="-5" dirty="0" smtClean="0">
                <a:latin typeface="Constantia"/>
                <a:cs typeface="Constantia"/>
              </a:rPr>
              <a:t>the shape of </a:t>
            </a:r>
            <a:r>
              <a:rPr lang="en-US" sz="2400" spc="-10" dirty="0" smtClean="0">
                <a:latin typeface="Constantia"/>
                <a:cs typeface="Constantia"/>
              </a:rPr>
              <a:t>income </a:t>
            </a:r>
            <a:r>
              <a:rPr lang="en-US" sz="2400" spc="-5" dirty="0" smtClean="0">
                <a:latin typeface="Constantia"/>
                <a:cs typeface="Constantia"/>
              </a:rPr>
              <a:t>of household</a:t>
            </a:r>
            <a:r>
              <a:rPr lang="en-US" sz="2400" spc="-105" dirty="0" smtClean="0">
                <a:latin typeface="Constantia"/>
                <a:cs typeface="Constantia"/>
              </a:rPr>
              <a:t> </a:t>
            </a:r>
            <a:r>
              <a:rPr lang="en-US" sz="2400" spc="-25" dirty="0" smtClean="0">
                <a:latin typeface="Constantia"/>
                <a:cs typeface="Constantia"/>
              </a:rPr>
              <a:t>sector.</a:t>
            </a:r>
          </a:p>
          <a:p>
            <a:pPr marL="287020" marR="10160" lvl="1" algn="just">
              <a:lnSpc>
                <a:spcPct val="80000"/>
              </a:lnSpc>
              <a:buSzPct val="91666"/>
              <a:buChar char="•"/>
              <a:tabLst>
                <a:tab pos="335915" algn="l"/>
              </a:tabLst>
            </a:pPr>
            <a:endParaRPr lang="en-US" sz="2400" dirty="0" smtClean="0">
              <a:latin typeface="Constantia"/>
              <a:cs typeface="Constantia"/>
            </a:endParaRPr>
          </a:p>
          <a:p>
            <a:pPr marL="287020" marR="9525" indent="-274320" algn="just">
              <a:lnSpc>
                <a:spcPct val="80100"/>
              </a:lnSpc>
              <a:spcBef>
                <a:spcPts val="285"/>
              </a:spcBef>
              <a:buAutoNum type="arabicPeriod"/>
              <a:tabLst>
                <a:tab pos="172720" algn="l"/>
              </a:tabLst>
            </a:pPr>
            <a:r>
              <a:rPr lang="en-US" sz="2400" b="1" spc="-10" dirty="0" smtClean="0"/>
              <a:t>Expenditure </a:t>
            </a:r>
            <a:r>
              <a:rPr lang="en-US" sz="2400" b="1" spc="-5" dirty="0" smtClean="0"/>
              <a:t>Phase- </a:t>
            </a:r>
            <a:r>
              <a:rPr lang="en-US" sz="2400" spc="-5" dirty="0" smtClean="0"/>
              <a:t>Household sector spends its </a:t>
            </a:r>
            <a:r>
              <a:rPr lang="en-US" sz="2400" spc="-10" dirty="0" smtClean="0"/>
              <a:t>income to </a:t>
            </a:r>
            <a:r>
              <a:rPr lang="en-US" sz="2400" dirty="0" smtClean="0"/>
              <a:t>satisfy </a:t>
            </a:r>
            <a:r>
              <a:rPr lang="en-US" sz="2400" spc="-10" dirty="0" smtClean="0"/>
              <a:t>unlimited </a:t>
            </a:r>
            <a:r>
              <a:rPr lang="en-US" sz="2400" dirty="0" smtClean="0"/>
              <a:t>and </a:t>
            </a:r>
            <a:r>
              <a:rPr lang="en-US" sz="2400" spc="-5" dirty="0" smtClean="0"/>
              <a:t>recurring </a:t>
            </a:r>
            <a:r>
              <a:rPr lang="en-US" sz="2400" dirty="0" smtClean="0"/>
              <a:t>human </a:t>
            </a:r>
            <a:r>
              <a:rPr lang="en-US" sz="2400" spc="-10" dirty="0" smtClean="0"/>
              <a:t>wants. Any saving  </a:t>
            </a:r>
            <a:r>
              <a:rPr lang="en-US" sz="2400" dirty="0" smtClean="0"/>
              <a:t>out </a:t>
            </a:r>
            <a:r>
              <a:rPr lang="en-US" sz="2400" spc="-5" dirty="0" smtClean="0"/>
              <a:t>of </a:t>
            </a:r>
            <a:r>
              <a:rPr lang="en-US" sz="2400" spc="-10" dirty="0" smtClean="0"/>
              <a:t>total </a:t>
            </a:r>
            <a:r>
              <a:rPr lang="en-US" sz="2400" spc="-5" dirty="0" smtClean="0"/>
              <a:t>income </a:t>
            </a:r>
            <a:r>
              <a:rPr lang="en-US" sz="2400" spc="-10" dirty="0" smtClean="0"/>
              <a:t>takes </a:t>
            </a:r>
            <a:r>
              <a:rPr lang="en-US" sz="2400" spc="-5" dirty="0" smtClean="0"/>
              <a:t>the shape </a:t>
            </a:r>
            <a:r>
              <a:rPr lang="en-US" sz="2400" dirty="0" smtClean="0"/>
              <a:t>of </a:t>
            </a:r>
            <a:r>
              <a:rPr lang="en-US" sz="2400" spc="-10" dirty="0" smtClean="0"/>
              <a:t>investment </a:t>
            </a:r>
            <a:r>
              <a:rPr lang="en-US" sz="2400" spc="-5" dirty="0" smtClean="0"/>
              <a:t>on capital </a:t>
            </a:r>
            <a:r>
              <a:rPr lang="en-US" sz="2400" spc="-10" dirty="0" smtClean="0"/>
              <a:t>goods </a:t>
            </a:r>
            <a:r>
              <a:rPr lang="en-US" sz="2400" dirty="0" smtClean="0"/>
              <a:t>that helps </a:t>
            </a:r>
            <a:r>
              <a:rPr lang="en-US" sz="2400" spc="-5" dirty="0" smtClean="0"/>
              <a:t>in </a:t>
            </a:r>
            <a:r>
              <a:rPr lang="en-US" sz="2400" spc="-10" dirty="0" smtClean="0"/>
              <a:t>generating </a:t>
            </a:r>
            <a:r>
              <a:rPr lang="en-US" sz="2400" dirty="0" smtClean="0"/>
              <a:t>the </a:t>
            </a:r>
            <a:r>
              <a:rPr lang="en-US" sz="2400" spc="-10" dirty="0" smtClean="0"/>
              <a:t>income </a:t>
            </a:r>
            <a:r>
              <a:rPr lang="en-US" sz="2400" spc="-5" dirty="0" smtClean="0"/>
              <a:t>of the </a:t>
            </a:r>
            <a:r>
              <a:rPr lang="en-US" sz="2400" spc="-30" dirty="0" smtClean="0"/>
              <a:t>economy.  </a:t>
            </a:r>
            <a:r>
              <a:rPr lang="en-US" sz="2400" spc="-5" dirty="0" smtClean="0"/>
              <a:t>Expenditure</a:t>
            </a:r>
            <a:r>
              <a:rPr lang="en-US" sz="2400" spc="-40" dirty="0" smtClean="0"/>
              <a:t> </a:t>
            </a:r>
            <a:r>
              <a:rPr lang="en-US" sz="2400" spc="-5" dirty="0" smtClean="0"/>
              <a:t>becomes</a:t>
            </a:r>
            <a:r>
              <a:rPr lang="en-US" sz="2400" spc="-45" dirty="0" smtClean="0"/>
              <a:t> </a:t>
            </a:r>
            <a:r>
              <a:rPr lang="en-US" sz="2400" spc="-5" dirty="0" smtClean="0"/>
              <a:t>the</a:t>
            </a:r>
            <a:r>
              <a:rPr lang="en-US" sz="2400" spc="-30" dirty="0" smtClean="0"/>
              <a:t> </a:t>
            </a:r>
            <a:r>
              <a:rPr lang="en-US" sz="2400" spc="-10" dirty="0" smtClean="0"/>
              <a:t>income</a:t>
            </a:r>
            <a:r>
              <a:rPr lang="en-US" sz="2400" spc="-60" dirty="0" smtClean="0"/>
              <a:t> </a:t>
            </a:r>
            <a:r>
              <a:rPr lang="en-US" sz="2400" spc="-5" dirty="0" smtClean="0"/>
              <a:t>of</a:t>
            </a:r>
            <a:r>
              <a:rPr lang="en-US" sz="2400" spc="5" dirty="0" smtClean="0"/>
              <a:t> </a:t>
            </a:r>
            <a:r>
              <a:rPr lang="en-US" sz="2400" spc="-5" dirty="0" smtClean="0"/>
              <a:t>producing</a:t>
            </a:r>
            <a:r>
              <a:rPr lang="en-US" sz="2400" spc="-15" dirty="0" smtClean="0"/>
              <a:t> </a:t>
            </a:r>
            <a:r>
              <a:rPr lang="en-US" sz="2400" spc="-5" dirty="0" smtClean="0"/>
              <a:t>sector</a:t>
            </a:r>
            <a:r>
              <a:rPr lang="en-US" sz="2400" spc="-55" dirty="0" smtClean="0"/>
              <a:t> </a:t>
            </a:r>
            <a:r>
              <a:rPr lang="en-US" sz="2400" spc="-5" dirty="0" smtClean="0"/>
              <a:t>that</a:t>
            </a:r>
            <a:r>
              <a:rPr lang="en-US" sz="2400" spc="-35" dirty="0" smtClean="0"/>
              <a:t> </a:t>
            </a:r>
            <a:r>
              <a:rPr lang="en-US" sz="2400" spc="-5" dirty="0" smtClean="0"/>
              <a:t>promotes</a:t>
            </a:r>
            <a:r>
              <a:rPr lang="en-US" sz="2400" spc="-35" dirty="0" smtClean="0"/>
              <a:t> </a:t>
            </a:r>
            <a:r>
              <a:rPr lang="en-US" sz="2400" spc="-5" dirty="0" smtClean="0"/>
              <a:t>further</a:t>
            </a:r>
            <a:r>
              <a:rPr lang="en-US" sz="2400" spc="-35" dirty="0" smtClean="0"/>
              <a:t> </a:t>
            </a:r>
            <a:r>
              <a:rPr lang="en-US" sz="2400" spc="-5" dirty="0" smtClean="0"/>
              <a:t>the</a:t>
            </a:r>
            <a:r>
              <a:rPr lang="en-US" sz="2400" spc="-55" dirty="0" smtClean="0"/>
              <a:t> </a:t>
            </a:r>
            <a:r>
              <a:rPr lang="en-US" sz="2400" spc="-10" dirty="0" smtClean="0"/>
              <a:t>uninterrupted</a:t>
            </a:r>
            <a:r>
              <a:rPr lang="en-US" sz="2400" spc="25" dirty="0" smtClean="0"/>
              <a:t> </a:t>
            </a:r>
            <a:r>
              <a:rPr lang="en-US" sz="2400" spc="10" dirty="0" smtClean="0"/>
              <a:t>flow</a:t>
            </a:r>
            <a:r>
              <a:rPr lang="en-US" sz="2400" spc="-60" dirty="0" smtClean="0"/>
              <a:t> </a:t>
            </a:r>
            <a:r>
              <a:rPr lang="en-US" sz="2400" spc="-5" dirty="0" smtClean="0"/>
              <a:t>of</a:t>
            </a:r>
            <a:r>
              <a:rPr lang="en-US" sz="2400" spc="30" dirty="0" smtClean="0"/>
              <a:t> </a:t>
            </a:r>
            <a:r>
              <a:rPr lang="en-US" sz="2400" spc="-10" dirty="0" smtClean="0"/>
              <a:t>income.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9016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Gross </a:t>
            </a:r>
            <a:r>
              <a:rPr sz="5000" spc="-5" dirty="0"/>
              <a:t>national</a:t>
            </a:r>
            <a:r>
              <a:rPr sz="5000" spc="-90" dirty="0"/>
              <a:t> </a:t>
            </a:r>
            <a:r>
              <a:rPr sz="5000" spc="-5" dirty="0"/>
              <a:t>income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07794"/>
            <a:ext cx="8081645" cy="40690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5080" indent="-274320" algn="just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b="1" spc="-10" dirty="0">
                <a:latin typeface="Constantia"/>
                <a:cs typeface="Constantia"/>
              </a:rPr>
              <a:t>Gross </a:t>
            </a:r>
            <a:r>
              <a:rPr sz="2600" b="1" spc="-5" dirty="0">
                <a:latin typeface="Constantia"/>
                <a:cs typeface="Constantia"/>
              </a:rPr>
              <a:t>national </a:t>
            </a:r>
            <a:r>
              <a:rPr sz="2600" b="1" spc="-10" dirty="0">
                <a:latin typeface="Constantia"/>
                <a:cs typeface="Constantia"/>
              </a:rPr>
              <a:t>income </a:t>
            </a:r>
            <a:r>
              <a:rPr sz="2600" dirty="0">
                <a:latin typeface="Constantia"/>
                <a:cs typeface="Constantia"/>
              </a:rPr>
              <a:t>(</a:t>
            </a:r>
            <a:r>
              <a:rPr sz="2600" b="1" dirty="0">
                <a:latin typeface="Constantia"/>
                <a:cs typeface="Constantia"/>
              </a:rPr>
              <a:t>GNI</a:t>
            </a:r>
            <a:r>
              <a:rPr sz="2600" dirty="0">
                <a:latin typeface="Constantia"/>
                <a:cs typeface="Constantia"/>
              </a:rPr>
              <a:t>) </a:t>
            </a:r>
            <a:r>
              <a:rPr sz="2600" spc="-15" dirty="0">
                <a:latin typeface="Constantia"/>
                <a:cs typeface="Constantia"/>
              </a:rPr>
              <a:t>consists </a:t>
            </a:r>
            <a:r>
              <a:rPr sz="2600" dirty="0">
                <a:latin typeface="Constantia"/>
                <a:cs typeface="Constantia"/>
              </a:rPr>
              <a:t>of: </a:t>
            </a:r>
            <a:r>
              <a:rPr sz="2600" spc="-5" dirty="0">
                <a:latin typeface="Constantia"/>
                <a:cs typeface="Constantia"/>
              </a:rPr>
              <a:t>the  personal </a:t>
            </a:r>
            <a:r>
              <a:rPr sz="2600" spc="-15" dirty="0">
                <a:latin typeface="Constantia"/>
                <a:cs typeface="Constantia"/>
              </a:rPr>
              <a:t>consumption </a:t>
            </a:r>
            <a:r>
              <a:rPr sz="2600" spc="-10" dirty="0">
                <a:latin typeface="Constantia"/>
                <a:cs typeface="Constantia"/>
              </a:rPr>
              <a:t>expenditure,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gross </a:t>
            </a:r>
            <a:r>
              <a:rPr sz="2600" spc="-20" dirty="0">
                <a:latin typeface="Constantia"/>
                <a:cs typeface="Constantia"/>
              </a:rPr>
              <a:t>private  </a:t>
            </a:r>
            <a:r>
              <a:rPr sz="2600" spc="-15" dirty="0">
                <a:latin typeface="Constantia"/>
                <a:cs typeface="Constantia"/>
              </a:rPr>
              <a:t>investment,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20" dirty="0">
                <a:latin typeface="Constantia"/>
                <a:cs typeface="Constantia"/>
              </a:rPr>
              <a:t>government </a:t>
            </a:r>
            <a:r>
              <a:rPr sz="2600" spc="-10" dirty="0">
                <a:latin typeface="Constantia"/>
                <a:cs typeface="Constantia"/>
              </a:rPr>
              <a:t>consumption  expenditures,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net income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assets abroad (net  </a:t>
            </a:r>
            <a:r>
              <a:rPr sz="2600" spc="-10" dirty="0">
                <a:latin typeface="Constantia"/>
                <a:cs typeface="Constantia"/>
              </a:rPr>
              <a:t>income </a:t>
            </a:r>
            <a:r>
              <a:rPr sz="2600" spc="-15" dirty="0">
                <a:latin typeface="Constantia"/>
                <a:cs typeface="Constantia"/>
              </a:rPr>
              <a:t>receipts),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gross exports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goods </a:t>
            </a:r>
            <a:r>
              <a:rPr sz="2600" spc="-1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services, </a:t>
            </a:r>
            <a:r>
              <a:rPr sz="2600" spc="-15" dirty="0">
                <a:latin typeface="Constantia"/>
                <a:cs typeface="Constantia"/>
              </a:rPr>
              <a:t>after </a:t>
            </a:r>
            <a:r>
              <a:rPr sz="2600" spc="-5" dirty="0">
                <a:latin typeface="Constantia"/>
                <a:cs typeface="Constantia"/>
              </a:rPr>
              <a:t>deducting </a:t>
            </a:r>
            <a:r>
              <a:rPr sz="2600" spc="-25" dirty="0">
                <a:latin typeface="Constantia"/>
                <a:cs typeface="Constantia"/>
              </a:rPr>
              <a:t>two </a:t>
            </a:r>
            <a:r>
              <a:rPr sz="2600" spc="-10" dirty="0">
                <a:latin typeface="Constantia"/>
                <a:cs typeface="Constantia"/>
              </a:rPr>
              <a:t>components: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gross  </a:t>
            </a:r>
            <a:r>
              <a:rPr sz="2600" spc="-5" dirty="0">
                <a:latin typeface="Constantia"/>
                <a:cs typeface="Constantia"/>
              </a:rPr>
              <a:t>imports </a:t>
            </a:r>
            <a:r>
              <a:rPr sz="2600" spc="-1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goods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services,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indirect  </a:t>
            </a:r>
            <a:r>
              <a:rPr sz="2600" dirty="0">
                <a:latin typeface="Constantia"/>
                <a:cs typeface="Constantia"/>
              </a:rPr>
              <a:t>business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taxes.</a:t>
            </a:r>
            <a:endParaRPr sz="26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GNI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similar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gross national product  </a:t>
            </a:r>
            <a:r>
              <a:rPr sz="2600" dirty="0">
                <a:latin typeface="Constantia"/>
                <a:cs typeface="Constantia"/>
              </a:rPr>
              <a:t>(GNP), </a:t>
            </a:r>
            <a:r>
              <a:rPr sz="2600" spc="-25" dirty="0">
                <a:latin typeface="Constantia"/>
                <a:cs typeface="Constantia"/>
              </a:rPr>
              <a:t>except </a:t>
            </a:r>
            <a:r>
              <a:rPr sz="2600" spc="-5" dirty="0">
                <a:latin typeface="Constantia"/>
                <a:cs typeface="Constantia"/>
              </a:rPr>
              <a:t>that in measuring the </a:t>
            </a:r>
            <a:r>
              <a:rPr sz="2600" dirty="0">
                <a:latin typeface="Constantia"/>
                <a:cs typeface="Constantia"/>
              </a:rPr>
              <a:t>GNP </a:t>
            </a:r>
            <a:r>
              <a:rPr sz="2600" spc="-5" dirty="0">
                <a:latin typeface="Constantia"/>
                <a:cs typeface="Constantia"/>
              </a:rPr>
              <a:t>one does</a:t>
            </a:r>
            <a:r>
              <a:rPr sz="2600" spc="-4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not  </a:t>
            </a:r>
            <a:r>
              <a:rPr sz="2600" spc="-5" dirty="0">
                <a:latin typeface="Constantia"/>
                <a:cs typeface="Constantia"/>
              </a:rPr>
              <a:t>deduct the </a:t>
            </a:r>
            <a:r>
              <a:rPr sz="2600" spc="-10" dirty="0">
                <a:latin typeface="Constantia"/>
                <a:cs typeface="Constantia"/>
              </a:rPr>
              <a:t>indirect </a:t>
            </a:r>
            <a:r>
              <a:rPr sz="2600" dirty="0">
                <a:latin typeface="Constantia"/>
                <a:cs typeface="Constantia"/>
              </a:rPr>
              <a:t>business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taxes.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1262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GNI </a:t>
            </a:r>
            <a:r>
              <a:rPr sz="5000" spc="-20" dirty="0"/>
              <a:t>versus</a:t>
            </a:r>
            <a:r>
              <a:rPr sz="5000" spc="-95" dirty="0"/>
              <a:t> </a:t>
            </a:r>
            <a:r>
              <a:rPr sz="5000" spc="-5" dirty="0"/>
              <a:t>GDP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91029"/>
            <a:ext cx="8082280" cy="41833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6985" indent="-274320" algn="just">
              <a:lnSpc>
                <a:spcPct val="80000"/>
              </a:lnSpc>
              <a:spcBef>
                <a:spcPts val="62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200" spc="-30" dirty="0">
                <a:latin typeface="Constantia"/>
                <a:cs typeface="Constantia"/>
              </a:rPr>
              <a:t>For </a:t>
            </a:r>
            <a:r>
              <a:rPr sz="2200" spc="-10" dirty="0">
                <a:latin typeface="Constantia"/>
                <a:cs typeface="Constantia"/>
              </a:rPr>
              <a:t>example, the </a:t>
            </a:r>
            <a:r>
              <a:rPr sz="2200" spc="-5" dirty="0">
                <a:latin typeface="Constantia"/>
                <a:cs typeface="Constantia"/>
              </a:rPr>
              <a:t>profits of a </a:t>
            </a:r>
            <a:r>
              <a:rPr sz="2200" spc="-10" dirty="0">
                <a:latin typeface="Constantia"/>
                <a:cs typeface="Constantia"/>
              </a:rPr>
              <a:t>Philippines-owned </a:t>
            </a:r>
            <a:r>
              <a:rPr sz="2200" spc="-20" dirty="0">
                <a:latin typeface="Constantia"/>
                <a:cs typeface="Constantia"/>
              </a:rPr>
              <a:t>company  </a:t>
            </a:r>
            <a:r>
              <a:rPr sz="2200" spc="-10" dirty="0">
                <a:latin typeface="Constantia"/>
                <a:cs typeface="Constantia"/>
              </a:rPr>
              <a:t>operating </a:t>
            </a:r>
            <a:r>
              <a:rPr sz="2200" spc="-5" dirty="0">
                <a:latin typeface="Constantia"/>
                <a:cs typeface="Constantia"/>
              </a:rPr>
              <a:t>in the UK will </a:t>
            </a:r>
            <a:r>
              <a:rPr sz="2200" spc="-10" dirty="0">
                <a:latin typeface="Constantia"/>
                <a:cs typeface="Constantia"/>
              </a:rPr>
              <a:t>only </a:t>
            </a:r>
            <a:r>
              <a:rPr sz="2200" spc="-15" dirty="0">
                <a:latin typeface="Constantia"/>
                <a:cs typeface="Constantia"/>
              </a:rPr>
              <a:t>count </a:t>
            </a:r>
            <a:r>
              <a:rPr sz="2200" spc="-25" dirty="0">
                <a:latin typeface="Constantia"/>
                <a:cs typeface="Constantia"/>
              </a:rPr>
              <a:t>towards </a:t>
            </a:r>
            <a:r>
              <a:rPr sz="2200" spc="-20" dirty="0">
                <a:latin typeface="Constantia"/>
                <a:cs typeface="Constantia"/>
              </a:rPr>
              <a:t>PHL </a:t>
            </a:r>
            <a:r>
              <a:rPr sz="2200" spc="-5" dirty="0">
                <a:latin typeface="Constantia"/>
                <a:cs typeface="Constantia"/>
              </a:rPr>
              <a:t>GNI and </a:t>
            </a:r>
            <a:r>
              <a:rPr sz="2200" spc="-10" dirty="0">
                <a:latin typeface="Constantia"/>
                <a:cs typeface="Constantia"/>
              </a:rPr>
              <a:t>UK  </a:t>
            </a:r>
            <a:r>
              <a:rPr sz="2200" spc="-75" dirty="0">
                <a:latin typeface="Constantia"/>
                <a:cs typeface="Constantia"/>
              </a:rPr>
              <a:t>GDP. </a:t>
            </a:r>
            <a:r>
              <a:rPr sz="2200" spc="-5" dirty="0">
                <a:latin typeface="Constantia"/>
                <a:cs typeface="Constantia"/>
              </a:rPr>
              <a:t>If a </a:t>
            </a:r>
            <a:r>
              <a:rPr sz="2200" spc="-10" dirty="0">
                <a:latin typeface="Constantia"/>
                <a:cs typeface="Constantia"/>
              </a:rPr>
              <a:t>country </a:t>
            </a:r>
            <a:r>
              <a:rPr sz="2200" spc="-15" dirty="0">
                <a:latin typeface="Constantia"/>
                <a:cs typeface="Constantia"/>
              </a:rPr>
              <a:t>becomes </a:t>
            </a:r>
            <a:r>
              <a:rPr sz="2200" spc="-20" dirty="0">
                <a:latin typeface="Constantia"/>
                <a:cs typeface="Constantia"/>
              </a:rPr>
              <a:t>heavily </a:t>
            </a:r>
            <a:r>
              <a:rPr sz="2200" spc="-10" dirty="0">
                <a:latin typeface="Constantia"/>
                <a:cs typeface="Constantia"/>
              </a:rPr>
              <a:t>indebted,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25" dirty="0">
                <a:latin typeface="Constantia"/>
                <a:cs typeface="Constantia"/>
              </a:rPr>
              <a:t>pays large  </a:t>
            </a:r>
            <a:r>
              <a:rPr sz="2200" spc="-10" dirty="0">
                <a:latin typeface="Constantia"/>
                <a:cs typeface="Constantia"/>
              </a:rPr>
              <a:t>amounts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5" dirty="0">
                <a:latin typeface="Constantia"/>
                <a:cs typeface="Constantia"/>
              </a:rPr>
              <a:t>interest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10" dirty="0">
                <a:latin typeface="Constantia"/>
                <a:cs typeface="Constantia"/>
              </a:rPr>
              <a:t>service this </a:t>
            </a:r>
            <a:r>
              <a:rPr sz="2200" spc="-5" dirty="0">
                <a:latin typeface="Constantia"/>
                <a:cs typeface="Constantia"/>
              </a:rPr>
              <a:t>debt, </a:t>
            </a:r>
            <a:r>
              <a:rPr sz="2200" spc="-10" dirty="0">
                <a:latin typeface="Constantia"/>
                <a:cs typeface="Constantia"/>
              </a:rPr>
              <a:t>this </a:t>
            </a:r>
            <a:r>
              <a:rPr sz="2200" spc="-5" dirty="0">
                <a:latin typeface="Constantia"/>
                <a:cs typeface="Constantia"/>
              </a:rPr>
              <a:t>will be </a:t>
            </a:r>
            <a:r>
              <a:rPr sz="2200" spc="0" dirty="0">
                <a:latin typeface="Constantia"/>
                <a:cs typeface="Constantia"/>
              </a:rPr>
              <a:t>reflected </a:t>
            </a:r>
            <a:r>
              <a:rPr sz="2200" spc="-5" dirty="0">
                <a:latin typeface="Constantia"/>
                <a:cs typeface="Constantia"/>
              </a:rPr>
              <a:t>in</a:t>
            </a:r>
            <a:r>
              <a:rPr sz="2200" spc="-1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  </a:t>
            </a:r>
            <a:r>
              <a:rPr sz="2200" spc="-10" dirty="0">
                <a:latin typeface="Constantia"/>
                <a:cs typeface="Constantia"/>
              </a:rPr>
              <a:t>decreased GNI but not </a:t>
            </a:r>
            <a:r>
              <a:rPr sz="2200" spc="-5" dirty="0">
                <a:latin typeface="Constantia"/>
                <a:cs typeface="Constantia"/>
              </a:rPr>
              <a:t>a </a:t>
            </a:r>
            <a:r>
              <a:rPr sz="2200" spc="-10" dirty="0">
                <a:latin typeface="Constantia"/>
                <a:cs typeface="Constantia"/>
              </a:rPr>
              <a:t>decreased </a:t>
            </a:r>
            <a:r>
              <a:rPr sz="2200" spc="-75" dirty="0">
                <a:latin typeface="Constantia"/>
                <a:cs typeface="Constantia"/>
              </a:rPr>
              <a:t>GDP. </a:t>
            </a:r>
            <a:r>
              <a:rPr sz="2200" spc="-5" dirty="0">
                <a:latin typeface="Constantia"/>
                <a:cs typeface="Constantia"/>
              </a:rPr>
              <a:t>If a </a:t>
            </a:r>
            <a:r>
              <a:rPr sz="2200" spc="-10" dirty="0">
                <a:latin typeface="Constantia"/>
                <a:cs typeface="Constantia"/>
              </a:rPr>
              <a:t>country </a:t>
            </a:r>
            <a:r>
              <a:rPr sz="2200" spc="-5" dirty="0">
                <a:latin typeface="Constantia"/>
                <a:cs typeface="Constantia"/>
              </a:rPr>
              <a:t>sells off its  </a:t>
            </a:r>
            <a:r>
              <a:rPr sz="2200" spc="-20" dirty="0">
                <a:latin typeface="Constantia"/>
                <a:cs typeface="Constantia"/>
              </a:rPr>
              <a:t>resources to </a:t>
            </a:r>
            <a:r>
              <a:rPr sz="2200" spc="-5" dirty="0">
                <a:latin typeface="Constantia"/>
                <a:cs typeface="Constantia"/>
              </a:rPr>
              <a:t>entities outside their </a:t>
            </a:r>
            <a:r>
              <a:rPr sz="2200" spc="-10" dirty="0">
                <a:latin typeface="Constantia"/>
                <a:cs typeface="Constantia"/>
              </a:rPr>
              <a:t>country this </a:t>
            </a:r>
            <a:r>
              <a:rPr sz="2200" spc="-5" dirty="0">
                <a:latin typeface="Constantia"/>
                <a:cs typeface="Constantia"/>
              </a:rPr>
              <a:t>will also be  </a:t>
            </a:r>
            <a:r>
              <a:rPr sz="2200" spc="0" dirty="0">
                <a:latin typeface="Constantia"/>
                <a:cs typeface="Constantia"/>
              </a:rPr>
              <a:t>reflected </a:t>
            </a:r>
            <a:r>
              <a:rPr sz="2200" spc="-25" dirty="0">
                <a:latin typeface="Constantia"/>
                <a:cs typeface="Constantia"/>
              </a:rPr>
              <a:t>over </a:t>
            </a:r>
            <a:r>
              <a:rPr sz="2200" spc="-5" dirty="0">
                <a:latin typeface="Constantia"/>
                <a:cs typeface="Constantia"/>
              </a:rPr>
              <a:t>time </a:t>
            </a:r>
            <a:r>
              <a:rPr sz="2200" spc="-10" dirty="0">
                <a:latin typeface="Constantia"/>
                <a:cs typeface="Constantia"/>
              </a:rPr>
              <a:t>in decreased </a:t>
            </a:r>
            <a:r>
              <a:rPr sz="2200" spc="-5" dirty="0">
                <a:latin typeface="Constantia"/>
                <a:cs typeface="Constantia"/>
              </a:rPr>
              <a:t>GNI, </a:t>
            </a:r>
            <a:r>
              <a:rPr sz="2200" spc="-10" dirty="0">
                <a:latin typeface="Constantia"/>
                <a:cs typeface="Constantia"/>
              </a:rPr>
              <a:t>but not decreased </a:t>
            </a:r>
            <a:r>
              <a:rPr sz="2200" spc="-75" dirty="0">
                <a:latin typeface="Constantia"/>
                <a:cs typeface="Constantia"/>
              </a:rPr>
              <a:t>GDP.  </a:t>
            </a:r>
            <a:r>
              <a:rPr sz="2200" spc="-15" dirty="0">
                <a:latin typeface="Constantia"/>
                <a:cs typeface="Constantia"/>
              </a:rPr>
              <a:t>Therefore, </a:t>
            </a:r>
            <a:r>
              <a:rPr sz="2200" spc="-10" dirty="0">
                <a:latin typeface="Constantia"/>
                <a:cs typeface="Constantia"/>
              </a:rPr>
              <a:t>the GDP appears </a:t>
            </a:r>
            <a:r>
              <a:rPr sz="2200" spc="-20" dirty="0">
                <a:latin typeface="Constantia"/>
                <a:cs typeface="Constantia"/>
              </a:rPr>
              <a:t>more attractive </a:t>
            </a:r>
            <a:r>
              <a:rPr sz="2200" spc="-10" dirty="0">
                <a:latin typeface="Constantia"/>
                <a:cs typeface="Constantia"/>
              </a:rPr>
              <a:t>for countries with  increasing </a:t>
            </a:r>
            <a:r>
              <a:rPr sz="2200" spc="-5" dirty="0">
                <a:latin typeface="Constantia"/>
                <a:cs typeface="Constantia"/>
              </a:rPr>
              <a:t>national debt and </a:t>
            </a:r>
            <a:r>
              <a:rPr sz="2200" spc="-10" dirty="0">
                <a:latin typeface="Constantia"/>
                <a:cs typeface="Constantia"/>
              </a:rPr>
              <a:t>decreasing</a:t>
            </a:r>
            <a:r>
              <a:rPr sz="2200" spc="-3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assets.</a:t>
            </a:r>
            <a:endParaRPr sz="22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GNP </a:t>
            </a:r>
            <a:r>
              <a:rPr sz="2200" dirty="0">
                <a:latin typeface="Constantia"/>
                <a:cs typeface="Constantia"/>
              </a:rPr>
              <a:t>is </a:t>
            </a:r>
            <a:r>
              <a:rPr sz="2200" spc="-5" dirty="0">
                <a:latin typeface="Constantia"/>
                <a:cs typeface="Constantia"/>
              </a:rPr>
              <a:t>a </a:t>
            </a:r>
            <a:r>
              <a:rPr sz="2200" spc="-20" dirty="0">
                <a:latin typeface="Constantia"/>
                <a:cs typeface="Constantia"/>
              </a:rPr>
              <a:t>concept </a:t>
            </a:r>
            <a:r>
              <a:rPr sz="2200" spc="-10" dirty="0">
                <a:latin typeface="Constantia"/>
                <a:cs typeface="Constantia"/>
              </a:rPr>
              <a:t>that </a:t>
            </a:r>
            <a:r>
              <a:rPr sz="2200" spc="-20" dirty="0">
                <a:latin typeface="Constantia"/>
                <a:cs typeface="Constantia"/>
              </a:rPr>
              <a:t>goes </a:t>
            </a:r>
            <a:r>
              <a:rPr sz="2200" spc="-5" dirty="0">
                <a:latin typeface="Constantia"/>
                <a:cs typeface="Constantia"/>
              </a:rPr>
              <a:t>hand in hand with GNI, </a:t>
            </a:r>
            <a:r>
              <a:rPr sz="2200" spc="-75" dirty="0">
                <a:latin typeface="Constantia"/>
                <a:cs typeface="Constantia"/>
              </a:rPr>
              <a:t>GDP, </a:t>
            </a:r>
            <a:r>
              <a:rPr sz="2200" spc="-5" dirty="0">
                <a:latin typeface="Constantia"/>
                <a:cs typeface="Constantia"/>
              </a:rPr>
              <a:t>and  </a:t>
            </a:r>
            <a:r>
              <a:rPr sz="2200" spc="-10" dirty="0">
                <a:latin typeface="Constantia"/>
                <a:cs typeface="Constantia"/>
              </a:rPr>
              <a:t>NNI.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20" dirty="0">
                <a:latin typeface="Constantia"/>
                <a:cs typeface="Constantia"/>
              </a:rPr>
              <a:t>contrast to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5" dirty="0">
                <a:latin typeface="Constantia"/>
                <a:cs typeface="Constantia"/>
              </a:rPr>
              <a:t>GNI, </a:t>
            </a:r>
            <a:r>
              <a:rPr sz="2200" spc="-10" dirty="0">
                <a:latin typeface="Constantia"/>
                <a:cs typeface="Constantia"/>
              </a:rPr>
              <a:t>the GNP </a:t>
            </a:r>
            <a:r>
              <a:rPr sz="2200" spc="-5" dirty="0">
                <a:latin typeface="Constantia"/>
                <a:cs typeface="Constantia"/>
              </a:rPr>
              <a:t>does </a:t>
            </a:r>
            <a:r>
              <a:rPr sz="2200" spc="-10" dirty="0">
                <a:latin typeface="Constantia"/>
                <a:cs typeface="Constantia"/>
              </a:rPr>
              <a:t>not </a:t>
            </a:r>
            <a:r>
              <a:rPr sz="2200" spc="-20" dirty="0">
                <a:latin typeface="Constantia"/>
                <a:cs typeface="Constantia"/>
              </a:rPr>
              <a:t>account </a:t>
            </a:r>
            <a:r>
              <a:rPr sz="2200" spc="-5" dirty="0">
                <a:latin typeface="Constantia"/>
                <a:cs typeface="Constantia"/>
              </a:rPr>
              <a:t>for </a:t>
            </a:r>
            <a:r>
              <a:rPr sz="2200" spc="-10" dirty="0">
                <a:latin typeface="Constantia"/>
                <a:cs typeface="Constantia"/>
              </a:rPr>
              <a:t>the  </a:t>
            </a:r>
            <a:r>
              <a:rPr sz="2200" spc="-15" dirty="0">
                <a:latin typeface="Constantia"/>
                <a:cs typeface="Constantia"/>
              </a:rPr>
              <a:t>balance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0" dirty="0">
                <a:latin typeface="Constantia"/>
                <a:cs typeface="Constantia"/>
              </a:rPr>
              <a:t>cross-country </a:t>
            </a:r>
            <a:r>
              <a:rPr sz="2200" spc="-15" dirty="0">
                <a:latin typeface="Constantia"/>
                <a:cs typeface="Constantia"/>
              </a:rPr>
              <a:t>income, </a:t>
            </a:r>
            <a:r>
              <a:rPr sz="2200" spc="-10" dirty="0">
                <a:latin typeface="Constantia"/>
                <a:cs typeface="Constantia"/>
              </a:rPr>
              <a:t>such </a:t>
            </a:r>
            <a:r>
              <a:rPr sz="2200" spc="-5" dirty="0">
                <a:latin typeface="Constantia"/>
                <a:cs typeface="Constantia"/>
              </a:rPr>
              <a:t>as </a:t>
            </a:r>
            <a:r>
              <a:rPr sz="2200" spc="-15" dirty="0">
                <a:latin typeface="Constantia"/>
                <a:cs typeface="Constantia"/>
              </a:rPr>
              <a:t>interest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10" dirty="0">
                <a:latin typeface="Constantia"/>
                <a:cs typeface="Constantia"/>
              </a:rPr>
              <a:t>dividends. 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20" dirty="0">
                <a:latin typeface="Constantia"/>
                <a:cs typeface="Constantia"/>
              </a:rPr>
              <a:t>contrast to </a:t>
            </a:r>
            <a:r>
              <a:rPr sz="2200" spc="-5" dirty="0">
                <a:latin typeface="Constantia"/>
                <a:cs typeface="Constantia"/>
              </a:rPr>
              <a:t>the </a:t>
            </a:r>
            <a:r>
              <a:rPr sz="2200" spc="-75" dirty="0">
                <a:latin typeface="Constantia"/>
                <a:cs typeface="Constantia"/>
              </a:rPr>
              <a:t>GDP,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5" dirty="0">
                <a:latin typeface="Constantia"/>
                <a:cs typeface="Constantia"/>
              </a:rPr>
              <a:t>GNP </a:t>
            </a:r>
            <a:r>
              <a:rPr sz="2200" spc="-20" dirty="0">
                <a:latin typeface="Constantia"/>
                <a:cs typeface="Constantia"/>
              </a:rPr>
              <a:t>account </a:t>
            </a:r>
            <a:r>
              <a:rPr sz="2200" spc="-5" dirty="0">
                <a:latin typeface="Constantia"/>
                <a:cs typeface="Constantia"/>
              </a:rPr>
              <a:t>for the </a:t>
            </a:r>
            <a:r>
              <a:rPr sz="2200" spc="-10" dirty="0">
                <a:latin typeface="Constantia"/>
                <a:cs typeface="Constantia"/>
              </a:rPr>
              <a:t>values </a:t>
            </a:r>
            <a:r>
              <a:rPr sz="2200" spc="-20" dirty="0">
                <a:latin typeface="Constantia"/>
                <a:cs typeface="Constantia"/>
              </a:rPr>
              <a:t>of  </a:t>
            </a:r>
            <a:r>
              <a:rPr sz="2200" spc="-10" dirty="0">
                <a:latin typeface="Constantia"/>
                <a:cs typeface="Constantia"/>
              </a:rPr>
              <a:t>products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10" dirty="0">
                <a:latin typeface="Constantia"/>
                <a:cs typeface="Constantia"/>
              </a:rPr>
              <a:t>services based </a:t>
            </a:r>
            <a:r>
              <a:rPr sz="2200" spc="-5" dirty="0">
                <a:latin typeface="Constantia"/>
                <a:cs typeface="Constantia"/>
              </a:rPr>
              <a:t>on </a:t>
            </a:r>
            <a:r>
              <a:rPr sz="2200" spc="-10" dirty="0">
                <a:latin typeface="Constantia"/>
                <a:cs typeface="Constantia"/>
              </a:rPr>
              <a:t>citizenship of the </a:t>
            </a:r>
            <a:r>
              <a:rPr sz="2200" spc="-15" dirty="0">
                <a:latin typeface="Constantia"/>
                <a:cs typeface="Constantia"/>
              </a:rPr>
              <a:t>owners rather  </a:t>
            </a:r>
            <a:r>
              <a:rPr sz="2200" spc="-10" dirty="0">
                <a:latin typeface="Constantia"/>
                <a:cs typeface="Constantia"/>
              </a:rPr>
              <a:t>than the territory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33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activity.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8406"/>
            <a:ext cx="7726680" cy="1510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960"/>
              </a:lnSpc>
              <a:spcBef>
                <a:spcPts val="105"/>
              </a:spcBef>
            </a:pPr>
            <a:r>
              <a:rPr sz="5000" spc="-5" dirty="0"/>
              <a:t>How </a:t>
            </a:r>
            <a:r>
              <a:rPr sz="5000" spc="-25" dirty="0"/>
              <a:t>to </a:t>
            </a:r>
            <a:r>
              <a:rPr sz="5000" spc="-15" dirty="0"/>
              <a:t>Calculate </a:t>
            </a:r>
            <a:r>
              <a:rPr sz="5000" dirty="0"/>
              <a:t>the</a:t>
            </a:r>
            <a:r>
              <a:rPr sz="5000" spc="-90" dirty="0"/>
              <a:t> </a:t>
            </a:r>
            <a:r>
              <a:rPr sz="5000" spc="-5" dirty="0"/>
              <a:t>GNI</a:t>
            </a:r>
            <a:endParaRPr sz="5000"/>
          </a:p>
          <a:p>
            <a:pPr marL="377825" marR="5080" indent="-274320">
              <a:lnSpc>
                <a:spcPts val="2880"/>
              </a:lnSpc>
              <a:spcBef>
                <a:spcPts val="55"/>
              </a:spcBef>
            </a:pPr>
            <a:r>
              <a:rPr sz="2400" b="0" dirty="0">
                <a:solidFill>
                  <a:srgbClr val="000000"/>
                </a:solidFill>
                <a:latin typeface="Constantia"/>
                <a:cs typeface="Constantia"/>
              </a:rPr>
              <a:t>GNI</a:t>
            </a:r>
            <a:r>
              <a:rPr sz="2400" b="0" spc="-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is</a:t>
            </a:r>
            <a:r>
              <a:rPr sz="2400" b="0" spc="-114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nstantia"/>
                <a:cs typeface="Constantia"/>
              </a:rPr>
              <a:t>an</a:t>
            </a:r>
            <a:r>
              <a:rPr sz="2400" b="0" spc="-10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nstantia"/>
                <a:cs typeface="Constantia"/>
              </a:rPr>
              <a:t>add</a:t>
            </a:r>
            <a:r>
              <a:rPr sz="2400" b="0" spc="-4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up</a:t>
            </a:r>
            <a:r>
              <a:rPr sz="2400" b="0" spc="-14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sz="2400" b="0" spc="5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onstantia"/>
                <a:cs typeface="Constantia"/>
              </a:rPr>
              <a:t>Net</a:t>
            </a:r>
            <a:r>
              <a:rPr sz="2400" b="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onstantia"/>
                <a:cs typeface="Constantia"/>
              </a:rPr>
              <a:t>Income</a:t>
            </a:r>
            <a:r>
              <a:rPr sz="2400" b="0" spc="-7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onstantia"/>
                <a:cs typeface="Constantia"/>
              </a:rPr>
              <a:t>from</a:t>
            </a:r>
            <a:r>
              <a:rPr sz="2400" b="0" spc="-11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onstantia"/>
                <a:cs typeface="Constantia"/>
              </a:rPr>
              <a:t>abroad</a:t>
            </a:r>
            <a:r>
              <a:rPr sz="2400" b="0" spc="-6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  <a:r>
              <a:rPr sz="2400" b="0" spc="-3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the</a:t>
            </a:r>
            <a:r>
              <a:rPr sz="2400" b="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75" dirty="0">
                <a:solidFill>
                  <a:srgbClr val="000000"/>
                </a:solidFill>
                <a:latin typeface="Constantia"/>
                <a:cs typeface="Constantia"/>
              </a:rPr>
              <a:t>GDP, 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one</a:t>
            </a:r>
            <a:r>
              <a:rPr sz="2400" b="0" spc="-12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can</a:t>
            </a:r>
            <a:r>
              <a:rPr sz="2400" b="0" spc="-10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onstantia"/>
                <a:cs typeface="Constantia"/>
              </a:rPr>
              <a:t>calculate</a:t>
            </a:r>
            <a:r>
              <a:rPr sz="2400" b="0" spc="-6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the</a:t>
            </a:r>
            <a:r>
              <a:rPr sz="2400" b="0" spc="-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nstantia"/>
                <a:cs typeface="Constantia"/>
              </a:rPr>
              <a:t>GNI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onstantia"/>
                <a:cs typeface="Constantia"/>
              </a:rPr>
              <a:t>by</a:t>
            </a:r>
            <a:r>
              <a:rPr sz="2400" b="0" spc="-8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the</a:t>
            </a:r>
            <a:r>
              <a:rPr sz="2400" b="0" spc="-8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onstantia"/>
                <a:cs typeface="Constantia"/>
              </a:rPr>
              <a:t>following</a:t>
            </a:r>
            <a:r>
              <a:rPr sz="2400" b="0" spc="-5" dirty="0">
                <a:solidFill>
                  <a:srgbClr val="000000"/>
                </a:solidFill>
                <a:latin typeface="Constantia"/>
                <a:cs typeface="Constantia"/>
              </a:rPr>
              <a:t> formula.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2286000"/>
            <a:ext cx="70866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0700" y="2548254"/>
            <a:ext cx="8093075" cy="378396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797560">
              <a:lnSpc>
                <a:spcPts val="4029"/>
              </a:lnSpc>
              <a:spcBef>
                <a:spcPts val="1075"/>
              </a:spcBef>
            </a:pPr>
            <a:r>
              <a:rPr sz="4200" b="1" spc="-25" dirty="0">
                <a:solidFill>
                  <a:srgbClr val="04607A"/>
                </a:solidFill>
                <a:latin typeface="Constantia"/>
                <a:cs typeface="Constantia"/>
              </a:rPr>
              <a:t>Measures </a:t>
            </a:r>
            <a:r>
              <a:rPr sz="4200" b="1" dirty="0">
                <a:solidFill>
                  <a:srgbClr val="04607A"/>
                </a:solidFill>
                <a:latin typeface="Constantia"/>
                <a:cs typeface="Constantia"/>
              </a:rPr>
              <a:t>of </a:t>
            </a:r>
            <a:r>
              <a:rPr sz="4200" b="1" spc="-5" dirty="0">
                <a:solidFill>
                  <a:srgbClr val="04607A"/>
                </a:solidFill>
                <a:latin typeface="Constantia"/>
                <a:cs typeface="Constantia"/>
              </a:rPr>
              <a:t>national</a:t>
            </a:r>
            <a:r>
              <a:rPr sz="4200" b="1" spc="-12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4200" b="1" spc="-15" dirty="0">
                <a:solidFill>
                  <a:srgbClr val="04607A"/>
                </a:solidFill>
                <a:latin typeface="Constantia"/>
                <a:cs typeface="Constantia"/>
              </a:rPr>
              <a:t>income  </a:t>
            </a:r>
            <a:r>
              <a:rPr sz="4200" b="1" dirty="0">
                <a:solidFill>
                  <a:srgbClr val="04607A"/>
                </a:solidFill>
                <a:latin typeface="Constantia"/>
                <a:cs typeface="Constantia"/>
              </a:rPr>
              <a:t>and</a:t>
            </a:r>
            <a:r>
              <a:rPr sz="4200" b="1" spc="-12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4200" b="1" dirty="0">
                <a:solidFill>
                  <a:srgbClr val="04607A"/>
                </a:solidFill>
                <a:latin typeface="Constantia"/>
                <a:cs typeface="Constantia"/>
              </a:rPr>
              <a:t>output</a:t>
            </a:r>
            <a:endParaRPr sz="4200">
              <a:latin typeface="Constantia"/>
              <a:cs typeface="Constantia"/>
            </a:endParaRPr>
          </a:p>
          <a:p>
            <a:pPr marL="27940" marR="5080" algn="just">
              <a:lnSpc>
                <a:spcPct val="80000"/>
              </a:lnSpc>
              <a:spcBef>
                <a:spcPts val="490"/>
              </a:spcBef>
            </a:pPr>
            <a:r>
              <a:rPr sz="1900" spc="-5" dirty="0">
                <a:latin typeface="Constantia"/>
                <a:cs typeface="Constantia"/>
              </a:rPr>
              <a:t>A variety </a:t>
            </a:r>
            <a:r>
              <a:rPr sz="1900" spc="-10" dirty="0">
                <a:latin typeface="Constantia"/>
                <a:cs typeface="Constantia"/>
              </a:rPr>
              <a:t>of measures of national </a:t>
            </a:r>
            <a:r>
              <a:rPr sz="1900" spc="-15" dirty="0">
                <a:latin typeface="Constantia"/>
                <a:cs typeface="Constantia"/>
              </a:rPr>
              <a:t>income </a:t>
            </a:r>
            <a:r>
              <a:rPr sz="1900" spc="-5" dirty="0">
                <a:latin typeface="Constantia"/>
                <a:cs typeface="Constantia"/>
              </a:rPr>
              <a:t>and output </a:t>
            </a:r>
            <a:r>
              <a:rPr sz="1900" spc="-10" dirty="0">
                <a:latin typeface="Constantia"/>
                <a:cs typeface="Constantia"/>
              </a:rPr>
              <a:t>are </a:t>
            </a:r>
            <a:r>
              <a:rPr sz="1900" spc="-5" dirty="0">
                <a:latin typeface="Constantia"/>
                <a:cs typeface="Constantia"/>
              </a:rPr>
              <a:t>used in </a:t>
            </a:r>
            <a:r>
              <a:rPr sz="1900" spc="-15" dirty="0">
                <a:latin typeface="Constantia"/>
                <a:cs typeface="Constantia"/>
              </a:rPr>
              <a:t>economics</a:t>
            </a:r>
            <a:r>
              <a:rPr sz="1900" spc="-265" dirty="0">
                <a:latin typeface="Constantia"/>
                <a:cs typeface="Constantia"/>
              </a:rPr>
              <a:t> </a:t>
            </a:r>
            <a:r>
              <a:rPr sz="1900" spc="-40" dirty="0">
                <a:latin typeface="Constantia"/>
                <a:cs typeface="Constantia"/>
              </a:rPr>
              <a:t>to  </a:t>
            </a:r>
            <a:r>
              <a:rPr sz="1900" spc="-10" dirty="0">
                <a:latin typeface="Constantia"/>
                <a:cs typeface="Constantia"/>
              </a:rPr>
              <a:t>estimate total economic activity </a:t>
            </a:r>
            <a:r>
              <a:rPr sz="1900" spc="-5" dirty="0">
                <a:latin typeface="Constantia"/>
                <a:cs typeface="Constantia"/>
              </a:rPr>
              <a:t>in a </a:t>
            </a:r>
            <a:r>
              <a:rPr sz="1900" spc="-10" dirty="0">
                <a:latin typeface="Constantia"/>
                <a:cs typeface="Constantia"/>
              </a:rPr>
              <a:t>country </a:t>
            </a:r>
            <a:r>
              <a:rPr sz="1900" spc="-5" dirty="0">
                <a:latin typeface="Constantia"/>
                <a:cs typeface="Constantia"/>
              </a:rPr>
              <a:t>or </a:t>
            </a:r>
            <a:r>
              <a:rPr sz="1900" spc="-10" dirty="0">
                <a:latin typeface="Constantia"/>
                <a:cs typeface="Constantia"/>
              </a:rPr>
              <a:t>region, </a:t>
            </a:r>
            <a:r>
              <a:rPr sz="1900" spc="-5" dirty="0">
                <a:latin typeface="Constantia"/>
                <a:cs typeface="Constantia"/>
              </a:rPr>
              <a:t>including </a:t>
            </a:r>
            <a:r>
              <a:rPr sz="1900" spc="-10" dirty="0">
                <a:latin typeface="Constantia"/>
                <a:cs typeface="Constantia"/>
              </a:rPr>
              <a:t>gross  domestic product </a:t>
            </a:r>
            <a:r>
              <a:rPr sz="1900" spc="-5" dirty="0">
                <a:latin typeface="Constantia"/>
                <a:cs typeface="Constantia"/>
              </a:rPr>
              <a:t>(GDP), </a:t>
            </a:r>
            <a:r>
              <a:rPr sz="1900" spc="-10" dirty="0">
                <a:latin typeface="Constantia"/>
                <a:cs typeface="Constantia"/>
              </a:rPr>
              <a:t>gross national product </a:t>
            </a:r>
            <a:r>
              <a:rPr sz="1900" spc="-5" dirty="0">
                <a:latin typeface="Constantia"/>
                <a:cs typeface="Constantia"/>
              </a:rPr>
              <a:t>(GNP), </a:t>
            </a:r>
            <a:r>
              <a:rPr sz="1900" spc="-10" dirty="0">
                <a:latin typeface="Constantia"/>
                <a:cs typeface="Constantia"/>
              </a:rPr>
              <a:t>net national </a:t>
            </a:r>
            <a:r>
              <a:rPr sz="1900" spc="-15" dirty="0">
                <a:latin typeface="Constantia"/>
                <a:cs typeface="Constantia"/>
              </a:rPr>
              <a:t>income  </a:t>
            </a:r>
            <a:r>
              <a:rPr sz="1900" spc="-5" dirty="0">
                <a:latin typeface="Constantia"/>
                <a:cs typeface="Constantia"/>
              </a:rPr>
              <a:t>(NNI), and </a:t>
            </a:r>
            <a:r>
              <a:rPr sz="1900" spc="-10" dirty="0">
                <a:latin typeface="Constantia"/>
                <a:cs typeface="Constantia"/>
              </a:rPr>
              <a:t>adjusted national </a:t>
            </a:r>
            <a:r>
              <a:rPr sz="1900" spc="-15" dirty="0">
                <a:latin typeface="Constantia"/>
                <a:cs typeface="Constantia"/>
              </a:rPr>
              <a:t>income </a:t>
            </a:r>
            <a:r>
              <a:rPr sz="1900" spc="-5" dirty="0">
                <a:latin typeface="Constantia"/>
                <a:cs typeface="Constantia"/>
              </a:rPr>
              <a:t>(NNI* </a:t>
            </a:r>
            <a:r>
              <a:rPr sz="1900" spc="-10" dirty="0">
                <a:latin typeface="Constantia"/>
                <a:cs typeface="Constantia"/>
              </a:rPr>
              <a:t>adjusted for natural </a:t>
            </a:r>
            <a:r>
              <a:rPr sz="1900" spc="-15" dirty="0">
                <a:latin typeface="Constantia"/>
                <a:cs typeface="Constantia"/>
              </a:rPr>
              <a:t>resource  </a:t>
            </a:r>
            <a:r>
              <a:rPr sz="1900" spc="-5" dirty="0">
                <a:latin typeface="Constantia"/>
                <a:cs typeface="Constantia"/>
              </a:rPr>
              <a:t>depletion). All </a:t>
            </a:r>
            <a:r>
              <a:rPr sz="1900" spc="-10" dirty="0">
                <a:latin typeface="Constantia"/>
                <a:cs typeface="Constantia"/>
              </a:rPr>
              <a:t>are </a:t>
            </a:r>
            <a:r>
              <a:rPr sz="1900" spc="-5" dirty="0">
                <a:latin typeface="Constantia"/>
                <a:cs typeface="Constantia"/>
              </a:rPr>
              <a:t>especially </a:t>
            </a:r>
            <a:r>
              <a:rPr sz="1900" spc="-15" dirty="0">
                <a:latin typeface="Constantia"/>
                <a:cs typeface="Constantia"/>
              </a:rPr>
              <a:t>concerned </a:t>
            </a:r>
            <a:r>
              <a:rPr sz="1900" spc="-5" dirty="0">
                <a:latin typeface="Constantia"/>
                <a:cs typeface="Constantia"/>
              </a:rPr>
              <a:t>with </a:t>
            </a:r>
            <a:r>
              <a:rPr sz="1900" spc="-10" dirty="0">
                <a:latin typeface="Constantia"/>
                <a:cs typeface="Constantia"/>
              </a:rPr>
              <a:t>counting </a:t>
            </a:r>
            <a:r>
              <a:rPr sz="1900" spc="-5" dirty="0">
                <a:latin typeface="Constantia"/>
                <a:cs typeface="Constantia"/>
              </a:rPr>
              <a:t>the </a:t>
            </a:r>
            <a:r>
              <a:rPr sz="1900" spc="-10" dirty="0">
                <a:latin typeface="Constantia"/>
                <a:cs typeface="Constantia"/>
              </a:rPr>
              <a:t>total </a:t>
            </a:r>
            <a:r>
              <a:rPr sz="1900" spc="-5" dirty="0">
                <a:latin typeface="Constantia"/>
                <a:cs typeface="Constantia"/>
              </a:rPr>
              <a:t>amount </a:t>
            </a:r>
            <a:r>
              <a:rPr sz="1900" spc="-10" dirty="0">
                <a:latin typeface="Constantia"/>
                <a:cs typeface="Constantia"/>
              </a:rPr>
              <a:t>of  </a:t>
            </a:r>
            <a:r>
              <a:rPr sz="1900" spc="-20" dirty="0">
                <a:latin typeface="Constantia"/>
                <a:cs typeface="Constantia"/>
              </a:rPr>
              <a:t>goods </a:t>
            </a:r>
            <a:r>
              <a:rPr sz="1900" spc="-5" dirty="0">
                <a:latin typeface="Constantia"/>
                <a:cs typeface="Constantia"/>
              </a:rPr>
              <a:t>and services </a:t>
            </a:r>
            <a:r>
              <a:rPr sz="1900" spc="-15" dirty="0">
                <a:latin typeface="Constantia"/>
                <a:cs typeface="Constantia"/>
              </a:rPr>
              <a:t>produced </a:t>
            </a:r>
            <a:r>
              <a:rPr sz="1900" spc="-5" dirty="0">
                <a:latin typeface="Constantia"/>
                <a:cs typeface="Constantia"/>
              </a:rPr>
              <a:t>within some</a:t>
            </a:r>
            <a:r>
              <a:rPr sz="1900" spc="-280" dirty="0">
                <a:latin typeface="Constantia"/>
                <a:cs typeface="Constantia"/>
              </a:rPr>
              <a:t> </a:t>
            </a:r>
            <a:r>
              <a:rPr sz="1900" dirty="0">
                <a:latin typeface="Constantia"/>
                <a:cs typeface="Constantia"/>
              </a:rPr>
              <a:t>"boundary”</a:t>
            </a:r>
            <a:endParaRPr sz="1900">
              <a:latin typeface="Constantia"/>
              <a:cs typeface="Constantia"/>
            </a:endParaRPr>
          </a:p>
          <a:p>
            <a:pPr marL="27940">
              <a:lnSpc>
                <a:spcPts val="1595"/>
              </a:lnSpc>
            </a:pPr>
            <a:r>
              <a:rPr sz="1900" spc="-5" dirty="0">
                <a:latin typeface="Constantia"/>
                <a:cs typeface="Constantia"/>
              </a:rPr>
              <a:t>The</a:t>
            </a:r>
            <a:r>
              <a:rPr sz="1900" spc="204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boundary</a:t>
            </a:r>
            <a:r>
              <a:rPr sz="1900" spc="20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is</a:t>
            </a:r>
            <a:r>
              <a:rPr sz="1900" spc="210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usually</a:t>
            </a:r>
            <a:r>
              <a:rPr sz="1900" spc="210" dirty="0">
                <a:latin typeface="Constantia"/>
                <a:cs typeface="Constantia"/>
              </a:rPr>
              <a:t> </a:t>
            </a:r>
            <a:r>
              <a:rPr sz="1900" dirty="0">
                <a:latin typeface="Constantia"/>
                <a:cs typeface="Constantia"/>
              </a:rPr>
              <a:t>defined</a:t>
            </a:r>
            <a:r>
              <a:rPr sz="1900" spc="260" dirty="0">
                <a:latin typeface="Constantia"/>
                <a:cs typeface="Constantia"/>
              </a:rPr>
              <a:t> </a:t>
            </a:r>
            <a:r>
              <a:rPr sz="1900" spc="-15" dirty="0">
                <a:latin typeface="Constantia"/>
                <a:cs typeface="Constantia"/>
              </a:rPr>
              <a:t>by</a:t>
            </a:r>
            <a:r>
              <a:rPr sz="1900" spc="200" dirty="0">
                <a:latin typeface="Constantia"/>
                <a:cs typeface="Constantia"/>
              </a:rPr>
              <a:t> </a:t>
            </a:r>
            <a:r>
              <a:rPr sz="1900" spc="-20" dirty="0">
                <a:latin typeface="Constantia"/>
                <a:cs typeface="Constantia"/>
              </a:rPr>
              <a:t>geography</a:t>
            </a:r>
            <a:r>
              <a:rPr sz="1900" spc="20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or</a:t>
            </a:r>
            <a:r>
              <a:rPr sz="1900" spc="190" dirty="0">
                <a:latin typeface="Constantia"/>
                <a:cs typeface="Constantia"/>
              </a:rPr>
              <a:t> </a:t>
            </a:r>
            <a:r>
              <a:rPr sz="1900" spc="-15" dirty="0">
                <a:latin typeface="Constantia"/>
                <a:cs typeface="Constantia"/>
              </a:rPr>
              <a:t>citizenship,</a:t>
            </a:r>
            <a:r>
              <a:rPr sz="1900" spc="25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and</a:t>
            </a:r>
            <a:r>
              <a:rPr sz="1900" spc="260" dirty="0">
                <a:latin typeface="Constantia"/>
                <a:cs typeface="Constantia"/>
              </a:rPr>
              <a:t> </a:t>
            </a:r>
            <a:r>
              <a:rPr sz="1900" spc="-20" dirty="0">
                <a:latin typeface="Constantia"/>
                <a:cs typeface="Constantia"/>
              </a:rPr>
              <a:t>may</a:t>
            </a:r>
            <a:r>
              <a:rPr sz="1900" spc="20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also</a:t>
            </a:r>
            <a:endParaRPr sz="1900">
              <a:latin typeface="Constantia"/>
              <a:cs typeface="Constantia"/>
            </a:endParaRPr>
          </a:p>
          <a:p>
            <a:pPr marL="27940" marR="6350" algn="just">
              <a:lnSpc>
                <a:spcPct val="80000"/>
              </a:lnSpc>
              <a:spcBef>
                <a:spcPts val="229"/>
              </a:spcBef>
            </a:pPr>
            <a:r>
              <a:rPr sz="1900" spc="-10" dirty="0">
                <a:latin typeface="Constantia"/>
                <a:cs typeface="Constantia"/>
              </a:rPr>
              <a:t>restrict </a:t>
            </a:r>
            <a:r>
              <a:rPr sz="1900" spc="-5" dirty="0">
                <a:latin typeface="Constantia"/>
                <a:cs typeface="Constantia"/>
              </a:rPr>
              <a:t>the </a:t>
            </a:r>
            <a:r>
              <a:rPr sz="1900" spc="-20" dirty="0">
                <a:latin typeface="Constantia"/>
                <a:cs typeface="Constantia"/>
              </a:rPr>
              <a:t>goods </a:t>
            </a:r>
            <a:r>
              <a:rPr sz="1900" spc="-5" dirty="0">
                <a:latin typeface="Constantia"/>
                <a:cs typeface="Constantia"/>
              </a:rPr>
              <a:t>and services that </a:t>
            </a:r>
            <a:r>
              <a:rPr sz="1900" spc="-10" dirty="0">
                <a:latin typeface="Constantia"/>
                <a:cs typeface="Constantia"/>
              </a:rPr>
              <a:t>are counted. </a:t>
            </a:r>
            <a:r>
              <a:rPr sz="1900" spc="-30" dirty="0">
                <a:latin typeface="Constantia"/>
                <a:cs typeface="Constantia"/>
              </a:rPr>
              <a:t>For </a:t>
            </a:r>
            <a:r>
              <a:rPr sz="1900" spc="-10" dirty="0">
                <a:latin typeface="Constantia"/>
                <a:cs typeface="Constantia"/>
              </a:rPr>
              <a:t>instance, </a:t>
            </a:r>
            <a:r>
              <a:rPr sz="1900" spc="-5" dirty="0">
                <a:latin typeface="Constantia"/>
                <a:cs typeface="Constantia"/>
              </a:rPr>
              <a:t>some measures  </a:t>
            </a:r>
            <a:r>
              <a:rPr sz="1900" spc="-15" dirty="0">
                <a:latin typeface="Constantia"/>
                <a:cs typeface="Constantia"/>
              </a:rPr>
              <a:t>count </a:t>
            </a:r>
            <a:r>
              <a:rPr sz="1900" spc="-10" dirty="0">
                <a:latin typeface="Constantia"/>
                <a:cs typeface="Constantia"/>
              </a:rPr>
              <a:t>only </a:t>
            </a:r>
            <a:r>
              <a:rPr sz="1900" spc="-20" dirty="0">
                <a:latin typeface="Constantia"/>
                <a:cs typeface="Constantia"/>
              </a:rPr>
              <a:t>goods </a:t>
            </a:r>
            <a:r>
              <a:rPr sz="1900" spc="-5" dirty="0">
                <a:latin typeface="Constantia"/>
                <a:cs typeface="Constantia"/>
              </a:rPr>
              <a:t>and services that </a:t>
            </a:r>
            <a:r>
              <a:rPr sz="1900" spc="-10" dirty="0">
                <a:latin typeface="Constantia"/>
                <a:cs typeface="Constantia"/>
              </a:rPr>
              <a:t>are </a:t>
            </a:r>
            <a:r>
              <a:rPr sz="1900" spc="-15" dirty="0">
                <a:latin typeface="Constantia"/>
                <a:cs typeface="Constantia"/>
              </a:rPr>
              <a:t>exchanged </a:t>
            </a:r>
            <a:r>
              <a:rPr sz="1900" spc="-10" dirty="0">
                <a:latin typeface="Constantia"/>
                <a:cs typeface="Constantia"/>
              </a:rPr>
              <a:t>for </a:t>
            </a:r>
            <a:r>
              <a:rPr sz="1900" spc="-35" dirty="0">
                <a:latin typeface="Constantia"/>
                <a:cs typeface="Constantia"/>
              </a:rPr>
              <a:t>money, </a:t>
            </a:r>
            <a:r>
              <a:rPr sz="1900" spc="-10" dirty="0">
                <a:latin typeface="Constantia"/>
                <a:cs typeface="Constantia"/>
              </a:rPr>
              <a:t>excluding  bartered </a:t>
            </a:r>
            <a:r>
              <a:rPr sz="1900" spc="-20" dirty="0">
                <a:latin typeface="Constantia"/>
                <a:cs typeface="Constantia"/>
              </a:rPr>
              <a:t>goods, </a:t>
            </a:r>
            <a:r>
              <a:rPr sz="1900" spc="-10" dirty="0">
                <a:latin typeface="Constantia"/>
                <a:cs typeface="Constantia"/>
              </a:rPr>
              <a:t>while </a:t>
            </a:r>
            <a:r>
              <a:rPr sz="1900" spc="-5" dirty="0">
                <a:latin typeface="Constantia"/>
                <a:cs typeface="Constantia"/>
              </a:rPr>
              <a:t>other </a:t>
            </a:r>
            <a:r>
              <a:rPr sz="1900" spc="-10" dirty="0">
                <a:latin typeface="Constantia"/>
                <a:cs typeface="Constantia"/>
              </a:rPr>
              <a:t>measures </a:t>
            </a:r>
            <a:r>
              <a:rPr sz="1900" spc="-20" dirty="0">
                <a:latin typeface="Constantia"/>
                <a:cs typeface="Constantia"/>
              </a:rPr>
              <a:t>may </a:t>
            </a:r>
            <a:r>
              <a:rPr sz="1900" spc="-10" dirty="0">
                <a:latin typeface="Constantia"/>
                <a:cs typeface="Constantia"/>
              </a:rPr>
              <a:t>attempt to </a:t>
            </a:r>
            <a:r>
              <a:rPr sz="1900" spc="-5" dirty="0">
                <a:latin typeface="Constantia"/>
                <a:cs typeface="Constantia"/>
              </a:rPr>
              <a:t>include </a:t>
            </a:r>
            <a:r>
              <a:rPr sz="1900" spc="-10" dirty="0">
                <a:latin typeface="Constantia"/>
                <a:cs typeface="Constantia"/>
              </a:rPr>
              <a:t>bartered </a:t>
            </a:r>
            <a:r>
              <a:rPr sz="1900" spc="-20" dirty="0">
                <a:latin typeface="Constantia"/>
                <a:cs typeface="Constantia"/>
              </a:rPr>
              <a:t>goods  </a:t>
            </a:r>
            <a:r>
              <a:rPr sz="1900" spc="-15" dirty="0">
                <a:latin typeface="Constantia"/>
                <a:cs typeface="Constantia"/>
              </a:rPr>
              <a:t>by </a:t>
            </a:r>
            <a:r>
              <a:rPr sz="1900" i="1" spc="-5" dirty="0">
                <a:latin typeface="Constantia"/>
                <a:cs typeface="Constantia"/>
              </a:rPr>
              <a:t>imputing </a:t>
            </a:r>
            <a:r>
              <a:rPr sz="1900" spc="-5" dirty="0">
                <a:latin typeface="Constantia"/>
                <a:cs typeface="Constantia"/>
              </a:rPr>
              <a:t>monetary </a:t>
            </a:r>
            <a:r>
              <a:rPr sz="1900" spc="-10" dirty="0">
                <a:latin typeface="Constantia"/>
                <a:cs typeface="Constantia"/>
              </a:rPr>
              <a:t>values </a:t>
            </a:r>
            <a:r>
              <a:rPr sz="1900" spc="-15" dirty="0">
                <a:latin typeface="Constantia"/>
                <a:cs typeface="Constantia"/>
              </a:rPr>
              <a:t>to</a:t>
            </a:r>
            <a:r>
              <a:rPr sz="1900" spc="-175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them.</a:t>
            </a:r>
            <a:endParaRPr sz="1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7567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National</a:t>
            </a:r>
            <a:r>
              <a:rPr sz="5000" spc="-114" dirty="0"/>
              <a:t> </a:t>
            </a:r>
            <a:r>
              <a:rPr sz="5000" spc="-10" dirty="0"/>
              <a:t>accounts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83409"/>
            <a:ext cx="8080375" cy="42697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508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Arriving </a:t>
            </a:r>
            <a:r>
              <a:rPr sz="2400" dirty="0">
                <a:latin typeface="Constantia"/>
                <a:cs typeface="Constantia"/>
              </a:rPr>
              <a:t>at a figure </a:t>
            </a:r>
            <a:r>
              <a:rPr sz="2400" spc="-10" dirty="0">
                <a:latin typeface="Constantia"/>
                <a:cs typeface="Constantia"/>
              </a:rPr>
              <a:t>for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total production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spc="-5" dirty="0">
                <a:latin typeface="Constantia"/>
                <a:cs typeface="Constantia"/>
              </a:rPr>
              <a:t>and  </a:t>
            </a:r>
            <a:r>
              <a:rPr sz="2400" dirty="0">
                <a:latin typeface="Constantia"/>
                <a:cs typeface="Constantia"/>
              </a:rPr>
              <a:t>services in a </a:t>
            </a:r>
            <a:r>
              <a:rPr sz="2400" spc="-20" dirty="0">
                <a:latin typeface="Constantia"/>
                <a:cs typeface="Constantia"/>
              </a:rPr>
              <a:t>large </a:t>
            </a:r>
            <a:r>
              <a:rPr sz="2400" spc="-5" dirty="0">
                <a:latin typeface="Constantia"/>
                <a:cs typeface="Constantia"/>
              </a:rPr>
              <a:t>region </a:t>
            </a:r>
            <a:r>
              <a:rPr sz="2400" spc="-15" dirty="0">
                <a:latin typeface="Constantia"/>
                <a:cs typeface="Constantia"/>
              </a:rPr>
              <a:t>like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country entails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20" dirty="0">
                <a:latin typeface="Constantia"/>
                <a:cs typeface="Constantia"/>
              </a:rPr>
              <a:t>large  </a:t>
            </a:r>
            <a:r>
              <a:rPr sz="2400" spc="-5" dirty="0">
                <a:latin typeface="Constantia"/>
                <a:cs typeface="Constantia"/>
              </a:rPr>
              <a:t>amount of data-collection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calculation. </a:t>
            </a:r>
            <a:r>
              <a:rPr sz="2400" spc="-10" dirty="0">
                <a:latin typeface="Constantia"/>
                <a:cs typeface="Constantia"/>
              </a:rPr>
              <a:t>Although some  attempts </a:t>
            </a:r>
            <a:r>
              <a:rPr sz="2400" spc="-25" dirty="0">
                <a:latin typeface="Constantia"/>
                <a:cs typeface="Constantia"/>
              </a:rPr>
              <a:t>were </a:t>
            </a:r>
            <a:r>
              <a:rPr sz="2400" spc="-5" dirty="0">
                <a:latin typeface="Constantia"/>
                <a:cs typeface="Constantia"/>
              </a:rPr>
              <a:t>made </a:t>
            </a:r>
            <a:r>
              <a:rPr sz="2400" spc="-10" dirty="0">
                <a:latin typeface="Constantia"/>
                <a:cs typeface="Constantia"/>
              </a:rPr>
              <a:t>to estimate </a:t>
            </a:r>
            <a:r>
              <a:rPr sz="2400" spc="-5" dirty="0">
                <a:latin typeface="Constantia"/>
                <a:cs typeface="Constantia"/>
              </a:rPr>
              <a:t>national </a:t>
            </a:r>
            <a:r>
              <a:rPr sz="2400" spc="-10" dirty="0">
                <a:latin typeface="Constantia"/>
                <a:cs typeface="Constantia"/>
              </a:rPr>
              <a:t>incomes </a:t>
            </a:r>
            <a:r>
              <a:rPr sz="2400" dirty="0">
                <a:latin typeface="Constantia"/>
                <a:cs typeface="Constantia"/>
              </a:rPr>
              <a:t>as </a:t>
            </a:r>
            <a:r>
              <a:rPr sz="2400" spc="-5" dirty="0">
                <a:latin typeface="Constantia"/>
                <a:cs typeface="Constantia"/>
              </a:rPr>
              <a:t>long  </a:t>
            </a:r>
            <a:r>
              <a:rPr sz="2400" spc="-20" dirty="0">
                <a:latin typeface="Constantia"/>
                <a:cs typeface="Constantia"/>
              </a:rPr>
              <a:t>ago </a:t>
            </a:r>
            <a:r>
              <a:rPr sz="2400" dirty="0">
                <a:latin typeface="Constantia"/>
                <a:cs typeface="Constantia"/>
              </a:rPr>
              <a:t>as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17th</a:t>
            </a:r>
            <a:r>
              <a:rPr sz="2400" spc="-36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century,</a:t>
            </a:r>
            <a:endParaRPr sz="24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systematic keeping </a:t>
            </a:r>
            <a:r>
              <a:rPr sz="2400" spc="-5" dirty="0">
                <a:latin typeface="Constantia"/>
                <a:cs typeface="Constantia"/>
              </a:rPr>
              <a:t>of national </a:t>
            </a:r>
            <a:r>
              <a:rPr sz="2400" spc="-15" dirty="0">
                <a:latin typeface="Constantia"/>
                <a:cs typeface="Constantia"/>
              </a:rPr>
              <a:t>accounts,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which  </a:t>
            </a:r>
            <a:r>
              <a:rPr sz="2400" spc="-5" dirty="0">
                <a:latin typeface="Constantia"/>
                <a:cs typeface="Constantia"/>
              </a:rPr>
              <a:t>these figures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part, </a:t>
            </a:r>
            <a:r>
              <a:rPr sz="2400" spc="-10" dirty="0">
                <a:latin typeface="Constantia"/>
                <a:cs typeface="Constantia"/>
              </a:rPr>
              <a:t>only </a:t>
            </a:r>
            <a:r>
              <a:rPr sz="2400" spc="-5" dirty="0">
                <a:latin typeface="Constantia"/>
                <a:cs typeface="Constantia"/>
              </a:rPr>
              <a:t>began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1930s,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15" dirty="0">
                <a:latin typeface="Constantia"/>
                <a:cs typeface="Constantia"/>
              </a:rPr>
              <a:t>United </a:t>
            </a:r>
            <a:r>
              <a:rPr sz="2400" spc="-5" dirty="0">
                <a:latin typeface="Constantia"/>
                <a:cs typeface="Constantia"/>
              </a:rPr>
              <a:t>States </a:t>
            </a:r>
            <a:r>
              <a:rPr sz="2400" dirty="0">
                <a:latin typeface="Constantia"/>
                <a:cs typeface="Constantia"/>
              </a:rPr>
              <a:t>and some </a:t>
            </a:r>
            <a:r>
              <a:rPr sz="2400" spc="-10" dirty="0">
                <a:latin typeface="Constantia"/>
                <a:cs typeface="Constantia"/>
              </a:rPr>
              <a:t>European countries. </a:t>
            </a:r>
            <a:r>
              <a:rPr sz="2400" spc="-5" dirty="0">
                <a:latin typeface="Constantia"/>
                <a:cs typeface="Constantia"/>
              </a:rPr>
              <a:t>The impetus  for that major statistical effort </a:t>
            </a:r>
            <a:r>
              <a:rPr sz="2400" spc="-10" dirty="0">
                <a:latin typeface="Constantia"/>
                <a:cs typeface="Constantia"/>
              </a:rPr>
              <a:t>was </a:t>
            </a:r>
            <a:r>
              <a:rPr sz="2400" spc="-5" dirty="0">
                <a:latin typeface="Constantia"/>
                <a:cs typeface="Constantia"/>
              </a:rPr>
              <a:t>the Great Depression 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rise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Keynesian economics, </a:t>
            </a:r>
            <a:r>
              <a:rPr sz="2400" spc="-5" dirty="0">
                <a:latin typeface="Constantia"/>
                <a:cs typeface="Constantia"/>
              </a:rPr>
              <a:t>which prescribed </a:t>
            </a:r>
            <a:r>
              <a:rPr sz="2400" dirty="0">
                <a:latin typeface="Constantia"/>
                <a:cs typeface="Constantia"/>
              </a:rPr>
              <a:t>a  </a:t>
            </a:r>
            <a:r>
              <a:rPr sz="2400" spc="-10" dirty="0">
                <a:latin typeface="Constantia"/>
                <a:cs typeface="Constantia"/>
              </a:rPr>
              <a:t>greater role </a:t>
            </a:r>
            <a:r>
              <a:rPr sz="2400" spc="-5" dirty="0">
                <a:latin typeface="Constantia"/>
                <a:cs typeface="Constantia"/>
              </a:rPr>
              <a:t>for the </a:t>
            </a:r>
            <a:r>
              <a:rPr sz="2400" spc="-20" dirty="0">
                <a:latin typeface="Constantia"/>
                <a:cs typeface="Constantia"/>
              </a:rPr>
              <a:t>government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managing </a:t>
            </a:r>
            <a:r>
              <a:rPr sz="2400" dirty="0">
                <a:latin typeface="Constantia"/>
                <a:cs typeface="Constantia"/>
              </a:rPr>
              <a:t>an </a:t>
            </a:r>
            <a:r>
              <a:rPr sz="2400" spc="-40" dirty="0">
                <a:latin typeface="Constantia"/>
                <a:cs typeface="Constantia"/>
              </a:rPr>
              <a:t>economy,  </a:t>
            </a:r>
            <a:r>
              <a:rPr sz="2400" spc="-5" dirty="0">
                <a:latin typeface="Constantia"/>
                <a:cs typeface="Constantia"/>
              </a:rPr>
              <a:t>and made </a:t>
            </a:r>
            <a:r>
              <a:rPr sz="2400" dirty="0">
                <a:latin typeface="Constantia"/>
                <a:cs typeface="Constantia"/>
              </a:rPr>
              <a:t>it </a:t>
            </a:r>
            <a:r>
              <a:rPr sz="2400" spc="-5" dirty="0">
                <a:latin typeface="Constantia"/>
                <a:cs typeface="Constantia"/>
              </a:rPr>
              <a:t>necessary for </a:t>
            </a:r>
            <a:r>
              <a:rPr sz="2400" spc="-15" dirty="0">
                <a:latin typeface="Constantia"/>
                <a:cs typeface="Constantia"/>
              </a:rPr>
              <a:t>governments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obtain </a:t>
            </a:r>
            <a:r>
              <a:rPr sz="2400" spc="-15" dirty="0">
                <a:latin typeface="Constantia"/>
                <a:cs typeface="Constantia"/>
              </a:rPr>
              <a:t>accurate </a:t>
            </a:r>
            <a:r>
              <a:rPr sz="2400" spc="5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information </a:t>
            </a:r>
            <a:r>
              <a:rPr sz="2400" dirty="0">
                <a:latin typeface="Constantia"/>
                <a:cs typeface="Constantia"/>
              </a:rPr>
              <a:t>so </a:t>
            </a:r>
            <a:r>
              <a:rPr sz="2400" spc="-5" dirty="0">
                <a:latin typeface="Constantia"/>
                <a:cs typeface="Constantia"/>
              </a:rPr>
              <a:t>that their interventions </a:t>
            </a:r>
            <a:r>
              <a:rPr sz="2400" spc="-10" dirty="0">
                <a:latin typeface="Constantia"/>
                <a:cs typeface="Constantia"/>
              </a:rPr>
              <a:t>into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economy  could proceed </a:t>
            </a:r>
            <a:r>
              <a:rPr sz="2400" dirty="0">
                <a:latin typeface="Constantia"/>
                <a:cs typeface="Constantia"/>
              </a:rPr>
              <a:t>as </a:t>
            </a:r>
            <a:r>
              <a:rPr sz="2400" spc="-10" dirty="0">
                <a:latin typeface="Constantia"/>
                <a:cs typeface="Constantia"/>
              </a:rPr>
              <a:t>well-informed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3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possible.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5064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5" dirty="0"/>
              <a:t>Market</a:t>
            </a:r>
            <a:r>
              <a:rPr sz="5000" spc="-100" dirty="0"/>
              <a:t> </a:t>
            </a:r>
            <a:r>
              <a:rPr sz="5000" spc="-15" dirty="0"/>
              <a:t>value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17852"/>
            <a:ext cx="8077834" cy="48209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5" dirty="0">
                <a:latin typeface="Constantia"/>
                <a:cs typeface="Constantia"/>
              </a:rPr>
              <a:t>In</a:t>
            </a:r>
            <a:r>
              <a:rPr sz="1300" spc="-65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order</a:t>
            </a:r>
            <a:r>
              <a:rPr sz="1300" spc="-30" dirty="0">
                <a:latin typeface="Constantia"/>
                <a:cs typeface="Constantia"/>
              </a:rPr>
              <a:t> </a:t>
            </a:r>
            <a:r>
              <a:rPr sz="1300" spc="-20" dirty="0">
                <a:latin typeface="Constantia"/>
                <a:cs typeface="Constantia"/>
              </a:rPr>
              <a:t>to</a:t>
            </a:r>
            <a:r>
              <a:rPr sz="1300" spc="-55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count</a:t>
            </a:r>
            <a:r>
              <a:rPr sz="1300" spc="-4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</a:t>
            </a:r>
            <a:r>
              <a:rPr sz="1300" spc="-75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good</a:t>
            </a:r>
            <a:r>
              <a:rPr sz="1300" spc="-5" dirty="0">
                <a:latin typeface="Constantia"/>
                <a:cs typeface="Constantia"/>
              </a:rPr>
              <a:t> or</a:t>
            </a:r>
            <a:r>
              <a:rPr sz="1300" spc="-7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service,</a:t>
            </a:r>
            <a:r>
              <a:rPr sz="1300" spc="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it</a:t>
            </a:r>
            <a:r>
              <a:rPr sz="1300" spc="-4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is</a:t>
            </a:r>
            <a:r>
              <a:rPr sz="1300" spc="-3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necessary</a:t>
            </a:r>
            <a:r>
              <a:rPr sz="1300" spc="-35" dirty="0">
                <a:latin typeface="Constantia"/>
                <a:cs typeface="Constantia"/>
              </a:rPr>
              <a:t> </a:t>
            </a:r>
            <a:r>
              <a:rPr sz="1300" spc="-20" dirty="0">
                <a:latin typeface="Constantia"/>
                <a:cs typeface="Constantia"/>
              </a:rPr>
              <a:t>to</a:t>
            </a:r>
            <a:r>
              <a:rPr sz="1300" spc="-5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assign</a:t>
            </a:r>
            <a:r>
              <a:rPr sz="1300" spc="-6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value</a:t>
            </a:r>
            <a:r>
              <a:rPr sz="1300" spc="-35" dirty="0">
                <a:latin typeface="Constantia"/>
                <a:cs typeface="Constantia"/>
              </a:rPr>
              <a:t>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5" dirty="0">
                <a:latin typeface="Constantia"/>
                <a:cs typeface="Constantia"/>
              </a:rPr>
              <a:t>it.</a:t>
            </a:r>
            <a:endParaRPr sz="13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4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value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that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3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measures</a:t>
            </a:r>
            <a:r>
              <a:rPr sz="1300" spc="-2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of</a:t>
            </a:r>
            <a:r>
              <a:rPr sz="1300" spc="4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national</a:t>
            </a:r>
            <a:r>
              <a:rPr sz="1300" spc="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income</a:t>
            </a:r>
            <a:r>
              <a:rPr sz="1300" spc="-4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and </a:t>
            </a:r>
            <a:r>
              <a:rPr sz="1300" spc="-10" dirty="0">
                <a:latin typeface="Constantia"/>
                <a:cs typeface="Constantia"/>
              </a:rPr>
              <a:t>output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assign</a:t>
            </a:r>
            <a:r>
              <a:rPr sz="1300" spc="-1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to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good</a:t>
            </a:r>
            <a:r>
              <a:rPr sz="1300" spc="-1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or</a:t>
            </a:r>
            <a:r>
              <a:rPr sz="1300" spc="-6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service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is</a:t>
            </a:r>
            <a:r>
              <a:rPr sz="1300" spc="-3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its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market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value</a:t>
            </a:r>
            <a:r>
              <a:rPr sz="1300" spc="-5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–</a:t>
            </a:r>
            <a:r>
              <a:rPr sz="1300" spc="-2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the  price </a:t>
            </a:r>
            <a:r>
              <a:rPr sz="1300" spc="-5" dirty="0">
                <a:latin typeface="Constantia"/>
                <a:cs typeface="Constantia"/>
              </a:rPr>
              <a:t>it </a:t>
            </a:r>
            <a:r>
              <a:rPr sz="1300" spc="-10" dirty="0">
                <a:latin typeface="Constantia"/>
                <a:cs typeface="Constantia"/>
              </a:rPr>
              <a:t>fetches when bought </a:t>
            </a:r>
            <a:r>
              <a:rPr sz="1300" spc="-5" dirty="0">
                <a:latin typeface="Constantia"/>
                <a:cs typeface="Constantia"/>
              </a:rPr>
              <a:t>or</a:t>
            </a:r>
            <a:r>
              <a:rPr sz="1300" spc="-21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sold.</a:t>
            </a:r>
            <a:endParaRPr sz="1300">
              <a:latin typeface="Constantia"/>
              <a:cs typeface="Constantia"/>
            </a:endParaRPr>
          </a:p>
          <a:p>
            <a:pPr marL="287020" marR="5715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actual usefulness of a </a:t>
            </a:r>
            <a:r>
              <a:rPr sz="1300" spc="-10" dirty="0">
                <a:latin typeface="Constantia"/>
                <a:cs typeface="Constantia"/>
              </a:rPr>
              <a:t>product </a:t>
            </a:r>
            <a:r>
              <a:rPr sz="1300" spc="-5" dirty="0">
                <a:latin typeface="Constantia"/>
                <a:cs typeface="Constantia"/>
              </a:rPr>
              <a:t>(its </a:t>
            </a:r>
            <a:r>
              <a:rPr sz="1300" spc="-10" dirty="0">
                <a:latin typeface="Constantia"/>
                <a:cs typeface="Constantia"/>
              </a:rPr>
              <a:t>use-value) </a:t>
            </a:r>
            <a:r>
              <a:rPr sz="1300" spc="-5" dirty="0">
                <a:latin typeface="Constantia"/>
                <a:cs typeface="Constantia"/>
              </a:rPr>
              <a:t>is </a:t>
            </a:r>
            <a:r>
              <a:rPr sz="1300" spc="-10" dirty="0">
                <a:latin typeface="Constantia"/>
                <a:cs typeface="Constantia"/>
              </a:rPr>
              <a:t>not </a:t>
            </a:r>
            <a:r>
              <a:rPr sz="1300" spc="-5" dirty="0">
                <a:latin typeface="Constantia"/>
                <a:cs typeface="Constantia"/>
              </a:rPr>
              <a:t>measured – assuming </a:t>
            </a:r>
            <a:r>
              <a:rPr sz="1300" spc="-10" dirty="0">
                <a:latin typeface="Constantia"/>
                <a:cs typeface="Constantia"/>
              </a:rPr>
              <a:t>the use-value to </a:t>
            </a:r>
            <a:r>
              <a:rPr sz="1300" spc="-5" dirty="0">
                <a:latin typeface="Constantia"/>
                <a:cs typeface="Constantia"/>
              </a:rPr>
              <a:t>be </a:t>
            </a:r>
            <a:r>
              <a:rPr sz="1300" spc="-10" dirty="0">
                <a:latin typeface="Constantia"/>
                <a:cs typeface="Constantia"/>
              </a:rPr>
              <a:t>any </a:t>
            </a:r>
            <a:r>
              <a:rPr sz="1300" spc="-15" dirty="0">
                <a:latin typeface="Constantia"/>
                <a:cs typeface="Constantia"/>
              </a:rPr>
              <a:t>different  from </a:t>
            </a:r>
            <a:r>
              <a:rPr sz="1300" spc="-5" dirty="0">
                <a:latin typeface="Constantia"/>
                <a:cs typeface="Constantia"/>
              </a:rPr>
              <a:t>its </a:t>
            </a:r>
            <a:r>
              <a:rPr sz="1300" spc="-10" dirty="0">
                <a:latin typeface="Constantia"/>
                <a:cs typeface="Constantia"/>
              </a:rPr>
              <a:t>market</a:t>
            </a:r>
            <a:r>
              <a:rPr sz="1300" spc="-8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value.</a:t>
            </a:r>
            <a:endParaRPr sz="1300">
              <a:latin typeface="Constantia"/>
              <a:cs typeface="Constantia"/>
            </a:endParaRPr>
          </a:p>
          <a:p>
            <a:pPr marL="287020" marR="635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Three strategies </a:t>
            </a:r>
            <a:r>
              <a:rPr sz="1300" spc="-25" dirty="0">
                <a:latin typeface="Constantia"/>
                <a:cs typeface="Constantia"/>
              </a:rPr>
              <a:t>have </a:t>
            </a:r>
            <a:r>
              <a:rPr sz="1300" spc="-5" dirty="0">
                <a:latin typeface="Constantia"/>
                <a:cs typeface="Constantia"/>
              </a:rPr>
              <a:t>been used </a:t>
            </a:r>
            <a:r>
              <a:rPr sz="1300" spc="-10" dirty="0">
                <a:latin typeface="Constantia"/>
                <a:cs typeface="Constantia"/>
              </a:rPr>
              <a:t>to </a:t>
            </a:r>
            <a:r>
              <a:rPr sz="1300" spc="-5" dirty="0">
                <a:latin typeface="Constantia"/>
                <a:cs typeface="Constantia"/>
              </a:rPr>
              <a:t>obtain </a:t>
            </a:r>
            <a:r>
              <a:rPr sz="1300" spc="-10" dirty="0">
                <a:latin typeface="Constantia"/>
                <a:cs typeface="Constantia"/>
              </a:rPr>
              <a:t>the market values </a:t>
            </a:r>
            <a:r>
              <a:rPr sz="1300" spc="-5" dirty="0">
                <a:latin typeface="Constantia"/>
                <a:cs typeface="Constantia"/>
              </a:rPr>
              <a:t>of all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15" dirty="0">
                <a:latin typeface="Constantia"/>
                <a:cs typeface="Constantia"/>
              </a:rPr>
              <a:t>goods </a:t>
            </a:r>
            <a:r>
              <a:rPr sz="1300" spc="-5" dirty="0">
                <a:latin typeface="Constantia"/>
                <a:cs typeface="Constantia"/>
              </a:rPr>
              <a:t>and services </a:t>
            </a:r>
            <a:r>
              <a:rPr sz="1300" spc="-10" dirty="0">
                <a:latin typeface="Constantia"/>
                <a:cs typeface="Constantia"/>
              </a:rPr>
              <a:t>produced: the  </a:t>
            </a:r>
            <a:r>
              <a:rPr sz="1300" spc="-15" dirty="0">
                <a:latin typeface="Constantia"/>
                <a:cs typeface="Constantia"/>
              </a:rPr>
              <a:t>product </a:t>
            </a:r>
            <a:r>
              <a:rPr sz="1300" spc="-5" dirty="0">
                <a:latin typeface="Constantia"/>
                <a:cs typeface="Constantia"/>
              </a:rPr>
              <a:t>(or </a:t>
            </a:r>
            <a:r>
              <a:rPr sz="1300" spc="-10" dirty="0">
                <a:latin typeface="Constantia"/>
                <a:cs typeface="Constantia"/>
              </a:rPr>
              <a:t>output) </a:t>
            </a:r>
            <a:r>
              <a:rPr sz="1300" spc="-5" dirty="0">
                <a:latin typeface="Constantia"/>
                <a:cs typeface="Constantia"/>
              </a:rPr>
              <a:t>method, </a:t>
            </a:r>
            <a:r>
              <a:rPr sz="1300" spc="-10" dirty="0">
                <a:latin typeface="Constantia"/>
                <a:cs typeface="Constantia"/>
              </a:rPr>
              <a:t>the expenditure </a:t>
            </a:r>
            <a:r>
              <a:rPr sz="1300" spc="-5" dirty="0">
                <a:latin typeface="Constantia"/>
                <a:cs typeface="Constantia"/>
              </a:rPr>
              <a:t>method, and </a:t>
            </a:r>
            <a:r>
              <a:rPr sz="1300" spc="-10" dirty="0">
                <a:latin typeface="Constantia"/>
                <a:cs typeface="Constantia"/>
              </a:rPr>
              <a:t>the income</a:t>
            </a:r>
            <a:r>
              <a:rPr sz="1300" spc="-12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method.</a:t>
            </a:r>
            <a:endParaRPr sz="1300">
              <a:latin typeface="Constantia"/>
              <a:cs typeface="Constantia"/>
            </a:endParaRPr>
          </a:p>
          <a:p>
            <a:pPr marL="323215" indent="-31051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323215" algn="l"/>
                <a:tab pos="323850" algn="l"/>
              </a:tabLst>
            </a:pP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15" dirty="0">
                <a:latin typeface="Constantia"/>
                <a:cs typeface="Constantia"/>
              </a:rPr>
              <a:t>product </a:t>
            </a:r>
            <a:r>
              <a:rPr sz="1300" spc="-5" dirty="0">
                <a:latin typeface="Constantia"/>
                <a:cs typeface="Constantia"/>
              </a:rPr>
              <a:t>method looks at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15" dirty="0">
                <a:latin typeface="Constantia"/>
                <a:cs typeface="Constantia"/>
              </a:rPr>
              <a:t>economy </a:t>
            </a:r>
            <a:r>
              <a:rPr sz="1300" spc="-5" dirty="0">
                <a:latin typeface="Constantia"/>
                <a:cs typeface="Constantia"/>
              </a:rPr>
              <a:t>on an industry-by-industry</a:t>
            </a:r>
            <a:r>
              <a:rPr sz="1300" spc="-204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basis.</a:t>
            </a:r>
            <a:endParaRPr sz="1300">
              <a:latin typeface="Constantia"/>
              <a:cs typeface="Constantia"/>
            </a:endParaRPr>
          </a:p>
          <a:p>
            <a:pPr marL="287020" marR="6350" indent="-274320" algn="just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The total </a:t>
            </a:r>
            <a:r>
              <a:rPr sz="1300" spc="-5" dirty="0">
                <a:latin typeface="Constantia"/>
                <a:cs typeface="Constantia"/>
              </a:rPr>
              <a:t>output of the </a:t>
            </a:r>
            <a:r>
              <a:rPr sz="1300" spc="-10" dirty="0">
                <a:latin typeface="Constantia"/>
                <a:cs typeface="Constantia"/>
              </a:rPr>
              <a:t>economy </a:t>
            </a:r>
            <a:r>
              <a:rPr sz="1300" spc="-5" dirty="0">
                <a:latin typeface="Constantia"/>
                <a:cs typeface="Constantia"/>
              </a:rPr>
              <a:t>is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sum of </a:t>
            </a:r>
            <a:r>
              <a:rPr sz="1300" spc="-10" dirty="0">
                <a:latin typeface="Constantia"/>
                <a:cs typeface="Constantia"/>
              </a:rPr>
              <a:t>the outputs </a:t>
            </a:r>
            <a:r>
              <a:rPr sz="1300" spc="-5" dirty="0">
                <a:latin typeface="Constantia"/>
                <a:cs typeface="Constantia"/>
              </a:rPr>
              <a:t>of </a:t>
            </a:r>
            <a:r>
              <a:rPr sz="1300" spc="-10" dirty="0">
                <a:latin typeface="Constantia"/>
                <a:cs typeface="Constantia"/>
              </a:rPr>
              <a:t>every </a:t>
            </a:r>
            <a:r>
              <a:rPr sz="1300" spc="-20" dirty="0">
                <a:latin typeface="Constantia"/>
                <a:cs typeface="Constantia"/>
              </a:rPr>
              <a:t>industry. </a:t>
            </a:r>
            <a:r>
              <a:rPr sz="1300" spc="-30" dirty="0">
                <a:latin typeface="Constantia"/>
                <a:cs typeface="Constantia"/>
              </a:rPr>
              <a:t>However, </a:t>
            </a:r>
            <a:r>
              <a:rPr sz="1300" spc="-10" dirty="0">
                <a:latin typeface="Constantia"/>
                <a:cs typeface="Constantia"/>
              </a:rPr>
              <a:t>since </a:t>
            </a:r>
            <a:r>
              <a:rPr sz="1300" spc="-5" dirty="0">
                <a:latin typeface="Constantia"/>
                <a:cs typeface="Constantia"/>
              </a:rPr>
              <a:t>an </a:t>
            </a:r>
            <a:r>
              <a:rPr sz="1300" spc="-10" dirty="0">
                <a:latin typeface="Constantia"/>
                <a:cs typeface="Constantia"/>
              </a:rPr>
              <a:t>output </a:t>
            </a:r>
            <a:r>
              <a:rPr sz="1300" spc="-5" dirty="0">
                <a:latin typeface="Constantia"/>
                <a:cs typeface="Constantia"/>
              </a:rPr>
              <a:t>of one  industry </a:t>
            </a:r>
            <a:r>
              <a:rPr sz="1300" spc="-15" dirty="0">
                <a:latin typeface="Constantia"/>
                <a:cs typeface="Constantia"/>
              </a:rPr>
              <a:t>may </a:t>
            </a:r>
            <a:r>
              <a:rPr sz="1300" spc="-5" dirty="0">
                <a:latin typeface="Constantia"/>
                <a:cs typeface="Constantia"/>
              </a:rPr>
              <a:t>be used </a:t>
            </a:r>
            <a:r>
              <a:rPr sz="1300" spc="-10" dirty="0">
                <a:latin typeface="Constantia"/>
                <a:cs typeface="Constantia"/>
              </a:rPr>
              <a:t>by </a:t>
            </a:r>
            <a:r>
              <a:rPr sz="1300" spc="-5" dirty="0">
                <a:latin typeface="Constantia"/>
                <a:cs typeface="Constantia"/>
              </a:rPr>
              <a:t>another industry and </a:t>
            </a:r>
            <a:r>
              <a:rPr sz="1300" spc="-10" dirty="0">
                <a:latin typeface="Constantia"/>
                <a:cs typeface="Constantia"/>
              </a:rPr>
              <a:t>become </a:t>
            </a:r>
            <a:r>
              <a:rPr sz="1300" spc="-5" dirty="0">
                <a:latin typeface="Constantia"/>
                <a:cs typeface="Constantia"/>
              </a:rPr>
              <a:t>part of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output of that </a:t>
            </a:r>
            <a:r>
              <a:rPr sz="1300" spc="-10" dirty="0">
                <a:latin typeface="Constantia"/>
                <a:cs typeface="Constantia"/>
              </a:rPr>
              <a:t>second </a:t>
            </a:r>
            <a:r>
              <a:rPr sz="1300" spc="-15" dirty="0">
                <a:latin typeface="Constantia"/>
                <a:cs typeface="Constantia"/>
              </a:rPr>
              <a:t>industry, </a:t>
            </a:r>
            <a:r>
              <a:rPr sz="1300" spc="-10" dirty="0">
                <a:latin typeface="Constantia"/>
                <a:cs typeface="Constantia"/>
              </a:rPr>
              <a:t>to </a:t>
            </a:r>
            <a:r>
              <a:rPr sz="1300" spc="-15" dirty="0">
                <a:latin typeface="Constantia"/>
                <a:cs typeface="Constantia"/>
              </a:rPr>
              <a:t>avoid  </a:t>
            </a:r>
            <a:r>
              <a:rPr sz="1300" spc="-10" dirty="0">
                <a:latin typeface="Constantia"/>
                <a:cs typeface="Constantia"/>
              </a:rPr>
              <a:t>counting the item twice </a:t>
            </a:r>
            <a:r>
              <a:rPr sz="1300" spc="-25" dirty="0">
                <a:latin typeface="Constantia"/>
                <a:cs typeface="Constantia"/>
              </a:rPr>
              <a:t>we </a:t>
            </a:r>
            <a:r>
              <a:rPr sz="1300" spc="-10" dirty="0">
                <a:latin typeface="Constantia"/>
                <a:cs typeface="Constantia"/>
              </a:rPr>
              <a:t>use </a:t>
            </a:r>
            <a:r>
              <a:rPr sz="1300" spc="-5" dirty="0">
                <a:latin typeface="Constantia"/>
                <a:cs typeface="Constantia"/>
              </a:rPr>
              <a:t>not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value output by each </a:t>
            </a:r>
            <a:r>
              <a:rPr sz="1300" spc="-20" dirty="0">
                <a:latin typeface="Constantia"/>
                <a:cs typeface="Constantia"/>
              </a:rPr>
              <a:t>industry, </a:t>
            </a:r>
            <a:r>
              <a:rPr sz="1300" spc="-10" dirty="0">
                <a:latin typeface="Constantia"/>
                <a:cs typeface="Constantia"/>
              </a:rPr>
              <a:t>but the </a:t>
            </a:r>
            <a:r>
              <a:rPr sz="1300" spc="-5" dirty="0">
                <a:latin typeface="Constantia"/>
                <a:cs typeface="Constantia"/>
              </a:rPr>
              <a:t>value-added; that is, the  </a:t>
            </a:r>
            <a:r>
              <a:rPr sz="1300" spc="-15" dirty="0">
                <a:latin typeface="Constantia"/>
                <a:cs typeface="Constantia"/>
              </a:rPr>
              <a:t>difference</a:t>
            </a:r>
            <a:r>
              <a:rPr sz="1300" spc="-10" dirty="0">
                <a:latin typeface="Constantia"/>
                <a:cs typeface="Constantia"/>
              </a:rPr>
              <a:t> between</a:t>
            </a:r>
            <a:r>
              <a:rPr sz="1300" spc="-1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6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value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of</a:t>
            </a:r>
            <a:r>
              <a:rPr sz="1300" spc="-10" dirty="0">
                <a:latin typeface="Constantia"/>
                <a:cs typeface="Constantia"/>
              </a:rPr>
              <a:t> what</a:t>
            </a:r>
            <a:r>
              <a:rPr sz="1300" spc="-2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it</a:t>
            </a:r>
            <a:r>
              <a:rPr sz="1300" spc="-5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puts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out</a:t>
            </a:r>
            <a:r>
              <a:rPr sz="1300" spc="-5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and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what</a:t>
            </a:r>
            <a:r>
              <a:rPr sz="1300" spc="-2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it</a:t>
            </a:r>
            <a:r>
              <a:rPr sz="1300" spc="-5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takes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in.</a:t>
            </a:r>
            <a:endParaRPr sz="13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total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value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produced</a:t>
            </a:r>
            <a:r>
              <a:rPr sz="1300" spc="4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by</a:t>
            </a:r>
            <a:r>
              <a:rPr sz="1300" spc="-4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60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economy</a:t>
            </a:r>
            <a:r>
              <a:rPr sz="1300" spc="-2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is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sum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of</a:t>
            </a:r>
            <a:r>
              <a:rPr sz="1300" spc="1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7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values-added</a:t>
            </a:r>
            <a:r>
              <a:rPr sz="1300" spc="1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by</a:t>
            </a:r>
            <a:r>
              <a:rPr sz="1300" spc="-6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every</a:t>
            </a:r>
            <a:r>
              <a:rPr sz="1300" spc="-15" dirty="0">
                <a:latin typeface="Constantia"/>
                <a:cs typeface="Constantia"/>
              </a:rPr>
              <a:t> </a:t>
            </a:r>
            <a:r>
              <a:rPr sz="1300" spc="-20" dirty="0">
                <a:latin typeface="Constantia"/>
                <a:cs typeface="Constantia"/>
              </a:rPr>
              <a:t>industry.</a:t>
            </a:r>
            <a:endParaRPr sz="13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The</a:t>
            </a:r>
            <a:r>
              <a:rPr sz="1300" spc="-6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expenditure</a:t>
            </a:r>
            <a:r>
              <a:rPr sz="1300" spc="1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method</a:t>
            </a:r>
            <a:r>
              <a:rPr sz="130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is</a:t>
            </a:r>
            <a:r>
              <a:rPr sz="1300" spc="-3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based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on</a:t>
            </a:r>
            <a:r>
              <a:rPr sz="1300" spc="-10" dirty="0">
                <a:latin typeface="Constantia"/>
                <a:cs typeface="Constantia"/>
              </a:rPr>
              <a:t> the</a:t>
            </a:r>
            <a:r>
              <a:rPr sz="1300" spc="-3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idea</a:t>
            </a:r>
            <a:r>
              <a:rPr sz="1300" spc="-3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that</a:t>
            </a:r>
            <a:r>
              <a:rPr sz="1300" spc="-6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all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products</a:t>
            </a:r>
            <a:r>
              <a:rPr sz="1300" spc="-5" dirty="0">
                <a:latin typeface="Constantia"/>
                <a:cs typeface="Constantia"/>
              </a:rPr>
              <a:t> </a:t>
            </a:r>
            <a:r>
              <a:rPr sz="1300" spc="-15" dirty="0">
                <a:latin typeface="Constantia"/>
                <a:cs typeface="Constantia"/>
              </a:rPr>
              <a:t>are</a:t>
            </a:r>
            <a:r>
              <a:rPr sz="1300" spc="-2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bought by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somebody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or</a:t>
            </a:r>
            <a:r>
              <a:rPr sz="1300" spc="-6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some</a:t>
            </a:r>
            <a:r>
              <a:rPr sz="1300" spc="-50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organization.</a:t>
            </a:r>
            <a:endParaRPr sz="13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300" spc="-15" dirty="0">
                <a:latin typeface="Constantia"/>
                <a:cs typeface="Constantia"/>
              </a:rPr>
              <a:t>Therefore </a:t>
            </a:r>
            <a:r>
              <a:rPr sz="1300" spc="-25" dirty="0">
                <a:latin typeface="Constantia"/>
                <a:cs typeface="Constantia"/>
              </a:rPr>
              <a:t>we </a:t>
            </a:r>
            <a:r>
              <a:rPr sz="1300" spc="-5" dirty="0">
                <a:latin typeface="Constantia"/>
                <a:cs typeface="Constantia"/>
              </a:rPr>
              <a:t>sum </a:t>
            </a:r>
            <a:r>
              <a:rPr sz="1300" spc="-10" dirty="0">
                <a:latin typeface="Constantia"/>
                <a:cs typeface="Constantia"/>
              </a:rPr>
              <a:t>up the </a:t>
            </a:r>
            <a:r>
              <a:rPr sz="1300" spc="-15" dirty="0">
                <a:latin typeface="Constantia"/>
                <a:cs typeface="Constantia"/>
              </a:rPr>
              <a:t>total </a:t>
            </a:r>
            <a:r>
              <a:rPr sz="1300" spc="-10" dirty="0">
                <a:latin typeface="Constantia"/>
                <a:cs typeface="Constantia"/>
              </a:rPr>
              <a:t>amount </a:t>
            </a:r>
            <a:r>
              <a:rPr sz="1300" spc="-5" dirty="0">
                <a:latin typeface="Constantia"/>
                <a:cs typeface="Constantia"/>
              </a:rPr>
              <a:t>of money </a:t>
            </a:r>
            <a:r>
              <a:rPr sz="1300" spc="-10" dirty="0">
                <a:latin typeface="Constantia"/>
                <a:cs typeface="Constantia"/>
              </a:rPr>
              <a:t>people </a:t>
            </a:r>
            <a:r>
              <a:rPr sz="1300" spc="-5" dirty="0">
                <a:latin typeface="Constantia"/>
                <a:cs typeface="Constantia"/>
              </a:rPr>
              <a:t>and </a:t>
            </a:r>
            <a:r>
              <a:rPr sz="1300" spc="-10" dirty="0">
                <a:latin typeface="Constantia"/>
                <a:cs typeface="Constantia"/>
              </a:rPr>
              <a:t>organizations </a:t>
            </a:r>
            <a:r>
              <a:rPr sz="1300" spc="-5" dirty="0">
                <a:latin typeface="Constantia"/>
                <a:cs typeface="Constantia"/>
              </a:rPr>
              <a:t>spend in </a:t>
            </a:r>
            <a:r>
              <a:rPr sz="1300" spc="-10" dirty="0">
                <a:latin typeface="Constantia"/>
                <a:cs typeface="Constantia"/>
              </a:rPr>
              <a:t>buying</a:t>
            </a:r>
            <a:r>
              <a:rPr sz="1300" spc="-17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things.</a:t>
            </a:r>
            <a:endParaRPr sz="1300">
              <a:latin typeface="Constantia"/>
              <a:cs typeface="Constantia"/>
            </a:endParaRPr>
          </a:p>
          <a:p>
            <a:pPr marL="287020" marR="6985" indent="-274320" algn="just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7020" algn="l"/>
              </a:tabLst>
            </a:pPr>
            <a:r>
              <a:rPr sz="1300" spc="-5" dirty="0">
                <a:latin typeface="Constantia"/>
                <a:cs typeface="Constantia"/>
              </a:rPr>
              <a:t>This </a:t>
            </a:r>
            <a:r>
              <a:rPr sz="1300" spc="-10" dirty="0">
                <a:latin typeface="Constantia"/>
                <a:cs typeface="Constantia"/>
              </a:rPr>
              <a:t>amount </a:t>
            </a:r>
            <a:r>
              <a:rPr sz="1300" spc="-5" dirty="0">
                <a:latin typeface="Constantia"/>
                <a:cs typeface="Constantia"/>
              </a:rPr>
              <a:t>must equal </a:t>
            </a:r>
            <a:r>
              <a:rPr sz="1300" spc="-10" dirty="0">
                <a:latin typeface="Constantia"/>
                <a:cs typeface="Constantia"/>
              </a:rPr>
              <a:t>the value </a:t>
            </a:r>
            <a:r>
              <a:rPr sz="1300" spc="-5" dirty="0">
                <a:latin typeface="Constantia"/>
                <a:cs typeface="Constantia"/>
              </a:rPr>
              <a:t>of everything </a:t>
            </a:r>
            <a:r>
              <a:rPr sz="1300" spc="-10" dirty="0">
                <a:latin typeface="Constantia"/>
                <a:cs typeface="Constantia"/>
              </a:rPr>
              <a:t>produced. Usually expenditures </a:t>
            </a:r>
            <a:r>
              <a:rPr sz="1300" spc="-5" dirty="0">
                <a:latin typeface="Constantia"/>
                <a:cs typeface="Constantia"/>
              </a:rPr>
              <a:t>by </a:t>
            </a:r>
            <a:r>
              <a:rPr sz="1300" spc="-10" dirty="0">
                <a:latin typeface="Constantia"/>
                <a:cs typeface="Constantia"/>
              </a:rPr>
              <a:t>private  individuals, expenditures </a:t>
            </a:r>
            <a:r>
              <a:rPr sz="1300" spc="-5" dirty="0">
                <a:latin typeface="Constantia"/>
                <a:cs typeface="Constantia"/>
              </a:rPr>
              <a:t>by businesses, and </a:t>
            </a:r>
            <a:r>
              <a:rPr sz="1300" spc="-10" dirty="0">
                <a:latin typeface="Constantia"/>
                <a:cs typeface="Constantia"/>
              </a:rPr>
              <a:t>expenditures </a:t>
            </a:r>
            <a:r>
              <a:rPr sz="1300" spc="-5" dirty="0">
                <a:latin typeface="Constantia"/>
                <a:cs typeface="Constantia"/>
              </a:rPr>
              <a:t>by </a:t>
            </a:r>
            <a:r>
              <a:rPr sz="1300" spc="-15" dirty="0">
                <a:latin typeface="Constantia"/>
                <a:cs typeface="Constantia"/>
              </a:rPr>
              <a:t>government </a:t>
            </a:r>
            <a:r>
              <a:rPr sz="1300" spc="-10" dirty="0">
                <a:latin typeface="Constantia"/>
                <a:cs typeface="Constantia"/>
              </a:rPr>
              <a:t>are calculated separately </a:t>
            </a:r>
            <a:r>
              <a:rPr sz="1300" spc="-5" dirty="0">
                <a:latin typeface="Constantia"/>
                <a:cs typeface="Constantia"/>
              </a:rPr>
              <a:t>and then  summed </a:t>
            </a:r>
            <a:r>
              <a:rPr sz="1300" spc="-10" dirty="0">
                <a:latin typeface="Constantia"/>
                <a:cs typeface="Constantia"/>
              </a:rPr>
              <a:t>to </a:t>
            </a:r>
            <a:r>
              <a:rPr sz="1300" spc="-15" dirty="0">
                <a:latin typeface="Constantia"/>
                <a:cs typeface="Constantia"/>
              </a:rPr>
              <a:t>give </a:t>
            </a:r>
            <a:r>
              <a:rPr sz="1300" spc="-10" dirty="0">
                <a:latin typeface="Constantia"/>
                <a:cs typeface="Constantia"/>
              </a:rPr>
              <a:t>the total expenditure. </a:t>
            </a:r>
            <a:r>
              <a:rPr sz="1300" spc="-15" dirty="0">
                <a:latin typeface="Constantia"/>
                <a:cs typeface="Constantia"/>
              </a:rPr>
              <a:t>Also, </a:t>
            </a:r>
            <a:r>
              <a:rPr sz="1300" spc="-5" dirty="0">
                <a:latin typeface="Constantia"/>
                <a:cs typeface="Constantia"/>
              </a:rPr>
              <a:t>a </a:t>
            </a:r>
            <a:r>
              <a:rPr sz="1300" spc="-10" dirty="0">
                <a:latin typeface="Constantia"/>
                <a:cs typeface="Constantia"/>
              </a:rPr>
              <a:t>correction term </a:t>
            </a:r>
            <a:r>
              <a:rPr sz="1300" spc="-5" dirty="0">
                <a:latin typeface="Constantia"/>
                <a:cs typeface="Constantia"/>
              </a:rPr>
              <a:t>must be </a:t>
            </a:r>
            <a:r>
              <a:rPr sz="1300" spc="-10" dirty="0">
                <a:latin typeface="Constantia"/>
                <a:cs typeface="Constantia"/>
              </a:rPr>
              <a:t>introduced to account for </a:t>
            </a:r>
            <a:r>
              <a:rPr sz="1300" spc="-5" dirty="0">
                <a:latin typeface="Constantia"/>
                <a:cs typeface="Constantia"/>
              </a:rPr>
              <a:t>imports and  </a:t>
            </a:r>
            <a:r>
              <a:rPr sz="1300" spc="-10" dirty="0">
                <a:latin typeface="Constantia"/>
                <a:cs typeface="Constantia"/>
              </a:rPr>
              <a:t>exports outside the</a:t>
            </a:r>
            <a:r>
              <a:rPr sz="1300" spc="-90" dirty="0">
                <a:latin typeface="Constantia"/>
                <a:cs typeface="Constantia"/>
              </a:rPr>
              <a:t> </a:t>
            </a:r>
            <a:r>
              <a:rPr sz="1300" spc="-25" dirty="0">
                <a:latin typeface="Constantia"/>
                <a:cs typeface="Constantia"/>
              </a:rPr>
              <a:t>boundary.</a:t>
            </a:r>
            <a:endParaRPr sz="13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307"/>
              <a:buFont typeface="Wingdings 2"/>
              <a:buChar char=""/>
              <a:tabLst>
                <a:tab pos="287020" algn="l"/>
              </a:tabLst>
            </a:pPr>
            <a:r>
              <a:rPr sz="1300" spc="-10" dirty="0">
                <a:latin typeface="Constantia"/>
                <a:cs typeface="Constantia"/>
              </a:rPr>
              <a:t>The income </a:t>
            </a:r>
            <a:r>
              <a:rPr sz="1300" spc="-5" dirty="0">
                <a:latin typeface="Constantia"/>
                <a:cs typeface="Constantia"/>
              </a:rPr>
              <a:t>method </a:t>
            </a:r>
            <a:r>
              <a:rPr sz="1300" spc="-15" dirty="0">
                <a:latin typeface="Constantia"/>
                <a:cs typeface="Constantia"/>
              </a:rPr>
              <a:t>works </a:t>
            </a:r>
            <a:r>
              <a:rPr sz="1300" spc="-10" dirty="0">
                <a:latin typeface="Constantia"/>
                <a:cs typeface="Constantia"/>
              </a:rPr>
              <a:t>by </a:t>
            </a:r>
            <a:r>
              <a:rPr sz="1300" spc="-5" dirty="0">
                <a:latin typeface="Constantia"/>
                <a:cs typeface="Constantia"/>
              </a:rPr>
              <a:t>summing the </a:t>
            </a:r>
            <a:r>
              <a:rPr sz="1300" spc="-10" dirty="0">
                <a:latin typeface="Constantia"/>
                <a:cs typeface="Constantia"/>
              </a:rPr>
              <a:t>incomes </a:t>
            </a:r>
            <a:r>
              <a:rPr sz="1300" spc="-5" dirty="0">
                <a:latin typeface="Constantia"/>
                <a:cs typeface="Constantia"/>
              </a:rPr>
              <a:t>of all </a:t>
            </a:r>
            <a:r>
              <a:rPr sz="1300" spc="-10" dirty="0">
                <a:latin typeface="Constantia"/>
                <a:cs typeface="Constantia"/>
              </a:rPr>
              <a:t>producers </a:t>
            </a:r>
            <a:r>
              <a:rPr sz="1300" spc="-5" dirty="0">
                <a:latin typeface="Constantia"/>
                <a:cs typeface="Constantia"/>
              </a:rPr>
              <a:t>within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20" dirty="0">
                <a:latin typeface="Constantia"/>
                <a:cs typeface="Constantia"/>
              </a:rPr>
              <a:t>boundary. </a:t>
            </a:r>
            <a:r>
              <a:rPr sz="1300" spc="-10" dirty="0">
                <a:latin typeface="Constantia"/>
                <a:cs typeface="Constantia"/>
              </a:rPr>
              <a:t>Since what </a:t>
            </a:r>
            <a:r>
              <a:rPr sz="1300" spc="-5" dirty="0">
                <a:latin typeface="Constantia"/>
                <a:cs typeface="Constantia"/>
              </a:rPr>
              <a:t>they  </a:t>
            </a:r>
            <a:r>
              <a:rPr sz="1300" spc="-10" dirty="0">
                <a:latin typeface="Constantia"/>
                <a:cs typeface="Constantia"/>
              </a:rPr>
              <a:t>are </a:t>
            </a:r>
            <a:r>
              <a:rPr sz="1300" spc="-5" dirty="0">
                <a:latin typeface="Constantia"/>
                <a:cs typeface="Constantia"/>
              </a:rPr>
              <a:t>paid is just </a:t>
            </a:r>
            <a:r>
              <a:rPr sz="1300" spc="-10" dirty="0">
                <a:latin typeface="Constantia"/>
                <a:cs typeface="Constantia"/>
              </a:rPr>
              <a:t>the market </a:t>
            </a:r>
            <a:r>
              <a:rPr sz="1300" spc="-5" dirty="0">
                <a:latin typeface="Constantia"/>
                <a:cs typeface="Constantia"/>
              </a:rPr>
              <a:t>value of their </a:t>
            </a:r>
            <a:r>
              <a:rPr sz="1300" spc="-10" dirty="0">
                <a:latin typeface="Constantia"/>
                <a:cs typeface="Constantia"/>
              </a:rPr>
              <a:t>product, </a:t>
            </a:r>
            <a:r>
              <a:rPr sz="1300" spc="-5" dirty="0">
                <a:latin typeface="Constantia"/>
                <a:cs typeface="Constantia"/>
              </a:rPr>
              <a:t>their </a:t>
            </a:r>
            <a:r>
              <a:rPr sz="1300" spc="-10" dirty="0">
                <a:latin typeface="Constantia"/>
                <a:cs typeface="Constantia"/>
              </a:rPr>
              <a:t>total income </a:t>
            </a:r>
            <a:r>
              <a:rPr sz="1300" spc="-5" dirty="0">
                <a:latin typeface="Constantia"/>
                <a:cs typeface="Constantia"/>
              </a:rPr>
              <a:t>must be </a:t>
            </a:r>
            <a:r>
              <a:rPr sz="1300" spc="-10" dirty="0">
                <a:latin typeface="Constantia"/>
                <a:cs typeface="Constantia"/>
              </a:rPr>
              <a:t>the total value </a:t>
            </a:r>
            <a:r>
              <a:rPr sz="1300" spc="-5" dirty="0">
                <a:latin typeface="Constantia"/>
                <a:cs typeface="Constantia"/>
              </a:rPr>
              <a:t>of </a:t>
            </a:r>
            <a:r>
              <a:rPr sz="1300" spc="-10" dirty="0">
                <a:latin typeface="Constantia"/>
                <a:cs typeface="Constantia"/>
              </a:rPr>
              <a:t>the product.  </a:t>
            </a:r>
            <a:r>
              <a:rPr sz="1300" spc="-25" dirty="0">
                <a:latin typeface="Constantia"/>
                <a:cs typeface="Constantia"/>
              </a:rPr>
              <a:t>Wages, </a:t>
            </a:r>
            <a:r>
              <a:rPr sz="1300" spc="-10" dirty="0">
                <a:latin typeface="Constantia"/>
                <a:cs typeface="Constantia"/>
              </a:rPr>
              <a:t>proprietor's incomes, </a:t>
            </a:r>
            <a:r>
              <a:rPr sz="1300" spc="-5" dirty="0">
                <a:latin typeface="Constantia"/>
                <a:cs typeface="Constantia"/>
              </a:rPr>
              <a:t>and </a:t>
            </a:r>
            <a:r>
              <a:rPr sz="1300" spc="-15" dirty="0">
                <a:latin typeface="Constantia"/>
                <a:cs typeface="Constantia"/>
              </a:rPr>
              <a:t>corporate </a:t>
            </a:r>
            <a:r>
              <a:rPr sz="1300" spc="-5" dirty="0">
                <a:latin typeface="Constantia"/>
                <a:cs typeface="Constantia"/>
              </a:rPr>
              <a:t>profits </a:t>
            </a:r>
            <a:r>
              <a:rPr sz="1300" spc="-15" dirty="0">
                <a:latin typeface="Constantia"/>
                <a:cs typeface="Constantia"/>
              </a:rPr>
              <a:t>are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major subdivisions of</a:t>
            </a:r>
            <a:r>
              <a:rPr sz="1300" spc="-14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income.</a:t>
            </a:r>
            <a:endParaRPr sz="13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28600"/>
            <a:ext cx="73279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latin typeface="Calibri"/>
                <a:cs typeface="Calibri"/>
              </a:rPr>
              <a:t>Firms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0600"/>
            <a:ext cx="8082280" cy="4725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lnSpc>
                <a:spcPts val="21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Provide consumers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5" dirty="0">
                <a:latin typeface="Constantia"/>
                <a:cs typeface="Constantia"/>
              </a:rPr>
              <a:t>goods </a:t>
            </a:r>
            <a:r>
              <a:rPr sz="2800" spc="-5" dirty="0">
                <a:latin typeface="Constantia"/>
                <a:cs typeface="Constantia"/>
              </a:rPr>
              <a:t>and services </a:t>
            </a:r>
            <a:r>
              <a:rPr sz="2800" spc="-10" dirty="0">
                <a:latin typeface="Constantia"/>
                <a:cs typeface="Constantia"/>
              </a:rPr>
              <a:t>in </a:t>
            </a:r>
            <a:r>
              <a:rPr sz="2800" spc="-15" dirty="0">
                <a:latin typeface="Constantia"/>
                <a:cs typeface="Constantia"/>
              </a:rPr>
              <a:t>exchange </a:t>
            </a:r>
            <a:r>
              <a:rPr sz="2800" spc="-10" dirty="0">
                <a:latin typeface="Constantia"/>
                <a:cs typeface="Constantia"/>
              </a:rPr>
              <a:t>for</a:t>
            </a:r>
            <a:r>
              <a:rPr sz="2800" spc="20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consumer</a:t>
            </a:r>
            <a:endParaRPr sz="2800">
              <a:latin typeface="Constantia"/>
              <a:cs typeface="Constantia"/>
            </a:endParaRPr>
          </a:p>
          <a:p>
            <a:pPr marL="286385" algn="just">
              <a:lnSpc>
                <a:spcPts val="2160"/>
              </a:lnSpc>
            </a:pPr>
            <a:r>
              <a:rPr sz="2800" spc="-10" dirty="0">
                <a:latin typeface="Constantia"/>
                <a:cs typeface="Constantia"/>
              </a:rPr>
              <a:t>expenditure </a:t>
            </a:r>
            <a:r>
              <a:rPr sz="2800" dirty="0">
                <a:latin typeface="Constantia"/>
                <a:cs typeface="Constantia"/>
              </a:rPr>
              <a:t>and </a:t>
            </a:r>
            <a:r>
              <a:rPr sz="2800" spc="-5" dirty="0">
                <a:latin typeface="Constantia"/>
                <a:cs typeface="Constantia"/>
              </a:rPr>
              <a:t>"factors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production" from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households.</a:t>
            </a:r>
            <a:endParaRPr sz="28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Human </a:t>
            </a:r>
            <a:r>
              <a:rPr sz="2800" spc="-5" dirty="0">
                <a:latin typeface="Constantia"/>
                <a:cs typeface="Constantia"/>
              </a:rPr>
              <a:t>wants </a:t>
            </a:r>
            <a:r>
              <a:rPr sz="2800" spc="-15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unlimited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are </a:t>
            </a:r>
            <a:r>
              <a:rPr sz="2800" spc="-5" dirty="0">
                <a:latin typeface="Constantia"/>
                <a:cs typeface="Constantia"/>
              </a:rPr>
              <a:t>of recurring </a:t>
            </a:r>
            <a:r>
              <a:rPr sz="2800" spc="-10" dirty="0">
                <a:latin typeface="Constantia"/>
                <a:cs typeface="Constantia"/>
              </a:rPr>
              <a:t>nature  therefore, production </a:t>
            </a:r>
            <a:r>
              <a:rPr sz="2800" spc="-15" dirty="0">
                <a:latin typeface="Constantia"/>
                <a:cs typeface="Constantia"/>
              </a:rPr>
              <a:t>process </a:t>
            </a:r>
            <a:r>
              <a:rPr sz="2800" spc="-5" dirty="0">
                <a:latin typeface="Constantia"/>
                <a:cs typeface="Constantia"/>
              </a:rPr>
              <a:t>remains </a:t>
            </a:r>
            <a:r>
              <a:rPr sz="2800" dirty="0">
                <a:latin typeface="Constantia"/>
                <a:cs typeface="Constantia"/>
              </a:rPr>
              <a:t>a </a:t>
            </a:r>
            <a:r>
              <a:rPr sz="2800" spc="-10" dirty="0">
                <a:latin typeface="Constantia"/>
                <a:cs typeface="Constantia"/>
              </a:rPr>
              <a:t>continuous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dirty="0">
                <a:latin typeface="Constantia"/>
                <a:cs typeface="Constantia"/>
              </a:rPr>
              <a:t>demanding  </a:t>
            </a:r>
            <a:r>
              <a:rPr sz="2800" spc="-15" dirty="0">
                <a:latin typeface="Constantia"/>
                <a:cs typeface="Constantia"/>
              </a:rPr>
              <a:t>process.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-5" dirty="0">
                <a:latin typeface="Constantia"/>
                <a:cs typeface="Constantia"/>
              </a:rPr>
              <a:t>this </a:t>
            </a:r>
            <a:r>
              <a:rPr sz="2800" spc="-15" dirty="0">
                <a:latin typeface="Constantia"/>
                <a:cs typeface="Constantia"/>
              </a:rPr>
              <a:t>process, </a:t>
            </a:r>
            <a:r>
              <a:rPr sz="2800" spc="-5" dirty="0">
                <a:latin typeface="Constantia"/>
                <a:cs typeface="Constantia"/>
              </a:rPr>
              <a:t>household </a:t>
            </a:r>
            <a:r>
              <a:rPr sz="2800" spc="-10" dirty="0">
                <a:latin typeface="Constantia"/>
                <a:cs typeface="Constantia"/>
              </a:rPr>
              <a:t>sector </a:t>
            </a:r>
            <a:r>
              <a:rPr sz="2800" spc="-15" dirty="0">
                <a:latin typeface="Constantia"/>
                <a:cs typeface="Constantia"/>
              </a:rPr>
              <a:t>provides </a:t>
            </a:r>
            <a:r>
              <a:rPr sz="2800" spc="-10" dirty="0">
                <a:latin typeface="Constantia"/>
                <a:cs typeface="Constantia"/>
              </a:rPr>
              <a:t>various factors </a:t>
            </a:r>
            <a:r>
              <a:rPr sz="2800" spc="-20" dirty="0">
                <a:latin typeface="Constantia"/>
                <a:cs typeface="Constantia"/>
              </a:rPr>
              <a:t>of  </a:t>
            </a:r>
            <a:r>
              <a:rPr sz="2800" spc="-10" dirty="0">
                <a:latin typeface="Constantia"/>
                <a:cs typeface="Constantia"/>
              </a:rPr>
              <a:t>production such </a:t>
            </a:r>
            <a:r>
              <a:rPr sz="2800" spc="-5" dirty="0">
                <a:latin typeface="Constantia"/>
                <a:cs typeface="Constantia"/>
              </a:rPr>
              <a:t>as </a:t>
            </a:r>
            <a:r>
              <a:rPr sz="2800" dirty="0">
                <a:latin typeface="Constantia"/>
                <a:cs typeface="Constantia"/>
              </a:rPr>
              <a:t>land, </a:t>
            </a:r>
            <a:r>
              <a:rPr sz="2800" spc="-30" dirty="0">
                <a:latin typeface="Constantia"/>
                <a:cs typeface="Constantia"/>
              </a:rPr>
              <a:t>labor, </a:t>
            </a:r>
            <a:r>
              <a:rPr sz="2800" spc="-5" dirty="0">
                <a:latin typeface="Constantia"/>
                <a:cs typeface="Constantia"/>
              </a:rPr>
              <a:t>capital and </a:t>
            </a:r>
            <a:r>
              <a:rPr sz="2800" spc="-10" dirty="0">
                <a:latin typeface="Constantia"/>
                <a:cs typeface="Constantia"/>
              </a:rPr>
              <a:t>enterprise </a:t>
            </a:r>
            <a:r>
              <a:rPr sz="2800" spc="-20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producers </a:t>
            </a:r>
            <a:r>
              <a:rPr sz="2800" spc="-15" dirty="0">
                <a:latin typeface="Constantia"/>
                <a:cs typeface="Constantia"/>
              </a:rPr>
              <a:t>who  </a:t>
            </a:r>
            <a:r>
              <a:rPr sz="2800" spc="-10" dirty="0">
                <a:latin typeface="Constantia"/>
                <a:cs typeface="Constantia"/>
              </a:rPr>
              <a:t>produce </a:t>
            </a:r>
            <a:r>
              <a:rPr sz="2800" spc="-15" dirty="0">
                <a:latin typeface="Constantia"/>
                <a:cs typeface="Constantia"/>
              </a:rPr>
              <a:t>by goods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dirty="0">
                <a:latin typeface="Constantia"/>
                <a:cs typeface="Constantia"/>
              </a:rPr>
              <a:t>services </a:t>
            </a:r>
            <a:r>
              <a:rPr sz="2800" spc="-15" dirty="0">
                <a:latin typeface="Constantia"/>
                <a:cs typeface="Constantia"/>
              </a:rPr>
              <a:t>by coordinating </a:t>
            </a:r>
            <a:r>
              <a:rPr sz="2800" spc="-5" dirty="0">
                <a:latin typeface="Constantia"/>
                <a:cs typeface="Constantia"/>
              </a:rPr>
              <a:t>them</a:t>
            </a:r>
            <a:r>
              <a:rPr sz="2800" spc="-5">
                <a:latin typeface="Constantia"/>
                <a:cs typeface="Constantia"/>
              </a:rPr>
              <a:t>. </a:t>
            </a:r>
            <a:endParaRPr lang="en-US" sz="2800" spc="-5" dirty="0" smtClean="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sz="2800" spc="-10" smtClean="0">
                <a:latin typeface="Constantia"/>
                <a:cs typeface="Constantia"/>
              </a:rPr>
              <a:t>Producers </a:t>
            </a:r>
            <a:r>
              <a:rPr sz="2800" spc="-5" dirty="0">
                <a:latin typeface="Constantia"/>
                <a:cs typeface="Constantia"/>
              </a:rPr>
              <a:t>or  business </a:t>
            </a:r>
            <a:r>
              <a:rPr sz="2800" spc="-10" dirty="0">
                <a:latin typeface="Constantia"/>
                <a:cs typeface="Constantia"/>
              </a:rPr>
              <a:t>sector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-10" dirty="0">
                <a:latin typeface="Constantia"/>
                <a:cs typeface="Constantia"/>
              </a:rPr>
              <a:t>return makes payments </a:t>
            </a:r>
            <a:r>
              <a:rPr sz="2800" dirty="0">
                <a:latin typeface="Constantia"/>
                <a:cs typeface="Constantia"/>
              </a:rPr>
              <a:t>in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form </a:t>
            </a:r>
            <a:r>
              <a:rPr sz="2800" spc="-5" dirty="0">
                <a:latin typeface="Constantia"/>
                <a:cs typeface="Constantia"/>
              </a:rPr>
              <a:t>of  rent,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wages,</a:t>
            </a:r>
            <a:r>
              <a:rPr sz="2800" spc="-10" dirty="0">
                <a:latin typeface="Constantia"/>
                <a:cs typeface="Constantia"/>
              </a:rPr>
              <a:t> interest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profits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to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household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30">
                <a:latin typeface="Constantia"/>
                <a:cs typeface="Constantia"/>
              </a:rPr>
              <a:t>sector</a:t>
            </a:r>
            <a:r>
              <a:rPr sz="2800" spc="-30" smtClean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508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latin typeface="Calibri"/>
                <a:cs typeface="Calibri"/>
              </a:rPr>
              <a:t>The output</a:t>
            </a:r>
            <a:r>
              <a:rPr sz="5000" b="0" spc="-70" dirty="0">
                <a:latin typeface="Calibri"/>
                <a:cs typeface="Calibri"/>
              </a:rPr>
              <a:t> </a:t>
            </a:r>
            <a:r>
              <a:rPr sz="5000" b="0" spc="-20" dirty="0">
                <a:latin typeface="Calibri"/>
                <a:cs typeface="Calibri"/>
              </a:rPr>
              <a:t>approach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2366"/>
            <a:ext cx="8078470" cy="3829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1730"/>
              </a:lnSpc>
              <a:spcBef>
                <a:spcPts val="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600" spc="-5" dirty="0">
                <a:latin typeface="Constantia"/>
                <a:cs typeface="Constantia"/>
              </a:rPr>
              <a:t>The output </a:t>
            </a:r>
            <a:r>
              <a:rPr sz="1600" spc="-10" dirty="0">
                <a:latin typeface="Constantia"/>
                <a:cs typeface="Constantia"/>
              </a:rPr>
              <a:t>approach </a:t>
            </a:r>
            <a:r>
              <a:rPr sz="1600" spc="-5" dirty="0">
                <a:latin typeface="Constantia"/>
                <a:cs typeface="Constantia"/>
              </a:rPr>
              <a:t>focuses </a:t>
            </a:r>
            <a:r>
              <a:rPr sz="1600" dirty="0">
                <a:latin typeface="Constantia"/>
                <a:cs typeface="Constantia"/>
              </a:rPr>
              <a:t>on </a:t>
            </a:r>
            <a:r>
              <a:rPr sz="1600" spc="-5" dirty="0">
                <a:latin typeface="Constantia"/>
                <a:cs typeface="Constantia"/>
              </a:rPr>
              <a:t>finding </a:t>
            </a:r>
            <a:r>
              <a:rPr sz="1600" spc="-10" dirty="0">
                <a:latin typeface="Constantia"/>
                <a:cs typeface="Constantia"/>
              </a:rPr>
              <a:t>the total </a:t>
            </a:r>
            <a:r>
              <a:rPr sz="1600" spc="-5" dirty="0">
                <a:latin typeface="Constantia"/>
                <a:cs typeface="Constantia"/>
              </a:rPr>
              <a:t>output </a:t>
            </a:r>
            <a:r>
              <a:rPr sz="1600" dirty="0">
                <a:latin typeface="Constantia"/>
                <a:cs typeface="Constantia"/>
              </a:rPr>
              <a:t>of </a:t>
            </a:r>
            <a:r>
              <a:rPr sz="1600" spc="-5" dirty="0">
                <a:latin typeface="Constantia"/>
                <a:cs typeface="Constantia"/>
              </a:rPr>
              <a:t>a nation </a:t>
            </a:r>
            <a:r>
              <a:rPr sz="1600" spc="-10" dirty="0">
                <a:latin typeface="Constantia"/>
                <a:cs typeface="Constantia"/>
              </a:rPr>
              <a:t>by directly</a:t>
            </a:r>
            <a:r>
              <a:rPr sz="1600" spc="1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finding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730"/>
              </a:lnSpc>
            </a:pPr>
            <a:r>
              <a:rPr sz="1600" spc="-5" dirty="0">
                <a:latin typeface="Constantia"/>
                <a:cs typeface="Constantia"/>
              </a:rPr>
              <a:t>the</a:t>
            </a:r>
            <a:r>
              <a:rPr sz="1600" spc="-8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total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value</a:t>
            </a:r>
            <a:r>
              <a:rPr sz="1600" spc="-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of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all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goods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and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services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nation</a:t>
            </a:r>
            <a:r>
              <a:rPr sz="1600" spc="-3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produces.</a:t>
            </a:r>
            <a:endParaRPr sz="16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-5" dirty="0">
                <a:latin typeface="Constantia"/>
                <a:cs typeface="Constantia"/>
              </a:rPr>
              <a:t>Because of </a:t>
            </a:r>
            <a:r>
              <a:rPr sz="1600" spc="-10" dirty="0">
                <a:latin typeface="Constantia"/>
                <a:cs typeface="Constantia"/>
              </a:rPr>
              <a:t>the </a:t>
            </a:r>
            <a:r>
              <a:rPr sz="1600" spc="-5" dirty="0">
                <a:latin typeface="Constantia"/>
                <a:cs typeface="Constantia"/>
              </a:rPr>
              <a:t>complication of the multiple </a:t>
            </a:r>
            <a:r>
              <a:rPr sz="1600" spc="-10" dirty="0">
                <a:latin typeface="Constantia"/>
                <a:cs typeface="Constantia"/>
              </a:rPr>
              <a:t>stages </a:t>
            </a:r>
            <a:r>
              <a:rPr sz="1600" dirty="0">
                <a:latin typeface="Constantia"/>
                <a:cs typeface="Constantia"/>
              </a:rPr>
              <a:t>in </a:t>
            </a:r>
            <a:r>
              <a:rPr sz="1600" spc="-10" dirty="0">
                <a:latin typeface="Constantia"/>
                <a:cs typeface="Constantia"/>
              </a:rPr>
              <a:t>the production </a:t>
            </a:r>
            <a:r>
              <a:rPr sz="1600" dirty="0">
                <a:latin typeface="Constantia"/>
                <a:cs typeface="Constantia"/>
              </a:rPr>
              <a:t>of </a:t>
            </a:r>
            <a:r>
              <a:rPr sz="1600" spc="-5" dirty="0">
                <a:latin typeface="Constantia"/>
                <a:cs typeface="Constantia"/>
              </a:rPr>
              <a:t>a </a:t>
            </a:r>
            <a:r>
              <a:rPr sz="1600" spc="-15" dirty="0">
                <a:latin typeface="Constantia"/>
                <a:cs typeface="Constantia"/>
              </a:rPr>
              <a:t>good </a:t>
            </a:r>
            <a:r>
              <a:rPr sz="1600" spc="-5" dirty="0">
                <a:latin typeface="Constantia"/>
                <a:cs typeface="Constantia"/>
              </a:rPr>
              <a:t>or  service, </a:t>
            </a:r>
            <a:r>
              <a:rPr sz="1600" spc="-10" dirty="0">
                <a:latin typeface="Constantia"/>
                <a:cs typeface="Constantia"/>
              </a:rPr>
              <a:t>only the </a:t>
            </a:r>
            <a:r>
              <a:rPr sz="1600" dirty="0">
                <a:latin typeface="Constantia"/>
                <a:cs typeface="Constantia"/>
              </a:rPr>
              <a:t>final </a:t>
            </a:r>
            <a:r>
              <a:rPr sz="1600" spc="-5" dirty="0">
                <a:latin typeface="Constantia"/>
                <a:cs typeface="Constantia"/>
              </a:rPr>
              <a:t>value of a </a:t>
            </a:r>
            <a:r>
              <a:rPr sz="1600" spc="-15" dirty="0">
                <a:latin typeface="Constantia"/>
                <a:cs typeface="Constantia"/>
              </a:rPr>
              <a:t>good </a:t>
            </a:r>
            <a:r>
              <a:rPr sz="1600" spc="-5" dirty="0">
                <a:latin typeface="Constantia"/>
                <a:cs typeface="Constantia"/>
              </a:rPr>
              <a:t>or service is included </a:t>
            </a:r>
            <a:r>
              <a:rPr sz="1600" dirty="0">
                <a:latin typeface="Constantia"/>
                <a:cs typeface="Constantia"/>
              </a:rPr>
              <a:t>in </a:t>
            </a:r>
            <a:r>
              <a:rPr sz="1600" spc="-10" dirty="0">
                <a:latin typeface="Constantia"/>
                <a:cs typeface="Constantia"/>
              </a:rPr>
              <a:t>the total </a:t>
            </a:r>
            <a:r>
              <a:rPr sz="1600" spc="-5" dirty="0">
                <a:latin typeface="Constantia"/>
                <a:cs typeface="Constantia"/>
              </a:rPr>
              <a:t>output. This  </a:t>
            </a:r>
            <a:r>
              <a:rPr sz="1600" spc="-20" dirty="0">
                <a:latin typeface="Constantia"/>
                <a:cs typeface="Constantia"/>
              </a:rPr>
              <a:t>avoids </a:t>
            </a:r>
            <a:r>
              <a:rPr sz="1600" dirty="0">
                <a:latin typeface="Constantia"/>
                <a:cs typeface="Constantia"/>
              </a:rPr>
              <a:t>an </a:t>
            </a:r>
            <a:r>
              <a:rPr sz="1600" spc="-5" dirty="0">
                <a:latin typeface="Constantia"/>
                <a:cs typeface="Constantia"/>
              </a:rPr>
              <a:t>issue </a:t>
            </a:r>
            <a:r>
              <a:rPr sz="1600" spc="-10" dirty="0">
                <a:latin typeface="Constantia"/>
                <a:cs typeface="Constantia"/>
              </a:rPr>
              <a:t>often </a:t>
            </a:r>
            <a:r>
              <a:rPr sz="1600" spc="-5" dirty="0">
                <a:latin typeface="Constantia"/>
                <a:cs typeface="Constantia"/>
              </a:rPr>
              <a:t>called 'double </a:t>
            </a:r>
            <a:r>
              <a:rPr sz="1600" spc="-10" dirty="0">
                <a:latin typeface="Constantia"/>
                <a:cs typeface="Constantia"/>
              </a:rPr>
              <a:t>counting', wherein the total </a:t>
            </a:r>
            <a:r>
              <a:rPr sz="1600" spc="-5" dirty="0">
                <a:latin typeface="Constantia"/>
                <a:cs typeface="Constantia"/>
              </a:rPr>
              <a:t>value of a </a:t>
            </a:r>
            <a:r>
              <a:rPr sz="1600" spc="-15" dirty="0">
                <a:latin typeface="Constantia"/>
                <a:cs typeface="Constantia"/>
              </a:rPr>
              <a:t>good </a:t>
            </a:r>
            <a:r>
              <a:rPr sz="1600" spc="-5" dirty="0">
                <a:latin typeface="Constantia"/>
                <a:cs typeface="Constantia"/>
              </a:rPr>
              <a:t>is  included </a:t>
            </a:r>
            <a:r>
              <a:rPr sz="1600" spc="-15" dirty="0">
                <a:latin typeface="Constantia"/>
                <a:cs typeface="Constantia"/>
              </a:rPr>
              <a:t>several </a:t>
            </a:r>
            <a:r>
              <a:rPr sz="1600" spc="-5" dirty="0">
                <a:latin typeface="Constantia"/>
                <a:cs typeface="Constantia"/>
              </a:rPr>
              <a:t>times in national output, </a:t>
            </a:r>
            <a:r>
              <a:rPr sz="1600" spc="-10" dirty="0">
                <a:latin typeface="Constantia"/>
                <a:cs typeface="Constantia"/>
              </a:rPr>
              <a:t>by counting </a:t>
            </a:r>
            <a:r>
              <a:rPr sz="1600" spc="-5" dirty="0">
                <a:latin typeface="Constantia"/>
                <a:cs typeface="Constantia"/>
              </a:rPr>
              <a:t>it </a:t>
            </a:r>
            <a:r>
              <a:rPr sz="1600" spc="-10" dirty="0">
                <a:latin typeface="Constantia"/>
                <a:cs typeface="Constantia"/>
              </a:rPr>
              <a:t>repeatedly </a:t>
            </a:r>
            <a:r>
              <a:rPr sz="1600" spc="-5" dirty="0">
                <a:latin typeface="Constantia"/>
                <a:cs typeface="Constantia"/>
              </a:rPr>
              <a:t>in </a:t>
            </a:r>
            <a:r>
              <a:rPr sz="1600" spc="-15" dirty="0">
                <a:latin typeface="Constantia"/>
                <a:cs typeface="Constantia"/>
              </a:rPr>
              <a:t>several </a:t>
            </a:r>
            <a:r>
              <a:rPr sz="1600" spc="-10" dirty="0">
                <a:latin typeface="Constantia"/>
                <a:cs typeface="Constantia"/>
              </a:rPr>
              <a:t>stages </a:t>
            </a:r>
            <a:r>
              <a:rPr sz="1600" spc="-5" dirty="0">
                <a:latin typeface="Constantia"/>
                <a:cs typeface="Constantia"/>
              </a:rPr>
              <a:t>of  </a:t>
            </a:r>
            <a:r>
              <a:rPr sz="1600" spc="-10" dirty="0">
                <a:latin typeface="Constantia"/>
                <a:cs typeface="Constantia"/>
              </a:rPr>
              <a:t>production. </a:t>
            </a:r>
            <a:r>
              <a:rPr sz="1600" spc="-5" dirty="0">
                <a:latin typeface="Constantia"/>
                <a:cs typeface="Constantia"/>
              </a:rPr>
              <a:t>In the example </a:t>
            </a:r>
            <a:r>
              <a:rPr sz="1600" dirty="0">
                <a:latin typeface="Constantia"/>
                <a:cs typeface="Constantia"/>
              </a:rPr>
              <a:t>of </a:t>
            </a:r>
            <a:r>
              <a:rPr sz="1600" spc="-10" dirty="0">
                <a:latin typeface="Constantia"/>
                <a:cs typeface="Constantia"/>
              </a:rPr>
              <a:t>meat production, the </a:t>
            </a:r>
            <a:r>
              <a:rPr sz="1600" spc="-5" dirty="0">
                <a:latin typeface="Constantia"/>
                <a:cs typeface="Constantia"/>
              </a:rPr>
              <a:t>value of </a:t>
            </a:r>
            <a:r>
              <a:rPr sz="1600" spc="-10" dirty="0">
                <a:latin typeface="Constantia"/>
                <a:cs typeface="Constantia"/>
              </a:rPr>
              <a:t>the </a:t>
            </a:r>
            <a:r>
              <a:rPr sz="1600" spc="-15" dirty="0">
                <a:latin typeface="Constantia"/>
                <a:cs typeface="Constantia"/>
              </a:rPr>
              <a:t>good </a:t>
            </a:r>
            <a:r>
              <a:rPr sz="1600" spc="-10" dirty="0">
                <a:latin typeface="Constantia"/>
                <a:cs typeface="Constantia"/>
              </a:rPr>
              <a:t>from the </a:t>
            </a:r>
            <a:r>
              <a:rPr sz="1600" spc="-5" dirty="0">
                <a:latin typeface="Constantia"/>
                <a:cs typeface="Constantia"/>
              </a:rPr>
              <a:t>farm </a:t>
            </a:r>
            <a:r>
              <a:rPr sz="1600" spc="-15" dirty="0">
                <a:latin typeface="Constantia"/>
                <a:cs typeface="Constantia"/>
              </a:rPr>
              <a:t>may  </a:t>
            </a:r>
            <a:r>
              <a:rPr sz="1600" spc="-5" dirty="0">
                <a:latin typeface="Constantia"/>
                <a:cs typeface="Constantia"/>
              </a:rPr>
              <a:t>be P10, </a:t>
            </a:r>
            <a:r>
              <a:rPr sz="1600" spc="-10" dirty="0">
                <a:latin typeface="Constantia"/>
                <a:cs typeface="Constantia"/>
              </a:rPr>
              <a:t>then </a:t>
            </a:r>
            <a:r>
              <a:rPr sz="1600" spc="-5" dirty="0">
                <a:latin typeface="Constantia"/>
                <a:cs typeface="Constantia"/>
              </a:rPr>
              <a:t>P30 </a:t>
            </a:r>
            <a:r>
              <a:rPr sz="1600" spc="-10" dirty="0">
                <a:latin typeface="Constantia"/>
                <a:cs typeface="Constantia"/>
              </a:rPr>
              <a:t>from the butchers, </a:t>
            </a:r>
            <a:r>
              <a:rPr sz="1600" spc="-5" dirty="0">
                <a:latin typeface="Constantia"/>
                <a:cs typeface="Constantia"/>
              </a:rPr>
              <a:t>and then P60 </a:t>
            </a:r>
            <a:r>
              <a:rPr sz="1600" spc="-10" dirty="0">
                <a:latin typeface="Constantia"/>
                <a:cs typeface="Constantia"/>
              </a:rPr>
              <a:t>from the supermarket. </a:t>
            </a:r>
            <a:r>
              <a:rPr sz="1600" spc="-5" dirty="0">
                <a:latin typeface="Constantia"/>
                <a:cs typeface="Constantia"/>
              </a:rPr>
              <a:t>The value that  should be included in </a:t>
            </a:r>
            <a:r>
              <a:rPr sz="1600" dirty="0">
                <a:latin typeface="Constantia"/>
                <a:cs typeface="Constantia"/>
              </a:rPr>
              <a:t>final </a:t>
            </a:r>
            <a:r>
              <a:rPr sz="1600" spc="-5" dirty="0">
                <a:latin typeface="Constantia"/>
                <a:cs typeface="Constantia"/>
              </a:rPr>
              <a:t>national output should be P60, not </a:t>
            </a:r>
            <a:r>
              <a:rPr sz="1600" spc="-10" dirty="0">
                <a:latin typeface="Constantia"/>
                <a:cs typeface="Constantia"/>
              </a:rPr>
              <a:t>the </a:t>
            </a:r>
            <a:r>
              <a:rPr sz="1600" spc="-5" dirty="0">
                <a:latin typeface="Constantia"/>
                <a:cs typeface="Constantia"/>
              </a:rPr>
              <a:t>sum of all those  numbers, P100. The values added at each </a:t>
            </a:r>
            <a:r>
              <a:rPr sz="1600" spc="-10" dirty="0">
                <a:latin typeface="Constantia"/>
                <a:cs typeface="Constantia"/>
              </a:rPr>
              <a:t>stage </a:t>
            </a:r>
            <a:r>
              <a:rPr sz="1600" spc="-5" dirty="0">
                <a:latin typeface="Constantia"/>
                <a:cs typeface="Constantia"/>
              </a:rPr>
              <a:t>of </a:t>
            </a:r>
            <a:r>
              <a:rPr sz="1600" spc="-10" dirty="0">
                <a:latin typeface="Constantia"/>
                <a:cs typeface="Constantia"/>
              </a:rPr>
              <a:t>production </a:t>
            </a:r>
            <a:r>
              <a:rPr sz="1600" spc="-20" dirty="0">
                <a:latin typeface="Constantia"/>
                <a:cs typeface="Constantia"/>
              </a:rPr>
              <a:t>over </a:t>
            </a:r>
            <a:r>
              <a:rPr sz="1600" spc="-5" dirty="0">
                <a:latin typeface="Constantia"/>
                <a:cs typeface="Constantia"/>
              </a:rPr>
              <a:t>the </a:t>
            </a:r>
            <a:r>
              <a:rPr sz="1600" spc="-10" dirty="0">
                <a:latin typeface="Constantia"/>
                <a:cs typeface="Constantia"/>
              </a:rPr>
              <a:t>previous stage </a:t>
            </a:r>
            <a:r>
              <a:rPr sz="1600" spc="-15" dirty="0">
                <a:latin typeface="Constantia"/>
                <a:cs typeface="Constantia"/>
              </a:rPr>
              <a:t>are  respectively </a:t>
            </a:r>
            <a:r>
              <a:rPr sz="1600" spc="-5" dirty="0">
                <a:latin typeface="Constantia"/>
                <a:cs typeface="Constantia"/>
              </a:rPr>
              <a:t>P10, </a:t>
            </a:r>
            <a:r>
              <a:rPr sz="1600" spc="-10" dirty="0">
                <a:latin typeface="Constantia"/>
                <a:cs typeface="Constantia"/>
              </a:rPr>
              <a:t>P20, </a:t>
            </a:r>
            <a:r>
              <a:rPr sz="1600" spc="-5" dirty="0">
                <a:latin typeface="Constantia"/>
                <a:cs typeface="Constantia"/>
              </a:rPr>
              <a:t>and P30. Their sum </a:t>
            </a:r>
            <a:r>
              <a:rPr sz="1600" spc="-15" dirty="0">
                <a:latin typeface="Constantia"/>
                <a:cs typeface="Constantia"/>
              </a:rPr>
              <a:t>gives </a:t>
            </a:r>
            <a:r>
              <a:rPr sz="1600" spc="-5" dirty="0">
                <a:latin typeface="Constantia"/>
                <a:cs typeface="Constantia"/>
              </a:rPr>
              <a:t>an </a:t>
            </a:r>
            <a:r>
              <a:rPr sz="1600" spc="-10" dirty="0">
                <a:latin typeface="Constantia"/>
                <a:cs typeface="Constantia"/>
              </a:rPr>
              <a:t>alternative </a:t>
            </a:r>
            <a:r>
              <a:rPr sz="1600" spc="-25" dirty="0">
                <a:latin typeface="Constantia"/>
                <a:cs typeface="Constantia"/>
              </a:rPr>
              <a:t>way </a:t>
            </a:r>
            <a:r>
              <a:rPr sz="1600" spc="-5" dirty="0">
                <a:latin typeface="Constantia"/>
                <a:cs typeface="Constantia"/>
              </a:rPr>
              <a:t>of </a:t>
            </a:r>
            <a:r>
              <a:rPr sz="1600" spc="-10" dirty="0">
                <a:latin typeface="Constantia"/>
                <a:cs typeface="Constantia"/>
              </a:rPr>
              <a:t>calculating the value  </a:t>
            </a:r>
            <a:r>
              <a:rPr sz="1600" spc="-5" dirty="0">
                <a:latin typeface="Constantia"/>
                <a:cs typeface="Constantia"/>
              </a:rPr>
              <a:t>of </a:t>
            </a:r>
            <a:r>
              <a:rPr sz="1600" dirty="0">
                <a:latin typeface="Constantia"/>
                <a:cs typeface="Constantia"/>
              </a:rPr>
              <a:t>final</a:t>
            </a:r>
            <a:r>
              <a:rPr sz="1600" spc="-5" dirty="0">
                <a:latin typeface="Constantia"/>
                <a:cs typeface="Constantia"/>
              </a:rPr>
              <a:t> output.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 2"/>
              <a:buChar char=""/>
            </a:pPr>
            <a:endParaRPr sz="16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600" spc="-15" dirty="0">
                <a:latin typeface="Constantia"/>
                <a:cs typeface="Constantia"/>
              </a:rPr>
              <a:t>Formula:</a:t>
            </a:r>
            <a:endParaRPr sz="1600">
              <a:latin typeface="Constantia"/>
              <a:cs typeface="Constantia"/>
            </a:endParaRPr>
          </a:p>
          <a:p>
            <a:pPr marL="286385" marR="5080" indent="640080">
              <a:lnSpc>
                <a:spcPct val="80000"/>
              </a:lnSpc>
              <a:spcBef>
                <a:spcPts val="384"/>
              </a:spcBef>
            </a:pPr>
            <a:r>
              <a:rPr sz="1600" spc="-5" dirty="0">
                <a:latin typeface="Constantia"/>
                <a:cs typeface="Constantia"/>
              </a:rPr>
              <a:t>GDP(gross domestic </a:t>
            </a:r>
            <a:r>
              <a:rPr sz="1600" spc="-10" dirty="0">
                <a:latin typeface="Constantia"/>
                <a:cs typeface="Constantia"/>
              </a:rPr>
              <a:t>product) </a:t>
            </a:r>
            <a:r>
              <a:rPr sz="1600" spc="-5" dirty="0">
                <a:latin typeface="Constantia"/>
                <a:cs typeface="Constantia"/>
              </a:rPr>
              <a:t>at </a:t>
            </a:r>
            <a:r>
              <a:rPr sz="1600" spc="-15" dirty="0">
                <a:latin typeface="Constantia"/>
                <a:cs typeface="Constantia"/>
              </a:rPr>
              <a:t>market price </a:t>
            </a:r>
            <a:r>
              <a:rPr sz="1600" spc="-5" dirty="0">
                <a:latin typeface="Constantia"/>
                <a:cs typeface="Constantia"/>
              </a:rPr>
              <a:t>= value of output </a:t>
            </a:r>
            <a:r>
              <a:rPr sz="1600" dirty="0">
                <a:latin typeface="Constantia"/>
                <a:cs typeface="Constantia"/>
              </a:rPr>
              <a:t>in an </a:t>
            </a:r>
            <a:r>
              <a:rPr sz="1600" spc="-15" dirty="0">
                <a:latin typeface="Constantia"/>
                <a:cs typeface="Constantia"/>
              </a:rPr>
              <a:t>economy </a:t>
            </a:r>
            <a:r>
              <a:rPr sz="1600" spc="0" dirty="0">
                <a:latin typeface="Constantia"/>
                <a:cs typeface="Constantia"/>
              </a:rPr>
              <a:t>in  </a:t>
            </a:r>
            <a:r>
              <a:rPr sz="1600" spc="-10" dirty="0">
                <a:latin typeface="Constantia"/>
                <a:cs typeface="Constantia"/>
              </a:rPr>
              <a:t>the </a:t>
            </a:r>
            <a:r>
              <a:rPr sz="1600" spc="-5" dirty="0">
                <a:latin typeface="Constantia"/>
                <a:cs typeface="Constantia"/>
              </a:rPr>
              <a:t>particular </a:t>
            </a:r>
            <a:r>
              <a:rPr sz="1600" spc="-15" dirty="0">
                <a:latin typeface="Constantia"/>
                <a:cs typeface="Constantia"/>
              </a:rPr>
              <a:t>year </a:t>
            </a:r>
            <a:r>
              <a:rPr sz="1600" spc="-5" dirty="0">
                <a:latin typeface="Constantia"/>
                <a:cs typeface="Constantia"/>
              </a:rPr>
              <a:t>- </a:t>
            </a:r>
            <a:r>
              <a:rPr sz="1600" spc="-10" dirty="0">
                <a:latin typeface="Constantia"/>
                <a:cs typeface="Constantia"/>
              </a:rPr>
              <a:t>intermediate</a:t>
            </a:r>
            <a:r>
              <a:rPr sz="1600" spc="-29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consumption</a:t>
            </a:r>
            <a:endParaRPr sz="1600">
              <a:latin typeface="Constantia"/>
              <a:cs typeface="Constantia"/>
            </a:endParaRPr>
          </a:p>
          <a:p>
            <a:pPr marL="927100">
              <a:lnSpc>
                <a:spcPts val="1730"/>
              </a:lnSpc>
            </a:pPr>
            <a:r>
              <a:rPr sz="1600" spc="-5" dirty="0">
                <a:latin typeface="Constantia"/>
                <a:cs typeface="Constantia"/>
              </a:rPr>
              <a:t>NNP at </a:t>
            </a:r>
            <a:r>
              <a:rPr sz="1600" spc="-10" dirty="0">
                <a:latin typeface="Constantia"/>
                <a:cs typeface="Constantia"/>
              </a:rPr>
              <a:t>factor cost </a:t>
            </a:r>
            <a:r>
              <a:rPr sz="1600" spc="-5" dirty="0">
                <a:latin typeface="Constantia"/>
                <a:cs typeface="Constantia"/>
              </a:rPr>
              <a:t>= GDP at </a:t>
            </a:r>
            <a:r>
              <a:rPr sz="1600" spc="-15" dirty="0">
                <a:latin typeface="Constantia"/>
                <a:cs typeface="Constantia"/>
              </a:rPr>
              <a:t>market price </a:t>
            </a:r>
            <a:r>
              <a:rPr sz="1600" spc="-5" dirty="0">
                <a:latin typeface="Constantia"/>
                <a:cs typeface="Constantia"/>
              </a:rPr>
              <a:t>- depreciation + NFIA </a:t>
            </a:r>
            <a:r>
              <a:rPr sz="1600" i="1" spc="-5" dirty="0">
                <a:latin typeface="Constantia"/>
                <a:cs typeface="Constantia"/>
              </a:rPr>
              <a:t>(net</a:t>
            </a:r>
            <a:r>
              <a:rPr sz="1600" i="1" spc="55" dirty="0">
                <a:latin typeface="Constantia"/>
                <a:cs typeface="Constantia"/>
              </a:rPr>
              <a:t> </a:t>
            </a:r>
            <a:r>
              <a:rPr sz="1600" i="1" spc="-10" dirty="0">
                <a:latin typeface="Constantia"/>
                <a:cs typeface="Constantia"/>
              </a:rPr>
              <a:t>factor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730"/>
              </a:lnSpc>
            </a:pPr>
            <a:r>
              <a:rPr sz="1600" i="1" spc="-10" dirty="0">
                <a:latin typeface="Constantia"/>
                <a:cs typeface="Constantia"/>
              </a:rPr>
              <a:t>income from abroad) </a:t>
            </a:r>
            <a:r>
              <a:rPr sz="1600" spc="-5" dirty="0">
                <a:latin typeface="Constantia"/>
                <a:cs typeface="Constantia"/>
              </a:rPr>
              <a:t>- net </a:t>
            </a:r>
            <a:r>
              <a:rPr sz="1600" spc="-10" dirty="0">
                <a:latin typeface="Constantia"/>
                <a:cs typeface="Constantia"/>
              </a:rPr>
              <a:t>indirect</a:t>
            </a:r>
            <a:r>
              <a:rPr sz="1600" spc="3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taxes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701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The income</a:t>
            </a:r>
            <a:r>
              <a:rPr sz="5000" spc="-85" dirty="0"/>
              <a:t> </a:t>
            </a:r>
            <a:r>
              <a:rPr sz="5000" spc="-10" dirty="0"/>
              <a:t>approach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04746"/>
            <a:ext cx="8081009" cy="42513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5080" indent="-274320" algn="just">
              <a:lnSpc>
                <a:spcPct val="80100"/>
              </a:lnSpc>
              <a:spcBef>
                <a:spcPts val="530"/>
              </a:spcBef>
            </a:pP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10" dirty="0">
                <a:latin typeface="Constantia"/>
                <a:cs typeface="Constantia"/>
              </a:rPr>
              <a:t>income </a:t>
            </a:r>
            <a:r>
              <a:rPr sz="1800" spc="-5" dirty="0">
                <a:latin typeface="Constantia"/>
                <a:cs typeface="Constantia"/>
              </a:rPr>
              <a:t>approach equates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5" dirty="0">
                <a:latin typeface="Constantia"/>
                <a:cs typeface="Constantia"/>
              </a:rPr>
              <a:t>total output of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5" dirty="0">
                <a:latin typeface="Constantia"/>
                <a:cs typeface="Constantia"/>
              </a:rPr>
              <a:t>nation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5" dirty="0">
                <a:latin typeface="Constantia"/>
                <a:cs typeface="Constantia"/>
              </a:rPr>
              <a:t>total </a:t>
            </a:r>
            <a:r>
              <a:rPr sz="1800" spc="-10" dirty="0">
                <a:latin typeface="Constantia"/>
                <a:cs typeface="Constantia"/>
              </a:rPr>
              <a:t>factor  income </a:t>
            </a:r>
            <a:r>
              <a:rPr sz="1800" spc="-20" dirty="0">
                <a:latin typeface="Constantia"/>
                <a:cs typeface="Constantia"/>
              </a:rPr>
              <a:t>received </a:t>
            </a:r>
            <a:r>
              <a:rPr sz="1800" spc="-5" dirty="0">
                <a:latin typeface="Constantia"/>
                <a:cs typeface="Constantia"/>
              </a:rPr>
              <a:t>by residents or citizens of the nation. The main types of factor  </a:t>
            </a:r>
            <a:r>
              <a:rPr sz="1800" spc="-10" dirty="0">
                <a:latin typeface="Constantia"/>
                <a:cs typeface="Constantia"/>
              </a:rPr>
              <a:t>income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are:</a:t>
            </a:r>
            <a:endParaRPr sz="1800">
              <a:latin typeface="Constantia"/>
              <a:cs typeface="Constantia"/>
            </a:endParaRPr>
          </a:p>
          <a:p>
            <a:pPr marL="287020" marR="15875" indent="-274320" algn="just">
              <a:lnSpc>
                <a:spcPct val="8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"/>
              <a:tabLst>
                <a:tab pos="287020" algn="l"/>
              </a:tabLst>
            </a:pPr>
            <a:r>
              <a:rPr sz="1800" spc="-15" dirty="0">
                <a:latin typeface="Constantia"/>
                <a:cs typeface="Constantia"/>
              </a:rPr>
              <a:t>Employee </a:t>
            </a:r>
            <a:r>
              <a:rPr sz="1800" spc="-5" dirty="0">
                <a:latin typeface="Constantia"/>
                <a:cs typeface="Constantia"/>
              </a:rPr>
              <a:t>compensation </a:t>
            </a:r>
            <a:r>
              <a:rPr sz="1800" spc="-10" dirty="0">
                <a:latin typeface="Constantia"/>
                <a:cs typeface="Constantia"/>
              </a:rPr>
              <a:t>(cost </a:t>
            </a:r>
            <a:r>
              <a:rPr sz="1800" spc="-5" dirty="0">
                <a:latin typeface="Constantia"/>
                <a:cs typeface="Constantia"/>
              </a:rPr>
              <a:t>of </a:t>
            </a:r>
            <a:r>
              <a:rPr sz="1800" spc="-15" dirty="0">
                <a:latin typeface="Constantia"/>
                <a:cs typeface="Constantia"/>
              </a:rPr>
              <a:t>fringe </a:t>
            </a:r>
            <a:r>
              <a:rPr sz="1800" dirty="0">
                <a:latin typeface="Constantia"/>
                <a:cs typeface="Constantia"/>
              </a:rPr>
              <a:t>benefits, </a:t>
            </a:r>
            <a:r>
              <a:rPr sz="1800" spc="-10" dirty="0">
                <a:latin typeface="Constantia"/>
                <a:cs typeface="Constantia"/>
              </a:rPr>
              <a:t>including  unemployment, </a:t>
            </a:r>
            <a:r>
              <a:rPr sz="1800" dirty="0">
                <a:latin typeface="Constantia"/>
                <a:cs typeface="Constantia"/>
              </a:rPr>
              <a:t>health, and </a:t>
            </a:r>
            <a:r>
              <a:rPr sz="1800" spc="-5" dirty="0">
                <a:latin typeface="Constantia"/>
                <a:cs typeface="Constantia"/>
              </a:rPr>
              <a:t>retirement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benefits);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Wingdings"/>
              <a:buChar char=""/>
              <a:tabLst>
                <a:tab pos="287020" algn="l"/>
              </a:tabLst>
            </a:pPr>
            <a:r>
              <a:rPr sz="1800" spc="-10" dirty="0">
                <a:latin typeface="Constantia"/>
                <a:cs typeface="Constantia"/>
              </a:rPr>
              <a:t>Interest </a:t>
            </a:r>
            <a:r>
              <a:rPr sz="1800" spc="-20" dirty="0">
                <a:latin typeface="Constantia"/>
                <a:cs typeface="Constantia"/>
              </a:rPr>
              <a:t>received </a:t>
            </a:r>
            <a:r>
              <a:rPr sz="1800" spc="-5" dirty="0">
                <a:latin typeface="Constantia"/>
                <a:cs typeface="Constantia"/>
              </a:rPr>
              <a:t>net of </a:t>
            </a:r>
            <a:r>
              <a:rPr sz="1800" spc="-10" dirty="0">
                <a:latin typeface="Constantia"/>
                <a:cs typeface="Constantia"/>
              </a:rPr>
              <a:t>interest</a:t>
            </a:r>
            <a:r>
              <a:rPr sz="1800" spc="-1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paid;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Wingdings"/>
              <a:buChar char=""/>
              <a:tabLst>
                <a:tab pos="287020" algn="l"/>
              </a:tabLst>
            </a:pPr>
            <a:r>
              <a:rPr sz="1800" spc="-5" dirty="0">
                <a:latin typeface="Constantia"/>
                <a:cs typeface="Constantia"/>
              </a:rPr>
              <a:t>Rental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income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(mainly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use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of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real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estate)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net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of</a:t>
            </a:r>
            <a:r>
              <a:rPr sz="1800" spc="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expenses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of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landlords;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ts val="1945"/>
              </a:lnSpc>
              <a:buClr>
                <a:srgbClr val="0AD0D9"/>
              </a:buClr>
              <a:buSzPct val="94444"/>
              <a:buFont typeface="Wingdings"/>
              <a:buChar char=""/>
              <a:tabLst>
                <a:tab pos="287020" algn="l"/>
                <a:tab pos="3449320" algn="l"/>
              </a:tabLst>
            </a:pPr>
            <a:r>
              <a:rPr sz="1800" spc="-10" dirty="0">
                <a:latin typeface="Constantia"/>
                <a:cs typeface="Constantia"/>
              </a:rPr>
              <a:t>Royalties  </a:t>
            </a:r>
            <a:r>
              <a:rPr sz="1800" spc="-5" dirty="0">
                <a:latin typeface="Constantia"/>
                <a:cs typeface="Constantia"/>
              </a:rPr>
              <a:t>paid  </a:t>
            </a:r>
            <a:r>
              <a:rPr sz="1800" spc="-10" dirty="0">
                <a:latin typeface="Constantia"/>
                <a:cs typeface="Constantia"/>
              </a:rPr>
              <a:t>for  </a:t>
            </a:r>
            <a:r>
              <a:rPr sz="1800" spc="-5" dirty="0">
                <a:latin typeface="Constantia"/>
                <a:cs typeface="Constantia"/>
              </a:rPr>
              <a:t>the </a:t>
            </a:r>
            <a:r>
              <a:rPr sz="1800" spc="1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use </a:t>
            </a:r>
            <a:r>
              <a:rPr sz="1800" spc="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	</a:t>
            </a:r>
            <a:r>
              <a:rPr sz="1800" spc="-5" dirty="0">
                <a:latin typeface="Constantia"/>
                <a:cs typeface="Constantia"/>
              </a:rPr>
              <a:t>intellectual property and </a:t>
            </a:r>
            <a:r>
              <a:rPr sz="1800" spc="-10" dirty="0">
                <a:latin typeface="Constantia"/>
                <a:cs typeface="Constantia"/>
              </a:rPr>
              <a:t>extractable</a:t>
            </a:r>
            <a:r>
              <a:rPr sz="1800" spc="1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natural</a:t>
            </a:r>
            <a:endParaRPr sz="1800">
              <a:latin typeface="Constantia"/>
              <a:cs typeface="Constantia"/>
            </a:endParaRPr>
          </a:p>
          <a:p>
            <a:pPr marL="286385">
              <a:lnSpc>
                <a:spcPts val="1945"/>
              </a:lnSpc>
            </a:pPr>
            <a:r>
              <a:rPr sz="1800" spc="-10" dirty="0">
                <a:latin typeface="Constantia"/>
                <a:cs typeface="Constantia"/>
              </a:rPr>
              <a:t>resources</a:t>
            </a:r>
            <a:endParaRPr sz="1800">
              <a:latin typeface="Constantia"/>
              <a:cs typeface="Constantia"/>
            </a:endParaRPr>
          </a:p>
          <a:p>
            <a:pPr marL="286385" marR="5715" indent="-274320" algn="just">
              <a:lnSpc>
                <a:spcPts val="1730"/>
              </a:lnSpc>
              <a:spcBef>
                <a:spcPts val="420"/>
              </a:spcBef>
            </a:pPr>
            <a:r>
              <a:rPr sz="1800" spc="-5" dirty="0">
                <a:latin typeface="Constantia"/>
                <a:cs typeface="Constantia"/>
              </a:rPr>
              <a:t>All remaining </a:t>
            </a:r>
            <a:r>
              <a:rPr sz="1800" spc="-10" dirty="0">
                <a:latin typeface="Constantia"/>
                <a:cs typeface="Constantia"/>
              </a:rPr>
              <a:t>value </a:t>
            </a:r>
            <a:r>
              <a:rPr sz="1800" dirty="0">
                <a:latin typeface="Constantia"/>
                <a:cs typeface="Constantia"/>
              </a:rPr>
              <a:t>added </a:t>
            </a:r>
            <a:r>
              <a:rPr sz="1800" spc="-15" dirty="0">
                <a:latin typeface="Constantia"/>
                <a:cs typeface="Constantia"/>
              </a:rPr>
              <a:t>generated </a:t>
            </a:r>
            <a:r>
              <a:rPr sz="1800" spc="-5" dirty="0">
                <a:latin typeface="Constantia"/>
                <a:cs typeface="Constantia"/>
              </a:rPr>
              <a:t>by </a:t>
            </a:r>
            <a:r>
              <a:rPr sz="1800" dirty="0">
                <a:latin typeface="Constantia"/>
                <a:cs typeface="Constantia"/>
              </a:rPr>
              <a:t>firms </a:t>
            </a:r>
            <a:r>
              <a:rPr sz="1800" spc="-5" dirty="0">
                <a:latin typeface="Constantia"/>
                <a:cs typeface="Constantia"/>
              </a:rPr>
              <a:t>is called the </a:t>
            </a:r>
            <a:r>
              <a:rPr sz="1800" i="1" spc="-10" dirty="0">
                <a:latin typeface="Constantia"/>
                <a:cs typeface="Constantia"/>
              </a:rPr>
              <a:t>residual </a:t>
            </a:r>
            <a:r>
              <a:rPr sz="1800" spc="-5" dirty="0">
                <a:latin typeface="Constantia"/>
                <a:cs typeface="Constantia"/>
              </a:rPr>
              <a:t>or profit. </a:t>
            </a:r>
            <a:r>
              <a:rPr sz="1800" dirty="0">
                <a:latin typeface="Constantia"/>
                <a:cs typeface="Constantia"/>
              </a:rPr>
              <a:t>If a  </a:t>
            </a:r>
            <a:r>
              <a:rPr sz="1800" spc="0" dirty="0">
                <a:latin typeface="Constantia"/>
                <a:cs typeface="Constantia"/>
              </a:rPr>
              <a:t>firm </a:t>
            </a:r>
            <a:r>
              <a:rPr sz="1800" dirty="0">
                <a:latin typeface="Constantia"/>
                <a:cs typeface="Constantia"/>
              </a:rPr>
              <a:t>has </a:t>
            </a:r>
            <a:r>
              <a:rPr sz="1800" spc="-5" dirty="0">
                <a:latin typeface="Constantia"/>
                <a:cs typeface="Constantia"/>
              </a:rPr>
              <a:t>stockholders, they </a:t>
            </a:r>
            <a:r>
              <a:rPr sz="1800" spc="-20" dirty="0">
                <a:latin typeface="Constantia"/>
                <a:cs typeface="Constantia"/>
              </a:rPr>
              <a:t>own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5" dirty="0">
                <a:latin typeface="Constantia"/>
                <a:cs typeface="Constantia"/>
              </a:rPr>
              <a:t>residual, </a:t>
            </a:r>
            <a:r>
              <a:rPr sz="1800" dirty="0">
                <a:latin typeface="Constantia"/>
                <a:cs typeface="Constantia"/>
              </a:rPr>
              <a:t>some </a:t>
            </a:r>
            <a:r>
              <a:rPr sz="1800" spc="-5" dirty="0">
                <a:latin typeface="Constantia"/>
                <a:cs typeface="Constantia"/>
              </a:rPr>
              <a:t>of which they </a:t>
            </a:r>
            <a:r>
              <a:rPr sz="1800" spc="-25" dirty="0">
                <a:latin typeface="Constantia"/>
                <a:cs typeface="Constantia"/>
              </a:rPr>
              <a:t>receive </a:t>
            </a:r>
            <a:r>
              <a:rPr sz="1800" dirty="0">
                <a:latin typeface="Constantia"/>
                <a:cs typeface="Constantia"/>
              </a:rPr>
              <a:t>as  </a:t>
            </a:r>
            <a:r>
              <a:rPr sz="1800" spc="-5" dirty="0">
                <a:latin typeface="Constantia"/>
                <a:cs typeface="Constantia"/>
              </a:rPr>
              <a:t>dividends. </a:t>
            </a:r>
            <a:r>
              <a:rPr sz="1800" dirty="0">
                <a:latin typeface="Constantia"/>
                <a:cs typeface="Constantia"/>
              </a:rPr>
              <a:t>Profit </a:t>
            </a:r>
            <a:r>
              <a:rPr sz="1800" spc="-5" dirty="0">
                <a:latin typeface="Constantia"/>
                <a:cs typeface="Constantia"/>
              </a:rPr>
              <a:t>includes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10" dirty="0">
                <a:latin typeface="Constantia"/>
                <a:cs typeface="Constantia"/>
              </a:rPr>
              <a:t>income </a:t>
            </a:r>
            <a:r>
              <a:rPr sz="1800" spc="-5" dirty="0">
                <a:latin typeface="Constantia"/>
                <a:cs typeface="Constantia"/>
              </a:rPr>
              <a:t>of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5" dirty="0">
                <a:latin typeface="Constantia"/>
                <a:cs typeface="Constantia"/>
              </a:rPr>
              <a:t>entrepreneur </a:t>
            </a:r>
            <a:r>
              <a:rPr sz="1800" dirty="0">
                <a:latin typeface="Constantia"/>
                <a:cs typeface="Constantia"/>
              </a:rPr>
              <a:t>- the </a:t>
            </a:r>
            <a:r>
              <a:rPr sz="1800" spc="-5" dirty="0">
                <a:latin typeface="Constantia"/>
                <a:cs typeface="Constantia"/>
              </a:rPr>
              <a:t>businessman  who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combines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factor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inputs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produce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good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or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service.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nstantia"/>
                <a:cs typeface="Constantia"/>
              </a:rPr>
              <a:t>Formula</a:t>
            </a:r>
            <a:endParaRPr sz="1800">
              <a:latin typeface="Constantia"/>
              <a:cs typeface="Constantia"/>
            </a:endParaRPr>
          </a:p>
          <a:p>
            <a:pPr marL="286385" marR="12700">
              <a:lnSpc>
                <a:spcPct val="80000"/>
              </a:lnSpc>
              <a:spcBef>
                <a:spcPts val="434"/>
              </a:spcBef>
            </a:pPr>
            <a:r>
              <a:rPr sz="1800" spc="-5" dirty="0">
                <a:latin typeface="Constantia"/>
                <a:cs typeface="Constantia"/>
              </a:rPr>
              <a:t>NDP </a:t>
            </a:r>
            <a:r>
              <a:rPr sz="1800" dirty="0">
                <a:latin typeface="Constantia"/>
                <a:cs typeface="Constantia"/>
              </a:rPr>
              <a:t>at </a:t>
            </a:r>
            <a:r>
              <a:rPr sz="1800" spc="-10" dirty="0">
                <a:latin typeface="Constantia"/>
                <a:cs typeface="Constantia"/>
              </a:rPr>
              <a:t>factor cost </a:t>
            </a:r>
            <a:r>
              <a:rPr sz="1800" dirty="0">
                <a:latin typeface="Constantia"/>
                <a:cs typeface="Constantia"/>
              </a:rPr>
              <a:t>= </a:t>
            </a:r>
            <a:r>
              <a:rPr sz="1800" spc="-5" dirty="0">
                <a:latin typeface="Constantia"/>
                <a:cs typeface="Constantia"/>
              </a:rPr>
              <a:t>Compensation of </a:t>
            </a:r>
            <a:r>
              <a:rPr sz="1800" spc="-10" dirty="0">
                <a:latin typeface="Constantia"/>
                <a:cs typeface="Constantia"/>
              </a:rPr>
              <a:t>employees </a:t>
            </a:r>
            <a:r>
              <a:rPr sz="1800" dirty="0">
                <a:latin typeface="Constantia"/>
                <a:cs typeface="Constantia"/>
              </a:rPr>
              <a:t>+ </a:t>
            </a:r>
            <a:r>
              <a:rPr sz="1800" spc="-10" dirty="0">
                <a:latin typeface="Constantia"/>
                <a:cs typeface="Constantia"/>
              </a:rPr>
              <a:t>Net interest </a:t>
            </a:r>
            <a:r>
              <a:rPr sz="1800" dirty="0">
                <a:latin typeface="Constantia"/>
                <a:cs typeface="Constantia"/>
              </a:rPr>
              <a:t>+ </a:t>
            </a:r>
            <a:r>
              <a:rPr sz="1800" spc="-5" dirty="0">
                <a:latin typeface="Constantia"/>
                <a:cs typeface="Constantia"/>
              </a:rPr>
              <a:t>Rental </a:t>
            </a:r>
            <a:r>
              <a:rPr sz="1800" dirty="0">
                <a:latin typeface="Constantia"/>
                <a:cs typeface="Constantia"/>
              </a:rPr>
              <a:t>&amp;  </a:t>
            </a:r>
            <a:r>
              <a:rPr sz="1800" spc="-10" dirty="0">
                <a:latin typeface="Constantia"/>
                <a:cs typeface="Constantia"/>
              </a:rPr>
              <a:t>royalty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income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+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Profit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of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incorporated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unincorporated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NDP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factor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cost.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95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The </a:t>
            </a:r>
            <a:r>
              <a:rPr sz="5000" spc="-15" dirty="0"/>
              <a:t>expenditure</a:t>
            </a:r>
            <a:r>
              <a:rPr sz="5000" spc="-110" dirty="0"/>
              <a:t> </a:t>
            </a:r>
            <a:r>
              <a:rPr sz="5000" spc="-10" dirty="0"/>
              <a:t>approach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12366"/>
            <a:ext cx="8078470" cy="38296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-5" dirty="0">
                <a:latin typeface="Constantia"/>
                <a:cs typeface="Constantia"/>
              </a:rPr>
              <a:t>The </a:t>
            </a:r>
            <a:r>
              <a:rPr sz="1600" spc="-10" dirty="0">
                <a:latin typeface="Constantia"/>
                <a:cs typeface="Constantia"/>
              </a:rPr>
              <a:t>expenditure approach </a:t>
            </a:r>
            <a:r>
              <a:rPr sz="1600" spc="-5" dirty="0">
                <a:latin typeface="Constantia"/>
                <a:cs typeface="Constantia"/>
              </a:rPr>
              <a:t>is </a:t>
            </a:r>
            <a:r>
              <a:rPr sz="1600" spc="-10" dirty="0">
                <a:latin typeface="Constantia"/>
                <a:cs typeface="Constantia"/>
              </a:rPr>
              <a:t>basically </a:t>
            </a:r>
            <a:r>
              <a:rPr sz="1600" dirty="0">
                <a:latin typeface="Constantia"/>
                <a:cs typeface="Constantia"/>
              </a:rPr>
              <a:t>an </a:t>
            </a:r>
            <a:r>
              <a:rPr sz="1600" spc="-5" dirty="0">
                <a:latin typeface="Constantia"/>
                <a:cs typeface="Constantia"/>
              </a:rPr>
              <a:t>output </a:t>
            </a:r>
            <a:r>
              <a:rPr sz="1600" spc="-10" dirty="0">
                <a:latin typeface="Constantia"/>
                <a:cs typeface="Constantia"/>
              </a:rPr>
              <a:t>accounting </a:t>
            </a:r>
            <a:r>
              <a:rPr sz="1600" spc="-5" dirty="0">
                <a:latin typeface="Constantia"/>
                <a:cs typeface="Constantia"/>
              </a:rPr>
              <a:t>method. </a:t>
            </a:r>
            <a:r>
              <a:rPr sz="1600" spc="-25" dirty="0">
                <a:latin typeface="Constantia"/>
                <a:cs typeface="Constantia"/>
              </a:rPr>
              <a:t>It </a:t>
            </a:r>
            <a:r>
              <a:rPr sz="1600" spc="-5" dirty="0">
                <a:latin typeface="Constantia"/>
                <a:cs typeface="Constantia"/>
              </a:rPr>
              <a:t>focuses on  </a:t>
            </a:r>
            <a:r>
              <a:rPr sz="1600" dirty="0">
                <a:latin typeface="Constantia"/>
                <a:cs typeface="Constantia"/>
              </a:rPr>
              <a:t>finding </a:t>
            </a:r>
            <a:r>
              <a:rPr sz="1600" spc="-5" dirty="0">
                <a:latin typeface="Constantia"/>
                <a:cs typeface="Constantia"/>
              </a:rPr>
              <a:t>the </a:t>
            </a:r>
            <a:r>
              <a:rPr sz="1600" spc="-10" dirty="0">
                <a:latin typeface="Constantia"/>
                <a:cs typeface="Constantia"/>
              </a:rPr>
              <a:t>total </a:t>
            </a:r>
            <a:r>
              <a:rPr sz="1600" spc="-5" dirty="0">
                <a:latin typeface="Constantia"/>
                <a:cs typeface="Constantia"/>
              </a:rPr>
              <a:t>output of a nation </a:t>
            </a:r>
            <a:r>
              <a:rPr sz="1600" spc="-10" dirty="0">
                <a:latin typeface="Constantia"/>
                <a:cs typeface="Constantia"/>
              </a:rPr>
              <a:t>by </a:t>
            </a:r>
            <a:r>
              <a:rPr sz="1600" dirty="0">
                <a:latin typeface="Constantia"/>
                <a:cs typeface="Constantia"/>
              </a:rPr>
              <a:t>finding </a:t>
            </a:r>
            <a:r>
              <a:rPr sz="1600" spc="-5" dirty="0">
                <a:latin typeface="Constantia"/>
                <a:cs typeface="Constantia"/>
              </a:rPr>
              <a:t>the </a:t>
            </a:r>
            <a:r>
              <a:rPr sz="1600" spc="-10" dirty="0">
                <a:latin typeface="Constantia"/>
                <a:cs typeface="Constantia"/>
              </a:rPr>
              <a:t>total </a:t>
            </a:r>
            <a:r>
              <a:rPr sz="1600" spc="-5" dirty="0">
                <a:latin typeface="Constantia"/>
                <a:cs typeface="Constantia"/>
              </a:rPr>
              <a:t>amount </a:t>
            </a:r>
            <a:r>
              <a:rPr sz="1600" dirty="0">
                <a:latin typeface="Constantia"/>
                <a:cs typeface="Constantia"/>
              </a:rPr>
              <a:t>of </a:t>
            </a:r>
            <a:r>
              <a:rPr sz="1600" spc="-5" dirty="0">
                <a:latin typeface="Constantia"/>
                <a:cs typeface="Constantia"/>
              </a:rPr>
              <a:t>money spent. This is  </a:t>
            </a:r>
            <a:r>
              <a:rPr sz="1600" spc="-15" dirty="0">
                <a:latin typeface="Constantia"/>
                <a:cs typeface="Constantia"/>
              </a:rPr>
              <a:t>acceptable, </a:t>
            </a:r>
            <a:r>
              <a:rPr sz="1600" spc="-10" dirty="0">
                <a:latin typeface="Constantia"/>
                <a:cs typeface="Constantia"/>
              </a:rPr>
              <a:t>because </a:t>
            </a:r>
            <a:r>
              <a:rPr sz="1600" spc="-15" dirty="0">
                <a:latin typeface="Constantia"/>
                <a:cs typeface="Constantia"/>
              </a:rPr>
              <a:t>like income, </a:t>
            </a:r>
            <a:r>
              <a:rPr sz="1600" spc="-5" dirty="0">
                <a:latin typeface="Constantia"/>
                <a:cs typeface="Constantia"/>
              </a:rPr>
              <a:t>the </a:t>
            </a:r>
            <a:r>
              <a:rPr sz="1600" spc="-10" dirty="0">
                <a:latin typeface="Constantia"/>
                <a:cs typeface="Constantia"/>
              </a:rPr>
              <a:t>total </a:t>
            </a:r>
            <a:r>
              <a:rPr sz="1600" spc="-5" dirty="0">
                <a:latin typeface="Constantia"/>
                <a:cs typeface="Constantia"/>
              </a:rPr>
              <a:t>value of all </a:t>
            </a:r>
            <a:r>
              <a:rPr sz="1600" spc="-10" dirty="0">
                <a:latin typeface="Constantia"/>
                <a:cs typeface="Constantia"/>
              </a:rPr>
              <a:t>goods </a:t>
            </a:r>
            <a:r>
              <a:rPr sz="1600" spc="-5" dirty="0">
                <a:latin typeface="Constantia"/>
                <a:cs typeface="Constantia"/>
              </a:rPr>
              <a:t>is equal </a:t>
            </a:r>
            <a:r>
              <a:rPr sz="1600" spc="-10" dirty="0">
                <a:latin typeface="Constantia"/>
                <a:cs typeface="Constantia"/>
              </a:rPr>
              <a:t>to the total </a:t>
            </a:r>
            <a:r>
              <a:rPr sz="1600" spc="-5" dirty="0">
                <a:latin typeface="Constantia"/>
                <a:cs typeface="Constantia"/>
              </a:rPr>
              <a:t>amount  of money spent on </a:t>
            </a:r>
            <a:r>
              <a:rPr sz="1600" spc="-15" dirty="0">
                <a:latin typeface="Constantia"/>
                <a:cs typeface="Constantia"/>
              </a:rPr>
              <a:t>goods. </a:t>
            </a:r>
            <a:r>
              <a:rPr sz="1600" spc="-5" dirty="0">
                <a:latin typeface="Constantia"/>
                <a:cs typeface="Constantia"/>
              </a:rPr>
              <a:t>The basic formula </a:t>
            </a:r>
            <a:r>
              <a:rPr sz="1600" spc="-10" dirty="0">
                <a:latin typeface="Constantia"/>
                <a:cs typeface="Constantia"/>
              </a:rPr>
              <a:t>for </a:t>
            </a:r>
            <a:r>
              <a:rPr sz="1600" spc="-5" dirty="0">
                <a:latin typeface="Constantia"/>
                <a:cs typeface="Constantia"/>
              </a:rPr>
              <a:t>domestic output </a:t>
            </a:r>
            <a:r>
              <a:rPr sz="1600" spc="-15" dirty="0">
                <a:latin typeface="Constantia"/>
                <a:cs typeface="Constantia"/>
              </a:rPr>
              <a:t>takes </a:t>
            </a:r>
            <a:r>
              <a:rPr sz="1600" spc="-5" dirty="0">
                <a:latin typeface="Constantia"/>
                <a:cs typeface="Constantia"/>
              </a:rPr>
              <a:t>all </a:t>
            </a:r>
            <a:r>
              <a:rPr sz="1600" spc="-10" dirty="0">
                <a:latin typeface="Constantia"/>
                <a:cs typeface="Constantia"/>
              </a:rPr>
              <a:t>the different  areas </a:t>
            </a:r>
            <a:r>
              <a:rPr sz="1600" spc="-5" dirty="0">
                <a:latin typeface="Constantia"/>
                <a:cs typeface="Constantia"/>
              </a:rPr>
              <a:t>in </a:t>
            </a:r>
            <a:r>
              <a:rPr sz="1600" spc="-10" dirty="0">
                <a:latin typeface="Constantia"/>
                <a:cs typeface="Constantia"/>
              </a:rPr>
              <a:t>which </a:t>
            </a:r>
            <a:r>
              <a:rPr sz="1600" spc="-5" dirty="0">
                <a:latin typeface="Constantia"/>
                <a:cs typeface="Constantia"/>
              </a:rPr>
              <a:t>money is spent within </a:t>
            </a:r>
            <a:r>
              <a:rPr sz="1600" spc="-10" dirty="0">
                <a:latin typeface="Constantia"/>
                <a:cs typeface="Constantia"/>
              </a:rPr>
              <a:t>the region, </a:t>
            </a:r>
            <a:r>
              <a:rPr sz="1600" spc="-5" dirty="0">
                <a:latin typeface="Constantia"/>
                <a:cs typeface="Constantia"/>
              </a:rPr>
              <a:t>and then </a:t>
            </a:r>
            <a:r>
              <a:rPr sz="1600" spc="-10" dirty="0">
                <a:latin typeface="Constantia"/>
                <a:cs typeface="Constantia"/>
              </a:rPr>
              <a:t>combines them </a:t>
            </a:r>
            <a:r>
              <a:rPr sz="1600" spc="-15" dirty="0">
                <a:latin typeface="Constantia"/>
                <a:cs typeface="Constantia"/>
              </a:rPr>
              <a:t>to </a:t>
            </a:r>
            <a:r>
              <a:rPr sz="1600" spc="0" dirty="0">
                <a:latin typeface="Constantia"/>
                <a:cs typeface="Constantia"/>
              </a:rPr>
              <a:t>find </a:t>
            </a:r>
            <a:r>
              <a:rPr sz="1600" spc="-5" dirty="0">
                <a:latin typeface="Constantia"/>
                <a:cs typeface="Constantia"/>
              </a:rPr>
              <a:t>the  </a:t>
            </a:r>
            <a:r>
              <a:rPr sz="1600" spc="-10" dirty="0">
                <a:latin typeface="Constantia"/>
                <a:cs typeface="Constantia"/>
              </a:rPr>
              <a:t>total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output.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latin typeface="Constantia"/>
                <a:cs typeface="Constantia"/>
              </a:rPr>
              <a:t>Where: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535"/>
              </a:lnSpc>
            </a:pPr>
            <a:r>
              <a:rPr sz="1600" b="1" spc="-5" dirty="0">
                <a:latin typeface="Constantia"/>
                <a:cs typeface="Constantia"/>
              </a:rPr>
              <a:t>C </a:t>
            </a:r>
            <a:r>
              <a:rPr sz="1600" spc="-5" dirty="0">
                <a:latin typeface="Constantia"/>
                <a:cs typeface="Constantia"/>
              </a:rPr>
              <a:t>= household </a:t>
            </a:r>
            <a:r>
              <a:rPr sz="1600" spc="-10" dirty="0">
                <a:latin typeface="Constantia"/>
                <a:cs typeface="Constantia"/>
              </a:rPr>
              <a:t>consumption expenditures </a:t>
            </a:r>
            <a:r>
              <a:rPr sz="1600" spc="-5" dirty="0">
                <a:latin typeface="Constantia"/>
                <a:cs typeface="Constantia"/>
              </a:rPr>
              <a:t>/ personal </a:t>
            </a:r>
            <a:r>
              <a:rPr sz="1600" spc="-10" dirty="0">
                <a:latin typeface="Constantia"/>
                <a:cs typeface="Constantia"/>
              </a:rPr>
              <a:t>consumption</a:t>
            </a:r>
            <a:r>
              <a:rPr sz="1600" spc="-8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expenditures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535"/>
              </a:lnSpc>
            </a:pPr>
            <a:r>
              <a:rPr sz="1600" b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 </a:t>
            </a:r>
            <a:r>
              <a:rPr sz="1600" spc="-10" dirty="0">
                <a:latin typeface="Constantia"/>
                <a:cs typeface="Constantia"/>
              </a:rPr>
              <a:t>gross </a:t>
            </a:r>
            <a:r>
              <a:rPr sz="1600" spc="-15" dirty="0">
                <a:latin typeface="Constantia"/>
                <a:cs typeface="Constantia"/>
              </a:rPr>
              <a:t>private </a:t>
            </a:r>
            <a:r>
              <a:rPr sz="1600" spc="-5" dirty="0">
                <a:latin typeface="Constantia"/>
                <a:cs typeface="Constantia"/>
              </a:rPr>
              <a:t>domestic</a:t>
            </a:r>
            <a:r>
              <a:rPr sz="1600" spc="-17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investment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535"/>
              </a:lnSpc>
            </a:pPr>
            <a:r>
              <a:rPr sz="1600" b="1" spc="-5" dirty="0">
                <a:latin typeface="Constantia"/>
                <a:cs typeface="Constantia"/>
              </a:rPr>
              <a:t>G </a:t>
            </a:r>
            <a:r>
              <a:rPr sz="1600" spc="-5" dirty="0">
                <a:latin typeface="Constantia"/>
                <a:cs typeface="Constantia"/>
              </a:rPr>
              <a:t>= </a:t>
            </a:r>
            <a:r>
              <a:rPr sz="1600" spc="-15" dirty="0">
                <a:latin typeface="Constantia"/>
                <a:cs typeface="Constantia"/>
              </a:rPr>
              <a:t>government </a:t>
            </a:r>
            <a:r>
              <a:rPr sz="1600" spc="-10" dirty="0">
                <a:latin typeface="Constantia"/>
                <a:cs typeface="Constantia"/>
              </a:rPr>
              <a:t>consumption </a:t>
            </a:r>
            <a:r>
              <a:rPr sz="1600" spc="-5" dirty="0">
                <a:latin typeface="Constantia"/>
                <a:cs typeface="Constantia"/>
              </a:rPr>
              <a:t>and </a:t>
            </a:r>
            <a:r>
              <a:rPr sz="1600" spc="-10" dirty="0">
                <a:latin typeface="Constantia"/>
                <a:cs typeface="Constantia"/>
              </a:rPr>
              <a:t>gross investment</a:t>
            </a:r>
            <a:r>
              <a:rPr sz="1600" spc="-18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expenditures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535"/>
              </a:lnSpc>
            </a:pPr>
            <a:r>
              <a:rPr sz="1600" b="1" spc="-5" dirty="0">
                <a:latin typeface="Constantia"/>
                <a:cs typeface="Constantia"/>
              </a:rPr>
              <a:t>X </a:t>
            </a:r>
            <a:r>
              <a:rPr sz="1600" spc="-5" dirty="0">
                <a:latin typeface="Constantia"/>
                <a:cs typeface="Constantia"/>
              </a:rPr>
              <a:t>= </a:t>
            </a:r>
            <a:r>
              <a:rPr sz="1600" spc="-10" dirty="0">
                <a:latin typeface="Constantia"/>
                <a:cs typeface="Constantia"/>
              </a:rPr>
              <a:t>gross </a:t>
            </a:r>
            <a:r>
              <a:rPr sz="1600" spc="-5" dirty="0">
                <a:latin typeface="Constantia"/>
                <a:cs typeface="Constantia"/>
              </a:rPr>
              <a:t>exports of </a:t>
            </a:r>
            <a:r>
              <a:rPr sz="1600" spc="-10" dirty="0">
                <a:latin typeface="Constantia"/>
                <a:cs typeface="Constantia"/>
              </a:rPr>
              <a:t>goods </a:t>
            </a:r>
            <a:r>
              <a:rPr sz="1600" spc="-5" dirty="0">
                <a:latin typeface="Constantia"/>
                <a:cs typeface="Constantia"/>
              </a:rPr>
              <a:t>and</a:t>
            </a:r>
            <a:r>
              <a:rPr sz="1600" spc="-21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services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730"/>
              </a:lnSpc>
            </a:pPr>
            <a:r>
              <a:rPr sz="1600" b="1" spc="-5" dirty="0">
                <a:latin typeface="Constantia"/>
                <a:cs typeface="Constantia"/>
              </a:rPr>
              <a:t>M </a:t>
            </a:r>
            <a:r>
              <a:rPr sz="1600" spc="-5" dirty="0">
                <a:latin typeface="Constantia"/>
                <a:cs typeface="Constantia"/>
              </a:rPr>
              <a:t>= </a:t>
            </a:r>
            <a:r>
              <a:rPr sz="1600" spc="-10" dirty="0">
                <a:latin typeface="Constantia"/>
                <a:cs typeface="Constantia"/>
              </a:rPr>
              <a:t>gross imports </a:t>
            </a:r>
            <a:r>
              <a:rPr sz="1600" spc="-5" dirty="0">
                <a:latin typeface="Constantia"/>
                <a:cs typeface="Constantia"/>
              </a:rPr>
              <a:t>of </a:t>
            </a:r>
            <a:r>
              <a:rPr sz="1600" spc="-10" dirty="0">
                <a:latin typeface="Constantia"/>
                <a:cs typeface="Constantia"/>
              </a:rPr>
              <a:t>goods </a:t>
            </a:r>
            <a:r>
              <a:rPr sz="1600" spc="-5" dirty="0">
                <a:latin typeface="Constantia"/>
                <a:cs typeface="Constantia"/>
              </a:rPr>
              <a:t>and</a:t>
            </a:r>
            <a:r>
              <a:rPr sz="1600" spc="-1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services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onstantia"/>
                <a:cs typeface="Constantia"/>
              </a:rPr>
              <a:t>Note: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(</a:t>
            </a:r>
            <a:r>
              <a:rPr sz="1600" b="1" spc="-5" dirty="0">
                <a:latin typeface="Constantia"/>
                <a:cs typeface="Constantia"/>
              </a:rPr>
              <a:t>X</a:t>
            </a:r>
            <a:r>
              <a:rPr sz="1600" b="1" spc="1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- </a:t>
            </a:r>
            <a:r>
              <a:rPr sz="1600" b="1" spc="-10" dirty="0">
                <a:latin typeface="Constantia"/>
                <a:cs typeface="Constantia"/>
              </a:rPr>
              <a:t>M</a:t>
            </a:r>
            <a:r>
              <a:rPr sz="1600" spc="-10" dirty="0">
                <a:latin typeface="Constantia"/>
                <a:cs typeface="Constantia"/>
              </a:rPr>
              <a:t>)</a:t>
            </a:r>
            <a:r>
              <a:rPr sz="1600" spc="1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is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often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written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as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X</a:t>
            </a:r>
            <a:r>
              <a:rPr sz="1575" b="1" spc="-7" baseline="-21164" dirty="0">
                <a:latin typeface="Constantia"/>
                <a:cs typeface="Constantia"/>
              </a:rPr>
              <a:t>N</a:t>
            </a:r>
            <a:r>
              <a:rPr sz="1600" spc="-5" dirty="0">
                <a:latin typeface="Constantia"/>
                <a:cs typeface="Constantia"/>
              </a:rPr>
              <a:t>,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which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stands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for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"net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exports"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86385" marR="12700" indent="-274320" algn="just">
              <a:lnSpc>
                <a:spcPct val="80000"/>
              </a:lnSpc>
              <a:spcBef>
                <a:spcPts val="5"/>
              </a:spcBef>
            </a:pPr>
            <a:r>
              <a:rPr sz="1600" spc="-5" dirty="0">
                <a:latin typeface="Constantia"/>
                <a:cs typeface="Constantia"/>
              </a:rPr>
              <a:t>GDP and </a:t>
            </a:r>
            <a:r>
              <a:rPr sz="1600" spc="-10" dirty="0">
                <a:latin typeface="Constantia"/>
                <a:cs typeface="Constantia"/>
              </a:rPr>
              <a:t>Gross domestic product </a:t>
            </a:r>
            <a:r>
              <a:rPr sz="1600" spc="-5" dirty="0">
                <a:latin typeface="Constantia"/>
                <a:cs typeface="Constantia"/>
              </a:rPr>
              <a:t>(GDP) is </a:t>
            </a:r>
            <a:r>
              <a:rPr sz="1600" dirty="0">
                <a:latin typeface="Constantia"/>
                <a:cs typeface="Constantia"/>
              </a:rPr>
              <a:t>defined </a:t>
            </a:r>
            <a:r>
              <a:rPr sz="1600" spc="-5" dirty="0">
                <a:latin typeface="Constantia"/>
                <a:cs typeface="Constantia"/>
              </a:rPr>
              <a:t>as </a:t>
            </a:r>
            <a:r>
              <a:rPr sz="1600" spc="-10" dirty="0">
                <a:latin typeface="Constantia"/>
                <a:cs typeface="Constantia"/>
              </a:rPr>
              <a:t>"the </a:t>
            </a:r>
            <a:r>
              <a:rPr sz="1600" spc="-5" dirty="0">
                <a:latin typeface="Constantia"/>
                <a:cs typeface="Constantia"/>
              </a:rPr>
              <a:t>value of all </a:t>
            </a:r>
            <a:r>
              <a:rPr sz="1600" dirty="0">
                <a:latin typeface="Constantia"/>
                <a:cs typeface="Constantia"/>
              </a:rPr>
              <a:t>final </a:t>
            </a:r>
            <a:r>
              <a:rPr sz="1600" spc="-10" dirty="0">
                <a:latin typeface="Constantia"/>
                <a:cs typeface="Constantia"/>
              </a:rPr>
              <a:t>goods </a:t>
            </a:r>
            <a:r>
              <a:rPr sz="1600" spc="-5" dirty="0">
                <a:latin typeface="Constantia"/>
                <a:cs typeface="Constantia"/>
              </a:rPr>
              <a:t>and  services </a:t>
            </a:r>
            <a:r>
              <a:rPr sz="1600" spc="-15" dirty="0">
                <a:latin typeface="Constantia"/>
                <a:cs typeface="Constantia"/>
              </a:rPr>
              <a:t>produced </a:t>
            </a:r>
            <a:r>
              <a:rPr sz="1600" spc="-5" dirty="0">
                <a:latin typeface="Constantia"/>
                <a:cs typeface="Constantia"/>
              </a:rPr>
              <a:t>in a </a:t>
            </a:r>
            <a:r>
              <a:rPr sz="1600" spc="-10" dirty="0">
                <a:latin typeface="Constantia"/>
                <a:cs typeface="Constantia"/>
              </a:rPr>
              <a:t>country </a:t>
            </a:r>
            <a:r>
              <a:rPr sz="1600" spc="-5" dirty="0">
                <a:latin typeface="Constantia"/>
                <a:cs typeface="Constantia"/>
              </a:rPr>
              <a:t>in 1</a:t>
            </a:r>
            <a:r>
              <a:rPr sz="1600" spc="-229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year".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latin typeface="Constantia"/>
                <a:cs typeface="Constantia"/>
              </a:rPr>
              <a:t>Gross</a:t>
            </a:r>
            <a:r>
              <a:rPr sz="1600" spc="26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National</a:t>
            </a:r>
            <a:r>
              <a:rPr sz="1600" spc="27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Product</a:t>
            </a:r>
            <a:r>
              <a:rPr sz="1600" spc="2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(GNP)</a:t>
            </a:r>
            <a:r>
              <a:rPr sz="1600" spc="28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is</a:t>
            </a:r>
            <a:r>
              <a:rPr sz="1600" spc="275" dirty="0">
                <a:latin typeface="Constantia"/>
                <a:cs typeface="Constantia"/>
              </a:rPr>
              <a:t> </a:t>
            </a:r>
            <a:r>
              <a:rPr sz="1600" dirty="0">
                <a:latin typeface="Constantia"/>
                <a:cs typeface="Constantia"/>
              </a:rPr>
              <a:t>defined</a:t>
            </a:r>
            <a:r>
              <a:rPr sz="1600" spc="2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as</a:t>
            </a:r>
            <a:r>
              <a:rPr sz="1600" spc="2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"the</a:t>
            </a:r>
            <a:r>
              <a:rPr sz="1600" spc="26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market</a:t>
            </a:r>
            <a:r>
              <a:rPr sz="1600" spc="2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value</a:t>
            </a:r>
            <a:r>
              <a:rPr sz="1600" spc="2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of</a:t>
            </a:r>
            <a:r>
              <a:rPr sz="1600" spc="31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all</a:t>
            </a:r>
            <a:r>
              <a:rPr sz="1600" spc="27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goods</a:t>
            </a:r>
            <a:r>
              <a:rPr sz="1600" spc="254" dirty="0">
                <a:latin typeface="Constantia"/>
                <a:cs typeface="Constantia"/>
              </a:rPr>
              <a:t> </a:t>
            </a:r>
            <a:r>
              <a:rPr sz="1600" dirty="0">
                <a:latin typeface="Constantia"/>
                <a:cs typeface="Constantia"/>
              </a:rPr>
              <a:t>and</a:t>
            </a:r>
            <a:r>
              <a:rPr sz="1600" spc="2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services</a:t>
            </a:r>
            <a:endParaRPr sz="1600">
              <a:latin typeface="Constantia"/>
              <a:cs typeface="Constantia"/>
            </a:endParaRPr>
          </a:p>
          <a:p>
            <a:pPr marL="286385">
              <a:lnSpc>
                <a:spcPts val="1730"/>
              </a:lnSpc>
            </a:pPr>
            <a:r>
              <a:rPr sz="1600" spc="-15" dirty="0">
                <a:latin typeface="Constantia"/>
                <a:cs typeface="Constantia"/>
              </a:rPr>
              <a:t>produced</a:t>
            </a:r>
            <a:r>
              <a:rPr sz="1600" spc="2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in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one</a:t>
            </a:r>
            <a:r>
              <a:rPr sz="1600" spc="-9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year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by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labor</a:t>
            </a:r>
            <a:r>
              <a:rPr sz="1600" spc="-10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and</a:t>
            </a:r>
            <a:r>
              <a:rPr sz="1600" spc="-1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property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supplied</a:t>
            </a:r>
            <a:r>
              <a:rPr sz="1600" spc="2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by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the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residents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of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90" dirty="0">
                <a:latin typeface="Constantia"/>
                <a:cs typeface="Constantia"/>
              </a:rPr>
              <a:t> </a:t>
            </a:r>
            <a:r>
              <a:rPr sz="1600" spc="-25" dirty="0">
                <a:latin typeface="Constantia"/>
                <a:cs typeface="Constantia"/>
              </a:rPr>
              <a:t>country."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76045"/>
            <a:ext cx="7687309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indent="-274320">
              <a:lnSpc>
                <a:spcPts val="1920"/>
              </a:lnSpc>
              <a:spcBef>
                <a:spcPts val="56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As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example,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table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below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shows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some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GDP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60" dirty="0">
                <a:latin typeface="Constantia"/>
                <a:cs typeface="Constantia"/>
              </a:rPr>
              <a:t>GNP,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5" dirty="0">
                <a:latin typeface="Constantia"/>
                <a:cs typeface="Constantia"/>
              </a:rPr>
              <a:t>NNI  data for the </a:t>
            </a:r>
            <a:r>
              <a:rPr sz="2000" spc="-15" dirty="0">
                <a:latin typeface="Constantia"/>
                <a:cs typeface="Constantia"/>
              </a:rPr>
              <a:t>United</a:t>
            </a:r>
            <a:r>
              <a:rPr sz="2000" spc="-25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States: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082921"/>
            <a:ext cx="7885430" cy="11239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429895" indent="-274320">
              <a:lnSpc>
                <a:spcPts val="1920"/>
              </a:lnSpc>
              <a:spcBef>
                <a:spcPts val="56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Constantia"/>
                <a:cs typeface="Constantia"/>
              </a:rPr>
              <a:t>NDP</a:t>
            </a:r>
            <a:r>
              <a:rPr sz="2000" dirty="0">
                <a:latin typeface="Constantia"/>
                <a:cs typeface="Constantia"/>
              </a:rPr>
              <a:t>: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Net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domestic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product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0" dirty="0">
                <a:latin typeface="Constantia"/>
                <a:cs typeface="Constantia"/>
              </a:rPr>
              <a:t>defined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"gross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domestic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product  </a:t>
            </a:r>
            <a:r>
              <a:rPr sz="2000" dirty="0">
                <a:latin typeface="Constantia"/>
                <a:cs typeface="Constantia"/>
              </a:rPr>
              <a:t>(GDP) </a:t>
            </a:r>
            <a:r>
              <a:rPr sz="2000" spc="-5" dirty="0">
                <a:latin typeface="Constantia"/>
                <a:cs typeface="Constantia"/>
              </a:rPr>
              <a:t>minus depreciation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capital",</a:t>
            </a:r>
            <a:r>
              <a:rPr sz="1950" spc="-7" baseline="25641" dirty="0">
                <a:latin typeface="Constantia"/>
                <a:cs typeface="Constantia"/>
              </a:rPr>
              <a:t>[ </a:t>
            </a:r>
            <a:r>
              <a:rPr sz="2000" dirty="0">
                <a:latin typeface="Constantia"/>
                <a:cs typeface="Constantia"/>
              </a:rPr>
              <a:t>similar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260" dirty="0">
                <a:latin typeface="Constantia"/>
                <a:cs typeface="Constantia"/>
              </a:rPr>
              <a:t> </a:t>
            </a:r>
            <a:r>
              <a:rPr sz="2000" spc="-65" dirty="0">
                <a:latin typeface="Constantia"/>
                <a:cs typeface="Constantia"/>
              </a:rPr>
              <a:t>NNP.</a:t>
            </a:r>
            <a:endParaRPr sz="2000">
              <a:latin typeface="Constantia"/>
              <a:cs typeface="Constantia"/>
            </a:endParaRPr>
          </a:p>
          <a:p>
            <a:pPr marL="287020" marR="5080" indent="-274320">
              <a:lnSpc>
                <a:spcPct val="80000"/>
              </a:lnSpc>
              <a:spcBef>
                <a:spcPts val="50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Constantia"/>
                <a:cs typeface="Constantia"/>
              </a:rPr>
              <a:t>GDP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per</a:t>
            </a:r>
            <a:r>
              <a:rPr sz="2000" b="1" spc="-13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capita</a:t>
            </a:r>
            <a:r>
              <a:rPr sz="2000" spc="-5" dirty="0">
                <a:latin typeface="Constantia"/>
                <a:cs typeface="Constantia"/>
              </a:rPr>
              <a:t>: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Gross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domestic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product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per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capita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mean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 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output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produced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per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person,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which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also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mean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income.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447800"/>
            <a:ext cx="5362575" cy="221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3657600"/>
            <a:ext cx="533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6276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National income </a:t>
            </a:r>
            <a:r>
              <a:rPr sz="5000" dirty="0"/>
              <a:t>and</a:t>
            </a:r>
            <a:r>
              <a:rPr sz="5000" spc="-130" dirty="0"/>
              <a:t> </a:t>
            </a:r>
            <a:r>
              <a:rPr sz="5000" spc="-30" dirty="0"/>
              <a:t>welfare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18462"/>
            <a:ext cx="8078470" cy="43465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marR="5080" indent="-274320" algn="just">
              <a:lnSpc>
                <a:spcPct val="80100"/>
              </a:lnSpc>
              <a:spcBef>
                <a:spcPts val="434"/>
              </a:spcBef>
              <a:buClr>
                <a:srgbClr val="0AD0D9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-5" dirty="0">
                <a:latin typeface="Constantia"/>
                <a:cs typeface="Constantia"/>
              </a:rPr>
              <a:t>GDP per capita </a:t>
            </a:r>
            <a:r>
              <a:rPr sz="1400" dirty="0">
                <a:latin typeface="Constantia"/>
                <a:cs typeface="Constantia"/>
              </a:rPr>
              <a:t>(per </a:t>
            </a:r>
            <a:r>
              <a:rPr sz="1400" spc="-5" dirty="0">
                <a:latin typeface="Constantia"/>
                <a:cs typeface="Constantia"/>
              </a:rPr>
              <a:t>person) is often </a:t>
            </a:r>
            <a:r>
              <a:rPr sz="1400" dirty="0">
                <a:latin typeface="Constantia"/>
                <a:cs typeface="Constantia"/>
              </a:rPr>
              <a:t>used </a:t>
            </a:r>
            <a:r>
              <a:rPr sz="1400" spc="-5" dirty="0">
                <a:latin typeface="Constantia"/>
                <a:cs typeface="Constantia"/>
              </a:rPr>
              <a:t>as </a:t>
            </a:r>
            <a:r>
              <a:rPr sz="1400" dirty="0">
                <a:latin typeface="Constantia"/>
                <a:cs typeface="Constantia"/>
              </a:rPr>
              <a:t>a </a:t>
            </a:r>
            <a:r>
              <a:rPr sz="1400" spc="-5" dirty="0">
                <a:latin typeface="Constantia"/>
                <a:cs typeface="Constantia"/>
              </a:rPr>
              <a:t>measure of </a:t>
            </a:r>
            <a:r>
              <a:rPr sz="1400" dirty="0">
                <a:latin typeface="Constantia"/>
                <a:cs typeface="Constantia"/>
              </a:rPr>
              <a:t>a </a:t>
            </a:r>
            <a:r>
              <a:rPr sz="1400" spc="-5" dirty="0">
                <a:latin typeface="Constantia"/>
                <a:cs typeface="Constantia"/>
              </a:rPr>
              <a:t>person's </a:t>
            </a:r>
            <a:r>
              <a:rPr sz="1400" spc="-10" dirty="0">
                <a:latin typeface="Constantia"/>
                <a:cs typeface="Constantia"/>
              </a:rPr>
              <a:t>welfare. </a:t>
            </a:r>
            <a:r>
              <a:rPr sz="1400" dirty="0">
                <a:latin typeface="Constantia"/>
                <a:cs typeface="Constantia"/>
              </a:rPr>
              <a:t>Countries </a:t>
            </a:r>
            <a:r>
              <a:rPr sz="1400" spc="-5" dirty="0">
                <a:latin typeface="Constantia"/>
                <a:cs typeface="Constantia"/>
              </a:rPr>
              <a:t>with higher  GDP </a:t>
            </a:r>
            <a:r>
              <a:rPr sz="1400" spc="-10" dirty="0">
                <a:latin typeface="Constantia"/>
                <a:cs typeface="Constantia"/>
              </a:rPr>
              <a:t>may </a:t>
            </a:r>
            <a:r>
              <a:rPr sz="1400" spc="-5" dirty="0">
                <a:latin typeface="Constantia"/>
                <a:cs typeface="Constantia"/>
              </a:rPr>
              <a:t>be </a:t>
            </a:r>
            <a:r>
              <a:rPr sz="1400" spc="-10" dirty="0">
                <a:latin typeface="Constantia"/>
                <a:cs typeface="Constantia"/>
              </a:rPr>
              <a:t>more likely to </a:t>
            </a:r>
            <a:r>
              <a:rPr sz="1400" spc="-5" dirty="0">
                <a:latin typeface="Constantia"/>
                <a:cs typeface="Constantia"/>
              </a:rPr>
              <a:t>also </a:t>
            </a:r>
            <a:r>
              <a:rPr sz="1400" spc="-10" dirty="0">
                <a:latin typeface="Constantia"/>
                <a:cs typeface="Constantia"/>
              </a:rPr>
              <a:t>score </a:t>
            </a:r>
            <a:r>
              <a:rPr sz="1400" spc="-5" dirty="0">
                <a:latin typeface="Constantia"/>
                <a:cs typeface="Constantia"/>
              </a:rPr>
              <a:t>highly on other measures of </a:t>
            </a:r>
            <a:r>
              <a:rPr sz="1400" spc="-10" dirty="0">
                <a:latin typeface="Constantia"/>
                <a:cs typeface="Constantia"/>
              </a:rPr>
              <a:t>welfare, </a:t>
            </a:r>
            <a:r>
              <a:rPr sz="1400" spc="-5" dirty="0">
                <a:latin typeface="Constantia"/>
                <a:cs typeface="Constantia"/>
              </a:rPr>
              <a:t>such as life </a:t>
            </a:r>
            <a:r>
              <a:rPr sz="1400" spc="-15" dirty="0">
                <a:latin typeface="Constantia"/>
                <a:cs typeface="Constantia"/>
              </a:rPr>
              <a:t>expectancy.  </a:t>
            </a:r>
            <a:r>
              <a:rPr sz="1400" spc="-30" dirty="0">
                <a:latin typeface="Constantia"/>
                <a:cs typeface="Constantia"/>
              </a:rPr>
              <a:t>However,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there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are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serious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limitations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spc="-15" dirty="0">
                <a:latin typeface="Constantia"/>
                <a:cs typeface="Constantia"/>
              </a:rPr>
              <a:t>to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the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usefulness</a:t>
            </a:r>
            <a:r>
              <a:rPr sz="1400" spc="-8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of</a:t>
            </a:r>
            <a:r>
              <a:rPr sz="1400" spc="3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GDP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as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measure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of</a:t>
            </a:r>
            <a:r>
              <a:rPr sz="1400" spc="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welfare:</a:t>
            </a:r>
            <a:endParaRPr sz="1400">
              <a:latin typeface="Constantia"/>
              <a:cs typeface="Constantia"/>
            </a:endParaRPr>
          </a:p>
          <a:p>
            <a:pPr marL="652780" marR="6985" lvl="1" indent="-247015" algn="just">
              <a:lnSpc>
                <a:spcPts val="1250"/>
              </a:lnSpc>
              <a:spcBef>
                <a:spcPts val="305"/>
              </a:spcBef>
              <a:buClr>
                <a:srgbClr val="0E6EC5"/>
              </a:buClr>
              <a:buSzPct val="84615"/>
              <a:buFont typeface="Wingdings"/>
              <a:buChar char=""/>
              <a:tabLst>
                <a:tab pos="653415" algn="l"/>
              </a:tabLst>
            </a:pPr>
            <a:r>
              <a:rPr sz="1300" spc="-10" dirty="0">
                <a:latin typeface="Constantia"/>
                <a:cs typeface="Constantia"/>
              </a:rPr>
              <a:t>Measures </a:t>
            </a:r>
            <a:r>
              <a:rPr sz="1300" spc="-5" dirty="0">
                <a:latin typeface="Constantia"/>
                <a:cs typeface="Constantia"/>
              </a:rPr>
              <a:t>of GDP </a:t>
            </a:r>
            <a:r>
              <a:rPr sz="1300" spc="-10" dirty="0">
                <a:latin typeface="Constantia"/>
                <a:cs typeface="Constantia"/>
              </a:rPr>
              <a:t>typically exclude </a:t>
            </a:r>
            <a:r>
              <a:rPr sz="1300" spc="-5" dirty="0">
                <a:latin typeface="Constantia"/>
                <a:cs typeface="Constantia"/>
              </a:rPr>
              <a:t>unpaid </a:t>
            </a:r>
            <a:r>
              <a:rPr sz="1300" spc="-10" dirty="0">
                <a:latin typeface="Constantia"/>
                <a:cs typeface="Constantia"/>
              </a:rPr>
              <a:t>economic </a:t>
            </a:r>
            <a:r>
              <a:rPr sz="1300" spc="-20" dirty="0">
                <a:latin typeface="Constantia"/>
                <a:cs typeface="Constantia"/>
              </a:rPr>
              <a:t>activity, </a:t>
            </a:r>
            <a:r>
              <a:rPr sz="1300" spc="-10" dirty="0">
                <a:latin typeface="Constantia"/>
                <a:cs typeface="Constantia"/>
              </a:rPr>
              <a:t>most importantly </a:t>
            </a:r>
            <a:r>
              <a:rPr sz="1300" spc="-5" dirty="0">
                <a:latin typeface="Constantia"/>
                <a:cs typeface="Constantia"/>
              </a:rPr>
              <a:t>domestic </a:t>
            </a:r>
            <a:r>
              <a:rPr sz="1300" spc="-20" dirty="0">
                <a:latin typeface="Constantia"/>
                <a:cs typeface="Constantia"/>
              </a:rPr>
              <a:t>work </a:t>
            </a:r>
            <a:r>
              <a:rPr sz="1300" spc="-5" dirty="0">
                <a:latin typeface="Constantia"/>
                <a:cs typeface="Constantia"/>
              </a:rPr>
              <a:t>such as  </a:t>
            </a:r>
            <a:r>
              <a:rPr sz="1300" spc="-10" dirty="0">
                <a:latin typeface="Constantia"/>
                <a:cs typeface="Constantia"/>
              </a:rPr>
              <a:t>childcare. </a:t>
            </a:r>
            <a:r>
              <a:rPr sz="1300" spc="-5" dirty="0">
                <a:latin typeface="Constantia"/>
                <a:cs typeface="Constantia"/>
              </a:rPr>
              <a:t>This leads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10" dirty="0">
                <a:latin typeface="Constantia"/>
                <a:cs typeface="Constantia"/>
              </a:rPr>
              <a:t>distortions; </a:t>
            </a:r>
            <a:r>
              <a:rPr sz="1300" spc="-5" dirty="0">
                <a:latin typeface="Constantia"/>
                <a:cs typeface="Constantia"/>
              </a:rPr>
              <a:t>for example, a paid nanny's </a:t>
            </a:r>
            <a:r>
              <a:rPr sz="1300" spc="-10" dirty="0">
                <a:latin typeface="Constantia"/>
                <a:cs typeface="Constantia"/>
              </a:rPr>
              <a:t>income contributes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45" dirty="0">
                <a:latin typeface="Constantia"/>
                <a:cs typeface="Constantia"/>
              </a:rPr>
              <a:t>GDP, </a:t>
            </a:r>
            <a:r>
              <a:rPr sz="1300" spc="-5" dirty="0">
                <a:latin typeface="Constantia"/>
                <a:cs typeface="Constantia"/>
              </a:rPr>
              <a:t>but </a:t>
            </a:r>
            <a:r>
              <a:rPr sz="1300" dirty="0">
                <a:latin typeface="Constantia"/>
                <a:cs typeface="Constantia"/>
              </a:rPr>
              <a:t>an  </a:t>
            </a:r>
            <a:r>
              <a:rPr sz="1300" spc="-10" dirty="0">
                <a:latin typeface="Constantia"/>
                <a:cs typeface="Constantia"/>
              </a:rPr>
              <a:t>unpaid parent's </a:t>
            </a:r>
            <a:r>
              <a:rPr sz="1300" spc="-5" dirty="0">
                <a:latin typeface="Constantia"/>
                <a:cs typeface="Constantia"/>
              </a:rPr>
              <a:t>time spent caring </a:t>
            </a:r>
            <a:r>
              <a:rPr sz="1300" spc="-10" dirty="0">
                <a:latin typeface="Constantia"/>
                <a:cs typeface="Constantia"/>
              </a:rPr>
              <a:t>for children </a:t>
            </a:r>
            <a:r>
              <a:rPr sz="1300" spc="-5" dirty="0">
                <a:latin typeface="Constantia"/>
                <a:cs typeface="Constantia"/>
              </a:rPr>
              <a:t>will not, </a:t>
            </a:r>
            <a:r>
              <a:rPr sz="1300" spc="-10" dirty="0">
                <a:latin typeface="Constantia"/>
                <a:cs typeface="Constantia"/>
              </a:rPr>
              <a:t>even though </a:t>
            </a:r>
            <a:r>
              <a:rPr sz="1300" spc="-5" dirty="0">
                <a:latin typeface="Constantia"/>
                <a:cs typeface="Constantia"/>
              </a:rPr>
              <a:t>they </a:t>
            </a:r>
            <a:r>
              <a:rPr sz="1300" spc="-10" dirty="0">
                <a:latin typeface="Constantia"/>
                <a:cs typeface="Constantia"/>
              </a:rPr>
              <a:t>are </a:t>
            </a:r>
            <a:r>
              <a:rPr sz="1300" spc="-5" dirty="0">
                <a:latin typeface="Constantia"/>
                <a:cs typeface="Constantia"/>
              </a:rPr>
              <a:t>both carrying out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same  </a:t>
            </a:r>
            <a:r>
              <a:rPr sz="1300" spc="-10" dirty="0">
                <a:latin typeface="Constantia"/>
                <a:cs typeface="Constantia"/>
              </a:rPr>
              <a:t>economic</a:t>
            </a:r>
            <a:r>
              <a:rPr sz="1300" spc="-80" dirty="0">
                <a:latin typeface="Constantia"/>
                <a:cs typeface="Constantia"/>
              </a:rPr>
              <a:t> </a:t>
            </a:r>
            <a:r>
              <a:rPr sz="1300" spc="-20" dirty="0">
                <a:latin typeface="Constantia"/>
                <a:cs typeface="Constantia"/>
              </a:rPr>
              <a:t>activity.</a:t>
            </a:r>
            <a:endParaRPr sz="1300">
              <a:latin typeface="Constantia"/>
              <a:cs typeface="Constantia"/>
            </a:endParaRPr>
          </a:p>
          <a:p>
            <a:pPr marL="652780" marR="5715" lvl="1" indent="-247015" algn="just">
              <a:lnSpc>
                <a:spcPct val="80000"/>
              </a:lnSpc>
              <a:spcBef>
                <a:spcPts val="315"/>
              </a:spcBef>
              <a:buClr>
                <a:srgbClr val="0E6EC5"/>
              </a:buClr>
              <a:buSzPct val="84615"/>
              <a:buFont typeface="Wingdings"/>
              <a:buChar char="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GDP </a:t>
            </a:r>
            <a:r>
              <a:rPr sz="1300" spc="-10" dirty="0">
                <a:latin typeface="Constantia"/>
                <a:cs typeface="Constantia"/>
              </a:rPr>
              <a:t>takes </a:t>
            </a:r>
            <a:r>
              <a:rPr sz="1300" spc="-5" dirty="0">
                <a:latin typeface="Constantia"/>
                <a:cs typeface="Constantia"/>
              </a:rPr>
              <a:t>no </a:t>
            </a:r>
            <a:r>
              <a:rPr sz="1300" spc="-10" dirty="0">
                <a:latin typeface="Constantia"/>
                <a:cs typeface="Constantia"/>
              </a:rPr>
              <a:t>account </a:t>
            </a:r>
            <a:r>
              <a:rPr sz="1300" spc="-5" dirty="0">
                <a:latin typeface="Constantia"/>
                <a:cs typeface="Constantia"/>
              </a:rPr>
              <a:t>of </a:t>
            </a:r>
            <a:r>
              <a:rPr sz="1300" spc="-10" dirty="0">
                <a:latin typeface="Constantia"/>
                <a:cs typeface="Constantia"/>
              </a:rPr>
              <a:t>the inputs </a:t>
            </a:r>
            <a:r>
              <a:rPr sz="1300" spc="-5" dirty="0">
                <a:latin typeface="Constantia"/>
                <a:cs typeface="Constantia"/>
              </a:rPr>
              <a:t>used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15" dirty="0">
                <a:latin typeface="Constantia"/>
                <a:cs typeface="Constantia"/>
              </a:rPr>
              <a:t>produce </a:t>
            </a:r>
            <a:r>
              <a:rPr sz="1300" spc="-10" dirty="0">
                <a:latin typeface="Constantia"/>
                <a:cs typeface="Constantia"/>
              </a:rPr>
              <a:t>the output. </a:t>
            </a:r>
            <a:r>
              <a:rPr sz="1300" spc="-20" dirty="0">
                <a:latin typeface="Constantia"/>
                <a:cs typeface="Constantia"/>
              </a:rPr>
              <a:t>For </a:t>
            </a:r>
            <a:r>
              <a:rPr sz="1300" spc="-5" dirty="0">
                <a:latin typeface="Constantia"/>
                <a:cs typeface="Constantia"/>
              </a:rPr>
              <a:t>example, if </a:t>
            </a:r>
            <a:r>
              <a:rPr sz="1300" spc="-15" dirty="0">
                <a:latin typeface="Constantia"/>
                <a:cs typeface="Constantia"/>
              </a:rPr>
              <a:t>everyone worked </a:t>
            </a:r>
            <a:r>
              <a:rPr sz="1300" spc="-5" dirty="0">
                <a:latin typeface="Constantia"/>
                <a:cs typeface="Constantia"/>
              </a:rPr>
              <a:t>for  </a:t>
            </a:r>
            <a:r>
              <a:rPr sz="1300" spc="-10" dirty="0">
                <a:latin typeface="Constantia"/>
                <a:cs typeface="Constantia"/>
              </a:rPr>
              <a:t>twice the </a:t>
            </a:r>
            <a:r>
              <a:rPr sz="1300" spc="-5" dirty="0">
                <a:latin typeface="Constantia"/>
                <a:cs typeface="Constantia"/>
              </a:rPr>
              <a:t>number of </a:t>
            </a:r>
            <a:r>
              <a:rPr sz="1300" spc="-10" dirty="0">
                <a:latin typeface="Constantia"/>
                <a:cs typeface="Constantia"/>
              </a:rPr>
              <a:t>hours, </a:t>
            </a:r>
            <a:r>
              <a:rPr sz="1300" spc="-5" dirty="0">
                <a:latin typeface="Constantia"/>
                <a:cs typeface="Constantia"/>
              </a:rPr>
              <a:t>then GDP </a:t>
            </a:r>
            <a:r>
              <a:rPr sz="1300" spc="-10" dirty="0">
                <a:latin typeface="Constantia"/>
                <a:cs typeface="Constantia"/>
              </a:rPr>
              <a:t>might </a:t>
            </a:r>
            <a:r>
              <a:rPr sz="1300" spc="-15" dirty="0">
                <a:latin typeface="Constantia"/>
                <a:cs typeface="Constantia"/>
              </a:rPr>
              <a:t>roughly </a:t>
            </a:r>
            <a:r>
              <a:rPr sz="1300" spc="-5" dirty="0">
                <a:latin typeface="Constantia"/>
                <a:cs typeface="Constantia"/>
              </a:rPr>
              <a:t>double, but this </a:t>
            </a:r>
            <a:r>
              <a:rPr sz="1300" spc="-10" dirty="0">
                <a:latin typeface="Constantia"/>
                <a:cs typeface="Constantia"/>
              </a:rPr>
              <a:t>does </a:t>
            </a:r>
            <a:r>
              <a:rPr sz="1300" spc="-5" dirty="0">
                <a:latin typeface="Constantia"/>
                <a:cs typeface="Constantia"/>
              </a:rPr>
              <a:t>not </a:t>
            </a:r>
            <a:r>
              <a:rPr sz="1300" spc="-10" dirty="0">
                <a:latin typeface="Constantia"/>
                <a:cs typeface="Constantia"/>
              </a:rPr>
              <a:t>necessarily </a:t>
            </a:r>
            <a:r>
              <a:rPr sz="1300" spc="-5" dirty="0">
                <a:latin typeface="Constantia"/>
                <a:cs typeface="Constantia"/>
              </a:rPr>
              <a:t>mean that  </a:t>
            </a:r>
            <a:r>
              <a:rPr sz="1300" spc="-15" dirty="0">
                <a:latin typeface="Constantia"/>
                <a:cs typeface="Constantia"/>
              </a:rPr>
              <a:t>workers are </a:t>
            </a:r>
            <a:r>
              <a:rPr sz="1300" spc="-10" dirty="0">
                <a:latin typeface="Constantia"/>
                <a:cs typeface="Constantia"/>
              </a:rPr>
              <a:t>better </a:t>
            </a:r>
            <a:r>
              <a:rPr sz="1300" spc="-5" dirty="0">
                <a:latin typeface="Constantia"/>
                <a:cs typeface="Constantia"/>
              </a:rPr>
              <a:t>off as they </a:t>
            </a:r>
            <a:r>
              <a:rPr sz="1300" spc="-15" dirty="0">
                <a:latin typeface="Constantia"/>
                <a:cs typeface="Constantia"/>
              </a:rPr>
              <a:t>would </a:t>
            </a:r>
            <a:r>
              <a:rPr sz="1300" spc="-25" dirty="0">
                <a:latin typeface="Constantia"/>
                <a:cs typeface="Constantia"/>
              </a:rPr>
              <a:t>have </a:t>
            </a:r>
            <a:r>
              <a:rPr sz="1300" spc="-5" dirty="0">
                <a:latin typeface="Constantia"/>
                <a:cs typeface="Constantia"/>
              </a:rPr>
              <a:t>less </a:t>
            </a:r>
            <a:r>
              <a:rPr sz="1300" spc="-10" dirty="0">
                <a:latin typeface="Constantia"/>
                <a:cs typeface="Constantia"/>
              </a:rPr>
              <a:t>leisure </a:t>
            </a:r>
            <a:r>
              <a:rPr sz="1300" spc="-5" dirty="0">
                <a:latin typeface="Constantia"/>
                <a:cs typeface="Constantia"/>
              </a:rPr>
              <a:t>time. </a:t>
            </a:r>
            <a:r>
              <a:rPr sz="1300" spc="-20" dirty="0">
                <a:latin typeface="Constantia"/>
                <a:cs typeface="Constantia"/>
              </a:rPr>
              <a:t>Similarly,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impact of </a:t>
            </a:r>
            <a:r>
              <a:rPr sz="1300" spc="-10" dirty="0">
                <a:latin typeface="Constantia"/>
                <a:cs typeface="Constantia"/>
              </a:rPr>
              <a:t>economic </a:t>
            </a:r>
            <a:r>
              <a:rPr sz="1300" spc="-5" dirty="0">
                <a:latin typeface="Constantia"/>
                <a:cs typeface="Constantia"/>
              </a:rPr>
              <a:t>activity </a:t>
            </a:r>
            <a:r>
              <a:rPr sz="1300" spc="-10" dirty="0">
                <a:latin typeface="Constantia"/>
                <a:cs typeface="Constantia"/>
              </a:rPr>
              <a:t>on  the environment </a:t>
            </a:r>
            <a:r>
              <a:rPr sz="1300" spc="-5" dirty="0">
                <a:latin typeface="Constantia"/>
                <a:cs typeface="Constantia"/>
              </a:rPr>
              <a:t>is </a:t>
            </a:r>
            <a:r>
              <a:rPr sz="1300" spc="-10" dirty="0">
                <a:latin typeface="Constantia"/>
                <a:cs typeface="Constantia"/>
              </a:rPr>
              <a:t>not measured </a:t>
            </a:r>
            <a:r>
              <a:rPr sz="1300" spc="-5" dirty="0">
                <a:latin typeface="Constantia"/>
                <a:cs typeface="Constantia"/>
              </a:rPr>
              <a:t>in calculating</a:t>
            </a:r>
            <a:r>
              <a:rPr sz="1300" spc="-95" dirty="0">
                <a:latin typeface="Constantia"/>
                <a:cs typeface="Constantia"/>
              </a:rPr>
              <a:t> </a:t>
            </a:r>
            <a:r>
              <a:rPr sz="1300" spc="-45" dirty="0">
                <a:latin typeface="Constantia"/>
                <a:cs typeface="Constantia"/>
              </a:rPr>
              <a:t>GDP.</a:t>
            </a:r>
            <a:endParaRPr sz="1300">
              <a:latin typeface="Constantia"/>
              <a:cs typeface="Constantia"/>
            </a:endParaRPr>
          </a:p>
          <a:p>
            <a:pPr marL="652780" marR="11430" lvl="1" indent="-247015" algn="just">
              <a:lnSpc>
                <a:spcPts val="1250"/>
              </a:lnSpc>
              <a:spcBef>
                <a:spcPts val="305"/>
              </a:spcBef>
              <a:buClr>
                <a:srgbClr val="0E6EC5"/>
              </a:buClr>
              <a:buSzPct val="84615"/>
              <a:buFont typeface="Wingdings"/>
              <a:buChar char=""/>
              <a:tabLst>
                <a:tab pos="653415" algn="l"/>
              </a:tabLst>
            </a:pPr>
            <a:r>
              <a:rPr sz="1300" spc="-10" dirty="0">
                <a:latin typeface="Constantia"/>
                <a:cs typeface="Constantia"/>
              </a:rPr>
              <a:t>Comparison </a:t>
            </a:r>
            <a:r>
              <a:rPr sz="1300" spc="-5" dirty="0">
                <a:latin typeface="Constantia"/>
                <a:cs typeface="Constantia"/>
              </a:rPr>
              <a:t>of GDP </a:t>
            </a:r>
            <a:r>
              <a:rPr sz="1300" spc="-10" dirty="0">
                <a:latin typeface="Constantia"/>
                <a:cs typeface="Constantia"/>
              </a:rPr>
              <a:t>from </a:t>
            </a:r>
            <a:r>
              <a:rPr sz="1300" spc="-5" dirty="0">
                <a:latin typeface="Constantia"/>
                <a:cs typeface="Constantia"/>
              </a:rPr>
              <a:t>one country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5" dirty="0">
                <a:latin typeface="Constantia"/>
                <a:cs typeface="Constantia"/>
              </a:rPr>
              <a:t>another </a:t>
            </a:r>
            <a:r>
              <a:rPr sz="1300" spc="-15" dirty="0">
                <a:latin typeface="Constantia"/>
                <a:cs typeface="Constantia"/>
              </a:rPr>
              <a:t>may </a:t>
            </a:r>
            <a:r>
              <a:rPr sz="1300" spc="-5" dirty="0">
                <a:latin typeface="Constantia"/>
                <a:cs typeface="Constantia"/>
              </a:rPr>
              <a:t>be </a:t>
            </a:r>
            <a:r>
              <a:rPr sz="1300" spc="-10" dirty="0">
                <a:latin typeface="Constantia"/>
                <a:cs typeface="Constantia"/>
              </a:rPr>
              <a:t>distorted </a:t>
            </a:r>
            <a:r>
              <a:rPr sz="1300" spc="-5" dirty="0">
                <a:latin typeface="Constantia"/>
                <a:cs typeface="Constantia"/>
              </a:rPr>
              <a:t>by </a:t>
            </a:r>
            <a:r>
              <a:rPr sz="1300" spc="-15" dirty="0">
                <a:latin typeface="Constantia"/>
                <a:cs typeface="Constantia"/>
              </a:rPr>
              <a:t>movements </a:t>
            </a:r>
            <a:r>
              <a:rPr sz="1300" spc="-5" dirty="0">
                <a:latin typeface="Constantia"/>
                <a:cs typeface="Constantia"/>
              </a:rPr>
              <a:t>in </a:t>
            </a:r>
            <a:r>
              <a:rPr sz="1300" spc="-15" dirty="0">
                <a:latin typeface="Constantia"/>
                <a:cs typeface="Constantia"/>
              </a:rPr>
              <a:t>exchange rates.  </a:t>
            </a:r>
            <a:r>
              <a:rPr sz="1300" spc="-10" dirty="0">
                <a:latin typeface="Constantia"/>
                <a:cs typeface="Constantia"/>
              </a:rPr>
              <a:t>Measuring </a:t>
            </a:r>
            <a:r>
              <a:rPr sz="1300" spc="-5" dirty="0">
                <a:latin typeface="Constantia"/>
                <a:cs typeface="Constantia"/>
              </a:rPr>
              <a:t>national </a:t>
            </a:r>
            <a:r>
              <a:rPr sz="1300" spc="-10" dirty="0">
                <a:latin typeface="Constantia"/>
                <a:cs typeface="Constantia"/>
              </a:rPr>
              <a:t>income </a:t>
            </a:r>
            <a:r>
              <a:rPr sz="1300" dirty="0">
                <a:latin typeface="Constantia"/>
                <a:cs typeface="Constantia"/>
              </a:rPr>
              <a:t>at </a:t>
            </a:r>
            <a:r>
              <a:rPr sz="1300" spc="-10" dirty="0">
                <a:latin typeface="Constantia"/>
                <a:cs typeface="Constantia"/>
              </a:rPr>
              <a:t>purchasing </a:t>
            </a:r>
            <a:r>
              <a:rPr sz="1300" spc="-20" dirty="0">
                <a:latin typeface="Constantia"/>
                <a:cs typeface="Constantia"/>
              </a:rPr>
              <a:t>power </a:t>
            </a:r>
            <a:r>
              <a:rPr sz="1300" spc="-5" dirty="0">
                <a:latin typeface="Constantia"/>
                <a:cs typeface="Constantia"/>
              </a:rPr>
              <a:t>parity </a:t>
            </a:r>
            <a:r>
              <a:rPr sz="1300" spc="-15" dirty="0">
                <a:latin typeface="Constantia"/>
                <a:cs typeface="Constantia"/>
              </a:rPr>
              <a:t>may </a:t>
            </a:r>
            <a:r>
              <a:rPr sz="1300" spc="-20" dirty="0">
                <a:latin typeface="Constantia"/>
                <a:cs typeface="Constantia"/>
              </a:rPr>
              <a:t>overcome </a:t>
            </a:r>
            <a:r>
              <a:rPr sz="1300" spc="-5" dirty="0">
                <a:latin typeface="Constantia"/>
                <a:cs typeface="Constantia"/>
              </a:rPr>
              <a:t>this </a:t>
            </a:r>
            <a:r>
              <a:rPr sz="1300" spc="-10" dirty="0">
                <a:latin typeface="Constantia"/>
                <a:cs typeface="Constantia"/>
              </a:rPr>
              <a:t>problem </a:t>
            </a:r>
            <a:r>
              <a:rPr sz="1300" spc="-5" dirty="0">
                <a:latin typeface="Constantia"/>
                <a:cs typeface="Constantia"/>
              </a:rPr>
              <a:t>at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risk </a:t>
            </a:r>
            <a:r>
              <a:rPr sz="1300" spc="-10" dirty="0">
                <a:latin typeface="Constantia"/>
                <a:cs typeface="Constantia"/>
              </a:rPr>
              <a:t>of  overvaluing </a:t>
            </a:r>
            <a:r>
              <a:rPr sz="1300" spc="-5" dirty="0">
                <a:latin typeface="Constantia"/>
                <a:cs typeface="Constantia"/>
              </a:rPr>
              <a:t>basic </a:t>
            </a:r>
            <a:r>
              <a:rPr sz="1300" spc="-15" dirty="0">
                <a:latin typeface="Constantia"/>
                <a:cs typeface="Constantia"/>
              </a:rPr>
              <a:t>goods </a:t>
            </a:r>
            <a:r>
              <a:rPr sz="1300" spc="-5" dirty="0">
                <a:latin typeface="Constantia"/>
                <a:cs typeface="Constantia"/>
              </a:rPr>
              <a:t>and services, </a:t>
            </a:r>
            <a:r>
              <a:rPr sz="1300" spc="-10" dirty="0">
                <a:latin typeface="Constantia"/>
                <a:cs typeface="Constantia"/>
              </a:rPr>
              <a:t>for </a:t>
            </a:r>
            <a:r>
              <a:rPr sz="1300" spc="-5" dirty="0">
                <a:latin typeface="Constantia"/>
                <a:cs typeface="Constantia"/>
              </a:rPr>
              <a:t>example </a:t>
            </a:r>
            <a:r>
              <a:rPr sz="1300" spc="-10" dirty="0">
                <a:latin typeface="Constantia"/>
                <a:cs typeface="Constantia"/>
              </a:rPr>
              <a:t>subsistence</a:t>
            </a:r>
            <a:r>
              <a:rPr sz="1300" spc="-18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farming.</a:t>
            </a:r>
            <a:endParaRPr sz="1300">
              <a:latin typeface="Constantia"/>
              <a:cs typeface="Constantia"/>
            </a:endParaRPr>
          </a:p>
          <a:p>
            <a:pPr marL="652780" marR="7620" lvl="1" indent="-247015" algn="just">
              <a:lnSpc>
                <a:spcPts val="1250"/>
              </a:lnSpc>
              <a:spcBef>
                <a:spcPts val="305"/>
              </a:spcBef>
              <a:buClr>
                <a:srgbClr val="0E6EC5"/>
              </a:buClr>
              <a:buSzPct val="84615"/>
              <a:buFont typeface="Wingdings"/>
              <a:buChar char="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GDP </a:t>
            </a:r>
            <a:r>
              <a:rPr sz="1300" spc="-10" dirty="0">
                <a:latin typeface="Constantia"/>
                <a:cs typeface="Constantia"/>
              </a:rPr>
              <a:t>does </a:t>
            </a:r>
            <a:r>
              <a:rPr sz="1300" spc="-5" dirty="0">
                <a:latin typeface="Constantia"/>
                <a:cs typeface="Constantia"/>
              </a:rPr>
              <a:t>not </a:t>
            </a:r>
            <a:r>
              <a:rPr sz="1300" spc="-10" dirty="0">
                <a:latin typeface="Constantia"/>
                <a:cs typeface="Constantia"/>
              </a:rPr>
              <a:t>measure </a:t>
            </a:r>
            <a:r>
              <a:rPr sz="1300" spc="-5" dirty="0">
                <a:latin typeface="Constantia"/>
                <a:cs typeface="Constantia"/>
              </a:rPr>
              <a:t>factors that affect quality of </a:t>
            </a:r>
            <a:r>
              <a:rPr sz="1300" spc="-10" dirty="0">
                <a:latin typeface="Constantia"/>
                <a:cs typeface="Constantia"/>
              </a:rPr>
              <a:t>life, </a:t>
            </a:r>
            <a:r>
              <a:rPr sz="1300" spc="-5" dirty="0">
                <a:latin typeface="Constantia"/>
                <a:cs typeface="Constantia"/>
              </a:rPr>
              <a:t>such as </a:t>
            </a:r>
            <a:r>
              <a:rPr sz="1300" spc="-10" dirty="0">
                <a:latin typeface="Constantia"/>
                <a:cs typeface="Constantia"/>
              </a:rPr>
              <a:t>the quality </a:t>
            </a:r>
            <a:r>
              <a:rPr sz="1300" spc="-5" dirty="0">
                <a:latin typeface="Constantia"/>
                <a:cs typeface="Constantia"/>
              </a:rPr>
              <a:t>of the </a:t>
            </a:r>
            <a:r>
              <a:rPr sz="1300" spc="-10" dirty="0">
                <a:latin typeface="Constantia"/>
                <a:cs typeface="Constantia"/>
              </a:rPr>
              <a:t>environment </a:t>
            </a:r>
            <a:r>
              <a:rPr sz="1300" spc="-5" dirty="0">
                <a:latin typeface="Constantia"/>
                <a:cs typeface="Constantia"/>
              </a:rPr>
              <a:t>(as  distinct </a:t>
            </a:r>
            <a:r>
              <a:rPr sz="1300" spc="-15" dirty="0">
                <a:latin typeface="Constantia"/>
                <a:cs typeface="Constantia"/>
              </a:rPr>
              <a:t>from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input </a:t>
            </a:r>
            <a:r>
              <a:rPr sz="1300" spc="-10" dirty="0">
                <a:latin typeface="Constantia"/>
                <a:cs typeface="Constantia"/>
              </a:rPr>
              <a:t>value) </a:t>
            </a:r>
            <a:r>
              <a:rPr sz="1300" spc="-5" dirty="0">
                <a:latin typeface="Constantia"/>
                <a:cs typeface="Constantia"/>
              </a:rPr>
              <a:t>and security </a:t>
            </a:r>
            <a:r>
              <a:rPr sz="1300" spc="-15" dirty="0">
                <a:latin typeface="Constantia"/>
                <a:cs typeface="Constantia"/>
              </a:rPr>
              <a:t>from </a:t>
            </a:r>
            <a:r>
              <a:rPr sz="1300" spc="-5" dirty="0">
                <a:latin typeface="Constantia"/>
                <a:cs typeface="Constantia"/>
              </a:rPr>
              <a:t>crime. This </a:t>
            </a:r>
            <a:r>
              <a:rPr sz="1300" spc="-10" dirty="0">
                <a:latin typeface="Constantia"/>
                <a:cs typeface="Constantia"/>
              </a:rPr>
              <a:t>leads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10" dirty="0">
                <a:latin typeface="Constantia"/>
                <a:cs typeface="Constantia"/>
              </a:rPr>
              <a:t>distortions </a:t>
            </a:r>
            <a:r>
              <a:rPr sz="1300" spc="-5" dirty="0">
                <a:latin typeface="Constantia"/>
                <a:cs typeface="Constantia"/>
              </a:rPr>
              <a:t>- </a:t>
            </a:r>
            <a:r>
              <a:rPr sz="1300" spc="-10" dirty="0">
                <a:latin typeface="Constantia"/>
                <a:cs typeface="Constantia"/>
              </a:rPr>
              <a:t>for </a:t>
            </a:r>
            <a:r>
              <a:rPr sz="1300" spc="-5" dirty="0">
                <a:latin typeface="Constantia"/>
                <a:cs typeface="Constantia"/>
              </a:rPr>
              <a:t>example, spending  on cleaning up </a:t>
            </a:r>
            <a:r>
              <a:rPr sz="1300" dirty="0">
                <a:latin typeface="Constantia"/>
                <a:cs typeface="Constantia"/>
              </a:rPr>
              <a:t>an </a:t>
            </a:r>
            <a:r>
              <a:rPr sz="1300" spc="-5" dirty="0">
                <a:latin typeface="Constantia"/>
                <a:cs typeface="Constantia"/>
              </a:rPr>
              <a:t>oil spill is </a:t>
            </a:r>
            <a:r>
              <a:rPr sz="1300" spc="-10" dirty="0">
                <a:latin typeface="Constantia"/>
                <a:cs typeface="Constantia"/>
              </a:rPr>
              <a:t>included </a:t>
            </a:r>
            <a:r>
              <a:rPr sz="1300" dirty="0">
                <a:latin typeface="Constantia"/>
                <a:cs typeface="Constantia"/>
              </a:rPr>
              <a:t>in </a:t>
            </a:r>
            <a:r>
              <a:rPr sz="1300" spc="-45" dirty="0">
                <a:latin typeface="Constantia"/>
                <a:cs typeface="Constantia"/>
              </a:rPr>
              <a:t>GDP, </a:t>
            </a:r>
            <a:r>
              <a:rPr sz="1300" spc="-5" dirty="0">
                <a:latin typeface="Constantia"/>
                <a:cs typeface="Constantia"/>
              </a:rPr>
              <a:t>but </a:t>
            </a:r>
            <a:r>
              <a:rPr sz="1300" spc="-10" dirty="0">
                <a:latin typeface="Constantia"/>
                <a:cs typeface="Constantia"/>
              </a:rPr>
              <a:t>the negative </a:t>
            </a:r>
            <a:r>
              <a:rPr sz="1300" spc="-5" dirty="0">
                <a:latin typeface="Constantia"/>
                <a:cs typeface="Constantia"/>
              </a:rPr>
              <a:t>impact of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spill on </a:t>
            </a:r>
            <a:r>
              <a:rPr sz="1300" spc="-10" dirty="0">
                <a:latin typeface="Constantia"/>
                <a:cs typeface="Constantia"/>
              </a:rPr>
              <a:t>well-being (e.g. </a:t>
            </a:r>
            <a:r>
              <a:rPr sz="1300" spc="-5" dirty="0">
                <a:latin typeface="Constantia"/>
                <a:cs typeface="Constantia"/>
              </a:rPr>
              <a:t>loss  of </a:t>
            </a:r>
            <a:r>
              <a:rPr sz="1300" spc="-10" dirty="0">
                <a:latin typeface="Constantia"/>
                <a:cs typeface="Constantia"/>
              </a:rPr>
              <a:t>clean </a:t>
            </a:r>
            <a:r>
              <a:rPr sz="1300" spc="-5" dirty="0">
                <a:latin typeface="Constantia"/>
                <a:cs typeface="Constantia"/>
              </a:rPr>
              <a:t>beaches) is </a:t>
            </a:r>
            <a:r>
              <a:rPr sz="1300" spc="-10" dirty="0">
                <a:latin typeface="Constantia"/>
                <a:cs typeface="Constantia"/>
              </a:rPr>
              <a:t>not</a:t>
            </a:r>
            <a:r>
              <a:rPr sz="1300" spc="-4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measured.</a:t>
            </a:r>
            <a:endParaRPr sz="1300">
              <a:latin typeface="Constantia"/>
              <a:cs typeface="Constantia"/>
            </a:endParaRPr>
          </a:p>
          <a:p>
            <a:pPr marL="652780" marR="8255" lvl="1" indent="-247015" algn="just">
              <a:lnSpc>
                <a:spcPct val="80100"/>
              </a:lnSpc>
              <a:spcBef>
                <a:spcPts val="315"/>
              </a:spcBef>
              <a:buClr>
                <a:srgbClr val="0E6EC5"/>
              </a:buClr>
              <a:buSzPct val="84615"/>
              <a:buFont typeface="Wingdings"/>
              <a:buChar char="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GDP is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mean </a:t>
            </a:r>
            <a:r>
              <a:rPr sz="1300" spc="-20" dirty="0">
                <a:latin typeface="Constantia"/>
                <a:cs typeface="Constantia"/>
              </a:rPr>
              <a:t>(average) </a:t>
            </a:r>
            <a:r>
              <a:rPr sz="1300" spc="-10" dirty="0">
                <a:latin typeface="Constantia"/>
                <a:cs typeface="Constantia"/>
              </a:rPr>
              <a:t>wealth </a:t>
            </a:r>
            <a:r>
              <a:rPr sz="1300" spc="-5" dirty="0">
                <a:latin typeface="Constantia"/>
                <a:cs typeface="Constantia"/>
              </a:rPr>
              <a:t>rather than median (middle-point) </a:t>
            </a:r>
            <a:r>
              <a:rPr sz="1300" spc="-10" dirty="0">
                <a:latin typeface="Constantia"/>
                <a:cs typeface="Constantia"/>
              </a:rPr>
              <a:t>wealth. </a:t>
            </a:r>
            <a:r>
              <a:rPr sz="1300" spc="-5" dirty="0">
                <a:latin typeface="Constantia"/>
                <a:cs typeface="Constantia"/>
              </a:rPr>
              <a:t>Countries with a </a:t>
            </a:r>
            <a:r>
              <a:rPr sz="1300" spc="-15" dirty="0">
                <a:latin typeface="Constantia"/>
                <a:cs typeface="Constantia"/>
              </a:rPr>
              <a:t>skewed  </a:t>
            </a:r>
            <a:r>
              <a:rPr sz="1300" spc="-10" dirty="0">
                <a:latin typeface="Constantia"/>
                <a:cs typeface="Constantia"/>
              </a:rPr>
              <a:t>income distribution </a:t>
            </a:r>
            <a:r>
              <a:rPr sz="1300" spc="-15" dirty="0">
                <a:latin typeface="Constantia"/>
                <a:cs typeface="Constantia"/>
              </a:rPr>
              <a:t>may </a:t>
            </a:r>
            <a:r>
              <a:rPr sz="1300" spc="-25" dirty="0">
                <a:latin typeface="Constantia"/>
                <a:cs typeface="Constantia"/>
              </a:rPr>
              <a:t>have </a:t>
            </a:r>
            <a:r>
              <a:rPr sz="1300" spc="-5" dirty="0">
                <a:latin typeface="Constantia"/>
                <a:cs typeface="Constantia"/>
              </a:rPr>
              <a:t>a </a:t>
            </a:r>
            <a:r>
              <a:rPr sz="1300" spc="-15" dirty="0">
                <a:latin typeface="Constantia"/>
                <a:cs typeface="Constantia"/>
              </a:rPr>
              <a:t>relatively </a:t>
            </a:r>
            <a:r>
              <a:rPr sz="1300" spc="-10" dirty="0">
                <a:latin typeface="Constantia"/>
                <a:cs typeface="Constantia"/>
              </a:rPr>
              <a:t>high </a:t>
            </a:r>
            <a:r>
              <a:rPr sz="1300" spc="-5" dirty="0">
                <a:latin typeface="Constantia"/>
                <a:cs typeface="Constantia"/>
              </a:rPr>
              <a:t>per-capita GDP </a:t>
            </a:r>
            <a:r>
              <a:rPr sz="1300" spc="-10" dirty="0">
                <a:latin typeface="Constantia"/>
                <a:cs typeface="Constantia"/>
              </a:rPr>
              <a:t>while the </a:t>
            </a:r>
            <a:r>
              <a:rPr sz="1300" spc="-5" dirty="0">
                <a:latin typeface="Constantia"/>
                <a:cs typeface="Constantia"/>
              </a:rPr>
              <a:t>majority of its citizens </a:t>
            </a:r>
            <a:r>
              <a:rPr sz="1300" spc="-25" dirty="0">
                <a:latin typeface="Constantia"/>
                <a:cs typeface="Constantia"/>
              </a:rPr>
              <a:t>have </a:t>
            </a:r>
            <a:r>
              <a:rPr sz="1300" spc="-5" dirty="0">
                <a:latin typeface="Constantia"/>
                <a:cs typeface="Constantia"/>
              </a:rPr>
              <a:t>a  </a:t>
            </a:r>
            <a:r>
              <a:rPr sz="1300" spc="-15" dirty="0">
                <a:latin typeface="Constantia"/>
                <a:cs typeface="Constantia"/>
              </a:rPr>
              <a:t>relatively low </a:t>
            </a:r>
            <a:r>
              <a:rPr sz="1300" spc="-10" dirty="0">
                <a:latin typeface="Constantia"/>
                <a:cs typeface="Constantia"/>
              </a:rPr>
              <a:t>level of income, </a:t>
            </a:r>
            <a:r>
              <a:rPr sz="1300" spc="-5" dirty="0">
                <a:latin typeface="Constantia"/>
                <a:cs typeface="Constantia"/>
              </a:rPr>
              <a:t>due </a:t>
            </a:r>
            <a:r>
              <a:rPr sz="1300" spc="-10" dirty="0">
                <a:latin typeface="Constantia"/>
                <a:cs typeface="Constantia"/>
              </a:rPr>
              <a:t>to concentration of wealth </a:t>
            </a:r>
            <a:r>
              <a:rPr sz="1300" dirty="0">
                <a:latin typeface="Constantia"/>
                <a:cs typeface="Constantia"/>
              </a:rPr>
              <a:t>in </a:t>
            </a:r>
            <a:r>
              <a:rPr sz="1300" spc="-5" dirty="0">
                <a:latin typeface="Constantia"/>
                <a:cs typeface="Constantia"/>
              </a:rPr>
              <a:t>the hands </a:t>
            </a:r>
            <a:r>
              <a:rPr sz="1300" spc="-10" dirty="0">
                <a:latin typeface="Constantia"/>
                <a:cs typeface="Constantia"/>
              </a:rPr>
              <a:t>of </a:t>
            </a:r>
            <a:r>
              <a:rPr sz="1300" spc="-5" dirty="0">
                <a:latin typeface="Constantia"/>
                <a:cs typeface="Constantia"/>
              </a:rPr>
              <a:t>a small </a:t>
            </a:r>
            <a:r>
              <a:rPr sz="1300" spc="-10" dirty="0">
                <a:latin typeface="Constantia"/>
                <a:cs typeface="Constantia"/>
              </a:rPr>
              <a:t>fraction of the  </a:t>
            </a:r>
            <a:r>
              <a:rPr sz="1300" spc="-5" dirty="0">
                <a:latin typeface="Constantia"/>
                <a:cs typeface="Constantia"/>
              </a:rPr>
              <a:t>population.</a:t>
            </a:r>
            <a:endParaRPr sz="1300">
              <a:latin typeface="Constantia"/>
              <a:cs typeface="Constantia"/>
            </a:endParaRPr>
          </a:p>
          <a:p>
            <a:pPr marL="286385" marR="5715" indent="-274320" algn="just">
              <a:lnSpc>
                <a:spcPts val="1340"/>
              </a:lnSpc>
              <a:spcBef>
                <a:spcPts val="325"/>
              </a:spcBef>
            </a:pPr>
            <a:r>
              <a:rPr sz="1400" spc="-5" dirty="0">
                <a:latin typeface="Constantia"/>
                <a:cs typeface="Constantia"/>
              </a:rPr>
              <a:t>Because </a:t>
            </a:r>
            <a:r>
              <a:rPr sz="1400" dirty="0">
                <a:latin typeface="Constantia"/>
                <a:cs typeface="Constantia"/>
              </a:rPr>
              <a:t>of </a:t>
            </a:r>
            <a:r>
              <a:rPr sz="1400" spc="-10" dirty="0">
                <a:latin typeface="Constantia"/>
                <a:cs typeface="Constantia"/>
              </a:rPr>
              <a:t>this, </a:t>
            </a:r>
            <a:r>
              <a:rPr sz="1400" dirty="0">
                <a:latin typeface="Constantia"/>
                <a:cs typeface="Constantia"/>
              </a:rPr>
              <a:t>other </a:t>
            </a:r>
            <a:r>
              <a:rPr sz="1400" spc="-5" dirty="0">
                <a:latin typeface="Constantia"/>
                <a:cs typeface="Constantia"/>
              </a:rPr>
              <a:t>measures </a:t>
            </a:r>
            <a:r>
              <a:rPr sz="1400" dirty="0">
                <a:latin typeface="Constantia"/>
                <a:cs typeface="Constantia"/>
              </a:rPr>
              <a:t>of </a:t>
            </a:r>
            <a:r>
              <a:rPr sz="1400" spc="-10" dirty="0">
                <a:latin typeface="Constantia"/>
                <a:cs typeface="Constantia"/>
              </a:rPr>
              <a:t>welfare </a:t>
            </a:r>
            <a:r>
              <a:rPr sz="1400" spc="-5" dirty="0">
                <a:latin typeface="Constantia"/>
                <a:cs typeface="Constantia"/>
              </a:rPr>
              <a:t>such as </a:t>
            </a:r>
            <a:r>
              <a:rPr sz="1400" dirty="0">
                <a:latin typeface="Constantia"/>
                <a:cs typeface="Constantia"/>
              </a:rPr>
              <a:t>the </a:t>
            </a:r>
            <a:r>
              <a:rPr sz="1400" spc="-10" dirty="0">
                <a:latin typeface="Constantia"/>
                <a:cs typeface="Constantia"/>
              </a:rPr>
              <a:t>Human </a:t>
            </a:r>
            <a:r>
              <a:rPr sz="1400" spc="-5" dirty="0">
                <a:latin typeface="Constantia"/>
                <a:cs typeface="Constantia"/>
              </a:rPr>
              <a:t>Development </a:t>
            </a:r>
            <a:r>
              <a:rPr sz="1400" dirty="0">
                <a:latin typeface="Constantia"/>
                <a:cs typeface="Constantia"/>
              </a:rPr>
              <a:t>Index (HDI), </a:t>
            </a:r>
            <a:r>
              <a:rPr sz="1400" spc="-5" dirty="0">
                <a:latin typeface="Constantia"/>
                <a:cs typeface="Constantia"/>
              </a:rPr>
              <a:t>Index of  Sustainable Economic </a:t>
            </a:r>
            <a:r>
              <a:rPr sz="1400" spc="-20" dirty="0">
                <a:latin typeface="Constantia"/>
                <a:cs typeface="Constantia"/>
              </a:rPr>
              <a:t>Welfare </a:t>
            </a:r>
            <a:r>
              <a:rPr sz="1400" spc="-5" dirty="0">
                <a:latin typeface="Constantia"/>
                <a:cs typeface="Constantia"/>
              </a:rPr>
              <a:t>(ISEW), </a:t>
            </a:r>
            <a:r>
              <a:rPr sz="1400" dirty="0">
                <a:latin typeface="Constantia"/>
                <a:cs typeface="Constantia"/>
              </a:rPr>
              <a:t>Genuine </a:t>
            </a:r>
            <a:r>
              <a:rPr sz="1400" spc="-10" dirty="0">
                <a:latin typeface="Constantia"/>
                <a:cs typeface="Constantia"/>
              </a:rPr>
              <a:t>Progress </a:t>
            </a:r>
            <a:r>
              <a:rPr sz="1400" spc="-5" dirty="0">
                <a:latin typeface="Constantia"/>
                <a:cs typeface="Constantia"/>
              </a:rPr>
              <a:t>Indicator (GPI), </a:t>
            </a:r>
            <a:r>
              <a:rPr sz="1400" spc="-10" dirty="0">
                <a:latin typeface="Constantia"/>
                <a:cs typeface="Constantia"/>
              </a:rPr>
              <a:t>gross </a:t>
            </a:r>
            <a:r>
              <a:rPr sz="1400" spc="-5" dirty="0">
                <a:latin typeface="Constantia"/>
                <a:cs typeface="Constantia"/>
              </a:rPr>
              <a:t>national happiness  </a:t>
            </a:r>
            <a:r>
              <a:rPr sz="1400" dirty="0">
                <a:latin typeface="Constantia"/>
                <a:cs typeface="Constantia"/>
              </a:rPr>
              <a:t>(GNH), </a:t>
            </a:r>
            <a:r>
              <a:rPr sz="1400" spc="-5" dirty="0">
                <a:latin typeface="Constantia"/>
                <a:cs typeface="Constantia"/>
              </a:rPr>
              <a:t>and sustainable national </a:t>
            </a:r>
            <a:r>
              <a:rPr sz="1400" spc="-10" dirty="0">
                <a:latin typeface="Constantia"/>
                <a:cs typeface="Constantia"/>
              </a:rPr>
              <a:t>income </a:t>
            </a:r>
            <a:r>
              <a:rPr sz="1400" dirty="0">
                <a:latin typeface="Constantia"/>
                <a:cs typeface="Constantia"/>
              </a:rPr>
              <a:t>(SNI) </a:t>
            </a:r>
            <a:r>
              <a:rPr sz="1400" spc="-10" dirty="0">
                <a:latin typeface="Constantia"/>
                <a:cs typeface="Constantia"/>
              </a:rPr>
              <a:t>are</a:t>
            </a:r>
            <a:r>
              <a:rPr sz="1400" spc="-25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used.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Difficulties </a:t>
            </a:r>
            <a:r>
              <a:rPr dirty="0"/>
              <a:t>in </a:t>
            </a:r>
            <a:r>
              <a:rPr spc="-15" dirty="0"/>
              <a:t>Measurement </a:t>
            </a:r>
            <a:r>
              <a:rPr dirty="0"/>
              <a:t>of  </a:t>
            </a:r>
            <a:r>
              <a:rPr spc="-5" dirty="0"/>
              <a:t>National</a:t>
            </a:r>
            <a:r>
              <a:rPr spc="-35" dirty="0"/>
              <a:t> </a:t>
            </a:r>
            <a:r>
              <a:rPr spc="-5" dirty="0"/>
              <a:t>Income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04746"/>
            <a:ext cx="8079105" cy="41802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marR="10160" indent="-274320" algn="just">
              <a:lnSpc>
                <a:spcPct val="80100"/>
              </a:lnSpc>
              <a:spcBef>
                <a:spcPts val="53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b="1" spc="-10" dirty="0">
                <a:latin typeface="Constantia"/>
                <a:cs typeface="Constantia"/>
              </a:rPr>
              <a:t>There are many </a:t>
            </a:r>
            <a:r>
              <a:rPr sz="1800" b="1" dirty="0">
                <a:latin typeface="Constantia"/>
                <a:cs typeface="Constantia"/>
              </a:rPr>
              <a:t>difficulties </a:t>
            </a:r>
            <a:r>
              <a:rPr sz="1800" b="1" spc="-10" dirty="0">
                <a:latin typeface="Constantia"/>
                <a:cs typeface="Constantia"/>
              </a:rPr>
              <a:t>when </a:t>
            </a:r>
            <a:r>
              <a:rPr sz="1800" b="1" dirty="0">
                <a:latin typeface="Constantia"/>
                <a:cs typeface="Constantia"/>
              </a:rPr>
              <a:t>it </a:t>
            </a:r>
            <a:r>
              <a:rPr sz="1800" b="1" spc="-10" dirty="0">
                <a:latin typeface="Constantia"/>
                <a:cs typeface="Constantia"/>
              </a:rPr>
              <a:t>comes </a:t>
            </a:r>
            <a:r>
              <a:rPr sz="1800" b="1" spc="-15" dirty="0">
                <a:latin typeface="Constantia"/>
                <a:cs typeface="Constantia"/>
              </a:rPr>
              <a:t>to </a:t>
            </a:r>
            <a:r>
              <a:rPr sz="1800" b="1" spc="-5" dirty="0">
                <a:latin typeface="Constantia"/>
                <a:cs typeface="Constantia"/>
              </a:rPr>
              <a:t>measuring national  </a:t>
            </a:r>
            <a:r>
              <a:rPr sz="1800" b="1" spc="-10" dirty="0">
                <a:latin typeface="Constantia"/>
                <a:cs typeface="Constantia"/>
              </a:rPr>
              <a:t>income, </a:t>
            </a:r>
            <a:r>
              <a:rPr sz="1800" b="1" spc="-25" dirty="0">
                <a:latin typeface="Constantia"/>
                <a:cs typeface="Constantia"/>
              </a:rPr>
              <a:t>however </a:t>
            </a:r>
            <a:r>
              <a:rPr sz="1800" b="1" spc="-5" dirty="0">
                <a:latin typeface="Constantia"/>
                <a:cs typeface="Constantia"/>
              </a:rPr>
              <a:t>these can be </a:t>
            </a:r>
            <a:r>
              <a:rPr sz="1800" b="1" spc="-10" dirty="0">
                <a:latin typeface="Constantia"/>
                <a:cs typeface="Constantia"/>
              </a:rPr>
              <a:t>grouped </a:t>
            </a:r>
            <a:r>
              <a:rPr sz="1800" b="1" spc="-15" dirty="0">
                <a:latin typeface="Constantia"/>
                <a:cs typeface="Constantia"/>
              </a:rPr>
              <a:t>into </a:t>
            </a:r>
            <a:r>
              <a:rPr sz="1800" b="1" spc="-10" dirty="0">
                <a:latin typeface="Constantia"/>
                <a:cs typeface="Constantia"/>
              </a:rPr>
              <a:t>conceptual </a:t>
            </a:r>
            <a:r>
              <a:rPr sz="1800" b="1" dirty="0">
                <a:latin typeface="Constantia"/>
                <a:cs typeface="Constantia"/>
              </a:rPr>
              <a:t>difficulties </a:t>
            </a:r>
            <a:r>
              <a:rPr sz="1800" b="1" spc="-10" dirty="0">
                <a:latin typeface="Constantia"/>
                <a:cs typeface="Constantia"/>
              </a:rPr>
              <a:t>and  </a:t>
            </a:r>
            <a:r>
              <a:rPr sz="1800" b="1" spc="-5" dirty="0">
                <a:latin typeface="Constantia"/>
                <a:cs typeface="Constantia"/>
              </a:rPr>
              <a:t>practical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difficulties.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 2"/>
              <a:buChar char="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latin typeface="Constantia"/>
                <a:cs typeface="Constantia"/>
              </a:rPr>
              <a:t>Conceptual </a:t>
            </a:r>
            <a:r>
              <a:rPr sz="1400" b="1" i="1" dirty="0">
                <a:latin typeface="Constantia"/>
                <a:cs typeface="Constantia"/>
              </a:rPr>
              <a:t>Difficulties</a:t>
            </a:r>
            <a:endParaRPr sz="1400">
              <a:latin typeface="Constantia"/>
              <a:cs typeface="Constantia"/>
            </a:endParaRPr>
          </a:p>
          <a:p>
            <a:pPr marL="652780" marR="8890" lvl="1" indent="-247015" algn="just">
              <a:lnSpc>
                <a:spcPts val="1250"/>
              </a:lnSpc>
              <a:spcBef>
                <a:spcPts val="305"/>
              </a:spcBef>
              <a:buClr>
                <a:srgbClr val="0E6EC5"/>
              </a:buClr>
              <a:buSzPct val="84615"/>
              <a:buFont typeface="Wingdings"/>
              <a:buChar char="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Inclusion of Services: </a:t>
            </a:r>
            <a:r>
              <a:rPr sz="1300" spc="-10" dirty="0">
                <a:latin typeface="Constantia"/>
                <a:cs typeface="Constantia"/>
              </a:rPr>
              <a:t>There </a:t>
            </a:r>
            <a:r>
              <a:rPr sz="1300" spc="-5" dirty="0">
                <a:latin typeface="Constantia"/>
                <a:cs typeface="Constantia"/>
              </a:rPr>
              <a:t>has been some </a:t>
            </a:r>
            <a:r>
              <a:rPr sz="1300" spc="-10" dirty="0">
                <a:latin typeface="Constantia"/>
                <a:cs typeface="Constantia"/>
              </a:rPr>
              <a:t>debate </a:t>
            </a:r>
            <a:r>
              <a:rPr sz="1300" spc="-5" dirty="0">
                <a:latin typeface="Constantia"/>
                <a:cs typeface="Constantia"/>
              </a:rPr>
              <a:t>about whether </a:t>
            </a:r>
            <a:r>
              <a:rPr sz="1300" spc="-10" dirty="0">
                <a:latin typeface="Constantia"/>
                <a:cs typeface="Constantia"/>
              </a:rPr>
              <a:t>to </a:t>
            </a:r>
            <a:r>
              <a:rPr sz="1300" spc="-5" dirty="0">
                <a:latin typeface="Constantia"/>
                <a:cs typeface="Constantia"/>
              </a:rPr>
              <a:t>include services in </a:t>
            </a:r>
            <a:r>
              <a:rPr sz="1300" spc="-10" dirty="0">
                <a:latin typeface="Constantia"/>
                <a:cs typeface="Constantia"/>
              </a:rPr>
              <a:t>the counting of  </a:t>
            </a:r>
            <a:r>
              <a:rPr sz="1300" spc="-5" dirty="0">
                <a:latin typeface="Constantia"/>
                <a:cs typeface="Constantia"/>
              </a:rPr>
              <a:t>national </a:t>
            </a:r>
            <a:r>
              <a:rPr sz="1300" spc="-10" dirty="0">
                <a:latin typeface="Constantia"/>
                <a:cs typeface="Constantia"/>
              </a:rPr>
              <a:t>income, </a:t>
            </a:r>
            <a:r>
              <a:rPr sz="1300" spc="-5" dirty="0">
                <a:latin typeface="Constantia"/>
                <a:cs typeface="Constantia"/>
              </a:rPr>
              <a:t>and if it </a:t>
            </a:r>
            <a:r>
              <a:rPr sz="1300" spc="-10" dirty="0">
                <a:latin typeface="Constantia"/>
                <a:cs typeface="Constantia"/>
              </a:rPr>
              <a:t>counts </a:t>
            </a:r>
            <a:r>
              <a:rPr sz="1300" spc="-5" dirty="0">
                <a:latin typeface="Constantia"/>
                <a:cs typeface="Constantia"/>
              </a:rPr>
              <a:t>as output. Marxian economists </a:t>
            </a:r>
            <a:r>
              <a:rPr sz="1300" spc="-10" dirty="0">
                <a:latin typeface="Constantia"/>
                <a:cs typeface="Constantia"/>
              </a:rPr>
              <a:t>are </a:t>
            </a:r>
            <a:r>
              <a:rPr sz="1300" spc="-5" dirty="0">
                <a:latin typeface="Constantia"/>
                <a:cs typeface="Constantia"/>
              </a:rPr>
              <a:t>of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belief that services </a:t>
            </a:r>
            <a:r>
              <a:rPr sz="1300" spc="-10" dirty="0">
                <a:latin typeface="Constantia"/>
                <a:cs typeface="Constantia"/>
              </a:rPr>
              <a:t>should be  excluded from </a:t>
            </a:r>
            <a:r>
              <a:rPr sz="1300" spc="-5" dirty="0">
                <a:latin typeface="Constantia"/>
                <a:cs typeface="Constantia"/>
              </a:rPr>
              <a:t>national </a:t>
            </a:r>
            <a:r>
              <a:rPr sz="1300" spc="-10" dirty="0">
                <a:latin typeface="Constantia"/>
                <a:cs typeface="Constantia"/>
              </a:rPr>
              <a:t>income, </a:t>
            </a:r>
            <a:r>
              <a:rPr sz="1300" spc="-5" dirty="0">
                <a:latin typeface="Constantia"/>
                <a:cs typeface="Constantia"/>
              </a:rPr>
              <a:t>most other economists </a:t>
            </a:r>
            <a:r>
              <a:rPr sz="1300" spc="-10" dirty="0">
                <a:latin typeface="Constantia"/>
                <a:cs typeface="Constantia"/>
              </a:rPr>
              <a:t>though are </a:t>
            </a:r>
            <a:r>
              <a:rPr sz="1300" spc="-5" dirty="0">
                <a:latin typeface="Constantia"/>
                <a:cs typeface="Constantia"/>
              </a:rPr>
              <a:t>in agreement that services </a:t>
            </a:r>
            <a:r>
              <a:rPr sz="1300" spc="-10" dirty="0">
                <a:latin typeface="Constantia"/>
                <a:cs typeface="Constantia"/>
              </a:rPr>
              <a:t>should be  included.</a:t>
            </a:r>
            <a:endParaRPr sz="1300">
              <a:latin typeface="Constantia"/>
              <a:cs typeface="Constantia"/>
            </a:endParaRPr>
          </a:p>
          <a:p>
            <a:pPr marL="652780" marR="8890" lvl="1" indent="-247015" algn="just">
              <a:lnSpc>
                <a:spcPct val="80000"/>
              </a:lnSpc>
              <a:spcBef>
                <a:spcPts val="315"/>
              </a:spcBef>
              <a:buClr>
                <a:srgbClr val="0E6EC5"/>
              </a:buClr>
              <a:buSzPct val="84615"/>
              <a:buFont typeface="Wingdings"/>
              <a:buChar char="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Identifying </a:t>
            </a:r>
            <a:r>
              <a:rPr sz="1300" spc="-10" dirty="0">
                <a:latin typeface="Constantia"/>
                <a:cs typeface="Constantia"/>
              </a:rPr>
              <a:t>Intermediate </a:t>
            </a:r>
            <a:r>
              <a:rPr sz="1300" spc="-5" dirty="0">
                <a:latin typeface="Constantia"/>
                <a:cs typeface="Constantia"/>
              </a:rPr>
              <a:t>Goods: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basic </a:t>
            </a:r>
            <a:r>
              <a:rPr sz="1300" spc="-10" dirty="0">
                <a:latin typeface="Constantia"/>
                <a:cs typeface="Constantia"/>
              </a:rPr>
              <a:t>concept </a:t>
            </a:r>
            <a:r>
              <a:rPr sz="1300" spc="-5" dirty="0">
                <a:latin typeface="Constantia"/>
                <a:cs typeface="Constantia"/>
              </a:rPr>
              <a:t>of national </a:t>
            </a:r>
            <a:r>
              <a:rPr sz="1300" spc="-10" dirty="0">
                <a:latin typeface="Constantia"/>
                <a:cs typeface="Constantia"/>
              </a:rPr>
              <a:t>income </a:t>
            </a:r>
            <a:r>
              <a:rPr sz="1300" spc="-5" dirty="0">
                <a:latin typeface="Constantia"/>
                <a:cs typeface="Constantia"/>
              </a:rPr>
              <a:t>is </a:t>
            </a:r>
            <a:r>
              <a:rPr sz="1300" spc="-20" dirty="0">
                <a:latin typeface="Constantia"/>
                <a:cs typeface="Constantia"/>
              </a:rPr>
              <a:t>to</a:t>
            </a:r>
            <a:r>
              <a:rPr sz="1300" spc="280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only </a:t>
            </a:r>
            <a:r>
              <a:rPr sz="1300" spc="-5" dirty="0">
                <a:latin typeface="Constantia"/>
                <a:cs typeface="Constantia"/>
              </a:rPr>
              <a:t>include </a:t>
            </a:r>
            <a:r>
              <a:rPr sz="1300" dirty="0">
                <a:latin typeface="Constantia"/>
                <a:cs typeface="Constantia"/>
              </a:rPr>
              <a:t>final  </a:t>
            </a:r>
            <a:r>
              <a:rPr sz="1300" spc="-15" dirty="0">
                <a:latin typeface="Constantia"/>
                <a:cs typeface="Constantia"/>
              </a:rPr>
              <a:t>goods, </a:t>
            </a:r>
            <a:r>
              <a:rPr sz="1300" spc="-10" dirty="0">
                <a:latin typeface="Constantia"/>
                <a:cs typeface="Constantia"/>
              </a:rPr>
              <a:t>intermediate </a:t>
            </a:r>
            <a:r>
              <a:rPr sz="1300" spc="-15" dirty="0">
                <a:latin typeface="Constantia"/>
                <a:cs typeface="Constantia"/>
              </a:rPr>
              <a:t>goods are </a:t>
            </a:r>
            <a:r>
              <a:rPr sz="1300" spc="-10" dirty="0">
                <a:latin typeface="Constantia"/>
                <a:cs typeface="Constantia"/>
              </a:rPr>
              <a:t>never </a:t>
            </a:r>
            <a:r>
              <a:rPr sz="1300" spc="-5" dirty="0">
                <a:latin typeface="Constantia"/>
                <a:cs typeface="Constantia"/>
              </a:rPr>
              <a:t>included, but in </a:t>
            </a:r>
            <a:r>
              <a:rPr sz="1300" spc="-10" dirty="0">
                <a:latin typeface="Constantia"/>
                <a:cs typeface="Constantia"/>
              </a:rPr>
              <a:t>reality </a:t>
            </a:r>
            <a:r>
              <a:rPr sz="1300" spc="-5" dirty="0">
                <a:latin typeface="Constantia"/>
                <a:cs typeface="Constantia"/>
              </a:rPr>
              <a:t>it is </a:t>
            </a:r>
            <a:r>
              <a:rPr sz="1300" spc="-10" dirty="0">
                <a:latin typeface="Constantia"/>
                <a:cs typeface="Constantia"/>
              </a:rPr>
              <a:t>very hard to </a:t>
            </a:r>
            <a:r>
              <a:rPr sz="1300" spc="-20" dirty="0">
                <a:latin typeface="Constantia"/>
                <a:cs typeface="Constantia"/>
              </a:rPr>
              <a:t>draw </a:t>
            </a:r>
            <a:r>
              <a:rPr sz="1300" spc="-5" dirty="0">
                <a:latin typeface="Constantia"/>
                <a:cs typeface="Constantia"/>
              </a:rPr>
              <a:t>a clear cut line as </a:t>
            </a:r>
            <a:r>
              <a:rPr sz="1300" spc="-35" dirty="0">
                <a:latin typeface="Constantia"/>
                <a:cs typeface="Constantia"/>
              </a:rPr>
              <a:t>to  </a:t>
            </a:r>
            <a:r>
              <a:rPr sz="1300" spc="-10" dirty="0">
                <a:latin typeface="Constantia"/>
                <a:cs typeface="Constantia"/>
              </a:rPr>
              <a:t>what intermediate </a:t>
            </a:r>
            <a:r>
              <a:rPr sz="1300" spc="-15" dirty="0">
                <a:latin typeface="Constantia"/>
                <a:cs typeface="Constantia"/>
              </a:rPr>
              <a:t>goods </a:t>
            </a:r>
            <a:r>
              <a:rPr sz="1300" spc="-10" dirty="0">
                <a:latin typeface="Constantia"/>
                <a:cs typeface="Constantia"/>
              </a:rPr>
              <a:t>are. Many goods </a:t>
            </a:r>
            <a:r>
              <a:rPr sz="1300" spc="-5" dirty="0">
                <a:latin typeface="Constantia"/>
                <a:cs typeface="Constantia"/>
              </a:rPr>
              <a:t>can be </a:t>
            </a:r>
            <a:r>
              <a:rPr sz="1300" dirty="0">
                <a:latin typeface="Constantia"/>
                <a:cs typeface="Constantia"/>
              </a:rPr>
              <a:t>justified </a:t>
            </a:r>
            <a:r>
              <a:rPr sz="1300" spc="-5" dirty="0">
                <a:latin typeface="Constantia"/>
                <a:cs typeface="Constantia"/>
              </a:rPr>
              <a:t>as </a:t>
            </a:r>
            <a:r>
              <a:rPr sz="1300" spc="-10" dirty="0">
                <a:latin typeface="Constantia"/>
                <a:cs typeface="Constantia"/>
              </a:rPr>
              <a:t>intermediate </a:t>
            </a:r>
            <a:r>
              <a:rPr sz="1300" spc="-5" dirty="0">
                <a:latin typeface="Constantia"/>
                <a:cs typeface="Constantia"/>
              </a:rPr>
              <a:t>as </a:t>
            </a:r>
            <a:r>
              <a:rPr sz="1300" spc="-15" dirty="0">
                <a:latin typeface="Constantia"/>
                <a:cs typeface="Constantia"/>
              </a:rPr>
              <a:t>well </a:t>
            </a:r>
            <a:r>
              <a:rPr sz="1300" spc="-5" dirty="0">
                <a:latin typeface="Constantia"/>
                <a:cs typeface="Constantia"/>
              </a:rPr>
              <a:t>as </a:t>
            </a:r>
            <a:r>
              <a:rPr sz="1300" dirty="0">
                <a:latin typeface="Constantia"/>
                <a:cs typeface="Constantia"/>
              </a:rPr>
              <a:t>final </a:t>
            </a:r>
            <a:r>
              <a:rPr sz="1300" spc="-15" dirty="0">
                <a:latin typeface="Constantia"/>
                <a:cs typeface="Constantia"/>
              </a:rPr>
              <a:t>goods  </a:t>
            </a:r>
            <a:r>
              <a:rPr sz="1300" spc="-10" dirty="0">
                <a:latin typeface="Constantia"/>
                <a:cs typeface="Constantia"/>
              </a:rPr>
              <a:t>depending </a:t>
            </a:r>
            <a:r>
              <a:rPr sz="1300" spc="-5" dirty="0">
                <a:latin typeface="Constantia"/>
                <a:cs typeface="Constantia"/>
              </a:rPr>
              <a:t>on their</a:t>
            </a:r>
            <a:r>
              <a:rPr sz="1300" spc="-95" dirty="0">
                <a:latin typeface="Constantia"/>
                <a:cs typeface="Constantia"/>
              </a:rPr>
              <a:t> </a:t>
            </a:r>
            <a:r>
              <a:rPr sz="1300" spc="-5" dirty="0">
                <a:latin typeface="Constantia"/>
                <a:cs typeface="Constantia"/>
              </a:rPr>
              <a:t>use.</a:t>
            </a:r>
            <a:endParaRPr sz="1300">
              <a:latin typeface="Constantia"/>
              <a:cs typeface="Constantia"/>
            </a:endParaRPr>
          </a:p>
          <a:p>
            <a:pPr marL="652780" marR="6985" lvl="1" indent="-247015" algn="just">
              <a:lnSpc>
                <a:spcPct val="80000"/>
              </a:lnSpc>
              <a:spcBef>
                <a:spcPts val="315"/>
              </a:spcBef>
              <a:buClr>
                <a:srgbClr val="0E6EC5"/>
              </a:buClr>
              <a:buSzPct val="84615"/>
              <a:buFont typeface="Wingdings"/>
              <a:buChar char="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Identifying </a:t>
            </a:r>
            <a:r>
              <a:rPr sz="1300" spc="-20" dirty="0">
                <a:latin typeface="Constantia"/>
                <a:cs typeface="Constantia"/>
              </a:rPr>
              <a:t>Factor </a:t>
            </a:r>
            <a:r>
              <a:rPr sz="1300" spc="-5" dirty="0">
                <a:latin typeface="Constantia"/>
                <a:cs typeface="Constantia"/>
              </a:rPr>
              <a:t>Incomes: Separating </a:t>
            </a:r>
            <a:r>
              <a:rPr sz="1300" spc="-10" dirty="0">
                <a:latin typeface="Constantia"/>
                <a:cs typeface="Constantia"/>
              </a:rPr>
              <a:t>factor incomes </a:t>
            </a:r>
            <a:r>
              <a:rPr sz="1300" spc="-5" dirty="0">
                <a:latin typeface="Constantia"/>
                <a:cs typeface="Constantia"/>
              </a:rPr>
              <a:t>and non factor </a:t>
            </a:r>
            <a:r>
              <a:rPr sz="1300" spc="-10" dirty="0">
                <a:latin typeface="Constantia"/>
                <a:cs typeface="Constantia"/>
              </a:rPr>
              <a:t>incomes </a:t>
            </a:r>
            <a:r>
              <a:rPr sz="1300" spc="-5" dirty="0">
                <a:latin typeface="Constantia"/>
                <a:cs typeface="Constantia"/>
              </a:rPr>
              <a:t>is </a:t>
            </a:r>
            <a:r>
              <a:rPr sz="1300" spc="-10" dirty="0">
                <a:latin typeface="Constantia"/>
                <a:cs typeface="Constantia"/>
              </a:rPr>
              <a:t>also </a:t>
            </a:r>
            <a:r>
              <a:rPr sz="1300" spc="-5" dirty="0">
                <a:latin typeface="Constantia"/>
                <a:cs typeface="Constantia"/>
              </a:rPr>
              <a:t>a </a:t>
            </a:r>
            <a:r>
              <a:rPr sz="1300" spc="-15" dirty="0">
                <a:latin typeface="Constantia"/>
                <a:cs typeface="Constantia"/>
              </a:rPr>
              <a:t>huge </a:t>
            </a:r>
            <a:r>
              <a:rPr sz="1300" spc="-10" dirty="0">
                <a:latin typeface="Constantia"/>
                <a:cs typeface="Constantia"/>
              </a:rPr>
              <a:t>problem.  </a:t>
            </a:r>
            <a:r>
              <a:rPr sz="1300" spc="-20" dirty="0">
                <a:latin typeface="Constantia"/>
                <a:cs typeface="Constantia"/>
              </a:rPr>
              <a:t>Factor </a:t>
            </a:r>
            <a:r>
              <a:rPr sz="1300" spc="-10" dirty="0">
                <a:latin typeface="Constantia"/>
                <a:cs typeface="Constantia"/>
              </a:rPr>
              <a:t>incomes are </a:t>
            </a:r>
            <a:r>
              <a:rPr sz="1300" spc="-5" dirty="0">
                <a:latin typeface="Constantia"/>
                <a:cs typeface="Constantia"/>
              </a:rPr>
              <a:t>those paid in </a:t>
            </a:r>
            <a:r>
              <a:rPr sz="1300" spc="-15" dirty="0">
                <a:latin typeface="Constantia"/>
                <a:cs typeface="Constantia"/>
              </a:rPr>
              <a:t>exchange </a:t>
            </a:r>
            <a:r>
              <a:rPr sz="1300" spc="-10" dirty="0">
                <a:latin typeface="Constantia"/>
                <a:cs typeface="Constantia"/>
              </a:rPr>
              <a:t>for </a:t>
            </a:r>
            <a:r>
              <a:rPr sz="1300" spc="-5" dirty="0">
                <a:latin typeface="Constantia"/>
                <a:cs typeface="Constantia"/>
              </a:rPr>
              <a:t>factor services </a:t>
            </a:r>
            <a:r>
              <a:rPr sz="1300" spc="-10" dirty="0">
                <a:latin typeface="Constantia"/>
                <a:cs typeface="Constantia"/>
              </a:rPr>
              <a:t>like </a:t>
            </a:r>
            <a:r>
              <a:rPr sz="1300" spc="-15" dirty="0">
                <a:latin typeface="Constantia"/>
                <a:cs typeface="Constantia"/>
              </a:rPr>
              <a:t>wages, </a:t>
            </a:r>
            <a:r>
              <a:rPr sz="1300" spc="-10" dirty="0">
                <a:latin typeface="Constantia"/>
                <a:cs typeface="Constantia"/>
              </a:rPr>
              <a:t>rent, interest etc. </a:t>
            </a:r>
            <a:r>
              <a:rPr sz="1300" spc="-15" dirty="0">
                <a:latin typeface="Constantia"/>
                <a:cs typeface="Constantia"/>
              </a:rPr>
              <a:t>Non </a:t>
            </a:r>
            <a:r>
              <a:rPr sz="1300" spc="-10" dirty="0">
                <a:latin typeface="Constantia"/>
                <a:cs typeface="Constantia"/>
              </a:rPr>
              <a:t>factor are  </a:t>
            </a:r>
            <a:r>
              <a:rPr sz="1300" spc="-5" dirty="0">
                <a:latin typeface="Constantia"/>
                <a:cs typeface="Constantia"/>
              </a:rPr>
              <a:t>sale of </a:t>
            </a:r>
            <a:r>
              <a:rPr sz="1300" spc="-10" dirty="0">
                <a:latin typeface="Constantia"/>
                <a:cs typeface="Constantia"/>
              </a:rPr>
              <a:t>shares </a:t>
            </a:r>
            <a:r>
              <a:rPr sz="1300" spc="-5" dirty="0">
                <a:latin typeface="Constantia"/>
                <a:cs typeface="Constantia"/>
              </a:rPr>
              <a:t>selling </a:t>
            </a:r>
            <a:r>
              <a:rPr sz="1300" spc="-10" dirty="0">
                <a:latin typeface="Constantia"/>
                <a:cs typeface="Constantia"/>
              </a:rPr>
              <a:t>old </a:t>
            </a:r>
            <a:r>
              <a:rPr sz="1300" spc="-5" dirty="0">
                <a:latin typeface="Constantia"/>
                <a:cs typeface="Constantia"/>
              </a:rPr>
              <a:t>cars </a:t>
            </a:r>
            <a:r>
              <a:rPr sz="1300" spc="-10" dirty="0">
                <a:latin typeface="Constantia"/>
                <a:cs typeface="Constantia"/>
              </a:rPr>
              <a:t>property etc., but </a:t>
            </a:r>
            <a:r>
              <a:rPr sz="1300" spc="-5" dirty="0">
                <a:latin typeface="Constantia"/>
                <a:cs typeface="Constantia"/>
              </a:rPr>
              <a:t>these </a:t>
            </a:r>
            <a:r>
              <a:rPr sz="1300" spc="-10" dirty="0">
                <a:latin typeface="Constantia"/>
                <a:cs typeface="Constantia"/>
              </a:rPr>
              <a:t>are </a:t>
            </a:r>
            <a:r>
              <a:rPr sz="1300" spc="-5" dirty="0">
                <a:latin typeface="Constantia"/>
                <a:cs typeface="Constantia"/>
              </a:rPr>
              <a:t>made </a:t>
            </a:r>
            <a:r>
              <a:rPr sz="1300" spc="-10" dirty="0">
                <a:latin typeface="Constantia"/>
                <a:cs typeface="Constantia"/>
              </a:rPr>
              <a:t>to </a:t>
            </a:r>
            <a:r>
              <a:rPr sz="1300" spc="-5" dirty="0">
                <a:latin typeface="Constantia"/>
                <a:cs typeface="Constantia"/>
              </a:rPr>
              <a:t>look </a:t>
            </a:r>
            <a:r>
              <a:rPr sz="1300" spc="-10" dirty="0">
                <a:latin typeface="Constantia"/>
                <a:cs typeface="Constantia"/>
              </a:rPr>
              <a:t>like factor incomes </a:t>
            </a:r>
            <a:r>
              <a:rPr sz="1300" spc="-5" dirty="0">
                <a:latin typeface="Constantia"/>
                <a:cs typeface="Constantia"/>
              </a:rPr>
              <a:t>and </a:t>
            </a:r>
            <a:r>
              <a:rPr sz="1300" spc="-10" dirty="0">
                <a:latin typeface="Constantia"/>
                <a:cs typeface="Constantia"/>
              </a:rPr>
              <a:t>hence are  mistakenly included </a:t>
            </a:r>
            <a:r>
              <a:rPr sz="1300" spc="-5" dirty="0">
                <a:latin typeface="Constantia"/>
                <a:cs typeface="Constantia"/>
              </a:rPr>
              <a:t>in </a:t>
            </a:r>
            <a:r>
              <a:rPr sz="1300" spc="-10" dirty="0">
                <a:latin typeface="Constantia"/>
                <a:cs typeface="Constantia"/>
              </a:rPr>
              <a:t>national income.</a:t>
            </a:r>
            <a:endParaRPr sz="1300">
              <a:latin typeface="Constantia"/>
              <a:cs typeface="Constantia"/>
            </a:endParaRPr>
          </a:p>
          <a:p>
            <a:pPr marL="652780" marR="5080" lvl="1" indent="-247015" algn="just">
              <a:lnSpc>
                <a:spcPct val="80000"/>
              </a:lnSpc>
              <a:spcBef>
                <a:spcPts val="310"/>
              </a:spcBef>
              <a:buClr>
                <a:srgbClr val="0E6EC5"/>
              </a:buClr>
              <a:buSzPct val="84615"/>
              <a:buFont typeface="Wingdings"/>
              <a:buChar char=""/>
              <a:tabLst>
                <a:tab pos="653415" algn="l"/>
              </a:tabLst>
            </a:pPr>
            <a:r>
              <a:rPr sz="1300" spc="-5" dirty="0">
                <a:latin typeface="Constantia"/>
                <a:cs typeface="Constantia"/>
              </a:rPr>
              <a:t>Services of </a:t>
            </a:r>
            <a:r>
              <a:rPr sz="1300" spc="-15" dirty="0">
                <a:latin typeface="Constantia"/>
                <a:cs typeface="Constantia"/>
              </a:rPr>
              <a:t>Housewives </a:t>
            </a:r>
            <a:r>
              <a:rPr sz="1300" spc="-5" dirty="0">
                <a:latin typeface="Constantia"/>
                <a:cs typeface="Constantia"/>
              </a:rPr>
              <a:t>and other similar services: </a:t>
            </a:r>
            <a:r>
              <a:rPr sz="1300" spc="-10" dirty="0">
                <a:latin typeface="Constantia"/>
                <a:cs typeface="Constantia"/>
              </a:rPr>
              <a:t>National income includes those </a:t>
            </a:r>
            <a:r>
              <a:rPr sz="1300" spc="-15" dirty="0">
                <a:latin typeface="Constantia"/>
                <a:cs typeface="Constantia"/>
              </a:rPr>
              <a:t>goods </a:t>
            </a:r>
            <a:r>
              <a:rPr sz="1300" spc="-5" dirty="0">
                <a:latin typeface="Constantia"/>
                <a:cs typeface="Constantia"/>
              </a:rPr>
              <a:t>and services </a:t>
            </a:r>
            <a:r>
              <a:rPr sz="1300" spc="-15" dirty="0">
                <a:latin typeface="Constantia"/>
                <a:cs typeface="Constantia"/>
              </a:rPr>
              <a:t>for  </a:t>
            </a:r>
            <a:r>
              <a:rPr sz="1300" spc="-10" dirty="0">
                <a:latin typeface="Constantia"/>
                <a:cs typeface="Constantia"/>
              </a:rPr>
              <a:t>which payment </a:t>
            </a:r>
            <a:r>
              <a:rPr sz="1300" spc="-5" dirty="0">
                <a:latin typeface="Constantia"/>
                <a:cs typeface="Constantia"/>
              </a:rPr>
              <a:t>has been made, but </a:t>
            </a:r>
            <a:r>
              <a:rPr sz="1300" spc="-10" dirty="0">
                <a:latin typeface="Constantia"/>
                <a:cs typeface="Constantia"/>
              </a:rPr>
              <a:t>there are </a:t>
            </a:r>
            <a:r>
              <a:rPr sz="1300" spc="-15" dirty="0">
                <a:latin typeface="Constantia"/>
                <a:cs typeface="Constantia"/>
              </a:rPr>
              <a:t>scores </a:t>
            </a:r>
            <a:r>
              <a:rPr sz="1300" spc="-5" dirty="0">
                <a:latin typeface="Constantia"/>
                <a:cs typeface="Constantia"/>
              </a:rPr>
              <a:t>of </a:t>
            </a:r>
            <a:r>
              <a:rPr sz="1300" spc="-10" dirty="0">
                <a:latin typeface="Constantia"/>
                <a:cs typeface="Constantia"/>
              </a:rPr>
              <a:t>jobs, for which </a:t>
            </a:r>
            <a:r>
              <a:rPr sz="1300" spc="-5" dirty="0">
                <a:latin typeface="Constantia"/>
                <a:cs typeface="Constantia"/>
              </a:rPr>
              <a:t>money as such </a:t>
            </a:r>
            <a:r>
              <a:rPr sz="1300" spc="-10" dirty="0">
                <a:latin typeface="Constantia"/>
                <a:cs typeface="Constantia"/>
              </a:rPr>
              <a:t>is not </a:t>
            </a:r>
            <a:r>
              <a:rPr sz="1300" spc="-5" dirty="0">
                <a:latin typeface="Constantia"/>
                <a:cs typeface="Constantia"/>
              </a:rPr>
              <a:t>paid, also  </a:t>
            </a:r>
            <a:r>
              <a:rPr sz="1300" spc="-10" dirty="0">
                <a:latin typeface="Constantia"/>
                <a:cs typeface="Constantia"/>
              </a:rPr>
              <a:t>there are </a:t>
            </a:r>
            <a:r>
              <a:rPr sz="1300" spc="-5" dirty="0">
                <a:latin typeface="Constantia"/>
                <a:cs typeface="Constantia"/>
              </a:rPr>
              <a:t>jobs </a:t>
            </a:r>
            <a:r>
              <a:rPr sz="1300" spc="-10" dirty="0">
                <a:latin typeface="Constantia"/>
                <a:cs typeface="Constantia"/>
              </a:rPr>
              <a:t>which </a:t>
            </a:r>
            <a:r>
              <a:rPr sz="1300" spc="-5" dirty="0">
                <a:latin typeface="Constantia"/>
                <a:cs typeface="Constantia"/>
              </a:rPr>
              <a:t>people do </a:t>
            </a:r>
            <a:r>
              <a:rPr sz="1300" spc="-10" dirty="0">
                <a:latin typeface="Constantia"/>
                <a:cs typeface="Constantia"/>
              </a:rPr>
              <a:t>themselves like </a:t>
            </a:r>
            <a:r>
              <a:rPr sz="1300" spc="-5" dirty="0">
                <a:latin typeface="Constantia"/>
                <a:cs typeface="Constantia"/>
              </a:rPr>
              <a:t>maintain </a:t>
            </a:r>
            <a:r>
              <a:rPr sz="1300" spc="-10" dirty="0">
                <a:latin typeface="Constantia"/>
                <a:cs typeface="Constantia"/>
              </a:rPr>
              <a:t>the gardens etc., </a:t>
            </a:r>
            <a:r>
              <a:rPr sz="1300" spc="-5" dirty="0">
                <a:latin typeface="Constantia"/>
                <a:cs typeface="Constantia"/>
              </a:rPr>
              <a:t>so if they </a:t>
            </a:r>
            <a:r>
              <a:rPr sz="1300" spc="-10" dirty="0">
                <a:latin typeface="Constantia"/>
                <a:cs typeface="Constantia"/>
              </a:rPr>
              <a:t>hired </a:t>
            </a:r>
            <a:r>
              <a:rPr sz="1300" spc="-5" dirty="0">
                <a:latin typeface="Constantia"/>
                <a:cs typeface="Constantia"/>
              </a:rPr>
              <a:t>someone else  </a:t>
            </a:r>
            <a:r>
              <a:rPr sz="1300" spc="-10" dirty="0">
                <a:latin typeface="Constantia"/>
                <a:cs typeface="Constantia"/>
              </a:rPr>
              <a:t>to </a:t>
            </a:r>
            <a:r>
              <a:rPr sz="1300" spc="-5" dirty="0">
                <a:latin typeface="Constantia"/>
                <a:cs typeface="Constantia"/>
              </a:rPr>
              <a:t>do this </a:t>
            </a:r>
            <a:r>
              <a:rPr sz="1300" spc="-10" dirty="0">
                <a:latin typeface="Constantia"/>
                <a:cs typeface="Constantia"/>
              </a:rPr>
              <a:t>for </a:t>
            </a:r>
            <a:r>
              <a:rPr sz="1300" spc="-5" dirty="0">
                <a:latin typeface="Constantia"/>
                <a:cs typeface="Constantia"/>
              </a:rPr>
              <a:t>them, then national </a:t>
            </a:r>
            <a:r>
              <a:rPr sz="1300" spc="-10" dirty="0">
                <a:latin typeface="Constantia"/>
                <a:cs typeface="Constantia"/>
              </a:rPr>
              <a:t>income </a:t>
            </a:r>
            <a:r>
              <a:rPr sz="1300" spc="-15" dirty="0">
                <a:latin typeface="Constantia"/>
                <a:cs typeface="Constantia"/>
              </a:rPr>
              <a:t>would </a:t>
            </a:r>
            <a:r>
              <a:rPr sz="1300" spc="-5" dirty="0">
                <a:latin typeface="Constantia"/>
                <a:cs typeface="Constantia"/>
              </a:rPr>
              <a:t>increase, </a:t>
            </a:r>
            <a:r>
              <a:rPr sz="1300" spc="-10" dirty="0">
                <a:latin typeface="Constantia"/>
                <a:cs typeface="Constantia"/>
              </a:rPr>
              <a:t>the </a:t>
            </a:r>
            <a:r>
              <a:rPr sz="1300" spc="-5" dirty="0">
                <a:latin typeface="Constantia"/>
                <a:cs typeface="Constantia"/>
              </a:rPr>
              <a:t>argument then is </a:t>
            </a:r>
            <a:r>
              <a:rPr sz="1300" spc="-15" dirty="0">
                <a:latin typeface="Constantia"/>
                <a:cs typeface="Constantia"/>
              </a:rPr>
              <a:t>why </a:t>
            </a:r>
            <a:r>
              <a:rPr sz="1300" spc="-10" dirty="0">
                <a:latin typeface="Constantia"/>
                <a:cs typeface="Constantia"/>
              </a:rPr>
              <a:t>are </a:t>
            </a:r>
            <a:r>
              <a:rPr sz="1300" spc="-5" dirty="0">
                <a:latin typeface="Constantia"/>
                <a:cs typeface="Constantia"/>
              </a:rPr>
              <a:t>these acts not  </a:t>
            </a:r>
            <a:r>
              <a:rPr sz="1300" spc="-15" dirty="0">
                <a:latin typeface="Constantia"/>
                <a:cs typeface="Constantia"/>
              </a:rPr>
              <a:t>accounted </a:t>
            </a:r>
            <a:r>
              <a:rPr sz="1300" spc="-10" dirty="0">
                <a:latin typeface="Constantia"/>
                <a:cs typeface="Constantia"/>
              </a:rPr>
              <a:t>for </a:t>
            </a:r>
            <a:r>
              <a:rPr sz="1300" spc="-40" dirty="0">
                <a:latin typeface="Constantia"/>
                <a:cs typeface="Constantia"/>
              </a:rPr>
              <a:t>now, </a:t>
            </a:r>
            <a:r>
              <a:rPr sz="1300" spc="-10" dirty="0">
                <a:latin typeface="Constantia"/>
                <a:cs typeface="Constantia"/>
              </a:rPr>
              <a:t>but the bigger </a:t>
            </a:r>
            <a:r>
              <a:rPr sz="1300" spc="-5" dirty="0">
                <a:latin typeface="Constantia"/>
                <a:cs typeface="Constantia"/>
              </a:rPr>
              <a:t>issue </a:t>
            </a:r>
            <a:r>
              <a:rPr sz="1300" spc="-15" dirty="0">
                <a:latin typeface="Constantia"/>
                <a:cs typeface="Constantia"/>
              </a:rPr>
              <a:t>would </a:t>
            </a:r>
            <a:r>
              <a:rPr sz="1300" spc="-5" dirty="0">
                <a:latin typeface="Constantia"/>
                <a:cs typeface="Constantia"/>
              </a:rPr>
              <a:t>be </a:t>
            </a:r>
            <a:r>
              <a:rPr sz="1300" spc="-15" dirty="0">
                <a:latin typeface="Constantia"/>
                <a:cs typeface="Constantia"/>
              </a:rPr>
              <a:t>how </a:t>
            </a:r>
            <a:r>
              <a:rPr sz="1300" spc="-20" dirty="0">
                <a:latin typeface="Constantia"/>
                <a:cs typeface="Constantia"/>
              </a:rPr>
              <a:t>to </a:t>
            </a:r>
            <a:r>
              <a:rPr sz="1300" spc="-10" dirty="0">
                <a:latin typeface="Constantia"/>
                <a:cs typeface="Constantia"/>
              </a:rPr>
              <a:t>keep </a:t>
            </a:r>
            <a:r>
              <a:rPr sz="1300" spc="-5" dirty="0">
                <a:latin typeface="Constantia"/>
                <a:cs typeface="Constantia"/>
              </a:rPr>
              <a:t>a </a:t>
            </a:r>
            <a:r>
              <a:rPr sz="1300" spc="-10" dirty="0">
                <a:latin typeface="Constantia"/>
                <a:cs typeface="Constantia"/>
              </a:rPr>
              <a:t>track </a:t>
            </a:r>
            <a:r>
              <a:rPr sz="1300" spc="-5" dirty="0">
                <a:latin typeface="Constantia"/>
                <a:cs typeface="Constantia"/>
              </a:rPr>
              <a:t>of these activities and </a:t>
            </a:r>
            <a:r>
              <a:rPr sz="1300" spc="-10" dirty="0">
                <a:latin typeface="Constantia"/>
                <a:cs typeface="Constantia"/>
              </a:rPr>
              <a:t>include  </a:t>
            </a:r>
            <a:r>
              <a:rPr sz="1300" spc="-5" dirty="0">
                <a:latin typeface="Constantia"/>
                <a:cs typeface="Constantia"/>
              </a:rPr>
              <a:t>them in </a:t>
            </a:r>
            <a:r>
              <a:rPr sz="1300" spc="-10" dirty="0">
                <a:latin typeface="Constantia"/>
                <a:cs typeface="Constantia"/>
              </a:rPr>
              <a:t>national</a:t>
            </a:r>
            <a:r>
              <a:rPr sz="1300" spc="-35" dirty="0">
                <a:latin typeface="Constantia"/>
                <a:cs typeface="Constantia"/>
              </a:rPr>
              <a:t> </a:t>
            </a:r>
            <a:r>
              <a:rPr sz="1300" spc="-10" dirty="0">
                <a:latin typeface="Constantia"/>
                <a:cs typeface="Constantia"/>
              </a:rPr>
              <a:t>income.</a:t>
            </a:r>
            <a:endParaRPr sz="13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69776"/>
            <a:ext cx="8081009" cy="43084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i="1" spc="-5" dirty="0">
                <a:latin typeface="Constantia"/>
                <a:cs typeface="Constantia"/>
              </a:rPr>
              <a:t>Practical</a:t>
            </a:r>
            <a:r>
              <a:rPr sz="2600" b="1" i="1" spc="-40" dirty="0">
                <a:latin typeface="Constantia"/>
                <a:cs typeface="Constantia"/>
              </a:rPr>
              <a:t> </a:t>
            </a:r>
            <a:r>
              <a:rPr sz="2600" b="1" i="1" spc="0" dirty="0">
                <a:latin typeface="Constantia"/>
                <a:cs typeface="Constantia"/>
              </a:rPr>
              <a:t>Difficulties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015" algn="just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Unreported</a:t>
            </a:r>
            <a:r>
              <a:rPr sz="2400" spc="5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Illegal </a:t>
            </a:r>
            <a:r>
              <a:rPr sz="2400" spc="-10" dirty="0">
                <a:latin typeface="Constantia"/>
                <a:cs typeface="Constantia"/>
              </a:rPr>
              <a:t>Income: </a:t>
            </a:r>
            <a:r>
              <a:rPr sz="2400" spc="-5" dirty="0">
                <a:latin typeface="Constantia"/>
                <a:cs typeface="Constantia"/>
              </a:rPr>
              <a:t>Sometimes, people </a:t>
            </a:r>
            <a:r>
              <a:rPr sz="2400" spc="-10" dirty="0">
                <a:latin typeface="Constantia"/>
                <a:cs typeface="Constantia"/>
              </a:rPr>
              <a:t>don't  </a:t>
            </a:r>
            <a:r>
              <a:rPr sz="2400" spc="-15" dirty="0">
                <a:latin typeface="Constantia"/>
                <a:cs typeface="Constantia"/>
              </a:rPr>
              <a:t>provide </a:t>
            </a:r>
            <a:r>
              <a:rPr sz="2400" dirty="0">
                <a:latin typeface="Constantia"/>
                <a:cs typeface="Constantia"/>
              </a:rPr>
              <a:t>all </a:t>
            </a:r>
            <a:r>
              <a:rPr sz="2400" spc="-5" dirty="0">
                <a:latin typeface="Constantia"/>
                <a:cs typeface="Constantia"/>
              </a:rPr>
              <a:t>the right information about their </a:t>
            </a:r>
            <a:r>
              <a:rPr sz="2400" spc="-10" dirty="0">
                <a:latin typeface="Constantia"/>
                <a:cs typeface="Constantia"/>
              </a:rPr>
              <a:t>incomes </a:t>
            </a:r>
            <a:r>
              <a:rPr sz="2400" spc="-20" dirty="0">
                <a:latin typeface="Constantia"/>
                <a:cs typeface="Constantia"/>
              </a:rPr>
              <a:t>to  </a:t>
            </a:r>
            <a:r>
              <a:rPr sz="2400" spc="-5" dirty="0">
                <a:latin typeface="Constantia"/>
                <a:cs typeface="Constantia"/>
              </a:rPr>
              <a:t>evade </a:t>
            </a:r>
            <a:r>
              <a:rPr sz="2400" spc="-15" dirty="0">
                <a:latin typeface="Constantia"/>
                <a:cs typeface="Constantia"/>
              </a:rPr>
              <a:t>taxes </a:t>
            </a:r>
            <a:r>
              <a:rPr sz="2400" spc="-5" dirty="0">
                <a:latin typeface="Constantia"/>
                <a:cs typeface="Constantia"/>
              </a:rPr>
              <a:t>so this </a:t>
            </a:r>
            <a:r>
              <a:rPr sz="2400" spc="-10" dirty="0">
                <a:latin typeface="Constantia"/>
                <a:cs typeface="Constantia"/>
              </a:rPr>
              <a:t>obviously </a:t>
            </a:r>
            <a:r>
              <a:rPr sz="2400" spc="-5" dirty="0">
                <a:latin typeface="Constantia"/>
                <a:cs typeface="Constantia"/>
              </a:rPr>
              <a:t>causes disparities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10" dirty="0">
                <a:latin typeface="Constantia"/>
                <a:cs typeface="Constantia"/>
              </a:rPr>
              <a:t>counting </a:t>
            </a:r>
            <a:r>
              <a:rPr sz="2400" spc="-5" dirty="0">
                <a:latin typeface="Constantia"/>
                <a:cs typeface="Constantia"/>
              </a:rPr>
              <a:t>of national</a:t>
            </a:r>
            <a:r>
              <a:rPr sz="2400" spc="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income.</a:t>
            </a:r>
            <a:endParaRPr sz="2400">
              <a:latin typeface="Constantia"/>
              <a:cs typeface="Constantia"/>
            </a:endParaRPr>
          </a:p>
          <a:p>
            <a:pPr marL="652780" marR="10795" lvl="1" indent="-247015" algn="just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Non </a:t>
            </a:r>
            <a:r>
              <a:rPr sz="2400" spc="-10" dirty="0">
                <a:latin typeface="Constantia"/>
                <a:cs typeface="Constantia"/>
              </a:rPr>
              <a:t>Monetized </a:t>
            </a:r>
            <a:r>
              <a:rPr sz="2400" spc="-5" dirty="0">
                <a:latin typeface="Constantia"/>
                <a:cs typeface="Constantia"/>
              </a:rPr>
              <a:t>Sector: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15" dirty="0">
                <a:latin typeface="Constantia"/>
                <a:cs typeface="Constantia"/>
              </a:rPr>
              <a:t>many </a:t>
            </a:r>
            <a:r>
              <a:rPr sz="2400" spc="-10" dirty="0">
                <a:latin typeface="Constantia"/>
                <a:cs typeface="Constantia"/>
              </a:rPr>
              <a:t>developing nations,  there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this </a:t>
            </a:r>
            <a:r>
              <a:rPr sz="2400" spc="-5" dirty="0">
                <a:latin typeface="Constantia"/>
                <a:cs typeface="Constantia"/>
              </a:rPr>
              <a:t>issue that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spc="-5" dirty="0">
                <a:latin typeface="Constantia"/>
                <a:cs typeface="Constantia"/>
              </a:rPr>
              <a:t>and services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10" dirty="0">
                <a:latin typeface="Constantia"/>
                <a:cs typeface="Constantia"/>
              </a:rPr>
              <a:t>traded  through </a:t>
            </a:r>
            <a:r>
              <a:rPr sz="2400" spc="-35" dirty="0">
                <a:latin typeface="Constantia"/>
                <a:cs typeface="Constantia"/>
              </a:rPr>
              <a:t>barter, </a:t>
            </a:r>
            <a:r>
              <a:rPr sz="2400" spc="-5" dirty="0">
                <a:latin typeface="Constantia"/>
                <a:cs typeface="Constantia"/>
              </a:rPr>
              <a:t>i.e. </a:t>
            </a:r>
            <a:r>
              <a:rPr sz="2400" dirty="0">
                <a:latin typeface="Constantia"/>
                <a:cs typeface="Constantia"/>
              </a:rPr>
              <a:t>without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-45" dirty="0">
                <a:latin typeface="Constantia"/>
                <a:cs typeface="Constantia"/>
              </a:rPr>
              <a:t>money. </a:t>
            </a:r>
            <a:r>
              <a:rPr sz="2400" dirty="0">
                <a:latin typeface="Constantia"/>
                <a:cs typeface="Constantia"/>
              </a:rPr>
              <a:t>Such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spc="-5" dirty="0">
                <a:latin typeface="Constantia"/>
                <a:cs typeface="Constantia"/>
              </a:rPr>
              <a:t>and  services </a:t>
            </a:r>
            <a:r>
              <a:rPr sz="2400" dirty="0">
                <a:latin typeface="Constantia"/>
                <a:cs typeface="Constantia"/>
              </a:rPr>
              <a:t>should </a:t>
            </a:r>
            <a:r>
              <a:rPr sz="2400" spc="-5" dirty="0">
                <a:latin typeface="Constantia"/>
                <a:cs typeface="Constantia"/>
              </a:rPr>
              <a:t>be included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accounting </a:t>
            </a:r>
            <a:r>
              <a:rPr sz="2400" spc="-5" dirty="0">
                <a:latin typeface="Constantia"/>
                <a:cs typeface="Constantia"/>
              </a:rPr>
              <a:t>of national  </a:t>
            </a:r>
            <a:r>
              <a:rPr sz="2400" spc="-10" dirty="0">
                <a:latin typeface="Constantia"/>
                <a:cs typeface="Constantia"/>
              </a:rPr>
              <a:t>income, </a:t>
            </a:r>
            <a:r>
              <a:rPr sz="2400" spc="-5" dirty="0">
                <a:latin typeface="Constantia"/>
                <a:cs typeface="Constantia"/>
              </a:rPr>
              <a:t>but the </a:t>
            </a:r>
            <a:r>
              <a:rPr sz="2400" spc="-10" dirty="0">
                <a:latin typeface="Constantia"/>
                <a:cs typeface="Constantia"/>
              </a:rPr>
              <a:t>absence </a:t>
            </a:r>
            <a:r>
              <a:rPr sz="2400" spc="-5" dirty="0">
                <a:latin typeface="Constantia"/>
                <a:cs typeface="Constantia"/>
              </a:rPr>
              <a:t>of data </a:t>
            </a:r>
            <a:r>
              <a:rPr sz="2400" spc="-15" dirty="0">
                <a:latin typeface="Constantia"/>
                <a:cs typeface="Constantia"/>
              </a:rPr>
              <a:t>makes </a:t>
            </a:r>
            <a:r>
              <a:rPr sz="2400" spc="-5" dirty="0">
                <a:latin typeface="Constantia"/>
                <a:cs typeface="Constantia"/>
              </a:rPr>
              <a:t>this inclusion  </a:t>
            </a:r>
            <a:r>
              <a:rPr sz="2400" dirty="0">
                <a:latin typeface="Constantia"/>
                <a:cs typeface="Constantia"/>
              </a:rPr>
              <a:t>difficult.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066800"/>
            <a:ext cx="8081645" cy="4139082"/>
          </a:xfrm>
        </p:spPr>
        <p:txBody>
          <a:bodyPr/>
          <a:lstStyle/>
          <a:p>
            <a:pPr marL="287020" marR="22225" indent="-274320" algn="just">
              <a:lnSpc>
                <a:spcPts val="1920"/>
              </a:lnSpc>
              <a:spcBef>
                <a:spcPts val="459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endParaRPr lang="en-US" sz="2800" spc="-5" dirty="0" smtClean="0"/>
          </a:p>
          <a:p>
            <a:pPr marL="287020" marR="22225" indent="-274320" algn="just">
              <a:lnSpc>
                <a:spcPts val="1920"/>
              </a:lnSpc>
              <a:spcBef>
                <a:spcPts val="459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lang="en-US" sz="2800" spc="-5" dirty="0" smtClean="0"/>
              <a:t>Household </a:t>
            </a:r>
            <a:r>
              <a:rPr lang="en-US" sz="2800" spc="-10" dirty="0" smtClean="0"/>
              <a:t>sector </a:t>
            </a:r>
            <a:r>
              <a:rPr lang="en-US" sz="2800" dirty="0" smtClean="0"/>
              <a:t>spends </a:t>
            </a:r>
            <a:r>
              <a:rPr lang="en-US" sz="2800" spc="-5" dirty="0" smtClean="0"/>
              <a:t>this </a:t>
            </a:r>
            <a:r>
              <a:rPr lang="en-US" sz="2800" spc="-15" dirty="0" smtClean="0"/>
              <a:t>income </a:t>
            </a:r>
            <a:r>
              <a:rPr lang="en-US" sz="2800" spc="-20" dirty="0" smtClean="0"/>
              <a:t>to </a:t>
            </a:r>
            <a:r>
              <a:rPr lang="en-US" sz="2800" dirty="0" smtClean="0"/>
              <a:t>fulfill </a:t>
            </a:r>
            <a:r>
              <a:rPr lang="en-US" sz="2800" spc="-10" dirty="0" smtClean="0"/>
              <a:t>its wants in </a:t>
            </a:r>
            <a:r>
              <a:rPr lang="en-US" sz="2800" spc="-5" dirty="0" smtClean="0"/>
              <a:t>the </a:t>
            </a:r>
            <a:r>
              <a:rPr lang="en-US" sz="2800" spc="-10" dirty="0" smtClean="0"/>
              <a:t>form </a:t>
            </a:r>
            <a:r>
              <a:rPr lang="en-US" sz="2800" spc="-5" dirty="0" smtClean="0"/>
              <a:t>of  </a:t>
            </a:r>
            <a:r>
              <a:rPr lang="en-US" sz="2800" spc="-10" dirty="0" smtClean="0"/>
              <a:t>consumption</a:t>
            </a:r>
            <a:r>
              <a:rPr lang="en-US" sz="2800" spc="-125" dirty="0" smtClean="0"/>
              <a:t> </a:t>
            </a:r>
            <a:r>
              <a:rPr lang="en-US" sz="2800" spc="-5" dirty="0" smtClean="0"/>
              <a:t>expenditure.</a:t>
            </a:r>
          </a:p>
          <a:p>
            <a:pPr marL="287020" marR="22225" indent="-274320" algn="just">
              <a:lnSpc>
                <a:spcPts val="1920"/>
              </a:lnSpc>
              <a:spcBef>
                <a:spcPts val="459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endParaRPr lang="en-US" sz="2800" dirty="0" smtClean="0"/>
          </a:p>
          <a:p>
            <a:pPr marL="287020" marR="7620" indent="-274320" algn="just">
              <a:lnSpc>
                <a:spcPct val="80000"/>
              </a:lnSpc>
              <a:spcBef>
                <a:spcPts val="50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lang="en-US" sz="2800" spc="-5" dirty="0" smtClean="0"/>
              <a:t>Business </a:t>
            </a:r>
            <a:r>
              <a:rPr lang="en-US" sz="2800" spc="-10" dirty="0" smtClean="0"/>
              <a:t>sector </a:t>
            </a:r>
            <a:r>
              <a:rPr lang="en-US" sz="2800" dirty="0" smtClean="0"/>
              <a:t>supplies </a:t>
            </a:r>
            <a:r>
              <a:rPr lang="en-US" sz="2800" spc="-5" dirty="0" smtClean="0"/>
              <a:t>those </a:t>
            </a:r>
            <a:r>
              <a:rPr lang="en-US" sz="2800" spc="-15" dirty="0" smtClean="0"/>
              <a:t>goods </a:t>
            </a:r>
            <a:r>
              <a:rPr lang="en-US" sz="2800" spc="-5" dirty="0" smtClean="0"/>
              <a:t>and </a:t>
            </a:r>
            <a:r>
              <a:rPr lang="en-US" sz="2800" dirty="0" smtClean="0"/>
              <a:t>services </a:t>
            </a:r>
            <a:r>
              <a:rPr lang="en-US" sz="2800" spc="-15" dirty="0" smtClean="0"/>
              <a:t>produced </a:t>
            </a:r>
            <a:r>
              <a:rPr lang="en-US" sz="2800" spc="-5" dirty="0" smtClean="0"/>
              <a:t>and </a:t>
            </a:r>
            <a:r>
              <a:rPr lang="en-US" sz="2800" spc="-20" dirty="0" smtClean="0"/>
              <a:t>get  </a:t>
            </a:r>
            <a:r>
              <a:rPr lang="en-US" sz="2800" spc="-10" dirty="0" smtClean="0"/>
              <a:t>income </a:t>
            </a:r>
            <a:r>
              <a:rPr lang="en-US" sz="2800" spc="-5" dirty="0" smtClean="0"/>
              <a:t>in return of</a:t>
            </a:r>
            <a:r>
              <a:rPr lang="en-US" sz="2800" spc="-190" dirty="0" smtClean="0"/>
              <a:t> </a:t>
            </a:r>
            <a:r>
              <a:rPr lang="en-US" sz="2800" spc="-5" dirty="0" smtClean="0"/>
              <a:t>it.</a:t>
            </a:r>
          </a:p>
          <a:p>
            <a:pPr marL="287020" marR="7620" indent="-274320" algn="just">
              <a:lnSpc>
                <a:spcPct val="80000"/>
              </a:lnSpc>
              <a:spcBef>
                <a:spcPts val="50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endParaRPr lang="en-US" sz="2800" dirty="0" smtClean="0"/>
          </a:p>
          <a:p>
            <a:pPr marL="287020" marR="11430" indent="-274320" algn="just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lang="en-US" sz="2800" spc="-5" dirty="0" smtClean="0"/>
              <a:t>Thus </a:t>
            </a:r>
            <a:r>
              <a:rPr lang="en-US" sz="2800" spc="-10" dirty="0" smtClean="0"/>
              <a:t>expenditure </a:t>
            </a:r>
            <a:r>
              <a:rPr lang="en-US" sz="2800" dirty="0" smtClean="0"/>
              <a:t>of one </a:t>
            </a:r>
            <a:r>
              <a:rPr lang="en-US" sz="2800" spc="-10" dirty="0" smtClean="0"/>
              <a:t>sector becomes </a:t>
            </a:r>
            <a:r>
              <a:rPr lang="en-US" sz="2800" spc="-5" dirty="0" smtClean="0"/>
              <a:t>the </a:t>
            </a:r>
            <a:r>
              <a:rPr lang="en-US" sz="2800" spc="-10" dirty="0" smtClean="0"/>
              <a:t>income </a:t>
            </a:r>
            <a:r>
              <a:rPr lang="en-US" sz="2800" dirty="0" smtClean="0"/>
              <a:t>of </a:t>
            </a:r>
            <a:r>
              <a:rPr lang="en-US" sz="2800" spc="-5" dirty="0" smtClean="0"/>
              <a:t>the other and  supply of </a:t>
            </a:r>
            <a:r>
              <a:rPr lang="en-US" sz="2800" spc="-15" dirty="0" smtClean="0"/>
              <a:t>goods </a:t>
            </a:r>
            <a:r>
              <a:rPr lang="en-US" sz="2800" spc="-5" dirty="0" smtClean="0"/>
              <a:t>and services </a:t>
            </a:r>
            <a:r>
              <a:rPr lang="en-US" sz="2800" spc="-15" dirty="0" smtClean="0"/>
              <a:t>by </a:t>
            </a:r>
            <a:r>
              <a:rPr lang="en-US" sz="2800" spc="-10" dirty="0" smtClean="0"/>
              <a:t>one </a:t>
            </a:r>
            <a:r>
              <a:rPr lang="en-US" sz="2800" spc="-5" dirty="0" smtClean="0"/>
              <a:t>section of the </a:t>
            </a:r>
            <a:r>
              <a:rPr lang="en-US" sz="2800" spc="-10" dirty="0" smtClean="0"/>
              <a:t>community</a:t>
            </a:r>
            <a:r>
              <a:rPr lang="en-US" sz="2800" spc="-175" dirty="0" smtClean="0"/>
              <a:t> </a:t>
            </a:r>
            <a:r>
              <a:rPr lang="en-US" sz="2800" spc="-10" dirty="0" smtClean="0"/>
              <a:t>becomes  </a:t>
            </a:r>
            <a:r>
              <a:rPr lang="en-US" sz="2800" dirty="0" smtClean="0"/>
              <a:t>demand </a:t>
            </a:r>
            <a:r>
              <a:rPr lang="en-US" sz="2800" spc="-5" dirty="0" smtClean="0"/>
              <a:t>for the</a:t>
            </a:r>
            <a:r>
              <a:rPr lang="en-US" sz="2800" spc="-235" dirty="0" smtClean="0"/>
              <a:t> </a:t>
            </a:r>
            <a:r>
              <a:rPr lang="en-US" sz="2800" spc="-30" dirty="0" smtClean="0"/>
              <a:t>other.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54938"/>
            <a:ext cx="8085455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7620" indent="64008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continuous </a:t>
            </a:r>
            <a:r>
              <a:rPr sz="2600" spc="25" dirty="0">
                <a:latin typeface="Constantia"/>
                <a:cs typeface="Constantia"/>
              </a:rPr>
              <a:t>flow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production, income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10" dirty="0">
                <a:latin typeface="Constantia"/>
                <a:cs typeface="Constantia"/>
              </a:rPr>
              <a:t>expenditure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5" dirty="0">
                <a:latin typeface="Constantia"/>
                <a:cs typeface="Constantia"/>
              </a:rPr>
              <a:t>known </a:t>
            </a:r>
            <a:r>
              <a:rPr sz="2600" spc="-5" dirty="0">
                <a:latin typeface="Constantia"/>
                <a:cs typeface="Constantia"/>
              </a:rPr>
              <a:t>as </a:t>
            </a:r>
            <a:r>
              <a:rPr sz="2600" spc="-10" dirty="0">
                <a:latin typeface="Constantia"/>
                <a:cs typeface="Constantia"/>
              </a:rPr>
              <a:t>circular </a:t>
            </a:r>
            <a:r>
              <a:rPr sz="2600" spc="25" dirty="0">
                <a:latin typeface="Constantia"/>
                <a:cs typeface="Constantia"/>
              </a:rPr>
              <a:t>flow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income. </a:t>
            </a:r>
            <a:r>
              <a:rPr sz="2600" spc="-35" dirty="0">
                <a:latin typeface="Constantia"/>
                <a:cs typeface="Constantia"/>
              </a:rPr>
              <a:t>It </a:t>
            </a:r>
            <a:r>
              <a:rPr sz="2600" spc="-10" dirty="0">
                <a:latin typeface="Constantia"/>
                <a:cs typeface="Constantia"/>
              </a:rPr>
              <a:t>is  circular </a:t>
            </a:r>
            <a:r>
              <a:rPr sz="2600" spc="-5" dirty="0">
                <a:latin typeface="Constantia"/>
                <a:cs typeface="Constantia"/>
              </a:rPr>
              <a:t>because </a:t>
            </a:r>
            <a:r>
              <a:rPr sz="2600" spc="-10" dirty="0">
                <a:latin typeface="Constantia"/>
                <a:cs typeface="Constantia"/>
              </a:rPr>
              <a:t>it </a:t>
            </a:r>
            <a:r>
              <a:rPr sz="2600" spc="-5" dirty="0">
                <a:latin typeface="Constantia"/>
                <a:cs typeface="Constantia"/>
              </a:rPr>
              <a:t>has neither </a:t>
            </a:r>
            <a:r>
              <a:rPr sz="2600" spc="-15" dirty="0">
                <a:latin typeface="Constantia"/>
                <a:cs typeface="Constantia"/>
              </a:rPr>
              <a:t>any </a:t>
            </a:r>
            <a:r>
              <a:rPr sz="2600" spc="-5" dirty="0">
                <a:latin typeface="Constantia"/>
                <a:cs typeface="Constantia"/>
              </a:rPr>
              <a:t>beginning nor an  end. The </a:t>
            </a:r>
            <a:r>
              <a:rPr sz="2600" spc="-10" dirty="0">
                <a:latin typeface="Constantia"/>
                <a:cs typeface="Constantia"/>
              </a:rPr>
              <a:t>circular </a:t>
            </a:r>
            <a:r>
              <a:rPr sz="2600" spc="25" dirty="0">
                <a:latin typeface="Constantia"/>
                <a:cs typeface="Constantia"/>
              </a:rPr>
              <a:t>flow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income </a:t>
            </a:r>
            <a:r>
              <a:rPr sz="2600" spc="-35" dirty="0">
                <a:latin typeface="Constantia"/>
                <a:cs typeface="Constantia"/>
              </a:rPr>
              <a:t>involves </a:t>
            </a:r>
            <a:r>
              <a:rPr sz="2600" spc="-30" dirty="0">
                <a:latin typeface="Constantia"/>
                <a:cs typeface="Constantia"/>
              </a:rPr>
              <a:t>two </a:t>
            </a:r>
            <a:r>
              <a:rPr sz="2600" spc="-5" dirty="0">
                <a:latin typeface="Constantia"/>
                <a:cs typeface="Constantia"/>
              </a:rPr>
              <a:t>basic  assumptions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527685" marR="5080" indent="-514984" algn="just">
              <a:lnSpc>
                <a:spcPct val="100000"/>
              </a:lnSpc>
              <a:buClr>
                <a:srgbClr val="0AD0D9"/>
              </a:buClr>
              <a:buSzPct val="94230"/>
              <a:buAutoNum type="arabicPeriod"/>
              <a:tabLst>
                <a:tab pos="5283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5" dirty="0">
                <a:latin typeface="Constantia"/>
                <a:cs typeface="Constantia"/>
              </a:rPr>
              <a:t>any </a:t>
            </a:r>
            <a:r>
              <a:rPr sz="2600" spc="-20" dirty="0">
                <a:latin typeface="Constantia"/>
                <a:cs typeface="Constantia"/>
              </a:rPr>
              <a:t>exchange </a:t>
            </a:r>
            <a:r>
              <a:rPr sz="2600" spc="-15" dirty="0">
                <a:latin typeface="Constantia"/>
                <a:cs typeface="Constantia"/>
              </a:rPr>
              <a:t>process,</a:t>
            </a:r>
            <a:r>
              <a:rPr sz="2600" spc="6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seller or </a:t>
            </a:r>
            <a:r>
              <a:rPr sz="2600" spc="-15" dirty="0">
                <a:latin typeface="Constantia"/>
                <a:cs typeface="Constantia"/>
              </a:rPr>
              <a:t>producer </a:t>
            </a:r>
            <a:r>
              <a:rPr sz="2600" spc="61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receives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same </a:t>
            </a:r>
            <a:r>
              <a:rPr sz="2600" spc="-5" dirty="0">
                <a:latin typeface="Constantia"/>
                <a:cs typeface="Constantia"/>
              </a:rPr>
              <a:t>amount </a:t>
            </a:r>
            <a:r>
              <a:rPr sz="2600" spc="-10" dirty="0">
                <a:latin typeface="Constantia"/>
                <a:cs typeface="Constantia"/>
              </a:rPr>
              <a:t>what </a:t>
            </a:r>
            <a:r>
              <a:rPr sz="2600" spc="-25" dirty="0">
                <a:latin typeface="Constantia"/>
                <a:cs typeface="Constantia"/>
              </a:rPr>
              <a:t>buyer </a:t>
            </a:r>
            <a:r>
              <a:rPr sz="2600" spc="-10" dirty="0">
                <a:latin typeface="Constantia"/>
                <a:cs typeface="Constantia"/>
              </a:rPr>
              <a:t>or consumer  spends.</a:t>
            </a:r>
            <a:endParaRPr sz="26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onstantia"/>
                <a:cs typeface="Constantia"/>
              </a:rPr>
              <a:t>Goods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services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30" dirty="0">
                <a:latin typeface="Constantia"/>
                <a:cs typeface="Constantia"/>
              </a:rPr>
              <a:t>flow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one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direction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2048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latin typeface="Calibri"/>
                <a:cs typeface="Calibri"/>
              </a:rPr>
              <a:t>Money</a:t>
            </a:r>
            <a:r>
              <a:rPr sz="5000" b="0" spc="-105" dirty="0">
                <a:latin typeface="Calibri"/>
                <a:cs typeface="Calibri"/>
              </a:rPr>
              <a:t> </a:t>
            </a:r>
            <a:r>
              <a:rPr sz="5000" b="0" spc="-5" dirty="0">
                <a:latin typeface="Calibri"/>
                <a:cs typeface="Calibri"/>
              </a:rPr>
              <a:t>Flow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8941"/>
            <a:ext cx="8082280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8255" indent="-27432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 a </a:t>
            </a:r>
            <a:r>
              <a:rPr sz="2400" spc="-5" dirty="0">
                <a:latin typeface="Constantia"/>
                <a:cs typeface="Constantia"/>
              </a:rPr>
              <a:t>modern </a:t>
            </a:r>
            <a:r>
              <a:rPr sz="2400" spc="-20" dirty="0">
                <a:latin typeface="Constantia"/>
                <a:cs typeface="Constantia"/>
              </a:rPr>
              <a:t>two </a:t>
            </a:r>
            <a:r>
              <a:rPr sz="2400" spc="-5" dirty="0">
                <a:latin typeface="Constantia"/>
                <a:cs typeface="Constantia"/>
              </a:rPr>
              <a:t>sector </a:t>
            </a:r>
            <a:r>
              <a:rPr sz="2400" spc="-45" dirty="0">
                <a:latin typeface="Constantia"/>
                <a:cs typeface="Constantia"/>
              </a:rPr>
              <a:t>economy, </a:t>
            </a:r>
            <a:r>
              <a:rPr sz="2400" spc="-5" dirty="0">
                <a:latin typeface="Constantia"/>
                <a:cs typeface="Constantia"/>
              </a:rPr>
              <a:t>money </a:t>
            </a:r>
            <a:r>
              <a:rPr sz="2400" dirty="0">
                <a:latin typeface="Constantia"/>
                <a:cs typeface="Constantia"/>
              </a:rPr>
              <a:t>acts as a </a:t>
            </a:r>
            <a:r>
              <a:rPr sz="2400" spc="-10" dirty="0">
                <a:latin typeface="Constantia"/>
                <a:cs typeface="Constantia"/>
              </a:rPr>
              <a:t>medium 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20" dirty="0">
                <a:latin typeface="Constantia"/>
                <a:cs typeface="Constantia"/>
              </a:rPr>
              <a:t>exchange </a:t>
            </a:r>
            <a:r>
              <a:rPr sz="2400" spc="-15" dirty="0">
                <a:latin typeface="Constantia"/>
                <a:cs typeface="Constantia"/>
              </a:rPr>
              <a:t>between goods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factor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services.</a:t>
            </a:r>
            <a:endParaRPr sz="24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Money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income </a:t>
            </a:r>
            <a:r>
              <a:rPr sz="2400" spc="-10" dirty="0">
                <a:latin typeface="Constantia"/>
                <a:cs typeface="Constantia"/>
              </a:rPr>
              <a:t>refers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a monetary </a:t>
            </a:r>
            <a:r>
              <a:rPr sz="2400" spc="-15" dirty="0">
                <a:latin typeface="Constantia"/>
                <a:cs typeface="Constantia"/>
              </a:rPr>
              <a:t>payment </a:t>
            </a:r>
            <a:r>
              <a:rPr sz="2400" spc="-10" dirty="0">
                <a:latin typeface="Constantia"/>
                <a:cs typeface="Constantia"/>
              </a:rPr>
              <a:t>from  </a:t>
            </a:r>
            <a:r>
              <a:rPr sz="2400" spc="0" dirty="0">
                <a:latin typeface="Constantia"/>
                <a:cs typeface="Constantia"/>
              </a:rPr>
              <a:t>firms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households for their </a:t>
            </a:r>
            <a:r>
              <a:rPr sz="2400" spc="-10" dirty="0">
                <a:latin typeface="Constantia"/>
                <a:cs typeface="Constantia"/>
              </a:rPr>
              <a:t>factor </a:t>
            </a:r>
            <a:r>
              <a:rPr sz="2400" spc="-5" dirty="0">
                <a:latin typeface="Constantia"/>
                <a:cs typeface="Constantia"/>
              </a:rPr>
              <a:t>services </a:t>
            </a:r>
            <a:r>
              <a:rPr sz="2400" dirty="0">
                <a:latin typeface="Constantia"/>
                <a:cs typeface="Constantia"/>
              </a:rPr>
              <a:t>and in </a:t>
            </a:r>
            <a:r>
              <a:rPr sz="2400" spc="-10" dirty="0">
                <a:latin typeface="Constantia"/>
                <a:cs typeface="Constantia"/>
              </a:rPr>
              <a:t>return  </a:t>
            </a:r>
            <a:r>
              <a:rPr sz="2400" dirty="0">
                <a:latin typeface="Constantia"/>
                <a:cs typeface="Constantia"/>
              </a:rPr>
              <a:t>monetary </a:t>
            </a:r>
            <a:r>
              <a:rPr sz="2400" spc="-10" dirty="0">
                <a:latin typeface="Constantia"/>
                <a:cs typeface="Constantia"/>
              </a:rPr>
              <a:t>payments from </a:t>
            </a:r>
            <a:r>
              <a:rPr sz="2400" spc="-5" dirty="0">
                <a:latin typeface="Constantia"/>
                <a:cs typeface="Constantia"/>
              </a:rPr>
              <a:t>households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0" dirty="0">
                <a:latin typeface="Constantia"/>
                <a:cs typeface="Constantia"/>
              </a:rPr>
              <a:t>firms </a:t>
            </a:r>
            <a:r>
              <a:rPr sz="2400" spc="-5" dirty="0">
                <a:latin typeface="Constantia"/>
                <a:cs typeface="Constantia"/>
              </a:rPr>
              <a:t>against </a:t>
            </a:r>
            <a:r>
              <a:rPr sz="2400" spc="-10" dirty="0">
                <a:latin typeface="Constantia"/>
                <a:cs typeface="Constantia"/>
              </a:rPr>
              <a:t>their 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services.</a:t>
            </a:r>
            <a:endParaRPr sz="2400">
              <a:latin typeface="Constantia"/>
              <a:cs typeface="Constantia"/>
            </a:endParaRPr>
          </a:p>
          <a:p>
            <a:pPr marL="287020" marR="762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Household sector </a:t>
            </a:r>
            <a:r>
              <a:rPr sz="2400" spc="-15" dirty="0">
                <a:latin typeface="Constantia"/>
                <a:cs typeface="Constantia"/>
              </a:rPr>
              <a:t>gets </a:t>
            </a:r>
            <a:r>
              <a:rPr sz="2400" dirty="0">
                <a:latin typeface="Constantia"/>
                <a:cs typeface="Constantia"/>
              </a:rPr>
              <a:t>monetary </a:t>
            </a:r>
            <a:r>
              <a:rPr sz="2400" spc="-20" dirty="0">
                <a:latin typeface="Constantia"/>
                <a:cs typeface="Constantia"/>
              </a:rPr>
              <a:t>reward </a:t>
            </a:r>
            <a:r>
              <a:rPr sz="2400" spc="-5" dirty="0">
                <a:latin typeface="Constantia"/>
                <a:cs typeface="Constantia"/>
              </a:rPr>
              <a:t>for their services 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form of </a:t>
            </a:r>
            <a:r>
              <a:rPr sz="2400" spc="-10" dirty="0">
                <a:latin typeface="Constantia"/>
                <a:cs typeface="Constantia"/>
              </a:rPr>
              <a:t>rent, </a:t>
            </a:r>
            <a:r>
              <a:rPr sz="2400" spc="-20" dirty="0">
                <a:latin typeface="Constantia"/>
                <a:cs typeface="Constantia"/>
              </a:rPr>
              <a:t>wages, </a:t>
            </a:r>
            <a:r>
              <a:rPr sz="2400" spc="-10" dirty="0">
                <a:latin typeface="Constantia"/>
                <a:cs typeface="Constantia"/>
              </a:rPr>
              <a:t>interest, </a:t>
            </a:r>
            <a:r>
              <a:rPr sz="2400" dirty="0">
                <a:latin typeface="Constantia"/>
                <a:cs typeface="Constantia"/>
              </a:rPr>
              <a:t>and profit </a:t>
            </a:r>
            <a:r>
              <a:rPr sz="2400" spc="-5" dirty="0">
                <a:latin typeface="Constantia"/>
                <a:cs typeface="Constantia"/>
              </a:rPr>
              <a:t>form </a:t>
            </a:r>
            <a:r>
              <a:rPr sz="2400" spc="0" dirty="0">
                <a:latin typeface="Constantia"/>
                <a:cs typeface="Constantia"/>
              </a:rPr>
              <a:t>firm  </a:t>
            </a:r>
            <a:r>
              <a:rPr sz="2400" spc="-10" dirty="0">
                <a:latin typeface="Constantia"/>
                <a:cs typeface="Constantia"/>
              </a:rPr>
              <a:t>sector </a:t>
            </a:r>
            <a:r>
              <a:rPr sz="2400" spc="-5" dirty="0">
                <a:latin typeface="Constantia"/>
                <a:cs typeface="Constantia"/>
              </a:rPr>
              <a:t>and spends </a:t>
            </a:r>
            <a:r>
              <a:rPr sz="2400" dirty="0">
                <a:latin typeface="Constantia"/>
                <a:cs typeface="Constantia"/>
              </a:rPr>
              <a:t>it </a:t>
            </a:r>
            <a:r>
              <a:rPr sz="2400" spc="-5" dirty="0">
                <a:latin typeface="Constantia"/>
                <a:cs typeface="Constantia"/>
              </a:rPr>
              <a:t>for obtaining various </a:t>
            </a:r>
            <a:r>
              <a:rPr sz="2400" spc="-10" dirty="0">
                <a:latin typeface="Constantia"/>
                <a:cs typeface="Constantia"/>
              </a:rPr>
              <a:t>types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spc="-35" dirty="0">
                <a:latin typeface="Constantia"/>
                <a:cs typeface="Constantia"/>
              </a:rPr>
              <a:t>to  </a:t>
            </a:r>
            <a:r>
              <a:rPr sz="2400" spc="5" dirty="0">
                <a:latin typeface="Constantia"/>
                <a:cs typeface="Constantia"/>
              </a:rPr>
              <a:t>satisfy </a:t>
            </a:r>
            <a:r>
              <a:rPr sz="2400" spc="-10" dirty="0">
                <a:latin typeface="Constantia"/>
                <a:cs typeface="Constantia"/>
              </a:rPr>
              <a:t>their </a:t>
            </a:r>
            <a:r>
              <a:rPr sz="2400" spc="-15" dirty="0">
                <a:latin typeface="Constantia"/>
                <a:cs typeface="Constantia"/>
              </a:rPr>
              <a:t>wants. </a:t>
            </a:r>
            <a:r>
              <a:rPr sz="2400" spc="-10" dirty="0">
                <a:latin typeface="Constantia"/>
                <a:cs typeface="Constantia"/>
              </a:rPr>
              <a:t>Money </a:t>
            </a:r>
            <a:r>
              <a:rPr sz="2400" spc="-5" dirty="0">
                <a:latin typeface="Constantia"/>
                <a:cs typeface="Constantia"/>
              </a:rPr>
              <a:t>acts </a:t>
            </a:r>
            <a:r>
              <a:rPr sz="2400" dirty="0">
                <a:latin typeface="Constantia"/>
                <a:cs typeface="Constantia"/>
              </a:rPr>
              <a:t>as a helping </a:t>
            </a:r>
            <a:r>
              <a:rPr sz="2400" spc="-15" dirty="0">
                <a:latin typeface="Constantia"/>
                <a:cs typeface="Constantia"/>
              </a:rPr>
              <a:t>agent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such 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exchange.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39" y="2188464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439" y="3163823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39" y="4139184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4439" y="5114544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044" y="1046733"/>
            <a:ext cx="3606165" cy="444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i="1" u="heavy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rush Script MT"/>
                <a:cs typeface="Brush Script MT"/>
              </a:rPr>
              <a:t>Types of Sector Model</a:t>
            </a:r>
            <a:endParaRPr sz="3200" smtClean="0">
              <a:latin typeface="Brush Script MT"/>
              <a:cs typeface="Brush Script MT"/>
            </a:endParaRPr>
          </a:p>
          <a:p>
            <a:pPr marL="387350" marR="5080" indent="92710">
              <a:lnSpc>
                <a:spcPct val="200000"/>
              </a:lnSpc>
              <a:spcBef>
                <a:spcPts val="215"/>
              </a:spcBef>
            </a:pPr>
            <a:r>
              <a:rPr sz="3200" spc="-55" smtClean="0">
                <a:latin typeface="Calibri"/>
                <a:cs typeface="Calibri"/>
              </a:rPr>
              <a:t>Two </a:t>
            </a:r>
            <a:r>
              <a:rPr sz="3200" spc="-10" smtClean="0">
                <a:latin typeface="Calibri"/>
                <a:cs typeface="Calibri"/>
              </a:rPr>
              <a:t>sector </a:t>
            </a:r>
            <a:r>
              <a:rPr sz="3200" spc="-5" smtClean="0">
                <a:latin typeface="Calibri"/>
                <a:cs typeface="Calibri"/>
              </a:rPr>
              <a:t>model  </a:t>
            </a:r>
            <a:r>
              <a:rPr sz="3200" spc="-10" smtClean="0">
                <a:latin typeface="Calibri"/>
                <a:cs typeface="Calibri"/>
              </a:rPr>
              <a:t>Three sector</a:t>
            </a:r>
            <a:r>
              <a:rPr sz="3200" spc="-95" smtClean="0">
                <a:latin typeface="Calibri"/>
                <a:cs typeface="Calibri"/>
              </a:rPr>
              <a:t> </a:t>
            </a:r>
            <a:r>
              <a:rPr sz="3200" smtClean="0">
                <a:latin typeface="Calibri"/>
                <a:cs typeface="Calibri"/>
              </a:rPr>
              <a:t>model  </a:t>
            </a:r>
            <a:r>
              <a:rPr sz="3200" spc="-15" smtClean="0">
                <a:latin typeface="Calibri"/>
                <a:cs typeface="Calibri"/>
              </a:rPr>
              <a:t>Four </a:t>
            </a:r>
            <a:r>
              <a:rPr sz="3200" spc="-10" smtClean="0">
                <a:latin typeface="Calibri"/>
                <a:cs typeface="Calibri"/>
              </a:rPr>
              <a:t>sector </a:t>
            </a:r>
            <a:r>
              <a:rPr sz="3200" smtClean="0">
                <a:latin typeface="Calibri"/>
                <a:cs typeface="Calibri"/>
              </a:rPr>
              <a:t>model  </a:t>
            </a:r>
            <a:r>
              <a:rPr sz="3200" spc="-10" smtClean="0">
                <a:latin typeface="Calibri"/>
                <a:cs typeface="Calibri"/>
              </a:rPr>
              <a:t>Five sector</a:t>
            </a:r>
            <a:r>
              <a:rPr sz="3200" spc="-40" smtClean="0">
                <a:latin typeface="Calibri"/>
                <a:cs typeface="Calibri"/>
              </a:rPr>
              <a:t> </a:t>
            </a:r>
            <a:r>
              <a:rPr sz="3200" smtClean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1498" y="857758"/>
            <a:ext cx="269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TWO SECTOR</a:t>
            </a:r>
            <a:r>
              <a:rPr sz="1800" b="1" u="heavy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MODEL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524000"/>
            <a:ext cx="64008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4722</Words>
  <Application>Microsoft Office PowerPoint</Application>
  <PresentationFormat>On-screen Show (4:3)</PresentationFormat>
  <Paragraphs>193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Contents</vt:lpstr>
      <vt:lpstr>Circular flow of income or circular flow</vt:lpstr>
      <vt:lpstr>Firms</vt:lpstr>
      <vt:lpstr>Slide 5</vt:lpstr>
      <vt:lpstr>Slide 6</vt:lpstr>
      <vt:lpstr>Money Flow</vt:lpstr>
      <vt:lpstr>Slide 8</vt:lpstr>
      <vt:lpstr>Slide 9</vt:lpstr>
      <vt:lpstr>Slide 10</vt:lpstr>
      <vt:lpstr>Slide 11</vt:lpstr>
      <vt:lpstr>Slide 12</vt:lpstr>
      <vt:lpstr>Two Sector Model</vt:lpstr>
      <vt:lpstr>Slide 14</vt:lpstr>
      <vt:lpstr>Three Sector Model</vt:lpstr>
      <vt:lpstr>Slide 16</vt:lpstr>
      <vt:lpstr>Four Sector Model</vt:lpstr>
      <vt:lpstr>Five sector model</vt:lpstr>
      <vt:lpstr>Slide 19</vt:lpstr>
      <vt:lpstr>Five sector model</vt:lpstr>
      <vt:lpstr>Five sector model</vt:lpstr>
      <vt:lpstr>Slide 22</vt:lpstr>
      <vt:lpstr>Five sector model</vt:lpstr>
      <vt:lpstr>Five sector model</vt:lpstr>
      <vt:lpstr>Five sector model</vt:lpstr>
      <vt:lpstr>Slide 26</vt:lpstr>
      <vt:lpstr>Significance of Study of Circular  Flow of Income</vt:lpstr>
      <vt:lpstr>Slide 28</vt:lpstr>
      <vt:lpstr>Difference between Real Flow and  Money Flow</vt:lpstr>
      <vt:lpstr>Slide 30</vt:lpstr>
      <vt:lpstr>Slide 31</vt:lpstr>
      <vt:lpstr>Phases or Stages of Circular Flow  of Income</vt:lpstr>
      <vt:lpstr>Slide 33</vt:lpstr>
      <vt:lpstr>Slide 34</vt:lpstr>
      <vt:lpstr>Gross national income</vt:lpstr>
      <vt:lpstr>GNI versus GDP</vt:lpstr>
      <vt:lpstr>How to Calculate the GNI GNI is an add up of Net Income from abroad and the GDP,  one can calculate the GNI by the following formula.</vt:lpstr>
      <vt:lpstr>National accounts</vt:lpstr>
      <vt:lpstr>Market value</vt:lpstr>
      <vt:lpstr>The output approach</vt:lpstr>
      <vt:lpstr>The income approach</vt:lpstr>
      <vt:lpstr>The expenditure approach</vt:lpstr>
      <vt:lpstr>Slide 43</vt:lpstr>
      <vt:lpstr>National income and welfare</vt:lpstr>
      <vt:lpstr>Difficulties in Measurement of  National Income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Manish</dc:creator>
  <cp:lastModifiedBy>Manish</cp:lastModifiedBy>
  <cp:revision>6</cp:revision>
  <dcterms:created xsi:type="dcterms:W3CDTF">2017-12-04T05:25:04Z</dcterms:created>
  <dcterms:modified xsi:type="dcterms:W3CDTF">2018-12-04T04:48:22Z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2017-12-04T00:00:00Z</vt:filetime>
  </property>
</Properties>
</file>