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9" r:id="rId5"/>
    <p:sldId id="260" r:id="rId6"/>
    <p:sldId id="265" r:id="rId7"/>
    <p:sldId id="268" r:id="rId8"/>
    <p:sldId id="269" r:id="rId9"/>
    <p:sldId id="270" r:id="rId10"/>
    <p:sldId id="271"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67094-44C9-AB95-1C2E-8D4928D1C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15B135-7F49-A032-942C-1750847CF1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B2A18A-BD30-2416-77EB-D9D8AE0DED3E}"/>
              </a:ext>
            </a:extLst>
          </p:cNvPr>
          <p:cNvSpPr>
            <a:spLocks noGrp="1"/>
          </p:cNvSpPr>
          <p:nvPr>
            <p:ph type="dt" sz="half" idx="10"/>
          </p:nvPr>
        </p:nvSpPr>
        <p:spPr/>
        <p:txBody>
          <a:bodyPr/>
          <a:lstStyle/>
          <a:p>
            <a:fld id="{C3076168-E2B2-4B3D-92AF-5A1791DE268B}" type="datetimeFigureOut">
              <a:rPr lang="en-US" smtClean="0"/>
              <a:t>1/23/2023</a:t>
            </a:fld>
            <a:endParaRPr lang="en-US"/>
          </a:p>
        </p:txBody>
      </p:sp>
      <p:sp>
        <p:nvSpPr>
          <p:cNvPr id="5" name="Footer Placeholder 4">
            <a:extLst>
              <a:ext uri="{FF2B5EF4-FFF2-40B4-BE49-F238E27FC236}">
                <a16:creationId xmlns:a16="http://schemas.microsoft.com/office/drawing/2014/main" id="{78330791-8840-597B-DAE7-050DBC4064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188761-6DC9-A22E-3424-06DEF893D87A}"/>
              </a:ext>
            </a:extLst>
          </p:cNvPr>
          <p:cNvSpPr>
            <a:spLocks noGrp="1"/>
          </p:cNvSpPr>
          <p:nvPr>
            <p:ph type="sldNum" sz="quarter" idx="12"/>
          </p:nvPr>
        </p:nvSpPr>
        <p:spPr/>
        <p:txBody>
          <a:bodyPr/>
          <a:lstStyle/>
          <a:p>
            <a:fld id="{B569BB10-3D90-4F75-A0F1-64FCEBACCF03}" type="slidenum">
              <a:rPr lang="en-US" smtClean="0"/>
              <a:t>‹#›</a:t>
            </a:fld>
            <a:endParaRPr lang="en-US"/>
          </a:p>
        </p:txBody>
      </p:sp>
    </p:spTree>
    <p:extLst>
      <p:ext uri="{BB962C8B-B14F-4D97-AF65-F5344CB8AC3E}">
        <p14:creationId xmlns:p14="http://schemas.microsoft.com/office/powerpoint/2010/main" val="3375072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C6357-C21F-3813-192C-FE6FF864730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D16060-9CBB-9A69-9537-FC18FAF208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081BDD-EC84-EF9B-959B-44F0F1ECF6A2}"/>
              </a:ext>
            </a:extLst>
          </p:cNvPr>
          <p:cNvSpPr>
            <a:spLocks noGrp="1"/>
          </p:cNvSpPr>
          <p:nvPr>
            <p:ph type="dt" sz="half" idx="10"/>
          </p:nvPr>
        </p:nvSpPr>
        <p:spPr/>
        <p:txBody>
          <a:bodyPr/>
          <a:lstStyle/>
          <a:p>
            <a:fld id="{C3076168-E2B2-4B3D-92AF-5A1791DE268B}" type="datetimeFigureOut">
              <a:rPr lang="en-US" smtClean="0"/>
              <a:t>1/23/2023</a:t>
            </a:fld>
            <a:endParaRPr lang="en-US"/>
          </a:p>
        </p:txBody>
      </p:sp>
      <p:sp>
        <p:nvSpPr>
          <p:cNvPr id="5" name="Footer Placeholder 4">
            <a:extLst>
              <a:ext uri="{FF2B5EF4-FFF2-40B4-BE49-F238E27FC236}">
                <a16:creationId xmlns:a16="http://schemas.microsoft.com/office/drawing/2014/main" id="{997814C1-E1E6-9ECD-B3A8-9B15B229B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9AA069-DCE7-5C40-AA85-EA5104B173EC}"/>
              </a:ext>
            </a:extLst>
          </p:cNvPr>
          <p:cNvSpPr>
            <a:spLocks noGrp="1"/>
          </p:cNvSpPr>
          <p:nvPr>
            <p:ph type="sldNum" sz="quarter" idx="12"/>
          </p:nvPr>
        </p:nvSpPr>
        <p:spPr/>
        <p:txBody>
          <a:bodyPr/>
          <a:lstStyle/>
          <a:p>
            <a:fld id="{B569BB10-3D90-4F75-A0F1-64FCEBACCF03}" type="slidenum">
              <a:rPr lang="en-US" smtClean="0"/>
              <a:t>‹#›</a:t>
            </a:fld>
            <a:endParaRPr lang="en-US"/>
          </a:p>
        </p:txBody>
      </p:sp>
    </p:spTree>
    <p:extLst>
      <p:ext uri="{BB962C8B-B14F-4D97-AF65-F5344CB8AC3E}">
        <p14:creationId xmlns:p14="http://schemas.microsoft.com/office/powerpoint/2010/main" val="1358290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A09B3E-6064-251A-9B62-41EF36A1881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A59C86-BF0C-8FC5-F580-087199B666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4ECA0-330A-419C-3514-B3E60E2FB234}"/>
              </a:ext>
            </a:extLst>
          </p:cNvPr>
          <p:cNvSpPr>
            <a:spLocks noGrp="1"/>
          </p:cNvSpPr>
          <p:nvPr>
            <p:ph type="dt" sz="half" idx="10"/>
          </p:nvPr>
        </p:nvSpPr>
        <p:spPr/>
        <p:txBody>
          <a:bodyPr/>
          <a:lstStyle/>
          <a:p>
            <a:fld id="{C3076168-E2B2-4B3D-92AF-5A1791DE268B}" type="datetimeFigureOut">
              <a:rPr lang="en-US" smtClean="0"/>
              <a:t>1/23/2023</a:t>
            </a:fld>
            <a:endParaRPr lang="en-US"/>
          </a:p>
        </p:txBody>
      </p:sp>
      <p:sp>
        <p:nvSpPr>
          <p:cNvPr id="5" name="Footer Placeholder 4">
            <a:extLst>
              <a:ext uri="{FF2B5EF4-FFF2-40B4-BE49-F238E27FC236}">
                <a16:creationId xmlns:a16="http://schemas.microsoft.com/office/drawing/2014/main" id="{5A2EF891-7374-5BBB-657F-09FEA5D71E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7C1E5C-5949-50E5-49B6-66FE4535368E}"/>
              </a:ext>
            </a:extLst>
          </p:cNvPr>
          <p:cNvSpPr>
            <a:spLocks noGrp="1"/>
          </p:cNvSpPr>
          <p:nvPr>
            <p:ph type="sldNum" sz="quarter" idx="12"/>
          </p:nvPr>
        </p:nvSpPr>
        <p:spPr/>
        <p:txBody>
          <a:bodyPr/>
          <a:lstStyle/>
          <a:p>
            <a:fld id="{B569BB10-3D90-4F75-A0F1-64FCEBACCF03}" type="slidenum">
              <a:rPr lang="en-US" smtClean="0"/>
              <a:t>‹#›</a:t>
            </a:fld>
            <a:endParaRPr lang="en-US"/>
          </a:p>
        </p:txBody>
      </p:sp>
    </p:spTree>
    <p:extLst>
      <p:ext uri="{BB962C8B-B14F-4D97-AF65-F5344CB8AC3E}">
        <p14:creationId xmlns:p14="http://schemas.microsoft.com/office/powerpoint/2010/main" val="924434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DCBF1-076C-8805-4D91-C9C7A597A0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24C51B-14B2-575D-C88E-8BAD679ABF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D80AE9-61D1-5342-8C6C-16595C73E735}"/>
              </a:ext>
            </a:extLst>
          </p:cNvPr>
          <p:cNvSpPr>
            <a:spLocks noGrp="1"/>
          </p:cNvSpPr>
          <p:nvPr>
            <p:ph type="dt" sz="half" idx="10"/>
          </p:nvPr>
        </p:nvSpPr>
        <p:spPr/>
        <p:txBody>
          <a:bodyPr/>
          <a:lstStyle/>
          <a:p>
            <a:fld id="{C3076168-E2B2-4B3D-92AF-5A1791DE268B}" type="datetimeFigureOut">
              <a:rPr lang="en-US" smtClean="0"/>
              <a:t>1/23/2023</a:t>
            </a:fld>
            <a:endParaRPr lang="en-US"/>
          </a:p>
        </p:txBody>
      </p:sp>
      <p:sp>
        <p:nvSpPr>
          <p:cNvPr id="5" name="Footer Placeholder 4">
            <a:extLst>
              <a:ext uri="{FF2B5EF4-FFF2-40B4-BE49-F238E27FC236}">
                <a16:creationId xmlns:a16="http://schemas.microsoft.com/office/drawing/2014/main" id="{9C75BB9C-C050-7389-7B30-B3F0D9DAD6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DBEA38-7237-F371-E13A-E9F729DA7733}"/>
              </a:ext>
            </a:extLst>
          </p:cNvPr>
          <p:cNvSpPr>
            <a:spLocks noGrp="1"/>
          </p:cNvSpPr>
          <p:nvPr>
            <p:ph type="sldNum" sz="quarter" idx="12"/>
          </p:nvPr>
        </p:nvSpPr>
        <p:spPr/>
        <p:txBody>
          <a:bodyPr/>
          <a:lstStyle/>
          <a:p>
            <a:fld id="{B569BB10-3D90-4F75-A0F1-64FCEBACCF03}" type="slidenum">
              <a:rPr lang="en-US" smtClean="0"/>
              <a:t>‹#›</a:t>
            </a:fld>
            <a:endParaRPr lang="en-US"/>
          </a:p>
        </p:txBody>
      </p:sp>
    </p:spTree>
    <p:extLst>
      <p:ext uri="{BB962C8B-B14F-4D97-AF65-F5344CB8AC3E}">
        <p14:creationId xmlns:p14="http://schemas.microsoft.com/office/powerpoint/2010/main" val="461277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0AE82-0A20-7861-7D04-6683776CB19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D705333-60CA-0A8F-501B-EA08A14AE9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24E907-F4BD-167F-8933-FEFD23CBC458}"/>
              </a:ext>
            </a:extLst>
          </p:cNvPr>
          <p:cNvSpPr>
            <a:spLocks noGrp="1"/>
          </p:cNvSpPr>
          <p:nvPr>
            <p:ph type="dt" sz="half" idx="10"/>
          </p:nvPr>
        </p:nvSpPr>
        <p:spPr/>
        <p:txBody>
          <a:bodyPr/>
          <a:lstStyle/>
          <a:p>
            <a:fld id="{C3076168-E2B2-4B3D-92AF-5A1791DE268B}" type="datetimeFigureOut">
              <a:rPr lang="en-US" smtClean="0"/>
              <a:t>1/23/2023</a:t>
            </a:fld>
            <a:endParaRPr lang="en-US"/>
          </a:p>
        </p:txBody>
      </p:sp>
      <p:sp>
        <p:nvSpPr>
          <p:cNvPr id="5" name="Footer Placeholder 4">
            <a:extLst>
              <a:ext uri="{FF2B5EF4-FFF2-40B4-BE49-F238E27FC236}">
                <a16:creationId xmlns:a16="http://schemas.microsoft.com/office/drawing/2014/main" id="{2E35888B-F53A-D21C-BC91-852362D938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CC0D4B-44D6-02DF-BE79-A46EABC2A08E}"/>
              </a:ext>
            </a:extLst>
          </p:cNvPr>
          <p:cNvSpPr>
            <a:spLocks noGrp="1"/>
          </p:cNvSpPr>
          <p:nvPr>
            <p:ph type="sldNum" sz="quarter" idx="12"/>
          </p:nvPr>
        </p:nvSpPr>
        <p:spPr/>
        <p:txBody>
          <a:bodyPr/>
          <a:lstStyle/>
          <a:p>
            <a:fld id="{B569BB10-3D90-4F75-A0F1-64FCEBACCF03}" type="slidenum">
              <a:rPr lang="en-US" smtClean="0"/>
              <a:t>‹#›</a:t>
            </a:fld>
            <a:endParaRPr lang="en-US"/>
          </a:p>
        </p:txBody>
      </p:sp>
    </p:spTree>
    <p:extLst>
      <p:ext uri="{BB962C8B-B14F-4D97-AF65-F5344CB8AC3E}">
        <p14:creationId xmlns:p14="http://schemas.microsoft.com/office/powerpoint/2010/main" val="136089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76AED-55E2-A0D1-B07E-C4DEEF901A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C3CEBF-5A46-8322-4633-E4DB85FB96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8D9859F-6BBC-0422-4C8A-98EEA3859E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E1A3C4-6656-6870-0522-14D6BA81D9CF}"/>
              </a:ext>
            </a:extLst>
          </p:cNvPr>
          <p:cNvSpPr>
            <a:spLocks noGrp="1"/>
          </p:cNvSpPr>
          <p:nvPr>
            <p:ph type="dt" sz="half" idx="10"/>
          </p:nvPr>
        </p:nvSpPr>
        <p:spPr/>
        <p:txBody>
          <a:bodyPr/>
          <a:lstStyle/>
          <a:p>
            <a:fld id="{C3076168-E2B2-4B3D-92AF-5A1791DE268B}" type="datetimeFigureOut">
              <a:rPr lang="en-US" smtClean="0"/>
              <a:t>1/23/2023</a:t>
            </a:fld>
            <a:endParaRPr lang="en-US"/>
          </a:p>
        </p:txBody>
      </p:sp>
      <p:sp>
        <p:nvSpPr>
          <p:cNvPr id="6" name="Footer Placeholder 5">
            <a:extLst>
              <a:ext uri="{FF2B5EF4-FFF2-40B4-BE49-F238E27FC236}">
                <a16:creationId xmlns:a16="http://schemas.microsoft.com/office/drawing/2014/main" id="{56BA9F93-6A0E-15EA-D4C9-55F9998DE9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083F60-8B49-A014-A3B1-59A65D8766B9}"/>
              </a:ext>
            </a:extLst>
          </p:cNvPr>
          <p:cNvSpPr>
            <a:spLocks noGrp="1"/>
          </p:cNvSpPr>
          <p:nvPr>
            <p:ph type="sldNum" sz="quarter" idx="12"/>
          </p:nvPr>
        </p:nvSpPr>
        <p:spPr/>
        <p:txBody>
          <a:bodyPr/>
          <a:lstStyle/>
          <a:p>
            <a:fld id="{B569BB10-3D90-4F75-A0F1-64FCEBACCF03}" type="slidenum">
              <a:rPr lang="en-US" smtClean="0"/>
              <a:t>‹#›</a:t>
            </a:fld>
            <a:endParaRPr lang="en-US"/>
          </a:p>
        </p:txBody>
      </p:sp>
    </p:spTree>
    <p:extLst>
      <p:ext uri="{BB962C8B-B14F-4D97-AF65-F5344CB8AC3E}">
        <p14:creationId xmlns:p14="http://schemas.microsoft.com/office/powerpoint/2010/main" val="326078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E0A25-8090-D8BD-E271-D9547612CA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4C9BBE2-DDB1-EC41-D33E-175C831AC1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93C0B9-678A-0BB3-FC75-8279F461D7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6F77AC-8D02-CE12-772C-363505A992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76E5C9-B6E1-1CF2-932F-D38BF71F66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6B3E80-65AB-00FC-EFD7-F41174850C41}"/>
              </a:ext>
            </a:extLst>
          </p:cNvPr>
          <p:cNvSpPr>
            <a:spLocks noGrp="1"/>
          </p:cNvSpPr>
          <p:nvPr>
            <p:ph type="dt" sz="half" idx="10"/>
          </p:nvPr>
        </p:nvSpPr>
        <p:spPr/>
        <p:txBody>
          <a:bodyPr/>
          <a:lstStyle/>
          <a:p>
            <a:fld id="{C3076168-E2B2-4B3D-92AF-5A1791DE268B}" type="datetimeFigureOut">
              <a:rPr lang="en-US" smtClean="0"/>
              <a:t>1/23/2023</a:t>
            </a:fld>
            <a:endParaRPr lang="en-US"/>
          </a:p>
        </p:txBody>
      </p:sp>
      <p:sp>
        <p:nvSpPr>
          <p:cNvPr id="8" name="Footer Placeholder 7">
            <a:extLst>
              <a:ext uri="{FF2B5EF4-FFF2-40B4-BE49-F238E27FC236}">
                <a16:creationId xmlns:a16="http://schemas.microsoft.com/office/drawing/2014/main" id="{828E469D-0A32-6D3E-C909-CF8682E031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CB7F338-ED11-EE1D-95CB-645B026989FA}"/>
              </a:ext>
            </a:extLst>
          </p:cNvPr>
          <p:cNvSpPr>
            <a:spLocks noGrp="1"/>
          </p:cNvSpPr>
          <p:nvPr>
            <p:ph type="sldNum" sz="quarter" idx="12"/>
          </p:nvPr>
        </p:nvSpPr>
        <p:spPr/>
        <p:txBody>
          <a:bodyPr/>
          <a:lstStyle/>
          <a:p>
            <a:fld id="{B569BB10-3D90-4F75-A0F1-64FCEBACCF03}" type="slidenum">
              <a:rPr lang="en-US" smtClean="0"/>
              <a:t>‹#›</a:t>
            </a:fld>
            <a:endParaRPr lang="en-US"/>
          </a:p>
        </p:txBody>
      </p:sp>
    </p:spTree>
    <p:extLst>
      <p:ext uri="{BB962C8B-B14F-4D97-AF65-F5344CB8AC3E}">
        <p14:creationId xmlns:p14="http://schemas.microsoft.com/office/powerpoint/2010/main" val="4278015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3418E-5B6D-0267-D0A9-53FDF006CC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6D4C99D-9C62-3EBF-4C02-DC4C62DD550E}"/>
              </a:ext>
            </a:extLst>
          </p:cNvPr>
          <p:cNvSpPr>
            <a:spLocks noGrp="1"/>
          </p:cNvSpPr>
          <p:nvPr>
            <p:ph type="dt" sz="half" idx="10"/>
          </p:nvPr>
        </p:nvSpPr>
        <p:spPr/>
        <p:txBody>
          <a:bodyPr/>
          <a:lstStyle/>
          <a:p>
            <a:fld id="{C3076168-E2B2-4B3D-92AF-5A1791DE268B}" type="datetimeFigureOut">
              <a:rPr lang="en-US" smtClean="0"/>
              <a:t>1/23/2023</a:t>
            </a:fld>
            <a:endParaRPr lang="en-US"/>
          </a:p>
        </p:txBody>
      </p:sp>
      <p:sp>
        <p:nvSpPr>
          <p:cNvPr id="4" name="Footer Placeholder 3">
            <a:extLst>
              <a:ext uri="{FF2B5EF4-FFF2-40B4-BE49-F238E27FC236}">
                <a16:creationId xmlns:a16="http://schemas.microsoft.com/office/drawing/2014/main" id="{A022C1C6-D365-60C5-F2BB-515BECC30C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1A33C86-E180-5437-E099-C4DE5B7CE65A}"/>
              </a:ext>
            </a:extLst>
          </p:cNvPr>
          <p:cNvSpPr>
            <a:spLocks noGrp="1"/>
          </p:cNvSpPr>
          <p:nvPr>
            <p:ph type="sldNum" sz="quarter" idx="12"/>
          </p:nvPr>
        </p:nvSpPr>
        <p:spPr/>
        <p:txBody>
          <a:bodyPr/>
          <a:lstStyle/>
          <a:p>
            <a:fld id="{B569BB10-3D90-4F75-A0F1-64FCEBACCF03}" type="slidenum">
              <a:rPr lang="en-US" smtClean="0"/>
              <a:t>‹#›</a:t>
            </a:fld>
            <a:endParaRPr lang="en-US"/>
          </a:p>
        </p:txBody>
      </p:sp>
    </p:spTree>
    <p:extLst>
      <p:ext uri="{BB962C8B-B14F-4D97-AF65-F5344CB8AC3E}">
        <p14:creationId xmlns:p14="http://schemas.microsoft.com/office/powerpoint/2010/main" val="450869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0E9277-C842-BC7F-6AD7-1912B97B290A}"/>
              </a:ext>
            </a:extLst>
          </p:cNvPr>
          <p:cNvSpPr>
            <a:spLocks noGrp="1"/>
          </p:cNvSpPr>
          <p:nvPr>
            <p:ph type="dt" sz="half" idx="10"/>
          </p:nvPr>
        </p:nvSpPr>
        <p:spPr/>
        <p:txBody>
          <a:bodyPr/>
          <a:lstStyle/>
          <a:p>
            <a:fld id="{C3076168-E2B2-4B3D-92AF-5A1791DE268B}" type="datetimeFigureOut">
              <a:rPr lang="en-US" smtClean="0"/>
              <a:t>1/23/2023</a:t>
            </a:fld>
            <a:endParaRPr lang="en-US"/>
          </a:p>
        </p:txBody>
      </p:sp>
      <p:sp>
        <p:nvSpPr>
          <p:cNvPr id="3" name="Footer Placeholder 2">
            <a:extLst>
              <a:ext uri="{FF2B5EF4-FFF2-40B4-BE49-F238E27FC236}">
                <a16:creationId xmlns:a16="http://schemas.microsoft.com/office/drawing/2014/main" id="{13108E73-6386-9358-200D-3300B3ADFB5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8451AF-F317-DEB7-E8D5-C32E03B84427}"/>
              </a:ext>
            </a:extLst>
          </p:cNvPr>
          <p:cNvSpPr>
            <a:spLocks noGrp="1"/>
          </p:cNvSpPr>
          <p:nvPr>
            <p:ph type="sldNum" sz="quarter" idx="12"/>
          </p:nvPr>
        </p:nvSpPr>
        <p:spPr/>
        <p:txBody>
          <a:bodyPr/>
          <a:lstStyle/>
          <a:p>
            <a:fld id="{B569BB10-3D90-4F75-A0F1-64FCEBACCF03}" type="slidenum">
              <a:rPr lang="en-US" smtClean="0"/>
              <a:t>‹#›</a:t>
            </a:fld>
            <a:endParaRPr lang="en-US"/>
          </a:p>
        </p:txBody>
      </p:sp>
    </p:spTree>
    <p:extLst>
      <p:ext uri="{BB962C8B-B14F-4D97-AF65-F5344CB8AC3E}">
        <p14:creationId xmlns:p14="http://schemas.microsoft.com/office/powerpoint/2010/main" val="1609450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93CA6-FF39-8BCD-C843-6D49A5CC96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DD2031-82E6-C1EE-5246-494F3FABE6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7797A8-120F-3B08-D3A7-6D72DEA717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11D89C-E3F7-A529-8295-055BBC20E9A2}"/>
              </a:ext>
            </a:extLst>
          </p:cNvPr>
          <p:cNvSpPr>
            <a:spLocks noGrp="1"/>
          </p:cNvSpPr>
          <p:nvPr>
            <p:ph type="dt" sz="half" idx="10"/>
          </p:nvPr>
        </p:nvSpPr>
        <p:spPr/>
        <p:txBody>
          <a:bodyPr/>
          <a:lstStyle/>
          <a:p>
            <a:fld id="{C3076168-E2B2-4B3D-92AF-5A1791DE268B}" type="datetimeFigureOut">
              <a:rPr lang="en-US" smtClean="0"/>
              <a:t>1/23/2023</a:t>
            </a:fld>
            <a:endParaRPr lang="en-US"/>
          </a:p>
        </p:txBody>
      </p:sp>
      <p:sp>
        <p:nvSpPr>
          <p:cNvPr id="6" name="Footer Placeholder 5">
            <a:extLst>
              <a:ext uri="{FF2B5EF4-FFF2-40B4-BE49-F238E27FC236}">
                <a16:creationId xmlns:a16="http://schemas.microsoft.com/office/drawing/2014/main" id="{815AE9E7-78E2-703F-17FE-DCF499853C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9E7EAB-5EB1-4500-AF67-706C55E60AF0}"/>
              </a:ext>
            </a:extLst>
          </p:cNvPr>
          <p:cNvSpPr>
            <a:spLocks noGrp="1"/>
          </p:cNvSpPr>
          <p:nvPr>
            <p:ph type="sldNum" sz="quarter" idx="12"/>
          </p:nvPr>
        </p:nvSpPr>
        <p:spPr/>
        <p:txBody>
          <a:bodyPr/>
          <a:lstStyle/>
          <a:p>
            <a:fld id="{B569BB10-3D90-4F75-A0F1-64FCEBACCF03}" type="slidenum">
              <a:rPr lang="en-US" smtClean="0"/>
              <a:t>‹#›</a:t>
            </a:fld>
            <a:endParaRPr lang="en-US"/>
          </a:p>
        </p:txBody>
      </p:sp>
    </p:spTree>
    <p:extLst>
      <p:ext uri="{BB962C8B-B14F-4D97-AF65-F5344CB8AC3E}">
        <p14:creationId xmlns:p14="http://schemas.microsoft.com/office/powerpoint/2010/main" val="1676897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4D08A-BEE2-DC3F-FF47-965E938948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B56F96-1412-BAE3-4B0C-22BD670DC8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934184-B2A6-1D13-268C-1BBEACBF72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64E561-2CF4-CA4A-B603-FB49B7BA3394}"/>
              </a:ext>
            </a:extLst>
          </p:cNvPr>
          <p:cNvSpPr>
            <a:spLocks noGrp="1"/>
          </p:cNvSpPr>
          <p:nvPr>
            <p:ph type="dt" sz="half" idx="10"/>
          </p:nvPr>
        </p:nvSpPr>
        <p:spPr/>
        <p:txBody>
          <a:bodyPr/>
          <a:lstStyle/>
          <a:p>
            <a:fld id="{C3076168-E2B2-4B3D-92AF-5A1791DE268B}" type="datetimeFigureOut">
              <a:rPr lang="en-US" smtClean="0"/>
              <a:t>1/23/2023</a:t>
            </a:fld>
            <a:endParaRPr lang="en-US"/>
          </a:p>
        </p:txBody>
      </p:sp>
      <p:sp>
        <p:nvSpPr>
          <p:cNvPr id="6" name="Footer Placeholder 5">
            <a:extLst>
              <a:ext uri="{FF2B5EF4-FFF2-40B4-BE49-F238E27FC236}">
                <a16:creationId xmlns:a16="http://schemas.microsoft.com/office/drawing/2014/main" id="{7E8104A9-7813-DEA6-7527-3DB4ED70E6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73FDEB-6BF7-0F3D-C5CE-891ABF6532BE}"/>
              </a:ext>
            </a:extLst>
          </p:cNvPr>
          <p:cNvSpPr>
            <a:spLocks noGrp="1"/>
          </p:cNvSpPr>
          <p:nvPr>
            <p:ph type="sldNum" sz="quarter" idx="12"/>
          </p:nvPr>
        </p:nvSpPr>
        <p:spPr/>
        <p:txBody>
          <a:bodyPr/>
          <a:lstStyle/>
          <a:p>
            <a:fld id="{B569BB10-3D90-4F75-A0F1-64FCEBACCF03}" type="slidenum">
              <a:rPr lang="en-US" smtClean="0"/>
              <a:t>‹#›</a:t>
            </a:fld>
            <a:endParaRPr lang="en-US"/>
          </a:p>
        </p:txBody>
      </p:sp>
    </p:spTree>
    <p:extLst>
      <p:ext uri="{BB962C8B-B14F-4D97-AF65-F5344CB8AC3E}">
        <p14:creationId xmlns:p14="http://schemas.microsoft.com/office/powerpoint/2010/main" val="1355957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770E16-6C4A-818D-AB52-BD2BF11767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3E76047-682D-CFF9-9334-A9DBD626EF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66878A-1112-1BEE-02A6-B4DCB0E325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076168-E2B2-4B3D-92AF-5A1791DE268B}" type="datetimeFigureOut">
              <a:rPr lang="en-US" smtClean="0"/>
              <a:t>1/23/2023</a:t>
            </a:fld>
            <a:endParaRPr lang="en-US"/>
          </a:p>
        </p:txBody>
      </p:sp>
      <p:sp>
        <p:nvSpPr>
          <p:cNvPr id="5" name="Footer Placeholder 4">
            <a:extLst>
              <a:ext uri="{FF2B5EF4-FFF2-40B4-BE49-F238E27FC236}">
                <a16:creationId xmlns:a16="http://schemas.microsoft.com/office/drawing/2014/main" id="{C1765A21-B7C2-3109-DD19-CB5FD69A6C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07C71D7-F8C3-B2C4-75FB-701711DF33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69BB10-3D90-4F75-A0F1-64FCEBACCF03}" type="slidenum">
              <a:rPr lang="en-US" smtClean="0"/>
              <a:t>‹#›</a:t>
            </a:fld>
            <a:endParaRPr lang="en-US"/>
          </a:p>
        </p:txBody>
      </p:sp>
    </p:spTree>
    <p:extLst>
      <p:ext uri="{BB962C8B-B14F-4D97-AF65-F5344CB8AC3E}">
        <p14:creationId xmlns:p14="http://schemas.microsoft.com/office/powerpoint/2010/main" val="2588181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cleartax.in/g/terms/unbanked" TargetMode="External"/><Relationship Id="rId2" Type="http://schemas.openxmlformats.org/officeDocument/2006/relationships/hyperlink" Target="https://cleartax.in/g/terms/bankin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cleartax.in/g/terms/equity" TargetMode="External"/><Relationship Id="rId2" Type="http://schemas.openxmlformats.org/officeDocument/2006/relationships/hyperlink" Target="https://cleartax.in/g/terms/capita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6AB061-1BBC-6C08-B74F-B8E23E4A7653}"/>
              </a:ext>
            </a:extLst>
          </p:cNvPr>
          <p:cNvSpPr>
            <a:spLocks noGrp="1"/>
          </p:cNvSpPr>
          <p:nvPr>
            <p:ph type="title"/>
          </p:nvPr>
        </p:nvSpPr>
        <p:spPr>
          <a:xfrm>
            <a:off x="686834" y="591344"/>
            <a:ext cx="3480434" cy="5585619"/>
          </a:xfrm>
        </p:spPr>
        <p:txBody>
          <a:bodyPr>
            <a:normAutofit/>
          </a:bodyPr>
          <a:lstStyle/>
          <a:p>
            <a:r>
              <a:rPr lang="en-US" sz="4100" dirty="0">
                <a:solidFill>
                  <a:srgbClr val="FFFFFF"/>
                </a:solidFill>
                <a:effectLst/>
                <a:latin typeface="Arial" panose="020B0604020202020204" pitchFamily="34" charset="0"/>
                <a:ea typeface="Times New Roman" panose="02020603050405020304" pitchFamily="18" charset="0"/>
              </a:rPr>
              <a:t>Phases of Indian financial system since independence</a:t>
            </a:r>
            <a:endParaRPr lang="en-US" sz="41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CF073B8-D034-3E5F-80F3-9C458708FC34}"/>
              </a:ext>
            </a:extLst>
          </p:cNvPr>
          <p:cNvSpPr>
            <a:spLocks noGrp="1"/>
          </p:cNvSpPr>
          <p:nvPr>
            <p:ph idx="1"/>
          </p:nvPr>
        </p:nvSpPr>
        <p:spPr>
          <a:xfrm>
            <a:off x="4447308" y="591344"/>
            <a:ext cx="6906491" cy="5585619"/>
          </a:xfrm>
        </p:spPr>
        <p:txBody>
          <a:bodyPr anchor="ctr">
            <a:normAutofit/>
          </a:bodyPr>
          <a:lstStyle/>
          <a:p>
            <a:pPr marL="0" indent="0">
              <a:buNone/>
            </a:pPr>
            <a:r>
              <a:rPr lang="en-US" dirty="0"/>
              <a:t>Dr. Manish Dadhich</a:t>
            </a:r>
          </a:p>
        </p:txBody>
      </p:sp>
    </p:spTree>
    <p:extLst>
      <p:ext uri="{BB962C8B-B14F-4D97-AF65-F5344CB8AC3E}">
        <p14:creationId xmlns:p14="http://schemas.microsoft.com/office/powerpoint/2010/main" val="257505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7E61C-9F55-E9AE-3F97-1DE6B66A2144}"/>
              </a:ext>
            </a:extLst>
          </p:cNvPr>
          <p:cNvSpPr>
            <a:spLocks noGrp="1"/>
          </p:cNvSpPr>
          <p:nvPr>
            <p:ph type="title"/>
          </p:nvPr>
        </p:nvSpPr>
        <p:spPr/>
        <p:txBody>
          <a:bodyPr>
            <a:noAutofit/>
          </a:bodyPr>
          <a:lstStyle/>
          <a:p>
            <a:r>
              <a:rPr lang="en-US" sz="3200" b="1" i="0" dirty="0">
                <a:solidFill>
                  <a:srgbClr val="797979"/>
                </a:solidFill>
                <a:effectLst/>
                <a:latin typeface="Source Sans Pro" panose="020B0503030403020204" pitchFamily="34" charset="0"/>
              </a:rPr>
              <a:t>Activities That Cannot Be Undertaken By Payment Banks</a:t>
            </a:r>
            <a:br>
              <a:rPr lang="en-US" sz="3200" b="1" i="0" dirty="0">
                <a:solidFill>
                  <a:srgbClr val="797979"/>
                </a:solidFill>
                <a:effectLst/>
                <a:latin typeface="Source Sans Pro" panose="020B0503030403020204" pitchFamily="34" charset="0"/>
              </a:rPr>
            </a:br>
            <a:endParaRPr lang="en-US" sz="3200" dirty="0"/>
          </a:p>
        </p:txBody>
      </p:sp>
      <p:sp>
        <p:nvSpPr>
          <p:cNvPr id="3" name="Content Placeholder 2">
            <a:extLst>
              <a:ext uri="{FF2B5EF4-FFF2-40B4-BE49-F238E27FC236}">
                <a16:creationId xmlns:a16="http://schemas.microsoft.com/office/drawing/2014/main" id="{C12BA607-BC79-37E1-5F93-EBD94C6E6603}"/>
              </a:ext>
            </a:extLst>
          </p:cNvPr>
          <p:cNvSpPr>
            <a:spLocks noGrp="1"/>
          </p:cNvSpPr>
          <p:nvPr>
            <p:ph idx="1"/>
          </p:nvPr>
        </p:nvSpPr>
        <p:spPr/>
        <p:txBody>
          <a:bodyPr>
            <a:normAutofit/>
          </a:bodyPr>
          <a:lstStyle/>
          <a:p>
            <a:pPr algn="l">
              <a:buFont typeface="Arial" panose="020B0604020202020204" pitchFamily="34" charset="0"/>
              <a:buChar char="•"/>
            </a:pPr>
            <a:r>
              <a:rPr lang="en-US" sz="3200" b="0" i="0" dirty="0">
                <a:solidFill>
                  <a:srgbClr val="333333"/>
                </a:solidFill>
                <a:effectLst/>
                <a:latin typeface="Source Sans Pro" panose="020B0503030403020204" pitchFamily="34" charset="0"/>
              </a:rPr>
              <a:t>Payment banks receive a ‘differentiated’ bank license from </a:t>
            </a:r>
            <a:r>
              <a:rPr lang="en-US" sz="3200" b="0" i="0">
                <a:solidFill>
                  <a:srgbClr val="333333"/>
                </a:solidFill>
                <a:effectLst/>
                <a:latin typeface="Source Sans Pro" panose="020B0503030403020204" pitchFamily="34" charset="0"/>
              </a:rPr>
              <a:t>the RBI.</a:t>
            </a:r>
            <a:endParaRPr lang="en-US" sz="3200" b="0" i="0" dirty="0">
              <a:solidFill>
                <a:srgbClr val="333333"/>
              </a:solidFill>
              <a:effectLst/>
              <a:latin typeface="Source Sans Pro" panose="020B0503030403020204" pitchFamily="34" charset="0"/>
            </a:endParaRPr>
          </a:p>
          <a:p>
            <a:pPr algn="l">
              <a:buFont typeface="Arial" panose="020B0604020202020204" pitchFamily="34" charset="0"/>
              <a:buChar char="•"/>
            </a:pPr>
            <a:r>
              <a:rPr lang="en-US" sz="3200" b="0" i="0" dirty="0">
                <a:solidFill>
                  <a:srgbClr val="333333"/>
                </a:solidFill>
                <a:effectLst/>
                <a:latin typeface="Source Sans Pro" panose="020B0503030403020204" pitchFamily="34" charset="0"/>
              </a:rPr>
              <a:t>It cannot set up subsidiaries to undertake non-banking financial activities.</a:t>
            </a:r>
          </a:p>
          <a:p>
            <a:endParaRPr lang="en-US" sz="3200" dirty="0"/>
          </a:p>
        </p:txBody>
      </p:sp>
    </p:spTree>
    <p:extLst>
      <p:ext uri="{BB962C8B-B14F-4D97-AF65-F5344CB8AC3E}">
        <p14:creationId xmlns:p14="http://schemas.microsoft.com/office/powerpoint/2010/main" val="339861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Bright modern kitchen">
            <a:extLst>
              <a:ext uri="{FF2B5EF4-FFF2-40B4-BE49-F238E27FC236}">
                <a16:creationId xmlns:a16="http://schemas.microsoft.com/office/drawing/2014/main" id="{F8E47AC3-BB1F-1AFB-5FFF-AF3D453F1A62}"/>
              </a:ext>
            </a:extLst>
          </p:cNvPr>
          <p:cNvPicPr>
            <a:picLocks noChangeAspect="1"/>
          </p:cNvPicPr>
          <p:nvPr/>
        </p:nvPicPr>
        <p:blipFill rotWithShape="1">
          <a:blip r:embed="rId2"/>
          <a:srcRect l="5884" r="-1" b="-1"/>
          <a:stretch/>
        </p:blipFill>
        <p:spPr>
          <a:xfrm>
            <a:off x="1" y="10"/>
            <a:ext cx="9669642" cy="6857990"/>
          </a:xfrm>
          <a:prstGeom prst="rect">
            <a:avLst/>
          </a:prstGeom>
        </p:spPr>
      </p:pic>
      <p:sp>
        <p:nvSpPr>
          <p:cNvPr id="11" name="Rectangle 10">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30C7F89-70AC-B904-BD96-C355F9E49F0D}"/>
              </a:ext>
            </a:extLst>
          </p:cNvPr>
          <p:cNvSpPr>
            <a:spLocks noGrp="1"/>
          </p:cNvSpPr>
          <p:nvPr>
            <p:ph idx="1"/>
          </p:nvPr>
        </p:nvSpPr>
        <p:spPr>
          <a:xfrm>
            <a:off x="7531610" y="1798320"/>
            <a:ext cx="3822189" cy="4378643"/>
          </a:xfrm>
        </p:spPr>
        <p:txBody>
          <a:bodyPr>
            <a:normAutofit/>
          </a:bodyPr>
          <a:lstStyle/>
          <a:p>
            <a:pPr marL="0" indent="0">
              <a:buNone/>
            </a:pPr>
            <a:r>
              <a:rPr lang="en-US" sz="6000" dirty="0"/>
              <a:t>Thank You</a:t>
            </a:r>
          </a:p>
        </p:txBody>
      </p:sp>
    </p:spTree>
    <p:extLst>
      <p:ext uri="{BB962C8B-B14F-4D97-AF65-F5344CB8AC3E}">
        <p14:creationId xmlns:p14="http://schemas.microsoft.com/office/powerpoint/2010/main" val="1772161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BE09A3-F060-2209-7952-E5EB8093E2A3}"/>
              </a:ext>
            </a:extLst>
          </p:cNvPr>
          <p:cNvSpPr>
            <a:spLocks noGrp="1"/>
          </p:cNvSpPr>
          <p:nvPr>
            <p:ph type="title"/>
          </p:nvPr>
        </p:nvSpPr>
        <p:spPr>
          <a:xfrm>
            <a:off x="686834" y="1153572"/>
            <a:ext cx="3200400" cy="4461163"/>
          </a:xfrm>
        </p:spPr>
        <p:txBody>
          <a:bodyPr>
            <a:normAutofit/>
          </a:bodyPr>
          <a:lstStyle/>
          <a:p>
            <a:r>
              <a:rPr lang="en-US" b="1" dirty="0">
                <a:solidFill>
                  <a:srgbClr val="FFFFFF"/>
                </a:solidFill>
              </a:rPr>
              <a:t>Introduction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 name="Content Placeholder 2">
            <a:extLst>
              <a:ext uri="{FF2B5EF4-FFF2-40B4-BE49-F238E27FC236}">
                <a16:creationId xmlns:a16="http://schemas.microsoft.com/office/drawing/2014/main" id="{383D1124-F26F-E5BA-0A11-79E9E583A315}"/>
              </a:ext>
            </a:extLst>
          </p:cNvPr>
          <p:cNvSpPr>
            <a:spLocks noGrp="1"/>
          </p:cNvSpPr>
          <p:nvPr>
            <p:ph idx="1"/>
          </p:nvPr>
        </p:nvSpPr>
        <p:spPr>
          <a:xfrm>
            <a:off x="4447308" y="591344"/>
            <a:ext cx="6906491" cy="5585619"/>
          </a:xfrm>
        </p:spPr>
        <p:txBody>
          <a:bodyPr anchor="ctr">
            <a:normAutofit/>
          </a:bodyPr>
          <a:lstStyle/>
          <a:p>
            <a:pPr algn="just"/>
            <a:r>
              <a:rPr lang="en-US" b="1" dirty="0">
                <a:latin typeface="Raleway" pitchFamily="2" charset="0"/>
              </a:rPr>
              <a:t>History of Indian financial system dates back even before the period when India got independence in the Year 1947. Evolution of Indian Financial system can be classified into 3 phases: –</a:t>
            </a:r>
          </a:p>
          <a:p>
            <a:pPr algn="just"/>
            <a:r>
              <a:rPr lang="en-US" b="1" dirty="0">
                <a:latin typeface="Raleway" pitchFamily="2" charset="0"/>
              </a:rPr>
              <a:t>Pre Independence Phase (Before 1947).</a:t>
            </a:r>
          </a:p>
          <a:p>
            <a:pPr algn="just"/>
            <a:r>
              <a:rPr lang="en-US" b="1" dirty="0">
                <a:latin typeface="Raleway" pitchFamily="2" charset="0"/>
              </a:rPr>
              <a:t>Post-Independence Phase (1947-1991).</a:t>
            </a:r>
          </a:p>
          <a:p>
            <a:pPr algn="just"/>
            <a:r>
              <a:rPr lang="en-US" b="1" dirty="0">
                <a:latin typeface="Raleway" pitchFamily="2" charset="0"/>
              </a:rPr>
              <a:t>The Liberalization era (1991 and beyond).</a:t>
            </a:r>
            <a:endParaRPr lang="en-US" b="1" dirty="0"/>
          </a:p>
        </p:txBody>
      </p:sp>
    </p:spTree>
    <p:extLst>
      <p:ext uri="{BB962C8B-B14F-4D97-AF65-F5344CB8AC3E}">
        <p14:creationId xmlns:p14="http://schemas.microsoft.com/office/powerpoint/2010/main" val="1583759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99FDF-30D2-081C-E913-4D57105A6399}"/>
              </a:ext>
            </a:extLst>
          </p:cNvPr>
          <p:cNvSpPr>
            <a:spLocks noGrp="1"/>
          </p:cNvSpPr>
          <p:nvPr>
            <p:ph type="title"/>
          </p:nvPr>
        </p:nvSpPr>
        <p:spPr>
          <a:xfrm>
            <a:off x="838200" y="365125"/>
            <a:ext cx="10515600" cy="884555"/>
          </a:xfrm>
        </p:spPr>
        <p:txBody>
          <a:bodyPr/>
          <a:lstStyle/>
          <a:p>
            <a:r>
              <a:rPr lang="en-US" b="1" i="0" dirty="0">
                <a:solidFill>
                  <a:srgbClr val="2A2E4F"/>
                </a:solidFill>
                <a:effectLst/>
                <a:latin typeface="Roboto" panose="02000000000000000000" pitchFamily="2" charset="0"/>
              </a:rPr>
              <a:t>Pre- Independence Phase</a:t>
            </a:r>
            <a:endParaRPr lang="en-US" dirty="0"/>
          </a:p>
        </p:txBody>
      </p:sp>
      <p:sp>
        <p:nvSpPr>
          <p:cNvPr id="3" name="Content Placeholder 2">
            <a:extLst>
              <a:ext uri="{FF2B5EF4-FFF2-40B4-BE49-F238E27FC236}">
                <a16:creationId xmlns:a16="http://schemas.microsoft.com/office/drawing/2014/main" id="{C487A0C0-3B85-65F7-35BB-9C5E25C59C5E}"/>
              </a:ext>
            </a:extLst>
          </p:cNvPr>
          <p:cNvSpPr>
            <a:spLocks noGrp="1"/>
          </p:cNvSpPr>
          <p:nvPr>
            <p:ph idx="1"/>
          </p:nvPr>
        </p:nvSpPr>
        <p:spPr>
          <a:xfrm>
            <a:off x="838200" y="1249680"/>
            <a:ext cx="10515600" cy="4927283"/>
          </a:xfrm>
        </p:spPr>
        <p:txBody>
          <a:bodyPr>
            <a:normAutofit fontScale="92500" lnSpcReduction="10000"/>
          </a:bodyPr>
          <a:lstStyle/>
          <a:p>
            <a:pPr algn="just"/>
            <a:r>
              <a:rPr lang="en-US" sz="2400" b="0" i="0" dirty="0">
                <a:solidFill>
                  <a:srgbClr val="515151"/>
                </a:solidFill>
                <a:effectLst/>
                <a:latin typeface="Roboto" panose="02000000000000000000" pitchFamily="2" charset="0"/>
              </a:rPr>
              <a:t>Establishment of Bank of Hindustan in the year 1770 in Calcutta marks the starting of the Indian financial system. There were various banks that evolved post to Hindustan banks such as General Bank of India (1786-1791) </a:t>
            </a:r>
          </a:p>
          <a:p>
            <a:pPr algn="just"/>
            <a:r>
              <a:rPr lang="en-US" sz="2400" b="0" i="0" dirty="0">
                <a:solidFill>
                  <a:srgbClr val="515151"/>
                </a:solidFill>
                <a:effectLst/>
                <a:latin typeface="Roboto" panose="02000000000000000000" pitchFamily="2" charset="0"/>
              </a:rPr>
              <a:t>Few banks of the 19</a:t>
            </a:r>
            <a:r>
              <a:rPr lang="en-US" sz="2400" b="0" i="0" baseline="30000" dirty="0">
                <a:solidFill>
                  <a:srgbClr val="515151"/>
                </a:solidFill>
                <a:effectLst/>
                <a:latin typeface="Roboto" panose="02000000000000000000" pitchFamily="2" charset="0"/>
              </a:rPr>
              <a:t>th</a:t>
            </a:r>
            <a:r>
              <a:rPr lang="en-US" sz="2400" b="0" i="0" dirty="0">
                <a:solidFill>
                  <a:srgbClr val="515151"/>
                </a:solidFill>
                <a:effectLst/>
                <a:latin typeface="Roboto" panose="02000000000000000000" pitchFamily="2" charset="0"/>
              </a:rPr>
              <a:t> century are existing even today such as Punjab National bank formed in 1894 and Allahabad bank formed in 1865. Three major banks of that time like Bank of Bengal, Bank of Madras and Bank of Bombay were merged as one body which was termed as Imperial Bank of India. This Imperial bank was later on renamed to State Bank of India.</a:t>
            </a:r>
          </a:p>
          <a:p>
            <a:pPr algn="just"/>
            <a:r>
              <a:rPr lang="en-US" sz="2400" b="0" i="0" dirty="0">
                <a:solidFill>
                  <a:srgbClr val="515151"/>
                </a:solidFill>
                <a:effectLst/>
                <a:latin typeface="Roboto" panose="02000000000000000000" pitchFamily="2" charset="0"/>
              </a:rPr>
              <a:t>During this phase, The Bombay Stock Exchange(BSE) also established in 1875 it is Asia’s first stock exchange. The BSE has helped develop India’s capital markets, including the retail debt market, and has helped grow the Indian corporate sector. Hilton Young Commission in year 1935 recommended the establishment of Reserve bank of India. </a:t>
            </a:r>
          </a:p>
          <a:p>
            <a:pPr algn="just"/>
            <a:r>
              <a:rPr lang="en-US" sz="2400" b="0" i="0" dirty="0">
                <a:solidFill>
                  <a:srgbClr val="515151"/>
                </a:solidFill>
                <a:effectLst/>
                <a:latin typeface="Roboto" panose="02000000000000000000" pitchFamily="2" charset="0"/>
              </a:rPr>
              <a:t>This was a phase in which majority of small-sized banks failed to function properly and were unable to gain people’s confidence. People were more involved with money lenders and unregulated players.</a:t>
            </a:r>
          </a:p>
          <a:p>
            <a:pPr algn="just"/>
            <a:endParaRPr lang="en-US" sz="2400" b="0" i="0" dirty="0">
              <a:solidFill>
                <a:srgbClr val="515151"/>
              </a:solidFill>
              <a:effectLst/>
              <a:latin typeface="Roboto" panose="02000000000000000000" pitchFamily="2" charset="0"/>
            </a:endParaRPr>
          </a:p>
          <a:p>
            <a:pPr algn="just"/>
            <a:endParaRPr lang="en-US" sz="2400" dirty="0"/>
          </a:p>
        </p:txBody>
      </p:sp>
    </p:spTree>
    <p:extLst>
      <p:ext uri="{BB962C8B-B14F-4D97-AF65-F5344CB8AC3E}">
        <p14:creationId xmlns:p14="http://schemas.microsoft.com/office/powerpoint/2010/main" val="4198656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4EF1875-79F0-9CFD-5881-7968A0BE9288}"/>
              </a:ext>
            </a:extLst>
          </p:cNvPr>
          <p:cNvSpPr>
            <a:spLocks noGrp="1"/>
          </p:cNvSpPr>
          <p:nvPr>
            <p:ph idx="1"/>
          </p:nvPr>
        </p:nvSpPr>
        <p:spPr>
          <a:xfrm>
            <a:off x="838200" y="477998"/>
            <a:ext cx="10515600" cy="5698965"/>
          </a:xfrm>
        </p:spPr>
        <p:txBody>
          <a:bodyPr>
            <a:normAutofit lnSpcReduction="10000"/>
          </a:bodyPr>
          <a:lstStyle/>
          <a:p>
            <a:pPr marL="514350" indent="-514350" algn="just">
              <a:buAutoNum type="arabicPeriod"/>
            </a:pPr>
            <a:r>
              <a:rPr lang="en-US" sz="3200" b="1" i="0" dirty="0">
                <a:effectLst/>
                <a:latin typeface="Raleway" pitchFamily="2" charset="0"/>
              </a:rPr>
              <a:t>Post-Independence Phase </a:t>
            </a:r>
          </a:p>
          <a:p>
            <a:pPr marL="0" indent="0" algn="just">
              <a:buNone/>
            </a:pPr>
            <a:r>
              <a:rPr lang="en-US" sz="3200" dirty="0"/>
              <a:t>Post-independence period is characterized by the nationalization of banks. Majority of banks in India were privately owned at the time of independence and were serving only the big corporates. Rural population, small-scale industries and agriculture sector were still dependent on local money lenders. The government in order to overcome this situation decided to nationalize the banks under the Banking regulation act, 1949. </a:t>
            </a:r>
          </a:p>
          <a:p>
            <a:pPr marL="0" indent="0" algn="just">
              <a:buNone/>
            </a:pPr>
            <a:r>
              <a:rPr lang="en-US" sz="3200" dirty="0"/>
              <a:t>RBI was nationalized in 1949 and later on, 14 commercial banks were nationalized in July 1969.</a:t>
            </a:r>
          </a:p>
          <a:p>
            <a:pPr marL="0" indent="0" algn="just">
              <a:buNone/>
            </a:pPr>
            <a:r>
              <a:rPr lang="en-US" sz="3200" dirty="0" err="1"/>
              <a:t>Narasimham</a:t>
            </a:r>
            <a:r>
              <a:rPr lang="en-US" sz="3200" dirty="0"/>
              <a:t> committee in 1975 recommended the establishment of RRBs (Regional Rural Banks)</a:t>
            </a:r>
          </a:p>
        </p:txBody>
      </p:sp>
    </p:spTree>
    <p:extLst>
      <p:ext uri="{BB962C8B-B14F-4D97-AF65-F5344CB8AC3E}">
        <p14:creationId xmlns:p14="http://schemas.microsoft.com/office/powerpoint/2010/main" val="1066329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54C8206-D858-CD96-61F1-72A04A61DDD4}"/>
              </a:ext>
            </a:extLst>
          </p:cNvPr>
          <p:cNvSpPr>
            <a:spLocks noGrp="1"/>
          </p:cNvSpPr>
          <p:nvPr>
            <p:ph idx="1"/>
          </p:nvPr>
        </p:nvSpPr>
        <p:spPr>
          <a:xfrm>
            <a:off x="838200" y="591344"/>
            <a:ext cx="10515600" cy="5585619"/>
          </a:xfrm>
        </p:spPr>
        <p:txBody>
          <a:bodyPr>
            <a:normAutofit fontScale="92500"/>
          </a:bodyPr>
          <a:lstStyle/>
          <a:p>
            <a:pPr marL="0" indent="0" algn="just">
              <a:buNone/>
            </a:pPr>
            <a:r>
              <a:rPr lang="en-US" sz="3200" b="1" dirty="0">
                <a:latin typeface="Raleway" pitchFamily="2" charset="0"/>
              </a:rPr>
              <a:t>1. </a:t>
            </a:r>
            <a:r>
              <a:rPr lang="en-US" sz="3200" b="1" i="0" dirty="0">
                <a:effectLst/>
                <a:latin typeface="Raleway" pitchFamily="2" charset="0"/>
              </a:rPr>
              <a:t>Post-Independence Phase </a:t>
            </a:r>
          </a:p>
          <a:p>
            <a:pPr marL="0" indent="0" algn="just">
              <a:buNone/>
            </a:pPr>
            <a:r>
              <a:rPr lang="en-US" sz="3200" b="0" i="0" dirty="0">
                <a:effectLst/>
                <a:latin typeface="Raleway" pitchFamily="2" charset="0"/>
              </a:rPr>
              <a:t>There were several other specialized banks which were constituted during this period to support the development of the economy. These were like NABARD in 1982 for supporting agricultural-related activities, National housing bank in 1988 for the Housing sector, SIDBI in 1990 for assisting small-scale firms.</a:t>
            </a:r>
          </a:p>
          <a:p>
            <a:pPr marL="0" indent="0" algn="just">
              <a:buNone/>
            </a:pPr>
            <a:r>
              <a:rPr lang="en-US" sz="3200" b="0" i="0" dirty="0">
                <a:effectLst/>
                <a:latin typeface="Raleway" pitchFamily="2" charset="0"/>
              </a:rPr>
              <a:t>Nationalization was a remarkable step in the banking industry which boost the country growth. It was successful in gaining people’s confidence in banking services and also smaller group were easily able to access capital from financial institutions post nationalization.</a:t>
            </a:r>
          </a:p>
        </p:txBody>
      </p:sp>
    </p:spTree>
    <p:extLst>
      <p:ext uri="{BB962C8B-B14F-4D97-AF65-F5344CB8AC3E}">
        <p14:creationId xmlns:p14="http://schemas.microsoft.com/office/powerpoint/2010/main" val="288214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E46962C-1E65-8734-2D83-903B3E8155A1}"/>
              </a:ext>
            </a:extLst>
          </p:cNvPr>
          <p:cNvSpPr>
            <a:spLocks noGrp="1"/>
          </p:cNvSpPr>
          <p:nvPr>
            <p:ph idx="1"/>
          </p:nvPr>
        </p:nvSpPr>
        <p:spPr>
          <a:xfrm>
            <a:off x="838200" y="746760"/>
            <a:ext cx="10515600" cy="5430203"/>
          </a:xfrm>
        </p:spPr>
        <p:txBody>
          <a:bodyPr>
            <a:normAutofit/>
          </a:bodyPr>
          <a:lstStyle/>
          <a:p>
            <a:pPr algn="just"/>
            <a:r>
              <a:rPr lang="en-US" b="1" i="0" dirty="0">
                <a:solidFill>
                  <a:srgbClr val="2A2E4F"/>
                </a:solidFill>
                <a:effectLst/>
                <a:latin typeface="Roboto" panose="02000000000000000000" pitchFamily="2" charset="0"/>
              </a:rPr>
              <a:t>The Liberalization Era</a:t>
            </a:r>
          </a:p>
          <a:p>
            <a:pPr algn="just"/>
            <a:r>
              <a:rPr lang="en-US" b="0" i="0" dirty="0">
                <a:solidFill>
                  <a:srgbClr val="515151"/>
                </a:solidFill>
                <a:effectLst/>
                <a:latin typeface="Roboto" panose="02000000000000000000" pitchFamily="2" charset="0"/>
              </a:rPr>
              <a:t>This was a phase which saw remarkable changes in the banking industry. Government of India for regulating the activities and stabilizing the profits of the banking industry set up a committee under the chairmanship of Shri M. </a:t>
            </a:r>
            <a:r>
              <a:rPr lang="en-US" b="0" i="0" dirty="0" err="1">
                <a:solidFill>
                  <a:srgbClr val="515151"/>
                </a:solidFill>
                <a:effectLst/>
                <a:latin typeface="Roboto" panose="02000000000000000000" pitchFamily="2" charset="0"/>
              </a:rPr>
              <a:t>Narasimham</a:t>
            </a:r>
            <a:r>
              <a:rPr lang="en-US" b="0" i="0" dirty="0">
                <a:solidFill>
                  <a:srgbClr val="515151"/>
                </a:solidFill>
                <a:effectLst/>
                <a:latin typeface="Roboto" panose="02000000000000000000" pitchFamily="2" charset="0"/>
              </a:rPr>
              <a:t> for bringing various reforms.</a:t>
            </a:r>
          </a:p>
          <a:p>
            <a:pPr algn="just"/>
            <a:r>
              <a:rPr lang="en-US" b="0" i="0" dirty="0">
                <a:solidFill>
                  <a:srgbClr val="515151"/>
                </a:solidFill>
                <a:effectLst/>
                <a:latin typeface="Roboto" panose="02000000000000000000" pitchFamily="2" charset="0"/>
              </a:rPr>
              <a:t>During this period, government opened up the economy the granted private player’s entry to banking industry. RBI granted license to 10 private sector banks out of which only few notables survived like Axis Bank, HDFC Bank, DCB, ICICI and IndusInd Bank. In 1992 National Stock Exchange (NSE) Established to provide fully automated electronic trading.</a:t>
            </a:r>
          </a:p>
        </p:txBody>
      </p:sp>
    </p:spTree>
    <p:extLst>
      <p:ext uri="{BB962C8B-B14F-4D97-AF65-F5344CB8AC3E}">
        <p14:creationId xmlns:p14="http://schemas.microsoft.com/office/powerpoint/2010/main" val="3529382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5655A-910D-8AC2-7C37-844128B41BF6}"/>
              </a:ext>
            </a:extLst>
          </p:cNvPr>
          <p:cNvSpPr>
            <a:spLocks noGrp="1"/>
          </p:cNvSpPr>
          <p:nvPr>
            <p:ph type="title"/>
          </p:nvPr>
        </p:nvSpPr>
        <p:spPr/>
        <p:txBody>
          <a:bodyPr/>
          <a:lstStyle/>
          <a:p>
            <a:r>
              <a:rPr lang="en-US" b="1" i="0" dirty="0">
                <a:solidFill>
                  <a:srgbClr val="2A2E4F"/>
                </a:solidFill>
                <a:effectLst/>
                <a:latin typeface="Roboto" panose="02000000000000000000" pitchFamily="2" charset="0"/>
              </a:rPr>
              <a:t>The Liberalization Era</a:t>
            </a:r>
            <a:endParaRPr lang="en-US" dirty="0"/>
          </a:p>
        </p:txBody>
      </p:sp>
      <p:sp>
        <p:nvSpPr>
          <p:cNvPr id="3" name="Content Placeholder 2">
            <a:extLst>
              <a:ext uri="{FF2B5EF4-FFF2-40B4-BE49-F238E27FC236}">
                <a16:creationId xmlns:a16="http://schemas.microsoft.com/office/drawing/2014/main" id="{FDD775BD-1665-C23C-1D24-9166A53C5935}"/>
              </a:ext>
            </a:extLst>
          </p:cNvPr>
          <p:cNvSpPr>
            <a:spLocks noGrp="1"/>
          </p:cNvSpPr>
          <p:nvPr>
            <p:ph idx="1"/>
          </p:nvPr>
        </p:nvSpPr>
        <p:spPr>
          <a:xfrm>
            <a:off x="838200" y="1356360"/>
            <a:ext cx="10515600" cy="4820603"/>
          </a:xfrm>
        </p:spPr>
        <p:txBody>
          <a:bodyPr>
            <a:normAutofit fontScale="92500" lnSpcReduction="10000"/>
          </a:bodyPr>
          <a:lstStyle/>
          <a:p>
            <a:pPr algn="just"/>
            <a:r>
              <a:rPr lang="en-US" sz="3200" b="0" i="0" dirty="0" err="1">
                <a:solidFill>
                  <a:srgbClr val="515151"/>
                </a:solidFill>
                <a:effectLst/>
                <a:latin typeface="Roboto" panose="02000000000000000000" pitchFamily="2" charset="0"/>
              </a:rPr>
              <a:t>Narasimham</a:t>
            </a:r>
            <a:r>
              <a:rPr lang="en-US" sz="3200" b="0" i="0" dirty="0">
                <a:solidFill>
                  <a:srgbClr val="515151"/>
                </a:solidFill>
                <a:effectLst/>
                <a:latin typeface="Roboto" panose="02000000000000000000" pitchFamily="2" charset="0"/>
              </a:rPr>
              <a:t> committee again in 1998 recommended the entry of more private entities in banking industry. Therefore, license was provided to Kotak Mahindra in 2001 and Yes Bank in 2004 by RBI. Further in 2013-2014, a license was granted to Bandhan and IDFC bank.</a:t>
            </a:r>
          </a:p>
          <a:p>
            <a:pPr algn="just"/>
            <a:r>
              <a:rPr lang="en-US" sz="3200" b="0" i="0" dirty="0">
                <a:solidFill>
                  <a:srgbClr val="515151"/>
                </a:solidFill>
                <a:effectLst/>
                <a:latin typeface="Roboto" panose="02000000000000000000" pitchFamily="2" charset="0"/>
              </a:rPr>
              <a:t>There are several other measures also that were taken during this phase which were allowing the establishment of foreign banks in India, equal treatment of both public and private sector bank by government and RBI, allowing joint ventures of foreign banks with Indian banks, the introduction of Payments banks, setting up small finance banks and disallowing any further nationalization of banks. </a:t>
            </a:r>
          </a:p>
          <a:p>
            <a:pPr algn="just"/>
            <a:endParaRPr lang="en-US" sz="3200" dirty="0"/>
          </a:p>
        </p:txBody>
      </p:sp>
    </p:spTree>
    <p:extLst>
      <p:ext uri="{BB962C8B-B14F-4D97-AF65-F5344CB8AC3E}">
        <p14:creationId xmlns:p14="http://schemas.microsoft.com/office/powerpoint/2010/main" val="541254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473D6-80C0-2F1D-417E-CF88D86A4C90}"/>
              </a:ext>
            </a:extLst>
          </p:cNvPr>
          <p:cNvSpPr>
            <a:spLocks noGrp="1"/>
          </p:cNvSpPr>
          <p:nvPr>
            <p:ph type="title"/>
          </p:nvPr>
        </p:nvSpPr>
        <p:spPr>
          <a:xfrm>
            <a:off x="838200" y="365125"/>
            <a:ext cx="10515600" cy="838835"/>
          </a:xfrm>
        </p:spPr>
        <p:txBody>
          <a:bodyPr/>
          <a:lstStyle/>
          <a:p>
            <a:r>
              <a:rPr lang="en-US" b="1" i="0" dirty="0">
                <a:solidFill>
                  <a:srgbClr val="797979"/>
                </a:solidFill>
                <a:effectLst/>
                <a:latin typeface="Source Sans Pro" panose="020B0503030403020204" pitchFamily="34" charset="0"/>
              </a:rPr>
              <a:t>What Are Payment Banks?</a:t>
            </a:r>
            <a:endParaRPr lang="en-US" dirty="0"/>
          </a:p>
        </p:txBody>
      </p:sp>
      <p:sp>
        <p:nvSpPr>
          <p:cNvPr id="3" name="Content Placeholder 2">
            <a:extLst>
              <a:ext uri="{FF2B5EF4-FFF2-40B4-BE49-F238E27FC236}">
                <a16:creationId xmlns:a16="http://schemas.microsoft.com/office/drawing/2014/main" id="{D3695220-5B1B-A4E1-1E13-0DA1196C8F57}"/>
              </a:ext>
            </a:extLst>
          </p:cNvPr>
          <p:cNvSpPr>
            <a:spLocks noGrp="1"/>
          </p:cNvSpPr>
          <p:nvPr>
            <p:ph idx="1"/>
          </p:nvPr>
        </p:nvSpPr>
        <p:spPr>
          <a:xfrm>
            <a:off x="838200" y="1203960"/>
            <a:ext cx="10515600" cy="4973003"/>
          </a:xfrm>
        </p:spPr>
        <p:txBody>
          <a:bodyPr>
            <a:normAutofit fontScale="92500"/>
          </a:bodyPr>
          <a:lstStyle/>
          <a:p>
            <a:pPr algn="just">
              <a:buFont typeface="Arial" panose="020B0604020202020204" pitchFamily="34" charset="0"/>
              <a:buChar char="•"/>
            </a:pPr>
            <a:r>
              <a:rPr lang="en-US" sz="3200" b="0" i="0" dirty="0">
                <a:effectLst/>
              </a:rPr>
              <a:t>The main objective is to advance financial inclusion by offering </a:t>
            </a:r>
            <a:r>
              <a:rPr lang="en-US" sz="3200" b="0" i="0" strike="noStrike" dirty="0">
                <a:effectLst/>
                <a:hlinkClick r:id="rId2">
                  <a:extLst>
                    <a:ext uri="{A12FA001-AC4F-418D-AE19-62706E023703}">
                      <ahyp:hlinkClr xmlns:ahyp="http://schemas.microsoft.com/office/drawing/2018/hyperlinkcolor" val="tx"/>
                    </a:ext>
                  </a:extLst>
                </a:hlinkClick>
              </a:rPr>
              <a:t>banking</a:t>
            </a:r>
            <a:r>
              <a:rPr lang="en-US" sz="3200" b="0" i="0" dirty="0">
                <a:effectLst/>
              </a:rPr>
              <a:t> and financial services to the </a:t>
            </a:r>
            <a:r>
              <a:rPr lang="en-US" sz="3200" b="0" i="0" strike="noStrike" dirty="0">
                <a:effectLst/>
                <a:hlinkClick r:id="rId3">
                  <a:extLst>
                    <a:ext uri="{A12FA001-AC4F-418D-AE19-62706E023703}">
                      <ahyp:hlinkClr xmlns:ahyp="http://schemas.microsoft.com/office/drawing/2018/hyperlinkcolor" val="tx"/>
                    </a:ext>
                  </a:extLst>
                </a:hlinkClick>
              </a:rPr>
              <a:t>unbanked</a:t>
            </a:r>
            <a:r>
              <a:rPr lang="en-US" sz="3200" b="0" i="0" dirty="0">
                <a:effectLst/>
              </a:rPr>
              <a:t> and underbanked areas, helping the migrant </a:t>
            </a:r>
            <a:r>
              <a:rPr lang="en-US" sz="3200" b="0" i="0" dirty="0" err="1">
                <a:effectLst/>
              </a:rPr>
              <a:t>labour</a:t>
            </a:r>
            <a:r>
              <a:rPr lang="en-US" sz="3200" b="0" i="0" dirty="0">
                <a:effectLst/>
              </a:rPr>
              <a:t> force, low-income households, small entrepreneurs etc.</a:t>
            </a:r>
          </a:p>
          <a:p>
            <a:pPr algn="just">
              <a:buFont typeface="Arial" panose="020B0604020202020204" pitchFamily="34" charset="0"/>
              <a:buChar char="•"/>
            </a:pPr>
            <a:r>
              <a:rPr lang="en-US" sz="3200" b="0" i="0" dirty="0">
                <a:effectLst/>
              </a:rPr>
              <a:t>They are registered under the Companies Act 2013 but are governed by a host of legislations such as Banking Regulation Act, 1949; RBI Act, 1934; Foreign Exchange Management Act, 1999, Payment and Settlement Systems Act, 2007 and the like.</a:t>
            </a:r>
          </a:p>
          <a:p>
            <a:pPr algn="just">
              <a:buFont typeface="Arial" panose="020B0604020202020204" pitchFamily="34" charset="0"/>
              <a:buChar char="•"/>
            </a:pPr>
            <a:r>
              <a:rPr lang="en-US" sz="3200" b="0" i="0" dirty="0">
                <a:effectLst/>
              </a:rPr>
              <a:t>India currently has 6 Payment Banks namely, Airtel Payment Bank, India Post Payment Bank, </a:t>
            </a:r>
            <a:r>
              <a:rPr lang="en-US" sz="3200" b="0" i="0" dirty="0" err="1">
                <a:effectLst/>
              </a:rPr>
              <a:t>Fino</a:t>
            </a:r>
            <a:r>
              <a:rPr lang="en-US" sz="3200" b="0" i="0" dirty="0">
                <a:effectLst/>
              </a:rPr>
              <a:t>, Paytm Payment Bank, NSDL Payment Bank and Jio Payment Bank.</a:t>
            </a:r>
          </a:p>
        </p:txBody>
      </p:sp>
    </p:spTree>
    <p:extLst>
      <p:ext uri="{BB962C8B-B14F-4D97-AF65-F5344CB8AC3E}">
        <p14:creationId xmlns:p14="http://schemas.microsoft.com/office/powerpoint/2010/main" val="3304638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73CA0-D955-A1A7-8B32-3426733B3AAF}"/>
              </a:ext>
            </a:extLst>
          </p:cNvPr>
          <p:cNvSpPr>
            <a:spLocks noGrp="1"/>
          </p:cNvSpPr>
          <p:nvPr>
            <p:ph type="title"/>
          </p:nvPr>
        </p:nvSpPr>
        <p:spPr/>
        <p:txBody>
          <a:bodyPr/>
          <a:lstStyle/>
          <a:p>
            <a:r>
              <a:rPr lang="en-US" b="1" i="0" dirty="0">
                <a:solidFill>
                  <a:srgbClr val="797979"/>
                </a:solidFill>
                <a:effectLst/>
                <a:latin typeface="Source Sans Pro" panose="020B0503030403020204" pitchFamily="34" charset="0"/>
              </a:rPr>
              <a:t>Features of Payment Banks</a:t>
            </a:r>
            <a:br>
              <a:rPr lang="en-US" b="1" i="0" dirty="0">
                <a:solidFill>
                  <a:srgbClr val="797979"/>
                </a:solidFill>
                <a:effectLst/>
                <a:latin typeface="Source Sans Pro" panose="020B0503030403020204" pitchFamily="34" charset="0"/>
              </a:rPr>
            </a:br>
            <a:endParaRPr lang="en-US" dirty="0"/>
          </a:p>
        </p:txBody>
      </p:sp>
      <p:sp>
        <p:nvSpPr>
          <p:cNvPr id="3" name="Content Placeholder 2">
            <a:extLst>
              <a:ext uri="{FF2B5EF4-FFF2-40B4-BE49-F238E27FC236}">
                <a16:creationId xmlns:a16="http://schemas.microsoft.com/office/drawing/2014/main" id="{C181960B-2D70-B9EA-E839-68EDF75DC4AC}"/>
              </a:ext>
            </a:extLst>
          </p:cNvPr>
          <p:cNvSpPr>
            <a:spLocks noGrp="1"/>
          </p:cNvSpPr>
          <p:nvPr>
            <p:ph idx="1"/>
          </p:nvPr>
        </p:nvSpPr>
        <p:spPr/>
        <p:txBody>
          <a:bodyPr>
            <a:normAutofit/>
          </a:bodyPr>
          <a:lstStyle/>
          <a:p>
            <a:pPr algn="just">
              <a:buFont typeface="Arial" panose="020B0604020202020204" pitchFamily="34" charset="0"/>
              <a:buChar char="•"/>
            </a:pPr>
            <a:r>
              <a:rPr lang="en-US" sz="3200" b="0" i="0" dirty="0">
                <a:solidFill>
                  <a:srgbClr val="333333"/>
                </a:solidFill>
                <a:effectLst/>
                <a:latin typeface="Source Sans Pro" panose="020B0503030403020204" pitchFamily="34" charset="0"/>
              </a:rPr>
              <a:t>They are differentiated and not universal banks.</a:t>
            </a:r>
          </a:p>
          <a:p>
            <a:pPr algn="just">
              <a:buFont typeface="Arial" panose="020B0604020202020204" pitchFamily="34" charset="0"/>
              <a:buChar char="•"/>
            </a:pPr>
            <a:r>
              <a:rPr lang="en-US" sz="3200" b="0" i="0" dirty="0">
                <a:solidFill>
                  <a:srgbClr val="333333"/>
                </a:solidFill>
                <a:effectLst/>
                <a:latin typeface="Source Sans Pro" panose="020B0503030403020204" pitchFamily="34" charset="0"/>
              </a:rPr>
              <a:t>These operate on a smaller scale.</a:t>
            </a:r>
          </a:p>
          <a:p>
            <a:pPr algn="just">
              <a:buFont typeface="Arial" panose="020B0604020202020204" pitchFamily="34" charset="0"/>
              <a:buChar char="•"/>
            </a:pPr>
            <a:r>
              <a:rPr lang="en-US" sz="3200" b="0" i="0" dirty="0">
                <a:solidFill>
                  <a:srgbClr val="333333"/>
                </a:solidFill>
                <a:effectLst/>
                <a:latin typeface="Source Sans Pro" panose="020B0503030403020204" pitchFamily="34" charset="0"/>
              </a:rPr>
              <a:t>It needs to have a minimum paid-up </a:t>
            </a:r>
            <a:r>
              <a:rPr lang="en-US" sz="3200" b="0" i="0" strike="noStrike" dirty="0">
                <a:solidFill>
                  <a:srgbClr val="007BFF"/>
                </a:solidFill>
                <a:effectLst/>
                <a:latin typeface="Source Sans Pro" panose="020B0503030403020204" pitchFamily="34" charset="0"/>
                <a:hlinkClick r:id="rId2"/>
              </a:rPr>
              <a:t>capital</a:t>
            </a:r>
            <a:r>
              <a:rPr lang="en-US" sz="3200" b="0" i="0" dirty="0">
                <a:solidFill>
                  <a:srgbClr val="333333"/>
                </a:solidFill>
                <a:effectLst/>
                <a:latin typeface="Source Sans Pro" panose="020B0503030403020204" pitchFamily="34" charset="0"/>
              </a:rPr>
              <a:t> of Rs. 100,00,00,000.</a:t>
            </a:r>
          </a:p>
          <a:p>
            <a:pPr algn="just">
              <a:buFont typeface="Arial" panose="020B0604020202020204" pitchFamily="34" charset="0"/>
              <a:buChar char="•"/>
            </a:pPr>
            <a:r>
              <a:rPr lang="en-US" sz="3200" b="0" i="0" dirty="0">
                <a:solidFill>
                  <a:srgbClr val="333333"/>
                </a:solidFill>
                <a:effectLst/>
                <a:latin typeface="Source Sans Pro" panose="020B0503030403020204" pitchFamily="34" charset="0"/>
              </a:rPr>
              <a:t>Minimum initial contribution of the promoter to the Payment Bank to the paid-up </a:t>
            </a:r>
            <a:r>
              <a:rPr lang="en-US" sz="3200" b="0" i="0" strike="noStrike" dirty="0">
                <a:solidFill>
                  <a:srgbClr val="007BFF"/>
                </a:solidFill>
                <a:effectLst/>
                <a:latin typeface="Source Sans Pro" panose="020B0503030403020204" pitchFamily="34" charset="0"/>
                <a:hlinkClick r:id="rId3"/>
              </a:rPr>
              <a:t>equity</a:t>
            </a:r>
            <a:r>
              <a:rPr lang="en-US" sz="3200" b="0" i="0" dirty="0">
                <a:solidFill>
                  <a:srgbClr val="333333"/>
                </a:solidFill>
                <a:effectLst/>
                <a:latin typeface="Source Sans Pro" panose="020B0503030403020204" pitchFamily="34" charset="0"/>
              </a:rPr>
              <a:t> capital shall at least be 40% for the first five years from the commencement of its business.</a:t>
            </a:r>
          </a:p>
          <a:p>
            <a:pPr algn="just"/>
            <a:endParaRPr lang="en-US" sz="3200" dirty="0"/>
          </a:p>
        </p:txBody>
      </p:sp>
    </p:spTree>
    <p:extLst>
      <p:ext uri="{BB962C8B-B14F-4D97-AF65-F5344CB8AC3E}">
        <p14:creationId xmlns:p14="http://schemas.microsoft.com/office/powerpoint/2010/main" val="848047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913</Words>
  <Application>Microsoft Office PowerPoint</Application>
  <PresentationFormat>Widescreen</PresentationFormat>
  <Paragraphs>38</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Raleway</vt:lpstr>
      <vt:lpstr>Roboto</vt:lpstr>
      <vt:lpstr>Source Sans Pro</vt:lpstr>
      <vt:lpstr>Office Theme</vt:lpstr>
      <vt:lpstr>Phases of Indian financial system since independence</vt:lpstr>
      <vt:lpstr>Introduction</vt:lpstr>
      <vt:lpstr>Pre- Independence Phase</vt:lpstr>
      <vt:lpstr>PowerPoint Presentation</vt:lpstr>
      <vt:lpstr>PowerPoint Presentation</vt:lpstr>
      <vt:lpstr>PowerPoint Presentation</vt:lpstr>
      <vt:lpstr>The Liberalization Era</vt:lpstr>
      <vt:lpstr>What Are Payment Banks?</vt:lpstr>
      <vt:lpstr>Features of Payment Banks </vt:lpstr>
      <vt:lpstr>Activities That Cannot Be Undertaken By Payment Banks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government in financial development</dc:title>
  <dc:creator>Manish Dadhich</dc:creator>
  <cp:lastModifiedBy>Manish Dadhich</cp:lastModifiedBy>
  <cp:revision>19</cp:revision>
  <dcterms:created xsi:type="dcterms:W3CDTF">2023-01-19T08:54:06Z</dcterms:created>
  <dcterms:modified xsi:type="dcterms:W3CDTF">2023-01-23T07:18:47Z</dcterms:modified>
</cp:coreProperties>
</file>