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IRDA - Role, Objectives and Functions</a:t>
            </a:r>
            <a:br>
              <a:rPr lang="en-US" b="1" dirty="0" smtClean="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IRDA</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IRDA - Insurance Regulatory Development and Authority is the statutory, independent and apex body that governs and supervise the Insurance Industry in India.</a:t>
            </a:r>
          </a:p>
          <a:p>
            <a:pPr algn="just">
              <a:buNone/>
            </a:pPr>
            <a:r>
              <a:rPr lang="en-US" dirty="0" smtClean="0"/>
              <a:t/>
            </a:r>
            <a:br>
              <a:rPr lang="en-US" dirty="0" smtClean="0"/>
            </a:br>
            <a:r>
              <a:rPr lang="en-US" dirty="0" smtClean="0"/>
              <a:t/>
            </a:r>
            <a:br>
              <a:rPr lang="en-US" dirty="0" smtClean="0"/>
            </a:br>
            <a:r>
              <a:rPr lang="en-US" dirty="0" smtClean="0"/>
              <a:t>It was constituted by Parliament of India Act called Insurance Regulatory and Development Authority of India (IRDA of India) after the formal declaration of Insurance Laws (Amendment) Ordinance 2014, by the President of India </a:t>
            </a:r>
            <a:r>
              <a:rPr lang="en-US" dirty="0" err="1" smtClean="0"/>
              <a:t>Pranab</a:t>
            </a:r>
            <a:r>
              <a:rPr lang="en-US" dirty="0" smtClean="0"/>
              <a:t> </a:t>
            </a:r>
            <a:r>
              <a:rPr lang="en-US" dirty="0" err="1" smtClean="0"/>
              <a:t>Mukherjee</a:t>
            </a:r>
            <a:r>
              <a:rPr lang="en-US" dirty="0" smtClean="0"/>
              <a:t> on December 26,2014.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just"/>
            <a:r>
              <a:rPr lang="en-US" b="1" u="sng" dirty="0" smtClean="0"/>
              <a:t>Establishment:</a:t>
            </a:r>
            <a:endParaRPr lang="en-US" b="1" dirty="0" smtClean="0"/>
          </a:p>
          <a:p>
            <a:pPr lvl="0" algn="just"/>
            <a:r>
              <a:rPr lang="en-US" dirty="0" smtClean="0"/>
              <a:t>IRDA Act was passed upon the recommendations of </a:t>
            </a:r>
            <a:r>
              <a:rPr lang="en-US" b="1" dirty="0" err="1" smtClean="0"/>
              <a:t>Malhotra</a:t>
            </a:r>
            <a:r>
              <a:rPr lang="en-US" b="1" dirty="0" smtClean="0"/>
              <a:t> Committee report</a:t>
            </a:r>
            <a:r>
              <a:rPr lang="en-US" dirty="0" smtClean="0"/>
              <a:t> (7 Jan,1994), headed by </a:t>
            </a:r>
            <a:r>
              <a:rPr lang="en-US" b="1" dirty="0" err="1" smtClean="0"/>
              <a:t>Mr</a:t>
            </a:r>
            <a:r>
              <a:rPr lang="en-US" b="1" dirty="0" smtClean="0"/>
              <a:t> R.N. </a:t>
            </a:r>
            <a:r>
              <a:rPr lang="en-US" b="1" dirty="0" err="1" smtClean="0"/>
              <a:t>Malhotra</a:t>
            </a:r>
            <a:r>
              <a:rPr lang="en-US" b="1" dirty="0" smtClean="0"/>
              <a:t> (Retired Governor, RBI)</a:t>
            </a:r>
            <a:endParaRPr lang="en-US" dirty="0" smtClean="0"/>
          </a:p>
          <a:p>
            <a:pPr lvl="0" algn="just"/>
            <a:r>
              <a:rPr lang="en-US" dirty="0" smtClean="0"/>
              <a:t>Main Recommendations - Entrance of Private Sector Companies and Foreign promoters &amp; An independent regulatory authority for Insurance Sector in India                        </a:t>
            </a:r>
          </a:p>
          <a:p>
            <a:pPr lvl="0" algn="just"/>
            <a:r>
              <a:rPr lang="en-US" dirty="0" smtClean="0"/>
              <a:t>In April,2000, it was set up as statutory body, with its headquarters at New Delhi.</a:t>
            </a:r>
          </a:p>
          <a:p>
            <a:pPr lvl="0" algn="just"/>
            <a:r>
              <a:rPr lang="en-US" dirty="0" smtClean="0"/>
              <a:t>The </a:t>
            </a:r>
            <a:r>
              <a:rPr lang="en-US" b="1" dirty="0" smtClean="0"/>
              <a:t>headquarters </a:t>
            </a:r>
            <a:r>
              <a:rPr lang="en-US" dirty="0" smtClean="0"/>
              <a:t>of the agency were shifted to </a:t>
            </a:r>
            <a:r>
              <a:rPr lang="en-US" b="1" dirty="0" smtClean="0"/>
              <a:t>Hyderabad, </a:t>
            </a:r>
            <a:r>
              <a:rPr lang="en-US" b="1" dirty="0" err="1" smtClean="0"/>
              <a:t>Telangana</a:t>
            </a:r>
            <a:r>
              <a:rPr lang="en-US" dirty="0" smtClean="0"/>
              <a:t> in 2001.</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Objectives of IRDA:</a:t>
            </a:r>
            <a:br>
              <a:rPr lang="en-US" sz="3600" b="1" dirty="0" smtClean="0"/>
            </a:br>
            <a:endParaRPr lang="en-US" sz="3600" dirty="0"/>
          </a:p>
        </p:txBody>
      </p:sp>
      <p:sp>
        <p:nvSpPr>
          <p:cNvPr id="3" name="Content Placeholder 2"/>
          <p:cNvSpPr>
            <a:spLocks noGrp="1"/>
          </p:cNvSpPr>
          <p:nvPr>
            <p:ph idx="1"/>
          </p:nvPr>
        </p:nvSpPr>
        <p:spPr/>
        <p:txBody>
          <a:bodyPr>
            <a:normAutofit/>
          </a:bodyPr>
          <a:lstStyle/>
          <a:p>
            <a:pPr lvl="0"/>
            <a:r>
              <a:rPr lang="en-US" dirty="0" smtClean="0"/>
              <a:t>To promote the interest and rights of policy holders.</a:t>
            </a:r>
          </a:p>
          <a:p>
            <a:pPr lvl="0"/>
            <a:r>
              <a:rPr lang="en-US" dirty="0" smtClean="0"/>
              <a:t>To promote and ensure the growth of Insurance Industry.</a:t>
            </a:r>
          </a:p>
          <a:p>
            <a:pPr lvl="0"/>
            <a:r>
              <a:rPr lang="en-US" dirty="0" smtClean="0"/>
              <a:t>To ensure speedy settlement of genuine claims and to prevent frauds and malpractices</a:t>
            </a:r>
          </a:p>
          <a:p>
            <a:pPr lvl="0"/>
            <a:r>
              <a:rPr lang="en-US" dirty="0" smtClean="0"/>
              <a:t>To bring transparency and orderly conduct of in financial markets dealing with insurance.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85000" lnSpcReduction="20000"/>
          </a:bodyPr>
          <a:lstStyle/>
          <a:p>
            <a:r>
              <a:rPr lang="en-US" b="1" u="sng" dirty="0" err="1" smtClean="0"/>
              <a:t>Organisational</a:t>
            </a:r>
            <a:r>
              <a:rPr lang="en-US" b="1" u="sng" dirty="0" smtClean="0"/>
              <a:t> Setup of IRDA:</a:t>
            </a:r>
            <a:endParaRPr lang="en-US" b="1" dirty="0" smtClean="0"/>
          </a:p>
          <a:p>
            <a:r>
              <a:rPr lang="en-US" dirty="0" smtClean="0"/>
              <a:t>IRDA is a</a:t>
            </a:r>
            <a:r>
              <a:rPr lang="en-US" b="1" dirty="0" smtClean="0"/>
              <a:t> ten member body</a:t>
            </a:r>
            <a:r>
              <a:rPr lang="en-US" dirty="0" smtClean="0"/>
              <a:t> consists of :</a:t>
            </a:r>
          </a:p>
          <a:p>
            <a:pPr lvl="0"/>
            <a:r>
              <a:rPr lang="en-US" dirty="0" smtClean="0"/>
              <a:t>One Chairman (For 5 Years  &amp; Maximum Age - 60 years )</a:t>
            </a:r>
          </a:p>
          <a:p>
            <a:pPr lvl="0"/>
            <a:r>
              <a:rPr lang="en-US" dirty="0" smtClean="0"/>
              <a:t>Five whole-time Members (For 5 Years and Maximum Age- 62 years)</a:t>
            </a:r>
          </a:p>
          <a:p>
            <a:pPr lvl="0"/>
            <a:r>
              <a:rPr lang="en-US" dirty="0" smtClean="0"/>
              <a:t>Four part-time Members (Not more than 5 years)</a:t>
            </a:r>
          </a:p>
          <a:p>
            <a:r>
              <a:rPr lang="en-US" dirty="0" smtClean="0"/>
              <a:t>The chairman and members of IRDAI are appointed by</a:t>
            </a:r>
            <a:r>
              <a:rPr lang="en-US" b="1" dirty="0" smtClean="0"/>
              <a:t> Government of India</a:t>
            </a:r>
            <a:r>
              <a:rPr lang="en-US" dirty="0" smtClean="0"/>
              <a:t>.</a:t>
            </a:r>
            <a:br>
              <a:rPr lang="en-US" dirty="0" smtClean="0"/>
            </a:br>
            <a:r>
              <a:rPr lang="en-US" dirty="0" smtClean="0"/>
              <a:t/>
            </a:r>
            <a:br>
              <a:rPr lang="en-US" dirty="0" smtClean="0"/>
            </a:br>
            <a:r>
              <a:rPr lang="en-US" dirty="0" smtClean="0"/>
              <a:t>The present Chairman of IRDAI is </a:t>
            </a:r>
            <a:r>
              <a:rPr lang="en-US" b="1" dirty="0" err="1" smtClean="0"/>
              <a:t>Mr</a:t>
            </a:r>
            <a:r>
              <a:rPr lang="en-US" b="1" dirty="0" smtClean="0"/>
              <a:t> T.S </a:t>
            </a:r>
            <a:r>
              <a:rPr lang="en-US" b="1" dirty="0" err="1" smtClean="0"/>
              <a:t>Vijayan</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u="sng" dirty="0" smtClean="0"/>
              <a:t>Functions And Duties of IRDA:</a:t>
            </a:r>
            <a:r>
              <a:rPr lang="en-US" sz="3200" b="1" dirty="0" smtClean="0"/>
              <a:t/>
            </a:r>
            <a:br>
              <a:rPr lang="en-US" sz="3200" b="1" dirty="0" smtClean="0"/>
            </a:br>
            <a:endParaRPr lang="en-US" sz="3200" dirty="0"/>
          </a:p>
        </p:txBody>
      </p:sp>
      <p:sp>
        <p:nvSpPr>
          <p:cNvPr id="3" name="Content Placeholder 2"/>
          <p:cNvSpPr>
            <a:spLocks noGrp="1"/>
          </p:cNvSpPr>
          <p:nvPr>
            <p:ph idx="1"/>
          </p:nvPr>
        </p:nvSpPr>
        <p:spPr>
          <a:xfrm>
            <a:off x="228600" y="914400"/>
            <a:ext cx="8686800" cy="5715000"/>
          </a:xfrm>
        </p:spPr>
        <p:txBody>
          <a:bodyPr>
            <a:noAutofit/>
          </a:bodyPr>
          <a:lstStyle/>
          <a:p>
            <a:pPr>
              <a:buNone/>
            </a:pPr>
            <a:r>
              <a:rPr lang="en-US" sz="2000" b="1" dirty="0" smtClean="0"/>
              <a:t>Section 14 of IRDA Act,1999</a:t>
            </a:r>
            <a:r>
              <a:rPr lang="en-US" sz="2000" dirty="0" smtClean="0"/>
              <a:t> lays down the duties and functions of IRDA:</a:t>
            </a:r>
          </a:p>
          <a:p>
            <a:pPr marL="457200" lvl="0" indent="-457200">
              <a:buFont typeface="+mj-lt"/>
              <a:buAutoNum type="arabicPeriod"/>
            </a:pPr>
            <a:r>
              <a:rPr lang="en-US" sz="2000" dirty="0" smtClean="0"/>
              <a:t>It issues the registration certificates to insurance companies and regulates them.</a:t>
            </a:r>
          </a:p>
          <a:p>
            <a:pPr marL="457200" lvl="0" indent="-457200">
              <a:buFont typeface="+mj-lt"/>
              <a:buAutoNum type="arabicPeriod"/>
            </a:pPr>
            <a:r>
              <a:rPr lang="en-US" sz="2000" dirty="0" smtClean="0"/>
              <a:t>It protects the interest of policy holders.</a:t>
            </a:r>
          </a:p>
          <a:p>
            <a:pPr marL="457200" lvl="0" indent="-457200">
              <a:buFont typeface="+mj-lt"/>
              <a:buAutoNum type="arabicPeriod"/>
            </a:pPr>
            <a:r>
              <a:rPr lang="en-US" sz="2000" dirty="0" smtClean="0"/>
              <a:t>It provides license to insurance intermediaries such as agents and brokers after specifying the required qualifications and set norms/code of conduct for them.</a:t>
            </a:r>
          </a:p>
          <a:p>
            <a:pPr marL="457200" lvl="0" indent="-457200">
              <a:buFont typeface="+mj-lt"/>
              <a:buAutoNum type="arabicPeriod"/>
            </a:pPr>
            <a:r>
              <a:rPr lang="en-US" sz="2000" dirty="0" smtClean="0"/>
              <a:t>It promotes and regulates the professional </a:t>
            </a:r>
            <a:r>
              <a:rPr lang="en-US" sz="2000" dirty="0" err="1" smtClean="0"/>
              <a:t>organisations</a:t>
            </a:r>
            <a:r>
              <a:rPr lang="en-US" sz="2000" dirty="0" smtClean="0"/>
              <a:t> related with insurance business to promote efficiency in insurance sector.</a:t>
            </a:r>
          </a:p>
          <a:p>
            <a:pPr marL="457200" lvl="0" indent="-457200">
              <a:buFont typeface="+mj-lt"/>
              <a:buAutoNum type="arabicPeriod"/>
            </a:pPr>
            <a:r>
              <a:rPr lang="en-US" sz="2000" dirty="0" smtClean="0"/>
              <a:t>It regulates and supervise the premium rates and terms of insurance covers.</a:t>
            </a:r>
          </a:p>
          <a:p>
            <a:pPr marL="457200" lvl="0" indent="-457200">
              <a:buFont typeface="+mj-lt"/>
              <a:buAutoNum type="arabicPeriod"/>
            </a:pPr>
            <a:r>
              <a:rPr lang="en-US" sz="2000" dirty="0" smtClean="0"/>
              <a:t>It specifies the conditions and manners, according to which the insurance companies and other intermediaries have to make their financial reports.</a:t>
            </a:r>
          </a:p>
          <a:p>
            <a:pPr marL="457200" lvl="0" indent="-457200">
              <a:buFont typeface="+mj-lt"/>
              <a:buAutoNum type="arabicPeriod"/>
            </a:pPr>
            <a:r>
              <a:rPr lang="en-US" sz="2000" dirty="0" smtClean="0"/>
              <a:t>It regulates the investment of policyholder's funds by insurance companies.</a:t>
            </a:r>
          </a:p>
          <a:p>
            <a:pPr marL="457200" lvl="0" indent="-457200">
              <a:buFont typeface="+mj-lt"/>
              <a:buAutoNum type="arabicPeriod"/>
            </a:pPr>
            <a:r>
              <a:rPr lang="en-US" sz="2000" dirty="0" smtClean="0"/>
              <a:t>It also ensures the maintenance of solvency margin (company's ability to pay out claims) by insurance companies.</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idx="1"/>
          </p:nvPr>
        </p:nvSpPr>
        <p:spPr>
          <a:xfrm>
            <a:off x="457200" y="1143000"/>
            <a:ext cx="8229600" cy="4983163"/>
          </a:xfrm>
        </p:spPr>
        <p:txBody>
          <a:bodyPr>
            <a:noAutofit/>
          </a:bodyPr>
          <a:lstStyle/>
          <a:p>
            <a:r>
              <a:rPr lang="en-US" sz="1400" dirty="0" smtClean="0"/>
              <a:t>Issuing</a:t>
            </a:r>
            <a:r>
              <a:rPr lang="en-US" sz="1400" dirty="0" smtClean="0"/>
              <a:t>, renewing, modifying, withdrawing, suspending or cancelling registrations</a:t>
            </a:r>
          </a:p>
          <a:p>
            <a:r>
              <a:rPr lang="en-US" sz="1400" dirty="0" smtClean="0"/>
              <a:t>Protecting policyholder interests</a:t>
            </a:r>
          </a:p>
          <a:p>
            <a:r>
              <a:rPr lang="en-US" sz="1400" dirty="0" smtClean="0"/>
              <a:t>Specifying qualifications, the code of conduct and training for intermediaries and agents</a:t>
            </a:r>
          </a:p>
          <a:p>
            <a:r>
              <a:rPr lang="en-US" sz="1400" dirty="0" smtClean="0"/>
              <a:t>Specifying the code of conduct for surveyors and loss assessors</a:t>
            </a:r>
          </a:p>
          <a:p>
            <a:r>
              <a:rPr lang="en-US" sz="1400" dirty="0" smtClean="0"/>
              <a:t>Promoting </a:t>
            </a:r>
            <a:r>
              <a:rPr lang="en-US" sz="1400" dirty="0" err="1" smtClean="0"/>
              <a:t>efficiencya</a:t>
            </a:r>
            <a:endParaRPr lang="en-US" sz="1400" dirty="0" smtClean="0"/>
          </a:p>
          <a:p>
            <a:r>
              <a:rPr lang="en-US" sz="1400" dirty="0" smtClean="0"/>
              <a:t>Promoting and regulating professional </a:t>
            </a:r>
            <a:r>
              <a:rPr lang="en-US" sz="1400" dirty="0" err="1" smtClean="0"/>
              <a:t>organisations</a:t>
            </a:r>
            <a:r>
              <a:rPr lang="en-US" sz="1400" dirty="0" smtClean="0"/>
              <a:t> connected with the insurance and re-insurance industry</a:t>
            </a:r>
          </a:p>
          <a:p>
            <a:r>
              <a:rPr lang="en-US" sz="1400" dirty="0" smtClean="0"/>
              <a:t>Levying fees and other charges</a:t>
            </a:r>
          </a:p>
          <a:p>
            <a:r>
              <a:rPr lang="en-US" sz="1400" dirty="0" smtClean="0"/>
              <a:t>Inspecting and investigating insurers, intermediaries and other relevant </a:t>
            </a:r>
            <a:r>
              <a:rPr lang="en-US" sz="1400" dirty="0" err="1" smtClean="0"/>
              <a:t>organisations</a:t>
            </a:r>
            <a:endParaRPr lang="en-US" sz="1400" dirty="0" smtClean="0"/>
          </a:p>
          <a:p>
            <a:r>
              <a:rPr lang="en-US" sz="1400" dirty="0" smtClean="0"/>
              <a:t>Regulating rates, advantages, terms and conditions which may be offered by insurers not covered by the Tariff Advisory Committee under section 64U of the Insurance Act, 1938 (4 of 1938)</a:t>
            </a:r>
          </a:p>
          <a:p>
            <a:r>
              <a:rPr lang="en-US" sz="1400" dirty="0" smtClean="0"/>
              <a:t>Specifying how books should be kept</a:t>
            </a:r>
          </a:p>
          <a:p>
            <a:r>
              <a:rPr lang="en-US" sz="1400" dirty="0" smtClean="0"/>
              <a:t>Regulating company investment of funds</a:t>
            </a:r>
          </a:p>
          <a:p>
            <a:r>
              <a:rPr lang="en-US" sz="1400" dirty="0" smtClean="0"/>
              <a:t>Regulating a margin of solvency</a:t>
            </a:r>
          </a:p>
          <a:p>
            <a:r>
              <a:rPr lang="en-US" sz="1400" dirty="0" smtClean="0"/>
              <a:t>Adjudicating disputes between insurers and intermediaries or insurance intermediaries</a:t>
            </a:r>
          </a:p>
          <a:p>
            <a:r>
              <a:rPr lang="en-US" sz="1400" dirty="0" smtClean="0"/>
              <a:t>Supervising the Tariff Advisory Committee</a:t>
            </a:r>
          </a:p>
          <a:p>
            <a:r>
              <a:rPr lang="en-US" sz="1400" dirty="0" smtClean="0"/>
              <a:t>Specifying the percentage of premium income to finance schemes for promoting and regulating professional </a:t>
            </a:r>
            <a:r>
              <a:rPr lang="en-US" sz="1400" dirty="0" err="1" smtClean="0"/>
              <a:t>organisations</a:t>
            </a:r>
            <a:endParaRPr lang="en-US" sz="1400" dirty="0" smtClean="0"/>
          </a:p>
          <a:p>
            <a:r>
              <a:rPr lang="en-US" sz="1400" dirty="0" smtClean="0"/>
              <a:t>Specifying the percentage of life- and general-insurance business undertaken in the rural or social sector</a:t>
            </a:r>
          </a:p>
          <a:p>
            <a:r>
              <a:rPr lang="en-US" sz="1400" dirty="0" smtClean="0"/>
              <a:t>Specifying the form and the manner in which books of accounts shall be maintained, and statement of accounts shall be rendered by insurers and other insurer intermediaries.</a:t>
            </a:r>
          </a:p>
          <a:p>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t>Current Scenario in Insurance</a:t>
            </a:r>
            <a:endParaRPr lang="en-US" sz="3600" b="1" dirty="0"/>
          </a:p>
        </p:txBody>
      </p:sp>
      <p:sp>
        <p:nvSpPr>
          <p:cNvPr id="3" name="Content Placeholder 2"/>
          <p:cNvSpPr>
            <a:spLocks noGrp="1"/>
          </p:cNvSpPr>
          <p:nvPr>
            <p:ph idx="1"/>
          </p:nvPr>
        </p:nvSpPr>
        <p:spPr>
          <a:xfrm>
            <a:off x="304800" y="1066800"/>
            <a:ext cx="8839200" cy="5791200"/>
          </a:xfrm>
        </p:spPr>
        <p:txBody>
          <a:bodyPr>
            <a:normAutofit fontScale="70000" lnSpcReduction="20000"/>
          </a:bodyPr>
          <a:lstStyle/>
          <a:p>
            <a:pPr lvl="0"/>
            <a:r>
              <a:rPr lang="en-US" b="1" dirty="0" smtClean="0"/>
              <a:t>FDI limit</a:t>
            </a:r>
            <a:r>
              <a:rPr lang="en-US" dirty="0" smtClean="0"/>
              <a:t> in Insurance Sector has been </a:t>
            </a:r>
            <a:r>
              <a:rPr lang="en-US" b="1" dirty="0" smtClean="0"/>
              <a:t>increased to 49% from 26%,</a:t>
            </a:r>
            <a:r>
              <a:rPr lang="en-US" dirty="0" smtClean="0"/>
              <a:t> approved by The Union Cabinet. The proposal was made by Finance Minister </a:t>
            </a:r>
            <a:r>
              <a:rPr lang="en-US" dirty="0" err="1" smtClean="0"/>
              <a:t>Arun</a:t>
            </a:r>
            <a:r>
              <a:rPr lang="en-US" dirty="0" smtClean="0"/>
              <a:t> </a:t>
            </a:r>
            <a:r>
              <a:rPr lang="en-US" dirty="0" err="1" smtClean="0"/>
              <a:t>Jaitley</a:t>
            </a:r>
            <a:r>
              <a:rPr lang="en-US" dirty="0" smtClean="0"/>
              <a:t>.</a:t>
            </a:r>
          </a:p>
          <a:p>
            <a:pPr lvl="0"/>
            <a:r>
              <a:rPr lang="en-US" b="1" dirty="0" smtClean="0"/>
              <a:t>IRDAI </a:t>
            </a:r>
            <a:r>
              <a:rPr lang="en-US" dirty="0" smtClean="0"/>
              <a:t>has celebrated </a:t>
            </a:r>
            <a:r>
              <a:rPr lang="en-US" b="1" dirty="0" smtClean="0"/>
              <a:t>19th April,2015 as Insurance Awareness Day</a:t>
            </a:r>
            <a:r>
              <a:rPr lang="en-US" dirty="0" smtClean="0"/>
              <a:t> at </a:t>
            </a:r>
            <a:r>
              <a:rPr lang="en-US" b="1" dirty="0" smtClean="0"/>
              <a:t>Hyderabad</a:t>
            </a:r>
            <a:r>
              <a:rPr lang="en-US" dirty="0" smtClean="0"/>
              <a:t>. (came into existence in 2000)</a:t>
            </a:r>
          </a:p>
          <a:p>
            <a:pPr lvl="0"/>
            <a:r>
              <a:rPr lang="en-US" b="1" dirty="0" smtClean="0"/>
              <a:t>IRDAI</a:t>
            </a:r>
            <a:r>
              <a:rPr lang="en-US" dirty="0" smtClean="0"/>
              <a:t> has imposed a </a:t>
            </a:r>
            <a:r>
              <a:rPr lang="en-US" b="1" dirty="0" smtClean="0"/>
              <a:t>fine of Rs.10 </a:t>
            </a:r>
            <a:r>
              <a:rPr lang="en-US" b="1" dirty="0" err="1" smtClean="0"/>
              <a:t>lakh</a:t>
            </a:r>
            <a:r>
              <a:rPr lang="en-US" b="1" dirty="0" smtClean="0"/>
              <a:t> on TATA AIA Life Insurance</a:t>
            </a:r>
            <a:r>
              <a:rPr lang="en-US" dirty="0" smtClean="0"/>
              <a:t> for violation of excess payment to corporate agents. TATA AIA Life Insurance is joint venture company formed by Tata Sons Ltd. and AIA Group Ltd. CEO and MD of the company is </a:t>
            </a:r>
            <a:r>
              <a:rPr lang="en-US" dirty="0" err="1" smtClean="0"/>
              <a:t>Mr</a:t>
            </a:r>
            <a:r>
              <a:rPr lang="en-US" dirty="0" smtClean="0"/>
              <a:t> </a:t>
            </a:r>
            <a:r>
              <a:rPr lang="en-US" dirty="0" err="1" smtClean="0"/>
              <a:t>Naveen</a:t>
            </a:r>
            <a:r>
              <a:rPr lang="en-US" dirty="0" smtClean="0"/>
              <a:t> </a:t>
            </a:r>
            <a:r>
              <a:rPr lang="en-US" dirty="0" err="1" smtClean="0"/>
              <a:t>Tahilyani</a:t>
            </a:r>
            <a:r>
              <a:rPr lang="en-US" dirty="0" smtClean="0"/>
              <a:t>.</a:t>
            </a:r>
          </a:p>
          <a:p>
            <a:pPr lvl="0"/>
            <a:r>
              <a:rPr lang="en-US" b="1" dirty="0" smtClean="0"/>
              <a:t>IRDAI</a:t>
            </a:r>
            <a:r>
              <a:rPr lang="en-US" dirty="0" smtClean="0"/>
              <a:t> has </a:t>
            </a:r>
            <a:r>
              <a:rPr lang="en-US" b="1" dirty="0" smtClean="0"/>
              <a:t>changed the norms related to cancellation and change of name of nominee</a:t>
            </a:r>
            <a:r>
              <a:rPr lang="en-US" dirty="0" smtClean="0"/>
              <a:t>. The insurer will charge fee for any such modification. </a:t>
            </a:r>
            <a:r>
              <a:rPr lang="en-US" b="1" dirty="0" smtClean="0"/>
              <a:t>The fee is up to Rs. 50 for policies obtained online and up to Rs.100 for others.</a:t>
            </a:r>
            <a:endParaRPr lang="en-US" dirty="0" smtClean="0"/>
          </a:p>
          <a:p>
            <a:pPr lvl="0"/>
            <a:r>
              <a:rPr lang="en-US" b="1" dirty="0" smtClean="0"/>
              <a:t>IRDAI</a:t>
            </a:r>
            <a:r>
              <a:rPr lang="en-US" dirty="0" smtClean="0"/>
              <a:t> has imposed a </a:t>
            </a:r>
            <a:r>
              <a:rPr lang="en-US" b="1" dirty="0" smtClean="0"/>
              <a:t>fine of Rs.20 </a:t>
            </a:r>
            <a:r>
              <a:rPr lang="en-US" b="1" dirty="0" err="1" smtClean="0"/>
              <a:t>lakh</a:t>
            </a:r>
            <a:r>
              <a:rPr lang="en-US" b="1" dirty="0" smtClean="0"/>
              <a:t> on APPOLO MUNICH HEALTH INSURANCE COMPANY</a:t>
            </a:r>
            <a:r>
              <a:rPr lang="en-US" dirty="0" smtClean="0"/>
              <a:t> for selling its policies through non-</a:t>
            </a:r>
            <a:r>
              <a:rPr lang="en-US" dirty="0" err="1" smtClean="0"/>
              <a:t>authorised</a:t>
            </a:r>
            <a:r>
              <a:rPr lang="en-US" dirty="0" smtClean="0"/>
              <a:t> insurance selling website makemytrip.com. The CEO of APPOLO MUNICH HEALTH INSURANCE COMPANY is Antony Jacob and the Chairman and CEO of makemytrip.com is Deep </a:t>
            </a:r>
            <a:r>
              <a:rPr lang="en-US" dirty="0" err="1" smtClean="0"/>
              <a:t>Kalra</a:t>
            </a: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7200" dirty="0" smtClean="0"/>
              <a:t>Thx</a:t>
            </a:r>
            <a:endParaRPr lang="en-US" sz="7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On-screen Show (4:3)</PresentationFormat>
  <Paragraphs>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IRDA - Role, Objectives and Functions </vt:lpstr>
      <vt:lpstr>IRDA</vt:lpstr>
      <vt:lpstr>Slide 3</vt:lpstr>
      <vt:lpstr>Objectives of IRDA: </vt:lpstr>
      <vt:lpstr>Slide 5</vt:lpstr>
      <vt:lpstr>Functions And Duties of IRDA: </vt:lpstr>
      <vt:lpstr>Others</vt:lpstr>
      <vt:lpstr>Current Scenario in Insurance</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IRDA - Role, Objectives and Functions </dc:title>
  <dc:creator>Manish</dc:creator>
  <cp:lastModifiedBy>Manish</cp:lastModifiedBy>
  <cp:revision>3</cp:revision>
  <dcterms:created xsi:type="dcterms:W3CDTF">2006-08-16T00:00:00Z</dcterms:created>
  <dcterms:modified xsi:type="dcterms:W3CDTF">2018-10-11T11:49:05Z</dcterms:modified>
</cp:coreProperties>
</file>