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61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AFC2B8-74D4-4428-A57A-595AFF1AF7B2}" type="datetimeFigureOut">
              <a:rPr lang="en-US" smtClean="0"/>
              <a:t>7/22/2017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02647-B53C-4F37-92F7-60F9973AE20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FC2B8-74D4-4428-A57A-595AFF1AF7B2}" type="datetimeFigureOut">
              <a:rPr lang="en-US" smtClean="0"/>
              <a:t>7/22/2017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02647-B53C-4F37-92F7-60F9973AE20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FC2B8-74D4-4428-A57A-595AFF1AF7B2}" type="datetimeFigureOut">
              <a:rPr lang="en-US" smtClean="0"/>
              <a:t>7/22/2017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02647-B53C-4F37-92F7-60F9973AE20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FC2B8-74D4-4428-A57A-595AFF1AF7B2}" type="datetimeFigureOut">
              <a:rPr lang="en-US" smtClean="0"/>
              <a:t>7/22/2017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02647-B53C-4F37-92F7-60F9973AE20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AFC2B8-74D4-4428-A57A-595AFF1AF7B2}" type="datetimeFigureOut">
              <a:rPr lang="en-US" smtClean="0"/>
              <a:t>7/22/2017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02647-B53C-4F37-92F7-60F9973AE20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AFC2B8-74D4-4428-A57A-595AFF1AF7B2}" type="datetimeFigureOut">
              <a:rPr lang="en-US" smtClean="0"/>
              <a:t>7/22/2017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02647-B53C-4F37-92F7-60F9973AE20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AFC2B8-74D4-4428-A57A-595AFF1AF7B2}" type="datetimeFigureOut">
              <a:rPr lang="en-US" smtClean="0"/>
              <a:t>7/22/2017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502647-B53C-4F37-92F7-60F9973AE20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AFC2B8-74D4-4428-A57A-595AFF1AF7B2}" type="datetimeFigureOut">
              <a:rPr lang="en-US" smtClean="0"/>
              <a:t>7/22/2017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502647-B53C-4F37-92F7-60F9973AE20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FC2B8-74D4-4428-A57A-595AFF1AF7B2}" type="datetimeFigureOut">
              <a:rPr lang="en-US" smtClean="0"/>
              <a:t>7/22/2017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502647-B53C-4F37-92F7-60F9973AE20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AFC2B8-74D4-4428-A57A-595AFF1AF7B2}" type="datetimeFigureOut">
              <a:rPr lang="en-US" smtClean="0"/>
              <a:t>7/22/2017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02647-B53C-4F37-92F7-60F9973AE20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AFC2B8-74D4-4428-A57A-595AFF1AF7B2}" type="datetimeFigureOut">
              <a:rPr lang="en-US" smtClean="0"/>
              <a:t>7/22/2017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02647-B53C-4F37-92F7-60F9973AE20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FC2B8-74D4-4428-A57A-595AFF1AF7B2}" type="datetimeFigureOut">
              <a:rPr lang="en-US" smtClean="0"/>
              <a:t>7/22/2017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02647-B53C-4F37-92F7-60F9973AE20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Fundamental Principles of Banking operations	</a:t>
            </a:r>
            <a:endParaRPr lang="en-US" dirty="0"/>
          </a:p>
        </p:txBody>
      </p:sp>
      <p:sp>
        <p:nvSpPr>
          <p:cNvPr id="3" name="Subtitle 2"/>
          <p:cNvSpPr>
            <a:spLocks noGrp="1"/>
          </p:cNvSpPr>
          <p:nvPr>
            <p:ph type="subTitle" idx="1"/>
          </p:nvPr>
        </p:nvSpPr>
        <p:spPr/>
        <p:txBody>
          <a:bodyPr/>
          <a:lstStyle/>
          <a:p>
            <a:r>
              <a:rPr lang="en-US" dirty="0" smtClean="0"/>
              <a:t>Dr. Manish </a:t>
            </a:r>
            <a:r>
              <a:rPr lang="en-US" dirty="0" err="1" smtClean="0"/>
              <a:t>Dadhich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8. Principle of </a:t>
            </a:r>
            <a:r>
              <a:rPr lang="en-US" b="1" dirty="0" smtClean="0"/>
              <a:t>Efficiency</a:t>
            </a:r>
            <a:endParaRPr lang="en-US" dirty="0"/>
          </a:p>
        </p:txBody>
      </p:sp>
      <p:sp>
        <p:nvSpPr>
          <p:cNvPr id="3" name="Content Placeholder 2"/>
          <p:cNvSpPr>
            <a:spLocks noGrp="1"/>
          </p:cNvSpPr>
          <p:nvPr>
            <p:ph idx="1"/>
          </p:nvPr>
        </p:nvSpPr>
        <p:spPr/>
        <p:txBody>
          <a:bodyPr/>
          <a:lstStyle/>
          <a:p>
            <a:r>
              <a:rPr lang="en-US" dirty="0"/>
              <a:t>The commercial bank should operate their business efficiently. So that they can succeed at the objective.</a:t>
            </a:r>
          </a:p>
          <a:p>
            <a:r>
              <a:rPr lang="en-US" dirty="0"/>
              <a:t>In this competitive market, there is no alternative way without efficiency in management. So commercial bank must train their employees to increase the efficiency in management.</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9. Principle of </a:t>
            </a:r>
            <a:r>
              <a:rPr lang="en-US" b="1" dirty="0" smtClean="0"/>
              <a:t>Location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a:t>Commercial banks must have to locate their branches in the commercial area where many customers are available. The location must be safe for the customers and easy communication system must exist.</a:t>
            </a:r>
          </a:p>
          <a:p>
            <a:r>
              <a:rPr lang="en-US" dirty="0"/>
              <a:t>Other principles;</a:t>
            </a:r>
          </a:p>
          <a:p>
            <a:pPr lvl="0"/>
            <a:r>
              <a:rPr lang="en-US" dirty="0"/>
              <a:t>The principle of goodwill.</a:t>
            </a:r>
          </a:p>
          <a:p>
            <a:pPr lvl="0"/>
            <a:r>
              <a:rPr lang="en-US" dirty="0"/>
              <a:t>The principle of the economy.</a:t>
            </a:r>
          </a:p>
          <a:p>
            <a:pPr lvl="0"/>
            <a:r>
              <a:rPr lang="en-US" dirty="0"/>
              <a:t>The principle of technology.</a:t>
            </a:r>
          </a:p>
          <a:p>
            <a:pPr lvl="0"/>
            <a:r>
              <a:rPr lang="en-US" dirty="0"/>
              <a:t>The principle of publicity.</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11500" dirty="0" smtClean="0"/>
              <a:t>Thx</a:t>
            </a:r>
            <a:endParaRPr lang="en-US" sz="1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Basic Principles that Commercial Banks Follow</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t>Commercial banks follows certain principles</a:t>
            </a:r>
          </a:p>
          <a:p>
            <a:pPr algn="just"/>
            <a:r>
              <a:rPr lang="en-US" dirty="0"/>
              <a:t>to serve the maintain some principles which are very important for banks to remain in the competition in modem days.</a:t>
            </a:r>
          </a:p>
          <a:p>
            <a:pPr algn="just"/>
            <a:r>
              <a:rPr lang="en-US" dirty="0"/>
              <a:t>The bank which deals with money and money a worth with a view to earning prom is known as the commercial bank.</a:t>
            </a:r>
          </a:p>
          <a:p>
            <a:pPr algn="just"/>
            <a:r>
              <a:rPr lang="en-US" dirty="0"/>
              <a:t>Commercial banks must maintain some principles which are very important for banks to remain in the competition in modem days.</a:t>
            </a:r>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1. Principle of </a:t>
            </a:r>
            <a:r>
              <a:rPr lang="en-US" sz="3600" b="1" dirty="0" smtClean="0"/>
              <a:t>Liquidity</a:t>
            </a:r>
            <a:endParaRPr lang="en-US" sz="3600" b="1" dirty="0"/>
          </a:p>
        </p:txBody>
      </p:sp>
      <p:sp>
        <p:nvSpPr>
          <p:cNvPr id="3" name="Content Placeholder 2"/>
          <p:cNvSpPr>
            <a:spLocks noGrp="1"/>
          </p:cNvSpPr>
          <p:nvPr>
            <p:ph idx="1"/>
          </p:nvPr>
        </p:nvSpPr>
        <p:spPr/>
        <p:txBody>
          <a:bodyPr/>
          <a:lstStyle/>
          <a:p>
            <a:r>
              <a:rPr lang="en-US" dirty="0"/>
              <a:t>The principle of liquidity is very important for the commercial bank. Liquidity refers to the ability of an asset to convert into cash without loss within the short time.</a:t>
            </a:r>
          </a:p>
          <a:p>
            <a:r>
              <a:rPr lang="en-US" dirty="0"/>
              <a:t>Paying the deposited money on demand of’ customers is called liquidity in sense of banking.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Principle of Solvency</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Solvency means the financial capability or sufficiency in capital. To stay in these competitive market commercial banks must have sufficient capital. If the funds are not sufficient the bank cannot run his business.</a:t>
            </a:r>
          </a:p>
          <a:p>
            <a:pPr algn="just"/>
            <a:r>
              <a:rPr lang="en-US" dirty="0"/>
              <a:t>The main source of fund of the commercial bank is the deposited money by the depositors’ through the different type of account.</a:t>
            </a:r>
          </a:p>
          <a:p>
            <a:pPr algn="just"/>
            <a:r>
              <a:rPr lang="en-US" dirty="0"/>
              <a:t>Depositors keep cash in the bank, especially for safety. So commercial bank must ensure the safety of deposited fund.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3. Principle of </a:t>
            </a:r>
            <a:r>
              <a:rPr lang="en-US" b="1" dirty="0" smtClean="0"/>
              <a:t>Profitability</a:t>
            </a:r>
            <a:endParaRPr lang="en-US" dirty="0"/>
          </a:p>
        </p:txBody>
      </p:sp>
      <p:sp>
        <p:nvSpPr>
          <p:cNvPr id="3" name="Content Placeholder 2"/>
          <p:cNvSpPr>
            <a:spLocks noGrp="1"/>
          </p:cNvSpPr>
          <p:nvPr>
            <p:ph idx="1"/>
          </p:nvPr>
        </p:nvSpPr>
        <p:spPr/>
        <p:txBody>
          <a:bodyPr/>
          <a:lstStyle/>
          <a:p>
            <a:pPr algn="just"/>
            <a:r>
              <a:rPr lang="en-US" dirty="0" smtClean="0"/>
              <a:t>The main objective of the commercial bank is to earn a profit. For earning profit commercial bank have to make the investment by providing short term loan, before providing loan commercial bank have to compensate a certain amount of money as liquidity.</a:t>
            </a:r>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4. Principle of Loan and </a:t>
            </a:r>
            <a:r>
              <a:rPr lang="en-US" b="1" dirty="0" smtClean="0"/>
              <a:t>Investment</a:t>
            </a:r>
            <a:endParaRPr lang="en-US" dirty="0"/>
          </a:p>
        </p:txBody>
      </p:sp>
      <p:sp>
        <p:nvSpPr>
          <p:cNvPr id="3" name="Content Placeholder 2"/>
          <p:cNvSpPr>
            <a:spLocks noGrp="1"/>
          </p:cNvSpPr>
          <p:nvPr>
            <p:ph idx="1"/>
          </p:nvPr>
        </p:nvSpPr>
        <p:spPr/>
        <p:txBody>
          <a:bodyPr/>
          <a:lstStyle/>
          <a:p>
            <a:pPr algn="just"/>
            <a:r>
              <a:rPr lang="en-US" dirty="0"/>
              <a:t>The main source of profit of bank is granting loans to any individual or organization. Investment is the profitable and sound source of income. Commercial banks invest in business and investment sector.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5. Principle of Savings</a:t>
            </a:r>
            <a:endParaRPr lang="en-US" dirty="0"/>
          </a:p>
        </p:txBody>
      </p:sp>
      <p:sp>
        <p:nvSpPr>
          <p:cNvPr id="3" name="Content Placeholder 2"/>
          <p:cNvSpPr>
            <a:spLocks noGrp="1"/>
          </p:cNvSpPr>
          <p:nvPr>
            <p:ph idx="1"/>
          </p:nvPr>
        </p:nvSpPr>
        <p:spPr/>
        <p:txBody>
          <a:bodyPr/>
          <a:lstStyle/>
          <a:p>
            <a:pPr algn="just"/>
            <a:r>
              <a:rPr lang="en-US" dirty="0"/>
              <a:t>Commercial banks collect fund by creating savings facilities. Commercial banks try to collect savings from society surplus.</a:t>
            </a:r>
          </a:p>
          <a:p>
            <a:pPr algn="just"/>
            <a:r>
              <a:rPr lang="en-US" dirty="0"/>
              <a:t>The commercial bank makes the investment from this savings to generate profit. So, more savings, more investment, and more profit.</a:t>
            </a:r>
          </a:p>
          <a:p>
            <a:pPr algn="just"/>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6. Principle of Services</a:t>
            </a:r>
            <a:endParaRPr lang="en-US" dirty="0"/>
          </a:p>
        </p:txBody>
      </p:sp>
      <p:sp>
        <p:nvSpPr>
          <p:cNvPr id="3" name="Content Placeholder 2"/>
          <p:cNvSpPr>
            <a:spLocks noGrp="1"/>
          </p:cNvSpPr>
          <p:nvPr>
            <p:ph idx="1"/>
          </p:nvPr>
        </p:nvSpPr>
        <p:spPr/>
        <p:txBody>
          <a:bodyPr/>
          <a:lstStyle/>
          <a:p>
            <a:pPr algn="just"/>
            <a:r>
              <a:rPr lang="en-US" dirty="0"/>
              <a:t>Commercial bank ensures best services to their customers. The success of a bank depends on the services provided by the bank. Customer chooses those banks that provide improved services.</a:t>
            </a:r>
          </a:p>
          <a:p>
            <a:pPr algn="just"/>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7. Principle of Secrecy</a:t>
            </a:r>
            <a:endParaRPr lang="en-US" dirty="0"/>
          </a:p>
        </p:txBody>
      </p:sp>
      <p:sp>
        <p:nvSpPr>
          <p:cNvPr id="3" name="Content Placeholder 2"/>
          <p:cNvSpPr>
            <a:spLocks noGrp="1"/>
          </p:cNvSpPr>
          <p:nvPr>
            <p:ph idx="1"/>
          </p:nvPr>
        </p:nvSpPr>
        <p:spPr/>
        <p:txBody>
          <a:bodyPr/>
          <a:lstStyle/>
          <a:p>
            <a:pPr algn="just"/>
            <a:r>
              <a:rPr lang="en-US" dirty="0"/>
              <a:t>Customers want to keep secret about their valuable assets and money. So banks must have to keep secret about their customer’s account. If a commercial bank does not maintain secrecy the customer will be dissatisfied.</a:t>
            </a:r>
          </a:p>
          <a:p>
            <a:pPr algn="just"/>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561</Words>
  <Application>Microsoft Office PowerPoint</Application>
  <PresentationFormat>On-screen Show (4:3)</PresentationFormat>
  <Paragraphs>36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Fundamental Principles of Banking operations </vt:lpstr>
      <vt:lpstr>Basic Principles that Commercial Banks Follow</vt:lpstr>
      <vt:lpstr>1. Principle of Liquidity</vt:lpstr>
      <vt:lpstr>2. Principle of Solvency</vt:lpstr>
      <vt:lpstr>3. Principle of Profitability</vt:lpstr>
      <vt:lpstr>4. Principle of Loan and Investment</vt:lpstr>
      <vt:lpstr>5. Principle of Savings</vt:lpstr>
      <vt:lpstr>6. Principle of Services</vt:lpstr>
      <vt:lpstr>7. Principle of Secrecy</vt:lpstr>
      <vt:lpstr>8. Principle of Efficiency</vt:lpstr>
      <vt:lpstr>9. Principle of Location</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 Principles of Banking operations </dc:title>
  <dc:creator>Manish</dc:creator>
  <cp:lastModifiedBy>Manish</cp:lastModifiedBy>
  <cp:revision>3</cp:revision>
  <dcterms:created xsi:type="dcterms:W3CDTF">2017-07-22T05:55:14Z</dcterms:created>
  <dcterms:modified xsi:type="dcterms:W3CDTF">2017-07-22T06:35:43Z</dcterms:modified>
</cp:coreProperties>
</file>