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55" autoAdjust="0"/>
    <p:restoredTop sz="97909" autoAdjust="0"/>
  </p:normalViewPr>
  <p:slideViewPr>
    <p:cSldViewPr>
      <p:cViewPr varScale="1">
        <p:scale>
          <a:sx n="71" d="100"/>
          <a:sy n="71" d="100"/>
        </p:scale>
        <p:origin x="-157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425D6-1D07-475C-9E7D-69B56C260C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6EB7-5E02-4E03-A1AB-967B28739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2278-378B-4B5E-A6AD-053CB67B8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178E-C9D4-4302-92DA-531427E4E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AD4B8-E1A5-4A12-81C0-C59B305B3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8F14-1238-48FB-9736-DD9646FCE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30EB7-7A2C-4267-87F0-1BAA630DF9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77F5-3414-4158-9D73-8A393F0A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C0D7-BFC8-4155-A57D-D0B23A904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7B9B-E1C7-4BA4-A7D1-0153FC739F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6A4B-3259-452D-87C0-5816AEFCF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CEEF8-4D3A-418C-9537-009106BE9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36663"/>
            <a:ext cx="7772400" cy="255905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Mutual Funds and Other Investment Companies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5613"/>
            <a:ext cx="7772400" cy="823912"/>
          </a:xfrm>
        </p:spPr>
        <p:txBody>
          <a:bodyPr/>
          <a:lstStyle/>
          <a:p>
            <a:r>
              <a:rPr lang="en-US" sz="4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Mutual Funds Types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7162800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</a:rPr>
              <a:t> </a:t>
            </a:r>
            <a:r>
              <a:rPr lang="en-US" dirty="0">
                <a:effectLst/>
                <a:cs typeface="Times New Roman" pitchFamily="18" charset="0"/>
              </a:rPr>
              <a:t>Fixed-Income Funds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  <a:cs typeface="Times New Roman" pitchFamily="18" charset="0"/>
              </a:rPr>
              <a:t> Balanced and Income Funds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  <a:cs typeface="Times New Roman" pitchFamily="18" charset="0"/>
              </a:rPr>
              <a:t> Asset Allocation Funds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  <a:cs typeface="Times New Roman" pitchFamily="18" charset="0"/>
              </a:rPr>
              <a:t> Index Funds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  <a:cs typeface="Times New Roman" pitchFamily="18" charset="0"/>
              </a:rPr>
              <a:t> Special Sector Funds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  <a:cs typeface="Times New Roman" pitchFamily="18" charset="0"/>
              </a:rPr>
              <a:t> International Funds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5613"/>
            <a:ext cx="7772400" cy="823912"/>
          </a:xfrm>
        </p:spPr>
        <p:txBody>
          <a:bodyPr/>
          <a:lstStyle/>
          <a:p>
            <a:r>
              <a:rPr lang="en-US" sz="4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Mutual Fund Returns</a:t>
            </a:r>
            <a:r>
              <a:rPr lang="en-US" sz="48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64795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04800" y="2667000"/>
          <a:ext cx="8564563" cy="996950"/>
        </p:xfrm>
        <a:graphic>
          <a:graphicData uri="http://schemas.openxmlformats.org/presentationml/2006/ole">
            <p:oleObj spid="_x0000_s17411" name="Microsoft Equation 3.0" r:id="rId3" imgW="3848100" imgH="4445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5613"/>
            <a:ext cx="8763000" cy="671512"/>
          </a:xfrm>
        </p:spPr>
        <p:txBody>
          <a:bodyPr/>
          <a:lstStyle/>
          <a:p>
            <a:r>
              <a:rPr lang="en-US" sz="3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Taxation of Mutual Fund Income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52400" y="1143000"/>
            <a:ext cx="8839200" cy="505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</a:rPr>
              <a:t> </a:t>
            </a:r>
            <a:r>
              <a:rPr lang="en-US" dirty="0">
                <a:effectLst/>
                <a:cs typeface="Times New Roman" pitchFamily="18" charset="0"/>
              </a:rPr>
              <a:t>Granted “pass-through status” (i.e., taxes paid by investor in the fund, but not by the fund itself) if the fund meets certain requirements including</a:t>
            </a:r>
            <a:r>
              <a:rPr lang="en-US" dirty="0">
                <a:effectLst/>
              </a:rPr>
              <a:t>:</a:t>
            </a: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dirty="0">
                <a:effectLst/>
                <a:cs typeface="Times New Roman" pitchFamily="18" charset="0"/>
              </a:rPr>
              <a:t>At least 90% of all income is distributed to shareholders (in order to avoid “excise tax”, fund must distribute 98% of income in the calendar year in which it was earned)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dirty="0">
                <a:effectLst/>
                <a:cs typeface="Times New Roman" pitchFamily="18" charset="0"/>
              </a:rPr>
              <a:t>Fund receives less than 30% of its gross income from sale of securities held for less than three months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dirty="0">
                <a:effectLst/>
                <a:cs typeface="Times New Roman" pitchFamily="18" charset="0"/>
              </a:rPr>
              <a:t>Fund must meet diversification criteria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086600" cy="1250950"/>
          </a:xfrm>
        </p:spPr>
        <p:txBody>
          <a:bodyPr/>
          <a:lstStyle/>
          <a:p>
            <a:r>
              <a:rPr lang="en-US" sz="3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Mutual Fund Performance Benchmark</a:t>
            </a:r>
            <a:r>
              <a:rPr lang="en-US" sz="38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52400" y="1219200"/>
            <a:ext cx="8839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effectLst/>
                <a:cs typeface="Times New Roman" pitchFamily="18" charset="0"/>
              </a:rPr>
              <a:t>Benchmark for the performance of equity fund managers is the rate of return on the </a:t>
            </a:r>
            <a:r>
              <a:rPr lang="en-US" sz="2400" i="1" dirty="0">
                <a:effectLst/>
                <a:cs typeface="Times New Roman" pitchFamily="18" charset="0"/>
              </a:rPr>
              <a:t>Wilshire 5000 Index</a:t>
            </a:r>
            <a:r>
              <a:rPr lang="en-US" sz="2400" dirty="0">
                <a:effectLst/>
                <a:cs typeface="Times New Roman" pitchFamily="18" charset="0"/>
              </a:rPr>
              <a:t> (a value-weighted index of about 7000 stocks that trade on the NYSE and Amex stock exchanges, and the </a:t>
            </a:r>
            <a:r>
              <a:rPr lang="en-US" sz="2400" dirty="0" err="1">
                <a:effectLst/>
                <a:cs typeface="Times New Roman" pitchFamily="18" charset="0"/>
              </a:rPr>
              <a:t>Nasdaq</a:t>
            </a:r>
            <a:r>
              <a:rPr lang="en-US" sz="2400" dirty="0">
                <a:effectLst/>
                <a:cs typeface="Times New Roman" pitchFamily="18" charset="0"/>
              </a:rPr>
              <a:t> stock market</a:t>
            </a:r>
            <a:endParaRPr lang="en-US" sz="2400" dirty="0">
              <a:effectLst/>
              <a:latin typeface="Courier New pi)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effectLst/>
                <a:cs typeface="Times New Roman" pitchFamily="18" charset="0"/>
              </a:rPr>
              <a:t>Useful benchmark to evaluate professional fund managers because it corresponds to a simple passive investment strategy; however, an imperfect comparison due to: </a:t>
            </a: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sz="2400" u="sng" dirty="0">
                <a:effectLst/>
                <a:cs typeface="Times New Roman" pitchFamily="18" charset="0"/>
              </a:rPr>
              <a:t>Risk Differential</a:t>
            </a:r>
            <a:r>
              <a:rPr lang="en-US" sz="2400" dirty="0">
                <a:effectLst/>
                <a:cs typeface="Times New Roman" pitchFamily="18" charset="0"/>
              </a:rPr>
              <a:t>: the risk of the </a:t>
            </a:r>
            <a:r>
              <a:rPr lang="en-US" sz="2400" i="1" dirty="0">
                <a:effectLst/>
                <a:cs typeface="Times New Roman" pitchFamily="18" charset="0"/>
              </a:rPr>
              <a:t>Wilshire 5000 Index</a:t>
            </a:r>
            <a:r>
              <a:rPr lang="en-US" sz="2400" dirty="0">
                <a:effectLst/>
                <a:cs typeface="Times New Roman" pitchFamily="18" charset="0"/>
              </a:rPr>
              <a:t> may differ significantly from the risk of a specific fund</a:t>
            </a:r>
            <a:endParaRPr lang="en-US" sz="2400" dirty="0">
              <a:effectLst/>
              <a:latin typeface="Courier New pi)" charset="0"/>
              <a:cs typeface="Times New Roman" pitchFamily="18" charset="0"/>
            </a:endParaRP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sz="2400" u="sng" dirty="0">
                <a:effectLst/>
                <a:cs typeface="Times New Roman" pitchFamily="18" charset="0"/>
              </a:rPr>
              <a:t>Expenses</a:t>
            </a:r>
            <a:r>
              <a:rPr lang="en-US" sz="2400" dirty="0">
                <a:effectLst/>
                <a:cs typeface="Times New Roman" pitchFamily="18" charset="0"/>
              </a:rPr>
              <a:t>: a specific fund will incur expenses (e.g., transaction costs, etc.) that the </a:t>
            </a:r>
            <a:r>
              <a:rPr lang="en-US" sz="2400" i="1" dirty="0">
                <a:effectLst/>
                <a:cs typeface="Times New Roman" pitchFamily="18" charset="0"/>
              </a:rPr>
              <a:t>Wilshire 5000 Index</a:t>
            </a:r>
            <a:r>
              <a:rPr lang="en-US" sz="2400" dirty="0">
                <a:effectLst/>
                <a:cs typeface="Times New Roman" pitchFamily="18" charset="0"/>
              </a:rPr>
              <a:t> is not exposed to</a:t>
            </a:r>
            <a:endParaRPr lang="en-US" sz="2400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5613"/>
            <a:ext cx="7772400" cy="762000"/>
          </a:xfrm>
        </p:spPr>
        <p:txBody>
          <a:bodyPr/>
          <a:lstStyle/>
          <a:p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Investment Companies</a:t>
            </a:r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8763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 smtClean="0">
                <a:effectLst/>
              </a:rPr>
              <a:t>A corporation or trust engaged in the business of investing the pooled capital of investors in financial securities. This is most often done either through a closed-end fund or an open-end fund (also referred to as a mutual fund).</a:t>
            </a:r>
            <a:endParaRPr lang="en-US" sz="2400" dirty="0" smtClean="0">
              <a:effectLst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 smtClean="0">
                <a:effectLst/>
                <a:cs typeface="Times New Roman" pitchFamily="18" charset="0"/>
              </a:rPr>
              <a:t>Financial </a:t>
            </a:r>
            <a:r>
              <a:rPr lang="en-US" sz="2400" dirty="0">
                <a:effectLst/>
                <a:cs typeface="Times New Roman" pitchFamily="18" charset="0"/>
              </a:rPr>
              <a:t>intermediaries that collect money from individual investors and invest these funds in a wide range of securities or other assets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effectLst/>
                <a:cs typeface="Times New Roman" pitchFamily="18" charset="0"/>
              </a:rPr>
              <a:t>Perform important functions for individual investors including:</a:t>
            </a: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sz="2400" dirty="0">
                <a:effectLst/>
                <a:cs typeface="Times New Roman" pitchFamily="18" charset="0"/>
              </a:rPr>
              <a:t>Diversification and Divisibility</a:t>
            </a:r>
            <a:endParaRPr lang="en-US" sz="2400" dirty="0">
              <a:effectLst/>
              <a:latin typeface="Courier New pi)" charset="0"/>
              <a:cs typeface="Times New Roman" pitchFamily="18" charset="0"/>
            </a:endParaRP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sz="2400" dirty="0">
                <a:effectLst/>
                <a:cs typeface="Times New Roman" pitchFamily="18" charset="0"/>
              </a:rPr>
              <a:t>Lower Transaction Fees</a:t>
            </a:r>
            <a:endParaRPr lang="en-US" sz="2400" dirty="0">
              <a:effectLst/>
              <a:latin typeface="Courier New pi)" charset="0"/>
              <a:cs typeface="Times New Roman" pitchFamily="18" charset="0"/>
            </a:endParaRP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sz="2400" dirty="0">
                <a:effectLst/>
                <a:cs typeface="Times New Roman" pitchFamily="18" charset="0"/>
              </a:rPr>
              <a:t>Record Keeping and Administration</a:t>
            </a:r>
            <a:endParaRPr lang="en-US" sz="2400" dirty="0">
              <a:effectLst/>
              <a:latin typeface="Courier New pi)" charset="0"/>
              <a:cs typeface="Times New Roman" pitchFamily="18" charset="0"/>
            </a:endParaRP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sz="2400" dirty="0">
                <a:effectLst/>
                <a:cs typeface="Times New Roman" pitchFamily="18" charset="0"/>
              </a:rPr>
              <a:t>Professional Management</a:t>
            </a:r>
            <a:endParaRPr lang="en-US" sz="2400" dirty="0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5613"/>
            <a:ext cx="7772400" cy="762000"/>
          </a:xfrm>
        </p:spPr>
        <p:txBody>
          <a:bodyPr/>
          <a:lstStyle/>
          <a:p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Investment Companies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52400" y="1524000"/>
            <a:ext cx="88392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</a:rPr>
              <a:t> </a:t>
            </a:r>
            <a:r>
              <a:rPr lang="en-US" dirty="0">
                <a:effectLst/>
                <a:cs typeface="Times New Roman" pitchFamily="18" charset="0"/>
              </a:rPr>
              <a:t>Value of each share is called the </a:t>
            </a:r>
            <a:r>
              <a:rPr lang="en-US" b="1" dirty="0">
                <a:effectLst/>
                <a:cs typeface="Times New Roman" pitchFamily="18" charset="0"/>
              </a:rPr>
              <a:t>Net Asset Value</a:t>
            </a:r>
            <a:r>
              <a:rPr lang="en-US" dirty="0">
                <a:effectLst/>
                <a:cs typeface="Times New Roman" pitchFamily="18" charset="0"/>
              </a:rPr>
              <a:t> or </a:t>
            </a:r>
            <a:r>
              <a:rPr lang="en-US" b="1" dirty="0">
                <a:effectLst/>
                <a:cs typeface="Times New Roman" pitchFamily="18" charset="0"/>
              </a:rPr>
              <a:t>NAV </a:t>
            </a:r>
            <a:r>
              <a:rPr lang="en-US" dirty="0">
                <a:effectLst/>
                <a:cs typeface="Times New Roman" pitchFamily="18" charset="0"/>
              </a:rPr>
              <a:t>(equals assets minus liabilities expressed on a per-share basis):</a:t>
            </a:r>
            <a:endParaRPr lang="en-US" dirty="0">
              <a:effectLst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25755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95400" y="3124200"/>
          <a:ext cx="5951538" cy="949325"/>
        </p:xfrm>
        <a:graphic>
          <a:graphicData uri="http://schemas.openxmlformats.org/presentationml/2006/ole">
            <p:oleObj spid="_x0000_s1028" name="Microsoft Equation 3.0" r:id="rId3" imgW="26289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5613"/>
            <a:ext cx="8839200" cy="671512"/>
          </a:xfrm>
        </p:spPr>
        <p:txBody>
          <a:bodyPr/>
          <a:lstStyle/>
          <a:p>
            <a:r>
              <a:rPr lang="en-US" sz="3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Types of Investment Companies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" y="1295400"/>
            <a:ext cx="87630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  <a:cs typeface="Times New Roman" pitchFamily="18" charset="0"/>
              </a:rPr>
              <a:t> </a:t>
            </a:r>
            <a:r>
              <a:rPr lang="en-US" u="sng" dirty="0">
                <a:effectLst/>
                <a:cs typeface="Times New Roman" pitchFamily="18" charset="0"/>
              </a:rPr>
              <a:t>Open-end Investment Companies</a:t>
            </a:r>
            <a:r>
              <a:rPr lang="en-US" dirty="0">
                <a:effectLst/>
                <a:cs typeface="Times New Roman" pitchFamily="18" charset="0"/>
              </a:rPr>
              <a:t> </a:t>
            </a: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 smtClean="0">
                <a:effectLst/>
                <a:cs typeface="Times New Roman" pitchFamily="18" charset="0"/>
              </a:rPr>
              <a:t>-</a:t>
            </a:r>
            <a:r>
              <a:rPr lang="en-US" dirty="0" smtClean="0">
                <a:effectLst/>
              </a:rPr>
              <a:t> This means that managers have to plan and manage the fund to be able to meet the demands for investors who may want their money back at any time.  Open-ended funds are often restricted to investing in </a:t>
            </a:r>
            <a:r>
              <a:rPr lang="en-US" b="1" dirty="0" smtClean="0">
                <a:effectLst/>
              </a:rPr>
              <a:t>liquid</a:t>
            </a:r>
            <a:r>
              <a:rPr lang="en-US" dirty="0" smtClean="0">
                <a:effectLst/>
              </a:rPr>
              <a:t> assets, in other words investments that can be sold at short notice.</a:t>
            </a:r>
            <a:r>
              <a:rPr lang="en-US" dirty="0" smtClean="0">
                <a:effectLst/>
                <a:cs typeface="Times New Roman" pitchFamily="18" charset="0"/>
              </a:rPr>
              <a:t> </a:t>
            </a: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 smtClean="0">
                <a:effectLst/>
                <a:cs typeface="Times New Roman" pitchFamily="18" charset="0"/>
              </a:rPr>
              <a:t>Commonly </a:t>
            </a:r>
            <a:r>
              <a:rPr lang="en-US" dirty="0">
                <a:effectLst/>
                <a:cs typeface="Times New Roman" pitchFamily="18" charset="0"/>
              </a:rPr>
              <a:t>known as Mutual Funds	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Stands ready to redeem or issue shares at NAV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May have “front-load” or “rear-end” sales charges (capped at 8.5% by NASD)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Number of shares constantly changes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5613"/>
            <a:ext cx="8839200" cy="671512"/>
          </a:xfrm>
        </p:spPr>
        <p:txBody>
          <a:bodyPr/>
          <a:lstStyle/>
          <a:p>
            <a:r>
              <a:rPr lang="en-US" sz="3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Types of Investment Companies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52400" y="1209675"/>
            <a:ext cx="8839200" cy="505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  <a:cs typeface="Times New Roman" pitchFamily="18" charset="0"/>
              </a:rPr>
              <a:t>Closed-end Funds</a:t>
            </a: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Number of shares is fixed - Does not redeem or issue shares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Typically, newly issued shares sell for a premium over the NAV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Shortly after being issued, many shares sell at a discount from NAV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A puzzle that much recent financial research has focused on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Usually traded on organized exchanges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5613"/>
            <a:ext cx="8839200" cy="671512"/>
          </a:xfrm>
        </p:spPr>
        <p:txBody>
          <a:bodyPr/>
          <a:lstStyle/>
          <a:p>
            <a:r>
              <a:rPr lang="en-US" sz="3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Types of Investment Companies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" y="1143000"/>
            <a:ext cx="8839200" cy="505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  <a:latin typeface="Courier New pi)" charset="0"/>
                <a:cs typeface="Times New Roman" pitchFamily="18" charset="0"/>
              </a:rPr>
              <a:t> </a:t>
            </a:r>
            <a:r>
              <a:rPr lang="en-US" u="sng" dirty="0">
                <a:effectLst/>
                <a:latin typeface="Courier New pi)" charset="0"/>
                <a:cs typeface="Times New Roman" pitchFamily="18" charset="0"/>
              </a:rPr>
              <a:t>Unit Investment Trusts</a:t>
            </a:r>
            <a:r>
              <a:rPr lang="en-US" dirty="0">
                <a:effectLst/>
                <a:cs typeface="Times New Roman" pitchFamily="18" charset="0"/>
              </a:rPr>
              <a:t> </a:t>
            </a: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Pools of money invested in a portfolio that is fixed for the life of the fund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Units (also called redeemable trust certificates) sold by a sponsor (brokerage firm) to individual investors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Most unit trusts hold fixed-income securities (bonds, etc.)  and expire at their maturity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Most unit investment trusts are invested in tax-exempt securities (municipal bonds)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Individuals may sell units back to trustee at NAV</a:t>
            </a:r>
            <a:r>
              <a:rPr lang="en-US" dirty="0">
                <a:effectLst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5613"/>
            <a:ext cx="8839200" cy="671512"/>
          </a:xfrm>
        </p:spPr>
        <p:txBody>
          <a:bodyPr/>
          <a:lstStyle/>
          <a:p>
            <a:r>
              <a:rPr lang="en-US" sz="3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Types of Investment Companies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" y="1371600"/>
            <a:ext cx="8839200" cy="306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  <a:cs typeface="Times New Roman" pitchFamily="18" charset="0"/>
              </a:rPr>
              <a:t>Commingled Funds </a:t>
            </a:r>
            <a:endParaRPr lang="en-US" u="sng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Used by trust departments among others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Partnership of investors that pool their funds with a management firm (e.g., bank)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Similar to open-end funds except units are traded rather than shares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5613"/>
            <a:ext cx="8839200" cy="671512"/>
          </a:xfrm>
        </p:spPr>
        <p:txBody>
          <a:bodyPr/>
          <a:lstStyle/>
          <a:p>
            <a:r>
              <a:rPr lang="en-US" sz="3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Types of Investment Companies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2400" y="1371600"/>
            <a:ext cx="88392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  <a:cs typeface="Times New Roman" pitchFamily="18" charset="0"/>
              </a:rPr>
              <a:t>Real Estate Investment Trusts (REITs)</a:t>
            </a:r>
            <a:endParaRPr lang="en-US" u="sng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Similar to a closed-end fund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Invest in real estate or loans secured by real estate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effectLst/>
                <a:cs typeface="Times New Roman" pitchFamily="18" charset="0"/>
              </a:rPr>
              <a:t>- Exempt from taxes as long as at least 95% of their taxable income is distributed to shareholders; however, these distributions (dividends) are taxable as personal income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5613"/>
            <a:ext cx="7772400" cy="823912"/>
          </a:xfrm>
        </p:spPr>
        <p:txBody>
          <a:bodyPr/>
          <a:lstStyle/>
          <a:p>
            <a:r>
              <a:rPr lang="en-US" sz="4800" u="sng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Mutual Funds Types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68580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</a:rPr>
              <a:t> </a:t>
            </a:r>
            <a:r>
              <a:rPr lang="en-US" dirty="0">
                <a:effectLst/>
                <a:cs typeface="Times New Roman" pitchFamily="18" charset="0"/>
              </a:rPr>
              <a:t>Money Market Funds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ffectLst/>
                <a:cs typeface="Times New Roman" pitchFamily="18" charset="0"/>
              </a:rPr>
              <a:t> Equity Funds:</a:t>
            </a: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dirty="0">
                <a:effectLst/>
              </a:rPr>
              <a:t> </a:t>
            </a:r>
            <a:r>
              <a:rPr lang="en-US" dirty="0">
                <a:effectLst/>
                <a:cs typeface="Times New Roman" pitchFamily="18" charset="0"/>
              </a:rPr>
              <a:t>Maximum Capital Gain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dirty="0">
                <a:effectLst/>
                <a:cs typeface="Times New Roman" pitchFamily="18" charset="0"/>
              </a:rPr>
              <a:t>Growth</a:t>
            </a: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dirty="0">
                <a:effectLst/>
                <a:cs typeface="Times New Roman" pitchFamily="18" charset="0"/>
              </a:rPr>
              <a:t>Growth and Income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dirty="0">
                <a:effectLst/>
                <a:cs typeface="Times New Roman" pitchFamily="18" charset="0"/>
              </a:rPr>
              <a:t>Income</a:t>
            </a:r>
            <a:endParaRPr lang="en-US" dirty="0">
              <a:effectLst/>
              <a:latin typeface="Courier New pi)" charset="0"/>
              <a:cs typeface="Times New Roman" pitchFamily="18" charset="0"/>
            </a:endParaRPr>
          </a:p>
          <a:p>
            <a:pPr marL="1828800" lvl="3" indent="-4572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en-US" dirty="0">
                <a:effectLst/>
                <a:cs typeface="Times New Roman" pitchFamily="18" charset="0"/>
              </a:rPr>
              <a:t>Income and Security</a:t>
            </a:r>
            <a:r>
              <a:rPr lang="en-US" dirty="0">
                <a:effectLst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593</Words>
  <Application>Microsoft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Microsoft Equation 3.0</vt:lpstr>
      <vt:lpstr>Mutual Funds and Other Investment Companies </vt:lpstr>
      <vt:lpstr>Investment Companies </vt:lpstr>
      <vt:lpstr>Investment Companies</vt:lpstr>
      <vt:lpstr>Types of Investment Companies</vt:lpstr>
      <vt:lpstr>Types of Investment Companies</vt:lpstr>
      <vt:lpstr>Types of Investment Companies</vt:lpstr>
      <vt:lpstr>Types of Investment Companies</vt:lpstr>
      <vt:lpstr>Types of Investment Companies</vt:lpstr>
      <vt:lpstr>Mutual Funds Types</vt:lpstr>
      <vt:lpstr>Mutual Funds Types</vt:lpstr>
      <vt:lpstr>Mutual Fund Returns </vt:lpstr>
      <vt:lpstr>Taxation of Mutual Fund Income </vt:lpstr>
      <vt:lpstr>Mutual Fund Performance Benchmark </vt:lpstr>
    </vt:vector>
  </TitlesOfParts>
  <Company>N/A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Mutual Funds and Other Investment Companies</dc:title>
  <dc:creator>Andy Hamer</dc:creator>
  <cp:lastModifiedBy>Manish</cp:lastModifiedBy>
  <cp:revision>11</cp:revision>
  <dcterms:created xsi:type="dcterms:W3CDTF">2002-09-13T22:23:10Z</dcterms:created>
  <dcterms:modified xsi:type="dcterms:W3CDTF">2018-08-09T04:52:21Z</dcterms:modified>
</cp:coreProperties>
</file>