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handoutMasterIdLst>
    <p:handoutMasterId r:id="rId23"/>
  </p:handoutMasterIdLst>
  <p:sldIdLst>
    <p:sldId id="256" r:id="rId2"/>
    <p:sldId id="257" r:id="rId3"/>
    <p:sldId id="277" r:id="rId4"/>
    <p:sldId id="258" r:id="rId5"/>
    <p:sldId id="259" r:id="rId6"/>
    <p:sldId id="260" r:id="rId7"/>
    <p:sldId id="261" r:id="rId8"/>
    <p:sldId id="262" r:id="rId9"/>
    <p:sldId id="263" r:id="rId10"/>
    <p:sldId id="264" r:id="rId11"/>
    <p:sldId id="274" r:id="rId12"/>
    <p:sldId id="265" r:id="rId13"/>
    <p:sldId id="266" r:id="rId14"/>
    <p:sldId id="267" r:id="rId15"/>
    <p:sldId id="268" r:id="rId16"/>
    <p:sldId id="275" r:id="rId17"/>
    <p:sldId id="269" r:id="rId18"/>
    <p:sldId id="270" r:id="rId19"/>
    <p:sldId id="276" r:id="rId20"/>
    <p:sldId id="278"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7342C327-FCA5-43C1-A45E-586DDF733647}" type="datetimeFigureOut">
              <a:rPr lang="en-IN" smtClean="0"/>
              <a:pPr/>
              <a:t>19-09-2017</a:t>
            </a:fld>
            <a:endParaRPr lang="en-IN"/>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DB3D79E-BDC0-458C-8077-97719A6BC476}" type="slidenum">
              <a:rPr lang="en-IN" smtClean="0"/>
              <a:pPr/>
              <a:t>‹#›</a:t>
            </a:fld>
            <a:endParaRPr lang="en-I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7EA497-92DB-401E-8BBF-24F665BD8EAF}" type="datetimeFigureOut">
              <a:rPr lang="en-IN" smtClean="0"/>
              <a:pPr/>
              <a:t>19-09-2017</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57FA81-13B8-4345-815E-0D4119576C3E}"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21AB725-A6D0-4F62-9269-E478765FC635}" type="datetimeFigureOut">
              <a:rPr lang="en-IN" smtClean="0"/>
              <a:pPr/>
              <a:t>19-09-2017</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A8CC041-FECD-4170-ACDB-F6FE2D835739}" type="slidenum">
              <a:rPr lang="en-IN" smtClean="0"/>
              <a:pPr/>
              <a:t>‹#›</a:t>
            </a:fld>
            <a:endParaRPr lang="en-IN"/>
          </a:p>
        </p:txBody>
      </p:sp>
    </p:spTree>
  </p:cSld>
  <p:clrMapOvr>
    <a:masterClrMapping/>
  </p:clrMapOvr>
  <p:transition>
    <p:pull dir="u"/>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1AB725-A6D0-4F62-9269-E478765FC635}" type="datetimeFigureOut">
              <a:rPr lang="en-IN" smtClean="0"/>
              <a:pPr/>
              <a:t>19-09-2017</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8CC041-FECD-4170-ACDB-F6FE2D835739}"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ransition>
    <p:pull dir="u"/>
  </p:transition>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5536" y="1928802"/>
            <a:ext cx="8305800" cy="4469754"/>
          </a:xfrm>
        </p:spPr>
        <p:txBody>
          <a:bodyPr/>
          <a:lstStyle/>
          <a:p>
            <a:r>
              <a:rPr lang="en-IN" sz="4000" b="1" dirty="0" smtClean="0">
                <a:solidFill>
                  <a:schemeClr val="tx1"/>
                </a:solidFill>
              </a:rPr>
              <a:t>QUASI-CONTRACT                                  </a:t>
            </a:r>
          </a:p>
          <a:p>
            <a:endParaRPr lang="en-IN" sz="4000" b="1" dirty="0" smtClean="0">
              <a:solidFill>
                <a:schemeClr val="tx1"/>
              </a:solidFill>
            </a:endParaRPr>
          </a:p>
          <a:p>
            <a:r>
              <a:rPr lang="en-IN" sz="2000" b="1" dirty="0" smtClean="0">
                <a:solidFill>
                  <a:schemeClr val="tx1"/>
                </a:solidFill>
              </a:rPr>
              <a:t>                                                         </a:t>
            </a:r>
          </a:p>
          <a:p>
            <a:r>
              <a:rPr lang="en-IN" sz="2000" b="1" dirty="0" smtClean="0">
                <a:solidFill>
                  <a:schemeClr val="tx1"/>
                </a:solidFill>
              </a:rPr>
              <a:t>                                                     </a:t>
            </a:r>
          </a:p>
          <a:p>
            <a:endParaRPr lang="en-IN" sz="2000" b="1" dirty="0" smtClean="0">
              <a:solidFill>
                <a:schemeClr val="tx1"/>
              </a:solidFill>
            </a:endParaRPr>
          </a:p>
          <a:p>
            <a:r>
              <a:rPr lang="en-IN" sz="2000" b="1" dirty="0" smtClean="0">
                <a:solidFill>
                  <a:schemeClr val="tx1"/>
                </a:solidFill>
              </a:rPr>
              <a:t>                                                                  </a:t>
            </a:r>
          </a:p>
          <a:p>
            <a:endParaRPr lang="en-IN" sz="2000" b="1" dirty="0">
              <a:solidFill>
                <a:schemeClr val="tx1"/>
              </a:solidFill>
            </a:endParaRPr>
          </a:p>
          <a:p>
            <a:endParaRPr lang="en-IN" sz="2000" b="1" dirty="0" smtClean="0">
              <a:solidFill>
                <a:schemeClr val="tx1"/>
              </a:solidFill>
            </a:endParaRPr>
          </a:p>
          <a:p>
            <a:r>
              <a:rPr lang="en-IN" sz="2000" b="1" dirty="0">
                <a:solidFill>
                  <a:schemeClr val="tx1"/>
                </a:solidFill>
              </a:rPr>
              <a:t>	</a:t>
            </a:r>
            <a:r>
              <a:rPr lang="en-IN" sz="2000" b="1" dirty="0" smtClean="0">
                <a:solidFill>
                  <a:schemeClr val="tx1"/>
                </a:solidFill>
              </a:rPr>
              <a:t>				  Dr. Manish </a:t>
            </a:r>
            <a:r>
              <a:rPr lang="en-IN" sz="2000" b="1" dirty="0" err="1" smtClean="0">
                <a:solidFill>
                  <a:schemeClr val="tx1"/>
                </a:solidFill>
              </a:rPr>
              <a:t>Dadhich</a:t>
            </a:r>
            <a:endParaRPr lang="en-IN" sz="2000" b="1" dirty="0" smtClean="0">
              <a:solidFill>
                <a:schemeClr val="tx1"/>
              </a:solidFill>
            </a:endParaRPr>
          </a:p>
          <a:p>
            <a:endParaRPr lang="en-IN" sz="4000" b="1" dirty="0">
              <a:solidFill>
                <a:schemeClr val="tx1"/>
              </a:solidFill>
            </a:endParaRPr>
          </a:p>
        </p:txBody>
      </p:sp>
    </p:spTree>
  </p:cSld>
  <p:clrMapOvr>
    <a:masterClrMapping/>
  </p:clrMapOvr>
  <p:transition advTm="14000">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by="(-#ppt_w*2)" calcmode="lin" valueType="num">
                                      <p:cBhvr rctx="PPT">
                                        <p:cTn id="7" dur="500" autoRev="1" fill="hold">
                                          <p:stCondLst>
                                            <p:cond delay="0"/>
                                          </p:stCondLst>
                                        </p:cTn>
                                        <p:tgtEl>
                                          <p:spTgt spid="3">
                                            <p:txEl>
                                              <p:pRg st="0" end="0"/>
                                            </p:txEl>
                                          </p:spTgt>
                                        </p:tgtEl>
                                        <p:attrNameLst>
                                          <p:attrName>ppt_w</p:attrName>
                                        </p:attrNameLst>
                                      </p:cBhvr>
                                    </p:anim>
                                    <p:anim by="(#ppt_w*0.50)" calcmode="lin" valueType="num">
                                      <p:cBhvr>
                                        <p:cTn id="8" dur="500" decel="50000" autoRev="1" fill="hold">
                                          <p:stCondLst>
                                            <p:cond delay="0"/>
                                          </p:stCondLst>
                                        </p:cTn>
                                        <p:tgtEl>
                                          <p:spTgt spid="3">
                                            <p:txEl>
                                              <p:pRg st="0" end="0"/>
                                            </p:txEl>
                                          </p:spTgt>
                                        </p:tgtEl>
                                        <p:attrNameLst>
                                          <p:attrName>ppt_x</p:attrName>
                                        </p:attrNameLst>
                                      </p:cBhvr>
                                    </p:anim>
                                    <p:anim from="(-#ppt_h/2)" to="(#ppt_y)" calcmode="lin" valueType="num">
                                      <p:cBhvr>
                                        <p:cTn id="9" dur="1000" fill="hold">
                                          <p:stCondLst>
                                            <p:cond delay="0"/>
                                          </p:stCondLst>
                                        </p:cTn>
                                        <p:tgtEl>
                                          <p:spTgt spid="3">
                                            <p:txEl>
                                              <p:pRg st="0" end="0"/>
                                            </p:txEl>
                                          </p:spTgt>
                                        </p:tgtEl>
                                        <p:attrNameLst>
                                          <p:attrName>ppt_y</p:attrName>
                                        </p:attrNameLst>
                                      </p:cBhvr>
                                    </p:anim>
                                    <p:animRot by="21600000">
                                      <p:cBhvr>
                                        <p:cTn id="10" dur="1000" fill="hold">
                                          <p:stCondLst>
                                            <p:cond delay="0"/>
                                          </p:stCondLst>
                                        </p:cTn>
                                        <p:tgtEl>
                                          <p:spTgt spid="3">
                                            <p:txEl>
                                              <p:pRg st="0" end="0"/>
                                            </p:txEl>
                                          </p:spTgt>
                                        </p:tgtEl>
                                        <p:attrNameLst>
                                          <p:attrName>r</p:attrName>
                                        </p:attrNameLst>
                                      </p:cBhvr>
                                    </p:animRot>
                                  </p:childTnLst>
                                </p:cTn>
                              </p:par>
                              <p:par>
                                <p:cTn id="11" presetID="56" presetClass="entr" presetSubtype="0" fill="hold" nodeType="withEffect">
                                  <p:stCondLst>
                                    <p:cond delay="0"/>
                                  </p:stCondLst>
                                  <p:iterate type="lt">
                                    <p:tmPct val="10000"/>
                                  </p:iterate>
                                  <p:childTnLst>
                                    <p:set>
                                      <p:cBhvr>
                                        <p:cTn id="12" dur="1" fill="hold">
                                          <p:stCondLst>
                                            <p:cond delay="0"/>
                                          </p:stCondLst>
                                        </p:cTn>
                                        <p:tgtEl>
                                          <p:spTgt spid="3">
                                            <p:txEl>
                                              <p:pRg st="2" end="2"/>
                                            </p:txEl>
                                          </p:spTgt>
                                        </p:tgtEl>
                                        <p:attrNameLst>
                                          <p:attrName>style.visibility</p:attrName>
                                        </p:attrNameLst>
                                      </p:cBhvr>
                                      <p:to>
                                        <p:strVal val="visible"/>
                                      </p:to>
                                    </p:set>
                                    <p:anim by="(-#ppt_w*2)" calcmode="lin" valueType="num">
                                      <p:cBhvr rctx="PPT">
                                        <p:cTn id="13" dur="500" autoRev="1" fill="hold">
                                          <p:stCondLst>
                                            <p:cond delay="0"/>
                                          </p:stCondLst>
                                        </p:cTn>
                                        <p:tgtEl>
                                          <p:spTgt spid="3">
                                            <p:txEl>
                                              <p:pRg st="2" end="2"/>
                                            </p:txEl>
                                          </p:spTgt>
                                        </p:tgtEl>
                                        <p:attrNameLst>
                                          <p:attrName>ppt_w</p:attrName>
                                        </p:attrNameLst>
                                      </p:cBhvr>
                                    </p:anim>
                                    <p:anim by="(#ppt_w*0.50)" calcmode="lin" valueType="num">
                                      <p:cBhvr>
                                        <p:cTn id="14" dur="500" decel="50000" autoRev="1" fill="hold">
                                          <p:stCondLst>
                                            <p:cond delay="0"/>
                                          </p:stCondLst>
                                        </p:cTn>
                                        <p:tgtEl>
                                          <p:spTgt spid="3">
                                            <p:txEl>
                                              <p:pRg st="2" end="2"/>
                                            </p:txEl>
                                          </p:spTgt>
                                        </p:tgtEl>
                                        <p:attrNameLst>
                                          <p:attrName>ppt_x</p:attrName>
                                        </p:attrNameLst>
                                      </p:cBhvr>
                                    </p:anim>
                                    <p:anim from="(-#ppt_h/2)" to="(#ppt_y)" calcmode="lin" valueType="num">
                                      <p:cBhvr>
                                        <p:cTn id="15" dur="1000" fill="hold">
                                          <p:stCondLst>
                                            <p:cond delay="0"/>
                                          </p:stCondLst>
                                        </p:cTn>
                                        <p:tgtEl>
                                          <p:spTgt spid="3">
                                            <p:txEl>
                                              <p:pRg st="2" end="2"/>
                                            </p:txEl>
                                          </p:spTgt>
                                        </p:tgtEl>
                                        <p:attrNameLst>
                                          <p:attrName>ppt_y</p:attrName>
                                        </p:attrNameLst>
                                      </p:cBhvr>
                                    </p:anim>
                                    <p:animRot by="21600000">
                                      <p:cBhvr>
                                        <p:cTn id="16" dur="1000" fill="hold">
                                          <p:stCondLst>
                                            <p:cond delay="0"/>
                                          </p:stCondLst>
                                        </p:cTn>
                                        <p:tgtEl>
                                          <p:spTgt spid="3">
                                            <p:txEl>
                                              <p:pRg st="2" end="2"/>
                                            </p:txEl>
                                          </p:spTgt>
                                        </p:tgtEl>
                                        <p:attrNameLst>
                                          <p:attrName>r</p:attrName>
                                        </p:attrNameLst>
                                      </p:cBhvr>
                                    </p:animRot>
                                  </p:childTnLst>
                                </p:cTn>
                              </p:par>
                              <p:par>
                                <p:cTn id="17" presetID="56" presetClass="entr" presetSubtype="0" fill="hold" nodeType="withEffect">
                                  <p:stCondLst>
                                    <p:cond delay="0"/>
                                  </p:stCondLst>
                                  <p:iterate type="lt">
                                    <p:tmPct val="10000"/>
                                  </p:iterate>
                                  <p:childTnLst>
                                    <p:set>
                                      <p:cBhvr>
                                        <p:cTn id="18" dur="1" fill="hold">
                                          <p:stCondLst>
                                            <p:cond delay="0"/>
                                          </p:stCondLst>
                                        </p:cTn>
                                        <p:tgtEl>
                                          <p:spTgt spid="3">
                                            <p:txEl>
                                              <p:pRg st="3" end="3"/>
                                            </p:txEl>
                                          </p:spTgt>
                                        </p:tgtEl>
                                        <p:attrNameLst>
                                          <p:attrName>style.visibility</p:attrName>
                                        </p:attrNameLst>
                                      </p:cBhvr>
                                      <p:to>
                                        <p:strVal val="visible"/>
                                      </p:to>
                                    </p:set>
                                    <p:anim by="(-#ppt_w*2)" calcmode="lin" valueType="num">
                                      <p:cBhvr rctx="PPT">
                                        <p:cTn id="19" dur="500" autoRev="1" fill="hold">
                                          <p:stCondLst>
                                            <p:cond delay="0"/>
                                          </p:stCondLst>
                                        </p:cTn>
                                        <p:tgtEl>
                                          <p:spTgt spid="3">
                                            <p:txEl>
                                              <p:pRg st="3" end="3"/>
                                            </p:txEl>
                                          </p:spTgt>
                                        </p:tgtEl>
                                        <p:attrNameLst>
                                          <p:attrName>ppt_w</p:attrName>
                                        </p:attrNameLst>
                                      </p:cBhvr>
                                    </p:anim>
                                    <p:anim by="(#ppt_w*0.50)" calcmode="lin" valueType="num">
                                      <p:cBhvr>
                                        <p:cTn id="20" dur="500" decel="50000" autoRev="1" fill="hold">
                                          <p:stCondLst>
                                            <p:cond delay="0"/>
                                          </p:stCondLst>
                                        </p:cTn>
                                        <p:tgtEl>
                                          <p:spTgt spid="3">
                                            <p:txEl>
                                              <p:pRg st="3" end="3"/>
                                            </p:txEl>
                                          </p:spTgt>
                                        </p:tgtEl>
                                        <p:attrNameLst>
                                          <p:attrName>ppt_x</p:attrName>
                                        </p:attrNameLst>
                                      </p:cBhvr>
                                    </p:anim>
                                    <p:anim from="(-#ppt_h/2)" to="(#ppt_y)" calcmode="lin" valueType="num">
                                      <p:cBhvr>
                                        <p:cTn id="21" dur="1000" fill="hold">
                                          <p:stCondLst>
                                            <p:cond delay="0"/>
                                          </p:stCondLst>
                                        </p:cTn>
                                        <p:tgtEl>
                                          <p:spTgt spid="3">
                                            <p:txEl>
                                              <p:pRg st="3" end="3"/>
                                            </p:txEl>
                                          </p:spTgt>
                                        </p:tgtEl>
                                        <p:attrNameLst>
                                          <p:attrName>ppt_y</p:attrName>
                                        </p:attrNameLst>
                                      </p:cBhvr>
                                    </p:anim>
                                    <p:animRot by="21600000">
                                      <p:cBhvr>
                                        <p:cTn id="22" dur="1000" fill="hold">
                                          <p:stCondLst>
                                            <p:cond delay="0"/>
                                          </p:stCondLst>
                                        </p:cTn>
                                        <p:tgtEl>
                                          <p:spTgt spid="3">
                                            <p:txEl>
                                              <p:pRg st="3" end="3"/>
                                            </p:txEl>
                                          </p:spTgt>
                                        </p:tgtEl>
                                        <p:attrNameLst>
                                          <p:attrName>r</p:attrName>
                                        </p:attrNameLst>
                                      </p:cBhvr>
                                    </p:animRot>
                                  </p:childTnLst>
                                </p:cTn>
                              </p:par>
                              <p:par>
                                <p:cTn id="23" presetID="56" presetClass="entr" presetSubtype="0" fill="hold" nodeType="withEffect">
                                  <p:stCondLst>
                                    <p:cond delay="0"/>
                                  </p:stCondLst>
                                  <p:iterate type="lt">
                                    <p:tmPct val="10000"/>
                                  </p:iterate>
                                  <p:childTnLst>
                                    <p:set>
                                      <p:cBhvr>
                                        <p:cTn id="24" dur="1" fill="hold">
                                          <p:stCondLst>
                                            <p:cond delay="0"/>
                                          </p:stCondLst>
                                        </p:cTn>
                                        <p:tgtEl>
                                          <p:spTgt spid="3">
                                            <p:txEl>
                                              <p:pRg st="5" end="5"/>
                                            </p:txEl>
                                          </p:spTgt>
                                        </p:tgtEl>
                                        <p:attrNameLst>
                                          <p:attrName>style.visibility</p:attrName>
                                        </p:attrNameLst>
                                      </p:cBhvr>
                                      <p:to>
                                        <p:strVal val="visible"/>
                                      </p:to>
                                    </p:set>
                                    <p:anim by="(-#ppt_w*2)" calcmode="lin" valueType="num">
                                      <p:cBhvr rctx="PPT">
                                        <p:cTn id="25" dur="500" autoRev="1" fill="hold">
                                          <p:stCondLst>
                                            <p:cond delay="0"/>
                                          </p:stCondLst>
                                        </p:cTn>
                                        <p:tgtEl>
                                          <p:spTgt spid="3">
                                            <p:txEl>
                                              <p:pRg st="5" end="5"/>
                                            </p:txEl>
                                          </p:spTgt>
                                        </p:tgtEl>
                                        <p:attrNameLst>
                                          <p:attrName>ppt_w</p:attrName>
                                        </p:attrNameLst>
                                      </p:cBhvr>
                                    </p:anim>
                                    <p:anim by="(#ppt_w*0.50)" calcmode="lin" valueType="num">
                                      <p:cBhvr>
                                        <p:cTn id="26" dur="500" decel="50000" autoRev="1" fill="hold">
                                          <p:stCondLst>
                                            <p:cond delay="0"/>
                                          </p:stCondLst>
                                        </p:cTn>
                                        <p:tgtEl>
                                          <p:spTgt spid="3">
                                            <p:txEl>
                                              <p:pRg st="5" end="5"/>
                                            </p:txEl>
                                          </p:spTgt>
                                        </p:tgtEl>
                                        <p:attrNameLst>
                                          <p:attrName>ppt_x</p:attrName>
                                        </p:attrNameLst>
                                      </p:cBhvr>
                                    </p:anim>
                                    <p:anim from="(-#ppt_h/2)" to="(#ppt_y)" calcmode="lin" valueType="num">
                                      <p:cBhvr>
                                        <p:cTn id="27" dur="1000" fill="hold">
                                          <p:stCondLst>
                                            <p:cond delay="0"/>
                                          </p:stCondLst>
                                        </p:cTn>
                                        <p:tgtEl>
                                          <p:spTgt spid="3">
                                            <p:txEl>
                                              <p:pRg st="5" end="5"/>
                                            </p:txEl>
                                          </p:spTgt>
                                        </p:tgtEl>
                                        <p:attrNameLst>
                                          <p:attrName>ppt_y</p:attrName>
                                        </p:attrNameLst>
                                      </p:cBhvr>
                                    </p:anim>
                                    <p:animRot by="21600000">
                                      <p:cBhvr>
                                        <p:cTn id="28" dur="1000" fill="hold">
                                          <p:stCondLst>
                                            <p:cond delay="0"/>
                                          </p:stCondLst>
                                        </p:cTn>
                                        <p:tgtEl>
                                          <p:spTgt spid="3">
                                            <p:txEl>
                                              <p:pRg st="5" end="5"/>
                                            </p:txEl>
                                          </p:spTgt>
                                        </p:tgtEl>
                                        <p:attrNameLst>
                                          <p:attrName>r</p:attrName>
                                        </p:attrNameLst>
                                      </p:cBhvr>
                                    </p:animRot>
                                  </p:childTnLst>
                                </p:cTn>
                              </p:par>
                              <p:par>
                                <p:cTn id="29" presetID="56" presetClass="entr" presetSubtype="0" fill="hold" nodeType="withEffect">
                                  <p:stCondLst>
                                    <p:cond delay="0"/>
                                  </p:stCondLst>
                                  <p:iterate type="lt">
                                    <p:tmPct val="10000"/>
                                  </p:iterate>
                                  <p:childTnLst>
                                    <p:set>
                                      <p:cBhvr>
                                        <p:cTn id="30" dur="1" fill="hold">
                                          <p:stCondLst>
                                            <p:cond delay="0"/>
                                          </p:stCondLst>
                                        </p:cTn>
                                        <p:tgtEl>
                                          <p:spTgt spid="3">
                                            <p:txEl>
                                              <p:pRg st="8" end="8"/>
                                            </p:txEl>
                                          </p:spTgt>
                                        </p:tgtEl>
                                        <p:attrNameLst>
                                          <p:attrName>style.visibility</p:attrName>
                                        </p:attrNameLst>
                                      </p:cBhvr>
                                      <p:to>
                                        <p:strVal val="visible"/>
                                      </p:to>
                                    </p:set>
                                    <p:anim by="(-#ppt_w*2)" calcmode="lin" valueType="num">
                                      <p:cBhvr rctx="PPT">
                                        <p:cTn id="31" dur="500" autoRev="1" fill="hold">
                                          <p:stCondLst>
                                            <p:cond delay="0"/>
                                          </p:stCondLst>
                                        </p:cTn>
                                        <p:tgtEl>
                                          <p:spTgt spid="3">
                                            <p:txEl>
                                              <p:pRg st="8" end="8"/>
                                            </p:txEl>
                                          </p:spTgt>
                                        </p:tgtEl>
                                        <p:attrNameLst>
                                          <p:attrName>ppt_w</p:attrName>
                                        </p:attrNameLst>
                                      </p:cBhvr>
                                    </p:anim>
                                    <p:anim by="(#ppt_w*0.50)" calcmode="lin" valueType="num">
                                      <p:cBhvr>
                                        <p:cTn id="32" dur="500" decel="50000" autoRev="1" fill="hold">
                                          <p:stCondLst>
                                            <p:cond delay="0"/>
                                          </p:stCondLst>
                                        </p:cTn>
                                        <p:tgtEl>
                                          <p:spTgt spid="3">
                                            <p:txEl>
                                              <p:pRg st="8" end="8"/>
                                            </p:txEl>
                                          </p:spTgt>
                                        </p:tgtEl>
                                        <p:attrNameLst>
                                          <p:attrName>ppt_x</p:attrName>
                                        </p:attrNameLst>
                                      </p:cBhvr>
                                    </p:anim>
                                    <p:anim from="(-#ppt_h/2)" to="(#ppt_y)" calcmode="lin" valueType="num">
                                      <p:cBhvr>
                                        <p:cTn id="33" dur="1000" fill="hold">
                                          <p:stCondLst>
                                            <p:cond delay="0"/>
                                          </p:stCondLst>
                                        </p:cTn>
                                        <p:tgtEl>
                                          <p:spTgt spid="3">
                                            <p:txEl>
                                              <p:pRg st="8" end="8"/>
                                            </p:txEl>
                                          </p:spTgt>
                                        </p:tgtEl>
                                        <p:attrNameLst>
                                          <p:attrName>ppt_y</p:attrName>
                                        </p:attrNameLst>
                                      </p:cBhvr>
                                    </p:anim>
                                    <p:animRot by="21600000">
                                      <p:cBhvr>
                                        <p:cTn id="34" dur="1000" fill="hold">
                                          <p:stCondLst>
                                            <p:cond delay="0"/>
                                          </p:stCondLst>
                                        </p:cTn>
                                        <p:tgtEl>
                                          <p:spTgt spid="3">
                                            <p:txEl>
                                              <p:pRg st="8" end="8"/>
                                            </p:txEl>
                                          </p:spTgt>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2" presetClass="exit" presetSubtype="4" fill="hold" nodeType="clickEffect">
                                  <p:stCondLst>
                                    <p:cond delay="0"/>
                                  </p:stCondLst>
                                  <p:iterate type="lt">
                                    <p:tmPct val="0"/>
                                  </p:iterate>
                                  <p:childTnLst>
                                    <p:anim calcmode="lin" valueType="num">
                                      <p:cBhvr additive="base">
                                        <p:cTn id="38"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39" dur="500"/>
                                        <p:tgtEl>
                                          <p:spTgt spid="3">
                                            <p:txEl>
                                              <p:pRg st="0" end="0"/>
                                            </p:txEl>
                                          </p:spTgt>
                                        </p:tgtEl>
                                        <p:attrNameLst>
                                          <p:attrName>ppt_y</p:attrName>
                                        </p:attrNameLst>
                                      </p:cBhvr>
                                      <p:tavLst>
                                        <p:tav tm="0">
                                          <p:val>
                                            <p:strVal val="ppt_y"/>
                                          </p:val>
                                        </p:tav>
                                        <p:tav tm="100000">
                                          <p:val>
                                            <p:strVal val="1+ppt_h/2"/>
                                          </p:val>
                                        </p:tav>
                                      </p:tavLst>
                                    </p:anim>
                                    <p:set>
                                      <p:cBhvr>
                                        <p:cTn id="40" dur="1" fill="hold">
                                          <p:stCondLst>
                                            <p:cond delay="499"/>
                                          </p:stCondLst>
                                        </p:cTn>
                                        <p:tgtEl>
                                          <p:spTgt spid="3">
                                            <p:txEl>
                                              <p:pRg st="0" end="0"/>
                                            </p:txEl>
                                          </p:spTgt>
                                        </p:tgtEl>
                                        <p:attrNameLst>
                                          <p:attrName>style.visibility</p:attrName>
                                        </p:attrNameLst>
                                      </p:cBhvr>
                                      <p:to>
                                        <p:strVal val="hidden"/>
                                      </p:to>
                                    </p:set>
                                  </p:childTnLst>
                                </p:cTn>
                              </p:par>
                              <p:par>
                                <p:cTn id="41" presetID="2" presetClass="exit" presetSubtype="4" fill="hold" nodeType="withEffect">
                                  <p:stCondLst>
                                    <p:cond delay="0"/>
                                  </p:stCondLst>
                                  <p:iterate type="lt">
                                    <p:tmPct val="0"/>
                                  </p:iterate>
                                  <p:childTnLst>
                                    <p:anim calcmode="lin" valueType="num">
                                      <p:cBhvr additive="base">
                                        <p:cTn id="42"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43" dur="500"/>
                                        <p:tgtEl>
                                          <p:spTgt spid="3">
                                            <p:txEl>
                                              <p:pRg st="2" end="2"/>
                                            </p:txEl>
                                          </p:spTgt>
                                        </p:tgtEl>
                                        <p:attrNameLst>
                                          <p:attrName>ppt_y</p:attrName>
                                        </p:attrNameLst>
                                      </p:cBhvr>
                                      <p:tavLst>
                                        <p:tav tm="0">
                                          <p:val>
                                            <p:strVal val="ppt_y"/>
                                          </p:val>
                                        </p:tav>
                                        <p:tav tm="100000">
                                          <p:val>
                                            <p:strVal val="1+ppt_h/2"/>
                                          </p:val>
                                        </p:tav>
                                      </p:tavLst>
                                    </p:anim>
                                    <p:set>
                                      <p:cBhvr>
                                        <p:cTn id="44" dur="1" fill="hold">
                                          <p:stCondLst>
                                            <p:cond delay="499"/>
                                          </p:stCondLst>
                                        </p:cTn>
                                        <p:tgtEl>
                                          <p:spTgt spid="3">
                                            <p:txEl>
                                              <p:pRg st="2" end="2"/>
                                            </p:txEl>
                                          </p:spTgt>
                                        </p:tgtEl>
                                        <p:attrNameLst>
                                          <p:attrName>style.visibility</p:attrName>
                                        </p:attrNameLst>
                                      </p:cBhvr>
                                      <p:to>
                                        <p:strVal val="hidden"/>
                                      </p:to>
                                    </p:set>
                                  </p:childTnLst>
                                </p:cTn>
                              </p:par>
                              <p:par>
                                <p:cTn id="45" presetID="2" presetClass="exit" presetSubtype="4" fill="hold" nodeType="withEffect">
                                  <p:stCondLst>
                                    <p:cond delay="0"/>
                                  </p:stCondLst>
                                  <p:iterate type="lt">
                                    <p:tmPct val="0"/>
                                  </p:iterate>
                                  <p:childTnLst>
                                    <p:anim calcmode="lin" valueType="num">
                                      <p:cBhvr additive="base">
                                        <p:cTn id="46"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47" dur="500"/>
                                        <p:tgtEl>
                                          <p:spTgt spid="3">
                                            <p:txEl>
                                              <p:pRg st="3" end="3"/>
                                            </p:txEl>
                                          </p:spTgt>
                                        </p:tgtEl>
                                        <p:attrNameLst>
                                          <p:attrName>ppt_y</p:attrName>
                                        </p:attrNameLst>
                                      </p:cBhvr>
                                      <p:tavLst>
                                        <p:tav tm="0">
                                          <p:val>
                                            <p:strVal val="ppt_y"/>
                                          </p:val>
                                        </p:tav>
                                        <p:tav tm="100000">
                                          <p:val>
                                            <p:strVal val="1+ppt_h/2"/>
                                          </p:val>
                                        </p:tav>
                                      </p:tavLst>
                                    </p:anim>
                                    <p:set>
                                      <p:cBhvr>
                                        <p:cTn id="48" dur="1" fill="hold">
                                          <p:stCondLst>
                                            <p:cond delay="499"/>
                                          </p:stCondLst>
                                        </p:cTn>
                                        <p:tgtEl>
                                          <p:spTgt spid="3">
                                            <p:txEl>
                                              <p:pRg st="3" end="3"/>
                                            </p:txEl>
                                          </p:spTgt>
                                        </p:tgtEl>
                                        <p:attrNameLst>
                                          <p:attrName>style.visibility</p:attrName>
                                        </p:attrNameLst>
                                      </p:cBhvr>
                                      <p:to>
                                        <p:strVal val="hidden"/>
                                      </p:to>
                                    </p:set>
                                  </p:childTnLst>
                                </p:cTn>
                              </p:par>
                              <p:par>
                                <p:cTn id="49" presetID="2" presetClass="exit" presetSubtype="4" fill="hold" nodeType="withEffect">
                                  <p:stCondLst>
                                    <p:cond delay="0"/>
                                  </p:stCondLst>
                                  <p:iterate type="lt">
                                    <p:tmPct val="0"/>
                                  </p:iterate>
                                  <p:childTnLst>
                                    <p:anim calcmode="lin" valueType="num">
                                      <p:cBhvr additive="base">
                                        <p:cTn id="50" dur="500"/>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51" dur="500"/>
                                        <p:tgtEl>
                                          <p:spTgt spid="3">
                                            <p:txEl>
                                              <p:pRg st="5" end="5"/>
                                            </p:txEl>
                                          </p:spTgt>
                                        </p:tgtEl>
                                        <p:attrNameLst>
                                          <p:attrName>ppt_y</p:attrName>
                                        </p:attrNameLst>
                                      </p:cBhvr>
                                      <p:tavLst>
                                        <p:tav tm="0">
                                          <p:val>
                                            <p:strVal val="ppt_y"/>
                                          </p:val>
                                        </p:tav>
                                        <p:tav tm="100000">
                                          <p:val>
                                            <p:strVal val="1+ppt_h/2"/>
                                          </p:val>
                                        </p:tav>
                                      </p:tavLst>
                                    </p:anim>
                                    <p:set>
                                      <p:cBhvr>
                                        <p:cTn id="52" dur="1" fill="hold">
                                          <p:stCondLst>
                                            <p:cond delay="499"/>
                                          </p:stCondLst>
                                        </p:cTn>
                                        <p:tgtEl>
                                          <p:spTgt spid="3">
                                            <p:txEl>
                                              <p:pRg st="5" end="5"/>
                                            </p:txEl>
                                          </p:spTgt>
                                        </p:tgtEl>
                                        <p:attrNameLst>
                                          <p:attrName>style.visibility</p:attrName>
                                        </p:attrNameLst>
                                      </p:cBhvr>
                                      <p:to>
                                        <p:strVal val="hidden"/>
                                      </p:to>
                                    </p:set>
                                  </p:childTnLst>
                                </p:cTn>
                              </p:par>
                              <p:par>
                                <p:cTn id="53" presetID="2" presetClass="exit" presetSubtype="4" fill="hold" nodeType="withEffect">
                                  <p:stCondLst>
                                    <p:cond delay="0"/>
                                  </p:stCondLst>
                                  <p:iterate type="lt">
                                    <p:tmPct val="0"/>
                                  </p:iterate>
                                  <p:childTnLst>
                                    <p:anim calcmode="lin" valueType="num">
                                      <p:cBhvr additive="base">
                                        <p:cTn id="54" dur="500"/>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5" dur="500"/>
                                        <p:tgtEl>
                                          <p:spTgt spid="3">
                                            <p:txEl>
                                              <p:pRg st="8" end="8"/>
                                            </p:txEl>
                                          </p:spTgt>
                                        </p:tgtEl>
                                        <p:attrNameLst>
                                          <p:attrName>ppt_y</p:attrName>
                                        </p:attrNameLst>
                                      </p:cBhvr>
                                      <p:tavLst>
                                        <p:tav tm="0">
                                          <p:val>
                                            <p:strVal val="ppt_y"/>
                                          </p:val>
                                        </p:tav>
                                        <p:tav tm="100000">
                                          <p:val>
                                            <p:strVal val="1+ppt_h/2"/>
                                          </p:val>
                                        </p:tav>
                                      </p:tavLst>
                                    </p:anim>
                                    <p:set>
                                      <p:cBhvr>
                                        <p:cTn id="56" dur="1" fill="hold">
                                          <p:stCondLst>
                                            <p:cond delay="499"/>
                                          </p:stCondLst>
                                        </p:cTn>
                                        <p:tgtEl>
                                          <p:spTgt spid="3">
                                            <p:txEl>
                                              <p:pRg st="8" end="8"/>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67544" y="404664"/>
            <a:ext cx="8229600" cy="1296144"/>
          </a:xfrm>
        </p:spPr>
        <p:txBody>
          <a:bodyPr>
            <a:normAutofit fontScale="90000"/>
          </a:bodyPr>
          <a:lstStyle/>
          <a:p>
            <a:r>
              <a:rPr lang="en-IN" b="1" dirty="0" smtClean="0"/>
              <a:t>A case on this point is </a:t>
            </a:r>
            <a:r>
              <a:rPr lang="en-IN" b="1" dirty="0" err="1" smtClean="0"/>
              <a:t>Hazarilal</a:t>
            </a:r>
            <a:r>
              <a:rPr lang="en-IN" b="1" dirty="0" smtClean="0"/>
              <a:t> Vs </a:t>
            </a:r>
            <a:r>
              <a:rPr lang="en-IN" b="1" dirty="0" err="1" smtClean="0"/>
              <a:t>Navaranglal</a:t>
            </a:r>
            <a:endParaRPr lang="en-IN" b="1" dirty="0"/>
          </a:p>
        </p:txBody>
      </p:sp>
      <p:sp>
        <p:nvSpPr>
          <p:cNvPr id="2" name="Content Placeholder 1"/>
          <p:cNvSpPr>
            <a:spLocks noGrp="1"/>
          </p:cNvSpPr>
          <p:nvPr>
            <p:ph idx="1"/>
          </p:nvPr>
        </p:nvSpPr>
        <p:spPr>
          <a:xfrm>
            <a:off x="457200" y="1916832"/>
            <a:ext cx="8229600" cy="4032448"/>
          </a:xfrm>
        </p:spPr>
        <p:txBody>
          <a:bodyPr>
            <a:noAutofit/>
          </a:bodyPr>
          <a:lstStyle/>
          <a:p>
            <a:r>
              <a:rPr lang="en-IN" sz="3200" dirty="0" smtClean="0">
                <a:solidFill>
                  <a:schemeClr val="tx2">
                    <a:lumMod val="75000"/>
                  </a:schemeClr>
                </a:solidFill>
              </a:rPr>
              <a:t>In this case B purchases A`s agricultural land. On that land cess is in arrears for a longer period which are actually to be cleared by A, But B pays that amount. Here Court creates a quasi contract between them under.</a:t>
            </a:r>
          </a:p>
          <a:p>
            <a:endParaRPr lang="en-IN" sz="3200" dirty="0" smtClean="0">
              <a:solidFill>
                <a:schemeClr val="tx2">
                  <a:lumMod val="75000"/>
                </a:schemeClr>
              </a:solidFill>
            </a:endParaRPr>
          </a:p>
          <a:p>
            <a:r>
              <a:rPr lang="en-IN" sz="3200" dirty="0" smtClean="0">
                <a:solidFill>
                  <a:schemeClr val="tx2">
                    <a:lumMod val="75000"/>
                  </a:schemeClr>
                </a:solidFill>
              </a:rPr>
              <a:t>Section 69 and thus capacitates B to recover that amount from A. </a:t>
            </a:r>
            <a:endParaRPr lang="en-IN" sz="3200" dirty="0">
              <a:solidFill>
                <a:schemeClr val="tx2">
                  <a:lumMod val="75000"/>
                </a:schemeClr>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smtClean="0"/>
              <a:t>The conditions of liability under this section are:</a:t>
            </a:r>
            <a:endParaRPr lang="en-IN" b="1" dirty="0"/>
          </a:p>
        </p:txBody>
      </p:sp>
      <p:sp>
        <p:nvSpPr>
          <p:cNvPr id="3" name="Content Placeholder 2"/>
          <p:cNvSpPr>
            <a:spLocks noGrp="1"/>
          </p:cNvSpPr>
          <p:nvPr>
            <p:ph idx="1"/>
          </p:nvPr>
        </p:nvSpPr>
        <p:spPr/>
        <p:txBody>
          <a:bodyPr>
            <a:noAutofit/>
          </a:bodyPr>
          <a:lstStyle/>
          <a:p>
            <a:r>
              <a:rPr lang="en-IN" sz="3200" dirty="0" smtClean="0"/>
              <a:t>Plaintiff should be interested in making payment to protect his interest. The interest should be legally recognizable. </a:t>
            </a:r>
          </a:p>
          <a:p>
            <a:r>
              <a:rPr lang="en-IN" sz="3200" dirty="0" smtClean="0"/>
              <a:t>It is necessary that the plaintiff himself should not be bound to pay. </a:t>
            </a:r>
          </a:p>
          <a:p>
            <a:r>
              <a:rPr lang="en-IN" sz="3200" dirty="0" smtClean="0"/>
              <a:t>The defendant should have been ‘bound by law’ to pay the money. </a:t>
            </a:r>
          </a:p>
          <a:p>
            <a:r>
              <a:rPr lang="en-IN" sz="3200" dirty="0" smtClean="0"/>
              <a:t>The plaintiff should have made the payment to another person. </a:t>
            </a:r>
            <a:endParaRPr lang="en-IN" sz="3200" dirty="0"/>
          </a:p>
        </p:txBody>
      </p:sp>
    </p:spTree>
  </p:cSld>
  <p:clrMapOvr>
    <a:masterClrMapping/>
  </p:clrMapOvr>
  <p:transition>
    <p:pull dir="u"/>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60648"/>
            <a:ext cx="8229600" cy="882336"/>
          </a:xfrm>
        </p:spPr>
        <p:txBody>
          <a:bodyPr>
            <a:normAutofit fontScale="90000"/>
          </a:bodyPr>
          <a:lstStyle/>
          <a:p>
            <a:r>
              <a:rPr lang="en-IN" sz="2800" dirty="0" smtClean="0"/>
              <a:t>                      </a:t>
            </a:r>
            <a:r>
              <a:rPr lang="en-IN" sz="2800" b="1" dirty="0" smtClean="0"/>
              <a:t>Section – 70</a:t>
            </a:r>
            <a:br>
              <a:rPr lang="en-IN" sz="2800" b="1" dirty="0" smtClean="0"/>
            </a:br>
            <a:r>
              <a:rPr lang="en-IN" sz="2800" dirty="0" smtClean="0">
                <a:solidFill>
                  <a:schemeClr val="tx2">
                    <a:lumMod val="75000"/>
                  </a:schemeClr>
                </a:solidFill>
              </a:rPr>
              <a:t> </a:t>
            </a:r>
            <a:r>
              <a:rPr lang="en-IN" sz="2800" b="1" dirty="0" smtClean="0">
                <a:solidFill>
                  <a:schemeClr val="tx1"/>
                </a:solidFill>
              </a:rPr>
              <a:t>Obligation to pay for non-gratuitous acts  </a:t>
            </a:r>
            <a:endParaRPr lang="en-IN" sz="2800" b="1" dirty="0">
              <a:solidFill>
                <a:schemeClr val="tx1"/>
              </a:solidFill>
            </a:endParaRPr>
          </a:p>
        </p:txBody>
      </p:sp>
      <p:sp>
        <p:nvSpPr>
          <p:cNvPr id="2" name="Content Placeholder 1"/>
          <p:cNvSpPr>
            <a:spLocks noGrp="1"/>
          </p:cNvSpPr>
          <p:nvPr>
            <p:ph idx="1"/>
          </p:nvPr>
        </p:nvSpPr>
        <p:spPr>
          <a:xfrm>
            <a:off x="457200" y="1357298"/>
            <a:ext cx="8258204" cy="5072098"/>
          </a:xfrm>
        </p:spPr>
        <p:txBody>
          <a:bodyPr>
            <a:normAutofit fontScale="92500"/>
          </a:bodyPr>
          <a:lstStyle/>
          <a:p>
            <a:pPr algn="just"/>
            <a:r>
              <a:rPr lang="en-IN" sz="3600" dirty="0" smtClean="0">
                <a:solidFill>
                  <a:schemeClr val="tx2">
                    <a:lumMod val="75000"/>
                  </a:schemeClr>
                </a:solidFill>
              </a:rPr>
              <a:t>When one party Conducts an activity and its benefit is attained by another party, then also Court can create a quasi Contract</a:t>
            </a:r>
            <a:r>
              <a:rPr lang="en-IN" sz="3600" dirty="0" smtClean="0"/>
              <a:t>. </a:t>
            </a:r>
          </a:p>
          <a:p>
            <a:pPr algn="just"/>
            <a:r>
              <a:rPr lang="en-IN" sz="3600" dirty="0" err="1" smtClean="0"/>
              <a:t>Eg</a:t>
            </a:r>
            <a:r>
              <a:rPr lang="en-IN" sz="3600" dirty="0" smtClean="0"/>
              <a:t>.</a:t>
            </a:r>
            <a:r>
              <a:rPr lang="en-US" sz="3600" dirty="0" smtClean="0"/>
              <a:t> A trade man leaves good at B house by mistake B treat the good as his own. he is bound to pay A for them.</a:t>
            </a:r>
          </a:p>
          <a:p>
            <a:pPr algn="just"/>
            <a:r>
              <a:rPr lang="en-US" sz="2800" dirty="0" smtClean="0"/>
              <a:t>John saves Alexander properties from fire. John is not entitled to compensate from Alexander if the circumstances show that he intended to act  gratuitously</a:t>
            </a:r>
            <a:endParaRPr lang="en-IN" sz="3600"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2656"/>
            <a:ext cx="8229600" cy="1728192"/>
          </a:xfrm>
        </p:spPr>
        <p:txBody>
          <a:bodyPr>
            <a:normAutofit fontScale="90000"/>
          </a:bodyPr>
          <a:lstStyle/>
          <a:p>
            <a:r>
              <a:rPr lang="en-IN" b="1" dirty="0" smtClean="0"/>
              <a:t>A Case on this point is </a:t>
            </a:r>
            <a:r>
              <a:rPr lang="en-IN" b="1" dirty="0" err="1" smtClean="0"/>
              <a:t>Damodar</a:t>
            </a:r>
            <a:r>
              <a:rPr lang="en-IN" b="1" dirty="0" smtClean="0"/>
              <a:t> </a:t>
            </a:r>
            <a:r>
              <a:rPr lang="en-IN" b="1" dirty="0" err="1" smtClean="0"/>
              <a:t>Modaliar</a:t>
            </a:r>
            <a:r>
              <a:rPr lang="en-IN" b="1" dirty="0" smtClean="0"/>
              <a:t> Vs Secretary of State for India</a:t>
            </a:r>
            <a:endParaRPr lang="en-IN" b="1" dirty="0"/>
          </a:p>
        </p:txBody>
      </p:sp>
      <p:sp>
        <p:nvSpPr>
          <p:cNvPr id="2" name="Content Placeholder 1"/>
          <p:cNvSpPr>
            <a:spLocks noGrp="1"/>
          </p:cNvSpPr>
          <p:nvPr>
            <p:ph idx="1"/>
          </p:nvPr>
        </p:nvSpPr>
        <p:spPr>
          <a:xfrm>
            <a:off x="457200" y="2276872"/>
            <a:ext cx="8229600" cy="4104456"/>
          </a:xfrm>
        </p:spPr>
        <p:txBody>
          <a:bodyPr>
            <a:normAutofit/>
          </a:bodyPr>
          <a:lstStyle/>
          <a:p>
            <a:r>
              <a:rPr lang="en-IN" sz="3200" dirty="0" smtClean="0">
                <a:solidFill>
                  <a:schemeClr val="tx2">
                    <a:lumMod val="75000"/>
                  </a:schemeClr>
                </a:solidFill>
              </a:rPr>
              <a:t>In this case A is resident of a Village. The local government conducts repairs to the tank situated at A`s village. As a result A gets benefited because the surrounding lands belong to A. Here Court creates a Quasi Contract and decides that A has to bear cost of repairs </a:t>
            </a:r>
            <a:endParaRPr lang="en-IN" sz="3200" dirty="0">
              <a:solidFill>
                <a:schemeClr val="tx2">
                  <a:lumMod val="75000"/>
                </a:schemeClr>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476400"/>
          </a:xfrm>
        </p:spPr>
        <p:txBody>
          <a:bodyPr>
            <a:normAutofit/>
          </a:bodyPr>
          <a:lstStyle/>
          <a:p>
            <a:r>
              <a:rPr lang="en-IN" dirty="0" smtClean="0"/>
              <a:t>                       </a:t>
            </a:r>
            <a:r>
              <a:rPr lang="en-IN" b="1" dirty="0" smtClean="0"/>
              <a:t>Section – 71 </a:t>
            </a:r>
            <a:br>
              <a:rPr lang="en-IN" b="1" dirty="0" smtClean="0"/>
            </a:br>
            <a:r>
              <a:rPr lang="en-IN" b="1" dirty="0" smtClean="0"/>
              <a:t> In case of finder of lost goods</a:t>
            </a:r>
            <a:endParaRPr lang="en-IN" b="1" dirty="0"/>
          </a:p>
        </p:txBody>
      </p:sp>
      <p:sp>
        <p:nvSpPr>
          <p:cNvPr id="2" name="Content Placeholder 1"/>
          <p:cNvSpPr>
            <a:spLocks noGrp="1"/>
          </p:cNvSpPr>
          <p:nvPr>
            <p:ph idx="1"/>
          </p:nvPr>
        </p:nvSpPr>
        <p:spPr>
          <a:xfrm>
            <a:off x="457200" y="1928802"/>
            <a:ext cx="8229600" cy="4572032"/>
          </a:xfrm>
        </p:spPr>
        <p:txBody>
          <a:bodyPr>
            <a:normAutofit/>
          </a:bodyPr>
          <a:lstStyle/>
          <a:p>
            <a:pPr algn="just"/>
            <a:r>
              <a:rPr lang="en-IN" sz="3200" dirty="0" smtClean="0">
                <a:solidFill>
                  <a:schemeClr val="tx2">
                    <a:lumMod val="75000"/>
                  </a:schemeClr>
                </a:solidFill>
              </a:rPr>
              <a:t>A person, who finds goods belonging to some another and takes them into his custody, is subject to the same responsibility as a </a:t>
            </a:r>
            <a:r>
              <a:rPr lang="en-IN" sz="3200" dirty="0" err="1" smtClean="0">
                <a:solidFill>
                  <a:schemeClr val="tx2">
                    <a:lumMod val="75000"/>
                  </a:schemeClr>
                </a:solidFill>
              </a:rPr>
              <a:t>bailee</a:t>
            </a:r>
            <a:r>
              <a:rPr lang="en-IN" sz="3200" dirty="0" smtClean="0">
                <a:solidFill>
                  <a:schemeClr val="tx2">
                    <a:lumMod val="75000"/>
                  </a:schemeClr>
                </a:solidFill>
              </a:rPr>
              <a:t>.</a:t>
            </a:r>
          </a:p>
          <a:p>
            <a:pPr algn="just"/>
            <a:r>
              <a:rPr lang="en-IN" sz="3200" dirty="0" smtClean="0">
                <a:solidFill>
                  <a:schemeClr val="tx2">
                    <a:lumMod val="75000"/>
                  </a:schemeClr>
                </a:solidFill>
              </a:rPr>
              <a:t>Thus in respect of duties and liabilities, a finder is treated at par with </a:t>
            </a:r>
            <a:r>
              <a:rPr lang="en-IN" sz="3200" dirty="0" err="1" smtClean="0">
                <a:solidFill>
                  <a:schemeClr val="tx2">
                    <a:lumMod val="75000"/>
                  </a:schemeClr>
                </a:solidFill>
              </a:rPr>
              <a:t>bailee</a:t>
            </a:r>
            <a:r>
              <a:rPr lang="en-IN" sz="3200" dirty="0" smtClean="0">
                <a:solidFill>
                  <a:schemeClr val="tx2">
                    <a:lumMod val="75000"/>
                  </a:schemeClr>
                </a:solidFill>
              </a:rPr>
              <a:t>. The finder’s position is therefore considered along with bailment.</a:t>
            </a:r>
          </a:p>
          <a:p>
            <a:pPr algn="just"/>
            <a:endParaRPr lang="en-IN"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N" b="1" dirty="0" smtClean="0"/>
              <a:t>Related case is Hallius Vs Fowler</a:t>
            </a:r>
            <a:endParaRPr lang="en-IN" b="1" dirty="0"/>
          </a:p>
        </p:txBody>
      </p:sp>
      <p:sp>
        <p:nvSpPr>
          <p:cNvPr id="2" name="Content Placeholder 1"/>
          <p:cNvSpPr>
            <a:spLocks noGrp="1"/>
          </p:cNvSpPr>
          <p:nvPr>
            <p:ph idx="1"/>
          </p:nvPr>
        </p:nvSpPr>
        <p:spPr/>
        <p:txBody>
          <a:bodyPr>
            <a:normAutofit/>
          </a:bodyPr>
          <a:lstStyle/>
          <a:p>
            <a:pPr algn="just"/>
            <a:r>
              <a:rPr lang="en-IN" sz="3200" dirty="0" smtClean="0">
                <a:solidFill>
                  <a:schemeClr val="tx2">
                    <a:lumMod val="75000"/>
                  </a:schemeClr>
                </a:solidFill>
              </a:rPr>
              <a:t>In this case B finds a diamond at A`s shop and hands it over to A, requesting A to send the diamond to true owner. True owner is not found. When true owner is not found. Finder gets the title. No one can claim share in it. Here court creates a bailment contract between B and A and thus capacitates B to get diamond back. </a:t>
            </a:r>
            <a:endParaRPr lang="en-IN" sz="3200" dirty="0">
              <a:solidFill>
                <a:schemeClr val="tx2">
                  <a:lumMod val="75000"/>
                </a:schemeClr>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2656"/>
            <a:ext cx="8229600" cy="936104"/>
          </a:xfrm>
        </p:spPr>
        <p:txBody>
          <a:bodyPr>
            <a:noAutofit/>
          </a:bodyPr>
          <a:lstStyle/>
          <a:p>
            <a:r>
              <a:rPr lang="en-IN" sz="3200" dirty="0" smtClean="0"/>
              <a:t> </a:t>
            </a:r>
            <a:r>
              <a:rPr lang="en-IN" sz="3200" b="1" dirty="0" smtClean="0"/>
              <a:t>The rights of a finder of goods include the following:</a:t>
            </a:r>
            <a:endParaRPr lang="en-IN" sz="3200" b="1" dirty="0"/>
          </a:p>
        </p:txBody>
      </p:sp>
      <p:sp>
        <p:nvSpPr>
          <p:cNvPr id="2" name="Content Placeholder 1"/>
          <p:cNvSpPr>
            <a:spLocks noGrp="1"/>
          </p:cNvSpPr>
          <p:nvPr>
            <p:ph idx="1"/>
          </p:nvPr>
        </p:nvSpPr>
        <p:spPr>
          <a:xfrm>
            <a:off x="457200" y="1196752"/>
            <a:ext cx="8229600" cy="5661248"/>
          </a:xfrm>
        </p:spPr>
        <p:txBody>
          <a:bodyPr>
            <a:normAutofit fontScale="92500" lnSpcReduction="10000"/>
          </a:bodyPr>
          <a:lstStyle/>
          <a:p>
            <a:r>
              <a:rPr lang="en-IN" dirty="0" smtClean="0"/>
              <a:t>He can sue the owner for the specific reward announced for the return of goods and recover the reward. </a:t>
            </a:r>
          </a:p>
          <a:p>
            <a:r>
              <a:rPr lang="en-IN" dirty="0" smtClean="0"/>
              <a:t>He is entitled to recover his lawful charges incurred in preserving the goods and in order to find the true owner. </a:t>
            </a:r>
          </a:p>
          <a:p>
            <a:r>
              <a:rPr lang="en-IN" dirty="0" smtClean="0"/>
              <a:t>He can sell the goods if</a:t>
            </a:r>
          </a:p>
          <a:p>
            <a:r>
              <a:rPr lang="en-IN" dirty="0" smtClean="0"/>
              <a:t>The goods are perishable in nature</a:t>
            </a:r>
          </a:p>
          <a:p>
            <a:r>
              <a:rPr lang="en-IN" dirty="0" smtClean="0"/>
              <a:t> His lawful charges exceed two third of the value of goods.</a:t>
            </a:r>
          </a:p>
          <a:p>
            <a:r>
              <a:rPr lang="en-IN" dirty="0" smtClean="0"/>
              <a:t>When after due search, the true owner can not be found.</a:t>
            </a:r>
          </a:p>
          <a:p>
            <a:endParaRPr lang="en-IN" dirty="0" smtClean="0"/>
          </a:p>
          <a:p>
            <a:endParaRPr lang="en-IN" dirty="0" smtClean="0"/>
          </a:p>
          <a:p>
            <a:pPr>
              <a:buNone/>
            </a:pPr>
            <a:endParaRPr lang="en-IN" dirty="0"/>
          </a:p>
        </p:txBody>
      </p:sp>
    </p:spTree>
  </p:cSld>
  <p:clrMapOvr>
    <a:masterClrMapping/>
  </p:clrMapOvr>
  <p:transition>
    <p:pull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2484512"/>
          </a:xfrm>
        </p:spPr>
        <p:txBody>
          <a:bodyPr>
            <a:normAutofit fontScale="90000"/>
          </a:bodyPr>
          <a:lstStyle/>
          <a:p>
            <a:r>
              <a:rPr lang="en-IN" dirty="0" smtClean="0"/>
              <a:t>                       </a:t>
            </a:r>
            <a:r>
              <a:rPr lang="en-IN" sz="4400" b="1" dirty="0" smtClean="0"/>
              <a:t>Section – 72 </a:t>
            </a:r>
            <a:br>
              <a:rPr lang="en-IN" sz="4400" b="1" dirty="0" smtClean="0"/>
            </a:br>
            <a:r>
              <a:rPr lang="en-IN" sz="4400" b="1" dirty="0" smtClean="0"/>
              <a:t> When money is paid or things delivered by mistake or under coercion </a:t>
            </a:r>
            <a:endParaRPr lang="en-IN" sz="4400" b="1" dirty="0"/>
          </a:p>
        </p:txBody>
      </p:sp>
      <p:sp>
        <p:nvSpPr>
          <p:cNvPr id="2" name="Content Placeholder 1"/>
          <p:cNvSpPr>
            <a:spLocks noGrp="1"/>
          </p:cNvSpPr>
          <p:nvPr>
            <p:ph idx="1"/>
          </p:nvPr>
        </p:nvSpPr>
        <p:spPr>
          <a:xfrm>
            <a:off x="457200" y="3212976"/>
            <a:ext cx="8229600" cy="3240360"/>
          </a:xfrm>
        </p:spPr>
        <p:txBody>
          <a:bodyPr>
            <a:normAutofit/>
          </a:bodyPr>
          <a:lstStyle/>
          <a:p>
            <a:r>
              <a:rPr lang="en-IN" sz="3600" dirty="0" smtClean="0">
                <a:solidFill>
                  <a:schemeClr val="tx2">
                    <a:lumMod val="75000"/>
                  </a:schemeClr>
                </a:solidFill>
              </a:rPr>
              <a:t>A person to whom money has been paid or anything delivered by mistake or under coercion must repay or return it.</a:t>
            </a:r>
            <a:endParaRPr lang="en-IN" sz="3600" dirty="0">
              <a:solidFill>
                <a:schemeClr val="tx2">
                  <a:lumMod val="75000"/>
                </a:schemeClr>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52400"/>
            <a:ext cx="8229600" cy="1908448"/>
          </a:xfrm>
        </p:spPr>
        <p:txBody>
          <a:bodyPr>
            <a:noAutofit/>
          </a:bodyPr>
          <a:lstStyle/>
          <a:p>
            <a:r>
              <a:rPr lang="en-IN" sz="4400" b="1" dirty="0" smtClean="0"/>
              <a:t>Khaniyalal Vs Sales Tax Officer of the Banaras</a:t>
            </a:r>
            <a:endParaRPr lang="en-IN" sz="4400" b="1" dirty="0"/>
          </a:p>
        </p:txBody>
      </p:sp>
      <p:sp>
        <p:nvSpPr>
          <p:cNvPr id="2" name="Content Placeholder 1"/>
          <p:cNvSpPr>
            <a:spLocks noGrp="1"/>
          </p:cNvSpPr>
          <p:nvPr>
            <p:ph idx="1"/>
          </p:nvPr>
        </p:nvSpPr>
        <p:spPr>
          <a:xfrm>
            <a:off x="457200" y="2348880"/>
            <a:ext cx="8229600" cy="3747120"/>
          </a:xfrm>
        </p:spPr>
        <p:txBody>
          <a:bodyPr>
            <a:normAutofit/>
          </a:bodyPr>
          <a:lstStyle/>
          <a:p>
            <a:r>
              <a:rPr lang="en-IN" sz="3600" dirty="0" smtClean="0">
                <a:solidFill>
                  <a:schemeClr val="tx2">
                    <a:lumMod val="75000"/>
                  </a:schemeClr>
                </a:solidFill>
              </a:rPr>
              <a:t>In this case Mr. A pays Sales tax by mistake though he is in need to pay. Here Court creates a quasi Contract and capacitates A to recover that amount.</a:t>
            </a:r>
            <a:endParaRPr lang="en-IN" sz="3600" dirty="0">
              <a:solidFill>
                <a:schemeClr val="tx2">
                  <a:lumMod val="75000"/>
                </a:schemeClr>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by="(-#ppt_w*2)" calcmode="lin" valueType="num">
                                      <p:cBhvr rctx="PPT">
                                        <p:cTn id="7" dur="500" autoRev="1" fill="hold">
                                          <p:stCondLst>
                                            <p:cond delay="0"/>
                                          </p:stCondLst>
                                        </p:cTn>
                                        <p:tgtEl>
                                          <p:spTgt spid="3"/>
                                        </p:tgtEl>
                                        <p:attrNameLst>
                                          <p:attrName>ppt_w</p:attrName>
                                        </p:attrNameLst>
                                      </p:cBhvr>
                                    </p:anim>
                                    <p:anim by="(#ppt_w*0.50)" calcmode="lin" valueType="num">
                                      <p:cBhvr>
                                        <p:cTn id="8" dur="500" decel="50000" autoRev="1" fill="hold">
                                          <p:stCondLst>
                                            <p:cond delay="0"/>
                                          </p:stCondLst>
                                        </p:cTn>
                                        <p:tgtEl>
                                          <p:spTgt spid="3"/>
                                        </p:tgtEl>
                                        <p:attrNameLst>
                                          <p:attrName>ppt_x</p:attrName>
                                        </p:attrNameLst>
                                      </p:cBhvr>
                                    </p:anim>
                                    <p:anim from="(-#ppt_h/2)" to="(#ppt_y)" calcmode="lin" valueType="num">
                                      <p:cBhvr>
                                        <p:cTn id="9" dur="1000" fill="hold">
                                          <p:stCondLst>
                                            <p:cond delay="0"/>
                                          </p:stCondLst>
                                        </p:cTn>
                                        <p:tgtEl>
                                          <p:spTgt spid="3"/>
                                        </p:tgtEl>
                                        <p:attrNameLst>
                                          <p:attrName>ppt_y</p:attrName>
                                        </p:attrNameLst>
                                      </p:cBhvr>
                                    </p:anim>
                                    <p:animRot by="21600000">
                                      <p:cBhvr>
                                        <p:cTn id="10" dur="1000" fill="hold">
                                          <p:stCondLst>
                                            <p:cond delay="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u="sng" dirty="0" smtClean="0"/>
              <a:t>Differences…</a:t>
            </a:r>
            <a:endParaRPr lang="en-US" dirty="0"/>
          </a:p>
        </p:txBody>
      </p:sp>
      <p:sp>
        <p:nvSpPr>
          <p:cNvPr id="3" name="Text Placeholder 2"/>
          <p:cNvSpPr>
            <a:spLocks noGrp="1"/>
          </p:cNvSpPr>
          <p:nvPr>
            <p:ph type="body" idx="1"/>
          </p:nvPr>
        </p:nvSpPr>
        <p:spPr/>
        <p:txBody>
          <a:bodyPr/>
          <a:lstStyle/>
          <a:p>
            <a:r>
              <a:rPr lang="en-US" dirty="0" smtClean="0"/>
              <a:t>Contract</a:t>
            </a:r>
            <a:endParaRPr lang="en-US" dirty="0"/>
          </a:p>
        </p:txBody>
      </p:sp>
      <p:sp>
        <p:nvSpPr>
          <p:cNvPr id="4" name="Content Placeholder 3"/>
          <p:cNvSpPr>
            <a:spLocks noGrp="1"/>
          </p:cNvSpPr>
          <p:nvPr>
            <p:ph sz="half" idx="2"/>
          </p:nvPr>
        </p:nvSpPr>
        <p:spPr/>
        <p:txBody>
          <a:bodyPr/>
          <a:lstStyle/>
          <a:p>
            <a:pPr fontAlgn="base"/>
            <a:r>
              <a:rPr lang="en-GB" dirty="0" smtClean="0"/>
              <a:t>Contracts results from the will of the parties expressed with a view to create an obligation</a:t>
            </a:r>
            <a:endParaRPr lang="en-US" dirty="0" smtClean="0"/>
          </a:p>
          <a:p>
            <a:pPr fontAlgn="base"/>
            <a:r>
              <a:rPr lang="en-GB" dirty="0" smtClean="0"/>
              <a:t>Contract is an agreement</a:t>
            </a:r>
            <a:endParaRPr lang="en-US" dirty="0" smtClean="0"/>
          </a:p>
          <a:p>
            <a:pPr fontAlgn="base"/>
            <a:r>
              <a:rPr lang="en-GB" dirty="0" smtClean="0"/>
              <a:t>It has certain essential elements</a:t>
            </a:r>
            <a:endParaRPr lang="en-US" dirty="0" smtClean="0"/>
          </a:p>
          <a:p>
            <a:pPr fontAlgn="base"/>
            <a:r>
              <a:rPr lang="en-GB" dirty="0" smtClean="0"/>
              <a:t>It is a full fledged </a:t>
            </a:r>
            <a:r>
              <a:rPr lang="en-GB" dirty="0" smtClean="0"/>
              <a:t>contract.</a:t>
            </a:r>
            <a:endParaRPr lang="en-US" dirty="0" smtClean="0"/>
          </a:p>
          <a:p>
            <a:endParaRPr lang="en-US" dirty="0"/>
          </a:p>
        </p:txBody>
      </p:sp>
      <p:sp>
        <p:nvSpPr>
          <p:cNvPr id="5" name="Text Placeholder 4"/>
          <p:cNvSpPr>
            <a:spLocks noGrp="1"/>
          </p:cNvSpPr>
          <p:nvPr>
            <p:ph type="body" sz="quarter" idx="3"/>
          </p:nvPr>
        </p:nvSpPr>
        <p:spPr/>
        <p:txBody>
          <a:bodyPr/>
          <a:lstStyle/>
          <a:p>
            <a:r>
              <a:rPr lang="en-US" dirty="0" smtClean="0"/>
              <a:t>Quasi Contract</a:t>
            </a:r>
            <a:endParaRPr lang="en-US" dirty="0"/>
          </a:p>
        </p:txBody>
      </p:sp>
      <p:sp>
        <p:nvSpPr>
          <p:cNvPr id="6" name="Content Placeholder 5"/>
          <p:cNvSpPr>
            <a:spLocks noGrp="1"/>
          </p:cNvSpPr>
          <p:nvPr>
            <p:ph sz="quarter" idx="4"/>
          </p:nvPr>
        </p:nvSpPr>
        <p:spPr/>
        <p:txBody>
          <a:bodyPr>
            <a:normAutofit lnSpcReduction="10000"/>
          </a:bodyPr>
          <a:lstStyle/>
          <a:p>
            <a:pPr fontAlgn="base"/>
            <a:r>
              <a:rPr lang="en-GB" dirty="0" smtClean="0"/>
              <a:t>Quasi Contract is not a contract at all but merely a legal fiction. </a:t>
            </a:r>
            <a:endParaRPr lang="en-US" dirty="0" smtClean="0"/>
          </a:p>
          <a:p>
            <a:pPr fontAlgn="base"/>
            <a:r>
              <a:rPr lang="en-GB" dirty="0" smtClean="0"/>
              <a:t>It cannot be used when full-fledged contract exists</a:t>
            </a:r>
            <a:endParaRPr lang="en-US" dirty="0" smtClean="0"/>
          </a:p>
          <a:p>
            <a:pPr fontAlgn="base"/>
            <a:r>
              <a:rPr lang="en-GB" dirty="0" smtClean="0"/>
              <a:t>There is no agreement</a:t>
            </a:r>
            <a:endParaRPr lang="en-US" dirty="0" smtClean="0"/>
          </a:p>
          <a:p>
            <a:pPr fontAlgn="base"/>
            <a:r>
              <a:rPr lang="en-GB" dirty="0" smtClean="0"/>
              <a:t>Essentials for formation of a contract are absent</a:t>
            </a:r>
            <a:endParaRPr lang="en-US" dirty="0" smtClean="0"/>
          </a:p>
          <a:p>
            <a:pPr fontAlgn="base"/>
            <a:r>
              <a:rPr lang="en-GB" dirty="0" smtClean="0"/>
              <a:t>It is not a full fledged contract</a:t>
            </a:r>
            <a:endParaRPr lang="en-US" dirty="0" smtClean="0"/>
          </a:p>
          <a:p>
            <a:endParaRPr lang="en-US" dirty="0"/>
          </a:p>
        </p:txBody>
      </p:sp>
    </p:spTree>
  </p:cSld>
  <p:clrMapOvr>
    <a:masterClrMapping/>
  </p:clrMapOvr>
  <p:transition>
    <p:pull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IN" b="1" dirty="0" smtClean="0"/>
              <a:t>Introduction</a:t>
            </a:r>
            <a:r>
              <a:rPr lang="en-IN" dirty="0" smtClean="0"/>
              <a:t> </a:t>
            </a:r>
            <a:endParaRPr lang="en-IN" dirty="0"/>
          </a:p>
        </p:txBody>
      </p:sp>
      <p:sp>
        <p:nvSpPr>
          <p:cNvPr id="2" name="Content Placeholder 1"/>
          <p:cNvSpPr>
            <a:spLocks noGrp="1"/>
          </p:cNvSpPr>
          <p:nvPr>
            <p:ph idx="1"/>
          </p:nvPr>
        </p:nvSpPr>
        <p:spPr/>
        <p:txBody>
          <a:bodyPr>
            <a:normAutofit/>
          </a:bodyPr>
          <a:lstStyle/>
          <a:p>
            <a:pPr algn="just"/>
            <a:r>
              <a:rPr lang="en-IN" sz="4400" b="1" dirty="0" smtClean="0">
                <a:solidFill>
                  <a:schemeClr val="tx2">
                    <a:lumMod val="75000"/>
                  </a:schemeClr>
                </a:solidFill>
              </a:rPr>
              <a:t>Quasi contact is a binding obligation that is imposed by the courts to avoid injustice or unjust enrichment </a:t>
            </a:r>
          </a:p>
          <a:p>
            <a:pPr algn="just">
              <a:buNone/>
            </a:pPr>
            <a:r>
              <a:rPr lang="en-IN" sz="4400" b="1" dirty="0" smtClean="0"/>
              <a:t>  </a:t>
            </a:r>
            <a:endParaRPr lang="en-IN" sz="4400" b="1"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grpId="0" nodeType="clickEffect">
                                  <p:stCondLst>
                                    <p:cond delay="0"/>
                                  </p:stCondLst>
                                  <p:iterate type="lt">
                                    <p:tmPct val="10000"/>
                                  </p:iterate>
                                  <p:childTnLst>
                                    <p:set>
                                      <p:cBhvr>
                                        <p:cTn id="6" dur="1" fill="hold">
                                          <p:stCondLst>
                                            <p:cond delay="0"/>
                                          </p:stCondLst>
                                        </p:cTn>
                                        <p:tgtEl>
                                          <p:spTgt spid="3"/>
                                        </p:tgtEl>
                                        <p:attrNameLst>
                                          <p:attrName>style.visibility</p:attrName>
                                        </p:attrNameLst>
                                      </p:cBhvr>
                                      <p:to>
                                        <p:strVal val="visible"/>
                                      </p:to>
                                    </p:set>
                                    <p:anim by="(-#ppt_w*2)" calcmode="lin" valueType="num">
                                      <p:cBhvr rctx="PPT">
                                        <p:cTn id="7" dur="500" autoRev="1" fill="hold">
                                          <p:stCondLst>
                                            <p:cond delay="0"/>
                                          </p:stCondLst>
                                        </p:cTn>
                                        <p:tgtEl>
                                          <p:spTgt spid="3"/>
                                        </p:tgtEl>
                                        <p:attrNameLst>
                                          <p:attrName>ppt_w</p:attrName>
                                        </p:attrNameLst>
                                      </p:cBhvr>
                                    </p:anim>
                                    <p:anim by="(#ppt_w*0.50)" calcmode="lin" valueType="num">
                                      <p:cBhvr>
                                        <p:cTn id="8" dur="500" decel="50000" autoRev="1" fill="hold">
                                          <p:stCondLst>
                                            <p:cond delay="0"/>
                                          </p:stCondLst>
                                        </p:cTn>
                                        <p:tgtEl>
                                          <p:spTgt spid="3"/>
                                        </p:tgtEl>
                                        <p:attrNameLst>
                                          <p:attrName>ppt_x</p:attrName>
                                        </p:attrNameLst>
                                      </p:cBhvr>
                                    </p:anim>
                                    <p:anim from="(-#ppt_h/2)" to="(#ppt_y)" calcmode="lin" valueType="num">
                                      <p:cBhvr>
                                        <p:cTn id="9" dur="1000" fill="hold">
                                          <p:stCondLst>
                                            <p:cond delay="0"/>
                                          </p:stCondLst>
                                        </p:cTn>
                                        <p:tgtEl>
                                          <p:spTgt spid="3"/>
                                        </p:tgtEl>
                                        <p:attrNameLst>
                                          <p:attrName>ppt_y</p:attrName>
                                        </p:attrNameLst>
                                      </p:cBhvr>
                                    </p:anim>
                                    <p:animRot by="21600000">
                                      <p:cBhvr>
                                        <p:cTn id="10" dur="1000" fill="hold">
                                          <p:stCondLst>
                                            <p:cond delay="0"/>
                                          </p:stCondLst>
                                        </p:cTn>
                                        <p:tgtEl>
                                          <p:spTgt spid="3"/>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dirty="0" smtClean="0"/>
              <a:t>Thx</a:t>
            </a:r>
            <a:endParaRPr lang="en-US" dirty="0"/>
          </a:p>
        </p:txBody>
      </p:sp>
    </p:spTree>
  </p:cSld>
  <p:clrMapOvr>
    <a:masterClrMapping/>
  </p:clrMapOvr>
  <p:transition>
    <p:pull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6908"/>
          </a:xfrm>
        </p:spPr>
        <p:txBody>
          <a:bodyPr>
            <a:noAutofit/>
          </a:bodyPr>
          <a:lstStyle/>
          <a:p>
            <a:r>
              <a:rPr lang="en-US" sz="3600" b="1" dirty="0" smtClean="0"/>
              <a:t>Characteristics  of quasi contract</a:t>
            </a:r>
            <a:br>
              <a:rPr lang="en-US" sz="3600" b="1" dirty="0" smtClean="0"/>
            </a:br>
            <a:endParaRPr lang="en-US" sz="3600" b="1" dirty="0"/>
          </a:p>
        </p:txBody>
      </p:sp>
      <p:sp>
        <p:nvSpPr>
          <p:cNvPr id="3" name="Content Placeholder 2"/>
          <p:cNvSpPr>
            <a:spLocks noGrp="1"/>
          </p:cNvSpPr>
          <p:nvPr>
            <p:ph idx="1"/>
          </p:nvPr>
        </p:nvSpPr>
        <p:spPr>
          <a:xfrm>
            <a:off x="457200" y="1142984"/>
            <a:ext cx="8229600" cy="5429288"/>
          </a:xfrm>
        </p:spPr>
        <p:txBody>
          <a:bodyPr>
            <a:normAutofit fontScale="85000" lnSpcReduction="20000"/>
          </a:bodyPr>
          <a:lstStyle/>
          <a:p>
            <a:pPr marL="514350" indent="-514350" fontAlgn="base">
              <a:buFont typeface="+mj-lt"/>
              <a:buAutoNum type="arabicPeriod"/>
            </a:pPr>
            <a:r>
              <a:rPr lang="en-US" dirty="0" smtClean="0"/>
              <a:t>Such contracts are created by  the effect of law and by mutual consent of the parties.</a:t>
            </a:r>
          </a:p>
          <a:p>
            <a:pPr marL="514350" indent="-514350" fontAlgn="base">
              <a:buFont typeface="+mj-lt"/>
              <a:buAutoNum type="arabicPeriod"/>
            </a:pPr>
            <a:r>
              <a:rPr lang="en-US" dirty="0" smtClean="0"/>
              <a:t>Quasi contract like some of the characteristics of the ordinary contracts like offer and acceptance concerned etc.</a:t>
            </a:r>
          </a:p>
          <a:p>
            <a:pPr marL="514350" indent="-514350" fontAlgn="base">
              <a:buFont typeface="+mj-lt"/>
              <a:buAutoNum type="arabicPeriod"/>
            </a:pPr>
            <a:r>
              <a:rPr lang="en-US" dirty="0" smtClean="0"/>
              <a:t> Such contracts are of personal nature.</a:t>
            </a:r>
          </a:p>
          <a:p>
            <a:pPr marL="514350" indent="-514350" fontAlgn="base">
              <a:buFont typeface="+mj-lt"/>
              <a:buAutoNum type="arabicPeriod"/>
            </a:pPr>
            <a:r>
              <a:rPr lang="en-US" dirty="0" smtClean="0"/>
              <a:t>Such contracts are enforceable by law like ordinary contract</a:t>
            </a:r>
          </a:p>
          <a:p>
            <a:pPr marL="514350" indent="-514350" fontAlgn="base">
              <a:buFont typeface="+mj-lt"/>
              <a:buAutoNum type="arabicPeriod"/>
            </a:pPr>
            <a:r>
              <a:rPr lang="en-US" dirty="0" smtClean="0"/>
              <a:t> In such contract, generally a party is bound to pay money to another party or the person.</a:t>
            </a:r>
          </a:p>
          <a:p>
            <a:pPr marL="514350" indent="-514350" fontAlgn="base">
              <a:buFont typeface="+mj-lt"/>
              <a:buAutoNum type="arabicPeriod"/>
            </a:pPr>
            <a:r>
              <a:rPr lang="en-US" dirty="0" smtClean="0"/>
              <a:t>In such contacts the party is  entitled only to receive money and is not entitled to lost as compensation.</a:t>
            </a:r>
          </a:p>
          <a:p>
            <a:pPr marL="514350" indent="-514350" fontAlgn="base">
              <a:buFont typeface="+mj-lt"/>
              <a:buAutoNum type="arabicPeriod"/>
            </a:pPr>
            <a:r>
              <a:rPr lang="en-US" dirty="0" smtClean="0"/>
              <a:t>Contacts are based on principle of equity and imposed by the law.</a:t>
            </a:r>
          </a:p>
          <a:p>
            <a:endParaRPr lang="en-US" dirty="0"/>
          </a:p>
        </p:txBody>
      </p:sp>
    </p:spTree>
  </p:cSld>
  <p:clrMapOvr>
    <a:masterClrMapping/>
  </p:clrMapOvr>
  <p:transition>
    <p:pull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IN" sz="3600" b="1" dirty="0" smtClean="0"/>
              <a:t>Alternative ways of describing a quasi contract are </a:t>
            </a:r>
            <a:endParaRPr lang="en-IN" sz="3600" b="1" dirty="0"/>
          </a:p>
        </p:txBody>
      </p:sp>
      <p:sp>
        <p:nvSpPr>
          <p:cNvPr id="2" name="Content Placeholder 1"/>
          <p:cNvSpPr>
            <a:spLocks noGrp="1"/>
          </p:cNvSpPr>
          <p:nvPr>
            <p:ph idx="1"/>
          </p:nvPr>
        </p:nvSpPr>
        <p:spPr>
          <a:xfrm>
            <a:off x="457200" y="1524000"/>
            <a:ext cx="8229600" cy="5073352"/>
          </a:xfrm>
        </p:spPr>
        <p:txBody>
          <a:bodyPr>
            <a:normAutofit/>
          </a:bodyPr>
          <a:lstStyle/>
          <a:p>
            <a:r>
              <a:rPr lang="en-IN" sz="2800" dirty="0" smtClean="0">
                <a:solidFill>
                  <a:schemeClr val="tx2">
                    <a:lumMod val="75000"/>
                  </a:schemeClr>
                </a:solidFill>
              </a:rPr>
              <a:t>An implied-in-law contract imposed by the courts to prevent injustice </a:t>
            </a:r>
          </a:p>
          <a:p>
            <a:endParaRPr lang="en-IN" sz="2800" dirty="0" smtClean="0">
              <a:solidFill>
                <a:schemeClr val="tx2">
                  <a:lumMod val="75000"/>
                </a:schemeClr>
              </a:solidFill>
            </a:endParaRPr>
          </a:p>
          <a:p>
            <a:r>
              <a:rPr lang="en-IN" sz="2800" dirty="0" smtClean="0">
                <a:solidFill>
                  <a:schemeClr val="tx2">
                    <a:lumMod val="75000"/>
                  </a:schemeClr>
                </a:solidFill>
              </a:rPr>
              <a:t>A situation in which there is an obligation as if there was a contract although the technical requirements of a contract have not been fulfilled. It is also called as implied-in-law contract</a:t>
            </a:r>
            <a:endParaRPr lang="en-IN" sz="2800" dirty="0">
              <a:solidFill>
                <a:schemeClr val="tx2">
                  <a:lumMod val="75000"/>
                </a:schemeClr>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IN" b="1" dirty="0" smtClean="0"/>
              <a:t>The principle of unjust enrichment requires </a:t>
            </a:r>
            <a:endParaRPr lang="en-IN" b="1" dirty="0"/>
          </a:p>
        </p:txBody>
      </p:sp>
      <p:sp>
        <p:nvSpPr>
          <p:cNvPr id="2" name="Content Placeholder 1"/>
          <p:cNvSpPr>
            <a:spLocks noGrp="1"/>
          </p:cNvSpPr>
          <p:nvPr>
            <p:ph idx="1"/>
          </p:nvPr>
        </p:nvSpPr>
        <p:spPr/>
        <p:txBody>
          <a:bodyPr>
            <a:normAutofit lnSpcReduction="10000"/>
          </a:bodyPr>
          <a:lstStyle/>
          <a:p>
            <a:r>
              <a:rPr lang="en-IN" sz="3600" dirty="0" smtClean="0">
                <a:solidFill>
                  <a:schemeClr val="tx2">
                    <a:lumMod val="75000"/>
                  </a:schemeClr>
                </a:solidFill>
              </a:rPr>
              <a:t>A party has been enriched by some benefit </a:t>
            </a:r>
          </a:p>
          <a:p>
            <a:endParaRPr lang="en-IN" sz="3600" dirty="0" smtClean="0">
              <a:solidFill>
                <a:schemeClr val="tx2">
                  <a:lumMod val="75000"/>
                </a:schemeClr>
              </a:solidFill>
            </a:endParaRPr>
          </a:p>
          <a:p>
            <a:r>
              <a:rPr lang="en-IN" sz="3600" dirty="0" smtClean="0">
                <a:solidFill>
                  <a:schemeClr val="tx2">
                    <a:lumMod val="75000"/>
                  </a:schemeClr>
                </a:solidFill>
              </a:rPr>
              <a:t>The enrichment is at the expense of other.</a:t>
            </a:r>
          </a:p>
          <a:p>
            <a:endParaRPr lang="en-IN" sz="3600" dirty="0" smtClean="0">
              <a:solidFill>
                <a:schemeClr val="tx2">
                  <a:lumMod val="75000"/>
                </a:schemeClr>
              </a:solidFill>
            </a:endParaRPr>
          </a:p>
          <a:p>
            <a:r>
              <a:rPr lang="en-IN" sz="3600" dirty="0" smtClean="0">
                <a:solidFill>
                  <a:schemeClr val="tx2">
                    <a:lumMod val="75000"/>
                  </a:schemeClr>
                </a:solidFill>
              </a:rPr>
              <a:t>The retention of the enrichment is unjust.</a:t>
            </a:r>
            <a:endParaRPr lang="en-IN" sz="3600" dirty="0">
              <a:solidFill>
                <a:schemeClr val="tx2">
                  <a:lumMod val="75000"/>
                </a:schemeClr>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a:bodyPr>
          <a:lstStyle/>
          <a:p>
            <a:r>
              <a:rPr lang="en-IN" sz="4400" b="1" dirty="0" smtClean="0"/>
              <a:t>       Kinds</a:t>
            </a:r>
            <a:r>
              <a:rPr lang="en-IN" sz="4400" dirty="0" smtClean="0"/>
              <a:t> </a:t>
            </a:r>
            <a:r>
              <a:rPr lang="en-IN" sz="4400" b="1" dirty="0" smtClean="0"/>
              <a:t>of</a:t>
            </a:r>
            <a:r>
              <a:rPr lang="en-IN" sz="4400" dirty="0" smtClean="0"/>
              <a:t> </a:t>
            </a:r>
            <a:r>
              <a:rPr lang="en-IN" sz="4400" b="1" dirty="0" smtClean="0"/>
              <a:t>Quasi-</a:t>
            </a:r>
            <a:r>
              <a:rPr lang="en-IN" sz="4400" dirty="0" smtClean="0"/>
              <a:t> </a:t>
            </a:r>
            <a:r>
              <a:rPr lang="en-IN" sz="4400" b="1" dirty="0" smtClean="0"/>
              <a:t>Contract</a:t>
            </a:r>
            <a:endParaRPr lang="en-IN" sz="4400" b="1" dirty="0"/>
          </a:p>
        </p:txBody>
      </p:sp>
      <p:sp>
        <p:nvSpPr>
          <p:cNvPr id="7" name="Content Placeholder 6"/>
          <p:cNvSpPr>
            <a:spLocks noGrp="1"/>
          </p:cNvSpPr>
          <p:nvPr>
            <p:ph idx="1"/>
          </p:nvPr>
        </p:nvSpPr>
        <p:spPr>
          <a:xfrm>
            <a:off x="457200" y="1524000"/>
            <a:ext cx="8229600" cy="5145360"/>
          </a:xfrm>
        </p:spPr>
        <p:txBody>
          <a:bodyPr>
            <a:normAutofit fontScale="92500" lnSpcReduction="10000"/>
          </a:bodyPr>
          <a:lstStyle/>
          <a:p>
            <a:pPr>
              <a:buNone/>
            </a:pPr>
            <a:r>
              <a:rPr lang="en-IN" sz="3600" dirty="0" smtClean="0">
                <a:solidFill>
                  <a:schemeClr val="tx2">
                    <a:lumMod val="75000"/>
                  </a:schemeClr>
                </a:solidFill>
              </a:rPr>
              <a:t>  1. Supply of necessaries to person </a:t>
            </a:r>
          </a:p>
          <a:p>
            <a:pPr>
              <a:buNone/>
            </a:pPr>
            <a:r>
              <a:rPr lang="en-IN" sz="3600" dirty="0" smtClean="0">
                <a:solidFill>
                  <a:schemeClr val="tx2">
                    <a:lumMod val="75000"/>
                  </a:schemeClr>
                </a:solidFill>
              </a:rPr>
              <a:t>      Incapable of contracting. (sec. 68)</a:t>
            </a:r>
          </a:p>
          <a:p>
            <a:pPr>
              <a:buNone/>
            </a:pPr>
            <a:r>
              <a:rPr lang="en-IN" sz="3600" dirty="0" smtClean="0">
                <a:solidFill>
                  <a:schemeClr val="tx2">
                    <a:lumMod val="75000"/>
                  </a:schemeClr>
                </a:solidFill>
              </a:rPr>
              <a:t>  2. Payment by interested person.(sec. 69)</a:t>
            </a:r>
          </a:p>
          <a:p>
            <a:pPr>
              <a:buNone/>
            </a:pPr>
            <a:r>
              <a:rPr lang="en-IN" sz="3600" dirty="0" smtClean="0">
                <a:solidFill>
                  <a:schemeClr val="tx2">
                    <a:lumMod val="75000"/>
                  </a:schemeClr>
                </a:solidFill>
              </a:rPr>
              <a:t>  3. Obligation to pay for non-gratuitous </a:t>
            </a:r>
          </a:p>
          <a:p>
            <a:pPr>
              <a:buNone/>
            </a:pPr>
            <a:r>
              <a:rPr lang="en-IN" sz="3600" dirty="0" smtClean="0">
                <a:solidFill>
                  <a:schemeClr val="tx2">
                    <a:lumMod val="75000"/>
                  </a:schemeClr>
                </a:solidFill>
              </a:rPr>
              <a:t>      acts (sec. 70)</a:t>
            </a:r>
          </a:p>
          <a:p>
            <a:pPr>
              <a:buNone/>
            </a:pPr>
            <a:r>
              <a:rPr lang="en-IN" sz="3600" dirty="0" smtClean="0">
                <a:solidFill>
                  <a:schemeClr val="tx2">
                    <a:lumMod val="75000"/>
                  </a:schemeClr>
                </a:solidFill>
              </a:rPr>
              <a:t>  4. Responsibility of finder of goods</a:t>
            </a:r>
          </a:p>
          <a:p>
            <a:pPr>
              <a:buNone/>
            </a:pPr>
            <a:r>
              <a:rPr lang="en-IN" sz="3600" dirty="0" smtClean="0">
                <a:solidFill>
                  <a:schemeClr val="tx2">
                    <a:lumMod val="75000"/>
                  </a:schemeClr>
                </a:solidFill>
              </a:rPr>
              <a:t>      (sec. 71)</a:t>
            </a:r>
          </a:p>
          <a:p>
            <a:pPr>
              <a:buNone/>
            </a:pPr>
            <a:r>
              <a:rPr lang="en-IN" sz="3600" dirty="0" smtClean="0">
                <a:solidFill>
                  <a:schemeClr val="tx2">
                    <a:lumMod val="75000"/>
                  </a:schemeClr>
                </a:solidFill>
              </a:rPr>
              <a:t>  5. When money is paid or things delivered </a:t>
            </a:r>
          </a:p>
          <a:p>
            <a:pPr>
              <a:buNone/>
            </a:pPr>
            <a:r>
              <a:rPr lang="en-IN" sz="3600" dirty="0" smtClean="0">
                <a:solidFill>
                  <a:schemeClr val="tx2">
                    <a:lumMod val="75000"/>
                  </a:schemeClr>
                </a:solidFill>
              </a:rPr>
              <a:t>      by mistake or under coercion (sec. 72)              </a:t>
            </a:r>
            <a:r>
              <a:rPr lang="en-IN" sz="3600" dirty="0" smtClean="0"/>
              <a:t>                                          </a:t>
            </a: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2656"/>
            <a:ext cx="8229600" cy="4596542"/>
          </a:xfrm>
        </p:spPr>
        <p:txBody>
          <a:bodyPr>
            <a:normAutofit fontScale="90000"/>
          </a:bodyPr>
          <a:lstStyle/>
          <a:p>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r>
              <a:rPr lang="en-IN" b="1" dirty="0" smtClean="0"/>
              <a:t/>
            </a:r>
            <a:br>
              <a:rPr lang="en-IN" b="1" dirty="0" smtClean="0"/>
            </a:br>
            <a:endParaRPr lang="en-IN" b="1" dirty="0"/>
          </a:p>
        </p:txBody>
      </p:sp>
      <p:sp>
        <p:nvSpPr>
          <p:cNvPr id="2" name="Content Placeholder 1"/>
          <p:cNvSpPr>
            <a:spLocks noGrp="1"/>
          </p:cNvSpPr>
          <p:nvPr>
            <p:ph idx="1"/>
          </p:nvPr>
        </p:nvSpPr>
        <p:spPr>
          <a:xfrm>
            <a:off x="457200" y="214290"/>
            <a:ext cx="8229600" cy="6143668"/>
          </a:xfrm>
        </p:spPr>
        <p:txBody>
          <a:bodyPr>
            <a:noAutofit/>
          </a:bodyPr>
          <a:lstStyle/>
          <a:p>
            <a:pPr algn="just">
              <a:buNone/>
            </a:pPr>
            <a:r>
              <a:rPr lang="en-IN" sz="1600" b="1" dirty="0" smtClean="0"/>
              <a:t/>
            </a:r>
            <a:br>
              <a:rPr lang="en-IN" sz="1600" b="1" dirty="0" smtClean="0"/>
            </a:br>
            <a:r>
              <a:rPr lang="en-IN" sz="1600" b="1" dirty="0" smtClean="0"/>
              <a:t>1. </a:t>
            </a:r>
            <a:r>
              <a:rPr lang="en-IN" b="1" dirty="0" smtClean="0"/>
              <a:t>Supply of necessaries to person incapable of contracting (SECTION- 68 )</a:t>
            </a:r>
            <a:endParaRPr lang="en-IN" dirty="0">
              <a:solidFill>
                <a:schemeClr val="tx2">
                  <a:lumMod val="75000"/>
                </a:schemeClr>
              </a:solidFill>
            </a:endParaRPr>
          </a:p>
          <a:p>
            <a:pPr algn="just">
              <a:buNone/>
            </a:pPr>
            <a:r>
              <a:rPr lang="en-IN" dirty="0" smtClean="0">
                <a:solidFill>
                  <a:schemeClr val="tx2">
                    <a:lumMod val="75000"/>
                  </a:schemeClr>
                </a:solidFill>
              </a:rPr>
              <a:t>Any person supplying necessaries of life to person who are incompetent to enter into contract is entitled to claim the price from the other person’s property. Similarly where money is paid to such person for the purchase of necessaries , reimbursement can be claimed </a:t>
            </a:r>
          </a:p>
          <a:p>
            <a:pPr algn="just">
              <a:buNone/>
            </a:pPr>
            <a:r>
              <a:rPr lang="en-IN" dirty="0" err="1" smtClean="0">
                <a:solidFill>
                  <a:schemeClr val="tx2">
                    <a:lumMod val="75000"/>
                  </a:schemeClr>
                </a:solidFill>
              </a:rPr>
              <a:t>Eg</a:t>
            </a:r>
            <a:r>
              <a:rPr lang="en-IN" dirty="0" smtClean="0">
                <a:solidFill>
                  <a:schemeClr val="tx2">
                    <a:lumMod val="75000"/>
                  </a:schemeClr>
                </a:solidFill>
              </a:rPr>
              <a:t>.</a:t>
            </a:r>
            <a:r>
              <a:rPr lang="en-US" dirty="0" smtClean="0"/>
              <a:t> A supplies B, a lunatic with necessary suitable to his condition in life .He is entitled to reimburse from B’s property</a:t>
            </a:r>
            <a:endParaRPr lang="en-IN" dirty="0" smtClean="0">
              <a:solidFill>
                <a:schemeClr val="tx2">
                  <a:lumMod val="75000"/>
                </a:schemeClr>
              </a:solidFill>
            </a:endParaRPr>
          </a:p>
          <a:p>
            <a:pPr algn="just">
              <a:buNone/>
            </a:pPr>
            <a:endParaRPr lang="en-IN" sz="2800" dirty="0" smtClean="0"/>
          </a:p>
          <a:p>
            <a:pPr algn="just">
              <a:buNone/>
            </a:pPr>
            <a:endParaRPr lang="en-IN" sz="2800"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332656"/>
            <a:ext cx="8229600" cy="2376264"/>
          </a:xfrm>
        </p:spPr>
        <p:txBody>
          <a:bodyPr>
            <a:normAutofit fontScale="90000"/>
          </a:bodyPr>
          <a:lstStyle/>
          <a:p>
            <a:r>
              <a:rPr lang="en-IN" sz="3200" b="1" dirty="0" smtClean="0"/>
              <a:t>In the case of Jai Indra Bahadur Singh v. Dilraj Kaur, a minor being bound to support his sister, money advanced to a minor for marriage of his sister has been held to be necessaries under this section and also recoverable from the property</a:t>
            </a:r>
            <a:r>
              <a:rPr lang="en-IN" sz="3200" dirty="0" smtClean="0"/>
              <a:t>.</a:t>
            </a:r>
            <a:endParaRPr lang="en-IN" sz="3200" dirty="0"/>
          </a:p>
        </p:txBody>
      </p:sp>
      <p:sp>
        <p:nvSpPr>
          <p:cNvPr id="2" name="Content Placeholder 1"/>
          <p:cNvSpPr>
            <a:spLocks noGrp="1"/>
          </p:cNvSpPr>
          <p:nvPr>
            <p:ph idx="1"/>
          </p:nvPr>
        </p:nvSpPr>
        <p:spPr>
          <a:xfrm>
            <a:off x="457200" y="2996952"/>
            <a:ext cx="8229600" cy="3600400"/>
          </a:xfrm>
        </p:spPr>
        <p:txBody>
          <a:bodyPr>
            <a:normAutofit fontScale="92500" lnSpcReduction="20000"/>
          </a:bodyPr>
          <a:lstStyle/>
          <a:p>
            <a:pPr>
              <a:buNone/>
            </a:pPr>
            <a:r>
              <a:rPr lang="en-IN" dirty="0" smtClean="0">
                <a:solidFill>
                  <a:schemeClr val="tx2">
                    <a:lumMod val="75000"/>
                  </a:schemeClr>
                </a:solidFill>
              </a:rPr>
              <a:t>The following points must be considered-</a:t>
            </a:r>
          </a:p>
          <a:p>
            <a:pPr marL="571500" indent="-571500">
              <a:buAutoNum type="romanLcParenBoth"/>
            </a:pPr>
            <a:r>
              <a:rPr lang="en-IN" dirty="0" smtClean="0">
                <a:solidFill>
                  <a:schemeClr val="tx2">
                    <a:lumMod val="75000"/>
                  </a:schemeClr>
                </a:solidFill>
              </a:rPr>
              <a:t>The  things supplied must come within the category of necessaries. </a:t>
            </a:r>
          </a:p>
          <a:p>
            <a:pPr marL="571500" indent="-571500">
              <a:buAutoNum type="romanLcParenBoth"/>
            </a:pPr>
            <a:r>
              <a:rPr lang="en-IN" dirty="0" smtClean="0">
                <a:solidFill>
                  <a:schemeClr val="tx2">
                    <a:lumMod val="75000"/>
                  </a:schemeClr>
                </a:solidFill>
              </a:rPr>
              <a:t>Necessaries should be supplied only to such person to whom he is legally bound to support e.g. wife, children</a:t>
            </a:r>
          </a:p>
          <a:p>
            <a:pPr marL="571500" indent="-571500">
              <a:buAutoNum type="romanLcParenBoth"/>
            </a:pPr>
            <a:r>
              <a:rPr lang="en-IN" dirty="0" smtClean="0">
                <a:solidFill>
                  <a:schemeClr val="tx2">
                    <a:lumMod val="75000"/>
                  </a:schemeClr>
                </a:solidFill>
              </a:rPr>
              <a:t>He is liable to pay only a reasonable price, not the price  which he has agreed to pay </a:t>
            </a:r>
            <a:endParaRPr lang="en-IN" dirty="0">
              <a:solidFill>
                <a:schemeClr val="tx2">
                  <a:lumMod val="75000"/>
                </a:schemeClr>
              </a:solidFill>
            </a:endParaRPr>
          </a:p>
        </p:txBody>
      </p:sp>
    </p:spTree>
  </p:cSld>
  <p:clrMapOvr>
    <a:masterClrMapping/>
  </p:clrMapOvr>
  <p:transition>
    <p:pull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476672"/>
            <a:ext cx="8229600" cy="1800200"/>
          </a:xfrm>
        </p:spPr>
        <p:txBody>
          <a:bodyPr>
            <a:normAutofit fontScale="90000"/>
          </a:bodyPr>
          <a:lstStyle/>
          <a:p>
            <a:r>
              <a:rPr lang="en-IN" b="1" dirty="0" smtClean="0"/>
              <a:t>                           Section-69 </a:t>
            </a:r>
            <a:br>
              <a:rPr lang="en-IN" b="1" dirty="0" smtClean="0"/>
            </a:br>
            <a:r>
              <a:rPr lang="en-IN" b="1" dirty="0" smtClean="0"/>
              <a:t>2. Right to recover money paid for another person </a:t>
            </a:r>
            <a:endParaRPr lang="en-IN" b="1" dirty="0"/>
          </a:p>
        </p:txBody>
      </p:sp>
      <p:sp>
        <p:nvSpPr>
          <p:cNvPr id="2" name="Content Placeholder 1"/>
          <p:cNvSpPr>
            <a:spLocks noGrp="1"/>
          </p:cNvSpPr>
          <p:nvPr>
            <p:ph idx="1"/>
          </p:nvPr>
        </p:nvSpPr>
        <p:spPr>
          <a:xfrm>
            <a:off x="457200" y="2636912"/>
            <a:ext cx="8229600" cy="3459088"/>
          </a:xfrm>
        </p:spPr>
        <p:txBody>
          <a:bodyPr/>
          <a:lstStyle/>
          <a:p>
            <a:pPr>
              <a:buNone/>
            </a:pPr>
            <a:r>
              <a:rPr lang="en-IN" dirty="0" smtClean="0"/>
              <a:t>“</a:t>
            </a:r>
            <a:r>
              <a:rPr lang="en-IN" dirty="0" smtClean="0">
                <a:solidFill>
                  <a:schemeClr val="tx2">
                    <a:lumMod val="75000"/>
                  </a:schemeClr>
                </a:solidFill>
              </a:rPr>
              <a:t>A person who is interested in the payment of money which another is bound by law to pay, is entitled to be reimbursed by the other.”</a:t>
            </a:r>
            <a:endParaRPr lang="en-IN" dirty="0">
              <a:solidFill>
                <a:schemeClr val="tx2">
                  <a:lumMod val="75000"/>
                </a:schemeClr>
              </a:solidFill>
            </a:endParaRPr>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892</TotalTime>
  <Words>952</Words>
  <Application>Microsoft Office PowerPoint</Application>
  <PresentationFormat>On-screen Show (4:3)</PresentationFormat>
  <Paragraphs>96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Slide 1</vt:lpstr>
      <vt:lpstr>Introduction </vt:lpstr>
      <vt:lpstr>Characteristics  of quasi contract </vt:lpstr>
      <vt:lpstr>Alternative ways of describing a quasi contract are </vt:lpstr>
      <vt:lpstr>The principle of unjust enrichment requires </vt:lpstr>
      <vt:lpstr>       Kinds of Quasi- Contract</vt:lpstr>
      <vt:lpstr>            </vt:lpstr>
      <vt:lpstr>In the case of Jai Indra Bahadur Singh v. Dilraj Kaur, a minor being bound to support his sister, money advanced to a minor for marriage of his sister has been held to be necessaries under this section and also recoverable from the property.</vt:lpstr>
      <vt:lpstr>                           Section-69  2. Right to recover money paid for another person </vt:lpstr>
      <vt:lpstr>A case on this point is Hazarilal Vs Navaranglal</vt:lpstr>
      <vt:lpstr>The conditions of liability under this section are:</vt:lpstr>
      <vt:lpstr>                      Section – 70  Obligation to pay for non-gratuitous acts  </vt:lpstr>
      <vt:lpstr>A Case on this point is Damodar Modaliar Vs Secretary of State for India</vt:lpstr>
      <vt:lpstr>                       Section – 71   In case of finder of lost goods</vt:lpstr>
      <vt:lpstr>Related case is Hallius Vs Fowler</vt:lpstr>
      <vt:lpstr> The rights of a finder of goods include the following:</vt:lpstr>
      <vt:lpstr>                       Section – 72   When money is paid or things delivered by mistake or under coercion </vt:lpstr>
      <vt:lpstr>Khaniyalal Vs Sales Tax Officer of the Banaras</vt:lpstr>
      <vt:lpstr>Differences…</vt:lpstr>
      <vt:lpstr>Slide 20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hp</dc:creator>
  <cp:lastModifiedBy>Manish</cp:lastModifiedBy>
  <cp:revision>74</cp:revision>
  <dcterms:created xsi:type="dcterms:W3CDTF">2013-09-02T15:46:10Z</dcterms:created>
  <dcterms:modified xsi:type="dcterms:W3CDTF">2017-09-19T07:50:31Z</dcterms:modified>
</cp:coreProperties>
</file>