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3" d="100"/>
          <a:sy n="63" d="100"/>
        </p:scale>
        <p:origin x="99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87AFD4-81F8-42BC-A8CE-D501E1F1364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75C2B97-020C-4FAC-B956-06F125DEBAE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D406C6C-8A6C-44D2-A556-C1A18C70B2B3}"/>
              </a:ext>
            </a:extLst>
          </p:cNvPr>
          <p:cNvSpPr>
            <a:spLocks noGrp="1"/>
          </p:cNvSpPr>
          <p:nvPr>
            <p:ph type="dt" sz="half" idx="10"/>
          </p:nvPr>
        </p:nvSpPr>
        <p:spPr/>
        <p:txBody>
          <a:bodyPr/>
          <a:lstStyle/>
          <a:p>
            <a:fld id="{5BC3B076-37E1-4ED2-91EF-508670A3964C}" type="datetimeFigureOut">
              <a:rPr lang="en-US" smtClean="0"/>
              <a:t>3/4/2022</a:t>
            </a:fld>
            <a:endParaRPr lang="en-US"/>
          </a:p>
        </p:txBody>
      </p:sp>
      <p:sp>
        <p:nvSpPr>
          <p:cNvPr id="5" name="Footer Placeholder 4">
            <a:extLst>
              <a:ext uri="{FF2B5EF4-FFF2-40B4-BE49-F238E27FC236}">
                <a16:creationId xmlns:a16="http://schemas.microsoft.com/office/drawing/2014/main" id="{0B9C7BF5-1F47-4866-901D-ECB6AA9531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298023-6221-4A60-B210-ECC0B7FB5D9F}"/>
              </a:ext>
            </a:extLst>
          </p:cNvPr>
          <p:cNvSpPr>
            <a:spLocks noGrp="1"/>
          </p:cNvSpPr>
          <p:nvPr>
            <p:ph type="sldNum" sz="quarter" idx="12"/>
          </p:nvPr>
        </p:nvSpPr>
        <p:spPr/>
        <p:txBody>
          <a:bodyPr/>
          <a:lstStyle/>
          <a:p>
            <a:fld id="{5BA69996-86AF-40C1-A88C-B344F7D873FD}" type="slidenum">
              <a:rPr lang="en-US" smtClean="0"/>
              <a:t>‹#›</a:t>
            </a:fld>
            <a:endParaRPr lang="en-US"/>
          </a:p>
        </p:txBody>
      </p:sp>
    </p:spTree>
    <p:extLst>
      <p:ext uri="{BB962C8B-B14F-4D97-AF65-F5344CB8AC3E}">
        <p14:creationId xmlns:p14="http://schemas.microsoft.com/office/powerpoint/2010/main" val="23583074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B2050A-FFFA-468C-9D84-5F681BA3DD3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5E5BCBD-674F-4D9F-826E-DBFD549956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750FDD3-7771-42CD-BE9B-46AC9F1387E2}"/>
              </a:ext>
            </a:extLst>
          </p:cNvPr>
          <p:cNvSpPr>
            <a:spLocks noGrp="1"/>
          </p:cNvSpPr>
          <p:nvPr>
            <p:ph type="dt" sz="half" idx="10"/>
          </p:nvPr>
        </p:nvSpPr>
        <p:spPr/>
        <p:txBody>
          <a:bodyPr/>
          <a:lstStyle/>
          <a:p>
            <a:fld id="{5BC3B076-37E1-4ED2-91EF-508670A3964C}" type="datetimeFigureOut">
              <a:rPr lang="en-US" smtClean="0"/>
              <a:t>3/4/2022</a:t>
            </a:fld>
            <a:endParaRPr lang="en-US"/>
          </a:p>
        </p:txBody>
      </p:sp>
      <p:sp>
        <p:nvSpPr>
          <p:cNvPr id="5" name="Footer Placeholder 4">
            <a:extLst>
              <a:ext uri="{FF2B5EF4-FFF2-40B4-BE49-F238E27FC236}">
                <a16:creationId xmlns:a16="http://schemas.microsoft.com/office/drawing/2014/main" id="{053ECCE0-8C27-45BE-AA24-0CF0BC95E6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EB129B-B571-49B2-848C-72C179D43A37}"/>
              </a:ext>
            </a:extLst>
          </p:cNvPr>
          <p:cNvSpPr>
            <a:spLocks noGrp="1"/>
          </p:cNvSpPr>
          <p:nvPr>
            <p:ph type="sldNum" sz="quarter" idx="12"/>
          </p:nvPr>
        </p:nvSpPr>
        <p:spPr/>
        <p:txBody>
          <a:bodyPr/>
          <a:lstStyle/>
          <a:p>
            <a:fld id="{5BA69996-86AF-40C1-A88C-B344F7D873FD}" type="slidenum">
              <a:rPr lang="en-US" smtClean="0"/>
              <a:t>‹#›</a:t>
            </a:fld>
            <a:endParaRPr lang="en-US"/>
          </a:p>
        </p:txBody>
      </p:sp>
    </p:spTree>
    <p:extLst>
      <p:ext uri="{BB962C8B-B14F-4D97-AF65-F5344CB8AC3E}">
        <p14:creationId xmlns:p14="http://schemas.microsoft.com/office/powerpoint/2010/main" val="36413521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B9B5ABD-7DBE-45B1-90AF-3DF4A66250A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DC9BC83-21B9-4DF8-9188-786A2AB6C9C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23AA77-5741-465B-95E0-28104B9DCFBB}"/>
              </a:ext>
            </a:extLst>
          </p:cNvPr>
          <p:cNvSpPr>
            <a:spLocks noGrp="1"/>
          </p:cNvSpPr>
          <p:nvPr>
            <p:ph type="dt" sz="half" idx="10"/>
          </p:nvPr>
        </p:nvSpPr>
        <p:spPr/>
        <p:txBody>
          <a:bodyPr/>
          <a:lstStyle/>
          <a:p>
            <a:fld id="{5BC3B076-37E1-4ED2-91EF-508670A3964C}" type="datetimeFigureOut">
              <a:rPr lang="en-US" smtClean="0"/>
              <a:t>3/4/2022</a:t>
            </a:fld>
            <a:endParaRPr lang="en-US"/>
          </a:p>
        </p:txBody>
      </p:sp>
      <p:sp>
        <p:nvSpPr>
          <p:cNvPr id="5" name="Footer Placeholder 4">
            <a:extLst>
              <a:ext uri="{FF2B5EF4-FFF2-40B4-BE49-F238E27FC236}">
                <a16:creationId xmlns:a16="http://schemas.microsoft.com/office/drawing/2014/main" id="{58BD86CE-48A3-4F70-9A44-59E3789B566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2DCA2C4-89AF-49B6-954C-F23BFFEB2CAD}"/>
              </a:ext>
            </a:extLst>
          </p:cNvPr>
          <p:cNvSpPr>
            <a:spLocks noGrp="1"/>
          </p:cNvSpPr>
          <p:nvPr>
            <p:ph type="sldNum" sz="quarter" idx="12"/>
          </p:nvPr>
        </p:nvSpPr>
        <p:spPr/>
        <p:txBody>
          <a:bodyPr/>
          <a:lstStyle/>
          <a:p>
            <a:fld id="{5BA69996-86AF-40C1-A88C-B344F7D873FD}" type="slidenum">
              <a:rPr lang="en-US" smtClean="0"/>
              <a:t>‹#›</a:t>
            </a:fld>
            <a:endParaRPr lang="en-US"/>
          </a:p>
        </p:txBody>
      </p:sp>
    </p:spTree>
    <p:extLst>
      <p:ext uri="{BB962C8B-B14F-4D97-AF65-F5344CB8AC3E}">
        <p14:creationId xmlns:p14="http://schemas.microsoft.com/office/powerpoint/2010/main" val="11557438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BF8CF0-7379-49C2-A63D-DECC7CD97E7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7A379E3-921F-4F49-A4FA-A99C219A8C5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362B9F-10CE-4171-8504-88B28E2E8AC1}"/>
              </a:ext>
            </a:extLst>
          </p:cNvPr>
          <p:cNvSpPr>
            <a:spLocks noGrp="1"/>
          </p:cNvSpPr>
          <p:nvPr>
            <p:ph type="dt" sz="half" idx="10"/>
          </p:nvPr>
        </p:nvSpPr>
        <p:spPr/>
        <p:txBody>
          <a:bodyPr/>
          <a:lstStyle/>
          <a:p>
            <a:fld id="{5BC3B076-37E1-4ED2-91EF-508670A3964C}" type="datetimeFigureOut">
              <a:rPr lang="en-US" smtClean="0"/>
              <a:t>3/4/2022</a:t>
            </a:fld>
            <a:endParaRPr lang="en-US"/>
          </a:p>
        </p:txBody>
      </p:sp>
      <p:sp>
        <p:nvSpPr>
          <p:cNvPr id="5" name="Footer Placeholder 4">
            <a:extLst>
              <a:ext uri="{FF2B5EF4-FFF2-40B4-BE49-F238E27FC236}">
                <a16:creationId xmlns:a16="http://schemas.microsoft.com/office/drawing/2014/main" id="{11855D5F-CB2C-46D7-9D26-E8EADACDC42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217891-0988-4E27-BCF8-1F5D99582EBA}"/>
              </a:ext>
            </a:extLst>
          </p:cNvPr>
          <p:cNvSpPr>
            <a:spLocks noGrp="1"/>
          </p:cNvSpPr>
          <p:nvPr>
            <p:ph type="sldNum" sz="quarter" idx="12"/>
          </p:nvPr>
        </p:nvSpPr>
        <p:spPr/>
        <p:txBody>
          <a:bodyPr/>
          <a:lstStyle/>
          <a:p>
            <a:fld id="{5BA69996-86AF-40C1-A88C-B344F7D873FD}" type="slidenum">
              <a:rPr lang="en-US" smtClean="0"/>
              <a:t>‹#›</a:t>
            </a:fld>
            <a:endParaRPr lang="en-US"/>
          </a:p>
        </p:txBody>
      </p:sp>
    </p:spTree>
    <p:extLst>
      <p:ext uri="{BB962C8B-B14F-4D97-AF65-F5344CB8AC3E}">
        <p14:creationId xmlns:p14="http://schemas.microsoft.com/office/powerpoint/2010/main" val="2381737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DAD27-7E22-4921-A98C-E214F0D1673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D9A4FF0-44D0-472D-9D05-1CDAF75B800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D774809-506E-422C-ABA8-A66C40CC5D58}"/>
              </a:ext>
            </a:extLst>
          </p:cNvPr>
          <p:cNvSpPr>
            <a:spLocks noGrp="1"/>
          </p:cNvSpPr>
          <p:nvPr>
            <p:ph type="dt" sz="half" idx="10"/>
          </p:nvPr>
        </p:nvSpPr>
        <p:spPr/>
        <p:txBody>
          <a:bodyPr/>
          <a:lstStyle/>
          <a:p>
            <a:fld id="{5BC3B076-37E1-4ED2-91EF-508670A3964C}" type="datetimeFigureOut">
              <a:rPr lang="en-US" smtClean="0"/>
              <a:t>3/4/2022</a:t>
            </a:fld>
            <a:endParaRPr lang="en-US"/>
          </a:p>
        </p:txBody>
      </p:sp>
      <p:sp>
        <p:nvSpPr>
          <p:cNvPr id="5" name="Footer Placeholder 4">
            <a:extLst>
              <a:ext uri="{FF2B5EF4-FFF2-40B4-BE49-F238E27FC236}">
                <a16:creationId xmlns:a16="http://schemas.microsoft.com/office/drawing/2014/main" id="{3DE5455E-070B-4B47-A58D-0B2B34F70E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8AA97C8-7EB2-4A0C-BE99-C74FD2B252A1}"/>
              </a:ext>
            </a:extLst>
          </p:cNvPr>
          <p:cNvSpPr>
            <a:spLocks noGrp="1"/>
          </p:cNvSpPr>
          <p:nvPr>
            <p:ph type="sldNum" sz="quarter" idx="12"/>
          </p:nvPr>
        </p:nvSpPr>
        <p:spPr/>
        <p:txBody>
          <a:bodyPr/>
          <a:lstStyle/>
          <a:p>
            <a:fld id="{5BA69996-86AF-40C1-A88C-B344F7D873FD}" type="slidenum">
              <a:rPr lang="en-US" smtClean="0"/>
              <a:t>‹#›</a:t>
            </a:fld>
            <a:endParaRPr lang="en-US"/>
          </a:p>
        </p:txBody>
      </p:sp>
    </p:spTree>
    <p:extLst>
      <p:ext uri="{BB962C8B-B14F-4D97-AF65-F5344CB8AC3E}">
        <p14:creationId xmlns:p14="http://schemas.microsoft.com/office/powerpoint/2010/main" val="1374670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1E242F-98D7-49FC-810D-1F40E676C9B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C245C1-FB90-4848-B01D-99A0707B0FB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29A9B18-3D30-456B-B4A0-9FA3359CF5E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14FC0AF-9B39-419E-BC72-211BB174417B}"/>
              </a:ext>
            </a:extLst>
          </p:cNvPr>
          <p:cNvSpPr>
            <a:spLocks noGrp="1"/>
          </p:cNvSpPr>
          <p:nvPr>
            <p:ph type="dt" sz="half" idx="10"/>
          </p:nvPr>
        </p:nvSpPr>
        <p:spPr/>
        <p:txBody>
          <a:bodyPr/>
          <a:lstStyle/>
          <a:p>
            <a:fld id="{5BC3B076-37E1-4ED2-91EF-508670A3964C}" type="datetimeFigureOut">
              <a:rPr lang="en-US" smtClean="0"/>
              <a:t>3/4/2022</a:t>
            </a:fld>
            <a:endParaRPr lang="en-US"/>
          </a:p>
        </p:txBody>
      </p:sp>
      <p:sp>
        <p:nvSpPr>
          <p:cNvPr id="6" name="Footer Placeholder 5">
            <a:extLst>
              <a:ext uri="{FF2B5EF4-FFF2-40B4-BE49-F238E27FC236}">
                <a16:creationId xmlns:a16="http://schemas.microsoft.com/office/drawing/2014/main" id="{C9549C49-A8E8-4BD9-B2D8-0713C45B515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0A4CEFC-27AD-4D41-83BF-F64A1DB4B23C}"/>
              </a:ext>
            </a:extLst>
          </p:cNvPr>
          <p:cNvSpPr>
            <a:spLocks noGrp="1"/>
          </p:cNvSpPr>
          <p:nvPr>
            <p:ph type="sldNum" sz="quarter" idx="12"/>
          </p:nvPr>
        </p:nvSpPr>
        <p:spPr/>
        <p:txBody>
          <a:bodyPr/>
          <a:lstStyle/>
          <a:p>
            <a:fld id="{5BA69996-86AF-40C1-A88C-B344F7D873FD}" type="slidenum">
              <a:rPr lang="en-US" smtClean="0"/>
              <a:t>‹#›</a:t>
            </a:fld>
            <a:endParaRPr lang="en-US"/>
          </a:p>
        </p:txBody>
      </p:sp>
    </p:spTree>
    <p:extLst>
      <p:ext uri="{BB962C8B-B14F-4D97-AF65-F5344CB8AC3E}">
        <p14:creationId xmlns:p14="http://schemas.microsoft.com/office/powerpoint/2010/main" val="1821962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5A404B-0B24-47EB-8FA3-2D6B7CC332B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C0EAF3A-C91E-455D-8349-B7CA547D062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BBE6171-F100-4957-96BE-F0F431A5A8A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95DD74C-08DC-40B9-8253-73B8DE30351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0178C5-983B-4CB7-81E1-838C0767CA0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09DCC5F-31A2-4B0B-B0FA-C1924EA01169}"/>
              </a:ext>
            </a:extLst>
          </p:cNvPr>
          <p:cNvSpPr>
            <a:spLocks noGrp="1"/>
          </p:cNvSpPr>
          <p:nvPr>
            <p:ph type="dt" sz="half" idx="10"/>
          </p:nvPr>
        </p:nvSpPr>
        <p:spPr/>
        <p:txBody>
          <a:bodyPr/>
          <a:lstStyle/>
          <a:p>
            <a:fld id="{5BC3B076-37E1-4ED2-91EF-508670A3964C}" type="datetimeFigureOut">
              <a:rPr lang="en-US" smtClean="0"/>
              <a:t>3/4/2022</a:t>
            </a:fld>
            <a:endParaRPr lang="en-US"/>
          </a:p>
        </p:txBody>
      </p:sp>
      <p:sp>
        <p:nvSpPr>
          <p:cNvPr id="8" name="Footer Placeholder 7">
            <a:extLst>
              <a:ext uri="{FF2B5EF4-FFF2-40B4-BE49-F238E27FC236}">
                <a16:creationId xmlns:a16="http://schemas.microsoft.com/office/drawing/2014/main" id="{EF4A9642-7480-4504-9F17-F8603155C4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1CC8AFE-CE13-4AA0-922D-778DF709DFF0}"/>
              </a:ext>
            </a:extLst>
          </p:cNvPr>
          <p:cNvSpPr>
            <a:spLocks noGrp="1"/>
          </p:cNvSpPr>
          <p:nvPr>
            <p:ph type="sldNum" sz="quarter" idx="12"/>
          </p:nvPr>
        </p:nvSpPr>
        <p:spPr/>
        <p:txBody>
          <a:bodyPr/>
          <a:lstStyle/>
          <a:p>
            <a:fld id="{5BA69996-86AF-40C1-A88C-B344F7D873FD}" type="slidenum">
              <a:rPr lang="en-US" smtClean="0"/>
              <a:t>‹#›</a:t>
            </a:fld>
            <a:endParaRPr lang="en-US"/>
          </a:p>
        </p:txBody>
      </p:sp>
    </p:spTree>
    <p:extLst>
      <p:ext uri="{BB962C8B-B14F-4D97-AF65-F5344CB8AC3E}">
        <p14:creationId xmlns:p14="http://schemas.microsoft.com/office/powerpoint/2010/main" val="41140584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0B5EBB-04EF-4D9F-97E8-985555AD66E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33650BA-0CE5-48FB-8D7D-EF1279815894}"/>
              </a:ext>
            </a:extLst>
          </p:cNvPr>
          <p:cNvSpPr>
            <a:spLocks noGrp="1"/>
          </p:cNvSpPr>
          <p:nvPr>
            <p:ph type="dt" sz="half" idx="10"/>
          </p:nvPr>
        </p:nvSpPr>
        <p:spPr/>
        <p:txBody>
          <a:bodyPr/>
          <a:lstStyle/>
          <a:p>
            <a:fld id="{5BC3B076-37E1-4ED2-91EF-508670A3964C}" type="datetimeFigureOut">
              <a:rPr lang="en-US" smtClean="0"/>
              <a:t>3/4/2022</a:t>
            </a:fld>
            <a:endParaRPr lang="en-US"/>
          </a:p>
        </p:txBody>
      </p:sp>
      <p:sp>
        <p:nvSpPr>
          <p:cNvPr id="4" name="Footer Placeholder 3">
            <a:extLst>
              <a:ext uri="{FF2B5EF4-FFF2-40B4-BE49-F238E27FC236}">
                <a16:creationId xmlns:a16="http://schemas.microsoft.com/office/drawing/2014/main" id="{90E6AC97-7AD0-4DE3-BB19-057A196E454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90016B7-0558-4DBE-B74E-EB9B34F76FD7}"/>
              </a:ext>
            </a:extLst>
          </p:cNvPr>
          <p:cNvSpPr>
            <a:spLocks noGrp="1"/>
          </p:cNvSpPr>
          <p:nvPr>
            <p:ph type="sldNum" sz="quarter" idx="12"/>
          </p:nvPr>
        </p:nvSpPr>
        <p:spPr/>
        <p:txBody>
          <a:bodyPr/>
          <a:lstStyle/>
          <a:p>
            <a:fld id="{5BA69996-86AF-40C1-A88C-B344F7D873FD}" type="slidenum">
              <a:rPr lang="en-US" smtClean="0"/>
              <a:t>‹#›</a:t>
            </a:fld>
            <a:endParaRPr lang="en-US"/>
          </a:p>
        </p:txBody>
      </p:sp>
    </p:spTree>
    <p:extLst>
      <p:ext uri="{BB962C8B-B14F-4D97-AF65-F5344CB8AC3E}">
        <p14:creationId xmlns:p14="http://schemas.microsoft.com/office/powerpoint/2010/main" val="37442910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135EDD6-4EE4-418F-A169-78C3E2AC1C1F}"/>
              </a:ext>
            </a:extLst>
          </p:cNvPr>
          <p:cNvSpPr>
            <a:spLocks noGrp="1"/>
          </p:cNvSpPr>
          <p:nvPr>
            <p:ph type="dt" sz="half" idx="10"/>
          </p:nvPr>
        </p:nvSpPr>
        <p:spPr/>
        <p:txBody>
          <a:bodyPr/>
          <a:lstStyle/>
          <a:p>
            <a:fld id="{5BC3B076-37E1-4ED2-91EF-508670A3964C}" type="datetimeFigureOut">
              <a:rPr lang="en-US" smtClean="0"/>
              <a:t>3/4/2022</a:t>
            </a:fld>
            <a:endParaRPr lang="en-US"/>
          </a:p>
        </p:txBody>
      </p:sp>
      <p:sp>
        <p:nvSpPr>
          <p:cNvPr id="3" name="Footer Placeholder 2">
            <a:extLst>
              <a:ext uri="{FF2B5EF4-FFF2-40B4-BE49-F238E27FC236}">
                <a16:creationId xmlns:a16="http://schemas.microsoft.com/office/drawing/2014/main" id="{556F129C-D8DE-4867-A3BE-906C5BA8DCA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81802E3-30B0-4585-AB4F-11A8D1F737DD}"/>
              </a:ext>
            </a:extLst>
          </p:cNvPr>
          <p:cNvSpPr>
            <a:spLocks noGrp="1"/>
          </p:cNvSpPr>
          <p:nvPr>
            <p:ph type="sldNum" sz="quarter" idx="12"/>
          </p:nvPr>
        </p:nvSpPr>
        <p:spPr/>
        <p:txBody>
          <a:bodyPr/>
          <a:lstStyle/>
          <a:p>
            <a:fld id="{5BA69996-86AF-40C1-A88C-B344F7D873FD}" type="slidenum">
              <a:rPr lang="en-US" smtClean="0"/>
              <a:t>‹#›</a:t>
            </a:fld>
            <a:endParaRPr lang="en-US"/>
          </a:p>
        </p:txBody>
      </p:sp>
    </p:spTree>
    <p:extLst>
      <p:ext uri="{BB962C8B-B14F-4D97-AF65-F5344CB8AC3E}">
        <p14:creationId xmlns:p14="http://schemas.microsoft.com/office/powerpoint/2010/main" val="2666345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100C44-8863-490F-82C4-A74A3F8BCF3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F7D2373-3309-4475-A8AD-05B7DD0A32D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588FF82-6F49-4A19-B4B1-8549ED2F12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3CA7B04-17FF-4E3E-B8D0-E288B9DE3BD4}"/>
              </a:ext>
            </a:extLst>
          </p:cNvPr>
          <p:cNvSpPr>
            <a:spLocks noGrp="1"/>
          </p:cNvSpPr>
          <p:nvPr>
            <p:ph type="dt" sz="half" idx="10"/>
          </p:nvPr>
        </p:nvSpPr>
        <p:spPr/>
        <p:txBody>
          <a:bodyPr/>
          <a:lstStyle/>
          <a:p>
            <a:fld id="{5BC3B076-37E1-4ED2-91EF-508670A3964C}" type="datetimeFigureOut">
              <a:rPr lang="en-US" smtClean="0"/>
              <a:t>3/4/2022</a:t>
            </a:fld>
            <a:endParaRPr lang="en-US"/>
          </a:p>
        </p:txBody>
      </p:sp>
      <p:sp>
        <p:nvSpPr>
          <p:cNvPr id="6" name="Footer Placeholder 5">
            <a:extLst>
              <a:ext uri="{FF2B5EF4-FFF2-40B4-BE49-F238E27FC236}">
                <a16:creationId xmlns:a16="http://schemas.microsoft.com/office/drawing/2014/main" id="{4B412983-E0E4-4E71-94DE-BB08C3B832F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34BED8A-606E-4BA4-9DE4-938331E8BBA8}"/>
              </a:ext>
            </a:extLst>
          </p:cNvPr>
          <p:cNvSpPr>
            <a:spLocks noGrp="1"/>
          </p:cNvSpPr>
          <p:nvPr>
            <p:ph type="sldNum" sz="quarter" idx="12"/>
          </p:nvPr>
        </p:nvSpPr>
        <p:spPr/>
        <p:txBody>
          <a:bodyPr/>
          <a:lstStyle/>
          <a:p>
            <a:fld id="{5BA69996-86AF-40C1-A88C-B344F7D873FD}" type="slidenum">
              <a:rPr lang="en-US" smtClean="0"/>
              <a:t>‹#›</a:t>
            </a:fld>
            <a:endParaRPr lang="en-US"/>
          </a:p>
        </p:txBody>
      </p:sp>
    </p:spTree>
    <p:extLst>
      <p:ext uri="{BB962C8B-B14F-4D97-AF65-F5344CB8AC3E}">
        <p14:creationId xmlns:p14="http://schemas.microsoft.com/office/powerpoint/2010/main" val="4978714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C19959-C895-43AE-A194-09B67931081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4DBACF6-2448-49F2-BF0C-22A83F015C5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0503396-A14E-4EBB-BC60-B9BE6012FF7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5A44E90-81CE-4838-9F88-CFE7B469440A}"/>
              </a:ext>
            </a:extLst>
          </p:cNvPr>
          <p:cNvSpPr>
            <a:spLocks noGrp="1"/>
          </p:cNvSpPr>
          <p:nvPr>
            <p:ph type="dt" sz="half" idx="10"/>
          </p:nvPr>
        </p:nvSpPr>
        <p:spPr/>
        <p:txBody>
          <a:bodyPr/>
          <a:lstStyle/>
          <a:p>
            <a:fld id="{5BC3B076-37E1-4ED2-91EF-508670A3964C}" type="datetimeFigureOut">
              <a:rPr lang="en-US" smtClean="0"/>
              <a:t>3/4/2022</a:t>
            </a:fld>
            <a:endParaRPr lang="en-US"/>
          </a:p>
        </p:txBody>
      </p:sp>
      <p:sp>
        <p:nvSpPr>
          <p:cNvPr id="6" name="Footer Placeholder 5">
            <a:extLst>
              <a:ext uri="{FF2B5EF4-FFF2-40B4-BE49-F238E27FC236}">
                <a16:creationId xmlns:a16="http://schemas.microsoft.com/office/drawing/2014/main" id="{9A83A178-BDC5-4C6B-B2B3-5AF60A361F4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77ED08C-C224-495B-A497-047908EC0165}"/>
              </a:ext>
            </a:extLst>
          </p:cNvPr>
          <p:cNvSpPr>
            <a:spLocks noGrp="1"/>
          </p:cNvSpPr>
          <p:nvPr>
            <p:ph type="sldNum" sz="quarter" idx="12"/>
          </p:nvPr>
        </p:nvSpPr>
        <p:spPr/>
        <p:txBody>
          <a:bodyPr/>
          <a:lstStyle/>
          <a:p>
            <a:fld id="{5BA69996-86AF-40C1-A88C-B344F7D873FD}" type="slidenum">
              <a:rPr lang="en-US" smtClean="0"/>
              <a:t>‹#›</a:t>
            </a:fld>
            <a:endParaRPr lang="en-US"/>
          </a:p>
        </p:txBody>
      </p:sp>
    </p:spTree>
    <p:extLst>
      <p:ext uri="{BB962C8B-B14F-4D97-AF65-F5344CB8AC3E}">
        <p14:creationId xmlns:p14="http://schemas.microsoft.com/office/powerpoint/2010/main" val="27699758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D716A1C-7627-4455-B131-2B477BD0830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198B16D-8241-49E3-9476-6192F847DD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DF95520-93F3-4D41-B546-61361B0B2FE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3B076-37E1-4ED2-91EF-508670A3964C}" type="datetimeFigureOut">
              <a:rPr lang="en-US" smtClean="0"/>
              <a:t>3/4/2022</a:t>
            </a:fld>
            <a:endParaRPr lang="en-US"/>
          </a:p>
        </p:txBody>
      </p:sp>
      <p:sp>
        <p:nvSpPr>
          <p:cNvPr id="5" name="Footer Placeholder 4">
            <a:extLst>
              <a:ext uri="{FF2B5EF4-FFF2-40B4-BE49-F238E27FC236}">
                <a16:creationId xmlns:a16="http://schemas.microsoft.com/office/drawing/2014/main" id="{3E4BEC61-B528-4DBC-85FD-CFEEB8788E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98F4647-809F-4551-A0ED-E6594065446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A69996-86AF-40C1-A88C-B344F7D873FD}" type="slidenum">
              <a:rPr lang="en-US" smtClean="0"/>
              <a:t>‹#›</a:t>
            </a:fld>
            <a:endParaRPr lang="en-US"/>
          </a:p>
        </p:txBody>
      </p:sp>
    </p:spTree>
    <p:extLst>
      <p:ext uri="{BB962C8B-B14F-4D97-AF65-F5344CB8AC3E}">
        <p14:creationId xmlns:p14="http://schemas.microsoft.com/office/powerpoint/2010/main" val="32111521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FE48D6-2B02-4A4C-905E-F47C313B2CA9}"/>
              </a:ext>
            </a:extLst>
          </p:cNvPr>
          <p:cNvSpPr>
            <a:spLocks noGrp="1"/>
          </p:cNvSpPr>
          <p:nvPr>
            <p:ph type="ctrTitle"/>
          </p:nvPr>
        </p:nvSpPr>
        <p:spPr/>
        <p:txBody>
          <a:bodyPr>
            <a:normAutofit fontScale="90000"/>
          </a:bodyPr>
          <a:lstStyle/>
          <a:p>
            <a:r>
              <a:rPr lang="en-US" sz="4400" b="1" dirty="0">
                <a:solidFill>
                  <a:srgbClr val="222222"/>
                </a:solidFill>
                <a:effectLst/>
                <a:latin typeface="Times New Roman" panose="02020603050405020304" pitchFamily="18" charset="0"/>
                <a:ea typeface="Times New Roman" panose="02020603050405020304" pitchFamily="18" charset="0"/>
                <a:cs typeface="Mangal" panose="02040503050203030202" pitchFamily="18" charset="0"/>
              </a:rPr>
              <a:t>Business: Definition, Nature, and Types </a:t>
            </a:r>
            <a:br>
              <a:rPr lang="en-US" sz="4400" dirty="0">
                <a:effectLst/>
                <a:latin typeface="Calibri" panose="020F0502020204030204" pitchFamily="34" charset="0"/>
                <a:ea typeface="Calibri" panose="020F0502020204030204" pitchFamily="34" charset="0"/>
                <a:cs typeface="Mangal" panose="02040503050203030202" pitchFamily="18" charset="0"/>
              </a:rPr>
            </a:br>
            <a:endParaRPr lang="en-US" sz="13800" dirty="0"/>
          </a:p>
        </p:txBody>
      </p:sp>
      <p:sp>
        <p:nvSpPr>
          <p:cNvPr id="3" name="Subtitle 2">
            <a:extLst>
              <a:ext uri="{FF2B5EF4-FFF2-40B4-BE49-F238E27FC236}">
                <a16:creationId xmlns:a16="http://schemas.microsoft.com/office/drawing/2014/main" id="{97D148CD-2CF4-4BC9-8942-C7E9EEF5AD99}"/>
              </a:ext>
            </a:extLst>
          </p:cNvPr>
          <p:cNvSpPr>
            <a:spLocks noGrp="1"/>
          </p:cNvSpPr>
          <p:nvPr>
            <p:ph type="subTitle" idx="1"/>
          </p:nvPr>
        </p:nvSpPr>
        <p:spPr>
          <a:xfrm>
            <a:off x="1524000" y="3429000"/>
            <a:ext cx="9144000" cy="2306636"/>
          </a:xfrm>
        </p:spPr>
        <p:txBody>
          <a:bodyPr>
            <a:normAutofit/>
          </a:bodyPr>
          <a:lstStyle/>
          <a:p>
            <a:r>
              <a:rPr lang="en-US" b="1" dirty="0"/>
              <a:t>Dr. Manish Dadhich</a:t>
            </a:r>
          </a:p>
          <a:p>
            <a:r>
              <a:rPr lang="en-US" b="1" dirty="0"/>
              <a:t>Ph.D., </a:t>
            </a:r>
            <a:r>
              <a:rPr lang="en-US" b="1" dirty="0" err="1"/>
              <a:t>M.Com</a:t>
            </a:r>
            <a:r>
              <a:rPr lang="en-US" b="1" dirty="0"/>
              <a:t>, NET;</a:t>
            </a:r>
          </a:p>
          <a:p>
            <a:r>
              <a:rPr lang="en-US" b="1" dirty="0"/>
              <a:t>MBA, NET, SET</a:t>
            </a:r>
          </a:p>
          <a:p>
            <a:r>
              <a:rPr lang="en-US" b="1" dirty="0"/>
              <a:t>Sir </a:t>
            </a:r>
            <a:r>
              <a:rPr lang="en-US" b="1" dirty="0" err="1"/>
              <a:t>Padampat</a:t>
            </a:r>
            <a:r>
              <a:rPr lang="en-US" b="1" dirty="0"/>
              <a:t> Singhania University, Udaipur</a:t>
            </a:r>
          </a:p>
        </p:txBody>
      </p:sp>
    </p:spTree>
    <p:extLst>
      <p:ext uri="{BB962C8B-B14F-4D97-AF65-F5344CB8AC3E}">
        <p14:creationId xmlns:p14="http://schemas.microsoft.com/office/powerpoint/2010/main" val="5334857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DA229B-FFC7-4B77-855A-CDDED3415B10}"/>
              </a:ext>
            </a:extLst>
          </p:cNvPr>
          <p:cNvSpPr>
            <a:spLocks noGrp="1"/>
          </p:cNvSpPr>
          <p:nvPr>
            <p:ph type="title"/>
          </p:nvPr>
        </p:nvSpPr>
        <p:spPr/>
        <p:txBody>
          <a:bodyPr/>
          <a:lstStyle/>
          <a:p>
            <a:r>
              <a:rPr lang="en-US" b="1" dirty="0"/>
              <a:t>1. Service Business</a:t>
            </a:r>
          </a:p>
        </p:txBody>
      </p:sp>
      <p:sp>
        <p:nvSpPr>
          <p:cNvPr id="3" name="Content Placeholder 2">
            <a:extLst>
              <a:ext uri="{FF2B5EF4-FFF2-40B4-BE49-F238E27FC236}">
                <a16:creationId xmlns:a16="http://schemas.microsoft.com/office/drawing/2014/main" id="{A56FCB36-C2AD-44E0-802F-5AC26D3CC2C8}"/>
              </a:ext>
            </a:extLst>
          </p:cNvPr>
          <p:cNvSpPr>
            <a:spLocks noGrp="1"/>
          </p:cNvSpPr>
          <p:nvPr>
            <p:ph idx="1"/>
          </p:nvPr>
        </p:nvSpPr>
        <p:spPr/>
        <p:txBody>
          <a:bodyPr>
            <a:normAutofit/>
          </a:bodyPr>
          <a:lstStyle/>
          <a:p>
            <a:pPr marL="0" marR="0" algn="just">
              <a:lnSpc>
                <a:spcPct val="115000"/>
              </a:lnSpc>
              <a:spcBef>
                <a:spcPts val="0"/>
              </a:spcBef>
              <a:spcAft>
                <a:spcPts val="1000"/>
              </a:spcAft>
            </a:pPr>
            <a:r>
              <a:rPr lang="en-US" dirty="0">
                <a:effectLst/>
                <a:latin typeface="Times New Roman" panose="02020603050405020304" pitchFamily="18" charset="0"/>
                <a:ea typeface="Calibri" panose="020F0502020204030204" pitchFamily="34" charset="0"/>
                <a:cs typeface="Mangal" panose="02040503050203030202" pitchFamily="18" charset="0"/>
              </a:rPr>
              <a:t>A service type of business provides intangible products (products with no physical form). Service type firms offer professional skills, expertise, advice, and other similar products.</a:t>
            </a:r>
            <a:endParaRPr lang="en-US" dirty="0">
              <a:effectLst/>
              <a:latin typeface="Calibri" panose="020F0502020204030204" pitchFamily="34" charset="0"/>
              <a:ea typeface="Calibri" panose="020F0502020204030204" pitchFamily="34" charset="0"/>
              <a:cs typeface="Mangal" panose="02040503050203030202" pitchFamily="18" charset="0"/>
            </a:endParaRPr>
          </a:p>
          <a:p>
            <a:pPr marL="0" marR="0" algn="just">
              <a:lnSpc>
                <a:spcPct val="115000"/>
              </a:lnSpc>
              <a:spcBef>
                <a:spcPts val="0"/>
              </a:spcBef>
              <a:spcAft>
                <a:spcPts val="1000"/>
              </a:spcAft>
            </a:pPr>
            <a:r>
              <a:rPr lang="en-US" dirty="0">
                <a:effectLst/>
                <a:latin typeface="Times New Roman" panose="02020603050405020304" pitchFamily="18" charset="0"/>
                <a:ea typeface="Calibri" panose="020F0502020204030204" pitchFamily="34" charset="0"/>
                <a:cs typeface="Mangal" panose="02040503050203030202" pitchFamily="18" charset="0"/>
              </a:rPr>
              <a:t>Examples of service businesses are salons, schools, banks, accounting firms, and law firms.</a:t>
            </a:r>
            <a:endParaRPr lang="en-US" dirty="0">
              <a:effectLst/>
              <a:latin typeface="Calibri" panose="020F0502020204030204" pitchFamily="34" charset="0"/>
              <a:ea typeface="Calibri" panose="020F0502020204030204" pitchFamily="34" charset="0"/>
              <a:cs typeface="Mangal" panose="02040503050203030202" pitchFamily="18" charset="0"/>
            </a:endParaRPr>
          </a:p>
          <a:p>
            <a:pPr algn="just"/>
            <a:endParaRPr lang="en-US" sz="4000" dirty="0"/>
          </a:p>
        </p:txBody>
      </p:sp>
    </p:spTree>
    <p:extLst>
      <p:ext uri="{BB962C8B-B14F-4D97-AF65-F5344CB8AC3E}">
        <p14:creationId xmlns:p14="http://schemas.microsoft.com/office/powerpoint/2010/main" val="30949423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89FA4-5FD1-4112-8C79-A272466DA33E}"/>
              </a:ext>
            </a:extLst>
          </p:cNvPr>
          <p:cNvSpPr>
            <a:spLocks noGrp="1"/>
          </p:cNvSpPr>
          <p:nvPr>
            <p:ph type="title"/>
          </p:nvPr>
        </p:nvSpPr>
        <p:spPr/>
        <p:txBody>
          <a:bodyPr/>
          <a:lstStyle/>
          <a:p>
            <a:r>
              <a:rPr lang="en-US" b="1" dirty="0"/>
              <a:t>2. Merchandising Business</a:t>
            </a:r>
          </a:p>
        </p:txBody>
      </p:sp>
      <p:sp>
        <p:nvSpPr>
          <p:cNvPr id="3" name="Content Placeholder 2">
            <a:extLst>
              <a:ext uri="{FF2B5EF4-FFF2-40B4-BE49-F238E27FC236}">
                <a16:creationId xmlns:a16="http://schemas.microsoft.com/office/drawing/2014/main" id="{ADFF8D64-E382-4602-9926-EF6F790F1C3A}"/>
              </a:ext>
            </a:extLst>
          </p:cNvPr>
          <p:cNvSpPr>
            <a:spLocks noGrp="1"/>
          </p:cNvSpPr>
          <p:nvPr>
            <p:ph idx="1"/>
          </p:nvPr>
        </p:nvSpPr>
        <p:spPr/>
        <p:txBody>
          <a:bodyPr>
            <a:normAutofit/>
          </a:bodyPr>
          <a:lstStyle/>
          <a:p>
            <a:pPr algn="just"/>
            <a:r>
              <a:rPr lang="en-US" sz="3200" dirty="0">
                <a:effectLst/>
                <a:latin typeface="Times New Roman" panose="02020603050405020304" pitchFamily="18" charset="0"/>
                <a:ea typeface="Calibri" panose="020F0502020204030204" pitchFamily="34" charset="0"/>
                <a:cs typeface="Mangal" panose="02040503050203030202" pitchFamily="18" charset="0"/>
              </a:rPr>
              <a:t>This type of business buys products at wholesale price and sells the same at retail price. </a:t>
            </a:r>
          </a:p>
          <a:p>
            <a:pPr algn="just"/>
            <a:r>
              <a:rPr lang="en-US" sz="3200" dirty="0">
                <a:effectLst/>
                <a:latin typeface="Times New Roman" panose="02020603050405020304" pitchFamily="18" charset="0"/>
                <a:ea typeface="Calibri" panose="020F0502020204030204" pitchFamily="34" charset="0"/>
                <a:cs typeface="Mangal" panose="02040503050203030202" pitchFamily="18" charset="0"/>
              </a:rPr>
              <a:t>They are known as "buy and sell" businesses. They make profit by selling the products at prices higher than their purchase costs.</a:t>
            </a:r>
          </a:p>
          <a:p>
            <a:pPr algn="just"/>
            <a:r>
              <a:rPr lang="en-US" sz="3200" dirty="0">
                <a:effectLst/>
                <a:latin typeface="Calibri" panose="020F0502020204030204" pitchFamily="34" charset="0"/>
                <a:ea typeface="Calibri" panose="020F0502020204030204" pitchFamily="34" charset="0"/>
                <a:cs typeface="Mangal" panose="02040503050203030202" pitchFamily="18" charset="0"/>
              </a:rPr>
              <a:t>A merchandising business sells a product without changing its form. Examples are grocery stores, convenience stores, distributors, and other resellers.</a:t>
            </a:r>
          </a:p>
          <a:p>
            <a:pPr algn="just"/>
            <a:endParaRPr lang="en-US" sz="4400" dirty="0"/>
          </a:p>
        </p:txBody>
      </p:sp>
    </p:spTree>
    <p:extLst>
      <p:ext uri="{BB962C8B-B14F-4D97-AF65-F5344CB8AC3E}">
        <p14:creationId xmlns:p14="http://schemas.microsoft.com/office/powerpoint/2010/main" val="23162770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0B5CDE-1AD5-48CA-BE7B-81D46A27EEAC}"/>
              </a:ext>
            </a:extLst>
          </p:cNvPr>
          <p:cNvSpPr>
            <a:spLocks noGrp="1"/>
          </p:cNvSpPr>
          <p:nvPr>
            <p:ph type="title"/>
          </p:nvPr>
        </p:nvSpPr>
        <p:spPr/>
        <p:txBody>
          <a:bodyPr/>
          <a:lstStyle/>
          <a:p>
            <a:r>
              <a:rPr lang="en-US" b="1" dirty="0"/>
              <a:t>3. Manufacturing Business</a:t>
            </a:r>
          </a:p>
        </p:txBody>
      </p:sp>
      <p:sp>
        <p:nvSpPr>
          <p:cNvPr id="3" name="Content Placeholder 2">
            <a:extLst>
              <a:ext uri="{FF2B5EF4-FFF2-40B4-BE49-F238E27FC236}">
                <a16:creationId xmlns:a16="http://schemas.microsoft.com/office/drawing/2014/main" id="{51848129-14FE-4293-9515-9F6D87B366C2}"/>
              </a:ext>
            </a:extLst>
          </p:cNvPr>
          <p:cNvSpPr>
            <a:spLocks noGrp="1"/>
          </p:cNvSpPr>
          <p:nvPr>
            <p:ph idx="1"/>
          </p:nvPr>
        </p:nvSpPr>
        <p:spPr/>
        <p:txBody>
          <a:bodyPr>
            <a:normAutofit/>
          </a:bodyPr>
          <a:lstStyle/>
          <a:p>
            <a:pPr algn="just"/>
            <a:r>
              <a:rPr lang="en-US" sz="3200" dirty="0"/>
              <a:t>Unlike a merchandising business, a manufacturing business buys products intending to use them as materials in making a new product. Thus, there is a transformation of the products purchased.</a:t>
            </a:r>
          </a:p>
          <a:p>
            <a:pPr algn="just"/>
            <a:r>
              <a:rPr lang="en-US" sz="3200" dirty="0"/>
              <a:t>A manufacturing business combines raw materials, labor, and factory overhead in its production process. The manufactured goods will then be sold to customers</a:t>
            </a:r>
          </a:p>
          <a:p>
            <a:pPr algn="just"/>
            <a:endParaRPr lang="en-US" sz="3200" dirty="0"/>
          </a:p>
        </p:txBody>
      </p:sp>
    </p:spTree>
    <p:extLst>
      <p:ext uri="{BB962C8B-B14F-4D97-AF65-F5344CB8AC3E}">
        <p14:creationId xmlns:p14="http://schemas.microsoft.com/office/powerpoint/2010/main" val="35981960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A97AC3-DAF1-4CE4-995F-C69A6E505C5F}"/>
              </a:ext>
            </a:extLst>
          </p:cNvPr>
          <p:cNvSpPr>
            <a:spLocks noGrp="1"/>
          </p:cNvSpPr>
          <p:nvPr>
            <p:ph type="title"/>
          </p:nvPr>
        </p:nvSpPr>
        <p:spPr/>
        <p:txBody>
          <a:bodyPr/>
          <a:lstStyle/>
          <a:p>
            <a:r>
              <a:rPr lang="en-US" b="1" dirty="0"/>
              <a:t>4. Hybrid Business</a:t>
            </a:r>
          </a:p>
        </p:txBody>
      </p:sp>
      <p:sp>
        <p:nvSpPr>
          <p:cNvPr id="3" name="Content Placeholder 2">
            <a:extLst>
              <a:ext uri="{FF2B5EF4-FFF2-40B4-BE49-F238E27FC236}">
                <a16:creationId xmlns:a16="http://schemas.microsoft.com/office/drawing/2014/main" id="{E37702A4-7F30-4475-94CC-3488E68AE00A}"/>
              </a:ext>
            </a:extLst>
          </p:cNvPr>
          <p:cNvSpPr>
            <a:spLocks noGrp="1"/>
          </p:cNvSpPr>
          <p:nvPr>
            <p:ph idx="1"/>
          </p:nvPr>
        </p:nvSpPr>
        <p:spPr/>
        <p:txBody>
          <a:bodyPr>
            <a:normAutofit/>
          </a:bodyPr>
          <a:lstStyle/>
          <a:p>
            <a:pPr algn="just"/>
            <a:r>
              <a:rPr lang="en-US" sz="3200" dirty="0"/>
              <a:t>Hybrid businesses are companies that may be classified in more than one type of business. A restaurant, for example, combines ingredients in making a fine meal (manufacturing), sells a cold bottle of wine (merchandising), and fills customer orders (service).</a:t>
            </a:r>
          </a:p>
          <a:p>
            <a:pPr algn="just"/>
            <a:r>
              <a:rPr lang="en-US" sz="3200" dirty="0"/>
              <a:t>Nonetheless, these companies may be classified according to their major business interest. In that case, restaurants are more of the service type – they provide dining services.</a:t>
            </a:r>
          </a:p>
          <a:p>
            <a:pPr algn="just"/>
            <a:endParaRPr lang="en-US" sz="3200" dirty="0"/>
          </a:p>
        </p:txBody>
      </p:sp>
    </p:spTree>
    <p:extLst>
      <p:ext uri="{BB962C8B-B14F-4D97-AF65-F5344CB8AC3E}">
        <p14:creationId xmlns:p14="http://schemas.microsoft.com/office/powerpoint/2010/main" val="8961879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2D5A85-32DA-4FE7-9397-1DF95B73FA0C}"/>
              </a:ext>
            </a:extLst>
          </p:cNvPr>
          <p:cNvSpPr>
            <a:spLocks noGrp="1"/>
          </p:cNvSpPr>
          <p:nvPr>
            <p:ph type="title"/>
          </p:nvPr>
        </p:nvSpPr>
        <p:spPr/>
        <p:txBody>
          <a:bodyPr/>
          <a:lstStyle/>
          <a:p>
            <a:r>
              <a:rPr lang="en-US" b="1" dirty="0"/>
              <a:t>Types of Business Organization</a:t>
            </a:r>
          </a:p>
        </p:txBody>
      </p:sp>
      <p:sp>
        <p:nvSpPr>
          <p:cNvPr id="3" name="Content Placeholder 2">
            <a:extLst>
              <a:ext uri="{FF2B5EF4-FFF2-40B4-BE49-F238E27FC236}">
                <a16:creationId xmlns:a16="http://schemas.microsoft.com/office/drawing/2014/main" id="{990C2253-4AF9-4882-822B-549D43132795}"/>
              </a:ext>
            </a:extLst>
          </p:cNvPr>
          <p:cNvSpPr>
            <a:spLocks noGrp="1"/>
          </p:cNvSpPr>
          <p:nvPr>
            <p:ph idx="1"/>
          </p:nvPr>
        </p:nvSpPr>
        <p:spPr/>
        <p:txBody>
          <a:bodyPr>
            <a:normAutofit/>
          </a:bodyPr>
          <a:lstStyle/>
          <a:p>
            <a:pPr marL="342900" marR="0" lvl="0" indent="-342900" algn="just">
              <a:lnSpc>
                <a:spcPct val="115000"/>
              </a:lnSpc>
              <a:spcBef>
                <a:spcPts val="0"/>
              </a:spcBef>
              <a:spcAft>
                <a:spcPts val="1000"/>
              </a:spcAft>
              <a:buFont typeface="+mj-lt"/>
              <a:buAutoNum type="arabicPeriod"/>
            </a:pPr>
            <a:r>
              <a:rPr lang="en-US" b="1" dirty="0">
                <a:effectLst/>
                <a:latin typeface="Times New Roman" panose="02020603050405020304" pitchFamily="18" charset="0"/>
                <a:ea typeface="Calibri" panose="020F0502020204030204" pitchFamily="34" charset="0"/>
                <a:cs typeface="Mangal" panose="02040503050203030202" pitchFamily="18" charset="0"/>
              </a:rPr>
              <a:t>Sole Proprietorship</a:t>
            </a:r>
            <a:endParaRPr lang="en-US" dirty="0">
              <a:effectLst/>
              <a:latin typeface="Calibri" panose="020F0502020204030204" pitchFamily="34" charset="0"/>
              <a:ea typeface="Calibri" panose="020F0502020204030204" pitchFamily="34" charset="0"/>
              <a:cs typeface="Mangal" panose="02040503050203030202" pitchFamily="18" charset="0"/>
            </a:endParaRPr>
          </a:p>
          <a:p>
            <a:pPr marL="0" marR="0" algn="just">
              <a:lnSpc>
                <a:spcPct val="115000"/>
              </a:lnSpc>
              <a:spcBef>
                <a:spcPts val="0"/>
              </a:spcBef>
              <a:spcAft>
                <a:spcPts val="1000"/>
              </a:spcAft>
            </a:pPr>
            <a:r>
              <a:rPr lang="en-US" dirty="0">
                <a:effectLst/>
                <a:latin typeface="Times New Roman" panose="02020603050405020304" pitchFamily="18" charset="0"/>
                <a:ea typeface="Calibri" panose="020F0502020204030204" pitchFamily="34" charset="0"/>
                <a:cs typeface="Mangal" panose="02040503050203030202" pitchFamily="18" charset="0"/>
              </a:rPr>
              <a:t>A sole proprietorship is a business owned by only one person. It is easy to set-up and is the least costly among all forms of ownership. The owner faces unlimited liability; meaning, the business's creditors may go after the owner's personal assets if the business cannot pay them. Small business entities usually adopt the sole proprietorship firm.</a:t>
            </a:r>
            <a:endParaRPr lang="en-US" dirty="0">
              <a:effectLst/>
              <a:latin typeface="Calibri" panose="020F0502020204030204" pitchFamily="34" charset="0"/>
              <a:ea typeface="Calibri" panose="020F0502020204030204" pitchFamily="34" charset="0"/>
              <a:cs typeface="Mangal" panose="02040503050203030202" pitchFamily="18" charset="0"/>
            </a:endParaRPr>
          </a:p>
          <a:p>
            <a:pPr algn="just"/>
            <a:endParaRPr lang="en-US" sz="4000" dirty="0"/>
          </a:p>
        </p:txBody>
      </p:sp>
    </p:spTree>
    <p:extLst>
      <p:ext uri="{BB962C8B-B14F-4D97-AF65-F5344CB8AC3E}">
        <p14:creationId xmlns:p14="http://schemas.microsoft.com/office/powerpoint/2010/main" val="1174198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D0246B-1E5B-4B9A-933E-2670C2E88594}"/>
              </a:ext>
            </a:extLst>
          </p:cNvPr>
          <p:cNvSpPr>
            <a:spLocks noGrp="1"/>
          </p:cNvSpPr>
          <p:nvPr>
            <p:ph type="title"/>
          </p:nvPr>
        </p:nvSpPr>
        <p:spPr/>
        <p:txBody>
          <a:bodyPr/>
          <a:lstStyle/>
          <a:p>
            <a:r>
              <a:rPr lang="en-US" b="1" dirty="0"/>
              <a:t>2. Partnership</a:t>
            </a:r>
          </a:p>
        </p:txBody>
      </p:sp>
      <p:sp>
        <p:nvSpPr>
          <p:cNvPr id="3" name="Content Placeholder 2">
            <a:extLst>
              <a:ext uri="{FF2B5EF4-FFF2-40B4-BE49-F238E27FC236}">
                <a16:creationId xmlns:a16="http://schemas.microsoft.com/office/drawing/2014/main" id="{ADD71458-A0B1-41AD-8DF1-99D62F6616E0}"/>
              </a:ext>
            </a:extLst>
          </p:cNvPr>
          <p:cNvSpPr>
            <a:spLocks noGrp="1"/>
          </p:cNvSpPr>
          <p:nvPr>
            <p:ph idx="1"/>
          </p:nvPr>
        </p:nvSpPr>
        <p:spPr/>
        <p:txBody>
          <a:bodyPr>
            <a:normAutofit/>
          </a:bodyPr>
          <a:lstStyle/>
          <a:p>
            <a:pPr algn="just"/>
            <a:r>
              <a:rPr lang="en-US" sz="3200" dirty="0"/>
              <a:t>A partnership is a business owned by two or more persons who contribute resources to the entity. </a:t>
            </a:r>
          </a:p>
          <a:p>
            <a:pPr algn="just"/>
            <a:r>
              <a:rPr lang="en-US" sz="3200" dirty="0"/>
              <a:t>The partners divide the profits of the business among themselves. In general partnerships, all partners have unlimited liability. In limited partnerships, creditors cannot go after the personal assets of the limited partners.</a:t>
            </a:r>
          </a:p>
        </p:txBody>
      </p:sp>
    </p:spTree>
    <p:extLst>
      <p:ext uri="{BB962C8B-B14F-4D97-AF65-F5344CB8AC3E}">
        <p14:creationId xmlns:p14="http://schemas.microsoft.com/office/powerpoint/2010/main" val="230058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5CF19-777C-42D2-9D38-1B461D17D758}"/>
              </a:ext>
            </a:extLst>
          </p:cNvPr>
          <p:cNvSpPr>
            <a:spLocks noGrp="1"/>
          </p:cNvSpPr>
          <p:nvPr>
            <p:ph type="title"/>
          </p:nvPr>
        </p:nvSpPr>
        <p:spPr/>
        <p:txBody>
          <a:bodyPr/>
          <a:lstStyle/>
          <a:p>
            <a:r>
              <a:rPr lang="en-US" b="1" dirty="0"/>
              <a:t>3. Corporation</a:t>
            </a:r>
          </a:p>
        </p:txBody>
      </p:sp>
      <p:sp>
        <p:nvSpPr>
          <p:cNvPr id="3" name="Content Placeholder 2">
            <a:extLst>
              <a:ext uri="{FF2B5EF4-FFF2-40B4-BE49-F238E27FC236}">
                <a16:creationId xmlns:a16="http://schemas.microsoft.com/office/drawing/2014/main" id="{585E9B46-43D9-4D54-BC23-FB8CAF38CBCB}"/>
              </a:ext>
            </a:extLst>
          </p:cNvPr>
          <p:cNvSpPr>
            <a:spLocks noGrp="1"/>
          </p:cNvSpPr>
          <p:nvPr>
            <p:ph idx="1"/>
          </p:nvPr>
        </p:nvSpPr>
        <p:spPr/>
        <p:txBody>
          <a:bodyPr>
            <a:normAutofit/>
          </a:bodyPr>
          <a:lstStyle/>
          <a:p>
            <a:pPr algn="just"/>
            <a:r>
              <a:rPr lang="en-US" dirty="0">
                <a:effectLst/>
                <a:latin typeface="Times New Roman" panose="02020603050405020304" pitchFamily="18" charset="0"/>
                <a:ea typeface="Calibri" panose="020F0502020204030204" pitchFamily="34" charset="0"/>
                <a:cs typeface="Mangal" panose="02040503050203030202" pitchFamily="18" charset="0"/>
              </a:rPr>
              <a:t>A corporation is a business organization with a separate legal personality from its owners. Ownership in a stock corporation is represented by shares of stock. </a:t>
            </a:r>
          </a:p>
          <a:p>
            <a:pPr algn="just"/>
            <a:r>
              <a:rPr lang="en-US" dirty="0">
                <a:effectLst/>
                <a:latin typeface="Times New Roman" panose="02020603050405020304" pitchFamily="18" charset="0"/>
                <a:ea typeface="Calibri" panose="020F0502020204030204" pitchFamily="34" charset="0"/>
                <a:cs typeface="Mangal" panose="02040503050203030202" pitchFamily="18" charset="0"/>
              </a:rPr>
              <a:t>The owners (stockholders) enjoy limited liability but have limited involvement in the company's operations. The board of directors, an elected group from the stockholders, controls the corporation's activities. In addition to those basic forms of business ownership, these are some other types of organizations that are common today: </a:t>
            </a:r>
            <a:r>
              <a:rPr lang="en-US" b="1" dirty="0">
                <a:effectLst/>
                <a:latin typeface="Times New Roman" panose="02020603050405020304" pitchFamily="18" charset="0"/>
                <a:ea typeface="Calibri" panose="020F0502020204030204" pitchFamily="34" charset="0"/>
                <a:cs typeface="Mangal" panose="02040503050203030202" pitchFamily="18" charset="0"/>
              </a:rPr>
              <a:t>one person company.</a:t>
            </a:r>
            <a:endParaRPr lang="en-US" dirty="0">
              <a:effectLst/>
              <a:latin typeface="Calibri" panose="020F0502020204030204" pitchFamily="34" charset="0"/>
              <a:ea typeface="Calibri" panose="020F0502020204030204" pitchFamily="34" charset="0"/>
              <a:cs typeface="Mangal" panose="02040503050203030202" pitchFamily="18" charset="0"/>
            </a:endParaRPr>
          </a:p>
          <a:p>
            <a:pPr algn="just"/>
            <a:endParaRPr lang="en-US" sz="4000" dirty="0"/>
          </a:p>
        </p:txBody>
      </p:sp>
    </p:spTree>
    <p:extLst>
      <p:ext uri="{BB962C8B-B14F-4D97-AF65-F5344CB8AC3E}">
        <p14:creationId xmlns:p14="http://schemas.microsoft.com/office/powerpoint/2010/main" val="34077399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7295A9-99D4-475D-914F-49C4651ACD29}"/>
              </a:ext>
            </a:extLst>
          </p:cNvPr>
          <p:cNvSpPr>
            <a:spLocks noGrp="1"/>
          </p:cNvSpPr>
          <p:nvPr>
            <p:ph type="title"/>
          </p:nvPr>
        </p:nvSpPr>
        <p:spPr/>
        <p:txBody>
          <a:bodyPr/>
          <a:lstStyle/>
          <a:p>
            <a:r>
              <a:rPr lang="en-US" b="1" dirty="0"/>
              <a:t>4. Limited Liability Company</a:t>
            </a:r>
          </a:p>
        </p:txBody>
      </p:sp>
      <p:sp>
        <p:nvSpPr>
          <p:cNvPr id="3" name="Content Placeholder 2">
            <a:extLst>
              <a:ext uri="{FF2B5EF4-FFF2-40B4-BE49-F238E27FC236}">
                <a16:creationId xmlns:a16="http://schemas.microsoft.com/office/drawing/2014/main" id="{27801FA0-E6B6-4FAA-88A2-1BFBE06C987B}"/>
              </a:ext>
            </a:extLst>
          </p:cNvPr>
          <p:cNvSpPr>
            <a:spLocks noGrp="1"/>
          </p:cNvSpPr>
          <p:nvPr>
            <p:ph idx="1"/>
          </p:nvPr>
        </p:nvSpPr>
        <p:spPr/>
        <p:txBody>
          <a:bodyPr>
            <a:normAutofit/>
          </a:bodyPr>
          <a:lstStyle/>
          <a:p>
            <a:pPr algn="just"/>
            <a:r>
              <a:rPr lang="en-US" sz="3200" dirty="0"/>
              <a:t>Limited liability companies (LLCs) in the USA, are hybrid forms of business that have characteristics of both a corporation and a partnership. An LLC is not incorporated; hence, it is not considered a corporation. </a:t>
            </a:r>
          </a:p>
          <a:p>
            <a:pPr algn="just"/>
            <a:r>
              <a:rPr lang="en-US" sz="3200" dirty="0"/>
              <a:t>Nonetheless, the owners enjoy limited liability like in a corporation. An LLC may elect to be taxed as a sole proprietorship, a partnership, or a corporation.</a:t>
            </a:r>
          </a:p>
        </p:txBody>
      </p:sp>
    </p:spTree>
    <p:extLst>
      <p:ext uri="{BB962C8B-B14F-4D97-AF65-F5344CB8AC3E}">
        <p14:creationId xmlns:p14="http://schemas.microsoft.com/office/powerpoint/2010/main" val="13973578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BDF50D-87BB-4D1F-A902-84D61A50572A}"/>
              </a:ext>
            </a:extLst>
          </p:cNvPr>
          <p:cNvSpPr>
            <a:spLocks noGrp="1"/>
          </p:cNvSpPr>
          <p:nvPr>
            <p:ph type="title"/>
          </p:nvPr>
        </p:nvSpPr>
        <p:spPr/>
        <p:txBody>
          <a:bodyPr/>
          <a:lstStyle/>
          <a:p>
            <a:r>
              <a:rPr lang="en-US" b="1" dirty="0"/>
              <a:t>5. Cooperative</a:t>
            </a:r>
          </a:p>
        </p:txBody>
      </p:sp>
      <p:sp>
        <p:nvSpPr>
          <p:cNvPr id="3" name="Content Placeholder 2">
            <a:extLst>
              <a:ext uri="{FF2B5EF4-FFF2-40B4-BE49-F238E27FC236}">
                <a16:creationId xmlns:a16="http://schemas.microsoft.com/office/drawing/2014/main" id="{E7A55C05-C9A7-4C2F-86A2-32D3DC151413}"/>
              </a:ext>
            </a:extLst>
          </p:cNvPr>
          <p:cNvSpPr>
            <a:spLocks noGrp="1"/>
          </p:cNvSpPr>
          <p:nvPr>
            <p:ph idx="1"/>
          </p:nvPr>
        </p:nvSpPr>
        <p:spPr/>
        <p:txBody>
          <a:bodyPr>
            <a:normAutofit/>
          </a:bodyPr>
          <a:lstStyle/>
          <a:p>
            <a:pPr algn="just"/>
            <a:r>
              <a:rPr lang="en-US" sz="3200" dirty="0"/>
              <a:t>A cooperative is a business organization owned by individuals and operated for their mutual benefit. </a:t>
            </a:r>
          </a:p>
          <a:p>
            <a:pPr algn="just"/>
            <a:r>
              <a:rPr lang="en-US" sz="3200" dirty="0"/>
              <a:t>The persons making up the group are called members. Cooperatives may be incorporated or unincorporated. Some examples of cooperatives are: water and electricity (utility) cooperatives, cooperative banking, credit unions, and housing cooperatives.</a:t>
            </a:r>
          </a:p>
        </p:txBody>
      </p:sp>
    </p:spTree>
    <p:extLst>
      <p:ext uri="{BB962C8B-B14F-4D97-AF65-F5344CB8AC3E}">
        <p14:creationId xmlns:p14="http://schemas.microsoft.com/office/powerpoint/2010/main" val="24194013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43A233-A63E-4DCE-BCE5-1AFE01772500}"/>
              </a:ext>
            </a:extLst>
          </p:cNvPr>
          <p:cNvSpPr>
            <a:spLocks noGrp="1"/>
          </p:cNvSpPr>
          <p:nvPr>
            <p:ph type="title"/>
          </p:nvPr>
        </p:nvSpPr>
        <p:spPr>
          <a:xfrm>
            <a:off x="838200" y="365125"/>
            <a:ext cx="10515600" cy="1006475"/>
          </a:xfrm>
        </p:spPr>
        <p:txBody>
          <a:bodyPr>
            <a:normAutofit fontScale="90000"/>
          </a:bodyPr>
          <a:lstStyle/>
          <a:p>
            <a:r>
              <a:rPr lang="en-US" sz="3600" b="1" dirty="0">
                <a:latin typeface="Times New Roman" panose="02020603050405020304" pitchFamily="18" charset="0"/>
                <a:ea typeface="Calibri" panose="020F0502020204030204" pitchFamily="34" charset="0"/>
                <a:cs typeface="Mangal" panose="02040503050203030202" pitchFamily="18" charset="0"/>
              </a:rPr>
              <a:t>Scope of Business Activities </a:t>
            </a:r>
            <a:br>
              <a:rPr lang="en-US" sz="3600" dirty="0">
                <a:latin typeface="Calibri" panose="020F0502020204030204" pitchFamily="34" charset="0"/>
                <a:ea typeface="Calibri" panose="020F0502020204030204" pitchFamily="34" charset="0"/>
                <a:cs typeface="Mangal" panose="02040503050203030202" pitchFamily="18" charset="0"/>
              </a:rPr>
            </a:br>
            <a:endParaRPr lang="en-US" sz="3600" dirty="0"/>
          </a:p>
        </p:txBody>
      </p:sp>
      <p:sp>
        <p:nvSpPr>
          <p:cNvPr id="3" name="Content Placeholder 2">
            <a:extLst>
              <a:ext uri="{FF2B5EF4-FFF2-40B4-BE49-F238E27FC236}">
                <a16:creationId xmlns:a16="http://schemas.microsoft.com/office/drawing/2014/main" id="{9A810C41-BE46-4AEE-9889-C7BC02F814F4}"/>
              </a:ext>
            </a:extLst>
          </p:cNvPr>
          <p:cNvSpPr>
            <a:spLocks noGrp="1"/>
          </p:cNvSpPr>
          <p:nvPr>
            <p:ph idx="1"/>
          </p:nvPr>
        </p:nvSpPr>
        <p:spPr>
          <a:xfrm>
            <a:off x="838200" y="975360"/>
            <a:ext cx="10515600" cy="5201603"/>
          </a:xfrm>
        </p:spPr>
        <p:txBody>
          <a:bodyPr>
            <a:normAutofit lnSpcReduction="10000"/>
          </a:bodyPr>
          <a:lstStyle/>
          <a:p>
            <a:pPr marL="0" marR="0" algn="just">
              <a:lnSpc>
                <a:spcPct val="150000"/>
              </a:lnSpc>
              <a:spcBef>
                <a:spcPts val="0"/>
              </a:spcBef>
              <a:spcAft>
                <a:spcPts val="0"/>
              </a:spcAft>
            </a:pPr>
            <a:r>
              <a:rPr lang="en-US" sz="2400" dirty="0">
                <a:effectLst/>
                <a:latin typeface="Times New Roman" panose="02020603050405020304" pitchFamily="18" charset="0"/>
                <a:ea typeface="Calibri" panose="020F0502020204030204" pitchFamily="34" charset="0"/>
                <a:cs typeface="Mangal" panose="02040503050203030202" pitchFamily="18" charset="0"/>
              </a:rPr>
              <a:t>Let's look around and find out the various types of business activities that usually take place in an economy. Some of these are:</a:t>
            </a:r>
            <a:endParaRPr lang="en-US" sz="2400" dirty="0">
              <a:effectLst/>
              <a:latin typeface="Calibri" panose="020F0502020204030204" pitchFamily="34" charset="0"/>
              <a:ea typeface="Calibri" panose="020F0502020204030204" pitchFamily="34" charset="0"/>
              <a:cs typeface="Mangal" panose="02040503050203030202" pitchFamily="18" charset="0"/>
            </a:endParaRPr>
          </a:p>
          <a:p>
            <a:pPr marL="0" marR="0" algn="just">
              <a:lnSpc>
                <a:spcPct val="150000"/>
              </a:lnSpc>
              <a:spcBef>
                <a:spcPts val="0"/>
              </a:spcBef>
              <a:spcAft>
                <a:spcPts val="0"/>
              </a:spcAft>
            </a:pPr>
            <a:r>
              <a:rPr lang="en-US" sz="2400" dirty="0">
                <a:effectLst/>
                <a:latin typeface="Times New Roman" panose="02020603050405020304" pitchFamily="18" charset="0"/>
                <a:ea typeface="Calibri" panose="020F0502020204030204" pitchFamily="34" charset="0"/>
                <a:cs typeface="Mangal" panose="02040503050203030202" pitchFamily="18" charset="0"/>
              </a:rPr>
              <a:t>Extraction of oil, natural gas or minerals.</a:t>
            </a:r>
            <a:endParaRPr lang="en-US" sz="2400" dirty="0">
              <a:effectLst/>
              <a:latin typeface="Calibri" panose="020F0502020204030204" pitchFamily="34" charset="0"/>
              <a:ea typeface="Calibri" panose="020F0502020204030204" pitchFamily="34" charset="0"/>
              <a:cs typeface="Mangal" panose="02040503050203030202" pitchFamily="18" charset="0"/>
            </a:endParaRPr>
          </a:p>
          <a:p>
            <a:pPr marL="0" marR="0" algn="just">
              <a:lnSpc>
                <a:spcPct val="150000"/>
              </a:lnSpc>
              <a:spcBef>
                <a:spcPts val="0"/>
              </a:spcBef>
              <a:spcAft>
                <a:spcPts val="0"/>
              </a:spcAft>
            </a:pPr>
            <a:r>
              <a:rPr lang="en-US" sz="2400" dirty="0">
                <a:effectLst/>
                <a:latin typeface="Times New Roman" panose="02020603050405020304" pitchFamily="18" charset="0"/>
                <a:ea typeface="Calibri" panose="020F0502020204030204" pitchFamily="34" charset="0"/>
                <a:cs typeface="Mangal" panose="02040503050203030202" pitchFamily="18" charset="0"/>
              </a:rPr>
              <a:t>Manufacturing of commodities. </a:t>
            </a:r>
            <a:endParaRPr lang="en-US" sz="2400" dirty="0">
              <a:effectLst/>
              <a:latin typeface="Calibri" panose="020F0502020204030204" pitchFamily="34" charset="0"/>
              <a:ea typeface="Calibri" panose="020F0502020204030204" pitchFamily="34" charset="0"/>
              <a:cs typeface="Mangal" panose="02040503050203030202" pitchFamily="18" charset="0"/>
            </a:endParaRPr>
          </a:p>
          <a:p>
            <a:pPr marL="0" marR="0" algn="just">
              <a:lnSpc>
                <a:spcPct val="150000"/>
              </a:lnSpc>
              <a:spcBef>
                <a:spcPts val="0"/>
              </a:spcBef>
              <a:spcAft>
                <a:spcPts val="0"/>
              </a:spcAft>
            </a:pPr>
            <a:r>
              <a:rPr lang="en-US" sz="2400" dirty="0">
                <a:effectLst/>
                <a:latin typeface="Times New Roman" panose="02020603050405020304" pitchFamily="18" charset="0"/>
                <a:ea typeface="Calibri" panose="020F0502020204030204" pitchFamily="34" charset="0"/>
                <a:cs typeface="Mangal" panose="02040503050203030202" pitchFamily="18" charset="0"/>
              </a:rPr>
              <a:t>Buying of goods from one place/country and selling it at different place/country; </a:t>
            </a:r>
            <a:endParaRPr lang="en-US" sz="2400" dirty="0">
              <a:effectLst/>
              <a:latin typeface="Calibri" panose="020F0502020204030204" pitchFamily="34" charset="0"/>
              <a:ea typeface="Calibri" panose="020F0502020204030204" pitchFamily="34" charset="0"/>
              <a:cs typeface="Mangal" panose="02040503050203030202" pitchFamily="18" charset="0"/>
            </a:endParaRPr>
          </a:p>
          <a:p>
            <a:pPr marL="0" marR="0" algn="just">
              <a:lnSpc>
                <a:spcPct val="150000"/>
              </a:lnSpc>
              <a:spcBef>
                <a:spcPts val="0"/>
              </a:spcBef>
              <a:spcAft>
                <a:spcPts val="0"/>
              </a:spcAft>
            </a:pPr>
            <a:r>
              <a:rPr lang="en-US" sz="2400" dirty="0">
                <a:effectLst/>
                <a:latin typeface="Times New Roman" panose="02020603050405020304" pitchFamily="18" charset="0"/>
                <a:ea typeface="Calibri" panose="020F0502020204030204" pitchFamily="34" charset="0"/>
                <a:cs typeface="Mangal" panose="02040503050203030202" pitchFamily="18" charset="0"/>
              </a:rPr>
              <a:t>Construction of buildings, roads, bridges etc. </a:t>
            </a:r>
            <a:endParaRPr lang="en-US" sz="2400" dirty="0">
              <a:effectLst/>
              <a:latin typeface="Calibri" panose="020F0502020204030204" pitchFamily="34" charset="0"/>
              <a:ea typeface="Calibri" panose="020F0502020204030204" pitchFamily="34" charset="0"/>
              <a:cs typeface="Mangal" panose="02040503050203030202" pitchFamily="18" charset="0"/>
            </a:endParaRPr>
          </a:p>
          <a:p>
            <a:pPr marL="0" marR="0" algn="just">
              <a:lnSpc>
                <a:spcPct val="150000"/>
              </a:lnSpc>
              <a:spcBef>
                <a:spcPts val="0"/>
              </a:spcBef>
              <a:spcAft>
                <a:spcPts val="0"/>
              </a:spcAft>
            </a:pPr>
            <a:r>
              <a:rPr lang="en-US" sz="2400" dirty="0">
                <a:effectLst/>
                <a:latin typeface="Times New Roman" panose="02020603050405020304" pitchFamily="18" charset="0"/>
                <a:ea typeface="Calibri" panose="020F0502020204030204" pitchFamily="34" charset="0"/>
                <a:cs typeface="Mangal" panose="02040503050203030202" pitchFamily="18" charset="0"/>
              </a:rPr>
              <a:t>Providing services like ticketing, warehousing, transportation, banking, insurance etc. </a:t>
            </a:r>
            <a:endParaRPr lang="en-US" sz="2400" dirty="0">
              <a:effectLst/>
              <a:latin typeface="Calibri" panose="020F0502020204030204" pitchFamily="34" charset="0"/>
              <a:ea typeface="Calibri" panose="020F0502020204030204" pitchFamily="34" charset="0"/>
              <a:cs typeface="Mangal" panose="02040503050203030202" pitchFamily="18" charset="0"/>
            </a:endParaRPr>
          </a:p>
          <a:p>
            <a:r>
              <a:rPr lang="en-US" sz="2400" dirty="0">
                <a:effectLst/>
                <a:latin typeface="Times New Roman" panose="02020603050405020304" pitchFamily="18" charset="0"/>
                <a:ea typeface="Calibri" panose="020F0502020204030204" pitchFamily="34" charset="0"/>
              </a:rPr>
              <a:t>When we analyze the above business activities, we find that most business activities are concerned with the production and/or processing of goods and services or distribution of goods and services</a:t>
            </a:r>
            <a:endParaRPr lang="en-US" sz="3600" dirty="0"/>
          </a:p>
        </p:txBody>
      </p:sp>
    </p:spTree>
    <p:extLst>
      <p:ext uri="{BB962C8B-B14F-4D97-AF65-F5344CB8AC3E}">
        <p14:creationId xmlns:p14="http://schemas.microsoft.com/office/powerpoint/2010/main" val="20417045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AEA427-6829-4DC3-8828-599454B44538}"/>
              </a:ext>
            </a:extLst>
          </p:cNvPr>
          <p:cNvSpPr>
            <a:spLocks noGrp="1"/>
          </p:cNvSpPr>
          <p:nvPr>
            <p:ph type="title"/>
          </p:nvPr>
        </p:nvSpPr>
        <p:spPr/>
        <p:txBody>
          <a:bodyPr/>
          <a:lstStyle/>
          <a:p>
            <a:r>
              <a:rPr lang="en-US" dirty="0"/>
              <a:t>What is Business??</a:t>
            </a:r>
          </a:p>
        </p:txBody>
      </p:sp>
      <p:sp>
        <p:nvSpPr>
          <p:cNvPr id="3" name="Content Placeholder 2">
            <a:extLst>
              <a:ext uri="{FF2B5EF4-FFF2-40B4-BE49-F238E27FC236}">
                <a16:creationId xmlns:a16="http://schemas.microsoft.com/office/drawing/2014/main" id="{BAEDCF67-8B57-4599-A588-7EE5396A20F3}"/>
              </a:ext>
            </a:extLst>
          </p:cNvPr>
          <p:cNvSpPr>
            <a:spLocks noGrp="1"/>
          </p:cNvSpPr>
          <p:nvPr>
            <p:ph idx="1"/>
          </p:nvPr>
        </p:nvSpPr>
        <p:spPr/>
        <p:txBody>
          <a:bodyPr>
            <a:normAutofit/>
          </a:bodyPr>
          <a:lstStyle/>
          <a:p>
            <a:pPr algn="just"/>
            <a:r>
              <a:rPr lang="en-US" dirty="0">
                <a:effectLst/>
                <a:latin typeface="Times New Roman" panose="02020603050405020304" pitchFamily="18" charset="0"/>
                <a:ea typeface="Calibri" panose="020F0502020204030204" pitchFamily="34" charset="0"/>
              </a:rPr>
              <a:t>Business is an integral part of modern society. </a:t>
            </a:r>
          </a:p>
          <a:p>
            <a:pPr algn="just"/>
            <a:r>
              <a:rPr lang="en-US" dirty="0">
                <a:latin typeface="Times New Roman" panose="02020603050405020304" pitchFamily="18" charset="0"/>
                <a:ea typeface="Calibri" panose="020F0502020204030204" pitchFamily="34" charset="0"/>
              </a:rPr>
              <a:t>O</a:t>
            </a:r>
            <a:r>
              <a:rPr lang="en-US" dirty="0">
                <a:effectLst/>
                <a:latin typeface="Times New Roman" panose="02020603050405020304" pitchFamily="18" charset="0"/>
                <a:ea typeface="Calibri" panose="020F0502020204030204" pitchFamily="34" charset="0"/>
              </a:rPr>
              <a:t>rganized and systematic activity for earning profit. </a:t>
            </a:r>
          </a:p>
          <a:p>
            <a:pPr algn="just"/>
            <a:r>
              <a:rPr lang="en-US" dirty="0">
                <a:latin typeface="Times New Roman" panose="02020603050405020304" pitchFamily="18" charset="0"/>
                <a:ea typeface="Calibri" panose="020F0502020204030204" pitchFamily="34" charset="0"/>
              </a:rPr>
              <a:t>C</a:t>
            </a:r>
            <a:r>
              <a:rPr lang="en-US" dirty="0">
                <a:effectLst/>
                <a:latin typeface="Times New Roman" panose="02020603050405020304" pitchFamily="18" charset="0"/>
                <a:ea typeface="Calibri" panose="020F0502020204030204" pitchFamily="34" charset="0"/>
              </a:rPr>
              <a:t>oncerned with activities of people working towards a common economic goal. </a:t>
            </a:r>
          </a:p>
          <a:p>
            <a:pPr algn="just"/>
            <a:r>
              <a:rPr lang="en-US" dirty="0">
                <a:effectLst/>
                <a:latin typeface="Times New Roman" panose="02020603050405020304" pitchFamily="18" charset="0"/>
                <a:ea typeface="Calibri" panose="020F0502020204030204" pitchFamily="34" charset="0"/>
              </a:rPr>
              <a:t>Modern society cannot exist without business. </a:t>
            </a:r>
          </a:p>
          <a:p>
            <a:pPr algn="just"/>
            <a:r>
              <a:rPr lang="en-US" dirty="0">
                <a:latin typeface="Times New Roman" panose="02020603050405020304" pitchFamily="18" charset="0"/>
                <a:ea typeface="Calibri" panose="020F0502020204030204" pitchFamily="34" charset="0"/>
              </a:rPr>
              <a:t>B</a:t>
            </a:r>
            <a:r>
              <a:rPr lang="en-US" dirty="0">
                <a:effectLst/>
                <a:latin typeface="Times New Roman" panose="02020603050405020304" pitchFamily="18" charset="0"/>
                <a:ea typeface="Calibri" panose="020F0502020204030204" pitchFamily="34" charset="0"/>
              </a:rPr>
              <a:t>usiness improves the people's standard of living by providing better quality and a large variety of goods and services at the right time and at the right place</a:t>
            </a:r>
            <a:endParaRPr lang="en-US" sz="4000" dirty="0"/>
          </a:p>
        </p:txBody>
      </p:sp>
    </p:spTree>
    <p:extLst>
      <p:ext uri="{BB962C8B-B14F-4D97-AF65-F5344CB8AC3E}">
        <p14:creationId xmlns:p14="http://schemas.microsoft.com/office/powerpoint/2010/main" val="282260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1381981-9F2E-46A6-9AB5-32FB8899A295}"/>
              </a:ext>
            </a:extLst>
          </p:cNvPr>
          <p:cNvSpPr>
            <a:spLocks noGrp="1"/>
          </p:cNvSpPr>
          <p:nvPr>
            <p:ph idx="1"/>
          </p:nvPr>
        </p:nvSpPr>
        <p:spPr/>
        <p:txBody>
          <a:bodyPr>
            <a:normAutofit/>
          </a:bodyPr>
          <a:lstStyle/>
          <a:p>
            <a:pPr marL="0" indent="0" algn="ctr">
              <a:buNone/>
            </a:pPr>
            <a:r>
              <a:rPr lang="en-US" sz="6600" b="1" dirty="0">
                <a:solidFill>
                  <a:schemeClr val="accent1"/>
                </a:solidFill>
              </a:rPr>
              <a:t>Thank You</a:t>
            </a:r>
          </a:p>
        </p:txBody>
      </p:sp>
    </p:spTree>
    <p:extLst>
      <p:ext uri="{BB962C8B-B14F-4D97-AF65-F5344CB8AC3E}">
        <p14:creationId xmlns:p14="http://schemas.microsoft.com/office/powerpoint/2010/main" val="8989386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D7B49F-A127-4236-A9DE-8EDF71D91B8E}"/>
              </a:ext>
            </a:extLst>
          </p:cNvPr>
          <p:cNvSpPr>
            <a:spLocks noGrp="1"/>
          </p:cNvSpPr>
          <p:nvPr>
            <p:ph type="title"/>
          </p:nvPr>
        </p:nvSpPr>
        <p:spPr/>
        <p:txBody>
          <a:bodyPr>
            <a:normAutofit/>
          </a:bodyPr>
          <a:lstStyle/>
          <a:p>
            <a:r>
              <a:rPr lang="en-US" sz="3200" b="1" dirty="0">
                <a:solidFill>
                  <a:srgbClr val="222222"/>
                </a:solidFill>
                <a:effectLst/>
                <a:latin typeface="Times New Roman" panose="02020603050405020304" pitchFamily="18" charset="0"/>
                <a:ea typeface="Times New Roman" panose="02020603050405020304" pitchFamily="18" charset="0"/>
              </a:rPr>
              <a:t>Definition</a:t>
            </a:r>
            <a:endParaRPr lang="en-US" sz="6600" dirty="0"/>
          </a:p>
        </p:txBody>
      </p:sp>
      <p:sp>
        <p:nvSpPr>
          <p:cNvPr id="3" name="Content Placeholder 2">
            <a:extLst>
              <a:ext uri="{FF2B5EF4-FFF2-40B4-BE49-F238E27FC236}">
                <a16:creationId xmlns:a16="http://schemas.microsoft.com/office/drawing/2014/main" id="{D463F80C-B920-4491-B398-EC0E73E0A11E}"/>
              </a:ext>
            </a:extLst>
          </p:cNvPr>
          <p:cNvSpPr>
            <a:spLocks noGrp="1"/>
          </p:cNvSpPr>
          <p:nvPr>
            <p:ph idx="1"/>
          </p:nvPr>
        </p:nvSpPr>
        <p:spPr>
          <a:xfrm>
            <a:off x="838200" y="1371600"/>
            <a:ext cx="10515600" cy="4805363"/>
          </a:xfrm>
        </p:spPr>
        <p:txBody>
          <a:bodyPr>
            <a:normAutofit fontScale="92500"/>
          </a:bodyPr>
          <a:lstStyle/>
          <a:p>
            <a:pPr marL="0" marR="0" algn="just">
              <a:lnSpc>
                <a:spcPct val="115000"/>
              </a:lnSpc>
              <a:spcBef>
                <a:spcPts val="0"/>
              </a:spcBef>
              <a:spcAft>
                <a:spcPts val="1290"/>
              </a:spcAft>
            </a:pPr>
            <a:r>
              <a:rPr lang="en-US" dirty="0">
                <a:solidFill>
                  <a:srgbClr val="222222"/>
                </a:solidFill>
                <a:effectLst/>
                <a:latin typeface="Times New Roman" panose="02020603050405020304" pitchFamily="18" charset="0"/>
                <a:ea typeface="Times New Roman" panose="02020603050405020304" pitchFamily="18" charset="0"/>
                <a:cs typeface="Mangal" panose="02040503050203030202" pitchFamily="18" charset="0"/>
              </a:rPr>
              <a:t>Business is a regular process of earning a profit by satisfying consumer's needs through the manufacturing of goods, reselling of products, providing services, or carrying out all three together. It is an occupation that requires a particular set of skills and expertise to derive maximum profit.</a:t>
            </a:r>
            <a:endParaRPr lang="en-US" dirty="0">
              <a:effectLst/>
              <a:latin typeface="Calibri" panose="020F0502020204030204" pitchFamily="34" charset="0"/>
              <a:ea typeface="Calibri" panose="020F0502020204030204" pitchFamily="34" charset="0"/>
              <a:cs typeface="Mangal" panose="02040503050203030202" pitchFamily="18" charset="0"/>
            </a:endParaRPr>
          </a:p>
          <a:p>
            <a:pPr marL="0" marR="0" algn="just">
              <a:lnSpc>
                <a:spcPct val="115000"/>
              </a:lnSpc>
              <a:spcBef>
                <a:spcPts val="0"/>
              </a:spcBef>
              <a:spcAft>
                <a:spcPts val="1290"/>
              </a:spcAft>
            </a:pPr>
            <a:r>
              <a:rPr lang="en-US" dirty="0">
                <a:solidFill>
                  <a:srgbClr val="000000"/>
                </a:solidFill>
                <a:effectLst/>
                <a:latin typeface="Times New Roman" panose="02020603050405020304" pitchFamily="18" charset="0"/>
                <a:ea typeface="Calibri" panose="020F0502020204030204" pitchFamily="34" charset="0"/>
                <a:cs typeface="Mangal" panose="02040503050203030202" pitchFamily="18" charset="0"/>
              </a:rPr>
              <a:t>Business refers to an occupation in which goods and services are produced and sold in return of money. It is carried out on a regular basis with the prime objective of making profit. Mining, manufacturing, trading, transporting, storing, banking, and insurance are examples of business activities.  </a:t>
            </a:r>
            <a:endParaRPr lang="en-US" dirty="0">
              <a:effectLst/>
              <a:latin typeface="Calibri" panose="020F0502020204030204" pitchFamily="34" charset="0"/>
              <a:ea typeface="Calibri" panose="020F0502020204030204" pitchFamily="34" charset="0"/>
              <a:cs typeface="Mangal" panose="02040503050203030202" pitchFamily="18" charset="0"/>
            </a:endParaRPr>
          </a:p>
          <a:p>
            <a:endParaRPr lang="en-US" sz="4000" dirty="0"/>
          </a:p>
        </p:txBody>
      </p:sp>
    </p:spTree>
    <p:extLst>
      <p:ext uri="{BB962C8B-B14F-4D97-AF65-F5344CB8AC3E}">
        <p14:creationId xmlns:p14="http://schemas.microsoft.com/office/powerpoint/2010/main" val="30645336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D85A100-70C9-4365-BE5E-1E433677DA2D}"/>
              </a:ext>
            </a:extLst>
          </p:cNvPr>
          <p:cNvSpPr>
            <a:spLocks noGrp="1"/>
          </p:cNvSpPr>
          <p:nvPr>
            <p:ph idx="1"/>
          </p:nvPr>
        </p:nvSpPr>
        <p:spPr/>
        <p:txBody>
          <a:bodyPr>
            <a:normAutofit/>
          </a:bodyPr>
          <a:lstStyle/>
          <a:p>
            <a:pPr marL="0" marR="0" algn="just">
              <a:lnSpc>
                <a:spcPct val="115000"/>
              </a:lnSpc>
              <a:spcBef>
                <a:spcPts val="0"/>
              </a:spcBef>
              <a:spcAft>
                <a:spcPts val="1290"/>
              </a:spcAft>
            </a:pPr>
            <a:r>
              <a:rPr lang="en-US" dirty="0">
                <a:solidFill>
                  <a:srgbClr val="222222"/>
                </a:solidFill>
                <a:effectLst/>
                <a:latin typeface="Times New Roman" panose="02020603050405020304" pitchFamily="18" charset="0"/>
                <a:ea typeface="Times New Roman" panose="02020603050405020304" pitchFamily="18" charset="0"/>
                <a:cs typeface="Mangal" panose="02040503050203030202" pitchFamily="18" charset="0"/>
              </a:rPr>
              <a:t>Following activities cannot be considered as a business:</a:t>
            </a:r>
            <a:endParaRPr lang="en-US" dirty="0">
              <a:effectLst/>
              <a:latin typeface="Calibri" panose="020F0502020204030204" pitchFamily="34" charset="0"/>
              <a:ea typeface="Calibri" panose="020F0502020204030204" pitchFamily="34" charset="0"/>
              <a:cs typeface="Mangal" panose="02040503050203030202" pitchFamily="18" charset="0"/>
            </a:endParaRPr>
          </a:p>
          <a:p>
            <a:pPr marL="342900" marR="0" lvl="0" indent="-342900" algn="just">
              <a:lnSpc>
                <a:spcPct val="115000"/>
              </a:lnSpc>
              <a:spcBef>
                <a:spcPts val="0"/>
              </a:spcBef>
              <a:spcAft>
                <a:spcPts val="1000"/>
              </a:spcAft>
              <a:buSzPts val="1000"/>
              <a:buFont typeface="Symbol" panose="05050102010706020507" pitchFamily="18" charset="2"/>
              <a:buChar char=""/>
              <a:tabLst>
                <a:tab pos="457200" algn="l"/>
              </a:tabLst>
            </a:pPr>
            <a:r>
              <a:rPr lang="en-US" dirty="0">
                <a:solidFill>
                  <a:srgbClr val="222222"/>
                </a:solidFill>
                <a:effectLst/>
                <a:latin typeface="Times New Roman" panose="02020603050405020304" pitchFamily="18" charset="0"/>
                <a:ea typeface="Times New Roman" panose="02020603050405020304" pitchFamily="18" charset="0"/>
                <a:cs typeface="Mangal" panose="02040503050203030202" pitchFamily="18" charset="0"/>
              </a:rPr>
              <a:t>Preparing food and distributing it in an orphanage;</a:t>
            </a:r>
            <a:endParaRPr lang="en-US" dirty="0">
              <a:effectLst/>
              <a:latin typeface="Calibri" panose="020F0502020204030204" pitchFamily="34" charset="0"/>
              <a:ea typeface="Calibri" panose="020F0502020204030204" pitchFamily="34" charset="0"/>
              <a:cs typeface="Mangal" panose="02040503050203030202" pitchFamily="18" charset="0"/>
            </a:endParaRPr>
          </a:p>
          <a:p>
            <a:pPr marL="342900" marR="0" lvl="0" indent="-342900" algn="just">
              <a:lnSpc>
                <a:spcPct val="115000"/>
              </a:lnSpc>
              <a:spcBef>
                <a:spcPts val="0"/>
              </a:spcBef>
              <a:spcAft>
                <a:spcPts val="1000"/>
              </a:spcAft>
              <a:buSzPts val="1000"/>
              <a:buFont typeface="Symbol" panose="05050102010706020507" pitchFamily="18" charset="2"/>
              <a:buChar char=""/>
              <a:tabLst>
                <a:tab pos="457200" algn="l"/>
              </a:tabLst>
            </a:pPr>
            <a:r>
              <a:rPr lang="en-US" dirty="0">
                <a:solidFill>
                  <a:srgbClr val="222222"/>
                </a:solidFill>
                <a:effectLst/>
                <a:latin typeface="Times New Roman" panose="02020603050405020304" pitchFamily="18" charset="0"/>
                <a:ea typeface="Times New Roman" panose="02020603050405020304" pitchFamily="18" charset="0"/>
                <a:cs typeface="Mangal" panose="02040503050203030202" pitchFamily="18" charset="0"/>
              </a:rPr>
              <a:t>Voluntary services</a:t>
            </a:r>
            <a:endParaRPr lang="en-US" dirty="0">
              <a:effectLst/>
              <a:latin typeface="Calibri" panose="020F0502020204030204" pitchFamily="34" charset="0"/>
              <a:ea typeface="Calibri" panose="020F0502020204030204" pitchFamily="34" charset="0"/>
              <a:cs typeface="Mangal" panose="02040503050203030202" pitchFamily="18" charset="0"/>
            </a:endParaRPr>
          </a:p>
          <a:p>
            <a:pPr marL="342900" marR="0" lvl="0" indent="-342900" algn="just">
              <a:lnSpc>
                <a:spcPct val="115000"/>
              </a:lnSpc>
              <a:spcBef>
                <a:spcPts val="0"/>
              </a:spcBef>
              <a:spcAft>
                <a:spcPts val="1000"/>
              </a:spcAft>
              <a:buSzPts val="1000"/>
              <a:buFont typeface="Symbol" panose="05050102010706020507" pitchFamily="18" charset="2"/>
              <a:buChar char=""/>
              <a:tabLst>
                <a:tab pos="457200" algn="l"/>
              </a:tabLst>
            </a:pPr>
            <a:r>
              <a:rPr lang="en-US" dirty="0">
                <a:solidFill>
                  <a:srgbClr val="222222"/>
                </a:solidFill>
                <a:effectLst/>
                <a:latin typeface="Times New Roman" panose="02020603050405020304" pitchFamily="18" charset="0"/>
                <a:ea typeface="Times New Roman" panose="02020603050405020304" pitchFamily="18" charset="0"/>
                <a:cs typeface="Mangal" panose="02040503050203030202" pitchFamily="18" charset="0"/>
              </a:rPr>
              <a:t>Selling of drugs;</a:t>
            </a:r>
            <a:endParaRPr lang="en-US" dirty="0">
              <a:effectLst/>
              <a:latin typeface="Calibri" panose="020F0502020204030204" pitchFamily="34" charset="0"/>
              <a:ea typeface="Calibri" panose="020F0502020204030204" pitchFamily="34" charset="0"/>
              <a:cs typeface="Mangal" panose="02040503050203030202" pitchFamily="18" charset="0"/>
            </a:endParaRPr>
          </a:p>
          <a:p>
            <a:pPr marL="342900" marR="0" lvl="0" indent="-342900" algn="just">
              <a:lnSpc>
                <a:spcPct val="115000"/>
              </a:lnSpc>
              <a:spcBef>
                <a:spcPts val="0"/>
              </a:spcBef>
              <a:spcAft>
                <a:spcPts val="1000"/>
              </a:spcAft>
              <a:buSzPts val="1000"/>
              <a:buFont typeface="Symbol" panose="05050102010706020507" pitchFamily="18" charset="2"/>
              <a:buChar char=""/>
              <a:tabLst>
                <a:tab pos="457200" algn="l"/>
              </a:tabLst>
            </a:pPr>
            <a:r>
              <a:rPr lang="en-US" dirty="0">
                <a:solidFill>
                  <a:srgbClr val="222222"/>
                </a:solidFill>
                <a:effectLst/>
                <a:latin typeface="Times New Roman" panose="02020603050405020304" pitchFamily="18" charset="0"/>
                <a:ea typeface="Times New Roman" panose="02020603050405020304" pitchFamily="18" charset="0"/>
                <a:cs typeface="Mangal" panose="02040503050203030202" pitchFamily="18" charset="0"/>
              </a:rPr>
              <a:t>A mother teaches her child.</a:t>
            </a:r>
            <a:endParaRPr lang="en-US" dirty="0">
              <a:effectLst/>
              <a:latin typeface="Calibri" panose="020F0502020204030204" pitchFamily="34" charset="0"/>
              <a:ea typeface="Calibri" panose="020F0502020204030204" pitchFamily="34" charset="0"/>
              <a:cs typeface="Mangal" panose="02040503050203030202" pitchFamily="18" charset="0"/>
            </a:endParaRPr>
          </a:p>
          <a:p>
            <a:endParaRPr lang="en-US" sz="4000" dirty="0"/>
          </a:p>
        </p:txBody>
      </p:sp>
    </p:spTree>
    <p:extLst>
      <p:ext uri="{BB962C8B-B14F-4D97-AF65-F5344CB8AC3E}">
        <p14:creationId xmlns:p14="http://schemas.microsoft.com/office/powerpoint/2010/main" val="20022071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0FFC23-2952-4CF8-A33C-7C88F5497EB0}"/>
              </a:ext>
            </a:extLst>
          </p:cNvPr>
          <p:cNvSpPr>
            <a:spLocks noGrp="1"/>
          </p:cNvSpPr>
          <p:nvPr>
            <p:ph type="title"/>
          </p:nvPr>
        </p:nvSpPr>
        <p:spPr/>
        <p:txBody>
          <a:bodyPr/>
          <a:lstStyle/>
          <a:p>
            <a:r>
              <a:rPr lang="en-US" b="1" dirty="0"/>
              <a:t>Nature of Business</a:t>
            </a:r>
          </a:p>
        </p:txBody>
      </p:sp>
      <p:sp>
        <p:nvSpPr>
          <p:cNvPr id="3" name="Content Placeholder 2">
            <a:extLst>
              <a:ext uri="{FF2B5EF4-FFF2-40B4-BE49-F238E27FC236}">
                <a16:creationId xmlns:a16="http://schemas.microsoft.com/office/drawing/2014/main" id="{A8E6E82F-DE97-43C8-A8F6-02F2D3EEAD50}"/>
              </a:ext>
            </a:extLst>
          </p:cNvPr>
          <p:cNvSpPr>
            <a:spLocks noGrp="1"/>
          </p:cNvSpPr>
          <p:nvPr>
            <p:ph idx="1"/>
          </p:nvPr>
        </p:nvSpPr>
        <p:spPr>
          <a:xfrm>
            <a:off x="838200" y="1690688"/>
            <a:ext cx="10515600" cy="4486275"/>
          </a:xfrm>
        </p:spPr>
        <p:txBody>
          <a:bodyPr>
            <a:normAutofit/>
          </a:bodyPr>
          <a:lstStyle/>
          <a:p>
            <a:pPr algn="just"/>
            <a:r>
              <a:rPr lang="en-US" sz="3200" dirty="0">
                <a:solidFill>
                  <a:srgbClr val="222222"/>
                </a:solidFill>
                <a:effectLst/>
                <a:latin typeface="Times New Roman" panose="02020603050405020304" pitchFamily="18" charset="0"/>
                <a:ea typeface="Times New Roman" panose="02020603050405020304" pitchFamily="18" charset="0"/>
                <a:cs typeface="Mangal" panose="02040503050203030202" pitchFamily="18" charset="0"/>
              </a:rPr>
              <a:t>Business is derived from 'busy-ness,' i.e. keeping oneself occupied with one or the other work, but it is much more than just being busy. </a:t>
            </a:r>
          </a:p>
          <a:p>
            <a:pPr algn="just"/>
            <a:r>
              <a:rPr lang="en-US" sz="3200" dirty="0">
                <a:solidFill>
                  <a:srgbClr val="222222"/>
                </a:solidFill>
                <a:effectLst/>
                <a:latin typeface="Times New Roman" panose="02020603050405020304" pitchFamily="18" charset="0"/>
                <a:ea typeface="Times New Roman" panose="02020603050405020304" pitchFamily="18" charset="0"/>
                <a:cs typeface="Mangal" panose="02040503050203030202" pitchFamily="18" charset="0"/>
              </a:rPr>
              <a:t>To have a better understanding of what a business is, we must go through the following points:</a:t>
            </a:r>
            <a:endParaRPr lang="en-US" sz="3200" dirty="0">
              <a:effectLst/>
              <a:latin typeface="Calibri" panose="020F0502020204030204" pitchFamily="34" charset="0"/>
              <a:ea typeface="Calibri" panose="020F0502020204030204" pitchFamily="34" charset="0"/>
              <a:cs typeface="Mangal" panose="02040503050203030202" pitchFamily="18" charset="0"/>
            </a:endParaRPr>
          </a:p>
          <a:p>
            <a:pPr algn="just"/>
            <a:endParaRPr lang="en-US" sz="4400" dirty="0"/>
          </a:p>
        </p:txBody>
      </p:sp>
    </p:spTree>
    <p:extLst>
      <p:ext uri="{BB962C8B-B14F-4D97-AF65-F5344CB8AC3E}">
        <p14:creationId xmlns:p14="http://schemas.microsoft.com/office/powerpoint/2010/main" val="4640666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0FD452-C3FF-4946-82E0-6959E551931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5537D2D-D0A0-412F-8AE3-D39C7E1181FA}"/>
              </a:ext>
            </a:extLst>
          </p:cNvPr>
          <p:cNvSpPr>
            <a:spLocks noGrp="1"/>
          </p:cNvSpPr>
          <p:nvPr>
            <p:ph idx="1"/>
          </p:nvPr>
        </p:nvSpPr>
        <p:spPr/>
        <p:txBody>
          <a:bodyPr/>
          <a:lstStyle/>
          <a:p>
            <a:endParaRPr lang="en-US"/>
          </a:p>
        </p:txBody>
      </p:sp>
      <p:pic>
        <p:nvPicPr>
          <p:cNvPr id="4" name="Picture 3" descr="Nature of Business">
            <a:extLst>
              <a:ext uri="{FF2B5EF4-FFF2-40B4-BE49-F238E27FC236}">
                <a16:creationId xmlns:a16="http://schemas.microsoft.com/office/drawing/2014/main" id="{100D558E-07DB-405D-B51E-37A40002C806}"/>
              </a:ext>
            </a:extLst>
          </p:cNvPr>
          <p:cNvPicPr>
            <a:picLocks noChangeAspect="1"/>
          </p:cNvPicPr>
          <p:nvPr/>
        </p:nvPicPr>
        <p:blipFill>
          <a:blip r:embed="rId2"/>
          <a:srcRect/>
          <a:stretch>
            <a:fillRect/>
          </a:stretch>
        </p:blipFill>
        <p:spPr bwMode="auto">
          <a:xfrm>
            <a:off x="426720" y="0"/>
            <a:ext cx="11308080" cy="6659880"/>
          </a:xfrm>
          <a:prstGeom prst="rect">
            <a:avLst/>
          </a:prstGeom>
          <a:noFill/>
          <a:ln w="9525">
            <a:noFill/>
            <a:miter lim="800000"/>
            <a:headEnd/>
            <a:tailEnd/>
          </a:ln>
        </p:spPr>
      </p:pic>
    </p:spTree>
    <p:extLst>
      <p:ext uri="{BB962C8B-B14F-4D97-AF65-F5344CB8AC3E}">
        <p14:creationId xmlns:p14="http://schemas.microsoft.com/office/powerpoint/2010/main" val="17813877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E456F9-031D-4578-B30D-D79B2320D08E}"/>
              </a:ext>
            </a:extLst>
          </p:cNvPr>
          <p:cNvSpPr>
            <a:spLocks noGrp="1"/>
          </p:cNvSpPr>
          <p:nvPr>
            <p:ph type="title"/>
          </p:nvPr>
        </p:nvSpPr>
        <p:spPr>
          <a:xfrm>
            <a:off x="838200" y="365125"/>
            <a:ext cx="10515600" cy="427355"/>
          </a:xfrm>
        </p:spPr>
        <p:txBody>
          <a:bodyPr>
            <a:normAutofit fontScale="90000"/>
          </a:bodyPr>
          <a:lstStyle/>
          <a:p>
            <a:r>
              <a:rPr lang="en-US" sz="3600" b="1" dirty="0"/>
              <a:t>Nature of Business</a:t>
            </a:r>
            <a:endParaRPr lang="en-US" sz="3600" dirty="0"/>
          </a:p>
        </p:txBody>
      </p:sp>
      <p:sp>
        <p:nvSpPr>
          <p:cNvPr id="3" name="Content Placeholder 2">
            <a:extLst>
              <a:ext uri="{FF2B5EF4-FFF2-40B4-BE49-F238E27FC236}">
                <a16:creationId xmlns:a16="http://schemas.microsoft.com/office/drawing/2014/main" id="{748CDD32-ACAB-4363-8185-D2C030B6490C}"/>
              </a:ext>
            </a:extLst>
          </p:cNvPr>
          <p:cNvSpPr>
            <a:spLocks noGrp="1"/>
          </p:cNvSpPr>
          <p:nvPr>
            <p:ph idx="1"/>
          </p:nvPr>
        </p:nvSpPr>
        <p:spPr>
          <a:xfrm>
            <a:off x="548640" y="1097280"/>
            <a:ext cx="10805160" cy="5395595"/>
          </a:xfrm>
        </p:spPr>
        <p:txBody>
          <a:bodyPr>
            <a:normAutofit/>
          </a:bodyPr>
          <a:lstStyle/>
          <a:p>
            <a:pPr marL="342900" marR="0" lvl="0" indent="-342900" algn="just">
              <a:lnSpc>
                <a:spcPct val="115000"/>
              </a:lnSpc>
              <a:spcBef>
                <a:spcPts val="0"/>
              </a:spcBef>
              <a:spcAft>
                <a:spcPts val="1000"/>
              </a:spcAft>
              <a:buSzPts val="1000"/>
              <a:buFont typeface="+mj-lt"/>
              <a:buAutoNum type="arabicPeriod"/>
              <a:tabLst>
                <a:tab pos="457200" algn="l"/>
              </a:tabLst>
            </a:pPr>
            <a:r>
              <a:rPr lang="en-US" sz="2400" b="1" dirty="0">
                <a:solidFill>
                  <a:srgbClr val="222222"/>
                </a:solidFill>
                <a:effectLst/>
                <a:latin typeface="Times New Roman" panose="02020603050405020304" pitchFamily="18" charset="0"/>
                <a:ea typeface="Times New Roman" panose="02020603050405020304" pitchFamily="18" charset="0"/>
                <a:cs typeface="Mangal" panose="02040503050203030202" pitchFamily="18" charset="0"/>
              </a:rPr>
              <a:t>Regular Process</a:t>
            </a:r>
            <a:r>
              <a:rPr lang="en-US" sz="2400" dirty="0">
                <a:solidFill>
                  <a:srgbClr val="222222"/>
                </a:solidFill>
                <a:effectLst/>
                <a:latin typeface="Times New Roman" panose="02020603050405020304" pitchFamily="18" charset="0"/>
                <a:ea typeface="Times New Roman" panose="02020603050405020304" pitchFamily="18" charset="0"/>
                <a:cs typeface="Mangal" panose="02040503050203030202" pitchFamily="18" charset="0"/>
              </a:rPr>
              <a:t>: It is an activity which is performed repeatedly to generate profit.</a:t>
            </a:r>
            <a:endParaRPr lang="en-US" sz="2400" dirty="0">
              <a:solidFill>
                <a:srgbClr val="222222"/>
              </a:solidFill>
              <a:effectLst/>
              <a:latin typeface="Calibri" panose="020F0502020204030204" pitchFamily="34" charset="0"/>
              <a:ea typeface="Calibri" panose="020F0502020204030204" pitchFamily="34" charset="0"/>
              <a:cs typeface="Mangal" panose="02040503050203030202" pitchFamily="18" charset="0"/>
            </a:endParaRPr>
          </a:p>
          <a:p>
            <a:pPr marL="342900" marR="0" lvl="0" indent="-342900" algn="just">
              <a:lnSpc>
                <a:spcPct val="115000"/>
              </a:lnSpc>
              <a:spcBef>
                <a:spcPts val="0"/>
              </a:spcBef>
              <a:spcAft>
                <a:spcPts val="1000"/>
              </a:spcAft>
              <a:buSzPts val="1000"/>
              <a:buFont typeface="+mj-lt"/>
              <a:buAutoNum type="arabicPeriod"/>
              <a:tabLst>
                <a:tab pos="457200" algn="l"/>
              </a:tabLst>
            </a:pPr>
            <a:r>
              <a:rPr lang="en-US" sz="2400" b="1" dirty="0">
                <a:solidFill>
                  <a:srgbClr val="222222"/>
                </a:solidFill>
                <a:effectLst/>
                <a:latin typeface="Times New Roman" panose="02020603050405020304" pitchFamily="18" charset="0"/>
                <a:ea typeface="Times New Roman" panose="02020603050405020304" pitchFamily="18" charset="0"/>
                <a:cs typeface="Mangal" panose="02040503050203030202" pitchFamily="18" charset="0"/>
              </a:rPr>
              <a:t>Economic Activity</a:t>
            </a:r>
            <a:r>
              <a:rPr lang="en-US" sz="2400" dirty="0">
                <a:solidFill>
                  <a:srgbClr val="222222"/>
                </a:solidFill>
                <a:effectLst/>
                <a:latin typeface="Times New Roman" panose="02020603050405020304" pitchFamily="18" charset="0"/>
                <a:ea typeface="Times New Roman" panose="02020603050405020304" pitchFamily="18" charset="0"/>
                <a:cs typeface="Mangal" panose="02040503050203030202" pitchFamily="18" charset="0"/>
              </a:rPr>
              <a:t>: The whole sole purpose is maximizing wealth.</a:t>
            </a:r>
            <a:endParaRPr lang="en-US" sz="2400" dirty="0">
              <a:solidFill>
                <a:srgbClr val="222222"/>
              </a:solidFill>
              <a:effectLst/>
              <a:latin typeface="Calibri" panose="020F0502020204030204" pitchFamily="34" charset="0"/>
              <a:ea typeface="Calibri" panose="020F0502020204030204" pitchFamily="34" charset="0"/>
              <a:cs typeface="Mangal" panose="02040503050203030202" pitchFamily="18" charset="0"/>
            </a:endParaRPr>
          </a:p>
          <a:p>
            <a:pPr marL="342900" marR="0" lvl="0" indent="-342900" algn="just">
              <a:lnSpc>
                <a:spcPct val="115000"/>
              </a:lnSpc>
              <a:spcBef>
                <a:spcPts val="0"/>
              </a:spcBef>
              <a:spcAft>
                <a:spcPts val="1000"/>
              </a:spcAft>
              <a:buSzPts val="1000"/>
              <a:buFont typeface="+mj-lt"/>
              <a:buAutoNum type="arabicPeriod"/>
              <a:tabLst>
                <a:tab pos="457200" algn="l"/>
              </a:tabLst>
            </a:pPr>
            <a:r>
              <a:rPr lang="en-US" sz="2400" b="1" dirty="0">
                <a:solidFill>
                  <a:srgbClr val="222222"/>
                </a:solidFill>
                <a:effectLst/>
                <a:latin typeface="Times New Roman" panose="02020603050405020304" pitchFamily="18" charset="0"/>
                <a:ea typeface="Times New Roman" panose="02020603050405020304" pitchFamily="18" charset="0"/>
                <a:cs typeface="Mangal" panose="02040503050203030202" pitchFamily="18" charset="0"/>
              </a:rPr>
              <a:t>Creates Utility</a:t>
            </a:r>
            <a:r>
              <a:rPr lang="en-US" sz="2400" dirty="0">
                <a:solidFill>
                  <a:srgbClr val="222222"/>
                </a:solidFill>
                <a:effectLst/>
                <a:latin typeface="Times New Roman" panose="02020603050405020304" pitchFamily="18" charset="0"/>
                <a:ea typeface="Times New Roman" panose="02020603050405020304" pitchFamily="18" charset="0"/>
                <a:cs typeface="Mangal" panose="02040503050203030202" pitchFamily="18" charset="0"/>
              </a:rPr>
              <a:t>: The goods or service must be such that it creates form utility – conversion of products in a consumable form, time utility – making the goods and services available when needed; and place utility – availability of goods or services wherever required, for the consumers.</a:t>
            </a:r>
          </a:p>
          <a:p>
            <a:pPr marL="342900" marR="0" lvl="0" indent="-342900" algn="just">
              <a:lnSpc>
                <a:spcPct val="115000"/>
              </a:lnSpc>
              <a:spcBef>
                <a:spcPts val="0"/>
              </a:spcBef>
              <a:spcAft>
                <a:spcPts val="1000"/>
              </a:spcAft>
              <a:buSzPts val="1000"/>
              <a:buFont typeface="+mj-lt"/>
              <a:buAutoNum type="arabicPeriod"/>
              <a:tabLst>
                <a:tab pos="457200" algn="l"/>
              </a:tabLst>
            </a:pPr>
            <a:r>
              <a:rPr lang="en-US" sz="2400" b="1" dirty="0">
                <a:solidFill>
                  <a:srgbClr val="222222"/>
                </a:solidFill>
                <a:effectLst/>
                <a:latin typeface="Times New Roman" panose="02020603050405020304" pitchFamily="18" charset="0"/>
                <a:ea typeface="Times New Roman" panose="02020603050405020304" pitchFamily="18" charset="0"/>
                <a:cs typeface="Mangal" panose="02040503050203030202" pitchFamily="18" charset="0"/>
              </a:rPr>
              <a:t>Capital Requirement</a:t>
            </a:r>
            <a:r>
              <a:rPr lang="en-US" sz="2400" dirty="0">
                <a:solidFill>
                  <a:srgbClr val="222222"/>
                </a:solidFill>
                <a:effectLst/>
                <a:latin typeface="Times New Roman" panose="02020603050405020304" pitchFamily="18" charset="0"/>
                <a:ea typeface="Times New Roman" panose="02020603050405020304" pitchFamily="18" charset="0"/>
                <a:cs typeface="Mangal" panose="02040503050203030202" pitchFamily="18" charset="0"/>
              </a:rPr>
              <a:t>: Any venture requires funds depending on its size and type.</a:t>
            </a:r>
            <a:endParaRPr lang="en-US" sz="2400" dirty="0">
              <a:solidFill>
                <a:srgbClr val="222222"/>
              </a:solidFill>
              <a:effectLst/>
              <a:latin typeface="Calibri" panose="020F0502020204030204" pitchFamily="34" charset="0"/>
              <a:ea typeface="Calibri" panose="020F0502020204030204" pitchFamily="34" charset="0"/>
              <a:cs typeface="Mangal" panose="02040503050203030202" pitchFamily="18" charset="0"/>
            </a:endParaRPr>
          </a:p>
          <a:p>
            <a:pPr marL="342900" marR="0" lvl="0" indent="-342900" algn="just">
              <a:lnSpc>
                <a:spcPct val="115000"/>
              </a:lnSpc>
              <a:spcBef>
                <a:spcPts val="0"/>
              </a:spcBef>
              <a:spcAft>
                <a:spcPts val="1000"/>
              </a:spcAft>
              <a:buSzPts val="1000"/>
              <a:buFont typeface="+mj-lt"/>
              <a:buAutoNum type="arabicPeriod"/>
              <a:tabLst>
                <a:tab pos="457200" algn="l"/>
              </a:tabLst>
            </a:pPr>
            <a:r>
              <a:rPr lang="en-US" sz="2400" b="1" dirty="0">
                <a:solidFill>
                  <a:srgbClr val="222222"/>
                </a:solidFill>
                <a:effectLst/>
                <a:latin typeface="Times New Roman" panose="02020603050405020304" pitchFamily="18" charset="0"/>
                <a:ea typeface="Times New Roman" panose="02020603050405020304" pitchFamily="18" charset="0"/>
                <a:cs typeface="Mangal" panose="02040503050203030202" pitchFamily="18" charset="0"/>
              </a:rPr>
              <a:t>Deals in Goods and Services</a:t>
            </a:r>
            <a:r>
              <a:rPr lang="en-US" sz="2400" dirty="0">
                <a:solidFill>
                  <a:srgbClr val="222222"/>
                </a:solidFill>
                <a:effectLst/>
                <a:latin typeface="Times New Roman" panose="02020603050405020304" pitchFamily="18" charset="0"/>
                <a:ea typeface="Times New Roman" panose="02020603050405020304" pitchFamily="18" charset="0"/>
                <a:cs typeface="Mangal" panose="02040503050203030202" pitchFamily="18" charset="0"/>
              </a:rPr>
              <a:t>: It is related to manufacturing and offering goods for sale or catering services.</a:t>
            </a:r>
            <a:endParaRPr lang="en-US" sz="2400" dirty="0">
              <a:solidFill>
                <a:srgbClr val="222222"/>
              </a:solidFill>
              <a:effectLst/>
              <a:latin typeface="Calibri" panose="020F0502020204030204" pitchFamily="34" charset="0"/>
              <a:ea typeface="Calibri" panose="020F0502020204030204" pitchFamily="34" charset="0"/>
              <a:cs typeface="Mangal" panose="02040503050203030202" pitchFamily="18" charset="0"/>
            </a:endParaRPr>
          </a:p>
          <a:p>
            <a:pPr marL="342900" marR="0" lvl="0" indent="-342900" algn="just">
              <a:lnSpc>
                <a:spcPct val="115000"/>
              </a:lnSpc>
              <a:spcBef>
                <a:spcPts val="0"/>
              </a:spcBef>
              <a:spcAft>
                <a:spcPts val="1000"/>
              </a:spcAft>
              <a:buSzPts val="1000"/>
              <a:buFont typeface="+mj-lt"/>
              <a:buAutoNum type="arabicPeriod"/>
              <a:tabLst>
                <a:tab pos="457200" algn="l"/>
              </a:tabLst>
            </a:pPr>
            <a:endParaRPr lang="en-US" sz="2400" dirty="0">
              <a:solidFill>
                <a:srgbClr val="222222"/>
              </a:solidFill>
              <a:effectLst/>
              <a:latin typeface="Calibri" panose="020F0502020204030204" pitchFamily="34" charset="0"/>
              <a:ea typeface="Calibri" panose="020F0502020204030204" pitchFamily="34" charset="0"/>
              <a:cs typeface="Mangal" panose="02040503050203030202" pitchFamily="18" charset="0"/>
            </a:endParaRPr>
          </a:p>
          <a:p>
            <a:endParaRPr lang="en-US" sz="3600" dirty="0"/>
          </a:p>
        </p:txBody>
      </p:sp>
    </p:spTree>
    <p:extLst>
      <p:ext uri="{BB962C8B-B14F-4D97-AF65-F5344CB8AC3E}">
        <p14:creationId xmlns:p14="http://schemas.microsoft.com/office/powerpoint/2010/main" val="31292159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5C638B4-AA43-4F48-8938-F54FE1B80CA6}"/>
              </a:ext>
            </a:extLst>
          </p:cNvPr>
          <p:cNvSpPr>
            <a:spLocks noGrp="1"/>
          </p:cNvSpPr>
          <p:nvPr>
            <p:ph idx="1"/>
          </p:nvPr>
        </p:nvSpPr>
        <p:spPr>
          <a:xfrm>
            <a:off x="838200" y="563880"/>
            <a:ext cx="10515600" cy="5613083"/>
          </a:xfrm>
        </p:spPr>
        <p:txBody>
          <a:bodyPr>
            <a:normAutofit lnSpcReduction="10000"/>
          </a:bodyPr>
          <a:lstStyle/>
          <a:p>
            <a:pPr marL="0" marR="0" lvl="0" indent="0" algn="just">
              <a:lnSpc>
                <a:spcPct val="115000"/>
              </a:lnSpc>
              <a:spcBef>
                <a:spcPts val="0"/>
              </a:spcBef>
              <a:spcAft>
                <a:spcPts val="1000"/>
              </a:spcAft>
              <a:buSzPts val="1000"/>
              <a:buNone/>
              <a:tabLst>
                <a:tab pos="457200" algn="l"/>
              </a:tabLst>
            </a:pPr>
            <a:r>
              <a:rPr lang="en-US" b="1" dirty="0">
                <a:solidFill>
                  <a:srgbClr val="222222"/>
                </a:solidFill>
                <a:effectLst/>
                <a:latin typeface="Times New Roman" panose="02020603050405020304" pitchFamily="18" charset="0"/>
                <a:ea typeface="Times New Roman" panose="02020603050405020304" pitchFamily="18" charset="0"/>
                <a:cs typeface="Mangal" panose="02040503050203030202" pitchFamily="18" charset="0"/>
              </a:rPr>
              <a:t>6. Risk</a:t>
            </a:r>
            <a:r>
              <a:rPr lang="en-US" dirty="0">
                <a:solidFill>
                  <a:srgbClr val="222222"/>
                </a:solidFill>
                <a:effectLst/>
                <a:latin typeface="Times New Roman" panose="02020603050405020304" pitchFamily="18" charset="0"/>
                <a:ea typeface="Times New Roman" panose="02020603050405020304" pitchFamily="18" charset="0"/>
                <a:cs typeface="Mangal" panose="02040503050203030202" pitchFamily="18" charset="0"/>
              </a:rPr>
              <a:t>: All businesses have a risk factor or uncertainties of failure and loss. </a:t>
            </a:r>
            <a:r>
              <a:rPr lang="en-US" b="1" dirty="0">
                <a:solidFill>
                  <a:srgbClr val="222222"/>
                </a:solidFill>
                <a:effectLst/>
                <a:latin typeface="Times New Roman" panose="02020603050405020304" pitchFamily="18" charset="0"/>
                <a:ea typeface="Times New Roman" panose="02020603050405020304" pitchFamily="18" charset="0"/>
                <a:cs typeface="Mangal" panose="02040503050203030202" pitchFamily="18" charset="0"/>
              </a:rPr>
              <a:t>(more risk more profit)</a:t>
            </a:r>
            <a:endParaRPr lang="en-US" b="1" dirty="0">
              <a:solidFill>
                <a:srgbClr val="222222"/>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just">
              <a:lnSpc>
                <a:spcPct val="115000"/>
              </a:lnSpc>
              <a:spcBef>
                <a:spcPts val="0"/>
              </a:spcBef>
              <a:spcAft>
                <a:spcPts val="1000"/>
              </a:spcAft>
              <a:buSzPts val="1000"/>
              <a:buNone/>
              <a:tabLst>
                <a:tab pos="457200" algn="l"/>
              </a:tabLst>
            </a:pPr>
            <a:r>
              <a:rPr lang="en-US" b="1" dirty="0">
                <a:solidFill>
                  <a:srgbClr val="222222"/>
                </a:solidFill>
                <a:effectLst/>
                <a:latin typeface="Times New Roman" panose="02020603050405020304" pitchFamily="18" charset="0"/>
                <a:ea typeface="Times New Roman" panose="02020603050405020304" pitchFamily="18" charset="0"/>
                <a:cs typeface="Mangal" panose="02040503050203030202" pitchFamily="18" charset="0"/>
              </a:rPr>
              <a:t>7. Profit Earning Motive</a:t>
            </a:r>
            <a:r>
              <a:rPr lang="en-US" dirty="0">
                <a:solidFill>
                  <a:srgbClr val="222222"/>
                </a:solidFill>
                <a:effectLst/>
                <a:latin typeface="Times New Roman" panose="02020603050405020304" pitchFamily="18" charset="0"/>
                <a:ea typeface="Times New Roman" panose="02020603050405020304" pitchFamily="18" charset="0"/>
                <a:cs typeface="Mangal" panose="02040503050203030202" pitchFamily="18" charset="0"/>
              </a:rPr>
              <a:t>: The initial motive of a businessman is making a profit out of his </a:t>
            </a:r>
            <a:r>
              <a:rPr lang="en-US" dirty="0">
                <a:solidFill>
                  <a:srgbClr val="000000"/>
                </a:solidFill>
                <a:effectLst/>
                <a:latin typeface="Times New Roman" panose="02020603050405020304" pitchFamily="18" charset="0"/>
                <a:ea typeface="Times New Roman" panose="02020603050405020304" pitchFamily="18" charset="0"/>
                <a:cs typeface="Mangal" panose="02040503050203030202" pitchFamily="18" charset="0"/>
              </a:rPr>
              <a:t>venture.</a:t>
            </a:r>
            <a:endParaRPr lang="en-US" dirty="0">
              <a:effectLst/>
              <a:latin typeface="Calibri" panose="020F0502020204030204" pitchFamily="34" charset="0"/>
              <a:ea typeface="Calibri" panose="020F0502020204030204" pitchFamily="34" charset="0"/>
              <a:cs typeface="Mangal" panose="02040503050203030202" pitchFamily="18" charset="0"/>
            </a:endParaRPr>
          </a:p>
          <a:p>
            <a:pPr marL="0" marR="0" lvl="0" indent="0" algn="just">
              <a:lnSpc>
                <a:spcPct val="115000"/>
              </a:lnSpc>
              <a:spcBef>
                <a:spcPts val="0"/>
              </a:spcBef>
              <a:spcAft>
                <a:spcPts val="1000"/>
              </a:spcAft>
              <a:buSzPts val="1000"/>
              <a:buNone/>
              <a:tabLst>
                <a:tab pos="457200" algn="l"/>
              </a:tabLst>
            </a:pPr>
            <a:r>
              <a:rPr lang="en-US" b="1" dirty="0">
                <a:solidFill>
                  <a:srgbClr val="000000"/>
                </a:solidFill>
                <a:effectLst/>
                <a:latin typeface="Times New Roman" panose="02020603050405020304" pitchFamily="18" charset="0"/>
                <a:ea typeface="Times New Roman" panose="02020603050405020304" pitchFamily="18" charset="0"/>
                <a:cs typeface="Mangal" panose="02040503050203030202" pitchFamily="18" charset="0"/>
              </a:rPr>
              <a:t>8. Satisfaction of Consumer's Need</a:t>
            </a:r>
            <a:r>
              <a:rPr lang="en-US" dirty="0">
                <a:solidFill>
                  <a:srgbClr val="000000"/>
                </a:solidFill>
                <a:effectLst/>
                <a:latin typeface="Times New Roman" panose="02020603050405020304" pitchFamily="18" charset="0"/>
                <a:ea typeface="Times New Roman" panose="02020603050405020304" pitchFamily="18" charset="0"/>
                <a:cs typeface="Mangal" panose="02040503050203030202" pitchFamily="18" charset="0"/>
              </a:rPr>
              <a:t>: It is concerned with the fulfilment of the customer's demands and needs.</a:t>
            </a:r>
            <a:endParaRPr lang="en-US" dirty="0">
              <a:effectLst/>
              <a:latin typeface="Calibri" panose="020F0502020204030204" pitchFamily="34" charset="0"/>
              <a:ea typeface="Calibri" panose="020F0502020204030204" pitchFamily="34" charset="0"/>
              <a:cs typeface="Mangal" panose="02040503050203030202" pitchFamily="18" charset="0"/>
            </a:endParaRPr>
          </a:p>
          <a:p>
            <a:pPr marL="0" marR="0" lvl="0" indent="0" algn="just">
              <a:lnSpc>
                <a:spcPct val="115000"/>
              </a:lnSpc>
              <a:spcBef>
                <a:spcPts val="0"/>
              </a:spcBef>
              <a:spcAft>
                <a:spcPts val="1000"/>
              </a:spcAft>
              <a:buSzPts val="1000"/>
              <a:buNone/>
              <a:tabLst>
                <a:tab pos="457200" algn="l"/>
              </a:tabLst>
            </a:pPr>
            <a:r>
              <a:rPr lang="en-US" b="1" dirty="0">
                <a:solidFill>
                  <a:srgbClr val="222222"/>
                </a:solidFill>
                <a:effectLst/>
                <a:latin typeface="Times New Roman" panose="02020603050405020304" pitchFamily="18" charset="0"/>
                <a:ea typeface="Times New Roman" panose="02020603050405020304" pitchFamily="18" charset="0"/>
                <a:cs typeface="Mangal" panose="02040503050203030202" pitchFamily="18" charset="0"/>
              </a:rPr>
              <a:t>9. Involves Buyer and Seller</a:t>
            </a:r>
            <a:r>
              <a:rPr lang="en-US" dirty="0">
                <a:solidFill>
                  <a:srgbClr val="222222"/>
                </a:solidFill>
                <a:effectLst/>
                <a:latin typeface="Times New Roman" panose="02020603050405020304" pitchFamily="18" charset="0"/>
                <a:ea typeface="Times New Roman" panose="02020603050405020304" pitchFamily="18" charset="0"/>
                <a:cs typeface="Mangal" panose="02040503050203030202" pitchFamily="18" charset="0"/>
              </a:rPr>
              <a:t>: There are majorly two parties involved, the customer and the merchandise.</a:t>
            </a:r>
            <a:endParaRPr lang="en-US" dirty="0">
              <a:solidFill>
                <a:srgbClr val="222222"/>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just">
              <a:lnSpc>
                <a:spcPct val="115000"/>
              </a:lnSpc>
              <a:spcBef>
                <a:spcPts val="0"/>
              </a:spcBef>
              <a:spcAft>
                <a:spcPts val="1000"/>
              </a:spcAft>
              <a:buSzPts val="1000"/>
              <a:buNone/>
              <a:tabLst>
                <a:tab pos="457200" algn="l"/>
              </a:tabLst>
            </a:pPr>
            <a:r>
              <a:rPr lang="en-US" b="1" dirty="0">
                <a:solidFill>
                  <a:srgbClr val="222222"/>
                </a:solidFill>
                <a:effectLst/>
                <a:latin typeface="Times New Roman" panose="02020603050405020304" pitchFamily="18" charset="0"/>
                <a:ea typeface="Times New Roman" panose="02020603050405020304" pitchFamily="18" charset="0"/>
                <a:cs typeface="Mangal" panose="02040503050203030202" pitchFamily="18" charset="0"/>
              </a:rPr>
              <a:t>10. Social Obligations</a:t>
            </a:r>
            <a:r>
              <a:rPr lang="en-US" dirty="0">
                <a:solidFill>
                  <a:srgbClr val="222222"/>
                </a:solidFill>
                <a:effectLst/>
                <a:latin typeface="Times New Roman" panose="02020603050405020304" pitchFamily="18" charset="0"/>
                <a:ea typeface="Times New Roman" panose="02020603050405020304" pitchFamily="18" charset="0"/>
                <a:cs typeface="Mangal" panose="02040503050203030202" pitchFamily="18" charset="0"/>
              </a:rPr>
              <a:t>: It has some social responsibilities, like creating job opportunities, dealing with licensed products, etc.</a:t>
            </a:r>
            <a:endParaRPr lang="en-US" dirty="0">
              <a:solidFill>
                <a:srgbClr val="222222"/>
              </a:solidFill>
              <a:effectLst/>
              <a:latin typeface="Calibri" panose="020F0502020204030204" pitchFamily="34" charset="0"/>
              <a:ea typeface="Calibri" panose="020F0502020204030204" pitchFamily="34" charset="0"/>
              <a:cs typeface="Mangal" panose="02040503050203030202" pitchFamily="18" charset="0"/>
            </a:endParaRPr>
          </a:p>
          <a:p>
            <a:endParaRPr lang="en-US" sz="4000" dirty="0"/>
          </a:p>
        </p:txBody>
      </p:sp>
    </p:spTree>
    <p:extLst>
      <p:ext uri="{BB962C8B-B14F-4D97-AF65-F5344CB8AC3E}">
        <p14:creationId xmlns:p14="http://schemas.microsoft.com/office/powerpoint/2010/main" val="37757322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3FD1A6-3318-442A-8C08-49B07EE8A050}"/>
              </a:ext>
            </a:extLst>
          </p:cNvPr>
          <p:cNvSpPr>
            <a:spLocks noGrp="1"/>
          </p:cNvSpPr>
          <p:nvPr>
            <p:ph type="title"/>
          </p:nvPr>
        </p:nvSpPr>
        <p:spPr>
          <a:xfrm>
            <a:off x="838200" y="365125"/>
            <a:ext cx="10515600" cy="930275"/>
          </a:xfrm>
        </p:spPr>
        <p:txBody>
          <a:bodyPr/>
          <a:lstStyle/>
          <a:p>
            <a:r>
              <a:rPr lang="en-US" b="1" dirty="0"/>
              <a:t>Types of Business</a:t>
            </a:r>
          </a:p>
        </p:txBody>
      </p:sp>
      <p:sp>
        <p:nvSpPr>
          <p:cNvPr id="3" name="Content Placeholder 2">
            <a:extLst>
              <a:ext uri="{FF2B5EF4-FFF2-40B4-BE49-F238E27FC236}">
                <a16:creationId xmlns:a16="http://schemas.microsoft.com/office/drawing/2014/main" id="{6838EFF4-AFD0-4932-91D9-1C27CC14B649}"/>
              </a:ext>
            </a:extLst>
          </p:cNvPr>
          <p:cNvSpPr>
            <a:spLocks noGrp="1"/>
          </p:cNvSpPr>
          <p:nvPr>
            <p:ph idx="1"/>
          </p:nvPr>
        </p:nvSpPr>
        <p:spPr>
          <a:xfrm>
            <a:off x="838200" y="1295400"/>
            <a:ext cx="10515600" cy="4881563"/>
          </a:xfrm>
        </p:spPr>
        <p:txBody>
          <a:bodyPr>
            <a:normAutofit/>
          </a:bodyPr>
          <a:lstStyle/>
          <a:p>
            <a:pPr algn="just"/>
            <a:r>
              <a:rPr lang="en-US" sz="2400" dirty="0">
                <a:effectLst/>
                <a:latin typeface="Times New Roman" panose="02020603050405020304" pitchFamily="18" charset="0"/>
                <a:ea typeface="Calibri" panose="020F0502020204030204" pitchFamily="34" charset="0"/>
                <a:cs typeface="Mangal" panose="02040503050203030202" pitchFamily="18" charset="0"/>
              </a:rPr>
              <a:t>A business entity is an organization that uses economic resources or inputs to provide goods or services to customers in exchange for money or other goods and services.</a:t>
            </a:r>
            <a:endParaRPr lang="en-US" sz="2400" dirty="0">
              <a:effectLst/>
              <a:latin typeface="Calibri" panose="020F0502020204030204" pitchFamily="34" charset="0"/>
              <a:ea typeface="Calibri" panose="020F0502020204030204" pitchFamily="34" charset="0"/>
              <a:cs typeface="Mangal" panose="02040503050203030202" pitchFamily="18" charset="0"/>
            </a:endParaRPr>
          </a:p>
          <a:p>
            <a:pPr algn="just"/>
            <a:endParaRPr lang="en-US" sz="3600" dirty="0"/>
          </a:p>
        </p:txBody>
      </p:sp>
      <p:pic>
        <p:nvPicPr>
          <p:cNvPr id="4" name="Picture 3" descr="Types of Business">
            <a:extLst>
              <a:ext uri="{FF2B5EF4-FFF2-40B4-BE49-F238E27FC236}">
                <a16:creationId xmlns:a16="http://schemas.microsoft.com/office/drawing/2014/main" id="{2E15D846-E7CB-475D-8D10-948B20E378C2}"/>
              </a:ext>
            </a:extLst>
          </p:cNvPr>
          <p:cNvPicPr>
            <a:picLocks noChangeAspect="1"/>
          </p:cNvPicPr>
          <p:nvPr/>
        </p:nvPicPr>
        <p:blipFill>
          <a:blip r:embed="rId2"/>
          <a:srcRect/>
          <a:stretch>
            <a:fillRect/>
          </a:stretch>
        </p:blipFill>
        <p:spPr bwMode="auto">
          <a:xfrm>
            <a:off x="2385060" y="2545080"/>
            <a:ext cx="7421880" cy="4145279"/>
          </a:xfrm>
          <a:prstGeom prst="rect">
            <a:avLst/>
          </a:prstGeom>
          <a:noFill/>
          <a:ln w="9525">
            <a:noFill/>
            <a:miter lim="800000"/>
            <a:headEnd/>
            <a:tailEnd/>
          </a:ln>
        </p:spPr>
      </p:pic>
    </p:spTree>
    <p:extLst>
      <p:ext uri="{BB962C8B-B14F-4D97-AF65-F5344CB8AC3E}">
        <p14:creationId xmlns:p14="http://schemas.microsoft.com/office/powerpoint/2010/main" val="33865822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TotalTime>
  <Words>1288</Words>
  <Application>Microsoft Office PowerPoint</Application>
  <PresentationFormat>Widescreen</PresentationFormat>
  <Paragraphs>72</Paragraphs>
  <Slides>20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Calibri</vt:lpstr>
      <vt:lpstr>Calibri Light</vt:lpstr>
      <vt:lpstr>Symbol</vt:lpstr>
      <vt:lpstr>Times New Roman</vt:lpstr>
      <vt:lpstr>Office Theme</vt:lpstr>
      <vt:lpstr>Business: Definition, Nature, and Types  </vt:lpstr>
      <vt:lpstr>What is Business??</vt:lpstr>
      <vt:lpstr>Definition</vt:lpstr>
      <vt:lpstr>PowerPoint Presentation</vt:lpstr>
      <vt:lpstr>Nature of Business</vt:lpstr>
      <vt:lpstr>PowerPoint Presentation</vt:lpstr>
      <vt:lpstr>Nature of Business</vt:lpstr>
      <vt:lpstr>PowerPoint Presentation</vt:lpstr>
      <vt:lpstr>Types of Business</vt:lpstr>
      <vt:lpstr>1. Service Business</vt:lpstr>
      <vt:lpstr>2. Merchandising Business</vt:lpstr>
      <vt:lpstr>3. Manufacturing Business</vt:lpstr>
      <vt:lpstr>4. Hybrid Business</vt:lpstr>
      <vt:lpstr>Types of Business Organization</vt:lpstr>
      <vt:lpstr>2. Partnership</vt:lpstr>
      <vt:lpstr>3. Corporation</vt:lpstr>
      <vt:lpstr>4. Limited Liability Company</vt:lpstr>
      <vt:lpstr>5. Cooperative</vt:lpstr>
      <vt:lpstr>Scope of Business Activities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Definition, Nature, and types  </dc:title>
  <dc:creator>Manish Dadhich</dc:creator>
  <cp:lastModifiedBy>Manish Dadhich</cp:lastModifiedBy>
  <cp:revision>24</cp:revision>
  <dcterms:created xsi:type="dcterms:W3CDTF">2022-03-04T02:08:33Z</dcterms:created>
  <dcterms:modified xsi:type="dcterms:W3CDTF">2022-03-04T04:51:56Z</dcterms:modified>
</cp:coreProperties>
</file>