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Equity Valuation: Definition, Importance and Process</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2. </a:t>
            </a:r>
            <a:r>
              <a:rPr lang="en-US" sz="2800" b="1" dirty="0" smtClean="0"/>
              <a:t>Make a reasonable forecast of the company’s performance:</a:t>
            </a:r>
            <a:r>
              <a:rPr lang="en-US" sz="2800" dirty="0" smtClean="0"/>
              <a:t> </a:t>
            </a:r>
            <a:endParaRPr lang="en-US" sz="2800" dirty="0"/>
          </a:p>
        </p:txBody>
      </p:sp>
      <p:sp>
        <p:nvSpPr>
          <p:cNvPr id="3" name="Content Placeholder 2"/>
          <p:cNvSpPr>
            <a:spLocks noGrp="1"/>
          </p:cNvSpPr>
          <p:nvPr>
            <p:ph idx="1"/>
          </p:nvPr>
        </p:nvSpPr>
        <p:spPr/>
        <p:txBody>
          <a:bodyPr>
            <a:normAutofit lnSpcReduction="10000"/>
          </a:bodyPr>
          <a:lstStyle/>
          <a:p>
            <a:pPr algn="just"/>
            <a:r>
              <a:rPr lang="en-US" dirty="0" smtClean="0"/>
              <a:t>Mere extrapolation of the company’s current financial statements does not constitute a good forecast. </a:t>
            </a:r>
            <a:endParaRPr lang="en-US" dirty="0" smtClean="0"/>
          </a:p>
          <a:p>
            <a:pPr algn="just"/>
            <a:r>
              <a:rPr lang="en-US" dirty="0" smtClean="0"/>
              <a:t>A </a:t>
            </a:r>
            <a:r>
              <a:rPr lang="en-US" dirty="0" smtClean="0"/>
              <a:t>good forecast takes into account how the company may change its scale of production of the forthcoming future. Then, it also takes into account how changes in this scale will affect the costs. Costs and sales do not move in linear fashion.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3. </a:t>
            </a:r>
            <a:r>
              <a:rPr lang="en-US" sz="3200" b="1" dirty="0" smtClean="0"/>
              <a:t>Select the appropriate valuation model:</a:t>
            </a:r>
            <a:r>
              <a:rPr lang="en-US" sz="3200" dirty="0" smtClean="0"/>
              <a:t> </a:t>
            </a:r>
            <a:endParaRPr lang="en-US" sz="3200" dirty="0"/>
          </a:p>
        </p:txBody>
      </p:sp>
      <p:sp>
        <p:nvSpPr>
          <p:cNvPr id="3" name="Content Placeholder 2"/>
          <p:cNvSpPr>
            <a:spLocks noGrp="1"/>
          </p:cNvSpPr>
          <p:nvPr>
            <p:ph idx="1"/>
          </p:nvPr>
        </p:nvSpPr>
        <p:spPr/>
        <p:txBody>
          <a:bodyPr/>
          <a:lstStyle/>
          <a:p>
            <a:pPr algn="just"/>
            <a:r>
              <a:rPr lang="en-US" dirty="0" smtClean="0"/>
              <a:t>Valuation is less of a science and more of an art. There are multiple valuation models available. Also, all these valuation models do not necessarily lead to the same conclusion</a:t>
            </a:r>
            <a:r>
              <a:rPr lang="en-US" dirty="0" smtClean="0"/>
              <a:t>.</a:t>
            </a:r>
          </a:p>
          <a:p>
            <a:pPr algn="just"/>
            <a:r>
              <a:rPr lang="en-US" dirty="0" smtClean="0"/>
              <a:t> </a:t>
            </a:r>
            <a:r>
              <a:rPr lang="en-US" dirty="0" smtClean="0"/>
              <a:t>Hence, it is the job of the analyst to understand which model would be most appropriate given the type and quality of data available.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4. </a:t>
            </a:r>
            <a:r>
              <a:rPr lang="en-US" sz="3200" b="1" dirty="0" smtClean="0"/>
              <a:t>Arrive at a valuation figure based on the forecast:</a:t>
            </a:r>
            <a:r>
              <a:rPr lang="en-US" sz="3200" dirty="0" smtClean="0"/>
              <a:t> </a:t>
            </a:r>
            <a:endParaRPr lang="en-US" sz="3200" dirty="0"/>
          </a:p>
        </p:txBody>
      </p:sp>
      <p:sp>
        <p:nvSpPr>
          <p:cNvPr id="3" name="Content Placeholder 2"/>
          <p:cNvSpPr>
            <a:spLocks noGrp="1"/>
          </p:cNvSpPr>
          <p:nvPr>
            <p:ph idx="1"/>
          </p:nvPr>
        </p:nvSpPr>
        <p:spPr/>
        <p:txBody>
          <a:bodyPr/>
          <a:lstStyle/>
          <a:p>
            <a:pPr algn="just"/>
            <a:r>
              <a:rPr lang="en-US" dirty="0" smtClean="0"/>
              <a:t>The next step is to apply the valuation model and come up with an exact numerical value which according to the analyst defines the worth of the business. </a:t>
            </a:r>
            <a:endParaRPr lang="en-US" dirty="0" smtClean="0"/>
          </a:p>
          <a:p>
            <a:pPr algn="just"/>
            <a:r>
              <a:rPr lang="en-US" dirty="0" smtClean="0"/>
              <a:t>It </a:t>
            </a:r>
            <a:r>
              <a:rPr lang="en-US" dirty="0" smtClean="0"/>
              <a:t>may be a single estimated amount or it could be a range. Investors prefer a range so that they clearly know what their lower and upper bounds for bidding should be.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5. </a:t>
            </a:r>
            <a:r>
              <a:rPr lang="en-US" sz="3200" b="1" dirty="0" smtClean="0"/>
              <a:t>Take action based on the arrived valuation:</a:t>
            </a:r>
            <a:r>
              <a:rPr lang="en-US" sz="3200" dirty="0" smtClean="0"/>
              <a:t> </a:t>
            </a:r>
            <a:endParaRPr lang="en-US" sz="3200" dirty="0"/>
          </a:p>
        </p:txBody>
      </p:sp>
      <p:sp>
        <p:nvSpPr>
          <p:cNvPr id="3" name="Content Placeholder 2"/>
          <p:cNvSpPr>
            <a:spLocks noGrp="1"/>
          </p:cNvSpPr>
          <p:nvPr>
            <p:ph idx="1"/>
          </p:nvPr>
        </p:nvSpPr>
        <p:spPr/>
        <p:txBody>
          <a:bodyPr/>
          <a:lstStyle/>
          <a:p>
            <a:pPr lvl="0"/>
            <a:r>
              <a:rPr lang="en-US" dirty="0" smtClean="0"/>
              <a:t>Finally</a:t>
            </a:r>
            <a:r>
              <a:rPr lang="en-US" dirty="0" smtClean="0"/>
              <a:t>, the analyst has to give a buy, sell or hold recommendation based on the current market price and what analysis shows is the intrinsic worth of the company.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Applications of Equity Valuation</a:t>
            </a:r>
            <a:br>
              <a:rPr lang="en-US" sz="3600" b="1" dirty="0" smtClean="0"/>
            </a:br>
            <a:endParaRPr lang="en-US" sz="3600" b="1" dirty="0"/>
          </a:p>
        </p:txBody>
      </p:sp>
      <p:sp>
        <p:nvSpPr>
          <p:cNvPr id="3" name="Content Placeholder 2"/>
          <p:cNvSpPr>
            <a:spLocks noGrp="1"/>
          </p:cNvSpPr>
          <p:nvPr>
            <p:ph idx="1"/>
          </p:nvPr>
        </p:nvSpPr>
        <p:spPr/>
        <p:txBody>
          <a:bodyPr>
            <a:normAutofit fontScale="92500" lnSpcReduction="10000"/>
          </a:bodyPr>
          <a:lstStyle/>
          <a:p>
            <a:pPr algn="just"/>
            <a:r>
              <a:rPr lang="en-US" dirty="0" smtClean="0"/>
              <a:t>“Valuation” or the process of assigning a fixed numerical value to the present and potential of a business is considered by many experts to be the most important part of corporate finance and financial markets. </a:t>
            </a:r>
            <a:endParaRPr lang="en-US" dirty="0" smtClean="0"/>
          </a:p>
          <a:p>
            <a:pPr algn="just"/>
            <a:r>
              <a:rPr lang="en-US" dirty="0" smtClean="0"/>
              <a:t>The </a:t>
            </a:r>
            <a:r>
              <a:rPr lang="en-US" dirty="0" smtClean="0"/>
              <a:t>most coveted and highly paid jobs in the financial markets are in this domain</a:t>
            </a:r>
            <a:r>
              <a:rPr lang="en-US" dirty="0" smtClean="0"/>
              <a:t>.</a:t>
            </a:r>
          </a:p>
          <a:p>
            <a:pPr algn="just"/>
            <a:r>
              <a:rPr lang="en-US" dirty="0" smtClean="0"/>
              <a:t>Let’s see the kind of decisions that need to be made based on the value derived from equity valuation.</a:t>
            </a:r>
          </a:p>
          <a:p>
            <a:pPr algn="just"/>
            <a:endParaRPr lang="en-US" dirty="0" smtClean="0"/>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a:t>
            </a:r>
            <a:r>
              <a:rPr lang="en-US" b="1" dirty="0" smtClean="0"/>
              <a:t>Stock Picking</a:t>
            </a:r>
            <a:br>
              <a:rPr lang="en-US" b="1" dirty="0" smtClean="0"/>
            </a:b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theory of stock selection is based on the flaws of the market. The belief is that in the short run, due to investor euphoria or pessimism, stocks tend to be valued on the market at more or less price than what they are actually worth. </a:t>
            </a:r>
            <a:endParaRPr lang="en-US" dirty="0" smtClean="0"/>
          </a:p>
          <a:p>
            <a:pPr algn="just"/>
            <a:r>
              <a:rPr lang="en-US" dirty="0" smtClean="0"/>
              <a:t>Thus</a:t>
            </a:r>
            <a:r>
              <a:rPr lang="en-US" dirty="0" smtClean="0"/>
              <a:t>, if one has an objective basis to find out the true intrinsic value of these stocks, one can gain while buying in a depressed market and selling later when markets return to normal.</a:t>
            </a:r>
          </a:p>
          <a:p>
            <a:pPr algn="just"/>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b. </a:t>
            </a:r>
            <a:r>
              <a:rPr lang="en-US" sz="3200" b="1" dirty="0" smtClean="0"/>
              <a:t>Estimating the Market Sentiment</a:t>
            </a:r>
            <a:br>
              <a:rPr lang="en-US" sz="3200" b="1" dirty="0" smtClean="0"/>
            </a:br>
            <a:endParaRPr lang="en-US" sz="3200" dirty="0"/>
          </a:p>
        </p:txBody>
      </p:sp>
      <p:sp>
        <p:nvSpPr>
          <p:cNvPr id="3" name="Content Placeholder 2"/>
          <p:cNvSpPr>
            <a:spLocks noGrp="1"/>
          </p:cNvSpPr>
          <p:nvPr>
            <p:ph idx="1"/>
          </p:nvPr>
        </p:nvSpPr>
        <p:spPr/>
        <p:txBody>
          <a:bodyPr>
            <a:normAutofit fontScale="77500" lnSpcReduction="20000"/>
          </a:bodyPr>
          <a:lstStyle/>
          <a:p>
            <a:pPr algn="just"/>
            <a:r>
              <a:rPr lang="en-US" dirty="0" smtClean="0"/>
              <a:t>This is a slightly unconventional application of the field of equity valuation. Now, there are times when the market can be seen to be clearly euphoric and there are other times when the market seems to be clearly depressed. However, sometimes the signals may not be so clear and investors may be clueless as to what the market’s expectations of the future are.</a:t>
            </a:r>
          </a:p>
          <a:p>
            <a:pPr algn="just"/>
            <a:r>
              <a:rPr lang="en-US" dirty="0" smtClean="0"/>
              <a:t>In this case too, equity valuation can come to the rescue. The idea is to arrive at a fair valuation and then compare them with the values prevalent in the market. If the market is overvaluing most of the stocks, then investors are expecting a positive future and the sentiment is positive. The converse of this is also true. Hence, equity valuation can be used as a tool to read the market.</a:t>
            </a: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 </a:t>
            </a:r>
            <a:r>
              <a:rPr lang="en-US" sz="3600" b="1" dirty="0" smtClean="0"/>
              <a:t>Listing of Private Businesses</a:t>
            </a:r>
            <a:br>
              <a:rPr lang="en-US" sz="3600" b="1" dirty="0" smtClean="0"/>
            </a:br>
            <a:endParaRPr lang="en-US" sz="3600" dirty="0"/>
          </a:p>
        </p:txBody>
      </p:sp>
      <p:sp>
        <p:nvSpPr>
          <p:cNvPr id="3" name="Content Placeholder 2"/>
          <p:cNvSpPr>
            <a:spLocks noGrp="1"/>
          </p:cNvSpPr>
          <p:nvPr>
            <p:ph idx="1"/>
          </p:nvPr>
        </p:nvSpPr>
        <p:spPr/>
        <p:txBody>
          <a:bodyPr>
            <a:normAutofit fontScale="92500" lnSpcReduction="10000"/>
          </a:bodyPr>
          <a:lstStyle/>
          <a:p>
            <a:r>
              <a:rPr lang="en-US" dirty="0" smtClean="0"/>
              <a:t>Private businesses and capital markets have a symbiotic relationship. Private businesses can obtain cheap funds from the capital markets, whereas investors get a chance to invest in lucrative businesses by being in the capital markets.</a:t>
            </a:r>
          </a:p>
          <a:p>
            <a:r>
              <a:rPr lang="en-US" dirty="0" smtClean="0"/>
              <a:t>Valuing the business is therefore the number one task that needs to be performed by merchant bankers when they plan on taking a company public.</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 </a:t>
            </a:r>
            <a:r>
              <a:rPr lang="en-US" b="1" dirty="0" smtClean="0"/>
              <a:t>Mergers and Acquisitions</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Lastly, just like listing of private businesses, there is also considerable ambiguity over the price to be paid when mergers and acquisitions happen. How do the investors of both companies know that they are getting a fair deal</a:t>
            </a:r>
            <a:r>
              <a:rPr lang="en-US" dirty="0" smtClean="0"/>
              <a:t>?</a:t>
            </a:r>
          </a:p>
          <a:p>
            <a:pPr algn="just"/>
            <a:r>
              <a:rPr lang="en-US" dirty="0" smtClean="0"/>
              <a:t>Equity </a:t>
            </a:r>
            <a:r>
              <a:rPr lang="en-US" dirty="0" smtClean="0"/>
              <a:t>valuation comes to the rescue. The valuation exercise here is quite complicated. First both individual entities need to be valued and then the combined entity needs to be valued. Then gains from merging the business or “synergy” have to be found out.</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Thx</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b="1" dirty="0"/>
          </a:p>
        </p:txBody>
      </p:sp>
      <p:sp>
        <p:nvSpPr>
          <p:cNvPr id="3" name="Content Placeholder 2"/>
          <p:cNvSpPr>
            <a:spLocks noGrp="1"/>
          </p:cNvSpPr>
          <p:nvPr>
            <p:ph idx="1"/>
          </p:nvPr>
        </p:nvSpPr>
        <p:spPr/>
        <p:txBody>
          <a:bodyPr>
            <a:normAutofit fontScale="92500"/>
          </a:bodyPr>
          <a:lstStyle/>
          <a:p>
            <a:pPr algn="just"/>
            <a:r>
              <a:rPr lang="en-US" dirty="0" smtClean="0"/>
              <a:t>Throughout finance, one rule always holds true. The general belief is that the value of any asset or security is exactly equal to the discounted present value of all the cash flows that can be derived from it in future periods.</a:t>
            </a:r>
          </a:p>
          <a:p>
            <a:pPr algn="just"/>
            <a:r>
              <a:rPr lang="en-US" dirty="0" smtClean="0"/>
              <a:t>However, equity valuation is not so simple. Equity represents a partnership in the business. As such, it represents an attempt to value cash flows which are uncertain and unpredictable.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t>
            </a:r>
            <a:r>
              <a:rPr lang="en-US" dirty="0" smtClean="0"/>
              <a:t> valuation </a:t>
            </a:r>
            <a:endParaRPr lang="en-US" dirty="0"/>
          </a:p>
        </p:txBody>
      </p:sp>
      <p:sp>
        <p:nvSpPr>
          <p:cNvPr id="3" name="Content Placeholder 2"/>
          <p:cNvSpPr>
            <a:spLocks noGrp="1"/>
          </p:cNvSpPr>
          <p:nvPr>
            <p:ph idx="1"/>
          </p:nvPr>
        </p:nvSpPr>
        <p:spPr/>
        <p:txBody>
          <a:bodyPr/>
          <a:lstStyle/>
          <a:p>
            <a:pPr algn="just"/>
            <a:r>
              <a:rPr lang="en-US" dirty="0" smtClean="0"/>
              <a:t>In finance, valuation is a process of determining the fair market value of an asset. Equity valuation therefore refers to the process of determining the fair market value of equity securities</a:t>
            </a:r>
            <a:r>
              <a:rPr lang="en-US" dirty="0" smtClean="0"/>
              <a:t>. It is of two types:</a:t>
            </a:r>
          </a:p>
          <a:p>
            <a:pPr algn="just"/>
            <a:r>
              <a:rPr lang="en-US" dirty="0" smtClean="0"/>
              <a:t>Systemic</a:t>
            </a:r>
          </a:p>
          <a:p>
            <a:pPr algn="just"/>
            <a:r>
              <a:rPr lang="en-US" dirty="0" smtClean="0"/>
              <a:t>Individual</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 Importance </a:t>
            </a:r>
            <a:r>
              <a:rPr lang="en-US" sz="3200" b="1" dirty="0" smtClean="0"/>
              <a:t>of Equity Valuation: Individual</a:t>
            </a:r>
            <a:br>
              <a:rPr lang="en-US" sz="3200" b="1" dirty="0" smtClean="0"/>
            </a:br>
            <a:endParaRPr lang="en-US" sz="3200"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algn="just"/>
            <a:r>
              <a:rPr lang="en-US" dirty="0" smtClean="0"/>
              <a:t>equity valuation is beneficial for the entire stock market ecosystem. However, how does it benefit an individual to study and apply the principles of equity valuation?</a:t>
            </a:r>
          </a:p>
          <a:p>
            <a:pPr algn="just"/>
            <a:r>
              <a:rPr lang="en-US" dirty="0" smtClean="0"/>
              <a:t>Well, markets receive information every moment and make an attempt to factor the financial effect of this information in the stock price. Individual estimates of the effect vary and as such different people may come up with different stock prices. Therefore, there can be a difference between the market value of a company and what investors call its true or “intrinsic value”</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 Importance </a:t>
            </a:r>
            <a:r>
              <a:rPr lang="en-US" sz="3200" b="1" dirty="0" smtClean="0"/>
              <a:t>of Equity Valuation: Individual</a:t>
            </a:r>
            <a:br>
              <a:rPr lang="en-US" sz="3200" b="1" dirty="0" smtClean="0"/>
            </a:br>
            <a:endParaRPr lang="en-US" sz="3200" dirty="0"/>
          </a:p>
        </p:txBody>
      </p:sp>
      <p:sp>
        <p:nvSpPr>
          <p:cNvPr id="3" name="Content Placeholder 2"/>
          <p:cNvSpPr>
            <a:spLocks noGrp="1"/>
          </p:cNvSpPr>
          <p:nvPr>
            <p:ph idx="1"/>
          </p:nvPr>
        </p:nvSpPr>
        <p:spPr/>
        <p:txBody>
          <a:bodyPr/>
          <a:lstStyle/>
          <a:p>
            <a:r>
              <a:rPr lang="en-US" dirty="0" smtClean="0"/>
              <a:t>Investors, stand to gain a lot of money if they are able to correctly identify this difference. The second richest person in the world, Warren Buffett has made his fortune correcting and applying the art of equity valuation. In fact, the theory of equity valuation has been heavily influenced by the work of Warren Buffett and his mentor.</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b.</a:t>
            </a:r>
            <a:r>
              <a:rPr lang="en-US" sz="3200" b="1" dirty="0" smtClean="0"/>
              <a:t> Importance of Equity Valuation: Systemic</a:t>
            </a:r>
            <a:br>
              <a:rPr lang="en-US" sz="3200" b="1" dirty="0" smtClean="0"/>
            </a:br>
            <a:endParaRPr lang="en-US" sz="3200" dirty="0"/>
          </a:p>
        </p:txBody>
      </p:sp>
      <p:sp>
        <p:nvSpPr>
          <p:cNvPr id="3" name="Content Placeholder 2"/>
          <p:cNvSpPr>
            <a:spLocks noGrp="1"/>
          </p:cNvSpPr>
          <p:nvPr>
            <p:ph idx="1"/>
          </p:nvPr>
        </p:nvSpPr>
        <p:spPr/>
        <p:txBody>
          <a:bodyPr/>
          <a:lstStyle/>
          <a:p>
            <a:r>
              <a:rPr lang="en-US" dirty="0" smtClean="0"/>
              <a:t>The whole system of stock markets is based upon the idea of equity valuation. The stock markets have a wide variety of stocks on offer, whose perceived market value changed every minute because of the change in information that the market receives on a real time basis.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b.</a:t>
            </a:r>
            <a:r>
              <a:rPr lang="en-US" sz="3200" b="1" dirty="0" smtClean="0"/>
              <a:t> Importance of Equity Valuation: Systemic</a:t>
            </a:r>
            <a:br>
              <a:rPr lang="en-US" sz="3200" b="1" dirty="0" smtClean="0"/>
            </a:b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n-US" dirty="0" smtClean="0"/>
              <a:t>Equity valuation therefore is the backbone of the modern financial system. It enables companies with sound business models to command a premium in the market. </a:t>
            </a:r>
            <a:endParaRPr lang="en-US" dirty="0" smtClean="0"/>
          </a:p>
          <a:p>
            <a:pPr algn="just"/>
            <a:r>
              <a:rPr lang="en-US" dirty="0" smtClean="0"/>
              <a:t>On </a:t>
            </a:r>
            <a:r>
              <a:rPr lang="en-US" dirty="0" smtClean="0"/>
              <a:t>the other hand, it ensures that companies whose fundamentals are weak witness a drop in their valuation. The art and science of equity valuation therefore enables the modern economic system to efficiently allocate scare capital resources amongst various market participants.</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Process of Conducting Equity Valuation</a:t>
            </a:r>
            <a:br>
              <a:rPr lang="en-US" sz="3600" b="1" dirty="0" smtClean="0"/>
            </a:br>
            <a:endParaRPr lang="en-US" sz="3600" dirty="0"/>
          </a:p>
        </p:txBody>
      </p:sp>
      <p:sp>
        <p:nvSpPr>
          <p:cNvPr id="3" name="Content Placeholder 2"/>
          <p:cNvSpPr>
            <a:spLocks noGrp="1"/>
          </p:cNvSpPr>
          <p:nvPr>
            <p:ph idx="1"/>
          </p:nvPr>
        </p:nvSpPr>
        <p:spPr/>
        <p:txBody>
          <a:bodyPr/>
          <a:lstStyle/>
          <a:p>
            <a:pPr algn="just"/>
            <a:r>
              <a:rPr lang="en-US" dirty="0" smtClean="0"/>
              <a:t>Equity valuation is followed differently by different individuals. As such, there is no set pre-defined standard process. Instead, equity valuation consists of 4 or 5 broad categories of steps that need to be followed. </a:t>
            </a:r>
            <a:endParaRPr lang="en-US" dirty="0" smtClean="0"/>
          </a:p>
          <a:p>
            <a:pPr algn="just"/>
            <a:r>
              <a:rPr lang="en-US" dirty="0" smtClean="0"/>
              <a:t>Every person conducting equity valuation, must in one way or another account for these parameters:</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1. Understand </a:t>
            </a:r>
            <a:r>
              <a:rPr lang="en-US" sz="3200" b="1" dirty="0" smtClean="0"/>
              <a:t>the macroeconomic factors and industry:</a:t>
            </a:r>
            <a:r>
              <a:rPr lang="en-US" sz="3200" dirty="0" smtClean="0"/>
              <a:t> </a:t>
            </a:r>
            <a:endParaRPr lang="en-US" sz="3200" dirty="0"/>
          </a:p>
        </p:txBody>
      </p:sp>
      <p:sp>
        <p:nvSpPr>
          <p:cNvPr id="3" name="Content Placeholder 2"/>
          <p:cNvSpPr>
            <a:spLocks noGrp="1"/>
          </p:cNvSpPr>
          <p:nvPr>
            <p:ph idx="1"/>
          </p:nvPr>
        </p:nvSpPr>
        <p:spPr/>
        <p:txBody>
          <a:bodyPr>
            <a:normAutofit lnSpcReduction="10000"/>
          </a:bodyPr>
          <a:lstStyle/>
          <a:p>
            <a:pPr algn="just"/>
            <a:r>
              <a:rPr lang="en-US" dirty="0" smtClean="0"/>
              <a:t>No company operates in vacuum. As such, the performance of every business is influenced by the performance of the economy in general as well as the industry in which it operates. </a:t>
            </a:r>
            <a:endParaRPr lang="en-US" dirty="0" smtClean="0"/>
          </a:p>
          <a:p>
            <a:pPr algn="just"/>
            <a:r>
              <a:rPr lang="en-US" dirty="0" smtClean="0"/>
              <a:t>As </a:t>
            </a:r>
            <a:r>
              <a:rPr lang="en-US" dirty="0" smtClean="0"/>
              <a:t>such, before making an attempt to value a business, the macro-economic factors must be accounted for. A reasonably accurate prediction regarding these parameters creates the base for an accurate valuation.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1337</Words>
  <Application>Microsoft Office PowerPoint</Application>
  <PresentationFormat>On-screen Show (4:3)</PresentationFormat>
  <Paragraphs>53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Equity Valuation: Definition, Importance and Process </vt:lpstr>
      <vt:lpstr>Introduction</vt:lpstr>
      <vt:lpstr>Security  valuation </vt:lpstr>
      <vt:lpstr>a. Importance of Equity Valuation: Individual </vt:lpstr>
      <vt:lpstr>a. Importance of Equity Valuation: Individual </vt:lpstr>
      <vt:lpstr>b. Importance of Equity Valuation: Systemic </vt:lpstr>
      <vt:lpstr>b. Importance of Equity Valuation: Systemic </vt:lpstr>
      <vt:lpstr>Process of Conducting Equity Valuation </vt:lpstr>
      <vt:lpstr>1. Understand the macroeconomic factors and industry: </vt:lpstr>
      <vt:lpstr>2. Make a reasonable forecast of the company’s performance: </vt:lpstr>
      <vt:lpstr>3. Select the appropriate valuation model: </vt:lpstr>
      <vt:lpstr>4. Arrive at a valuation figure based on the forecast: </vt:lpstr>
      <vt:lpstr>5. Take action based on the arrived valuation: </vt:lpstr>
      <vt:lpstr>Applications of Equity Valuation </vt:lpstr>
      <vt:lpstr>a. Stock Picking </vt:lpstr>
      <vt:lpstr>b. Estimating the Market Sentiment </vt:lpstr>
      <vt:lpstr>c. Listing of Private Businesses </vt:lpstr>
      <vt:lpstr>d. Mergers and Acquisitions </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Equity Valuation: Definition, Importance and Process </dc:title>
  <dc:creator>Manish</dc:creator>
  <cp:lastModifiedBy>Manish</cp:lastModifiedBy>
  <cp:revision>4</cp:revision>
  <dcterms:created xsi:type="dcterms:W3CDTF">2006-08-16T00:00:00Z</dcterms:created>
  <dcterms:modified xsi:type="dcterms:W3CDTF">2020-03-02T10:00:28Z</dcterms:modified>
</cp:coreProperties>
</file>