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9" r:id="rId2"/>
    <p:sldId id="257" r:id="rId3"/>
    <p:sldId id="280" r:id="rId4"/>
    <p:sldId id="258" r:id="rId5"/>
    <p:sldId id="281" r:id="rId6"/>
    <p:sldId id="282" r:id="rId7"/>
    <p:sldId id="283" r:id="rId8"/>
    <p:sldId id="284" r:id="rId9"/>
    <p:sldId id="285" r:id="rId10"/>
    <p:sldId id="259" r:id="rId11"/>
    <p:sldId id="270" r:id="rId12"/>
    <p:sldId id="286" r:id="rId13"/>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996" y="7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3DFB9C9-01C0-4FA8-AB79-8241A9A92876}" type="datetimeFigureOut">
              <a:rPr lang="en-US" smtClean="0"/>
              <a:pPr/>
              <a:t>3/2/2023</a:t>
            </a:fld>
            <a:endParaRPr lang="en-US"/>
          </a:p>
        </p:txBody>
      </p:sp>
      <p:sp>
        <p:nvSpPr>
          <p:cNvPr id="4" name="Slide Image Placeholder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4734CDAB-D461-4CF1-BAEF-7192840918D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0" y="514350"/>
            <a:ext cx="4572000" cy="257175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734CDAB-D461-4CF1-BAEF-7192840918D5}"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36933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3/2/2023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rgbClr val="4E5B6E"/>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3/2/2023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rgbClr val="4E5B6E"/>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3/2/2023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rgbClr val="4E5B6E"/>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3/2/2023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3/2/2023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1684000" y="0"/>
            <a:ext cx="0" cy="6858000"/>
          </a:xfrm>
          <a:custGeom>
            <a:avLst/>
            <a:gdLst/>
            <a:ahLst/>
            <a:cxnLst/>
            <a:rect l="l" t="t" r="r" b="b"/>
            <a:pathLst>
              <a:path h="6858000">
                <a:moveTo>
                  <a:pt x="0" y="0"/>
                </a:moveTo>
                <a:lnTo>
                  <a:pt x="0" y="6857999"/>
                </a:lnTo>
              </a:path>
            </a:pathLst>
          </a:custGeom>
          <a:ln w="38100">
            <a:solidFill>
              <a:srgbClr val="C0E4AE"/>
            </a:solidFill>
          </a:ln>
        </p:spPr>
        <p:txBody>
          <a:bodyPr wrap="square" lIns="0" tIns="0" rIns="0" bIns="0" rtlCol="0"/>
          <a:lstStyle/>
          <a:p>
            <a:endParaRPr sz="1800"/>
          </a:p>
        </p:txBody>
      </p:sp>
      <p:sp>
        <p:nvSpPr>
          <p:cNvPr id="17" name="bk object 17"/>
          <p:cNvSpPr/>
          <p:nvPr/>
        </p:nvSpPr>
        <p:spPr>
          <a:xfrm>
            <a:off x="116840" y="0"/>
            <a:ext cx="0" cy="6858000"/>
          </a:xfrm>
          <a:custGeom>
            <a:avLst/>
            <a:gdLst/>
            <a:ahLst/>
            <a:cxnLst/>
            <a:rect l="l" t="t" r="r" b="b"/>
            <a:pathLst>
              <a:path h="6858000">
                <a:moveTo>
                  <a:pt x="0" y="0"/>
                </a:moveTo>
                <a:lnTo>
                  <a:pt x="0" y="6857996"/>
                </a:lnTo>
              </a:path>
            </a:pathLst>
          </a:custGeom>
          <a:ln w="34290">
            <a:solidFill>
              <a:srgbClr val="C0E4AE"/>
            </a:solidFill>
          </a:ln>
        </p:spPr>
        <p:txBody>
          <a:bodyPr wrap="square" lIns="0" tIns="0" rIns="0" bIns="0" rtlCol="0"/>
          <a:lstStyle/>
          <a:p>
            <a:endParaRPr sz="1800"/>
          </a:p>
        </p:txBody>
      </p:sp>
      <p:sp>
        <p:nvSpPr>
          <p:cNvPr id="18" name="bk object 18"/>
          <p:cNvSpPr/>
          <p:nvPr/>
        </p:nvSpPr>
        <p:spPr>
          <a:xfrm>
            <a:off x="71119" y="0"/>
            <a:ext cx="0" cy="6858000"/>
          </a:xfrm>
          <a:custGeom>
            <a:avLst/>
            <a:gdLst/>
            <a:ahLst/>
            <a:cxnLst/>
            <a:rect l="l" t="t" r="r" b="b"/>
            <a:pathLst>
              <a:path h="6858000">
                <a:moveTo>
                  <a:pt x="0" y="0"/>
                </a:moveTo>
                <a:lnTo>
                  <a:pt x="0" y="6857996"/>
                </a:lnTo>
              </a:path>
            </a:pathLst>
          </a:custGeom>
          <a:ln w="11430">
            <a:solidFill>
              <a:srgbClr val="C0E4AE"/>
            </a:solidFill>
          </a:ln>
        </p:spPr>
        <p:txBody>
          <a:bodyPr wrap="square" lIns="0" tIns="0" rIns="0" bIns="0" rtlCol="0"/>
          <a:lstStyle/>
          <a:p>
            <a:endParaRPr sz="1800"/>
          </a:p>
        </p:txBody>
      </p:sp>
      <p:sp>
        <p:nvSpPr>
          <p:cNvPr id="19" name="bk object 19"/>
          <p:cNvSpPr/>
          <p:nvPr/>
        </p:nvSpPr>
        <p:spPr>
          <a:xfrm>
            <a:off x="11785600" y="0"/>
            <a:ext cx="406400" cy="6858000"/>
          </a:xfrm>
          <a:custGeom>
            <a:avLst/>
            <a:gdLst/>
            <a:ahLst/>
            <a:cxnLst/>
            <a:rect l="l" t="t" r="r" b="b"/>
            <a:pathLst>
              <a:path w="304800" h="6858000">
                <a:moveTo>
                  <a:pt x="0" y="6858000"/>
                </a:moveTo>
                <a:lnTo>
                  <a:pt x="304800" y="6858000"/>
                </a:lnTo>
                <a:lnTo>
                  <a:pt x="304800" y="0"/>
                </a:lnTo>
                <a:lnTo>
                  <a:pt x="0" y="0"/>
                </a:lnTo>
                <a:lnTo>
                  <a:pt x="0" y="6858000"/>
                </a:lnTo>
                <a:close/>
              </a:path>
            </a:pathLst>
          </a:custGeom>
          <a:solidFill>
            <a:srgbClr val="C0E4AE">
              <a:alpha val="87057"/>
            </a:srgbClr>
          </a:solidFill>
        </p:spPr>
        <p:txBody>
          <a:bodyPr wrap="square" lIns="0" tIns="0" rIns="0" bIns="0" rtlCol="0"/>
          <a:lstStyle/>
          <a:p>
            <a:endParaRPr sz="1800"/>
          </a:p>
        </p:txBody>
      </p:sp>
      <p:sp>
        <p:nvSpPr>
          <p:cNvPr id="20" name="bk object 20"/>
          <p:cNvSpPr/>
          <p:nvPr/>
        </p:nvSpPr>
        <p:spPr>
          <a:xfrm>
            <a:off x="11887200" y="0"/>
            <a:ext cx="0" cy="6858000"/>
          </a:xfrm>
          <a:custGeom>
            <a:avLst/>
            <a:gdLst/>
            <a:ahLst/>
            <a:cxnLst/>
            <a:rect l="l" t="t" r="r" b="b"/>
            <a:pathLst>
              <a:path h="6858000">
                <a:moveTo>
                  <a:pt x="0" y="0"/>
                </a:moveTo>
                <a:lnTo>
                  <a:pt x="0" y="6857999"/>
                </a:lnTo>
              </a:path>
            </a:pathLst>
          </a:custGeom>
          <a:ln w="12700">
            <a:solidFill>
              <a:srgbClr val="7ED13A"/>
            </a:solidFill>
          </a:ln>
        </p:spPr>
        <p:txBody>
          <a:bodyPr wrap="square" lIns="0" tIns="0" rIns="0" bIns="0" rtlCol="0"/>
          <a:lstStyle/>
          <a:p>
            <a:endParaRPr sz="1800"/>
          </a:p>
        </p:txBody>
      </p:sp>
      <p:sp>
        <p:nvSpPr>
          <p:cNvPr id="21" name="bk object 21"/>
          <p:cNvSpPr/>
          <p:nvPr/>
        </p:nvSpPr>
        <p:spPr>
          <a:xfrm>
            <a:off x="10875263" y="5715000"/>
            <a:ext cx="731520" cy="548640"/>
          </a:xfrm>
          <a:custGeom>
            <a:avLst/>
            <a:gdLst/>
            <a:ahLst/>
            <a:cxnLst/>
            <a:rect l="l" t="t" r="r" b="b"/>
            <a:pathLst>
              <a:path w="548640" h="548639">
                <a:moveTo>
                  <a:pt x="274320" y="0"/>
                </a:moveTo>
                <a:lnTo>
                  <a:pt x="225008" y="4419"/>
                </a:lnTo>
                <a:lnTo>
                  <a:pt x="178597" y="17162"/>
                </a:lnTo>
                <a:lnTo>
                  <a:pt x="135861" y="37453"/>
                </a:lnTo>
                <a:lnTo>
                  <a:pt x="97575" y="64518"/>
                </a:lnTo>
                <a:lnTo>
                  <a:pt x="64513" y="97580"/>
                </a:lnTo>
                <a:lnTo>
                  <a:pt x="37450" y="135867"/>
                </a:lnTo>
                <a:lnTo>
                  <a:pt x="17161" y="178602"/>
                </a:lnTo>
                <a:lnTo>
                  <a:pt x="4419" y="225011"/>
                </a:lnTo>
                <a:lnTo>
                  <a:pt x="0" y="274319"/>
                </a:lnTo>
                <a:lnTo>
                  <a:pt x="4419" y="323628"/>
                </a:lnTo>
                <a:lnTo>
                  <a:pt x="17161" y="370037"/>
                </a:lnTo>
                <a:lnTo>
                  <a:pt x="37450" y="412772"/>
                </a:lnTo>
                <a:lnTo>
                  <a:pt x="64513" y="451059"/>
                </a:lnTo>
                <a:lnTo>
                  <a:pt x="97575" y="484121"/>
                </a:lnTo>
                <a:lnTo>
                  <a:pt x="135861" y="511186"/>
                </a:lnTo>
                <a:lnTo>
                  <a:pt x="178597" y="531477"/>
                </a:lnTo>
                <a:lnTo>
                  <a:pt x="225008" y="544220"/>
                </a:lnTo>
                <a:lnTo>
                  <a:pt x="274320" y="548640"/>
                </a:lnTo>
                <a:lnTo>
                  <a:pt x="323631" y="544220"/>
                </a:lnTo>
                <a:lnTo>
                  <a:pt x="370042" y="531477"/>
                </a:lnTo>
                <a:lnTo>
                  <a:pt x="412778" y="511186"/>
                </a:lnTo>
                <a:lnTo>
                  <a:pt x="451064" y="484121"/>
                </a:lnTo>
                <a:lnTo>
                  <a:pt x="484126" y="451059"/>
                </a:lnTo>
                <a:lnTo>
                  <a:pt x="511189" y="412772"/>
                </a:lnTo>
                <a:lnTo>
                  <a:pt x="531478" y="370037"/>
                </a:lnTo>
                <a:lnTo>
                  <a:pt x="544220" y="323628"/>
                </a:lnTo>
                <a:lnTo>
                  <a:pt x="548640" y="274319"/>
                </a:lnTo>
                <a:lnTo>
                  <a:pt x="544220" y="225011"/>
                </a:lnTo>
                <a:lnTo>
                  <a:pt x="531478" y="178602"/>
                </a:lnTo>
                <a:lnTo>
                  <a:pt x="511189" y="135867"/>
                </a:lnTo>
                <a:lnTo>
                  <a:pt x="484126" y="97580"/>
                </a:lnTo>
                <a:lnTo>
                  <a:pt x="451064" y="64518"/>
                </a:lnTo>
                <a:lnTo>
                  <a:pt x="412778" y="37453"/>
                </a:lnTo>
                <a:lnTo>
                  <a:pt x="370042" y="17162"/>
                </a:lnTo>
                <a:lnTo>
                  <a:pt x="323631" y="4419"/>
                </a:lnTo>
                <a:lnTo>
                  <a:pt x="274320" y="0"/>
                </a:lnTo>
                <a:close/>
              </a:path>
            </a:pathLst>
          </a:custGeom>
          <a:solidFill>
            <a:srgbClr val="7ED13A"/>
          </a:solidFill>
        </p:spPr>
        <p:txBody>
          <a:bodyPr wrap="square" lIns="0" tIns="0" rIns="0" bIns="0" rtlCol="0"/>
          <a:lstStyle/>
          <a:p>
            <a:endParaRPr sz="1800"/>
          </a:p>
        </p:txBody>
      </p:sp>
      <p:sp>
        <p:nvSpPr>
          <p:cNvPr id="2" name="Holder 2"/>
          <p:cNvSpPr>
            <a:spLocks noGrp="1"/>
          </p:cNvSpPr>
          <p:nvPr>
            <p:ph type="title"/>
          </p:nvPr>
        </p:nvSpPr>
        <p:spPr>
          <a:xfrm>
            <a:off x="714588" y="891666"/>
            <a:ext cx="10762825" cy="369332"/>
          </a:xfrm>
          <a:prstGeom prst="rect">
            <a:avLst/>
          </a:prstGeom>
        </p:spPr>
        <p:txBody>
          <a:bodyPr wrap="square" lIns="0" tIns="0" rIns="0" bIns="0">
            <a:spAutoFit/>
          </a:bodyPr>
          <a:lstStyle>
            <a:lvl1pPr>
              <a:defRPr sz="2400" b="0" i="0">
                <a:solidFill>
                  <a:srgbClr val="4E5B6E"/>
                </a:solidFill>
                <a:latin typeface="Arial"/>
                <a:cs typeface="Arial"/>
              </a:defRPr>
            </a:lvl1pPr>
          </a:lstStyle>
          <a:p>
            <a:endParaRPr/>
          </a:p>
        </p:txBody>
      </p:sp>
      <p:sp>
        <p:nvSpPr>
          <p:cNvPr id="3" name="Holder 3"/>
          <p:cNvSpPr>
            <a:spLocks noGrp="1"/>
          </p:cNvSpPr>
          <p:nvPr>
            <p:ph type="body" idx="1"/>
          </p:nvPr>
        </p:nvSpPr>
        <p:spPr>
          <a:xfrm>
            <a:off x="714588" y="1360678"/>
            <a:ext cx="10762825"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3/2/2023</a:t>
            </a:fld>
            <a:endParaRPr lang="en-US"/>
          </a:p>
        </p:txBody>
      </p:sp>
      <p:sp>
        <p:nvSpPr>
          <p:cNvPr id="6" name="Holder 6"/>
          <p:cNvSpPr>
            <a:spLocks noGrp="1"/>
          </p:cNvSpPr>
          <p:nvPr>
            <p:ph type="sldNum" sz="quarter" idx="7"/>
          </p:nvPr>
        </p:nvSpPr>
        <p:spPr>
          <a:xfrm>
            <a:off x="8778240" y="6377940"/>
            <a:ext cx="280416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125981"/>
            <a:ext cx="7772400" cy="615553"/>
          </a:xfrm>
        </p:spPr>
        <p:txBody>
          <a:bodyPr/>
          <a:lstStyle/>
          <a:p>
            <a:r>
              <a:rPr lang="en-US" sz="4000" spc="-5" dirty="0"/>
              <a:t>Receivables management</a:t>
            </a:r>
            <a:endParaRPr lang="en-US" sz="4000" dirty="0"/>
          </a:p>
        </p:txBody>
      </p:sp>
      <p:sp>
        <p:nvSpPr>
          <p:cNvPr id="3" name="Subtitle 2"/>
          <p:cNvSpPr>
            <a:spLocks noGrp="1"/>
          </p:cNvSpPr>
          <p:nvPr>
            <p:ph type="subTitle" idx="4"/>
          </p:nvPr>
        </p:nvSpPr>
        <p:spPr>
          <a:xfrm>
            <a:off x="2895600" y="3840481"/>
            <a:ext cx="6400800" cy="492443"/>
          </a:xfrm>
        </p:spPr>
        <p:txBody>
          <a:bodyPr/>
          <a:lstStyle/>
          <a:p>
            <a:r>
              <a:rPr lang="en-US" sz="3200" dirty="0"/>
              <a:t>Dr. Manish </a:t>
            </a:r>
            <a:r>
              <a:rPr lang="en-US" sz="3200" dirty="0" err="1"/>
              <a:t>Dadhich</a:t>
            </a: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07540" y="921765"/>
            <a:ext cx="3195320" cy="482600"/>
          </a:xfrm>
          <a:prstGeom prst="rect">
            <a:avLst/>
          </a:prstGeom>
        </p:spPr>
        <p:txBody>
          <a:bodyPr vert="horz" wrap="square" lIns="0" tIns="12700" rIns="0" bIns="0" rtlCol="0">
            <a:spAutoFit/>
          </a:bodyPr>
          <a:lstStyle/>
          <a:p>
            <a:pPr marL="12700">
              <a:spcBef>
                <a:spcPts val="100"/>
              </a:spcBef>
              <a:tabLst>
                <a:tab pos="2670175" algn="l"/>
              </a:tabLst>
            </a:pPr>
            <a:r>
              <a:rPr sz="3000" b="1" dirty="0"/>
              <a:t>T</a:t>
            </a:r>
            <a:r>
              <a:rPr b="1" spc="-10" dirty="0"/>
              <a:t>RAD</a:t>
            </a:r>
            <a:r>
              <a:rPr b="1" spc="-5" dirty="0"/>
              <a:t>E</a:t>
            </a:r>
            <a:r>
              <a:rPr b="1" spc="190" dirty="0"/>
              <a:t> </a:t>
            </a:r>
            <a:r>
              <a:rPr b="1" spc="-5" dirty="0"/>
              <a:t>C</a:t>
            </a:r>
            <a:r>
              <a:rPr b="1" spc="-15" dirty="0"/>
              <a:t>R</a:t>
            </a:r>
            <a:r>
              <a:rPr b="1" spc="-5" dirty="0"/>
              <a:t>E</a:t>
            </a:r>
            <a:r>
              <a:rPr b="1" spc="-15" dirty="0"/>
              <a:t>D</a:t>
            </a:r>
            <a:r>
              <a:rPr b="1" dirty="0">
                <a:latin typeface="Arial"/>
                <a:cs typeface="Arial"/>
              </a:rPr>
              <a:t>IT	</a:t>
            </a:r>
            <a:r>
              <a:rPr b="1" spc="-5" dirty="0"/>
              <a:t>VS</a:t>
            </a:r>
            <a:r>
              <a:rPr sz="3000" b="1" dirty="0"/>
              <a:t>.</a:t>
            </a:r>
            <a:endParaRPr sz="3000"/>
          </a:p>
        </p:txBody>
      </p:sp>
      <p:sp>
        <p:nvSpPr>
          <p:cNvPr id="3" name="object 3"/>
          <p:cNvSpPr txBox="1"/>
          <p:nvPr/>
        </p:nvSpPr>
        <p:spPr>
          <a:xfrm>
            <a:off x="5398134" y="997965"/>
            <a:ext cx="3042920" cy="391160"/>
          </a:xfrm>
          <a:prstGeom prst="rect">
            <a:avLst/>
          </a:prstGeom>
        </p:spPr>
        <p:txBody>
          <a:bodyPr vert="horz" wrap="square" lIns="0" tIns="12700" rIns="0" bIns="0" rtlCol="0">
            <a:spAutoFit/>
          </a:bodyPr>
          <a:lstStyle/>
          <a:p>
            <a:pPr marL="12700">
              <a:spcBef>
                <a:spcPts val="100"/>
              </a:spcBef>
            </a:pPr>
            <a:r>
              <a:rPr sz="2400" b="1" spc="-5" dirty="0">
                <a:solidFill>
                  <a:srgbClr val="4E5B6E"/>
                </a:solidFill>
                <a:latin typeface="Arial"/>
                <a:cs typeface="Arial"/>
              </a:rPr>
              <a:t>CONSUMER</a:t>
            </a:r>
            <a:r>
              <a:rPr sz="2400" b="1" spc="130" dirty="0">
                <a:solidFill>
                  <a:srgbClr val="4E5B6E"/>
                </a:solidFill>
                <a:latin typeface="Arial"/>
                <a:cs typeface="Arial"/>
              </a:rPr>
              <a:t> </a:t>
            </a:r>
            <a:r>
              <a:rPr sz="2400" b="1" spc="-5" dirty="0">
                <a:solidFill>
                  <a:srgbClr val="4E5B6E"/>
                </a:solidFill>
                <a:latin typeface="Arial"/>
                <a:cs typeface="Arial"/>
              </a:rPr>
              <a:t>CREDIT</a:t>
            </a:r>
            <a:endParaRPr sz="2400">
              <a:latin typeface="Arial"/>
              <a:cs typeface="Arial"/>
            </a:endParaRPr>
          </a:p>
        </p:txBody>
      </p:sp>
      <p:sp>
        <p:nvSpPr>
          <p:cNvPr id="4" name="object 4"/>
          <p:cNvSpPr txBox="1"/>
          <p:nvPr/>
        </p:nvSpPr>
        <p:spPr>
          <a:xfrm>
            <a:off x="467677" y="1434845"/>
            <a:ext cx="10886124" cy="4382610"/>
          </a:xfrm>
          <a:prstGeom prst="rect">
            <a:avLst/>
          </a:prstGeom>
        </p:spPr>
        <p:txBody>
          <a:bodyPr vert="horz" wrap="square" lIns="0" tIns="12065" rIns="0" bIns="0" rtlCol="0">
            <a:spAutoFit/>
          </a:bodyPr>
          <a:lstStyle/>
          <a:p>
            <a:pPr marL="12700" algn="just">
              <a:spcBef>
                <a:spcPts val="95"/>
              </a:spcBef>
            </a:pPr>
            <a:r>
              <a:rPr sz="2800" b="1" spc="-30" dirty="0">
                <a:uFill>
                  <a:solidFill>
                    <a:srgbClr val="000000"/>
                  </a:solidFill>
                </a:uFill>
                <a:latin typeface="Arial"/>
                <a:cs typeface="Arial"/>
              </a:rPr>
              <a:t>Trade</a:t>
            </a:r>
            <a:r>
              <a:rPr sz="2800" b="1" spc="-5" dirty="0">
                <a:uFill>
                  <a:solidFill>
                    <a:srgbClr val="000000"/>
                  </a:solidFill>
                </a:uFill>
                <a:latin typeface="Arial"/>
                <a:cs typeface="Arial"/>
              </a:rPr>
              <a:t> Credit</a:t>
            </a:r>
            <a:r>
              <a:rPr lang="en-US" sz="2800" b="1" spc="-5" dirty="0">
                <a:uFill>
                  <a:solidFill>
                    <a:srgbClr val="000000"/>
                  </a:solidFill>
                </a:uFill>
                <a:latin typeface="Arial"/>
                <a:cs typeface="Arial"/>
              </a:rPr>
              <a:t>: </a:t>
            </a:r>
            <a:r>
              <a:rPr sz="2800" spc="-5" dirty="0">
                <a:latin typeface="Arial"/>
                <a:cs typeface="Arial"/>
              </a:rPr>
              <a:t>It occurs when one business</a:t>
            </a:r>
            <a:r>
              <a:rPr sz="2800" spc="20" dirty="0">
                <a:latin typeface="Arial"/>
                <a:cs typeface="Arial"/>
              </a:rPr>
              <a:t> </a:t>
            </a:r>
            <a:r>
              <a:rPr sz="2800" spc="-5" dirty="0">
                <a:latin typeface="Arial"/>
                <a:cs typeface="Arial"/>
              </a:rPr>
              <a:t>sells</a:t>
            </a:r>
            <a:r>
              <a:rPr lang="en-US" sz="2800" spc="-5" dirty="0">
                <a:latin typeface="Arial"/>
                <a:cs typeface="Arial"/>
              </a:rPr>
              <a:t> </a:t>
            </a:r>
            <a:r>
              <a:rPr sz="2800" spc="-5" dirty="0">
                <a:latin typeface="Arial"/>
                <a:cs typeface="Arial"/>
              </a:rPr>
              <a:t>goods to another</a:t>
            </a:r>
            <a:r>
              <a:rPr sz="2800" spc="10" dirty="0">
                <a:latin typeface="Arial"/>
                <a:cs typeface="Arial"/>
              </a:rPr>
              <a:t> </a:t>
            </a:r>
            <a:r>
              <a:rPr sz="2800" dirty="0">
                <a:latin typeface="Arial"/>
                <a:cs typeface="Arial"/>
              </a:rPr>
              <a:t>business.</a:t>
            </a:r>
          </a:p>
          <a:p>
            <a:pPr algn="just">
              <a:spcBef>
                <a:spcPts val="25"/>
              </a:spcBef>
            </a:pPr>
            <a:endParaRPr sz="3200" dirty="0">
              <a:latin typeface="Times New Roman"/>
              <a:cs typeface="Times New Roman"/>
            </a:endParaRPr>
          </a:p>
          <a:p>
            <a:pPr marL="12700" algn="just"/>
            <a:r>
              <a:rPr sz="2800" b="1" spc="-5" dirty="0">
                <a:uFill>
                  <a:solidFill>
                    <a:srgbClr val="000000"/>
                  </a:solidFill>
                </a:uFill>
                <a:latin typeface="Arial"/>
                <a:cs typeface="Arial"/>
              </a:rPr>
              <a:t>Consumer</a:t>
            </a:r>
            <a:r>
              <a:rPr sz="2800" b="1" spc="-10" dirty="0">
                <a:uFill>
                  <a:solidFill>
                    <a:srgbClr val="000000"/>
                  </a:solidFill>
                </a:uFill>
                <a:latin typeface="Arial"/>
                <a:cs typeface="Arial"/>
              </a:rPr>
              <a:t> </a:t>
            </a:r>
            <a:r>
              <a:rPr sz="2800" b="1" spc="-5" dirty="0">
                <a:uFill>
                  <a:solidFill>
                    <a:srgbClr val="000000"/>
                  </a:solidFill>
                </a:uFill>
                <a:latin typeface="Arial"/>
                <a:cs typeface="Arial"/>
              </a:rPr>
              <a:t>Credit</a:t>
            </a:r>
            <a:r>
              <a:rPr lang="en-US" sz="2800" b="1" spc="-5" dirty="0">
                <a:uFill>
                  <a:solidFill>
                    <a:srgbClr val="000000"/>
                  </a:solidFill>
                </a:uFill>
                <a:latin typeface="Arial"/>
                <a:cs typeface="Arial"/>
              </a:rPr>
              <a:t>: </a:t>
            </a:r>
            <a:r>
              <a:rPr sz="2800" spc="-5" dirty="0">
                <a:latin typeface="Arial"/>
                <a:cs typeface="Arial"/>
              </a:rPr>
              <a:t>It occurs when a business sells  goods to an</a:t>
            </a:r>
            <a:r>
              <a:rPr sz="2800" spc="-15" dirty="0">
                <a:latin typeface="Arial"/>
                <a:cs typeface="Arial"/>
              </a:rPr>
              <a:t> </a:t>
            </a:r>
            <a:r>
              <a:rPr sz="2800" spc="-5" dirty="0">
                <a:latin typeface="Arial"/>
                <a:cs typeface="Arial"/>
              </a:rPr>
              <a:t>individual.</a:t>
            </a:r>
            <a:r>
              <a:rPr lang="en-US" sz="2800" spc="-5" dirty="0">
                <a:latin typeface="Arial"/>
                <a:cs typeface="Arial"/>
              </a:rPr>
              <a:t> </a:t>
            </a:r>
            <a:r>
              <a:rPr sz="2800" spc="-20" dirty="0">
                <a:latin typeface="Arial"/>
                <a:cs typeface="Arial"/>
              </a:rPr>
              <a:t>Trade </a:t>
            </a:r>
            <a:r>
              <a:rPr sz="2800" dirty="0">
                <a:latin typeface="Arial"/>
                <a:cs typeface="Arial"/>
              </a:rPr>
              <a:t>credit </a:t>
            </a:r>
            <a:r>
              <a:rPr sz="2800" spc="-5" dirty="0">
                <a:latin typeface="Arial"/>
                <a:cs typeface="Arial"/>
              </a:rPr>
              <a:t>terms are more liberal  than consumer credit terms. A company may </a:t>
            </a:r>
            <a:r>
              <a:rPr sz="2800" spc="-10" dirty="0">
                <a:latin typeface="Arial"/>
                <a:cs typeface="Arial"/>
              </a:rPr>
              <a:t>offer</a:t>
            </a:r>
            <a:r>
              <a:rPr sz="2800" spc="-125" dirty="0">
                <a:latin typeface="Arial"/>
                <a:cs typeface="Arial"/>
              </a:rPr>
              <a:t> </a:t>
            </a:r>
            <a:r>
              <a:rPr sz="2800" spc="-5" dirty="0">
                <a:latin typeface="Arial"/>
                <a:cs typeface="Arial"/>
              </a:rPr>
              <a:t>credit  on open account or trade bill as documentation of the  debt.</a:t>
            </a:r>
            <a:endParaRPr lang="en-US" sz="2800" spc="-5" dirty="0">
              <a:latin typeface="Arial"/>
              <a:cs typeface="Arial"/>
            </a:endParaRPr>
          </a:p>
          <a:p>
            <a:pPr marL="12700" algn="just"/>
            <a:endParaRPr lang="en-US" sz="2800" spc="-5" dirty="0">
              <a:latin typeface="Arial"/>
              <a:cs typeface="Arial"/>
            </a:endParaRPr>
          </a:p>
          <a:p>
            <a:pPr marL="12700" algn="just"/>
            <a:r>
              <a:rPr sz="2800" b="1" spc="-5" dirty="0">
                <a:uFill>
                  <a:solidFill>
                    <a:srgbClr val="000000"/>
                  </a:solidFill>
                </a:uFill>
                <a:latin typeface="Arial"/>
                <a:cs typeface="Arial"/>
              </a:rPr>
              <a:t>Forms of Bank</a:t>
            </a:r>
            <a:r>
              <a:rPr sz="2800" b="1" spc="15" dirty="0">
                <a:uFill>
                  <a:solidFill>
                    <a:srgbClr val="000000"/>
                  </a:solidFill>
                </a:uFill>
                <a:latin typeface="Arial"/>
                <a:cs typeface="Arial"/>
              </a:rPr>
              <a:t> </a:t>
            </a:r>
            <a:r>
              <a:rPr sz="2800" b="1" spc="-5" dirty="0">
                <a:uFill>
                  <a:solidFill>
                    <a:srgbClr val="000000"/>
                  </a:solidFill>
                </a:uFill>
                <a:latin typeface="Arial"/>
                <a:cs typeface="Arial"/>
              </a:rPr>
              <a:t>Credit</a:t>
            </a:r>
            <a:r>
              <a:rPr lang="en-US" sz="2800" b="1" spc="-5" dirty="0">
                <a:uFill>
                  <a:solidFill>
                    <a:srgbClr val="000000"/>
                  </a:solidFill>
                </a:uFill>
                <a:latin typeface="Arial"/>
                <a:cs typeface="Arial"/>
              </a:rPr>
              <a:t>: </a:t>
            </a:r>
            <a:r>
              <a:rPr sz="2800" spc="-5" dirty="0">
                <a:latin typeface="Arial"/>
                <a:cs typeface="Arial"/>
              </a:rPr>
              <a:t>Cash credits/overdrafts, loans, Purchase/discount </a:t>
            </a:r>
            <a:r>
              <a:rPr sz="2800" dirty="0">
                <a:latin typeface="Arial"/>
                <a:cs typeface="Arial"/>
              </a:rPr>
              <a:t>bills,  </a:t>
            </a:r>
            <a:r>
              <a:rPr sz="2800" spc="-5" dirty="0">
                <a:latin typeface="Arial"/>
                <a:cs typeface="Arial"/>
              </a:rPr>
              <a:t>letter credit, working capital term</a:t>
            </a:r>
            <a:r>
              <a:rPr sz="2800" spc="35" dirty="0">
                <a:latin typeface="Arial"/>
                <a:cs typeface="Arial"/>
              </a:rPr>
              <a:t> </a:t>
            </a:r>
            <a:r>
              <a:rPr sz="2800" spc="-5" dirty="0">
                <a:latin typeface="Arial"/>
                <a:cs typeface="Arial"/>
              </a:rPr>
              <a:t>loans.</a:t>
            </a:r>
            <a:endParaRPr sz="2800" dirty="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65095" y="434162"/>
            <a:ext cx="5010150" cy="483234"/>
          </a:xfrm>
          <a:prstGeom prst="rect">
            <a:avLst/>
          </a:prstGeom>
        </p:spPr>
        <p:txBody>
          <a:bodyPr vert="horz" wrap="square" lIns="0" tIns="12700" rIns="0" bIns="0" rtlCol="0">
            <a:spAutoFit/>
          </a:bodyPr>
          <a:lstStyle/>
          <a:p>
            <a:pPr marL="12700">
              <a:spcBef>
                <a:spcPts val="100"/>
              </a:spcBef>
            </a:pPr>
            <a:r>
              <a:rPr sz="3000" b="1" spc="-5" dirty="0"/>
              <a:t>T</a:t>
            </a:r>
            <a:r>
              <a:rPr b="1" spc="-5" dirty="0"/>
              <a:t>HE </a:t>
            </a:r>
            <a:r>
              <a:rPr sz="3000" b="1" dirty="0"/>
              <a:t>5 </a:t>
            </a:r>
            <a:r>
              <a:rPr b="1" spc="-10" dirty="0"/>
              <a:t>C</a:t>
            </a:r>
            <a:r>
              <a:rPr sz="3000" b="1" spc="-10" dirty="0"/>
              <a:t>’</a:t>
            </a:r>
            <a:r>
              <a:rPr b="1" spc="-10" dirty="0"/>
              <a:t>S </a:t>
            </a:r>
            <a:r>
              <a:rPr b="1" dirty="0">
                <a:latin typeface="Arial"/>
                <a:cs typeface="Arial"/>
              </a:rPr>
              <a:t>OF </a:t>
            </a:r>
            <a:r>
              <a:rPr b="1" spc="-5" dirty="0"/>
              <a:t>CREDIT</a:t>
            </a:r>
            <a:r>
              <a:rPr b="1" spc="570" dirty="0"/>
              <a:t> </a:t>
            </a:r>
            <a:r>
              <a:rPr b="1" spc="-35" dirty="0"/>
              <a:t>ANALYSIS</a:t>
            </a:r>
            <a:endParaRPr sz="3000"/>
          </a:p>
        </p:txBody>
      </p:sp>
      <p:sp>
        <p:nvSpPr>
          <p:cNvPr id="3" name="object 3"/>
          <p:cNvSpPr txBox="1"/>
          <p:nvPr/>
        </p:nvSpPr>
        <p:spPr>
          <a:xfrm>
            <a:off x="2059941" y="1171702"/>
            <a:ext cx="6489065" cy="4866640"/>
          </a:xfrm>
          <a:prstGeom prst="rect">
            <a:avLst/>
          </a:prstGeom>
        </p:spPr>
        <p:txBody>
          <a:bodyPr vert="horz" wrap="square" lIns="0" tIns="48895" rIns="0" bIns="0" rtlCol="0">
            <a:spAutoFit/>
          </a:bodyPr>
          <a:lstStyle/>
          <a:p>
            <a:pPr marL="349250" indent="-336550">
              <a:spcBef>
                <a:spcPts val="385"/>
              </a:spcBef>
              <a:buAutoNum type="arabicPeriod"/>
              <a:tabLst>
                <a:tab pos="349885" algn="l"/>
              </a:tabLst>
            </a:pPr>
            <a:r>
              <a:rPr sz="2400" b="1" spc="-5" dirty="0">
                <a:latin typeface="Arial"/>
                <a:cs typeface="Arial"/>
              </a:rPr>
              <a:t>Capital</a:t>
            </a:r>
            <a:endParaRPr sz="2400">
              <a:latin typeface="Arial"/>
              <a:cs typeface="Arial"/>
            </a:endParaRPr>
          </a:p>
          <a:p>
            <a:pPr marL="835660" lvl="1" indent="-457200">
              <a:spcBef>
                <a:spcPts val="290"/>
              </a:spcBef>
              <a:buClr>
                <a:srgbClr val="7ED13A"/>
              </a:buClr>
              <a:buSzPct val="79166"/>
              <a:buFont typeface="Wingdings 2"/>
              <a:buChar char=""/>
              <a:tabLst>
                <a:tab pos="835660" algn="l"/>
                <a:tab pos="836294" algn="l"/>
              </a:tabLst>
            </a:pPr>
            <a:r>
              <a:rPr sz="2400" spc="-5" dirty="0">
                <a:latin typeface="Arial"/>
                <a:cs typeface="Arial"/>
              </a:rPr>
              <a:t>Aggregate Liquidity</a:t>
            </a:r>
            <a:r>
              <a:rPr sz="2400" spc="35" dirty="0">
                <a:latin typeface="Arial"/>
                <a:cs typeface="Arial"/>
              </a:rPr>
              <a:t> </a:t>
            </a:r>
            <a:r>
              <a:rPr sz="2400" spc="-5" dirty="0">
                <a:latin typeface="Arial"/>
                <a:cs typeface="Arial"/>
              </a:rPr>
              <a:t>position</a:t>
            </a:r>
            <a:endParaRPr sz="2400">
              <a:latin typeface="Arial"/>
              <a:cs typeface="Arial"/>
            </a:endParaRPr>
          </a:p>
          <a:p>
            <a:pPr marL="835660" lvl="1" indent="-457200">
              <a:spcBef>
                <a:spcPts val="290"/>
              </a:spcBef>
              <a:buClr>
                <a:srgbClr val="7ED13A"/>
              </a:buClr>
              <a:buSzPct val="79166"/>
              <a:buFont typeface="Wingdings 2"/>
              <a:buChar char=""/>
              <a:tabLst>
                <a:tab pos="835660" algn="l"/>
                <a:tab pos="836294" algn="l"/>
              </a:tabLst>
            </a:pPr>
            <a:r>
              <a:rPr sz="2400" spc="-55" dirty="0">
                <a:latin typeface="Arial"/>
                <a:cs typeface="Arial"/>
              </a:rPr>
              <a:t>Total </a:t>
            </a:r>
            <a:r>
              <a:rPr sz="2400" spc="-5" dirty="0">
                <a:latin typeface="Arial"/>
                <a:cs typeface="Arial"/>
              </a:rPr>
              <a:t>Dept</a:t>
            </a:r>
            <a:r>
              <a:rPr sz="2400" spc="30" dirty="0">
                <a:latin typeface="Arial"/>
                <a:cs typeface="Arial"/>
              </a:rPr>
              <a:t> </a:t>
            </a:r>
            <a:r>
              <a:rPr sz="2400" spc="-5" dirty="0">
                <a:latin typeface="Arial"/>
                <a:cs typeface="Arial"/>
              </a:rPr>
              <a:t>position</a:t>
            </a:r>
            <a:endParaRPr sz="2400">
              <a:latin typeface="Arial"/>
              <a:cs typeface="Arial"/>
            </a:endParaRPr>
          </a:p>
          <a:p>
            <a:pPr marL="349250" indent="-336550">
              <a:spcBef>
                <a:spcPts val="310"/>
              </a:spcBef>
              <a:buAutoNum type="arabicPeriod"/>
              <a:tabLst>
                <a:tab pos="349885" algn="l"/>
              </a:tabLst>
            </a:pPr>
            <a:r>
              <a:rPr sz="2400" b="1" spc="-5" dirty="0">
                <a:latin typeface="Arial"/>
                <a:cs typeface="Arial"/>
              </a:rPr>
              <a:t>Character</a:t>
            </a:r>
            <a:endParaRPr sz="2400">
              <a:latin typeface="Arial"/>
              <a:cs typeface="Arial"/>
            </a:endParaRPr>
          </a:p>
          <a:p>
            <a:pPr marL="835660" lvl="1" indent="-457200">
              <a:spcBef>
                <a:spcPts val="290"/>
              </a:spcBef>
              <a:buClr>
                <a:srgbClr val="7ED13A"/>
              </a:buClr>
              <a:buSzPct val="79166"/>
              <a:buFont typeface="Wingdings 2"/>
              <a:buChar char=""/>
              <a:tabLst>
                <a:tab pos="835660" algn="l"/>
                <a:tab pos="836294" algn="l"/>
              </a:tabLst>
            </a:pPr>
            <a:r>
              <a:rPr sz="2400" spc="-5" dirty="0">
                <a:latin typeface="Arial"/>
                <a:cs typeface="Arial"/>
              </a:rPr>
              <a:t>Willingness </a:t>
            </a:r>
            <a:r>
              <a:rPr sz="2400" dirty="0">
                <a:latin typeface="Arial"/>
                <a:cs typeface="Arial"/>
              </a:rPr>
              <a:t>to </a:t>
            </a:r>
            <a:r>
              <a:rPr sz="2400" spc="-5" dirty="0">
                <a:latin typeface="Arial"/>
                <a:cs typeface="Arial"/>
              </a:rPr>
              <a:t>pay the</a:t>
            </a:r>
            <a:r>
              <a:rPr sz="2400" spc="20" dirty="0">
                <a:latin typeface="Arial"/>
                <a:cs typeface="Arial"/>
              </a:rPr>
              <a:t> </a:t>
            </a:r>
            <a:r>
              <a:rPr sz="2400" spc="-5" dirty="0">
                <a:latin typeface="Arial"/>
                <a:cs typeface="Arial"/>
              </a:rPr>
              <a:t>debts</a:t>
            </a:r>
            <a:endParaRPr sz="2400">
              <a:latin typeface="Arial"/>
              <a:cs typeface="Arial"/>
            </a:endParaRPr>
          </a:p>
          <a:p>
            <a:pPr marL="349250" indent="-336550">
              <a:spcBef>
                <a:spcPts val="310"/>
              </a:spcBef>
              <a:buAutoNum type="arabicPeriod"/>
              <a:tabLst>
                <a:tab pos="349885" algn="l"/>
              </a:tabLst>
            </a:pPr>
            <a:r>
              <a:rPr sz="2400" b="1" spc="-5" dirty="0">
                <a:latin typeface="Arial"/>
                <a:cs typeface="Arial"/>
              </a:rPr>
              <a:t>Collateral</a:t>
            </a:r>
            <a:endParaRPr sz="2400">
              <a:latin typeface="Arial"/>
              <a:cs typeface="Arial"/>
            </a:endParaRPr>
          </a:p>
          <a:p>
            <a:pPr marL="349250" indent="-336550">
              <a:spcBef>
                <a:spcPts val="315"/>
              </a:spcBef>
              <a:buAutoNum type="arabicPeriod"/>
              <a:tabLst>
                <a:tab pos="349885" algn="l"/>
              </a:tabLst>
            </a:pPr>
            <a:r>
              <a:rPr sz="2400" b="1" spc="-5" dirty="0">
                <a:latin typeface="Arial"/>
                <a:cs typeface="Arial"/>
              </a:rPr>
              <a:t>Capacity</a:t>
            </a:r>
            <a:endParaRPr sz="2400">
              <a:latin typeface="Arial"/>
              <a:cs typeface="Arial"/>
            </a:endParaRPr>
          </a:p>
          <a:p>
            <a:pPr marL="835660" lvl="1" indent="-457200">
              <a:spcBef>
                <a:spcPts val="290"/>
              </a:spcBef>
              <a:buClr>
                <a:srgbClr val="7ED13A"/>
              </a:buClr>
              <a:buSzPct val="79166"/>
              <a:buFont typeface="Wingdings 2"/>
              <a:buChar char=""/>
              <a:tabLst>
                <a:tab pos="835660" algn="l"/>
                <a:tab pos="836294" algn="l"/>
              </a:tabLst>
            </a:pPr>
            <a:r>
              <a:rPr sz="2400" spc="-5" dirty="0">
                <a:latin typeface="Arial"/>
                <a:cs typeface="Arial"/>
              </a:rPr>
              <a:t>Management capacity </a:t>
            </a:r>
            <a:r>
              <a:rPr sz="2400" dirty="0">
                <a:latin typeface="Arial"/>
                <a:cs typeface="Arial"/>
              </a:rPr>
              <a:t>to </a:t>
            </a:r>
            <a:r>
              <a:rPr sz="2400" spc="-5" dirty="0">
                <a:latin typeface="Arial"/>
                <a:cs typeface="Arial"/>
              </a:rPr>
              <a:t>run </a:t>
            </a:r>
            <a:r>
              <a:rPr sz="2400" dirty="0">
                <a:latin typeface="Arial"/>
                <a:cs typeface="Arial"/>
              </a:rPr>
              <a:t>the</a:t>
            </a:r>
            <a:r>
              <a:rPr sz="2400" spc="30" dirty="0">
                <a:latin typeface="Arial"/>
                <a:cs typeface="Arial"/>
              </a:rPr>
              <a:t> </a:t>
            </a:r>
            <a:r>
              <a:rPr sz="2400" spc="-5" dirty="0">
                <a:latin typeface="Arial"/>
                <a:cs typeface="Arial"/>
              </a:rPr>
              <a:t>business</a:t>
            </a:r>
            <a:endParaRPr sz="2400">
              <a:latin typeface="Arial"/>
              <a:cs typeface="Arial"/>
            </a:endParaRPr>
          </a:p>
          <a:p>
            <a:pPr marL="835660" lvl="1" indent="-457200">
              <a:spcBef>
                <a:spcPts val="285"/>
              </a:spcBef>
              <a:buClr>
                <a:srgbClr val="7ED13A"/>
              </a:buClr>
              <a:buSzPct val="79166"/>
              <a:buFont typeface="Wingdings 2"/>
              <a:buChar char=""/>
              <a:tabLst>
                <a:tab pos="835660" algn="l"/>
                <a:tab pos="836294" algn="l"/>
              </a:tabLst>
            </a:pPr>
            <a:r>
              <a:rPr sz="2400" spc="-5" dirty="0">
                <a:latin typeface="Arial"/>
                <a:cs typeface="Arial"/>
              </a:rPr>
              <a:t>Physical Capacity</a:t>
            </a:r>
            <a:endParaRPr sz="2400">
              <a:latin typeface="Arial"/>
              <a:cs typeface="Arial"/>
            </a:endParaRPr>
          </a:p>
          <a:p>
            <a:pPr marL="349250" indent="-336550">
              <a:spcBef>
                <a:spcPts val="315"/>
              </a:spcBef>
              <a:buAutoNum type="arabicPeriod"/>
              <a:tabLst>
                <a:tab pos="349885" algn="l"/>
              </a:tabLst>
            </a:pPr>
            <a:r>
              <a:rPr sz="2400" b="1" spc="-5" dirty="0">
                <a:latin typeface="Arial"/>
                <a:cs typeface="Arial"/>
              </a:rPr>
              <a:t>Condition</a:t>
            </a:r>
            <a:endParaRPr sz="2400">
              <a:latin typeface="Arial"/>
              <a:cs typeface="Arial"/>
            </a:endParaRPr>
          </a:p>
          <a:p>
            <a:pPr marL="835660" lvl="1" indent="-457200">
              <a:spcBef>
                <a:spcPts val="290"/>
              </a:spcBef>
              <a:buClr>
                <a:srgbClr val="7ED13A"/>
              </a:buClr>
              <a:buSzPct val="79166"/>
              <a:buFont typeface="Wingdings 2"/>
              <a:buChar char=""/>
              <a:tabLst>
                <a:tab pos="835660" algn="l"/>
                <a:tab pos="836294" algn="l"/>
              </a:tabLst>
            </a:pPr>
            <a:r>
              <a:rPr sz="2400" spc="-5" dirty="0">
                <a:latin typeface="Arial"/>
                <a:cs typeface="Arial"/>
              </a:rPr>
              <a:t>Economic condition </a:t>
            </a:r>
            <a:r>
              <a:rPr sz="2400" dirty="0">
                <a:latin typeface="Arial"/>
                <a:cs typeface="Arial"/>
              </a:rPr>
              <a:t>of</a:t>
            </a:r>
            <a:r>
              <a:rPr sz="2400" spc="15" dirty="0">
                <a:latin typeface="Arial"/>
                <a:cs typeface="Arial"/>
              </a:rPr>
              <a:t> </a:t>
            </a:r>
            <a:r>
              <a:rPr sz="2400" spc="-5" dirty="0">
                <a:latin typeface="Arial"/>
                <a:cs typeface="Arial"/>
              </a:rPr>
              <a:t>applicant</a:t>
            </a:r>
            <a:endParaRPr sz="2400">
              <a:latin typeface="Arial"/>
              <a:cs typeface="Arial"/>
            </a:endParaRPr>
          </a:p>
          <a:p>
            <a:pPr marL="835660" lvl="1" indent="-457200">
              <a:spcBef>
                <a:spcPts val="290"/>
              </a:spcBef>
              <a:buClr>
                <a:srgbClr val="7ED13A"/>
              </a:buClr>
              <a:buSzPct val="79166"/>
              <a:buFont typeface="Wingdings 2"/>
              <a:buChar char=""/>
              <a:tabLst>
                <a:tab pos="835660" algn="l"/>
                <a:tab pos="836294" algn="l"/>
              </a:tabLst>
            </a:pPr>
            <a:r>
              <a:rPr sz="2400" dirty="0">
                <a:latin typeface="Arial"/>
                <a:cs typeface="Arial"/>
              </a:rPr>
              <a:t>Industry </a:t>
            </a:r>
            <a:r>
              <a:rPr sz="2400" spc="-5" dirty="0">
                <a:latin typeface="Arial"/>
                <a:cs typeface="Arial"/>
              </a:rPr>
              <a:t>condition in</a:t>
            </a:r>
            <a:r>
              <a:rPr sz="2400" spc="-10" dirty="0">
                <a:latin typeface="Arial"/>
                <a:cs typeface="Arial"/>
              </a:rPr>
              <a:t> </a:t>
            </a:r>
            <a:r>
              <a:rPr sz="2400" spc="-5" dirty="0">
                <a:latin typeface="Arial"/>
                <a:cs typeface="Arial"/>
              </a:rPr>
              <a:t>general</a:t>
            </a:r>
            <a:endParaRPr sz="240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4F94E84-F778-A60C-EFFA-48D0ECADF124}"/>
              </a:ext>
            </a:extLst>
          </p:cNvPr>
          <p:cNvSpPr>
            <a:spLocks noGrp="1"/>
          </p:cNvSpPr>
          <p:nvPr>
            <p:ph type="body" idx="1"/>
          </p:nvPr>
        </p:nvSpPr>
        <p:spPr>
          <a:xfrm>
            <a:off x="714588" y="1360678"/>
            <a:ext cx="10762825" cy="1477328"/>
          </a:xfrm>
        </p:spPr>
        <p:txBody>
          <a:bodyPr/>
          <a:lstStyle/>
          <a:p>
            <a:pPr algn="ctr"/>
            <a:r>
              <a:rPr lang="en-US" sz="9600" dirty="0"/>
              <a:t>Thank You</a:t>
            </a:r>
          </a:p>
        </p:txBody>
      </p:sp>
    </p:spTree>
    <p:extLst>
      <p:ext uri="{BB962C8B-B14F-4D97-AF65-F5344CB8AC3E}">
        <p14:creationId xmlns:p14="http://schemas.microsoft.com/office/powerpoint/2010/main" val="2437232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5800" y="967866"/>
            <a:ext cx="10896600" cy="4339650"/>
          </a:xfrm>
          <a:prstGeom prst="rect">
            <a:avLst/>
          </a:prstGeom>
        </p:spPr>
        <p:txBody>
          <a:bodyPr vert="horz" wrap="square" lIns="0" tIns="12700" rIns="0" bIns="0" rtlCol="0">
            <a:spAutoFit/>
          </a:bodyPr>
          <a:lstStyle/>
          <a:p>
            <a:pPr marL="2487295" algn="just">
              <a:spcBef>
                <a:spcPts val="100"/>
              </a:spcBef>
            </a:pPr>
            <a:r>
              <a:rPr sz="2800" b="1" spc="-5" dirty="0">
                <a:solidFill>
                  <a:srgbClr val="4E5B6E"/>
                </a:solidFill>
                <a:latin typeface="Arial"/>
                <a:cs typeface="Arial"/>
              </a:rPr>
              <a:t>INTRODUCTION</a:t>
            </a:r>
            <a:endParaRPr sz="2800" dirty="0">
              <a:latin typeface="Arial"/>
              <a:cs typeface="Arial"/>
            </a:endParaRPr>
          </a:p>
          <a:p>
            <a:pPr marL="286385" marR="5080" indent="-274320" algn="just">
              <a:spcBef>
                <a:spcPts val="2300"/>
              </a:spcBef>
            </a:pPr>
            <a:r>
              <a:rPr sz="2800" spc="-5" dirty="0">
                <a:latin typeface="Arial"/>
                <a:cs typeface="Arial"/>
              </a:rPr>
              <a:t>The term receivables </a:t>
            </a:r>
            <a:r>
              <a:rPr sz="2800" dirty="0">
                <a:latin typeface="Arial"/>
                <a:cs typeface="Arial"/>
              </a:rPr>
              <a:t>refers to </a:t>
            </a:r>
            <a:r>
              <a:rPr sz="2800" spc="-5" dirty="0">
                <a:latin typeface="Arial"/>
                <a:cs typeface="Arial"/>
              </a:rPr>
              <a:t>debt owned </a:t>
            </a:r>
            <a:r>
              <a:rPr sz="2800" dirty="0">
                <a:latin typeface="Arial"/>
                <a:cs typeface="Arial"/>
              </a:rPr>
              <a:t>to the firm  by the customers </a:t>
            </a:r>
            <a:r>
              <a:rPr sz="2800" spc="-5" dirty="0">
                <a:latin typeface="Arial"/>
                <a:cs typeface="Arial"/>
              </a:rPr>
              <a:t>resulting </a:t>
            </a:r>
            <a:r>
              <a:rPr sz="2800" dirty="0">
                <a:latin typeface="Arial"/>
                <a:cs typeface="Arial"/>
              </a:rPr>
              <a:t>from the </a:t>
            </a:r>
            <a:r>
              <a:rPr sz="2800" spc="-5" dirty="0">
                <a:latin typeface="Arial"/>
                <a:cs typeface="Arial"/>
              </a:rPr>
              <a:t>sale </a:t>
            </a:r>
            <a:r>
              <a:rPr sz="2800" dirty="0">
                <a:latin typeface="Arial"/>
                <a:cs typeface="Arial"/>
              </a:rPr>
              <a:t>of </a:t>
            </a:r>
            <a:r>
              <a:rPr sz="2800" spc="-5" dirty="0">
                <a:latin typeface="Arial"/>
                <a:cs typeface="Arial"/>
              </a:rPr>
              <a:t>goods  or services in </a:t>
            </a:r>
            <a:r>
              <a:rPr sz="2800" dirty="0">
                <a:latin typeface="Arial"/>
                <a:cs typeface="Arial"/>
              </a:rPr>
              <a:t>the </a:t>
            </a:r>
            <a:r>
              <a:rPr sz="2800" spc="-5" dirty="0">
                <a:latin typeface="Arial"/>
                <a:cs typeface="Arial"/>
              </a:rPr>
              <a:t>ordinary course </a:t>
            </a:r>
            <a:r>
              <a:rPr sz="2800" dirty="0">
                <a:latin typeface="Arial"/>
                <a:cs typeface="Arial"/>
              </a:rPr>
              <a:t>of</a:t>
            </a:r>
            <a:r>
              <a:rPr sz="2800" spc="40" dirty="0">
                <a:latin typeface="Arial"/>
                <a:cs typeface="Arial"/>
              </a:rPr>
              <a:t> </a:t>
            </a:r>
            <a:r>
              <a:rPr sz="2800" spc="-5" dirty="0">
                <a:latin typeface="Arial"/>
                <a:cs typeface="Arial"/>
              </a:rPr>
              <a:t>business.</a:t>
            </a:r>
            <a:r>
              <a:rPr lang="en-US" sz="2800" spc="-5" dirty="0">
                <a:latin typeface="Arial"/>
                <a:cs typeface="Arial"/>
              </a:rPr>
              <a:t> </a:t>
            </a:r>
            <a:r>
              <a:rPr sz="2800" spc="-5" dirty="0">
                <a:latin typeface="Arial"/>
                <a:cs typeface="Arial"/>
              </a:rPr>
              <a:t>There are </a:t>
            </a:r>
            <a:r>
              <a:rPr sz="2800" dirty="0">
                <a:latin typeface="Arial"/>
                <a:cs typeface="Arial"/>
              </a:rPr>
              <a:t>the </a:t>
            </a:r>
            <a:r>
              <a:rPr sz="2800" spc="-5" dirty="0">
                <a:latin typeface="Arial"/>
                <a:cs typeface="Arial"/>
              </a:rPr>
              <a:t>funds blocked due </a:t>
            </a:r>
            <a:r>
              <a:rPr sz="2800" dirty="0">
                <a:latin typeface="Arial"/>
                <a:cs typeface="Arial"/>
              </a:rPr>
              <a:t>to </a:t>
            </a:r>
            <a:r>
              <a:rPr sz="2800" spc="-5" dirty="0">
                <a:latin typeface="Arial"/>
                <a:cs typeface="Arial"/>
              </a:rPr>
              <a:t>credit</a:t>
            </a:r>
            <a:r>
              <a:rPr sz="2800" spc="35" dirty="0">
                <a:latin typeface="Arial"/>
                <a:cs typeface="Arial"/>
              </a:rPr>
              <a:t> </a:t>
            </a:r>
            <a:r>
              <a:rPr sz="2800" spc="-5" dirty="0">
                <a:latin typeface="Arial"/>
                <a:cs typeface="Arial"/>
              </a:rPr>
              <a:t>sales.</a:t>
            </a:r>
            <a:endParaRPr sz="2800" dirty="0">
              <a:latin typeface="Arial"/>
              <a:cs typeface="Arial"/>
            </a:endParaRPr>
          </a:p>
          <a:p>
            <a:pPr marL="286385" marR="149860" indent="-274320" algn="just">
              <a:spcBef>
                <a:spcPts val="600"/>
              </a:spcBef>
              <a:tabLst>
                <a:tab pos="5746115" algn="l"/>
              </a:tabLst>
            </a:pPr>
            <a:r>
              <a:rPr sz="2800" spc="-5" dirty="0">
                <a:latin typeface="Arial"/>
                <a:cs typeface="Arial"/>
              </a:rPr>
              <a:t>Receivables management </a:t>
            </a:r>
            <a:r>
              <a:rPr sz="2800" dirty="0">
                <a:latin typeface="Arial"/>
                <a:cs typeface="Arial"/>
              </a:rPr>
              <a:t>refers to the </a:t>
            </a:r>
            <a:r>
              <a:rPr sz="2800" spc="-5" dirty="0">
                <a:latin typeface="Arial"/>
                <a:cs typeface="Arial"/>
              </a:rPr>
              <a:t>decision a  business </a:t>
            </a:r>
            <a:r>
              <a:rPr sz="2800" dirty="0">
                <a:latin typeface="Arial"/>
                <a:cs typeface="Arial"/>
              </a:rPr>
              <a:t>makes </a:t>
            </a:r>
            <a:r>
              <a:rPr sz="2800" spc="-5" dirty="0">
                <a:latin typeface="Arial"/>
                <a:cs typeface="Arial"/>
              </a:rPr>
              <a:t>regarding </a:t>
            </a:r>
            <a:r>
              <a:rPr sz="2800" dirty="0">
                <a:latin typeface="Arial"/>
                <a:cs typeface="Arial"/>
              </a:rPr>
              <a:t>to the </a:t>
            </a:r>
            <a:r>
              <a:rPr sz="2800" spc="-5" dirty="0">
                <a:latin typeface="Arial"/>
                <a:cs typeface="Arial"/>
              </a:rPr>
              <a:t>overall credit,  co</a:t>
            </a:r>
            <a:r>
              <a:rPr sz="2800" spc="-15" dirty="0">
                <a:latin typeface="Arial"/>
                <a:cs typeface="Arial"/>
              </a:rPr>
              <a:t>l</a:t>
            </a:r>
            <a:r>
              <a:rPr sz="2800" spc="-5" dirty="0">
                <a:latin typeface="Arial"/>
                <a:cs typeface="Arial"/>
              </a:rPr>
              <a:t>l</a:t>
            </a:r>
            <a:r>
              <a:rPr sz="2800" spc="-15" dirty="0">
                <a:latin typeface="Arial"/>
                <a:cs typeface="Arial"/>
              </a:rPr>
              <a:t>e</a:t>
            </a:r>
            <a:r>
              <a:rPr sz="2800" spc="-5" dirty="0">
                <a:latin typeface="Arial"/>
                <a:cs typeface="Arial"/>
              </a:rPr>
              <a:t>ction</a:t>
            </a:r>
            <a:r>
              <a:rPr sz="2800" spc="20" dirty="0">
                <a:latin typeface="Arial"/>
                <a:cs typeface="Arial"/>
              </a:rPr>
              <a:t> </a:t>
            </a:r>
            <a:r>
              <a:rPr sz="2800" spc="-5" dirty="0">
                <a:latin typeface="Arial"/>
                <a:cs typeface="Arial"/>
              </a:rPr>
              <a:t>po</a:t>
            </a:r>
            <a:r>
              <a:rPr sz="2800" spc="-15" dirty="0">
                <a:latin typeface="Arial"/>
                <a:cs typeface="Arial"/>
              </a:rPr>
              <a:t>l</a:t>
            </a:r>
            <a:r>
              <a:rPr sz="2800" spc="-5" dirty="0">
                <a:latin typeface="Arial"/>
                <a:cs typeface="Arial"/>
              </a:rPr>
              <a:t>ic</a:t>
            </a:r>
            <a:r>
              <a:rPr sz="2800" spc="-15" dirty="0">
                <a:latin typeface="Arial"/>
                <a:cs typeface="Arial"/>
              </a:rPr>
              <a:t>i</a:t>
            </a:r>
            <a:r>
              <a:rPr sz="2800" spc="-5" dirty="0">
                <a:latin typeface="Arial"/>
                <a:cs typeface="Arial"/>
              </a:rPr>
              <a:t>es</a:t>
            </a:r>
            <a:r>
              <a:rPr sz="2800" spc="35" dirty="0">
                <a:latin typeface="Arial"/>
                <a:cs typeface="Arial"/>
              </a:rPr>
              <a:t> </a:t>
            </a:r>
            <a:r>
              <a:rPr sz="2800" spc="-5" dirty="0">
                <a:latin typeface="Arial"/>
                <a:cs typeface="Arial"/>
              </a:rPr>
              <a:t>and</a:t>
            </a:r>
            <a:r>
              <a:rPr sz="2800" spc="-10" dirty="0">
                <a:latin typeface="Arial"/>
                <a:cs typeface="Arial"/>
              </a:rPr>
              <a:t> </a:t>
            </a:r>
            <a:r>
              <a:rPr sz="2800" spc="5" dirty="0">
                <a:latin typeface="Arial"/>
                <a:cs typeface="Arial"/>
              </a:rPr>
              <a:t>t</a:t>
            </a:r>
            <a:r>
              <a:rPr sz="2800" spc="-5" dirty="0">
                <a:latin typeface="Arial"/>
                <a:cs typeface="Arial"/>
              </a:rPr>
              <a:t>he</a:t>
            </a:r>
            <a:r>
              <a:rPr sz="2800" dirty="0">
                <a:latin typeface="Arial"/>
                <a:cs typeface="Arial"/>
              </a:rPr>
              <a:t> </a:t>
            </a:r>
            <a:r>
              <a:rPr sz="2800" spc="-5" dirty="0">
                <a:latin typeface="Arial"/>
                <a:cs typeface="Arial"/>
              </a:rPr>
              <a:t>eva</a:t>
            </a:r>
            <a:r>
              <a:rPr sz="2800" spc="-15" dirty="0">
                <a:latin typeface="Arial"/>
                <a:cs typeface="Arial"/>
              </a:rPr>
              <a:t>l</a:t>
            </a:r>
            <a:r>
              <a:rPr sz="2800" spc="-5" dirty="0">
                <a:latin typeface="Arial"/>
                <a:cs typeface="Arial"/>
              </a:rPr>
              <a:t>uati</a:t>
            </a:r>
            <a:r>
              <a:rPr sz="2800" spc="-15" dirty="0">
                <a:latin typeface="Arial"/>
                <a:cs typeface="Arial"/>
              </a:rPr>
              <a:t>o</a:t>
            </a:r>
            <a:r>
              <a:rPr sz="2800" spc="-5" dirty="0">
                <a:latin typeface="Arial"/>
                <a:cs typeface="Arial"/>
              </a:rPr>
              <a:t>n</a:t>
            </a:r>
            <a:r>
              <a:rPr sz="2800" spc="20" dirty="0">
                <a:latin typeface="Arial"/>
                <a:cs typeface="Arial"/>
              </a:rPr>
              <a:t> </a:t>
            </a:r>
            <a:r>
              <a:rPr sz="2800" dirty="0">
                <a:latin typeface="Arial"/>
                <a:cs typeface="Arial"/>
              </a:rPr>
              <a:t>of</a:t>
            </a:r>
            <a:r>
              <a:rPr lang="en-US" sz="2800" dirty="0">
                <a:latin typeface="Arial"/>
                <a:cs typeface="Arial"/>
              </a:rPr>
              <a:t> </a:t>
            </a:r>
            <a:r>
              <a:rPr sz="2800" spc="-5" dirty="0">
                <a:latin typeface="Arial"/>
                <a:cs typeface="Arial"/>
              </a:rPr>
              <a:t>i</a:t>
            </a:r>
            <a:r>
              <a:rPr sz="2800" spc="-15" dirty="0">
                <a:latin typeface="Arial"/>
                <a:cs typeface="Arial"/>
              </a:rPr>
              <a:t>n</a:t>
            </a:r>
            <a:r>
              <a:rPr sz="2800" spc="-5" dirty="0">
                <a:latin typeface="Arial"/>
                <a:cs typeface="Arial"/>
              </a:rPr>
              <a:t>div</a:t>
            </a:r>
            <a:r>
              <a:rPr sz="2800" spc="-20" dirty="0">
                <a:latin typeface="Arial"/>
                <a:cs typeface="Arial"/>
              </a:rPr>
              <a:t>i</a:t>
            </a:r>
            <a:r>
              <a:rPr sz="2800" spc="-5" dirty="0">
                <a:latin typeface="Arial"/>
                <a:cs typeface="Arial"/>
              </a:rPr>
              <a:t>dual  credit applicants.</a:t>
            </a:r>
            <a:endParaRPr sz="2800" dirty="0">
              <a:latin typeface="Arial"/>
              <a:cs typeface="Arial"/>
            </a:endParaRPr>
          </a:p>
          <a:p>
            <a:pPr marL="286385" marR="185420" indent="-274320" algn="just">
              <a:spcBef>
                <a:spcPts val="600"/>
              </a:spcBef>
            </a:pPr>
            <a:endParaRPr sz="2800" dirty="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1360678"/>
            <a:ext cx="11658599" cy="5493812"/>
          </a:xfrm>
        </p:spPr>
        <p:txBody>
          <a:bodyPr/>
          <a:lstStyle/>
          <a:p>
            <a:pPr marL="286385" marR="185420" indent="-274320" algn="just">
              <a:spcBef>
                <a:spcPts val="600"/>
              </a:spcBef>
            </a:pPr>
            <a:r>
              <a:rPr lang="en-US" sz="3200" spc="-5" dirty="0">
                <a:latin typeface="Arial"/>
                <a:cs typeface="Arial"/>
              </a:rPr>
              <a:t>Receivables Management is also called </a:t>
            </a:r>
            <a:r>
              <a:rPr lang="en-US" sz="3200" dirty="0">
                <a:latin typeface="Arial"/>
                <a:cs typeface="Arial"/>
              </a:rPr>
              <a:t>trade </a:t>
            </a:r>
            <a:r>
              <a:rPr lang="en-US" sz="3200" spc="-5" dirty="0">
                <a:latin typeface="Arial"/>
                <a:cs typeface="Arial"/>
              </a:rPr>
              <a:t>credit  management.</a:t>
            </a:r>
          </a:p>
          <a:p>
            <a:pPr marL="286385" marR="185420" indent="-274320" algn="just">
              <a:spcBef>
                <a:spcPts val="600"/>
              </a:spcBef>
            </a:pPr>
            <a:r>
              <a:rPr lang="en-US" sz="3200" dirty="0"/>
              <a:t>An account receivable management incorporates is all about ensuring that customers pay their invoices. Good receivables management helps prevent overdue payment or non-payment. It is therefore a quick and effective way to strengthen the company’s financial or liquidity position.</a:t>
            </a:r>
          </a:p>
          <a:p>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891666"/>
            <a:ext cx="10515600" cy="566822"/>
          </a:xfrm>
          <a:prstGeom prst="rect">
            <a:avLst/>
          </a:prstGeom>
        </p:spPr>
        <p:txBody>
          <a:bodyPr vert="horz" wrap="square" lIns="0" tIns="12700" rIns="0" bIns="0" rtlCol="0">
            <a:spAutoFit/>
          </a:bodyPr>
          <a:lstStyle/>
          <a:p>
            <a:pPr marL="12700">
              <a:spcBef>
                <a:spcPts val="100"/>
              </a:spcBef>
            </a:pPr>
            <a:r>
              <a:rPr sz="3600" b="1" spc="-5" dirty="0"/>
              <a:t>O</a:t>
            </a:r>
            <a:r>
              <a:rPr sz="3200" b="1" spc="-5" dirty="0"/>
              <a:t>BJECTIVES </a:t>
            </a:r>
            <a:r>
              <a:rPr sz="3200" b="1" dirty="0">
                <a:latin typeface="Arial"/>
                <a:cs typeface="Arial"/>
              </a:rPr>
              <a:t>OF</a:t>
            </a:r>
            <a:r>
              <a:rPr sz="3200" b="1" spc="320" dirty="0"/>
              <a:t> </a:t>
            </a:r>
            <a:r>
              <a:rPr sz="3200" b="1" spc="-25" dirty="0"/>
              <a:t>RECEIVABLES</a:t>
            </a:r>
            <a:r>
              <a:rPr lang="en-US" sz="3200" b="1" spc="-25" dirty="0"/>
              <a:t> MANAGEMENT</a:t>
            </a:r>
            <a:endParaRPr sz="3600" dirty="0"/>
          </a:p>
        </p:txBody>
      </p:sp>
      <p:sp>
        <p:nvSpPr>
          <p:cNvPr id="4" name="object 4"/>
          <p:cNvSpPr txBox="1"/>
          <p:nvPr/>
        </p:nvSpPr>
        <p:spPr>
          <a:xfrm>
            <a:off x="838200" y="2083130"/>
            <a:ext cx="10820400" cy="1859483"/>
          </a:xfrm>
          <a:prstGeom prst="rect">
            <a:avLst/>
          </a:prstGeom>
        </p:spPr>
        <p:txBody>
          <a:bodyPr vert="horz" wrap="square" lIns="0" tIns="12700" rIns="0" bIns="0" rtlCol="0">
            <a:spAutoFit/>
          </a:bodyPr>
          <a:lstStyle/>
          <a:p>
            <a:r>
              <a:rPr lang="en-US" sz="4000" dirty="0" err="1"/>
              <a:t>i</a:t>
            </a:r>
            <a:r>
              <a:rPr lang="en-US" sz="4000" dirty="0"/>
              <a:t>) Achieving the growth in the volume of sales</a:t>
            </a:r>
          </a:p>
          <a:p>
            <a:r>
              <a:rPr lang="en-US" sz="4000" dirty="0"/>
              <a:t>ii)  Increasing the volume of profits</a:t>
            </a:r>
          </a:p>
          <a:p>
            <a:r>
              <a:rPr lang="en-US" sz="4000" dirty="0"/>
              <a:t>iii) Meeting the acute competition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75794"/>
            <a:ext cx="9446258" cy="984885"/>
          </a:xfrm>
        </p:spPr>
        <p:txBody>
          <a:bodyPr/>
          <a:lstStyle/>
          <a:p>
            <a:r>
              <a:rPr lang="en-US" sz="3200" b="1" dirty="0"/>
              <a:t>Cost of Maintaining the Accounts Receivables</a:t>
            </a:r>
            <a:endParaRPr lang="en-US" sz="3200" dirty="0"/>
          </a:p>
        </p:txBody>
      </p:sp>
      <p:sp>
        <p:nvSpPr>
          <p:cNvPr id="3" name="Text Placeholder 2"/>
          <p:cNvSpPr>
            <a:spLocks noGrp="1"/>
          </p:cNvSpPr>
          <p:nvPr>
            <p:ph type="body" idx="1"/>
          </p:nvPr>
        </p:nvSpPr>
        <p:spPr>
          <a:xfrm>
            <a:off x="685800" y="1360679"/>
            <a:ext cx="10820399" cy="4739759"/>
          </a:xfrm>
        </p:spPr>
        <p:txBody>
          <a:bodyPr/>
          <a:lstStyle/>
          <a:p>
            <a:pPr algn="just"/>
            <a:r>
              <a:rPr lang="en-US" sz="2800" b="1" dirty="0"/>
              <a:t>Capital cost</a:t>
            </a:r>
            <a:endParaRPr lang="en-US" sz="2800" dirty="0"/>
          </a:p>
          <a:p>
            <a:pPr algn="just"/>
            <a:r>
              <a:rPr lang="en-US" sz="2800" dirty="0"/>
              <a:t>Due to insufficient amount of working capital with reference to more volume of credit sales which drastically affects the existence of the working capital of the firm. The firm may be required to borrow which may lead to pay certain amount of interest on the borrowings. </a:t>
            </a:r>
          </a:p>
          <a:p>
            <a:pPr algn="just"/>
            <a:r>
              <a:rPr lang="en-US" sz="2800" dirty="0"/>
              <a:t>The interest which is paid by the firm due to the borrowings in order to meet the shortage of working capital is known as capital cost of receivables.</a:t>
            </a:r>
          </a:p>
          <a:p>
            <a:pPr algn="just"/>
            <a:r>
              <a:rPr lang="en-US" sz="2800" dirty="0"/>
              <a:t> </a:t>
            </a:r>
            <a:r>
              <a:rPr lang="en-US" sz="2800" b="1" dirty="0"/>
              <a:t>Administrative cost</a:t>
            </a:r>
            <a:endParaRPr lang="en-US" sz="2800" dirty="0"/>
          </a:p>
          <a:p>
            <a:pPr algn="just"/>
            <a:r>
              <a:rPr lang="en-US" sz="2800" dirty="0"/>
              <a:t>Cost of maintaining the receivables.</a:t>
            </a:r>
          </a:p>
          <a:p>
            <a:pPr algn="just"/>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62000" y="1360678"/>
            <a:ext cx="10591799" cy="3877985"/>
          </a:xfrm>
        </p:spPr>
        <p:txBody>
          <a:bodyPr/>
          <a:lstStyle/>
          <a:p>
            <a:pPr algn="just"/>
            <a:r>
              <a:rPr lang="en-US" sz="3600" b="1" dirty="0"/>
              <a:t>Collection cost</a:t>
            </a:r>
            <a:endParaRPr lang="en-US" sz="3600" dirty="0"/>
          </a:p>
          <a:p>
            <a:pPr algn="just"/>
            <a:r>
              <a:rPr lang="en-US" sz="3600" dirty="0"/>
              <a:t>Whatever the cost incurred for the collection of the receivables are known as collection cost.</a:t>
            </a:r>
          </a:p>
          <a:p>
            <a:pPr algn="just"/>
            <a:r>
              <a:rPr lang="en-US" sz="3600" b="1" dirty="0"/>
              <a:t>Defaulting cost</a:t>
            </a:r>
            <a:endParaRPr lang="en-US" sz="3600" dirty="0"/>
          </a:p>
          <a:p>
            <a:pPr algn="just"/>
            <a:r>
              <a:rPr lang="en-US" sz="3600" dirty="0"/>
              <a:t>This may arise due to defaulters and the cost is in other words as cost of bad debts and so on.</a:t>
            </a:r>
          </a:p>
          <a:p>
            <a:pPr algn="just"/>
            <a:endParaRPr lang="en-US"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1" y="457200"/>
            <a:ext cx="8072119" cy="369332"/>
          </a:xfrm>
        </p:spPr>
        <p:txBody>
          <a:bodyPr/>
          <a:lstStyle/>
          <a:p>
            <a:r>
              <a:rPr lang="en-US" b="1" dirty="0"/>
              <a:t>Factors Affecting the Accounts Receivables</a:t>
            </a:r>
            <a:endParaRPr lang="en-US" dirty="0"/>
          </a:p>
        </p:txBody>
      </p:sp>
      <p:sp>
        <p:nvSpPr>
          <p:cNvPr id="3" name="Text Placeholder 2"/>
          <p:cNvSpPr>
            <a:spLocks noGrp="1"/>
          </p:cNvSpPr>
          <p:nvPr>
            <p:ph type="body" idx="1"/>
          </p:nvPr>
        </p:nvSpPr>
        <p:spPr>
          <a:xfrm>
            <a:off x="533400" y="1066800"/>
            <a:ext cx="11353800" cy="6032421"/>
          </a:xfrm>
        </p:spPr>
        <p:txBody>
          <a:bodyPr/>
          <a:lstStyle/>
          <a:p>
            <a:pPr algn="just"/>
            <a:r>
              <a:rPr lang="en-US" sz="2800" dirty="0" err="1"/>
              <a:t>i</a:t>
            </a:r>
            <a:r>
              <a:rPr lang="en-US" sz="2800" dirty="0"/>
              <a:t>) </a:t>
            </a:r>
            <a:r>
              <a:rPr lang="en-US" sz="2800" b="1" dirty="0"/>
              <a:t>Level of sales</a:t>
            </a:r>
            <a:endParaRPr lang="en-US" sz="2800" dirty="0"/>
          </a:p>
          <a:p>
            <a:pPr algn="just"/>
            <a:r>
              <a:rPr lang="en-US" sz="2800" dirty="0"/>
              <a:t>The volume of sales is the best indicator of accounts receivables. It differs from one firm to another.</a:t>
            </a:r>
          </a:p>
          <a:p>
            <a:pPr algn="just"/>
            <a:r>
              <a:rPr lang="en-US" sz="2800" dirty="0"/>
              <a:t>ii) </a:t>
            </a:r>
            <a:r>
              <a:rPr lang="en-US" sz="2800" b="1" dirty="0"/>
              <a:t>Credit policies</a:t>
            </a:r>
            <a:endParaRPr lang="en-US" sz="2800" dirty="0"/>
          </a:p>
          <a:p>
            <a:pPr algn="just"/>
            <a:r>
              <a:rPr lang="en-US" sz="2800" dirty="0"/>
              <a:t>The credit policies are another major force of determinant in deciding the size of the accounts receivable. There are two types of credit policies </a:t>
            </a:r>
            <a:r>
              <a:rPr lang="en-US" sz="2800" dirty="0" err="1"/>
              <a:t>viz</a:t>
            </a:r>
            <a:r>
              <a:rPr lang="en-US" sz="2800" dirty="0"/>
              <a:t> lenient and stringent credit policies.</a:t>
            </a:r>
          </a:p>
          <a:p>
            <a:pPr lvl="1" algn="just"/>
            <a:r>
              <a:rPr lang="en-US" sz="2800" b="1" dirty="0"/>
              <a:t>Lenient credit policy</a:t>
            </a:r>
            <a:endParaRPr lang="en-US" sz="2800" dirty="0"/>
          </a:p>
          <a:p>
            <a:pPr lvl="1" algn="just"/>
            <a:r>
              <a:rPr lang="en-US" sz="2800" dirty="0"/>
              <a:t>Enhances the volume of the accounts receivable due to liberal terms of the trade which normally encourage the buyers to buy more and more.</a:t>
            </a:r>
          </a:p>
          <a:p>
            <a:pPr lvl="1" algn="just"/>
            <a:r>
              <a:rPr lang="en-US" sz="2800" b="1" dirty="0"/>
              <a:t>Stringent credit policy</a:t>
            </a:r>
            <a:endParaRPr lang="en-US" sz="2800" dirty="0"/>
          </a:p>
          <a:p>
            <a:pPr lvl="1" algn="just"/>
            <a:r>
              <a:rPr lang="en-US" sz="2800" dirty="0"/>
              <a:t>It curtails the motive buying the goods on credit due stiff terms of the trade put forth by the supplier unlike the earlier.</a:t>
            </a:r>
          </a:p>
          <a:p>
            <a:pPr algn="just"/>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9941" y="381000"/>
            <a:ext cx="8072119" cy="369332"/>
          </a:xfrm>
        </p:spPr>
        <p:txBody>
          <a:bodyPr/>
          <a:lstStyle/>
          <a:p>
            <a:r>
              <a:rPr lang="en-US" b="1" dirty="0"/>
              <a:t>Factors Affecting the Accounts Receivables</a:t>
            </a:r>
            <a:endParaRPr lang="en-US" dirty="0"/>
          </a:p>
        </p:txBody>
      </p:sp>
      <p:sp>
        <p:nvSpPr>
          <p:cNvPr id="3" name="Text Placeholder 2"/>
          <p:cNvSpPr>
            <a:spLocks noGrp="1"/>
          </p:cNvSpPr>
          <p:nvPr>
            <p:ph type="body" idx="1"/>
          </p:nvPr>
        </p:nvSpPr>
        <p:spPr>
          <a:xfrm>
            <a:off x="228600" y="1360679"/>
            <a:ext cx="11277599" cy="4431983"/>
          </a:xfrm>
        </p:spPr>
        <p:txBody>
          <a:bodyPr/>
          <a:lstStyle/>
          <a:p>
            <a:pPr algn="just"/>
            <a:r>
              <a:rPr lang="en-US" sz="2800" dirty="0"/>
              <a:t>iii) </a:t>
            </a:r>
            <a:r>
              <a:rPr lang="en-US" sz="2800" b="1" dirty="0"/>
              <a:t>Terms of trade</a:t>
            </a:r>
            <a:endParaRPr lang="en-US" sz="2800" dirty="0"/>
          </a:p>
          <a:p>
            <a:pPr algn="just"/>
            <a:r>
              <a:rPr lang="en-US" sz="2800" dirty="0"/>
              <a:t>The terms of the trade are normally bifurcated into two categories </a:t>
            </a:r>
            <a:r>
              <a:rPr lang="en-US" sz="2800" dirty="0" err="1"/>
              <a:t>viz</a:t>
            </a:r>
            <a:r>
              <a:rPr lang="en-US" sz="2800" dirty="0"/>
              <a:t> credit period and cash discount</a:t>
            </a:r>
          </a:p>
          <a:p>
            <a:pPr algn="just"/>
            <a:r>
              <a:rPr lang="en-US" sz="2800" b="1" dirty="0"/>
              <a:t>Credit period</a:t>
            </a:r>
            <a:endParaRPr lang="en-US" sz="2800" dirty="0"/>
          </a:p>
          <a:p>
            <a:pPr algn="just"/>
            <a:r>
              <a:rPr lang="en-US" sz="2800" dirty="0"/>
              <a:t>Higher the credit period will lead to more volume of receivables, on the other side that will lead to greater volume of debts from the side of buyers.</a:t>
            </a:r>
          </a:p>
          <a:p>
            <a:pPr algn="just"/>
            <a:r>
              <a:rPr lang="en-US" sz="2800" b="1" dirty="0"/>
              <a:t>Cash discount</a:t>
            </a:r>
            <a:endParaRPr lang="en-US" sz="2800" dirty="0"/>
          </a:p>
          <a:p>
            <a:pPr algn="just"/>
            <a:r>
              <a:rPr lang="en-US" sz="2800" dirty="0"/>
              <a:t>If the discount on sales is more, that will enhance the volume of sales on the other hand that will affect the income of the enterprise. </a:t>
            </a:r>
          </a:p>
          <a:p>
            <a:pPr algn="just"/>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11429999" cy="861774"/>
          </a:xfrm>
        </p:spPr>
        <p:txBody>
          <a:bodyPr/>
          <a:lstStyle/>
          <a:p>
            <a:r>
              <a:rPr lang="en-US" sz="2800" b="1" dirty="0"/>
              <a:t>Process involved in the Accounts receivable management?</a:t>
            </a:r>
            <a:br>
              <a:rPr lang="en-US" sz="2800" b="1" dirty="0"/>
            </a:br>
            <a:endParaRPr lang="en-US" sz="2800" b="1" dirty="0"/>
          </a:p>
        </p:txBody>
      </p:sp>
      <p:sp>
        <p:nvSpPr>
          <p:cNvPr id="3" name="Text Placeholder 2"/>
          <p:cNvSpPr>
            <a:spLocks noGrp="1"/>
          </p:cNvSpPr>
          <p:nvPr>
            <p:ph type="body" idx="1"/>
          </p:nvPr>
        </p:nvSpPr>
        <p:spPr>
          <a:xfrm>
            <a:off x="457200" y="1143000"/>
            <a:ext cx="11429999" cy="4695825"/>
          </a:xfrm>
        </p:spPr>
        <p:txBody>
          <a:bodyPr/>
          <a:lstStyle/>
          <a:p>
            <a:pPr algn="just"/>
            <a:r>
              <a:rPr lang="en-US" sz="3200" b="1" dirty="0"/>
              <a:t>a. Credit rating </a:t>
            </a:r>
            <a:r>
              <a:rPr lang="en-US" sz="3200" b="1" dirty="0" err="1"/>
              <a:t>i.e</a:t>
            </a:r>
            <a:r>
              <a:rPr lang="en-US" sz="3200" b="1" dirty="0"/>
              <a:t> the paying ability of the customers shall be reviewed before agreeing to any terms and conditions</a:t>
            </a:r>
          </a:p>
          <a:p>
            <a:pPr algn="just"/>
            <a:r>
              <a:rPr lang="en-US" sz="3200" b="1" dirty="0"/>
              <a:t>b. Continuously monitoring any risk of non-payment or delay in receiving the payments</a:t>
            </a:r>
          </a:p>
          <a:p>
            <a:pPr algn="just"/>
            <a:r>
              <a:rPr lang="en-US" sz="3200" b="1" dirty="0"/>
              <a:t>c. Customer relations should be maintained and thus to reduce the bad debts</a:t>
            </a:r>
          </a:p>
          <a:p>
            <a:pPr algn="just"/>
            <a:r>
              <a:rPr lang="en-US" sz="3200" b="1" dirty="0"/>
              <a:t>d. Addressing the complaints of the customers</a:t>
            </a:r>
          </a:p>
          <a:p>
            <a:pPr algn="just"/>
            <a:r>
              <a:rPr lang="en-US" sz="3200" b="1" dirty="0"/>
              <a:t>e. After receiving the payments, the balances in the particular account receivable should be reduced</a:t>
            </a:r>
          </a:p>
          <a:p>
            <a:pPr algn="just"/>
            <a:r>
              <a:rPr lang="en-US" sz="3200" b="1" dirty="0"/>
              <a:t>f. Preventing any bad debts.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E5B6E"/>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TotalTime>
  <Words>715</Words>
  <Application>Microsoft Office PowerPoint</Application>
  <PresentationFormat>Widescreen</PresentationFormat>
  <Paragraphs>66</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Times New Roman</vt:lpstr>
      <vt:lpstr>Wingdings 2</vt:lpstr>
      <vt:lpstr>Office Theme</vt:lpstr>
      <vt:lpstr>Receivables management</vt:lpstr>
      <vt:lpstr>PowerPoint Presentation</vt:lpstr>
      <vt:lpstr>PowerPoint Presentation</vt:lpstr>
      <vt:lpstr>OBJECTIVES OF RECEIVABLES MANAGEMENT</vt:lpstr>
      <vt:lpstr>Cost of Maintaining the Accounts Receivables</vt:lpstr>
      <vt:lpstr>PowerPoint Presentation</vt:lpstr>
      <vt:lpstr>Factors Affecting the Accounts Receivables</vt:lpstr>
      <vt:lpstr>Factors Affecting the Accounts Receivables</vt:lpstr>
      <vt:lpstr>Process involved in the Accounts receivable management? </vt:lpstr>
      <vt:lpstr>TRADE CREDIT VS.</vt:lpstr>
      <vt:lpstr>THE 5 C’S OF CREDIT ANALYSIS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Receivables management</dc:title>
  <dc:creator>Manish</dc:creator>
  <cp:lastModifiedBy>Manish Dadhich</cp:lastModifiedBy>
  <cp:revision>7</cp:revision>
  <dcterms:created xsi:type="dcterms:W3CDTF">2018-10-13T07:11:28Z</dcterms:created>
  <dcterms:modified xsi:type="dcterms:W3CDTF">2023-03-02T02:47:00Z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2012-08-09T00:00:00Z</vt:filetime>
  </property>
  <property fmtid="{D5CDD505-2E9C-101B-9397-08002B2CF9AE}" pid="3" name="Creator">
    <vt:lpwstr>Microsoft® Office PowerPoint® 2007</vt:lpwstr>
  </property>
  <property fmtid="{D5CDD505-2E9C-101B-9397-08002B2CF9AE}" pid="4" name="LastSaved">
    <vt:filetime>2018-10-13T00:00:00Z</vt:filetime>
  </property>
</Properties>
</file>