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6" r:id="rId10"/>
    <p:sldId id="267" r:id="rId11"/>
    <p:sldId id="265" r:id="rId12"/>
    <p:sldId id="269" r:id="rId13"/>
    <p:sldId id="270" r:id="rId14"/>
    <p:sldId id="271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E9415D-80B2-4B8D-BEBD-7637B84B961C}" type="doc">
      <dgm:prSet loTypeId="urn:microsoft.com/office/officeart/2005/8/layout/chevron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73DB69F1-6CA5-48F7-80B2-D54D9DFAC9CD}">
      <dgm:prSet phldrT="[Text]"/>
      <dgm:spPr/>
      <dgm:t>
        <a:bodyPr/>
        <a:lstStyle/>
        <a:p>
          <a:r>
            <a:rPr lang="en-IN" dirty="0" smtClean="0"/>
            <a:t>1.</a:t>
          </a:r>
          <a:endParaRPr lang="en-IN" dirty="0"/>
        </a:p>
      </dgm:t>
    </dgm:pt>
    <dgm:pt modelId="{3E12BA07-65EA-4C10-85D4-B9E9C78DBC94}" type="parTrans" cxnId="{C7D02F43-CA2D-4A0C-8E93-DE78A1F6D27B}">
      <dgm:prSet/>
      <dgm:spPr/>
      <dgm:t>
        <a:bodyPr/>
        <a:lstStyle/>
        <a:p>
          <a:endParaRPr lang="en-IN"/>
        </a:p>
      </dgm:t>
    </dgm:pt>
    <dgm:pt modelId="{01C7497E-4671-446C-A13F-ADEAF7A5FA2B}" type="sibTrans" cxnId="{C7D02F43-CA2D-4A0C-8E93-DE78A1F6D27B}">
      <dgm:prSet/>
      <dgm:spPr/>
      <dgm:t>
        <a:bodyPr/>
        <a:lstStyle/>
        <a:p>
          <a:endParaRPr lang="en-IN"/>
        </a:p>
      </dgm:t>
    </dgm:pt>
    <dgm:pt modelId="{00C1D478-A88A-4009-9310-F65E4599E5FB}">
      <dgm:prSet phldrT="[Text]"/>
      <dgm:spPr/>
      <dgm:t>
        <a:bodyPr/>
        <a:lstStyle/>
        <a:p>
          <a:r>
            <a:rPr lang="en-IN" dirty="0" smtClean="0"/>
            <a:t>Submission of </a:t>
          </a:r>
          <a:r>
            <a:rPr lang="en-IN" b="1" dirty="0" smtClean="0"/>
            <a:t>Letter of Application </a:t>
          </a:r>
          <a:r>
            <a:rPr lang="en-IN" dirty="0" smtClean="0"/>
            <a:t>along with the necessary documents.</a:t>
          </a:r>
          <a:endParaRPr lang="en-IN" dirty="0"/>
        </a:p>
      </dgm:t>
    </dgm:pt>
    <dgm:pt modelId="{0FADF152-5BEB-4653-B893-C59188DD698F}" type="parTrans" cxnId="{F04CBE88-E0B8-419B-A7F9-B3270EC5A7F8}">
      <dgm:prSet/>
      <dgm:spPr/>
      <dgm:t>
        <a:bodyPr/>
        <a:lstStyle/>
        <a:p>
          <a:endParaRPr lang="en-IN"/>
        </a:p>
      </dgm:t>
    </dgm:pt>
    <dgm:pt modelId="{804AB034-FC11-4BEE-9167-707071805605}" type="sibTrans" cxnId="{F04CBE88-E0B8-419B-A7F9-B3270EC5A7F8}">
      <dgm:prSet/>
      <dgm:spPr/>
      <dgm:t>
        <a:bodyPr/>
        <a:lstStyle/>
        <a:p>
          <a:endParaRPr lang="en-IN"/>
        </a:p>
      </dgm:t>
    </dgm:pt>
    <dgm:pt modelId="{4CDA2FD8-F7D3-4E84-9D72-E63D5FDBF111}">
      <dgm:prSet phldrT="[Text]"/>
      <dgm:spPr/>
      <dgm:t>
        <a:bodyPr/>
        <a:lstStyle/>
        <a:p>
          <a:r>
            <a:rPr lang="en-IN" dirty="0" smtClean="0"/>
            <a:t>2.</a:t>
          </a:r>
          <a:endParaRPr lang="en-IN" dirty="0"/>
        </a:p>
      </dgm:t>
    </dgm:pt>
    <dgm:pt modelId="{F25CADEB-4E85-4886-AD3F-F5AD8FD6F484}" type="parTrans" cxnId="{6E139CE2-70AA-44D6-97BE-A7CCA7500544}">
      <dgm:prSet/>
      <dgm:spPr/>
      <dgm:t>
        <a:bodyPr/>
        <a:lstStyle/>
        <a:p>
          <a:endParaRPr lang="en-IN"/>
        </a:p>
      </dgm:t>
    </dgm:pt>
    <dgm:pt modelId="{1C028779-BA40-4374-A8C8-2DA9354C5CA7}" type="sibTrans" cxnId="{6E139CE2-70AA-44D6-97BE-A7CCA7500544}">
      <dgm:prSet/>
      <dgm:spPr/>
      <dgm:t>
        <a:bodyPr/>
        <a:lstStyle/>
        <a:p>
          <a:endParaRPr lang="en-IN"/>
        </a:p>
      </dgm:t>
    </dgm:pt>
    <dgm:pt modelId="{1B71EF1E-D87D-4097-A05E-5302851FC592}">
      <dgm:prSet phldrT="[Text]"/>
      <dgm:spPr/>
      <dgm:t>
        <a:bodyPr/>
        <a:lstStyle/>
        <a:p>
          <a:r>
            <a:rPr lang="en-IN" b="1" dirty="0" smtClean="0"/>
            <a:t>Paymen</a:t>
          </a:r>
          <a:r>
            <a:rPr lang="en-IN" dirty="0" smtClean="0"/>
            <a:t>t of </a:t>
          </a:r>
          <a:r>
            <a:rPr lang="en-IN" b="0" dirty="0" smtClean="0"/>
            <a:t>Listing</a:t>
          </a:r>
          <a:r>
            <a:rPr lang="en-IN" b="1" dirty="0" smtClean="0"/>
            <a:t> Fees</a:t>
          </a:r>
          <a:r>
            <a:rPr lang="en-IN" b="0" dirty="0" smtClean="0"/>
            <a:t>.</a:t>
          </a:r>
          <a:endParaRPr lang="en-IN" dirty="0"/>
        </a:p>
      </dgm:t>
    </dgm:pt>
    <dgm:pt modelId="{FDDAAC36-4448-44FA-9913-6078D80E7479}" type="parTrans" cxnId="{67640286-9BCE-41CC-A182-461BB2CE5400}">
      <dgm:prSet/>
      <dgm:spPr/>
      <dgm:t>
        <a:bodyPr/>
        <a:lstStyle/>
        <a:p>
          <a:endParaRPr lang="en-IN"/>
        </a:p>
      </dgm:t>
    </dgm:pt>
    <dgm:pt modelId="{F70006AC-3C36-4F45-863E-3FF8DB0FE041}" type="sibTrans" cxnId="{67640286-9BCE-41CC-A182-461BB2CE5400}">
      <dgm:prSet/>
      <dgm:spPr/>
      <dgm:t>
        <a:bodyPr/>
        <a:lstStyle/>
        <a:p>
          <a:endParaRPr lang="en-IN"/>
        </a:p>
      </dgm:t>
    </dgm:pt>
    <dgm:pt modelId="{80351A68-834E-4421-8151-75406FF5B9DD}">
      <dgm:prSet phldrT="[Text]"/>
      <dgm:spPr/>
      <dgm:t>
        <a:bodyPr/>
        <a:lstStyle/>
        <a:p>
          <a:r>
            <a:rPr lang="en-IN" dirty="0" smtClean="0"/>
            <a:t>3.</a:t>
          </a:r>
          <a:endParaRPr lang="en-IN" dirty="0"/>
        </a:p>
      </dgm:t>
    </dgm:pt>
    <dgm:pt modelId="{6C7D2E75-BA59-4822-91F2-3D51DD9B8F45}" type="parTrans" cxnId="{4E338670-D9F4-431C-BB65-501E9D469A8A}">
      <dgm:prSet/>
      <dgm:spPr/>
      <dgm:t>
        <a:bodyPr/>
        <a:lstStyle/>
        <a:p>
          <a:endParaRPr lang="en-IN"/>
        </a:p>
      </dgm:t>
    </dgm:pt>
    <dgm:pt modelId="{F52408AA-618D-4600-BB51-8854ECCACC8B}" type="sibTrans" cxnId="{4E338670-D9F4-431C-BB65-501E9D469A8A}">
      <dgm:prSet/>
      <dgm:spPr/>
      <dgm:t>
        <a:bodyPr/>
        <a:lstStyle/>
        <a:p>
          <a:endParaRPr lang="en-IN"/>
        </a:p>
      </dgm:t>
    </dgm:pt>
    <dgm:pt modelId="{CEE4E998-E224-451D-86BA-89CB47C3F634}">
      <dgm:prSet phldrT="[Text]"/>
      <dgm:spPr/>
      <dgm:t>
        <a:bodyPr/>
        <a:lstStyle/>
        <a:p>
          <a:r>
            <a:rPr lang="en-IN" b="1" dirty="0" smtClean="0"/>
            <a:t>Collection</a:t>
          </a:r>
          <a:r>
            <a:rPr lang="en-IN" dirty="0" smtClean="0"/>
            <a:t> of Listing Fees.-</a:t>
          </a:r>
          <a:r>
            <a:rPr lang="en-IN" b="1" dirty="0" smtClean="0"/>
            <a:t>HDFC</a:t>
          </a:r>
          <a:r>
            <a:rPr lang="en-IN" dirty="0" smtClean="0"/>
            <a:t> Bank</a:t>
          </a:r>
          <a:endParaRPr lang="en-IN" dirty="0"/>
        </a:p>
      </dgm:t>
    </dgm:pt>
    <dgm:pt modelId="{A79188D1-22BA-4C91-9235-72F47F5F13B2}" type="parTrans" cxnId="{F2274781-DF97-4C7B-8076-9BDEB1B546D3}">
      <dgm:prSet/>
      <dgm:spPr/>
      <dgm:t>
        <a:bodyPr/>
        <a:lstStyle/>
        <a:p>
          <a:endParaRPr lang="en-IN"/>
        </a:p>
      </dgm:t>
    </dgm:pt>
    <dgm:pt modelId="{72ECE6B3-1F55-42A1-B934-35BF484FA56D}" type="sibTrans" cxnId="{F2274781-DF97-4C7B-8076-9BDEB1B546D3}">
      <dgm:prSet/>
      <dgm:spPr/>
      <dgm:t>
        <a:bodyPr/>
        <a:lstStyle/>
        <a:p>
          <a:endParaRPr lang="en-IN"/>
        </a:p>
      </dgm:t>
    </dgm:pt>
    <dgm:pt modelId="{3ED5094C-D25B-4A5A-B45D-912DA818FDCC}" type="pres">
      <dgm:prSet presAssocID="{86E9415D-80B2-4B8D-BEBD-7637B84B961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6631A651-1276-4E87-BFC0-E9CF85733F1F}" type="pres">
      <dgm:prSet presAssocID="{73DB69F1-6CA5-48F7-80B2-D54D9DFAC9CD}" presName="composite" presStyleCnt="0"/>
      <dgm:spPr/>
    </dgm:pt>
    <dgm:pt modelId="{9C0D9BB5-B4FD-434D-95F6-D2415DAC8060}" type="pres">
      <dgm:prSet presAssocID="{73DB69F1-6CA5-48F7-80B2-D54D9DFAC9C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010BA93-9FC4-4672-9A1E-290FD910C50C}" type="pres">
      <dgm:prSet presAssocID="{73DB69F1-6CA5-48F7-80B2-D54D9DFAC9C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75E129D-1C09-4051-BA57-E969299F0BBF}" type="pres">
      <dgm:prSet presAssocID="{01C7497E-4671-446C-A13F-ADEAF7A5FA2B}" presName="sp" presStyleCnt="0"/>
      <dgm:spPr/>
    </dgm:pt>
    <dgm:pt modelId="{6C5196B1-37B1-452F-A643-5437C6CA7C09}" type="pres">
      <dgm:prSet presAssocID="{4CDA2FD8-F7D3-4E84-9D72-E63D5FDBF111}" presName="composite" presStyleCnt="0"/>
      <dgm:spPr/>
    </dgm:pt>
    <dgm:pt modelId="{37DD9DCD-3CB3-41DF-B710-1DDF57CEF69F}" type="pres">
      <dgm:prSet presAssocID="{4CDA2FD8-F7D3-4E84-9D72-E63D5FDBF11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D46DD13-C3F3-4C16-9872-435078184847}" type="pres">
      <dgm:prSet presAssocID="{4CDA2FD8-F7D3-4E84-9D72-E63D5FDBF11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A1EF478-ACE2-4360-BF0C-7D1021E31540}" type="pres">
      <dgm:prSet presAssocID="{1C028779-BA40-4374-A8C8-2DA9354C5CA7}" presName="sp" presStyleCnt="0"/>
      <dgm:spPr/>
    </dgm:pt>
    <dgm:pt modelId="{4CA1CAA1-9212-4B01-9643-ABAA8FB5BF14}" type="pres">
      <dgm:prSet presAssocID="{80351A68-834E-4421-8151-75406FF5B9DD}" presName="composite" presStyleCnt="0"/>
      <dgm:spPr/>
    </dgm:pt>
    <dgm:pt modelId="{DD08DE5F-056A-4DA7-AFA5-3002B6254579}" type="pres">
      <dgm:prSet presAssocID="{80351A68-834E-4421-8151-75406FF5B9D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E1DE01C-7717-44AE-9057-5AB1CFA2A72E}" type="pres">
      <dgm:prSet presAssocID="{80351A68-834E-4421-8151-75406FF5B9D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C7D02F43-CA2D-4A0C-8E93-DE78A1F6D27B}" srcId="{86E9415D-80B2-4B8D-BEBD-7637B84B961C}" destId="{73DB69F1-6CA5-48F7-80B2-D54D9DFAC9CD}" srcOrd="0" destOrd="0" parTransId="{3E12BA07-65EA-4C10-85D4-B9E9C78DBC94}" sibTransId="{01C7497E-4671-446C-A13F-ADEAF7A5FA2B}"/>
    <dgm:cxn modelId="{60D0611F-867A-4B6C-9888-376C39979B72}" type="presOf" srcId="{73DB69F1-6CA5-48F7-80B2-D54D9DFAC9CD}" destId="{9C0D9BB5-B4FD-434D-95F6-D2415DAC8060}" srcOrd="0" destOrd="0" presId="urn:microsoft.com/office/officeart/2005/8/layout/chevron2"/>
    <dgm:cxn modelId="{24B0C68D-9806-4C19-9DFE-DE4207BE1188}" type="presOf" srcId="{80351A68-834E-4421-8151-75406FF5B9DD}" destId="{DD08DE5F-056A-4DA7-AFA5-3002B6254579}" srcOrd="0" destOrd="0" presId="urn:microsoft.com/office/officeart/2005/8/layout/chevron2"/>
    <dgm:cxn modelId="{407FE690-6C1E-4D86-8CA7-41C73224F134}" type="presOf" srcId="{1B71EF1E-D87D-4097-A05E-5302851FC592}" destId="{4D46DD13-C3F3-4C16-9872-435078184847}" srcOrd="0" destOrd="0" presId="urn:microsoft.com/office/officeart/2005/8/layout/chevron2"/>
    <dgm:cxn modelId="{67640286-9BCE-41CC-A182-461BB2CE5400}" srcId="{4CDA2FD8-F7D3-4E84-9D72-E63D5FDBF111}" destId="{1B71EF1E-D87D-4097-A05E-5302851FC592}" srcOrd="0" destOrd="0" parTransId="{FDDAAC36-4448-44FA-9913-6078D80E7479}" sibTransId="{F70006AC-3C36-4F45-863E-3FF8DB0FE041}"/>
    <dgm:cxn modelId="{F04CBE88-E0B8-419B-A7F9-B3270EC5A7F8}" srcId="{73DB69F1-6CA5-48F7-80B2-D54D9DFAC9CD}" destId="{00C1D478-A88A-4009-9310-F65E4599E5FB}" srcOrd="0" destOrd="0" parTransId="{0FADF152-5BEB-4653-B893-C59188DD698F}" sibTransId="{804AB034-FC11-4BEE-9167-707071805605}"/>
    <dgm:cxn modelId="{F2274781-DF97-4C7B-8076-9BDEB1B546D3}" srcId="{80351A68-834E-4421-8151-75406FF5B9DD}" destId="{CEE4E998-E224-451D-86BA-89CB47C3F634}" srcOrd="0" destOrd="0" parTransId="{A79188D1-22BA-4C91-9235-72F47F5F13B2}" sibTransId="{72ECE6B3-1F55-42A1-B934-35BF484FA56D}"/>
    <dgm:cxn modelId="{52EC7738-6E8C-4463-84B5-E85CB8AD783A}" type="presOf" srcId="{86E9415D-80B2-4B8D-BEBD-7637B84B961C}" destId="{3ED5094C-D25B-4A5A-B45D-912DA818FDCC}" srcOrd="0" destOrd="0" presId="urn:microsoft.com/office/officeart/2005/8/layout/chevron2"/>
    <dgm:cxn modelId="{1DDD613A-CD04-4837-9631-D9DFFFC5F5C0}" type="presOf" srcId="{CEE4E998-E224-451D-86BA-89CB47C3F634}" destId="{EE1DE01C-7717-44AE-9057-5AB1CFA2A72E}" srcOrd="0" destOrd="0" presId="urn:microsoft.com/office/officeart/2005/8/layout/chevron2"/>
    <dgm:cxn modelId="{0DF73FAF-4671-4AC1-BAA6-64A5DD4181CA}" type="presOf" srcId="{00C1D478-A88A-4009-9310-F65E4599E5FB}" destId="{5010BA93-9FC4-4672-9A1E-290FD910C50C}" srcOrd="0" destOrd="0" presId="urn:microsoft.com/office/officeart/2005/8/layout/chevron2"/>
    <dgm:cxn modelId="{6E139CE2-70AA-44D6-97BE-A7CCA7500544}" srcId="{86E9415D-80B2-4B8D-BEBD-7637B84B961C}" destId="{4CDA2FD8-F7D3-4E84-9D72-E63D5FDBF111}" srcOrd="1" destOrd="0" parTransId="{F25CADEB-4E85-4886-AD3F-F5AD8FD6F484}" sibTransId="{1C028779-BA40-4374-A8C8-2DA9354C5CA7}"/>
    <dgm:cxn modelId="{4E338670-D9F4-431C-BB65-501E9D469A8A}" srcId="{86E9415D-80B2-4B8D-BEBD-7637B84B961C}" destId="{80351A68-834E-4421-8151-75406FF5B9DD}" srcOrd="2" destOrd="0" parTransId="{6C7D2E75-BA59-4822-91F2-3D51DD9B8F45}" sibTransId="{F52408AA-618D-4600-BB51-8854ECCACC8B}"/>
    <dgm:cxn modelId="{D0E11237-7F08-4765-B906-A333B79E8211}" type="presOf" srcId="{4CDA2FD8-F7D3-4E84-9D72-E63D5FDBF111}" destId="{37DD9DCD-3CB3-41DF-B710-1DDF57CEF69F}" srcOrd="0" destOrd="0" presId="urn:microsoft.com/office/officeart/2005/8/layout/chevron2"/>
    <dgm:cxn modelId="{98927CD8-ACB8-40DF-B233-17DBB3F5BB14}" type="presParOf" srcId="{3ED5094C-D25B-4A5A-B45D-912DA818FDCC}" destId="{6631A651-1276-4E87-BFC0-E9CF85733F1F}" srcOrd="0" destOrd="0" presId="urn:microsoft.com/office/officeart/2005/8/layout/chevron2"/>
    <dgm:cxn modelId="{1797F410-0B97-4FEF-A695-8025EC6CFA0E}" type="presParOf" srcId="{6631A651-1276-4E87-BFC0-E9CF85733F1F}" destId="{9C0D9BB5-B4FD-434D-95F6-D2415DAC8060}" srcOrd="0" destOrd="0" presId="urn:microsoft.com/office/officeart/2005/8/layout/chevron2"/>
    <dgm:cxn modelId="{42879585-958E-43C8-B046-22B73D999FC3}" type="presParOf" srcId="{6631A651-1276-4E87-BFC0-E9CF85733F1F}" destId="{5010BA93-9FC4-4672-9A1E-290FD910C50C}" srcOrd="1" destOrd="0" presId="urn:microsoft.com/office/officeart/2005/8/layout/chevron2"/>
    <dgm:cxn modelId="{F9A15B0F-BF2D-4D0C-8E00-EFBC4D4FFE10}" type="presParOf" srcId="{3ED5094C-D25B-4A5A-B45D-912DA818FDCC}" destId="{275E129D-1C09-4051-BA57-E969299F0BBF}" srcOrd="1" destOrd="0" presId="urn:microsoft.com/office/officeart/2005/8/layout/chevron2"/>
    <dgm:cxn modelId="{B9A25029-5ED1-448F-B4DC-96C862416728}" type="presParOf" srcId="{3ED5094C-D25B-4A5A-B45D-912DA818FDCC}" destId="{6C5196B1-37B1-452F-A643-5437C6CA7C09}" srcOrd="2" destOrd="0" presId="urn:microsoft.com/office/officeart/2005/8/layout/chevron2"/>
    <dgm:cxn modelId="{BA27EA5F-E66A-4507-B0C0-D9FE800AE3A9}" type="presParOf" srcId="{6C5196B1-37B1-452F-A643-5437C6CA7C09}" destId="{37DD9DCD-3CB3-41DF-B710-1DDF57CEF69F}" srcOrd="0" destOrd="0" presId="urn:microsoft.com/office/officeart/2005/8/layout/chevron2"/>
    <dgm:cxn modelId="{78AEC581-A0D9-411F-8641-B1DE6CE0D067}" type="presParOf" srcId="{6C5196B1-37B1-452F-A643-5437C6CA7C09}" destId="{4D46DD13-C3F3-4C16-9872-435078184847}" srcOrd="1" destOrd="0" presId="urn:microsoft.com/office/officeart/2005/8/layout/chevron2"/>
    <dgm:cxn modelId="{A2702B29-64FF-42EF-A029-D21826C07CD2}" type="presParOf" srcId="{3ED5094C-D25B-4A5A-B45D-912DA818FDCC}" destId="{7A1EF478-ACE2-4360-BF0C-7D1021E31540}" srcOrd="3" destOrd="0" presId="urn:microsoft.com/office/officeart/2005/8/layout/chevron2"/>
    <dgm:cxn modelId="{CF7A450B-F19A-4FCA-945E-F52A242C19F8}" type="presParOf" srcId="{3ED5094C-D25B-4A5A-B45D-912DA818FDCC}" destId="{4CA1CAA1-9212-4B01-9643-ABAA8FB5BF14}" srcOrd="4" destOrd="0" presId="urn:microsoft.com/office/officeart/2005/8/layout/chevron2"/>
    <dgm:cxn modelId="{4D798415-9AE8-4097-AB07-8431552A26CB}" type="presParOf" srcId="{4CA1CAA1-9212-4B01-9643-ABAA8FB5BF14}" destId="{DD08DE5F-056A-4DA7-AFA5-3002B6254579}" srcOrd="0" destOrd="0" presId="urn:microsoft.com/office/officeart/2005/8/layout/chevron2"/>
    <dgm:cxn modelId="{768C0E0D-E816-4D39-8E73-9B010CB84CF6}" type="presParOf" srcId="{4CA1CAA1-9212-4B01-9643-ABAA8FB5BF14}" destId="{EE1DE01C-7717-44AE-9057-5AB1CFA2A72E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6A1F26-960D-4812-92E7-0FD56B3959F4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4665DBE6-EDD9-4B7F-906F-689BDF11EA29}">
      <dgm:prSet phldrT="[Text]"/>
      <dgm:spPr/>
      <dgm:t>
        <a:bodyPr/>
        <a:lstStyle/>
        <a:p>
          <a:r>
            <a:rPr lang="en-IN" dirty="0" smtClean="0"/>
            <a:t>4.</a:t>
          </a:r>
          <a:endParaRPr lang="en-IN" dirty="0"/>
        </a:p>
      </dgm:t>
    </dgm:pt>
    <dgm:pt modelId="{63F4BCCB-BEEF-4C5E-8388-46A66F8865E1}" type="parTrans" cxnId="{34AF87E1-DE37-4C49-9AA9-774F6A82AE1F}">
      <dgm:prSet/>
      <dgm:spPr/>
      <dgm:t>
        <a:bodyPr/>
        <a:lstStyle/>
        <a:p>
          <a:endParaRPr lang="en-IN"/>
        </a:p>
      </dgm:t>
    </dgm:pt>
    <dgm:pt modelId="{300A9387-80CA-4C94-AB08-DFC77B6262D2}" type="sibTrans" cxnId="{34AF87E1-DE37-4C49-9AA9-774F6A82AE1F}">
      <dgm:prSet/>
      <dgm:spPr/>
      <dgm:t>
        <a:bodyPr/>
        <a:lstStyle/>
        <a:p>
          <a:endParaRPr lang="en-IN"/>
        </a:p>
      </dgm:t>
    </dgm:pt>
    <dgm:pt modelId="{190672E9-D90D-4294-8484-7591A07204DE}">
      <dgm:prSet/>
      <dgm:spPr/>
      <dgm:t>
        <a:bodyPr/>
        <a:lstStyle/>
        <a:p>
          <a:r>
            <a:rPr lang="en-IN" dirty="0" smtClean="0"/>
            <a:t>Trading </a:t>
          </a:r>
          <a:r>
            <a:rPr lang="en-IN" b="1" dirty="0" smtClean="0"/>
            <a:t>Permission</a:t>
          </a:r>
          <a:r>
            <a:rPr lang="en-IN" dirty="0" smtClean="0"/>
            <a:t> by SEBI.</a:t>
          </a:r>
          <a:endParaRPr lang="en-IN" dirty="0"/>
        </a:p>
      </dgm:t>
    </dgm:pt>
    <dgm:pt modelId="{63629D5E-C657-40A8-A829-C1AB134A4A71}" type="parTrans" cxnId="{D885F6C0-CDA8-45E6-A863-C996D03C540B}">
      <dgm:prSet/>
      <dgm:spPr/>
      <dgm:t>
        <a:bodyPr/>
        <a:lstStyle/>
        <a:p>
          <a:endParaRPr lang="en-IN"/>
        </a:p>
      </dgm:t>
    </dgm:pt>
    <dgm:pt modelId="{152A8B00-0D96-4C56-98C1-8EA883DCB68A}" type="sibTrans" cxnId="{D885F6C0-CDA8-45E6-A863-C996D03C540B}">
      <dgm:prSet/>
      <dgm:spPr/>
      <dgm:t>
        <a:bodyPr/>
        <a:lstStyle/>
        <a:p>
          <a:endParaRPr lang="en-IN"/>
        </a:p>
      </dgm:t>
    </dgm:pt>
    <dgm:pt modelId="{29485D97-6E41-4B49-BB8B-9E3CDA5B7013}">
      <dgm:prSet phldrT="[Text]"/>
      <dgm:spPr/>
      <dgm:t>
        <a:bodyPr/>
        <a:lstStyle/>
        <a:p>
          <a:r>
            <a:rPr lang="en-IN" dirty="0" smtClean="0"/>
            <a:t>5.</a:t>
          </a:r>
          <a:endParaRPr lang="en-IN" dirty="0"/>
        </a:p>
      </dgm:t>
    </dgm:pt>
    <dgm:pt modelId="{B003D047-39FA-427F-9424-EC2CF51F4106}" type="parTrans" cxnId="{91937EFE-2D40-4452-84FC-0049BA220E2F}">
      <dgm:prSet/>
      <dgm:spPr/>
      <dgm:t>
        <a:bodyPr/>
        <a:lstStyle/>
        <a:p>
          <a:endParaRPr lang="en-IN"/>
        </a:p>
      </dgm:t>
    </dgm:pt>
    <dgm:pt modelId="{6215BDCB-BB1C-4C4C-B6C9-61D3ED10E59A}" type="sibTrans" cxnId="{91937EFE-2D40-4452-84FC-0049BA220E2F}">
      <dgm:prSet/>
      <dgm:spPr/>
      <dgm:t>
        <a:bodyPr/>
        <a:lstStyle/>
        <a:p>
          <a:endParaRPr lang="en-IN"/>
        </a:p>
      </dgm:t>
    </dgm:pt>
    <dgm:pt modelId="{5C911931-7CFF-4974-BE80-E276BBB636B3}">
      <dgm:prSet/>
      <dgm:spPr/>
      <dgm:t>
        <a:bodyPr/>
        <a:lstStyle/>
        <a:p>
          <a:r>
            <a:rPr lang="en-IN" dirty="0" smtClean="0"/>
            <a:t>Payment of </a:t>
          </a:r>
          <a:r>
            <a:rPr lang="en-IN" b="1" dirty="0" smtClean="0"/>
            <a:t>1% Security </a:t>
          </a:r>
          <a:r>
            <a:rPr lang="en-IN" dirty="0" smtClean="0"/>
            <a:t>with the designated SE.</a:t>
          </a:r>
          <a:endParaRPr lang="en-IN" dirty="0"/>
        </a:p>
      </dgm:t>
    </dgm:pt>
    <dgm:pt modelId="{ADE3886A-1B0F-4499-8D1B-83EA0AC566FC}" type="parTrans" cxnId="{EE33462C-AD80-4394-9F87-014A8D955B99}">
      <dgm:prSet/>
      <dgm:spPr/>
      <dgm:t>
        <a:bodyPr/>
        <a:lstStyle/>
        <a:p>
          <a:endParaRPr lang="en-IN"/>
        </a:p>
      </dgm:t>
    </dgm:pt>
    <dgm:pt modelId="{7F8956E4-CC5F-4A83-A7CD-76626612A52E}" type="sibTrans" cxnId="{EE33462C-AD80-4394-9F87-014A8D955B99}">
      <dgm:prSet/>
      <dgm:spPr/>
      <dgm:t>
        <a:bodyPr/>
        <a:lstStyle/>
        <a:p>
          <a:endParaRPr lang="en-IN"/>
        </a:p>
      </dgm:t>
    </dgm:pt>
    <dgm:pt modelId="{690D4F43-3D2B-4F6D-9221-3AC0FE395576}">
      <dgm:prSet phldrT="[Text]"/>
      <dgm:spPr/>
      <dgm:t>
        <a:bodyPr/>
        <a:lstStyle/>
        <a:p>
          <a:r>
            <a:rPr lang="en-IN" dirty="0" smtClean="0"/>
            <a:t>6.</a:t>
          </a:r>
          <a:endParaRPr lang="en-IN" dirty="0"/>
        </a:p>
      </dgm:t>
    </dgm:pt>
    <dgm:pt modelId="{33FD742D-1262-4C3C-8861-57CAF4BADAE8}" type="parTrans" cxnId="{07CA1BFE-2B3E-4002-8590-CE456A25EDFA}">
      <dgm:prSet/>
      <dgm:spPr/>
      <dgm:t>
        <a:bodyPr/>
        <a:lstStyle/>
        <a:p>
          <a:endParaRPr lang="en-IN"/>
        </a:p>
      </dgm:t>
    </dgm:pt>
    <dgm:pt modelId="{AB1D9358-54FF-4145-BC60-FF8B44C113FD}" type="sibTrans" cxnId="{07CA1BFE-2B3E-4002-8590-CE456A25EDFA}">
      <dgm:prSet/>
      <dgm:spPr/>
      <dgm:t>
        <a:bodyPr/>
        <a:lstStyle/>
        <a:p>
          <a:endParaRPr lang="en-IN"/>
        </a:p>
      </dgm:t>
    </dgm:pt>
    <dgm:pt modelId="{CE45BB43-5609-483C-8D4C-BBCF59AFE179}">
      <dgm:prSet/>
      <dgm:spPr/>
      <dgm:t>
        <a:bodyPr/>
        <a:lstStyle/>
        <a:p>
          <a:r>
            <a:rPr lang="en-IN" b="1" dirty="0" smtClean="0"/>
            <a:t>Advertisement</a:t>
          </a:r>
          <a:r>
            <a:rPr lang="en-IN" b="0" dirty="0" smtClean="0"/>
            <a:t>.</a:t>
          </a:r>
          <a:endParaRPr lang="en-IN" dirty="0"/>
        </a:p>
      </dgm:t>
    </dgm:pt>
    <dgm:pt modelId="{735ED930-CD83-40C9-A991-109A34267973}" type="parTrans" cxnId="{3FC7E2A7-078C-475E-B0C2-6AC33C8E1D7D}">
      <dgm:prSet/>
      <dgm:spPr/>
      <dgm:t>
        <a:bodyPr/>
        <a:lstStyle/>
        <a:p>
          <a:endParaRPr lang="en-IN"/>
        </a:p>
      </dgm:t>
    </dgm:pt>
    <dgm:pt modelId="{8C4E89E1-32B8-4A67-A921-8908D1557068}" type="sibTrans" cxnId="{3FC7E2A7-078C-475E-B0C2-6AC33C8E1D7D}">
      <dgm:prSet/>
      <dgm:spPr/>
      <dgm:t>
        <a:bodyPr/>
        <a:lstStyle/>
        <a:p>
          <a:endParaRPr lang="en-IN"/>
        </a:p>
      </dgm:t>
    </dgm:pt>
    <dgm:pt modelId="{4C7D4FAD-D1C3-42BB-9AD3-EDCDED0DD49C}" type="pres">
      <dgm:prSet presAssocID="{F56A1F26-960D-4812-92E7-0FD56B3959F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906B88-DE98-4688-9E86-EF21F995AE2F}" type="pres">
      <dgm:prSet presAssocID="{4665DBE6-EDD9-4B7F-906F-689BDF11EA29}" presName="composite" presStyleCnt="0"/>
      <dgm:spPr/>
    </dgm:pt>
    <dgm:pt modelId="{3CB3013C-E28D-4B9A-A64D-DBF841A73834}" type="pres">
      <dgm:prSet presAssocID="{4665DBE6-EDD9-4B7F-906F-689BDF11EA2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BFE714-3B78-4AD8-966D-E4E112D01C6B}" type="pres">
      <dgm:prSet presAssocID="{4665DBE6-EDD9-4B7F-906F-689BDF11EA29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F6501F6-5B45-439C-876E-C8A690C52484}" type="pres">
      <dgm:prSet presAssocID="{300A9387-80CA-4C94-AB08-DFC77B6262D2}" presName="sp" presStyleCnt="0"/>
      <dgm:spPr/>
    </dgm:pt>
    <dgm:pt modelId="{42EC5657-15E0-41F9-835B-C837CCCF8093}" type="pres">
      <dgm:prSet presAssocID="{29485D97-6E41-4B49-BB8B-9E3CDA5B7013}" presName="composite" presStyleCnt="0"/>
      <dgm:spPr/>
    </dgm:pt>
    <dgm:pt modelId="{EF9A5EF3-9244-4DDB-A548-ED8339C631F0}" type="pres">
      <dgm:prSet presAssocID="{29485D97-6E41-4B49-BB8B-9E3CDA5B701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3EC7E9-1126-4AB1-B1FB-1309012CAF87}" type="pres">
      <dgm:prSet presAssocID="{29485D97-6E41-4B49-BB8B-9E3CDA5B701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808CF3A-6A5D-4231-BDDF-20E4FD11D07B}" type="pres">
      <dgm:prSet presAssocID="{6215BDCB-BB1C-4C4C-B6C9-61D3ED10E59A}" presName="sp" presStyleCnt="0"/>
      <dgm:spPr/>
    </dgm:pt>
    <dgm:pt modelId="{763AA7AF-6EE7-47C5-9511-050F0AB1454F}" type="pres">
      <dgm:prSet presAssocID="{690D4F43-3D2B-4F6D-9221-3AC0FE395576}" presName="composite" presStyleCnt="0"/>
      <dgm:spPr/>
    </dgm:pt>
    <dgm:pt modelId="{0F896E81-A9AD-41FD-B687-154A76852C5A}" type="pres">
      <dgm:prSet presAssocID="{690D4F43-3D2B-4F6D-9221-3AC0FE39557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9B06EF3-DDE7-4023-B0E3-E8CB01D328B4}" type="pres">
      <dgm:prSet presAssocID="{690D4F43-3D2B-4F6D-9221-3AC0FE39557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0681E064-BD83-4220-9E99-79FCCF0EA09C}" type="presOf" srcId="{190672E9-D90D-4294-8484-7591A07204DE}" destId="{A9BFE714-3B78-4AD8-966D-E4E112D01C6B}" srcOrd="0" destOrd="0" presId="urn:microsoft.com/office/officeart/2005/8/layout/chevron2"/>
    <dgm:cxn modelId="{91937EFE-2D40-4452-84FC-0049BA220E2F}" srcId="{F56A1F26-960D-4812-92E7-0FD56B3959F4}" destId="{29485D97-6E41-4B49-BB8B-9E3CDA5B7013}" srcOrd="1" destOrd="0" parTransId="{B003D047-39FA-427F-9424-EC2CF51F4106}" sibTransId="{6215BDCB-BB1C-4C4C-B6C9-61D3ED10E59A}"/>
    <dgm:cxn modelId="{4CD41816-992C-4398-BCE0-005FE9BD8A03}" type="presOf" srcId="{4665DBE6-EDD9-4B7F-906F-689BDF11EA29}" destId="{3CB3013C-E28D-4B9A-A64D-DBF841A73834}" srcOrd="0" destOrd="0" presId="urn:microsoft.com/office/officeart/2005/8/layout/chevron2"/>
    <dgm:cxn modelId="{3FC7E2A7-078C-475E-B0C2-6AC33C8E1D7D}" srcId="{690D4F43-3D2B-4F6D-9221-3AC0FE395576}" destId="{CE45BB43-5609-483C-8D4C-BBCF59AFE179}" srcOrd="0" destOrd="0" parTransId="{735ED930-CD83-40C9-A991-109A34267973}" sibTransId="{8C4E89E1-32B8-4A67-A921-8908D1557068}"/>
    <dgm:cxn modelId="{07CA1BFE-2B3E-4002-8590-CE456A25EDFA}" srcId="{F56A1F26-960D-4812-92E7-0FD56B3959F4}" destId="{690D4F43-3D2B-4F6D-9221-3AC0FE395576}" srcOrd="2" destOrd="0" parTransId="{33FD742D-1262-4C3C-8861-57CAF4BADAE8}" sibTransId="{AB1D9358-54FF-4145-BC60-FF8B44C113FD}"/>
    <dgm:cxn modelId="{D885F6C0-CDA8-45E6-A863-C996D03C540B}" srcId="{4665DBE6-EDD9-4B7F-906F-689BDF11EA29}" destId="{190672E9-D90D-4294-8484-7591A07204DE}" srcOrd="0" destOrd="0" parTransId="{63629D5E-C657-40A8-A829-C1AB134A4A71}" sibTransId="{152A8B00-0D96-4C56-98C1-8EA883DCB68A}"/>
    <dgm:cxn modelId="{EE33462C-AD80-4394-9F87-014A8D955B99}" srcId="{29485D97-6E41-4B49-BB8B-9E3CDA5B7013}" destId="{5C911931-7CFF-4974-BE80-E276BBB636B3}" srcOrd="0" destOrd="0" parTransId="{ADE3886A-1B0F-4499-8D1B-83EA0AC566FC}" sibTransId="{7F8956E4-CC5F-4A83-A7CD-76626612A52E}"/>
    <dgm:cxn modelId="{56C231C4-69FE-4660-BCC3-4CB04AF393FF}" type="presOf" srcId="{29485D97-6E41-4B49-BB8B-9E3CDA5B7013}" destId="{EF9A5EF3-9244-4DDB-A548-ED8339C631F0}" srcOrd="0" destOrd="0" presId="urn:microsoft.com/office/officeart/2005/8/layout/chevron2"/>
    <dgm:cxn modelId="{34AF87E1-DE37-4C49-9AA9-774F6A82AE1F}" srcId="{F56A1F26-960D-4812-92E7-0FD56B3959F4}" destId="{4665DBE6-EDD9-4B7F-906F-689BDF11EA29}" srcOrd="0" destOrd="0" parTransId="{63F4BCCB-BEEF-4C5E-8388-46A66F8865E1}" sibTransId="{300A9387-80CA-4C94-AB08-DFC77B6262D2}"/>
    <dgm:cxn modelId="{67A918DB-3198-456C-BC6E-F79DB3F711DB}" type="presOf" srcId="{5C911931-7CFF-4974-BE80-E276BBB636B3}" destId="{DD3EC7E9-1126-4AB1-B1FB-1309012CAF87}" srcOrd="0" destOrd="0" presId="urn:microsoft.com/office/officeart/2005/8/layout/chevron2"/>
    <dgm:cxn modelId="{60EA3BD0-D5EA-427C-AF08-76E3BEE4A70D}" type="presOf" srcId="{F56A1F26-960D-4812-92E7-0FD56B3959F4}" destId="{4C7D4FAD-D1C3-42BB-9AD3-EDCDED0DD49C}" srcOrd="0" destOrd="0" presId="urn:microsoft.com/office/officeart/2005/8/layout/chevron2"/>
    <dgm:cxn modelId="{ACD6DFFE-F03D-4F13-BADB-21A14F56495E}" type="presOf" srcId="{CE45BB43-5609-483C-8D4C-BBCF59AFE179}" destId="{39B06EF3-DDE7-4023-B0E3-E8CB01D328B4}" srcOrd="0" destOrd="0" presId="urn:microsoft.com/office/officeart/2005/8/layout/chevron2"/>
    <dgm:cxn modelId="{A8356628-23A4-4991-84A2-42049157F4E5}" type="presOf" srcId="{690D4F43-3D2B-4F6D-9221-3AC0FE395576}" destId="{0F896E81-A9AD-41FD-B687-154A76852C5A}" srcOrd="0" destOrd="0" presId="urn:microsoft.com/office/officeart/2005/8/layout/chevron2"/>
    <dgm:cxn modelId="{60C7AC26-A538-4C35-B511-8CEB1C86F416}" type="presParOf" srcId="{4C7D4FAD-D1C3-42BB-9AD3-EDCDED0DD49C}" destId="{3E906B88-DE98-4688-9E86-EF21F995AE2F}" srcOrd="0" destOrd="0" presId="urn:microsoft.com/office/officeart/2005/8/layout/chevron2"/>
    <dgm:cxn modelId="{E841865B-088C-4DD3-8682-D0F5E5A32096}" type="presParOf" srcId="{3E906B88-DE98-4688-9E86-EF21F995AE2F}" destId="{3CB3013C-E28D-4B9A-A64D-DBF841A73834}" srcOrd="0" destOrd="0" presId="urn:microsoft.com/office/officeart/2005/8/layout/chevron2"/>
    <dgm:cxn modelId="{8F077D4C-DE5E-4BFD-B137-81FC1D953836}" type="presParOf" srcId="{3E906B88-DE98-4688-9E86-EF21F995AE2F}" destId="{A9BFE714-3B78-4AD8-966D-E4E112D01C6B}" srcOrd="1" destOrd="0" presId="urn:microsoft.com/office/officeart/2005/8/layout/chevron2"/>
    <dgm:cxn modelId="{B824E7DA-0819-40A4-BD57-538ED77F76C7}" type="presParOf" srcId="{4C7D4FAD-D1C3-42BB-9AD3-EDCDED0DD49C}" destId="{DF6501F6-5B45-439C-876E-C8A690C52484}" srcOrd="1" destOrd="0" presId="urn:microsoft.com/office/officeart/2005/8/layout/chevron2"/>
    <dgm:cxn modelId="{248748CA-5D4A-4DCB-BB13-0D68AD3BC572}" type="presParOf" srcId="{4C7D4FAD-D1C3-42BB-9AD3-EDCDED0DD49C}" destId="{42EC5657-15E0-41F9-835B-C837CCCF8093}" srcOrd="2" destOrd="0" presId="urn:microsoft.com/office/officeart/2005/8/layout/chevron2"/>
    <dgm:cxn modelId="{A931E249-AC44-4253-BE84-6D0E1C87A8E8}" type="presParOf" srcId="{42EC5657-15E0-41F9-835B-C837CCCF8093}" destId="{EF9A5EF3-9244-4DDB-A548-ED8339C631F0}" srcOrd="0" destOrd="0" presId="urn:microsoft.com/office/officeart/2005/8/layout/chevron2"/>
    <dgm:cxn modelId="{B0E6D657-A2CC-4FE6-911B-7517BC281FF2}" type="presParOf" srcId="{42EC5657-15E0-41F9-835B-C837CCCF8093}" destId="{DD3EC7E9-1126-4AB1-B1FB-1309012CAF87}" srcOrd="1" destOrd="0" presId="urn:microsoft.com/office/officeart/2005/8/layout/chevron2"/>
    <dgm:cxn modelId="{3C3213BD-DD39-494D-8E05-6A392C0F6CDA}" type="presParOf" srcId="{4C7D4FAD-D1C3-42BB-9AD3-EDCDED0DD49C}" destId="{5808CF3A-6A5D-4231-BDDF-20E4FD11D07B}" srcOrd="3" destOrd="0" presId="urn:microsoft.com/office/officeart/2005/8/layout/chevron2"/>
    <dgm:cxn modelId="{0725BB73-71F4-47FE-9081-0C60FBC08A3F}" type="presParOf" srcId="{4C7D4FAD-D1C3-42BB-9AD3-EDCDED0DD49C}" destId="{763AA7AF-6EE7-47C5-9511-050F0AB1454F}" srcOrd="4" destOrd="0" presId="urn:microsoft.com/office/officeart/2005/8/layout/chevron2"/>
    <dgm:cxn modelId="{E78F211F-9E54-4EAC-82F8-3780457B7A20}" type="presParOf" srcId="{763AA7AF-6EE7-47C5-9511-050F0AB1454F}" destId="{0F896E81-A9AD-41FD-B687-154A76852C5A}" srcOrd="0" destOrd="0" presId="urn:microsoft.com/office/officeart/2005/8/layout/chevron2"/>
    <dgm:cxn modelId="{2ED2B077-ABC1-4C3E-990C-6654FE267D87}" type="presParOf" srcId="{763AA7AF-6EE7-47C5-9511-050F0AB1454F}" destId="{39B06EF3-DDE7-4023-B0E3-E8CB01D328B4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0D9BB5-B4FD-434D-95F6-D2415DAC8060}">
      <dsp:nvSpPr>
        <dsp:cNvPr id="0" name=""/>
        <dsp:cNvSpPr/>
      </dsp:nvSpPr>
      <dsp:spPr>
        <a:xfrm rot="5400000">
          <a:off x="-172566" y="173091"/>
          <a:ext cx="1150441" cy="80530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9050" h="31750" prst="coolSlant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1.</a:t>
          </a:r>
          <a:endParaRPr lang="en-IN" sz="2400" kern="1200" dirty="0"/>
        </a:p>
      </dsp:txBody>
      <dsp:txXfrm rot="-5400000">
        <a:off x="1" y="403178"/>
        <a:ext cx="805308" cy="345133"/>
      </dsp:txXfrm>
    </dsp:sp>
    <dsp:sp modelId="{5010BA93-9FC4-4672-9A1E-290FD910C50C}">
      <dsp:nvSpPr>
        <dsp:cNvPr id="0" name=""/>
        <dsp:cNvSpPr/>
      </dsp:nvSpPr>
      <dsp:spPr>
        <a:xfrm rot="5400000">
          <a:off x="3572061" y="-2766226"/>
          <a:ext cx="747786" cy="62812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smtClean="0"/>
            <a:t>Submission of </a:t>
          </a:r>
          <a:r>
            <a:rPr lang="en-IN" sz="2400" b="1" kern="1200" dirty="0" smtClean="0"/>
            <a:t>Letter of Application </a:t>
          </a:r>
          <a:r>
            <a:rPr lang="en-IN" sz="2400" kern="1200" dirty="0" smtClean="0"/>
            <a:t>along with the necessary documents.</a:t>
          </a:r>
          <a:endParaRPr lang="en-IN" sz="2400" kern="1200" dirty="0"/>
        </a:p>
      </dsp:txBody>
      <dsp:txXfrm rot="-5400000">
        <a:off x="805309" y="37030"/>
        <a:ext cx="6244787" cy="674778"/>
      </dsp:txXfrm>
    </dsp:sp>
    <dsp:sp modelId="{37DD9DCD-3CB3-41DF-B710-1DDF57CEF69F}">
      <dsp:nvSpPr>
        <dsp:cNvPr id="0" name=""/>
        <dsp:cNvSpPr/>
      </dsp:nvSpPr>
      <dsp:spPr>
        <a:xfrm rot="5400000">
          <a:off x="-172566" y="1121345"/>
          <a:ext cx="1150441" cy="80530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9050" h="31750" prst="coolSlant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2.</a:t>
          </a:r>
          <a:endParaRPr lang="en-IN" sz="2400" kern="1200" dirty="0"/>
        </a:p>
      </dsp:txBody>
      <dsp:txXfrm rot="-5400000">
        <a:off x="1" y="1351432"/>
        <a:ext cx="805308" cy="345133"/>
      </dsp:txXfrm>
    </dsp:sp>
    <dsp:sp modelId="{4D46DD13-C3F3-4C16-9872-435078184847}">
      <dsp:nvSpPr>
        <dsp:cNvPr id="0" name=""/>
        <dsp:cNvSpPr/>
      </dsp:nvSpPr>
      <dsp:spPr>
        <a:xfrm rot="5400000">
          <a:off x="3572061" y="-1817972"/>
          <a:ext cx="747786" cy="62812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b="1" kern="1200" dirty="0" smtClean="0"/>
            <a:t>Paymen</a:t>
          </a:r>
          <a:r>
            <a:rPr lang="en-IN" sz="2400" kern="1200" dirty="0" smtClean="0"/>
            <a:t>t of </a:t>
          </a:r>
          <a:r>
            <a:rPr lang="en-IN" sz="2400" b="0" kern="1200" dirty="0" smtClean="0"/>
            <a:t>Listing</a:t>
          </a:r>
          <a:r>
            <a:rPr lang="en-IN" sz="2400" b="1" kern="1200" dirty="0" smtClean="0"/>
            <a:t> Fees</a:t>
          </a:r>
          <a:r>
            <a:rPr lang="en-IN" sz="2400" b="0" kern="1200" dirty="0" smtClean="0"/>
            <a:t>.</a:t>
          </a:r>
          <a:endParaRPr lang="en-IN" sz="2400" kern="1200" dirty="0"/>
        </a:p>
      </dsp:txBody>
      <dsp:txXfrm rot="-5400000">
        <a:off x="805309" y="985284"/>
        <a:ext cx="6244787" cy="674778"/>
      </dsp:txXfrm>
    </dsp:sp>
    <dsp:sp modelId="{DD08DE5F-056A-4DA7-AFA5-3002B6254579}">
      <dsp:nvSpPr>
        <dsp:cNvPr id="0" name=""/>
        <dsp:cNvSpPr/>
      </dsp:nvSpPr>
      <dsp:spPr>
        <a:xfrm rot="5400000">
          <a:off x="-172566" y="2069599"/>
          <a:ext cx="1150441" cy="80530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9050" h="31750" prst="coolSlant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3.</a:t>
          </a:r>
          <a:endParaRPr lang="en-IN" sz="2400" kern="1200" dirty="0"/>
        </a:p>
      </dsp:txBody>
      <dsp:txXfrm rot="-5400000">
        <a:off x="1" y="2299686"/>
        <a:ext cx="805308" cy="345133"/>
      </dsp:txXfrm>
    </dsp:sp>
    <dsp:sp modelId="{EE1DE01C-7717-44AE-9057-5AB1CFA2A72E}">
      <dsp:nvSpPr>
        <dsp:cNvPr id="0" name=""/>
        <dsp:cNvSpPr/>
      </dsp:nvSpPr>
      <dsp:spPr>
        <a:xfrm rot="5400000">
          <a:off x="3572061" y="-869719"/>
          <a:ext cx="747786" cy="62812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b="1" kern="1200" dirty="0" smtClean="0"/>
            <a:t>Collection</a:t>
          </a:r>
          <a:r>
            <a:rPr lang="en-IN" sz="2400" kern="1200" dirty="0" smtClean="0"/>
            <a:t> of Listing Fees.-</a:t>
          </a:r>
          <a:r>
            <a:rPr lang="en-IN" sz="2400" b="1" kern="1200" dirty="0" smtClean="0"/>
            <a:t>HDFC</a:t>
          </a:r>
          <a:r>
            <a:rPr lang="en-IN" sz="2400" kern="1200" dirty="0" smtClean="0"/>
            <a:t> Bank</a:t>
          </a:r>
          <a:endParaRPr lang="en-IN" sz="2400" kern="1200" dirty="0"/>
        </a:p>
      </dsp:txBody>
      <dsp:txXfrm rot="-5400000">
        <a:off x="805309" y="1933537"/>
        <a:ext cx="6244787" cy="6747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B3013C-E28D-4B9A-A64D-DBF841A73834}">
      <dsp:nvSpPr>
        <dsp:cNvPr id="0" name=""/>
        <dsp:cNvSpPr/>
      </dsp:nvSpPr>
      <dsp:spPr>
        <a:xfrm rot="5400000">
          <a:off x="-172566" y="173091"/>
          <a:ext cx="1150441" cy="80530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4.</a:t>
          </a:r>
          <a:endParaRPr lang="en-IN" sz="2400" kern="1200" dirty="0"/>
        </a:p>
      </dsp:txBody>
      <dsp:txXfrm rot="-5400000">
        <a:off x="1" y="403178"/>
        <a:ext cx="805308" cy="345133"/>
      </dsp:txXfrm>
    </dsp:sp>
    <dsp:sp modelId="{A9BFE714-3B78-4AD8-966D-E4E112D01C6B}">
      <dsp:nvSpPr>
        <dsp:cNvPr id="0" name=""/>
        <dsp:cNvSpPr/>
      </dsp:nvSpPr>
      <dsp:spPr>
        <a:xfrm rot="5400000">
          <a:off x="3686361" y="-2880526"/>
          <a:ext cx="747786" cy="65098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500" kern="1200" dirty="0" smtClean="0"/>
            <a:t>Trading </a:t>
          </a:r>
          <a:r>
            <a:rPr lang="en-IN" sz="2500" b="1" kern="1200" dirty="0" smtClean="0"/>
            <a:t>Permission</a:t>
          </a:r>
          <a:r>
            <a:rPr lang="en-IN" sz="2500" kern="1200" dirty="0" smtClean="0"/>
            <a:t> by SEBI.</a:t>
          </a:r>
          <a:endParaRPr lang="en-IN" sz="2500" kern="1200" dirty="0"/>
        </a:p>
      </dsp:txBody>
      <dsp:txXfrm rot="-5400000">
        <a:off x="805309" y="37030"/>
        <a:ext cx="6473387" cy="674778"/>
      </dsp:txXfrm>
    </dsp:sp>
    <dsp:sp modelId="{EF9A5EF3-9244-4DDB-A548-ED8339C631F0}">
      <dsp:nvSpPr>
        <dsp:cNvPr id="0" name=""/>
        <dsp:cNvSpPr/>
      </dsp:nvSpPr>
      <dsp:spPr>
        <a:xfrm rot="5400000">
          <a:off x="-172566" y="1121345"/>
          <a:ext cx="1150441" cy="80530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5.</a:t>
          </a:r>
          <a:endParaRPr lang="en-IN" sz="2400" kern="1200" dirty="0"/>
        </a:p>
      </dsp:txBody>
      <dsp:txXfrm rot="-5400000">
        <a:off x="1" y="1351432"/>
        <a:ext cx="805308" cy="345133"/>
      </dsp:txXfrm>
    </dsp:sp>
    <dsp:sp modelId="{DD3EC7E9-1126-4AB1-B1FB-1309012CAF87}">
      <dsp:nvSpPr>
        <dsp:cNvPr id="0" name=""/>
        <dsp:cNvSpPr/>
      </dsp:nvSpPr>
      <dsp:spPr>
        <a:xfrm rot="5400000">
          <a:off x="3686361" y="-1932272"/>
          <a:ext cx="747786" cy="65098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500" kern="1200" dirty="0" smtClean="0"/>
            <a:t>Payment of </a:t>
          </a:r>
          <a:r>
            <a:rPr lang="en-IN" sz="2500" b="1" kern="1200" dirty="0" smtClean="0"/>
            <a:t>1% Security </a:t>
          </a:r>
          <a:r>
            <a:rPr lang="en-IN" sz="2500" kern="1200" dirty="0" smtClean="0"/>
            <a:t>with the designated SE.</a:t>
          </a:r>
          <a:endParaRPr lang="en-IN" sz="2500" kern="1200" dirty="0"/>
        </a:p>
      </dsp:txBody>
      <dsp:txXfrm rot="-5400000">
        <a:off x="805309" y="985284"/>
        <a:ext cx="6473387" cy="674778"/>
      </dsp:txXfrm>
    </dsp:sp>
    <dsp:sp modelId="{0F896E81-A9AD-41FD-B687-154A76852C5A}">
      <dsp:nvSpPr>
        <dsp:cNvPr id="0" name=""/>
        <dsp:cNvSpPr/>
      </dsp:nvSpPr>
      <dsp:spPr>
        <a:xfrm rot="5400000">
          <a:off x="-172566" y="2069599"/>
          <a:ext cx="1150441" cy="80530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6.</a:t>
          </a:r>
          <a:endParaRPr lang="en-IN" sz="2400" kern="1200" dirty="0"/>
        </a:p>
      </dsp:txBody>
      <dsp:txXfrm rot="-5400000">
        <a:off x="1" y="2299686"/>
        <a:ext cx="805308" cy="345133"/>
      </dsp:txXfrm>
    </dsp:sp>
    <dsp:sp modelId="{39B06EF3-DDE7-4023-B0E3-E8CB01D328B4}">
      <dsp:nvSpPr>
        <dsp:cNvPr id="0" name=""/>
        <dsp:cNvSpPr/>
      </dsp:nvSpPr>
      <dsp:spPr>
        <a:xfrm rot="5400000">
          <a:off x="3686361" y="-984019"/>
          <a:ext cx="747786" cy="65098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500" b="1" kern="1200" dirty="0" smtClean="0"/>
            <a:t>Advertisement</a:t>
          </a:r>
          <a:r>
            <a:rPr lang="en-IN" sz="2500" b="0" kern="1200" dirty="0" smtClean="0"/>
            <a:t>.</a:t>
          </a:r>
          <a:endParaRPr lang="en-IN" sz="2500" kern="1200" dirty="0"/>
        </a:p>
      </dsp:txBody>
      <dsp:txXfrm rot="-5400000">
        <a:off x="805309" y="1933537"/>
        <a:ext cx="6473387" cy="674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dirty="0" smtClean="0"/>
              <a:t>Security Analysis &amp; Portfolio Management 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A4EC2-1E82-464E-A4A7-B49DC9231EEF}" type="datetimeFigureOut">
              <a:rPr lang="en-IN" smtClean="0"/>
              <a:pPr/>
              <a:t>22-07-2017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336DC-CE7B-4D73-91B6-1033C1C022CD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2504802525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dirty="0" smtClean="0"/>
              <a:t>Security Analysis &amp; Portfolio Management 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EC029-6732-4007-B757-17E0E6384B4A}" type="datetimeFigureOut">
              <a:rPr lang="en-IN" smtClean="0"/>
              <a:pPr/>
              <a:t>22-07-2017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767CF-F728-4C48-8C7F-B9487087E3F3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3732459031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767CF-F728-4C48-8C7F-B9487087E3F3}" type="slidenum">
              <a:rPr lang="en-IN" smtClean="0"/>
              <a:pPr/>
              <a:t>2</a:t>
            </a:fld>
            <a:endParaRPr lang="en-IN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dirty="0" smtClean="0"/>
              <a:t>Security Analysis &amp; Portfolio Management </a:t>
            </a:r>
            <a:endParaRPr lang="en-IN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2AAD2D22-74F3-457A-AC6E-EAEDF0EF7DE1}" type="datetime1">
              <a:rPr lang="en-IN" smtClean="0"/>
              <a:pPr/>
              <a:t>22-07-2017</a:t>
            </a:fld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3147014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0937-7BDD-4F27-B04A-CDB2C52F7FF1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55F9-DC39-426B-83D0-18AF5B76FDDF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9D60-1BBB-40CA-80AB-8F43C4C41C14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3E0A-7312-4D88-8998-550D63391FF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7C99-A8BD-4A89-B6C7-1F8F5B7A55D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9F38-EF52-40B1-B1F1-574A0129D5E4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12E4-1D5B-4CA3-B556-33D2CB6973AC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D9BD0-0B53-4A05-A62C-453E5A33D9DA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47F2-5344-4C53-A347-A3606FE5DEE8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E92E-B993-4D5C-A14F-0B4A40A353E0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B4683-BF2B-4BDD-BE30-020C74A96295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0E1D-8118-4FB6-B8CC-FFC4007FF2E0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Department of Commerce, Mar Ivanios College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5E554-2031-41EA-85F6-FF6A32185E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/>
  </p:transition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28800"/>
            <a:ext cx="6858000" cy="1295400"/>
          </a:xfrm>
        </p:spPr>
        <p:txBody>
          <a:bodyPr>
            <a:normAutofit/>
          </a:bodyPr>
          <a:lstStyle/>
          <a:p>
            <a:r>
              <a:rPr lang="en-US" sz="3800" dirty="0" smtClean="0"/>
              <a:t>LISTING OF SECURITIES</a:t>
            </a:r>
            <a:endParaRPr lang="en-US" sz="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295400"/>
          </a:xfrm>
        </p:spPr>
        <p:txBody>
          <a:bodyPr>
            <a:normAutofit/>
          </a:bodyPr>
          <a:lstStyle/>
          <a:p>
            <a:r>
              <a:rPr lang="en-US" sz="2100" dirty="0" smtClean="0"/>
              <a:t>Dr. Manish </a:t>
            </a:r>
            <a:r>
              <a:rPr lang="en-US" sz="2100" dirty="0" err="1" smtClean="0"/>
              <a:t>dadhich</a:t>
            </a:r>
            <a:endParaRPr lang="en-US" sz="2100" dirty="0" smtClean="0"/>
          </a:p>
          <a:p>
            <a:endParaRPr lang="en-US" sz="21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680824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IN" dirty="0" smtClean="0"/>
              <a:t>Cont.</a:t>
            </a:r>
            <a:endParaRPr lang="en-IN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781300299"/>
              </p:ext>
            </p:extLst>
          </p:nvPr>
        </p:nvGraphicFramePr>
        <p:xfrm>
          <a:off x="914400" y="2438400"/>
          <a:ext cx="73152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3E0A-7312-4D88-8998-550D63391FF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03638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81000"/>
            <a:ext cx="6400800" cy="685800"/>
          </a:xfrm>
        </p:spPr>
        <p:txBody>
          <a:bodyPr>
            <a:normAutofit fontScale="90000"/>
          </a:bodyPr>
          <a:lstStyle/>
          <a:p>
            <a:r>
              <a:rPr lang="en-IN" u="sng" dirty="0" smtClean="0"/>
              <a:t>Listing </a:t>
            </a:r>
            <a:r>
              <a:rPr lang="en-IN" b="1" u="sng" dirty="0" smtClean="0"/>
              <a:t>fees</a:t>
            </a:r>
            <a:endParaRPr lang="en-IN" u="sng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63541750"/>
              </p:ext>
            </p:extLst>
          </p:nvPr>
        </p:nvGraphicFramePr>
        <p:xfrm>
          <a:off x="228600" y="2486798"/>
          <a:ext cx="8686800" cy="3837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715000"/>
                <a:gridCol w="2971800"/>
              </a:tblGrid>
              <a:tr h="479725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Particulars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Amount (in </a:t>
                      </a:r>
                      <a:r>
                        <a:rPr lang="en-IN" dirty="0" err="1" smtClean="0"/>
                        <a:t>Rs</a:t>
                      </a:r>
                      <a:r>
                        <a:rPr lang="en-IN" dirty="0" smtClean="0"/>
                        <a:t>.)</a:t>
                      </a:r>
                      <a:endParaRPr lang="en-IN" dirty="0"/>
                    </a:p>
                  </a:txBody>
                  <a:tcPr/>
                </a:tc>
              </a:tr>
              <a:tr h="479725">
                <a:tc>
                  <a:txBody>
                    <a:bodyPr/>
                    <a:lstStyle/>
                    <a:p>
                      <a:r>
                        <a:rPr lang="en-IN" dirty="0" smtClean="0"/>
                        <a:t>Initial</a:t>
                      </a:r>
                      <a:r>
                        <a:rPr lang="en-IN" baseline="0" dirty="0" smtClean="0"/>
                        <a:t> Listing Fees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Rs.20,000</a:t>
                      </a:r>
                      <a:endParaRPr lang="en-IN" dirty="0"/>
                    </a:p>
                  </a:txBody>
                  <a:tcPr/>
                </a:tc>
              </a:tr>
              <a:tr h="479725">
                <a:tc>
                  <a:txBody>
                    <a:bodyPr/>
                    <a:lstStyle/>
                    <a:p>
                      <a:r>
                        <a:rPr lang="en-IN" b="1" dirty="0" smtClean="0"/>
                        <a:t>Listed Capital  (in </a:t>
                      </a:r>
                      <a:r>
                        <a:rPr lang="en-IN" b="1" dirty="0" err="1" smtClean="0"/>
                        <a:t>Rs</a:t>
                      </a:r>
                      <a:r>
                        <a:rPr lang="en-IN" b="1" dirty="0" smtClean="0"/>
                        <a:t>. </a:t>
                      </a:r>
                      <a:r>
                        <a:rPr lang="en-IN" b="1" dirty="0" err="1" smtClean="0"/>
                        <a:t>Crs</a:t>
                      </a:r>
                      <a:r>
                        <a:rPr lang="en-IN" b="1" dirty="0" smtClean="0"/>
                        <a:t>)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="1" dirty="0" smtClean="0"/>
                        <a:t>Annual Listing Fees (in </a:t>
                      </a:r>
                      <a:r>
                        <a:rPr lang="en-IN" b="1" dirty="0" err="1" smtClean="0"/>
                        <a:t>Rs</a:t>
                      </a:r>
                      <a:r>
                        <a:rPr lang="en-IN" b="1" dirty="0" smtClean="0"/>
                        <a:t>.)</a:t>
                      </a:r>
                      <a:endParaRPr lang="en-IN" b="1" dirty="0"/>
                    </a:p>
                  </a:txBody>
                  <a:tcPr/>
                </a:tc>
              </a:tr>
              <a:tr h="479725">
                <a:tc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IN" dirty="0" smtClean="0"/>
                        <a:t>Up to 50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Rs.1,00,000</a:t>
                      </a:r>
                      <a:endParaRPr lang="en-IN" dirty="0"/>
                    </a:p>
                  </a:txBody>
                  <a:tcPr/>
                </a:tc>
              </a:tr>
              <a:tr h="479725">
                <a:tc>
                  <a:txBody>
                    <a:bodyPr/>
                    <a:lstStyle/>
                    <a:p>
                      <a:r>
                        <a:rPr lang="en-IN" baseline="0" dirty="0" smtClean="0"/>
                        <a:t>ii.    </a:t>
                      </a:r>
                      <a:r>
                        <a:rPr lang="en-IN" dirty="0" smtClean="0"/>
                        <a:t>Above 50 to 100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Rs.1,66,250</a:t>
                      </a:r>
                      <a:endParaRPr lang="en-IN" dirty="0"/>
                    </a:p>
                  </a:txBody>
                  <a:tcPr/>
                </a:tc>
              </a:tr>
              <a:tr h="479725">
                <a:tc>
                  <a:txBody>
                    <a:bodyPr/>
                    <a:lstStyle/>
                    <a:p>
                      <a:r>
                        <a:rPr lang="en-IN" dirty="0" smtClean="0"/>
                        <a:t>iii.   Above 100 to 150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Rs.1,90,000</a:t>
                      </a:r>
                      <a:endParaRPr lang="en-IN" dirty="0"/>
                    </a:p>
                  </a:txBody>
                  <a:tcPr/>
                </a:tc>
              </a:tr>
              <a:tr h="479725">
                <a:tc>
                  <a:txBody>
                    <a:bodyPr/>
                    <a:lstStyle/>
                    <a:p>
                      <a:r>
                        <a:rPr lang="en-IN" dirty="0" smtClean="0"/>
                        <a:t>iv.   Above 150 to 200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Rs.2,28,000</a:t>
                      </a:r>
                      <a:endParaRPr lang="en-IN" dirty="0"/>
                    </a:p>
                  </a:txBody>
                  <a:tcPr/>
                </a:tc>
              </a:tr>
              <a:tr h="479725">
                <a:tc>
                  <a:txBody>
                    <a:bodyPr/>
                    <a:lstStyle/>
                    <a:p>
                      <a:r>
                        <a:rPr lang="en-IN" dirty="0" smtClean="0"/>
                        <a:t>v.    Above 200 to 250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Rs.2,61,000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3E0A-7312-4D88-8998-550D63391FF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8600" y="1143000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en-US" dirty="0"/>
              <a:t>All companies listed on BSE are required to pay to BSE the Annual Listing Fees by </a:t>
            </a:r>
            <a:endParaRPr lang="en-US" dirty="0" smtClean="0"/>
          </a:p>
          <a:p>
            <a:pPr algn="ctr"/>
            <a:r>
              <a:rPr lang="en-US" b="1" dirty="0" smtClean="0"/>
              <a:t>30th </a:t>
            </a:r>
            <a:r>
              <a:rPr lang="en-US" b="1" dirty="0"/>
              <a:t>April </a:t>
            </a:r>
            <a:r>
              <a:rPr lang="en-US" dirty="0"/>
              <a:t>of every financial </a:t>
            </a:r>
            <a:r>
              <a:rPr lang="en-US" dirty="0" smtClean="0"/>
              <a:t>year.</a:t>
            </a:r>
            <a:endParaRPr lang="en-IN" dirty="0"/>
          </a:p>
        </p:txBody>
      </p:sp>
      <p:sp>
        <p:nvSpPr>
          <p:cNvPr id="11" name="Rectangle 10"/>
          <p:cNvSpPr/>
          <p:nvPr/>
        </p:nvSpPr>
        <p:spPr>
          <a:xfrm>
            <a:off x="1219200" y="1840468"/>
            <a:ext cx="6781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SCHEDULE OF LISTING FEES FOR THE </a:t>
            </a:r>
            <a:r>
              <a:rPr lang="en-US" b="1" dirty="0" smtClean="0">
                <a:solidFill>
                  <a:srgbClr val="FF0000"/>
                </a:solidFill>
              </a:rPr>
              <a:t>FINANCIAL YEAR 2013-14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18623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+mn-lt"/>
              </a:rPr>
              <a:t>delisting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 smtClean="0"/>
              <a:t>     Delisting is the process of termination of permission given to a listed company from trading its securities on the stock exchange.</a:t>
            </a:r>
          </a:p>
          <a:p>
            <a:pPr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They can be in 2 ways:-</a:t>
            </a:r>
          </a:p>
          <a:p>
            <a:pPr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1.  Compulsory Delisting</a:t>
            </a:r>
          </a:p>
          <a:p>
            <a:pPr indent="0">
              <a:buNone/>
            </a:pPr>
            <a:r>
              <a:rPr lang="en-US" dirty="0" smtClean="0"/>
              <a:t>                                 2.  Voluntary Delisting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3E0A-7312-4D88-8998-550D63391FF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32751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81000"/>
            <a:ext cx="7315200" cy="6248399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b="1" u="sng" dirty="0" smtClean="0"/>
              <a:t>Compulsory Delisting</a:t>
            </a:r>
          </a:p>
          <a:p>
            <a:pPr indent="0">
              <a:buNone/>
            </a:pPr>
            <a:r>
              <a:rPr lang="en-US" sz="2800" dirty="0" smtClean="0"/>
              <a:t>              It may be in the following ways:-</a:t>
            </a:r>
          </a:p>
          <a:p>
            <a:pPr indent="0">
              <a:buNone/>
            </a:pPr>
            <a:r>
              <a:rPr lang="en-US" sz="2800" dirty="0" smtClean="0"/>
              <a:t>                     </a:t>
            </a:r>
            <a:r>
              <a:rPr lang="en-US" sz="2800" b="1" dirty="0" smtClean="0"/>
              <a:t>a. </a:t>
            </a:r>
            <a:r>
              <a:rPr lang="en-US" sz="2800" dirty="0" smtClean="0"/>
              <a:t>Non-payment of listing fee or violation of listing agreement.</a:t>
            </a:r>
          </a:p>
          <a:p>
            <a:pPr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r>
              <a:rPr lang="en-US" sz="2800" b="1" dirty="0" smtClean="0"/>
              <a:t> b. </a:t>
            </a:r>
            <a:r>
              <a:rPr lang="en-US" sz="2800" dirty="0" smtClean="0"/>
              <a:t>Thin/ negligible trading or thin shareholding base.</a:t>
            </a:r>
          </a:p>
          <a:p>
            <a:pPr indent="0">
              <a:buNone/>
            </a:pPr>
            <a:r>
              <a:rPr lang="en-US" sz="2800" b="1" dirty="0"/>
              <a:t> </a:t>
            </a:r>
            <a:r>
              <a:rPr lang="en-US" sz="2800" b="1" dirty="0" smtClean="0"/>
              <a:t>                    c. </a:t>
            </a:r>
            <a:r>
              <a:rPr lang="en-US" sz="2800" dirty="0" smtClean="0"/>
              <a:t>Non- redressel of grievances.</a:t>
            </a:r>
          </a:p>
          <a:p>
            <a:pPr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 </a:t>
            </a:r>
            <a:r>
              <a:rPr lang="en-US" sz="2800" b="1" dirty="0" smtClean="0"/>
              <a:t>d. </a:t>
            </a:r>
            <a:r>
              <a:rPr lang="en-US" sz="2800" dirty="0" smtClean="0"/>
              <a:t>Unfair trade practices at the behest of promoters or   managers, such as issuing of duplicate  or fake shares by the management. </a:t>
            </a:r>
          </a:p>
          <a:p>
            <a:pPr indent="0"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3E0A-7312-4D88-8998-550D63391FF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074628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457200"/>
            <a:ext cx="6400800" cy="5029201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 startAt="2"/>
            </a:pPr>
            <a:r>
              <a:rPr lang="en-US" b="1" u="sng" dirty="0" smtClean="0"/>
              <a:t>Voluntary Delisting</a:t>
            </a:r>
          </a:p>
          <a:p>
            <a:pPr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</a:t>
            </a:r>
            <a:r>
              <a:rPr lang="en-US" dirty="0" smtClean="0"/>
              <a:t>   It may be in the following ways:-</a:t>
            </a:r>
          </a:p>
          <a:p>
            <a:pPr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a. </a:t>
            </a:r>
            <a:r>
              <a:rPr lang="en-US" dirty="0" smtClean="0"/>
              <a:t>Unable to pay listing fee.</a:t>
            </a:r>
          </a:p>
          <a:p>
            <a:pPr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b. </a:t>
            </a:r>
            <a:r>
              <a:rPr lang="en-US" dirty="0" smtClean="0"/>
              <a:t>Business is sick/ closed/ suspended.</a:t>
            </a:r>
          </a:p>
          <a:p>
            <a:pPr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c. </a:t>
            </a:r>
            <a:r>
              <a:rPr lang="en-US" dirty="0" smtClean="0"/>
              <a:t>Capital base is small.</a:t>
            </a:r>
          </a:p>
          <a:p>
            <a:pPr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d. </a:t>
            </a:r>
            <a:r>
              <a:rPr lang="en-US" dirty="0" smtClean="0"/>
              <a:t>Mergers, acquisitions, takeovers.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3E0A-7312-4D88-8998-550D63391FF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613171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3E0A-7312-4D88-8998-550D63391FF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7200" i="1" dirty="0" smtClean="0"/>
              <a:t>THX</a:t>
            </a:r>
            <a:endParaRPr lang="en-US" sz="7200" i="1" dirty="0"/>
          </a:p>
        </p:txBody>
      </p:sp>
    </p:spTree>
    <p:extLst>
      <p:ext uri="{BB962C8B-B14F-4D97-AF65-F5344CB8AC3E}">
        <p14:creationId xmlns="" xmlns:p14="http://schemas.microsoft.com/office/powerpoint/2010/main" val="27904080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47800"/>
            <a:ext cx="6400800" cy="5029200"/>
          </a:xfrm>
        </p:spPr>
        <p:txBody>
          <a:bodyPr>
            <a:noAutofit/>
          </a:bodyPr>
          <a:lstStyle/>
          <a:p>
            <a:r>
              <a:rPr lang="en-US" b="1" dirty="0" smtClean="0"/>
              <a:t>Meaning</a:t>
            </a:r>
          </a:p>
          <a:p>
            <a:r>
              <a:rPr lang="en-US" b="1" dirty="0" smtClean="0"/>
              <a:t>Listing Regulations</a:t>
            </a:r>
          </a:p>
          <a:p>
            <a:r>
              <a:rPr lang="en-US" b="1" dirty="0" smtClean="0"/>
              <a:t>Objectives of Listing</a:t>
            </a:r>
          </a:p>
          <a:p>
            <a:r>
              <a:rPr lang="en-US" b="1" dirty="0" smtClean="0"/>
              <a:t>Advantages </a:t>
            </a:r>
            <a:r>
              <a:rPr lang="en-US" b="1" dirty="0"/>
              <a:t>&amp; Disadvantages of </a:t>
            </a:r>
            <a:r>
              <a:rPr lang="en-US" b="1" dirty="0" smtClean="0"/>
              <a:t>Listing</a:t>
            </a:r>
          </a:p>
          <a:p>
            <a:r>
              <a:rPr lang="en-US" b="1" dirty="0" smtClean="0"/>
              <a:t>Listing Requirements</a:t>
            </a:r>
          </a:p>
          <a:p>
            <a:r>
              <a:rPr lang="en-US" b="1" dirty="0" smtClean="0"/>
              <a:t>Steps in Listing</a:t>
            </a:r>
          </a:p>
          <a:p>
            <a:r>
              <a:rPr lang="en-US" b="1" dirty="0" smtClean="0"/>
              <a:t>Delisting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86454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cap="none" dirty="0"/>
              <a:t>M</a:t>
            </a:r>
            <a:r>
              <a:rPr lang="en-IN" cap="none" dirty="0" smtClean="0"/>
              <a:t>eaning</a:t>
            </a:r>
            <a:endParaRPr lang="en-IN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buNone/>
            </a:pPr>
            <a:endParaRPr lang="en-IN" dirty="0" smtClean="0"/>
          </a:p>
          <a:p>
            <a:pPr indent="0" algn="just">
              <a:buNone/>
            </a:pPr>
            <a:r>
              <a:rPr lang="en-IN" b="1" dirty="0" smtClean="0"/>
              <a:t>Listing </a:t>
            </a:r>
            <a:r>
              <a:rPr lang="en-IN" dirty="0" smtClean="0"/>
              <a:t>refers to the admission of the securities of a company on a recognised stock exchange for trading .</a:t>
            </a:r>
          </a:p>
          <a:p>
            <a:pPr indent="0" algn="just">
              <a:buNone/>
            </a:pPr>
            <a:r>
              <a:rPr lang="en-IN" dirty="0" smtClean="0"/>
              <a:t>Listing of securities is undertaken with the primary objective of providing marketability, liquidity and transferability of shares.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789395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cap="none" dirty="0" smtClean="0"/>
              <a:t>Listing </a:t>
            </a:r>
            <a:r>
              <a:rPr lang="en-IN" b="1" cap="none" dirty="0" smtClean="0"/>
              <a:t>Regulations</a:t>
            </a:r>
            <a:endParaRPr lang="en-IN" b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953001"/>
          </a:xfrm>
        </p:spPr>
        <p:txBody>
          <a:bodyPr>
            <a:noAutofit/>
          </a:bodyPr>
          <a:lstStyle/>
          <a:p>
            <a:r>
              <a:rPr lang="en-IN" sz="2800" dirty="0" smtClean="0"/>
              <a:t>Comply with the Companies Act, SEBI and rules &amp; regulations of the exchange.</a:t>
            </a:r>
          </a:p>
          <a:p>
            <a:r>
              <a:rPr lang="en-IN" sz="2800" dirty="0" smtClean="0"/>
              <a:t>To be submitted along with the application for listing:-</a:t>
            </a:r>
          </a:p>
          <a:p>
            <a:pPr indent="0">
              <a:buNone/>
            </a:pPr>
            <a:r>
              <a:rPr lang="en-IN" sz="2800" dirty="0" smtClean="0"/>
              <a:t>           1. Memorandum of Associations, Articles of Association, Prospectus, Directors’ report, Annual Accounts, Agreement with Underwriters, etc.</a:t>
            </a:r>
          </a:p>
          <a:p>
            <a:pPr indent="0">
              <a:buNone/>
            </a:pPr>
            <a:r>
              <a:rPr lang="en-IN" sz="2800" dirty="0" smtClean="0"/>
              <a:t>          2. Company’s activities, capital structure, distribution of shares, dividends and bonus shares issued, etc.</a:t>
            </a:r>
          </a:p>
          <a:p>
            <a:endParaRPr lang="en-IN" sz="2800" dirty="0" smtClean="0"/>
          </a:p>
          <a:p>
            <a:endParaRPr lang="en-IN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560198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b="1" cap="none" dirty="0" smtClean="0"/>
              <a:t>Objectives</a:t>
            </a:r>
            <a:r>
              <a:rPr lang="en-IN" cap="none" dirty="0" smtClean="0"/>
              <a:t> of Listing</a:t>
            </a:r>
            <a:endParaRPr lang="en-IN" cap="none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77200" cy="4800599"/>
          </a:xfrm>
        </p:spPr>
        <p:txBody>
          <a:bodyPr>
            <a:noAutofit/>
          </a:bodyPr>
          <a:lstStyle/>
          <a:p>
            <a:r>
              <a:rPr lang="en-US" sz="2800" dirty="0"/>
              <a:t>P</a:t>
            </a:r>
            <a:r>
              <a:rPr lang="en-US" sz="2800" dirty="0" smtClean="0"/>
              <a:t>rovide ready marketability, liquidity &amp; negotiability to securities;</a:t>
            </a:r>
          </a:p>
          <a:p>
            <a:r>
              <a:rPr lang="en-US" sz="2800" dirty="0" smtClean="0"/>
              <a:t>Mobilize savings for economic development;</a:t>
            </a:r>
          </a:p>
          <a:p>
            <a:r>
              <a:rPr lang="en-US" sz="2800" dirty="0" smtClean="0"/>
              <a:t>Ensure proper supervision and control of dealing;</a:t>
            </a:r>
          </a:p>
          <a:p>
            <a:r>
              <a:rPr lang="en-US" sz="2800" dirty="0" smtClean="0"/>
              <a:t>Protect interest of investors by ensuring full disclosures.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254311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b="1" cap="none" dirty="0" smtClean="0"/>
              <a:t>Advantages </a:t>
            </a:r>
            <a:r>
              <a:rPr lang="en-IN" cap="none" dirty="0" smtClean="0"/>
              <a:t>of Listing</a:t>
            </a:r>
            <a:endParaRPr lang="en-IN" b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7162800" cy="4191000"/>
          </a:xfrm>
        </p:spPr>
        <p:txBody>
          <a:bodyPr>
            <a:noAutofit/>
          </a:bodyPr>
          <a:lstStyle/>
          <a:p>
            <a:r>
              <a:rPr lang="en-US" dirty="0" smtClean="0"/>
              <a:t>Provides Liquidity to securities.</a:t>
            </a:r>
            <a:endParaRPr lang="en-US" dirty="0"/>
          </a:p>
          <a:p>
            <a:r>
              <a:rPr lang="en-US" dirty="0"/>
              <a:t>Regular </a:t>
            </a:r>
            <a:r>
              <a:rPr lang="en-US" dirty="0" smtClean="0"/>
              <a:t>information</a:t>
            </a:r>
            <a:endParaRPr lang="en-US" dirty="0"/>
          </a:p>
          <a:p>
            <a:r>
              <a:rPr lang="en-US" dirty="0" smtClean="0"/>
              <a:t>Easy Transferability</a:t>
            </a:r>
            <a:endParaRPr lang="en-US" dirty="0"/>
          </a:p>
          <a:p>
            <a:r>
              <a:rPr lang="en-US" dirty="0"/>
              <a:t>Income tax </a:t>
            </a:r>
            <a:r>
              <a:rPr lang="en-US" dirty="0" smtClean="0"/>
              <a:t>benefit</a:t>
            </a:r>
            <a:endParaRPr lang="en-US" dirty="0"/>
          </a:p>
          <a:p>
            <a:r>
              <a:rPr lang="en-US" dirty="0"/>
              <a:t>Transparency in dealing.</a:t>
            </a:r>
          </a:p>
          <a:p>
            <a:r>
              <a:rPr lang="en-US" dirty="0" smtClean="0"/>
              <a:t>Helps </a:t>
            </a:r>
            <a:r>
              <a:rPr lang="en-US" dirty="0"/>
              <a:t>the company to gain national importance and widespread recognition.</a:t>
            </a:r>
          </a:p>
          <a:p>
            <a:r>
              <a:rPr lang="en-US" dirty="0"/>
              <a:t>Helps in rising additional capital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3E0A-7312-4D88-8998-550D63391FF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851944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b="1" cap="none" dirty="0" smtClean="0"/>
              <a:t>Disadvantages</a:t>
            </a:r>
            <a:endParaRPr lang="en-IN" b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Listed companies are subjected to do various regulatory measures of the stock exchange and SEBI.</a:t>
            </a:r>
          </a:p>
          <a:p>
            <a:r>
              <a:rPr lang="en-US" dirty="0"/>
              <a:t>Essential information has to be submitted by the listed companies to stock exchange.</a:t>
            </a:r>
          </a:p>
          <a:p>
            <a:r>
              <a:rPr lang="en-US" dirty="0"/>
              <a:t>Annual meeting and annual general report.</a:t>
            </a:r>
          </a:p>
          <a:p>
            <a:endParaRPr lang="en-IN" dirty="0"/>
          </a:p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3E0A-7312-4D88-8998-550D63391FF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452913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cap="none" dirty="0" smtClean="0"/>
              <a:t>Listing </a:t>
            </a:r>
            <a:r>
              <a:rPr lang="en-IN" b="1" cap="none" dirty="0" smtClean="0"/>
              <a:t>Requirements</a:t>
            </a:r>
            <a:endParaRPr lang="en-IN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47800"/>
            <a:ext cx="6400800" cy="4419599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For this purpose </a:t>
            </a:r>
            <a:r>
              <a:rPr lang="en-IN" b="1" dirty="0" smtClean="0"/>
              <a:t>companies</a:t>
            </a:r>
            <a:r>
              <a:rPr lang="en-IN" dirty="0" smtClean="0"/>
              <a:t> have been classified into </a:t>
            </a:r>
            <a:r>
              <a:rPr lang="en-IN" b="1" dirty="0" smtClean="0"/>
              <a:t>2 groups</a:t>
            </a:r>
            <a:r>
              <a:rPr lang="en-IN" dirty="0" smtClean="0"/>
              <a:t>:-</a:t>
            </a:r>
          </a:p>
          <a:p>
            <a:pPr indent="0">
              <a:buNone/>
            </a:pPr>
            <a:r>
              <a:rPr lang="en-IN" dirty="0"/>
              <a:t> </a:t>
            </a:r>
            <a:r>
              <a:rPr lang="en-IN" dirty="0" smtClean="0"/>
              <a:t>        1. </a:t>
            </a:r>
            <a:r>
              <a:rPr lang="en-IN" b="1" dirty="0" smtClean="0"/>
              <a:t>Large Cap Companies </a:t>
            </a:r>
            <a:r>
              <a:rPr lang="en-IN" dirty="0" smtClean="0"/>
              <a:t>(</a:t>
            </a:r>
            <a:r>
              <a:rPr lang="en-US" dirty="0"/>
              <a:t>minimum issue size </a:t>
            </a:r>
            <a:r>
              <a:rPr lang="en-US" dirty="0" smtClean="0"/>
              <a:t>of Rs.10 </a:t>
            </a:r>
            <a:r>
              <a:rPr lang="en-US" dirty="0"/>
              <a:t>crores and market capitalization of not less than </a:t>
            </a:r>
            <a:r>
              <a:rPr lang="en-US" dirty="0" smtClean="0"/>
              <a:t>Rs.25 crores)</a:t>
            </a:r>
          </a:p>
          <a:p>
            <a:pPr indent="0">
              <a:buNone/>
            </a:pPr>
            <a:r>
              <a:rPr lang="en-US" dirty="0"/>
              <a:t> </a:t>
            </a:r>
            <a:r>
              <a:rPr lang="en-US" dirty="0" smtClean="0"/>
              <a:t>       2. </a:t>
            </a:r>
            <a:r>
              <a:rPr lang="en-US" b="1" dirty="0" smtClean="0"/>
              <a:t>Small Cap Companies </a:t>
            </a:r>
            <a:r>
              <a:rPr lang="en-US" dirty="0"/>
              <a:t>(minimum issue size of </a:t>
            </a:r>
            <a:r>
              <a:rPr lang="en-US" dirty="0" smtClean="0"/>
              <a:t>Rs.3 </a:t>
            </a:r>
            <a:r>
              <a:rPr lang="en-US" dirty="0"/>
              <a:t>crores and market capitalization of not less than </a:t>
            </a:r>
            <a:r>
              <a:rPr lang="en-US" dirty="0" smtClean="0"/>
              <a:t>Rs.5 crores)</a:t>
            </a:r>
            <a:endParaRPr lang="en-IN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3E0A-7312-4D88-8998-550D63391FF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430952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b="1" cap="none" dirty="0" smtClean="0"/>
              <a:t>Steps</a:t>
            </a:r>
            <a:r>
              <a:rPr lang="en-IN" cap="none" dirty="0" smtClean="0"/>
              <a:t> in Listing</a:t>
            </a:r>
            <a:endParaRPr lang="en-IN" b="1" cap="none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99907303"/>
              </p:ext>
            </p:extLst>
          </p:nvPr>
        </p:nvGraphicFramePr>
        <p:xfrm>
          <a:off x="990600" y="2438400"/>
          <a:ext cx="70866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3E0A-7312-4D88-8998-550D63391FF3}" type="datetime5">
              <a:rPr lang="en-US" smtClean="0"/>
              <a:pPr/>
              <a:t>22-Jul-17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554-2031-41EA-85F6-FF6A32185EB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578212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650</Words>
  <Application>Microsoft Office PowerPoint</Application>
  <PresentationFormat>On-screen Show (4:3)</PresentationFormat>
  <Paragraphs>124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LISTING OF SECURITIES</vt:lpstr>
      <vt:lpstr>contents</vt:lpstr>
      <vt:lpstr>Meaning</vt:lpstr>
      <vt:lpstr>Listing Regulations</vt:lpstr>
      <vt:lpstr>Objectives of Listing</vt:lpstr>
      <vt:lpstr>Advantages of Listing</vt:lpstr>
      <vt:lpstr>Disadvantages</vt:lpstr>
      <vt:lpstr>Listing Requirements</vt:lpstr>
      <vt:lpstr>Steps in Listing</vt:lpstr>
      <vt:lpstr>Cont.</vt:lpstr>
      <vt:lpstr>Listing fees</vt:lpstr>
      <vt:lpstr>delisting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LISTING OF SECURITIES</dc:title>
  <dc:creator>GEORGE V JAMES</dc:creator>
  <cp:lastModifiedBy>Manish</cp:lastModifiedBy>
  <cp:revision>39</cp:revision>
  <dcterms:created xsi:type="dcterms:W3CDTF">2014-03-15T16:09:47Z</dcterms:created>
  <dcterms:modified xsi:type="dcterms:W3CDTF">2017-07-22T06:52:33Z</dcterms:modified>
  <cp:category>SECURITY ANALYIS &amp; pORTFOLIO MANAGEMENT</cp:category>
</cp:coreProperties>
</file>